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1"/>
  </p:notesMasterIdLst>
  <p:sldIdLst>
    <p:sldId id="363" r:id="rId2"/>
    <p:sldId id="279" r:id="rId3"/>
    <p:sldId id="411" r:id="rId4"/>
    <p:sldId id="312" r:id="rId5"/>
    <p:sldId id="310" r:id="rId6"/>
    <p:sldId id="403" r:id="rId7"/>
    <p:sldId id="404" r:id="rId8"/>
    <p:sldId id="405" r:id="rId9"/>
    <p:sldId id="406" r:id="rId10"/>
    <p:sldId id="407" r:id="rId11"/>
    <p:sldId id="379" r:id="rId12"/>
    <p:sldId id="393" r:id="rId13"/>
    <p:sldId id="394" r:id="rId14"/>
    <p:sldId id="389" r:id="rId15"/>
    <p:sldId id="396" r:id="rId16"/>
    <p:sldId id="395" r:id="rId17"/>
    <p:sldId id="420" r:id="rId18"/>
    <p:sldId id="412" r:id="rId19"/>
    <p:sldId id="392" r:id="rId20"/>
    <p:sldId id="424" r:id="rId21"/>
    <p:sldId id="431" r:id="rId22"/>
    <p:sldId id="432" r:id="rId23"/>
    <p:sldId id="433" r:id="rId24"/>
    <p:sldId id="434" r:id="rId25"/>
    <p:sldId id="435" r:id="rId26"/>
    <p:sldId id="436" r:id="rId27"/>
    <p:sldId id="428" r:id="rId28"/>
    <p:sldId id="429" r:id="rId29"/>
    <p:sldId id="430" r:id="rId30"/>
    <p:sldId id="380" r:id="rId31"/>
    <p:sldId id="381" r:id="rId32"/>
    <p:sldId id="382" r:id="rId33"/>
    <p:sldId id="425" r:id="rId34"/>
    <p:sldId id="426" r:id="rId35"/>
    <p:sldId id="427" r:id="rId36"/>
    <p:sldId id="408" r:id="rId37"/>
    <p:sldId id="409" r:id="rId38"/>
    <p:sldId id="410" r:id="rId39"/>
    <p:sldId id="421" r:id="rId40"/>
    <p:sldId id="423" r:id="rId41"/>
    <p:sldId id="422" r:id="rId42"/>
    <p:sldId id="413" r:id="rId43"/>
    <p:sldId id="347" r:id="rId44"/>
    <p:sldId id="346" r:id="rId45"/>
    <p:sldId id="365" r:id="rId46"/>
    <p:sldId id="368" r:id="rId47"/>
    <p:sldId id="366" r:id="rId48"/>
    <p:sldId id="367" r:id="rId49"/>
    <p:sldId id="324" r:id="rId50"/>
    <p:sldId id="414" r:id="rId51"/>
    <p:sldId id="371" r:id="rId52"/>
    <p:sldId id="372" r:id="rId53"/>
    <p:sldId id="415" r:id="rId54"/>
    <p:sldId id="386" r:id="rId55"/>
    <p:sldId id="384" r:id="rId56"/>
    <p:sldId id="385" r:id="rId57"/>
    <p:sldId id="387" r:id="rId58"/>
    <p:sldId id="388" r:id="rId59"/>
    <p:sldId id="345" r:id="rId6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00CC66"/>
    <a:srgbClr val="CC00FF"/>
    <a:srgbClr val="FF33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259" autoAdjust="0"/>
  </p:normalViewPr>
  <p:slideViewPr>
    <p:cSldViewPr>
      <p:cViewPr varScale="1">
        <p:scale>
          <a:sx n="70" d="100"/>
          <a:sy n="70" d="100"/>
        </p:scale>
        <p:origin x="-19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92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6E54C0-0D69-44D1-B11D-AF51141B955D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0D0C0A-5834-4B11-B48C-296EF3B7DB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7419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266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7938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0225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C31C00-965B-42FD-87C3-EBAF55E1939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719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0861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6389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447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7984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1297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9199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706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6893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725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801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5131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845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7399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6761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9757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0318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44530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D7BFBA-260F-4876-8770-62709EC29553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5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02284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0360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648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324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3308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7198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367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2247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0D0C0A-5834-4B11-B48C-296EF3B7DB5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9470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D3C75153-3966-44D8-99F6-3EB09C22DC6F}" type="datetime1">
              <a:rPr lang="zh-CN" altLang="en-US"/>
              <a:pPr/>
              <a:t>2017/2/17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5E11C9C7-15D3-4575-911D-31FB9DD41DD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533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47688"/>
            <a:ext cx="7391400" cy="56356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338263"/>
            <a:ext cx="8229600" cy="5092700"/>
          </a:xfrm>
        </p:spPr>
        <p:txBody>
          <a:bodyPr/>
          <a:lstStyle/>
          <a:p>
            <a:pPr lvl="0"/>
            <a:endParaRPr lang="zh-CN" altLang="en-US" noProof="0"/>
          </a:p>
        </p:txBody>
      </p:sp>
    </p:spTree>
    <p:extLst>
      <p:ext uri="{BB962C8B-B14F-4D97-AF65-F5344CB8AC3E}">
        <p14:creationId xmlns:p14="http://schemas.microsoft.com/office/powerpoint/2010/main" val="1463690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0" y="533400"/>
            <a:ext cx="9144000" cy="685800"/>
          </a:xfrm>
          <a:prstGeom prst="rect">
            <a:avLst/>
          </a:prstGeom>
          <a:gradFill rotWithShape="1">
            <a:gsLst>
              <a:gs pos="0">
                <a:srgbClr val="E5EBF6"/>
              </a:gs>
              <a:gs pos="100000">
                <a:srgbClr val="1F63AD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800">
              <a:solidFill>
                <a:srgbClr val="003366"/>
              </a:solidFill>
              <a:sym typeface="Verdana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 userDrawn="1"/>
        </p:nvSpPr>
        <p:spPr bwMode="auto">
          <a:xfrm>
            <a:off x="838200" y="547688"/>
            <a:ext cx="7391400" cy="56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dirty="0" smtClean="0">
                <a:sym typeface="Verdana" pitchFamily="34" charset="0"/>
              </a:rPr>
              <a:t>Click to edit Master title syle</a:t>
            </a:r>
          </a:p>
        </p:txBody>
      </p:sp>
      <p:sp>
        <p:nvSpPr>
          <p:cNvPr id="9" name="Rectangle 16"/>
          <p:cNvSpPr>
            <a:spLocks noChangeArrowheads="1"/>
          </p:cNvSpPr>
          <p:nvPr userDrawn="1"/>
        </p:nvSpPr>
        <p:spPr bwMode="auto">
          <a:xfrm>
            <a:off x="0" y="457200"/>
            <a:ext cx="8229600" cy="685800"/>
          </a:xfrm>
          <a:prstGeom prst="rect">
            <a:avLst/>
          </a:prstGeom>
          <a:gradFill rotWithShape="1">
            <a:gsLst>
              <a:gs pos="0">
                <a:srgbClr val="99190B"/>
              </a:gs>
              <a:gs pos="100000">
                <a:srgbClr val="470B05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 sz="1800">
              <a:solidFill>
                <a:srgbClr val="003366"/>
              </a:solidFill>
              <a:sym typeface="Verdan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hyperlink" Target="http://medical-dictionary.thefreedictionary.com/AMWA" TargetMode="Externa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259632" y="4653136"/>
            <a:ext cx="6400800" cy="1584176"/>
          </a:xfr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defTabSz="0" fontAlgn="base">
              <a:spcAft>
                <a:spcPct val="0"/>
              </a:spcAft>
              <a:buClr>
                <a:schemeClr val="hlink"/>
              </a:buClr>
              <a:buFont typeface="Wingdings" pitchFamily="2" charset="2"/>
            </a:pPr>
            <a:r>
              <a:rPr lang="zh-CN" altLang="en-US" sz="2000" b="1" kern="0" dirty="0">
                <a:solidFill>
                  <a:schemeClr val="tx1"/>
                </a:solidFill>
                <a:latin typeface="微软雅黑"/>
                <a:ea typeface="微软雅黑"/>
                <a:cs typeface="+mj-cs"/>
                <a:sym typeface="Verdana" pitchFamily="34" charset="0"/>
              </a:rPr>
              <a:t>艾康生物技术（杭州）有限公司</a:t>
            </a:r>
            <a:endParaRPr lang="en-US" altLang="zh-CN" sz="2000" b="1" kern="0" dirty="0">
              <a:solidFill>
                <a:schemeClr val="tx1"/>
              </a:solidFill>
              <a:latin typeface="微软雅黑"/>
              <a:ea typeface="微软雅黑"/>
              <a:cs typeface="+mj-cs"/>
              <a:sym typeface="Verdana" pitchFamily="34" charset="0"/>
            </a:endParaRPr>
          </a:p>
          <a:p>
            <a:pPr defTabSz="0" fontAlgn="base">
              <a:spcAft>
                <a:spcPct val="0"/>
              </a:spcAft>
              <a:buClr>
                <a:schemeClr val="hlink"/>
              </a:buClr>
              <a:buFont typeface="Wingdings" pitchFamily="2" charset="2"/>
            </a:pPr>
            <a:r>
              <a:rPr lang="zh-CN" altLang="en-US" sz="2000" b="1" kern="0" dirty="0">
                <a:solidFill>
                  <a:schemeClr val="tx1"/>
                </a:solidFill>
                <a:latin typeface="微软雅黑"/>
                <a:ea typeface="微软雅黑"/>
                <a:cs typeface="+mj-cs"/>
                <a:sym typeface="Verdana" pitchFamily="34" charset="0"/>
              </a:rPr>
              <a:t>医学部 徐利</a:t>
            </a:r>
            <a:r>
              <a:rPr lang="zh-CN" altLang="en-US" sz="2000" b="1" kern="0" dirty="0" smtClean="0">
                <a:solidFill>
                  <a:schemeClr val="tx1"/>
                </a:solidFill>
                <a:latin typeface="微软雅黑"/>
                <a:ea typeface="微软雅黑"/>
                <a:cs typeface="+mj-cs"/>
                <a:sym typeface="Verdana" pitchFamily="34" charset="0"/>
              </a:rPr>
              <a:t>坚</a:t>
            </a:r>
            <a:endParaRPr lang="en-US" altLang="zh-CN" sz="2000" b="1" kern="0" dirty="0" smtClean="0">
              <a:solidFill>
                <a:schemeClr val="tx1"/>
              </a:solidFill>
              <a:latin typeface="微软雅黑"/>
              <a:ea typeface="微软雅黑"/>
              <a:cs typeface="+mj-cs"/>
              <a:sym typeface="Verdana" pitchFamily="34" charset="0"/>
            </a:endParaRPr>
          </a:p>
          <a:p>
            <a:pPr defTabSz="0" fontAlgn="base">
              <a:spcAft>
                <a:spcPct val="0"/>
              </a:spcAft>
              <a:buClr>
                <a:schemeClr val="hlink"/>
              </a:buClr>
              <a:buFont typeface="Wingdings" pitchFamily="2" charset="2"/>
            </a:pPr>
            <a:r>
              <a:rPr lang="en-US" altLang="zh-CN" sz="2000" b="1" kern="0" dirty="0" smtClean="0">
                <a:solidFill>
                  <a:schemeClr val="tx1"/>
                </a:solidFill>
                <a:latin typeface="微软雅黑"/>
                <a:ea typeface="微软雅黑"/>
                <a:cs typeface="+mj-cs"/>
                <a:sym typeface="Verdana" pitchFamily="34" charset="0"/>
              </a:rPr>
              <a:t>18667127722</a:t>
            </a:r>
          </a:p>
          <a:p>
            <a:pPr defTabSz="0" fontAlgn="base">
              <a:spcAft>
                <a:spcPct val="0"/>
              </a:spcAft>
              <a:buClr>
                <a:schemeClr val="hlink"/>
              </a:buClr>
              <a:buFont typeface="Wingdings" pitchFamily="2" charset="2"/>
            </a:pPr>
            <a:r>
              <a:rPr lang="en-US" altLang="zh-CN" sz="2000" b="1" kern="0" dirty="0" smtClean="0">
                <a:solidFill>
                  <a:schemeClr val="tx1"/>
                </a:solidFill>
                <a:latin typeface="微软雅黑"/>
                <a:ea typeface="微软雅黑"/>
                <a:cs typeface="+mj-cs"/>
                <a:sym typeface="Verdana" pitchFamily="34" charset="0"/>
              </a:rPr>
              <a:t>Mahong</a:t>
            </a:r>
            <a:r>
              <a:rPr lang="en-US" altLang="zh-CN" sz="2000" b="1" kern="0" dirty="0" smtClean="0">
                <a:solidFill>
                  <a:schemeClr val="tx1"/>
                </a:solidFill>
                <a:latin typeface="微软雅黑"/>
                <a:ea typeface="微软雅黑"/>
                <a:cs typeface="+mj-cs"/>
                <a:sym typeface="Verdana" pitchFamily="34" charset="0"/>
              </a:rPr>
              <a:t>.xu@aconlab.com.cn</a:t>
            </a:r>
            <a:endParaRPr lang="en-US" altLang="zh-CN" sz="2000" b="1" kern="0" dirty="0">
              <a:solidFill>
                <a:schemeClr val="tx1"/>
              </a:solidFill>
              <a:latin typeface="微软雅黑"/>
              <a:ea typeface="微软雅黑"/>
              <a:cs typeface="+mj-cs"/>
              <a:sym typeface="Verdana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404664"/>
            <a:ext cx="914400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0" y="2495038"/>
            <a:ext cx="9144000" cy="1274446"/>
          </a:xfrm>
          <a:prstGeom prst="rect">
            <a:avLst/>
          </a:prstGeom>
          <a:gradFill rotWithShape="1">
            <a:gsLst>
              <a:gs pos="0">
                <a:srgbClr val="E5EBF6"/>
              </a:gs>
              <a:gs pos="100000">
                <a:srgbClr val="1F63AD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3366"/>
              </a:solidFill>
              <a:sym typeface="Verdana" pitchFamily="34" charset="0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263525" y="2506152"/>
            <a:ext cx="8229600" cy="1263332"/>
          </a:xfrm>
          <a:prstGeom prst="rect">
            <a:avLst/>
          </a:prstGeom>
          <a:gradFill rotWithShape="1">
            <a:gsLst>
              <a:gs pos="0">
                <a:srgbClr val="99190B"/>
              </a:gs>
              <a:gs pos="100000">
                <a:srgbClr val="470B05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3366"/>
              </a:solidFill>
              <a:sym typeface="Verdana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43608" y="2492896"/>
            <a:ext cx="748883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Verdana" pitchFamily="34" charset="0"/>
              </a:rPr>
              <a:t>宫颈癌的发病机制及</a:t>
            </a: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Verdana" pitchFamily="34" charset="0"/>
              </a:rPr>
              <a:t>HPV</a:t>
            </a:r>
            <a:r>
              <a:rPr kumimoji="0" lang="zh-CN" alt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j-cs"/>
                <a:sym typeface="Verdana" pitchFamily="34" charset="0"/>
              </a:rPr>
              <a:t>基因检测的临床价值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2401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宫颈癌发生的内外因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39552" y="2060848"/>
            <a:ext cx="7992888" cy="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11560" y="1599183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粘膜型高危</a:t>
            </a:r>
            <a:r>
              <a:rPr lang="en-US" altLang="zh-CN" sz="2400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HPV——</a:t>
            </a:r>
            <a:r>
              <a:rPr lang="zh-CN" altLang="en-US" sz="2400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致癌性</a:t>
            </a:r>
            <a:r>
              <a:rPr lang="en-US" altLang="zh-CN" sz="2400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HPV</a:t>
            </a:r>
            <a:endParaRPr lang="zh-CN" altLang="en-US" sz="2400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060848"/>
            <a:ext cx="7776864" cy="579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华文细黑" pitchFamily="2" charset="-122"/>
                <a:ea typeface="华文细黑" pitchFamily="2" charset="-122"/>
              </a:rPr>
              <a:t>子宫颈癌的成因</a:t>
            </a:r>
          </a:p>
        </p:txBody>
      </p:sp>
      <p:pic>
        <p:nvPicPr>
          <p:cNvPr id="8196" name="Picture 4" descr="c:\users\mahong.xu\appdata\roaming\360se6\User Data\temp\12_141106093444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111" y="3470624"/>
            <a:ext cx="38100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6807" y="3100083"/>
            <a:ext cx="604867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000" dirty="0">
                <a:solidFill>
                  <a:srgbClr val="FF3399"/>
                </a:solidFill>
                <a:latin typeface="华文细黑" pitchFamily="2" charset="-122"/>
                <a:ea typeface="华文细黑" pitchFamily="2" charset="-122"/>
              </a:rPr>
              <a:t>感染人乳头瘤病毒是</a:t>
            </a:r>
            <a:r>
              <a:rPr lang="zh-CN" altLang="en-US" sz="2000" b="1" dirty="0">
                <a:solidFill>
                  <a:srgbClr val="FF3399"/>
                </a:solidFill>
                <a:latin typeface="华文细黑" pitchFamily="2" charset="-122"/>
                <a:ea typeface="华文细黑" pitchFamily="2" charset="-122"/>
              </a:rPr>
              <a:t>主因</a:t>
            </a:r>
            <a:r>
              <a:rPr lang="zh-CN" altLang="en-US" sz="2000" dirty="0">
                <a:solidFill>
                  <a:srgbClr val="FF3399"/>
                </a:solidFill>
                <a:latin typeface="华文细黑" pitchFamily="2" charset="-122"/>
                <a:ea typeface="华文细黑" pitchFamily="2" charset="-122"/>
              </a:rPr>
              <a:t>！</a:t>
            </a:r>
            <a:endParaRPr lang="en-US" altLang="zh-CN" sz="2000" dirty="0">
              <a:solidFill>
                <a:srgbClr val="FF3399"/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000" dirty="0">
                <a:solidFill>
                  <a:srgbClr val="FF3399"/>
                </a:solidFill>
                <a:latin typeface="华文细黑" pitchFamily="2" charset="-122"/>
                <a:ea typeface="华文细黑" pitchFamily="2" charset="-122"/>
              </a:rPr>
              <a:t>非遗传</a:t>
            </a:r>
            <a:endParaRPr lang="en-US" altLang="zh-CN" sz="2000" dirty="0">
              <a:solidFill>
                <a:srgbClr val="FF3399"/>
              </a:solidFill>
              <a:latin typeface="华文细黑" pitchFamily="2" charset="-122"/>
              <a:ea typeface="华文细黑" pitchFamily="2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000" dirty="0">
                <a:solidFill>
                  <a:srgbClr val="FF3399"/>
                </a:solidFill>
                <a:latin typeface="华文细黑" pitchFamily="2" charset="-122"/>
                <a:ea typeface="华文细黑" pitchFamily="2" charset="-122"/>
              </a:rPr>
              <a:t>其他风险因素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，</a:t>
            </a:r>
            <a:endParaRPr lang="en-US" altLang="zh-CN" sz="2000" dirty="0">
              <a:latin typeface="华文细黑" pitchFamily="2" charset="-122"/>
              <a:ea typeface="华文细黑" pitchFamily="2" charset="-122"/>
            </a:endParaRP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HIV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感染女性</a:t>
            </a:r>
            <a:endParaRPr lang="en-US" altLang="zh-CN" sz="2000" dirty="0">
              <a:latin typeface="华文细黑" pitchFamily="2" charset="-122"/>
              <a:ea typeface="华文细黑" pitchFamily="2" charset="-122"/>
            </a:endParaRP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吸烟</a:t>
            </a:r>
            <a:endParaRPr lang="en-US" altLang="zh-CN" sz="2000" dirty="0">
              <a:latin typeface="华文细黑" pitchFamily="2" charset="-122"/>
              <a:ea typeface="华文细黑" pitchFamily="2" charset="-122"/>
            </a:endParaRP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拥有多个性伴侣</a:t>
            </a:r>
            <a:endParaRPr lang="en-US" altLang="zh-CN" sz="2000" dirty="0">
              <a:latin typeface="华文细黑" pitchFamily="2" charset="-122"/>
              <a:ea typeface="华文细黑" pitchFamily="2" charset="-122"/>
            </a:endParaRP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过早发生性行为</a:t>
            </a:r>
            <a:endParaRPr lang="en-US" altLang="zh-CN" sz="2000" dirty="0">
              <a:latin typeface="华文细黑" pitchFamily="2" charset="-122"/>
              <a:ea typeface="华文细黑" pitchFamily="2" charset="-122"/>
            </a:endParaRP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免疫抑制女性（例如接受实体器官抑制患者）</a:t>
            </a:r>
            <a:endParaRPr lang="en-US" altLang="zh-CN" sz="2000" dirty="0">
              <a:latin typeface="华文细黑" pitchFamily="2" charset="-122"/>
              <a:ea typeface="华文细黑" pitchFamily="2" charset="-122"/>
            </a:endParaRPr>
          </a:p>
          <a:p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2708920"/>
            <a:ext cx="4968552" cy="369332"/>
          </a:xfrm>
          <a:prstGeom prst="rect">
            <a:avLst/>
          </a:prstGeom>
          <a:gradFill flip="none" rotWithShape="1">
            <a:gsLst>
              <a:gs pos="0">
                <a:srgbClr val="FF3399">
                  <a:tint val="66000"/>
                  <a:satMod val="160000"/>
                </a:srgbClr>
              </a:gs>
              <a:gs pos="50000">
                <a:srgbClr val="FF3399">
                  <a:tint val="44500"/>
                  <a:satMod val="160000"/>
                </a:srgbClr>
              </a:gs>
              <a:gs pos="100000">
                <a:srgbClr val="FF3399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华文细黑" pitchFamily="2" charset="-122"/>
                <a:ea typeface="华文细黑" pitchFamily="2" charset="-122"/>
              </a:rPr>
              <a:t>99.7%</a:t>
            </a: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的</a:t>
            </a:r>
            <a:r>
              <a:rPr lang="en-US" altLang="zh-CN" dirty="0">
                <a:latin typeface="华文细黑" pitchFamily="2" charset="-122"/>
                <a:ea typeface="华文细黑" pitchFamily="2" charset="-122"/>
              </a:rPr>
              <a:t>HPV</a:t>
            </a: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与致癌性</a:t>
            </a:r>
            <a:r>
              <a:rPr lang="en-US" altLang="zh-CN" dirty="0">
                <a:latin typeface="华文细黑" pitchFamily="2" charset="-122"/>
                <a:ea typeface="华文细黑" pitchFamily="2" charset="-122"/>
              </a:rPr>
              <a:t>HPV</a:t>
            </a:r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相关</a:t>
            </a:r>
            <a:endParaRPr lang="zh-CN" altLang="en-US" dirty="0"/>
          </a:p>
        </p:txBody>
      </p:sp>
      <p:pic>
        <p:nvPicPr>
          <p:cNvPr id="8194" name="Picture 2" descr="c:\users\mahong.xu\appdata\roaming\360se6\User Data\temp\35_142523265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9" t="19792" r="14847" b="2069"/>
          <a:stretch/>
        </p:blipFill>
        <p:spPr bwMode="auto">
          <a:xfrm>
            <a:off x="4716016" y="2350350"/>
            <a:ext cx="1142777" cy="1120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t="1" b="8229"/>
          <a:stretch/>
        </p:blipFill>
        <p:spPr>
          <a:xfrm>
            <a:off x="7906240" y="5434420"/>
            <a:ext cx="1274272" cy="1176912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 rot="17553319">
            <a:off x="6876152" y="4764716"/>
            <a:ext cx="699053" cy="1557988"/>
          </a:xfrm>
          <a:prstGeom prst="triangl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08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068960"/>
            <a:ext cx="73448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kern="0">
                <a:solidFill>
                  <a:schemeClr val="bg1"/>
                </a:solidFill>
                <a:latin typeface="微软雅黑"/>
                <a:ea typeface="微软雅黑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PART2 </a:t>
            </a:r>
            <a:r>
              <a:rPr lang="zh-CN" altLang="en-US" dirty="0" smtClean="0">
                <a:solidFill>
                  <a:srgbClr val="FF0000"/>
                </a:solidFill>
              </a:rPr>
              <a:t>子宫颈的解剖学和组织学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96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子宫颈的解剖学和组织学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7" t="25351" r="5475" b="9761"/>
          <a:stretch/>
        </p:blipFill>
        <p:spPr bwMode="auto">
          <a:xfrm>
            <a:off x="927100" y="1892299"/>
            <a:ext cx="7061200" cy="3746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6920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宫颈组织学的特殊性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90872" y="2397224"/>
            <a:ext cx="17526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宫颈阴道部</a:t>
            </a:r>
            <a:r>
              <a:rPr lang="zh-CN" altLang="en-US" sz="24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鳞状上皮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67072" y="4988024"/>
            <a:ext cx="2514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宫颈管</a:t>
            </a:r>
            <a:r>
              <a:rPr lang="zh-CN" altLang="en-US" sz="24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柱状上皮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867472" y="1628800"/>
            <a:ext cx="121920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基底带</a:t>
            </a: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华文细黑" pitchFamily="2" charset="-122"/>
              <a:ea typeface="华文细黑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中间带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华文细黑" pitchFamily="2" charset="-122"/>
                <a:ea typeface="华文细黑" pitchFamily="2" charset="-122"/>
              </a:rPr>
              <a:t>浅表带</a:t>
            </a:r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2343472" y="2854424"/>
            <a:ext cx="1143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800672" y="2244824"/>
            <a:ext cx="381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由深入浅</a:t>
            </a:r>
          </a:p>
        </p:txBody>
      </p:sp>
      <p:sp>
        <p:nvSpPr>
          <p:cNvPr id="10" name="AutoShape 13"/>
          <p:cNvSpPr>
            <a:spLocks/>
          </p:cNvSpPr>
          <p:nvPr/>
        </p:nvSpPr>
        <p:spPr bwMode="auto">
          <a:xfrm>
            <a:off x="3715072" y="1844824"/>
            <a:ext cx="76200" cy="1981200"/>
          </a:xfrm>
          <a:prstGeom prst="leftBrace">
            <a:avLst>
              <a:gd name="adj1" fmla="val 21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5162872" y="1412776"/>
            <a:ext cx="36576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华文细黑" pitchFamily="2" charset="-122"/>
                <a:ea typeface="华文细黑" pitchFamily="2" charset="-122"/>
              </a:rPr>
              <a:t>基底细胞（储备细胞）</a:t>
            </a: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华文细黑" pitchFamily="2" charset="-122"/>
                <a:ea typeface="华文细黑" pitchFamily="2" charset="-122"/>
              </a:rPr>
              <a:t>旁基底细胞（增生活跃）</a:t>
            </a:r>
          </a:p>
        </p:txBody>
      </p:sp>
      <p:sp>
        <p:nvSpPr>
          <p:cNvPr id="12" name="AutoShape 15"/>
          <p:cNvSpPr>
            <a:spLocks/>
          </p:cNvSpPr>
          <p:nvPr/>
        </p:nvSpPr>
        <p:spPr bwMode="auto">
          <a:xfrm>
            <a:off x="4934272" y="1556792"/>
            <a:ext cx="228600" cy="609600"/>
          </a:xfrm>
          <a:prstGeom prst="leftBrace">
            <a:avLst>
              <a:gd name="adj1" fmla="val 22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AutoShape 16"/>
          <p:cNvSpPr>
            <a:spLocks/>
          </p:cNvSpPr>
          <p:nvPr/>
        </p:nvSpPr>
        <p:spPr bwMode="auto">
          <a:xfrm>
            <a:off x="5010472" y="2924944"/>
            <a:ext cx="304800" cy="609600"/>
          </a:xfrm>
          <a:prstGeom prst="rightBrace">
            <a:avLst>
              <a:gd name="adj1" fmla="val 166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5391472" y="2996952"/>
            <a:ext cx="2971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华文细黑" pitchFamily="2" charset="-122"/>
                <a:ea typeface="华文细黑" pitchFamily="2" charset="-122"/>
              </a:rPr>
              <a:t>完全不增生的分化细胞</a:t>
            </a:r>
          </a:p>
        </p:txBody>
      </p:sp>
      <p:sp>
        <p:nvSpPr>
          <p:cNvPr id="15" name="AutoShape 18"/>
          <p:cNvSpPr>
            <a:spLocks/>
          </p:cNvSpPr>
          <p:nvPr/>
        </p:nvSpPr>
        <p:spPr bwMode="auto">
          <a:xfrm>
            <a:off x="133672" y="2625824"/>
            <a:ext cx="533400" cy="2743200"/>
          </a:xfrm>
          <a:prstGeom prst="leftBrace">
            <a:avLst>
              <a:gd name="adj1" fmla="val 4285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3029272" y="5064224"/>
            <a:ext cx="49530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华文细黑" pitchFamily="2" charset="-122"/>
                <a:ea typeface="华文细黑" pitchFamily="2" charset="-122"/>
              </a:rPr>
              <a:t>（分化良好，而柱状上皮下细胞为储备细胞）</a:t>
            </a:r>
          </a:p>
        </p:txBody>
      </p:sp>
    </p:spTree>
    <p:extLst>
      <p:ext uri="{BB962C8B-B14F-4D97-AF65-F5344CB8AC3E}">
        <p14:creationId xmlns:p14="http://schemas.microsoft.com/office/powerpoint/2010/main" val="428249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宫颈鳞状上皮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37"/>
          <a:stretch/>
        </p:blipFill>
        <p:spPr bwMode="auto">
          <a:xfrm>
            <a:off x="1475656" y="1546167"/>
            <a:ext cx="6086475" cy="1590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6" b="4354"/>
          <a:stretch/>
        </p:blipFill>
        <p:spPr bwMode="auto">
          <a:xfrm>
            <a:off x="2072519" y="3284984"/>
            <a:ext cx="4892748" cy="3165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3466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宫颈鳞柱交界区和移形带</a:t>
            </a:r>
          </a:p>
        </p:txBody>
      </p:sp>
      <p:pic>
        <p:nvPicPr>
          <p:cNvPr id="4" name="Picture 2" descr="c:\users\mahong.xu\appdata\roaming\360se6\User Data\temp\43a7d933c895d1431f2fe9f972f082025baf078a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" t="24137" b="15653"/>
          <a:stretch/>
        </p:blipFill>
        <p:spPr bwMode="auto">
          <a:xfrm>
            <a:off x="436997" y="1412776"/>
            <a:ext cx="6640180" cy="2264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112961" y="3475058"/>
            <a:ext cx="5256584" cy="1682210"/>
            <a:chOff x="2267744" y="4869160"/>
            <a:chExt cx="5256584" cy="1682210"/>
          </a:xfrm>
        </p:grpSpPr>
        <p:pic>
          <p:nvPicPr>
            <p:cNvPr id="5" name="Picture 4" descr="c:\users\mahong.xu\appdata\roaming\360se6\User Data\temp\203fb80e7bec54e7715817c4b8389b504ec26ab7.jpg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87"/>
            <a:stretch/>
          </p:blipFill>
          <p:spPr bwMode="auto">
            <a:xfrm>
              <a:off x="2699792" y="4869160"/>
              <a:ext cx="4824536" cy="16822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直接连接符 6"/>
            <p:cNvCxnSpPr/>
            <p:nvPr/>
          </p:nvCxnSpPr>
          <p:spPr>
            <a:xfrm>
              <a:off x="2915816" y="5877272"/>
              <a:ext cx="1656184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2267744" y="5684315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华文细黑" pitchFamily="2" charset="-122"/>
                  <a:ea typeface="华文细黑" pitchFamily="2" charset="-122"/>
                </a:rPr>
                <a:t>SCJ</a:t>
              </a:r>
              <a:endParaRPr lang="zh-CN" altLang="en-US" dirty="0">
                <a:latin typeface="华文细黑" pitchFamily="2" charset="-122"/>
                <a:ea typeface="华文细黑" pitchFamily="2" charset="-122"/>
              </a:endParaRPr>
            </a:p>
          </p:txBody>
        </p:sp>
      </p:grpSp>
      <p:pic>
        <p:nvPicPr>
          <p:cNvPr id="8" name="图片 7" descr="宫颈移行带示意图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71" b="32143"/>
          <a:stretch/>
        </p:blipFill>
        <p:spPr bwMode="auto">
          <a:xfrm>
            <a:off x="4211960" y="5157268"/>
            <a:ext cx="4320480" cy="16746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033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移行带的形成</a:t>
            </a: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1115616" y="1487760"/>
            <a:ext cx="4876800" cy="5181600"/>
          </a:xfrm>
          <a:prstGeom prst="ellipse">
            <a:avLst/>
          </a:prstGeom>
          <a:solidFill>
            <a:srgbClr val="CC99FF"/>
          </a:solidFill>
          <a:ln w="76200">
            <a:solidFill>
              <a:srgbClr val="800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" name="Oval 8"/>
          <p:cNvSpPr>
            <a:spLocks noChangeArrowheads="1"/>
          </p:cNvSpPr>
          <p:nvPr/>
        </p:nvSpPr>
        <p:spPr bwMode="auto">
          <a:xfrm>
            <a:off x="2106216" y="2706960"/>
            <a:ext cx="2819400" cy="2819400"/>
          </a:xfrm>
          <a:prstGeom prst="ellipse">
            <a:avLst/>
          </a:prstGeom>
          <a:solidFill>
            <a:schemeClr val="accent1"/>
          </a:solidFill>
          <a:ln w="57150">
            <a:solidFill>
              <a:srgbClr val="FF66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3173016" y="3697560"/>
            <a:ext cx="762000" cy="762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Line 10"/>
          <p:cNvSpPr>
            <a:spLocks noChangeShapeType="1"/>
          </p:cNvSpPr>
          <p:nvPr/>
        </p:nvSpPr>
        <p:spPr bwMode="auto">
          <a:xfrm>
            <a:off x="3935016" y="4154760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>
            <a:off x="4544616" y="5069160"/>
            <a:ext cx="2819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" name="Line 12"/>
          <p:cNvSpPr>
            <a:spLocks noChangeShapeType="1"/>
          </p:cNvSpPr>
          <p:nvPr/>
        </p:nvSpPr>
        <p:spPr bwMode="auto">
          <a:xfrm>
            <a:off x="5001816" y="6135960"/>
            <a:ext cx="228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Line 13"/>
          <p:cNvSpPr>
            <a:spLocks noChangeShapeType="1"/>
          </p:cNvSpPr>
          <p:nvPr/>
        </p:nvSpPr>
        <p:spPr bwMode="auto">
          <a:xfrm>
            <a:off x="5001816" y="2478360"/>
            <a:ext cx="2209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7287816" y="2173560"/>
            <a:ext cx="1371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华文细黑" pitchFamily="2" charset="-122"/>
                <a:ea typeface="华文细黑" pitchFamily="2" charset="-122"/>
              </a:rPr>
              <a:t>TZ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7287816" y="3849960"/>
            <a:ext cx="1600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华文细黑" pitchFamily="2" charset="-122"/>
                <a:ea typeface="华文细黑" pitchFamily="2" charset="-122"/>
              </a:rPr>
              <a:t>宫颈外口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7364016" y="4840560"/>
            <a:ext cx="1676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华文细黑" pitchFamily="2" charset="-122"/>
                <a:ea typeface="华文细黑" pitchFamily="2" charset="-122"/>
              </a:rPr>
              <a:t>生理性鳞柱交界</a:t>
            </a: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7287816" y="5907360"/>
            <a:ext cx="152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latin typeface="华文细黑" pitchFamily="2" charset="-122"/>
                <a:ea typeface="华文细黑" pitchFamily="2" charset="-122"/>
              </a:rPr>
              <a:t>原始性鳞柱交界</a:t>
            </a:r>
          </a:p>
        </p:txBody>
      </p:sp>
    </p:spTree>
    <p:extLst>
      <p:ext uri="{BB962C8B-B14F-4D97-AF65-F5344CB8AC3E}">
        <p14:creationId xmlns:p14="http://schemas.microsoft.com/office/powerpoint/2010/main" val="29373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800"/>
            <a:ext cx="5808038" cy="4156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33400" y="6019800"/>
            <a:ext cx="8153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华文细黑" pitchFamily="2" charset="-122"/>
                <a:ea typeface="华文细黑" pitchFamily="2" charset="-122"/>
              </a:rPr>
              <a:t>移行区：</a:t>
            </a:r>
            <a:r>
              <a:rPr lang="zh-CN" altLang="en-US" sz="20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正常的鳞状上皮（红星）</a:t>
            </a:r>
            <a:r>
              <a:rPr lang="zh-CN" altLang="en-US" sz="2000" b="1" dirty="0">
                <a:latin typeface="华文细黑" pitchFamily="2" charset="-122"/>
                <a:ea typeface="华文细黑" pitchFamily="2" charset="-122"/>
              </a:rPr>
              <a:t>、</a:t>
            </a:r>
            <a:r>
              <a:rPr lang="zh-CN" altLang="en-US" sz="2000" b="1" dirty="0">
                <a:solidFill>
                  <a:srgbClr val="00B050"/>
                </a:solidFill>
                <a:latin typeface="华文细黑" pitchFamily="2" charset="-122"/>
                <a:ea typeface="华文细黑" pitchFamily="2" charset="-122"/>
              </a:rPr>
              <a:t>化生的鳞状上皮（绿星）</a:t>
            </a:r>
            <a:r>
              <a:rPr lang="zh-CN" altLang="en-US" sz="2000" b="1" dirty="0">
                <a:latin typeface="华文细黑" pitchFamily="2" charset="-122"/>
                <a:ea typeface="华文细黑" pitchFamily="2" charset="-122"/>
              </a:rPr>
              <a:t>及</a:t>
            </a:r>
            <a:r>
              <a:rPr lang="zh-CN" altLang="en-US" sz="2000" b="1" dirty="0">
                <a:solidFill>
                  <a:srgbClr val="0070C0"/>
                </a:solidFill>
                <a:latin typeface="华文细黑" pitchFamily="2" charset="-122"/>
                <a:ea typeface="华文细黑" pitchFamily="2" charset="-122"/>
              </a:rPr>
              <a:t>一些颈管内膜细胞（蓝箭头）</a:t>
            </a:r>
            <a:r>
              <a:rPr lang="zh-CN" altLang="en-US" sz="2000" b="1" dirty="0">
                <a:latin typeface="华文细黑" pitchFamily="2" charset="-122"/>
                <a:ea typeface="华文细黑" pitchFamily="2" charset="-122"/>
              </a:rPr>
              <a:t>。 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HE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染色下的移行带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54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068960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kern="0">
                <a:solidFill>
                  <a:schemeClr val="bg1"/>
                </a:solidFill>
                <a:latin typeface="微软雅黑"/>
                <a:ea typeface="微软雅黑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PART3</a:t>
            </a:r>
            <a:r>
              <a:rPr lang="zh-CN" altLang="en-US" dirty="0" smtClean="0">
                <a:solidFill>
                  <a:srgbClr val="FF0000"/>
                </a:solidFill>
              </a:rPr>
              <a:t> 子宫颈癌的发病机理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0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的自然生活史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1" t="16660" r="9550" b="9154"/>
          <a:stretch/>
        </p:blipFill>
        <p:spPr bwMode="auto">
          <a:xfrm>
            <a:off x="0" y="1844824"/>
            <a:ext cx="8843749" cy="4974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686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5"/>
          <p:cNvSpPr>
            <a:spLocks noChangeArrowheads="1"/>
          </p:cNvSpPr>
          <p:nvPr/>
        </p:nvSpPr>
        <p:spPr bwMode="auto">
          <a:xfrm>
            <a:off x="755576" y="1476012"/>
            <a:ext cx="324008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课程目标</a:t>
            </a:r>
            <a:endParaRPr lang="zh-CN" altLang="en-US" dirty="0"/>
          </a:p>
        </p:txBody>
      </p:sp>
      <p:sp>
        <p:nvSpPr>
          <p:cNvPr id="8195" name="TextBox 6"/>
          <p:cNvSpPr>
            <a:spLocks noChangeArrowheads="1"/>
          </p:cNvSpPr>
          <p:nvPr/>
        </p:nvSpPr>
        <p:spPr bwMode="auto">
          <a:xfrm>
            <a:off x="782764" y="2276872"/>
            <a:ext cx="780415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24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本课程结束时，你将能够</a:t>
            </a:r>
            <a:endParaRPr lang="en-US" sz="2400" dirty="0">
              <a:solidFill>
                <a:srgbClr val="000000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  <a:p>
            <a:pPr marL="457200" indent="-457200">
              <a:lnSpc>
                <a:spcPct val="150000"/>
              </a:lnSpc>
              <a:buFont typeface="Calibri" pitchFamily="34" charset="0"/>
              <a:buAutoNum type="alphaLcParenR"/>
            </a:pPr>
            <a:r>
              <a:rPr lang="en-US" altLang="zh-CN" sz="2000" dirty="0" smtClea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HPV</a:t>
            </a:r>
            <a:r>
              <a:rPr lang="zh-CN" altLang="en-US" sz="2000" dirty="0" smtClea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的基因组学及感染病变；</a:t>
            </a:r>
            <a:endParaRPr lang="en-US" altLang="zh-CN" sz="2000" dirty="0" smtClean="0">
              <a:solidFill>
                <a:srgbClr val="000000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  <a:p>
            <a:pPr marL="457200" indent="-457200">
              <a:lnSpc>
                <a:spcPct val="150000"/>
              </a:lnSpc>
              <a:buFont typeface="Calibri" pitchFamily="34" charset="0"/>
              <a:buAutoNum type="alphaLcParenR"/>
            </a:pPr>
            <a:r>
              <a:rPr lang="zh-CN" altLang="en-US" sz="2000" dirty="0" smtClea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子宫颈的解剖学和组织学；</a:t>
            </a:r>
            <a:endParaRPr lang="en-US" altLang="zh-CN" sz="2000" dirty="0" smtClean="0">
              <a:solidFill>
                <a:srgbClr val="000000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  <a:p>
            <a:pPr marL="457200" indent="-457200">
              <a:lnSpc>
                <a:spcPct val="150000"/>
              </a:lnSpc>
              <a:buFont typeface="Calibri" pitchFamily="34" charset="0"/>
              <a:buAutoNum type="alphaLcParenR"/>
            </a:pPr>
            <a:r>
              <a:rPr lang="zh-CN" altLang="en-US" sz="2000" dirty="0" smtClea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子宫颈癌的发病机制；</a:t>
            </a:r>
            <a:endParaRPr lang="en-US" altLang="zh-CN" sz="2000" dirty="0" smtClean="0">
              <a:solidFill>
                <a:srgbClr val="000000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  <a:p>
            <a:pPr marL="457200" indent="-457200">
              <a:lnSpc>
                <a:spcPct val="150000"/>
              </a:lnSpc>
              <a:buFont typeface="Calibri" pitchFamily="34" charset="0"/>
              <a:buAutoNum type="alphaLcParenR"/>
            </a:pPr>
            <a:r>
              <a:rPr lang="zh-CN" altLang="en-US" sz="20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适应中国的</a:t>
            </a:r>
            <a:r>
              <a:rPr lang="zh-CN" altLang="en-US" sz="2000" dirty="0" smtClea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子宫颈癌筛查技术；</a:t>
            </a:r>
            <a:endParaRPr lang="en-US" altLang="zh-CN" sz="2000" dirty="0" smtClean="0">
              <a:solidFill>
                <a:srgbClr val="000000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  <a:p>
            <a:pPr marL="457200" indent="-457200">
              <a:lnSpc>
                <a:spcPct val="150000"/>
              </a:lnSpc>
              <a:buFont typeface="Calibri" pitchFamily="34" charset="0"/>
              <a:buAutoNum type="alphaLcParenR"/>
            </a:pPr>
            <a:r>
              <a:rPr lang="zh-CN" altLang="en-US" sz="20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艾康公司的产品与</a:t>
            </a:r>
            <a:r>
              <a:rPr lang="zh-CN" altLang="en-US" sz="2000" dirty="0" smtClea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使命；</a:t>
            </a:r>
            <a:endParaRPr lang="zh-CN" altLang="en-US" sz="2000" dirty="0">
              <a:solidFill>
                <a:srgbClr val="000000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  <a:p>
            <a:pPr marL="457200" indent="-457200">
              <a:lnSpc>
                <a:spcPct val="150000"/>
              </a:lnSpc>
              <a:buFont typeface="Calibri" pitchFamily="34" charset="0"/>
              <a:buAutoNum type="alphaLcParenR"/>
            </a:pPr>
            <a:r>
              <a:rPr lang="zh-CN" altLang="en-US" sz="2000" dirty="0" smtClea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常见</a:t>
            </a:r>
            <a:r>
              <a:rPr lang="en-US" altLang="zh-CN" sz="2000" dirty="0" smtClea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HPV</a:t>
            </a:r>
            <a:r>
              <a:rPr lang="zh-CN" altLang="en-US" sz="2000" dirty="0" smtClean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检测差异结果分析；</a:t>
            </a:r>
            <a:endParaRPr lang="en-US" sz="2000" dirty="0">
              <a:solidFill>
                <a:srgbClr val="000000"/>
              </a:solidFill>
              <a:latin typeface="华文细黑" pitchFamily="2" charset="-122"/>
              <a:ea typeface="华文细黑" pitchFamily="2" charset="-122"/>
              <a:sym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294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07504" y="1484784"/>
            <a:ext cx="3352800" cy="3352800"/>
            <a:chOff x="107504" y="1863210"/>
            <a:chExt cx="3352800" cy="3352800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729" t="43755" r="71106" b="5318"/>
            <a:stretch>
              <a:fillRect/>
            </a:stretch>
          </p:blipFill>
          <p:spPr bwMode="auto">
            <a:xfrm>
              <a:off x="107504" y="1863210"/>
              <a:ext cx="3352800" cy="3352800"/>
            </a:xfrm>
            <a:prstGeom prst="rect">
              <a:avLst/>
            </a:prstGeom>
            <a:noFill/>
            <a:ln w="9525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3"/>
            <p:cNvSpPr>
              <a:spLocks noChangeArrowheads="1"/>
            </p:cNvSpPr>
            <p:nvPr/>
          </p:nvSpPr>
          <p:spPr bwMode="auto">
            <a:xfrm>
              <a:off x="1307654" y="3201056"/>
              <a:ext cx="952500" cy="33855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 dirty="0">
                  <a:latin typeface="华文细黑" pitchFamily="2" charset="-122"/>
                  <a:ea typeface="华文细黑" pitchFamily="2" charset="-122"/>
                  <a:sym typeface="微软雅黑" pitchFamily="34" charset="-122"/>
                </a:rPr>
                <a:t>HPV16</a:t>
              </a:r>
              <a:endParaRPr lang="zh-CN" altLang="en-US" sz="500" b="1" dirty="0">
                <a:latin typeface="华文细黑" pitchFamily="2" charset="-122"/>
                <a:ea typeface="华文细黑" pitchFamily="2" charset="-122"/>
              </a:endParaRPr>
            </a:p>
          </p:txBody>
        </p:sp>
      </p:grp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整合是宫颈癌发生的关键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7" name="Text Box 1026"/>
          <p:cNvSpPr txBox="1">
            <a:spLocks noChangeArrowheads="1"/>
          </p:cNvSpPr>
          <p:nvPr/>
        </p:nvSpPr>
        <p:spPr bwMode="auto">
          <a:xfrm>
            <a:off x="3707904" y="1412776"/>
            <a:ext cx="5184576" cy="3373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高危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HPV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整合时</a:t>
            </a:r>
          </a:p>
          <a:p>
            <a:pPr>
              <a:lnSpc>
                <a:spcPct val="150000"/>
              </a:lnSpc>
              <a:buFontTx/>
              <a:buChar char="•"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E2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断裂、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E6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、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E7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激活</a:t>
            </a:r>
          </a:p>
          <a:p>
            <a:pPr>
              <a:lnSpc>
                <a:spcPct val="150000"/>
              </a:lnSpc>
              <a:buFontTx/>
              <a:buChar char="•"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E6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与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结合，激活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c-</a:t>
            </a:r>
            <a:r>
              <a:rPr lang="en-US" altLang="zh-CN" b="1" dirty="0" err="1">
                <a:latin typeface="华文细黑" pitchFamily="2" charset="-122"/>
                <a:ea typeface="华文细黑" pitchFamily="2" charset="-122"/>
              </a:rPr>
              <a:t>myc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, H-</a:t>
            </a:r>
            <a:r>
              <a:rPr lang="en-US" altLang="zh-CN" b="1" dirty="0" err="1">
                <a:latin typeface="华文细黑" pitchFamily="2" charset="-122"/>
                <a:ea typeface="华文细黑" pitchFamily="2" charset="-122"/>
              </a:rPr>
              <a:t>ras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，凋亡↓    </a:t>
            </a:r>
          </a:p>
          <a:p>
            <a:pPr>
              <a:lnSpc>
                <a:spcPct val="150000"/>
              </a:lnSpc>
              <a:buFontTx/>
              <a:buChar char="•"/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E7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与</a:t>
            </a:r>
            <a:r>
              <a:rPr lang="en-US" altLang="zh-CN" b="1" dirty="0" err="1">
                <a:latin typeface="华文细黑" pitchFamily="2" charset="-122"/>
                <a:ea typeface="华文细黑" pitchFamily="2" charset="-122"/>
              </a:rPr>
              <a:t>Rb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结合，激活</a:t>
            </a:r>
            <a:r>
              <a:rPr lang="en-US" altLang="zh-CN" b="1" dirty="0">
                <a:latin typeface="华文细黑" pitchFamily="2" charset="-122"/>
                <a:ea typeface="华文细黑" pitchFamily="2" charset="-122"/>
              </a:rPr>
              <a:t>P16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、</a:t>
            </a:r>
            <a:r>
              <a:rPr lang="en-US" altLang="zh-CN" b="1" dirty="0" err="1">
                <a:latin typeface="华文细黑" pitchFamily="2" charset="-122"/>
                <a:ea typeface="华文细黑" pitchFamily="2" charset="-122"/>
              </a:rPr>
              <a:t>cyclinE</a:t>
            </a: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，增殖↑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华文细黑" pitchFamily="2" charset="-122"/>
                <a:ea typeface="华文细黑" pitchFamily="2" charset="-122"/>
              </a:rPr>
              <a:t>      激活端粒酶等使细胞增殖和永生化</a:t>
            </a: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zh-CN" altLang="en-US" sz="3200" b="1" dirty="0">
                <a:latin typeface="华文细黑" pitchFamily="2" charset="-122"/>
                <a:ea typeface="华文细黑" pitchFamily="2" charset="-122"/>
              </a:rPr>
              <a:t>                     </a:t>
            </a:r>
            <a:endParaRPr lang="en-US" altLang="zh-CN" sz="3200" b="1" dirty="0" smtClean="0">
              <a:latin typeface="华文细黑" pitchFamily="2" charset="-122"/>
              <a:ea typeface="华文细黑" pitchFamily="2" charset="-122"/>
            </a:endParaRPr>
          </a:p>
          <a:p>
            <a:pPr algn="r">
              <a:lnSpc>
                <a:spcPct val="150000"/>
              </a:lnSpc>
              <a:spcBef>
                <a:spcPct val="20000"/>
              </a:spcBef>
            </a:pPr>
            <a:r>
              <a:rPr lang="en-US" altLang="zh-CN" sz="1400" b="1" dirty="0" err="1" smtClean="0">
                <a:latin typeface="华文细黑" pitchFamily="2" charset="-122"/>
                <a:ea typeface="华文细黑" pitchFamily="2" charset="-122"/>
              </a:rPr>
              <a:t>Ferenczy</a:t>
            </a:r>
            <a:r>
              <a:rPr lang="en-US" altLang="zh-CN" sz="1400" b="1" dirty="0" smtClean="0"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sz="1400" b="1" dirty="0" err="1">
                <a:latin typeface="华文细黑" pitchFamily="2" charset="-122"/>
                <a:ea typeface="华文细黑" pitchFamily="2" charset="-122"/>
              </a:rPr>
              <a:t>A,Franco</a:t>
            </a:r>
            <a:r>
              <a:rPr lang="en-US" altLang="zh-CN" sz="1400" b="1" dirty="0"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sz="1400" b="1" dirty="0" err="1">
                <a:latin typeface="华文细黑" pitchFamily="2" charset="-122"/>
                <a:ea typeface="华文细黑" pitchFamily="2" charset="-122"/>
              </a:rPr>
              <a:t>E.Lancet</a:t>
            </a:r>
            <a:r>
              <a:rPr lang="en-US" altLang="zh-CN" sz="1400" b="1" dirty="0">
                <a:latin typeface="华文细黑" pitchFamily="2" charset="-122"/>
                <a:ea typeface="华文细黑" pitchFamily="2" charset="-122"/>
              </a:rPr>
              <a:t>  ncol,2002;3:11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051720" y="5229200"/>
            <a:ext cx="4680520" cy="579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华文细黑" pitchFamily="2" charset="-122"/>
                <a:ea typeface="华文细黑" pitchFamily="2" charset="-122"/>
              </a:rPr>
              <a:t>E6</a:t>
            </a:r>
            <a:r>
              <a:rPr lang="zh-CN" altLang="en-US" sz="2400" dirty="0">
                <a:latin typeface="华文细黑" pitchFamily="2" charset="-122"/>
                <a:ea typeface="华文细黑" pitchFamily="2" charset="-122"/>
              </a:rPr>
              <a:t>和</a:t>
            </a:r>
            <a:r>
              <a:rPr lang="en-US" altLang="zh-CN" sz="2400" dirty="0">
                <a:latin typeface="华文细黑" pitchFamily="2" charset="-122"/>
                <a:ea typeface="华文细黑" pitchFamily="2" charset="-122"/>
              </a:rPr>
              <a:t>E7</a:t>
            </a:r>
            <a:r>
              <a:rPr lang="zh-CN" altLang="en-US" sz="2400" dirty="0">
                <a:latin typeface="华文细黑" pitchFamily="2" charset="-122"/>
                <a:ea typeface="华文细黑" pitchFamily="2" charset="-122"/>
              </a:rPr>
              <a:t>促使基底层细胞进入</a:t>
            </a:r>
            <a:r>
              <a:rPr lang="en-US" altLang="zh-CN" sz="2400" dirty="0">
                <a:latin typeface="华文细黑" pitchFamily="2" charset="-122"/>
                <a:ea typeface="华文细黑" pitchFamily="2" charset="-122"/>
              </a:rPr>
              <a:t>S</a:t>
            </a: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期！！</a:t>
            </a:r>
            <a:endParaRPr lang="zh-CN" altLang="en-US" sz="2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522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35582"/>
            <a:ext cx="7560840" cy="4961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476672"/>
            <a:ext cx="9361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kern="0">
                <a:solidFill>
                  <a:schemeClr val="bg1"/>
                </a:solidFill>
                <a:latin typeface="微软雅黑"/>
                <a:ea typeface="微软雅黑"/>
              </a:defRPr>
            </a:lvl1pPr>
          </a:lstStyle>
          <a:p>
            <a:r>
              <a:rPr lang="en-US" altLang="zh-CN" dirty="0"/>
              <a:t>RB</a:t>
            </a:r>
            <a:r>
              <a:rPr lang="zh-CN" altLang="en-US" dirty="0"/>
              <a:t>蛋白在细胞周期调控中的关键作用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16216" y="3933056"/>
            <a:ext cx="23762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RB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蛋白的磷酸化改变是细胞从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G1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进入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S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期关键的调控点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8085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88866"/>
            <a:ext cx="8229600" cy="707886"/>
          </a:xfr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P53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在清除</a:t>
            </a:r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DNA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损伤细胞中的作用</a:t>
            </a:r>
          </a:p>
        </p:txBody>
      </p:sp>
      <p:pic>
        <p:nvPicPr>
          <p:cNvPr id="5" name="Picture 6" descr="图23-5 p53的结构及其在清除DNA损伤细胞中的作用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68"/>
          <a:stretch/>
        </p:blipFill>
        <p:spPr>
          <a:xfrm>
            <a:off x="1187624" y="1268760"/>
            <a:ext cx="6408712" cy="3453416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627784" y="4859868"/>
            <a:ext cx="2952328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野生型</a:t>
            </a: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的</a:t>
            </a:r>
            <a:r>
              <a:rPr lang="en-US" altLang="zh-CN" dirty="0" smtClean="0">
                <a:latin typeface="华文细黑" pitchFamily="2" charset="-122"/>
                <a:ea typeface="华文细黑" pitchFamily="2" charset="-122"/>
              </a:rPr>
              <a:t>P53-</a:t>
            </a:r>
            <a:r>
              <a:rPr lang="en-US" altLang="zh-CN" dirty="0">
                <a:latin typeface="华文细黑" pitchFamily="2" charset="-122"/>
                <a:ea typeface="华文细黑" pitchFamily="2" charset="-122"/>
              </a:rPr>
              <a:t>---“</a:t>
            </a: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基因卫士”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0023" y="5253007"/>
            <a:ext cx="79692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latin typeface="华文细黑" pitchFamily="2" charset="-122"/>
                <a:ea typeface="华文细黑" pitchFamily="2" charset="-122"/>
              </a:defRPr>
            </a:lvl1pPr>
          </a:lstStyle>
          <a:p>
            <a:pPr marL="285750" indent="-285750">
              <a:buFont typeface="Wingdings" pitchFamily="2" charset="2"/>
              <a:buChar char="Ø"/>
            </a:pPr>
            <a:r>
              <a:rPr lang="en-US" altLang="zh-CN" sz="1600" dirty="0"/>
              <a:t>P53</a:t>
            </a:r>
            <a:r>
              <a:rPr lang="zh-CN" altLang="en-US" sz="1600" dirty="0"/>
              <a:t>时刻监视着</a:t>
            </a:r>
            <a:r>
              <a:rPr lang="en-US" altLang="zh-CN" sz="1600" dirty="0"/>
              <a:t>DNA</a:t>
            </a:r>
            <a:r>
              <a:rPr lang="zh-CN" altLang="en-US" sz="1600" dirty="0"/>
              <a:t>的完整性，一旦</a:t>
            </a:r>
            <a:r>
              <a:rPr lang="en-US" altLang="zh-CN" sz="1600" dirty="0"/>
              <a:t>DNA</a:t>
            </a:r>
            <a:r>
              <a:rPr lang="zh-CN" altLang="en-US" sz="1600" dirty="0"/>
              <a:t>损伤，</a:t>
            </a:r>
            <a:r>
              <a:rPr lang="en-US" altLang="zh-CN" sz="1600" dirty="0"/>
              <a:t>P53</a:t>
            </a:r>
            <a:r>
              <a:rPr lang="zh-CN" altLang="en-US" sz="1600" dirty="0"/>
              <a:t>与</a:t>
            </a:r>
            <a:r>
              <a:rPr lang="en-US" altLang="zh-CN" sz="1600" dirty="0" err="1"/>
              <a:t>ras</a:t>
            </a:r>
            <a:r>
              <a:rPr lang="zh-CN" altLang="en-US" sz="1600" dirty="0"/>
              <a:t>蛋白结合，转录和表达</a:t>
            </a:r>
            <a:r>
              <a:rPr lang="en-US" altLang="zh-CN" sz="1600" dirty="0"/>
              <a:t>P21</a:t>
            </a:r>
            <a:r>
              <a:rPr lang="zh-CN" altLang="en-US" sz="1600" dirty="0"/>
              <a:t>，使细胞停滞于</a:t>
            </a:r>
            <a:r>
              <a:rPr lang="en-US" altLang="zh-CN" sz="1600" dirty="0"/>
              <a:t>G1</a:t>
            </a:r>
            <a:r>
              <a:rPr lang="zh-CN" altLang="en-US" sz="1600" dirty="0" smtClean="0"/>
              <a:t>期，且与复制因子</a:t>
            </a:r>
            <a:r>
              <a:rPr lang="en-US" altLang="zh-CN" sz="1600" dirty="0" smtClean="0"/>
              <a:t>A</a:t>
            </a:r>
            <a:r>
              <a:rPr lang="zh-CN" altLang="en-US" sz="1600" dirty="0" smtClean="0"/>
              <a:t>结合，参与</a:t>
            </a:r>
            <a:r>
              <a:rPr lang="en-US" altLang="zh-CN" sz="1600" dirty="0" smtClean="0"/>
              <a:t>DNA</a:t>
            </a:r>
            <a:r>
              <a:rPr lang="zh-CN" altLang="en-US" sz="1600" dirty="0" smtClean="0"/>
              <a:t>修复；</a:t>
            </a:r>
            <a:endParaRPr lang="en-US" altLang="zh-CN" sz="1600" dirty="0"/>
          </a:p>
          <a:p>
            <a:pPr marL="285750" indent="-285750">
              <a:buFont typeface="Wingdings" pitchFamily="2" charset="2"/>
              <a:buChar char="Ø"/>
            </a:pPr>
            <a:r>
              <a:rPr lang="zh-CN" altLang="en-US" sz="1600" dirty="0"/>
              <a:t>如果</a:t>
            </a:r>
            <a:r>
              <a:rPr lang="zh-CN" altLang="en-US" sz="1600" dirty="0" smtClean="0"/>
              <a:t>修复失败，</a:t>
            </a:r>
            <a:r>
              <a:rPr lang="en-US" altLang="zh-CN" sz="1600" dirty="0" smtClean="0"/>
              <a:t>P53</a:t>
            </a:r>
            <a:r>
              <a:rPr lang="zh-CN" altLang="en-US" sz="1600" dirty="0" smtClean="0"/>
              <a:t>启动细胞凋亡，防止细胞恶变；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54833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88866"/>
            <a:ext cx="8229600" cy="707886"/>
          </a:xfr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P53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的生理学作用</a:t>
            </a:r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1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251520" y="1700808"/>
            <a:ext cx="8640960" cy="2520280"/>
          </a:xfrm>
        </p:spPr>
        <p:txBody>
          <a:bodyPr>
            <a:noAutofit/>
          </a:bodyPr>
          <a:lstStyle/>
          <a:p>
            <a:pPr marL="457200" indent="-457200">
              <a:buFont typeface="+mj-ea"/>
              <a:buAutoNum type="circleNumDbPlain"/>
            </a:pPr>
            <a:r>
              <a:rPr lang="zh-CN" altLang="en-US" sz="2800" b="1" kern="0" dirty="0">
                <a:latin typeface="微软雅黑"/>
                <a:ea typeface="微软雅黑"/>
              </a:rPr>
              <a:t> 阻滞细胞周期</a:t>
            </a:r>
            <a:endParaRPr lang="en-US" altLang="zh-CN" sz="2800" b="1" kern="0" dirty="0">
              <a:latin typeface="微软雅黑"/>
              <a:ea typeface="微软雅黑"/>
            </a:endParaRPr>
          </a:p>
          <a:p>
            <a:pPr lvl="1">
              <a:lnSpc>
                <a:spcPct val="150000"/>
              </a:lnSpc>
            </a:pP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在细胞周期中，</a:t>
            </a:r>
            <a:r>
              <a:rPr lang="en-US" altLang="zh-CN" sz="1800" dirty="0"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的调节功能主要体现在</a:t>
            </a:r>
            <a:r>
              <a:rPr lang="en-US" altLang="zh-CN" sz="1800" dirty="0">
                <a:latin typeface="华文细黑" pitchFamily="2" charset="-122"/>
                <a:ea typeface="华文细黑" pitchFamily="2" charset="-122"/>
              </a:rPr>
              <a:t>G1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和</a:t>
            </a:r>
            <a:r>
              <a:rPr lang="en-US" altLang="zh-CN" sz="1800" dirty="0">
                <a:latin typeface="华文细黑" pitchFamily="2" charset="-122"/>
                <a:ea typeface="华文细黑" pitchFamily="2" charset="-122"/>
              </a:rPr>
              <a:t>G2/M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期校正点</a:t>
            </a: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的监测</a:t>
            </a:r>
            <a:endParaRPr lang="en-US" altLang="zh-CN" sz="1800" dirty="0" smtClean="0">
              <a:latin typeface="华文细黑" pitchFamily="2" charset="-122"/>
              <a:ea typeface="华文细黑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下游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基因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编码</a:t>
            </a: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P21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蛋白，后者与</a:t>
            </a:r>
            <a:r>
              <a:rPr lang="en-US" altLang="zh-CN" sz="1600" dirty="0" err="1" smtClean="0">
                <a:latin typeface="华文细黑" pitchFamily="2" charset="-122"/>
                <a:ea typeface="华文细黑" pitchFamily="2" charset="-122"/>
              </a:rPr>
              <a:t>Cyclin-cdk</a:t>
            </a: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复合物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结合，抑制相应的蛋白激酶活性，导致高磷酸化</a:t>
            </a:r>
            <a:r>
              <a:rPr lang="en-US" altLang="zh-CN" sz="1600" dirty="0" err="1">
                <a:latin typeface="华文细黑" pitchFamily="2" charset="-122"/>
                <a:ea typeface="华文细黑" pitchFamily="2" charset="-122"/>
              </a:rPr>
              <a:t>Rb</a:t>
            </a:r>
            <a:r>
              <a:rPr lang="en-US" altLang="zh-CN" sz="1600" dirty="0"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蛋白堆积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，后者使</a:t>
            </a:r>
            <a:r>
              <a:rPr lang="en-US" altLang="zh-CN" sz="1600" dirty="0">
                <a:latin typeface="华文细黑" pitchFamily="2" charset="-122"/>
                <a:ea typeface="华文细黑" pitchFamily="2" charset="-122"/>
              </a:rPr>
              <a:t>E2F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转录因子不能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活化，引起</a:t>
            </a:r>
            <a:r>
              <a:rPr lang="en-US" altLang="zh-CN" sz="1600" dirty="0">
                <a:latin typeface="华文细黑" pitchFamily="2" charset="-122"/>
                <a:ea typeface="华文细黑" pitchFamily="2" charset="-122"/>
              </a:rPr>
              <a:t>G1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期阻滞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；</a:t>
            </a:r>
            <a:endParaRPr lang="en-US" altLang="zh-CN" sz="1600" dirty="0" smtClean="0">
              <a:latin typeface="华文细黑" pitchFamily="2" charset="-122"/>
              <a:ea typeface="华文细黑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另外</a:t>
            </a:r>
            <a:r>
              <a:rPr lang="en-US" altLang="zh-CN" sz="1600" dirty="0"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的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另外</a:t>
            </a: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2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个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下游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基因</a:t>
            </a: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CADD45 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和</a:t>
            </a:r>
            <a:r>
              <a:rPr lang="en-US" altLang="zh-CN" sz="1600" dirty="0">
                <a:latin typeface="华文细黑" pitchFamily="2" charset="-122"/>
                <a:ea typeface="华文细黑" pitchFamily="2" charset="-122"/>
              </a:rPr>
              <a:t>14-3-3σ 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则参与</a:t>
            </a:r>
            <a:r>
              <a:rPr lang="en-US" altLang="zh-CN" sz="1600" dirty="0">
                <a:latin typeface="华文细黑" pitchFamily="2" charset="-122"/>
                <a:ea typeface="华文细黑" pitchFamily="2" charset="-122"/>
              </a:rPr>
              <a:t>G2/M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期阻滞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。</a:t>
            </a:r>
            <a:endParaRPr lang="en-US" altLang="zh-CN" sz="1600" dirty="0" smtClean="0">
              <a:latin typeface="华文细黑" pitchFamily="2" charset="-122"/>
              <a:ea typeface="华文细黑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抑制解链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酶活性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，且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与复制因子</a:t>
            </a:r>
            <a:r>
              <a:rPr lang="en-US" altLang="zh-CN" sz="1600" dirty="0">
                <a:latin typeface="华文细黑" pitchFamily="2" charset="-122"/>
                <a:ea typeface="华文细黑" pitchFamily="2" charset="-122"/>
              </a:rPr>
              <a:t>A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结合，参与</a:t>
            </a:r>
            <a:r>
              <a:rPr lang="en-US" altLang="zh-CN" sz="1600" dirty="0">
                <a:latin typeface="华文细黑" pitchFamily="2" charset="-122"/>
                <a:ea typeface="华文细黑" pitchFamily="2" charset="-122"/>
              </a:rPr>
              <a:t>DNA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修复；</a:t>
            </a:r>
            <a:endParaRPr lang="zh-CN" altLang="en-US" sz="1600" dirty="0" smtClean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Line 10"/>
          <p:cNvSpPr>
            <a:spLocks noChangeShapeType="1"/>
          </p:cNvSpPr>
          <p:nvPr/>
        </p:nvSpPr>
        <p:spPr bwMode="auto">
          <a:xfrm>
            <a:off x="2944813" y="5297869"/>
            <a:ext cx="0" cy="30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4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411413" y="5602669"/>
            <a:ext cx="1039067" cy="369332"/>
          </a:xfrm>
          <a:prstGeom prst="rect">
            <a:avLst/>
          </a:prstGeom>
          <a:solidFill>
            <a:srgbClr val="91E995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b="1" dirty="0">
                <a:solidFill>
                  <a:srgbClr val="008000"/>
                </a:solidFill>
                <a:latin typeface="华文细黑" pitchFamily="2" charset="-122"/>
                <a:ea typeface="华文细黑" pitchFamily="2" charset="-122"/>
              </a:rPr>
              <a:t>P21</a:t>
            </a:r>
            <a:r>
              <a:rPr kumimoji="1" lang="zh-CN" altLang="en-US" b="1" dirty="0">
                <a:solidFill>
                  <a:srgbClr val="008000"/>
                </a:solidFill>
                <a:latin typeface="华文细黑" pitchFamily="2" charset="-122"/>
                <a:ea typeface="华文细黑" pitchFamily="2" charset="-122"/>
              </a:rPr>
              <a:t>蛋白</a:t>
            </a: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1801813" y="6156012"/>
            <a:ext cx="30480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2E8D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b="1" dirty="0">
                <a:solidFill>
                  <a:schemeClr val="tx2"/>
                </a:solidFill>
                <a:latin typeface="华文细黑" pitchFamily="2" charset="-122"/>
                <a:ea typeface="华文细黑" pitchFamily="2" charset="-122"/>
              </a:rPr>
              <a:t>细胞停滞于</a:t>
            </a:r>
            <a:r>
              <a:rPr kumimoji="1" lang="en-US" altLang="zh-CN" b="1" dirty="0">
                <a:solidFill>
                  <a:schemeClr val="tx2"/>
                </a:solidFill>
                <a:latin typeface="华文细黑" pitchFamily="2" charset="-122"/>
                <a:ea typeface="华文细黑" pitchFamily="2" charset="-122"/>
              </a:rPr>
              <a:t>G</a:t>
            </a:r>
            <a:r>
              <a:rPr kumimoji="1" lang="en-US" altLang="zh-CN" b="1" baseline="-25000" dirty="0">
                <a:solidFill>
                  <a:schemeClr val="tx2"/>
                </a:solidFill>
                <a:latin typeface="华文细黑" pitchFamily="2" charset="-122"/>
                <a:ea typeface="华文细黑" pitchFamily="2" charset="-122"/>
              </a:rPr>
              <a:t>1</a:t>
            </a:r>
            <a:r>
              <a:rPr kumimoji="1" lang="zh-CN" altLang="en-US" b="1" dirty="0">
                <a:solidFill>
                  <a:schemeClr val="tx2"/>
                </a:solidFill>
                <a:latin typeface="华文细黑" pitchFamily="2" charset="-122"/>
                <a:ea typeface="华文细黑" pitchFamily="2" charset="-122"/>
              </a:rPr>
              <a:t>期</a:t>
            </a:r>
          </a:p>
        </p:txBody>
      </p:sp>
      <p:sp>
        <p:nvSpPr>
          <p:cNvPr id="9" name="Line 13"/>
          <p:cNvSpPr>
            <a:spLocks noChangeShapeType="1"/>
          </p:cNvSpPr>
          <p:nvPr/>
        </p:nvSpPr>
        <p:spPr bwMode="auto">
          <a:xfrm>
            <a:off x="2944813" y="5939988"/>
            <a:ext cx="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140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10" name="Group 24"/>
          <p:cNvGrpSpPr>
            <a:grpSpLocks/>
          </p:cNvGrpSpPr>
          <p:nvPr/>
        </p:nvGrpSpPr>
        <p:grpSpPr bwMode="auto">
          <a:xfrm>
            <a:off x="1106564" y="5003766"/>
            <a:ext cx="4545897" cy="369888"/>
            <a:chOff x="625" y="2640"/>
            <a:chExt cx="3084" cy="233"/>
          </a:xfrm>
        </p:grpSpPr>
        <p:grpSp>
          <p:nvGrpSpPr>
            <p:cNvPr id="11" name="Group 25"/>
            <p:cNvGrpSpPr>
              <a:grpSpLocks/>
            </p:cNvGrpSpPr>
            <p:nvPr/>
          </p:nvGrpSpPr>
          <p:grpSpPr bwMode="auto">
            <a:xfrm>
              <a:off x="1248" y="2736"/>
              <a:ext cx="2461" cy="96"/>
              <a:chOff x="768" y="2880"/>
              <a:chExt cx="2461" cy="144"/>
            </a:xfrm>
          </p:grpSpPr>
          <p:sp>
            <p:nvSpPr>
              <p:cNvPr id="13" name="Line 26"/>
              <p:cNvSpPr>
                <a:spLocks noChangeShapeType="1"/>
              </p:cNvSpPr>
              <p:nvPr/>
            </p:nvSpPr>
            <p:spPr bwMode="auto">
              <a:xfrm>
                <a:off x="768" y="2880"/>
                <a:ext cx="2461" cy="31"/>
              </a:xfrm>
              <a:prstGeom prst="line">
                <a:avLst/>
              </a:prstGeom>
              <a:noFill/>
              <a:ln w="57150">
                <a:solidFill>
                  <a:srgbClr val="019508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400">
                  <a:latin typeface="华文细黑" pitchFamily="2" charset="-122"/>
                  <a:ea typeface="华文细黑" pitchFamily="2" charset="-122"/>
                </a:endParaRPr>
              </a:p>
            </p:txBody>
          </p:sp>
          <p:sp>
            <p:nvSpPr>
              <p:cNvPr id="14" name="Line 27"/>
              <p:cNvSpPr>
                <a:spLocks noChangeShapeType="1"/>
              </p:cNvSpPr>
              <p:nvPr/>
            </p:nvSpPr>
            <p:spPr bwMode="auto">
              <a:xfrm>
                <a:off x="768" y="3024"/>
                <a:ext cx="2461" cy="0"/>
              </a:xfrm>
              <a:prstGeom prst="line">
                <a:avLst/>
              </a:prstGeom>
              <a:noFill/>
              <a:ln w="57150">
                <a:solidFill>
                  <a:srgbClr val="019508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 sz="1400">
                  <a:latin typeface="华文细黑" pitchFamily="2" charset="-122"/>
                  <a:ea typeface="华文细黑" pitchFamily="2" charset="-122"/>
                </a:endParaRPr>
              </a:p>
            </p:txBody>
          </p:sp>
        </p:grpSp>
        <p:sp>
          <p:nvSpPr>
            <p:cNvPr id="12" name="Text Box 28"/>
            <p:cNvSpPr txBox="1">
              <a:spLocks noChangeArrowheads="1"/>
            </p:cNvSpPr>
            <p:nvPr/>
          </p:nvSpPr>
          <p:spPr bwMode="auto">
            <a:xfrm>
              <a:off x="625" y="2640"/>
              <a:ext cx="705" cy="2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ahoma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kumimoji="1" lang="en-US" altLang="zh-CN" b="1" dirty="0">
                  <a:solidFill>
                    <a:srgbClr val="019508"/>
                  </a:solidFill>
                  <a:latin typeface="华文细黑" pitchFamily="2" charset="-122"/>
                  <a:ea typeface="华文细黑" pitchFamily="2" charset="-122"/>
                </a:rPr>
                <a:t>P21</a:t>
              </a:r>
              <a:r>
                <a:rPr kumimoji="1" lang="zh-CN" altLang="en-US" b="1" dirty="0">
                  <a:solidFill>
                    <a:srgbClr val="019508"/>
                  </a:solidFill>
                  <a:latin typeface="华文细黑" pitchFamily="2" charset="-122"/>
                  <a:ea typeface="华文细黑" pitchFamily="2" charset="-122"/>
                </a:rPr>
                <a:t>基因</a:t>
              </a:r>
            </a:p>
          </p:txBody>
        </p:sp>
      </p:grpSp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2259013" y="4725144"/>
            <a:ext cx="1371600" cy="369332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b="1" dirty="0">
                <a:solidFill>
                  <a:srgbClr val="650276"/>
                </a:solidFill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b="1" dirty="0">
                <a:solidFill>
                  <a:srgbClr val="650276"/>
                </a:solidFill>
                <a:latin typeface="华文细黑" pitchFamily="2" charset="-122"/>
                <a:ea typeface="华文细黑" pitchFamily="2" charset="-122"/>
              </a:rPr>
              <a:t>蛋白</a:t>
            </a:r>
            <a:endParaRPr kumimoji="1" lang="zh-CN" altLang="en-US" b="1" dirty="0">
              <a:solidFill>
                <a:srgbClr val="650276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7384504" y="5939988"/>
            <a:ext cx="1143000" cy="369332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b="1">
                <a:solidFill>
                  <a:schemeClr val="folHlink"/>
                </a:solidFill>
                <a:latin typeface="华文细黑" pitchFamily="2" charset="-122"/>
                <a:ea typeface="华文细黑" pitchFamily="2" charset="-122"/>
              </a:rPr>
              <a:t>解链酶</a:t>
            </a:r>
          </a:p>
        </p:txBody>
      </p:sp>
      <p:grpSp>
        <p:nvGrpSpPr>
          <p:cNvPr id="17" name="Group 30"/>
          <p:cNvGrpSpPr>
            <a:grpSpLocks/>
          </p:cNvGrpSpPr>
          <p:nvPr/>
        </p:nvGrpSpPr>
        <p:grpSpPr bwMode="auto">
          <a:xfrm>
            <a:off x="7813129" y="5228977"/>
            <a:ext cx="685800" cy="646113"/>
            <a:chOff x="4158" y="2741"/>
            <a:chExt cx="432" cy="814"/>
          </a:xfrm>
        </p:grpSpPr>
        <p:sp>
          <p:nvSpPr>
            <p:cNvPr id="18" name="Line 31"/>
            <p:cNvSpPr>
              <a:spLocks noChangeShapeType="1"/>
            </p:cNvSpPr>
            <p:nvPr/>
          </p:nvSpPr>
          <p:spPr bwMode="auto">
            <a:xfrm>
              <a:off x="4158" y="2891"/>
              <a:ext cx="0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 sz="1400"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19" name="Rectangle 32"/>
            <p:cNvSpPr>
              <a:spLocks noChangeArrowheads="1"/>
            </p:cNvSpPr>
            <p:nvPr/>
          </p:nvSpPr>
          <p:spPr bwMode="auto">
            <a:xfrm>
              <a:off x="4158" y="2741"/>
              <a:ext cx="432" cy="8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kumimoji="1" lang="zh-CN" altLang="en-US" b="1" dirty="0">
                  <a:solidFill>
                    <a:schemeClr val="tx2"/>
                  </a:solidFill>
                  <a:latin typeface="华文细黑" pitchFamily="2" charset="-122"/>
                  <a:ea typeface="华文细黑" pitchFamily="2" charset="-122"/>
                </a:rPr>
                <a:t>抑 制</a:t>
              </a:r>
            </a:p>
          </p:txBody>
        </p:sp>
      </p:grpSp>
      <p:sp>
        <p:nvSpPr>
          <p:cNvPr id="20" name="Text Box 33"/>
          <p:cNvSpPr txBox="1">
            <a:spLocks noChangeArrowheads="1"/>
          </p:cNvSpPr>
          <p:nvPr/>
        </p:nvSpPr>
        <p:spPr bwMode="auto">
          <a:xfrm>
            <a:off x="7308304" y="4787860"/>
            <a:ext cx="1371600" cy="369332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en-US" altLang="zh-CN" b="1">
                <a:solidFill>
                  <a:srgbClr val="650276"/>
                </a:solidFill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b="1">
                <a:solidFill>
                  <a:srgbClr val="650276"/>
                </a:solidFill>
                <a:latin typeface="华文细黑" pitchFamily="2" charset="-122"/>
                <a:ea typeface="华文细黑" pitchFamily="2" charset="-122"/>
              </a:rPr>
              <a:t>蛋白</a:t>
            </a:r>
            <a:endParaRPr kumimoji="1" lang="zh-CN" altLang="en-US" b="1">
              <a:solidFill>
                <a:srgbClr val="650276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1948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 autoUpdateAnimBg="0"/>
      <p:bldP spid="8" grpId="0" autoUpdateAnimBg="0"/>
      <p:bldP spid="9" grpId="0" animBg="1"/>
      <p:bldP spid="15" grpId="0" animBg="1" autoUpdateAnimBg="0"/>
      <p:bldP spid="16" grpId="0" animBg="1" autoUpdateAnimBg="0"/>
      <p:bldP spid="20" grpId="0" animBg="1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488866"/>
            <a:ext cx="8229600" cy="707886"/>
          </a:xfr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P53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的生理学作用</a:t>
            </a:r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2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23528" y="1484784"/>
            <a:ext cx="8435280" cy="3024336"/>
          </a:xfrm>
        </p:spPr>
        <p:txBody>
          <a:bodyPr>
            <a:noAutofit/>
          </a:bodyPr>
          <a:lstStyle/>
          <a:p>
            <a:pPr marL="514350" indent="-514350">
              <a:buFont typeface="+mj-ea"/>
              <a:buAutoNum type="circleNumDbPlain" startAt="2"/>
            </a:pPr>
            <a:r>
              <a:rPr lang="zh-CN" altLang="en-US" sz="2800" b="1" kern="0" dirty="0">
                <a:latin typeface="微软雅黑"/>
                <a:ea typeface="微软雅黑"/>
              </a:rPr>
              <a:t>促进细胞凋亡</a:t>
            </a:r>
            <a:endParaRPr lang="en-US" altLang="zh-CN" sz="2800" b="1" kern="0" dirty="0">
              <a:latin typeface="微软雅黑"/>
              <a:ea typeface="微软雅黑"/>
            </a:endParaRPr>
          </a:p>
          <a:p>
            <a:pPr lvl="1">
              <a:lnSpc>
                <a:spcPct val="150000"/>
              </a:lnSpc>
            </a:pP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可以上调</a:t>
            </a: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BCL-2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家族中</a:t>
            </a:r>
            <a:r>
              <a:rPr lang="en-US" altLang="zh-CN" sz="1600" dirty="0" err="1" smtClean="0">
                <a:latin typeface="华文细黑" pitchFamily="2" charset="-122"/>
                <a:ea typeface="华文细黑" pitchFamily="2" charset="-122"/>
              </a:rPr>
              <a:t>Bax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的表达，以及下调</a:t>
            </a:r>
            <a:r>
              <a:rPr lang="en-US" altLang="zh-CN" sz="1600" dirty="0" err="1" smtClean="0">
                <a:latin typeface="华文细黑" pitchFamily="2" charset="-122"/>
                <a:ea typeface="华文细黑" pitchFamily="2" charset="-122"/>
              </a:rPr>
              <a:t>Bcl</a:t>
            </a: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-XL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的表达共同作用</a:t>
            </a:r>
            <a:endParaRPr lang="en-US" altLang="zh-CN" sz="1600" dirty="0" smtClean="0">
              <a:latin typeface="华文细黑" pitchFamily="2" charset="-122"/>
              <a:ea typeface="华文细黑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600" dirty="0" err="1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Bax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（促凋亡基因）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可</a:t>
            </a:r>
            <a:r>
              <a:rPr lang="zh-CN" altLang="en-US" sz="1600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介导线粒体中的细胞色素</a:t>
            </a:r>
            <a:r>
              <a:rPr lang="en-US" altLang="zh-CN" sz="16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c</a:t>
            </a:r>
            <a:r>
              <a:rPr lang="zh-CN" altLang="en-US" sz="16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的释放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，具有</a:t>
            </a:r>
            <a:r>
              <a:rPr lang="zh-CN" altLang="en-US" sz="16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凋亡作用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。</a:t>
            </a:r>
            <a:endParaRPr lang="en-US" altLang="zh-CN" sz="1600" dirty="0">
              <a:latin typeface="华文细黑" pitchFamily="2" charset="-122"/>
              <a:ea typeface="华文细黑" pitchFamily="2" charset="-122"/>
            </a:endParaRPr>
          </a:p>
          <a:p>
            <a:pPr lvl="2">
              <a:lnSpc>
                <a:spcPct val="150000"/>
              </a:lnSpc>
            </a:pPr>
            <a:r>
              <a:rPr lang="en-US" altLang="zh-CN" sz="1600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BLC-XL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（抗凋亡基因）</a:t>
            </a:r>
            <a:r>
              <a:rPr lang="zh-CN" altLang="en-US" sz="16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可阻止线粒体中的细胞色素</a:t>
            </a:r>
            <a:r>
              <a:rPr lang="en-US" altLang="zh-CN" sz="16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c</a:t>
            </a:r>
            <a:r>
              <a:rPr lang="zh-CN" altLang="en-US" sz="16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的</a:t>
            </a:r>
            <a:r>
              <a:rPr lang="zh-CN" altLang="en-US" sz="1600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释放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，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具有</a:t>
            </a:r>
            <a:r>
              <a:rPr lang="zh-CN" altLang="en-US" sz="16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抗凋亡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作用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，</a:t>
            </a:r>
            <a:endParaRPr lang="en-US" altLang="zh-CN" sz="1600" dirty="0" smtClean="0">
              <a:latin typeface="华文细黑" pitchFamily="2" charset="-122"/>
              <a:ea typeface="华文细黑" pitchFamily="2" charset="-122"/>
            </a:endParaRPr>
          </a:p>
          <a:p>
            <a:pPr lvl="1">
              <a:lnSpc>
                <a:spcPct val="150000"/>
              </a:lnSpc>
            </a:pP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还可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通过表达</a:t>
            </a: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Fas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蛋白和</a:t>
            </a: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TNF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受体促进自身细胞凋亡</a:t>
            </a: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。</a:t>
            </a:r>
            <a:endParaRPr lang="zh-CN" altLang="en-US" sz="1800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7" name="Picture 6" descr="http://www.bbioo.com/uploadfile/2014/0511/2014051100142680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7" y="3840679"/>
            <a:ext cx="3168353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364088" y="5910610"/>
            <a:ext cx="36008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BCL-2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：调控</a:t>
            </a:r>
            <a:r>
              <a:rPr lang="zh-CN" altLang="en-US" sz="1400" dirty="0">
                <a:latin typeface="华文细黑" pitchFamily="2" charset="-122"/>
                <a:ea typeface="华文细黑" pitchFamily="2" charset="-122"/>
              </a:rPr>
              <a:t>线粒体外膜通透性的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基因家族，</a:t>
            </a:r>
            <a:r>
              <a:rPr lang="en-US" altLang="zh-CN" sz="1400" dirty="0" err="1" smtClean="0">
                <a:latin typeface="华文细黑" pitchFamily="2" charset="-122"/>
                <a:ea typeface="华文细黑" pitchFamily="2" charset="-122"/>
              </a:rPr>
              <a:t>Bax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和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BCL-XL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均为其家族成员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0476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488866"/>
            <a:ext cx="8229600" cy="707886"/>
          </a:xfr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P53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的生理学作用</a:t>
            </a:r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3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36512" y="1628800"/>
            <a:ext cx="9144000" cy="3024336"/>
          </a:xfrm>
        </p:spPr>
        <p:txBody>
          <a:bodyPr>
            <a:normAutofit/>
          </a:bodyPr>
          <a:lstStyle/>
          <a:p>
            <a:pPr marL="514350" indent="-514350">
              <a:buFont typeface="+mj-ea"/>
              <a:buAutoNum type="circleNumDbPlain" startAt="3"/>
            </a:pPr>
            <a:r>
              <a:rPr lang="zh-CN" altLang="en-US" sz="2800" b="1" kern="0" dirty="0" smtClean="0">
                <a:latin typeface="微软雅黑"/>
                <a:ea typeface="微软雅黑"/>
              </a:rPr>
              <a:t>维持</a:t>
            </a:r>
            <a:r>
              <a:rPr lang="zh-CN" altLang="en-US" sz="2800" b="1" kern="0" dirty="0">
                <a:latin typeface="微软雅黑"/>
                <a:ea typeface="微软雅黑"/>
              </a:rPr>
              <a:t>基因组稳定</a:t>
            </a:r>
            <a:endParaRPr lang="en-US" altLang="zh-CN" sz="2800" b="1" kern="0" dirty="0">
              <a:latin typeface="微软雅黑"/>
              <a:ea typeface="微软雅黑"/>
            </a:endParaRPr>
          </a:p>
          <a:p>
            <a:pPr marL="685800" lvl="1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1800" dirty="0" smtClean="0"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可参与</a:t>
            </a:r>
            <a:r>
              <a:rPr lang="en-US" altLang="zh-CN" sz="1800" dirty="0">
                <a:latin typeface="华文细黑" pitchFamily="2" charset="-122"/>
                <a:ea typeface="华文细黑" pitchFamily="2" charset="-122"/>
              </a:rPr>
              <a:t>DNA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的</a:t>
            </a: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修复过程</a:t>
            </a:r>
            <a:endParaRPr lang="en-US" altLang="zh-CN" sz="1800" dirty="0" smtClean="0">
              <a:latin typeface="华文细黑" pitchFamily="2" charset="-122"/>
              <a:ea typeface="华文细黑" pitchFamily="2" charset="-122"/>
            </a:endParaRPr>
          </a:p>
          <a:p>
            <a:pPr marL="1085850" lvl="2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其</a:t>
            </a:r>
            <a:r>
              <a:rPr lang="en-US" altLang="zh-CN" sz="1800" dirty="0">
                <a:latin typeface="华文细黑" pitchFamily="2" charset="-122"/>
                <a:ea typeface="华文细黑" pitchFamily="2" charset="-122"/>
              </a:rPr>
              <a:t>DNA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结合结构域本身具有</a:t>
            </a:r>
            <a:r>
              <a:rPr lang="zh-CN" altLang="en-US" sz="18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核酸内切酶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的活性，可切除错配</a:t>
            </a: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核苷酸；</a:t>
            </a:r>
            <a:endParaRPr lang="en-US" altLang="zh-CN" sz="1800" dirty="0" smtClean="0">
              <a:latin typeface="华文细黑" pitchFamily="2" charset="-122"/>
              <a:ea typeface="华文细黑" pitchFamily="2" charset="-122"/>
            </a:endParaRPr>
          </a:p>
          <a:p>
            <a:pPr marL="1085850" lvl="2">
              <a:lnSpc>
                <a:spcPct val="150000"/>
              </a:lnSpc>
              <a:buFont typeface="Wingdings" pitchFamily="2" charset="2"/>
              <a:buChar char="l"/>
            </a:pP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结合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并调节核苷酸内切修复因子</a:t>
            </a:r>
            <a:r>
              <a:rPr lang="en-US" altLang="zh-CN" sz="1800" dirty="0" smtClean="0">
                <a:latin typeface="华文细黑" pitchFamily="2" charset="-122"/>
                <a:ea typeface="华文细黑" pitchFamily="2" charset="-122"/>
              </a:rPr>
              <a:t>XPB</a:t>
            </a: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和</a:t>
            </a:r>
            <a:r>
              <a:rPr lang="en-US" altLang="zh-CN" sz="1800" dirty="0">
                <a:latin typeface="华文细黑" pitchFamily="2" charset="-122"/>
                <a:ea typeface="华文细黑" pitchFamily="2" charset="-122"/>
              </a:rPr>
              <a:t>XPD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的活性，影响其</a:t>
            </a:r>
            <a:r>
              <a:rPr lang="en-US" altLang="zh-CN" sz="1800" dirty="0">
                <a:latin typeface="华文细黑" pitchFamily="2" charset="-122"/>
                <a:ea typeface="华文细黑" pitchFamily="2" charset="-122"/>
              </a:rPr>
              <a:t>DNA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重组和</a:t>
            </a: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修复；</a:t>
            </a:r>
            <a:endParaRPr lang="en-US" altLang="zh-CN" sz="1800" dirty="0" smtClean="0">
              <a:latin typeface="华文细黑" pitchFamily="2" charset="-122"/>
              <a:ea typeface="华文细黑" pitchFamily="2" charset="-122"/>
            </a:endParaRPr>
          </a:p>
          <a:p>
            <a:pPr marL="1085850" lvl="2"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zh-CN" sz="1800" dirty="0" smtClean="0"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还可通过与</a:t>
            </a:r>
            <a:r>
              <a:rPr lang="en-US" altLang="zh-CN" sz="1800" dirty="0" smtClean="0">
                <a:latin typeface="华文细黑" pitchFamily="2" charset="-122"/>
                <a:ea typeface="华文细黑" pitchFamily="2" charset="-122"/>
              </a:rPr>
              <a:t>P21</a:t>
            </a:r>
            <a:r>
              <a:rPr lang="zh-CN" altLang="en-US" sz="1800" dirty="0" smtClean="0">
                <a:latin typeface="华文细黑" pitchFamily="2" charset="-122"/>
                <a:ea typeface="华文细黑" pitchFamily="2" charset="-122"/>
              </a:rPr>
              <a:t>和</a:t>
            </a:r>
            <a:r>
              <a:rPr lang="en-US" altLang="zh-CN" sz="1800" dirty="0">
                <a:latin typeface="华文细黑" pitchFamily="2" charset="-122"/>
                <a:ea typeface="华文细黑" pitchFamily="2" charset="-122"/>
              </a:rPr>
              <a:t>GADD45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形成复合物，利用自身的</a:t>
            </a:r>
            <a:r>
              <a:rPr lang="en-US" altLang="zh-CN" sz="1800" dirty="0">
                <a:latin typeface="华文细黑" pitchFamily="2" charset="-122"/>
                <a:ea typeface="华文细黑" pitchFamily="2" charset="-122"/>
              </a:rPr>
              <a:t>3'-5'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核酸外切酶活性，在</a:t>
            </a:r>
            <a:r>
              <a:rPr lang="en-US" altLang="zh-CN" sz="1800" dirty="0">
                <a:latin typeface="华文细黑" pitchFamily="2" charset="-122"/>
                <a:ea typeface="华文细黑" pitchFamily="2" charset="-122"/>
              </a:rPr>
              <a:t>DNA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</a:rPr>
              <a:t>修复中发挥作用。</a:t>
            </a:r>
            <a:endParaRPr lang="en-US" altLang="zh-CN" sz="1800" dirty="0" smtClean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7" name="Picture 2" descr="http://www.bio360.net/attachments/2014/06/1401787640b1518f73fc903cb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773874"/>
            <a:ext cx="2129310" cy="159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photo.hanyu.iciba.com/upload/chinesewiki/3/i/3iNJ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1" b="14010"/>
          <a:stretch/>
        </p:blipFill>
        <p:spPr bwMode="auto">
          <a:xfrm>
            <a:off x="755576" y="4730553"/>
            <a:ext cx="3672407" cy="1722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右箭头 8"/>
          <p:cNvSpPr/>
          <p:nvPr/>
        </p:nvSpPr>
        <p:spPr>
          <a:xfrm>
            <a:off x="4499992" y="5271233"/>
            <a:ext cx="100811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12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395536" y="1844824"/>
            <a:ext cx="8229600" cy="3394472"/>
          </a:xfrm>
        </p:spPr>
        <p:txBody>
          <a:bodyPr>
            <a:normAutofit/>
          </a:bodyPr>
          <a:lstStyle/>
          <a:p>
            <a:pPr marL="514350" indent="-514350">
              <a:buFont typeface="+mj-ea"/>
              <a:buAutoNum type="circleNumDbPlain" startAt="4"/>
            </a:pPr>
            <a:r>
              <a:rPr lang="zh-CN" altLang="en-US" sz="2800" b="1" kern="0" dirty="0">
                <a:latin typeface="微软雅黑"/>
                <a:ea typeface="微软雅黑"/>
              </a:rPr>
              <a:t>抑制肿瘤血管生成</a:t>
            </a:r>
            <a:endParaRPr lang="en-US" altLang="zh-CN" sz="2800" b="1" kern="0" dirty="0">
              <a:latin typeface="微软雅黑"/>
              <a:ea typeface="微软雅黑"/>
            </a:endParaRPr>
          </a:p>
          <a:p>
            <a:pPr lvl="1">
              <a:lnSpc>
                <a:spcPct val="150000"/>
              </a:lnSpc>
            </a:pP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肿瘤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生长到一定程度后，可以通过自分泌途径形成促血管生成因子，刺激营养血管在瘤体实质内增生。</a:t>
            </a:r>
            <a:r>
              <a:rPr lang="en-US" altLang="zh-CN" sz="16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sz="16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蛋白能刺激抑制血管生成基因</a:t>
            </a:r>
            <a:r>
              <a:rPr lang="en-US" altLang="zh-CN" sz="16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Smad4 </a:t>
            </a:r>
            <a:r>
              <a:rPr lang="zh-CN" altLang="en-US" sz="16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等表达，抑制肿瘤血管形成。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在肿瘤进展阶段，</a:t>
            </a:r>
            <a:r>
              <a:rPr lang="en-US" altLang="zh-CN" sz="1600" dirty="0">
                <a:latin typeface="华文细黑" pitchFamily="2" charset="-122"/>
                <a:ea typeface="华文细黑" pitchFamily="2" charset="-122"/>
              </a:rPr>
              <a:t>P53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基因突变导致新生血管生成，有利于肿瘤的快速生长，常是肿瘤进入晚期的表现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。</a:t>
            </a:r>
            <a:endParaRPr lang="zh-CN" altLang="en-US" sz="1600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5" name="Picture 3" descr="Avastin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2" y="4179858"/>
            <a:ext cx="1771330" cy="124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Avastin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782" y="4180594"/>
            <a:ext cx="1771330" cy="124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R_Dormant_Sm_H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511" y="4185510"/>
            <a:ext cx="2057313" cy="126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132139" y="4612501"/>
            <a:ext cx="647774" cy="269081"/>
          </a:xfrm>
          <a:prstGeom prst="rightArrow">
            <a:avLst>
              <a:gd name="adj1" fmla="val 50000"/>
              <a:gd name="adj2" fmla="val 3019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>
              <a:spcBef>
                <a:spcPct val="20000"/>
              </a:spcBef>
              <a:buFontTx/>
              <a:buChar char="–"/>
            </a:pPr>
            <a:endParaRPr lang="zh-CN" altLang="en-US" sz="16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5618973" y="4668040"/>
            <a:ext cx="537203" cy="213542"/>
          </a:xfrm>
          <a:prstGeom prst="rightArrow">
            <a:avLst>
              <a:gd name="adj1" fmla="val 50000"/>
              <a:gd name="adj2" fmla="val 3019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>
              <a:spcBef>
                <a:spcPct val="20000"/>
              </a:spcBef>
              <a:buFontTx/>
              <a:buChar char="–"/>
            </a:pPr>
            <a:endParaRPr lang="zh-CN" altLang="en-US" sz="16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39750" y="5486742"/>
            <a:ext cx="2592388" cy="468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808080"/>
            </a:solidFill>
            <a:prstDash val="dash"/>
            <a:miter lim="800000"/>
            <a:headEnd/>
            <a:tailEnd/>
          </a:ln>
        </p:spPr>
        <p:txBody>
          <a:bodyPr lIns="0" tIns="46800"/>
          <a:lstStyle/>
          <a:p>
            <a:pPr marL="85725" indent="-85725">
              <a:lnSpc>
                <a:spcPct val="110000"/>
              </a:lnSpc>
              <a:spcBef>
                <a:spcPct val="75000"/>
              </a:spcBef>
              <a:buClr>
                <a:schemeClr val="bg2"/>
              </a:buClr>
              <a:buFont typeface="Wingdings" pitchFamily="2" charset="2"/>
              <a:buNone/>
              <a:tabLst>
                <a:tab pos="0" algn="l"/>
                <a:tab pos="361950" algn="l"/>
              </a:tabLst>
            </a:pPr>
            <a:r>
              <a:rPr lang="en-US" altLang="zh-CN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肿瘤无血供，仅靠弥散获取营养时，体积不超过</a:t>
            </a:r>
            <a:r>
              <a:rPr lang="en-US" altLang="zh-CN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2mm3</a:t>
            </a:r>
            <a:r>
              <a:rPr lang="zh-CN" altLang="en-US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，处于静息期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491657" y="5486742"/>
            <a:ext cx="2376487" cy="468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808080"/>
            </a:solidFill>
            <a:prstDash val="dash"/>
            <a:miter lim="800000"/>
            <a:headEnd/>
            <a:tailEnd/>
          </a:ln>
        </p:spPr>
        <p:txBody>
          <a:bodyPr lIns="0" tIns="46800"/>
          <a:lstStyle/>
          <a:p>
            <a:pPr marL="85725" indent="-85725">
              <a:lnSpc>
                <a:spcPct val="110000"/>
              </a:lnSpc>
              <a:spcBef>
                <a:spcPct val="75000"/>
              </a:spcBef>
              <a:buClr>
                <a:schemeClr val="bg2"/>
              </a:buClr>
              <a:buFont typeface="Wingdings" pitchFamily="2" charset="2"/>
              <a:buNone/>
              <a:tabLst>
                <a:tab pos="0" algn="l"/>
                <a:tab pos="361950" algn="l"/>
              </a:tabLst>
            </a:pPr>
            <a:r>
              <a:rPr lang="en-US" altLang="zh-CN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肿瘤细胞分泌大量</a:t>
            </a:r>
            <a:r>
              <a:rPr lang="en-US" altLang="zh-CN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VEGF</a:t>
            </a:r>
            <a:r>
              <a:rPr lang="zh-CN" altLang="en-US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，促使供应肿瘤的血管生成</a:t>
            </a:r>
            <a:endParaRPr lang="zh-CN" altLang="en-US" sz="1200" b="1" dirty="0">
              <a:solidFill>
                <a:schemeClr val="bg1"/>
              </a:solidFill>
              <a:latin typeface="华文细黑" pitchFamily="2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6227960" y="5486742"/>
            <a:ext cx="2376488" cy="468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808080"/>
            </a:solidFill>
            <a:prstDash val="dash"/>
            <a:miter lim="800000"/>
            <a:headEnd/>
            <a:tailEnd/>
          </a:ln>
        </p:spPr>
        <p:txBody>
          <a:bodyPr lIns="0" tIns="46800"/>
          <a:lstStyle/>
          <a:p>
            <a:pPr marL="85725" indent="-85725">
              <a:lnSpc>
                <a:spcPct val="110000"/>
              </a:lnSpc>
              <a:spcBef>
                <a:spcPct val="75000"/>
              </a:spcBef>
              <a:buClr>
                <a:schemeClr val="bg2"/>
              </a:buClr>
              <a:buFont typeface="Wingdings" pitchFamily="2" charset="2"/>
              <a:buNone/>
              <a:tabLst>
                <a:tab pos="0" algn="l"/>
                <a:tab pos="361950" algn="l"/>
              </a:tabLst>
            </a:pPr>
            <a:r>
              <a:rPr lang="en-US" altLang="zh-CN" sz="1200" b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1200" b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拥有血供的肿瘤迅速生长并可发生侵袭、转移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250826" y="6310481"/>
            <a:ext cx="76247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en-US" altLang="zh-CN" sz="1100" dirty="0">
                <a:latin typeface="华文细黑" pitchFamily="2" charset="-122"/>
                <a:ea typeface="ＭＳ Ｐゴシック" pitchFamily="34" charset="-128"/>
              </a:rPr>
              <a:t>Ferrara, </a:t>
            </a:r>
            <a:r>
              <a:rPr lang="en-US" altLang="zh-CN" sz="1100" dirty="0" err="1">
                <a:latin typeface="华文细黑" pitchFamily="2" charset="-122"/>
                <a:ea typeface="ＭＳ Ｐゴシック" pitchFamily="34" charset="-128"/>
              </a:rPr>
              <a:t>Henzel</a:t>
            </a:r>
            <a:r>
              <a:rPr lang="en-US" altLang="zh-CN" sz="1100" dirty="0">
                <a:latin typeface="华文细黑" pitchFamily="2" charset="-122"/>
                <a:ea typeface="ＭＳ Ｐゴシック" pitchFamily="34" charset="-128"/>
              </a:rPr>
              <a:t>. </a:t>
            </a:r>
            <a:r>
              <a:rPr lang="en-US" altLang="zh-CN" sz="1100" dirty="0" err="1">
                <a:latin typeface="华文细黑" pitchFamily="2" charset="-122"/>
                <a:ea typeface="ＭＳ Ｐゴシック" pitchFamily="34" charset="-128"/>
              </a:rPr>
              <a:t>Biochem</a:t>
            </a:r>
            <a:r>
              <a:rPr lang="en-US" altLang="zh-CN" sz="1100" dirty="0">
                <a:latin typeface="华文细黑" pitchFamily="2" charset="-122"/>
                <a:ea typeface="ＭＳ Ｐゴシック" pitchFamily="34" charset="-128"/>
              </a:rPr>
              <a:t> </a:t>
            </a:r>
            <a:r>
              <a:rPr lang="en-US" altLang="zh-CN" sz="1100" dirty="0" err="1">
                <a:latin typeface="华文细黑" pitchFamily="2" charset="-122"/>
                <a:ea typeface="ＭＳ Ｐゴシック" pitchFamily="34" charset="-128"/>
              </a:rPr>
              <a:t>Biophys</a:t>
            </a:r>
            <a:r>
              <a:rPr lang="en-US" altLang="zh-CN" sz="1100" dirty="0">
                <a:latin typeface="华文细黑" pitchFamily="2" charset="-122"/>
                <a:ea typeface="ＭＳ Ｐゴシック" pitchFamily="34" charset="-128"/>
              </a:rPr>
              <a:t> Res </a:t>
            </a:r>
            <a:r>
              <a:rPr lang="en-US" altLang="zh-CN" sz="1100" dirty="0" err="1">
                <a:latin typeface="华文细黑" pitchFamily="2" charset="-122"/>
                <a:ea typeface="ＭＳ Ｐゴシック" pitchFamily="34" charset="-128"/>
              </a:rPr>
              <a:t>Commun</a:t>
            </a:r>
            <a:r>
              <a:rPr lang="en-US" altLang="zh-CN" sz="1100" dirty="0">
                <a:latin typeface="华文细黑" pitchFamily="2" charset="-122"/>
                <a:ea typeface="ＭＳ Ｐゴシック" pitchFamily="34" charset="-128"/>
              </a:rPr>
              <a:t> 1989;  </a:t>
            </a:r>
            <a:r>
              <a:rPr lang="en-US" altLang="zh-CN" sz="1100" dirty="0" err="1">
                <a:latin typeface="华文细黑" pitchFamily="2" charset="-122"/>
                <a:ea typeface="ＭＳ Ｐゴシック" pitchFamily="34" charset="-128"/>
              </a:rPr>
              <a:t>Folkman</a:t>
            </a:r>
            <a:r>
              <a:rPr lang="en-US" altLang="zh-CN" sz="1100" dirty="0">
                <a:latin typeface="华文细黑" pitchFamily="2" charset="-122"/>
                <a:ea typeface="ＭＳ Ｐゴシック" pitchFamily="34" charset="-128"/>
              </a:rPr>
              <a:t>. NEJM </a:t>
            </a:r>
            <a:r>
              <a:rPr lang="en-US" altLang="zh-CN" sz="1100" dirty="0" smtClean="0">
                <a:latin typeface="华文细黑" pitchFamily="2" charset="-122"/>
                <a:ea typeface="ＭＳ Ｐゴシック" pitchFamily="34" charset="-128"/>
              </a:rPr>
              <a:t>1971</a:t>
            </a:r>
            <a:br>
              <a:rPr lang="en-US" altLang="zh-CN" sz="1100" dirty="0" smtClean="0">
                <a:latin typeface="华文细黑" pitchFamily="2" charset="-122"/>
                <a:ea typeface="ＭＳ Ｐゴシック" pitchFamily="34" charset="-128"/>
              </a:rPr>
            </a:br>
            <a:endParaRPr lang="en-US" altLang="zh-CN" sz="1100" dirty="0">
              <a:latin typeface="华文细黑" pitchFamily="2" charset="-122"/>
              <a:ea typeface="ＭＳ Ｐゴシック" pitchFamily="34" charset="-128"/>
            </a:endParaRPr>
          </a:p>
        </p:txBody>
      </p:sp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457200" y="488866"/>
            <a:ext cx="8229600" cy="707886"/>
          </a:xfr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P53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的生理学作用</a:t>
            </a:r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4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155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92195"/>
            <a:ext cx="8507288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蛋白表达存在时间和空间差异性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3" t="3254" r="7680"/>
          <a:stretch/>
        </p:blipFill>
        <p:spPr bwMode="auto">
          <a:xfrm>
            <a:off x="1828799" y="1555845"/>
            <a:ext cx="5377219" cy="5144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083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92196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不同的病毒亚型中存在差异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4332747" cy="466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2"/>
          <a:stretch/>
        </p:blipFill>
        <p:spPr bwMode="auto">
          <a:xfrm>
            <a:off x="4810244" y="1324834"/>
            <a:ext cx="4123693" cy="4411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972175"/>
            <a:ext cx="49530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216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65"/>
          <a:stretch/>
        </p:blipFill>
        <p:spPr bwMode="auto">
          <a:xfrm>
            <a:off x="611560" y="1899415"/>
            <a:ext cx="3145356" cy="2962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不同级别病变中存在差异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394" y="1844824"/>
            <a:ext cx="5188247" cy="330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972175"/>
            <a:ext cx="49530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/>
          <p:nvPr/>
        </p:nvCxnSpPr>
        <p:spPr>
          <a:xfrm>
            <a:off x="1475656" y="4869160"/>
            <a:ext cx="636574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547664" y="4869160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华文细黑" pitchFamily="2" charset="-122"/>
                <a:ea typeface="华文细黑" pitchFamily="2" charset="-122"/>
              </a:rPr>
              <a:t>LSIL</a:t>
            </a:r>
            <a:endParaRPr lang="zh-CN" altLang="en-US" sz="1600" b="1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554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017143"/>
            <a:ext cx="73448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kern="0">
                <a:solidFill>
                  <a:schemeClr val="bg1"/>
                </a:solidFill>
                <a:latin typeface="微软雅黑"/>
                <a:ea typeface="微软雅黑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PART1</a:t>
            </a:r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HPV</a:t>
            </a:r>
            <a:r>
              <a:rPr lang="zh-CN" altLang="en-US" dirty="0">
                <a:solidFill>
                  <a:srgbClr val="FF0000"/>
                </a:solidFill>
              </a:rPr>
              <a:t>的基因组学及感染病变</a:t>
            </a:r>
          </a:p>
        </p:txBody>
      </p:sp>
    </p:spTree>
    <p:extLst>
      <p:ext uri="{BB962C8B-B14F-4D97-AF65-F5344CB8AC3E}">
        <p14:creationId xmlns:p14="http://schemas.microsoft.com/office/powerpoint/2010/main" val="168597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88866"/>
            <a:ext cx="8229600" cy="707886"/>
          </a:xfr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HPV-E6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蛋白作用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1628800"/>
            <a:ext cx="856895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泛素化降解</a:t>
            </a:r>
            <a:r>
              <a:rPr lang="en-US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P53</a:t>
            </a:r>
            <a:r>
              <a:rPr lang="zh-CN" altLang="en-US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→</a:t>
            </a:r>
            <a:r>
              <a:rPr lang="zh-CN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细胞损伤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无法</a:t>
            </a:r>
            <a:r>
              <a:rPr lang="zh-CN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修复</a:t>
            </a:r>
            <a:r>
              <a:rPr lang="zh-CN" altLang="en-US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→</a:t>
            </a:r>
            <a:r>
              <a:rPr lang="zh-CN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肿瘤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的发生。</a:t>
            </a: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降解</a:t>
            </a:r>
            <a:r>
              <a:rPr lang="en-US" altLang="zh-CN" kern="100" dirty="0" err="1" smtClean="0">
                <a:latin typeface="华文细黑" pitchFamily="2" charset="-122"/>
                <a:ea typeface="华文细黑" pitchFamily="2" charset="-122"/>
                <a:cs typeface="Times New Roman"/>
              </a:rPr>
              <a:t>Bak</a:t>
            </a:r>
            <a:r>
              <a:rPr lang="zh-CN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蛋白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（或干扰</a:t>
            </a:r>
            <a:r>
              <a:rPr lang="en-US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FAS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和</a:t>
            </a:r>
            <a:r>
              <a:rPr lang="en-US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TNF-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α受体），减少细胞凋亡，</a:t>
            </a: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E6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与</a:t>
            </a:r>
            <a:r>
              <a:rPr lang="en-US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c-</a:t>
            </a:r>
            <a:r>
              <a:rPr lang="en-US" altLang="zh-CN" kern="100" dirty="0" err="1" smtClean="0">
                <a:latin typeface="华文细黑" pitchFamily="2" charset="-122"/>
                <a:ea typeface="华文细黑" pitchFamily="2" charset="-122"/>
                <a:cs typeface="Times New Roman"/>
              </a:rPr>
              <a:t>myc</a:t>
            </a:r>
            <a:r>
              <a:rPr lang="zh-CN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形成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复合物，导致端粒酶活性重构</a:t>
            </a:r>
            <a:r>
              <a:rPr lang="en-US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-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激活，使细胞永生化</a:t>
            </a:r>
            <a:r>
              <a:rPr lang="zh-CN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。</a:t>
            </a:r>
            <a:endParaRPr lang="en-US" altLang="zh-CN" kern="100" dirty="0" smtClean="0">
              <a:latin typeface="华文细黑" pitchFamily="2" charset="-122"/>
              <a:ea typeface="华文细黑" pitchFamily="2" charset="-122"/>
              <a:cs typeface="Times New Roman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促进</a:t>
            </a:r>
            <a:r>
              <a:rPr lang="en-US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VEGF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转录，促进肿瘤新血管生成与血管转移。</a:t>
            </a: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高危型</a:t>
            </a:r>
            <a:r>
              <a:rPr lang="en-US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HPV-E6</a:t>
            </a:r>
            <a:r>
              <a:rPr lang="zh-CN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降解</a:t>
            </a:r>
            <a:r>
              <a:rPr lang="en-US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PDZ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蛋白</a:t>
            </a:r>
            <a:r>
              <a:rPr lang="zh-CN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，导致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细胞骨架、细胞间连接和细胞极性的破坏，导致恶性肿瘤的发生</a:t>
            </a:r>
            <a:r>
              <a:rPr lang="zh-CN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和肿瘤</a:t>
            </a:r>
            <a:r>
              <a:rPr lang="zh-CN" altLang="zh-CN" kern="100" dirty="0">
                <a:latin typeface="华文细黑" pitchFamily="2" charset="-122"/>
                <a:ea typeface="华文细黑" pitchFamily="2" charset="-122"/>
                <a:cs typeface="Times New Roman"/>
              </a:rPr>
              <a:t>细胞的</a:t>
            </a:r>
            <a:r>
              <a:rPr lang="zh-CN" altLang="zh-CN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浸润</a:t>
            </a:r>
            <a:endParaRPr lang="zh-CN" altLang="zh-CN" kern="100" dirty="0">
              <a:latin typeface="华文细黑" pitchFamily="2" charset="-122"/>
              <a:ea typeface="华文细黑" pitchFamily="2" charset="-122"/>
              <a:cs typeface="Times New Roman"/>
            </a:endParaRPr>
          </a:p>
        </p:txBody>
      </p:sp>
      <p:pic>
        <p:nvPicPr>
          <p:cNvPr id="5" name="Picture 3" descr="Avastin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52" y="4390405"/>
            <a:ext cx="1771330" cy="1243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Avastin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782" y="4391141"/>
            <a:ext cx="1771330" cy="124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R_Dormant_Sm_H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511" y="4396057"/>
            <a:ext cx="2057313" cy="12651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3132139" y="4823048"/>
            <a:ext cx="647774" cy="269081"/>
          </a:xfrm>
          <a:prstGeom prst="rightArrow">
            <a:avLst>
              <a:gd name="adj1" fmla="val 50000"/>
              <a:gd name="adj2" fmla="val 3019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>
              <a:spcBef>
                <a:spcPct val="20000"/>
              </a:spcBef>
              <a:buFontTx/>
              <a:buChar char="–"/>
            </a:pPr>
            <a:endParaRPr lang="zh-CN" altLang="en-US" sz="16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5618973" y="4878587"/>
            <a:ext cx="537203" cy="213542"/>
          </a:xfrm>
          <a:prstGeom prst="rightArrow">
            <a:avLst>
              <a:gd name="adj1" fmla="val 50000"/>
              <a:gd name="adj2" fmla="val 3019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>
              <a:spcBef>
                <a:spcPct val="20000"/>
              </a:spcBef>
              <a:buFontTx/>
              <a:buChar char="–"/>
            </a:pPr>
            <a:endParaRPr lang="zh-CN" altLang="en-US" sz="160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539750" y="5697289"/>
            <a:ext cx="2592388" cy="468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808080"/>
            </a:solidFill>
            <a:prstDash val="dash"/>
            <a:miter lim="800000"/>
            <a:headEnd/>
            <a:tailEnd/>
          </a:ln>
        </p:spPr>
        <p:txBody>
          <a:bodyPr lIns="0" tIns="46800"/>
          <a:lstStyle/>
          <a:p>
            <a:pPr marL="85725" indent="-85725">
              <a:lnSpc>
                <a:spcPct val="110000"/>
              </a:lnSpc>
              <a:spcBef>
                <a:spcPct val="75000"/>
              </a:spcBef>
              <a:buClr>
                <a:schemeClr val="bg2"/>
              </a:buClr>
              <a:buFont typeface="Wingdings" pitchFamily="2" charset="2"/>
              <a:buNone/>
              <a:tabLst>
                <a:tab pos="0" algn="l"/>
                <a:tab pos="361950" algn="l"/>
              </a:tabLst>
            </a:pPr>
            <a:r>
              <a:rPr lang="en-US" altLang="zh-CN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肿瘤无血供，仅靠弥散获取营养时，体积不超过</a:t>
            </a:r>
            <a:r>
              <a:rPr lang="en-US" altLang="zh-CN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2mm3</a:t>
            </a:r>
            <a:r>
              <a:rPr lang="zh-CN" altLang="en-US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，处于静息期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491657" y="5697289"/>
            <a:ext cx="2376487" cy="468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808080"/>
            </a:solidFill>
            <a:prstDash val="dash"/>
            <a:miter lim="800000"/>
            <a:headEnd/>
            <a:tailEnd/>
          </a:ln>
        </p:spPr>
        <p:txBody>
          <a:bodyPr lIns="0" tIns="46800"/>
          <a:lstStyle/>
          <a:p>
            <a:pPr marL="85725" indent="-85725">
              <a:lnSpc>
                <a:spcPct val="110000"/>
              </a:lnSpc>
              <a:spcBef>
                <a:spcPct val="75000"/>
              </a:spcBef>
              <a:buClr>
                <a:schemeClr val="bg2"/>
              </a:buClr>
              <a:buFont typeface="Wingdings" pitchFamily="2" charset="2"/>
              <a:buNone/>
              <a:tabLst>
                <a:tab pos="0" algn="l"/>
                <a:tab pos="361950" algn="l"/>
              </a:tabLst>
            </a:pPr>
            <a:r>
              <a:rPr lang="en-US" altLang="zh-CN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肿瘤细胞分泌大量</a:t>
            </a:r>
            <a:r>
              <a:rPr lang="en-US" altLang="zh-CN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VEGF</a:t>
            </a:r>
            <a:r>
              <a:rPr lang="zh-CN" altLang="en-US" sz="1200" b="1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，促使供应肿瘤的血管生成</a:t>
            </a:r>
            <a:endParaRPr lang="zh-CN" altLang="en-US" sz="1200" b="1" dirty="0">
              <a:solidFill>
                <a:schemeClr val="bg1"/>
              </a:solidFill>
              <a:latin typeface="华文细黑" pitchFamily="2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6227960" y="5697289"/>
            <a:ext cx="2376488" cy="468015"/>
          </a:xfrm>
          <a:prstGeom prst="rect">
            <a:avLst/>
          </a:prstGeom>
          <a:solidFill>
            <a:schemeClr val="accent1"/>
          </a:solidFill>
          <a:ln w="3175" algn="ctr">
            <a:solidFill>
              <a:srgbClr val="808080"/>
            </a:solidFill>
            <a:prstDash val="dash"/>
            <a:miter lim="800000"/>
            <a:headEnd/>
            <a:tailEnd/>
          </a:ln>
        </p:spPr>
        <p:txBody>
          <a:bodyPr lIns="0" tIns="46800"/>
          <a:lstStyle/>
          <a:p>
            <a:pPr marL="85725" indent="-85725">
              <a:lnSpc>
                <a:spcPct val="110000"/>
              </a:lnSpc>
              <a:spcBef>
                <a:spcPct val="75000"/>
              </a:spcBef>
              <a:buClr>
                <a:schemeClr val="bg2"/>
              </a:buClr>
              <a:buFont typeface="Wingdings" pitchFamily="2" charset="2"/>
              <a:buNone/>
              <a:tabLst>
                <a:tab pos="0" algn="l"/>
                <a:tab pos="361950" algn="l"/>
              </a:tabLst>
            </a:pPr>
            <a:r>
              <a:rPr lang="en-US" altLang="zh-CN" sz="1200" b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en-US" sz="1200" b="1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拥有血供的肿瘤迅速生长并可发生侵袭、转移</a:t>
            </a:r>
          </a:p>
        </p:txBody>
      </p:sp>
    </p:spTree>
    <p:extLst>
      <p:ext uri="{BB962C8B-B14F-4D97-AF65-F5344CB8AC3E}">
        <p14:creationId xmlns:p14="http://schemas.microsoft.com/office/powerpoint/2010/main" val="17821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88866"/>
            <a:ext cx="8229600" cy="707886"/>
          </a:xfr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HPV-E7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蛋白作用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pic>
        <p:nvPicPr>
          <p:cNvPr id="3" name="图片 2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0" t="2506" b="2000"/>
          <a:stretch/>
        </p:blipFill>
        <p:spPr>
          <a:xfrm>
            <a:off x="1862474" y="1268760"/>
            <a:ext cx="5400600" cy="32403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9592" y="5004602"/>
            <a:ext cx="7758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结合并降解</a:t>
            </a:r>
            <a:r>
              <a:rPr lang="en-US" altLang="zh-CN" sz="1600" kern="100" dirty="0" err="1">
                <a:latin typeface="华文细黑" pitchFamily="2" charset="-122"/>
                <a:ea typeface="华文细黑" pitchFamily="2" charset="-122"/>
                <a:cs typeface="Times New Roman"/>
              </a:rPr>
              <a:t>pRb</a:t>
            </a:r>
            <a:r>
              <a:rPr lang="zh-CN" altLang="zh-CN" sz="1600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。高危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型</a:t>
            </a:r>
            <a:r>
              <a:rPr lang="en-US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E7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蛋白通过与</a:t>
            </a:r>
            <a:r>
              <a:rPr lang="en-US" altLang="zh-CN" sz="1600" kern="100" dirty="0" err="1">
                <a:latin typeface="华文细黑" pitchFamily="2" charset="-122"/>
                <a:ea typeface="华文细黑" pitchFamily="2" charset="-122"/>
                <a:cs typeface="Times New Roman"/>
              </a:rPr>
              <a:t>pRb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特异性结合，释放核转录因子</a:t>
            </a:r>
            <a:r>
              <a:rPr lang="en-US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E2F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，诱发细胞从</a:t>
            </a:r>
            <a:r>
              <a:rPr lang="en-US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G1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期进入</a:t>
            </a:r>
            <a:r>
              <a:rPr lang="en-US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S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期，同时</a:t>
            </a:r>
            <a:r>
              <a:rPr lang="en-US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E7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促使</a:t>
            </a:r>
            <a:r>
              <a:rPr lang="en-US" altLang="zh-CN" sz="1600" kern="100" dirty="0" err="1">
                <a:latin typeface="华文细黑" pitchFamily="2" charset="-122"/>
                <a:ea typeface="华文细黑" pitchFamily="2" charset="-122"/>
                <a:cs typeface="Times New Roman"/>
              </a:rPr>
              <a:t>pRb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蛋白以泛素途径</a:t>
            </a:r>
            <a:r>
              <a:rPr lang="zh-CN" altLang="zh-CN" sz="1600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降解；</a:t>
            </a:r>
            <a:endParaRPr lang="zh-CN" altLang="zh-CN" sz="1600" kern="100" dirty="0">
              <a:latin typeface="华文细黑" pitchFamily="2" charset="-122"/>
              <a:ea typeface="华文细黑" pitchFamily="2" charset="-122"/>
              <a:cs typeface="Times New Roman"/>
            </a:endParaRPr>
          </a:p>
          <a:p>
            <a:pPr marL="742950" lvl="1" indent="-28575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en-US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E7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与</a:t>
            </a:r>
            <a:r>
              <a:rPr lang="en-US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AP-1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转录家族的相互作用，激活</a:t>
            </a:r>
            <a:r>
              <a:rPr lang="en-US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C-Jun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，提高细胞</a:t>
            </a:r>
            <a:r>
              <a:rPr lang="zh-CN" altLang="zh-CN" sz="1600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早期</a:t>
            </a:r>
            <a:r>
              <a:rPr lang="zh-CN" altLang="en-US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有丝</a:t>
            </a:r>
            <a:r>
              <a:rPr lang="zh-CN" altLang="zh-CN" sz="1600" kern="100" dirty="0" smtClean="0">
                <a:latin typeface="华文细黑" pitchFamily="2" charset="-122"/>
                <a:ea typeface="华文细黑" pitchFamily="2" charset="-122"/>
                <a:cs typeface="Times New Roman"/>
              </a:rPr>
              <a:t>分裂</a:t>
            </a:r>
            <a:r>
              <a:rPr lang="zh-CN" altLang="zh-CN" sz="1600" kern="100" dirty="0">
                <a:latin typeface="华文细黑" pitchFamily="2" charset="-122"/>
                <a:ea typeface="华文细黑" pitchFamily="2" charset="-122"/>
                <a:cs typeface="Times New Roman"/>
              </a:rPr>
              <a:t>；</a:t>
            </a:r>
          </a:p>
        </p:txBody>
      </p:sp>
    </p:spTree>
    <p:extLst>
      <p:ext uri="{BB962C8B-B14F-4D97-AF65-F5344CB8AC3E}">
        <p14:creationId xmlns:p14="http://schemas.microsoft.com/office/powerpoint/2010/main" val="320893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488866"/>
            <a:ext cx="8229600" cy="707886"/>
          </a:xfr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HPV-E4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蛋白作用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pic>
        <p:nvPicPr>
          <p:cNvPr id="1026" name="Picture 2" descr="https://timgsa.baidu.com/timg?image&amp;quality=80&amp;size=b9999_10000&amp;sec=1487926220&amp;di=73f37486d6a56fe021023d2ee92d2019&amp;imgtype=jpg&amp;er=1&amp;src=http%3A%2F%2Fimg2.ph.126.net%2FJYXhqJZp-CSb0eQ5bQ_n9A%3D%3D%2F8252846318158220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28064"/>
            <a:ext cx="4680520" cy="312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s0.bdstatic.com/70cFvHSh_Q1YnxGkpoWK1HF6hhy/it/u=1180676060,3645764228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521163"/>
            <a:ext cx="376237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4797152"/>
            <a:ext cx="851490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Ø"/>
            </a:pPr>
            <a:r>
              <a:rPr lang="zh-CN" altLang="en-US" sz="2000" dirty="0" smtClean="0">
                <a:latin typeface="华文细黑" pitchFamily="2" charset="-122"/>
                <a:ea typeface="华文细黑" pitchFamily="2" charset="-122"/>
              </a:rPr>
              <a:t>大部分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在中层细胞或小部分基底细胞的</a:t>
            </a:r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G2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期</a:t>
            </a:r>
            <a:r>
              <a:rPr lang="zh-CN" altLang="en-US" sz="2000" dirty="0" smtClean="0">
                <a:latin typeface="华文细黑" pitchFamily="2" charset="-122"/>
                <a:ea typeface="华文细黑" pitchFamily="2" charset="-122"/>
              </a:rPr>
              <a:t>表达，</a:t>
            </a:r>
            <a:r>
              <a:rPr lang="en-US" altLang="zh-CN" sz="2000" dirty="0" smtClean="0">
                <a:latin typeface="华文细黑" pitchFamily="2" charset="-122"/>
                <a:ea typeface="华文细黑" pitchFamily="2" charset="-122"/>
              </a:rPr>
              <a:t>E4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蛋白作用：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通过</a:t>
            </a:r>
            <a:r>
              <a:rPr lang="en-US" altLang="zh-CN" sz="1600" dirty="0">
                <a:latin typeface="华文细黑" pitchFamily="2" charset="-122"/>
                <a:ea typeface="华文细黑" pitchFamily="2" charset="-122"/>
              </a:rPr>
              <a:t>N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端的亮氨酸，识别和</a:t>
            </a:r>
            <a:r>
              <a:rPr lang="zh-CN" altLang="en-US" sz="1600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降解细胞骨架中间纤维的角蛋白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，形成挖空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细胞</a:t>
            </a:r>
            <a:r>
              <a:rPr lang="zh-CN" altLang="en-US" sz="16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；</a:t>
            </a:r>
            <a:endParaRPr lang="en-US" altLang="zh-CN" sz="1600" b="1" dirty="0" smtClean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E4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表达可以作为病毒感染复制程度的指标。如缺失表达，则角蛋白降解减少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，病毒装配</a:t>
            </a:r>
            <a:r>
              <a:rPr lang="zh-CN" altLang="en-US" sz="1600" dirty="0">
                <a:latin typeface="华文细黑" pitchFamily="2" charset="-122"/>
                <a:ea typeface="华文细黑" pitchFamily="2" charset="-122"/>
              </a:rPr>
              <a:t>减少，进而使病毒颗粒释放减少； </a:t>
            </a:r>
            <a:endParaRPr lang="en-US" altLang="zh-CN" sz="1600" dirty="0" smtClean="0">
              <a:latin typeface="华文细黑" pitchFamily="2" charset="-122"/>
              <a:ea typeface="华文细黑" pitchFamily="2" charset="-122"/>
            </a:endParaRP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在上皮中层，</a:t>
            </a: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E4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表达可抑制</a:t>
            </a: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E6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和</a:t>
            </a:r>
            <a:r>
              <a:rPr lang="en-US" altLang="zh-CN" sz="1600" dirty="0" smtClean="0">
                <a:latin typeface="华文细黑" pitchFamily="2" charset="-122"/>
                <a:ea typeface="华文细黑" pitchFamily="2" charset="-122"/>
              </a:rPr>
              <a:t>E7</a:t>
            </a:r>
            <a:r>
              <a:rPr lang="zh-CN" altLang="en-US" sz="1600" dirty="0" smtClean="0">
                <a:latin typeface="华文细黑" pitchFamily="2" charset="-122"/>
                <a:ea typeface="华文细黑" pitchFamily="2" charset="-122"/>
              </a:rPr>
              <a:t>表达。</a:t>
            </a:r>
            <a:endParaRPr lang="en-US" altLang="zh-CN" sz="1600" dirty="0" smtClean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470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挖空细胞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56792"/>
            <a:ext cx="5210175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575" y="2018754"/>
            <a:ext cx="3619500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254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22973"/>
            <a:ext cx="8229600" cy="646331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36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典型性挖空细胞</a:t>
            </a:r>
            <a:r>
              <a:rPr lang="en-US" altLang="zh-CN" sz="36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Typical </a:t>
            </a:r>
            <a:r>
              <a:rPr lang="en-US" altLang="zh-CN" sz="3600" b="1" kern="0" dirty="0" err="1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Koilocytes</a:t>
            </a:r>
            <a:endParaRPr lang="zh-CN" altLang="en-US" sz="36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3" y="1666875"/>
            <a:ext cx="8296275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587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9" t="5477" r="9075"/>
          <a:stretch/>
        </p:blipFill>
        <p:spPr bwMode="auto">
          <a:xfrm>
            <a:off x="251520" y="1268760"/>
            <a:ext cx="8424936" cy="5530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挖空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细胞的形态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38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99592" y="476672"/>
            <a:ext cx="6984776" cy="70788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spcBef>
                <a:spcPct val="0"/>
              </a:spcBef>
              <a:buNone/>
              <a:defRPr sz="4000" b="1" kern="0">
                <a:solidFill>
                  <a:schemeClr val="bg1"/>
                </a:solidFill>
                <a:latin typeface="微软雅黑"/>
                <a:ea typeface="微软雅黑"/>
              </a:defRPr>
            </a:lvl1pPr>
          </a:lstStyle>
          <a:p>
            <a:r>
              <a:rPr lang="en-US" altLang="zh-CN" dirty="0"/>
              <a:t>HPV</a:t>
            </a:r>
            <a:r>
              <a:rPr lang="zh-CN" altLang="en-US" dirty="0"/>
              <a:t>感染致宫颈癌模式图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3" y="1772816"/>
            <a:ext cx="8564171" cy="41725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99992" y="2833191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rgbClr val="009999"/>
                </a:solidFill>
                <a:latin typeface="华文细黑" pitchFamily="2" charset="-122"/>
                <a:ea typeface="华文细黑" pitchFamily="2" charset="-122"/>
              </a:rPr>
              <a:t>转为正常</a:t>
            </a:r>
            <a:endParaRPr lang="zh-CN" altLang="en-US" sz="1400" dirty="0">
              <a:solidFill>
                <a:srgbClr val="009999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452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22973"/>
            <a:ext cx="8964488" cy="646331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altLang="zh-CN" sz="36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</a:t>
            </a:r>
            <a:r>
              <a:rPr lang="zh-CN" altLang="en-US" sz="36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病毒感染、复制、整合及</a:t>
            </a:r>
            <a:r>
              <a:rPr lang="en-US" altLang="zh-CN" sz="36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CIN</a:t>
            </a:r>
            <a:r>
              <a:rPr lang="zh-CN" altLang="en-US" sz="36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发生机制</a:t>
            </a:r>
          </a:p>
        </p:txBody>
      </p:sp>
      <p:pic>
        <p:nvPicPr>
          <p:cNvPr id="4" name="Content Placeholder 6" descr="hpv inva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576" y="1556792"/>
            <a:ext cx="7127875" cy="439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930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ahong.xu\appdata\roaming\360se6\User Data\temp\77ff56e7t9e67f22a3855&amp;6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40768"/>
            <a:ext cx="7356661" cy="4760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179512" y="522972"/>
            <a:ext cx="8964488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spcBef>
                <a:spcPct val="0"/>
              </a:spcBef>
              <a:buNone/>
              <a:defRPr sz="3600" b="1" kern="0">
                <a:solidFill>
                  <a:schemeClr val="bg1"/>
                </a:solidFill>
                <a:latin typeface="微软雅黑"/>
                <a:ea typeface="微软雅黑"/>
              </a:defRPr>
            </a:lvl1pPr>
          </a:lstStyle>
          <a:p>
            <a:r>
              <a:rPr lang="en-US" altLang="zh-CN" dirty="0"/>
              <a:t>HPV</a:t>
            </a:r>
            <a:r>
              <a:rPr lang="zh-CN" altLang="en-US" dirty="0"/>
              <a:t>病毒感染、复制、整合及</a:t>
            </a:r>
            <a:r>
              <a:rPr lang="en-US" altLang="zh-CN" dirty="0"/>
              <a:t>CIN</a:t>
            </a:r>
            <a:r>
              <a:rPr lang="zh-CN" altLang="en-US" dirty="0"/>
              <a:t>发生机制</a:t>
            </a:r>
          </a:p>
        </p:txBody>
      </p:sp>
    </p:spTree>
    <p:extLst>
      <p:ext uri="{BB962C8B-B14F-4D97-AF65-F5344CB8AC3E}">
        <p14:creationId xmlns:p14="http://schemas.microsoft.com/office/powerpoint/2010/main" val="138678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0832" y="548680"/>
            <a:ext cx="8229600" cy="646331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sz="36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CIN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图片</a:t>
            </a:r>
            <a:r>
              <a:rPr lang="en-US" altLang="zh-CN" sz="36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-CIN1</a:t>
            </a:r>
            <a:endParaRPr lang="zh-CN" altLang="en-US" sz="36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pic>
        <p:nvPicPr>
          <p:cNvPr id="22532" name="Picture 4" descr="图片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6"/>
          <a:stretch/>
        </p:blipFill>
        <p:spPr bwMode="auto">
          <a:xfrm>
            <a:off x="467544" y="1296144"/>
            <a:ext cx="7951209" cy="5561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8847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人乳头瘤病毒（</a:t>
            </a:r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）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8" y="6021288"/>
            <a:ext cx="8572500" cy="79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3838575" cy="383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381404" y="1424428"/>
            <a:ext cx="4248472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b="1" dirty="0" smtClean="0">
                <a:latin typeface="华文细黑" pitchFamily="2" charset="-122"/>
                <a:ea typeface="华文细黑" pitchFamily="2" charset="-122"/>
              </a:rPr>
              <a:t>近</a:t>
            </a:r>
            <a:r>
              <a:rPr lang="en-US" altLang="zh-CN" sz="2000" b="1" dirty="0" smtClean="0">
                <a:latin typeface="华文细黑" pitchFamily="2" charset="-122"/>
                <a:ea typeface="华文细黑" pitchFamily="2" charset="-122"/>
              </a:rPr>
              <a:t>200</a:t>
            </a:r>
            <a:r>
              <a:rPr lang="zh-CN" altLang="en-US" sz="2000" b="1" dirty="0" smtClean="0">
                <a:latin typeface="华文细黑" pitchFamily="2" charset="-122"/>
                <a:ea typeface="华文细黑" pitchFamily="2" charset="-122"/>
              </a:rPr>
              <a:t>种型别被鉴定</a:t>
            </a:r>
            <a:r>
              <a:rPr lang="en-US" altLang="zh-CN" sz="2000" b="1" baseline="30000" dirty="0" smtClean="0">
                <a:latin typeface="华文细黑" pitchFamily="2" charset="-122"/>
                <a:ea typeface="华文细黑" pitchFamily="2" charset="-122"/>
              </a:rPr>
              <a:t>2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000" b="1" dirty="0" smtClean="0">
                <a:latin typeface="华文细黑" pitchFamily="2" charset="-122"/>
                <a:ea typeface="华文细黑" pitchFamily="2" charset="-122"/>
              </a:rPr>
              <a:t>~30-40</a:t>
            </a:r>
            <a:r>
              <a:rPr lang="zh-CN" altLang="en-US" sz="2000" b="1" dirty="0" smtClean="0">
                <a:latin typeface="华文细黑" pitchFamily="2" charset="-122"/>
                <a:ea typeface="华文细黑" pitchFamily="2" charset="-122"/>
              </a:rPr>
              <a:t>种为肛门生殖器癌</a:t>
            </a:r>
            <a:r>
              <a:rPr lang="en-US" altLang="zh-CN" sz="2000" b="1" baseline="30000" dirty="0" smtClean="0">
                <a:latin typeface="华文细黑" pitchFamily="2" charset="-122"/>
                <a:ea typeface="华文细黑" pitchFamily="2" charset="-122"/>
              </a:rPr>
              <a:t>2,3</a:t>
            </a:r>
            <a:endParaRPr lang="en-US" altLang="zh-CN" sz="2000" b="1" dirty="0" smtClean="0">
              <a:latin typeface="华文细黑" pitchFamily="2" charset="-122"/>
              <a:ea typeface="华文细黑" pitchFamily="2" charset="-122"/>
            </a:endParaRP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en-US" altLang="zh-CN" sz="2000" b="1" dirty="0" smtClean="0">
                <a:latin typeface="华文细黑" pitchFamily="2" charset="-122"/>
                <a:ea typeface="华文细黑" pitchFamily="2" charset="-122"/>
              </a:rPr>
              <a:t>~15-20</a:t>
            </a:r>
            <a:r>
              <a:rPr lang="zh-CN" altLang="en-US" sz="2000" b="1" dirty="0" smtClean="0">
                <a:latin typeface="华文细黑" pitchFamily="2" charset="-122"/>
                <a:ea typeface="华文细黑" pitchFamily="2" charset="-122"/>
              </a:rPr>
              <a:t>致癌型*，</a:t>
            </a:r>
            <a:r>
              <a:rPr lang="en-US" altLang="zh-CN" sz="2000" b="1" baseline="30000" dirty="0" smtClean="0">
                <a:latin typeface="华文细黑" pitchFamily="2" charset="-122"/>
                <a:ea typeface="华文细黑" pitchFamily="2" charset="-122"/>
              </a:rPr>
              <a:t>2,3</a:t>
            </a:r>
          </a:p>
          <a:p>
            <a:pPr marL="1200150" lvl="2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000" b="1" dirty="0" smtClean="0">
                <a:latin typeface="华文细黑" pitchFamily="2" charset="-122"/>
                <a:ea typeface="华文细黑" pitchFamily="2" charset="-122"/>
              </a:rPr>
              <a:t>HPV16</a:t>
            </a:r>
            <a:r>
              <a:rPr lang="zh-CN" altLang="en-US" sz="2000" b="1" dirty="0" smtClean="0">
                <a:latin typeface="华文细黑" pitchFamily="2" charset="-122"/>
                <a:ea typeface="华文细黑" pitchFamily="2" charset="-122"/>
              </a:rPr>
              <a:t>和</a:t>
            </a:r>
            <a:r>
              <a:rPr lang="en-US" altLang="zh-CN" sz="2000" b="1" dirty="0" smtClean="0">
                <a:latin typeface="华文细黑" pitchFamily="2" charset="-122"/>
                <a:ea typeface="华文细黑" pitchFamily="2" charset="-122"/>
              </a:rPr>
              <a:t>18</a:t>
            </a:r>
            <a:r>
              <a:rPr lang="zh-CN" altLang="en-US" sz="2000" b="1" dirty="0" smtClean="0">
                <a:latin typeface="华文细黑" pitchFamily="2" charset="-122"/>
                <a:ea typeface="华文细黑" pitchFamily="2" charset="-122"/>
              </a:rPr>
              <a:t>型与大多数宫颈癌相关</a:t>
            </a:r>
            <a:r>
              <a:rPr lang="en-US" altLang="zh-CN" sz="2000" b="1" baseline="30000" dirty="0" smtClean="0">
                <a:latin typeface="华文细黑" pitchFamily="2" charset="-122"/>
                <a:ea typeface="华文细黑" pitchFamily="2" charset="-122"/>
              </a:rPr>
              <a:t>4</a:t>
            </a:r>
          </a:p>
          <a:p>
            <a:pPr marL="742950" lvl="1" indent="-2857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2000" b="1" dirty="0" smtClean="0">
                <a:latin typeface="华文细黑" pitchFamily="2" charset="-122"/>
                <a:ea typeface="华文细黑" pitchFamily="2" charset="-122"/>
              </a:rPr>
              <a:t>非致癌性**</a:t>
            </a:r>
            <a:endParaRPr lang="en-US" altLang="zh-CN" sz="2000" b="1" dirty="0" smtClean="0">
              <a:latin typeface="华文细黑" pitchFamily="2" charset="-122"/>
              <a:ea typeface="华文细黑" pitchFamily="2" charset="-122"/>
            </a:endParaRPr>
          </a:p>
          <a:p>
            <a:pPr marL="1200150" lvl="2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000" b="1" dirty="0" smtClean="0">
                <a:latin typeface="华文细黑" pitchFamily="2" charset="-122"/>
                <a:ea typeface="华文细黑" pitchFamily="2" charset="-122"/>
              </a:rPr>
              <a:t>HPV6</a:t>
            </a:r>
            <a:r>
              <a:rPr lang="zh-CN" altLang="en-US" sz="2000" b="1" dirty="0" smtClean="0">
                <a:latin typeface="华文细黑" pitchFamily="2" charset="-122"/>
                <a:ea typeface="华文细黑" pitchFamily="2" charset="-122"/>
              </a:rPr>
              <a:t>和</a:t>
            </a:r>
            <a:r>
              <a:rPr lang="en-US" altLang="zh-CN" sz="2000" b="1" dirty="0" smtClean="0">
                <a:latin typeface="华文细黑" pitchFamily="2" charset="-122"/>
                <a:ea typeface="华文细黑" pitchFamily="2" charset="-122"/>
              </a:rPr>
              <a:t>11</a:t>
            </a:r>
            <a:r>
              <a:rPr lang="zh-CN" altLang="en-US" sz="2000" b="1" dirty="0" smtClean="0">
                <a:latin typeface="华文细黑" pitchFamily="2" charset="-122"/>
                <a:ea typeface="华文细黑" pitchFamily="2" charset="-122"/>
              </a:rPr>
              <a:t>与</a:t>
            </a:r>
            <a:r>
              <a:rPr lang="en-US" altLang="zh-CN" sz="2000" b="1" dirty="0" smtClean="0">
                <a:latin typeface="华文细黑" pitchFamily="2" charset="-122"/>
                <a:ea typeface="华文细黑" pitchFamily="2" charset="-122"/>
              </a:rPr>
              <a:t>90%</a:t>
            </a:r>
            <a:r>
              <a:rPr lang="zh-CN" altLang="en-US" sz="2000" b="1" dirty="0" smtClean="0">
                <a:latin typeface="华文细黑" pitchFamily="2" charset="-122"/>
                <a:ea typeface="华文细黑" pitchFamily="2" charset="-122"/>
              </a:rPr>
              <a:t>的生殖器疣相关</a:t>
            </a:r>
            <a:r>
              <a:rPr lang="en-US" altLang="zh-CN" sz="2000" b="1" baseline="30000" dirty="0" smtClean="0">
                <a:latin typeface="华文细黑" pitchFamily="2" charset="-122"/>
                <a:ea typeface="华文细黑" pitchFamily="2" charset="-122"/>
              </a:rPr>
              <a:t>3,5</a:t>
            </a:r>
          </a:p>
          <a:p>
            <a:pPr lvl="2">
              <a:lnSpc>
                <a:spcPct val="150000"/>
              </a:lnSpc>
            </a:pPr>
            <a:endParaRPr lang="en-US" altLang="zh-CN" sz="1200" dirty="0" smtClean="0">
              <a:latin typeface="华文细黑" pitchFamily="2" charset="-122"/>
              <a:ea typeface="华文细黑" pitchFamily="2" charset="-122"/>
            </a:endParaRPr>
          </a:p>
          <a:p>
            <a:pPr lvl="2">
              <a:lnSpc>
                <a:spcPct val="150000"/>
              </a:lnSpc>
            </a:pPr>
            <a:endParaRPr lang="en-US" altLang="zh-CN" sz="1200" dirty="0">
              <a:latin typeface="华文细黑" pitchFamily="2" charset="-122"/>
              <a:ea typeface="华文细黑" pitchFamily="2" charset="-122"/>
            </a:endParaRPr>
          </a:p>
          <a:p>
            <a:pPr lvl="2" algn="r">
              <a:lnSpc>
                <a:spcPct val="150000"/>
              </a:lnSpc>
            </a:pPr>
            <a:r>
              <a:rPr lang="zh-CN" altLang="en-US" sz="1200" dirty="0" smtClean="0">
                <a:latin typeface="华文细黑" pitchFamily="2" charset="-122"/>
                <a:ea typeface="华文细黑" pitchFamily="2" charset="-122"/>
              </a:rPr>
              <a:t>*高危型；</a:t>
            </a:r>
            <a:r>
              <a:rPr lang="en-US" altLang="zh-CN" sz="1200" dirty="0" smtClean="0">
                <a:latin typeface="华文细黑" pitchFamily="2" charset="-122"/>
                <a:ea typeface="华文细黑" pitchFamily="2" charset="-122"/>
              </a:rPr>
              <a:t>**</a:t>
            </a:r>
            <a:r>
              <a:rPr lang="zh-CN" altLang="en-US" sz="1200" dirty="0" smtClean="0">
                <a:latin typeface="华文细黑" pitchFamily="2" charset="-122"/>
                <a:ea typeface="华文细黑" pitchFamily="2" charset="-122"/>
              </a:rPr>
              <a:t>低危型</a:t>
            </a:r>
            <a:endParaRPr lang="zh-CN" altLang="en-US" sz="12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74553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30832" y="548680"/>
            <a:ext cx="8229600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CIN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图片</a:t>
            </a:r>
            <a:r>
              <a:rPr lang="en-US" altLang="zh-CN" sz="36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-CIN2</a:t>
            </a:r>
            <a:endParaRPr lang="zh-CN" altLang="en-US" sz="36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pic>
        <p:nvPicPr>
          <p:cNvPr id="3" name="Picture 4" descr="图片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24136"/>
            <a:ext cx="7951210" cy="5661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796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30832" y="548680"/>
            <a:ext cx="8229600" cy="6463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CIN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图片</a:t>
            </a:r>
            <a:r>
              <a:rPr lang="en-US" altLang="zh-CN" sz="3600" b="1" kern="0" dirty="0" smtClean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-CIN3</a:t>
            </a:r>
            <a:endParaRPr lang="zh-CN" altLang="en-US" sz="3600" b="1" kern="0" dirty="0">
              <a:solidFill>
                <a:schemeClr val="bg1"/>
              </a:solidFill>
              <a:latin typeface="微软雅黑"/>
              <a:ea typeface="微软雅黑"/>
              <a:cs typeface="+mn-cs"/>
            </a:endParaRPr>
          </a:p>
        </p:txBody>
      </p:sp>
      <p:pic>
        <p:nvPicPr>
          <p:cNvPr id="3" name="Picture 4" descr="图片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989" y="1225201"/>
            <a:ext cx="7747443" cy="5516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9747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068960"/>
            <a:ext cx="73448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kern="0">
                <a:solidFill>
                  <a:schemeClr val="bg1"/>
                </a:solidFill>
                <a:latin typeface="微软雅黑"/>
                <a:ea typeface="微软雅黑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PART4</a:t>
            </a:r>
            <a:r>
              <a:rPr lang="zh-CN" altLang="en-US" dirty="0" smtClean="0">
                <a:solidFill>
                  <a:srgbClr val="FF0000"/>
                </a:solidFill>
              </a:rPr>
              <a:t> 适应中国的子宫颈癌筛查技术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13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1452621"/>
            <a:ext cx="30243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l"/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形态学</a:t>
            </a:r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肉眼醋酸</a:t>
            </a:r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阴道镜</a:t>
            </a:r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n-US" altLang="zh-CN" sz="2400" dirty="0" smtClean="0">
                <a:latin typeface="华文细黑" pitchFamily="2" charset="-122"/>
                <a:ea typeface="华文细黑" pitchFamily="2" charset="-122"/>
              </a:rPr>
              <a:t>ECC</a:t>
            </a:r>
          </a:p>
          <a:p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pPr marL="342900" indent="-342900">
              <a:buFont typeface="Wingdings" pitchFamily="2" charset="2"/>
              <a:buChar char="l"/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细胞学</a:t>
            </a:r>
            <a:endParaRPr lang="en-US" altLang="zh-CN" sz="2400" dirty="0">
              <a:latin typeface="华文细黑" pitchFamily="2" charset="-122"/>
              <a:ea typeface="华文细黑" pitchFamily="2" charset="-122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液基细胞</a:t>
            </a:r>
            <a:r>
              <a:rPr lang="en-US" altLang="zh-CN" sz="2400" dirty="0" smtClean="0">
                <a:latin typeface="华文细黑" pitchFamily="2" charset="-122"/>
                <a:ea typeface="华文细黑" pitchFamily="2" charset="-122"/>
              </a:rPr>
              <a:t>TCT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zh-CN" altLang="en-US" sz="2400" dirty="0">
                <a:latin typeface="华文细黑" pitchFamily="2" charset="-122"/>
                <a:ea typeface="华文细黑" pitchFamily="2" charset="-122"/>
              </a:rPr>
              <a:t>巴氏</a:t>
            </a: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涂片</a:t>
            </a:r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pPr marL="342900" indent="-342900">
              <a:buFont typeface="Wingdings" pitchFamily="2" charset="2"/>
              <a:buChar char="l"/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组织学</a:t>
            </a:r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宫颈活检</a:t>
            </a:r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pPr marL="342900" indent="-342900">
              <a:buFont typeface="Wingdings" pitchFamily="2" charset="2"/>
              <a:buChar char="l"/>
            </a:pP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分子生物学</a:t>
            </a:r>
            <a:endParaRPr lang="en-US" altLang="zh-CN" sz="2400" dirty="0" smtClean="0">
              <a:latin typeface="华文细黑" pitchFamily="2" charset="-122"/>
              <a:ea typeface="华文细黑" pitchFamily="2" charset="-122"/>
            </a:endParaRPr>
          </a:p>
          <a:p>
            <a:pPr marL="800100" lvl="1" indent="-342900">
              <a:buFont typeface="Arial" pitchFamily="34" charset="0"/>
              <a:buChar char="•"/>
            </a:pPr>
            <a:r>
              <a:rPr lang="en-US" altLang="zh-CN" sz="2400" dirty="0" smtClean="0">
                <a:latin typeface="华文细黑" pitchFamily="2" charset="-122"/>
                <a:ea typeface="华文细黑" pitchFamily="2" charset="-122"/>
              </a:rPr>
              <a:t>HPV</a:t>
            </a:r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基因分型</a:t>
            </a:r>
            <a:endParaRPr lang="zh-CN" altLang="en-US" sz="2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76056" y="1988840"/>
            <a:ext cx="3240360" cy="461665"/>
          </a:xfrm>
          <a:prstGeom prst="rect">
            <a:avLst/>
          </a:prstGeom>
          <a:solidFill>
            <a:srgbClr val="FF3399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筛查</a:t>
            </a:r>
            <a:endParaRPr lang="zh-CN" altLang="en-US" sz="2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3622446"/>
            <a:ext cx="3240360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助诊</a:t>
            </a:r>
            <a:endParaRPr lang="zh-CN" altLang="en-US" sz="2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6056" y="5445224"/>
            <a:ext cx="324036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华文细黑" pitchFamily="2" charset="-122"/>
                <a:ea typeface="华文细黑" pitchFamily="2" charset="-122"/>
              </a:rPr>
              <a:t>确诊</a:t>
            </a:r>
            <a:endParaRPr lang="zh-CN" altLang="en-US" sz="2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6552220" y="2652220"/>
            <a:ext cx="288032" cy="906487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下箭头 7"/>
          <p:cNvSpPr/>
          <p:nvPr/>
        </p:nvSpPr>
        <p:spPr>
          <a:xfrm>
            <a:off x="6552220" y="4221088"/>
            <a:ext cx="288032" cy="9064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2843808" y="2219672"/>
            <a:ext cx="2088232" cy="0"/>
          </a:xfrm>
          <a:prstGeom prst="straightConnector1">
            <a:avLst/>
          </a:prstGeom>
          <a:ln w="57150">
            <a:solidFill>
              <a:srgbClr val="FF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 flipV="1">
            <a:off x="2843808" y="2450506"/>
            <a:ext cx="2664296" cy="3714798"/>
          </a:xfrm>
          <a:prstGeom prst="straightConnector1">
            <a:avLst/>
          </a:prstGeom>
          <a:ln w="57150">
            <a:solidFill>
              <a:srgbClr val="FF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V="1">
            <a:off x="2051720" y="2450506"/>
            <a:ext cx="2880320" cy="1171940"/>
          </a:xfrm>
          <a:prstGeom prst="straightConnector1">
            <a:avLst/>
          </a:prstGeom>
          <a:ln w="57150">
            <a:solidFill>
              <a:srgbClr val="FF33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2555776" y="2539719"/>
            <a:ext cx="3816424" cy="906487"/>
          </a:xfrm>
          <a:prstGeom prst="straightConnector1">
            <a:avLst/>
          </a:prstGeom>
          <a:ln w="57150">
            <a:solidFill>
              <a:srgbClr val="CC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2771800" y="5354180"/>
            <a:ext cx="2232248" cy="317649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标题 1"/>
          <p:cNvSpPr>
            <a:spLocks noGrp="1"/>
          </p:cNvSpPr>
          <p:nvPr>
            <p:ph type="title"/>
          </p:nvPr>
        </p:nvSpPr>
        <p:spPr>
          <a:xfrm>
            <a:off x="467544" y="488866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  <a:sym typeface="华文细黑" pitchFamily="2" charset="-122"/>
              </a:rPr>
              <a:t>宫颈癌筛查诊疗技术方法</a:t>
            </a:r>
            <a:endParaRPr lang="en-US" altLang="zh-CN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  <a:sym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48817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67544" y="488866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  <a:sym typeface="华文细黑" pitchFamily="2" charset="-122"/>
              </a:rPr>
              <a:t>宫颈癌筛查诊疗技术方法</a:t>
            </a:r>
            <a:endParaRPr lang="en-US" altLang="zh-CN" sz="4000" b="1" kern="0" dirty="0">
              <a:solidFill>
                <a:schemeClr val="bg1"/>
              </a:solidFill>
              <a:latin typeface="微软雅黑"/>
              <a:ea typeface="微软雅黑"/>
              <a:cs typeface="+mn-cs"/>
              <a:sym typeface="华文细黑" pitchFamily="2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253394" cy="432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9161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ASCCP 2015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年筛查方案更新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39" y="1484784"/>
            <a:ext cx="8615028" cy="4931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732240" y="1772816"/>
            <a:ext cx="1512168" cy="72008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reflection blurRad="6350" stA="52000" endA="300" endPos="35000" dir="5400000" sy="-100000" algn="bl" rotWithShape="0"/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09" y="1484784"/>
            <a:ext cx="5882980" cy="4931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5041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7013" y="476672"/>
            <a:ext cx="8916987" cy="7270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国内不同背景人群感染亚型情况</a:t>
            </a:r>
          </a:p>
        </p:txBody>
      </p:sp>
      <p:graphicFrame>
        <p:nvGraphicFramePr>
          <p:cNvPr id="33795" name="Group 3"/>
          <p:cNvGraphicFramePr>
            <a:graphicFrameLocks noGrp="1"/>
          </p:cNvGraphicFramePr>
          <p:nvPr>
            <p:ph idx="1"/>
          </p:nvPr>
        </p:nvGraphicFramePr>
        <p:xfrm>
          <a:off x="560388" y="1508125"/>
          <a:ext cx="8051800" cy="3576640"/>
        </p:xfrm>
        <a:graphic>
          <a:graphicData uri="http://schemas.openxmlformats.org/drawingml/2006/table">
            <a:tbl>
              <a:tblPr/>
              <a:tblGrid>
                <a:gridCol w="752475"/>
                <a:gridCol w="782637"/>
                <a:gridCol w="1663700"/>
                <a:gridCol w="969963"/>
                <a:gridCol w="971550"/>
                <a:gridCol w="971550"/>
                <a:gridCol w="968375"/>
                <a:gridCol w="971550"/>
              </a:tblGrid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序号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地区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人群背景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人数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第一位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第二位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第三位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第四位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浙江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筛查人群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4987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52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68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2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北京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筛查人群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2453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68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52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3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粤东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筛查人群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2380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52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4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重庆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门诊患者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277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52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深圳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门诊患者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653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52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39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68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北京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门诊患者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3086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52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33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7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北京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细胞学异常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560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33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52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深圳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CIN病变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395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33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31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</a:tr>
              <a:tr h="3270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9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浙江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宫颈癌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38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33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31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10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北京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CIN病变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591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16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18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52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华文细黑" pitchFamily="2" charset="-122"/>
                          <a:ea typeface="华文细黑" pitchFamily="2" charset="-122"/>
                          <a:sym typeface="Verdana" pitchFamily="34" charset="0"/>
                        </a:rPr>
                        <a:t>58</a:t>
                      </a:r>
                    </a:p>
                  </a:txBody>
                  <a:tcPr marL="9523" marR="9523" marT="9522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0BF45"/>
                    </a:solidFill>
                  </a:tcPr>
                </a:tc>
              </a:tr>
            </a:tbl>
          </a:graphicData>
        </a:graphic>
      </p:graphicFrame>
      <p:sp>
        <p:nvSpPr>
          <p:cNvPr id="32881" name="Content Placeholder 2"/>
          <p:cNvSpPr>
            <a:spLocks/>
          </p:cNvSpPr>
          <p:nvPr/>
        </p:nvSpPr>
        <p:spPr bwMode="auto">
          <a:xfrm>
            <a:off x="1260475" y="5283200"/>
            <a:ext cx="7205663" cy="8810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defTabSz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zh-CN" altLang="en-US" dirty="0">
                <a:latin typeface="华文细黑" pitchFamily="2" charset="-122"/>
                <a:ea typeface="华文细黑" pitchFamily="2" charset="-122"/>
                <a:sym typeface="Verdana" pitchFamily="34" charset="0"/>
              </a:rPr>
              <a:t>筛查及门诊人群中，16、52、58三个亚型感染率较常见；</a:t>
            </a:r>
          </a:p>
          <a:p>
            <a:pPr marL="342900" indent="-342900" defTabSz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zh-CN" altLang="en-US" dirty="0">
                <a:latin typeface="华文细黑" pitchFamily="2" charset="-122"/>
                <a:ea typeface="华文细黑" pitchFamily="2" charset="-122"/>
                <a:sym typeface="Verdana" pitchFamily="34" charset="0"/>
              </a:rPr>
              <a:t>已发生病变人群中，16、31、33三个亚型感染率较常见；</a:t>
            </a:r>
          </a:p>
          <a:p>
            <a:pPr marL="342900" indent="-342900" defTabSz="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</a:pPr>
            <a:r>
              <a:rPr lang="zh-CN" altLang="en-US" dirty="0">
                <a:latin typeface="华文细黑" pitchFamily="2" charset="-122"/>
                <a:ea typeface="华文细黑" pitchFamily="2" charset="-122"/>
                <a:sym typeface="Verdana" pitchFamily="34" charset="0"/>
              </a:rPr>
              <a:t>在中国人群中，18型感染率一般不在前5位；</a:t>
            </a:r>
            <a:endParaRPr lang="zh-CN" altLang="en-US" sz="700" dirty="0">
              <a:latin typeface="华文细黑" pitchFamily="2" charset="-122"/>
              <a:ea typeface="华文细黑" pitchFamily="2" charset="-122"/>
              <a:sym typeface="Verdana" pitchFamily="34" charset="0"/>
            </a:endParaRPr>
          </a:p>
        </p:txBody>
      </p:sp>
      <p:sp>
        <p:nvSpPr>
          <p:cNvPr id="32882" name="TextBox 1"/>
          <p:cNvSpPr txBox="1">
            <a:spLocks noChangeArrowheads="1"/>
          </p:cNvSpPr>
          <p:nvPr/>
        </p:nvSpPr>
        <p:spPr bwMode="auto">
          <a:xfrm>
            <a:off x="395288" y="6459538"/>
            <a:ext cx="69850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华文细黑" pitchFamily="2" charset="-122"/>
                <a:ea typeface="华文细黑" pitchFamily="2" charset="-122"/>
              </a:defRPr>
            </a:lvl9pPr>
          </a:lstStyle>
          <a:p>
            <a:pPr eaLnBrk="1" hangingPunct="1"/>
            <a:r>
              <a:rPr lang="zh-CN" altLang="en-US" sz="1400"/>
              <a:t>*注，来源：国内不同背景人群感染</a:t>
            </a:r>
            <a:r>
              <a:rPr lang="en-US" altLang="zh-CN" sz="1400"/>
              <a:t>HPV</a:t>
            </a:r>
            <a:r>
              <a:rPr lang="zh-CN" altLang="en-US" sz="1400"/>
              <a:t>亚型情况，</a:t>
            </a:r>
            <a:r>
              <a:rPr lang="en-US" altLang="zh-CN" sz="1400"/>
              <a:t>《</a:t>
            </a:r>
            <a:r>
              <a:rPr lang="zh-CN" altLang="en-US" sz="1400"/>
              <a:t>肿瘤学杂志</a:t>
            </a:r>
            <a:r>
              <a:rPr lang="en-US" altLang="zh-CN" sz="1400"/>
              <a:t>》 2014</a:t>
            </a:r>
            <a:r>
              <a:rPr lang="zh-CN" altLang="en-US" sz="1400"/>
              <a:t>年</a:t>
            </a:r>
            <a:r>
              <a:rPr lang="en-US" altLang="zh-CN" sz="1400"/>
              <a:t>12</a:t>
            </a:r>
            <a:r>
              <a:rPr lang="zh-CN" altLang="en-US" sz="1400"/>
              <a:t>期</a:t>
            </a:r>
          </a:p>
        </p:txBody>
      </p:sp>
    </p:spTree>
    <p:extLst>
      <p:ext uri="{BB962C8B-B14F-4D97-AF65-F5344CB8AC3E}">
        <p14:creationId xmlns:p14="http://schemas.microsoft.com/office/powerpoint/2010/main" val="75480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中国特色</a:t>
            </a:r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高危型多样性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427984" y="5950530"/>
            <a:ext cx="4536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华文细黑" pitchFamily="2" charset="-122"/>
                <a:ea typeface="华文细黑" pitchFamily="2" charset="-122"/>
              </a:rPr>
              <a:t>*数据源于：金域检验，</a:t>
            </a:r>
            <a:r>
              <a:rPr lang="en-US" altLang="zh-CN" sz="1200" dirty="0" smtClean="0">
                <a:latin typeface="华文细黑" pitchFamily="2" charset="-122"/>
                <a:ea typeface="华文细黑" pitchFamily="2" charset="-122"/>
              </a:rPr>
              <a:t>1611</a:t>
            </a:r>
            <a:r>
              <a:rPr lang="zh-CN" altLang="en-US" sz="1200" dirty="0" smtClean="0">
                <a:latin typeface="华文细黑" pitchFamily="2" charset="-122"/>
                <a:ea typeface="华文细黑" pitchFamily="2" charset="-122"/>
              </a:rPr>
              <a:t>万份数据统计，</a:t>
            </a:r>
            <a:r>
              <a:rPr lang="en-US" altLang="zh-CN" sz="1200" dirty="0" smtClean="0">
                <a:latin typeface="华文细黑" pitchFamily="2" charset="-122"/>
                <a:ea typeface="华文细黑" pitchFamily="2" charset="-122"/>
              </a:rPr>
              <a:t>2016-05-08</a:t>
            </a:r>
            <a:endParaRPr lang="zh-CN" altLang="en-US" sz="1200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57" y="1582981"/>
            <a:ext cx="4190927" cy="386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932145"/>
            <a:ext cx="3240359" cy="83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9062" y="1582981"/>
            <a:ext cx="3965426" cy="4187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338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8866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中国特色宫颈癌分流方案推荐</a:t>
            </a:r>
          </a:p>
        </p:txBody>
      </p:sp>
      <p:sp>
        <p:nvSpPr>
          <p:cNvPr id="4" name="矩形 3"/>
          <p:cNvSpPr/>
          <p:nvPr/>
        </p:nvSpPr>
        <p:spPr>
          <a:xfrm>
            <a:off x="683568" y="1268760"/>
            <a:ext cx="7848872" cy="15841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1916832"/>
            <a:ext cx="3803304" cy="936104"/>
          </a:xfrm>
          <a:prstGeom prst="rect">
            <a:avLst/>
          </a:prstGeom>
          <a:solidFill>
            <a:srgbClr val="345C8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中国特色高危型别</a:t>
            </a:r>
            <a:r>
              <a:rPr lang="en-US" altLang="zh-CN" sz="24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+</a:t>
            </a:r>
          </a:p>
          <a:p>
            <a:pPr algn="ctr"/>
            <a:r>
              <a:rPr lang="zh-CN" altLang="en-US" sz="24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（</a:t>
            </a:r>
            <a:r>
              <a:rPr lang="en-US" altLang="zh-CN" sz="24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16/18/58/52/33</a:t>
            </a:r>
            <a:r>
              <a:rPr lang="zh-CN" altLang="en-US" sz="24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）</a:t>
            </a:r>
            <a:endParaRPr lang="zh-CN" altLang="en-US" sz="2400" dirty="0">
              <a:solidFill>
                <a:srgbClr val="F9C3F9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29136" y="1916832"/>
            <a:ext cx="3803304" cy="936104"/>
          </a:xfrm>
          <a:prstGeom prst="rect">
            <a:avLst/>
          </a:prstGeom>
          <a:solidFill>
            <a:srgbClr val="F9C3F9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345C8C"/>
                </a:solidFill>
                <a:latin typeface="华文细黑" pitchFamily="2" charset="-122"/>
                <a:ea typeface="华文细黑" pitchFamily="2" charset="-122"/>
              </a:rPr>
              <a:t>普通高危型别及低危型</a:t>
            </a:r>
            <a:r>
              <a:rPr lang="zh-CN" altLang="en-US" sz="2400" dirty="0" smtClean="0">
                <a:solidFill>
                  <a:srgbClr val="345C8C"/>
                </a:solidFill>
                <a:latin typeface="华文细黑" pitchFamily="2" charset="-122"/>
                <a:ea typeface="华文细黑" pitchFamily="2" charset="-122"/>
              </a:rPr>
              <a:t>别</a:t>
            </a:r>
            <a:r>
              <a:rPr lang="en-US" altLang="zh-CN" sz="2400" dirty="0" smtClean="0">
                <a:solidFill>
                  <a:srgbClr val="345C8C"/>
                </a:solidFill>
                <a:latin typeface="华文细黑" pitchFamily="2" charset="-122"/>
                <a:ea typeface="华文细黑" pitchFamily="2" charset="-122"/>
              </a:rPr>
              <a:t>+</a:t>
            </a:r>
            <a:endParaRPr lang="zh-CN" altLang="en-US" sz="2400" dirty="0">
              <a:solidFill>
                <a:srgbClr val="345C8C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11760" y="3140968"/>
            <a:ext cx="2317376" cy="648072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选择性联合细胞学</a:t>
            </a:r>
            <a:endParaRPr lang="zh-CN" altLang="en-US" sz="2000" dirty="0">
              <a:solidFill>
                <a:srgbClr val="F9C3F9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07704" y="4005064"/>
            <a:ext cx="1440160" cy="576064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细胞学（</a:t>
            </a:r>
            <a:r>
              <a:rPr lang="en-US" altLang="zh-CN" sz="20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-</a:t>
            </a:r>
            <a:r>
              <a:rPr lang="zh-CN" altLang="en-US" sz="20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）</a:t>
            </a:r>
            <a:endParaRPr lang="zh-CN" altLang="en-US" sz="2000" dirty="0">
              <a:solidFill>
                <a:srgbClr val="F9C3F9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79912" y="4005064"/>
            <a:ext cx="1440160" cy="576064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细胞学（</a:t>
            </a:r>
            <a:r>
              <a:rPr lang="en-US" altLang="zh-CN" sz="20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0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）</a:t>
            </a:r>
            <a:endParaRPr lang="zh-CN" altLang="en-US" sz="2000" dirty="0">
              <a:solidFill>
                <a:srgbClr val="F9C3F9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59632" y="4869160"/>
            <a:ext cx="1152128" cy="576064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16/18</a:t>
            </a:r>
            <a:endParaRPr lang="zh-CN" altLang="en-US" sz="2000" dirty="0">
              <a:solidFill>
                <a:srgbClr val="F9C3F9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27784" y="4869160"/>
            <a:ext cx="1296144" cy="576064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非</a:t>
            </a:r>
            <a:r>
              <a:rPr lang="en-US" altLang="zh-CN" sz="20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16/18</a:t>
            </a:r>
            <a:endParaRPr lang="zh-CN" altLang="en-US" sz="2000" dirty="0">
              <a:solidFill>
                <a:srgbClr val="F9C3F9"/>
              </a:solidFill>
              <a:latin typeface="华文细黑" pitchFamily="2" charset="-122"/>
              <a:ea typeface="华文细黑" pitchFamily="2" charset="-122"/>
            </a:endParaRPr>
          </a:p>
        </p:txBody>
      </p:sp>
      <p:cxnSp>
        <p:nvCxnSpPr>
          <p:cNvPr id="18" name="肘形连接符 17"/>
          <p:cNvCxnSpPr>
            <a:stCxn id="5" idx="2"/>
            <a:endCxn id="10" idx="0"/>
          </p:cNvCxnSpPr>
          <p:nvPr/>
        </p:nvCxnSpPr>
        <p:spPr>
          <a:xfrm rot="16200000" flipH="1">
            <a:off x="2933818" y="2504338"/>
            <a:ext cx="288032" cy="985228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/>
          <p:cNvCxnSpPr>
            <a:stCxn id="10" idx="2"/>
            <a:endCxn id="11" idx="0"/>
          </p:cNvCxnSpPr>
          <p:nvPr/>
        </p:nvCxnSpPr>
        <p:spPr>
          <a:xfrm rot="5400000">
            <a:off x="2991104" y="3425720"/>
            <a:ext cx="216024" cy="942664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肘形连接符 23"/>
          <p:cNvCxnSpPr>
            <a:stCxn id="10" idx="2"/>
            <a:endCxn id="12" idx="0"/>
          </p:cNvCxnSpPr>
          <p:nvPr/>
        </p:nvCxnSpPr>
        <p:spPr>
          <a:xfrm rot="16200000" flipH="1">
            <a:off x="3927208" y="3432280"/>
            <a:ext cx="216024" cy="929544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>
            <a:stCxn id="11" idx="2"/>
            <a:endCxn id="13" idx="0"/>
          </p:cNvCxnSpPr>
          <p:nvPr/>
        </p:nvCxnSpPr>
        <p:spPr>
          <a:xfrm rot="5400000">
            <a:off x="2087724" y="4329100"/>
            <a:ext cx="288032" cy="792088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27"/>
          <p:cNvCxnSpPr>
            <a:stCxn id="11" idx="2"/>
            <a:endCxn id="14" idx="0"/>
          </p:cNvCxnSpPr>
          <p:nvPr/>
        </p:nvCxnSpPr>
        <p:spPr>
          <a:xfrm rot="16200000" flipH="1">
            <a:off x="2807804" y="4401108"/>
            <a:ext cx="288032" cy="648072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683568" y="5949280"/>
            <a:ext cx="3816424" cy="648072"/>
          </a:xfrm>
          <a:prstGeom prst="rect">
            <a:avLst/>
          </a:prstGeom>
          <a:solidFill>
            <a:srgbClr val="345C8C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9C3F9"/>
                </a:solidFill>
                <a:latin typeface="华文细黑" pitchFamily="2" charset="-122"/>
                <a:ea typeface="华文细黑" pitchFamily="2" charset="-122"/>
              </a:rPr>
              <a:t>阴道镜</a:t>
            </a:r>
            <a:endParaRPr lang="zh-CN" altLang="en-US" sz="2400" dirty="0">
              <a:solidFill>
                <a:srgbClr val="F9C3F9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94585" y="5949280"/>
            <a:ext cx="3672408" cy="648072"/>
          </a:xfrm>
          <a:prstGeom prst="rect">
            <a:avLst/>
          </a:prstGeom>
          <a:solidFill>
            <a:srgbClr val="F9C3F9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345C8C"/>
                </a:solidFill>
                <a:latin typeface="华文细黑" pitchFamily="2" charset="-122"/>
                <a:ea typeface="华文细黑" pitchFamily="2" charset="-122"/>
              </a:rPr>
              <a:t>一年后复检</a:t>
            </a:r>
            <a:endParaRPr lang="zh-CN" altLang="en-US" sz="2400" dirty="0">
              <a:solidFill>
                <a:srgbClr val="345C8C"/>
              </a:solidFill>
              <a:latin typeface="华文细黑" pitchFamily="2" charset="-122"/>
              <a:ea typeface="华文细黑" pitchFamily="2" charset="-122"/>
            </a:endParaRPr>
          </a:p>
        </p:txBody>
      </p:sp>
      <p:cxnSp>
        <p:nvCxnSpPr>
          <p:cNvPr id="33" name="肘形连接符 32"/>
          <p:cNvCxnSpPr>
            <a:stCxn id="6" idx="2"/>
            <a:endCxn id="31" idx="0"/>
          </p:cNvCxnSpPr>
          <p:nvPr/>
        </p:nvCxnSpPr>
        <p:spPr>
          <a:xfrm rot="16200000" flipH="1">
            <a:off x="5082616" y="4401107"/>
            <a:ext cx="3096344" cy="1"/>
          </a:xfrm>
          <a:prstGeom prst="bentConnector3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肘形连接符 37"/>
          <p:cNvCxnSpPr>
            <a:stCxn id="5" idx="2"/>
          </p:cNvCxnSpPr>
          <p:nvPr/>
        </p:nvCxnSpPr>
        <p:spPr>
          <a:xfrm rot="5400000">
            <a:off x="1562387" y="1974117"/>
            <a:ext cx="144015" cy="1901652"/>
          </a:xfrm>
          <a:prstGeom prst="bentConnector2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肘形连接符 41"/>
          <p:cNvCxnSpPr/>
          <p:nvPr/>
        </p:nvCxnSpPr>
        <p:spPr>
          <a:xfrm>
            <a:off x="689919" y="5589240"/>
            <a:ext cx="1901861" cy="353690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683568" y="2996951"/>
            <a:ext cx="6351" cy="259228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肘形连接符 45"/>
          <p:cNvCxnSpPr>
            <a:stCxn id="13" idx="2"/>
            <a:endCxn id="30" idx="0"/>
          </p:cNvCxnSpPr>
          <p:nvPr/>
        </p:nvCxnSpPr>
        <p:spPr>
          <a:xfrm rot="16200000" flipH="1">
            <a:off x="1961710" y="5319210"/>
            <a:ext cx="504056" cy="756084"/>
          </a:xfrm>
          <a:prstGeom prst="bentConnector3">
            <a:avLst>
              <a:gd name="adj1" fmla="val 31047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>
            <a:stCxn id="12" idx="2"/>
            <a:endCxn id="30" idx="0"/>
          </p:cNvCxnSpPr>
          <p:nvPr/>
        </p:nvCxnSpPr>
        <p:spPr>
          <a:xfrm rot="5400000">
            <a:off x="2861810" y="4311098"/>
            <a:ext cx="1368152" cy="1908212"/>
          </a:xfrm>
          <a:prstGeom prst="bentConnector3">
            <a:avLst>
              <a:gd name="adj1" fmla="val 73941"/>
            </a:avLst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>
            <a:stCxn id="14" idx="3"/>
            <a:endCxn id="31" idx="0"/>
          </p:cNvCxnSpPr>
          <p:nvPr/>
        </p:nvCxnSpPr>
        <p:spPr>
          <a:xfrm>
            <a:off x="3923928" y="5157192"/>
            <a:ext cx="2706861" cy="792088"/>
          </a:xfrm>
          <a:prstGeom prst="bentConnector2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肘形连接符 64"/>
          <p:cNvCxnSpPr>
            <a:stCxn id="6" idx="2"/>
            <a:endCxn id="10" idx="0"/>
          </p:cNvCxnSpPr>
          <p:nvPr/>
        </p:nvCxnSpPr>
        <p:spPr>
          <a:xfrm rot="5400000">
            <a:off x="4956602" y="1466782"/>
            <a:ext cx="288032" cy="3060340"/>
          </a:xfrm>
          <a:prstGeom prst="bentConnector3">
            <a:avLst/>
          </a:prstGeom>
          <a:ln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89919" y="1340768"/>
            <a:ext cx="78425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30</a:t>
            </a:r>
            <a:r>
              <a:rPr lang="zh-CN" altLang="en-US" sz="2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岁</a:t>
            </a:r>
            <a:r>
              <a:rPr lang="en-US" altLang="zh-CN" sz="2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+</a:t>
            </a:r>
            <a:r>
              <a:rPr lang="zh-CN" altLang="en-US" sz="2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女性</a:t>
            </a:r>
            <a:r>
              <a:rPr lang="en-US" altLang="zh-CN" sz="2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HPV</a:t>
            </a:r>
            <a:r>
              <a:rPr lang="zh-CN" altLang="en-US" sz="2400" dirty="0" smtClean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分型检测阳性</a:t>
            </a:r>
            <a:endParaRPr lang="zh-CN" altLang="en-US" sz="2400" dirty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890929" y="3447255"/>
            <a:ext cx="576064" cy="1800200"/>
          </a:xfrm>
          <a:prstGeom prst="rect">
            <a:avLst/>
          </a:prstGeom>
          <a:solidFill>
            <a:srgbClr val="F9C3F9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345C8C"/>
                </a:solidFill>
                <a:latin typeface="华文细黑" pitchFamily="2" charset="-122"/>
                <a:ea typeface="华文细黑" pitchFamily="2" charset="-122"/>
              </a:rPr>
              <a:t>支持治疗</a:t>
            </a:r>
          </a:p>
        </p:txBody>
      </p:sp>
      <p:sp>
        <p:nvSpPr>
          <p:cNvPr id="70" name="右箭头 69"/>
          <p:cNvSpPr/>
          <p:nvPr/>
        </p:nvSpPr>
        <p:spPr>
          <a:xfrm rot="10800000">
            <a:off x="7092280" y="4149080"/>
            <a:ext cx="360040" cy="432048"/>
          </a:xfrm>
          <a:prstGeom prst="rightArrow">
            <a:avLst/>
          </a:prstGeom>
          <a:solidFill>
            <a:srgbClr val="F9C3F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939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581400" y="1279351"/>
            <a:ext cx="1981200" cy="523220"/>
          </a:xfrm>
          <a:prstGeom prst="rect">
            <a:avLst/>
          </a:prstGeom>
          <a:noFill/>
          <a:ln w="50800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 b="0" dirty="0">
                <a:latin typeface="华文细黑" pitchFamily="2" charset="-122"/>
                <a:ea typeface="华文细黑" pitchFamily="2" charset="-122"/>
              </a:rPr>
              <a:t>宫颈病变</a:t>
            </a:r>
            <a:endParaRPr kumimoji="1" lang="zh-CN" altLang="en-US" sz="2000" b="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76600" y="2182639"/>
            <a:ext cx="2590800" cy="523220"/>
          </a:xfrm>
          <a:prstGeom prst="rect">
            <a:avLst/>
          </a:prstGeom>
          <a:noFill/>
          <a:ln w="50800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 b="0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细胞学</a:t>
            </a:r>
            <a:r>
              <a:rPr kumimoji="1" lang="en-US" altLang="zh-CN" sz="2800" b="0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+HPV</a:t>
            </a:r>
            <a:endParaRPr kumimoji="1" lang="zh-CN" altLang="en-US" sz="2400" b="0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14400" y="3046239"/>
            <a:ext cx="7467600" cy="523220"/>
          </a:xfrm>
          <a:prstGeom prst="rect">
            <a:avLst/>
          </a:prstGeom>
          <a:noFill/>
          <a:ln w="50800">
            <a:solidFill>
              <a:srgbClr val="0000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阴道镜检    组织活检    颈管诊刮</a:t>
            </a:r>
            <a:endParaRPr kumimoji="1" lang="zh-CN" altLang="en-US" sz="2000" b="0">
              <a:solidFill>
                <a:srgbClr val="000099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838200" y="5013151"/>
            <a:ext cx="6096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定期复查</a:t>
            </a:r>
            <a:endParaRPr kumimoji="1" lang="zh-CN" altLang="en-US" sz="2400" b="0">
              <a:solidFill>
                <a:srgbClr val="000099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248400" y="5240164"/>
            <a:ext cx="23622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8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锥切</a:t>
            </a:r>
            <a:r>
              <a:rPr kumimoji="1" lang="zh-CN" altLang="en-US" sz="20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（</a:t>
            </a:r>
            <a:r>
              <a:rPr kumimoji="1" lang="en-US" altLang="zh-CN" sz="20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CKC</a:t>
            </a:r>
            <a:r>
              <a:rPr kumimoji="1" lang="zh-CN" altLang="en-US" sz="28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）</a:t>
            </a:r>
          </a:p>
          <a:p>
            <a:pPr algn="ctr" eaLnBrk="1" hangingPunct="1"/>
            <a:r>
              <a:rPr kumimoji="1" lang="zh-CN" altLang="en-US" sz="28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或</a:t>
            </a:r>
          </a:p>
          <a:p>
            <a:pPr algn="ctr" eaLnBrk="1" hangingPunct="1"/>
            <a:r>
              <a:rPr kumimoji="1" lang="zh-CN" altLang="en-US" sz="28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全子宫切除</a:t>
            </a:r>
            <a:endParaRPr kumimoji="1" lang="zh-CN" altLang="en-US" sz="2400" b="0">
              <a:solidFill>
                <a:srgbClr val="000099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2362200" y="4022551"/>
            <a:ext cx="1066800" cy="519113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CIN I</a:t>
            </a:r>
            <a:endParaRPr kumimoji="1" lang="en-US" altLang="zh-CN" sz="2400" b="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038600" y="4022551"/>
            <a:ext cx="1143000" cy="519113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CIN II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096000" y="4036839"/>
            <a:ext cx="1371600" cy="519112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en-US" altLang="zh-CN" sz="2800" b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CIN III</a:t>
            </a:r>
            <a:endParaRPr kumimoji="1" lang="en-US" altLang="zh-CN" sz="2800" b="0" u="sng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676400" y="5240164"/>
            <a:ext cx="3276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zh-CN" altLang="en-US" sz="2400" b="0" dirty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物理治疗</a:t>
            </a:r>
          </a:p>
          <a:p>
            <a:pPr algn="ctr" eaLnBrk="1" hangingPunct="1"/>
            <a:r>
              <a:rPr kumimoji="1" lang="en-US" altLang="zh-CN" sz="2400" b="0" dirty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(</a:t>
            </a:r>
            <a:r>
              <a:rPr kumimoji="1" lang="zh-CN" altLang="en-US" sz="2400" b="0" dirty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冷冻  电凝  激光</a:t>
            </a:r>
            <a:r>
              <a:rPr kumimoji="1" lang="en-US" altLang="zh-CN" sz="2400" b="0" dirty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)</a:t>
            </a:r>
            <a:endParaRPr kumimoji="1" lang="en-US" altLang="zh-CN" sz="2000" b="0" dirty="0">
              <a:solidFill>
                <a:srgbClr val="000099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724400" y="5392564"/>
            <a:ext cx="152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/>
            <a:r>
              <a:rPr kumimoji="1" lang="en-US" altLang="zh-CN" sz="24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LEEP</a:t>
            </a: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H="1">
            <a:off x="1371600" y="3793951"/>
            <a:ext cx="914400" cy="1524000"/>
          </a:xfrm>
          <a:prstGeom prst="line">
            <a:avLst/>
          </a:prstGeom>
          <a:noFill/>
          <a:ln w="4445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 flipH="1">
            <a:off x="2819400" y="3717751"/>
            <a:ext cx="304800" cy="228600"/>
          </a:xfrm>
          <a:prstGeom prst="line">
            <a:avLst/>
          </a:prstGeom>
          <a:noFill/>
          <a:ln w="254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4572000" y="3717751"/>
            <a:ext cx="0" cy="228600"/>
          </a:xfrm>
          <a:prstGeom prst="line">
            <a:avLst/>
          </a:prstGeom>
          <a:noFill/>
          <a:ln w="254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6096000" y="3717751"/>
            <a:ext cx="381000" cy="228600"/>
          </a:xfrm>
          <a:prstGeom prst="line">
            <a:avLst/>
          </a:prstGeom>
          <a:noFill/>
          <a:ln w="254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 flipH="1">
            <a:off x="1447800" y="4708351"/>
            <a:ext cx="914400" cy="685800"/>
          </a:xfrm>
          <a:prstGeom prst="line">
            <a:avLst/>
          </a:prstGeom>
          <a:noFill/>
          <a:ln w="44450">
            <a:solidFill>
              <a:srgbClr val="000099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2743200" y="4708351"/>
            <a:ext cx="533400" cy="533400"/>
          </a:xfrm>
          <a:prstGeom prst="line">
            <a:avLst/>
          </a:prstGeom>
          <a:noFill/>
          <a:ln w="4445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 flipH="1">
            <a:off x="3733800" y="4708351"/>
            <a:ext cx="457200" cy="609600"/>
          </a:xfrm>
          <a:prstGeom prst="line">
            <a:avLst/>
          </a:prstGeom>
          <a:noFill/>
          <a:ln w="4445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4572000" y="4708351"/>
            <a:ext cx="685800" cy="685800"/>
          </a:xfrm>
          <a:prstGeom prst="line">
            <a:avLst/>
          </a:prstGeom>
          <a:noFill/>
          <a:ln w="4445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 flipH="1">
            <a:off x="5791200" y="4860751"/>
            <a:ext cx="457200" cy="457200"/>
          </a:xfrm>
          <a:prstGeom prst="line">
            <a:avLst/>
          </a:prstGeom>
          <a:noFill/>
          <a:ln w="4445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6781800" y="4936951"/>
            <a:ext cx="381000" cy="381000"/>
          </a:xfrm>
          <a:prstGeom prst="line">
            <a:avLst/>
          </a:prstGeom>
          <a:noFill/>
          <a:ln w="4445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H="1">
            <a:off x="7620000" y="4936951"/>
            <a:ext cx="381000" cy="381000"/>
          </a:xfrm>
          <a:prstGeom prst="line">
            <a:avLst/>
          </a:prstGeom>
          <a:noFill/>
          <a:ln w="4445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 flipH="1">
            <a:off x="1600200" y="6460951"/>
            <a:ext cx="4800600" cy="0"/>
          </a:xfrm>
          <a:prstGeom prst="line">
            <a:avLst/>
          </a:prstGeom>
          <a:noFill/>
          <a:ln w="4445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 flipH="1">
            <a:off x="1600200" y="5853732"/>
            <a:ext cx="457200" cy="0"/>
          </a:xfrm>
          <a:prstGeom prst="line">
            <a:avLst/>
          </a:prstGeom>
          <a:noFill/>
          <a:ln w="4445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4572000" y="1812751"/>
            <a:ext cx="0" cy="304800"/>
          </a:xfrm>
          <a:prstGeom prst="line">
            <a:avLst/>
          </a:prstGeom>
          <a:noFill/>
          <a:ln w="254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4572000" y="2803351"/>
            <a:ext cx="0" cy="228600"/>
          </a:xfrm>
          <a:prstGeom prst="line">
            <a:avLst/>
          </a:prstGeom>
          <a:noFill/>
          <a:ln w="25400">
            <a:solidFill>
              <a:srgbClr val="000099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1066800" y="4022551"/>
            <a:ext cx="762000" cy="457200"/>
          </a:xfrm>
          <a:prstGeom prst="rect">
            <a:avLst/>
          </a:prstGeom>
          <a:solidFill>
            <a:srgbClr val="0000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400" b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(</a:t>
            </a:r>
            <a:r>
              <a:rPr kumimoji="1" lang="zh-CN" altLang="en-US" sz="2400" b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－</a:t>
            </a:r>
            <a:r>
              <a:rPr kumimoji="1" lang="en-US" altLang="zh-CN" sz="2400" b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rPr>
              <a:t>)</a:t>
            </a:r>
          </a:p>
        </p:txBody>
      </p:sp>
      <p:sp>
        <p:nvSpPr>
          <p:cNvPr id="30" name="Text Box 29"/>
          <p:cNvSpPr txBox="1">
            <a:spLocks noChangeArrowheads="1"/>
          </p:cNvSpPr>
          <p:nvPr/>
        </p:nvSpPr>
        <p:spPr bwMode="auto">
          <a:xfrm>
            <a:off x="4876800" y="4479751"/>
            <a:ext cx="3733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kumimoji="1" lang="en-US" altLang="zh-CN" sz="24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(</a:t>
            </a:r>
            <a:r>
              <a:rPr kumimoji="1" lang="zh-CN" altLang="zh-CN" sz="24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重度非典型增生  原位癌</a:t>
            </a:r>
            <a:r>
              <a:rPr kumimoji="1" lang="en-US" altLang="zh-CN" sz="2400" b="0">
                <a:solidFill>
                  <a:srgbClr val="000099"/>
                </a:solidFill>
                <a:latin typeface="华文细黑" pitchFamily="2" charset="-122"/>
                <a:ea typeface="华文细黑" pitchFamily="2" charset="-122"/>
              </a:rPr>
              <a:t>)</a:t>
            </a:r>
            <a:endParaRPr kumimoji="1" lang="en-US" altLang="zh-CN" sz="2400" b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2" name="Text Box 31"/>
          <p:cNvSpPr txBox="1">
            <a:spLocks noChangeArrowheads="1"/>
          </p:cNvSpPr>
          <p:nvPr/>
        </p:nvSpPr>
        <p:spPr bwMode="auto">
          <a:xfrm>
            <a:off x="304800" y="1269323"/>
            <a:ext cx="24384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0" dirty="0">
                <a:latin typeface="华文细黑" pitchFamily="2" charset="-122"/>
                <a:ea typeface="华文细黑" pitchFamily="2" charset="-122"/>
              </a:rPr>
              <a:t>ASCCP</a:t>
            </a:r>
            <a:r>
              <a:rPr kumimoji="1" lang="zh-CN" altLang="en-US" sz="2800" b="0" dirty="0">
                <a:latin typeface="华文细黑" pitchFamily="2" charset="-122"/>
                <a:ea typeface="华文细黑" pitchFamily="2" charset="-122"/>
              </a:rPr>
              <a:t>指南</a:t>
            </a:r>
            <a:r>
              <a:rPr kumimoji="1" lang="zh-CN" altLang="en-US" sz="2800" b="0" dirty="0" smtClean="0">
                <a:latin typeface="华文细黑" pitchFamily="2" charset="-122"/>
                <a:ea typeface="华文细黑" pitchFamily="2" charset="-122"/>
              </a:rPr>
              <a:t>，</a:t>
            </a:r>
            <a:r>
              <a:rPr kumimoji="1" lang="en-US" altLang="zh-CN" sz="2800" b="0" dirty="0" smtClean="0">
                <a:latin typeface="华文细黑" pitchFamily="2" charset="-122"/>
                <a:ea typeface="华文细黑" pitchFamily="2" charset="-122"/>
              </a:rPr>
              <a:t>2015</a:t>
            </a:r>
            <a:endParaRPr kumimoji="1" lang="en-US" altLang="zh-CN" sz="2800" b="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3" name="标题 1"/>
          <p:cNvSpPr>
            <a:spLocks noGrp="1"/>
          </p:cNvSpPr>
          <p:nvPr>
            <p:ph type="title"/>
          </p:nvPr>
        </p:nvSpPr>
        <p:spPr>
          <a:xfrm>
            <a:off x="457200" y="488866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宫颈相应病变处理</a:t>
            </a:r>
          </a:p>
        </p:txBody>
      </p:sp>
    </p:spTree>
    <p:extLst>
      <p:ext uri="{BB962C8B-B14F-4D97-AF65-F5344CB8AC3E}">
        <p14:creationId xmlns:p14="http://schemas.microsoft.com/office/powerpoint/2010/main" val="158786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9" t="43755" r="71106" b="5318"/>
          <a:stretch>
            <a:fillRect/>
          </a:stretch>
        </p:blipFill>
        <p:spPr bwMode="auto">
          <a:xfrm>
            <a:off x="2259330" y="1859280"/>
            <a:ext cx="3352800" cy="3352800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Text Box 3"/>
          <p:cNvSpPr>
            <a:spLocks noChangeArrowheads="1"/>
          </p:cNvSpPr>
          <p:nvPr/>
        </p:nvSpPr>
        <p:spPr bwMode="auto">
          <a:xfrm>
            <a:off x="3459480" y="3197126"/>
            <a:ext cx="952500" cy="338554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HPV16</a:t>
            </a:r>
            <a:endParaRPr lang="zh-CN" altLang="en-US" sz="500" b="1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114300" y="1393190"/>
            <a:ext cx="1723072" cy="1441450"/>
          </a:xfrm>
          <a:prstGeom prst="wedgeRoundRectCallout">
            <a:avLst>
              <a:gd name="adj1" fmla="val 77481"/>
              <a:gd name="adj2" fmla="val 43221"/>
              <a:gd name="adj3" fmla="val 16667"/>
            </a:avLst>
          </a:prstGeom>
          <a:solidFill>
            <a:schemeClr val="bg1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SzPct val="70000"/>
            </a:pPr>
            <a:r>
              <a:rPr 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L1: 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主要衣壳蛋白，是</a:t>
            </a:r>
            <a:r>
              <a:rPr lang="zh-CN" altLang="en-US" sz="18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疫苗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的主要成分  </a:t>
            </a:r>
            <a:endParaRPr lang="zh-CN" altLang="en-US" sz="7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96044" y="3765731"/>
            <a:ext cx="1871662" cy="1241158"/>
          </a:xfrm>
          <a:prstGeom prst="wedgeRoundRectCallout">
            <a:avLst>
              <a:gd name="adj1" fmla="val 101074"/>
              <a:gd name="adj2" fmla="val 6069"/>
              <a:gd name="adj3" fmla="val 16667"/>
            </a:avLst>
          </a:prstGeom>
          <a:solidFill>
            <a:schemeClr val="bg1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70000"/>
            </a:pPr>
            <a:r>
              <a:rPr 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L2: 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次要衣壳蛋白，是市售</a:t>
            </a:r>
            <a:r>
              <a:rPr lang="zh-CN" altLang="en-US" sz="18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抗体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的主要识别位点</a:t>
            </a:r>
            <a:endParaRPr lang="zh-CN" altLang="en-US" sz="7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294" name="AutoShape 6"/>
          <p:cNvSpPr>
            <a:spLocks noChangeArrowheads="1"/>
          </p:cNvSpPr>
          <p:nvPr/>
        </p:nvSpPr>
        <p:spPr bwMode="auto">
          <a:xfrm>
            <a:off x="696595" y="5583555"/>
            <a:ext cx="4321175" cy="725765"/>
          </a:xfrm>
          <a:prstGeom prst="wedgeRoundRectCallout">
            <a:avLst>
              <a:gd name="adj1" fmla="val 31264"/>
              <a:gd name="adj2" fmla="val -135741"/>
              <a:gd name="adj3" fmla="val 16667"/>
            </a:avLst>
          </a:prstGeom>
          <a:solidFill>
            <a:schemeClr val="bg1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70000"/>
            </a:pPr>
            <a:r>
              <a:rPr 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E4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：结合并破坏细胞角蛋白网，形成</a:t>
            </a:r>
            <a:r>
              <a:rPr lang="zh-CN" altLang="en-US" sz="18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挖空细胞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的外观</a:t>
            </a:r>
            <a:endParaRPr lang="zh-CN" altLang="en-US" sz="7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295" name="AutoShape 7"/>
          <p:cNvSpPr>
            <a:spLocks noChangeArrowheads="1"/>
          </p:cNvSpPr>
          <p:nvPr/>
        </p:nvSpPr>
        <p:spPr bwMode="auto">
          <a:xfrm>
            <a:off x="6057900" y="4023360"/>
            <a:ext cx="2823210" cy="2005965"/>
          </a:xfrm>
          <a:prstGeom prst="wedgeRoundRectCallout">
            <a:avLst>
              <a:gd name="adj1" fmla="val -87820"/>
              <a:gd name="adj2" fmla="val -19432"/>
              <a:gd name="adj3" fmla="val 16667"/>
            </a:avLst>
          </a:prstGeom>
          <a:solidFill>
            <a:schemeClr val="bg1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70000"/>
            </a:pPr>
            <a:r>
              <a:rPr 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E2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：</a:t>
            </a:r>
            <a:r>
              <a:rPr lang="zh-CN" altLang="en-US" sz="18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负性调节</a:t>
            </a:r>
            <a:r>
              <a:rPr 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E6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和</a:t>
            </a:r>
            <a:r>
              <a:rPr 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E7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，维持凋亡和细胞周期的调控。</a:t>
            </a:r>
          </a:p>
          <a:p>
            <a:pPr algn="just">
              <a:spcBef>
                <a:spcPct val="10000"/>
              </a:spcBef>
              <a:spcAft>
                <a:spcPct val="10000"/>
              </a:spcAft>
              <a:buClr>
                <a:schemeClr val="accent1"/>
              </a:buClr>
              <a:buSzPct val="70000"/>
            </a:pP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通常在病毒发生整合（病毒整合时会破坏</a:t>
            </a:r>
            <a:r>
              <a:rPr 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E2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基因的结构）时</a:t>
            </a:r>
            <a:r>
              <a:rPr lang="zh-CN" altLang="en-US" sz="18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失活</a:t>
            </a:r>
            <a:endParaRPr lang="zh-CN" altLang="en-US" sz="700" b="1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6169342" y="1720215"/>
            <a:ext cx="2711768" cy="1646188"/>
          </a:xfrm>
          <a:prstGeom prst="wedgeRoundRectCallout">
            <a:avLst>
              <a:gd name="adj1" fmla="val -84360"/>
              <a:gd name="adj2" fmla="val -12932"/>
              <a:gd name="adj3" fmla="val 16667"/>
            </a:avLst>
          </a:prstGeom>
          <a:solidFill>
            <a:schemeClr val="bg1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/>
          <a:lstStyle/>
          <a:p>
            <a:pPr algn="just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SzPct val="70000"/>
            </a:pPr>
            <a:r>
              <a:rPr 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HPV </a:t>
            </a:r>
            <a:r>
              <a:rPr lang="zh-CN" altLang="en-US" sz="1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的</a:t>
            </a:r>
            <a:r>
              <a:rPr lang="zh-CN" altLang="en-US" sz="1800" b="1" dirty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主要致癌基因</a:t>
            </a:r>
          </a:p>
          <a:p>
            <a:pPr algn="just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SzPct val="70000"/>
              <a:buFont typeface="Wingdings" pitchFamily="2" charset="2"/>
              <a:buChar char="n"/>
            </a:pPr>
            <a:r>
              <a:rPr lang="zh-CN" altLang="en-US" sz="14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 </a:t>
            </a:r>
            <a:r>
              <a:rPr lang="en-US" sz="14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E6 </a:t>
            </a:r>
            <a:r>
              <a:rPr lang="zh-CN" altLang="en-US" sz="14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通过抑制 </a:t>
            </a:r>
            <a:r>
              <a:rPr lang="en-US" sz="14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p53</a:t>
            </a:r>
            <a:r>
              <a:rPr lang="zh-CN" altLang="en-US" sz="14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而阻断凋亡</a:t>
            </a:r>
          </a:p>
          <a:p>
            <a:pPr algn="just">
              <a:lnSpc>
                <a:spcPct val="150000"/>
              </a:lnSpc>
              <a:spcBef>
                <a:spcPct val="10000"/>
              </a:spcBef>
              <a:spcAft>
                <a:spcPct val="10000"/>
              </a:spcAft>
              <a:buSzPct val="70000"/>
              <a:buFont typeface="Wingdings" pitchFamily="2" charset="2"/>
              <a:buChar char="n"/>
            </a:pPr>
            <a:r>
              <a:rPr lang="en-US" sz="14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 </a:t>
            </a:r>
            <a:r>
              <a:rPr lang="en-US" sz="1400" dirty="0" smtClean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E7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通过</a:t>
            </a:r>
            <a:r>
              <a:rPr lang="zh-CN" altLang="en-US" sz="14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抑制</a:t>
            </a:r>
            <a:r>
              <a:rPr lang="en-US" sz="1400" dirty="0" err="1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pRB</a:t>
            </a:r>
            <a:r>
              <a:rPr lang="zh-CN" altLang="en-US" sz="14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使细胞周期失控</a:t>
            </a:r>
            <a:endParaRPr lang="zh-CN" altLang="en-US" sz="5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2297" name="Text Box 9"/>
          <p:cNvSpPr>
            <a:spLocks noChangeArrowheads="1"/>
          </p:cNvSpPr>
          <p:nvPr/>
        </p:nvSpPr>
        <p:spPr bwMode="auto">
          <a:xfrm>
            <a:off x="4572000" y="4005263"/>
            <a:ext cx="838200" cy="83099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800" dirty="0">
                <a:latin typeface="华文细黑" pitchFamily="2" charset="-122"/>
                <a:ea typeface="华文细黑" pitchFamily="2" charset="-122"/>
                <a:sym typeface="微软雅黑" pitchFamily="34" charset="-122"/>
              </a:rPr>
              <a:t>X</a:t>
            </a:r>
            <a:endParaRPr lang="zh-CN" altLang="en-US" sz="7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45513" y="476672"/>
            <a:ext cx="6206807" cy="707886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spcBef>
                <a:spcPct val="0"/>
              </a:spcBef>
              <a:buNone/>
              <a:defRPr sz="4000" b="1" kern="0">
                <a:solidFill>
                  <a:schemeClr val="bg1"/>
                </a:solidFill>
                <a:latin typeface="微软雅黑"/>
                <a:ea typeface="微软雅黑"/>
              </a:defRPr>
            </a:lvl1pPr>
          </a:lstStyle>
          <a:p>
            <a:r>
              <a:rPr lang="en-US" altLang="zh-CN" dirty="0"/>
              <a:t>HPV</a:t>
            </a:r>
            <a:r>
              <a:rPr lang="zh-CN" altLang="en-US" dirty="0"/>
              <a:t>的基因片段及功能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65120" y="1371648"/>
            <a:ext cx="2152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基因组学</a:t>
            </a:r>
            <a:endParaRPr lang="zh-CN" altLang="en-US" sz="2000" b="1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9828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3068960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kern="0">
                <a:solidFill>
                  <a:schemeClr val="bg1"/>
                </a:solidFill>
                <a:latin typeface="微软雅黑"/>
                <a:ea typeface="微软雅黑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PART5</a:t>
            </a:r>
            <a:r>
              <a:rPr lang="zh-CN" altLang="en-US" dirty="0" smtClean="0">
                <a:solidFill>
                  <a:srgbClr val="FF0000"/>
                </a:solidFill>
              </a:rPr>
              <a:t> 艾康公司的产品与使命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74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548680"/>
            <a:ext cx="9036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</a:rPr>
              <a:t>艾康公司</a:t>
            </a:r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</a:rPr>
              <a:t>HPV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</a:rPr>
              <a:t>产品分类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5536" y="1916832"/>
            <a:ext cx="8460432" cy="29484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HPV6</a:t>
            </a:r>
            <a:r>
              <a:rPr lang="zh-CN" altLang="en-US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、</a:t>
            </a:r>
            <a:r>
              <a:rPr lang="en-US" altLang="zh-CN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11</a:t>
            </a:r>
            <a:r>
              <a:rPr lang="zh-CN" altLang="en-US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型</a:t>
            </a:r>
            <a:endParaRPr lang="en-US" altLang="zh-CN" sz="3200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HPV16</a:t>
            </a:r>
            <a:r>
              <a:rPr lang="zh-CN" altLang="en-US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、</a:t>
            </a:r>
            <a:r>
              <a:rPr lang="en-US" altLang="zh-CN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18</a:t>
            </a:r>
            <a:r>
              <a:rPr lang="zh-CN" altLang="en-US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型</a:t>
            </a:r>
            <a:endParaRPr lang="en-US" altLang="zh-CN" sz="3200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HPV25</a:t>
            </a:r>
            <a:r>
              <a:rPr lang="zh-CN" altLang="en-US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种基因分型</a:t>
            </a:r>
            <a:endParaRPr lang="en-US" altLang="zh-CN" sz="3200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HPV15</a:t>
            </a:r>
            <a:r>
              <a:rPr lang="zh-CN" altLang="en-US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种（</a:t>
            </a:r>
            <a:r>
              <a:rPr lang="en-US" altLang="zh-CN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13+2</a:t>
            </a:r>
            <a:r>
              <a:rPr lang="zh-CN" altLang="en-US" sz="3200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）高危基因分型</a:t>
            </a:r>
            <a:endParaRPr lang="en-US" altLang="zh-CN" sz="3200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sz="3200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HPV18</a:t>
            </a:r>
            <a:r>
              <a:rPr lang="zh-CN" altLang="en-US" sz="3200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种高危不分型</a:t>
            </a:r>
            <a:endParaRPr lang="zh-CN" altLang="en-US" sz="3200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5517232"/>
            <a:ext cx="72728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</a:pPr>
            <a:r>
              <a:rPr lang="en-US" altLang="zh-CN" sz="3600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5</a:t>
            </a:r>
            <a:r>
              <a:rPr lang="zh-CN" altLang="en-US" sz="3600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大类</a:t>
            </a:r>
            <a:r>
              <a:rPr lang="en-US" altLang="zh-CN" sz="3600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HPV</a:t>
            </a:r>
            <a:r>
              <a:rPr lang="zh-CN" altLang="en-US" sz="3600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产品满足您的临床需求</a:t>
            </a:r>
            <a:endParaRPr lang="zh-CN" altLang="en-US" sz="3600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64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548680"/>
            <a:ext cx="9036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</a:rPr>
              <a:t>艾康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公司分子诊断产品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</a:rPr>
              <a:t>分类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1670606"/>
            <a:ext cx="27780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</a:pPr>
            <a:r>
              <a:rPr lang="zh-CN" altLang="en-US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肝炎</a:t>
            </a: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系列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HBV</a:t>
            </a: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超敏检测</a:t>
            </a:r>
            <a:endParaRPr lang="en-US" altLang="zh-CN" b="1" kern="0" dirty="0" smtClean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HCV</a:t>
            </a: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超敏检测</a:t>
            </a:r>
            <a:endParaRPr lang="en-US" altLang="zh-CN" b="1" kern="0" dirty="0" smtClean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HBV-</a:t>
            </a: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基因分型</a:t>
            </a:r>
            <a:endParaRPr lang="en-US" altLang="zh-CN" b="1" kern="0" dirty="0" smtClean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HBV-</a:t>
            </a: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耐药位点</a:t>
            </a:r>
            <a:endParaRPr lang="en-US" altLang="zh-CN" b="1" kern="0" dirty="0" smtClean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HEV</a:t>
            </a:r>
            <a:endParaRPr lang="zh-CN" altLang="en-US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1670606"/>
            <a:ext cx="2778038" cy="169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</a:pP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性病类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CT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UU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NG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HSV </a:t>
            </a: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II</a:t>
            </a:r>
            <a:endParaRPr lang="zh-CN" altLang="en-US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69918" y="1670606"/>
            <a:ext cx="1512168" cy="169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</a:pP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呼吸道类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MP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TB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EB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HCMV</a:t>
            </a:r>
            <a:endParaRPr lang="zh-CN" altLang="en-US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00192" y="3876837"/>
            <a:ext cx="2778038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</a:pP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自免系列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HLA-B27</a:t>
            </a:r>
            <a:endParaRPr lang="zh-CN" altLang="en-US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3608" y="5517232"/>
            <a:ext cx="72728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</a:pPr>
            <a:r>
              <a:rPr lang="en-US" altLang="zh-CN" sz="3600" b="1" kern="0" dirty="0" err="1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qPCR</a:t>
            </a:r>
            <a:r>
              <a:rPr lang="zh-CN" altLang="en-US" sz="3600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系列，共计</a:t>
            </a:r>
            <a:r>
              <a:rPr lang="en-US" altLang="zh-CN" sz="3600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28</a:t>
            </a:r>
            <a:r>
              <a:rPr lang="zh-CN" altLang="en-US" sz="3600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个</a:t>
            </a:r>
            <a:r>
              <a:rPr lang="en-US" altLang="zh-CN" sz="3600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CFDA</a:t>
            </a:r>
            <a:r>
              <a:rPr lang="zh-CN" altLang="en-US" sz="3600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产品</a:t>
            </a:r>
            <a:endParaRPr lang="zh-CN" altLang="en-US" sz="3600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3876837"/>
            <a:ext cx="1512168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</a:pP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肠道病毒类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EV71</a:t>
            </a: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CA16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80060" y="3907039"/>
            <a:ext cx="2852180" cy="1034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</a:pP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核酸提取类</a:t>
            </a:r>
            <a:endParaRPr lang="en-US" altLang="zh-CN" b="1" kern="0" dirty="0" smtClean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zh-CN" altLang="en-US" b="1" kern="0" dirty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核酸提取</a:t>
            </a: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仪</a:t>
            </a:r>
            <a:endParaRPr lang="en-US" altLang="zh-CN" b="1" kern="0" dirty="0" smtClean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  <a:p>
            <a:pPr marL="342900" indent="-342900" defTabSz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CA051"/>
              </a:buClr>
              <a:buFont typeface="Wingdings" pitchFamily="2" charset="2"/>
              <a:buChar char="v"/>
            </a:pP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核酸提取试剂</a:t>
            </a:r>
            <a:r>
              <a:rPr lang="en-US" altLang="zh-CN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6</a:t>
            </a:r>
            <a:r>
              <a:rPr lang="zh-CN" altLang="en-US" b="1" kern="0" dirty="0" smtClean="0">
                <a:solidFill>
                  <a:srgbClr val="003366"/>
                </a:solidFill>
                <a:latin typeface="微软雅黑"/>
                <a:ea typeface="微软雅黑"/>
                <a:sym typeface="Verdana" pitchFamily="34" charset="0"/>
              </a:rPr>
              <a:t>类</a:t>
            </a:r>
            <a:endParaRPr lang="zh-CN" altLang="en-US" b="1" kern="0" dirty="0">
              <a:solidFill>
                <a:srgbClr val="003366"/>
              </a:solidFill>
              <a:latin typeface="微软雅黑"/>
              <a:ea typeface="微软雅黑"/>
              <a:sym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26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59" y="1484784"/>
            <a:ext cx="69127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细黑" pitchFamily="2" charset="-122"/>
                <a:ea typeface="华文细黑" pitchFamily="2" charset="-122"/>
              </a:rPr>
              <a:t>关注女性健康，让我们谨记：</a:t>
            </a:r>
            <a:endParaRPr lang="en-US" altLang="zh-CN" sz="3200" b="1" dirty="0" smtClean="0">
              <a:latin typeface="华文细黑" pitchFamily="2" charset="-122"/>
              <a:ea typeface="华文细黑" pitchFamily="2" charset="-122"/>
            </a:endParaRPr>
          </a:p>
          <a:p>
            <a:r>
              <a:rPr lang="zh-CN" altLang="en-US" sz="44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</a:rPr>
              <a:t>宫颈癌是感染性疾病，是可以预防，可以治愈的疾病。</a:t>
            </a:r>
            <a:endParaRPr lang="zh-CN" altLang="en-US" sz="4400" b="1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4605" y="3869159"/>
            <a:ext cx="4968552" cy="23698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dirty="0" smtClean="0"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 "Awareness and early detection are powerful tools in preventing cervical cancer. 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No woman should die of this preventable disease</a:t>
            </a:r>
            <a:r>
              <a:rPr lang="en-US" altLang="zh-CN" sz="2000" dirty="0" smtClean="0"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.“</a:t>
            </a:r>
          </a:p>
          <a:p>
            <a:r>
              <a:rPr lang="en-US" altLang="zh-CN" sz="2000" dirty="0" smtClean="0"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                    ——Dr. </a:t>
            </a:r>
            <a:r>
              <a:rPr lang="en-US" altLang="zh-CN" sz="2000" dirty="0" err="1" smtClean="0"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Sharyn</a:t>
            </a:r>
            <a:r>
              <a:rPr lang="en-US" altLang="zh-CN" sz="2000" dirty="0" smtClean="0"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 </a:t>
            </a:r>
            <a:r>
              <a:rPr lang="en-US" altLang="zh-CN" sz="2000" dirty="0" err="1" smtClean="0"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Lenhart</a:t>
            </a:r>
            <a:r>
              <a:rPr lang="en-US" altLang="zh-CN" sz="2000" dirty="0" smtClean="0"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, the president of  American Medical Women‘s Association (</a:t>
            </a:r>
            <a:r>
              <a:rPr lang="en-US" altLang="zh-CN" sz="2000" dirty="0" smtClean="0">
                <a:latin typeface="华文细黑" pitchFamily="2" charset="-122"/>
                <a:ea typeface="华文细黑" pitchFamily="2" charset="-122"/>
                <a:cs typeface="Times New Roman" pitchFamily="18" charset="0"/>
                <a:hlinkClick r:id="rId2"/>
              </a:rPr>
              <a:t>AMWA</a:t>
            </a:r>
            <a:r>
              <a:rPr lang="en-US" altLang="zh-CN" sz="2000" dirty="0" smtClean="0"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) , 1999.</a:t>
            </a:r>
            <a:endParaRPr lang="zh-CN" altLang="en-US" sz="2000" dirty="0">
              <a:latin typeface="华文细黑" pitchFamily="2" charset="-122"/>
              <a:ea typeface="华文细黑" pitchFamily="2" charset="-122"/>
              <a:cs typeface="Times New Roman" pitchFamily="18" charset="0"/>
            </a:endParaRPr>
          </a:p>
        </p:txBody>
      </p:sp>
      <p:pic>
        <p:nvPicPr>
          <p:cNvPr id="2201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67040" y="3368174"/>
            <a:ext cx="2314575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07504" y="548680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kern="0">
                <a:solidFill>
                  <a:schemeClr val="bg1"/>
                </a:solidFill>
                <a:latin typeface="微软雅黑"/>
                <a:ea typeface="微软雅黑"/>
              </a:defRPr>
            </a:lvl1pPr>
          </a:lstStyle>
          <a:p>
            <a:r>
              <a:rPr lang="zh-CN" altLang="en-US" sz="3600" dirty="0"/>
              <a:t>及早</a:t>
            </a:r>
            <a:r>
              <a:rPr lang="en-US" altLang="zh-CN" sz="3600" dirty="0"/>
              <a:t>HPV</a:t>
            </a:r>
            <a:r>
              <a:rPr lang="zh-CN" altLang="en-US" sz="3600" dirty="0"/>
              <a:t>分型检测，告别宫颈癌，畅想生活</a:t>
            </a:r>
          </a:p>
        </p:txBody>
      </p:sp>
    </p:spTree>
    <p:extLst>
      <p:ext uri="{BB962C8B-B14F-4D97-AF65-F5344CB8AC3E}">
        <p14:creationId xmlns:p14="http://schemas.microsoft.com/office/powerpoint/2010/main" val="142215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3068960"/>
            <a:ext cx="73448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kern="0">
                <a:solidFill>
                  <a:schemeClr val="bg1"/>
                </a:solidFill>
                <a:latin typeface="微软雅黑"/>
                <a:ea typeface="微软雅黑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</a:rPr>
              <a:t>PART6</a:t>
            </a:r>
            <a:r>
              <a:rPr lang="zh-CN" altLang="en-US" dirty="0" smtClean="0">
                <a:solidFill>
                  <a:srgbClr val="FF0000"/>
                </a:solidFill>
              </a:rPr>
              <a:t> 常见</a:t>
            </a:r>
            <a:r>
              <a:rPr lang="zh-CN" altLang="en-US" dirty="0">
                <a:solidFill>
                  <a:srgbClr val="FF0000"/>
                </a:solidFill>
              </a:rPr>
              <a:t>差异结果分析</a:t>
            </a:r>
          </a:p>
        </p:txBody>
      </p:sp>
    </p:spTree>
    <p:extLst>
      <p:ext uri="{BB962C8B-B14F-4D97-AF65-F5344CB8AC3E}">
        <p14:creationId xmlns:p14="http://schemas.microsoft.com/office/powerpoint/2010/main" val="261764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27106" y="1340768"/>
            <a:ext cx="5004337" cy="4096288"/>
            <a:chOff x="1439871" y="1556792"/>
            <a:chExt cx="5850321" cy="4456328"/>
          </a:xfrm>
        </p:grpSpPr>
        <p:pic>
          <p:nvPicPr>
            <p:cNvPr id="1026" name="图片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9871" y="1556792"/>
              <a:ext cx="5256584" cy="4456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直接箭头连接符 3"/>
            <p:cNvCxnSpPr/>
            <p:nvPr/>
          </p:nvCxnSpPr>
          <p:spPr>
            <a:xfrm flipH="1">
              <a:off x="6660232" y="4509120"/>
              <a:ext cx="629960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/>
          </p:nvCxnSpPr>
          <p:spPr>
            <a:xfrm flipH="1">
              <a:off x="6660232" y="4725144"/>
              <a:ext cx="629960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111027" y="409312"/>
            <a:ext cx="9036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异常结果</a:t>
            </a:r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1—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内标扩增异常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5733256"/>
            <a:ext cx="8136904" cy="959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lphaLcPeriod"/>
            </a:pPr>
            <a:r>
              <a:rPr lang="zh-CN" altLang="en-US" sz="2000" dirty="0" smtClean="0">
                <a:latin typeface="华文细黑" pitchFamily="2" charset="-122"/>
                <a:ea typeface="华文细黑" pitchFamily="2" charset="-122"/>
              </a:rPr>
              <a:t>该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样本核酸处理后样本中含抑制</a:t>
            </a:r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PCR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扩增成分，如醇类等</a:t>
            </a:r>
            <a:r>
              <a:rPr lang="zh-CN" altLang="en-US" sz="2000" dirty="0" smtClean="0">
                <a:latin typeface="华文细黑" pitchFamily="2" charset="-122"/>
                <a:ea typeface="华文细黑" pitchFamily="2" charset="-122"/>
              </a:rPr>
              <a:t>；</a:t>
            </a:r>
            <a:endParaRPr lang="en-US" altLang="zh-CN" sz="2000" dirty="0" smtClean="0">
              <a:latin typeface="华文细黑" pitchFamily="2" charset="-122"/>
              <a:ea typeface="华文细黑" pitchFamily="2" charset="-122"/>
            </a:endParaRPr>
          </a:p>
          <a:p>
            <a:pPr marL="342900" indent="-342900">
              <a:lnSpc>
                <a:spcPct val="150000"/>
              </a:lnSpc>
              <a:buAutoNum type="alphaLcPeriod"/>
            </a:pPr>
            <a:r>
              <a:rPr lang="zh-CN" altLang="en-US" sz="2000" dirty="0" smtClean="0">
                <a:latin typeface="华文细黑" pitchFamily="2" charset="-122"/>
                <a:ea typeface="华文细黑" pitchFamily="2" charset="-122"/>
              </a:rPr>
              <a:t>该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样本</a:t>
            </a:r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b-globin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基因中可能存在基因突变（杂交结果</a:t>
            </a:r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IC</a:t>
            </a:r>
            <a:r>
              <a:rPr lang="zh-CN" altLang="en-US" sz="2000" dirty="0">
                <a:latin typeface="华文细黑" pitchFamily="2" charset="-122"/>
                <a:ea typeface="华文细黑" pitchFamily="2" charset="-122"/>
              </a:rPr>
              <a:t>不起线</a:t>
            </a:r>
            <a:r>
              <a:rPr lang="zh-CN" altLang="en-US" sz="2000" dirty="0" smtClean="0">
                <a:latin typeface="华文细黑" pitchFamily="2" charset="-122"/>
                <a:ea typeface="华文细黑" pitchFamily="2" charset="-122"/>
              </a:rPr>
              <a:t>）；</a:t>
            </a:r>
            <a:endParaRPr lang="zh-CN" altLang="en-US" sz="20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7829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027" y="409312"/>
            <a:ext cx="9036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异常结果</a:t>
            </a:r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2—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内标扩增异常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997" y="1340768"/>
            <a:ext cx="4858763" cy="4116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箭头连接符 3"/>
          <p:cNvCxnSpPr/>
          <p:nvPr/>
        </p:nvCxnSpPr>
        <p:spPr>
          <a:xfrm flipH="1">
            <a:off x="7077760" y="4653136"/>
            <a:ext cx="538865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1043608" y="5745656"/>
            <a:ext cx="79208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AutoNum type="alphaLcPeriod"/>
            </a:pPr>
            <a:r>
              <a:rPr lang="zh-CN" altLang="zh-CN" sz="2000" dirty="0">
                <a:latin typeface="华文细黑" pitchFamily="2" charset="-122"/>
                <a:ea typeface="华文细黑" pitchFamily="2" charset="-122"/>
              </a:rPr>
              <a:t>该样本核酸处理后样本中含抑制</a:t>
            </a:r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PCR</a:t>
            </a:r>
            <a:r>
              <a:rPr lang="zh-CN" altLang="zh-CN" sz="2000" dirty="0">
                <a:latin typeface="华文细黑" pitchFamily="2" charset="-122"/>
                <a:ea typeface="华文细黑" pitchFamily="2" charset="-122"/>
              </a:rPr>
              <a:t>扩增成分，如醇类等；</a:t>
            </a:r>
            <a:endParaRPr lang="en-US" altLang="zh-CN" sz="2000" dirty="0">
              <a:latin typeface="华文细黑" pitchFamily="2" charset="-122"/>
              <a:ea typeface="华文细黑" pitchFamily="2" charset="-122"/>
            </a:endParaRPr>
          </a:p>
          <a:p>
            <a:pPr marL="342900" indent="-342900">
              <a:lnSpc>
                <a:spcPct val="150000"/>
              </a:lnSpc>
              <a:buAutoNum type="alphaLcPeriod"/>
            </a:pPr>
            <a:r>
              <a:rPr lang="zh-CN" altLang="zh-CN" sz="2000" dirty="0">
                <a:latin typeface="华文细黑" pitchFamily="2" charset="-122"/>
                <a:ea typeface="华文细黑" pitchFamily="2" charset="-122"/>
              </a:rPr>
              <a:t>该样本</a:t>
            </a:r>
            <a:r>
              <a:rPr lang="en-US" altLang="zh-CN" sz="2000" dirty="0">
                <a:latin typeface="华文细黑" pitchFamily="2" charset="-122"/>
                <a:ea typeface="华文细黑" pitchFamily="2" charset="-122"/>
              </a:rPr>
              <a:t>b-globin</a:t>
            </a:r>
            <a:r>
              <a:rPr lang="zh-CN" altLang="zh-CN" sz="2000" dirty="0">
                <a:latin typeface="华文细黑" pitchFamily="2" charset="-122"/>
                <a:ea typeface="华文细黑" pitchFamily="2" charset="-122"/>
              </a:rPr>
              <a:t>基因含量低，低于检测下限。</a:t>
            </a:r>
            <a:endParaRPr lang="zh-CN" altLang="en-US" sz="20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277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027" y="409312"/>
            <a:ext cx="9036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异常结果</a:t>
            </a:r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3—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目标扩增异常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835696" y="1916832"/>
            <a:ext cx="5256584" cy="3713143"/>
            <a:chOff x="1547664" y="1700808"/>
            <a:chExt cx="6386646" cy="4505231"/>
          </a:xfrm>
        </p:grpSpPr>
        <p:pic>
          <p:nvPicPr>
            <p:cNvPr id="3074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1700808"/>
              <a:ext cx="5301208" cy="4505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075" name="AutoShape 3"/>
            <p:cNvCxnSpPr>
              <a:cxnSpLocks noChangeShapeType="1"/>
            </p:cNvCxnSpPr>
            <p:nvPr/>
          </p:nvCxnSpPr>
          <p:spPr bwMode="auto">
            <a:xfrm>
              <a:off x="4885162" y="2060848"/>
              <a:ext cx="1834304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076" name="AutoShape 4"/>
            <p:cNvCxnSpPr>
              <a:cxnSpLocks noChangeShapeType="1"/>
            </p:cNvCxnSpPr>
            <p:nvPr/>
          </p:nvCxnSpPr>
          <p:spPr bwMode="auto">
            <a:xfrm>
              <a:off x="4714057" y="4221088"/>
              <a:ext cx="2090191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" name="AutoShape 5"/>
            <p:cNvSpPr>
              <a:spLocks/>
            </p:cNvSpPr>
            <p:nvPr/>
          </p:nvSpPr>
          <p:spPr bwMode="auto">
            <a:xfrm>
              <a:off x="6848872" y="1988840"/>
              <a:ext cx="412254" cy="2251695"/>
            </a:xfrm>
            <a:prstGeom prst="rightBrace">
              <a:avLst>
                <a:gd name="adj1" fmla="val 56667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336001" y="2204864"/>
              <a:ext cx="598309" cy="187220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0000"/>
                  </a:solidFill>
                  <a:latin typeface="华文细黑" pitchFamily="2" charset="-122"/>
                  <a:ea typeface="华文细黑" pitchFamily="2" charset="-122"/>
                </a:rPr>
                <a:t>二次扩增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331640" y="5589240"/>
            <a:ext cx="6768752" cy="1288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主要是由于样本中核酸浓度过高，造成二次扩增，可通过稀释样本核酸便可扩增正常</a:t>
            </a:r>
            <a:r>
              <a:rPr lang="en-US" altLang="zh-CN" dirty="0">
                <a:latin typeface="华文细黑" pitchFamily="2" charset="-122"/>
                <a:ea typeface="华文细黑" pitchFamily="2" charset="-122"/>
              </a:rPr>
              <a:t>S</a:t>
            </a: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型曲线</a:t>
            </a:r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；</a:t>
            </a:r>
            <a:endParaRPr lang="en-US" altLang="zh-CN" dirty="0">
              <a:latin typeface="华文细黑" pitchFamily="2" charset="-122"/>
              <a:ea typeface="华文细黑" pitchFamily="2" charset="-122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lphaLcParenR"/>
            </a:pPr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仪器</a:t>
            </a: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管子密封性不好，造成</a:t>
            </a:r>
            <a:r>
              <a:rPr lang="en-US" altLang="zh-CN" dirty="0">
                <a:latin typeface="华文细黑" pitchFamily="2" charset="-122"/>
                <a:ea typeface="华文细黑" pitchFamily="2" charset="-122"/>
              </a:rPr>
              <a:t>PCR</a:t>
            </a: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反应液蒸发也会形成二次扩增。</a:t>
            </a:r>
          </a:p>
        </p:txBody>
      </p:sp>
    </p:spTree>
    <p:extLst>
      <p:ext uri="{BB962C8B-B14F-4D97-AF65-F5344CB8AC3E}">
        <p14:creationId xmlns:p14="http://schemas.microsoft.com/office/powerpoint/2010/main" val="326358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027" y="409312"/>
            <a:ext cx="90364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异常结果</a:t>
            </a:r>
            <a:r>
              <a:rPr lang="en-US" altLang="zh-CN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4—</a:t>
            </a:r>
            <a:r>
              <a:rPr lang="zh-CN" altLang="en-US" sz="4000" b="1" kern="0" dirty="0" smtClean="0">
                <a:solidFill>
                  <a:schemeClr val="bg1"/>
                </a:solidFill>
                <a:latin typeface="微软雅黑"/>
                <a:ea typeface="微软雅黑"/>
              </a:rPr>
              <a:t>目标扩增异常</a:t>
            </a:r>
            <a:endParaRPr lang="zh-CN" altLang="en-US" sz="4000" b="1" kern="0" dirty="0">
              <a:solidFill>
                <a:schemeClr val="bg1"/>
              </a:solidFill>
              <a:latin typeface="微软雅黑"/>
              <a:ea typeface="微软雅黑"/>
            </a:endParaRPr>
          </a:p>
        </p:txBody>
      </p:sp>
      <p:pic>
        <p:nvPicPr>
          <p:cNvPr id="40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10116"/>
            <a:ext cx="4176464" cy="3538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099" name="AutoShape 3"/>
          <p:cNvCxnSpPr>
            <a:cxnSpLocks noChangeShapeType="1"/>
          </p:cNvCxnSpPr>
          <p:nvPr/>
        </p:nvCxnSpPr>
        <p:spPr bwMode="auto">
          <a:xfrm flipH="1">
            <a:off x="4355609" y="4365104"/>
            <a:ext cx="411855" cy="0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410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7464" y="1810116"/>
            <a:ext cx="3960841" cy="3419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101" name="AutoShape 5"/>
          <p:cNvCxnSpPr>
            <a:cxnSpLocks noChangeShapeType="1"/>
          </p:cNvCxnSpPr>
          <p:nvPr/>
        </p:nvCxnSpPr>
        <p:spPr bwMode="auto">
          <a:xfrm flipH="1">
            <a:off x="8650436" y="2420888"/>
            <a:ext cx="458068" cy="0"/>
          </a:xfrm>
          <a:prstGeom prst="straightConnector1">
            <a:avLst/>
          </a:pr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9"/>
          <p:cNvSpPr txBox="1"/>
          <p:nvPr/>
        </p:nvSpPr>
        <p:spPr>
          <a:xfrm>
            <a:off x="1115616" y="6023029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lphaLcParenR"/>
            </a:pPr>
            <a:r>
              <a:rPr lang="zh-CN" altLang="en-US" dirty="0" smtClean="0">
                <a:latin typeface="华文细黑" pitchFamily="2" charset="-122"/>
                <a:ea typeface="华文细黑" pitchFamily="2" charset="-122"/>
              </a:rPr>
              <a:t>一般</a:t>
            </a:r>
            <a:r>
              <a:rPr lang="en-US" altLang="zh-CN" dirty="0">
                <a:latin typeface="华文细黑" pitchFamily="2" charset="-122"/>
                <a:ea typeface="华文细黑" pitchFamily="2" charset="-122"/>
              </a:rPr>
              <a:t>A</a:t>
            </a: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液中</a:t>
            </a:r>
            <a:r>
              <a:rPr lang="en-US" altLang="zh-CN" dirty="0">
                <a:latin typeface="华文细黑" pitchFamily="2" charset="-122"/>
                <a:ea typeface="华文细黑" pitchFamily="2" charset="-122"/>
              </a:rPr>
              <a:t>FAM</a:t>
            </a: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的基线调整要到</a:t>
            </a:r>
            <a:r>
              <a:rPr lang="en-US" altLang="zh-CN" dirty="0">
                <a:latin typeface="华文细黑" pitchFamily="2" charset="-122"/>
                <a:ea typeface="华文细黑" pitchFamily="2" charset="-122"/>
              </a:rPr>
              <a:t>1.00e+004</a:t>
            </a:r>
            <a:r>
              <a:rPr lang="zh-CN" altLang="en-US" dirty="0">
                <a:latin typeface="华文细黑" pitchFamily="2" charset="-122"/>
                <a:ea typeface="华文细黑" pitchFamily="2" charset="-122"/>
              </a:rPr>
              <a:t>以上，无法判读结果时可通过原始扩增曲线进行结果判读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5536" y="5455023"/>
            <a:ext cx="87849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华文细黑" pitchFamily="2" charset="-122"/>
                <a:ea typeface="华文细黑" pitchFamily="2" charset="-122"/>
              </a:rPr>
              <a:t>阴性扩增曲线上飘或者无明显</a:t>
            </a:r>
            <a:r>
              <a:rPr lang="en-US" altLang="zh-CN" sz="2400" dirty="0">
                <a:latin typeface="华文细黑" pitchFamily="2" charset="-122"/>
                <a:ea typeface="华文细黑" pitchFamily="2" charset="-122"/>
              </a:rPr>
              <a:t>S</a:t>
            </a:r>
            <a:r>
              <a:rPr lang="zh-CN" altLang="en-US" sz="2400" dirty="0">
                <a:latin typeface="华文细黑" pitchFamily="2" charset="-122"/>
                <a:ea typeface="华文细黑" pitchFamily="2" charset="-122"/>
              </a:rPr>
              <a:t>型扩增曲线，判读为阴性结果。</a:t>
            </a:r>
          </a:p>
        </p:txBody>
      </p:sp>
    </p:spTree>
    <p:extLst>
      <p:ext uri="{BB962C8B-B14F-4D97-AF65-F5344CB8AC3E}">
        <p14:creationId xmlns:p14="http://schemas.microsoft.com/office/powerpoint/2010/main" val="20470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517079"/>
            <a:ext cx="7772400" cy="1839913"/>
          </a:xfrm>
        </p:spPr>
      </p:pic>
      <p:grpSp>
        <p:nvGrpSpPr>
          <p:cNvPr id="32771" name="Group 3"/>
          <p:cNvGrpSpPr>
            <a:grpSpLocks/>
          </p:cNvGrpSpPr>
          <p:nvPr/>
        </p:nvGrpSpPr>
        <p:grpSpPr bwMode="auto">
          <a:xfrm>
            <a:off x="1905000" y="3978275"/>
            <a:ext cx="5334000" cy="1431925"/>
            <a:chOff x="432" y="720"/>
            <a:chExt cx="3360" cy="902"/>
          </a:xfrm>
        </p:grpSpPr>
        <p:pic>
          <p:nvPicPr>
            <p:cNvPr id="32772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768"/>
              <a:ext cx="1488" cy="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773" name="Picture 7" descr="C:\Documents and Settings\qihong.sun\桌面\Genclonn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1248"/>
              <a:ext cx="1440" cy="3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774" name="图片 6" descr="huitu副本.jp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1248"/>
              <a:ext cx="1296" cy="2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775" name="图片 26" descr="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" y="720"/>
              <a:ext cx="1680" cy="3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38699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传播途径</a:t>
            </a:r>
          </a:p>
        </p:txBody>
      </p:sp>
      <p:pic>
        <p:nvPicPr>
          <p:cNvPr id="2051" name="Picture 3" descr="C:\Users\mahong.xu\Desktop\HPV课件\图片\00192175e36f0d308fa01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479997"/>
            <a:ext cx="1828800" cy="1804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26" y="3140968"/>
            <a:ext cx="8581954" cy="3868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9" y="6156627"/>
            <a:ext cx="8620125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12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file2\EXCHANGE\徐利坚\未标题-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37" y="2455538"/>
            <a:ext cx="6834935" cy="334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感染常见病变</a:t>
            </a:r>
          </a:p>
        </p:txBody>
      </p:sp>
      <p:pic>
        <p:nvPicPr>
          <p:cNvPr id="5" name="Picture 4" descr="c:\users\mahong.xu\appdata\roaming\360se6\User Data\temp\01300000242726122339082219361_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012" y="1196752"/>
            <a:ext cx="2857500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0582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感染的部位及相应病变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71"/>
          <a:stretch/>
        </p:blipFill>
        <p:spPr>
          <a:xfrm>
            <a:off x="0" y="1742536"/>
            <a:ext cx="9144000" cy="511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83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mahong.xu\appdata\roaming\360se6\User Data\temp\574e9258d109b3de34972c4acdbf6c81800a4ce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104" y="2348880"/>
            <a:ext cx="1945327" cy="145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27" y="2358632"/>
            <a:ext cx="1938160" cy="1447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 descr="c:\users\mahong.xu\appdata\roaming\360se6\User Data\temp\20100202064405-701235379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53"/>
          <a:stretch/>
        </p:blipFill>
        <p:spPr bwMode="auto">
          <a:xfrm>
            <a:off x="4720115" y="2367013"/>
            <a:ext cx="1747247" cy="1453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mahong.xu\appdata\roaming\360se6\User Data\temp\20300001024098143096449324974_s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9"/>
          <a:stretch/>
        </p:blipFill>
        <p:spPr bwMode="auto">
          <a:xfrm>
            <a:off x="6738296" y="2348881"/>
            <a:ext cx="1938160" cy="1456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1" name="Picture 13" descr="c:\users\mahong.xu\appdata\roaming\360se6\User Data\temp\19300000934991133102602317242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24"/>
          <a:stretch/>
        </p:blipFill>
        <p:spPr bwMode="auto">
          <a:xfrm>
            <a:off x="406927" y="4653136"/>
            <a:ext cx="1945327" cy="156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3" name="Picture 15" descr="c:\users\mahong.xu\appdata\roaming\360se6\User Data\temp\1-141113103635U3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67" r="12364" b="5567"/>
          <a:stretch/>
        </p:blipFill>
        <p:spPr bwMode="auto">
          <a:xfrm>
            <a:off x="2564416" y="4578953"/>
            <a:ext cx="1947015" cy="163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4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115" y="4653136"/>
            <a:ext cx="1839677" cy="1563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6" name="Picture 18" descr="c:\users\mahong.xu\appdata\roaming\360se6\User Data\temp\21-14042215305CA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36"/>
          <a:stretch/>
        </p:blipFill>
        <p:spPr bwMode="auto">
          <a:xfrm>
            <a:off x="6711535" y="4653136"/>
            <a:ext cx="1964921" cy="158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标题 1"/>
          <p:cNvSpPr>
            <a:spLocks noGrp="1"/>
          </p:cNvSpPr>
          <p:nvPr>
            <p:ph type="title"/>
          </p:nvPr>
        </p:nvSpPr>
        <p:spPr>
          <a:xfrm>
            <a:off x="457200" y="492195"/>
            <a:ext cx="8229600" cy="707886"/>
          </a:xfr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低危</a:t>
            </a:r>
            <a:r>
              <a:rPr lang="en-US" altLang="zh-CN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HPV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/>
                <a:ea typeface="微软雅黑"/>
                <a:cs typeface="+mn-cs"/>
              </a:rPr>
              <a:t>感染常见病变</a:t>
            </a:r>
          </a:p>
        </p:txBody>
      </p:sp>
    </p:spTree>
    <p:extLst>
      <p:ext uri="{BB962C8B-B14F-4D97-AF65-F5344CB8AC3E}">
        <p14:creationId xmlns:p14="http://schemas.microsoft.com/office/powerpoint/2010/main" val="427376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4272</TotalTime>
  <Words>2155</Words>
  <Application>Microsoft Office PowerPoint</Application>
  <PresentationFormat>全屏显示(4:3)</PresentationFormat>
  <Paragraphs>389</Paragraphs>
  <Slides>59</Slides>
  <Notes>31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59</vt:i4>
      </vt:variant>
    </vt:vector>
  </HeadingPairs>
  <TitlesOfParts>
    <vt:vector size="60" baseType="lpstr">
      <vt:lpstr>Office 主题</vt:lpstr>
      <vt:lpstr>PowerPoint 演示文稿</vt:lpstr>
      <vt:lpstr>PowerPoint 演示文稿</vt:lpstr>
      <vt:lpstr>PowerPoint 演示文稿</vt:lpstr>
      <vt:lpstr>人乳头瘤病毒（HPV）</vt:lpstr>
      <vt:lpstr>PowerPoint 演示文稿</vt:lpstr>
      <vt:lpstr>HPV传播途径</vt:lpstr>
      <vt:lpstr>HPV感染常见病变</vt:lpstr>
      <vt:lpstr>HPV感染的部位及相应病变</vt:lpstr>
      <vt:lpstr>低危HPV感染常见病变</vt:lpstr>
      <vt:lpstr>宫颈癌发生的内外因</vt:lpstr>
      <vt:lpstr>PowerPoint 演示文稿</vt:lpstr>
      <vt:lpstr>子宫颈的解剖学和组织学</vt:lpstr>
      <vt:lpstr>宫颈组织学的特殊性</vt:lpstr>
      <vt:lpstr>宫颈鳞状上皮</vt:lpstr>
      <vt:lpstr>宫颈鳞柱交界区和移形带</vt:lpstr>
      <vt:lpstr>移行带的形成</vt:lpstr>
      <vt:lpstr>HE染色下的移行带</vt:lpstr>
      <vt:lpstr>PowerPoint 演示文稿</vt:lpstr>
      <vt:lpstr>HPV的自然生活史</vt:lpstr>
      <vt:lpstr>HPV整合是宫颈癌发生的关键</vt:lpstr>
      <vt:lpstr>PowerPoint 演示文稿</vt:lpstr>
      <vt:lpstr>P53在清除DNA损伤细胞中的作用</vt:lpstr>
      <vt:lpstr>P53的生理学作用1</vt:lpstr>
      <vt:lpstr>P53的生理学作用2</vt:lpstr>
      <vt:lpstr>P53的生理学作用3</vt:lpstr>
      <vt:lpstr>P53的生理学作用4</vt:lpstr>
      <vt:lpstr>HPV蛋白表达存在时间和空间差异性</vt:lpstr>
      <vt:lpstr>不同的病毒亚型中存在差异</vt:lpstr>
      <vt:lpstr>不同级别病变中存在差异</vt:lpstr>
      <vt:lpstr>HPV-E6蛋白作用</vt:lpstr>
      <vt:lpstr>HPV-E7蛋白作用</vt:lpstr>
      <vt:lpstr>HPV-E4蛋白作用</vt:lpstr>
      <vt:lpstr>挖空细胞</vt:lpstr>
      <vt:lpstr>典型性挖空细胞Typical Koilocytes</vt:lpstr>
      <vt:lpstr>挖空细胞的形态</vt:lpstr>
      <vt:lpstr>PowerPoint 演示文稿</vt:lpstr>
      <vt:lpstr>HPV病毒感染、复制、整合及CIN发生机制</vt:lpstr>
      <vt:lpstr>PowerPoint 演示文稿</vt:lpstr>
      <vt:lpstr>CIN图片-CIN1</vt:lpstr>
      <vt:lpstr>PowerPoint 演示文稿</vt:lpstr>
      <vt:lpstr>PowerPoint 演示文稿</vt:lpstr>
      <vt:lpstr>PowerPoint 演示文稿</vt:lpstr>
      <vt:lpstr>宫颈癌筛查诊疗技术方法</vt:lpstr>
      <vt:lpstr>宫颈癌筛查诊疗技术方法</vt:lpstr>
      <vt:lpstr>ASCCP 2015年筛查方案更新</vt:lpstr>
      <vt:lpstr>国内不同背景人群感染亚型情况</vt:lpstr>
      <vt:lpstr>中国特色HPV高危型多样性</vt:lpstr>
      <vt:lpstr>中国特色宫颈癌分流方案推荐</vt:lpstr>
      <vt:lpstr>宫颈相应病变处理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mahong.xu</dc:creator>
  <cp:lastModifiedBy>Windows 用户</cp:lastModifiedBy>
  <cp:revision>184</cp:revision>
  <dcterms:created xsi:type="dcterms:W3CDTF">2015-08-31T03:44:06Z</dcterms:created>
  <dcterms:modified xsi:type="dcterms:W3CDTF">2017-02-17T09:05:49Z</dcterms:modified>
</cp:coreProperties>
</file>