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ls" ContentType="application/vnd.ms-exce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7"/>
  </p:notesMasterIdLst>
  <p:sldIdLst>
    <p:sldId id="256" r:id="rId2"/>
    <p:sldId id="317" r:id="rId3"/>
    <p:sldId id="665" r:id="rId4"/>
    <p:sldId id="666" r:id="rId5"/>
    <p:sldId id="677" r:id="rId6"/>
    <p:sldId id="678" r:id="rId7"/>
    <p:sldId id="679" r:id="rId8"/>
    <p:sldId id="680" r:id="rId9"/>
    <p:sldId id="718" r:id="rId10"/>
    <p:sldId id="667" r:id="rId11"/>
    <p:sldId id="692" r:id="rId12"/>
    <p:sldId id="668" r:id="rId13"/>
    <p:sldId id="669" r:id="rId14"/>
    <p:sldId id="693" r:id="rId15"/>
    <p:sldId id="694" r:id="rId16"/>
    <p:sldId id="695" r:id="rId17"/>
    <p:sldId id="696" r:id="rId18"/>
    <p:sldId id="697" r:id="rId19"/>
    <p:sldId id="699" r:id="rId20"/>
    <p:sldId id="719" r:id="rId21"/>
    <p:sldId id="720" r:id="rId22"/>
    <p:sldId id="721" r:id="rId23"/>
    <p:sldId id="722" r:id="rId24"/>
    <p:sldId id="683" r:id="rId25"/>
    <p:sldId id="684" r:id="rId26"/>
    <p:sldId id="713" r:id="rId27"/>
    <p:sldId id="714" r:id="rId28"/>
    <p:sldId id="715" r:id="rId29"/>
    <p:sldId id="716" r:id="rId30"/>
    <p:sldId id="717" r:id="rId31"/>
    <p:sldId id="689" r:id="rId32"/>
    <p:sldId id="690" r:id="rId33"/>
    <p:sldId id="691" r:id="rId34"/>
    <p:sldId id="676" r:id="rId35"/>
    <p:sldId id="258" r:id="rId36"/>
  </p:sldIdLst>
  <p:sldSz cx="9144000" cy="6858000" type="screen4x3"/>
  <p:notesSz cx="6858000" cy="9144000"/>
  <p:defaultTextStyle>
    <a:defPPr>
      <a:defRPr lang="zh-CN"/>
    </a:defPPr>
    <a:lvl1pPr algn="l" rtl="0" fontAlgn="base">
      <a:spcBef>
        <a:spcPct val="20000"/>
      </a:spcBef>
      <a:spcAft>
        <a:spcPct val="0"/>
      </a:spcAft>
      <a:buChar char="•"/>
      <a:defRPr kumimoji="1" sz="2400"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20000"/>
      </a:spcBef>
      <a:spcAft>
        <a:spcPct val="0"/>
      </a:spcAft>
      <a:buChar char="•"/>
      <a:defRPr kumimoji="1" sz="24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20000"/>
      </a:spcBef>
      <a:spcAft>
        <a:spcPct val="0"/>
      </a:spcAft>
      <a:buChar char="•"/>
      <a:defRPr kumimoji="1" sz="24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20000"/>
      </a:spcBef>
      <a:spcAft>
        <a:spcPct val="0"/>
      </a:spcAft>
      <a:buChar char="•"/>
      <a:defRPr kumimoji="1" sz="24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20000"/>
      </a:spcBef>
      <a:spcAft>
        <a:spcPct val="0"/>
      </a:spcAft>
      <a:buChar char="•"/>
      <a:defRPr kumimoji="1" sz="2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umimoji="1" sz="2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umimoji="1" sz="2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umimoji="1" sz="2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umimoji="1" sz="2400"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00"/>
    <a:srgbClr val="FF0066"/>
    <a:srgbClr val="66FFCC"/>
    <a:srgbClr val="800080"/>
    <a:srgbClr val="6600CC"/>
    <a:srgbClr val="800000"/>
    <a:srgbClr val="FFFFCC"/>
    <a:srgbClr val="CC00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9136" autoAdjust="0"/>
    <p:restoredTop sz="83532" autoAdjust="0"/>
  </p:normalViewPr>
  <p:slideViewPr>
    <p:cSldViewPr>
      <p:cViewPr varScale="1">
        <p:scale>
          <a:sx n="58" d="100"/>
          <a:sy n="58" d="100"/>
        </p:scale>
        <p:origin x="-1968" y="-90"/>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NULL" TargetMode="External"/></Relationships>
</file>

<file path=ppt/charts/_rels/chart2.xml.rels><?xml version="1.0" encoding="UTF-8" standalone="yes"?>
<Relationships xmlns="http://schemas.openxmlformats.org/package/2006/relationships"><Relationship Id="rId2" Type="http://schemas.openxmlformats.org/officeDocument/2006/relationships/oleObject" Target="file:///E:\TB&#36164;&#26009;\&#32467;&#26680;&#21333;&#39029;&#20462;&#25913;\TB&#30340;&#30456;&#20851;&#26609;&#29366;&#22270;.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oleObject" Target="file:///C:\Users\rendu\Desktop\&#20010;&#20154;&#20449;&#24687;.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Users\rendu\Desktop\2016Q2\2016Q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style val="26"/>
  <c:chart>
    <c:autoTitleDeleted val="1"/>
    <c:plotArea>
      <c:layout/>
      <c:barChart>
        <c:barDir val="col"/>
        <c:grouping val="clustered"/>
        <c:ser>
          <c:idx val="0"/>
          <c:order val="0"/>
          <c:tx>
            <c:strRef>
              <c:f>Sheet1!$B$1</c:f>
              <c:strCache>
                <c:ptCount val="1"/>
                <c:pt idx="0">
                  <c:v>SAT拭子</c:v>
                </c:pt>
              </c:strCache>
            </c:strRef>
          </c:tx>
          <c:dLbls>
            <c:dLbl>
              <c:idx val="0"/>
              <c:layout/>
              <c:tx>
                <c:rich>
                  <a:bodyPr/>
                  <a:lstStyle/>
                  <a:p>
                    <a:r>
                      <a:rPr lang="en-US" altLang="en-US" sz="1600" dirty="0"/>
                      <a:t>97.10%</a:t>
                    </a:r>
                  </a:p>
                </c:rich>
              </c:tx>
              <c:dLblPos val="outEnd"/>
              <c:showLegendKey val="1"/>
              <c:showVal val="1"/>
              <c:showCatName val="1"/>
              <c:showSerName val="1"/>
              <c:showPercent val="1"/>
              <c:showBubbleSize val="1"/>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chemeClr val="tx1"/>
                    </a:solidFill>
                    <a:latin typeface="+mn-lt"/>
                    <a:ea typeface="+mn-ea"/>
                    <a:cs typeface="+mn-cs"/>
                  </a:defRPr>
                </a:pPr>
                <a:endParaRPr lang="zh-CN"/>
              </a:p>
            </c:txPr>
            <c:dLblPos val="outEnd"/>
            <c:showLegendKey val="1"/>
            <c:showVal val="1"/>
            <c:showCatName val="1"/>
            <c:showSerName val="1"/>
            <c:showPercent val="1"/>
            <c:showBubbleSize val="1"/>
            <c:extLst>
              <c:ext xmlns:c15="http://schemas.microsoft.com/office/drawing/2012/chart" uri="{CE6537A1-D6FC-4f65-9D91-7224C49458BB}">
                <c15:layout/>
                <c15:showLeaderLines val="0"/>
                <c15:leaderLines/>
              </c:ext>
            </c:extLst>
          </c:dLbls>
          <c:cat>
            <c:strRef>
              <c:f>Sheet1!$A$2:$A$3</c:f>
              <c:strCache>
                <c:ptCount val="2"/>
                <c:pt idx="0">
                  <c:v>灵敏度</c:v>
                </c:pt>
                <c:pt idx="1">
                  <c:v>特异性</c:v>
                </c:pt>
              </c:strCache>
            </c:strRef>
          </c:cat>
          <c:val>
            <c:numRef>
              <c:f>Sheet1!$B$2:$B$3</c:f>
              <c:numCache>
                <c:formatCode>0%</c:formatCode>
                <c:ptCount val="2"/>
                <c:pt idx="0" formatCode="0.00%">
                  <c:v>0.97100000000000142</c:v>
                </c:pt>
                <c:pt idx="1">
                  <c:v>1</c:v>
                </c:pt>
              </c:numCache>
            </c:numRef>
          </c:val>
        </c:ser>
        <c:ser>
          <c:idx val="1"/>
          <c:order val="1"/>
          <c:tx>
            <c:strRef>
              <c:f>Sheet1!$C$1</c:f>
              <c:strCache>
                <c:ptCount val="1"/>
                <c:pt idx="0">
                  <c:v>SAT尿液</c:v>
                </c:pt>
              </c:strCache>
            </c:strRef>
          </c:tx>
          <c:dLbls>
            <c:dLbl>
              <c:idx val="0"/>
              <c:layout>
                <c:manualLayout>
                  <c:x val="1.5547012505789706E-2"/>
                  <c:y val="3.0917657999578803E-2"/>
                </c:manualLayout>
              </c:layout>
              <c:dLblPos val="outEnd"/>
              <c:showLegendKey val="1"/>
              <c:showVal val="1"/>
              <c:showCatName val="1"/>
              <c:showSerName val="1"/>
              <c:showPercent val="1"/>
              <c:showBubbleSize val="1"/>
              <c:extLst>
                <c:ext xmlns:c15="http://schemas.microsoft.com/office/drawing/2012/chart" uri="{CE6537A1-D6FC-4f65-9D91-7224C49458BB}">
                  <c15:layout/>
                </c:ext>
              </c:extLst>
            </c:dLbl>
            <c:dLbl>
              <c:idx val="1"/>
              <c:layout>
                <c:manualLayout>
                  <c:x val="7.4952910297977939E-3"/>
                  <c:y val="0"/>
                </c:manualLayout>
              </c:layout>
              <c:dLblPos val="outEnd"/>
              <c:showLegendKey val="1"/>
              <c:showVal val="1"/>
              <c:showCatName val="1"/>
              <c:showSerName val="1"/>
              <c:showPercent val="1"/>
              <c:showBubbleSize val="1"/>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800" b="0" i="0" u="none" strike="noStrike" kern="1200" baseline="0">
                    <a:solidFill>
                      <a:schemeClr val="tx1"/>
                    </a:solidFill>
                    <a:latin typeface="+mn-lt"/>
                    <a:ea typeface="+mn-ea"/>
                    <a:cs typeface="+mn-cs"/>
                  </a:defRPr>
                </a:pPr>
                <a:endParaRPr lang="zh-CN"/>
              </a:p>
            </c:txPr>
            <c:dLblPos val="outEnd"/>
            <c:showLegendKey val="1"/>
            <c:showVal val="1"/>
            <c:showCatName val="1"/>
            <c:showSerName val="1"/>
            <c:showPercent val="1"/>
            <c:showBubbleSize val="1"/>
            <c:extLst>
              <c:ext xmlns:c15="http://schemas.microsoft.com/office/drawing/2012/chart" uri="{CE6537A1-D6FC-4f65-9D91-7224C49458BB}">
                <c15:layout/>
                <c15:showLeaderLines val="0"/>
                <c15:leaderLines/>
              </c:ext>
            </c:extLst>
          </c:dLbls>
          <c:cat>
            <c:strRef>
              <c:f>Sheet1!$A$2:$A$3</c:f>
              <c:strCache>
                <c:ptCount val="2"/>
                <c:pt idx="0">
                  <c:v>灵敏度</c:v>
                </c:pt>
                <c:pt idx="1">
                  <c:v>特异性</c:v>
                </c:pt>
              </c:strCache>
            </c:strRef>
          </c:cat>
          <c:val>
            <c:numRef>
              <c:f>Sheet1!$C$2:$C$3</c:f>
              <c:numCache>
                <c:formatCode>0.00%</c:formatCode>
                <c:ptCount val="2"/>
                <c:pt idx="0">
                  <c:v>0.89400000000000202</c:v>
                </c:pt>
                <c:pt idx="1">
                  <c:v>0.99199999999999999</c:v>
                </c:pt>
              </c:numCache>
            </c:numRef>
          </c:val>
        </c:ser>
        <c:dLbls>
          <c:showLegendKey val="1"/>
          <c:showVal val="1"/>
          <c:showCatName val="1"/>
          <c:showSerName val="1"/>
          <c:showPercent val="1"/>
          <c:showBubbleSize val="1"/>
        </c:dLbls>
        <c:axId val="110728704"/>
        <c:axId val="110748032"/>
      </c:barChart>
      <c:catAx>
        <c:axId val="110728704"/>
        <c:scaling>
          <c:orientation val="minMax"/>
        </c:scaling>
        <c:axPos val="b"/>
        <c:maj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endParaRPr lang="zh-CN"/>
          </a:p>
        </c:txPr>
        <c:crossAx val="110748032"/>
        <c:crosses val="autoZero"/>
        <c:auto val="1"/>
        <c:lblAlgn val="ctr"/>
        <c:lblOffset val="100"/>
      </c:catAx>
      <c:valAx>
        <c:axId val="110748032"/>
        <c:scaling>
          <c:orientation val="minMax"/>
          <c:max val="1"/>
          <c:min val="0"/>
        </c:scaling>
        <c:axPos val="l"/>
        <c:majorGridlines/>
        <c:numFmt formatCode="0.00%" sourceLinked="1"/>
        <c:maj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endParaRPr lang="zh-CN"/>
          </a:p>
        </c:txPr>
        <c:crossAx val="110728704"/>
        <c:crosses val="autoZero"/>
        <c:crossBetween val="between"/>
      </c:valAx>
    </c:plotArea>
    <c:legend>
      <c:legendPos val="r"/>
      <c:layout/>
      <c:txPr>
        <a:bodyPr rot="0" spcFirstLastPara="0" vertOverflow="ellipsis" vert="horz" wrap="square" anchor="ctr" anchorCtr="1"/>
        <a:lstStyle/>
        <a:p>
          <a:pPr>
            <a:defRPr lang="zh-CN" sz="1800" b="0" i="0" u="none" strike="noStrike" kern="1200" baseline="0">
              <a:solidFill>
                <a:schemeClr val="tx1"/>
              </a:solidFill>
              <a:latin typeface="+mn-lt"/>
              <a:ea typeface="+mn-ea"/>
              <a:cs typeface="+mn-cs"/>
            </a:defRPr>
          </a:pPr>
          <a:endParaRPr lang="zh-CN"/>
        </a:p>
      </c:txPr>
    </c:legend>
    <c:plotVisOnly val="1"/>
    <c:dispBlanksAs val="gap"/>
  </c:chart>
  <c:txPr>
    <a:bodyPr/>
    <a:lstStyle/>
    <a:p>
      <a:pPr>
        <a:defRPr lang="zh-CN" sz="1800"/>
      </a:pPr>
      <a:endParaRPr lang="zh-CN"/>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zh-CN"/>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127734033245917"/>
          <c:y val="4.5388270131707258E-2"/>
          <c:w val="0.60182378244386581"/>
          <c:h val="0.81941527446301055"/>
        </c:manualLayout>
      </c:layout>
      <c:barChart>
        <c:barDir val="col"/>
        <c:grouping val="clustered"/>
        <c:ser>
          <c:idx val="0"/>
          <c:order val="0"/>
          <c:tx>
            <c:strRef>
              <c:f>Sheet1!$F$47</c:f>
              <c:strCache>
                <c:ptCount val="1"/>
                <c:pt idx="0">
                  <c:v>凃阴标本的检测灵敏度</c:v>
                </c:pt>
              </c:strCache>
            </c:strRef>
          </c:tx>
          <c:spPr>
            <a:solidFill>
              <a:srgbClr val="00B050"/>
            </a:solidFill>
          </c:spPr>
          <c:dPt>
            <c:idx val="0"/>
            <c:spPr>
              <a:solidFill>
                <a:schemeClr val="accent6">
                  <a:lumMod val="60000"/>
                  <a:lumOff val="40000"/>
                </a:schemeClr>
              </a:solidFill>
            </c:spPr>
          </c:dPt>
          <c:dPt>
            <c:idx val="1"/>
            <c:spPr>
              <a:solidFill>
                <a:schemeClr val="tx2">
                  <a:lumMod val="60000"/>
                  <a:lumOff val="40000"/>
                </a:schemeClr>
              </a:solidFill>
            </c:spPr>
          </c:dPt>
          <c:dLbls>
            <c:dLbl>
              <c:idx val="0"/>
              <c:layout>
                <c:manualLayout>
                  <c:x val="-1.1687065102525311E-2"/>
                  <c:y val="8.8642431525734026E-3"/>
                </c:manualLayout>
              </c:layout>
              <c:tx>
                <c:rich>
                  <a:bodyPr rot="0" spcFirstLastPara="0" vertOverflow="ellipsis" vert="horz" wrap="square" lIns="38100" tIns="19050" rIns="38100" bIns="19050" anchor="ctr" anchorCtr="1"/>
                  <a:lstStyle/>
                  <a:p>
                    <a:pPr defTabSz="914400">
                      <a:defRPr lang="zh-CN" sz="2000" b="0" i="0" u="none" strike="noStrike" kern="1200" baseline="0">
                        <a:solidFill>
                          <a:schemeClr val="tx1"/>
                        </a:solidFill>
                        <a:latin typeface="+mn-ea"/>
                        <a:ea typeface="+mn-ea"/>
                        <a:cs typeface="Arial" panose="020B0604020202020204" pitchFamily="34" charset="0"/>
                      </a:defRPr>
                    </a:pPr>
                    <a:r>
                      <a:t> 30.20%</a:t>
                    </a:r>
                  </a:p>
                </c:rich>
              </c:tx>
              <c:spPr>
                <a:noFill/>
                <a:ln>
                  <a:noFill/>
                </a:ln>
                <a:effectLst/>
              </c:spPr>
              <c:dLblPos val="outEnd"/>
              <c:showLegendKey val="1"/>
              <c:showVal val="1"/>
              <c:showCatName val="1"/>
              <c:showSerName val="1"/>
              <c:showPercent val="1"/>
              <c:showBubbleSize val="1"/>
              <c:extLst>
                <c:ext xmlns:c15="http://schemas.microsoft.com/office/drawing/2012/chart" uri="{CE6537A1-D6FC-4f65-9D91-7224C49458BB}">
                  <c15:layout/>
                </c:ext>
              </c:extLst>
            </c:dLbl>
            <c:dLbl>
              <c:idx val="1"/>
              <c:layout>
                <c:manualLayout>
                  <c:x val="-1.594290633025712E-2"/>
                  <c:y val="3.7903968885369059E-2"/>
                </c:manualLayout>
              </c:layout>
              <c:tx>
                <c:rich>
                  <a:bodyPr rot="0" spcFirstLastPara="0" vertOverflow="ellipsis" vert="horz" wrap="square" lIns="38100" tIns="19050" rIns="38100" bIns="19050" anchor="ctr" anchorCtr="1"/>
                  <a:lstStyle/>
                  <a:p>
                    <a:pPr defTabSz="914400">
                      <a:defRPr lang="zh-CN" sz="2000" b="1" i="0" u="none" strike="noStrike" kern="1200" baseline="0">
                        <a:solidFill>
                          <a:srgbClr val="FF0000"/>
                        </a:solidFill>
                        <a:latin typeface="Arial" panose="020B0604020202020204" pitchFamily="34" charset="0"/>
                        <a:ea typeface="+mn-ea"/>
                        <a:cs typeface="Arial" panose="020B0604020202020204" pitchFamily="34" charset="0"/>
                      </a:defRPr>
                    </a:pPr>
                    <a:r>
                      <a:t>39.20%</a:t>
                    </a:r>
                  </a:p>
                </c:rich>
              </c:tx>
              <c:spPr>
                <a:noFill/>
                <a:ln>
                  <a:noFill/>
                </a:ln>
                <a:effectLst/>
              </c:spPr>
              <c:dLblPos val="outEnd"/>
              <c:showLegendKey val="1"/>
              <c:showVal val="1"/>
              <c:showCatName val="1"/>
              <c:showSerName val="1"/>
              <c:showPercent val="1"/>
              <c:showBubbleSize val="1"/>
              <c:extLst>
                <c:ext xmlns:c15="http://schemas.microsoft.com/office/drawing/2012/chart" uri="{CE6537A1-D6FC-4f65-9D91-7224C49458BB}">
                  <c15:layout>
                    <c:manualLayout>
                      <c:w val="0.14412962962963"/>
                      <c:h val="0.111558605144524"/>
                    </c:manualLayout>
                  </c15:layout>
                </c:ext>
              </c:extLst>
            </c:dLbl>
            <c:spPr>
              <a:noFill/>
              <a:ln>
                <a:noFill/>
              </a:ln>
              <a:effectLst/>
            </c:spPr>
            <c:txPr>
              <a:bodyPr rot="0" spcFirstLastPara="0" vertOverflow="ellipsis" vert="horz" wrap="square" lIns="38100" tIns="19050" rIns="38100" bIns="19050" anchor="ctr" anchorCtr="1"/>
              <a:lstStyle/>
              <a:p>
                <a:pPr>
                  <a:defRPr lang="zh-CN" sz="2000" b="0" i="0" u="none" strike="noStrike" kern="1200" baseline="0">
                    <a:solidFill>
                      <a:schemeClr val="tx1"/>
                    </a:solidFill>
                    <a:latin typeface="Arial" panose="020B0604020202020204" pitchFamily="34" charset="0"/>
                    <a:ea typeface="+mn-ea"/>
                    <a:cs typeface="Arial" panose="020B0604020202020204" pitchFamily="34" charset="0"/>
                  </a:defRPr>
                </a:pPr>
                <a:endParaRPr lang="zh-CN"/>
              </a:p>
            </c:txPr>
            <c:dLblPos val="outEnd"/>
            <c:showLegendKey val="1"/>
            <c:showVal val="1"/>
            <c:showCatName val="1"/>
            <c:showSerName val="1"/>
            <c:showPercent val="1"/>
            <c:showBubbleSize val="1"/>
            <c:extLst>
              <c:ext xmlns:c15="http://schemas.microsoft.com/office/drawing/2012/chart" uri="{CE6537A1-D6FC-4f65-9D91-7224C49458BB}">
                <c15:layout/>
                <c15:showLeaderLines val="0"/>
                <c15:leaderLines/>
              </c:ext>
            </c:extLst>
          </c:dLbls>
          <c:cat>
            <c:strRef>
              <c:f>Sheet1!$G$46:$H$46</c:f>
              <c:strCache>
                <c:ptCount val="2"/>
                <c:pt idx="0">
                  <c:v>MGIT960培养</c:v>
                </c:pt>
                <c:pt idx="1">
                  <c:v>SAT</c:v>
                </c:pt>
              </c:strCache>
            </c:strRef>
          </c:cat>
          <c:val>
            <c:numRef>
              <c:f>Sheet1!$G$47:$H$47</c:f>
              <c:numCache>
                <c:formatCode>0.00%</c:formatCode>
                <c:ptCount val="2"/>
                <c:pt idx="0">
                  <c:v>0.30200000000000027</c:v>
                </c:pt>
                <c:pt idx="1">
                  <c:v>0.39200000000000335</c:v>
                </c:pt>
              </c:numCache>
            </c:numRef>
          </c:val>
        </c:ser>
        <c:dLbls>
          <c:showLegendKey val="1"/>
          <c:showVal val="1"/>
          <c:showCatName val="1"/>
          <c:showSerName val="1"/>
          <c:showPercent val="1"/>
          <c:showBubbleSize val="1"/>
        </c:dLbls>
        <c:axId val="112711552"/>
        <c:axId val="115041792"/>
      </c:barChart>
      <c:catAx>
        <c:axId val="112711552"/>
        <c:scaling>
          <c:orientation val="minMax"/>
        </c:scaling>
        <c:delete val="1"/>
        <c:axPos val="b"/>
        <c:tickLblPos val="nextTo"/>
        <c:crossAx val="115041792"/>
        <c:crosses val="autoZero"/>
        <c:auto val="1"/>
        <c:lblAlgn val="ctr"/>
        <c:lblOffset val="100"/>
      </c:catAx>
      <c:valAx>
        <c:axId val="115041792"/>
        <c:scaling>
          <c:orientation val="minMax"/>
          <c:max val="0.4"/>
          <c:min val="0.25"/>
        </c:scaling>
        <c:axPos val="l"/>
        <c:numFmt formatCode="0.00%" sourceLinked="1"/>
        <c:tickLblPos val="nextTo"/>
        <c:txPr>
          <a:bodyPr rot="-60000000" spcFirstLastPara="0" vertOverflow="ellipsis" vert="horz" wrap="square" anchor="ctr" anchorCtr="1"/>
          <a:lstStyle/>
          <a:p>
            <a:pPr>
              <a:defRPr lang="zh-CN" sz="2000" b="0" i="0" u="none" strike="noStrike" kern="1200" baseline="0">
                <a:solidFill>
                  <a:schemeClr val="tx1"/>
                </a:solidFill>
                <a:latin typeface="Arial" panose="020B0604020202020204" pitchFamily="34" charset="0"/>
                <a:ea typeface="+mn-ea"/>
                <a:cs typeface="Arial" panose="020B0604020202020204" pitchFamily="34" charset="0"/>
              </a:defRPr>
            </a:pPr>
            <a:endParaRPr lang="zh-CN"/>
          </a:p>
        </c:txPr>
        <c:crossAx val="112711552"/>
        <c:crosses val="autoZero"/>
        <c:crossBetween val="between"/>
      </c:valAx>
    </c:plotArea>
    <c:legend>
      <c:legendPos val="r"/>
      <c:layout>
        <c:manualLayout>
          <c:xMode val="edge"/>
          <c:yMode val="edge"/>
          <c:x val="6.1688052882278563E-2"/>
          <c:y val="0.89471625563511004"/>
          <c:w val="0.71677542043356524"/>
          <c:h val="0.10452267303102711"/>
        </c:manualLayout>
      </c:layout>
      <c:txPr>
        <a:bodyPr rot="0" spcFirstLastPara="0" vertOverflow="ellipsis" vert="horz" wrap="square" anchor="ctr" anchorCtr="1"/>
        <a:lstStyle/>
        <a:p>
          <a:pPr>
            <a:defRPr lang="zh-CN" sz="2000" b="0" i="0" u="none" strike="noStrike" kern="1200" baseline="0">
              <a:solidFill>
                <a:schemeClr val="tx1"/>
              </a:solidFill>
              <a:latin typeface="Arial" panose="020B0604020202020204" pitchFamily="34" charset="0"/>
              <a:ea typeface="+mn-ea"/>
              <a:cs typeface="Arial" panose="020B0604020202020204" pitchFamily="34" charset="0"/>
            </a:defRPr>
          </a:pPr>
          <a:endParaRPr lang="zh-CN"/>
        </a:p>
      </c:txPr>
    </c:legend>
    <c:plotVisOnly val="1"/>
    <c:dispBlanksAs val="gap"/>
  </c:chart>
  <c:txPr>
    <a:bodyPr/>
    <a:lstStyle/>
    <a:p>
      <a:pPr>
        <a:defRPr lang="zh-CN" sz="2000">
          <a:latin typeface="+mn-ea"/>
          <a:ea typeface="+mn-ea"/>
        </a:defRPr>
      </a:pPr>
      <a:endParaRPr lang="zh-CN"/>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zh-CN"/>
  <c:chart>
    <c:autoTitleDeleted val="1"/>
    <c:plotArea>
      <c:layout>
        <c:manualLayout>
          <c:layoutTarget val="inner"/>
          <c:xMode val="edge"/>
          <c:yMode val="edge"/>
          <c:x val="6.0500000000000012E-2"/>
          <c:y val="4.4907407407407444E-2"/>
          <c:w val="0.88255555555555598"/>
          <c:h val="0.83759259259259355"/>
        </c:manualLayout>
      </c:layout>
      <c:barChart>
        <c:barDir val="col"/>
        <c:grouping val="clustered"/>
        <c:ser>
          <c:idx val="0"/>
          <c:order val="0"/>
          <c:tx>
            <c:strRef>
              <c:f>[个人信息.xlsx]Sheet3!$A$4</c:f>
              <c:strCache>
                <c:ptCount val="1"/>
                <c:pt idx="0">
                  <c:v>NTM占阳性样本比例</c:v>
                </c:pt>
              </c:strCache>
            </c:strRef>
          </c:tx>
          <c:spPr>
            <a:solidFill>
              <a:schemeClr val="accent1"/>
            </a:solidFill>
            <a:ln>
              <a:noFill/>
            </a:ln>
            <a:effectLst/>
          </c:spPr>
          <c:dPt>
            <c:idx val="1"/>
            <c:spPr>
              <a:solidFill>
                <a:srgbClr val="C00000"/>
              </a:solidFill>
              <a:ln>
                <a:noFill/>
              </a:ln>
              <a:effectLst/>
            </c:spPr>
          </c:dPt>
          <c:dPt>
            <c:idx val="2"/>
            <c:spPr>
              <a:solidFill>
                <a:srgbClr val="C00000"/>
              </a:solidFill>
              <a:ln>
                <a:noFill/>
              </a:ln>
              <a:effectLst/>
            </c:spPr>
          </c:dPt>
          <c:dPt>
            <c:idx val="3"/>
            <c:spPr>
              <a:solidFill>
                <a:srgbClr val="C00000"/>
              </a:solidFill>
              <a:ln>
                <a:noFill/>
              </a:ln>
              <a:effectLst/>
            </c:spPr>
          </c:dPt>
          <c:dPt>
            <c:idx val="4"/>
            <c:spPr>
              <a:solidFill>
                <a:srgbClr val="C00000"/>
              </a:solidFill>
              <a:ln>
                <a:noFill/>
              </a:ln>
              <a:effectLst/>
            </c:spPr>
          </c:dPt>
          <c:dLbls>
            <c:spPr>
              <a:noFill/>
              <a:ln>
                <a:noFill/>
              </a:ln>
              <a:effectLst/>
            </c:spPr>
            <c:txPr>
              <a:bodyPr rot="0" spcFirstLastPara="0" vertOverflow="ellipsis" vert="horz" wrap="square" lIns="38100" tIns="19050" rIns="38100" bIns="19050" anchor="ctr" anchorCtr="1"/>
              <a:lstStyle/>
              <a:p>
                <a:pPr>
                  <a:defRPr lang="zh-CN" sz="1200" b="0" i="0" u="none" strike="noStrike" kern="1200" baseline="0">
                    <a:solidFill>
                      <a:schemeClr val="tx1">
                        <a:lumMod val="75000"/>
                        <a:lumOff val="25000"/>
                      </a:schemeClr>
                    </a:solidFill>
                    <a:latin typeface="+mn-lt"/>
                    <a:ea typeface="+mn-ea"/>
                    <a:cs typeface="+mn-cs"/>
                  </a:defRPr>
                </a:pPr>
                <a:endParaRPr lang="zh-CN"/>
              </a:p>
            </c:txPr>
            <c:dLblPos val="outEnd"/>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[个人信息.xlsx]Sheet3!$B$3:$F$3</c:f>
              <c:strCache>
                <c:ptCount val="5"/>
                <c:pt idx="0">
                  <c:v>SAT</c:v>
                </c:pt>
                <c:pt idx="1">
                  <c:v>快培</c:v>
                </c:pt>
                <c:pt idx="2">
                  <c:v>涂片</c:v>
                </c:pt>
                <c:pt idx="3">
                  <c:v>慢培</c:v>
                </c:pt>
                <c:pt idx="4">
                  <c:v>PCR</c:v>
                </c:pt>
              </c:strCache>
            </c:strRef>
          </c:cat>
          <c:val>
            <c:numRef>
              <c:f>[个人信息.xlsx]Sheet3!$B$4:$F$4</c:f>
              <c:numCache>
                <c:formatCode>0.00%</c:formatCode>
                <c:ptCount val="5"/>
                <c:pt idx="0" formatCode="0%">
                  <c:v>0</c:v>
                </c:pt>
                <c:pt idx="1">
                  <c:v>0.18420000000000014</c:v>
                </c:pt>
                <c:pt idx="2">
                  <c:v>9.370000000000013E-2</c:v>
                </c:pt>
                <c:pt idx="3">
                  <c:v>7.690000000000001E-2</c:v>
                </c:pt>
                <c:pt idx="4">
                  <c:v>7.1400000000000019E-2</c:v>
                </c:pt>
              </c:numCache>
            </c:numRef>
          </c:val>
        </c:ser>
        <c:dLbls>
          <c:showVal val="1"/>
        </c:dLbls>
        <c:gapWidth val="219"/>
        <c:overlap val="-27"/>
        <c:axId val="149512960"/>
        <c:axId val="149514496"/>
      </c:barChart>
      <c:catAx>
        <c:axId val="149512960"/>
        <c:scaling>
          <c:orientation val="minMax"/>
        </c:scaling>
        <c:axPos val="b"/>
        <c:maj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600" b="1" i="0" u="none" strike="noStrike" kern="1200" baseline="0">
                <a:solidFill>
                  <a:schemeClr val="tx1">
                    <a:lumMod val="65000"/>
                    <a:lumOff val="35000"/>
                  </a:schemeClr>
                </a:solidFill>
                <a:latin typeface="+mn-lt"/>
                <a:ea typeface="+mn-ea"/>
                <a:cs typeface="+mn-cs"/>
              </a:defRPr>
            </a:pPr>
            <a:endParaRPr lang="zh-CN"/>
          </a:p>
        </c:txPr>
        <c:crossAx val="149514496"/>
        <c:crosses val="autoZero"/>
        <c:auto val="1"/>
        <c:lblAlgn val="ctr"/>
        <c:lblOffset val="100"/>
      </c:catAx>
      <c:valAx>
        <c:axId val="149514496"/>
        <c:scaling>
          <c:orientation val="minMax"/>
        </c:scaling>
        <c:axPos val="l"/>
        <c:majorGridlines>
          <c:spPr>
            <a:ln w="9525" cap="flat" cmpd="sng" algn="ctr">
              <a:solidFill>
                <a:schemeClr val="tx1">
                  <a:lumMod val="15000"/>
                  <a:lumOff val="85000"/>
                </a:schemeClr>
              </a:solidFill>
              <a:round/>
            </a:ln>
            <a:effectLst/>
          </c:spPr>
        </c:majorGridlines>
        <c:numFmt formatCode="0%" sourceLinked="1"/>
        <c:majorTickMark val="none"/>
        <c:tickLblPos val="nextTo"/>
        <c:spPr>
          <a:noFill/>
          <a:ln>
            <a:noFill/>
          </a:ln>
          <a:effectLst/>
        </c:spPr>
        <c:txPr>
          <a:bodyPr rot="-60000000" spcFirstLastPara="0" vertOverflow="ellipsis" vert="horz" wrap="square" anchor="ctr" anchorCtr="1"/>
          <a:lstStyle/>
          <a:p>
            <a:pPr>
              <a:defRPr lang="zh-CN" sz="1200" b="0" i="0" u="none" strike="noStrike" kern="1200" baseline="0">
                <a:solidFill>
                  <a:schemeClr val="tx1">
                    <a:lumMod val="65000"/>
                    <a:lumOff val="35000"/>
                  </a:schemeClr>
                </a:solidFill>
                <a:latin typeface="+mn-lt"/>
                <a:ea typeface="+mn-ea"/>
                <a:cs typeface="+mn-cs"/>
              </a:defRPr>
            </a:pPr>
            <a:endParaRPr lang="zh-CN"/>
          </a:p>
        </c:txPr>
        <c:crossAx val="149512960"/>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lang="zh-CN"/>
      </a:pPr>
      <a:endParaRPr lang="zh-CN"/>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zh-CN"/>
  <c:chart>
    <c:title>
      <c:tx>
        <c:rich>
          <a:bodyPr rot="0" spcFirstLastPara="0" vertOverflow="ellipsis" vert="horz" wrap="square" anchor="ctr" anchorCtr="1"/>
          <a:lstStyle/>
          <a:p>
            <a:pPr defTabSz="914400">
              <a:defRPr lang="zh-CN" sz="1400" b="1" i="0" u="none" strike="noStrike" kern="1200" spc="0" baseline="0">
                <a:solidFill>
                  <a:schemeClr val="tx1">
                    <a:lumMod val="65000"/>
                    <a:lumOff val="35000"/>
                  </a:schemeClr>
                </a:solidFill>
                <a:latin typeface="+mn-lt"/>
                <a:ea typeface="+mn-ea"/>
                <a:cs typeface="+mn-cs"/>
              </a:defRPr>
            </a:pPr>
            <a:r>
              <a:rPr lang="en-US" altLang="zh-CN" b="1"/>
              <a:t>315</a:t>
            </a:r>
            <a:r>
              <a:rPr altLang="en-US" b="1"/>
              <a:t>例随机样本，不同检测方法</a:t>
            </a:r>
            <a:r>
              <a:rPr b="1"/>
              <a:t>阳性率比较</a:t>
            </a:r>
          </a:p>
        </c:rich>
      </c:tx>
      <c:layout/>
      <c:spPr>
        <a:noFill/>
        <a:ln>
          <a:noFill/>
        </a:ln>
        <a:effectLst/>
      </c:spPr>
    </c:title>
    <c:plotArea>
      <c:layout/>
      <c:barChart>
        <c:barDir val="col"/>
        <c:grouping val="clustered"/>
        <c:ser>
          <c:idx val="0"/>
          <c:order val="0"/>
          <c:tx>
            <c:strRef>
              <c:f>[2016Q2.xlsx]Sheet5!$C$2</c:f>
              <c:strCache>
                <c:ptCount val="1"/>
                <c:pt idx="0">
                  <c:v>阳性率</c:v>
                </c:pt>
              </c:strCache>
            </c:strRef>
          </c:tx>
          <c:spPr>
            <a:solidFill>
              <a:schemeClr val="accent2"/>
            </a:solidFill>
            <a:ln>
              <a:noFill/>
            </a:ln>
            <a:effectLst/>
          </c:spPr>
          <c:dLbls>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chemeClr val="tx1">
                        <a:lumMod val="75000"/>
                        <a:lumOff val="25000"/>
                      </a:schemeClr>
                    </a:solidFill>
                    <a:latin typeface="+mn-lt"/>
                    <a:ea typeface="+mn-ea"/>
                    <a:cs typeface="+mn-cs"/>
                  </a:defRPr>
                </a:pPr>
                <a:endParaRPr lang="zh-CN"/>
              </a:p>
            </c:txPr>
            <c:dLblPos val="outEnd"/>
            <c:showVal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[2016Q2.xlsx]Sheet5!$B$3:$B$5</c:f>
              <c:strCache>
                <c:ptCount val="3"/>
                <c:pt idx="0">
                  <c:v>SAT-MP</c:v>
                </c:pt>
                <c:pt idx="1">
                  <c:v>SAT-PCR</c:v>
                </c:pt>
                <c:pt idx="2">
                  <c:v>SAT-IgM</c:v>
                </c:pt>
              </c:strCache>
            </c:strRef>
          </c:cat>
          <c:val>
            <c:numRef>
              <c:f>[2016Q2.xlsx]Sheet5!$C$3:$C$5</c:f>
              <c:numCache>
                <c:formatCode>0.0%</c:formatCode>
                <c:ptCount val="3"/>
                <c:pt idx="0">
                  <c:v>0.16507936507936521</c:v>
                </c:pt>
                <c:pt idx="1">
                  <c:v>0.155555555555556</c:v>
                </c:pt>
                <c:pt idx="2">
                  <c:v>0.126984126984127</c:v>
                </c:pt>
              </c:numCache>
            </c:numRef>
          </c:val>
        </c:ser>
        <c:gapWidth val="219"/>
        <c:overlap val="-27"/>
        <c:axId val="149914368"/>
        <c:axId val="149917056"/>
      </c:barChart>
      <c:catAx>
        <c:axId val="149914368"/>
        <c:scaling>
          <c:orientation val="minMax"/>
        </c:scaling>
        <c:axPos val="b"/>
        <c:maj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49917056"/>
        <c:crosses val="autoZero"/>
        <c:auto val="1"/>
        <c:lblAlgn val="ctr"/>
        <c:lblOffset val="100"/>
      </c:catAx>
      <c:valAx>
        <c:axId val="149917056"/>
        <c:scaling>
          <c:orientation val="minMax"/>
        </c:scaling>
        <c:axPos val="l"/>
        <c:majorGridlines>
          <c:spPr>
            <a:ln w="9525" cap="flat" cmpd="sng" algn="ctr">
              <a:solidFill>
                <a:schemeClr val="tx1">
                  <a:lumMod val="15000"/>
                  <a:lumOff val="85000"/>
                </a:schemeClr>
              </a:solidFill>
              <a:round/>
            </a:ln>
            <a:effectLst/>
          </c:spPr>
        </c:majorGridlines>
        <c:numFmt formatCode="0.0%" sourceLinked="1"/>
        <c:maj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endParaRPr lang="zh-CN"/>
          </a:p>
        </c:txPr>
        <c:crossAx val="149914368"/>
        <c:crosses val="autoZero"/>
        <c:crossBetween val="between"/>
      </c:valAx>
      <c:spPr>
        <a:noFill/>
        <a:ln>
          <a:noFill/>
        </a:ln>
        <a:effectLst/>
      </c:spPr>
    </c:plotArea>
    <c:plotVisOnly val="1"/>
    <c:dispBlanksAs val="gap"/>
  </c:chart>
  <c:spPr>
    <a:solidFill>
      <a:schemeClr val="bg1"/>
    </a:solidFill>
    <a:ln w="9525" cap="flat" cmpd="sng" algn="ctr">
      <a:solidFill>
        <a:schemeClr val="tx1">
          <a:lumMod val="15000"/>
          <a:lumOff val="85000"/>
        </a:schemeClr>
      </a:solidFill>
      <a:round/>
    </a:ln>
    <a:effectLst/>
  </c:spPr>
  <c:txPr>
    <a:bodyPr/>
    <a:lstStyle/>
    <a:p>
      <a:pPr>
        <a:defRPr lang="zh-CN"/>
      </a:pPr>
      <a:endParaRPr lang="zh-CN"/>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a:spcBef>
                <a:spcPct val="0"/>
              </a:spcBef>
              <a:buFontTx/>
              <a:buNone/>
              <a:defRPr kumimoji="0" sz="1200">
                <a:latin typeface="Arial" panose="020B0604020202020204" pitchFamily="34" charset="0"/>
                <a:ea typeface="宋体" panose="02010600030101010101" pitchFamily="2" charset="-122"/>
                <a:cs typeface="宋体" panose="02010600030101010101" pitchFamily="2" charset="-122"/>
              </a:defRPr>
            </a:lvl1pPr>
          </a:lstStyle>
          <a:p>
            <a:pPr>
              <a:defRPr/>
            </a:pPr>
            <a:endParaRPr lang="en-US" altLang="zh-CN"/>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a:spcBef>
                <a:spcPct val="0"/>
              </a:spcBef>
              <a:buFontTx/>
              <a:buNone/>
              <a:defRPr kumimoji="0" sz="1200">
                <a:latin typeface="Arial" panose="020B0604020202020204" pitchFamily="34" charset="0"/>
                <a:ea typeface="宋体" panose="02010600030101010101" pitchFamily="2" charset="-122"/>
                <a:cs typeface="宋体" panose="02010600030101010101" pitchFamily="2" charset="-122"/>
              </a:defRPr>
            </a:lvl1pPr>
          </a:lstStyle>
          <a:p>
            <a:pPr>
              <a:defRPr/>
            </a:pPr>
            <a:endParaRPr lang="en-US" altLang="zh-CN"/>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ln>
          <a:effec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lstStyle/>
          <a:p>
            <a:pPr lvl="0"/>
            <a:r>
              <a:rPr lang="zh-CN" altLang="en-US" smtClean="0"/>
              <a:t>单击此处编辑母版文本样式</a:t>
            </a:r>
            <a:endParaRPr lang="en-US" altLang="zh-CN" smtClean="0"/>
          </a:p>
          <a:p>
            <a:pPr lvl="1"/>
            <a:r>
              <a:rPr lang="zh-CN" altLang="en-US" smtClean="0"/>
              <a:t>第二级</a:t>
            </a:r>
            <a:endParaRPr lang="en-US" altLang="zh-CN" smtClean="0"/>
          </a:p>
          <a:p>
            <a:pPr lvl="2"/>
            <a:r>
              <a:rPr lang="zh-CN" altLang="en-US" smtClean="0"/>
              <a:t>第三级</a:t>
            </a:r>
            <a:endParaRPr lang="en-US" altLang="zh-CN" smtClean="0"/>
          </a:p>
          <a:p>
            <a:pPr lvl="3"/>
            <a:r>
              <a:rPr lang="zh-CN" altLang="en-US" smtClean="0"/>
              <a:t>第四级</a:t>
            </a:r>
            <a:endParaRPr lang="en-US" altLang="zh-CN" smtClean="0"/>
          </a:p>
          <a:p>
            <a:pPr lvl="4"/>
            <a:r>
              <a:rPr lang="zh-CN" altLang="en-US"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a:spcBef>
                <a:spcPct val="0"/>
              </a:spcBef>
              <a:buFontTx/>
              <a:buNone/>
              <a:defRPr kumimoji="0" sz="1200">
                <a:latin typeface="Arial" panose="020B0604020202020204" pitchFamily="34" charset="0"/>
                <a:ea typeface="宋体" panose="02010600030101010101" pitchFamily="2" charset="-122"/>
                <a:cs typeface="宋体" panose="02010600030101010101" pitchFamily="2" charset="-122"/>
              </a:defRPr>
            </a:lvl1pPr>
          </a:lstStyle>
          <a:p>
            <a:pPr>
              <a:defRPr/>
            </a:pPr>
            <a:endParaRPr lang="en-US" altLang="zh-CN"/>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a:spcBef>
                <a:spcPct val="0"/>
              </a:spcBef>
              <a:buFontTx/>
              <a:buNone/>
              <a:defRPr kumimoji="0" sz="1200"/>
            </a:lvl1pPr>
          </a:lstStyle>
          <a:p>
            <a:fld id="{4788AC6E-A95D-43CD-94A8-67E9504E8740}"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457200" algn="l" rtl="0" fontAlgn="base">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30000"/>
      </a:spcBef>
      <a:spcAft>
        <a:spcPct val="0"/>
      </a:spcAft>
      <a:defRPr kumimoji="1" sz="1200" kern="1200">
        <a:solidFill>
          <a:schemeClr val="tx1"/>
        </a:solidFill>
        <a:latin typeface="Arial" panose="020B0604020202020204" pitchFamily="34" charset="0"/>
        <a:ea typeface="宋体" panose="02010600030101010101" pitchFamily="2" charset="-122"/>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62" name="Rectangle 2"/>
          <p:cNvSpPr>
            <a:spLocks noGrp="1" noRot="1" noChangeAspect="1" noChangeArrowheads="1" noTextEdit="1"/>
          </p:cNvSpPr>
          <p:nvPr>
            <p:ph type="sldImg"/>
          </p:nvPr>
        </p:nvSpPr>
        <p:spPr bwMode="auto">
          <a:xfrm>
            <a:off x="1154113" y="682625"/>
            <a:ext cx="4548187" cy="3413125"/>
          </a:xfrm>
          <a:noFill/>
          <a:ln>
            <a:solidFill>
              <a:srgbClr val="000000"/>
            </a:solidFill>
            <a:miter lim="800000"/>
          </a:ln>
        </p:spPr>
      </p:sp>
      <p:sp>
        <p:nvSpPr>
          <p:cNvPr id="40963" name="Rectangle 3"/>
          <p:cNvSpPr>
            <a:spLocks noGrp="1" noChangeArrowheads="1"/>
          </p:cNvSpPr>
          <p:nvPr>
            <p:ph type="body" idx="1"/>
          </p:nvPr>
        </p:nvSpPr>
        <p:spPr bwMode="auto">
          <a:xfrm>
            <a:off x="913232" y="4321877"/>
            <a:ext cx="5028251" cy="994052"/>
          </a:xfrm>
          <a:noFill/>
        </p:spPr>
        <p:txBody>
          <a:bodyPr/>
          <a:lstStyle/>
          <a:p>
            <a:pPr eaLnBrk="1" hangingPunct="1">
              <a:lnSpc>
                <a:spcPct val="80000"/>
              </a:lnSpc>
            </a:pPr>
            <a:r>
              <a:rPr kumimoji="0" lang="en-US" altLang="zh-CN" sz="1300" smtClean="0">
                <a:latin typeface="Arial" panose="020B0604020202020204" pitchFamily="34" charset="0"/>
              </a:rPr>
              <a:t>In most bacterial cells, there are several thousand copies of ribosomal RNA (rRNA) per organism.  This is in contrast to DNA that is usually only present in one or a few copies per cell. </a:t>
            </a:r>
          </a:p>
          <a:p>
            <a:pPr eaLnBrk="1" hangingPunct="1">
              <a:lnSpc>
                <a:spcPct val="80000"/>
              </a:lnSpc>
            </a:pPr>
            <a:endParaRPr kumimoji="0" lang="en-US" altLang="zh-CN" sz="1300" smtClean="0">
              <a:latin typeface="Arial" panose="020B0604020202020204" pitchFamily="34" charset="0"/>
            </a:endParaRPr>
          </a:p>
          <a:p>
            <a:pPr eaLnBrk="1" hangingPunct="1">
              <a:lnSpc>
                <a:spcPct val="80000"/>
              </a:lnSpc>
            </a:pPr>
            <a:r>
              <a:rPr kumimoji="0" lang="en-US" altLang="zh-CN" sz="1300" smtClean="0">
                <a:latin typeface="Arial" panose="020B0604020202020204" pitchFamily="34" charset="0"/>
              </a:rPr>
              <a:t>This is why Gen-Probe targets the ribosomal RNA, because there is more of it available in each cell.  The technology of targeting ribosomal RNA was among the first patented technologies developed by Gen-Probe. </a:t>
            </a: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幻灯片图像占位符 1"/>
          <p:cNvSpPr>
            <a:spLocks noGrp="1" noRot="1" noChangeAspect="1" noTextEdit="1"/>
          </p:cNvSpPr>
          <p:nvPr>
            <p:ph type="sldImg"/>
          </p:nvPr>
        </p:nvSpPr>
        <p:spPr/>
      </p:sp>
      <p:sp>
        <p:nvSpPr>
          <p:cNvPr id="21507" name="备注占位符 2"/>
          <p:cNvSpPr>
            <a:spLocks noGrp="1"/>
          </p:cNvSpPr>
          <p:nvPr>
            <p:ph type="body" idx="1"/>
          </p:nvPr>
        </p:nvSpPr>
        <p:spPr>
          <a:noFill/>
        </p:spPr>
        <p:txBody>
          <a:bodyPr/>
          <a:lstStyle/>
          <a:p>
            <a:pPr eaLnBrk="1" hangingPunct="1"/>
            <a:r>
              <a:rPr lang="zh-CN" altLang="en-US" smtClean="0">
                <a:ea typeface="宋体" panose="02010600030101010101" pitchFamily="2" charset="-122"/>
              </a:rPr>
              <a:t>对于肺结核患者的发现，实验室早期发现难度在于涂片检出率很低，我们统计了</a:t>
            </a:r>
            <a:r>
              <a:rPr lang="en-US" altLang="zh-CN" smtClean="0">
                <a:ea typeface="宋体" panose="02010600030101010101" pitchFamily="2" charset="-122"/>
              </a:rPr>
              <a:t>130</a:t>
            </a:r>
            <a:r>
              <a:rPr lang="zh-CN" altLang="en-US" smtClean="0">
                <a:ea typeface="宋体" panose="02010600030101010101" pitchFamily="2" charset="-122"/>
              </a:rPr>
              <a:t>例临床确诊而涂片结果又是阴性的肺结核病人中</a:t>
            </a:r>
            <a:r>
              <a:rPr lang="en-US" altLang="zh-CN" smtClean="0">
                <a:ea typeface="宋体" panose="02010600030101010101" pitchFamily="2" charset="-122"/>
              </a:rPr>
              <a:t>TB-SAT</a:t>
            </a:r>
            <a:r>
              <a:rPr lang="zh-CN" altLang="en-US" smtClean="0">
                <a:ea typeface="宋体" panose="02010600030101010101" pitchFamily="2" charset="-122"/>
              </a:rPr>
              <a:t>的检出灵敏度，发现</a:t>
            </a:r>
            <a:r>
              <a:rPr lang="en-US" altLang="zh-CN" smtClean="0">
                <a:ea typeface="宋体" panose="02010600030101010101" pitchFamily="2" charset="-122"/>
              </a:rPr>
              <a:t>TB-SAT</a:t>
            </a:r>
            <a:r>
              <a:rPr lang="zh-CN" altLang="en-US" smtClean="0">
                <a:ea typeface="宋体" panose="02010600030101010101" pitchFamily="2" charset="-122"/>
              </a:rPr>
              <a:t>在涂阴肺结核患者中的检测灵敏度达到</a:t>
            </a:r>
            <a:r>
              <a:rPr lang="en-US" altLang="zh-CN" smtClean="0">
                <a:ea typeface="宋体" panose="02010600030101010101" pitchFamily="2" charset="-122"/>
              </a:rPr>
              <a:t>39.2%</a:t>
            </a:r>
            <a:r>
              <a:rPr lang="zh-CN" altLang="en-US" smtClean="0">
                <a:ea typeface="宋体" panose="02010600030101010101" pitchFamily="2" charset="-122"/>
              </a:rPr>
              <a:t>，可以大幅提高涂阴肺结核患者的发现。</a:t>
            </a:r>
          </a:p>
        </p:txBody>
      </p:sp>
      <p:sp>
        <p:nvSpPr>
          <p:cNvPr id="21508" name="灯片编号占位符 3"/>
          <p:cNvSpPr>
            <a:spLocks noGrp="1"/>
          </p:cNvSpPr>
          <p:nvPr>
            <p:ph type="sldNum" sz="quarter" idx="5"/>
          </p:nvPr>
        </p:nvSpPr>
        <p:spPr>
          <a:noFill/>
          <a:ln>
            <a:miter lim="800000"/>
          </a:ln>
        </p:spPr>
        <p:txBody>
          <a:bodyPr/>
          <a:lstStyle/>
          <a:p>
            <a:fld id="{A7D926D3-5766-46B5-B48B-F919D1D730B6}" type="slidenum">
              <a:rPr lang="zh-CN" altLang="en-US">
                <a:latin typeface="Arial" panose="020B0604020202020204" pitchFamily="34" charset="0"/>
                <a:ea typeface="宋体" panose="02010600030101010101" pitchFamily="2" charset="-122"/>
              </a:rPr>
              <a:pPr/>
              <a:t>21</a:t>
            </a:fld>
            <a:endParaRPr lang="zh-CN" altLang="en-US">
              <a:latin typeface="Arial" panose="020B0604020202020204" pitchFamily="34" charset="0"/>
              <a:ea typeface="宋体" panose="02010600030101010101" pitchFamily="2"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a:ln>
            <a:solidFill>
              <a:srgbClr val="000000"/>
            </a:solidFill>
          </a:ln>
        </p:spPr>
      </p:sp>
      <p:sp>
        <p:nvSpPr>
          <p:cNvPr id="21506" name="文本占位符 2"/>
          <p:cNvSpPr>
            <a:spLocks noGrp="1"/>
          </p:cNvSpPr>
          <p:nvPr>
            <p:ph type="body"/>
          </p:nvPr>
        </p:nvSpPr>
        <p:spPr>
          <a:noFill/>
          <a:ln>
            <a:noFill/>
          </a:ln>
        </p:spPr>
        <p:txBody>
          <a:bodyPr lIns="91440" tIns="45720" rIns="91440" bIns="45720" anchor="t"/>
          <a:lstStyle/>
          <a:p>
            <a:pPr lvl="0"/>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a:ln>
            <a:solidFill>
              <a:srgbClr val="000000"/>
            </a:solidFill>
            <a:miter/>
          </a:ln>
        </p:spPr>
      </p:sp>
      <p:sp>
        <p:nvSpPr>
          <p:cNvPr id="25602" name="备注占位符 2"/>
          <p:cNvSpPr>
            <a:spLocks noGrp="1"/>
          </p:cNvSpPr>
          <p:nvPr>
            <p:ph type="body"/>
          </p:nvPr>
        </p:nvSpPr>
        <p:spPr>
          <a:noFill/>
          <a:ln>
            <a:noFill/>
          </a:ln>
        </p:spPr>
        <p:txBody>
          <a:bodyPr wrap="square" lIns="91440" tIns="45720" rIns="91440" bIns="45720" anchor="t"/>
          <a:lstStyle/>
          <a:p>
            <a:pPr lvl="0"/>
            <a:endParaRPr lang="zh-CN" altLang="en-US" dirty="0"/>
          </a:p>
        </p:txBody>
      </p:sp>
      <p:sp>
        <p:nvSpPr>
          <p:cNvPr id="25603" name="灯片编号占位符 3"/>
          <p:cNvSpPr>
            <a:spLocks noGrp="1"/>
          </p:cNvSpPr>
          <p:nvPr>
            <p:ph type="sldNum" sz="quarter"/>
          </p:nvPr>
        </p:nvSpPr>
        <p:spPr>
          <a:xfrm>
            <a:off x="3884613" y="8685213"/>
            <a:ext cx="2971800" cy="457200"/>
          </a:xfrm>
          <a:prstGeom prst="rect">
            <a:avLst/>
          </a:prstGeom>
          <a:noFill/>
          <a:ln w="9525">
            <a:noFill/>
          </a:ln>
        </p:spPr>
        <p:txBody>
          <a:bodyPr lIns="91440" tIns="45720" rIns="91440" bIns="45720" anchor="b"/>
          <a:lstStyle/>
          <a:p>
            <a:pPr lvl="0" indent="0" algn="r"/>
            <a:fld id="{9A0DB2DC-4C9A-4742-B13C-FB6460FD3503}" type="slidenum">
              <a:rPr lang="zh-CN" altLang="en-US" sz="1200" dirty="0"/>
              <a:pPr lvl="0" indent="0" algn="r"/>
              <a:t>30</a:t>
            </a:fld>
            <a:r>
              <a:rPr lang="en-US" altLang="zh-CN" sz="1200" dirty="0"/>
              <a:t>1/53</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幻灯片图像占位符 1"/>
          <p:cNvSpPr>
            <a:spLocks noGrp="1" noRot="1" noChangeAspect="1" noChangeArrowheads="1" noTextEdit="1"/>
          </p:cNvSpPr>
          <p:nvPr>
            <p:ph type="sldImg" idx="4294967295"/>
          </p:nvPr>
        </p:nvSpPr>
        <p:spPr/>
      </p:sp>
      <p:sp>
        <p:nvSpPr>
          <p:cNvPr id="22530" name="备注占位符 2"/>
          <p:cNvSpPr>
            <a:spLocks noGrp="1" noChangeArrowheads="1"/>
          </p:cNvSpPr>
          <p:nvPr>
            <p:ph type="body" idx="4294967295"/>
          </p:nvPr>
        </p:nvSpPr>
        <p:spPr/>
        <p:txBody>
          <a:bodyPr/>
          <a:lstStyle/>
          <a:p>
            <a:endParaRPr lang="zh-CN" altLang="en-US" smtClean="0"/>
          </a:p>
        </p:txBody>
      </p:sp>
      <p:sp>
        <p:nvSpPr>
          <p:cNvPr id="22531" name="灯片编号占位符 3"/>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D86DABC8-34E7-4B8C-A6BE-DDD30B454DDC}" type="slidenum">
              <a:rPr lang="zh-CN" altLang="en-US" sz="1200"/>
              <a:pPr algn="r"/>
              <a:t>32</a:t>
            </a:fld>
            <a:endParaRPr lang="zh-CN"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noChangeArrowheads="1" noTextEdit="1"/>
          </p:cNvSpPr>
          <p:nvPr>
            <p:ph type="sldImg" idx="4294967295"/>
          </p:nvPr>
        </p:nvSpPr>
        <p:spPr/>
      </p:sp>
      <p:sp>
        <p:nvSpPr>
          <p:cNvPr id="24578" name="备注占位符 2"/>
          <p:cNvSpPr>
            <a:spLocks noGrp="1" noChangeArrowheads="1"/>
          </p:cNvSpPr>
          <p:nvPr>
            <p:ph type="body" idx="4294967295"/>
          </p:nvPr>
        </p:nvSpPr>
        <p:spPr/>
        <p:txBody>
          <a:bodyPr/>
          <a:lstStyle/>
          <a:p>
            <a:endParaRPr lang="zh-CN" altLang="en-US" smtClean="0"/>
          </a:p>
        </p:txBody>
      </p:sp>
      <p:sp>
        <p:nvSpPr>
          <p:cNvPr id="24579" name="灯片编号占位符 3"/>
          <p:cNvSpPr txBox="1">
            <a:spLocks noGrp="1" noChangeArrowheads="1"/>
          </p:cNvSpPr>
          <p:nvPr/>
        </p:nvSpPr>
        <p:spPr bwMode="auto">
          <a:xfrm>
            <a:off x="3884613" y="8685213"/>
            <a:ext cx="2971800" cy="457200"/>
          </a:xfrm>
          <a:prstGeom prst="rect">
            <a:avLst/>
          </a:prstGeom>
          <a:noFill/>
          <a:ln w="9525">
            <a:noFill/>
            <a:miter lim="800000"/>
          </a:ln>
        </p:spPr>
        <p:txBody>
          <a:bodyPr anchor="b"/>
          <a:lstStyle/>
          <a:p>
            <a:pPr algn="r"/>
            <a:fld id="{AF71B14B-8948-4F13-84FA-C1ECD9D1C19F}" type="slidenum">
              <a:rPr lang="zh-CN" altLang="en-US" sz="1200">
                <a:cs typeface="Arial" panose="020B0604020202020204" pitchFamily="34" charset="0"/>
              </a:rPr>
              <a:pPr algn="r"/>
              <a:t>33</a:t>
            </a:fld>
            <a:endParaRPr lang="zh-CN" altLang="en-US" sz="120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bwMode="auto">
          <a:xfrm>
            <a:off x="1143000" y="684213"/>
            <a:ext cx="4570413" cy="3429000"/>
          </a:xfrm>
          <a:noFill/>
          <a:ln>
            <a:solidFill>
              <a:srgbClr val="000000"/>
            </a:solidFill>
            <a:miter lim="800000"/>
          </a:ln>
        </p:spPr>
      </p:sp>
      <p:sp>
        <p:nvSpPr>
          <p:cNvPr id="41987" name="Rectangle 3"/>
          <p:cNvSpPr>
            <a:spLocks noGrp="1" noChangeArrowheads="1"/>
          </p:cNvSpPr>
          <p:nvPr>
            <p:ph type="body" idx="1"/>
          </p:nvPr>
        </p:nvSpPr>
        <p:spPr bwMode="auto">
          <a:xfrm>
            <a:off x="684377" y="4341199"/>
            <a:ext cx="5485962" cy="4115767"/>
          </a:xfrm>
          <a:noFill/>
        </p:spPr>
        <p:txBody>
          <a:bodyPr/>
          <a:lstStyle/>
          <a:p>
            <a:pPr eaLnBrk="1" hangingPunct="1">
              <a:spcBef>
                <a:spcPct val="0"/>
              </a:spcBef>
            </a:pPr>
            <a:r>
              <a:rPr kumimoji="0" lang="en-US" altLang="zh-CN" sz="1300" smtClean="0">
                <a:latin typeface="Arial" panose="020B0604020202020204" pitchFamily="34" charset="0"/>
              </a:rPr>
              <a:t>(Read from Slide)</a:t>
            </a:r>
          </a:p>
          <a:p>
            <a:pPr eaLnBrk="1" hangingPunct="1">
              <a:spcBef>
                <a:spcPct val="0"/>
              </a:spcBef>
            </a:pPr>
            <a:endParaRPr kumimoji="0" lang="en-US" altLang="zh-CN" sz="1300" smtClean="0">
              <a:latin typeface="Arial" panose="020B0604020202020204" pitchFamily="34" charset="0"/>
            </a:endParaRPr>
          </a:p>
          <a:p>
            <a:pPr eaLnBrk="1" hangingPunct="1">
              <a:spcBef>
                <a:spcPct val="0"/>
              </a:spcBef>
            </a:pPr>
            <a:r>
              <a:rPr kumimoji="0" lang="en-US" altLang="zh-CN" sz="1300" smtClean="0">
                <a:latin typeface="Arial" panose="020B0604020202020204" pitchFamily="34" charset="0"/>
              </a:rPr>
              <a:t>This is an example scenario.  </a:t>
            </a: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ln>
        </p:spPr>
      </p:sp>
      <p:sp>
        <p:nvSpPr>
          <p:cNvPr id="43011" name="备注占位符 2"/>
          <p:cNvSpPr>
            <a:spLocks noGrp="1"/>
          </p:cNvSpPr>
          <p:nvPr>
            <p:ph type="body" idx="1"/>
          </p:nvPr>
        </p:nvSpPr>
        <p:spPr bwMode="auto">
          <a:noFill/>
        </p:spPr>
        <p:txBody>
          <a:bodyPr/>
          <a:lstStyle/>
          <a:p>
            <a:endParaRPr kumimoji="0" lang="zh-CN" altLang="en-US" smtClean="0">
              <a:latin typeface="Arial" panose="020B0604020202020204" pitchFamily="34" charset="0"/>
            </a:endParaRPr>
          </a:p>
        </p:txBody>
      </p:sp>
      <p:sp>
        <p:nvSpPr>
          <p:cNvPr id="43012" name="灯片编号占位符 3"/>
          <p:cNvSpPr txBox="1">
            <a:spLocks noGrp="1"/>
          </p:cNvSpPr>
          <p:nvPr/>
        </p:nvSpPr>
        <p:spPr bwMode="auto">
          <a:xfrm>
            <a:off x="3885069" y="8684546"/>
            <a:ext cx="2971836" cy="457307"/>
          </a:xfrm>
          <a:prstGeom prst="rect">
            <a:avLst/>
          </a:prstGeom>
          <a:noFill/>
          <a:ln w="9525">
            <a:noFill/>
            <a:miter lim="800000"/>
          </a:ln>
        </p:spPr>
        <p:txBody>
          <a:bodyPr anchor="b"/>
          <a:lstStyle/>
          <a:p>
            <a:pPr algn="r" eaLnBrk="0" hangingPunct="0"/>
            <a:fld id="{8B690015-7F06-4684-A35B-FD5EDE6DD72F}" type="slidenum">
              <a:rPr lang="zh-CN" altLang="en-US" sz="1200"/>
              <a:pPr algn="r" eaLnBrk="0" hangingPunct="0"/>
              <a:t>8</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ln>
        </p:spPr>
      </p:sp>
      <p:sp>
        <p:nvSpPr>
          <p:cNvPr id="65539" name="备注占位符 2"/>
          <p:cNvSpPr>
            <a:spLocks noGrp="1"/>
          </p:cNvSpPr>
          <p:nvPr>
            <p:ph type="body" idx="1"/>
          </p:nvPr>
        </p:nvSpPr>
        <p:spPr bwMode="auto">
          <a:noFill/>
        </p:spPr>
        <p:txBody>
          <a:bodyPr wrap="square" numCol="1" anchor="t" anchorCtr="0" compatLnSpc="1"/>
          <a:lstStyle/>
          <a:p>
            <a:r>
              <a:rPr lang="en-US" altLang="zh-CN" smtClean="0"/>
              <a:t>RNA</a:t>
            </a:r>
            <a:r>
              <a:rPr lang="zh-CN" altLang="en-US" smtClean="0"/>
              <a:t>检测技术是由转录依赖的扩增系统发展而来的，到现在一共有三种</a:t>
            </a:r>
            <a:r>
              <a:rPr lang="en-US" altLang="zh-CN" smtClean="0"/>
              <a:t>RNA</a:t>
            </a:r>
            <a:r>
              <a:rPr lang="zh-CN" altLang="en-US" smtClean="0"/>
              <a:t>检测技术，一个是</a:t>
            </a:r>
            <a:r>
              <a:rPr lang="en-US" altLang="zh-CN" smtClean="0"/>
              <a:t>NASBA</a:t>
            </a:r>
            <a:r>
              <a:rPr lang="zh-CN" altLang="en-US" smtClean="0"/>
              <a:t>技术，还有美国的</a:t>
            </a:r>
            <a:r>
              <a:rPr lang="en-US" altLang="zh-CN" smtClean="0"/>
              <a:t>TMA</a:t>
            </a:r>
            <a:r>
              <a:rPr lang="zh-CN" altLang="en-US" smtClean="0"/>
              <a:t>技术，</a:t>
            </a:r>
            <a:r>
              <a:rPr lang="en-US" altLang="zh-CN" smtClean="0"/>
              <a:t>SAT</a:t>
            </a:r>
            <a:r>
              <a:rPr lang="zh-CN" altLang="en-US" smtClean="0"/>
              <a:t>技术是中国唯一的</a:t>
            </a:r>
            <a:r>
              <a:rPr lang="en-US" altLang="zh-CN" smtClean="0"/>
              <a:t>RNA</a:t>
            </a:r>
            <a:r>
              <a:rPr lang="zh-CN" altLang="en-US" smtClean="0"/>
              <a:t>检测技术</a:t>
            </a:r>
          </a:p>
        </p:txBody>
      </p:sp>
      <p:sp>
        <p:nvSpPr>
          <p:cNvPr id="65540" name="灯片编号占位符 3"/>
          <p:cNvSpPr>
            <a:spLocks noGrp="1"/>
          </p:cNvSpPr>
          <p:nvPr>
            <p:ph type="sldNum" sz="quarter" idx="5"/>
          </p:nvPr>
        </p:nvSpPr>
        <p:spPr bwMode="auto">
          <a:noFill/>
          <a:ln>
            <a:miter lim="800000"/>
          </a:ln>
        </p:spPr>
        <p:txBody>
          <a:bodyPr wrap="square" numCol="1" anchorCtr="0" compatLnSpc="1"/>
          <a:lstStyle/>
          <a:p>
            <a:fld id="{1CC17C30-8D3C-46C8-B0C8-7ED1BA3AE21F}" type="slidenum">
              <a:rPr lang="zh-CN" altLang="en-US" smtClean="0">
                <a:latin typeface="Arial" panose="020B0604020202020204" pitchFamily="34" charset="0"/>
              </a:rPr>
              <a:pPr/>
              <a:t>11</a:t>
            </a:fld>
            <a:endParaRPr lang="zh-CN" altLang="en-US" smtClean="0">
              <a:latin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0978" name="幻灯片图像占位符 1"/>
          <p:cNvSpPr>
            <a:spLocks noGrp="1" noRot="1" noChangeAspect="1" noTextEdit="1"/>
          </p:cNvSpPr>
          <p:nvPr>
            <p:ph type="sldImg"/>
          </p:nvPr>
        </p:nvSpPr>
        <p:spPr>
          <a:noFill/>
        </p:spPr>
      </p:sp>
      <p:sp>
        <p:nvSpPr>
          <p:cNvPr id="510979" name="备注占位符 2"/>
          <p:cNvSpPr>
            <a:spLocks noGrp="1"/>
          </p:cNvSpPr>
          <p:nvPr>
            <p:ph type="body" idx="1"/>
          </p:nvPr>
        </p:nvSpPr>
        <p:spPr>
          <a:noFill/>
        </p:spPr>
        <p:txBody>
          <a:bodyPr/>
          <a:lstStyle/>
          <a:p>
            <a:pPr>
              <a:spcBef>
                <a:spcPct val="0"/>
              </a:spcBef>
            </a:pPr>
            <a:r>
              <a:rPr lang="zh-CN" altLang="en-US" smtClean="0">
                <a:latin typeface="Arial" panose="020B0604020202020204" pitchFamily="34" charset="0"/>
                <a:ea typeface="宋体" panose="02010600030101010101" pitchFamily="2" charset="-122"/>
              </a:rPr>
              <a:t>重点：</a:t>
            </a:r>
            <a:r>
              <a:rPr lang="en-US" altLang="zh-CN" smtClean="0">
                <a:latin typeface="微软雅黑" panose="020B0503020204020204" charset="-122"/>
                <a:ea typeface="微软雅黑" panose="020B0503020204020204" charset="-122"/>
              </a:rPr>
              <a:t>WHO</a:t>
            </a:r>
            <a:r>
              <a:rPr lang="zh-CN" altLang="en-US" smtClean="0">
                <a:latin typeface="微软雅黑" panose="020B0503020204020204" charset="-122"/>
                <a:ea typeface="微软雅黑" panose="020B0503020204020204" charset="-122"/>
              </a:rPr>
              <a:t>明确表明，</a:t>
            </a:r>
            <a:r>
              <a:rPr lang="en-US" altLang="zh-CN" smtClean="0">
                <a:latin typeface="微软雅黑" panose="020B0503020204020204" charset="-122"/>
                <a:ea typeface="微软雅黑" panose="020B0503020204020204" charset="-122"/>
              </a:rPr>
              <a:t>RNA</a:t>
            </a:r>
            <a:r>
              <a:rPr lang="zh-CN" altLang="en-US" smtClean="0">
                <a:latin typeface="微软雅黑" panose="020B0503020204020204" charset="-122"/>
                <a:ea typeface="微软雅黑" panose="020B0503020204020204" charset="-122"/>
              </a:rPr>
              <a:t>检测技术是相比</a:t>
            </a:r>
            <a:r>
              <a:rPr lang="en-US" altLang="zh-CN" smtClean="0">
                <a:latin typeface="微软雅黑" panose="020B0503020204020204" charset="-122"/>
                <a:ea typeface="微软雅黑" panose="020B0503020204020204" charset="-122"/>
              </a:rPr>
              <a:t>DNA</a:t>
            </a:r>
            <a:r>
              <a:rPr lang="zh-CN" altLang="en-US" smtClean="0">
                <a:latin typeface="微软雅黑" panose="020B0503020204020204" charset="-122"/>
                <a:ea typeface="微软雅黑" panose="020B0503020204020204" charset="-122"/>
              </a:rPr>
              <a:t>检测</a:t>
            </a:r>
            <a:r>
              <a:rPr lang="en-US" altLang="zh-CN" smtClean="0">
                <a:latin typeface="微软雅黑" panose="020B0503020204020204" charset="-122"/>
                <a:ea typeface="微软雅黑" panose="020B0503020204020204" charset="-122"/>
              </a:rPr>
              <a:t>MG</a:t>
            </a:r>
            <a:r>
              <a:rPr lang="zh-CN" altLang="en-US" smtClean="0">
                <a:latin typeface="微软雅黑" panose="020B0503020204020204" charset="-122"/>
                <a:ea typeface="微软雅黑" panose="020B0503020204020204" charset="-122"/>
              </a:rPr>
              <a:t>更准确更灵敏的方法</a:t>
            </a:r>
          </a:p>
          <a:p>
            <a:pPr>
              <a:spcBef>
                <a:spcPct val="0"/>
              </a:spcBef>
            </a:pPr>
            <a:endParaRPr lang="zh-CN" altLang="en-US" smtClean="0">
              <a:latin typeface="Arial" panose="020B0604020202020204" pitchFamily="34" charset="0"/>
              <a:ea typeface="宋体" panose="02010600030101010101" pitchFamily="2" charset="-122"/>
            </a:endParaRPr>
          </a:p>
        </p:txBody>
      </p:sp>
      <p:sp>
        <p:nvSpPr>
          <p:cNvPr id="58372" name="灯片编号占位符 3"/>
          <p:cNvSpPr txBox="1">
            <a:spLocks noGrp="1"/>
          </p:cNvSpPr>
          <p:nvPr/>
        </p:nvSpPr>
        <p:spPr bwMode="auto">
          <a:xfrm>
            <a:off x="3884613" y="8685213"/>
            <a:ext cx="2971800" cy="457200"/>
          </a:xfrm>
          <a:prstGeom prst="rect">
            <a:avLst/>
          </a:prstGeom>
          <a:noFill/>
          <a:ln>
            <a:miter lim="800000"/>
          </a:ln>
        </p:spPr>
        <p:txBody>
          <a:bodyPr anchor="b"/>
          <a:lstStyle/>
          <a:p>
            <a:pPr algn="r">
              <a:spcBef>
                <a:spcPct val="0"/>
              </a:spcBef>
              <a:buFontTx/>
              <a:buNone/>
              <a:defRPr/>
            </a:pPr>
            <a:fld id="{0F6475E1-6683-4BEC-B373-C4E719CAC49F}" type="slidenum">
              <a:rPr kumimoji="0" lang="zh-CN" altLang="en-US" sz="1200">
                <a:ea typeface="+mn-ea"/>
              </a:rPr>
              <a:pPr algn="r">
                <a:spcBef>
                  <a:spcPct val="0"/>
                </a:spcBef>
                <a:buFontTx/>
                <a:buNone/>
                <a:defRPr/>
              </a:pPr>
              <a:t>13</a:t>
            </a:fld>
            <a:endParaRPr kumimoji="0" lang="en-US" altLang="zh-CN" sz="1200">
              <a:ea typeface="+mn-ea"/>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D3A7BA98-8B04-40C7-8F21-301AE9DDDD17}" type="slidenum">
              <a:rPr lang="en-US" altLang="zh-CN" smtClean="0"/>
              <a:pPr>
                <a:defRPr/>
              </a:pPr>
              <a:t>14</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ln>
        </p:spPr>
      </p:sp>
      <p:sp>
        <p:nvSpPr>
          <p:cNvPr id="64515" name="备注占位符 2"/>
          <p:cNvSpPr>
            <a:spLocks noGrp="1"/>
          </p:cNvSpPr>
          <p:nvPr>
            <p:ph type="body" idx="1"/>
          </p:nvPr>
        </p:nvSpPr>
        <p:spPr bwMode="auto">
          <a:noFill/>
        </p:spPr>
        <p:txBody>
          <a:bodyPr wrap="square" numCol="1" anchor="t" anchorCtr="0" compatLnSpc="1"/>
          <a:lstStyle/>
          <a:p>
            <a:r>
              <a:rPr lang="en-US" altLang="zh-CN" smtClean="0"/>
              <a:t>SAT</a:t>
            </a:r>
            <a:r>
              <a:rPr lang="zh-CN" altLang="en-US" smtClean="0"/>
              <a:t>技术在国内很多医院已经开展应用，许多相关的数据和发表的文章证明，</a:t>
            </a:r>
            <a:r>
              <a:rPr lang="en-US" altLang="zh-CN" smtClean="0"/>
              <a:t>SAT</a:t>
            </a:r>
            <a:r>
              <a:rPr lang="zh-CN" altLang="en-US" smtClean="0"/>
              <a:t>技术具有很高的灵敏度和特异性，灵敏度几乎都达到</a:t>
            </a:r>
            <a:r>
              <a:rPr lang="en-US" altLang="zh-CN" smtClean="0"/>
              <a:t>100%</a:t>
            </a:r>
            <a:endParaRPr lang="zh-CN" altLang="en-US" smtClean="0"/>
          </a:p>
        </p:txBody>
      </p:sp>
      <p:sp>
        <p:nvSpPr>
          <p:cNvPr id="64516" name="灯片编号占位符 3"/>
          <p:cNvSpPr>
            <a:spLocks noGrp="1"/>
          </p:cNvSpPr>
          <p:nvPr>
            <p:ph type="sldNum" sz="quarter" idx="5"/>
          </p:nvPr>
        </p:nvSpPr>
        <p:spPr bwMode="auto">
          <a:noFill/>
          <a:ln>
            <a:miter lim="800000"/>
          </a:ln>
        </p:spPr>
        <p:txBody>
          <a:bodyPr wrap="square" numCol="1" anchorCtr="0" compatLnSpc="1"/>
          <a:lstStyle/>
          <a:p>
            <a:fld id="{BEFC5B13-3B42-424C-9B4A-380E26EF0FEF}" type="slidenum">
              <a:rPr lang="zh-CN" altLang="en-US" smtClean="0">
                <a:latin typeface="Arial" panose="020B0604020202020204" pitchFamily="34" charset="0"/>
              </a:rPr>
              <a:pPr/>
              <a:t>16</a:t>
            </a:fld>
            <a:endParaRPr lang="zh-CN" altLang="en-US" smtClean="0">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ln>
        </p:spPr>
      </p:sp>
      <p:sp>
        <p:nvSpPr>
          <p:cNvPr id="65539" name="备注占位符 2"/>
          <p:cNvSpPr>
            <a:spLocks noGrp="1"/>
          </p:cNvSpPr>
          <p:nvPr>
            <p:ph type="body" idx="1"/>
          </p:nvPr>
        </p:nvSpPr>
        <p:spPr bwMode="auto">
          <a:noFill/>
        </p:spPr>
        <p:txBody>
          <a:bodyPr wrap="square" numCol="1" anchor="t" anchorCtr="0" compatLnSpc="1"/>
          <a:lstStyle/>
          <a:p>
            <a:pPr eaLnBrk="1" hangingPunct="1"/>
            <a:r>
              <a:rPr lang="zh-CN" altLang="en-US" b="1" smtClean="0">
                <a:latin typeface="Arial" panose="020B0604020202020204" pitchFamily="34" charset="0"/>
              </a:rPr>
              <a:t>　结合细胞培养和</a:t>
            </a:r>
            <a:r>
              <a:rPr lang="en-US" altLang="zh-CN" b="1" smtClean="0">
                <a:latin typeface="Arial" panose="020B0604020202020204" pitchFamily="34" charset="0"/>
              </a:rPr>
              <a:t>PCR</a:t>
            </a:r>
            <a:r>
              <a:rPr lang="zh-CN" altLang="en-US" b="1" smtClean="0">
                <a:latin typeface="Arial" panose="020B0604020202020204" pitchFamily="34" charset="0"/>
              </a:rPr>
              <a:t>的实验结果作为“扩大金标准”</a:t>
            </a:r>
            <a:r>
              <a:rPr lang="en-US" altLang="zh-CN" b="1" smtClean="0">
                <a:latin typeface="Arial" panose="020B0604020202020204" pitchFamily="34" charset="0"/>
              </a:rPr>
              <a:t>,</a:t>
            </a:r>
            <a:r>
              <a:rPr lang="zh-CN" altLang="en-US" b="1" smtClean="0">
                <a:latin typeface="Arial" panose="020B0604020202020204" pitchFamily="34" charset="0"/>
              </a:rPr>
              <a:t>得出</a:t>
            </a:r>
            <a:r>
              <a:rPr lang="en-US" altLang="zh-CN" b="1" smtClean="0">
                <a:latin typeface="Arial" panose="020B0604020202020204" pitchFamily="34" charset="0"/>
              </a:rPr>
              <a:t>SAT</a:t>
            </a:r>
            <a:r>
              <a:rPr lang="zh-CN" altLang="en-US" b="1" smtClean="0">
                <a:latin typeface="Arial" panose="020B0604020202020204" pitchFamily="34" charset="0"/>
              </a:rPr>
              <a:t>技术对临床拭子标本的</a:t>
            </a:r>
          </a:p>
          <a:p>
            <a:pPr eaLnBrk="1" hangingPunct="1"/>
            <a:r>
              <a:rPr lang="zh-CN" altLang="en-US" smtClean="0">
                <a:latin typeface="Arial" panose="020B0604020202020204" pitchFamily="34" charset="0"/>
              </a:rPr>
              <a:t>检测敏感性为</a:t>
            </a:r>
            <a:r>
              <a:rPr lang="en-US" altLang="zh-CN" smtClean="0">
                <a:latin typeface="Arial" panose="020B0604020202020204" pitchFamily="34" charset="0"/>
              </a:rPr>
              <a:t>97. 1% ,</a:t>
            </a:r>
            <a:r>
              <a:rPr lang="zh-CN" altLang="en-US" smtClean="0">
                <a:latin typeface="Arial" panose="020B0604020202020204" pitchFamily="34" charset="0"/>
              </a:rPr>
              <a:t>特异性为</a:t>
            </a:r>
            <a:r>
              <a:rPr lang="en-US" altLang="zh-CN" smtClean="0">
                <a:latin typeface="Arial" panose="020B0604020202020204" pitchFamily="34" charset="0"/>
              </a:rPr>
              <a:t>100%;</a:t>
            </a:r>
            <a:r>
              <a:rPr lang="zh-CN" altLang="en-US" smtClean="0">
                <a:latin typeface="Arial" panose="020B0604020202020204" pitchFamily="34" charset="0"/>
              </a:rPr>
              <a:t>对尿样标本检测的敏感性为</a:t>
            </a:r>
            <a:r>
              <a:rPr lang="en-US" altLang="zh-CN" smtClean="0">
                <a:latin typeface="Arial" panose="020B0604020202020204" pitchFamily="34" charset="0"/>
              </a:rPr>
              <a:t>89. 4% ,</a:t>
            </a:r>
            <a:r>
              <a:rPr lang="zh-CN" altLang="en-US" smtClean="0">
                <a:latin typeface="Arial" panose="020B0604020202020204" pitchFamily="34" charset="0"/>
              </a:rPr>
              <a:t>特异性为</a:t>
            </a:r>
            <a:r>
              <a:rPr lang="en-US" altLang="zh-CN" smtClean="0">
                <a:latin typeface="Arial" panose="020B0604020202020204" pitchFamily="34" charset="0"/>
              </a:rPr>
              <a:t>99. 2%</a:t>
            </a:r>
            <a:r>
              <a:rPr lang="zh-CN" altLang="en-US" smtClean="0">
                <a:latin typeface="Arial" panose="020B0604020202020204" pitchFamily="34" charset="0"/>
              </a:rPr>
              <a:t>。拭子和尿样标本检测结果的</a:t>
            </a:r>
          </a:p>
          <a:p>
            <a:pPr eaLnBrk="1" hangingPunct="1"/>
            <a:r>
              <a:rPr lang="zh-CN" altLang="en-US" smtClean="0">
                <a:latin typeface="Arial" panose="020B0604020202020204" pitchFamily="34" charset="0"/>
              </a:rPr>
              <a:t>符合率为</a:t>
            </a:r>
            <a:r>
              <a:rPr lang="en-US" altLang="zh-CN" smtClean="0">
                <a:latin typeface="Arial" panose="020B0604020202020204" pitchFamily="34" charset="0"/>
              </a:rPr>
              <a:t>95. 2% ,</a:t>
            </a:r>
            <a:r>
              <a:rPr lang="zh-CN" altLang="en-US" smtClean="0">
                <a:latin typeface="Arial" panose="020B0604020202020204" pitchFamily="34" charset="0"/>
              </a:rPr>
              <a:t>经卡方检验</a:t>
            </a:r>
            <a:r>
              <a:rPr lang="en-US" altLang="zh-CN" smtClean="0">
                <a:latin typeface="Arial" panose="020B0604020202020204" pitchFamily="34" charset="0"/>
              </a:rPr>
              <a:t>,</a:t>
            </a:r>
            <a:r>
              <a:rPr lang="zh-CN" altLang="en-US" smtClean="0">
                <a:latin typeface="Arial" panose="020B0604020202020204" pitchFamily="34" charset="0"/>
              </a:rPr>
              <a:t>差异无显著性</a:t>
            </a:r>
            <a:r>
              <a:rPr lang="en-US" altLang="zh-CN" smtClean="0">
                <a:latin typeface="Arial" panose="020B0604020202020204" pitchFamily="34" charset="0"/>
              </a:rPr>
              <a:t>(χ2 = 3. 27, </a:t>
            </a:r>
            <a:r>
              <a:rPr lang="en-US" altLang="zh-CN" i="1" smtClean="0">
                <a:latin typeface="Arial" panose="020B0604020202020204" pitchFamily="34" charset="0"/>
              </a:rPr>
              <a:t>P &gt; 0. 05)</a:t>
            </a:r>
            <a:endParaRPr lang="zh-CN" altLang="en-US" smtClean="0">
              <a:latin typeface="Arial" panose="020B0604020202020204" pitchFamily="34" charset="0"/>
            </a:endParaRPr>
          </a:p>
        </p:txBody>
      </p:sp>
      <p:sp>
        <p:nvSpPr>
          <p:cNvPr id="65540" name="灯片编号占位符 3"/>
          <p:cNvSpPr>
            <a:spLocks noGrp="1"/>
          </p:cNvSpPr>
          <p:nvPr>
            <p:ph type="sldNum" sz="quarter" idx="5"/>
          </p:nvPr>
        </p:nvSpPr>
        <p:spPr bwMode="auto">
          <a:noFill/>
          <a:ln>
            <a:miter lim="800000"/>
          </a:ln>
        </p:spPr>
        <p:txBody>
          <a:bodyPr wrap="square" numCol="1" anchorCtr="0" compatLnSpc="1"/>
          <a:lstStyle/>
          <a:p>
            <a:fld id="{8203F3AC-5117-4E6E-9F6A-438B304EB061}" type="slidenum">
              <a:rPr lang="en-US" altLang="zh-CN" smtClean="0">
                <a:latin typeface="Arial" panose="020B0604020202020204" pitchFamily="34" charset="0"/>
              </a:rPr>
              <a:pPr/>
              <a:t>17</a:t>
            </a:fld>
            <a:endParaRPr lang="en-US" altLang="zh-CN" smtClean="0">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ln>
        </p:spPr>
      </p:sp>
      <p:sp>
        <p:nvSpPr>
          <p:cNvPr id="66563" name="备注占位符 2"/>
          <p:cNvSpPr>
            <a:spLocks noGrp="1"/>
          </p:cNvSpPr>
          <p:nvPr>
            <p:ph type="body" idx="1"/>
          </p:nvPr>
        </p:nvSpPr>
        <p:spPr bwMode="auto">
          <a:noFill/>
        </p:spPr>
        <p:txBody>
          <a:bodyPr wrap="square" numCol="1" anchor="t" anchorCtr="0" compatLnSpc="1"/>
          <a:lstStyle/>
          <a:p>
            <a:pPr eaLnBrk="1" hangingPunct="1"/>
            <a:r>
              <a:rPr lang="zh-CN" altLang="en-US" smtClean="0">
                <a:latin typeface="Arial" panose="020B0604020202020204" pitchFamily="34" charset="0"/>
              </a:rPr>
              <a:t>除了高灵敏度和高特异性，</a:t>
            </a:r>
            <a:r>
              <a:rPr lang="en-US" altLang="zh-CN" smtClean="0">
                <a:latin typeface="Arial" panose="020B0604020202020204" pitchFamily="34" charset="0"/>
              </a:rPr>
              <a:t>SAT</a:t>
            </a:r>
            <a:r>
              <a:rPr lang="zh-CN" altLang="en-US" smtClean="0">
                <a:latin typeface="Arial" panose="020B0604020202020204" pitchFamily="34" charset="0"/>
              </a:rPr>
              <a:t>检测</a:t>
            </a:r>
            <a:r>
              <a:rPr lang="en-US" altLang="zh-CN" smtClean="0">
                <a:latin typeface="Arial" panose="020B0604020202020204" pitchFamily="34" charset="0"/>
              </a:rPr>
              <a:t>CT NG UU MG</a:t>
            </a:r>
            <a:r>
              <a:rPr lang="zh-CN" altLang="en-US" smtClean="0">
                <a:latin typeface="Arial" panose="020B0604020202020204" pitchFamily="34" charset="0"/>
              </a:rPr>
              <a:t>的一大优势就是可实现尿液检测。</a:t>
            </a:r>
            <a:endParaRPr lang="en-US" altLang="zh-CN" smtClean="0">
              <a:latin typeface="Arial" panose="020B0604020202020204" pitchFamily="34" charset="0"/>
            </a:endParaRPr>
          </a:p>
          <a:p>
            <a:pPr eaLnBrk="1" hangingPunct="1"/>
            <a:r>
              <a:rPr lang="zh-CN" altLang="en-US" smtClean="0">
                <a:latin typeface="Arial" panose="020B0604020202020204" pitchFamily="34" charset="0"/>
              </a:rPr>
              <a:t>这是我们的产品在浙大医学院附属妇产科医院和金华中心医院的临床实验数据，金华中心的研究数据已发表。大家可以看到无论</a:t>
            </a:r>
            <a:r>
              <a:rPr lang="en-US" altLang="zh-CN" smtClean="0">
                <a:latin typeface="Arial" panose="020B0604020202020204" pitchFamily="34" charset="0"/>
              </a:rPr>
              <a:t>CT</a:t>
            </a:r>
            <a:r>
              <a:rPr lang="zh-CN" altLang="en-US" smtClean="0">
                <a:latin typeface="Arial" panose="020B0604020202020204" pitchFamily="34" charset="0"/>
              </a:rPr>
              <a:t>还是</a:t>
            </a:r>
            <a:r>
              <a:rPr lang="en-US" altLang="zh-CN" smtClean="0">
                <a:latin typeface="Arial" panose="020B0604020202020204" pitchFamily="34" charset="0"/>
              </a:rPr>
              <a:t>NG</a:t>
            </a:r>
            <a:r>
              <a:rPr lang="zh-CN" altLang="en-US" smtClean="0">
                <a:latin typeface="Arial" panose="020B0604020202020204" pitchFamily="34" charset="0"/>
              </a:rPr>
              <a:t>，检测出来拭子和尿液标本的符合率几乎一致，</a:t>
            </a:r>
            <a:r>
              <a:rPr lang="en-US" altLang="zh-CN" smtClean="0">
                <a:latin typeface="Arial" panose="020B0604020202020204" pitchFamily="34" charset="0"/>
              </a:rPr>
              <a:t>NG</a:t>
            </a:r>
            <a:r>
              <a:rPr lang="zh-CN" altLang="en-US" smtClean="0">
                <a:latin typeface="Arial" panose="020B0604020202020204" pitchFamily="34" charset="0"/>
              </a:rPr>
              <a:t>检测的符合率更是达到</a:t>
            </a:r>
            <a:r>
              <a:rPr lang="en-US" altLang="zh-CN" smtClean="0">
                <a:latin typeface="Arial" panose="020B0604020202020204" pitchFamily="34" charset="0"/>
              </a:rPr>
              <a:t>100%</a:t>
            </a:r>
            <a:r>
              <a:rPr lang="zh-CN" altLang="en-US" smtClean="0">
                <a:latin typeface="Arial" panose="020B0604020202020204" pitchFamily="34" charset="0"/>
              </a:rPr>
              <a:t>。</a:t>
            </a:r>
            <a:endParaRPr lang="en-US" altLang="zh-CN" smtClean="0">
              <a:latin typeface="Arial" panose="020B0604020202020204" pitchFamily="34" charset="0"/>
            </a:endParaRPr>
          </a:p>
          <a:p>
            <a:pPr eaLnBrk="1" hangingPunct="1"/>
            <a:r>
              <a:rPr lang="zh-CN" altLang="en-US" smtClean="0">
                <a:latin typeface="Arial" panose="020B0604020202020204" pitchFamily="34" charset="0"/>
              </a:rPr>
              <a:t>说明我们的产品完全可兼顾尿液和拭子的检测。</a:t>
            </a:r>
            <a:endParaRPr lang="en-US" altLang="zh-CN" smtClean="0">
              <a:latin typeface="Arial" panose="020B0604020202020204" pitchFamily="34" charset="0"/>
            </a:endParaRPr>
          </a:p>
          <a:p>
            <a:pPr eaLnBrk="1" hangingPunct="1"/>
            <a:endParaRPr lang="zh-CN" altLang="en-US" smtClean="0">
              <a:latin typeface="Arial" panose="020B0604020202020204" pitchFamily="34" charset="0"/>
            </a:endParaRPr>
          </a:p>
        </p:txBody>
      </p:sp>
      <p:sp>
        <p:nvSpPr>
          <p:cNvPr id="66564" name="灯片编号占位符 3"/>
          <p:cNvSpPr>
            <a:spLocks noGrp="1"/>
          </p:cNvSpPr>
          <p:nvPr>
            <p:ph type="sldNum" sz="quarter" idx="5"/>
          </p:nvPr>
        </p:nvSpPr>
        <p:spPr bwMode="auto">
          <a:noFill/>
          <a:ln>
            <a:miter lim="800000"/>
          </a:ln>
        </p:spPr>
        <p:txBody>
          <a:bodyPr wrap="square" numCol="1" anchorCtr="0" compatLnSpc="1"/>
          <a:lstStyle/>
          <a:p>
            <a:fld id="{D35DAFB2-6309-42A4-8579-74FEAF73AB5E}" type="slidenum">
              <a:rPr lang="en-US" altLang="zh-CN" smtClean="0">
                <a:latin typeface="Arial" panose="020B0604020202020204" pitchFamily="34" charset="0"/>
              </a:rPr>
              <a:pPr/>
              <a:t>18</a:t>
            </a:fld>
            <a:endParaRPr lang="en-US" altLang="zh-CN" smtClean="0">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vert="horz"/>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vert="horz"/>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smtClean="0"/>
              <a:t>单击此处编辑母版标题样式</a:t>
            </a:r>
            <a:endParaRPr lang="zh-CN" altLang="en-US"/>
          </a:p>
        </p:txBody>
      </p:sp>
      <p:sp>
        <p:nvSpPr>
          <p:cNvPr id="3" name="竖排文本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竖排文字">
    <p:spTree>
      <p:nvGrpSpPr>
        <p:cNvPr id="1" name=""/>
        <p:cNvGrpSpPr/>
        <p:nvPr/>
      </p:nvGrpSpPr>
      <p:grpSpPr>
        <a:xfrm>
          <a:off x="0" y="0"/>
          <a:ext cx="0" cy="0"/>
          <a:chOff x="0" y="0"/>
          <a:chExt cx="0" cy="0"/>
        </a:xfrm>
      </p:grpSpPr>
      <p:sp>
        <p:nvSpPr>
          <p:cNvPr id="3" name="TextBox 2"/>
          <p:cNvSpPr txBox="1">
            <a:spLocks noChangeArrowheads="1"/>
          </p:cNvSpPr>
          <p:nvPr userDrawn="1"/>
        </p:nvSpPr>
        <p:spPr bwMode="auto">
          <a:xfrm>
            <a:off x="323850" y="1989138"/>
            <a:ext cx="8569325" cy="4524375"/>
          </a:xfrm>
          <a:prstGeom prst="rect">
            <a:avLst/>
          </a:prstGeom>
          <a:noFill/>
          <a:ln>
            <a:noFill/>
          </a:ln>
        </p:spPr>
        <p:txBody>
          <a:bodyPr>
            <a:spAutoFit/>
          </a:bodyPr>
          <a:lstStyle>
            <a:lvl1pPr>
              <a:defRPr kumimoji="1" sz="2400">
                <a:solidFill>
                  <a:schemeClr val="tx1"/>
                </a:solidFill>
                <a:latin typeface="Arial" panose="020B0604020202020204" pitchFamily="34" charset="0"/>
                <a:ea typeface="宋体" panose="02010600030101010101" pitchFamily="2" charset="-122"/>
                <a:cs typeface="宋体" panose="02010600030101010101" pitchFamily="2" charset="-122"/>
              </a:defRPr>
            </a:lvl1pPr>
            <a:lvl2pPr marL="742950" indent="-285750">
              <a:defRPr kumimoji="1" sz="2400">
                <a:solidFill>
                  <a:schemeClr val="tx1"/>
                </a:solidFill>
                <a:latin typeface="Arial" panose="020B0604020202020204" pitchFamily="34" charset="0"/>
                <a:ea typeface="宋体" panose="02010600030101010101" pitchFamily="2" charset="-122"/>
              </a:defRPr>
            </a:lvl2pPr>
            <a:lvl3pPr marL="1143000" indent="-228600">
              <a:defRPr kumimoji="1" sz="2400">
                <a:solidFill>
                  <a:schemeClr val="tx1"/>
                </a:solidFill>
                <a:latin typeface="Arial" panose="020B0604020202020204" pitchFamily="34" charset="0"/>
                <a:ea typeface="宋体" panose="02010600030101010101" pitchFamily="2" charset="-122"/>
              </a:defRPr>
            </a:lvl3pPr>
            <a:lvl4pPr marL="1600200" indent="-228600">
              <a:defRPr kumimoji="1" sz="2400">
                <a:solidFill>
                  <a:schemeClr val="tx1"/>
                </a:solidFill>
                <a:latin typeface="Arial" panose="020B0604020202020204" pitchFamily="34" charset="0"/>
                <a:ea typeface="宋体" panose="02010600030101010101" pitchFamily="2" charset="-122"/>
              </a:defRPr>
            </a:lvl4pPr>
            <a:lvl5pPr marL="2057400" indent="-228600">
              <a:defRPr kumimoji="1" sz="2400">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kumimoji="1" sz="2400">
                <a:solidFill>
                  <a:schemeClr val="tx1"/>
                </a:solidFill>
                <a:latin typeface="Arial" panose="020B0604020202020204" pitchFamily="34" charset="0"/>
                <a:ea typeface="宋体" panose="02010600030101010101" pitchFamily="2" charset="-122"/>
              </a:defRPr>
            </a:lvl9pPr>
          </a:lstStyle>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en-US" altLang="zh-CN" sz="1800" smtClean="0">
              <a:latin typeface="Calibri" panose="020F0502020204030204" charset="0"/>
            </a:endParaRPr>
          </a:p>
          <a:p>
            <a:pPr fontAlgn="auto">
              <a:spcBef>
                <a:spcPts val="0"/>
              </a:spcBef>
              <a:spcAft>
                <a:spcPts val="0"/>
              </a:spcAft>
              <a:defRPr/>
            </a:pPr>
            <a:endParaRPr kumimoji="0" lang="zh-CN" altLang="en-US" sz="1800" smtClean="0">
              <a:latin typeface="Calibri" panose="020F0502020204030204" charset="0"/>
            </a:endParaRPr>
          </a:p>
        </p:txBody>
      </p:sp>
      <p:sp>
        <p:nvSpPr>
          <p:cNvPr id="2" name="标题 1"/>
          <p:cNvSpPr>
            <a:spLocks noGrp="1"/>
          </p:cNvSpPr>
          <p:nvPr>
            <p:ph type="title"/>
          </p:nvPr>
        </p:nvSpPr>
        <p:spPr>
          <a:xfrm>
            <a:off x="323528" y="274638"/>
            <a:ext cx="5554960" cy="1143000"/>
          </a:xfrm>
          <a:prstGeom prst="rect">
            <a:avLst/>
          </a:prstGeom>
        </p:spPr>
        <p:txBody>
          <a:bodyPr/>
          <a:lstStyle>
            <a:lvl1pPr algn="l">
              <a:defRPr sz="3200">
                <a:latin typeface="黑体" panose="02010609060101010101" pitchFamily="49" charset="-122"/>
                <a:ea typeface="黑体" panose="02010609060101010101" pitchFamily="49" charset="-122"/>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vert="horz"/>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vert="horz"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vert="horz"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vert="horz"/>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vert="horz"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vert="horz"/>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vert="horz"/>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vert="horz"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vert="horz"/>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vert="horz"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vert="horz"/>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vert="horz"/>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3-1-1"/>
          <p:cNvPicPr>
            <a:picLocks noChangeAspect="1" noChangeArrowheads="1"/>
          </p:cNvPicPr>
          <p:nvPr userDrawn="1"/>
        </p:nvPicPr>
        <p:blipFill>
          <a:blip r:embed="rId14"/>
          <a:srcRect/>
          <a:stretch>
            <a:fillRect/>
          </a:stretch>
        </p:blipFill>
        <p:spPr bwMode="auto">
          <a:xfrm>
            <a:off x="0" y="0"/>
            <a:ext cx="9144000" cy="68707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kumimoji="1" sz="4400">
          <a:solidFill>
            <a:schemeClr val="tx2"/>
          </a:solidFill>
          <a:latin typeface="+mj-lt"/>
          <a:ea typeface="+mj-ea"/>
          <a:cs typeface="+mj-cs"/>
        </a:defRPr>
      </a:lvl1pPr>
      <a:lvl2pPr algn="ctr" rtl="0" fontAlgn="base">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2pPr>
      <a:lvl3pPr algn="ctr" rtl="0" fontAlgn="base">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3pPr>
      <a:lvl4pPr algn="ctr" rtl="0" fontAlgn="base">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4pPr>
      <a:lvl5pPr algn="ctr" rtl="0" fontAlgn="base">
        <a:spcBef>
          <a:spcPct val="0"/>
        </a:spcBef>
        <a:spcAft>
          <a:spcPct val="0"/>
        </a:spcAft>
        <a:defRPr kumimoji="1" sz="4400">
          <a:solidFill>
            <a:schemeClr val="tx2"/>
          </a:solidFill>
          <a:latin typeface="Arial" panose="020B0604020202020204" pitchFamily="34" charset="0"/>
          <a:ea typeface="宋体" panose="02010600030101010101" pitchFamily="2" charset="-122"/>
          <a:cs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cs typeface="宋体" panose="02010600030101010101" pitchFamily="2" charset="-122"/>
        </a:defRPr>
      </a:lvl9pPr>
    </p:titleStyle>
    <p:bodyStyle>
      <a:lvl1pPr marL="342900" indent="-342900" algn="l" rtl="0" fontAlgn="base">
        <a:spcBef>
          <a:spcPct val="20000"/>
        </a:spcBef>
        <a:spcAft>
          <a:spcPct val="0"/>
        </a:spcAft>
        <a:buChar char="•"/>
        <a:defRPr kumimoji="1" sz="3200">
          <a:solidFill>
            <a:schemeClr val="tx1"/>
          </a:solidFill>
          <a:latin typeface="+mn-lt"/>
          <a:ea typeface="+mn-ea"/>
          <a:cs typeface="+mn-cs"/>
        </a:defRPr>
      </a:lvl1pPr>
      <a:lvl2pPr marL="742950" indent="-285750" algn="l" rtl="0" fontAlgn="base">
        <a:spcBef>
          <a:spcPct val="20000"/>
        </a:spcBef>
        <a:spcAft>
          <a:spcPct val="0"/>
        </a:spcAft>
        <a:buChar char="–"/>
        <a:defRPr kumimoji="1" sz="2800">
          <a:solidFill>
            <a:schemeClr val="tx1"/>
          </a:solidFill>
          <a:latin typeface="+mn-lt"/>
          <a:ea typeface="+mn-ea"/>
        </a:defRPr>
      </a:lvl2pPr>
      <a:lvl3pPr marL="1143000" indent="-228600" algn="l" rtl="0" fontAlgn="base">
        <a:spcBef>
          <a:spcPct val="20000"/>
        </a:spcBef>
        <a:spcAft>
          <a:spcPct val="0"/>
        </a:spcAft>
        <a:buChar char="•"/>
        <a:defRPr kumimoji="1" sz="2400">
          <a:solidFill>
            <a:schemeClr val="tx1"/>
          </a:solidFill>
          <a:latin typeface="+mn-lt"/>
          <a:ea typeface="+mn-ea"/>
        </a:defRPr>
      </a:lvl3pPr>
      <a:lvl4pPr marL="1600200" indent="-228600" algn="l" rtl="0" fontAlgn="base">
        <a:spcBef>
          <a:spcPct val="20000"/>
        </a:spcBef>
        <a:spcAft>
          <a:spcPct val="0"/>
        </a:spcAft>
        <a:buChar char="–"/>
        <a:defRPr kumimoji="1" sz="2000">
          <a:solidFill>
            <a:schemeClr val="tx1"/>
          </a:solidFill>
          <a:latin typeface="+mn-lt"/>
          <a:ea typeface="+mn-ea"/>
        </a:defRPr>
      </a:lvl4pPr>
      <a:lvl5pPr marL="2057400" indent="-228600" algn="l" rtl="0" fontAlgn="base">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Microsoft_Office_Excel_97-2003____1.xls"/></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Microsoft_Office_Excel_97-2003____2.xls"/></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jpeg"/></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 Id="rId5" Type="http://schemas.openxmlformats.org/officeDocument/2006/relationships/image" Target="../media/image33.png"/><Relationship Id="rId4" Type="http://schemas.openxmlformats.org/officeDocument/2006/relationships/image" Target="../media/image32.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0" descr="3"/>
          <p:cNvPicPr>
            <a:picLocks noChangeAspect="1" noChangeArrowheads="1"/>
          </p:cNvPicPr>
          <p:nvPr/>
        </p:nvPicPr>
        <p:blipFill>
          <a:blip r:embed="rId2"/>
          <a:srcRect/>
          <a:stretch>
            <a:fillRect/>
          </a:stretch>
        </p:blipFill>
        <p:spPr bwMode="auto">
          <a:xfrm>
            <a:off x="0" y="-6350"/>
            <a:ext cx="9144000" cy="6870700"/>
          </a:xfrm>
          <a:prstGeom prst="rect">
            <a:avLst/>
          </a:prstGeom>
          <a:noFill/>
          <a:ln w="9525">
            <a:noFill/>
            <a:miter lim="800000"/>
            <a:headEnd/>
            <a:tailEnd/>
          </a:ln>
        </p:spPr>
      </p:pic>
      <p:sp>
        <p:nvSpPr>
          <p:cNvPr id="2055" name="Text Box 7"/>
          <p:cNvSpPr txBox="1">
            <a:spLocks noChangeArrowheads="1"/>
          </p:cNvSpPr>
          <p:nvPr/>
        </p:nvSpPr>
        <p:spPr bwMode="auto">
          <a:xfrm>
            <a:off x="1187450" y="2852738"/>
            <a:ext cx="184150" cy="784225"/>
          </a:xfrm>
          <a:prstGeom prst="rect">
            <a:avLst/>
          </a:prstGeom>
          <a:noFill/>
          <a:ln>
            <a:noFill/>
          </a:ln>
          <a:effectLst/>
        </p:spPr>
        <p:txBody>
          <a:bodyPr wrap="none">
            <a:spAutoFit/>
          </a:bodyPr>
          <a:lstStyle/>
          <a:p>
            <a:pPr>
              <a:spcBef>
                <a:spcPct val="0"/>
              </a:spcBef>
              <a:buFontTx/>
              <a:buNone/>
              <a:defRPr/>
            </a:pPr>
            <a:endParaRPr kumimoji="0" lang="zh-CN" altLang="en-US" sz="4500" dirty="0">
              <a:solidFill>
                <a:srgbClr val="A03037"/>
              </a:solidFill>
              <a:latin typeface="Arial" panose="020B0604020202020204" pitchFamily="34" charset="0"/>
              <a:ea typeface="微软雅黑" panose="020B0503020204020204" charset="-122"/>
              <a:cs typeface="微软雅黑" panose="020B0503020204020204" charset="-122"/>
            </a:endParaRPr>
          </a:p>
        </p:txBody>
      </p:sp>
      <p:sp>
        <p:nvSpPr>
          <p:cNvPr id="2056" name="Text Box 8"/>
          <p:cNvSpPr txBox="1">
            <a:spLocks noChangeArrowheads="1"/>
          </p:cNvSpPr>
          <p:nvPr/>
        </p:nvSpPr>
        <p:spPr bwMode="auto">
          <a:xfrm>
            <a:off x="4427538" y="5949950"/>
            <a:ext cx="184150" cy="369888"/>
          </a:xfrm>
          <a:prstGeom prst="rect">
            <a:avLst/>
          </a:prstGeom>
          <a:noFill/>
          <a:ln>
            <a:noFill/>
          </a:ln>
          <a:effectLst/>
        </p:spPr>
        <p:txBody>
          <a:bodyPr wrap="none">
            <a:spAutoFit/>
          </a:bodyPr>
          <a:lstStyle/>
          <a:p>
            <a:pPr>
              <a:spcBef>
                <a:spcPct val="0"/>
              </a:spcBef>
              <a:buFontTx/>
              <a:buNone/>
              <a:defRPr/>
            </a:pPr>
            <a:endParaRPr kumimoji="0" lang="en-US" altLang="zh-CN" sz="1800" dirty="0">
              <a:solidFill>
                <a:srgbClr val="A03037"/>
              </a:solidFill>
              <a:latin typeface="Arial" panose="020B0604020202020204" pitchFamily="34" charset="0"/>
              <a:ea typeface="微软雅黑" panose="020B0503020204020204" charset="-122"/>
              <a:cs typeface="微软雅黑" panose="020B0503020204020204" charset="-122"/>
            </a:endParaRPr>
          </a:p>
        </p:txBody>
      </p:sp>
      <p:sp>
        <p:nvSpPr>
          <p:cNvPr id="2057" name="Text Box 9"/>
          <p:cNvSpPr txBox="1">
            <a:spLocks noChangeArrowheads="1"/>
          </p:cNvSpPr>
          <p:nvPr/>
        </p:nvSpPr>
        <p:spPr bwMode="auto">
          <a:xfrm>
            <a:off x="1042988" y="4149725"/>
            <a:ext cx="6910387" cy="1768475"/>
          </a:xfrm>
          <a:prstGeom prst="rect">
            <a:avLst/>
          </a:prstGeom>
          <a:noFill/>
          <a:ln>
            <a:noFill/>
          </a:ln>
          <a:effectLst/>
        </p:spPr>
        <p:txBody>
          <a:bodyPr wrap="none">
            <a:spAutoFit/>
          </a:bodyPr>
          <a:lstStyle/>
          <a:p>
            <a:pPr>
              <a:spcBef>
                <a:spcPct val="0"/>
              </a:spcBef>
              <a:buFontTx/>
              <a:buNone/>
            </a:pPr>
            <a:r>
              <a:rPr lang="en-US" altLang="zh-CN" sz="2800" b="1">
                <a:solidFill>
                  <a:srgbClr val="003300"/>
                </a:solidFill>
              </a:rPr>
              <a:t>              </a:t>
            </a:r>
            <a:r>
              <a:rPr lang="zh-CN" altLang="en-US" sz="3200" b="1">
                <a:solidFill>
                  <a:srgbClr val="003300"/>
                </a:solidFill>
                <a:ea typeface="楷体_GB2312" pitchFamily="49" charset="-122"/>
              </a:rPr>
              <a:t>段朝晖</a:t>
            </a:r>
          </a:p>
          <a:p>
            <a:pPr>
              <a:spcBef>
                <a:spcPct val="0"/>
              </a:spcBef>
              <a:buFontTx/>
              <a:buNone/>
            </a:pPr>
            <a:endParaRPr lang="en-US" altLang="zh-CN" sz="1800" b="1">
              <a:solidFill>
                <a:srgbClr val="003300"/>
              </a:solidFill>
              <a:ea typeface="楷体_GB2312" pitchFamily="49" charset="-122"/>
            </a:endParaRPr>
          </a:p>
          <a:p>
            <a:pPr>
              <a:spcBef>
                <a:spcPct val="0"/>
              </a:spcBef>
              <a:buFontTx/>
              <a:buNone/>
            </a:pPr>
            <a:r>
              <a:rPr kumimoji="0" lang="en-US" altLang="zh-CN" sz="2000" b="1">
                <a:solidFill>
                  <a:srgbClr val="003300"/>
                </a:solidFill>
              </a:rPr>
              <a:t>Department of Clinical Laboratory</a:t>
            </a:r>
          </a:p>
          <a:p>
            <a:pPr>
              <a:spcBef>
                <a:spcPct val="0"/>
              </a:spcBef>
              <a:buFontTx/>
              <a:buNone/>
            </a:pPr>
            <a:r>
              <a:rPr kumimoji="0" lang="en-US" altLang="zh-CN" sz="2000" b="1">
                <a:solidFill>
                  <a:srgbClr val="003300"/>
                </a:solidFill>
              </a:rPr>
              <a:t>Sun Yat-Sen Memorial hospital, Sun Yat-Sen University</a:t>
            </a:r>
            <a:r>
              <a:rPr kumimoji="0" lang="zh-CN" altLang="zh-CN" sz="2000" b="1">
                <a:solidFill>
                  <a:srgbClr val="003300"/>
                </a:solidFill>
              </a:rPr>
              <a:t> </a:t>
            </a:r>
            <a:endParaRPr lang="en-US" altLang="zh-CN" sz="2000" b="1">
              <a:solidFill>
                <a:srgbClr val="003300"/>
              </a:solidFill>
            </a:endParaRPr>
          </a:p>
          <a:p>
            <a:pPr>
              <a:spcBef>
                <a:spcPct val="0"/>
              </a:spcBef>
              <a:buFontTx/>
              <a:buNone/>
            </a:pPr>
            <a:endParaRPr lang="zh-CN" altLang="en-US" sz="2000" b="1">
              <a:solidFill>
                <a:srgbClr val="003300"/>
              </a:solidFill>
            </a:endParaRPr>
          </a:p>
        </p:txBody>
      </p:sp>
      <p:sp>
        <p:nvSpPr>
          <p:cNvPr id="3077" name="文本框 1"/>
          <p:cNvSpPr txBox="1">
            <a:spLocks noChangeArrowheads="1"/>
          </p:cNvSpPr>
          <p:nvPr/>
        </p:nvSpPr>
        <p:spPr bwMode="auto">
          <a:xfrm>
            <a:off x="900113" y="1773238"/>
            <a:ext cx="6192837" cy="1768475"/>
          </a:xfrm>
          <a:prstGeom prst="rect">
            <a:avLst/>
          </a:prstGeom>
          <a:noFill/>
          <a:ln w="9525">
            <a:noFill/>
            <a:miter lim="800000"/>
          </a:ln>
        </p:spPr>
        <p:txBody>
          <a:bodyPr>
            <a:spAutoFit/>
          </a:bodyPr>
          <a:lstStyle/>
          <a:p>
            <a:pPr algn="ctr">
              <a:lnSpc>
                <a:spcPct val="125000"/>
              </a:lnSpc>
              <a:spcBef>
                <a:spcPct val="0"/>
              </a:spcBef>
              <a:buFontTx/>
              <a:buNone/>
            </a:pPr>
            <a:r>
              <a:rPr kumimoji="0" lang="zh-CN" altLang="en-US" sz="4400" b="1">
                <a:solidFill>
                  <a:srgbClr val="003300"/>
                </a:solidFill>
                <a:ea typeface="黑体" panose="02010609060101010101" pitchFamily="49" charset="-122"/>
              </a:rPr>
              <a:t>新一代病原体</a:t>
            </a:r>
            <a:r>
              <a:rPr kumimoji="0" lang="en-US" altLang="zh-CN" sz="4400" b="1">
                <a:solidFill>
                  <a:srgbClr val="003300"/>
                </a:solidFill>
                <a:ea typeface="黑体" panose="02010609060101010101" pitchFamily="49" charset="-122"/>
              </a:rPr>
              <a:t>RNA</a:t>
            </a:r>
            <a:r>
              <a:rPr kumimoji="0" lang="zh-CN" altLang="en-US" sz="4400" b="1">
                <a:solidFill>
                  <a:srgbClr val="003300"/>
                </a:solidFill>
                <a:ea typeface="黑体" panose="02010609060101010101" pitchFamily="49" charset="-122"/>
              </a:rPr>
              <a:t>检测在实验室诊断中的应用</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6" name="标题 1"/>
          <p:cNvSpPr>
            <a:spLocks noGrp="1"/>
          </p:cNvSpPr>
          <p:nvPr>
            <p:ph type="title" idx="4294967295"/>
          </p:nvPr>
        </p:nvSpPr>
        <p:spPr bwMode="auto">
          <a:xfrm>
            <a:off x="457200" y="44450"/>
            <a:ext cx="8229600" cy="1143000"/>
          </a:xfrm>
          <a:prstGeom prst="rect">
            <a:avLst/>
          </a:prstGeom>
          <a:noFill/>
          <a:ln>
            <a:miter lim="800000"/>
          </a:ln>
        </p:spPr>
        <p:txBody>
          <a:bodyPr anchor="ctr"/>
          <a:lstStyle/>
          <a:p>
            <a:r>
              <a:rPr lang="en-US" altLang="zh-CN" sz="3600" b="1" smtClean="0">
                <a:solidFill>
                  <a:srgbClr val="000000"/>
                </a:solidFill>
                <a:latin typeface="Times New Roman" panose="02020603050405020304" pitchFamily="18" charset="0"/>
                <a:cs typeface="Times New Roman" panose="02020603050405020304" pitchFamily="18" charset="0"/>
              </a:rPr>
              <a:t>RNA</a:t>
            </a:r>
            <a:r>
              <a:rPr lang="zh-CN" altLang="en-US" sz="3600" b="1" smtClean="0">
                <a:solidFill>
                  <a:srgbClr val="000000"/>
                </a:solidFill>
                <a:latin typeface="Times New Roman" panose="02020603050405020304" pitchFamily="18" charset="0"/>
                <a:ea typeface="黑体" panose="02010609060101010101" pitchFamily="49" charset="-122"/>
              </a:rPr>
              <a:t>检测优势</a:t>
            </a:r>
          </a:p>
        </p:txBody>
      </p:sp>
      <p:sp>
        <p:nvSpPr>
          <p:cNvPr id="507907" name="Rectangle 3"/>
          <p:cNvSpPr>
            <a:spLocks noGrp="1"/>
          </p:cNvSpPr>
          <p:nvPr>
            <p:ph idx="4294967295"/>
          </p:nvPr>
        </p:nvSpPr>
        <p:spPr bwMode="auto">
          <a:xfrm>
            <a:off x="468313" y="1557338"/>
            <a:ext cx="8461375" cy="4229100"/>
          </a:xfrm>
          <a:prstGeom prst="rect">
            <a:avLst/>
          </a:prstGeom>
          <a:noFill/>
          <a:ln>
            <a:miter lim="800000"/>
          </a:ln>
        </p:spPr>
        <p:txBody>
          <a:bodyPr/>
          <a:lstStyle/>
          <a:p>
            <a:pPr>
              <a:lnSpc>
                <a:spcPct val="150000"/>
              </a:lnSpc>
              <a:buFont typeface="Wingdings" panose="05000000000000000000" pitchFamily="2" charset="2"/>
              <a:buChar char="Ø"/>
            </a:pPr>
            <a:r>
              <a:rPr lang="zh-CN" altLang="en-US" sz="2000" b="1" smtClean="0">
                <a:solidFill>
                  <a:srgbClr val="FF0000"/>
                </a:solidFill>
                <a:latin typeface="Times New Roman" panose="02020603050405020304" pitchFamily="18" charset="0"/>
                <a:ea typeface="黑体" panose="02010609060101010101" pitchFamily="49" charset="-122"/>
              </a:rPr>
              <a:t>灵敏度高，不易漏检</a:t>
            </a:r>
            <a:r>
              <a:rPr lang="zh-CN" altLang="en-US" sz="2000" smtClean="0">
                <a:solidFill>
                  <a:srgbClr val="000000"/>
                </a:solidFill>
                <a:latin typeface="Times New Roman" panose="02020603050405020304" pitchFamily="18" charset="0"/>
                <a:ea typeface="黑体" panose="02010609060101010101" pitchFamily="49" charset="-122"/>
              </a:rPr>
              <a:t>：</a:t>
            </a:r>
            <a:r>
              <a:rPr lang="en-US" altLang="zh-CN" sz="2000" smtClean="0">
                <a:solidFill>
                  <a:srgbClr val="000000"/>
                </a:solidFill>
                <a:latin typeface="Times New Roman" panose="02020603050405020304" pitchFamily="18" charset="0"/>
                <a:ea typeface="黑体" panose="02010609060101010101" pitchFamily="49" charset="-122"/>
              </a:rPr>
              <a:t>RNA </a:t>
            </a:r>
            <a:r>
              <a:rPr lang="zh-CN" altLang="en-US" sz="2000" smtClean="0">
                <a:solidFill>
                  <a:srgbClr val="000000"/>
                </a:solidFill>
                <a:latin typeface="Times New Roman" panose="02020603050405020304" pitchFamily="18" charset="0"/>
                <a:ea typeface="黑体" panose="02010609060101010101" pitchFamily="49" charset="-122"/>
              </a:rPr>
              <a:t>拷贝数≥ </a:t>
            </a:r>
            <a:r>
              <a:rPr lang="en-US" altLang="zh-CN" sz="2000" smtClean="0">
                <a:solidFill>
                  <a:srgbClr val="000000"/>
                </a:solidFill>
                <a:latin typeface="Times New Roman" panose="02020603050405020304" pitchFamily="18" charset="0"/>
                <a:ea typeface="黑体" panose="02010609060101010101" pitchFamily="49" charset="-122"/>
              </a:rPr>
              <a:t>DNA</a:t>
            </a:r>
            <a:r>
              <a:rPr lang="zh-CN" altLang="en-US" sz="2000" smtClean="0">
                <a:solidFill>
                  <a:srgbClr val="000000"/>
                </a:solidFill>
                <a:latin typeface="Times New Roman" panose="02020603050405020304" pitchFamily="18" charset="0"/>
                <a:ea typeface="黑体" panose="02010609060101010101" pitchFamily="49" charset="-122"/>
              </a:rPr>
              <a:t>拷贝数（</a:t>
            </a:r>
            <a:r>
              <a:rPr lang="en-US" altLang="zh-CN" sz="2000" smtClean="0">
                <a:solidFill>
                  <a:srgbClr val="000000"/>
                </a:solidFill>
                <a:latin typeface="Times New Roman" panose="02020603050405020304" pitchFamily="18" charset="0"/>
                <a:ea typeface="黑体" panose="02010609060101010101" pitchFamily="49" charset="-122"/>
              </a:rPr>
              <a:t> e.g</a:t>
            </a:r>
            <a:r>
              <a:rPr lang="zh-CN" altLang="en-US" sz="2000" smtClean="0">
                <a:solidFill>
                  <a:srgbClr val="000000"/>
                </a:solidFill>
                <a:latin typeface="Times New Roman" panose="02020603050405020304" pitchFamily="18" charset="0"/>
                <a:ea typeface="黑体" panose="02010609060101010101" pitchFamily="49" charset="-122"/>
              </a:rPr>
              <a:t>，</a:t>
            </a:r>
            <a:r>
              <a:rPr lang="en-US" altLang="zh-CN" sz="2000" smtClean="0">
                <a:solidFill>
                  <a:srgbClr val="000000"/>
                </a:solidFill>
                <a:latin typeface="Times New Roman" panose="02020603050405020304" pitchFamily="18" charset="0"/>
                <a:ea typeface="黑体" panose="02010609060101010101" pitchFamily="49" charset="-122"/>
              </a:rPr>
              <a:t>16s rRNA 10</a:t>
            </a:r>
            <a:r>
              <a:rPr lang="en-US" altLang="zh-CN" sz="2000" baseline="30000" smtClean="0">
                <a:solidFill>
                  <a:srgbClr val="000000"/>
                </a:solidFill>
                <a:latin typeface="Times New Roman" panose="02020603050405020304" pitchFamily="18" charset="0"/>
                <a:ea typeface="黑体" panose="02010609060101010101" pitchFamily="49" charset="-122"/>
              </a:rPr>
              <a:t>4</a:t>
            </a:r>
            <a:r>
              <a:rPr lang="en-US" altLang="zh-CN" sz="2000" smtClean="0">
                <a:solidFill>
                  <a:srgbClr val="000000"/>
                </a:solidFill>
                <a:latin typeface="Times New Roman" panose="02020603050405020304" pitchFamily="18" charset="0"/>
                <a:ea typeface="黑体" panose="02010609060101010101" pitchFamily="49" charset="-122"/>
              </a:rPr>
              <a:t>copy/cell</a:t>
            </a:r>
            <a:r>
              <a:rPr lang="zh-CN" altLang="en-US" sz="2000" smtClean="0">
                <a:solidFill>
                  <a:srgbClr val="000000"/>
                </a:solidFill>
                <a:latin typeface="Times New Roman" panose="02020603050405020304" pitchFamily="18" charset="0"/>
                <a:ea typeface="黑体" panose="02010609060101010101" pitchFamily="49" charset="-122"/>
              </a:rPr>
              <a:t> ）</a:t>
            </a:r>
            <a:endParaRPr lang="en-US" altLang="zh-CN" sz="2000" smtClean="0">
              <a:solidFill>
                <a:srgbClr val="000000"/>
              </a:solidFill>
              <a:latin typeface="Times New Roman" panose="02020603050405020304" pitchFamily="18" charset="0"/>
              <a:ea typeface="黑体" panose="02010609060101010101" pitchFamily="49" charset="-122"/>
            </a:endParaRPr>
          </a:p>
          <a:p>
            <a:pPr>
              <a:lnSpc>
                <a:spcPct val="150000"/>
              </a:lnSpc>
              <a:buFont typeface="Wingdings" panose="05000000000000000000" pitchFamily="2" charset="2"/>
              <a:buChar char="Ø"/>
            </a:pPr>
            <a:r>
              <a:rPr lang="zh-CN" altLang="en-US" sz="2000" b="1" smtClean="0">
                <a:solidFill>
                  <a:srgbClr val="FF0000"/>
                </a:solidFill>
                <a:latin typeface="Times New Roman" panose="02020603050405020304" pitchFamily="18" charset="0"/>
                <a:ea typeface="黑体" panose="02010609060101010101" pitchFamily="49" charset="-122"/>
              </a:rPr>
              <a:t>与临床相关性好，可进行疗效评估和辅助判愈</a:t>
            </a:r>
            <a:r>
              <a:rPr lang="zh-CN" altLang="en-US" sz="2000" smtClean="0">
                <a:solidFill>
                  <a:srgbClr val="000000"/>
                </a:solidFill>
                <a:latin typeface="Times New Roman" panose="02020603050405020304" pitchFamily="18" charset="0"/>
                <a:ea typeface="黑体" panose="02010609060101010101" pitchFamily="49" charset="-122"/>
              </a:rPr>
              <a:t>：病原体死亡，</a:t>
            </a:r>
            <a:r>
              <a:rPr lang="en-US" altLang="zh-CN" sz="2000" smtClean="0">
                <a:solidFill>
                  <a:srgbClr val="000000"/>
                </a:solidFill>
                <a:latin typeface="Times New Roman" panose="02020603050405020304" pitchFamily="18" charset="0"/>
                <a:ea typeface="黑体" panose="02010609060101010101" pitchFamily="49" charset="-122"/>
              </a:rPr>
              <a:t>RNA</a:t>
            </a:r>
            <a:r>
              <a:rPr lang="zh-CN" altLang="en-US" sz="2000" smtClean="0">
                <a:solidFill>
                  <a:srgbClr val="000000"/>
                </a:solidFill>
                <a:latin typeface="Times New Roman" panose="02020603050405020304" pitchFamily="18" charset="0"/>
                <a:ea typeface="黑体" panose="02010609060101010101" pitchFamily="49" charset="-122"/>
              </a:rPr>
              <a:t>很快降解，可减少无效治疗，比如抗生素滥用。</a:t>
            </a:r>
            <a:r>
              <a:rPr lang="zh-CN" altLang="en-US" sz="2000" smtClean="0">
                <a:latin typeface="Times New Roman" panose="02020603050405020304" pitchFamily="18" charset="0"/>
                <a:ea typeface="黑体" panose="02010609060101010101" pitchFamily="49" charset="-122"/>
              </a:rPr>
              <a:t> </a:t>
            </a:r>
            <a:r>
              <a:rPr lang="en-US" altLang="zh-CN" sz="2000" smtClean="0">
                <a:latin typeface="Times New Roman" panose="02020603050405020304" pitchFamily="18" charset="0"/>
                <a:ea typeface="黑体" panose="02010609060101010101" pitchFamily="49" charset="-122"/>
              </a:rPr>
              <a:t> </a:t>
            </a:r>
            <a:r>
              <a:rPr lang="zh-CN" altLang="en-US" sz="2000" smtClean="0">
                <a:solidFill>
                  <a:srgbClr val="0000FF"/>
                </a:solidFill>
                <a:latin typeface="Times New Roman" panose="02020603050405020304" pitchFamily="18" charset="0"/>
                <a:ea typeface="黑体" panose="02010609060101010101" pitchFamily="49" charset="-122"/>
              </a:rPr>
              <a:t>但</a:t>
            </a:r>
            <a:r>
              <a:rPr lang="en-US" altLang="zh-CN" sz="2000" smtClean="0">
                <a:solidFill>
                  <a:srgbClr val="0000FF"/>
                </a:solidFill>
                <a:latin typeface="Times New Roman" panose="02020603050405020304" pitchFamily="18" charset="0"/>
                <a:ea typeface="黑体" panose="02010609060101010101" pitchFamily="49" charset="-122"/>
              </a:rPr>
              <a:t>DNA</a:t>
            </a:r>
            <a:r>
              <a:rPr lang="zh-CN" altLang="en-US" sz="2000" smtClean="0">
                <a:solidFill>
                  <a:srgbClr val="0000FF"/>
                </a:solidFill>
                <a:latin typeface="Times New Roman" panose="02020603050405020304" pitchFamily="18" charset="0"/>
                <a:ea typeface="黑体" panose="02010609060101010101" pitchFamily="49" charset="-122"/>
              </a:rPr>
              <a:t>检测死菌也阳性</a:t>
            </a:r>
            <a:endParaRPr lang="en-US" altLang="zh-CN" sz="2000" b="1" smtClean="0">
              <a:solidFill>
                <a:srgbClr val="FF3300"/>
              </a:solidFill>
              <a:latin typeface="Times New Roman" panose="02020603050405020304" pitchFamily="18" charset="0"/>
              <a:ea typeface="黑体" panose="02010609060101010101" pitchFamily="49" charset="-122"/>
            </a:endParaRPr>
          </a:p>
          <a:p>
            <a:pPr>
              <a:lnSpc>
                <a:spcPct val="150000"/>
              </a:lnSpc>
              <a:buFont typeface="Wingdings" panose="05000000000000000000" pitchFamily="2" charset="2"/>
              <a:buChar char="Ø"/>
            </a:pPr>
            <a:r>
              <a:rPr lang="zh-CN" altLang="en-US" sz="2000" b="1" smtClean="0">
                <a:solidFill>
                  <a:srgbClr val="FF0000"/>
                </a:solidFill>
                <a:latin typeface="Times New Roman" panose="02020603050405020304" pitchFamily="18" charset="0"/>
                <a:ea typeface="黑体" panose="02010609060101010101" pitchFamily="49" charset="-122"/>
              </a:rPr>
              <a:t>不易误检</a:t>
            </a:r>
            <a:r>
              <a:rPr lang="zh-CN" altLang="en-US" sz="2000" smtClean="0">
                <a:solidFill>
                  <a:srgbClr val="000000"/>
                </a:solidFill>
                <a:latin typeface="Times New Roman" panose="02020603050405020304" pitchFamily="18" charset="0"/>
                <a:ea typeface="黑体" panose="02010609060101010101" pitchFamily="49" charset="-122"/>
              </a:rPr>
              <a:t>：</a:t>
            </a:r>
            <a:r>
              <a:rPr lang="en-US" altLang="zh-CN" sz="2000" smtClean="0">
                <a:solidFill>
                  <a:srgbClr val="000000"/>
                </a:solidFill>
                <a:latin typeface="Times New Roman" panose="02020603050405020304" pitchFamily="18" charset="0"/>
                <a:ea typeface="黑体" panose="02010609060101010101" pitchFamily="49" charset="-122"/>
              </a:rPr>
              <a:t>RNA</a:t>
            </a:r>
            <a:r>
              <a:rPr lang="zh-CN" altLang="en-US" sz="2000" smtClean="0">
                <a:solidFill>
                  <a:srgbClr val="000000"/>
                </a:solidFill>
                <a:latin typeface="Times New Roman" panose="02020603050405020304" pitchFamily="18" charset="0"/>
                <a:ea typeface="黑体" panose="02010609060101010101" pitchFamily="49" charset="-122"/>
              </a:rPr>
              <a:t>容易降解，靶标和扩增产物都是</a:t>
            </a:r>
            <a:r>
              <a:rPr lang="en-US" altLang="zh-CN" sz="2000" smtClean="0">
                <a:solidFill>
                  <a:srgbClr val="000000"/>
                </a:solidFill>
                <a:latin typeface="Times New Roman" panose="02020603050405020304" pitchFamily="18" charset="0"/>
                <a:ea typeface="黑体" panose="02010609060101010101" pitchFamily="49" charset="-122"/>
              </a:rPr>
              <a:t>RNA</a:t>
            </a:r>
            <a:r>
              <a:rPr lang="zh-CN" altLang="en-US" sz="2000" smtClean="0">
                <a:solidFill>
                  <a:srgbClr val="000000"/>
                </a:solidFill>
                <a:latin typeface="Times New Roman" panose="02020603050405020304" pitchFamily="18" charset="0"/>
                <a:ea typeface="黑体" panose="02010609060101010101" pitchFamily="49" charset="-122"/>
              </a:rPr>
              <a:t>，不易污染，不易出现假阳性。</a:t>
            </a:r>
            <a:endParaRPr lang="en-US" altLang="zh-CN" sz="2000" smtClean="0">
              <a:solidFill>
                <a:srgbClr val="000000"/>
              </a:solidFill>
              <a:latin typeface="Times New Roman" panose="02020603050405020304" pitchFamily="18" charset="0"/>
              <a:ea typeface="黑体" panose="02010609060101010101" pitchFamily="49" charset="-122"/>
            </a:endParaRPr>
          </a:p>
          <a:p>
            <a:pPr>
              <a:lnSpc>
                <a:spcPct val="150000"/>
              </a:lnSpc>
              <a:buFont typeface="Wingdings" panose="05000000000000000000" pitchFamily="2" charset="2"/>
              <a:buChar char="Ø"/>
            </a:pPr>
            <a:r>
              <a:rPr lang="zh-CN" altLang="en-US" sz="2000" b="1" smtClean="0">
                <a:solidFill>
                  <a:srgbClr val="FF0000"/>
                </a:solidFill>
                <a:latin typeface="Times New Roman" panose="02020603050405020304" pitchFamily="18" charset="0"/>
                <a:ea typeface="黑体" panose="02010609060101010101" pitchFamily="49" charset="-122"/>
              </a:rPr>
              <a:t>对仪器要求低，损耗小</a:t>
            </a:r>
            <a:r>
              <a:rPr lang="zh-CN" altLang="en-US" sz="2000" smtClean="0">
                <a:solidFill>
                  <a:srgbClr val="000000"/>
                </a:solidFill>
                <a:latin typeface="Times New Roman" panose="02020603050405020304" pitchFamily="18" charset="0"/>
                <a:ea typeface="黑体" panose="02010609060101010101" pitchFamily="49" charset="-122"/>
              </a:rPr>
              <a:t>：</a:t>
            </a:r>
            <a:r>
              <a:rPr lang="en-US" altLang="zh-CN" sz="2000" smtClean="0">
                <a:solidFill>
                  <a:srgbClr val="000000"/>
                </a:solidFill>
                <a:latin typeface="Times New Roman" panose="02020603050405020304" pitchFamily="18" charset="0"/>
                <a:ea typeface="黑体" panose="02010609060101010101" pitchFamily="49" charset="-122"/>
              </a:rPr>
              <a:t>42</a:t>
            </a:r>
            <a:r>
              <a:rPr lang="zh-CN" altLang="en-US" sz="2000" smtClean="0">
                <a:solidFill>
                  <a:srgbClr val="000000"/>
                </a:solidFill>
                <a:latin typeface="Times New Roman" panose="02020603050405020304" pitchFamily="18" charset="0"/>
                <a:ea typeface="黑体" panose="02010609060101010101" pitchFamily="49" charset="-122"/>
              </a:rPr>
              <a:t>℃恒温扩增</a:t>
            </a:r>
            <a:endParaRPr lang="en-US" altLang="zh-CN" sz="2000" smtClean="0">
              <a:solidFill>
                <a:srgbClr val="000000"/>
              </a:solidFill>
              <a:latin typeface="Times New Roman" panose="02020603050405020304" pitchFamily="18" charset="0"/>
              <a:ea typeface="黑体" panose="02010609060101010101" pitchFamily="49" charset="-122"/>
            </a:endParaRPr>
          </a:p>
          <a:p>
            <a:pPr>
              <a:lnSpc>
                <a:spcPct val="150000"/>
              </a:lnSpc>
              <a:buFont typeface="Wingdings" panose="05000000000000000000" pitchFamily="2" charset="2"/>
              <a:buChar char="Ø"/>
            </a:pPr>
            <a:r>
              <a:rPr lang="zh-CN" altLang="en-US" sz="2000" smtClean="0">
                <a:solidFill>
                  <a:srgbClr val="0000FF"/>
                </a:solidFill>
                <a:latin typeface="Times New Roman" panose="02020603050405020304" pitchFamily="18" charset="0"/>
                <a:ea typeface="黑体" panose="02010609060101010101" pitchFamily="49" charset="-122"/>
              </a:rPr>
              <a:t>可使用</a:t>
            </a:r>
            <a:r>
              <a:rPr lang="en-US" altLang="zh-CN" sz="2000" smtClean="0">
                <a:solidFill>
                  <a:srgbClr val="0000FF"/>
                </a:solidFill>
                <a:latin typeface="Times New Roman" panose="02020603050405020304" pitchFamily="18" charset="0"/>
                <a:ea typeface="黑体" panose="02010609060101010101" pitchFamily="49" charset="-122"/>
              </a:rPr>
              <a:t>MagX</a:t>
            </a:r>
            <a:r>
              <a:rPr lang="zh-CN" altLang="en-US" sz="2000" smtClean="0">
                <a:solidFill>
                  <a:srgbClr val="0000FF"/>
                </a:solidFill>
                <a:latin typeface="Times New Roman" panose="02020603050405020304" pitchFamily="18" charset="0"/>
                <a:ea typeface="黑体" panose="02010609060101010101" pitchFamily="49" charset="-122"/>
              </a:rPr>
              <a:t>全自动提取，实现分子全自动化检测。</a:t>
            </a:r>
            <a:endParaRPr lang="en-US" altLang="zh-CN" sz="2000" smtClean="0">
              <a:solidFill>
                <a:srgbClr val="0000FF"/>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5"/>
          <p:cNvSpPr>
            <a:spLocks noChangeArrowheads="1"/>
          </p:cNvSpPr>
          <p:nvPr/>
        </p:nvSpPr>
        <p:spPr bwMode="auto">
          <a:xfrm>
            <a:off x="1214414" y="285728"/>
            <a:ext cx="9144000" cy="701675"/>
          </a:xfrm>
          <a:prstGeom prst="rect">
            <a:avLst/>
          </a:prstGeom>
          <a:noFill/>
          <a:ln w="9525">
            <a:noFill/>
            <a:miter lim="800000"/>
          </a:ln>
        </p:spPr>
        <p:txBody>
          <a:bodyPr>
            <a:spAutoFit/>
          </a:bodyPr>
          <a:lstStyle/>
          <a:p>
            <a:pPr>
              <a:buNone/>
            </a:pPr>
            <a:r>
              <a:rPr lang="zh-CN" altLang="en-US" sz="4000" b="1" dirty="0" smtClean="0">
                <a:latin typeface="Times New Roman" panose="02020603050405020304" pitchFamily="18" charset="0"/>
                <a:ea typeface="黑体" panose="02010609060101010101" pitchFamily="49" charset="-122"/>
              </a:rPr>
              <a:t>   </a:t>
            </a:r>
            <a:r>
              <a:rPr lang="en-US" altLang="zh-CN" sz="4000" b="1" dirty="0" smtClean="0">
                <a:latin typeface="Times New Roman" panose="02020603050405020304" pitchFamily="18" charset="0"/>
                <a:ea typeface="黑体" panose="02010609060101010101" pitchFamily="49" charset="-122"/>
              </a:rPr>
              <a:t>RNA</a:t>
            </a:r>
            <a:r>
              <a:rPr lang="zh-CN" altLang="en-US" sz="4000" b="1" dirty="0">
                <a:latin typeface="Times New Roman" panose="02020603050405020304" pitchFamily="18" charset="0"/>
                <a:ea typeface="黑体" panose="02010609060101010101" pitchFamily="49" charset="-122"/>
              </a:rPr>
              <a:t>检测技术的发展历程</a:t>
            </a:r>
          </a:p>
        </p:txBody>
      </p:sp>
      <p:grpSp>
        <p:nvGrpSpPr>
          <p:cNvPr id="2" name="Group 15"/>
          <p:cNvGrpSpPr/>
          <p:nvPr/>
        </p:nvGrpSpPr>
        <p:grpSpPr bwMode="auto">
          <a:xfrm>
            <a:off x="457200" y="1447800"/>
            <a:ext cx="8229600" cy="4251325"/>
            <a:chOff x="240" y="1200"/>
            <a:chExt cx="5184" cy="2678"/>
          </a:xfrm>
        </p:grpSpPr>
        <p:sp>
          <p:nvSpPr>
            <p:cNvPr id="27655" name="Text Box 4"/>
            <p:cNvSpPr txBox="1">
              <a:spLocks noChangeArrowheads="1"/>
            </p:cNvSpPr>
            <p:nvPr/>
          </p:nvSpPr>
          <p:spPr bwMode="auto">
            <a:xfrm>
              <a:off x="1056" y="1200"/>
              <a:ext cx="3744" cy="842"/>
            </a:xfrm>
            <a:prstGeom prst="rect">
              <a:avLst/>
            </a:prstGeom>
            <a:noFill/>
            <a:ln w="25400">
              <a:solidFill>
                <a:schemeClr val="tx1"/>
              </a:solidFill>
              <a:miter lim="800000"/>
            </a:ln>
          </p:spPr>
          <p:txBody>
            <a:bodyPr>
              <a:spAutoFit/>
            </a:bodyPr>
            <a:lstStyle/>
            <a:p>
              <a:pPr>
                <a:spcBef>
                  <a:spcPct val="50000"/>
                </a:spcBef>
              </a:pPr>
              <a:r>
                <a:rPr lang="en-US" altLang="zh-CN" sz="2000" b="1">
                  <a:solidFill>
                    <a:srgbClr val="000000"/>
                  </a:solidFill>
                  <a:latin typeface="Times New Roman" panose="02020603050405020304" pitchFamily="18" charset="0"/>
                  <a:ea typeface="黑体" panose="02010609060101010101" pitchFamily="49" charset="-122"/>
                </a:rPr>
                <a:t>TAS</a:t>
              </a:r>
              <a:r>
                <a:rPr lang="zh-CN" altLang="en-US" sz="2000" b="1">
                  <a:solidFill>
                    <a:srgbClr val="000000"/>
                  </a:solidFill>
                  <a:latin typeface="Times New Roman" panose="02020603050405020304" pitchFamily="18" charset="0"/>
                  <a:ea typeface="黑体" panose="02010609060101010101" pitchFamily="49" charset="-122"/>
                </a:rPr>
                <a:t>（</a:t>
              </a:r>
              <a:r>
                <a:rPr lang="en-US" altLang="zh-CN" sz="2000" b="1">
                  <a:solidFill>
                    <a:srgbClr val="000000"/>
                  </a:solidFill>
                  <a:latin typeface="Times New Roman" panose="02020603050405020304" pitchFamily="18" charset="0"/>
                  <a:ea typeface="黑体" panose="02010609060101010101" pitchFamily="49" charset="-122"/>
                </a:rPr>
                <a:t>Transcription-based amplification system</a:t>
              </a:r>
              <a:r>
                <a:rPr lang="zh-CN" altLang="en-US" sz="2000" b="1">
                  <a:solidFill>
                    <a:srgbClr val="000000"/>
                  </a:solidFill>
                  <a:latin typeface="Times New Roman" panose="02020603050405020304" pitchFamily="18" charset="0"/>
                  <a:ea typeface="黑体" panose="02010609060101010101" pitchFamily="49" charset="-122"/>
                </a:rPr>
                <a:t>，</a:t>
              </a:r>
            </a:p>
            <a:p>
              <a:pPr>
                <a:spcBef>
                  <a:spcPct val="50000"/>
                </a:spcBef>
              </a:pPr>
              <a:r>
                <a:rPr lang="zh-CN" altLang="en-US" sz="2000" b="1">
                  <a:solidFill>
                    <a:srgbClr val="000000"/>
                  </a:solidFill>
                  <a:latin typeface="Times New Roman" panose="02020603050405020304" pitchFamily="18" charset="0"/>
                  <a:ea typeface="黑体" panose="02010609060101010101" pitchFamily="49" charset="-122"/>
                </a:rPr>
                <a:t>转录依赖的扩增系统）</a:t>
              </a:r>
            </a:p>
            <a:p>
              <a:pPr>
                <a:spcBef>
                  <a:spcPct val="50000"/>
                </a:spcBef>
              </a:pPr>
              <a:r>
                <a:rPr lang="en-US" altLang="zh-CN" sz="2000" b="1">
                  <a:solidFill>
                    <a:srgbClr val="000000"/>
                  </a:solidFill>
                  <a:latin typeface="Times New Roman" panose="02020603050405020304" pitchFamily="18" charset="0"/>
                  <a:ea typeface="黑体" panose="02010609060101010101" pitchFamily="49" charset="-122"/>
                </a:rPr>
                <a:t>1989</a:t>
              </a:r>
              <a:r>
                <a:rPr lang="zh-CN" altLang="en-US" sz="2000" b="1">
                  <a:solidFill>
                    <a:srgbClr val="000000"/>
                  </a:solidFill>
                  <a:latin typeface="Times New Roman" panose="02020603050405020304" pitchFamily="18" charset="0"/>
                  <a:ea typeface="黑体" panose="02010609060101010101" pitchFamily="49" charset="-122"/>
                </a:rPr>
                <a:t>，</a:t>
              </a:r>
              <a:r>
                <a:rPr lang="en-US" altLang="zh-CN" sz="2000" b="1">
                  <a:solidFill>
                    <a:srgbClr val="000000"/>
                  </a:solidFill>
                  <a:latin typeface="Times New Roman" panose="02020603050405020304" pitchFamily="18" charset="0"/>
                  <a:ea typeface="黑体" panose="02010609060101010101" pitchFamily="49" charset="-122"/>
                </a:rPr>
                <a:t>Kwoh</a:t>
              </a:r>
            </a:p>
          </p:txBody>
        </p:sp>
        <p:sp>
          <p:nvSpPr>
            <p:cNvPr id="27656" name="Text Box 5"/>
            <p:cNvSpPr txBox="1">
              <a:spLocks noChangeArrowheads="1"/>
            </p:cNvSpPr>
            <p:nvPr/>
          </p:nvSpPr>
          <p:spPr bwMode="auto">
            <a:xfrm>
              <a:off x="240" y="3296"/>
              <a:ext cx="1632" cy="582"/>
            </a:xfrm>
            <a:prstGeom prst="rect">
              <a:avLst/>
            </a:prstGeom>
            <a:noFill/>
            <a:ln w="25400">
              <a:solidFill>
                <a:schemeClr val="tx1"/>
              </a:solidFill>
              <a:miter lim="800000"/>
            </a:ln>
          </p:spPr>
          <p:txBody>
            <a:bodyPr>
              <a:spAutoFit/>
            </a:bodyPr>
            <a:lstStyle/>
            <a:p>
              <a:pPr>
                <a:spcBef>
                  <a:spcPct val="50000"/>
                </a:spcBef>
              </a:pPr>
              <a:r>
                <a:rPr lang="en-US" altLang="zh-CN" sz="1800" b="1" dirty="0">
                  <a:solidFill>
                    <a:srgbClr val="000000"/>
                  </a:solidFill>
                  <a:latin typeface="Times New Roman" panose="02020603050405020304" pitchFamily="18" charset="0"/>
                  <a:ea typeface="黑体" panose="02010609060101010101" pitchFamily="49" charset="-122"/>
                </a:rPr>
                <a:t>NASBA</a:t>
              </a:r>
              <a:r>
                <a:rPr lang="zh-CN" altLang="en-US" sz="1800" b="1" dirty="0">
                  <a:solidFill>
                    <a:srgbClr val="000000"/>
                  </a:solidFill>
                  <a:latin typeface="Times New Roman" panose="02020603050405020304" pitchFamily="18" charset="0"/>
                  <a:ea typeface="黑体" panose="02010609060101010101" pitchFamily="49" charset="-122"/>
                </a:rPr>
                <a:t>有荷兰阿克苏公司推出，现在属于法国生物梅里埃公司</a:t>
              </a:r>
            </a:p>
          </p:txBody>
        </p:sp>
        <p:sp>
          <p:nvSpPr>
            <p:cNvPr id="27657" name="Line 9"/>
            <p:cNvSpPr>
              <a:spLocks noChangeShapeType="1"/>
            </p:cNvSpPr>
            <p:nvPr/>
          </p:nvSpPr>
          <p:spPr bwMode="auto">
            <a:xfrm>
              <a:off x="2736" y="2064"/>
              <a:ext cx="0" cy="1248"/>
            </a:xfrm>
            <a:prstGeom prst="line">
              <a:avLst/>
            </a:prstGeom>
            <a:noFill/>
            <a:ln w="25400">
              <a:solidFill>
                <a:schemeClr val="tx1"/>
              </a:solidFill>
              <a:round/>
            </a:ln>
          </p:spPr>
          <p:txBody>
            <a:bodyPr/>
            <a:lstStyle/>
            <a:p>
              <a:endParaRPr lang="zh-CN" altLang="en-US"/>
            </a:p>
          </p:txBody>
        </p:sp>
        <p:sp>
          <p:nvSpPr>
            <p:cNvPr id="27658" name="Line 10"/>
            <p:cNvSpPr>
              <a:spLocks noChangeShapeType="1"/>
            </p:cNvSpPr>
            <p:nvPr/>
          </p:nvSpPr>
          <p:spPr bwMode="auto">
            <a:xfrm>
              <a:off x="1056" y="2688"/>
              <a:ext cx="3552" cy="0"/>
            </a:xfrm>
            <a:prstGeom prst="line">
              <a:avLst/>
            </a:prstGeom>
            <a:noFill/>
            <a:ln w="25400">
              <a:solidFill>
                <a:schemeClr val="tx1"/>
              </a:solidFill>
              <a:round/>
            </a:ln>
          </p:spPr>
          <p:txBody>
            <a:bodyPr/>
            <a:lstStyle/>
            <a:p>
              <a:endParaRPr lang="zh-CN" altLang="en-US"/>
            </a:p>
          </p:txBody>
        </p:sp>
        <p:sp>
          <p:nvSpPr>
            <p:cNvPr id="27659" name="Text Box 11"/>
            <p:cNvSpPr txBox="1">
              <a:spLocks noChangeArrowheads="1"/>
            </p:cNvSpPr>
            <p:nvPr/>
          </p:nvSpPr>
          <p:spPr bwMode="auto">
            <a:xfrm>
              <a:off x="2064" y="3318"/>
              <a:ext cx="1440" cy="543"/>
            </a:xfrm>
            <a:prstGeom prst="rect">
              <a:avLst/>
            </a:prstGeom>
            <a:noFill/>
            <a:ln w="25400">
              <a:solidFill>
                <a:schemeClr val="tx1"/>
              </a:solidFill>
              <a:miter lim="800000"/>
            </a:ln>
          </p:spPr>
          <p:txBody>
            <a:bodyPr>
              <a:spAutoFit/>
            </a:bodyPr>
            <a:lstStyle/>
            <a:p>
              <a:pPr>
                <a:spcBef>
                  <a:spcPct val="50000"/>
                </a:spcBef>
              </a:pPr>
              <a:r>
                <a:rPr lang="en-US" altLang="zh-CN" sz="2000" b="1">
                  <a:solidFill>
                    <a:srgbClr val="000000"/>
                  </a:solidFill>
                  <a:latin typeface="Times New Roman" panose="02020603050405020304" pitchFamily="18" charset="0"/>
                  <a:ea typeface="黑体" panose="02010609060101010101" pitchFamily="49" charset="-122"/>
                </a:rPr>
                <a:t>TMA</a:t>
              </a:r>
            </a:p>
            <a:p>
              <a:pPr>
                <a:spcBef>
                  <a:spcPct val="50000"/>
                </a:spcBef>
              </a:pPr>
              <a:r>
                <a:rPr lang="en-US" altLang="zh-CN" sz="2000" b="1">
                  <a:solidFill>
                    <a:srgbClr val="000000"/>
                  </a:solidFill>
                  <a:latin typeface="Times New Roman" panose="02020603050405020304" pitchFamily="18" charset="0"/>
                  <a:ea typeface="黑体" panose="02010609060101010101" pitchFamily="49" charset="-122"/>
                </a:rPr>
                <a:t>Gen-probe</a:t>
              </a:r>
            </a:p>
          </p:txBody>
        </p:sp>
        <p:sp>
          <p:nvSpPr>
            <p:cNvPr id="27660" name="Text Box 12"/>
            <p:cNvSpPr txBox="1">
              <a:spLocks noChangeArrowheads="1"/>
            </p:cNvSpPr>
            <p:nvPr/>
          </p:nvSpPr>
          <p:spPr bwMode="auto">
            <a:xfrm>
              <a:off x="3744" y="3296"/>
              <a:ext cx="1680" cy="554"/>
            </a:xfrm>
            <a:prstGeom prst="rect">
              <a:avLst/>
            </a:prstGeom>
            <a:noFill/>
            <a:ln w="25400">
              <a:solidFill>
                <a:schemeClr val="tx1"/>
              </a:solidFill>
              <a:miter lim="800000"/>
            </a:ln>
          </p:spPr>
          <p:txBody>
            <a:bodyPr>
              <a:spAutoFit/>
            </a:bodyPr>
            <a:lstStyle/>
            <a:p>
              <a:pPr>
                <a:spcBef>
                  <a:spcPct val="50000"/>
                </a:spcBef>
              </a:pPr>
              <a:r>
                <a:rPr lang="en-US" altLang="zh-CN" sz="2000" b="1">
                  <a:solidFill>
                    <a:srgbClr val="000000"/>
                  </a:solidFill>
                  <a:latin typeface="Times New Roman" panose="02020603050405020304" pitchFamily="18" charset="0"/>
                  <a:ea typeface="黑体" panose="02010609060101010101" pitchFamily="49" charset="-122"/>
                </a:rPr>
                <a:t>SAT</a:t>
              </a:r>
            </a:p>
            <a:p>
              <a:pPr>
                <a:spcBef>
                  <a:spcPct val="50000"/>
                </a:spcBef>
              </a:pPr>
              <a:r>
                <a:rPr lang="zh-CN" altLang="en-US" sz="2000" b="1">
                  <a:solidFill>
                    <a:srgbClr val="000000"/>
                  </a:solidFill>
                  <a:latin typeface="Times New Roman" panose="02020603050405020304" pitchFamily="18" charset="0"/>
                  <a:ea typeface="黑体" panose="02010609060101010101" pitchFamily="49" charset="-122"/>
                </a:rPr>
                <a:t>上海仁度</a:t>
              </a:r>
            </a:p>
          </p:txBody>
        </p:sp>
        <p:sp>
          <p:nvSpPr>
            <p:cNvPr id="27661" name="Line 13"/>
            <p:cNvSpPr>
              <a:spLocks noChangeShapeType="1"/>
            </p:cNvSpPr>
            <p:nvPr/>
          </p:nvSpPr>
          <p:spPr bwMode="auto">
            <a:xfrm>
              <a:off x="1056" y="2688"/>
              <a:ext cx="0" cy="576"/>
            </a:xfrm>
            <a:prstGeom prst="line">
              <a:avLst/>
            </a:prstGeom>
            <a:noFill/>
            <a:ln w="25400">
              <a:solidFill>
                <a:schemeClr val="tx1"/>
              </a:solidFill>
              <a:round/>
            </a:ln>
          </p:spPr>
          <p:txBody>
            <a:bodyPr/>
            <a:lstStyle/>
            <a:p>
              <a:endParaRPr lang="zh-CN" altLang="en-US"/>
            </a:p>
          </p:txBody>
        </p:sp>
        <p:sp>
          <p:nvSpPr>
            <p:cNvPr id="27662" name="Line 14"/>
            <p:cNvSpPr>
              <a:spLocks noChangeShapeType="1"/>
            </p:cNvSpPr>
            <p:nvPr/>
          </p:nvSpPr>
          <p:spPr bwMode="auto">
            <a:xfrm>
              <a:off x="4608" y="2688"/>
              <a:ext cx="0" cy="576"/>
            </a:xfrm>
            <a:prstGeom prst="line">
              <a:avLst/>
            </a:prstGeom>
            <a:noFill/>
            <a:ln w="25400">
              <a:solidFill>
                <a:schemeClr val="tx1"/>
              </a:solidFill>
              <a:round/>
            </a:ln>
          </p:spPr>
          <p:txBody>
            <a:bodyPr/>
            <a:lstStyle/>
            <a:p>
              <a:endParaRPr lang="zh-CN" altLang="en-US"/>
            </a:p>
          </p:txBody>
        </p:sp>
      </p:grpSp>
      <p:sp>
        <p:nvSpPr>
          <p:cNvPr id="12" name="TextBox 11"/>
          <p:cNvSpPr txBox="1"/>
          <p:nvPr/>
        </p:nvSpPr>
        <p:spPr>
          <a:xfrm>
            <a:off x="1143000" y="4191000"/>
            <a:ext cx="1143000" cy="46166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altLang="zh-CN" dirty="0">
                <a:latin typeface="黑体" panose="02010609060101010101" pitchFamily="49" charset="-122"/>
                <a:ea typeface="黑体" panose="02010609060101010101" pitchFamily="49" charset="-122"/>
              </a:rPr>
              <a:t> </a:t>
            </a:r>
            <a:r>
              <a:rPr lang="en-US" altLang="zh-CN" dirty="0" smtClean="0">
                <a:latin typeface="黑体" panose="02010609060101010101" pitchFamily="49" charset="-122"/>
                <a:ea typeface="黑体" panose="02010609060101010101" pitchFamily="49" charset="-122"/>
              </a:rPr>
              <a:t>1989</a:t>
            </a:r>
            <a:endParaRPr lang="zh-CN" altLang="en-US" dirty="0">
              <a:latin typeface="黑体" panose="02010609060101010101" pitchFamily="49" charset="-122"/>
              <a:ea typeface="黑体" panose="02010609060101010101" pitchFamily="49" charset="-122"/>
            </a:endParaRPr>
          </a:p>
        </p:txBody>
      </p:sp>
      <p:sp>
        <p:nvSpPr>
          <p:cNvPr id="13" name="TextBox 12"/>
          <p:cNvSpPr txBox="1"/>
          <p:nvPr/>
        </p:nvSpPr>
        <p:spPr>
          <a:xfrm>
            <a:off x="3810000" y="4191000"/>
            <a:ext cx="1143000" cy="46166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altLang="zh-CN" dirty="0">
                <a:latin typeface="黑体" panose="02010609060101010101" pitchFamily="49" charset="-122"/>
                <a:ea typeface="黑体" panose="02010609060101010101" pitchFamily="49" charset="-122"/>
              </a:rPr>
              <a:t> </a:t>
            </a:r>
            <a:r>
              <a:rPr lang="en-US" altLang="zh-CN" dirty="0" smtClean="0">
                <a:latin typeface="黑体" panose="02010609060101010101" pitchFamily="49" charset="-122"/>
                <a:ea typeface="黑体" panose="02010609060101010101" pitchFamily="49" charset="-122"/>
              </a:rPr>
              <a:t>1989</a:t>
            </a:r>
            <a:endParaRPr lang="zh-CN" altLang="en-US" dirty="0">
              <a:latin typeface="黑体" panose="02010609060101010101" pitchFamily="49" charset="-122"/>
              <a:ea typeface="黑体" panose="02010609060101010101" pitchFamily="49" charset="-122"/>
            </a:endParaRPr>
          </a:p>
        </p:txBody>
      </p:sp>
      <p:sp>
        <p:nvSpPr>
          <p:cNvPr id="14" name="TextBox 13"/>
          <p:cNvSpPr txBox="1"/>
          <p:nvPr/>
        </p:nvSpPr>
        <p:spPr>
          <a:xfrm>
            <a:off x="6781800" y="4191000"/>
            <a:ext cx="1143000" cy="46166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defRPr/>
            </a:pPr>
            <a:r>
              <a:rPr lang="en-US" altLang="zh-CN" dirty="0">
                <a:latin typeface="黑体" panose="02010609060101010101" pitchFamily="49" charset="-122"/>
                <a:ea typeface="黑体" panose="02010609060101010101" pitchFamily="49" charset="-122"/>
              </a:rPr>
              <a:t> </a:t>
            </a:r>
            <a:r>
              <a:rPr lang="en-US" altLang="zh-CN" dirty="0" smtClean="0">
                <a:latin typeface="黑体" panose="02010609060101010101" pitchFamily="49" charset="-122"/>
                <a:ea typeface="黑体" panose="02010609060101010101" pitchFamily="49" charset="-122"/>
              </a:rPr>
              <a:t>2007</a:t>
            </a:r>
            <a:endParaRPr lang="zh-CN" altLang="en-US"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08930" name="组合 2"/>
          <p:cNvGrpSpPr/>
          <p:nvPr/>
        </p:nvGrpSpPr>
        <p:grpSpPr bwMode="auto">
          <a:xfrm>
            <a:off x="0" y="1428750"/>
            <a:ext cx="9180513" cy="4592638"/>
            <a:chOff x="-338786" y="1439880"/>
            <a:chExt cx="9789922" cy="5239028"/>
          </a:xfrm>
        </p:grpSpPr>
        <p:sp>
          <p:nvSpPr>
            <p:cNvPr id="508931" name="矩形 4"/>
            <p:cNvSpPr>
              <a:spLocks noChangeArrowheads="1"/>
            </p:cNvSpPr>
            <p:nvPr/>
          </p:nvSpPr>
          <p:spPr bwMode="auto">
            <a:xfrm>
              <a:off x="-338786" y="1439880"/>
              <a:ext cx="3961338" cy="4414452"/>
            </a:xfrm>
            <a:prstGeom prst="rect">
              <a:avLst/>
            </a:prstGeom>
            <a:noFill/>
            <a:ln w="9525">
              <a:noFill/>
              <a:miter lim="800000"/>
            </a:ln>
          </p:spPr>
          <p:txBody>
            <a:bodyPr>
              <a:spAutoFit/>
            </a:bodyPr>
            <a:lstStyle/>
            <a:p>
              <a:pPr marL="742950" lvl="1" indent="-285750">
                <a:lnSpc>
                  <a:spcPct val="150000"/>
                </a:lnSpc>
                <a:buFont typeface="Wingdings" panose="05000000000000000000" pitchFamily="2" charset="2"/>
                <a:buChar char="ü"/>
              </a:pPr>
              <a:r>
                <a:rPr kumimoji="0" lang="zh-CN" altLang="en-US" sz="2000" b="1">
                  <a:solidFill>
                    <a:srgbClr val="FF0000"/>
                  </a:solidFill>
                  <a:ea typeface="黑体" panose="02010609060101010101" pitchFamily="49" charset="-122"/>
                </a:rPr>
                <a:t>尿液样本检测：</a:t>
              </a:r>
              <a:r>
                <a:rPr kumimoji="0" lang="zh-CN" altLang="en-US" sz="2000">
                  <a:solidFill>
                    <a:srgbClr val="000000"/>
                  </a:solidFill>
                  <a:latin typeface="Times New Roman" panose="02020603050405020304" pitchFamily="18" charset="0"/>
                  <a:ea typeface="黑体" panose="02010609060101010101" pitchFamily="49" charset="-122"/>
                </a:rPr>
                <a:t>显著降低病人的采样痛苦和检测依从性；</a:t>
              </a:r>
              <a:endParaRPr kumimoji="0" lang="zh-CN" altLang="en-US" sz="2000" b="1">
                <a:solidFill>
                  <a:srgbClr val="FF0000"/>
                </a:solidFill>
                <a:ea typeface="黑体" panose="02010609060101010101" pitchFamily="49" charset="-122"/>
              </a:endParaRPr>
            </a:p>
            <a:p>
              <a:pPr marL="742950" lvl="1" indent="-285750">
                <a:lnSpc>
                  <a:spcPct val="150000"/>
                </a:lnSpc>
                <a:buFont typeface="Wingdings" panose="05000000000000000000" pitchFamily="2" charset="2"/>
                <a:buChar char="ü"/>
              </a:pPr>
              <a:r>
                <a:rPr kumimoji="0" lang="zh-CN" altLang="en-US" sz="2000">
                  <a:solidFill>
                    <a:srgbClr val="000000"/>
                  </a:solidFill>
                  <a:ea typeface="黑体" panose="02010609060101010101" pitchFamily="49" charset="-122"/>
                </a:rPr>
                <a:t>更高灵敏度，</a:t>
              </a:r>
              <a:r>
                <a:rPr kumimoji="0" lang="zh-CN" altLang="en-US" sz="2000" b="1">
                  <a:solidFill>
                    <a:srgbClr val="FF0000"/>
                  </a:solidFill>
                  <a:ea typeface="黑体" panose="02010609060101010101" pitchFamily="49" charset="-122"/>
                </a:rPr>
                <a:t>避免假阴性；</a:t>
              </a:r>
            </a:p>
            <a:p>
              <a:pPr marL="742950" lvl="1" indent="-285750">
                <a:lnSpc>
                  <a:spcPct val="150000"/>
                </a:lnSpc>
                <a:buFont typeface="Wingdings" panose="05000000000000000000" pitchFamily="2" charset="2"/>
                <a:buChar char="ü"/>
              </a:pPr>
              <a:r>
                <a:rPr kumimoji="0" lang="zh-CN" altLang="en-US" sz="2000" b="1">
                  <a:solidFill>
                    <a:srgbClr val="FF0000"/>
                  </a:solidFill>
                  <a:ea typeface="黑体" panose="02010609060101010101" pitchFamily="49" charset="-122"/>
                </a:rPr>
                <a:t>避免假阳性：</a:t>
              </a:r>
              <a:r>
                <a:rPr kumimoji="0" lang="zh-CN" altLang="en-US" sz="2000">
                  <a:ea typeface="黑体" panose="02010609060101010101" pitchFamily="49" charset="-122"/>
                </a:rPr>
                <a:t>菌体死亡后</a:t>
              </a:r>
              <a:r>
                <a:rPr kumimoji="0" lang="en-US" altLang="zh-CN" sz="2000">
                  <a:ea typeface="黑体" panose="02010609060101010101" pitchFamily="49" charset="-122"/>
                </a:rPr>
                <a:t>RNA</a:t>
              </a:r>
              <a:r>
                <a:rPr kumimoji="0" lang="zh-CN" altLang="en-US" sz="2000">
                  <a:ea typeface="黑体" panose="02010609060101010101" pitchFamily="49" charset="-122"/>
                </a:rPr>
                <a:t>很快降解</a:t>
              </a:r>
              <a:r>
                <a:rPr kumimoji="0" lang="zh-CN" altLang="en-US" sz="2000">
                  <a:solidFill>
                    <a:srgbClr val="000000"/>
                  </a:solidFill>
                  <a:ea typeface="黑体" panose="02010609060101010101" pitchFamily="49" charset="-122"/>
                </a:rPr>
                <a:t>，利于用药监测及判愈。</a:t>
              </a:r>
            </a:p>
          </p:txBody>
        </p:sp>
        <p:pic>
          <p:nvPicPr>
            <p:cNvPr id="508932" name="Picture 2" descr="ctng"/>
            <p:cNvPicPr>
              <a:picLocks noChangeAspect="1" noChangeArrowheads="1"/>
            </p:cNvPicPr>
            <p:nvPr/>
          </p:nvPicPr>
          <p:blipFill>
            <a:blip r:embed="rId2"/>
            <a:srcRect/>
            <a:stretch>
              <a:fillRect/>
            </a:stretch>
          </p:blipFill>
          <p:spPr bwMode="auto">
            <a:xfrm>
              <a:off x="4498975" y="2967038"/>
              <a:ext cx="3857625" cy="1619250"/>
            </a:xfrm>
            <a:prstGeom prst="rect">
              <a:avLst/>
            </a:prstGeom>
            <a:noFill/>
            <a:ln w="9525">
              <a:noFill/>
              <a:miter lim="800000"/>
              <a:headEnd/>
              <a:tailEnd/>
            </a:ln>
          </p:spPr>
        </p:pic>
        <p:sp>
          <p:nvSpPr>
            <p:cNvPr id="508933" name="Text Box 4"/>
            <p:cNvSpPr txBox="1">
              <a:spLocks noChangeArrowheads="1"/>
            </p:cNvSpPr>
            <p:nvPr/>
          </p:nvSpPr>
          <p:spPr bwMode="auto">
            <a:xfrm>
              <a:off x="6732588" y="2671763"/>
              <a:ext cx="2718548" cy="421259"/>
            </a:xfrm>
            <a:prstGeom prst="rect">
              <a:avLst/>
            </a:prstGeom>
            <a:noFill/>
            <a:ln w="9525" algn="ctr">
              <a:noFill/>
              <a:miter lim="800000"/>
            </a:ln>
          </p:spPr>
          <p:txBody>
            <a:bodyPr>
              <a:spAutoFit/>
            </a:bodyPr>
            <a:lstStyle/>
            <a:p>
              <a:pPr>
                <a:spcBef>
                  <a:spcPct val="0"/>
                </a:spcBef>
                <a:buFontTx/>
                <a:buNone/>
              </a:pPr>
              <a:r>
                <a:rPr kumimoji="0" lang="en-US" altLang="zh-CN" sz="1800">
                  <a:solidFill>
                    <a:srgbClr val="000000"/>
                  </a:solidFill>
                  <a:latin typeface="Times New Roman" panose="02020603050405020304" pitchFamily="18" charset="0"/>
                  <a:ea typeface="黑体" panose="02010609060101010101" pitchFamily="49" charset="-122"/>
                </a:rPr>
                <a:t>TMA – RNA</a:t>
              </a:r>
              <a:r>
                <a:rPr kumimoji="0" lang="zh-CN" altLang="en-US" sz="1800">
                  <a:solidFill>
                    <a:srgbClr val="000000"/>
                  </a:solidFill>
                  <a:latin typeface="Times New Roman" panose="02020603050405020304" pitchFamily="18" charset="0"/>
                  <a:ea typeface="黑体" panose="02010609060101010101" pitchFamily="49" charset="-122"/>
                </a:rPr>
                <a:t>检测技术</a:t>
              </a:r>
            </a:p>
          </p:txBody>
        </p:sp>
        <p:sp>
          <p:nvSpPr>
            <p:cNvPr id="508934" name="Line 5"/>
            <p:cNvSpPr>
              <a:spLocks noChangeShapeType="1"/>
            </p:cNvSpPr>
            <p:nvPr/>
          </p:nvSpPr>
          <p:spPr bwMode="auto">
            <a:xfrm flipH="1">
              <a:off x="6224588" y="2816225"/>
              <a:ext cx="3175" cy="358775"/>
            </a:xfrm>
            <a:prstGeom prst="line">
              <a:avLst/>
            </a:prstGeom>
            <a:noFill/>
            <a:ln w="9525">
              <a:solidFill>
                <a:schemeClr val="tx1"/>
              </a:solidFill>
              <a:round/>
            </a:ln>
          </p:spPr>
          <p:txBody>
            <a:bodyPr wrap="none" anchor="ctr"/>
            <a:lstStyle/>
            <a:p>
              <a:endParaRPr lang="zh-CN" altLang="en-US"/>
            </a:p>
          </p:txBody>
        </p:sp>
        <p:sp>
          <p:nvSpPr>
            <p:cNvPr id="508935" name="Line 6"/>
            <p:cNvSpPr>
              <a:spLocks noChangeShapeType="1"/>
            </p:cNvSpPr>
            <p:nvPr/>
          </p:nvSpPr>
          <p:spPr bwMode="auto">
            <a:xfrm flipV="1">
              <a:off x="7307263" y="3032125"/>
              <a:ext cx="288925" cy="276225"/>
            </a:xfrm>
            <a:prstGeom prst="line">
              <a:avLst/>
            </a:prstGeom>
            <a:noFill/>
            <a:ln w="9525">
              <a:solidFill>
                <a:schemeClr val="tx1"/>
              </a:solidFill>
              <a:round/>
            </a:ln>
          </p:spPr>
          <p:txBody>
            <a:bodyPr wrap="none" anchor="ctr"/>
            <a:lstStyle/>
            <a:p>
              <a:endParaRPr lang="zh-CN" altLang="en-US"/>
            </a:p>
          </p:txBody>
        </p:sp>
        <p:sp>
          <p:nvSpPr>
            <p:cNvPr id="508936" name="Text Box 7"/>
            <p:cNvSpPr txBox="1">
              <a:spLocks noChangeArrowheads="1"/>
            </p:cNvSpPr>
            <p:nvPr/>
          </p:nvSpPr>
          <p:spPr bwMode="auto">
            <a:xfrm>
              <a:off x="4211638" y="4543425"/>
              <a:ext cx="1229477" cy="421259"/>
            </a:xfrm>
            <a:prstGeom prst="rect">
              <a:avLst/>
            </a:prstGeom>
            <a:noFill/>
            <a:ln w="9525" algn="ctr">
              <a:noFill/>
              <a:miter lim="800000"/>
            </a:ln>
          </p:spPr>
          <p:txBody>
            <a:bodyPr wrap="none">
              <a:spAutoFit/>
            </a:bodyPr>
            <a:lstStyle/>
            <a:p>
              <a:pPr>
                <a:spcBef>
                  <a:spcPct val="0"/>
                </a:spcBef>
                <a:buFontTx/>
                <a:buNone/>
              </a:pPr>
              <a:r>
                <a:rPr kumimoji="0" lang="en-US" altLang="zh-CN" sz="1800">
                  <a:solidFill>
                    <a:srgbClr val="000000"/>
                  </a:solidFill>
                  <a:latin typeface="Times New Roman" panose="02020603050405020304" pitchFamily="18" charset="0"/>
                  <a:ea typeface="黑体" panose="02010609060101010101" pitchFamily="49" charset="-122"/>
                </a:rPr>
                <a:t>SDA </a:t>
              </a:r>
              <a:r>
                <a:rPr kumimoji="0" lang="zh-CN" altLang="en-US" sz="1800">
                  <a:solidFill>
                    <a:srgbClr val="000000"/>
                  </a:solidFill>
                  <a:latin typeface="Times New Roman" panose="02020603050405020304" pitchFamily="18" charset="0"/>
                  <a:ea typeface="黑体" panose="02010609060101010101" pitchFamily="49" charset="-122"/>
                </a:rPr>
                <a:t>技术</a:t>
              </a:r>
            </a:p>
          </p:txBody>
        </p:sp>
        <p:sp>
          <p:nvSpPr>
            <p:cNvPr id="508937" name="Text Box 9"/>
            <p:cNvSpPr txBox="1">
              <a:spLocks noChangeArrowheads="1"/>
            </p:cNvSpPr>
            <p:nvPr/>
          </p:nvSpPr>
          <p:spPr bwMode="auto">
            <a:xfrm>
              <a:off x="5675313" y="2419351"/>
              <a:ext cx="1181546" cy="421259"/>
            </a:xfrm>
            <a:prstGeom prst="rect">
              <a:avLst/>
            </a:prstGeom>
            <a:noFill/>
            <a:ln w="9525" algn="ctr">
              <a:noFill/>
              <a:miter lim="800000"/>
            </a:ln>
          </p:spPr>
          <p:txBody>
            <a:bodyPr wrap="none">
              <a:spAutoFit/>
            </a:bodyPr>
            <a:lstStyle/>
            <a:p>
              <a:pPr>
                <a:spcBef>
                  <a:spcPct val="0"/>
                </a:spcBef>
                <a:buFontTx/>
                <a:buNone/>
              </a:pPr>
              <a:r>
                <a:rPr kumimoji="0" lang="zh-CN" altLang="en-US" sz="1800">
                  <a:solidFill>
                    <a:srgbClr val="000000"/>
                  </a:solidFill>
                  <a:latin typeface="Times New Roman" panose="02020603050405020304" pitchFamily="18" charset="0"/>
                  <a:ea typeface="黑体" panose="02010609060101010101" pitchFamily="49" charset="-122"/>
                </a:rPr>
                <a:t>其它技术</a:t>
              </a:r>
            </a:p>
          </p:txBody>
        </p:sp>
        <p:sp>
          <p:nvSpPr>
            <p:cNvPr id="508938" name="Text Box 10"/>
            <p:cNvSpPr txBox="1">
              <a:spLocks noChangeArrowheads="1"/>
            </p:cNvSpPr>
            <p:nvPr/>
          </p:nvSpPr>
          <p:spPr bwMode="auto">
            <a:xfrm>
              <a:off x="4356100" y="2527300"/>
              <a:ext cx="1215734" cy="421259"/>
            </a:xfrm>
            <a:prstGeom prst="rect">
              <a:avLst/>
            </a:prstGeom>
            <a:noFill/>
            <a:ln w="9525" algn="ctr">
              <a:noFill/>
              <a:miter lim="800000"/>
            </a:ln>
          </p:spPr>
          <p:txBody>
            <a:bodyPr wrap="none">
              <a:spAutoFit/>
            </a:bodyPr>
            <a:lstStyle/>
            <a:p>
              <a:pPr>
                <a:spcBef>
                  <a:spcPct val="0"/>
                </a:spcBef>
                <a:buFontTx/>
                <a:buNone/>
              </a:pPr>
              <a:r>
                <a:rPr kumimoji="0" lang="en-US" altLang="zh-CN" sz="1800">
                  <a:solidFill>
                    <a:srgbClr val="000000"/>
                  </a:solidFill>
                  <a:latin typeface="Times New Roman" panose="02020603050405020304" pitchFamily="18" charset="0"/>
                  <a:ea typeface="黑体" panose="02010609060101010101" pitchFamily="49" charset="-122"/>
                </a:rPr>
                <a:t>PCR </a:t>
              </a:r>
              <a:r>
                <a:rPr kumimoji="0" lang="zh-CN" altLang="en-US" sz="1800">
                  <a:solidFill>
                    <a:srgbClr val="000000"/>
                  </a:solidFill>
                  <a:latin typeface="Times New Roman" panose="02020603050405020304" pitchFamily="18" charset="0"/>
                  <a:ea typeface="黑体" panose="02010609060101010101" pitchFamily="49" charset="-122"/>
                </a:rPr>
                <a:t>技术</a:t>
              </a:r>
            </a:p>
          </p:txBody>
        </p:sp>
        <p:sp>
          <p:nvSpPr>
            <p:cNvPr id="508939" name="Line 11"/>
            <p:cNvSpPr>
              <a:spLocks noChangeShapeType="1"/>
            </p:cNvSpPr>
            <p:nvPr/>
          </p:nvSpPr>
          <p:spPr bwMode="auto">
            <a:xfrm flipV="1">
              <a:off x="4643438" y="4191000"/>
              <a:ext cx="152400" cy="352425"/>
            </a:xfrm>
            <a:prstGeom prst="line">
              <a:avLst/>
            </a:prstGeom>
            <a:noFill/>
            <a:ln w="9525">
              <a:solidFill>
                <a:schemeClr val="tx1"/>
              </a:solidFill>
              <a:round/>
            </a:ln>
          </p:spPr>
          <p:txBody>
            <a:bodyPr wrap="none" anchor="ctr"/>
            <a:lstStyle/>
            <a:p>
              <a:endParaRPr lang="zh-CN" altLang="en-US"/>
            </a:p>
          </p:txBody>
        </p:sp>
        <p:sp>
          <p:nvSpPr>
            <p:cNvPr id="508940" name="Line 12"/>
            <p:cNvSpPr>
              <a:spLocks noChangeShapeType="1"/>
            </p:cNvSpPr>
            <p:nvPr/>
          </p:nvSpPr>
          <p:spPr bwMode="auto">
            <a:xfrm>
              <a:off x="5003800" y="2887663"/>
              <a:ext cx="434975" cy="295275"/>
            </a:xfrm>
            <a:prstGeom prst="line">
              <a:avLst/>
            </a:prstGeom>
            <a:noFill/>
            <a:ln w="9525">
              <a:solidFill>
                <a:schemeClr val="tx1"/>
              </a:solidFill>
              <a:round/>
            </a:ln>
          </p:spPr>
          <p:txBody>
            <a:bodyPr wrap="none" anchor="ctr"/>
            <a:lstStyle/>
            <a:p>
              <a:endParaRPr lang="zh-CN" altLang="en-US"/>
            </a:p>
          </p:txBody>
        </p:sp>
        <p:sp>
          <p:nvSpPr>
            <p:cNvPr id="508941" name="AutoShape 14"/>
            <p:cNvSpPr>
              <a:spLocks noChangeArrowheads="1"/>
            </p:cNvSpPr>
            <p:nvPr/>
          </p:nvSpPr>
          <p:spPr bwMode="auto">
            <a:xfrm rot="10800000">
              <a:off x="6732588" y="4581525"/>
              <a:ext cx="215900" cy="719138"/>
            </a:xfrm>
            <a:prstGeom prst="upArrow">
              <a:avLst>
                <a:gd name="adj1" fmla="val 50000"/>
                <a:gd name="adj2" fmla="val 83272"/>
              </a:avLst>
            </a:prstGeom>
            <a:gradFill rotWithShape="1">
              <a:gsLst>
                <a:gs pos="0">
                  <a:srgbClr val="6F001C"/>
                </a:gs>
                <a:gs pos="100000">
                  <a:srgbClr val="F0003C"/>
                </a:gs>
              </a:gsLst>
              <a:lin ang="5400000" scaled="1"/>
            </a:gradFill>
            <a:ln w="9525" algn="ctr">
              <a:noFill/>
              <a:miter lim="800000"/>
            </a:ln>
          </p:spPr>
          <p:txBody>
            <a:bodyPr rot="10800000" wrap="none" anchor="ctr"/>
            <a:lstStyle/>
            <a:p>
              <a:pPr>
                <a:spcBef>
                  <a:spcPct val="0"/>
                </a:spcBef>
                <a:buFontTx/>
                <a:buNone/>
              </a:pPr>
              <a:endParaRPr kumimoji="0" lang="zh-CN" altLang="en-US" sz="1800">
                <a:solidFill>
                  <a:srgbClr val="000000"/>
                </a:solidFill>
              </a:endParaRPr>
            </a:p>
          </p:txBody>
        </p:sp>
        <p:sp>
          <p:nvSpPr>
            <p:cNvPr id="508942" name="Rectangle 15"/>
            <p:cNvSpPr>
              <a:spLocks noChangeArrowheads="1"/>
            </p:cNvSpPr>
            <p:nvPr/>
          </p:nvSpPr>
          <p:spPr bwMode="auto">
            <a:xfrm>
              <a:off x="4859338" y="3398838"/>
              <a:ext cx="634534" cy="386153"/>
            </a:xfrm>
            <a:prstGeom prst="rect">
              <a:avLst/>
            </a:prstGeom>
            <a:noFill/>
            <a:ln w="9525" algn="ctr">
              <a:noFill/>
              <a:miter lim="800000"/>
            </a:ln>
          </p:spPr>
          <p:txBody>
            <a:bodyPr wrap="none">
              <a:spAutoFit/>
            </a:bodyPr>
            <a:lstStyle/>
            <a:p>
              <a:pPr>
                <a:spcBef>
                  <a:spcPct val="0"/>
                </a:spcBef>
                <a:buFontTx/>
                <a:buNone/>
              </a:pPr>
              <a:r>
                <a:rPr kumimoji="0" lang="en-US" altLang="zh-CN" sz="1600" b="1">
                  <a:solidFill>
                    <a:srgbClr val="000000"/>
                  </a:solidFill>
                </a:rPr>
                <a:t>27%</a:t>
              </a:r>
            </a:p>
          </p:txBody>
        </p:sp>
        <p:sp>
          <p:nvSpPr>
            <p:cNvPr id="508943" name="Rectangle 16"/>
            <p:cNvSpPr>
              <a:spLocks noChangeArrowheads="1"/>
            </p:cNvSpPr>
            <p:nvPr/>
          </p:nvSpPr>
          <p:spPr bwMode="auto">
            <a:xfrm>
              <a:off x="6156325" y="3103563"/>
              <a:ext cx="513166" cy="386153"/>
            </a:xfrm>
            <a:prstGeom prst="rect">
              <a:avLst/>
            </a:prstGeom>
            <a:noFill/>
            <a:ln w="9525" algn="ctr">
              <a:noFill/>
              <a:miter lim="800000"/>
            </a:ln>
          </p:spPr>
          <p:txBody>
            <a:bodyPr wrap="none">
              <a:spAutoFit/>
            </a:bodyPr>
            <a:lstStyle/>
            <a:p>
              <a:pPr>
                <a:spcBef>
                  <a:spcPct val="0"/>
                </a:spcBef>
                <a:buFontTx/>
                <a:buNone/>
              </a:pPr>
              <a:r>
                <a:rPr kumimoji="0" lang="en-US" altLang="zh-CN" sz="1600" b="1">
                  <a:solidFill>
                    <a:srgbClr val="000000"/>
                  </a:solidFill>
                </a:rPr>
                <a:t>3%</a:t>
              </a:r>
            </a:p>
          </p:txBody>
        </p:sp>
        <p:sp>
          <p:nvSpPr>
            <p:cNvPr id="508944" name="Rectangle 17"/>
            <p:cNvSpPr>
              <a:spLocks noChangeArrowheads="1"/>
            </p:cNvSpPr>
            <p:nvPr/>
          </p:nvSpPr>
          <p:spPr bwMode="auto">
            <a:xfrm>
              <a:off x="5580063" y="3111500"/>
              <a:ext cx="513166" cy="386153"/>
            </a:xfrm>
            <a:prstGeom prst="rect">
              <a:avLst/>
            </a:prstGeom>
            <a:noFill/>
            <a:ln w="9525" algn="ctr">
              <a:noFill/>
              <a:miter lim="800000"/>
            </a:ln>
          </p:spPr>
          <p:txBody>
            <a:bodyPr wrap="none">
              <a:spAutoFit/>
            </a:bodyPr>
            <a:lstStyle/>
            <a:p>
              <a:pPr>
                <a:spcBef>
                  <a:spcPct val="0"/>
                </a:spcBef>
                <a:buFontTx/>
                <a:buNone/>
              </a:pPr>
              <a:r>
                <a:rPr kumimoji="0" lang="en-US" altLang="zh-CN" sz="1600" b="1">
                  <a:solidFill>
                    <a:srgbClr val="000000"/>
                  </a:solidFill>
                </a:rPr>
                <a:t>6%</a:t>
              </a:r>
            </a:p>
          </p:txBody>
        </p:sp>
        <p:sp>
          <p:nvSpPr>
            <p:cNvPr id="508945" name="Rectangle 18"/>
            <p:cNvSpPr>
              <a:spLocks noChangeArrowheads="1"/>
            </p:cNvSpPr>
            <p:nvPr/>
          </p:nvSpPr>
          <p:spPr bwMode="auto">
            <a:xfrm>
              <a:off x="6948487" y="3543299"/>
              <a:ext cx="795337" cy="947832"/>
            </a:xfrm>
            <a:prstGeom prst="rect">
              <a:avLst/>
            </a:prstGeom>
            <a:noFill/>
            <a:ln w="9525" algn="ctr">
              <a:noFill/>
              <a:miter lim="800000"/>
            </a:ln>
          </p:spPr>
          <p:txBody>
            <a:bodyPr>
              <a:spAutoFit/>
            </a:bodyPr>
            <a:lstStyle/>
            <a:p>
              <a:pPr>
                <a:spcBef>
                  <a:spcPct val="0"/>
                </a:spcBef>
                <a:buFontTx/>
                <a:buNone/>
              </a:pPr>
              <a:r>
                <a:rPr kumimoji="0" lang="en-US" altLang="zh-CN" b="1">
                  <a:solidFill>
                    <a:srgbClr val="FFFFFF"/>
                  </a:solidFill>
                </a:rPr>
                <a:t>64%</a:t>
              </a:r>
            </a:p>
          </p:txBody>
        </p:sp>
        <p:sp>
          <p:nvSpPr>
            <p:cNvPr id="508946" name="Text Box 19"/>
            <p:cNvSpPr txBox="1">
              <a:spLocks noChangeArrowheads="1"/>
            </p:cNvSpPr>
            <p:nvPr/>
          </p:nvSpPr>
          <p:spPr bwMode="auto">
            <a:xfrm>
              <a:off x="5292726" y="5373686"/>
              <a:ext cx="3671888" cy="1041444"/>
            </a:xfrm>
            <a:prstGeom prst="rect">
              <a:avLst/>
            </a:prstGeom>
            <a:gradFill rotWithShape="1">
              <a:gsLst>
                <a:gs pos="0">
                  <a:srgbClr val="333399"/>
                </a:gs>
                <a:gs pos="100000">
                  <a:srgbClr val="181847"/>
                </a:gs>
              </a:gsLst>
              <a:path path="shape">
                <a:fillToRect l="50000" t="50000" r="50000" b="50000"/>
              </a:path>
            </a:gradFill>
            <a:ln w="9525">
              <a:noFill/>
              <a:miter lim="800000"/>
            </a:ln>
          </p:spPr>
          <p:txBody>
            <a:bodyPr>
              <a:spAutoFit/>
            </a:bodyPr>
            <a:lstStyle/>
            <a:p>
              <a:pPr algn="ctr">
                <a:spcBef>
                  <a:spcPct val="0"/>
                </a:spcBef>
                <a:buFontTx/>
                <a:buNone/>
              </a:pPr>
              <a:endParaRPr kumimoji="0" lang="en-US" altLang="zh-CN" sz="2000" b="1">
                <a:solidFill>
                  <a:srgbClr val="FFFFFF"/>
                </a:solidFill>
                <a:ea typeface="华文细黑" pitchFamily="2" charset="-122"/>
              </a:endParaRPr>
            </a:p>
            <a:p>
              <a:pPr algn="ctr">
                <a:spcBef>
                  <a:spcPct val="0"/>
                </a:spcBef>
                <a:buFontTx/>
                <a:buNone/>
              </a:pPr>
              <a:r>
                <a:rPr kumimoji="0" lang="en-US" altLang="zh-CN" sz="2000" b="1">
                  <a:solidFill>
                    <a:srgbClr val="FFFFFF"/>
                  </a:solidFill>
                  <a:ea typeface="华文细黑" pitchFamily="2" charset="-122"/>
                </a:rPr>
                <a:t>real-time TMA——SAT</a:t>
              </a:r>
            </a:p>
            <a:p>
              <a:pPr algn="ctr">
                <a:spcBef>
                  <a:spcPct val="0"/>
                </a:spcBef>
                <a:buFontTx/>
                <a:buNone/>
              </a:pPr>
              <a:endParaRPr kumimoji="0" lang="en-US" altLang="zh-CN" sz="2000" b="1" baseline="30000">
                <a:solidFill>
                  <a:srgbClr val="FFFFFF"/>
                </a:solidFill>
                <a:ea typeface="华文细黑" pitchFamily="2" charset="-122"/>
              </a:endParaRPr>
            </a:p>
          </p:txBody>
        </p:sp>
        <p:sp>
          <p:nvSpPr>
            <p:cNvPr id="508947" name="Rectangle 37"/>
            <p:cNvSpPr>
              <a:spLocks noChangeArrowheads="1"/>
            </p:cNvSpPr>
            <p:nvPr/>
          </p:nvSpPr>
          <p:spPr bwMode="auto">
            <a:xfrm>
              <a:off x="4213225" y="1771651"/>
              <a:ext cx="5064097" cy="421259"/>
            </a:xfrm>
            <a:prstGeom prst="rect">
              <a:avLst/>
            </a:prstGeom>
            <a:noFill/>
            <a:ln w="9525">
              <a:noFill/>
              <a:miter lim="800000"/>
            </a:ln>
          </p:spPr>
          <p:txBody>
            <a:bodyPr wrap="none">
              <a:spAutoFit/>
            </a:bodyPr>
            <a:lstStyle/>
            <a:p>
              <a:pPr>
                <a:spcBef>
                  <a:spcPct val="0"/>
                </a:spcBef>
                <a:buFontTx/>
                <a:buNone/>
              </a:pPr>
              <a:r>
                <a:rPr kumimoji="0" lang="zh-CN" altLang="en-US" sz="1800" b="1">
                  <a:solidFill>
                    <a:srgbClr val="000000"/>
                  </a:solidFill>
                  <a:latin typeface="Calibri" panose="020F0502020204030204" charset="0"/>
                  <a:ea typeface="黑体" panose="02010609060101010101" pitchFamily="49" charset="-122"/>
                </a:rPr>
                <a:t>美国市场占主导地位的</a:t>
              </a:r>
              <a:r>
                <a:rPr kumimoji="0" lang="en-US" altLang="zh-CN" sz="1800" b="1">
                  <a:solidFill>
                    <a:srgbClr val="000000"/>
                  </a:solidFill>
                  <a:latin typeface="Calibri" panose="020F0502020204030204" charset="0"/>
                  <a:ea typeface="黑体" panose="02010609060101010101" pitchFamily="49" charset="-122"/>
                </a:rPr>
                <a:t>CT/NG</a:t>
              </a:r>
              <a:r>
                <a:rPr kumimoji="0" lang="zh-CN" altLang="en-US" sz="1800" b="1">
                  <a:solidFill>
                    <a:srgbClr val="000000"/>
                  </a:solidFill>
                  <a:latin typeface="Calibri" panose="020F0502020204030204" charset="0"/>
                  <a:ea typeface="黑体" panose="02010609060101010101" pitchFamily="49" charset="-122"/>
                </a:rPr>
                <a:t>检测技术：</a:t>
              </a:r>
              <a:r>
                <a:rPr kumimoji="0" lang="en-US" altLang="zh-CN" sz="1800" b="1">
                  <a:solidFill>
                    <a:srgbClr val="F0003C"/>
                  </a:solidFill>
                  <a:latin typeface="Calibri" panose="020F0502020204030204" charset="0"/>
                </a:rPr>
                <a:t>TMA</a:t>
              </a:r>
              <a:endParaRPr kumimoji="0" lang="zh-CN" altLang="en-US" sz="1800" b="1">
                <a:solidFill>
                  <a:srgbClr val="F0003C"/>
                </a:solidFill>
                <a:latin typeface="Calibri" panose="020F0502020204030204" charset="0"/>
              </a:endParaRPr>
            </a:p>
          </p:txBody>
        </p:sp>
        <p:sp>
          <p:nvSpPr>
            <p:cNvPr id="508948" name="Rectangle 38"/>
            <p:cNvSpPr>
              <a:spLocks noChangeArrowheads="1"/>
            </p:cNvSpPr>
            <p:nvPr/>
          </p:nvSpPr>
          <p:spPr bwMode="auto">
            <a:xfrm>
              <a:off x="4211637" y="1565571"/>
              <a:ext cx="5124865" cy="5113337"/>
            </a:xfrm>
            <a:prstGeom prst="rect">
              <a:avLst/>
            </a:prstGeom>
            <a:noFill/>
            <a:ln w="25400">
              <a:solidFill>
                <a:schemeClr val="tx1"/>
              </a:solidFill>
              <a:miter lim="800000"/>
            </a:ln>
          </p:spPr>
          <p:txBody>
            <a:bodyPr wrap="none" anchor="ctr"/>
            <a:lstStyle/>
            <a:p>
              <a:pPr>
                <a:spcBef>
                  <a:spcPct val="0"/>
                </a:spcBef>
                <a:buFontTx/>
                <a:buNone/>
              </a:pPr>
              <a:endParaRPr kumimoji="0" lang="zh-CN" altLang="en-US" sz="1800">
                <a:solidFill>
                  <a:srgbClr val="000000"/>
                </a:solidFill>
                <a:latin typeface="Calibri" panose="020F0502020204030204" charset="0"/>
              </a:endParaRPr>
            </a:p>
          </p:txBody>
        </p:sp>
        <p:sp>
          <p:nvSpPr>
            <p:cNvPr id="508949" name="Text Box 8"/>
            <p:cNvSpPr txBox="1">
              <a:spLocks noChangeArrowheads="1"/>
            </p:cNvSpPr>
            <p:nvPr/>
          </p:nvSpPr>
          <p:spPr bwMode="auto">
            <a:xfrm>
              <a:off x="5435600" y="6323015"/>
              <a:ext cx="3313113" cy="315944"/>
            </a:xfrm>
            <a:prstGeom prst="rect">
              <a:avLst/>
            </a:prstGeom>
            <a:noFill/>
            <a:ln w="9525" algn="ctr">
              <a:noFill/>
              <a:miter lim="800000"/>
            </a:ln>
          </p:spPr>
          <p:txBody>
            <a:bodyPr>
              <a:spAutoFit/>
            </a:bodyPr>
            <a:lstStyle/>
            <a:p>
              <a:pPr>
                <a:spcBef>
                  <a:spcPct val="0"/>
                </a:spcBef>
                <a:buFontTx/>
                <a:buNone/>
              </a:pPr>
              <a:r>
                <a:rPr kumimoji="0" lang="zh-CN" altLang="en-US" sz="1200" b="1">
                  <a:solidFill>
                    <a:srgbClr val="000000"/>
                  </a:solidFill>
                  <a:latin typeface="黑体" panose="02010609060101010101" pitchFamily="49" charset="-122"/>
                  <a:ea typeface="黑体" panose="02010609060101010101" pitchFamily="49" charset="-122"/>
                </a:rPr>
                <a:t>数据来源：</a:t>
              </a:r>
              <a:r>
                <a:rPr kumimoji="0" lang="en-US" altLang="zh-CN" sz="1200" b="1">
                  <a:solidFill>
                    <a:srgbClr val="000000"/>
                  </a:solidFill>
                  <a:latin typeface="Times New Roman" panose="02020603050405020304" pitchFamily="18" charset="0"/>
                  <a:ea typeface="黑体" panose="02010609060101010101" pitchFamily="49" charset="-122"/>
                </a:rPr>
                <a:t>Gen-Probe Company</a:t>
              </a:r>
              <a:r>
                <a:rPr kumimoji="0" lang="zh-CN" altLang="en-US" sz="1200" b="1">
                  <a:solidFill>
                    <a:srgbClr val="000000"/>
                  </a:solidFill>
                  <a:latin typeface="Times New Roman" panose="02020603050405020304" pitchFamily="18" charset="0"/>
                  <a:ea typeface="黑体" panose="02010609060101010101" pitchFamily="49" charset="-122"/>
                </a:rPr>
                <a:t>（</a:t>
              </a:r>
              <a:r>
                <a:rPr kumimoji="0" lang="en-US" altLang="zh-CN" sz="1200" b="1">
                  <a:solidFill>
                    <a:srgbClr val="000000"/>
                  </a:solidFill>
                  <a:latin typeface="Times New Roman" panose="02020603050405020304" pitchFamily="18" charset="0"/>
                  <a:ea typeface="黑体" panose="02010609060101010101" pitchFamily="49" charset="-122"/>
                </a:rPr>
                <a:t>2009</a:t>
              </a:r>
              <a:r>
                <a:rPr kumimoji="0" lang="zh-CN" altLang="en-US" sz="1200" b="1">
                  <a:solidFill>
                    <a:srgbClr val="000000"/>
                  </a:solidFill>
                  <a:latin typeface="Times New Roman" panose="02020603050405020304" pitchFamily="18" charset="0"/>
                  <a:ea typeface="黑体" panose="02010609060101010101" pitchFamily="49" charset="-122"/>
                </a:rPr>
                <a:t>）</a:t>
              </a:r>
              <a:r>
                <a:rPr kumimoji="0" lang="zh-CN" altLang="en-US" sz="1200">
                  <a:solidFill>
                    <a:srgbClr val="000000"/>
                  </a:solidFill>
                  <a:latin typeface="楷体_GB2312" pitchFamily="49" charset="-122"/>
                  <a:ea typeface="楷体_GB2312" pitchFamily="49" charset="-122"/>
                </a:rPr>
                <a:t>                                            </a:t>
              </a:r>
            </a:p>
          </p:txBody>
        </p:sp>
      </p:grpSp>
      <p:sp>
        <p:nvSpPr>
          <p:cNvPr id="23" name="标题 1"/>
          <p:cNvSpPr txBox="1"/>
          <p:nvPr/>
        </p:nvSpPr>
        <p:spPr bwMode="auto">
          <a:xfrm>
            <a:off x="914400" y="0"/>
            <a:ext cx="8229600" cy="1143000"/>
          </a:xfrm>
          <a:prstGeom prst="rect">
            <a:avLst/>
          </a:prstGeom>
          <a:noFill/>
          <a:ln w="9525">
            <a:noFill/>
            <a:miter lim="800000"/>
          </a:ln>
        </p:spPr>
        <p:txBody>
          <a:bodyPr anchor="ctr"/>
          <a:lstStyle/>
          <a:p>
            <a:pPr algn="ctr">
              <a:spcBef>
                <a:spcPct val="0"/>
              </a:spcBef>
              <a:buFontTx/>
              <a:buNone/>
              <a:defRPr/>
            </a:pPr>
            <a:r>
              <a:rPr kumimoji="0" lang="en-US" altLang="zh-CN" sz="3600" b="1" dirty="0">
                <a:solidFill>
                  <a:srgbClr val="000000"/>
                </a:solidFill>
                <a:latin typeface="Times New Roman" panose="02020603050405020304" pitchFamily="18" charset="0"/>
                <a:ea typeface="+mj-ea"/>
                <a:cs typeface="Times New Roman" panose="02020603050405020304" pitchFamily="18" charset="0"/>
              </a:rPr>
              <a:t>SAT</a:t>
            </a:r>
            <a:r>
              <a:rPr kumimoji="0" lang="zh-CN" altLang="en-US" sz="3600" b="1" dirty="0">
                <a:solidFill>
                  <a:srgbClr val="000000"/>
                </a:solidFill>
                <a:latin typeface="Times New Roman" panose="02020603050405020304" pitchFamily="18" charset="0"/>
                <a:ea typeface="+mj-ea"/>
                <a:cs typeface="Times New Roman" panose="02020603050405020304" pitchFamily="18" charset="0"/>
              </a:rPr>
              <a:t>技术应用于</a:t>
            </a:r>
            <a:r>
              <a:rPr kumimoji="0" lang="en-US" altLang="zh-CN" sz="3600" b="1" dirty="0">
                <a:solidFill>
                  <a:srgbClr val="000000"/>
                </a:solidFill>
                <a:latin typeface="Times New Roman" panose="02020603050405020304" pitchFamily="18" charset="0"/>
                <a:ea typeface="+mj-ea"/>
                <a:cs typeface="Times New Roman" panose="02020603050405020304" pitchFamily="18" charset="0"/>
              </a:rPr>
              <a:t>CT/NG/UU/MG</a:t>
            </a:r>
            <a:r>
              <a:rPr kumimoji="0" lang="zh-CN" altLang="en-US" sz="3600" b="1" dirty="0">
                <a:solidFill>
                  <a:srgbClr val="000000"/>
                </a:solidFill>
                <a:latin typeface="Times New Roman" panose="02020603050405020304" pitchFamily="18" charset="0"/>
                <a:ea typeface="+mj-ea"/>
                <a:cs typeface="Times New Roman" panose="02020603050405020304" pitchFamily="18" charset="0"/>
              </a:rPr>
              <a:t>检测</a:t>
            </a:r>
            <a:endParaRPr kumimoji="0" lang="zh-CN" altLang="en-US" sz="3600" b="1" dirty="0">
              <a:solidFill>
                <a:srgbClr val="000000"/>
              </a:solidFill>
              <a:latin typeface="Times New Roman" panose="02020603050405020304" pitchFamily="18" charset="0"/>
              <a:ea typeface="黑体" panose="02010609060101010101" pitchFamily="49" charset="-122"/>
              <a:cs typeface="+mj-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标题 1"/>
          <p:cNvSpPr txBox="1"/>
          <p:nvPr/>
        </p:nvSpPr>
        <p:spPr bwMode="auto">
          <a:xfrm>
            <a:off x="609600" y="-76200"/>
            <a:ext cx="7858125" cy="1123950"/>
          </a:xfrm>
          <a:prstGeom prst="rect">
            <a:avLst/>
          </a:prstGeom>
          <a:noFill/>
          <a:ln w="9525">
            <a:noFill/>
            <a:miter lim="800000"/>
          </a:ln>
        </p:spPr>
        <p:txBody>
          <a:bodyPr anchor="ctr"/>
          <a:lstStyle/>
          <a:p>
            <a:pPr algn="ctr" fontAlgn="auto">
              <a:spcBef>
                <a:spcPts val="0"/>
              </a:spcBef>
              <a:spcAft>
                <a:spcPts val="0"/>
              </a:spcAft>
              <a:buClr>
                <a:srgbClr val="376092"/>
              </a:buClr>
              <a:buFontTx/>
              <a:buNone/>
              <a:defRPr/>
            </a:pPr>
            <a:r>
              <a:rPr kumimoji="0" lang="en-US" altLang="zh-CN" sz="4400" dirty="0">
                <a:latin typeface="微软雅黑" panose="020B0503020204020204" charset="-122"/>
                <a:ea typeface="微软雅黑" panose="020B0503020204020204" charset="-122"/>
              </a:rPr>
              <a:t>    </a:t>
            </a:r>
            <a:r>
              <a:rPr kumimoji="0" lang="en-US" altLang="zh-CN" sz="2800" b="1" dirty="0">
                <a:solidFill>
                  <a:schemeClr val="bg1"/>
                </a:solidFill>
                <a:latin typeface="+mj-lt"/>
                <a:ea typeface="+mj-ea"/>
                <a:cs typeface="+mj-cs"/>
              </a:rPr>
              <a:t>WHO</a:t>
            </a:r>
            <a:r>
              <a:rPr kumimoji="0" lang="zh-CN" altLang="en-US" sz="2800" b="1" dirty="0">
                <a:solidFill>
                  <a:schemeClr val="bg1"/>
                </a:solidFill>
                <a:latin typeface="+mj-lt"/>
                <a:ea typeface="+mj-ea"/>
                <a:cs typeface="+mj-cs"/>
              </a:rPr>
              <a:t>性传播疾病实验室诊断指南</a:t>
            </a:r>
          </a:p>
        </p:txBody>
      </p:sp>
      <p:sp>
        <p:nvSpPr>
          <p:cNvPr id="30725" name="矩形 12"/>
          <p:cNvSpPr>
            <a:spLocks noChangeArrowheads="1"/>
          </p:cNvSpPr>
          <p:nvPr/>
        </p:nvSpPr>
        <p:spPr bwMode="auto">
          <a:xfrm>
            <a:off x="0" y="6237288"/>
            <a:ext cx="9144000" cy="244475"/>
          </a:xfrm>
          <a:prstGeom prst="rect">
            <a:avLst/>
          </a:prstGeom>
          <a:noFill/>
          <a:ln w="9525">
            <a:noFill/>
            <a:miter lim="800000"/>
          </a:ln>
        </p:spPr>
        <p:txBody>
          <a:bodyPr>
            <a:spAutoFit/>
          </a:bodyPr>
          <a:lstStyle/>
          <a:p>
            <a:pPr indent="266700" algn="r" eaLnBrk="0" hangingPunct="0">
              <a:spcBef>
                <a:spcPct val="0"/>
              </a:spcBef>
              <a:buFontTx/>
              <a:buNone/>
            </a:pPr>
            <a:r>
              <a:rPr kumimoji="0" lang="en-US" altLang="zh-CN" sz="1000">
                <a:solidFill>
                  <a:srgbClr val="4A452A"/>
                </a:solidFill>
                <a:latin typeface="Times New Roman" panose="02020603050405020304" pitchFamily="18" charset="0"/>
                <a:ea typeface="黑体" panose="02010609060101010101" pitchFamily="49" charset="-122"/>
                <a:cs typeface="Times New Roman" panose="02020603050405020304" pitchFamily="18" charset="0"/>
              </a:rPr>
              <a:t>Unemo et al. Laboratory diagnosis of sexually transmitted</a:t>
            </a:r>
            <a:r>
              <a:rPr kumimoji="0" lang="zh-CN" altLang="en-US" sz="1000">
                <a:solidFill>
                  <a:srgbClr val="4A452A"/>
                </a:solidFill>
                <a:latin typeface="Times New Roman" panose="02020603050405020304" pitchFamily="18" charset="0"/>
                <a:ea typeface="黑体" panose="02010609060101010101" pitchFamily="49" charset="-122"/>
                <a:cs typeface="Times New Roman" panose="02020603050405020304" pitchFamily="18" charset="0"/>
              </a:rPr>
              <a:t>。</a:t>
            </a:r>
            <a:r>
              <a:rPr kumimoji="0" lang="en-US" altLang="zh-CN" sz="1000">
                <a:solidFill>
                  <a:srgbClr val="4A452A"/>
                </a:solidFill>
                <a:latin typeface="Times New Roman" panose="02020603050405020304" pitchFamily="18" charset="0"/>
                <a:ea typeface="黑体" panose="02010609060101010101" pitchFamily="49" charset="-122"/>
                <a:cs typeface="Times New Roman" panose="02020603050405020304" pitchFamily="18" charset="0"/>
              </a:rPr>
              <a:t>a.infections, including human  immunodeficiency virus, WHO,2013</a:t>
            </a:r>
          </a:p>
        </p:txBody>
      </p:sp>
      <p:sp>
        <p:nvSpPr>
          <p:cNvPr id="18" name="TextBox 52"/>
          <p:cNvSpPr txBox="1">
            <a:spLocks noChangeArrowheads="1"/>
          </p:cNvSpPr>
          <p:nvPr/>
        </p:nvSpPr>
        <p:spPr bwMode="auto">
          <a:xfrm>
            <a:off x="323850" y="1184275"/>
            <a:ext cx="7920038" cy="914400"/>
          </a:xfrm>
          <a:prstGeom prst="rect">
            <a:avLst/>
          </a:prstGeom>
          <a:noFill/>
          <a:ln w="9525">
            <a:noFill/>
            <a:miter lim="800000"/>
          </a:ln>
        </p:spPr>
        <p:txBody>
          <a:bodyPr>
            <a:spAutoFit/>
          </a:bodyPr>
          <a:lstStyle/>
          <a:p>
            <a:pPr marL="342900" indent="-342900" fontAlgn="auto">
              <a:lnSpc>
                <a:spcPct val="135000"/>
              </a:lnSpc>
              <a:spcBef>
                <a:spcPts val="0"/>
              </a:spcBef>
              <a:spcAft>
                <a:spcPts val="0"/>
              </a:spcAft>
              <a:buClr>
                <a:srgbClr val="376092"/>
              </a:buClr>
              <a:buFont typeface="Wingdings" panose="05000000000000000000" pitchFamily="2" charset="2"/>
              <a:buChar char="Ø"/>
              <a:defRPr/>
            </a:pP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WHO</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明确指出核酸扩增检测（</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NAAT</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）是诊断</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MG</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的唯一可行方法</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通过</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检测技术检测生殖支原体比</a:t>
            </a:r>
            <a:r>
              <a:rPr kumimoji="0" lang="en-US" altLang="zh-CN"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PCR</a:t>
            </a:r>
            <a:r>
              <a:rPr kumimoji="0" lang="zh-CN" altLang="en-US" sz="20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方法要更准确。</a:t>
            </a:r>
          </a:p>
        </p:txBody>
      </p:sp>
      <p:grpSp>
        <p:nvGrpSpPr>
          <p:cNvPr id="509957" name="组合 1"/>
          <p:cNvGrpSpPr/>
          <p:nvPr/>
        </p:nvGrpSpPr>
        <p:grpSpPr bwMode="auto">
          <a:xfrm>
            <a:off x="520700" y="2127250"/>
            <a:ext cx="8242300" cy="4038600"/>
            <a:chOff x="520700" y="1981200"/>
            <a:chExt cx="8242300" cy="4038600"/>
          </a:xfrm>
        </p:grpSpPr>
        <p:grpSp>
          <p:nvGrpSpPr>
            <p:cNvPr id="509958" name="组合 14"/>
            <p:cNvGrpSpPr/>
            <p:nvPr/>
          </p:nvGrpSpPr>
          <p:grpSpPr bwMode="auto">
            <a:xfrm>
              <a:off x="914400" y="3200400"/>
              <a:ext cx="3871913" cy="2759075"/>
              <a:chOff x="1331640" y="1581626"/>
              <a:chExt cx="4392488" cy="3575465"/>
            </a:xfrm>
          </p:grpSpPr>
          <p:pic>
            <p:nvPicPr>
              <p:cNvPr id="509959" name="Picture 7"/>
              <p:cNvPicPr>
                <a:picLocks noChangeAspect="1" noChangeArrowheads="1"/>
              </p:cNvPicPr>
              <p:nvPr/>
            </p:nvPicPr>
            <p:blipFill>
              <a:blip r:embed="rId3"/>
              <a:srcRect/>
              <a:stretch>
                <a:fillRect/>
              </a:stretch>
            </p:blipFill>
            <p:spPr bwMode="auto">
              <a:xfrm>
                <a:off x="1331640" y="1581626"/>
                <a:ext cx="4134746" cy="3531350"/>
              </a:xfrm>
              <a:prstGeom prst="rect">
                <a:avLst/>
              </a:prstGeom>
              <a:noFill/>
              <a:ln w="9525">
                <a:noFill/>
                <a:miter lim="800000"/>
                <a:headEnd/>
                <a:tailEnd/>
              </a:ln>
            </p:spPr>
          </p:pic>
          <p:sp>
            <p:nvSpPr>
              <p:cNvPr id="14" name="矩形 13"/>
              <p:cNvSpPr/>
              <p:nvPr/>
            </p:nvSpPr>
            <p:spPr>
              <a:xfrm>
                <a:off x="4355415" y="4941083"/>
                <a:ext cx="1368713" cy="21600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kumimoji="0" lang="zh-CN" altLang="en-US" sz="1800">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509961" name="组合 5"/>
            <p:cNvGrpSpPr/>
            <p:nvPr/>
          </p:nvGrpSpPr>
          <p:grpSpPr bwMode="auto">
            <a:xfrm>
              <a:off x="4419600" y="4267200"/>
              <a:ext cx="4343400" cy="1525588"/>
              <a:chOff x="2541037" y="2313688"/>
              <a:chExt cx="5320483" cy="1943729"/>
            </a:xfrm>
          </p:grpSpPr>
          <p:cxnSp>
            <p:nvCxnSpPr>
              <p:cNvPr id="11" name="直接连接符 10"/>
              <p:cNvCxnSpPr/>
              <p:nvPr/>
            </p:nvCxnSpPr>
            <p:spPr>
              <a:xfrm flipV="1">
                <a:off x="2541037" y="3446350"/>
                <a:ext cx="1059819" cy="323618"/>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圆角矩形 11"/>
              <p:cNvSpPr/>
              <p:nvPr/>
            </p:nvSpPr>
            <p:spPr>
              <a:xfrm>
                <a:off x="3563908" y="2313688"/>
                <a:ext cx="4297612" cy="1943729"/>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kumimoji="0" lang="zh-CN" altLang="en-US" sz="180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2543" name="TextBox 9"/>
              <p:cNvSpPr txBox="1">
                <a:spLocks noChangeArrowheads="1"/>
              </p:cNvSpPr>
              <p:nvPr/>
            </p:nvSpPr>
            <p:spPr bwMode="auto">
              <a:xfrm>
                <a:off x="3676696" y="2639329"/>
                <a:ext cx="4091483" cy="1363239"/>
              </a:xfrm>
              <a:prstGeom prst="rect">
                <a:avLst/>
              </a:prstGeom>
              <a:noFill/>
              <a:ln w="9525">
                <a:noFill/>
                <a:miter lim="800000"/>
              </a:ln>
            </p:spPr>
            <p:txBody>
              <a:bodyPr>
                <a:spAutoFit/>
              </a:bodyPr>
              <a:lstStyle/>
              <a:p>
                <a:pPr fontAlgn="auto">
                  <a:spcBef>
                    <a:spcPts val="0"/>
                  </a:spcBef>
                  <a:spcAft>
                    <a:spcPts val="0"/>
                  </a:spcAft>
                  <a:buFontTx/>
                  <a:buNone/>
                  <a:defRPr/>
                </a:pP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利用</a:t>
                </a:r>
                <a:r>
                  <a:rPr kumimoji="0" lang="en-US" altLang="zh-CN"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16S rRNA</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为靶标的</a:t>
                </a:r>
                <a:r>
                  <a:rPr kumimoji="0" lang="en-US" altLang="zh-CN"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检测技术</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在灵敏度上比</a:t>
                </a:r>
                <a:r>
                  <a:rPr kumimoji="0" lang="en-US" altLang="zh-CN"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PCR</a:t>
                </a:r>
                <a:r>
                  <a:rPr kumimoji="0" lang="zh-CN" altLang="en-US" sz="1600" b="1"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要高</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，它是目前一种灵敏度、特异度均非常高的</a:t>
                </a:r>
                <a:r>
                  <a:rPr kumimoji="0" lang="en-US" altLang="zh-CN"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MG</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检测技术。</a:t>
                </a:r>
              </a:p>
            </p:txBody>
          </p:sp>
        </p:grpSp>
        <p:sp>
          <p:nvSpPr>
            <p:cNvPr id="13" name="圆角矩形 12"/>
            <p:cNvSpPr/>
            <p:nvPr/>
          </p:nvSpPr>
          <p:spPr bwMode="auto">
            <a:xfrm>
              <a:off x="998538" y="4405313"/>
              <a:ext cx="3421062" cy="161448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kumimoji="0" lang="zh-CN" altLang="en-US" sz="1800">
                <a:latin typeface="Times New Roman" panose="02020603050405020304" pitchFamily="18" charset="0"/>
                <a:ea typeface="黑体" panose="02010609060101010101" pitchFamily="49" charset="-122"/>
                <a:cs typeface="Times New Roman" panose="02020603050405020304" pitchFamily="18" charset="0"/>
              </a:endParaRPr>
            </a:p>
          </p:txBody>
        </p:sp>
        <p:pic>
          <p:nvPicPr>
            <p:cNvPr id="509966" name="Picture 2"/>
            <p:cNvPicPr>
              <a:picLocks noChangeAspect="1" noChangeArrowheads="1"/>
            </p:cNvPicPr>
            <p:nvPr/>
          </p:nvPicPr>
          <p:blipFill>
            <a:blip r:embed="rId4"/>
            <a:srcRect/>
            <a:stretch>
              <a:fillRect/>
            </a:stretch>
          </p:blipFill>
          <p:spPr bwMode="auto">
            <a:xfrm>
              <a:off x="520700" y="1981200"/>
              <a:ext cx="4508500" cy="1143000"/>
            </a:xfrm>
            <a:prstGeom prst="rect">
              <a:avLst/>
            </a:prstGeom>
            <a:noFill/>
            <a:ln w="9525">
              <a:noFill/>
              <a:miter lim="800000"/>
              <a:headEnd/>
              <a:tailEnd/>
            </a:ln>
          </p:spPr>
        </p:pic>
        <p:grpSp>
          <p:nvGrpSpPr>
            <p:cNvPr id="509967" name="组合 5"/>
            <p:cNvGrpSpPr/>
            <p:nvPr/>
          </p:nvGrpSpPr>
          <p:grpSpPr bwMode="auto">
            <a:xfrm>
              <a:off x="4800600" y="2667000"/>
              <a:ext cx="3962400" cy="1066800"/>
              <a:chOff x="2869358" y="2526641"/>
              <a:chExt cx="4943002" cy="1085187"/>
            </a:xfrm>
          </p:grpSpPr>
          <p:cxnSp>
            <p:nvCxnSpPr>
              <p:cNvPr id="36" name="直接连接符 35"/>
              <p:cNvCxnSpPr/>
              <p:nvPr/>
            </p:nvCxnSpPr>
            <p:spPr>
              <a:xfrm>
                <a:off x="2869358" y="2526641"/>
                <a:ext cx="695110" cy="33589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7" name="圆角矩形 36"/>
              <p:cNvSpPr/>
              <p:nvPr/>
            </p:nvSpPr>
            <p:spPr>
              <a:xfrm>
                <a:off x="3564468" y="2531486"/>
                <a:ext cx="4247892" cy="1080342"/>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kumimoji="0" lang="zh-CN" altLang="en-US" sz="180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38" name="TextBox 9"/>
              <p:cNvSpPr txBox="1">
                <a:spLocks noChangeArrowheads="1"/>
              </p:cNvSpPr>
              <p:nvPr/>
            </p:nvSpPr>
            <p:spPr bwMode="auto">
              <a:xfrm>
                <a:off x="3709035" y="2636452"/>
                <a:ext cx="4026092" cy="591039"/>
              </a:xfrm>
              <a:prstGeom prst="rect">
                <a:avLst/>
              </a:prstGeom>
              <a:noFill/>
              <a:ln w="9525">
                <a:noFill/>
                <a:miter lim="800000"/>
              </a:ln>
            </p:spPr>
            <p:txBody>
              <a:bodyPr>
                <a:spAutoFit/>
              </a:bodyPr>
              <a:lstStyle/>
              <a:p>
                <a:pPr fontAlgn="auto">
                  <a:spcBef>
                    <a:spcPts val="0"/>
                  </a:spcBef>
                  <a:spcAft>
                    <a:spcPts val="0"/>
                  </a:spcAft>
                  <a:buFontTx/>
                  <a:buNone/>
                  <a:defRPr/>
                </a:pPr>
                <a:r>
                  <a:rPr kumimoji="0" lang="zh-CN" altLang="en-US" sz="16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核酸扩增检测（</a:t>
                </a:r>
                <a:r>
                  <a:rPr kumimoji="0" lang="en-US" altLang="zh-CN" sz="16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NAAT</a:t>
                </a:r>
                <a:r>
                  <a:rPr kumimoji="0" lang="zh-CN" altLang="en-US" sz="1600" b="1"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是诊断</a:t>
                </a:r>
                <a:r>
                  <a:rPr kumimoji="0" lang="en-US" altLang="zh-CN"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MG</a:t>
                </a:r>
                <a:r>
                  <a:rPr kumimoji="0" lang="zh-CN" altLang="en-US" sz="1600" dirty="0">
                    <a:solidFill>
                      <a:schemeClr val="bg2">
                        <a:lumMod val="25000"/>
                      </a:schemeClr>
                    </a:solidFill>
                    <a:latin typeface="Times New Roman" panose="02020603050405020304" pitchFamily="18" charset="0"/>
                    <a:ea typeface="黑体" panose="02010609060101010101" pitchFamily="49" charset="-122"/>
                    <a:cs typeface="Times New Roman" panose="02020603050405020304" pitchFamily="18" charset="0"/>
                  </a:rPr>
                  <a:t>的唯一可行方法</a:t>
                </a:r>
              </a:p>
            </p:txBody>
          </p:sp>
        </p:grpSp>
      </p:grpSp>
      <p:sp>
        <p:nvSpPr>
          <p:cNvPr id="509971" name="标题 1"/>
          <p:cNvSpPr txBox="1"/>
          <p:nvPr/>
        </p:nvSpPr>
        <p:spPr bwMode="auto">
          <a:xfrm>
            <a:off x="468313" y="344488"/>
            <a:ext cx="8153400" cy="563562"/>
          </a:xfrm>
          <a:prstGeom prst="rect">
            <a:avLst/>
          </a:prstGeom>
          <a:noFill/>
          <a:ln w="9525">
            <a:noFill/>
            <a:miter lim="800000"/>
          </a:ln>
        </p:spPr>
        <p:txBody>
          <a:bodyPr/>
          <a:lstStyle/>
          <a:p>
            <a:pPr algn="ctr">
              <a:spcBef>
                <a:spcPct val="0"/>
              </a:spcBef>
              <a:buFontTx/>
              <a:buNone/>
            </a:pPr>
            <a:r>
              <a:rPr kumimoji="0" lang="en-US" altLang="zh-CN"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WHO</a:t>
            </a:r>
            <a:r>
              <a:rPr kumimoji="0" lang="zh-CN" altLang="en-US"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建议用</a:t>
            </a:r>
            <a:r>
              <a:rPr kumimoji="0" lang="en-US" altLang="zh-CN"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检测</a:t>
            </a:r>
            <a:r>
              <a:rPr kumimoji="0" lang="en-US" altLang="zh-CN"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MG</a:t>
            </a:r>
            <a:endParaRPr kumimoji="0" lang="zh-CN" altLang="en-US"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1333528" y="228600"/>
            <a:ext cx="7239000" cy="609600"/>
          </a:xfrm>
          <a:prstGeom prst="rect">
            <a:avLst/>
          </a:prstGeom>
        </p:spPr>
        <p:txBody>
          <a:bodyPr/>
          <a:lstStyle/>
          <a:p>
            <a:pPr eaLnBrk="0" hangingPunct="0">
              <a:buNone/>
              <a:defRPr/>
            </a:pPr>
            <a:r>
              <a:rPr lang="zh-CN" altLang="en-US" sz="4000" b="1" dirty="0">
                <a:solidFill>
                  <a:schemeClr val="bg2">
                    <a:lumMod val="10000"/>
                  </a:schemeClr>
                </a:solidFill>
                <a:latin typeface="+mn-ea"/>
                <a:ea typeface="+mn-ea"/>
                <a:cs typeface="Times New Roman" panose="02020603050405020304" pitchFamily="18" charset="0"/>
              </a:rPr>
              <a:t>中国诊疗指南推荐</a:t>
            </a:r>
            <a:endParaRPr lang="en-US" altLang="zh-CN" sz="4000" b="1" dirty="0">
              <a:solidFill>
                <a:schemeClr val="bg2">
                  <a:lumMod val="10000"/>
                </a:schemeClr>
              </a:solidFill>
              <a:latin typeface="+mn-ea"/>
              <a:ea typeface="+mn-ea"/>
              <a:cs typeface="Times New Roman" panose="02020603050405020304" pitchFamily="18" charset="0"/>
            </a:endParaRPr>
          </a:p>
          <a:p>
            <a:pPr eaLnBrk="0" hangingPunct="0">
              <a:buNone/>
              <a:defRPr/>
            </a:pPr>
            <a:r>
              <a:rPr lang="zh-CN" altLang="en-US" sz="4000" b="1" dirty="0">
                <a:solidFill>
                  <a:schemeClr val="bg2">
                    <a:lumMod val="10000"/>
                  </a:schemeClr>
                </a:solidFill>
                <a:latin typeface="+mn-ea"/>
                <a:ea typeface="+mn-ea"/>
                <a:cs typeface="Times New Roman" panose="02020603050405020304" pitchFamily="18" charset="0"/>
              </a:rPr>
              <a:t>用</a:t>
            </a:r>
            <a:r>
              <a:rPr lang="en-US" altLang="zh-CN" sz="4000" b="1" dirty="0">
                <a:solidFill>
                  <a:schemeClr val="bg2">
                    <a:lumMod val="10000"/>
                  </a:schemeClr>
                </a:solidFill>
                <a:latin typeface="+mn-ea"/>
                <a:ea typeface="+mn-ea"/>
                <a:cs typeface="Times New Roman" panose="02020603050405020304" pitchFamily="18" charset="0"/>
              </a:rPr>
              <a:t>SAT</a:t>
            </a:r>
            <a:r>
              <a:rPr lang="zh-CN" altLang="en-US" sz="4000" b="1" dirty="0">
                <a:solidFill>
                  <a:schemeClr val="bg2">
                    <a:lumMod val="10000"/>
                  </a:schemeClr>
                </a:solidFill>
                <a:latin typeface="+mn-ea"/>
                <a:ea typeface="+mn-ea"/>
                <a:cs typeface="Times New Roman" panose="02020603050405020304" pitchFamily="18" charset="0"/>
              </a:rPr>
              <a:t>诊断生殖道病原体</a:t>
            </a:r>
          </a:p>
        </p:txBody>
      </p:sp>
      <p:sp>
        <p:nvSpPr>
          <p:cNvPr id="68611" name="Text Box 8"/>
          <p:cNvSpPr txBox="1">
            <a:spLocks noChangeArrowheads="1"/>
          </p:cNvSpPr>
          <p:nvPr/>
        </p:nvSpPr>
        <p:spPr bwMode="auto">
          <a:xfrm>
            <a:off x="76200" y="6629400"/>
            <a:ext cx="9794875" cy="457200"/>
          </a:xfrm>
          <a:prstGeom prst="rect">
            <a:avLst/>
          </a:prstGeom>
          <a:noFill/>
          <a:ln w="9525">
            <a:noFill/>
            <a:round/>
          </a:ln>
        </p:spPr>
        <p:txBody>
          <a:bodyPr lIns="0" tIns="0" rIns="0" bIns="0"/>
          <a:lstStyle/>
          <a:p>
            <a:pPr defTabSz="414020" hangingPunct="0">
              <a:lnSpc>
                <a:spcPct val="93000"/>
              </a:lnSpc>
              <a:buClr>
                <a:srgbClr val="000000"/>
              </a:buClr>
              <a:buSzPct val="45000"/>
              <a:buFont typeface="Wingdings" panose="05000000000000000000" pitchFamily="2" charset="2"/>
              <a:buNone/>
              <a:tabLst>
                <a:tab pos="657225" algn="l"/>
                <a:tab pos="1312545" algn="l"/>
                <a:tab pos="1969770" algn="l"/>
                <a:tab pos="2626995" algn="l"/>
                <a:tab pos="3282950" algn="l"/>
              </a:tabLst>
            </a:pPr>
            <a:r>
              <a:rPr lang="zh-CN" altLang="en-US" sz="1200">
                <a:solidFill>
                  <a:srgbClr val="000000"/>
                </a:solidFill>
                <a:ea typeface="黑体" panose="02010609060101010101" pitchFamily="49" charset="-122"/>
              </a:rPr>
              <a:t>梅毒、淋病、生殖器疱疹、生殖道沙眼衣原体感染诊疗指南。 中国疾控中心、中华医学会皮肤性病学分会性病学组。</a:t>
            </a:r>
            <a:r>
              <a:rPr lang="en-US" altLang="zh-CN" sz="1200">
                <a:solidFill>
                  <a:srgbClr val="000000"/>
                </a:solidFill>
                <a:ea typeface="黑体" panose="02010609060101010101" pitchFamily="49" charset="-122"/>
              </a:rPr>
              <a:t>2014</a:t>
            </a:r>
            <a:r>
              <a:rPr lang="zh-CN" altLang="en-US" sz="1200">
                <a:solidFill>
                  <a:srgbClr val="000000"/>
                </a:solidFill>
                <a:ea typeface="黑体" panose="02010609060101010101" pitchFamily="49" charset="-122"/>
              </a:rPr>
              <a:t>。</a:t>
            </a:r>
            <a:endParaRPr lang="en-GB" altLang="zh-CN" sz="1200">
              <a:solidFill>
                <a:srgbClr val="000000"/>
              </a:solidFill>
              <a:ea typeface="黑体" panose="02010609060101010101" pitchFamily="49" charset="-122"/>
            </a:endParaRPr>
          </a:p>
          <a:p>
            <a:pPr defTabSz="414020" hangingPunct="0">
              <a:lnSpc>
                <a:spcPct val="93000"/>
              </a:lnSpc>
              <a:buClr>
                <a:srgbClr val="000000"/>
              </a:buClr>
              <a:buSzPct val="45000"/>
              <a:buFont typeface="Wingdings" panose="05000000000000000000" pitchFamily="2" charset="2"/>
              <a:buNone/>
              <a:tabLst>
                <a:tab pos="657225" algn="l"/>
                <a:tab pos="1312545" algn="l"/>
                <a:tab pos="1969770" algn="l"/>
                <a:tab pos="2626995" algn="l"/>
                <a:tab pos="3282950" algn="l"/>
              </a:tabLst>
            </a:pPr>
            <a:endParaRPr lang="en-GB" altLang="zh-CN" sz="1200">
              <a:solidFill>
                <a:srgbClr val="000000"/>
              </a:solidFill>
              <a:ea typeface="黑体" panose="02010609060101010101" pitchFamily="49" charset="-122"/>
            </a:endParaRPr>
          </a:p>
          <a:p>
            <a:pPr defTabSz="414020" hangingPunct="0">
              <a:lnSpc>
                <a:spcPct val="93000"/>
              </a:lnSpc>
              <a:buClr>
                <a:srgbClr val="000000"/>
              </a:buClr>
              <a:buSzPct val="45000"/>
              <a:buFont typeface="Wingdings" panose="05000000000000000000" pitchFamily="2" charset="2"/>
              <a:buNone/>
              <a:tabLst>
                <a:tab pos="657225" algn="l"/>
                <a:tab pos="1312545" algn="l"/>
                <a:tab pos="1969770" algn="l"/>
                <a:tab pos="2626995" algn="l"/>
                <a:tab pos="3282950" algn="l"/>
              </a:tabLst>
            </a:pPr>
            <a:endParaRPr lang="en-GB" altLang="zh-CN" sz="1200">
              <a:solidFill>
                <a:srgbClr val="000000"/>
              </a:solidFill>
              <a:ea typeface="黑体" panose="02010609060101010101" pitchFamily="49" charset="-122"/>
            </a:endParaRPr>
          </a:p>
          <a:p>
            <a:pPr defTabSz="414020" hangingPunct="0">
              <a:lnSpc>
                <a:spcPct val="93000"/>
              </a:lnSpc>
              <a:buClr>
                <a:srgbClr val="000000"/>
              </a:buClr>
              <a:buSzPct val="45000"/>
              <a:buFont typeface="Wingdings" panose="05000000000000000000" pitchFamily="2" charset="2"/>
              <a:buNone/>
              <a:tabLst>
                <a:tab pos="657225" algn="l"/>
                <a:tab pos="1312545" algn="l"/>
                <a:tab pos="1969770" algn="l"/>
                <a:tab pos="2626995" algn="l"/>
                <a:tab pos="3282950" algn="l"/>
              </a:tabLst>
            </a:pPr>
            <a:endParaRPr lang="en-GB" altLang="zh-CN" sz="1200">
              <a:solidFill>
                <a:srgbClr val="000000"/>
              </a:solidFill>
              <a:ea typeface="黑体" panose="02010609060101010101" pitchFamily="49" charset="-122"/>
            </a:endParaRPr>
          </a:p>
        </p:txBody>
      </p:sp>
      <p:pic>
        <p:nvPicPr>
          <p:cNvPr id="68612" name="Picture 2"/>
          <p:cNvPicPr>
            <a:picLocks noChangeAspect="1" noChangeArrowheads="1"/>
          </p:cNvPicPr>
          <p:nvPr/>
        </p:nvPicPr>
        <p:blipFill>
          <a:blip r:embed="rId3"/>
          <a:srcRect/>
          <a:stretch>
            <a:fillRect/>
          </a:stretch>
        </p:blipFill>
        <p:spPr bwMode="auto">
          <a:xfrm>
            <a:off x="838200" y="1600200"/>
            <a:ext cx="5867400" cy="4197350"/>
          </a:xfrm>
          <a:prstGeom prst="rect">
            <a:avLst/>
          </a:prstGeom>
          <a:noFill/>
          <a:ln w="9525">
            <a:noFill/>
            <a:miter lim="800000"/>
            <a:headEnd/>
            <a:tailEnd/>
          </a:ln>
        </p:spPr>
      </p:pic>
      <p:sp>
        <p:nvSpPr>
          <p:cNvPr id="7" name="TextBox 6"/>
          <p:cNvSpPr txBox="1"/>
          <p:nvPr/>
        </p:nvSpPr>
        <p:spPr>
          <a:xfrm>
            <a:off x="6324600" y="1714488"/>
            <a:ext cx="2819400" cy="1323975"/>
          </a:xfrm>
          <a:prstGeom prst="rect">
            <a:avLst/>
          </a:prstGeom>
          <a:noFill/>
        </p:spPr>
        <p:txBody>
          <a:bodyPr>
            <a:spAutoFit/>
          </a:bodyPr>
          <a:lstStyle/>
          <a:p>
            <a:pPr>
              <a:buClr>
                <a:schemeClr val="tx2">
                  <a:lumMod val="60000"/>
                  <a:lumOff val="40000"/>
                </a:schemeClr>
              </a:buClr>
              <a:buFont typeface="Wingdings" panose="05000000000000000000" pitchFamily="2" charset="2"/>
              <a:buChar char="l"/>
              <a:defRPr/>
            </a:pPr>
            <a:r>
              <a:rPr lang="zh-CN" altLang="en-US" sz="2000" dirty="0">
                <a:solidFill>
                  <a:srgbClr val="000000"/>
                </a:solidFill>
                <a:ea typeface="黑体" panose="02010609060101010101" pitchFamily="49" charset="-122"/>
              </a:rPr>
              <a:t> 中国 </a:t>
            </a:r>
            <a:r>
              <a:rPr lang="en-US" altLang="zh-CN" sz="2000" dirty="0">
                <a:solidFill>
                  <a:srgbClr val="000000"/>
                </a:solidFill>
                <a:ea typeface="黑体" panose="02010609060101010101" pitchFamily="49" charset="-122"/>
              </a:rPr>
              <a:t>2014</a:t>
            </a:r>
            <a:r>
              <a:rPr lang="zh-CN" altLang="en-US" sz="2000" dirty="0">
                <a:solidFill>
                  <a:schemeClr val="bg2">
                    <a:lumMod val="25000"/>
                  </a:schemeClr>
                </a:solidFill>
                <a:ea typeface="黑体" panose="02010609060101010101" pitchFamily="49" charset="-122"/>
              </a:rPr>
              <a:t>版</a:t>
            </a:r>
            <a:endParaRPr lang="en-US" altLang="zh-CN" sz="2000" dirty="0">
              <a:solidFill>
                <a:schemeClr val="bg2">
                  <a:lumMod val="25000"/>
                </a:schemeClr>
              </a:solidFill>
              <a:ea typeface="黑体" panose="02010609060101010101" pitchFamily="49" charset="-122"/>
            </a:endParaRPr>
          </a:p>
          <a:p>
            <a:pPr>
              <a:buClr>
                <a:schemeClr val="tx2">
                  <a:lumMod val="60000"/>
                  <a:lumOff val="40000"/>
                </a:schemeClr>
              </a:buClr>
              <a:defRPr/>
            </a:pPr>
            <a:r>
              <a:rPr lang="en-US" altLang="zh-CN" sz="2000" dirty="0">
                <a:solidFill>
                  <a:srgbClr val="000000"/>
                </a:solidFill>
                <a:ea typeface="黑体" panose="02010609060101010101" pitchFamily="49" charset="-122"/>
              </a:rPr>
              <a:t>  《</a:t>
            </a:r>
            <a:r>
              <a:rPr lang="zh-CN" altLang="en-US" sz="2000" dirty="0">
                <a:solidFill>
                  <a:srgbClr val="000000"/>
                </a:solidFill>
                <a:ea typeface="黑体" panose="02010609060101010101" pitchFamily="49" charset="-122"/>
              </a:rPr>
              <a:t>梅毒、淋病、生殖器疱疹、生殖道沙眼衣原体感染诊疗指南</a:t>
            </a:r>
            <a:r>
              <a:rPr lang="en-US" altLang="zh-CN" sz="2000" dirty="0">
                <a:solidFill>
                  <a:srgbClr val="000000"/>
                </a:solidFill>
                <a:ea typeface="黑体" panose="02010609060101010101" pitchFamily="49" charset="-122"/>
              </a:rPr>
              <a:t>》</a:t>
            </a:r>
            <a:endParaRPr lang="zh-CN" altLang="en-US" sz="2000" dirty="0">
              <a:solidFill>
                <a:schemeClr val="bg2">
                  <a:lumMod val="25000"/>
                </a:schemeClr>
              </a:solidFill>
              <a:ea typeface="黑体" panose="02010609060101010101" pitchFamily="49" charset="-122"/>
            </a:endParaRPr>
          </a:p>
        </p:txBody>
      </p:sp>
      <p:pic>
        <p:nvPicPr>
          <p:cNvPr id="3074" name="Picture 2"/>
          <p:cNvPicPr>
            <a:picLocks noChangeAspect="1" noChangeArrowheads="1"/>
          </p:cNvPicPr>
          <p:nvPr/>
        </p:nvPicPr>
        <p:blipFill>
          <a:blip r:embed="rId4"/>
          <a:srcRect/>
          <a:stretch>
            <a:fillRect/>
          </a:stretch>
        </p:blipFill>
        <p:spPr bwMode="auto">
          <a:xfrm>
            <a:off x="928662" y="3643314"/>
            <a:ext cx="6500858" cy="2786082"/>
          </a:xfrm>
          <a:prstGeom prst="rect">
            <a:avLst/>
          </a:prstGeom>
          <a:noFill/>
          <a:ln w="9525">
            <a:noFill/>
            <a:miter lim="800000"/>
            <a:headEnd/>
            <a:tailEnd/>
          </a:ln>
          <a:effectLst/>
        </p:spPr>
      </p:pic>
      <p:sp>
        <p:nvSpPr>
          <p:cNvPr id="9" name="圆角矩形 8"/>
          <p:cNvSpPr/>
          <p:nvPr/>
        </p:nvSpPr>
        <p:spPr bwMode="auto">
          <a:xfrm>
            <a:off x="4071934" y="4857760"/>
            <a:ext cx="3421062" cy="161448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dirty="0">
              <a:solidFill>
                <a:srgbClr val="FFFFFF"/>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42910" y="214290"/>
            <a:ext cx="8572560" cy="707886"/>
          </a:xfrm>
          <a:prstGeom prst="rect">
            <a:avLst/>
          </a:prstGeom>
        </p:spPr>
        <p:txBody>
          <a:bodyPr wrap="square">
            <a:spAutoFit/>
          </a:bodyPr>
          <a:lstStyle/>
          <a:p>
            <a:pPr eaLnBrk="0" hangingPunct="0">
              <a:buNone/>
              <a:defRPr/>
            </a:pPr>
            <a:r>
              <a:rPr lang="zh-CN" altLang="en-US" sz="4000" b="1" dirty="0" smtClean="0">
                <a:solidFill>
                  <a:schemeClr val="bg2">
                    <a:lumMod val="10000"/>
                  </a:schemeClr>
                </a:solidFill>
                <a:latin typeface="+mn-ea"/>
                <a:ea typeface="+mn-ea"/>
                <a:cs typeface="Times New Roman" panose="02020603050405020304" pitchFamily="18" charset="0"/>
              </a:rPr>
              <a:t>  生殖道支原体感染诊治专家共识</a:t>
            </a:r>
          </a:p>
        </p:txBody>
      </p:sp>
      <p:pic>
        <p:nvPicPr>
          <p:cNvPr id="4098" name="Picture 2"/>
          <p:cNvPicPr>
            <a:picLocks noChangeAspect="1" noChangeArrowheads="1"/>
          </p:cNvPicPr>
          <p:nvPr/>
        </p:nvPicPr>
        <p:blipFill>
          <a:blip r:embed="rId2"/>
          <a:srcRect/>
          <a:stretch>
            <a:fillRect/>
          </a:stretch>
        </p:blipFill>
        <p:spPr bwMode="auto">
          <a:xfrm>
            <a:off x="1000100" y="1071546"/>
            <a:ext cx="6918328" cy="2817783"/>
          </a:xfrm>
          <a:prstGeom prst="rect">
            <a:avLst/>
          </a:prstGeom>
          <a:noFill/>
          <a:ln w="9525">
            <a:noFill/>
            <a:miter lim="800000"/>
            <a:headEnd/>
            <a:tailEnd/>
          </a:ln>
          <a:effectLst/>
        </p:spPr>
      </p:pic>
      <p:pic>
        <p:nvPicPr>
          <p:cNvPr id="13313" name="Picture 1"/>
          <p:cNvPicPr>
            <a:picLocks noChangeAspect="1" noChangeArrowheads="1"/>
          </p:cNvPicPr>
          <p:nvPr/>
        </p:nvPicPr>
        <p:blipFill>
          <a:blip r:embed="rId3"/>
          <a:srcRect/>
          <a:stretch>
            <a:fillRect/>
          </a:stretch>
        </p:blipFill>
        <p:spPr bwMode="auto">
          <a:xfrm>
            <a:off x="4572006" y="3916800"/>
            <a:ext cx="4571994" cy="1941092"/>
          </a:xfrm>
          <a:prstGeom prst="rect">
            <a:avLst/>
          </a:prstGeom>
          <a:noFill/>
          <a:ln w="9525">
            <a:noFill/>
            <a:miter lim="800000"/>
            <a:headEnd/>
            <a:tailEnd/>
          </a:ln>
          <a:effectLst/>
        </p:spPr>
      </p:pic>
      <p:pic>
        <p:nvPicPr>
          <p:cNvPr id="3" name="Picture 1"/>
          <p:cNvPicPr>
            <a:picLocks noChangeAspect="1" noChangeArrowheads="1"/>
          </p:cNvPicPr>
          <p:nvPr/>
        </p:nvPicPr>
        <p:blipFill>
          <a:blip r:embed="rId4"/>
          <a:srcRect/>
          <a:stretch>
            <a:fillRect/>
          </a:stretch>
        </p:blipFill>
        <p:spPr bwMode="auto">
          <a:xfrm>
            <a:off x="71406" y="4143380"/>
            <a:ext cx="4286280" cy="113854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extBox 9"/>
          <p:cNvSpPr txBox="1">
            <a:spLocks noChangeArrowheads="1"/>
          </p:cNvSpPr>
          <p:nvPr/>
        </p:nvSpPr>
        <p:spPr bwMode="auto">
          <a:xfrm>
            <a:off x="-33338" y="5791200"/>
            <a:ext cx="8643938" cy="1046163"/>
          </a:xfrm>
          <a:prstGeom prst="rect">
            <a:avLst/>
          </a:prstGeom>
          <a:noFill/>
          <a:ln w="9525">
            <a:noFill/>
            <a:miter lim="800000"/>
          </a:ln>
        </p:spPr>
        <p:txBody>
          <a:bodyPr>
            <a:spAutoFit/>
          </a:bodyPr>
          <a:lstStyle/>
          <a:p>
            <a:pPr algn="l"/>
            <a:endParaRPr lang="en-US" altLang="zh-CN" sz="2000" b="1">
              <a:latin typeface="宋体" panose="02010600030101010101" pitchFamily="2" charset="-122"/>
              <a:ea typeface="宋体" panose="02010600030101010101" pitchFamily="2" charset="-122"/>
            </a:endParaRPr>
          </a:p>
          <a:p>
            <a:pPr algn="l"/>
            <a:endParaRPr lang="en-US" altLang="zh-CN" b="1">
              <a:latin typeface="宋体" panose="02010600030101010101" pitchFamily="2" charset="-122"/>
              <a:ea typeface="宋体" panose="02010600030101010101" pitchFamily="2" charset="-122"/>
            </a:endParaRPr>
          </a:p>
          <a:p>
            <a:pPr algn="l"/>
            <a:endParaRPr lang="en-US" altLang="zh-CN" sz="1200" b="1">
              <a:latin typeface="宋体" panose="02010600030101010101" pitchFamily="2" charset="-122"/>
              <a:ea typeface="宋体" panose="02010600030101010101" pitchFamily="2" charset="-122"/>
            </a:endParaRPr>
          </a:p>
          <a:p>
            <a:pPr algn="l"/>
            <a:r>
              <a:rPr lang="zh-CN" altLang="en-US" sz="1200">
                <a:latin typeface="宋体" panose="02010600030101010101" pitchFamily="2" charset="-122"/>
                <a:ea typeface="宋体" panose="02010600030101010101" pitchFamily="2" charset="-122"/>
              </a:rPr>
              <a:t>           高志华</a:t>
            </a: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实时荧光核酸恒温扩增技术检测尿液中淋球菌的分析</a:t>
            </a:r>
            <a:r>
              <a:rPr lang="en-US" altLang="zh-CN" sz="1200">
                <a:latin typeface="宋体" panose="02010600030101010101" pitchFamily="2" charset="-122"/>
                <a:ea typeface="宋体" panose="02010600030101010101" pitchFamily="2" charset="-122"/>
              </a:rPr>
              <a:t>. </a:t>
            </a:r>
            <a:r>
              <a:rPr lang="zh-CN" altLang="en-US" sz="1200">
                <a:latin typeface="宋体" panose="02010600030101010101" pitchFamily="2" charset="-122"/>
                <a:ea typeface="宋体" panose="02010600030101010101" pitchFamily="2" charset="-122"/>
              </a:rPr>
              <a:t>国际检验医学杂志</a:t>
            </a:r>
            <a:r>
              <a:rPr lang="en-US" altLang="zh-CN" sz="1200">
                <a:latin typeface="宋体" panose="02010600030101010101" pitchFamily="2" charset="-122"/>
                <a:ea typeface="宋体" panose="02010600030101010101" pitchFamily="2" charset="-122"/>
              </a:rPr>
              <a:t>.2012</a:t>
            </a:r>
            <a:r>
              <a:rPr lang="zh-CN" altLang="en-US" sz="1200">
                <a:latin typeface="宋体" panose="02010600030101010101" pitchFamily="2" charset="-122"/>
                <a:ea typeface="宋体" panose="02010600030101010101" pitchFamily="2" charset="-122"/>
              </a:rPr>
              <a:t>年</a:t>
            </a:r>
          </a:p>
        </p:txBody>
      </p:sp>
      <p:graphicFrame>
        <p:nvGraphicFramePr>
          <p:cNvPr id="5" name="表格 4"/>
          <p:cNvGraphicFramePr>
            <a:graphicFrameLocks noGrp="1"/>
          </p:cNvGraphicFramePr>
          <p:nvPr/>
        </p:nvGraphicFramePr>
        <p:xfrm>
          <a:off x="1600200" y="4114800"/>
          <a:ext cx="5562600" cy="2011638"/>
        </p:xfrm>
        <a:graphic>
          <a:graphicData uri="http://schemas.openxmlformats.org/drawingml/2006/table">
            <a:tbl>
              <a:tblPr/>
              <a:tblGrid>
                <a:gridCol w="1165225"/>
                <a:gridCol w="1925638"/>
                <a:gridCol w="2471737"/>
              </a:tblGrid>
              <a:tr h="914400">
                <a:tc>
                  <a: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txBody>
                  <a:tcPr marT="45713" marB="45713"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东莞市南方医科大学广济医院</a:t>
                      </a:r>
                    </a:p>
                    <a:p>
                      <a:pPr marL="0" marR="0" lvl="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endParaRPr>
                    </a:p>
                  </a:txBody>
                  <a:tcPr marT="45713" marB="45713"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1" i="0" u="none" strike="noStrike" cap="none" normalizeH="0" baseline="0" smtClean="0">
                          <a:ln>
                            <a:noFill/>
                          </a:ln>
                          <a:solidFill>
                            <a:srgbClr val="FFFFFF"/>
                          </a:solidFill>
                          <a:effectLst/>
                          <a:latin typeface="Arial" panose="020B0604020202020204" pitchFamily="34" charset="0"/>
                          <a:ea typeface="宋体" panose="02010600030101010101" pitchFamily="2" charset="-122"/>
                        </a:rPr>
                        <a:t>中国医学科学院北京协和医学院皮肤病研究所</a:t>
                      </a:r>
                    </a:p>
                  </a:txBody>
                  <a:tcPr marT="45713" marB="45713" horzOverflow="overflow">
                    <a:lnL>
                      <a:noFill/>
                    </a:lnL>
                    <a:lnR>
                      <a:noFill/>
                    </a:lnR>
                    <a:lnT w="25400" cap="flat" cmpd="sng" algn="ctr">
                      <a:solidFill>
                        <a:schemeClr val="tx1"/>
                      </a:solidFill>
                      <a:prstDash val="solid"/>
                      <a:round/>
                      <a:headEnd type="none" w="med" len="med"/>
                      <a:tailEnd type="none" w="med" len="med"/>
                    </a:lnT>
                    <a:lnB w="25400" cap="flat" cmpd="sng" algn="ctr">
                      <a:solidFill>
                        <a:schemeClr val="tx1"/>
                      </a:solidFill>
                      <a:prstDash val="solid"/>
                      <a:round/>
                      <a:headEnd type="none" w="med" len="med"/>
                      <a:tailEnd type="none" w="med" len="med"/>
                    </a:lnB>
                    <a:lnTlToBr>
                      <a:noFill/>
                    </a:lnTlToBr>
                    <a:lnBlToTr>
                      <a:noFill/>
                    </a:lnBlToTr>
                    <a:solidFill>
                      <a:schemeClr val="accent1"/>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灵敏度</a:t>
                      </a:r>
                    </a:p>
                  </a:txBody>
                  <a:tcPr marT="45713" marB="45713"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100%</a:t>
                      </a:r>
                      <a:endPar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marT="45713" marB="45713"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100%</a:t>
                      </a:r>
                      <a:endPar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marT="45713" marB="45713" horzOverflow="overflow">
                    <a:lnL>
                      <a:noFill/>
                    </a:lnL>
                    <a:lnR>
                      <a:noFill/>
                    </a:lnR>
                    <a:lnT w="25400" cap="flat" cmpd="sng" algn="ctr">
                      <a:solidFill>
                        <a:schemeClr val="tx1"/>
                      </a:solidFill>
                      <a:prstDash val="solid"/>
                      <a:round/>
                      <a:headEnd type="none" w="med" len="med"/>
                      <a:tailEnd type="none" w="med" len="med"/>
                    </a:lnT>
                    <a:lnB>
                      <a:noFill/>
                    </a:lnB>
                    <a:lnTlToBr>
                      <a:noFill/>
                    </a:lnTlToBr>
                    <a:lnBlToTr>
                      <a:noFill/>
                    </a:lnBlToTr>
                    <a:solidFill>
                      <a:schemeClr val="bg1"/>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特异性</a:t>
                      </a:r>
                    </a:p>
                  </a:txBody>
                  <a:tcPr marT="45713" marB="45713" horzOverflow="overflow">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99.72%</a:t>
                      </a:r>
                      <a:endPar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marT="45713" marB="45713" horzOverflow="overflow">
                    <a:lnL>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94.5%</a:t>
                      </a:r>
                      <a:endPar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marT="45713" marB="45713" horzOverflow="overflow">
                    <a:lnL>
                      <a:noFill/>
                    </a:lnL>
                    <a:lnR>
                      <a:noFill/>
                    </a:lnR>
                    <a:lnT>
                      <a:noFill/>
                    </a:lnT>
                    <a:lnB>
                      <a:noFill/>
                    </a:lnB>
                    <a:lnTlToBr>
                      <a:noFill/>
                    </a:lnTlToBr>
                    <a:lnBlToTr>
                      <a:noFill/>
                    </a:lnBlToTr>
                    <a:solidFill>
                      <a:schemeClr val="bg1"/>
                    </a:solidFill>
                  </a:tcPr>
                </a:tc>
              </a:tr>
              <a:tr h="365125">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准确性</a:t>
                      </a:r>
                    </a:p>
                  </a:txBody>
                  <a:tcPr marT="45713" marB="45713"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99.54%</a:t>
                      </a:r>
                      <a:endPar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marT="45713" marB="45713"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rPr>
                        <a:t>96.6%</a:t>
                      </a:r>
                      <a:endParaRPr kumimoji="0" lang="zh-CN" altLang="en-US" sz="1800" b="0" i="0" u="none" strike="noStrike" cap="none" normalizeH="0" baseline="0" smtClean="0">
                        <a:ln>
                          <a:noFill/>
                        </a:ln>
                        <a:solidFill>
                          <a:srgbClr val="000000"/>
                        </a:solidFill>
                        <a:effectLst/>
                        <a:latin typeface="Arial" panose="020B0604020202020204" pitchFamily="34" charset="0"/>
                        <a:ea typeface="宋体" panose="02010600030101010101" pitchFamily="2" charset="-122"/>
                      </a:endParaRPr>
                    </a:p>
                  </a:txBody>
                  <a:tcPr marT="45713" marB="45713" horzOverflow="overflow">
                    <a:lnL>
                      <a:noFill/>
                    </a:lnL>
                    <a:lnR>
                      <a:noFill/>
                    </a:lnR>
                    <a:lnT>
                      <a:noFill/>
                    </a:lnT>
                    <a:lnB w="254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068" name="TextBox 9"/>
          <p:cNvSpPr txBox="1">
            <a:spLocks noChangeArrowheads="1"/>
          </p:cNvSpPr>
          <p:nvPr/>
        </p:nvSpPr>
        <p:spPr bwMode="auto">
          <a:xfrm>
            <a:off x="0" y="5791200"/>
            <a:ext cx="8643938" cy="862013"/>
          </a:xfrm>
          <a:prstGeom prst="rect">
            <a:avLst/>
          </a:prstGeom>
          <a:noFill/>
          <a:ln w="9525">
            <a:noFill/>
            <a:miter lim="800000"/>
          </a:ln>
        </p:spPr>
        <p:txBody>
          <a:bodyPr>
            <a:spAutoFit/>
          </a:bodyPr>
          <a:lstStyle/>
          <a:p>
            <a:endParaRPr lang="en-US" altLang="zh-CN" sz="2000" b="1">
              <a:latin typeface="Times New Roman" panose="02020603050405020304" pitchFamily="18" charset="0"/>
              <a:ea typeface="黑体" panose="02010609060101010101" pitchFamily="49" charset="-122"/>
            </a:endParaRPr>
          </a:p>
          <a:p>
            <a:endParaRPr lang="en-US" altLang="zh-CN" b="1">
              <a:latin typeface="Times New Roman" panose="02020603050405020304" pitchFamily="18" charset="0"/>
              <a:ea typeface="黑体" panose="02010609060101010101" pitchFamily="49" charset="-122"/>
            </a:endParaRPr>
          </a:p>
          <a:p>
            <a:r>
              <a:rPr lang="zh-CN" altLang="en-US" sz="1200">
                <a:latin typeface="宋体" panose="02010600030101010101" pitchFamily="2" charset="-122"/>
                <a:ea typeface="宋体" panose="02010600030101010101" pitchFamily="2" charset="-122"/>
              </a:rPr>
              <a:t>王千秋 实时荧光核酸恒温扩增法检测泌尿生殖道淋球菌感染。国际皮肤性病学杂志</a:t>
            </a:r>
            <a:r>
              <a:rPr lang="en-US" altLang="zh-CN" sz="1200">
                <a:latin typeface="宋体" panose="02010600030101010101" pitchFamily="2" charset="-122"/>
                <a:ea typeface="宋体" panose="02010600030101010101" pitchFamily="2" charset="-122"/>
              </a:rPr>
              <a:t>.2010.36</a:t>
            </a:r>
            <a:r>
              <a:rPr lang="zh-CN" altLang="en-US" sz="1200">
                <a:latin typeface="宋体" panose="02010600030101010101" pitchFamily="2" charset="-122"/>
                <a:ea typeface="宋体" panose="02010600030101010101" pitchFamily="2" charset="-122"/>
              </a:rPr>
              <a:t>：</a:t>
            </a:r>
            <a:r>
              <a:rPr lang="en-US" altLang="zh-CN" sz="1200">
                <a:latin typeface="宋体" panose="02010600030101010101" pitchFamily="2" charset="-122"/>
                <a:ea typeface="宋体" panose="02010600030101010101" pitchFamily="2" charset="-122"/>
              </a:rPr>
              <a:t>137-139</a:t>
            </a:r>
            <a:endParaRPr lang="zh-CN" altLang="en-US" sz="1200">
              <a:latin typeface="宋体" panose="02010600030101010101" pitchFamily="2" charset="-122"/>
              <a:ea typeface="宋体" panose="02010600030101010101" pitchFamily="2" charset="-122"/>
            </a:endParaRPr>
          </a:p>
        </p:txBody>
      </p:sp>
      <p:sp>
        <p:nvSpPr>
          <p:cNvPr id="2069" name="矩形 2"/>
          <p:cNvSpPr>
            <a:spLocks noChangeArrowheads="1"/>
          </p:cNvSpPr>
          <p:nvPr/>
        </p:nvSpPr>
        <p:spPr bwMode="auto">
          <a:xfrm>
            <a:off x="785786" y="285728"/>
            <a:ext cx="8999538" cy="506413"/>
          </a:xfrm>
          <a:prstGeom prst="rect">
            <a:avLst/>
          </a:prstGeom>
          <a:noFill/>
          <a:ln w="9525">
            <a:noFill/>
            <a:miter lim="800000"/>
          </a:ln>
        </p:spPr>
        <p:txBody>
          <a:bodyPr>
            <a:spAutoFit/>
          </a:bodyPr>
          <a:lstStyle/>
          <a:p>
            <a:pPr marL="457200" indent="-457200">
              <a:lnSpc>
                <a:spcPct val="125000"/>
              </a:lnSpc>
              <a:buNone/>
            </a:pPr>
            <a:r>
              <a:rPr lang="zh-CN" altLang="en-US" sz="2400" dirty="0" smtClean="0">
                <a:solidFill>
                  <a:srgbClr val="000000"/>
                </a:solidFill>
                <a:latin typeface="Times New Roman" panose="02020603050405020304" pitchFamily="18" charset="0"/>
                <a:ea typeface="黑体" panose="02010609060101010101" pitchFamily="49" charset="-122"/>
              </a:rPr>
              <a:t>        以</a:t>
            </a:r>
            <a:r>
              <a:rPr lang="zh-CN" altLang="en-US" sz="2400" dirty="0">
                <a:solidFill>
                  <a:srgbClr val="000000"/>
                </a:solidFill>
                <a:latin typeface="Times New Roman" panose="02020603050405020304" pitchFamily="18" charset="0"/>
                <a:ea typeface="黑体" panose="02010609060101010101" pitchFamily="49" charset="-122"/>
              </a:rPr>
              <a:t>培养为参照，</a:t>
            </a:r>
            <a:r>
              <a:rPr lang="en-US" altLang="zh-CN" sz="2400" dirty="0">
                <a:solidFill>
                  <a:srgbClr val="000000"/>
                </a:solidFill>
                <a:latin typeface="Times New Roman" panose="02020603050405020304" pitchFamily="18" charset="0"/>
                <a:ea typeface="黑体" panose="02010609060101010101" pitchFamily="49" charset="-122"/>
              </a:rPr>
              <a:t>SAT</a:t>
            </a:r>
            <a:r>
              <a:rPr lang="zh-CN" altLang="en-US" sz="2400" dirty="0">
                <a:solidFill>
                  <a:srgbClr val="000000"/>
                </a:solidFill>
                <a:latin typeface="Times New Roman" panose="02020603050405020304" pitchFamily="18" charset="0"/>
                <a:ea typeface="黑体" panose="02010609060101010101" pitchFamily="49" charset="-122"/>
              </a:rPr>
              <a:t>检测</a:t>
            </a:r>
            <a:r>
              <a:rPr lang="en-US" altLang="zh-CN" sz="2400" dirty="0">
                <a:solidFill>
                  <a:srgbClr val="000000"/>
                </a:solidFill>
                <a:latin typeface="Times New Roman" panose="02020603050405020304" pitchFamily="18" charset="0"/>
                <a:ea typeface="黑体" panose="02010609060101010101" pitchFamily="49" charset="-122"/>
              </a:rPr>
              <a:t>NG</a:t>
            </a:r>
            <a:r>
              <a:rPr lang="zh-CN" altLang="en-US" sz="2400" dirty="0">
                <a:solidFill>
                  <a:srgbClr val="000000"/>
                </a:solidFill>
                <a:latin typeface="Times New Roman" panose="02020603050405020304" pitchFamily="18" charset="0"/>
                <a:ea typeface="黑体" panose="02010609060101010101" pitchFamily="49" charset="-122"/>
              </a:rPr>
              <a:t>具有高灵敏度和特异性</a:t>
            </a:r>
          </a:p>
        </p:txBody>
      </p:sp>
      <p:graphicFrame>
        <p:nvGraphicFramePr>
          <p:cNvPr id="2050" name="图表 7"/>
          <p:cNvGraphicFramePr>
            <a:graphicFrameLocks/>
          </p:cNvGraphicFramePr>
          <p:nvPr/>
        </p:nvGraphicFramePr>
        <p:xfrm>
          <a:off x="1295400" y="1295400"/>
          <a:ext cx="5638800" cy="2743200"/>
        </p:xfrm>
        <a:graphic>
          <a:graphicData uri="http://schemas.openxmlformats.org/presentationml/2006/ole">
            <p:oleObj spid="_x0000_s1025" r:id="rId4" imgW="5639289" imgH="2743438" progId="Excel.Sheet.8">
              <p:embed/>
            </p:oleObj>
          </a:graphicData>
        </a:graphic>
      </p:graphicFrame>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990600" y="1905000"/>
          <a:ext cx="6705600" cy="3657600"/>
        </p:xfrm>
        <a:graphic>
          <a:graphicData uri="http://schemas.openxmlformats.org/drawingml/2006/chart">
            <c:chart xmlns:c="http://schemas.openxmlformats.org/drawingml/2006/chart" xmlns:r="http://schemas.openxmlformats.org/officeDocument/2006/relationships" r:id="rId3"/>
          </a:graphicData>
        </a:graphic>
      </p:graphicFrame>
      <p:sp>
        <p:nvSpPr>
          <p:cNvPr id="23556" name="圆角矩形 4"/>
          <p:cNvSpPr>
            <a:spLocks noChangeArrowheads="1"/>
          </p:cNvSpPr>
          <p:nvPr/>
        </p:nvSpPr>
        <p:spPr bwMode="auto">
          <a:xfrm rot="10800000" flipV="1">
            <a:off x="7058025" y="4765675"/>
            <a:ext cx="1182688" cy="477838"/>
          </a:xfrm>
          <a:prstGeom prst="roundRect">
            <a:avLst>
              <a:gd name="adj" fmla="val 16667"/>
            </a:avLst>
          </a:prstGeom>
          <a:solidFill>
            <a:schemeClr val="accent2">
              <a:lumMod val="20000"/>
              <a:lumOff val="80000"/>
            </a:schemeClr>
          </a:solidFill>
          <a:ln w="9525" algn="ctr">
            <a:solidFill>
              <a:schemeClr val="tx1"/>
            </a:solidFill>
            <a:round/>
          </a:ln>
        </p:spPr>
        <p:txBody>
          <a:bodyPr wrap="none" anchor="ctr"/>
          <a:lstStyle/>
          <a:p>
            <a:pPr>
              <a:defRPr/>
            </a:pPr>
            <a:r>
              <a:rPr lang="en-US" altLang="zh-CN">
                <a:ea typeface="宋体" panose="02010600030101010101" pitchFamily="2" charset="-122"/>
              </a:rPr>
              <a:t>P&gt;0.05</a:t>
            </a:r>
            <a:endParaRPr lang="zh-CN" altLang="en-US">
              <a:ea typeface="宋体" panose="02010600030101010101" pitchFamily="2" charset="-122"/>
            </a:endParaRPr>
          </a:p>
        </p:txBody>
      </p:sp>
      <p:sp>
        <p:nvSpPr>
          <p:cNvPr id="33796" name="矩形 5"/>
          <p:cNvSpPr>
            <a:spLocks noChangeArrowheads="1"/>
          </p:cNvSpPr>
          <p:nvPr/>
        </p:nvSpPr>
        <p:spPr bwMode="auto">
          <a:xfrm>
            <a:off x="-533400" y="6580188"/>
            <a:ext cx="8858250" cy="277812"/>
          </a:xfrm>
          <a:prstGeom prst="rect">
            <a:avLst/>
          </a:prstGeom>
          <a:noFill/>
          <a:ln w="9525">
            <a:noFill/>
            <a:miter lim="800000"/>
          </a:ln>
        </p:spPr>
        <p:txBody>
          <a:bodyPr>
            <a:spAutoFit/>
          </a:bodyPr>
          <a:lstStyle/>
          <a:p>
            <a:r>
              <a:rPr lang="zh-CN" altLang="en-US" sz="1200">
                <a:ea typeface="宋体" panose="02010600030101010101" pitchFamily="2" charset="-122"/>
              </a:rPr>
              <a:t>实时荧光核酸恒温扩增技术检测泌尿生殖道沙眼衣原体感染</a:t>
            </a:r>
            <a:r>
              <a:rPr lang="en-US" altLang="zh-CN" sz="1200">
                <a:ea typeface="宋体" panose="02010600030101010101" pitchFamily="2" charset="-122"/>
              </a:rPr>
              <a:t>. </a:t>
            </a:r>
            <a:r>
              <a:rPr lang="zh-CN" altLang="en-US" sz="1200">
                <a:ea typeface="宋体" panose="02010600030101010101" pitchFamily="2" charset="-122"/>
              </a:rPr>
              <a:t>临床检验杂志 </a:t>
            </a:r>
            <a:r>
              <a:rPr lang="en-US" altLang="zh-CN" sz="1200">
                <a:ea typeface="宋体" panose="02010600030101010101" pitchFamily="2" charset="-122"/>
              </a:rPr>
              <a:t>2010. 28</a:t>
            </a:r>
            <a:r>
              <a:rPr lang="zh-CN" altLang="en-US" sz="1200">
                <a:ea typeface="宋体" panose="02010600030101010101" pitchFamily="2" charset="-122"/>
              </a:rPr>
              <a:t>：</a:t>
            </a:r>
            <a:r>
              <a:rPr lang="en-US" altLang="zh-CN" sz="1200">
                <a:ea typeface="宋体" panose="02010600030101010101" pitchFamily="2" charset="-122"/>
              </a:rPr>
              <a:t>8-9</a:t>
            </a:r>
            <a:endParaRPr lang="zh-CN" altLang="en-US" sz="1200">
              <a:ea typeface="宋体" panose="02010600030101010101" pitchFamily="2" charset="-122"/>
            </a:endParaRPr>
          </a:p>
        </p:txBody>
      </p:sp>
      <p:sp>
        <p:nvSpPr>
          <p:cNvPr id="33797" name="矩形 2"/>
          <p:cNvSpPr>
            <a:spLocks noChangeArrowheads="1"/>
          </p:cNvSpPr>
          <p:nvPr/>
        </p:nvSpPr>
        <p:spPr bwMode="auto">
          <a:xfrm>
            <a:off x="-76200" y="512763"/>
            <a:ext cx="8999538" cy="553998"/>
          </a:xfrm>
          <a:prstGeom prst="rect">
            <a:avLst/>
          </a:prstGeom>
          <a:noFill/>
          <a:ln w="9525">
            <a:noFill/>
            <a:miter lim="800000"/>
          </a:ln>
        </p:spPr>
        <p:txBody>
          <a:bodyPr>
            <a:spAutoFit/>
          </a:bodyPr>
          <a:lstStyle/>
          <a:p>
            <a:pPr marL="457200" indent="-457200">
              <a:lnSpc>
                <a:spcPct val="125000"/>
              </a:lnSpc>
              <a:buNone/>
            </a:pPr>
            <a:r>
              <a:rPr lang="zh-CN" altLang="en-US" sz="2400" dirty="0" smtClean="0">
                <a:solidFill>
                  <a:srgbClr val="000000"/>
                </a:solidFill>
                <a:latin typeface="Times New Roman" panose="02020603050405020304" pitchFamily="18" charset="0"/>
                <a:ea typeface="黑体" panose="02010609060101010101" pitchFamily="49" charset="-122"/>
              </a:rPr>
              <a:t>                   </a:t>
            </a:r>
            <a:r>
              <a:rPr lang="en-US" altLang="zh-CN" sz="2400" dirty="0" smtClean="0">
                <a:solidFill>
                  <a:srgbClr val="000000"/>
                </a:solidFill>
                <a:latin typeface="Times New Roman" panose="02020603050405020304" pitchFamily="18" charset="0"/>
                <a:ea typeface="黑体" panose="02010609060101010101" pitchFamily="49" charset="-122"/>
              </a:rPr>
              <a:t>SAT</a:t>
            </a:r>
            <a:r>
              <a:rPr lang="zh-CN" altLang="en-US" sz="2400" dirty="0">
                <a:solidFill>
                  <a:srgbClr val="000000"/>
                </a:solidFill>
                <a:latin typeface="Times New Roman" panose="02020603050405020304" pitchFamily="18" charset="0"/>
                <a:ea typeface="黑体" panose="02010609060101010101" pitchFamily="49" charset="-122"/>
              </a:rPr>
              <a:t>检测</a:t>
            </a:r>
            <a:r>
              <a:rPr lang="en-US" altLang="zh-CN" sz="2400" dirty="0">
                <a:solidFill>
                  <a:srgbClr val="000000"/>
                </a:solidFill>
                <a:latin typeface="Times New Roman" panose="02020603050405020304" pitchFamily="18" charset="0"/>
                <a:ea typeface="黑体" panose="02010609060101010101" pitchFamily="49" charset="-122"/>
              </a:rPr>
              <a:t>CT</a:t>
            </a:r>
            <a:r>
              <a:rPr lang="zh-CN" altLang="en-US" sz="2400" dirty="0">
                <a:solidFill>
                  <a:srgbClr val="000000"/>
                </a:solidFill>
                <a:latin typeface="Times New Roman" panose="02020603050405020304" pitchFamily="18" charset="0"/>
                <a:ea typeface="黑体" panose="02010609060101010101" pitchFamily="49" charset="-122"/>
              </a:rPr>
              <a:t>，尿液与拭子样本灵敏度和特异性相当</a:t>
            </a: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图表 11"/>
          <p:cNvGraphicFramePr>
            <a:graphicFrameLocks/>
          </p:cNvGraphicFramePr>
          <p:nvPr/>
        </p:nvGraphicFramePr>
        <p:xfrm>
          <a:off x="1143000" y="1928813"/>
          <a:ext cx="6929438" cy="4000500"/>
        </p:xfrm>
        <a:graphic>
          <a:graphicData uri="http://schemas.openxmlformats.org/presentationml/2006/ole">
            <p:oleObj spid="_x0000_s40961" r:id="rId4" imgW="6931753" imgH="4005419" progId="Excel.Sheet.8">
              <p:embed/>
            </p:oleObj>
          </a:graphicData>
        </a:graphic>
      </p:graphicFrame>
      <p:sp>
        <p:nvSpPr>
          <p:cNvPr id="3075" name="TextBox 14"/>
          <p:cNvSpPr txBox="1">
            <a:spLocks noChangeArrowheads="1"/>
          </p:cNvSpPr>
          <p:nvPr/>
        </p:nvSpPr>
        <p:spPr bwMode="auto">
          <a:xfrm>
            <a:off x="2786063" y="6143625"/>
            <a:ext cx="3000375" cy="338138"/>
          </a:xfrm>
          <a:prstGeom prst="rect">
            <a:avLst/>
          </a:prstGeom>
          <a:noFill/>
          <a:ln w="9525">
            <a:noFill/>
            <a:miter lim="800000"/>
          </a:ln>
        </p:spPr>
        <p:txBody>
          <a:bodyPr>
            <a:spAutoFit/>
          </a:bodyPr>
          <a:lstStyle/>
          <a:p>
            <a:r>
              <a:rPr lang="zh-CN" altLang="en-US" sz="1600">
                <a:solidFill>
                  <a:srgbClr val="000066"/>
                </a:solidFill>
                <a:ea typeface="宋体" panose="02010600030101010101" pitchFamily="2" charset="-122"/>
              </a:rPr>
              <a:t> </a:t>
            </a:r>
            <a:r>
              <a:rPr lang="zh-CN" altLang="en-US" sz="1600">
                <a:solidFill>
                  <a:srgbClr val="262626"/>
                </a:solidFill>
                <a:ea typeface="宋体" panose="02010600030101010101" pitchFamily="2" charset="-122"/>
              </a:rPr>
              <a:t>样本类型：宫颈拭子、尿液</a:t>
            </a:r>
          </a:p>
        </p:txBody>
      </p:sp>
      <p:sp>
        <p:nvSpPr>
          <p:cNvPr id="3076" name="TextBox 15"/>
          <p:cNvSpPr txBox="1">
            <a:spLocks noChangeArrowheads="1"/>
          </p:cNvSpPr>
          <p:nvPr/>
        </p:nvSpPr>
        <p:spPr bwMode="auto">
          <a:xfrm>
            <a:off x="4929188" y="5773738"/>
            <a:ext cx="2428875" cy="369887"/>
          </a:xfrm>
          <a:prstGeom prst="rect">
            <a:avLst/>
          </a:prstGeom>
          <a:noFill/>
          <a:ln w="9525">
            <a:noFill/>
            <a:miter lim="800000"/>
          </a:ln>
        </p:spPr>
        <p:txBody>
          <a:bodyPr>
            <a:spAutoFit/>
          </a:bodyPr>
          <a:lstStyle/>
          <a:p>
            <a:r>
              <a:rPr lang="zh-CN" altLang="en-US">
                <a:ea typeface="宋体" panose="02010600030101010101" pitchFamily="2" charset="-122"/>
              </a:rPr>
              <a:t>金华中心医院</a:t>
            </a:r>
          </a:p>
        </p:txBody>
      </p:sp>
      <p:sp>
        <p:nvSpPr>
          <p:cNvPr id="3077" name="矩形 17"/>
          <p:cNvSpPr>
            <a:spLocks noChangeArrowheads="1"/>
          </p:cNvSpPr>
          <p:nvPr/>
        </p:nvSpPr>
        <p:spPr bwMode="auto">
          <a:xfrm>
            <a:off x="1785938" y="5773738"/>
            <a:ext cx="3286125" cy="369887"/>
          </a:xfrm>
          <a:prstGeom prst="rect">
            <a:avLst/>
          </a:prstGeom>
          <a:noFill/>
          <a:ln w="9525">
            <a:noFill/>
            <a:miter lim="800000"/>
          </a:ln>
        </p:spPr>
        <p:txBody>
          <a:bodyPr>
            <a:spAutoFit/>
          </a:bodyPr>
          <a:lstStyle/>
          <a:p>
            <a:r>
              <a:rPr lang="zh-CN" altLang="en-US">
                <a:ea typeface="宋体" panose="02010600030101010101" pitchFamily="2" charset="-122"/>
              </a:rPr>
              <a:t>浙大医学院附属妇产科医院</a:t>
            </a:r>
          </a:p>
        </p:txBody>
      </p:sp>
      <p:sp>
        <p:nvSpPr>
          <p:cNvPr id="3078" name="矩形 3"/>
          <p:cNvSpPr>
            <a:spLocks noChangeArrowheads="1"/>
          </p:cNvSpPr>
          <p:nvPr/>
        </p:nvSpPr>
        <p:spPr bwMode="auto">
          <a:xfrm>
            <a:off x="762000" y="6581775"/>
            <a:ext cx="7085013" cy="276225"/>
          </a:xfrm>
          <a:prstGeom prst="rect">
            <a:avLst/>
          </a:prstGeom>
          <a:noFill/>
          <a:ln w="9525">
            <a:noFill/>
            <a:miter lim="800000"/>
          </a:ln>
        </p:spPr>
        <p:txBody>
          <a:bodyPr wrap="none">
            <a:spAutoFit/>
          </a:bodyPr>
          <a:lstStyle/>
          <a:p>
            <a:r>
              <a:rPr lang="zh-CN" altLang="en-US" sz="1200">
                <a:ea typeface="宋体" panose="02010600030101010101" pitchFamily="2" charset="-122"/>
              </a:rPr>
              <a:t>郑雅萍  袁青  陈伟</a:t>
            </a:r>
            <a:r>
              <a:rPr lang="en-US" altLang="zh-CN" sz="1200">
                <a:ea typeface="宋体" panose="02010600030101010101" pitchFamily="2" charset="-122"/>
              </a:rPr>
              <a:t>,</a:t>
            </a:r>
            <a:r>
              <a:rPr lang="zh-CN" altLang="en-US" sz="1200">
                <a:ea typeface="宋体" panose="02010600030101010101" pitchFamily="2" charset="-122"/>
              </a:rPr>
              <a:t>实时核酸恒温扩增技术在奈瑟菌感染检测中的应用</a:t>
            </a:r>
            <a:r>
              <a:rPr lang="en-US" altLang="zh-CN" sz="1200">
                <a:ea typeface="宋体" panose="02010600030101010101" pitchFamily="2" charset="-122"/>
              </a:rPr>
              <a:t>,《</a:t>
            </a:r>
            <a:r>
              <a:rPr lang="zh-CN" altLang="en-US" sz="1200">
                <a:ea typeface="宋体" panose="02010600030101010101" pitchFamily="2" charset="-122"/>
              </a:rPr>
              <a:t>浙江实用医学</a:t>
            </a:r>
            <a:r>
              <a:rPr lang="en-US" altLang="zh-CN" sz="1200">
                <a:ea typeface="宋体" panose="02010600030101010101" pitchFamily="2" charset="-122"/>
              </a:rPr>
              <a:t>》, 2015</a:t>
            </a:r>
            <a:r>
              <a:rPr lang="zh-CN" altLang="en-US" sz="1200">
                <a:ea typeface="宋体" panose="02010600030101010101" pitchFamily="2" charset="-122"/>
              </a:rPr>
              <a:t>年</a:t>
            </a:r>
            <a:r>
              <a:rPr lang="en-US" altLang="zh-CN" sz="1200">
                <a:ea typeface="宋体" panose="02010600030101010101" pitchFamily="2" charset="-122"/>
              </a:rPr>
              <a:t>01</a:t>
            </a:r>
            <a:r>
              <a:rPr lang="zh-CN" altLang="en-US" sz="1200">
                <a:ea typeface="宋体" panose="02010600030101010101" pitchFamily="2" charset="-122"/>
              </a:rPr>
              <a:t>期 </a:t>
            </a:r>
          </a:p>
        </p:txBody>
      </p:sp>
      <p:sp>
        <p:nvSpPr>
          <p:cNvPr id="3079" name="TextBox 9"/>
          <p:cNvSpPr txBox="1">
            <a:spLocks noChangeArrowheads="1"/>
          </p:cNvSpPr>
          <p:nvPr/>
        </p:nvSpPr>
        <p:spPr bwMode="auto">
          <a:xfrm>
            <a:off x="2500313" y="1804988"/>
            <a:ext cx="3000375" cy="338137"/>
          </a:xfrm>
          <a:prstGeom prst="rect">
            <a:avLst/>
          </a:prstGeom>
          <a:noFill/>
          <a:ln w="9525">
            <a:noFill/>
            <a:miter lim="800000"/>
          </a:ln>
        </p:spPr>
        <p:txBody>
          <a:bodyPr>
            <a:spAutoFit/>
          </a:bodyPr>
          <a:lstStyle/>
          <a:p>
            <a:r>
              <a:rPr lang="zh-CN" altLang="en-US" sz="1600">
                <a:solidFill>
                  <a:srgbClr val="000066"/>
                </a:solidFill>
                <a:ea typeface="宋体" panose="02010600030101010101" pitchFamily="2" charset="-122"/>
              </a:rPr>
              <a:t> 沙眼衣原体</a:t>
            </a:r>
            <a:endParaRPr lang="zh-CN" altLang="en-US" sz="1600">
              <a:solidFill>
                <a:srgbClr val="262626"/>
              </a:solidFill>
              <a:ea typeface="宋体" panose="02010600030101010101" pitchFamily="2" charset="-122"/>
            </a:endParaRPr>
          </a:p>
        </p:txBody>
      </p:sp>
      <p:sp>
        <p:nvSpPr>
          <p:cNvPr id="3080" name="TextBox 10"/>
          <p:cNvSpPr txBox="1">
            <a:spLocks noChangeArrowheads="1"/>
          </p:cNvSpPr>
          <p:nvPr/>
        </p:nvSpPr>
        <p:spPr bwMode="auto">
          <a:xfrm>
            <a:off x="5000625" y="1804988"/>
            <a:ext cx="3000375" cy="338137"/>
          </a:xfrm>
          <a:prstGeom prst="rect">
            <a:avLst/>
          </a:prstGeom>
          <a:noFill/>
          <a:ln w="9525">
            <a:noFill/>
            <a:miter lim="800000"/>
          </a:ln>
        </p:spPr>
        <p:txBody>
          <a:bodyPr>
            <a:spAutoFit/>
          </a:bodyPr>
          <a:lstStyle/>
          <a:p>
            <a:r>
              <a:rPr lang="zh-CN" altLang="en-US" sz="1600">
                <a:solidFill>
                  <a:srgbClr val="000066"/>
                </a:solidFill>
                <a:ea typeface="宋体" panose="02010600030101010101" pitchFamily="2" charset="-122"/>
              </a:rPr>
              <a:t> 淋病奈瑟菌</a:t>
            </a:r>
            <a:endParaRPr lang="zh-CN" altLang="en-US" sz="1600">
              <a:solidFill>
                <a:srgbClr val="262626"/>
              </a:solidFill>
              <a:ea typeface="宋体" panose="02010600030101010101" pitchFamily="2" charset="-122"/>
            </a:endParaRPr>
          </a:p>
        </p:txBody>
      </p:sp>
      <p:sp>
        <p:nvSpPr>
          <p:cNvPr id="3081" name="矩形 2"/>
          <p:cNvSpPr>
            <a:spLocks noChangeArrowheads="1"/>
          </p:cNvSpPr>
          <p:nvPr/>
        </p:nvSpPr>
        <p:spPr bwMode="auto">
          <a:xfrm>
            <a:off x="228600" y="457200"/>
            <a:ext cx="8999538" cy="506413"/>
          </a:xfrm>
          <a:prstGeom prst="rect">
            <a:avLst/>
          </a:prstGeom>
          <a:noFill/>
          <a:ln w="9525">
            <a:noFill/>
            <a:miter lim="800000"/>
          </a:ln>
        </p:spPr>
        <p:txBody>
          <a:bodyPr>
            <a:spAutoFit/>
          </a:bodyPr>
          <a:lstStyle/>
          <a:p>
            <a:pPr marL="457200" indent="-457200">
              <a:lnSpc>
                <a:spcPct val="125000"/>
              </a:lnSpc>
              <a:buNone/>
            </a:pPr>
            <a:r>
              <a:rPr lang="zh-CN" altLang="en-US" sz="2400" dirty="0" smtClean="0">
                <a:solidFill>
                  <a:srgbClr val="000000"/>
                </a:solidFill>
                <a:latin typeface="Times New Roman" panose="02020603050405020304" pitchFamily="18" charset="0"/>
                <a:ea typeface="黑体" panose="02010609060101010101" pitchFamily="49" charset="-122"/>
              </a:rPr>
              <a:t>                临床</a:t>
            </a:r>
            <a:r>
              <a:rPr lang="zh-CN" altLang="en-US" sz="2400" dirty="0">
                <a:solidFill>
                  <a:srgbClr val="000000"/>
                </a:solidFill>
                <a:latin typeface="Times New Roman" panose="02020603050405020304" pitchFamily="18" charset="0"/>
                <a:ea typeface="黑体" panose="02010609060101010101" pitchFamily="49" charset="-122"/>
              </a:rPr>
              <a:t>结果显示</a:t>
            </a:r>
            <a:r>
              <a:rPr lang="en-US" altLang="zh-CN" sz="2400" dirty="0">
                <a:solidFill>
                  <a:srgbClr val="000000"/>
                </a:solidFill>
                <a:latin typeface="Times New Roman" panose="02020603050405020304" pitchFamily="18" charset="0"/>
                <a:ea typeface="黑体" panose="02010609060101010101" pitchFamily="49" charset="-122"/>
              </a:rPr>
              <a:t>SAT</a:t>
            </a:r>
            <a:r>
              <a:rPr lang="zh-CN" altLang="en-US" sz="2400" dirty="0">
                <a:solidFill>
                  <a:srgbClr val="000000"/>
                </a:solidFill>
                <a:latin typeface="Times New Roman" panose="02020603050405020304" pitchFamily="18" charset="0"/>
                <a:ea typeface="黑体" panose="02010609060101010101" pitchFamily="49" charset="-122"/>
              </a:rPr>
              <a:t>检测拭子和尿液标本阳性率基本一致</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p:nvPr>
        </p:nvSpPr>
        <p:spPr>
          <a:xfrm>
            <a:off x="2212975" y="1371600"/>
            <a:ext cx="7845425" cy="838200"/>
          </a:xfrm>
        </p:spPr>
        <p:txBody>
          <a:bodyPr/>
          <a:lstStyle/>
          <a:p>
            <a:r>
              <a:rPr lang="zh-CN" altLang="en-US" sz="2400" b="0" smtClean="0">
                <a:latin typeface="黑体" panose="02010609060101010101" pitchFamily="49" charset="-122"/>
                <a:ea typeface="黑体" panose="02010609060101010101" pitchFamily="49" charset="-122"/>
              </a:rPr>
              <a:t>不同样本类型的阳性检出率</a:t>
            </a:r>
            <a:r>
              <a:rPr lang="en-US" altLang="zh-CN" sz="2400" b="0" smtClean="0">
                <a:latin typeface="黑体" panose="02010609060101010101" pitchFamily="49" charset="-122"/>
                <a:ea typeface="黑体" panose="02010609060101010101" pitchFamily="49" charset="-122"/>
              </a:rPr>
              <a:t>[n(%)]</a:t>
            </a:r>
            <a:r>
              <a:rPr lang="zh-CN" altLang="en-US" sz="2400" b="0" smtClean="0">
                <a:latin typeface="黑体" panose="02010609060101010101" pitchFamily="49" charset="-122"/>
                <a:ea typeface="黑体" panose="02010609060101010101" pitchFamily="49" charset="-122"/>
              </a:rPr>
              <a:t/>
            </a:r>
            <a:br>
              <a:rPr lang="zh-CN" altLang="en-US" sz="2400" b="0" smtClean="0">
                <a:latin typeface="黑体" panose="02010609060101010101" pitchFamily="49" charset="-122"/>
                <a:ea typeface="黑体" panose="02010609060101010101" pitchFamily="49" charset="-122"/>
              </a:rPr>
            </a:br>
            <a:endParaRPr lang="zh-CN" altLang="en-US" sz="2400" b="0" smtClean="0">
              <a:latin typeface="黑体" panose="02010609060101010101" pitchFamily="49" charset="-122"/>
              <a:ea typeface="黑体" panose="02010609060101010101" pitchFamily="49" charset="-122"/>
            </a:endParaRPr>
          </a:p>
        </p:txBody>
      </p:sp>
      <p:graphicFrame>
        <p:nvGraphicFramePr>
          <p:cNvPr id="5" name="内容占位符 4"/>
          <p:cNvGraphicFramePr>
            <a:graphicFrameLocks noGrp="1"/>
          </p:cNvGraphicFramePr>
          <p:nvPr>
            <p:ph idx="1"/>
          </p:nvPr>
        </p:nvGraphicFramePr>
        <p:xfrm>
          <a:off x="914400" y="2133600"/>
          <a:ext cx="7924801" cy="3143011"/>
        </p:xfrm>
        <a:graphic>
          <a:graphicData uri="http://schemas.openxmlformats.org/drawingml/2006/table">
            <a:tbl>
              <a:tblPr firstRow="1" bandRow="1">
                <a:tableStyleId>{5C22544A-7EE6-4342-B048-85BDC9FD1C3A}</a:tableStyleId>
              </a:tblPr>
              <a:tblGrid>
                <a:gridCol w="685800"/>
                <a:gridCol w="823686"/>
                <a:gridCol w="754743"/>
                <a:gridCol w="1434012"/>
                <a:gridCol w="797559"/>
                <a:gridCol w="1391196"/>
                <a:gridCol w="666203"/>
                <a:gridCol w="1371602"/>
              </a:tblGrid>
              <a:tr h="609600">
                <a:tc rowSpan="2">
                  <a:txBody>
                    <a:bodyPr/>
                    <a:lstStyle/>
                    <a:p>
                      <a:r>
                        <a:rPr lang="zh-CN" altLang="en-US" dirty="0" smtClean="0">
                          <a:latin typeface="黑体" panose="02010609060101010101" pitchFamily="49" charset="-122"/>
                          <a:ea typeface="黑体" panose="02010609060101010101" pitchFamily="49" charset="-122"/>
                        </a:rPr>
                        <a:t>项目</a:t>
                      </a:r>
                      <a:endParaRPr lang="zh-CN" altLang="en-US" dirty="0">
                        <a:latin typeface="黑体" panose="02010609060101010101" pitchFamily="49" charset="-122"/>
                        <a:ea typeface="黑体" panose="02010609060101010101" pitchFamily="49" charset="-122"/>
                      </a:endParaRPr>
                    </a:p>
                  </a:txBody>
                  <a:tcPr/>
                </a:tc>
                <a:tc rowSpan="2">
                  <a:txBody>
                    <a:bodyPr/>
                    <a:lstStyle/>
                    <a:p>
                      <a:r>
                        <a:rPr lang="en-US" altLang="zh-CN" dirty="0" smtClean="0">
                          <a:latin typeface="黑体" panose="02010609060101010101" pitchFamily="49" charset="-122"/>
                          <a:ea typeface="黑体" panose="02010609060101010101" pitchFamily="49" charset="-122"/>
                        </a:rPr>
                        <a:t>n</a:t>
                      </a:r>
                      <a:endParaRPr lang="zh-CN" altLang="en-US" dirty="0">
                        <a:latin typeface="黑体" panose="02010609060101010101" pitchFamily="49" charset="-122"/>
                        <a:ea typeface="黑体" panose="02010609060101010101" pitchFamily="49" charset="-122"/>
                      </a:endParaRPr>
                    </a:p>
                  </a:txBody>
                  <a:tcPr/>
                </a:tc>
                <a:tc gridSpan="2">
                  <a:txBody>
                    <a:bodyPr/>
                    <a:lstStyle/>
                    <a:p>
                      <a:r>
                        <a:rPr lang="zh-CN" altLang="en-US" dirty="0" smtClean="0">
                          <a:latin typeface="黑体" panose="02010609060101010101" pitchFamily="49" charset="-122"/>
                          <a:ea typeface="黑体" panose="02010609060101010101" pitchFamily="49" charset="-122"/>
                        </a:rPr>
                        <a:t>尿液</a:t>
                      </a:r>
                      <a:endParaRPr lang="zh-CN" altLang="en-US" dirty="0">
                        <a:latin typeface="黑体" panose="02010609060101010101" pitchFamily="49" charset="-122"/>
                        <a:ea typeface="黑体" panose="02010609060101010101" pitchFamily="49" charset="-122"/>
                      </a:endParaRPr>
                    </a:p>
                  </a:txBody>
                  <a:tcPr/>
                </a:tc>
                <a:tc hMerge="1">
                  <a:txBody>
                    <a:bodyPr/>
                    <a:lstStyle/>
                    <a:p>
                      <a:endParaRPr lang="zh-CN"/>
                    </a:p>
                  </a:txBody>
                  <a:tcPr/>
                </a:tc>
                <a:tc gridSpan="2">
                  <a:txBody>
                    <a:bodyPr/>
                    <a:lstStyle/>
                    <a:p>
                      <a:r>
                        <a:rPr lang="zh-CN" altLang="en-US" dirty="0" smtClean="0">
                          <a:latin typeface="黑体" panose="02010609060101010101" pitchFamily="49" charset="-122"/>
                          <a:ea typeface="黑体" panose="02010609060101010101" pitchFamily="49" charset="-122"/>
                        </a:rPr>
                        <a:t>宫颈拭子</a:t>
                      </a:r>
                      <a:endParaRPr lang="zh-CN" altLang="en-US" dirty="0">
                        <a:latin typeface="黑体" panose="02010609060101010101" pitchFamily="49" charset="-122"/>
                        <a:ea typeface="黑体" panose="02010609060101010101" pitchFamily="49" charset="-122"/>
                      </a:endParaRPr>
                    </a:p>
                  </a:txBody>
                  <a:tcPr/>
                </a:tc>
                <a:tc hMerge="1">
                  <a:txBody>
                    <a:bodyPr/>
                    <a:lstStyle/>
                    <a:p>
                      <a:endParaRPr lang="zh-CN"/>
                    </a:p>
                  </a:txBody>
                  <a:tcPr/>
                </a:tc>
                <a:tc gridSpan="2">
                  <a:txBody>
                    <a:bodyPr/>
                    <a:lstStyle/>
                    <a:p>
                      <a:r>
                        <a:rPr lang="zh-CN" altLang="en-US" dirty="0" smtClean="0">
                          <a:latin typeface="黑体" panose="02010609060101010101" pitchFamily="49" charset="-122"/>
                          <a:ea typeface="黑体" panose="02010609060101010101" pitchFamily="49" charset="-122"/>
                        </a:rPr>
                        <a:t>尿道拭子</a:t>
                      </a:r>
                      <a:endParaRPr lang="zh-CN" altLang="en-US" dirty="0">
                        <a:latin typeface="黑体" panose="02010609060101010101" pitchFamily="49" charset="-122"/>
                        <a:ea typeface="黑体" panose="02010609060101010101" pitchFamily="49" charset="-122"/>
                      </a:endParaRPr>
                    </a:p>
                  </a:txBody>
                  <a:tcPr/>
                </a:tc>
                <a:tc hMerge="1">
                  <a:txBody>
                    <a:bodyPr/>
                    <a:lstStyle/>
                    <a:p>
                      <a:endParaRPr lang="zh-CN"/>
                    </a:p>
                  </a:txBody>
                  <a:tcPr/>
                </a:tc>
              </a:tr>
              <a:tr h="489858">
                <a:tc vMerge="1">
                  <a:txBody>
                    <a:bodyPr/>
                    <a:lstStyle/>
                    <a:p>
                      <a:endParaRPr lang="zh-CN"/>
                    </a:p>
                  </a:txBody>
                  <a:tcPr/>
                </a:tc>
                <a:tc vMerge="1">
                  <a:txBody>
                    <a:bodyPr/>
                    <a:lstStyle/>
                    <a:p>
                      <a:endParaRPr lang="zh-CN"/>
                    </a:p>
                  </a:txBody>
                  <a:tcPr/>
                </a:tc>
                <a:tc>
                  <a:txBody>
                    <a:bodyPr/>
                    <a:lstStyle/>
                    <a:p>
                      <a:r>
                        <a:rPr lang="en-US" altLang="zh-CN" dirty="0" smtClean="0">
                          <a:latin typeface="黑体" panose="02010609060101010101" pitchFamily="49" charset="-122"/>
                          <a:ea typeface="黑体" panose="02010609060101010101" pitchFamily="49" charset="-122"/>
                        </a:rPr>
                        <a:t>n</a:t>
                      </a:r>
                      <a:endParaRPr lang="zh-CN" altLang="en-US" dirty="0">
                        <a:latin typeface="黑体" panose="02010609060101010101" pitchFamily="49" charset="-122"/>
                        <a:ea typeface="黑体" panose="02010609060101010101" pitchFamily="49" charset="-122"/>
                      </a:endParaRPr>
                    </a:p>
                  </a:txBody>
                  <a:tcPr/>
                </a:tc>
                <a:tc>
                  <a:txBody>
                    <a:bodyPr/>
                    <a:lstStyle/>
                    <a:p>
                      <a:r>
                        <a:rPr lang="zh-CN" altLang="en-US" dirty="0" smtClean="0">
                          <a:latin typeface="黑体" panose="02010609060101010101" pitchFamily="49" charset="-122"/>
                          <a:ea typeface="黑体" panose="02010609060101010101" pitchFamily="49" charset="-122"/>
                        </a:rPr>
                        <a:t>阳性率</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n</a:t>
                      </a:r>
                      <a:endParaRPr lang="zh-CN" altLang="en-US" dirty="0">
                        <a:latin typeface="黑体" panose="02010609060101010101" pitchFamily="49" charset="-122"/>
                        <a:ea typeface="黑体" panose="02010609060101010101" pitchFamily="49" charset="-122"/>
                      </a:endParaRPr>
                    </a:p>
                  </a:txBody>
                  <a:tcPr/>
                </a:tc>
                <a:tc>
                  <a:txBody>
                    <a:bodyPr/>
                    <a:lstStyle/>
                    <a:p>
                      <a:r>
                        <a:rPr lang="zh-CN" altLang="en-US" dirty="0" smtClean="0">
                          <a:latin typeface="黑体" panose="02010609060101010101" pitchFamily="49" charset="-122"/>
                          <a:ea typeface="黑体" panose="02010609060101010101" pitchFamily="49" charset="-122"/>
                        </a:rPr>
                        <a:t>阳性率</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n</a:t>
                      </a:r>
                      <a:endParaRPr lang="zh-CN" altLang="en-US" dirty="0">
                        <a:latin typeface="黑体" panose="02010609060101010101" pitchFamily="49" charset="-122"/>
                        <a:ea typeface="黑体" panose="02010609060101010101" pitchFamily="49" charset="-122"/>
                      </a:endParaRPr>
                    </a:p>
                  </a:txBody>
                  <a:tcPr/>
                </a:tc>
                <a:tc>
                  <a:txBody>
                    <a:bodyPr/>
                    <a:lstStyle/>
                    <a:p>
                      <a:r>
                        <a:rPr lang="zh-CN" altLang="en-US" dirty="0" smtClean="0">
                          <a:latin typeface="黑体" panose="02010609060101010101" pitchFamily="49" charset="-122"/>
                          <a:ea typeface="黑体" panose="02010609060101010101" pitchFamily="49" charset="-122"/>
                        </a:rPr>
                        <a:t>阳性率</a:t>
                      </a:r>
                      <a:endParaRPr lang="zh-CN" altLang="en-US" dirty="0">
                        <a:latin typeface="黑体" panose="02010609060101010101" pitchFamily="49" charset="-122"/>
                        <a:ea typeface="黑体" panose="02010609060101010101" pitchFamily="49" charset="-122"/>
                      </a:endParaRPr>
                    </a:p>
                  </a:txBody>
                  <a:tcPr/>
                </a:tc>
              </a:tr>
              <a:tr h="683377">
                <a:tc>
                  <a:txBody>
                    <a:bodyPr/>
                    <a:lstStyle/>
                    <a:p>
                      <a:r>
                        <a:rPr lang="en-US" altLang="zh-CN" dirty="0" smtClean="0">
                          <a:latin typeface="黑体" panose="02010609060101010101" pitchFamily="49" charset="-122"/>
                          <a:ea typeface="黑体" panose="02010609060101010101" pitchFamily="49" charset="-122"/>
                        </a:rPr>
                        <a:t>CT</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2196</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1324</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121</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9.14</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800</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51</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6.38</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72</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7</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9.72</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txBody>
                  <a:tcPr/>
                </a:tc>
              </a:tr>
              <a:tr h="676799">
                <a:tc>
                  <a:txBody>
                    <a:bodyPr/>
                    <a:lstStyle/>
                    <a:p>
                      <a:r>
                        <a:rPr lang="en-US" altLang="zh-CN" dirty="0" smtClean="0">
                          <a:latin typeface="黑体" panose="02010609060101010101" pitchFamily="49" charset="-122"/>
                          <a:ea typeface="黑体" panose="02010609060101010101" pitchFamily="49" charset="-122"/>
                        </a:rPr>
                        <a:t>NG</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1749</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1080</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50</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4.63</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617</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12</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1.94</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52</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6</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11.54</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txBody>
                  <a:tcPr/>
                </a:tc>
              </a:tr>
              <a:tr h="683377">
                <a:tc>
                  <a:txBody>
                    <a:bodyPr/>
                    <a:lstStyle/>
                    <a:p>
                      <a:r>
                        <a:rPr lang="en-US" altLang="zh-CN" dirty="0" err="1" smtClean="0">
                          <a:latin typeface="黑体" panose="02010609060101010101" pitchFamily="49" charset="-122"/>
                          <a:ea typeface="黑体" panose="02010609060101010101" pitchFamily="49" charset="-122"/>
                        </a:rPr>
                        <a:t>UU</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2317</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1462</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441</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30.16</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855</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550</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64.33</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0</a:t>
                      </a:r>
                      <a:endParaRPr lang="zh-CN" altLang="en-US" dirty="0">
                        <a:latin typeface="黑体" panose="02010609060101010101" pitchFamily="49" charset="-122"/>
                        <a:ea typeface="黑体" panose="02010609060101010101" pitchFamily="49" charset="-122"/>
                      </a:endParaRPr>
                    </a:p>
                  </a:txBody>
                  <a:tcPr/>
                </a:tc>
                <a:tc>
                  <a:txBody>
                    <a:bodyPr/>
                    <a:lstStyle/>
                    <a:p>
                      <a:r>
                        <a:rPr lang="en-US" altLang="zh-CN" dirty="0" smtClean="0">
                          <a:latin typeface="黑体" panose="02010609060101010101" pitchFamily="49" charset="-122"/>
                          <a:ea typeface="黑体" panose="02010609060101010101" pitchFamily="49" charset="-122"/>
                        </a:rPr>
                        <a:t>0</a:t>
                      </a:r>
                      <a:r>
                        <a:rPr lang="zh-CN" altLang="en-US" dirty="0" smtClean="0">
                          <a:latin typeface="黑体" panose="02010609060101010101" pitchFamily="49" charset="-122"/>
                          <a:ea typeface="黑体" panose="02010609060101010101" pitchFamily="49" charset="-122"/>
                        </a:rPr>
                        <a:t>（</a:t>
                      </a:r>
                      <a:r>
                        <a:rPr lang="en-US" altLang="zh-CN" dirty="0" smtClean="0">
                          <a:latin typeface="黑体" panose="02010609060101010101" pitchFamily="49" charset="-122"/>
                          <a:ea typeface="黑体" panose="02010609060101010101" pitchFamily="49" charset="-122"/>
                        </a:rPr>
                        <a:t>0</a:t>
                      </a:r>
                      <a:r>
                        <a:rPr lang="zh-CN" altLang="en-US" dirty="0" smtClean="0">
                          <a:latin typeface="黑体" panose="02010609060101010101" pitchFamily="49" charset="-122"/>
                          <a:ea typeface="黑体" panose="02010609060101010101" pitchFamily="49" charset="-122"/>
                        </a:rPr>
                        <a:t>）</a:t>
                      </a:r>
                      <a:endParaRPr lang="zh-CN" altLang="en-US" dirty="0">
                        <a:latin typeface="黑体" panose="02010609060101010101" pitchFamily="49" charset="-122"/>
                        <a:ea typeface="黑体" panose="02010609060101010101" pitchFamily="49" charset="-122"/>
                      </a:endParaRPr>
                    </a:p>
                  </a:txBody>
                  <a:tcPr/>
                </a:tc>
              </a:tr>
            </a:tbl>
          </a:graphicData>
        </a:graphic>
      </p:graphicFrame>
      <p:sp>
        <p:nvSpPr>
          <p:cNvPr id="6" name="标题 1"/>
          <p:cNvSpPr txBox="1"/>
          <p:nvPr/>
        </p:nvSpPr>
        <p:spPr bwMode="gray">
          <a:xfrm>
            <a:off x="990600" y="152400"/>
            <a:ext cx="7845425" cy="838200"/>
          </a:xfrm>
          <a:prstGeom prst="rect">
            <a:avLst/>
          </a:prstGeom>
          <a:noFill/>
          <a:ln w="9525">
            <a:noFill/>
            <a:miter lim="800000"/>
          </a:ln>
        </p:spPr>
        <p:txBody>
          <a:bodyPr anchor="ctr"/>
          <a:lstStyle/>
          <a:p>
            <a:pPr algn="l" eaLnBrk="0" hangingPunct="0">
              <a:defRPr/>
            </a:pPr>
            <a:r>
              <a:rPr lang="zh-CN" altLang="en-US" sz="3600" b="1" kern="0">
                <a:solidFill>
                  <a:schemeClr val="tx2"/>
                </a:solidFill>
                <a:latin typeface="+mj-lt"/>
                <a:ea typeface="宋体" panose="02010600030101010101" pitchFamily="2" charset="-122"/>
                <a:cs typeface="+mj-cs"/>
              </a:rPr>
              <a:t>北京协和医院：</a:t>
            </a:r>
            <a:r>
              <a:rPr lang="en-US" altLang="zh-CN" sz="3600" b="1" kern="0">
                <a:solidFill>
                  <a:schemeClr val="tx2"/>
                </a:solidFill>
                <a:latin typeface="+mj-lt"/>
                <a:ea typeface="宋体" panose="02010600030101010101" pitchFamily="2" charset="-122"/>
                <a:cs typeface="+mj-cs"/>
              </a:rPr>
              <a:t>SAT</a:t>
            </a:r>
            <a:r>
              <a:rPr lang="zh-CN" altLang="en-US" sz="3600" b="1" kern="0">
                <a:solidFill>
                  <a:schemeClr val="tx2"/>
                </a:solidFill>
                <a:latin typeface="+mj-lt"/>
                <a:ea typeface="宋体" panose="02010600030101010101" pitchFamily="2" charset="-122"/>
                <a:cs typeface="+mj-cs"/>
              </a:rPr>
              <a:t>检测</a:t>
            </a:r>
            <a:r>
              <a:rPr lang="en-US" altLang="zh-CN" sz="3600" b="1" kern="0">
                <a:solidFill>
                  <a:schemeClr val="tx2"/>
                </a:solidFill>
                <a:latin typeface="+mj-lt"/>
                <a:ea typeface="宋体" panose="02010600030101010101" pitchFamily="2" charset="-122"/>
                <a:cs typeface="+mj-cs"/>
              </a:rPr>
              <a:t>CT,NG,UU</a:t>
            </a:r>
            <a:endParaRPr lang="zh-CN" altLang="en-US" sz="3600" b="1" kern="0" dirty="0">
              <a:solidFill>
                <a:schemeClr val="tx2"/>
              </a:solidFill>
              <a:latin typeface="+mj-lt"/>
              <a:ea typeface="宋体" panose="02010600030101010101" pitchFamily="2" charset="-122"/>
              <a:cs typeface="+mj-cs"/>
            </a:endParaRPr>
          </a:p>
        </p:txBody>
      </p:sp>
      <p:sp>
        <p:nvSpPr>
          <p:cNvPr id="7" name="矩形 6"/>
          <p:cNvSpPr/>
          <p:nvPr/>
        </p:nvSpPr>
        <p:spPr>
          <a:xfrm>
            <a:off x="1214414" y="4500570"/>
            <a:ext cx="7500990" cy="2105192"/>
          </a:xfrm>
          <a:prstGeom prst="rect">
            <a:avLst/>
          </a:prstGeom>
        </p:spPr>
        <p:txBody>
          <a:bodyPr wrap="square">
            <a:spAutoFit/>
          </a:bodyPr>
          <a:lstStyle/>
          <a:p>
            <a:endParaRPr lang="zh-CN" altLang="en-US" dirty="0" smtClean="0"/>
          </a:p>
          <a:p>
            <a:endParaRPr lang="zh-CN" altLang="en-US" sz="2000" dirty="0" smtClean="0"/>
          </a:p>
          <a:p>
            <a:r>
              <a:rPr lang="en-US" altLang="zh-CN" sz="1800" b="1" dirty="0" smtClean="0">
                <a:latin typeface="微软雅黑" panose="020B0503020204020204" charset="-122"/>
                <a:ea typeface="微软雅黑" panose="020B0503020204020204" charset="-122"/>
              </a:rPr>
              <a:t>UU</a:t>
            </a:r>
            <a:r>
              <a:rPr lang="zh-CN" altLang="en-US" sz="1800" b="1" dirty="0" smtClean="0">
                <a:latin typeface="微软雅黑" panose="020B0503020204020204" charset="-122"/>
                <a:ea typeface="微软雅黑" panose="020B0503020204020204" charset="-122"/>
              </a:rPr>
              <a:t>在女性宫颈拭子检出率最高，未在男性中检出，提示</a:t>
            </a:r>
            <a:r>
              <a:rPr lang="en-US" altLang="zh-CN" sz="1800" b="1" dirty="0" smtClean="0">
                <a:latin typeface="微软雅黑" panose="020B0503020204020204" charset="-122"/>
                <a:ea typeface="微软雅黑" panose="020B0503020204020204" charset="-122"/>
              </a:rPr>
              <a:t>UU</a:t>
            </a:r>
            <a:r>
              <a:rPr lang="zh-CN" altLang="en-US" sz="1800" b="1" dirty="0" smtClean="0">
                <a:latin typeface="微软雅黑" panose="020B0503020204020204" charset="-122"/>
                <a:ea typeface="微软雅黑" panose="020B0503020204020204" charset="-122"/>
              </a:rPr>
              <a:t>在女性中的感染率较高，需关注其对生殖系统影响</a:t>
            </a:r>
          </a:p>
          <a:p>
            <a:r>
              <a:rPr lang="zh-CN" altLang="en-US" sz="1800" b="1" dirty="0" smtClean="0">
                <a:latin typeface="微软雅黑" panose="020B0503020204020204" charset="-122"/>
                <a:ea typeface="微软雅黑" panose="020B0503020204020204" charset="-122"/>
              </a:rPr>
              <a:t>男性尿道拭子主要检出为</a:t>
            </a:r>
            <a:r>
              <a:rPr lang="en-US" altLang="zh-CN" sz="1800" b="1" dirty="0" smtClean="0">
                <a:latin typeface="微软雅黑" panose="020B0503020204020204" charset="-122"/>
                <a:ea typeface="微软雅黑" panose="020B0503020204020204" charset="-122"/>
              </a:rPr>
              <a:t>CT</a:t>
            </a:r>
            <a:r>
              <a:rPr lang="zh-CN" altLang="en-US" sz="1800" b="1" dirty="0" smtClean="0">
                <a:latin typeface="微软雅黑" panose="020B0503020204020204" charset="-122"/>
                <a:ea typeface="微软雅黑" panose="020B0503020204020204" charset="-122"/>
              </a:rPr>
              <a:t>和</a:t>
            </a:r>
            <a:r>
              <a:rPr lang="en-US" altLang="zh-CN" sz="1800" b="1" dirty="0" smtClean="0">
                <a:latin typeface="微软雅黑" panose="020B0503020204020204" charset="-122"/>
                <a:ea typeface="微软雅黑" panose="020B0503020204020204" charset="-122"/>
              </a:rPr>
              <a:t>NG</a:t>
            </a:r>
          </a:p>
          <a:p>
            <a:r>
              <a:rPr lang="zh-CN" altLang="en-US" sz="1800" b="1" dirty="0" smtClean="0">
                <a:latin typeface="微软雅黑" panose="020B0503020204020204" charset="-122"/>
                <a:ea typeface="微软雅黑" panose="020B0503020204020204" charset="-122"/>
              </a:rPr>
              <a:t>尿液检出</a:t>
            </a:r>
            <a:r>
              <a:rPr lang="en-US" altLang="zh-CN" sz="1800" b="1" dirty="0" smtClean="0">
                <a:latin typeface="微软雅黑" panose="020B0503020204020204" charset="-122"/>
                <a:ea typeface="微软雅黑" panose="020B0503020204020204" charset="-122"/>
              </a:rPr>
              <a:t>CT</a:t>
            </a:r>
            <a:r>
              <a:rPr lang="zh-CN" altLang="en-US" sz="1800" b="1" dirty="0" smtClean="0">
                <a:latin typeface="微软雅黑" panose="020B0503020204020204" charset="-122"/>
                <a:ea typeface="微软雅黑" panose="020B0503020204020204" charset="-122"/>
              </a:rPr>
              <a:t>和</a:t>
            </a:r>
            <a:r>
              <a:rPr lang="en-US" altLang="zh-CN" sz="1800" b="1" dirty="0" smtClean="0">
                <a:latin typeface="微软雅黑" panose="020B0503020204020204" charset="-122"/>
                <a:ea typeface="微软雅黑" panose="020B0503020204020204" charset="-122"/>
              </a:rPr>
              <a:t>NG</a:t>
            </a:r>
            <a:r>
              <a:rPr lang="zh-CN" altLang="en-US" sz="1800" b="1" dirty="0" smtClean="0">
                <a:latin typeface="微软雅黑" panose="020B0503020204020204" charset="-122"/>
                <a:ea typeface="微软雅黑" panose="020B0503020204020204" charset="-122"/>
              </a:rPr>
              <a:t>的阳性率高于女性宫颈拭子，但低于男性尿道拭子</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8" name="标题 1"/>
          <p:cNvSpPr txBox="1"/>
          <p:nvPr/>
        </p:nvSpPr>
        <p:spPr bwMode="auto">
          <a:xfrm>
            <a:off x="457200" y="285750"/>
            <a:ext cx="8229600" cy="1271588"/>
          </a:xfrm>
          <a:prstGeom prst="rect">
            <a:avLst/>
          </a:prstGeom>
          <a:noFill/>
          <a:ln w="9525">
            <a:noFill/>
            <a:miter lim="800000"/>
          </a:ln>
        </p:spPr>
        <p:txBody>
          <a:bodyPr/>
          <a:lstStyle/>
          <a:p>
            <a:pPr algn="ctr" eaLnBrk="0" hangingPunct="0">
              <a:spcBef>
                <a:spcPct val="0"/>
              </a:spcBef>
              <a:buFontTx/>
              <a:buNone/>
            </a:pPr>
            <a:r>
              <a:rPr lang="zh-CN" altLang="en-US" sz="4000" b="1">
                <a:solidFill>
                  <a:srgbClr val="003300"/>
                </a:solidFill>
              </a:rPr>
              <a:t>体外诊断行业发展趋势</a:t>
            </a:r>
          </a:p>
        </p:txBody>
      </p:sp>
      <p:grpSp>
        <p:nvGrpSpPr>
          <p:cNvPr id="59399" name="组合 2"/>
          <p:cNvGrpSpPr/>
          <p:nvPr/>
        </p:nvGrpSpPr>
        <p:grpSpPr bwMode="auto">
          <a:xfrm>
            <a:off x="611188" y="1412875"/>
            <a:ext cx="7967662" cy="4248150"/>
            <a:chOff x="539750" y="1844675"/>
            <a:chExt cx="7967663" cy="4248150"/>
          </a:xfrm>
        </p:grpSpPr>
        <p:sp>
          <p:nvSpPr>
            <p:cNvPr id="59400" name="Text Box 5"/>
            <p:cNvSpPr txBox="1">
              <a:spLocks noChangeArrowheads="1"/>
            </p:cNvSpPr>
            <p:nvPr/>
          </p:nvSpPr>
          <p:spPr bwMode="auto">
            <a:xfrm>
              <a:off x="4979988" y="1844675"/>
              <a:ext cx="2087562" cy="461665"/>
            </a:xfrm>
            <a:prstGeom prst="rect">
              <a:avLst/>
            </a:prstGeom>
            <a:noFill/>
            <a:ln w="9525">
              <a:noFill/>
              <a:miter lim="800000"/>
            </a:ln>
          </p:spPr>
          <p:txBody>
            <a:bodyPr>
              <a:spAutoFit/>
            </a:bodyPr>
            <a:lstStyle/>
            <a:p>
              <a:pPr algn="ctr">
                <a:spcBef>
                  <a:spcPct val="50000"/>
                </a:spcBef>
                <a:buFontTx/>
                <a:buNone/>
              </a:pPr>
              <a:r>
                <a:rPr kumimoji="0" lang="zh-CN" altLang="en-US" b="1">
                  <a:latin typeface="Times New Roman" panose="02020603050405020304" pitchFamily="18" charset="0"/>
                  <a:ea typeface="黑体" panose="02010609060101010101" pitchFamily="49" charset="-122"/>
                </a:rPr>
                <a:t>分子诊断时代</a:t>
              </a:r>
            </a:p>
          </p:txBody>
        </p:sp>
        <p:sp>
          <p:nvSpPr>
            <p:cNvPr id="10" name="Line 4"/>
            <p:cNvSpPr>
              <a:spLocks noChangeShapeType="1"/>
            </p:cNvSpPr>
            <p:nvPr/>
          </p:nvSpPr>
          <p:spPr bwMode="auto">
            <a:xfrm rot="240000" flipV="1">
              <a:off x="6130926" y="2482850"/>
              <a:ext cx="2232025" cy="769938"/>
            </a:xfrm>
            <a:prstGeom prst="line">
              <a:avLst/>
            </a:prstGeom>
            <a:noFill/>
            <a:ln w="38100">
              <a:solidFill>
                <a:srgbClr val="002060"/>
              </a:solidFill>
              <a:round/>
              <a:tailEnd type="triangle" w="med" len="med"/>
            </a:ln>
            <a:effectLst>
              <a:outerShdw blurRad="63500" dist="23000" dir="5400000" rotWithShape="0">
                <a:srgbClr val="000000">
                  <a:alpha val="34999"/>
                </a:srgbClr>
              </a:outerShdw>
            </a:effectLst>
          </p:spPr>
          <p:txBody>
            <a:bodyPr lIns="0" tIns="0" rIns="0" bIns="0"/>
            <a:lstStyle/>
            <a:p>
              <a:pPr>
                <a:spcBef>
                  <a:spcPct val="0"/>
                </a:spcBef>
                <a:buFontTx/>
                <a:buNone/>
                <a:defRPr/>
              </a:pPr>
              <a:endParaRPr kumimoji="0" lang="zh-CN" altLang="en-US" sz="1800">
                <a:latin typeface="Calibri" panose="020F0502020204030204" charset="0"/>
                <a:ea typeface="宋体" panose="02010600030101010101" pitchFamily="2" charset="-122"/>
              </a:endParaRPr>
            </a:p>
          </p:txBody>
        </p:sp>
        <p:sp>
          <p:nvSpPr>
            <p:cNvPr id="11" name="AutoShape 6"/>
            <p:cNvSpPr>
              <a:spLocks noChangeArrowheads="1"/>
            </p:cNvSpPr>
            <p:nvPr/>
          </p:nvSpPr>
          <p:spPr bwMode="auto">
            <a:xfrm>
              <a:off x="4084430" y="3377539"/>
              <a:ext cx="1939784" cy="2277519"/>
            </a:xfrm>
            <a:prstGeom prst="flowChartManualInput">
              <a:avLst/>
            </a:prstGeom>
            <a:solidFill>
              <a:srgbClr val="002060"/>
            </a:solidFill>
          </p:spPr>
          <p:style>
            <a:lnRef idx="0">
              <a:schemeClr val="accent1"/>
            </a:lnRef>
            <a:fillRef idx="3">
              <a:schemeClr val="accent1"/>
            </a:fillRef>
            <a:effectRef idx="3">
              <a:schemeClr val="accent1"/>
            </a:effectRef>
            <a:fontRef idx="minor">
              <a:schemeClr val="lt1"/>
            </a:fontRef>
          </p:style>
          <p:txBody>
            <a:bodyPr wrap="none" lIns="0" tIns="0" rIns="0" bIns="0" anchor="ctr"/>
            <a:lstStyle/>
            <a:p>
              <a:pPr algn="ctr" eaLnBrk="0" hangingPunct="0">
                <a:spcBef>
                  <a:spcPct val="50000"/>
                </a:spcBef>
                <a:buFontTx/>
                <a:buNone/>
                <a:defRPr/>
              </a:pPr>
              <a:r>
                <a:rPr kumimoji="0" lang="en-US" altLang="zh-CN" sz="1600" b="1">
                  <a:solidFill>
                    <a:schemeClr val="bg1"/>
                  </a:solidFill>
                  <a:latin typeface="Times New Roman" panose="02020603050405020304" pitchFamily="18" charset="0"/>
                  <a:ea typeface="黑体" panose="02010609060101010101" pitchFamily="49" charset="-122"/>
                  <a:cs typeface="Arial" panose="020B0604020202020204" pitchFamily="34" charset="0"/>
                </a:rPr>
                <a:t>DNA</a:t>
              </a:r>
              <a:r>
                <a:rPr kumimoji="0" lang="zh-CN" altLang="en-US" sz="1600" b="1">
                  <a:solidFill>
                    <a:schemeClr val="bg1"/>
                  </a:solidFill>
                  <a:latin typeface="Times New Roman" panose="02020603050405020304" pitchFamily="18" charset="0"/>
                  <a:ea typeface="黑体" panose="02010609060101010101" pitchFamily="49" charset="-122"/>
                </a:rPr>
                <a:t>诊断：</a:t>
              </a:r>
            </a:p>
            <a:p>
              <a:pPr algn="ctr" eaLnBrk="0" hangingPunct="0">
                <a:spcBef>
                  <a:spcPct val="50000"/>
                </a:spcBef>
                <a:buFontTx/>
                <a:buNone/>
                <a:defRPr/>
              </a:pPr>
              <a:r>
                <a:rPr kumimoji="0" lang="en-US" altLang="zh-CN" sz="1600" b="1">
                  <a:solidFill>
                    <a:schemeClr val="bg1"/>
                  </a:solidFill>
                  <a:latin typeface="Times New Roman" panose="02020603050405020304" pitchFamily="18" charset="0"/>
                  <a:ea typeface="黑体" panose="02010609060101010101" pitchFamily="49" charset="-122"/>
                  <a:cs typeface="Arial" panose="020B0604020202020204" pitchFamily="34" charset="0"/>
                </a:rPr>
                <a:t>PCR</a:t>
              </a:r>
            </a:p>
            <a:p>
              <a:pPr algn="ctr" eaLnBrk="0" hangingPunct="0">
                <a:spcBef>
                  <a:spcPct val="50000"/>
                </a:spcBef>
                <a:buFontTx/>
                <a:buNone/>
                <a:defRPr/>
              </a:pPr>
              <a:r>
                <a:rPr kumimoji="0" lang="en-US" altLang="zh-CN" sz="1600" b="1">
                  <a:solidFill>
                    <a:schemeClr val="bg1"/>
                  </a:solidFill>
                  <a:latin typeface="Times New Roman" panose="02020603050405020304" pitchFamily="18" charset="0"/>
                  <a:ea typeface="黑体" panose="02010609060101010101" pitchFamily="49" charset="-122"/>
                  <a:cs typeface="Arial" panose="020B0604020202020204" pitchFamily="34" charset="0"/>
                </a:rPr>
                <a:t>RT-PCR</a:t>
              </a:r>
            </a:p>
            <a:p>
              <a:pPr algn="ctr" eaLnBrk="0" hangingPunct="0">
                <a:spcBef>
                  <a:spcPct val="50000"/>
                </a:spcBef>
                <a:buFontTx/>
                <a:buNone/>
                <a:defRPr/>
              </a:pPr>
              <a:r>
                <a:rPr kumimoji="0" lang="en-US" altLang="zh-CN" sz="1600" b="1">
                  <a:solidFill>
                    <a:schemeClr val="bg1"/>
                  </a:solidFill>
                  <a:latin typeface="Times New Roman" panose="02020603050405020304" pitchFamily="18" charset="0"/>
                  <a:ea typeface="黑体" panose="02010609060101010101" pitchFamily="49" charset="-122"/>
                  <a:cs typeface="Arial" panose="020B0604020202020204" pitchFamily="34" charset="0"/>
                </a:rPr>
                <a:t>Real Time PCR</a:t>
              </a:r>
            </a:p>
          </p:txBody>
        </p:sp>
        <p:sp>
          <p:nvSpPr>
            <p:cNvPr id="12" name="AutoShape 7"/>
            <p:cNvSpPr>
              <a:spLocks noChangeArrowheads="1"/>
            </p:cNvSpPr>
            <p:nvPr/>
          </p:nvSpPr>
          <p:spPr bwMode="auto">
            <a:xfrm>
              <a:off x="6130569" y="2756749"/>
              <a:ext cx="2295358" cy="2902188"/>
            </a:xfrm>
            <a:prstGeom prst="flowChartManualInput">
              <a:avLst/>
            </a:prstGeom>
            <a:solidFill>
              <a:srgbClr val="002060"/>
            </a:solidFill>
          </p:spPr>
          <p:style>
            <a:lnRef idx="0">
              <a:schemeClr val="accent1"/>
            </a:lnRef>
            <a:fillRef idx="3">
              <a:schemeClr val="accent1"/>
            </a:fillRef>
            <a:effectRef idx="3">
              <a:schemeClr val="accent1"/>
            </a:effectRef>
            <a:fontRef idx="minor">
              <a:schemeClr val="lt1"/>
            </a:fontRef>
          </p:style>
          <p:txBody>
            <a:bodyPr wrap="none" lIns="0" tIns="0" rIns="0" bIns="0" anchor="ctr"/>
            <a:lstStyle/>
            <a:p>
              <a:pPr algn="ctr" eaLnBrk="0" hangingPunct="0">
                <a:spcBef>
                  <a:spcPct val="50000"/>
                </a:spcBef>
                <a:buFontTx/>
                <a:buNone/>
                <a:defRPr/>
              </a:pPr>
              <a:r>
                <a:rPr kumimoji="0" lang="en-US" altLang="zh-CN" sz="1600" b="1">
                  <a:solidFill>
                    <a:schemeClr val="bg1"/>
                  </a:solidFill>
                  <a:latin typeface="Times New Roman" panose="02020603050405020304" pitchFamily="18" charset="0"/>
                  <a:ea typeface="黑体" panose="02010609060101010101" pitchFamily="49" charset="-122"/>
                  <a:cs typeface="Arial" panose="020B0604020202020204" pitchFamily="34" charset="0"/>
                </a:rPr>
                <a:t>RNA</a:t>
              </a:r>
              <a:r>
                <a:rPr kumimoji="0" lang="zh-CN" altLang="en-US" sz="1600" b="1">
                  <a:solidFill>
                    <a:schemeClr val="bg1"/>
                  </a:solidFill>
                  <a:latin typeface="Times New Roman" panose="02020603050405020304" pitchFamily="18" charset="0"/>
                  <a:ea typeface="黑体" panose="02010609060101010101" pitchFamily="49" charset="-122"/>
                </a:rPr>
                <a:t>诊断：</a:t>
              </a:r>
            </a:p>
            <a:p>
              <a:pPr algn="ctr" eaLnBrk="0" hangingPunct="0">
                <a:spcBef>
                  <a:spcPct val="50000"/>
                </a:spcBef>
                <a:buFontTx/>
                <a:buNone/>
                <a:defRPr/>
              </a:pPr>
              <a:r>
                <a:rPr kumimoji="0" lang="en-US" altLang="zh-CN" sz="1600" b="1">
                  <a:solidFill>
                    <a:schemeClr val="bg1"/>
                  </a:solidFill>
                  <a:latin typeface="Times New Roman" panose="02020603050405020304" pitchFamily="18" charset="0"/>
                  <a:ea typeface="黑体" panose="02010609060101010101" pitchFamily="49" charset="-122"/>
                  <a:cs typeface="Arial" panose="020B0604020202020204" pitchFamily="34" charset="0"/>
                </a:rPr>
                <a:t>TMA</a:t>
              </a:r>
            </a:p>
            <a:p>
              <a:pPr algn="ctr" eaLnBrk="0" hangingPunct="0">
                <a:spcBef>
                  <a:spcPct val="50000"/>
                </a:spcBef>
                <a:buFontTx/>
                <a:buNone/>
                <a:defRPr/>
              </a:pPr>
              <a:r>
                <a:rPr kumimoji="0" lang="en-US" altLang="zh-CN" sz="1600" b="1">
                  <a:solidFill>
                    <a:schemeClr val="bg1"/>
                  </a:solidFill>
                  <a:latin typeface="Times New Roman" panose="02020603050405020304" pitchFamily="18" charset="0"/>
                  <a:ea typeface="黑体" panose="02010609060101010101" pitchFamily="49" charset="-122"/>
                  <a:cs typeface="Arial" panose="020B0604020202020204" pitchFamily="34" charset="0"/>
                </a:rPr>
                <a:t>NASBA</a:t>
              </a:r>
            </a:p>
            <a:p>
              <a:pPr algn="ctr" eaLnBrk="0" hangingPunct="0">
                <a:spcBef>
                  <a:spcPct val="50000"/>
                </a:spcBef>
                <a:buFontTx/>
                <a:buNone/>
                <a:defRPr/>
              </a:pPr>
              <a:endParaRPr kumimoji="0" lang="zh-CN" altLang="en-US" sz="1600" b="1">
                <a:solidFill>
                  <a:schemeClr val="bg1"/>
                </a:solidFill>
                <a:latin typeface="Times New Roman" panose="02020603050405020304" pitchFamily="18" charset="0"/>
                <a:ea typeface="黑体" panose="02010609060101010101" pitchFamily="49" charset="-122"/>
              </a:endParaRPr>
            </a:p>
          </p:txBody>
        </p:sp>
        <p:sp>
          <p:nvSpPr>
            <p:cNvPr id="13" name="AutoShape 8"/>
            <p:cNvSpPr>
              <a:spLocks noChangeArrowheads="1"/>
            </p:cNvSpPr>
            <p:nvPr/>
          </p:nvSpPr>
          <p:spPr bwMode="auto">
            <a:xfrm>
              <a:off x="2387046" y="3812090"/>
              <a:ext cx="1579447" cy="1808047"/>
            </a:xfrm>
            <a:prstGeom prst="flowChartManualInput">
              <a:avLst/>
            </a:prstGeom>
            <a:solidFill>
              <a:srgbClr val="002060"/>
            </a:solidFill>
          </p:spPr>
          <p:style>
            <a:lnRef idx="0">
              <a:schemeClr val="accent1"/>
            </a:lnRef>
            <a:fillRef idx="3">
              <a:schemeClr val="accent1"/>
            </a:fillRef>
            <a:effectRef idx="3">
              <a:schemeClr val="accent1"/>
            </a:effectRef>
            <a:fontRef idx="minor">
              <a:schemeClr val="lt1"/>
            </a:fontRef>
          </p:style>
          <p:txBody>
            <a:bodyPr wrap="none" lIns="0" tIns="0" rIns="0" bIns="0" anchor="ctr"/>
            <a:lstStyle/>
            <a:p>
              <a:pPr algn="ctr" eaLnBrk="0" hangingPunct="0">
                <a:spcBef>
                  <a:spcPct val="50000"/>
                </a:spcBef>
                <a:buFontTx/>
                <a:buNone/>
                <a:defRPr/>
              </a:pPr>
              <a:r>
                <a:rPr kumimoji="0" lang="zh-CN" altLang="en-US" sz="1600" b="1">
                  <a:solidFill>
                    <a:schemeClr val="bg1"/>
                  </a:solidFill>
                  <a:latin typeface="Times New Roman" panose="02020603050405020304" pitchFamily="18" charset="0"/>
                  <a:ea typeface="黑体" panose="02010609060101010101" pitchFamily="49" charset="-122"/>
                </a:rPr>
                <a:t>免疫学检测：</a:t>
              </a:r>
            </a:p>
            <a:p>
              <a:pPr algn="ctr" eaLnBrk="0" hangingPunct="0">
                <a:spcBef>
                  <a:spcPct val="50000"/>
                </a:spcBef>
                <a:buFontTx/>
                <a:buNone/>
                <a:defRPr/>
              </a:pPr>
              <a:r>
                <a:rPr kumimoji="0" lang="en-US" altLang="zh-CN" sz="1600" b="1">
                  <a:solidFill>
                    <a:schemeClr val="bg1"/>
                  </a:solidFill>
                  <a:latin typeface="Times New Roman" panose="02020603050405020304" pitchFamily="18" charset="0"/>
                  <a:ea typeface="黑体" panose="02010609060101010101" pitchFamily="49" charset="-122"/>
                  <a:cs typeface="Arial" panose="020B0604020202020204" pitchFamily="34" charset="0"/>
                </a:rPr>
                <a:t>ELISA</a:t>
              </a:r>
            </a:p>
            <a:p>
              <a:pPr algn="ctr" eaLnBrk="0" hangingPunct="0">
                <a:spcBef>
                  <a:spcPct val="50000"/>
                </a:spcBef>
                <a:buFontTx/>
                <a:buNone/>
                <a:defRPr/>
              </a:pPr>
              <a:r>
                <a:rPr kumimoji="0" lang="zh-CN" altLang="en-US" sz="1600" b="1">
                  <a:solidFill>
                    <a:schemeClr val="bg1"/>
                  </a:solidFill>
                  <a:latin typeface="Times New Roman" panose="02020603050405020304" pitchFamily="18" charset="0"/>
                  <a:ea typeface="黑体" panose="02010609060101010101" pitchFamily="49" charset="-122"/>
                </a:rPr>
                <a:t>胶体金</a:t>
              </a:r>
            </a:p>
          </p:txBody>
        </p:sp>
        <p:sp>
          <p:nvSpPr>
            <p:cNvPr id="14" name="AutoShape 9"/>
            <p:cNvSpPr>
              <a:spLocks noChangeArrowheads="1"/>
            </p:cNvSpPr>
            <p:nvPr/>
          </p:nvSpPr>
          <p:spPr bwMode="auto">
            <a:xfrm>
              <a:off x="586846" y="4149080"/>
              <a:ext cx="1654055" cy="1454974"/>
            </a:xfrm>
            <a:prstGeom prst="flowChartManualInput">
              <a:avLst/>
            </a:prstGeom>
            <a:solidFill>
              <a:srgbClr val="002060"/>
            </a:solidFill>
          </p:spPr>
          <p:style>
            <a:lnRef idx="0">
              <a:schemeClr val="accent1"/>
            </a:lnRef>
            <a:fillRef idx="3">
              <a:schemeClr val="accent1"/>
            </a:fillRef>
            <a:effectRef idx="3">
              <a:schemeClr val="accent1"/>
            </a:effectRef>
            <a:fontRef idx="minor">
              <a:schemeClr val="lt1"/>
            </a:fontRef>
          </p:style>
          <p:txBody>
            <a:bodyPr wrap="none" lIns="0" tIns="0" rIns="0" bIns="0" anchor="ctr"/>
            <a:lstStyle/>
            <a:p>
              <a:pPr algn="ctr" eaLnBrk="0" hangingPunct="0">
                <a:spcBef>
                  <a:spcPct val="50000"/>
                </a:spcBef>
                <a:buFontTx/>
                <a:buNone/>
                <a:defRPr/>
              </a:pPr>
              <a:r>
                <a:rPr kumimoji="0" lang="zh-CN" altLang="en-US" sz="1600" b="1">
                  <a:solidFill>
                    <a:schemeClr val="bg1"/>
                  </a:solidFill>
                  <a:latin typeface="Times New Roman" panose="02020603050405020304" pitchFamily="18" charset="0"/>
                  <a:ea typeface="黑体" panose="02010609060101010101" pitchFamily="49" charset="-122"/>
                </a:rPr>
                <a:t>观察检测：</a:t>
              </a:r>
            </a:p>
            <a:p>
              <a:pPr algn="ctr" eaLnBrk="0" hangingPunct="0">
                <a:spcBef>
                  <a:spcPct val="50000"/>
                </a:spcBef>
                <a:buFontTx/>
                <a:buNone/>
                <a:defRPr/>
              </a:pPr>
              <a:r>
                <a:rPr kumimoji="0" lang="zh-CN" altLang="en-US" sz="1600" b="1">
                  <a:solidFill>
                    <a:schemeClr val="bg1"/>
                  </a:solidFill>
                  <a:latin typeface="Times New Roman" panose="02020603050405020304" pitchFamily="18" charset="0"/>
                  <a:ea typeface="黑体" panose="02010609060101010101" pitchFamily="49" charset="-122"/>
                </a:rPr>
                <a:t>直接镜检</a:t>
              </a:r>
            </a:p>
            <a:p>
              <a:pPr algn="ctr" eaLnBrk="0" hangingPunct="0">
                <a:spcBef>
                  <a:spcPct val="30000"/>
                </a:spcBef>
                <a:buFontTx/>
                <a:buNone/>
                <a:defRPr/>
              </a:pPr>
              <a:r>
                <a:rPr kumimoji="0" lang="zh-CN" altLang="en-US" sz="1600" b="1">
                  <a:solidFill>
                    <a:schemeClr val="bg1"/>
                  </a:solidFill>
                  <a:latin typeface="Times New Roman" panose="02020603050405020304" pitchFamily="18" charset="0"/>
                  <a:ea typeface="黑体" panose="02010609060101010101" pitchFamily="49" charset="-122"/>
                </a:rPr>
                <a:t>体外培养</a:t>
              </a:r>
            </a:p>
          </p:txBody>
        </p:sp>
        <p:sp>
          <p:nvSpPr>
            <p:cNvPr id="59414" name="Line 10"/>
            <p:cNvSpPr>
              <a:spLocks noChangeShapeType="1"/>
            </p:cNvSpPr>
            <p:nvPr/>
          </p:nvSpPr>
          <p:spPr bwMode="auto">
            <a:xfrm flipV="1">
              <a:off x="4043363" y="2478088"/>
              <a:ext cx="4319587" cy="6350"/>
            </a:xfrm>
            <a:prstGeom prst="line">
              <a:avLst/>
            </a:prstGeom>
            <a:noFill/>
            <a:ln w="38100">
              <a:solidFill>
                <a:srgbClr val="002060"/>
              </a:solidFill>
              <a:round/>
              <a:tailEnd type="triangle" w="med" len="med"/>
            </a:ln>
          </p:spPr>
          <p:txBody>
            <a:bodyPr lIns="91430" tIns="45715" rIns="91430" bIns="45715">
              <a:spAutoFit/>
            </a:bodyPr>
            <a:lstStyle/>
            <a:p>
              <a:endParaRPr lang="zh-CN" altLang="en-US"/>
            </a:p>
          </p:txBody>
        </p:sp>
        <p:sp>
          <p:nvSpPr>
            <p:cNvPr id="16" name="Line 11"/>
            <p:cNvSpPr>
              <a:spLocks noChangeShapeType="1"/>
            </p:cNvSpPr>
            <p:nvPr/>
          </p:nvSpPr>
          <p:spPr bwMode="auto">
            <a:xfrm rot="180000" flipV="1">
              <a:off x="4100512" y="3128963"/>
              <a:ext cx="1946275" cy="609600"/>
            </a:xfrm>
            <a:prstGeom prst="line">
              <a:avLst/>
            </a:prstGeom>
            <a:noFill/>
            <a:ln w="38100">
              <a:solidFill>
                <a:srgbClr val="002060"/>
              </a:solidFill>
              <a:round/>
              <a:tailEnd type="triangle" w="med" len="med"/>
            </a:ln>
            <a:effectLst>
              <a:outerShdw blurRad="63500" dist="23000" dir="5400000" rotWithShape="0">
                <a:srgbClr val="000000">
                  <a:alpha val="34999"/>
                </a:srgbClr>
              </a:outerShdw>
            </a:effectLst>
          </p:spPr>
          <p:txBody>
            <a:bodyPr lIns="0" tIns="0" rIns="0" bIns="0"/>
            <a:lstStyle/>
            <a:p>
              <a:pPr>
                <a:spcBef>
                  <a:spcPct val="0"/>
                </a:spcBef>
                <a:buFontTx/>
                <a:buNone/>
                <a:defRPr/>
              </a:pPr>
              <a:endParaRPr kumimoji="0" lang="zh-CN" altLang="en-US" sz="1800">
                <a:latin typeface="Calibri" panose="020F0502020204030204" charset="0"/>
                <a:ea typeface="宋体" panose="02010600030101010101" pitchFamily="2" charset="-122"/>
              </a:endParaRPr>
            </a:p>
          </p:txBody>
        </p:sp>
        <p:sp>
          <p:nvSpPr>
            <p:cNvPr id="17" name="Line 12"/>
            <p:cNvSpPr>
              <a:spLocks noChangeShapeType="1"/>
            </p:cNvSpPr>
            <p:nvPr/>
          </p:nvSpPr>
          <p:spPr bwMode="auto">
            <a:xfrm rot="240000" flipV="1">
              <a:off x="2330450" y="3640138"/>
              <a:ext cx="1584325" cy="527050"/>
            </a:xfrm>
            <a:prstGeom prst="line">
              <a:avLst/>
            </a:prstGeom>
            <a:noFill/>
            <a:ln w="38100">
              <a:solidFill>
                <a:srgbClr val="002060"/>
              </a:solidFill>
              <a:round/>
              <a:tailEnd type="triangle" w="med" len="med"/>
            </a:ln>
            <a:effectLst>
              <a:outerShdw blurRad="63500" dist="23000" dir="5400000" rotWithShape="0">
                <a:srgbClr val="000000">
                  <a:alpha val="34999"/>
                </a:srgbClr>
              </a:outerShdw>
            </a:effectLst>
          </p:spPr>
          <p:txBody>
            <a:bodyPr lIns="0" tIns="0" rIns="0" bIns="0"/>
            <a:lstStyle/>
            <a:p>
              <a:pPr>
                <a:spcBef>
                  <a:spcPct val="0"/>
                </a:spcBef>
                <a:buFontTx/>
                <a:buNone/>
                <a:defRPr/>
              </a:pPr>
              <a:endParaRPr kumimoji="0" lang="zh-CN" altLang="en-US" sz="1800">
                <a:latin typeface="Calibri" panose="020F0502020204030204" charset="0"/>
                <a:ea typeface="宋体" panose="02010600030101010101" pitchFamily="2" charset="-122"/>
              </a:endParaRPr>
            </a:p>
          </p:txBody>
        </p:sp>
        <p:sp>
          <p:nvSpPr>
            <p:cNvPr id="18" name="Line 13"/>
            <p:cNvSpPr>
              <a:spLocks noChangeShapeType="1"/>
            </p:cNvSpPr>
            <p:nvPr/>
          </p:nvSpPr>
          <p:spPr bwMode="auto">
            <a:xfrm rot="420000" flipV="1">
              <a:off x="539750" y="3948113"/>
              <a:ext cx="1655762" cy="557212"/>
            </a:xfrm>
            <a:prstGeom prst="line">
              <a:avLst/>
            </a:prstGeom>
            <a:noFill/>
            <a:ln w="38100">
              <a:solidFill>
                <a:srgbClr val="002060"/>
              </a:solidFill>
              <a:round/>
              <a:tailEnd type="triangle" w="med" len="med"/>
            </a:ln>
            <a:effectLst>
              <a:outerShdw blurRad="63500" dist="23000" dir="5400000" rotWithShape="0">
                <a:srgbClr val="000000">
                  <a:alpha val="34999"/>
                </a:srgbClr>
              </a:outerShdw>
            </a:effectLst>
          </p:spPr>
          <p:txBody>
            <a:bodyPr lIns="0" tIns="0" rIns="0" bIns="0"/>
            <a:lstStyle/>
            <a:p>
              <a:pPr>
                <a:spcBef>
                  <a:spcPct val="0"/>
                </a:spcBef>
                <a:buFontTx/>
                <a:buNone/>
                <a:defRPr/>
              </a:pPr>
              <a:endParaRPr kumimoji="0" lang="zh-CN" altLang="en-US" sz="1800">
                <a:latin typeface="Calibri" panose="020F0502020204030204" charset="0"/>
                <a:ea typeface="宋体" panose="02010600030101010101" pitchFamily="2" charset="-122"/>
              </a:endParaRPr>
            </a:p>
          </p:txBody>
        </p:sp>
        <p:sp>
          <p:nvSpPr>
            <p:cNvPr id="59418" name="Line 15"/>
            <p:cNvSpPr>
              <a:spLocks noChangeShapeType="1"/>
            </p:cNvSpPr>
            <p:nvPr/>
          </p:nvSpPr>
          <p:spPr bwMode="auto">
            <a:xfrm>
              <a:off x="4114800" y="5748338"/>
              <a:ext cx="4392613" cy="0"/>
            </a:xfrm>
            <a:prstGeom prst="line">
              <a:avLst/>
            </a:prstGeom>
            <a:noFill/>
            <a:ln w="31750">
              <a:solidFill>
                <a:schemeClr val="bg2"/>
              </a:solidFill>
              <a:round/>
            </a:ln>
          </p:spPr>
          <p:txBody>
            <a:bodyPr wrap="none" anchor="ctr"/>
            <a:lstStyle/>
            <a:p>
              <a:endParaRPr lang="zh-CN" altLang="en-US"/>
            </a:p>
          </p:txBody>
        </p:sp>
        <p:sp>
          <p:nvSpPr>
            <p:cNvPr id="59419" name="Rectangle 16"/>
            <p:cNvSpPr>
              <a:spLocks noChangeArrowheads="1"/>
            </p:cNvSpPr>
            <p:nvPr/>
          </p:nvSpPr>
          <p:spPr bwMode="auto">
            <a:xfrm>
              <a:off x="6923088" y="4970463"/>
              <a:ext cx="615950" cy="450850"/>
            </a:xfrm>
            <a:prstGeom prst="rect">
              <a:avLst/>
            </a:prstGeom>
            <a:noFill/>
            <a:ln w="9525">
              <a:noFill/>
              <a:miter lim="800000"/>
            </a:ln>
          </p:spPr>
          <p:txBody>
            <a:bodyPr wrap="none">
              <a:spAutoFit/>
            </a:bodyPr>
            <a:lstStyle/>
            <a:p>
              <a:pPr>
                <a:spcBef>
                  <a:spcPct val="0"/>
                </a:spcBef>
                <a:buFontTx/>
                <a:buNone/>
              </a:pPr>
              <a:r>
                <a:rPr kumimoji="0" lang="en-US" altLang="zh-CN" sz="1800" b="1">
                  <a:solidFill>
                    <a:schemeClr val="bg1"/>
                  </a:solidFill>
                  <a:latin typeface="Times New Roman" panose="02020603050405020304" pitchFamily="18" charset="0"/>
                  <a:ea typeface="黑体" panose="02010609060101010101" pitchFamily="49" charset="-122"/>
                </a:rPr>
                <a:t>SAT</a:t>
              </a:r>
            </a:p>
          </p:txBody>
        </p:sp>
        <p:sp>
          <p:nvSpPr>
            <p:cNvPr id="59420" name="Rectangle 17"/>
            <p:cNvSpPr>
              <a:spLocks noChangeArrowheads="1"/>
            </p:cNvSpPr>
            <p:nvPr/>
          </p:nvSpPr>
          <p:spPr bwMode="auto">
            <a:xfrm>
              <a:off x="879475" y="5721350"/>
              <a:ext cx="1074738" cy="371475"/>
            </a:xfrm>
            <a:prstGeom prst="rect">
              <a:avLst/>
            </a:prstGeom>
            <a:noFill/>
            <a:ln w="9525">
              <a:noFill/>
              <a:miter lim="800000"/>
            </a:ln>
          </p:spPr>
          <p:txBody>
            <a:bodyPr wrap="none">
              <a:spAutoFit/>
            </a:bodyPr>
            <a:lstStyle/>
            <a:p>
              <a:pPr>
                <a:spcBef>
                  <a:spcPct val="0"/>
                </a:spcBef>
                <a:buFontTx/>
                <a:buNone/>
              </a:pPr>
              <a:r>
                <a:rPr kumimoji="0" lang="en-US" altLang="zh-CN" sz="1400" b="1">
                  <a:latin typeface="Times New Roman" panose="02020603050405020304" pitchFamily="18" charset="0"/>
                  <a:ea typeface="黑体" panose="02010609060101010101" pitchFamily="49" charset="-122"/>
                </a:rPr>
                <a:t>19</a:t>
              </a:r>
              <a:r>
                <a:rPr kumimoji="0" lang="zh-CN" altLang="en-US" sz="1400" b="1">
                  <a:latin typeface="Times New Roman" panose="02020603050405020304" pitchFamily="18" charset="0"/>
                  <a:ea typeface="黑体" panose="02010609060101010101" pitchFamily="49" charset="-122"/>
                </a:rPr>
                <a:t>世纪中叶</a:t>
              </a:r>
            </a:p>
          </p:txBody>
        </p:sp>
        <p:sp>
          <p:nvSpPr>
            <p:cNvPr id="59421" name="Rectangle 18"/>
            <p:cNvSpPr>
              <a:spLocks noChangeArrowheads="1"/>
            </p:cNvSpPr>
            <p:nvPr/>
          </p:nvSpPr>
          <p:spPr bwMode="auto">
            <a:xfrm>
              <a:off x="2570163" y="5721350"/>
              <a:ext cx="1257300" cy="371475"/>
            </a:xfrm>
            <a:prstGeom prst="rect">
              <a:avLst/>
            </a:prstGeom>
            <a:noFill/>
            <a:ln w="9525">
              <a:noFill/>
              <a:miter lim="800000"/>
            </a:ln>
          </p:spPr>
          <p:txBody>
            <a:bodyPr wrap="none">
              <a:spAutoFit/>
            </a:bodyPr>
            <a:lstStyle/>
            <a:p>
              <a:pPr>
                <a:spcBef>
                  <a:spcPct val="0"/>
                </a:spcBef>
                <a:buFontTx/>
                <a:buNone/>
              </a:pPr>
              <a:r>
                <a:rPr kumimoji="0" lang="en-US" altLang="zh-CN" sz="1400" b="1">
                  <a:latin typeface="Times New Roman" panose="02020603050405020304" pitchFamily="18" charset="0"/>
                  <a:ea typeface="黑体" panose="02010609060101010101" pitchFamily="49" charset="-122"/>
                </a:rPr>
                <a:t>20</a:t>
              </a:r>
              <a:r>
                <a:rPr kumimoji="0" lang="zh-CN" altLang="en-US" sz="1400" b="1">
                  <a:latin typeface="Times New Roman" panose="02020603050405020304" pitchFamily="18" charset="0"/>
                  <a:ea typeface="黑体" panose="02010609060101010101" pitchFamily="49" charset="-122"/>
                </a:rPr>
                <a:t>世纪</a:t>
              </a:r>
              <a:r>
                <a:rPr kumimoji="0" lang="en-US" altLang="zh-CN" sz="1400" b="1">
                  <a:latin typeface="Times New Roman" panose="02020603050405020304" pitchFamily="18" charset="0"/>
                  <a:ea typeface="黑体" panose="02010609060101010101" pitchFamily="49" charset="-122"/>
                </a:rPr>
                <a:t>60</a:t>
              </a:r>
              <a:r>
                <a:rPr kumimoji="0" lang="zh-CN" altLang="en-US" sz="1400" b="1">
                  <a:latin typeface="Times New Roman" panose="02020603050405020304" pitchFamily="18" charset="0"/>
                  <a:ea typeface="黑体" panose="02010609060101010101" pitchFamily="49" charset="-122"/>
                </a:rPr>
                <a:t>年代</a:t>
              </a:r>
            </a:p>
          </p:txBody>
        </p:sp>
        <p:sp>
          <p:nvSpPr>
            <p:cNvPr id="59422" name="Rectangle 19"/>
            <p:cNvSpPr>
              <a:spLocks noChangeArrowheads="1"/>
            </p:cNvSpPr>
            <p:nvPr/>
          </p:nvSpPr>
          <p:spPr bwMode="auto">
            <a:xfrm>
              <a:off x="4441825" y="5721350"/>
              <a:ext cx="1257300" cy="371475"/>
            </a:xfrm>
            <a:prstGeom prst="rect">
              <a:avLst/>
            </a:prstGeom>
            <a:noFill/>
            <a:ln w="9525">
              <a:noFill/>
              <a:miter lim="800000"/>
            </a:ln>
          </p:spPr>
          <p:txBody>
            <a:bodyPr wrap="none">
              <a:spAutoFit/>
            </a:bodyPr>
            <a:lstStyle/>
            <a:p>
              <a:pPr>
                <a:spcBef>
                  <a:spcPct val="0"/>
                </a:spcBef>
                <a:buFontTx/>
                <a:buNone/>
              </a:pPr>
              <a:r>
                <a:rPr kumimoji="0" lang="en-US" altLang="zh-CN" sz="1400" b="1">
                  <a:latin typeface="Times New Roman" panose="02020603050405020304" pitchFamily="18" charset="0"/>
                  <a:ea typeface="黑体" panose="02010609060101010101" pitchFamily="49" charset="-122"/>
                </a:rPr>
                <a:t>20</a:t>
              </a:r>
              <a:r>
                <a:rPr kumimoji="0" lang="zh-CN" altLang="en-US" sz="1400" b="1">
                  <a:latin typeface="Times New Roman" panose="02020603050405020304" pitchFamily="18" charset="0"/>
                  <a:ea typeface="黑体" panose="02010609060101010101" pitchFamily="49" charset="-122"/>
                </a:rPr>
                <a:t>世纪</a:t>
              </a:r>
              <a:r>
                <a:rPr kumimoji="0" lang="en-US" altLang="zh-CN" sz="1400" b="1">
                  <a:latin typeface="Times New Roman" panose="02020603050405020304" pitchFamily="18" charset="0"/>
                  <a:ea typeface="黑体" panose="02010609060101010101" pitchFamily="49" charset="-122"/>
                </a:rPr>
                <a:t>80</a:t>
              </a:r>
              <a:r>
                <a:rPr kumimoji="0" lang="zh-CN" altLang="en-US" sz="1400" b="1">
                  <a:latin typeface="Times New Roman" panose="02020603050405020304" pitchFamily="18" charset="0"/>
                  <a:ea typeface="黑体" panose="02010609060101010101" pitchFamily="49" charset="-122"/>
                </a:rPr>
                <a:t>年代</a:t>
              </a:r>
            </a:p>
          </p:txBody>
        </p:sp>
        <p:sp>
          <p:nvSpPr>
            <p:cNvPr id="59423" name="Rectangle 20"/>
            <p:cNvSpPr>
              <a:spLocks noChangeArrowheads="1"/>
            </p:cNvSpPr>
            <p:nvPr/>
          </p:nvSpPr>
          <p:spPr bwMode="auto">
            <a:xfrm>
              <a:off x="6673850" y="5721350"/>
              <a:ext cx="1257300" cy="371475"/>
            </a:xfrm>
            <a:prstGeom prst="rect">
              <a:avLst/>
            </a:prstGeom>
            <a:noFill/>
            <a:ln w="9525">
              <a:noFill/>
              <a:miter lim="800000"/>
            </a:ln>
          </p:spPr>
          <p:txBody>
            <a:bodyPr wrap="none">
              <a:spAutoFit/>
            </a:bodyPr>
            <a:lstStyle/>
            <a:p>
              <a:pPr>
                <a:spcBef>
                  <a:spcPct val="0"/>
                </a:spcBef>
                <a:buFontTx/>
                <a:buNone/>
              </a:pPr>
              <a:r>
                <a:rPr kumimoji="0" lang="en-US" altLang="zh-CN" sz="1400" b="1">
                  <a:latin typeface="Times New Roman" panose="02020603050405020304" pitchFamily="18" charset="0"/>
                  <a:ea typeface="黑体" panose="02010609060101010101" pitchFamily="49" charset="-122"/>
                </a:rPr>
                <a:t>20</a:t>
              </a:r>
              <a:r>
                <a:rPr kumimoji="0" lang="zh-CN" altLang="en-US" sz="1400" b="1">
                  <a:latin typeface="Times New Roman" panose="02020603050405020304" pitchFamily="18" charset="0"/>
                  <a:ea typeface="黑体" panose="02010609060101010101" pitchFamily="49" charset="-122"/>
                </a:rPr>
                <a:t>世纪</a:t>
              </a:r>
              <a:r>
                <a:rPr kumimoji="0" lang="en-US" altLang="zh-CN" sz="1400" b="1">
                  <a:latin typeface="Times New Roman" panose="02020603050405020304" pitchFamily="18" charset="0"/>
                  <a:ea typeface="黑体" panose="02010609060101010101" pitchFamily="49" charset="-122"/>
                </a:rPr>
                <a:t>90</a:t>
              </a:r>
              <a:r>
                <a:rPr kumimoji="0" lang="zh-CN" altLang="en-US" sz="1400" b="1">
                  <a:latin typeface="Times New Roman" panose="02020603050405020304" pitchFamily="18" charset="0"/>
                  <a:ea typeface="黑体" panose="02010609060101010101" pitchFamily="49" charset="-122"/>
                </a:rPr>
                <a:t>年代</a:t>
              </a:r>
            </a:p>
          </p:txBody>
        </p:sp>
        <p:sp>
          <p:nvSpPr>
            <p:cNvPr id="59424" name="Line 21"/>
            <p:cNvSpPr>
              <a:spLocks noChangeShapeType="1"/>
            </p:cNvSpPr>
            <p:nvPr/>
          </p:nvSpPr>
          <p:spPr bwMode="auto">
            <a:xfrm>
              <a:off x="6923088" y="5310029"/>
              <a:ext cx="647700" cy="0"/>
            </a:xfrm>
            <a:prstGeom prst="line">
              <a:avLst/>
            </a:prstGeom>
            <a:noFill/>
            <a:ln w="38100">
              <a:solidFill>
                <a:srgbClr val="F0003C"/>
              </a:solidFill>
              <a:round/>
            </a:ln>
          </p:spPr>
          <p:txBody>
            <a:bodyPr wrap="none" anchor="ctr"/>
            <a:lstStyle/>
            <a:p>
              <a:endParaRPr lang="zh-CN" alt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1"/>
          <p:cNvSpPr txBox="1"/>
          <p:nvPr/>
        </p:nvSpPr>
        <p:spPr bwMode="auto">
          <a:xfrm>
            <a:off x="485775" y="29845"/>
            <a:ext cx="8229600" cy="1143000"/>
          </a:xfrm>
          <a:prstGeom prst="rect">
            <a:avLst/>
          </a:prstGeom>
          <a:noFill/>
          <a:ln w="9525">
            <a:noFill/>
            <a:miter lim="800000"/>
          </a:ln>
        </p:spPr>
        <p:txBody>
          <a:bodyPr anchor="ctr"/>
          <a:lstStyle/>
          <a:p>
            <a:pPr algn="ctr">
              <a:spcBef>
                <a:spcPct val="0"/>
              </a:spcBef>
              <a:buFontTx/>
              <a:buNone/>
              <a:defRPr/>
            </a:pPr>
            <a:r>
              <a:rPr kumimoji="0" lang="en-US" altLang="zh-CN" sz="3600" b="1" dirty="0">
                <a:solidFill>
                  <a:srgbClr val="000000"/>
                </a:solidFill>
                <a:latin typeface="Times New Roman" panose="02020603050405020304" pitchFamily="18" charset="0"/>
                <a:ea typeface="+mj-ea"/>
                <a:cs typeface="Times New Roman" panose="02020603050405020304" pitchFamily="18" charset="0"/>
              </a:rPr>
              <a:t>SAT</a:t>
            </a:r>
            <a:r>
              <a:rPr kumimoji="0" lang="zh-CN" altLang="en-US" sz="3600" b="1" dirty="0">
                <a:solidFill>
                  <a:srgbClr val="000000"/>
                </a:solidFill>
                <a:latin typeface="Times New Roman" panose="02020603050405020304" pitchFamily="18" charset="0"/>
                <a:ea typeface="+mj-ea"/>
                <a:cs typeface="Times New Roman" panose="02020603050405020304" pitchFamily="18" charset="0"/>
              </a:rPr>
              <a:t>技术应用于</a:t>
            </a:r>
            <a:r>
              <a:rPr kumimoji="0" lang="en-US" altLang="zh-CN" sz="3600" b="1" dirty="0">
                <a:solidFill>
                  <a:srgbClr val="000000"/>
                </a:solidFill>
                <a:latin typeface="Times New Roman" panose="02020603050405020304" pitchFamily="18" charset="0"/>
                <a:ea typeface="+mj-ea"/>
                <a:cs typeface="Times New Roman" panose="02020603050405020304" pitchFamily="18" charset="0"/>
              </a:rPr>
              <a:t>MTB</a:t>
            </a:r>
            <a:r>
              <a:rPr kumimoji="0" lang="zh-CN" altLang="en-US" sz="3600" b="1" dirty="0">
                <a:solidFill>
                  <a:srgbClr val="000000"/>
                </a:solidFill>
                <a:latin typeface="Times New Roman" panose="02020603050405020304" pitchFamily="18" charset="0"/>
                <a:ea typeface="+mj-ea"/>
                <a:cs typeface="Times New Roman" panose="02020603050405020304" pitchFamily="18" charset="0"/>
              </a:rPr>
              <a:t>检测</a:t>
            </a:r>
            <a:endParaRPr kumimoji="0" lang="zh-CN" altLang="en-US" sz="3600" b="1" dirty="0">
              <a:solidFill>
                <a:srgbClr val="000000"/>
              </a:solidFill>
              <a:latin typeface="Times New Roman" panose="02020603050405020304" pitchFamily="18" charset="0"/>
              <a:ea typeface="黑体" panose="02010609060101010101" pitchFamily="49" charset="-122"/>
              <a:cs typeface="+mj-cs"/>
            </a:endParaRPr>
          </a:p>
        </p:txBody>
      </p:sp>
      <p:grpSp>
        <p:nvGrpSpPr>
          <p:cNvPr id="2" name="组合 3"/>
          <p:cNvGrpSpPr/>
          <p:nvPr/>
        </p:nvGrpSpPr>
        <p:grpSpPr bwMode="auto">
          <a:xfrm>
            <a:off x="714375" y="1714500"/>
            <a:ext cx="7691438" cy="1546225"/>
            <a:chOff x="435499" y="2079401"/>
            <a:chExt cx="8431622" cy="1521926"/>
          </a:xfrm>
        </p:grpSpPr>
        <p:pic>
          <p:nvPicPr>
            <p:cNvPr id="512004" name="Picture 4" descr="001"/>
            <p:cNvPicPr>
              <a:picLocks noChangeAspect="1" noChangeArrowheads="1"/>
            </p:cNvPicPr>
            <p:nvPr/>
          </p:nvPicPr>
          <p:blipFill>
            <a:blip r:embed="rId3"/>
            <a:srcRect/>
            <a:stretch>
              <a:fillRect/>
            </a:stretch>
          </p:blipFill>
          <p:spPr bwMode="auto">
            <a:xfrm>
              <a:off x="435499" y="2079401"/>
              <a:ext cx="1255505" cy="993798"/>
            </a:xfrm>
            <a:prstGeom prst="rect">
              <a:avLst/>
            </a:prstGeom>
            <a:noFill/>
            <a:ln w="9525">
              <a:noFill/>
              <a:miter lim="800000"/>
              <a:headEnd/>
              <a:tailEnd/>
            </a:ln>
          </p:spPr>
        </p:pic>
        <p:pic>
          <p:nvPicPr>
            <p:cNvPr id="512005" name="Picture 7" descr="004"/>
            <p:cNvPicPr>
              <a:picLocks noChangeAspect="1" noChangeArrowheads="1"/>
            </p:cNvPicPr>
            <p:nvPr/>
          </p:nvPicPr>
          <p:blipFill>
            <a:blip r:embed="rId4"/>
            <a:srcRect/>
            <a:stretch>
              <a:fillRect/>
            </a:stretch>
          </p:blipFill>
          <p:spPr bwMode="auto">
            <a:xfrm>
              <a:off x="5140616" y="2079401"/>
              <a:ext cx="1441891" cy="1122743"/>
            </a:xfrm>
            <a:prstGeom prst="rect">
              <a:avLst/>
            </a:prstGeom>
            <a:noFill/>
            <a:ln w="9525">
              <a:noFill/>
              <a:miter lim="800000"/>
              <a:headEnd/>
              <a:tailEnd/>
            </a:ln>
          </p:spPr>
        </p:pic>
        <p:sp>
          <p:nvSpPr>
            <p:cNvPr id="41" name="Text Box 8"/>
            <p:cNvSpPr txBox="1">
              <a:spLocks noChangeArrowheads="1"/>
            </p:cNvSpPr>
            <p:nvPr/>
          </p:nvSpPr>
          <p:spPr bwMode="auto">
            <a:xfrm>
              <a:off x="522513" y="3282566"/>
              <a:ext cx="1557545" cy="30001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ct val="50000"/>
                </a:spcBef>
                <a:spcAft>
                  <a:spcPts val="0"/>
                </a:spcAft>
                <a:buFont typeface="Arial" panose="020B0604020202020204" pitchFamily="34" charset="0"/>
                <a:buNone/>
                <a:defRPr/>
              </a:pPr>
              <a:r>
                <a:rPr kumimoji="0" lang="zh-CN" altLang="en-US" sz="1400" kern="0" dirty="0" smtClean="0">
                  <a:solidFill>
                    <a:srgbClr val="000000"/>
                  </a:solidFill>
                  <a:latin typeface="+mn-ea"/>
                  <a:ea typeface="+mn-ea"/>
                  <a:cs typeface="Times New Roman" panose="02020603050405020304" pitchFamily="18" charset="0"/>
                </a:rPr>
                <a:t>痰液预处理</a:t>
              </a:r>
              <a:endParaRPr kumimoji="0" lang="zh-CN" altLang="en-US" sz="1400" kern="0" dirty="0">
                <a:solidFill>
                  <a:srgbClr val="000000"/>
                </a:solidFill>
                <a:latin typeface="+mn-ea"/>
                <a:ea typeface="+mn-ea"/>
                <a:cs typeface="Times New Roman" panose="02020603050405020304" pitchFamily="18" charset="0"/>
              </a:endParaRPr>
            </a:p>
          </p:txBody>
        </p:sp>
        <p:sp>
          <p:nvSpPr>
            <p:cNvPr id="42" name="Text Box 9"/>
            <p:cNvSpPr txBox="1">
              <a:spLocks noChangeArrowheads="1"/>
            </p:cNvSpPr>
            <p:nvPr/>
          </p:nvSpPr>
          <p:spPr bwMode="auto">
            <a:xfrm>
              <a:off x="2361981" y="3301317"/>
              <a:ext cx="1963028" cy="300010"/>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spcBef>
                  <a:spcPct val="50000"/>
                </a:spcBef>
                <a:spcAft>
                  <a:spcPts val="0"/>
                </a:spcAft>
                <a:buFont typeface="Arial" panose="020B0604020202020204" pitchFamily="34" charset="0"/>
                <a:buNone/>
                <a:defRPr/>
              </a:pPr>
              <a:r>
                <a:rPr kumimoji="0" lang="zh-CN" altLang="en-US" sz="1400" kern="0" dirty="0" smtClean="0">
                  <a:solidFill>
                    <a:srgbClr val="000000"/>
                  </a:solidFill>
                  <a:latin typeface="Arial" panose="020B0604020202020204" pitchFamily="34" charset="0"/>
                  <a:ea typeface="+mn-ea"/>
                  <a:cs typeface="Arial" panose="020B0604020202020204" pitchFamily="34" charset="0"/>
                </a:rPr>
                <a:t>超声破碎</a:t>
              </a:r>
              <a:r>
                <a:rPr kumimoji="0" lang="en-US" altLang="zh-CN" sz="1400" kern="0" dirty="0" smtClean="0">
                  <a:solidFill>
                    <a:srgbClr val="000000"/>
                  </a:solidFill>
                  <a:latin typeface="Arial" panose="020B0604020202020204" pitchFamily="34" charset="0"/>
                  <a:ea typeface="+mn-ea"/>
                  <a:cs typeface="Arial" panose="020B0604020202020204" pitchFamily="34" charset="0"/>
                </a:rPr>
                <a:t>15min</a:t>
              </a:r>
              <a:endParaRPr kumimoji="0" lang="en-US" altLang="zh-CN" sz="1400" kern="0" dirty="0">
                <a:solidFill>
                  <a:srgbClr val="000000"/>
                </a:solidFill>
                <a:latin typeface="Arial" panose="020B0604020202020204" pitchFamily="34" charset="0"/>
                <a:ea typeface="+mn-ea"/>
                <a:cs typeface="Arial" panose="020B0604020202020204" pitchFamily="34" charset="0"/>
              </a:endParaRPr>
            </a:p>
          </p:txBody>
        </p:sp>
        <p:sp>
          <p:nvSpPr>
            <p:cNvPr id="43" name="Text Box 11"/>
            <p:cNvSpPr txBox="1">
              <a:spLocks noChangeArrowheads="1"/>
            </p:cNvSpPr>
            <p:nvPr/>
          </p:nvSpPr>
          <p:spPr bwMode="auto">
            <a:xfrm>
              <a:off x="4977611" y="3274754"/>
              <a:ext cx="1642817" cy="301572"/>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ct val="50000"/>
                </a:spcBef>
                <a:spcAft>
                  <a:spcPts val="0"/>
                </a:spcAft>
                <a:buFont typeface="Arial" panose="020B0604020202020204" pitchFamily="34" charset="0"/>
                <a:buNone/>
                <a:defRPr/>
              </a:pPr>
              <a:r>
                <a:rPr kumimoji="0" lang="zh-CN" altLang="en-US" sz="1400" kern="0" dirty="0">
                  <a:solidFill>
                    <a:srgbClr val="000000"/>
                  </a:solidFill>
                  <a:latin typeface="+mn-ea"/>
                  <a:ea typeface="+mn-ea"/>
                  <a:cs typeface="Times New Roman" panose="02020603050405020304" pitchFamily="18" charset="0"/>
                </a:rPr>
                <a:t>恒温扩增检测</a:t>
              </a:r>
            </a:p>
          </p:txBody>
        </p:sp>
        <p:sp>
          <p:nvSpPr>
            <p:cNvPr id="44" name="AutoShape 12"/>
            <p:cNvSpPr>
              <a:spLocks noChangeArrowheads="1"/>
            </p:cNvSpPr>
            <p:nvPr/>
          </p:nvSpPr>
          <p:spPr bwMode="auto">
            <a:xfrm>
              <a:off x="1953017" y="2479414"/>
              <a:ext cx="433328" cy="359387"/>
            </a:xfrm>
            <a:prstGeom prst="rightArrow">
              <a:avLst>
                <a:gd name="adj1" fmla="val 50000"/>
                <a:gd name="adj2" fmla="val 30199"/>
              </a:avLst>
            </a:prstGeom>
            <a:solidFill>
              <a:srgbClr val="4F81BD"/>
            </a:solidFill>
            <a:ln w="9525">
              <a:solidFill>
                <a:srgbClr val="000000"/>
              </a:solidFill>
              <a:miter lim="800000"/>
            </a:ln>
            <a:effectLst/>
          </p:spPr>
          <p:txBody>
            <a:bodyPr wrap="none" anchor="ctr"/>
            <a:lstStyle/>
            <a:p>
              <a:pPr fontAlgn="auto">
                <a:spcBef>
                  <a:spcPts val="0"/>
                </a:spcBef>
                <a:spcAft>
                  <a:spcPts val="0"/>
                </a:spcAft>
                <a:buFont typeface="Arial" panose="020B0604020202020204" pitchFamily="34" charset="0"/>
                <a:buNone/>
                <a:defRPr/>
              </a:pPr>
              <a:endParaRPr kumimoji="0" lang="zh-CN" altLang="zh-CN" sz="1800" kern="0">
                <a:solidFill>
                  <a:sysClr val="windowText" lastClr="000000"/>
                </a:solidFill>
                <a:latin typeface="华文细黑" pitchFamily="2" charset="-122"/>
                <a:ea typeface="华文细黑" pitchFamily="2" charset="-122"/>
                <a:cs typeface="Times New Roman" panose="02020603050405020304" pitchFamily="18" charset="0"/>
              </a:endParaRPr>
            </a:p>
          </p:txBody>
        </p:sp>
        <p:pic>
          <p:nvPicPr>
            <p:cNvPr id="512010" name="Picture 3" descr="模板图"/>
            <p:cNvPicPr>
              <a:picLocks noChangeAspect="1" noChangeArrowheads="1"/>
            </p:cNvPicPr>
            <p:nvPr/>
          </p:nvPicPr>
          <p:blipFill>
            <a:blip r:embed="rId5"/>
            <a:srcRect b="11067"/>
            <a:stretch>
              <a:fillRect/>
            </a:stretch>
          </p:blipFill>
          <p:spPr bwMode="auto">
            <a:xfrm>
              <a:off x="7493175" y="2270107"/>
              <a:ext cx="1373946" cy="853189"/>
            </a:xfrm>
            <a:prstGeom prst="rect">
              <a:avLst/>
            </a:prstGeom>
            <a:noFill/>
            <a:ln w="9525">
              <a:noFill/>
              <a:miter lim="800000"/>
              <a:headEnd/>
              <a:tailEnd/>
            </a:ln>
          </p:spPr>
        </p:pic>
        <p:sp>
          <p:nvSpPr>
            <p:cNvPr id="46" name="Text Box 8"/>
            <p:cNvSpPr txBox="1">
              <a:spLocks noChangeArrowheads="1"/>
            </p:cNvSpPr>
            <p:nvPr/>
          </p:nvSpPr>
          <p:spPr bwMode="auto">
            <a:xfrm>
              <a:off x="7561916" y="3274754"/>
              <a:ext cx="1296503" cy="301572"/>
            </a:xfrm>
            <a:prstGeom prst="rect">
              <a:avLst/>
            </a:prstGeom>
            <a:noFill/>
            <a:ln>
              <a:noFill/>
            </a:ln>
            <a:effec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spcBef>
                  <a:spcPct val="50000"/>
                </a:spcBef>
                <a:spcAft>
                  <a:spcPts val="0"/>
                </a:spcAft>
                <a:buFont typeface="Arial" panose="020B0604020202020204" pitchFamily="34" charset="0"/>
                <a:buNone/>
                <a:defRPr/>
              </a:pPr>
              <a:r>
                <a:rPr kumimoji="0" lang="zh-CN" altLang="en-US" sz="1400" kern="0" dirty="0" smtClean="0">
                  <a:solidFill>
                    <a:srgbClr val="000000"/>
                  </a:solidFill>
                  <a:latin typeface="+mn-ea"/>
                  <a:ea typeface="+mn-ea"/>
                  <a:cs typeface="Times New Roman" panose="02020603050405020304" pitchFamily="18" charset="0"/>
                </a:rPr>
                <a:t>报告</a:t>
              </a:r>
              <a:r>
                <a:rPr kumimoji="0" lang="zh-CN" altLang="en-US" sz="1400" kern="0" dirty="0">
                  <a:solidFill>
                    <a:srgbClr val="000000"/>
                  </a:solidFill>
                  <a:latin typeface="+mn-ea"/>
                  <a:ea typeface="+mn-ea"/>
                  <a:cs typeface="Times New Roman" panose="02020603050405020304" pitchFamily="18" charset="0"/>
                </a:rPr>
                <a:t>结果</a:t>
              </a:r>
            </a:p>
          </p:txBody>
        </p:sp>
        <p:sp>
          <p:nvSpPr>
            <p:cNvPr id="47" name="AutoShape 12"/>
            <p:cNvSpPr>
              <a:spLocks noChangeArrowheads="1"/>
            </p:cNvSpPr>
            <p:nvPr/>
          </p:nvSpPr>
          <p:spPr bwMode="auto">
            <a:xfrm>
              <a:off x="4338931" y="2479414"/>
              <a:ext cx="433327" cy="359387"/>
            </a:xfrm>
            <a:prstGeom prst="rightArrow">
              <a:avLst>
                <a:gd name="adj1" fmla="val 50000"/>
                <a:gd name="adj2" fmla="val 30199"/>
              </a:avLst>
            </a:prstGeom>
            <a:solidFill>
              <a:srgbClr val="4F81BD"/>
            </a:solidFill>
            <a:ln w="9525">
              <a:solidFill>
                <a:srgbClr val="000000"/>
              </a:solidFill>
              <a:miter lim="800000"/>
            </a:ln>
            <a:effectLst/>
          </p:spPr>
          <p:txBody>
            <a:bodyPr wrap="none" anchor="ctr"/>
            <a:lstStyle/>
            <a:p>
              <a:pPr fontAlgn="auto">
                <a:spcBef>
                  <a:spcPts val="0"/>
                </a:spcBef>
                <a:spcAft>
                  <a:spcPts val="0"/>
                </a:spcAft>
                <a:buFont typeface="Arial" panose="020B0604020202020204" pitchFamily="34" charset="0"/>
                <a:buNone/>
                <a:defRPr/>
              </a:pPr>
              <a:endParaRPr kumimoji="0" lang="zh-CN" altLang="zh-CN" sz="1800" kern="0">
                <a:solidFill>
                  <a:sysClr val="windowText" lastClr="000000"/>
                </a:solidFill>
                <a:latin typeface="华文细黑" pitchFamily="2" charset="-122"/>
                <a:ea typeface="华文细黑" pitchFamily="2" charset="-122"/>
                <a:cs typeface="Times New Roman" panose="02020603050405020304" pitchFamily="18" charset="0"/>
              </a:endParaRPr>
            </a:p>
          </p:txBody>
        </p:sp>
        <p:sp>
          <p:nvSpPr>
            <p:cNvPr id="48" name="AutoShape 12"/>
            <p:cNvSpPr>
              <a:spLocks noChangeArrowheads="1"/>
            </p:cNvSpPr>
            <p:nvPr/>
          </p:nvSpPr>
          <p:spPr bwMode="auto">
            <a:xfrm>
              <a:off x="6773572" y="2479414"/>
              <a:ext cx="435068" cy="359387"/>
            </a:xfrm>
            <a:prstGeom prst="rightArrow">
              <a:avLst>
                <a:gd name="adj1" fmla="val 50000"/>
                <a:gd name="adj2" fmla="val 30199"/>
              </a:avLst>
            </a:prstGeom>
            <a:solidFill>
              <a:srgbClr val="4F81BD"/>
            </a:solidFill>
            <a:ln w="9525">
              <a:solidFill>
                <a:srgbClr val="000000"/>
              </a:solidFill>
              <a:miter lim="800000"/>
            </a:ln>
            <a:effectLst/>
          </p:spPr>
          <p:txBody>
            <a:bodyPr wrap="none" anchor="ctr"/>
            <a:lstStyle/>
            <a:p>
              <a:pPr fontAlgn="auto">
                <a:spcBef>
                  <a:spcPts val="0"/>
                </a:spcBef>
                <a:spcAft>
                  <a:spcPts val="0"/>
                </a:spcAft>
                <a:buFont typeface="Arial" panose="020B0604020202020204" pitchFamily="34" charset="0"/>
                <a:buNone/>
                <a:defRPr/>
              </a:pPr>
              <a:endParaRPr kumimoji="0" lang="zh-CN" altLang="zh-CN" sz="1800" kern="0">
                <a:solidFill>
                  <a:sysClr val="windowText" lastClr="000000"/>
                </a:solidFill>
                <a:latin typeface="华文细黑" pitchFamily="2" charset="-122"/>
                <a:ea typeface="华文细黑" pitchFamily="2" charset="-122"/>
                <a:cs typeface="Times New Roman" panose="02020603050405020304" pitchFamily="18" charset="0"/>
              </a:endParaRPr>
            </a:p>
          </p:txBody>
        </p:sp>
      </p:grpSp>
      <p:pic>
        <p:nvPicPr>
          <p:cNvPr id="512014" name="Picture 5" descr="002"/>
          <p:cNvPicPr>
            <a:picLocks noChangeAspect="1" noChangeArrowheads="1"/>
          </p:cNvPicPr>
          <p:nvPr/>
        </p:nvPicPr>
        <p:blipFill>
          <a:blip r:embed="rId6"/>
          <a:srcRect/>
          <a:stretch>
            <a:fillRect/>
          </a:stretch>
        </p:blipFill>
        <p:spPr bwMode="auto">
          <a:xfrm>
            <a:off x="2714625" y="1785938"/>
            <a:ext cx="1298575" cy="1143000"/>
          </a:xfrm>
          <a:prstGeom prst="rect">
            <a:avLst/>
          </a:prstGeom>
          <a:noFill/>
          <a:ln w="9525">
            <a:noFill/>
            <a:miter lim="800000"/>
            <a:headEnd/>
            <a:tailEnd/>
          </a:ln>
        </p:spPr>
      </p:pic>
      <p:sp>
        <p:nvSpPr>
          <p:cNvPr id="50" name="矩形 49"/>
          <p:cNvSpPr/>
          <p:nvPr/>
        </p:nvSpPr>
        <p:spPr>
          <a:xfrm>
            <a:off x="500063" y="1500188"/>
            <a:ext cx="8215312" cy="192881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buFontTx/>
              <a:buNone/>
              <a:defRPr/>
            </a:pPr>
            <a:endParaRPr kumimoji="0" lang="zh-CN" altLang="en-US" sz="1800"/>
          </a:p>
        </p:txBody>
      </p:sp>
      <p:sp>
        <p:nvSpPr>
          <p:cNvPr id="52" name="右箭头 51"/>
          <p:cNvSpPr/>
          <p:nvPr/>
        </p:nvSpPr>
        <p:spPr>
          <a:xfrm>
            <a:off x="785813" y="4786313"/>
            <a:ext cx="825500" cy="504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buFontTx/>
              <a:buNone/>
              <a:defRPr/>
            </a:pPr>
            <a:endParaRPr kumimoji="0" lang="zh-CN" altLang="en-US" sz="1800"/>
          </a:p>
        </p:txBody>
      </p:sp>
      <p:sp>
        <p:nvSpPr>
          <p:cNvPr id="512017" name="TextBox 52"/>
          <p:cNvSpPr txBox="1">
            <a:spLocks noChangeArrowheads="1"/>
          </p:cNvSpPr>
          <p:nvPr/>
        </p:nvSpPr>
        <p:spPr bwMode="auto">
          <a:xfrm>
            <a:off x="4859338" y="3500438"/>
            <a:ext cx="3571875" cy="304800"/>
          </a:xfrm>
          <a:prstGeom prst="rect">
            <a:avLst/>
          </a:prstGeom>
          <a:noFill/>
          <a:ln w="9525">
            <a:noFill/>
            <a:miter lim="800000"/>
          </a:ln>
        </p:spPr>
        <p:txBody>
          <a:bodyPr>
            <a:spAutoFit/>
          </a:bodyPr>
          <a:lstStyle/>
          <a:p>
            <a:pPr>
              <a:spcBef>
                <a:spcPct val="0"/>
              </a:spcBef>
              <a:buFontTx/>
              <a:buNone/>
            </a:pPr>
            <a:r>
              <a:rPr kumimoji="0" lang="en-US" altLang="zh-CN" sz="1400" b="1">
                <a:latin typeface="Calibri" panose="020F0502020204030204" charset="0"/>
              </a:rPr>
              <a:t>2</a:t>
            </a:r>
            <a:r>
              <a:rPr kumimoji="0" lang="zh-CN" altLang="en-US" sz="1400" b="1">
                <a:latin typeface="Calibri" panose="020F0502020204030204" charset="0"/>
              </a:rPr>
              <a:t>个小时出实验报告</a:t>
            </a:r>
          </a:p>
        </p:txBody>
      </p:sp>
      <p:sp>
        <p:nvSpPr>
          <p:cNvPr id="512018" name="TextBox 53"/>
          <p:cNvSpPr txBox="1">
            <a:spLocks noChangeArrowheads="1"/>
          </p:cNvSpPr>
          <p:nvPr/>
        </p:nvSpPr>
        <p:spPr bwMode="auto">
          <a:xfrm>
            <a:off x="1928795" y="3643313"/>
            <a:ext cx="7215206" cy="3383280"/>
          </a:xfrm>
          <a:prstGeom prst="rect">
            <a:avLst/>
          </a:prstGeom>
          <a:noFill/>
          <a:ln w="9525">
            <a:noFill/>
            <a:miter lim="800000"/>
          </a:ln>
        </p:spPr>
        <p:txBody>
          <a:bodyPr wrap="square">
            <a:spAutoFit/>
          </a:bodyPr>
          <a:lstStyle/>
          <a:p>
            <a:pPr>
              <a:lnSpc>
                <a:spcPct val="200000"/>
              </a:lnSpc>
              <a:spcBef>
                <a:spcPct val="0"/>
              </a:spcBef>
              <a:buFont typeface="Wingdings" panose="05000000000000000000" pitchFamily="2" charset="2"/>
              <a:buChar char="ü"/>
            </a:pPr>
            <a:r>
              <a:rPr kumimoji="0" lang="en-US" altLang="zh-CN" sz="1800" dirty="0">
                <a:latin typeface="Times New Roman" panose="02020603050405020304" pitchFamily="18" charset="0"/>
                <a:ea typeface="黑体" panose="02010609060101010101" pitchFamily="49" charset="-122"/>
                <a:cs typeface="Times New Roman" panose="02020603050405020304" pitchFamily="18" charset="0"/>
              </a:rPr>
              <a:t> </a:t>
            </a:r>
            <a:r>
              <a:rPr kumimoji="0" lang="en-US" altLang="zh-CN"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kumimoji="0" lang="en-US" altLang="zh-CN" sz="1800" dirty="0">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1800" dirty="0">
                <a:latin typeface="Times New Roman" panose="02020603050405020304" pitchFamily="18" charset="0"/>
                <a:ea typeface="黑体" panose="02010609060101010101" pitchFamily="49" charset="-122"/>
                <a:cs typeface="Times New Roman" panose="02020603050405020304" pitchFamily="18" charset="0"/>
              </a:rPr>
              <a:t>检测灵敏度高，</a:t>
            </a:r>
            <a:r>
              <a:rPr kumimoji="0" lang="zh-CN" altLang="en-US"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可比涂片的检出准确率高近</a:t>
            </a:r>
            <a:r>
              <a:rPr kumimoji="0" lang="en-US" altLang="zh-CN"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40%</a:t>
            </a:r>
            <a:r>
              <a:rPr kumimoji="0" lang="zh-CN" altLang="en-US"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endParaRPr kumimoji="0" lang="en-US" altLang="zh-CN" sz="18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200000"/>
              </a:lnSpc>
              <a:spcBef>
                <a:spcPct val="0"/>
              </a:spcBef>
              <a:buFont typeface="Wingdings" panose="05000000000000000000" pitchFamily="2" charset="2"/>
              <a:buChar char="ü"/>
            </a:pPr>
            <a:r>
              <a:rPr kumimoji="0" lang="en-US" altLang="zh-CN"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kumimoji="0" lang="zh-CN" altLang="en-US"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活菌检测，</a:t>
            </a:r>
            <a:r>
              <a:rPr kumimoji="0" lang="zh-CN" altLang="en-US" sz="1800" dirty="0">
                <a:latin typeface="Times New Roman" panose="02020603050405020304" pitchFamily="18" charset="0"/>
                <a:ea typeface="黑体" panose="02010609060101010101" pitchFamily="49" charset="-122"/>
                <a:cs typeface="Times New Roman" panose="02020603050405020304" pitchFamily="18" charset="0"/>
              </a:rPr>
              <a:t>检测阳性即为开放性性</a:t>
            </a:r>
            <a:r>
              <a:rPr kumimoji="0" lang="zh-CN" altLang="en-US" sz="1800" dirty="0" smtClean="0">
                <a:latin typeface="Times New Roman" panose="02020603050405020304" pitchFamily="18" charset="0"/>
                <a:ea typeface="黑体" panose="02010609060101010101" pitchFamily="49" charset="-122"/>
                <a:cs typeface="Times New Roman" panose="02020603050405020304" pitchFamily="18" charset="0"/>
              </a:rPr>
              <a:t>结核，</a:t>
            </a:r>
            <a:r>
              <a:rPr lang="zh-CN" altLang="en-US" sz="1800" dirty="0" smtClean="0">
                <a:latin typeface="Times New Roman" panose="02020603050405020304" pitchFamily="18" charset="0"/>
                <a:ea typeface="黑体" panose="02010609060101010101" pitchFamily="49" charset="-122"/>
                <a:cs typeface="Times New Roman" panose="02020603050405020304" pitchFamily="18" charset="0"/>
              </a:rPr>
              <a:t>辅助临床判断用药效果</a:t>
            </a:r>
            <a:endParaRPr kumimoji="0" lang="en-US" altLang="zh-CN" sz="18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200000"/>
              </a:lnSpc>
              <a:spcBef>
                <a:spcPct val="0"/>
              </a:spcBef>
              <a:buFont typeface="Wingdings" panose="05000000000000000000" pitchFamily="2" charset="2"/>
              <a:buChar char="ü"/>
            </a:pPr>
            <a:r>
              <a:rPr kumimoji="0" lang="zh-CN" altLang="en-US"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可区分</a:t>
            </a:r>
            <a:r>
              <a:rPr kumimoji="0" lang="en-US" altLang="zh-CN"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NTM</a:t>
            </a:r>
            <a:r>
              <a:rPr kumimoji="0" lang="zh-CN" altLang="en-US"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和</a:t>
            </a:r>
            <a:r>
              <a:rPr kumimoji="0" lang="en-US" altLang="zh-CN"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MTB</a:t>
            </a:r>
            <a:r>
              <a:rPr kumimoji="0" lang="zh-CN" altLang="en-US" sz="18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1800" dirty="0">
                <a:latin typeface="Times New Roman" panose="02020603050405020304" pitchFamily="18" charset="0"/>
                <a:ea typeface="黑体" panose="02010609060101010101" pitchFamily="49" charset="-122"/>
                <a:cs typeface="Times New Roman" panose="02020603050405020304" pitchFamily="18" charset="0"/>
              </a:rPr>
              <a:t>不错检；</a:t>
            </a:r>
            <a:endParaRPr kumimoji="0" lang="en-US" altLang="zh-CN" sz="1800" dirty="0">
              <a:latin typeface="Times New Roman" panose="02020603050405020304" pitchFamily="18" charset="0"/>
              <a:ea typeface="黑体" panose="02010609060101010101" pitchFamily="49" charset="-122"/>
              <a:cs typeface="Times New Roman" panose="02020603050405020304" pitchFamily="18" charset="0"/>
            </a:endParaRPr>
          </a:p>
          <a:p>
            <a:pPr>
              <a:lnSpc>
                <a:spcPct val="200000"/>
              </a:lnSpc>
              <a:spcBef>
                <a:spcPct val="0"/>
              </a:spcBef>
              <a:buFont typeface="Wingdings" panose="05000000000000000000" pitchFamily="2" charset="2"/>
              <a:buChar char="ü"/>
            </a:pPr>
            <a:r>
              <a:rPr kumimoji="0" lang="en-US" altLang="zh-CN" sz="1800" dirty="0">
                <a:latin typeface="Times New Roman" panose="02020603050405020304" pitchFamily="18" charset="0"/>
                <a:ea typeface="黑体" panose="02010609060101010101" pitchFamily="49" charset="-122"/>
                <a:cs typeface="Times New Roman" panose="02020603050405020304" pitchFamily="18" charset="0"/>
              </a:rPr>
              <a:t>  </a:t>
            </a:r>
            <a:r>
              <a:rPr kumimoji="0" lang="zh-CN" altLang="en-US" sz="1800" dirty="0">
                <a:latin typeface="Times New Roman" panose="02020603050405020304" pitchFamily="18" charset="0"/>
                <a:ea typeface="黑体" panose="02010609060101010101" pitchFamily="49" charset="-122"/>
                <a:cs typeface="Times New Roman" panose="02020603050405020304" pitchFamily="18" charset="0"/>
              </a:rPr>
              <a:t>操作简单，报告快速</a:t>
            </a:r>
            <a:endParaRPr kumimoji="0" lang="en-US" altLang="zh-CN" sz="1800" dirty="0">
              <a:latin typeface="Times New Roman" panose="02020603050405020304" pitchFamily="18" charset="0"/>
              <a:ea typeface="黑体" panose="02010609060101010101" pitchFamily="49" charset="-122"/>
              <a:cs typeface="Times New Roman" panose="02020603050405020304" pitchFamily="18" charset="0"/>
            </a:endParaRPr>
          </a:p>
          <a:p>
            <a:pPr>
              <a:spcBef>
                <a:spcPct val="0"/>
              </a:spcBef>
              <a:buFontTx/>
              <a:buNone/>
            </a:pPr>
            <a:endParaRPr kumimoji="0" lang="en-US" altLang="zh-CN" sz="1800" dirty="0">
              <a:latin typeface="Calibri" panose="020F0502020204030204" charset="0"/>
              <a:ea typeface="黑体" panose="02010609060101010101" pitchFamily="49" charset="-122"/>
              <a:cs typeface="Times New Roman" panose="02020603050405020304" pitchFamily="18" charset="0"/>
            </a:endParaRPr>
          </a:p>
          <a:p>
            <a:pPr>
              <a:spcBef>
                <a:spcPct val="0"/>
              </a:spcBef>
              <a:buFont typeface="Wingdings" panose="05000000000000000000" pitchFamily="2" charset="2"/>
              <a:buChar char="Ø"/>
            </a:pPr>
            <a:endParaRPr kumimoji="0" lang="en-US" altLang="zh-CN" sz="1800" dirty="0">
              <a:latin typeface="Calibri" panose="020F0502020204030204" charset="0"/>
              <a:ea typeface="黑体" panose="02010609060101010101" pitchFamily="49" charset="-122"/>
              <a:cs typeface="Times New Roman" panose="02020603050405020304" pitchFamily="18" charset="0"/>
            </a:endParaRPr>
          </a:p>
          <a:p>
            <a:pPr>
              <a:spcBef>
                <a:spcPct val="0"/>
              </a:spcBef>
              <a:buFont typeface="Wingdings" panose="05000000000000000000" pitchFamily="2" charset="2"/>
              <a:buChar char="Ø"/>
            </a:pPr>
            <a:endParaRPr kumimoji="0" lang="en-US" altLang="zh-CN" sz="1800" dirty="0">
              <a:latin typeface="Calibri" panose="020F0502020204030204" charset="0"/>
              <a:ea typeface="黑体" panose="02010609060101010101" pitchFamily="49" charset="-122"/>
              <a:cs typeface="Times New Roman" panose="02020603050405020304" pitchFamily="18" charset="0"/>
            </a:endParaRPr>
          </a:p>
          <a:p>
            <a:pPr>
              <a:spcBef>
                <a:spcPct val="0"/>
              </a:spcBef>
              <a:buFont typeface="Wingdings" panose="05000000000000000000" pitchFamily="2" charset="2"/>
              <a:buChar char="Ø"/>
            </a:pPr>
            <a:endParaRPr kumimoji="0" lang="zh-CN" altLang="en-US" sz="1800" dirty="0">
              <a:latin typeface="Calibri" panose="020F0502020204030204" charset="0"/>
              <a:ea typeface="黑体" panose="02010609060101010101" pitchFamily="49" charset="-122"/>
              <a:cs typeface="Times New Roman" panose="02020603050405020304" pitchFamily="18" charset="0"/>
            </a:endParaRPr>
          </a:p>
        </p:txBody>
      </p:sp>
      <p:sp>
        <p:nvSpPr>
          <p:cNvPr id="512019" name="TextBox 6"/>
          <p:cNvSpPr txBox="1">
            <a:spLocks noChangeArrowheads="1"/>
          </p:cNvSpPr>
          <p:nvPr/>
        </p:nvSpPr>
        <p:spPr bwMode="auto">
          <a:xfrm>
            <a:off x="1331913" y="6218238"/>
            <a:ext cx="7812087" cy="639762"/>
          </a:xfrm>
          <a:prstGeom prst="rect">
            <a:avLst/>
          </a:prstGeom>
          <a:noFill/>
          <a:ln w="9525">
            <a:noFill/>
            <a:miter lim="800000"/>
          </a:ln>
        </p:spPr>
        <p:txBody>
          <a:bodyPr>
            <a:spAutoFit/>
          </a:bodyPr>
          <a:lstStyle/>
          <a:p>
            <a:pPr algn="r">
              <a:spcBef>
                <a:spcPct val="0"/>
              </a:spcBef>
              <a:buFontTx/>
              <a:buNone/>
            </a:pPr>
            <a:r>
              <a:rPr kumimoji="0" lang="en-US" altLang="zh-CN" sz="1200">
                <a:latin typeface="Times New Roman" panose="02020603050405020304" pitchFamily="18" charset="0"/>
                <a:ea typeface="微软雅黑" panose="020B0503020204020204" charset="-122"/>
                <a:cs typeface="Times New Roman" panose="02020603050405020304" pitchFamily="18" charset="0"/>
              </a:rPr>
              <a:t>【1】《Journal of Clinical Microbiology》</a:t>
            </a:r>
            <a:r>
              <a:rPr kumimoji="0" lang="zh-CN" altLang="en-US" sz="1200">
                <a:latin typeface="Times New Roman" panose="02020603050405020304" pitchFamily="18" charset="0"/>
                <a:ea typeface="微软雅黑" panose="020B0503020204020204" charset="-122"/>
                <a:cs typeface="Times New Roman" panose="02020603050405020304" pitchFamily="18" charset="0"/>
              </a:rPr>
              <a:t>，</a:t>
            </a:r>
            <a:r>
              <a:rPr kumimoji="0" lang="en-US" altLang="zh-CN" sz="1200">
                <a:latin typeface="Times New Roman" panose="02020603050405020304" pitchFamily="18" charset="0"/>
                <a:ea typeface="微软雅黑" panose="020B0503020204020204" charset="-122"/>
                <a:cs typeface="Times New Roman" panose="02020603050405020304" pitchFamily="18" charset="0"/>
              </a:rPr>
              <a:t>2012,50(3):646.</a:t>
            </a:r>
          </a:p>
          <a:p>
            <a:pPr algn="r">
              <a:spcBef>
                <a:spcPct val="0"/>
              </a:spcBef>
              <a:buFontTx/>
              <a:buNone/>
            </a:pPr>
            <a:r>
              <a:rPr kumimoji="0" lang="en-US" altLang="zh-CN" sz="1200">
                <a:latin typeface="Times New Roman" panose="02020603050405020304" pitchFamily="18" charset="0"/>
                <a:ea typeface="微软雅黑" panose="020B0503020204020204" charset="-122"/>
                <a:cs typeface="Times New Roman" panose="02020603050405020304" pitchFamily="18" charset="0"/>
              </a:rPr>
              <a:t>【2】</a:t>
            </a:r>
            <a:r>
              <a:rPr kumimoji="0" lang="zh-CN" altLang="zh-CN" sz="1200">
                <a:solidFill>
                  <a:srgbClr val="000000"/>
                </a:solidFill>
                <a:latin typeface="Calibri" panose="020F0502020204030204" charset="0"/>
                <a:ea typeface="微软雅黑" panose="020B0503020204020204" charset="-122"/>
                <a:cs typeface="Times New Roman" panose="02020603050405020304" pitchFamily="18" charset="0"/>
              </a:rPr>
              <a:t> 《中华结核和呼吸杂志》</a:t>
            </a:r>
            <a:r>
              <a:rPr kumimoji="0" lang="en-US" altLang="zh-CN" sz="1200">
                <a:solidFill>
                  <a:srgbClr val="000000"/>
                </a:solidFill>
                <a:latin typeface="Calibri" panose="020F0502020204030204" charset="0"/>
                <a:ea typeface="微软雅黑" panose="020B0503020204020204" charset="-122"/>
                <a:cs typeface="Times New Roman" panose="02020603050405020304" pitchFamily="18" charset="0"/>
              </a:rPr>
              <a:t>2011</a:t>
            </a:r>
            <a:r>
              <a:rPr kumimoji="0" lang="zh-CN" altLang="zh-CN" sz="1200">
                <a:solidFill>
                  <a:srgbClr val="000000"/>
                </a:solidFill>
                <a:latin typeface="Calibri" panose="020F0502020204030204" charset="0"/>
                <a:ea typeface="微软雅黑" panose="020B0503020204020204" charset="-122"/>
                <a:cs typeface="Times New Roman" panose="02020603050405020304" pitchFamily="18" charset="0"/>
              </a:rPr>
              <a:t>年</a:t>
            </a:r>
            <a:r>
              <a:rPr kumimoji="0" lang="en-US" altLang="zh-CN" sz="1200">
                <a:solidFill>
                  <a:srgbClr val="000000"/>
                </a:solidFill>
                <a:latin typeface="Calibri" panose="020F0502020204030204" charset="0"/>
                <a:ea typeface="微软雅黑" panose="020B0503020204020204" charset="-122"/>
                <a:cs typeface="Times New Roman" panose="02020603050405020304" pitchFamily="18" charset="0"/>
              </a:rPr>
              <a:t>12</a:t>
            </a:r>
            <a:r>
              <a:rPr kumimoji="0" lang="zh-CN" altLang="zh-CN" sz="1200">
                <a:solidFill>
                  <a:srgbClr val="000000"/>
                </a:solidFill>
                <a:latin typeface="Calibri" panose="020F0502020204030204" charset="0"/>
                <a:ea typeface="微软雅黑" panose="020B0503020204020204" charset="-122"/>
                <a:cs typeface="Times New Roman" panose="02020603050405020304" pitchFamily="18" charset="0"/>
              </a:rPr>
              <a:t>月第</a:t>
            </a:r>
            <a:r>
              <a:rPr kumimoji="0" lang="en-US" altLang="zh-CN" sz="1200">
                <a:solidFill>
                  <a:srgbClr val="000000"/>
                </a:solidFill>
                <a:latin typeface="Calibri" panose="020F0502020204030204" charset="0"/>
                <a:ea typeface="微软雅黑" panose="020B0503020204020204" charset="-122"/>
                <a:cs typeface="Times New Roman" panose="02020603050405020304" pitchFamily="18" charset="0"/>
              </a:rPr>
              <a:t>34</a:t>
            </a:r>
            <a:r>
              <a:rPr kumimoji="0" lang="zh-CN" altLang="zh-CN" sz="1200">
                <a:solidFill>
                  <a:srgbClr val="000000"/>
                </a:solidFill>
                <a:latin typeface="Calibri" panose="020F0502020204030204" charset="0"/>
                <a:ea typeface="微软雅黑" panose="020B0503020204020204" charset="-122"/>
                <a:cs typeface="Times New Roman" panose="02020603050405020304" pitchFamily="18" charset="0"/>
              </a:rPr>
              <a:t>卷第</a:t>
            </a:r>
            <a:r>
              <a:rPr kumimoji="0" lang="en-US" altLang="zh-CN" sz="1200">
                <a:solidFill>
                  <a:srgbClr val="000000"/>
                </a:solidFill>
                <a:latin typeface="Calibri" panose="020F0502020204030204" charset="0"/>
                <a:ea typeface="微软雅黑" panose="020B0503020204020204" charset="-122"/>
                <a:cs typeface="Times New Roman" panose="02020603050405020304" pitchFamily="18" charset="0"/>
              </a:rPr>
              <a:t>12</a:t>
            </a:r>
            <a:r>
              <a:rPr kumimoji="0" lang="zh-CN" altLang="zh-CN" sz="1200">
                <a:solidFill>
                  <a:srgbClr val="000000"/>
                </a:solidFill>
                <a:latin typeface="Calibri" panose="020F0502020204030204" charset="0"/>
                <a:ea typeface="微软雅黑" panose="020B0503020204020204" charset="-122"/>
                <a:cs typeface="Times New Roman" panose="02020603050405020304" pitchFamily="18" charset="0"/>
              </a:rPr>
              <a:t>期</a:t>
            </a:r>
            <a:endParaRPr kumimoji="0" lang="zh-CN" altLang="en-US" sz="1200">
              <a:latin typeface="Calibri" panose="020F0502020204030204" charset="0"/>
              <a:ea typeface="微软雅黑" panose="020B0503020204020204" charset="-122"/>
              <a:cs typeface="Times New Roman" panose="02020603050405020304" pitchFamily="18" charset="0"/>
            </a:endParaRPr>
          </a:p>
          <a:p>
            <a:pPr>
              <a:spcBef>
                <a:spcPct val="0"/>
              </a:spcBef>
              <a:buFontTx/>
              <a:buNone/>
            </a:pPr>
            <a:endParaRPr kumimoji="0" lang="zh-CN" altLang="en-US" sz="1200">
              <a:latin typeface="Times New Roman" panose="02020603050405020304" pitchFamily="18" charset="0"/>
              <a:ea typeface="微软雅黑" panose="020B050302020402020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4755" y="174625"/>
            <a:ext cx="7515225" cy="1468755"/>
          </a:xfrm>
        </p:spPr>
        <p:txBody>
          <a:bodyPr rtlCol="0">
            <a:normAutofit/>
          </a:bodyPr>
          <a:lstStyle/>
          <a:p>
            <a:pPr eaLnBrk="1" fontAlgn="auto" hangingPunct="1">
              <a:spcAft>
                <a:spcPts val="0"/>
              </a:spcAft>
              <a:defRPr/>
            </a:pPr>
            <a:r>
              <a:rPr lang="zh-CN" altLang="en-US" sz="3600" dirty="0" smtClean="0">
                <a:cs typeface="Arial" panose="020B0604020202020204" pitchFamily="34" charset="0"/>
              </a:rPr>
              <a:t>涂阴样本中阳性检出率比较</a:t>
            </a:r>
            <a:br>
              <a:rPr lang="zh-CN" altLang="en-US" sz="3600" dirty="0" smtClean="0">
                <a:cs typeface="Arial" panose="020B0604020202020204" pitchFamily="34" charset="0"/>
              </a:rPr>
            </a:br>
            <a:r>
              <a:rPr lang="zh-CN" altLang="en-US" sz="2400" dirty="0" smtClean="0">
                <a:cs typeface="Arial" panose="020B0604020202020204" pitchFamily="34" charset="0"/>
              </a:rPr>
              <a:t>（以最终临床诊断结果为标准）</a:t>
            </a:r>
          </a:p>
        </p:txBody>
      </p:sp>
      <p:graphicFrame>
        <p:nvGraphicFramePr>
          <p:cNvPr id="4" name="图表 3"/>
          <p:cNvGraphicFramePr/>
          <p:nvPr/>
        </p:nvGraphicFramePr>
        <p:xfrm>
          <a:off x="457200" y="1602000"/>
          <a:ext cx="8229600" cy="4525200"/>
        </p:xfrm>
        <a:graphic>
          <a:graphicData uri="http://schemas.openxmlformats.org/drawingml/2006/chart">
            <c:chart xmlns:c="http://schemas.openxmlformats.org/drawingml/2006/chart" xmlns:r="http://schemas.openxmlformats.org/officeDocument/2006/relationships" r:id="rId3"/>
          </a:graphicData>
        </a:graphic>
      </p:graphicFrame>
      <p:sp>
        <p:nvSpPr>
          <p:cNvPr id="11268" name="TextBox 4"/>
          <p:cNvSpPr txBox="1">
            <a:spLocks noChangeArrowheads="1"/>
          </p:cNvSpPr>
          <p:nvPr/>
        </p:nvSpPr>
        <p:spPr bwMode="auto">
          <a:xfrm>
            <a:off x="0" y="6457950"/>
            <a:ext cx="6408738" cy="400050"/>
          </a:xfrm>
          <a:prstGeom prst="rect">
            <a:avLst/>
          </a:prstGeom>
          <a:noFill/>
          <a:ln w="9525">
            <a:noFill/>
            <a:miter lim="800000"/>
          </a:ln>
        </p:spPr>
        <p:txBody>
          <a:bodyPr>
            <a:spAutoFit/>
          </a:bodyPr>
          <a:lstStyle/>
          <a:p>
            <a:r>
              <a:rPr lang="en-US" altLang="zh-CN" sz="1000"/>
              <a:t>Novel Real-Time Simultaneous Amplification and Testing Method To Accurately and Rapidly Detect Mycobacterium tuberculosis Complex J.Clin.Microbiol.2012,50(3):646.DOL:10.1128/JCM.05853-11.</a:t>
            </a:r>
            <a:endParaRPr lang="zh-CN" altLang="en-US" sz="1000">
              <a:latin typeface="华文细黑" pitchFamily="2" charset="-122"/>
              <a:ea typeface="华文细黑" pitchFamily="2" charset="-122"/>
            </a:endParaRP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5"/>
          <p:cNvSpPr txBox="1">
            <a:spLocks noChangeArrowheads="1"/>
          </p:cNvSpPr>
          <p:nvPr/>
        </p:nvSpPr>
        <p:spPr bwMode="auto">
          <a:xfrm>
            <a:off x="374015" y="5212715"/>
            <a:ext cx="6619875" cy="1066800"/>
          </a:xfrm>
          <a:prstGeom prst="rect">
            <a:avLst/>
          </a:prstGeom>
          <a:noFill/>
          <a:ln w="9525">
            <a:noFill/>
            <a:miter lim="800000"/>
          </a:ln>
        </p:spPr>
        <p:txBody>
          <a:bodyPr wrap="square">
            <a:spAutoFit/>
          </a:bodyPr>
          <a:lstStyle/>
          <a:p>
            <a:pPr>
              <a:spcBef>
                <a:spcPct val="50000"/>
              </a:spcBef>
            </a:pPr>
            <a:r>
              <a:rPr lang="zh-CN" altLang="en-US" sz="1600">
                <a:latin typeface="Times New Roman" panose="02020603050405020304" pitchFamily="18" charset="0"/>
                <a:ea typeface="黑体" panose="02010609060101010101" pitchFamily="49" charset="-122"/>
              </a:rPr>
              <a:t>数据来源：上海肺科医院</a:t>
            </a:r>
            <a:r>
              <a:rPr lang="en-US" altLang="zh-CN" sz="1600">
                <a:solidFill>
                  <a:srgbClr val="0000CC"/>
                </a:solidFill>
                <a:latin typeface="Times New Roman" panose="02020603050405020304" pitchFamily="18" charset="0"/>
                <a:ea typeface="黑体" panose="02010609060101010101" pitchFamily="49" charset="-122"/>
              </a:rPr>
              <a:t>201310-201401</a:t>
            </a:r>
            <a:r>
              <a:rPr lang="zh-CN" altLang="en-US" sz="1600">
                <a:latin typeface="Times New Roman" panose="02020603050405020304" pitchFamily="18" charset="0"/>
                <a:ea typeface="黑体" panose="02010609060101010101" pitchFamily="49" charset="-122"/>
              </a:rPr>
              <a:t>常规检测数据统计</a:t>
            </a:r>
          </a:p>
          <a:p>
            <a:pPr>
              <a:spcBef>
                <a:spcPct val="50000"/>
              </a:spcBef>
            </a:pPr>
            <a:r>
              <a:rPr lang="zh-CN" altLang="en-US" sz="1600">
                <a:latin typeface="Times New Roman" panose="02020603050405020304" pitchFamily="18" charset="0"/>
                <a:ea typeface="黑体" panose="02010609060101010101" pitchFamily="49" charset="-122"/>
              </a:rPr>
              <a:t>样本数量：总共</a:t>
            </a:r>
            <a:r>
              <a:rPr lang="en-US" altLang="zh-CN" sz="1600">
                <a:latin typeface="Times New Roman" panose="02020603050405020304" pitchFamily="18" charset="0"/>
                <a:ea typeface="黑体" panose="02010609060101010101" pitchFamily="49" charset="-122"/>
              </a:rPr>
              <a:t>125</a:t>
            </a:r>
            <a:r>
              <a:rPr lang="zh-CN" altLang="en-US" sz="1600">
                <a:latin typeface="Times New Roman" panose="02020603050405020304" pitchFamily="18" charset="0"/>
                <a:ea typeface="黑体" panose="02010609060101010101" pitchFamily="49" charset="-122"/>
              </a:rPr>
              <a:t>例患者同时进行了</a:t>
            </a:r>
            <a:r>
              <a:rPr lang="en-US" altLang="zh-CN" sz="1600">
                <a:latin typeface="Times New Roman" panose="02020603050405020304" pitchFamily="18" charset="0"/>
                <a:ea typeface="黑体" panose="02010609060101010101" pitchFamily="49" charset="-122"/>
              </a:rPr>
              <a:t>SAT/PCR/</a:t>
            </a:r>
            <a:r>
              <a:rPr lang="zh-CN" altLang="en-US" sz="1600">
                <a:latin typeface="Times New Roman" panose="02020603050405020304" pitchFamily="18" charset="0"/>
                <a:ea typeface="黑体" panose="02010609060101010101" pitchFamily="49" charset="-122"/>
              </a:rPr>
              <a:t>快培</a:t>
            </a:r>
            <a:r>
              <a:rPr lang="en-US" altLang="zh-CN" sz="1600">
                <a:latin typeface="Times New Roman" panose="02020603050405020304" pitchFamily="18" charset="0"/>
                <a:ea typeface="黑体" panose="02010609060101010101" pitchFamily="49" charset="-122"/>
              </a:rPr>
              <a:t>/</a:t>
            </a:r>
            <a:r>
              <a:rPr lang="zh-CN" altLang="en-US" sz="1600">
                <a:latin typeface="Times New Roman" panose="02020603050405020304" pitchFamily="18" charset="0"/>
                <a:ea typeface="黑体" panose="02010609060101010101" pitchFamily="49" charset="-122"/>
              </a:rPr>
              <a:t>慢培</a:t>
            </a:r>
            <a:r>
              <a:rPr lang="en-US" altLang="zh-CN" sz="1600">
                <a:latin typeface="Times New Roman" panose="02020603050405020304" pitchFamily="18" charset="0"/>
                <a:ea typeface="黑体" panose="02010609060101010101" pitchFamily="49" charset="-122"/>
              </a:rPr>
              <a:t>/</a:t>
            </a:r>
            <a:r>
              <a:rPr lang="zh-CN" altLang="en-US" sz="1600">
                <a:latin typeface="Times New Roman" panose="02020603050405020304" pitchFamily="18" charset="0"/>
                <a:ea typeface="黑体" panose="02010609060101010101" pitchFamily="49" charset="-122"/>
              </a:rPr>
              <a:t>涂片检测</a:t>
            </a:r>
          </a:p>
          <a:p>
            <a:pPr>
              <a:spcBef>
                <a:spcPct val="50000"/>
              </a:spcBef>
            </a:pPr>
            <a:r>
              <a:rPr lang="zh-CN" altLang="en-US" sz="1600">
                <a:latin typeface="Times New Roman" panose="02020603050405020304" pitchFamily="18" charset="0"/>
                <a:ea typeface="黑体" panose="02010609060101010101" pitchFamily="49" charset="-122"/>
              </a:rPr>
              <a:t>金标准：快培（</a:t>
            </a:r>
            <a:r>
              <a:rPr lang="en-US" altLang="zh-CN" sz="1600">
                <a:latin typeface="Times New Roman" panose="02020603050405020304" pitchFamily="18" charset="0"/>
                <a:ea typeface="黑体" panose="02010609060101010101" pitchFamily="49" charset="-122"/>
              </a:rPr>
              <a:t>960</a:t>
            </a:r>
            <a:r>
              <a:rPr lang="zh-CN" altLang="en-US" sz="1600">
                <a:latin typeface="Times New Roman" panose="02020603050405020304" pitchFamily="18" charset="0"/>
                <a:ea typeface="黑体" panose="02010609060101010101" pitchFamily="49" charset="-122"/>
              </a:rPr>
              <a:t>）</a:t>
            </a:r>
            <a:r>
              <a:rPr lang="en-US" altLang="zh-CN" sz="1600">
                <a:latin typeface="Times New Roman" panose="02020603050405020304" pitchFamily="18" charset="0"/>
                <a:ea typeface="黑体" panose="02010609060101010101" pitchFamily="49" charset="-122"/>
              </a:rPr>
              <a:t>+</a:t>
            </a:r>
            <a:r>
              <a:rPr lang="zh-CN" altLang="en-US" sz="1600">
                <a:latin typeface="Times New Roman" panose="02020603050405020304" pitchFamily="18" charset="0"/>
                <a:ea typeface="黑体" panose="02010609060101010101" pitchFamily="49" charset="-122"/>
              </a:rPr>
              <a:t>菌种鉴定</a:t>
            </a:r>
            <a:endParaRPr lang="zh-CN" altLang="en-US" sz="2000">
              <a:latin typeface="Times New Roman" panose="02020603050405020304" pitchFamily="18" charset="0"/>
              <a:ea typeface="黑体" panose="02010609060101010101" pitchFamily="49" charset="-122"/>
            </a:endParaRPr>
          </a:p>
        </p:txBody>
      </p:sp>
      <p:sp>
        <p:nvSpPr>
          <p:cNvPr id="1028" name="TextBox 4"/>
          <p:cNvSpPr txBox="1">
            <a:spLocks noChangeArrowheads="1"/>
          </p:cNvSpPr>
          <p:nvPr/>
        </p:nvSpPr>
        <p:spPr bwMode="auto">
          <a:xfrm>
            <a:off x="214313" y="0"/>
            <a:ext cx="9644062" cy="430213"/>
          </a:xfrm>
          <a:prstGeom prst="rect">
            <a:avLst/>
          </a:prstGeom>
          <a:noFill/>
          <a:ln w="9525">
            <a:noFill/>
            <a:miter lim="800000"/>
          </a:ln>
        </p:spPr>
        <p:txBody>
          <a:bodyPr>
            <a:spAutoFit/>
          </a:bodyPr>
          <a:lstStyle/>
          <a:p>
            <a:endParaRPr lang="zh-CN" altLang="en-US" sz="2200" b="1">
              <a:latin typeface="黑体" panose="02010609060101010101" pitchFamily="49" charset="-122"/>
              <a:ea typeface="黑体" panose="02010609060101010101" pitchFamily="49" charset="-122"/>
            </a:endParaRPr>
          </a:p>
        </p:txBody>
      </p:sp>
      <p:sp>
        <p:nvSpPr>
          <p:cNvPr id="1029" name="标题 1"/>
          <p:cNvSpPr txBox="1"/>
          <p:nvPr/>
        </p:nvSpPr>
        <p:spPr bwMode="auto">
          <a:xfrm>
            <a:off x="457200" y="158750"/>
            <a:ext cx="8229600" cy="1173480"/>
          </a:xfrm>
          <a:prstGeom prst="rect">
            <a:avLst/>
          </a:prstGeom>
          <a:noFill/>
          <a:ln w="9525">
            <a:noFill/>
            <a:miter lim="800000"/>
          </a:ln>
        </p:spPr>
        <p:txBody>
          <a:bodyPr anchor="ctr"/>
          <a:lstStyle/>
          <a:p>
            <a:pPr indent="0" algn="ctr" eaLnBrk="0" hangingPunct="0">
              <a:buNone/>
            </a:pPr>
            <a:r>
              <a:rPr lang="zh-CN" altLang="en-US" sz="3200" b="1" dirty="0">
                <a:latin typeface="Times New Roman" panose="02020603050405020304" pitchFamily="18" charset="0"/>
                <a:ea typeface="黑体" panose="02010609060101010101" pitchFamily="49" charset="-122"/>
                <a:cs typeface="Times New Roman" panose="02020603050405020304" pitchFamily="18" charset="0"/>
              </a:rPr>
              <a:t>实验室常用方法</a:t>
            </a:r>
            <a:r>
              <a:rPr lang="en-US" altLang="zh-CN" sz="3200" b="1" dirty="0">
                <a:latin typeface="Times New Roman" panose="02020603050405020304" pitchFamily="18" charset="0"/>
                <a:ea typeface="黑体" panose="02010609060101010101" pitchFamily="49" charset="-122"/>
                <a:cs typeface="Times New Roman" panose="02020603050405020304" pitchFamily="18" charset="0"/>
              </a:rPr>
              <a:t>NTM</a:t>
            </a:r>
            <a:r>
              <a:rPr lang="zh-CN" altLang="en-US" sz="3200" b="1" dirty="0">
                <a:latin typeface="Times New Roman" panose="02020603050405020304" pitchFamily="18" charset="0"/>
                <a:ea typeface="黑体" panose="02010609060101010101" pitchFamily="49" charset="-122"/>
                <a:cs typeface="Times New Roman" panose="02020603050405020304" pitchFamily="18" charset="0"/>
              </a:rPr>
              <a:t>的误检率</a:t>
            </a:r>
            <a:endParaRPr lang="en-US" altLang="zh-CN" sz="3200" b="1" dirty="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7" name="圆角矩形 6"/>
          <p:cNvSpPr/>
          <p:nvPr/>
        </p:nvSpPr>
        <p:spPr>
          <a:xfrm>
            <a:off x="6846888" y="2781300"/>
            <a:ext cx="2017712" cy="1511300"/>
          </a:xfrm>
          <a:prstGeom prst="roundRect">
            <a:avLst/>
          </a:prstGeom>
        </p:spPr>
        <p:style>
          <a:lnRef idx="3">
            <a:schemeClr val="lt1"/>
          </a:lnRef>
          <a:fillRef idx="1">
            <a:schemeClr val="accent2"/>
          </a:fillRef>
          <a:effectRef idx="1">
            <a:schemeClr val="accent2"/>
          </a:effectRef>
          <a:fontRef idx="minor">
            <a:schemeClr val="lt1"/>
          </a:fontRef>
        </p:style>
        <p:txBody>
          <a:bodyPr anchor="ctr"/>
          <a:lstStyle/>
          <a:p>
            <a:pPr algn="ctr">
              <a:defRPr/>
            </a:pPr>
            <a:r>
              <a:rPr lang="en-US" altLang="zh-CN" sz="2000" dirty="0"/>
              <a:t>SAT</a:t>
            </a:r>
            <a:r>
              <a:rPr lang="zh-CN" altLang="en-US" sz="2000" dirty="0"/>
              <a:t>是检测肺结核（结核分枝杆菌）的优秀方法</a:t>
            </a:r>
          </a:p>
        </p:txBody>
      </p:sp>
      <p:graphicFrame>
        <p:nvGraphicFramePr>
          <p:cNvPr id="4" name="图表 3"/>
          <p:cNvGraphicFramePr/>
          <p:nvPr/>
        </p:nvGraphicFramePr>
        <p:xfrm>
          <a:off x="711835" y="1598930"/>
          <a:ext cx="5765165" cy="313182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026" name="Picture 2"/>
          <p:cNvPicPr>
            <a:picLocks noChangeAspect="1" noChangeArrowheads="1"/>
          </p:cNvPicPr>
          <p:nvPr/>
        </p:nvPicPr>
        <p:blipFill>
          <a:blip r:embed="rId2"/>
          <a:srcRect/>
          <a:stretch>
            <a:fillRect/>
          </a:stretch>
        </p:blipFill>
        <p:spPr bwMode="auto">
          <a:xfrm>
            <a:off x="642938" y="571500"/>
            <a:ext cx="4429125" cy="5859463"/>
          </a:xfrm>
          <a:prstGeom prst="rect">
            <a:avLst/>
          </a:prstGeom>
          <a:noFill/>
          <a:ln w="9525">
            <a:noFill/>
            <a:miter lim="800000"/>
            <a:headEnd/>
            <a:tailEnd/>
          </a:ln>
        </p:spPr>
      </p:pic>
      <p:pic>
        <p:nvPicPr>
          <p:cNvPr id="513027" name="Picture 3"/>
          <p:cNvPicPr>
            <a:picLocks noChangeAspect="1" noChangeArrowheads="1"/>
          </p:cNvPicPr>
          <p:nvPr/>
        </p:nvPicPr>
        <p:blipFill>
          <a:blip r:embed="rId3"/>
          <a:srcRect/>
          <a:stretch>
            <a:fillRect/>
          </a:stretch>
        </p:blipFill>
        <p:spPr bwMode="auto">
          <a:xfrm>
            <a:off x="4572000" y="714375"/>
            <a:ext cx="4191000" cy="5133975"/>
          </a:xfrm>
          <a:prstGeom prst="rect">
            <a:avLst/>
          </a:prstGeom>
          <a:noFill/>
          <a:ln w="9525">
            <a:noFill/>
            <a:miter lim="800000"/>
            <a:headEnd/>
            <a:tailEnd/>
          </a:ln>
        </p:spPr>
      </p:pic>
      <p:sp>
        <p:nvSpPr>
          <p:cNvPr id="513028" name="TextBox 7"/>
          <p:cNvSpPr txBox="1">
            <a:spLocks noChangeArrowheads="1"/>
          </p:cNvSpPr>
          <p:nvPr/>
        </p:nvSpPr>
        <p:spPr bwMode="auto">
          <a:xfrm>
            <a:off x="971550" y="3071813"/>
            <a:ext cx="7386638" cy="701675"/>
          </a:xfrm>
          <a:prstGeom prst="rect">
            <a:avLst/>
          </a:prstGeom>
          <a:solidFill>
            <a:srgbClr val="FFFF99"/>
          </a:solidFill>
          <a:ln w="9525">
            <a:noFill/>
            <a:miter lim="800000"/>
          </a:ln>
        </p:spPr>
        <p:txBody>
          <a:bodyPr>
            <a:spAutoFit/>
          </a:bodyPr>
          <a:lstStyle/>
          <a:p>
            <a:pPr>
              <a:spcBef>
                <a:spcPct val="0"/>
              </a:spcBef>
              <a:buFontTx/>
              <a:buNone/>
            </a:pPr>
            <a:r>
              <a:rPr kumimoji="0" lang="zh-CN" altLang="en-US" sz="2000" b="1">
                <a:latin typeface="Times New Roman" panose="02020603050405020304" pitchFamily="18" charset="0"/>
                <a:ea typeface="黑体" panose="02010609060101010101" pitchFamily="49" charset="-122"/>
                <a:cs typeface="Times New Roman" panose="02020603050405020304" pitchFamily="18" charset="0"/>
              </a:rPr>
              <a:t>中国防痨协会专家研讨会共识：</a:t>
            </a:r>
            <a:r>
              <a:rPr kumimoji="0" lang="en-US" altLang="zh-CN" sz="2000" b="1">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2000" b="1">
                <a:latin typeface="Times New Roman" panose="02020603050405020304" pitchFamily="18" charset="0"/>
                <a:ea typeface="黑体" panose="02010609060101010101" pitchFamily="49" charset="-122"/>
                <a:cs typeface="Times New Roman" panose="02020603050405020304" pitchFamily="18" charset="0"/>
              </a:rPr>
              <a:t>恒温扩增法（</a:t>
            </a:r>
            <a:r>
              <a:rPr kumimoji="0" lang="en-US" altLang="zh-CN" sz="2000" b="1">
                <a:latin typeface="Times New Roman" panose="02020603050405020304" pitchFamily="18" charset="0"/>
                <a:ea typeface="黑体" panose="02010609060101010101" pitchFamily="49" charset="-122"/>
                <a:cs typeface="Times New Roman" panose="02020603050405020304" pitchFamily="18" charset="0"/>
              </a:rPr>
              <a:t>SAT</a:t>
            </a:r>
            <a:r>
              <a:rPr kumimoji="0" lang="zh-CN" altLang="en-US" sz="2000" b="1">
                <a:latin typeface="Times New Roman" panose="02020603050405020304" pitchFamily="18" charset="0"/>
                <a:ea typeface="黑体" panose="02010609060101010101" pitchFamily="49" charset="-122"/>
                <a:cs typeface="Times New Roman" panose="02020603050405020304" pitchFamily="18" charset="0"/>
              </a:rPr>
              <a:t>）敏感性好，特异性高，操作简便，可区分死菌活菌。</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1"/>
          <p:cNvSpPr txBox="1"/>
          <p:nvPr/>
        </p:nvSpPr>
        <p:spPr bwMode="auto">
          <a:xfrm>
            <a:off x="428625" y="0"/>
            <a:ext cx="8229600" cy="1143000"/>
          </a:xfrm>
          <a:prstGeom prst="rect">
            <a:avLst/>
          </a:prstGeom>
          <a:noFill/>
          <a:ln w="9525">
            <a:noFill/>
            <a:miter lim="800000"/>
          </a:ln>
        </p:spPr>
        <p:txBody>
          <a:bodyPr anchor="ctr"/>
          <a:lstStyle/>
          <a:p>
            <a:pPr algn="ctr">
              <a:spcBef>
                <a:spcPct val="0"/>
              </a:spcBef>
              <a:buFontTx/>
              <a:buNone/>
              <a:defRPr/>
            </a:pPr>
            <a:r>
              <a:rPr lang="en-US" altLang="zh-CN" sz="3600" b="1" dirty="0">
                <a:solidFill>
                  <a:srgbClr val="000000"/>
                </a:solidFill>
                <a:latin typeface="Times New Roman" panose="02020603050405020304" pitchFamily="18" charset="0"/>
                <a:ea typeface="+mj-ea"/>
                <a:cs typeface="Times New Roman" panose="02020603050405020304" pitchFamily="18" charset="0"/>
              </a:rPr>
              <a:t>SAT</a:t>
            </a:r>
            <a:r>
              <a:rPr lang="zh-CN" altLang="en-US" sz="3600" b="1" dirty="0">
                <a:solidFill>
                  <a:srgbClr val="000000"/>
                </a:solidFill>
                <a:latin typeface="Times New Roman" panose="02020603050405020304" pitchFamily="18" charset="0"/>
                <a:ea typeface="+mj-ea"/>
                <a:cs typeface="Times New Roman" panose="02020603050405020304" pitchFamily="18" charset="0"/>
              </a:rPr>
              <a:t>技术应用于</a:t>
            </a:r>
            <a:r>
              <a:rPr lang="en-US" altLang="zh-CN" sz="3600" b="1" dirty="0">
                <a:solidFill>
                  <a:srgbClr val="000000"/>
                </a:solidFill>
                <a:latin typeface="Times New Roman" panose="02020603050405020304" pitchFamily="18" charset="0"/>
                <a:ea typeface="+mj-ea"/>
                <a:cs typeface="Times New Roman" panose="02020603050405020304" pitchFamily="18" charset="0"/>
              </a:rPr>
              <a:t>MP</a:t>
            </a:r>
            <a:r>
              <a:rPr lang="zh-CN" altLang="en-US" sz="3600" b="1" dirty="0">
                <a:solidFill>
                  <a:srgbClr val="000000"/>
                </a:solidFill>
                <a:latin typeface="Times New Roman" panose="02020603050405020304" pitchFamily="18" charset="0"/>
                <a:ea typeface="+mj-ea"/>
                <a:cs typeface="Times New Roman" panose="02020603050405020304" pitchFamily="18" charset="0"/>
              </a:rPr>
              <a:t>检测</a:t>
            </a:r>
            <a:endParaRPr lang="zh-CN" altLang="en-US" sz="3600" b="1" dirty="0">
              <a:solidFill>
                <a:srgbClr val="000000"/>
              </a:solidFill>
              <a:latin typeface="Times New Roman" panose="02020603050405020304" pitchFamily="18" charset="0"/>
              <a:ea typeface="黑体" panose="02010609060101010101" pitchFamily="49" charset="-122"/>
              <a:cs typeface="+mj-cs"/>
            </a:endParaRPr>
          </a:p>
        </p:txBody>
      </p:sp>
      <p:sp>
        <p:nvSpPr>
          <p:cNvPr id="13314" name="TextBox 49"/>
          <p:cNvSpPr txBox="1">
            <a:spLocks noChangeArrowheads="1"/>
          </p:cNvSpPr>
          <p:nvPr/>
        </p:nvSpPr>
        <p:spPr bwMode="auto">
          <a:xfrm>
            <a:off x="1187450" y="1412875"/>
            <a:ext cx="7672388" cy="825500"/>
          </a:xfrm>
          <a:prstGeom prst="rect">
            <a:avLst/>
          </a:prstGeom>
          <a:noFill/>
          <a:ln w="9525">
            <a:noFill/>
            <a:miter lim="800000"/>
          </a:ln>
        </p:spPr>
        <p:txBody>
          <a:bodyPr>
            <a:spAutoFit/>
          </a:bodyPr>
          <a:lstStyle/>
          <a:p>
            <a:pPr>
              <a:lnSpc>
                <a:spcPct val="150000"/>
              </a:lnSpc>
              <a:spcBef>
                <a:spcPct val="0"/>
              </a:spcBef>
            </a:pPr>
            <a:r>
              <a:rPr lang="en-US" altLang="zh-CN" sz="1600" u="sng">
                <a:latin typeface="Times New Roman" panose="02020603050405020304" pitchFamily="18" charset="0"/>
                <a:ea typeface="黑体" panose="02010609060101010101" pitchFamily="49" charset="-122"/>
                <a:sym typeface="Calibri" panose="020F0502020204030204" charset="0"/>
              </a:rPr>
              <a:t>IgM</a:t>
            </a:r>
            <a:r>
              <a:rPr lang="zh-CN" altLang="en-US" sz="1600" u="sng">
                <a:latin typeface="Times New Roman" panose="02020603050405020304" pitchFamily="18" charset="0"/>
                <a:ea typeface="黑体" panose="02010609060101010101" pitchFamily="49" charset="-122"/>
                <a:sym typeface="Calibri" panose="020F0502020204030204" charset="0"/>
              </a:rPr>
              <a:t>检测疾病早期阳性率低，且与其他支原体属有一定交叉反应；只能判断是否有</a:t>
            </a:r>
            <a:endParaRPr lang="en-US" altLang="zh-CN" sz="1600" u="sng">
              <a:latin typeface="Times New Roman" panose="02020603050405020304" pitchFamily="18" charset="0"/>
              <a:ea typeface="黑体" panose="02010609060101010101" pitchFamily="49" charset="-122"/>
              <a:sym typeface="Calibri" panose="020F0502020204030204" charset="0"/>
            </a:endParaRPr>
          </a:p>
          <a:p>
            <a:pPr>
              <a:lnSpc>
                <a:spcPct val="150000"/>
              </a:lnSpc>
              <a:spcBef>
                <a:spcPct val="0"/>
              </a:spcBef>
            </a:pPr>
            <a:r>
              <a:rPr lang="zh-CN" altLang="en-US" sz="1600" u="sng">
                <a:latin typeface="Times New Roman" panose="02020603050405020304" pitchFamily="18" charset="0"/>
                <a:ea typeface="黑体" panose="02010609060101010101" pitchFamily="49" charset="-122"/>
                <a:sym typeface="Calibri" panose="020F0502020204030204" charset="0"/>
              </a:rPr>
              <a:t>感染过</a:t>
            </a:r>
            <a:r>
              <a:rPr lang="en-US" altLang="zh-CN" sz="1600" u="sng">
                <a:latin typeface="Times New Roman" panose="02020603050405020304" pitchFamily="18" charset="0"/>
                <a:ea typeface="黑体" panose="02010609060101010101" pitchFamily="49" charset="-122"/>
                <a:sym typeface="Calibri" panose="020F0502020204030204" charset="0"/>
              </a:rPr>
              <a:t>MP</a:t>
            </a:r>
            <a:r>
              <a:rPr lang="zh-CN" altLang="en-US" sz="1600" u="sng">
                <a:latin typeface="Times New Roman" panose="02020603050405020304" pitchFamily="18" charset="0"/>
                <a:ea typeface="黑体" panose="02010609060101010101" pitchFamily="49" charset="-122"/>
                <a:sym typeface="Calibri" panose="020F0502020204030204" charset="0"/>
              </a:rPr>
              <a:t>，但不能得知患病状态；而</a:t>
            </a:r>
            <a:r>
              <a:rPr lang="en-US" altLang="zh-CN" sz="1600" u="sng">
                <a:latin typeface="Times New Roman" panose="02020603050405020304" pitchFamily="18" charset="0"/>
                <a:ea typeface="黑体" panose="02010609060101010101" pitchFamily="49" charset="-122"/>
                <a:sym typeface="Calibri" panose="020F0502020204030204" charset="0"/>
              </a:rPr>
              <a:t>PCR</a:t>
            </a:r>
            <a:r>
              <a:rPr lang="zh-CN" altLang="en-US" sz="1600" u="sng">
                <a:latin typeface="Times New Roman" panose="02020603050405020304" pitchFamily="18" charset="0"/>
                <a:ea typeface="黑体" panose="02010609060101010101" pitchFamily="49" charset="-122"/>
                <a:sym typeface="Calibri" panose="020F0502020204030204" charset="0"/>
              </a:rPr>
              <a:t>检测容易过高估计</a:t>
            </a:r>
            <a:r>
              <a:rPr lang="en-US" altLang="zh-CN" sz="1600" u="sng">
                <a:latin typeface="Times New Roman" panose="02020603050405020304" pitchFamily="18" charset="0"/>
                <a:ea typeface="黑体" panose="02010609060101010101" pitchFamily="49" charset="-122"/>
                <a:sym typeface="Calibri" panose="020F0502020204030204" charset="0"/>
              </a:rPr>
              <a:t>MP</a:t>
            </a:r>
            <a:r>
              <a:rPr lang="zh-CN" altLang="en-US" sz="1600" u="sng">
                <a:latin typeface="Times New Roman" panose="02020603050405020304" pitchFamily="18" charset="0"/>
                <a:ea typeface="黑体" panose="02010609060101010101" pitchFamily="49" charset="-122"/>
                <a:sym typeface="Calibri" panose="020F0502020204030204" charset="0"/>
              </a:rPr>
              <a:t>感染的发病率。</a:t>
            </a:r>
            <a:endParaRPr lang="zh-CN" altLang="en-US" sz="1800">
              <a:latin typeface="Calibri" panose="020F0502020204030204" charset="0"/>
              <a:cs typeface="Times New Roman" panose="02020603050405020304" pitchFamily="18" charset="0"/>
            </a:endParaRPr>
          </a:p>
        </p:txBody>
      </p:sp>
      <p:sp>
        <p:nvSpPr>
          <p:cNvPr id="13315" name="Rectangle 4"/>
          <p:cNvSpPr>
            <a:spLocks noChangeArrowheads="1"/>
          </p:cNvSpPr>
          <p:nvPr/>
        </p:nvSpPr>
        <p:spPr bwMode="auto">
          <a:xfrm>
            <a:off x="3851275" y="6237288"/>
            <a:ext cx="5092700" cy="274637"/>
          </a:xfrm>
          <a:prstGeom prst="rect">
            <a:avLst/>
          </a:prstGeom>
          <a:noFill/>
          <a:ln w="9525">
            <a:noFill/>
            <a:miter lim="800000"/>
          </a:ln>
        </p:spPr>
        <p:txBody>
          <a:bodyPr wrap="none">
            <a:spAutoFit/>
          </a:bodyPr>
          <a:lstStyle/>
          <a:p>
            <a:pPr algn="r">
              <a:spcBef>
                <a:spcPct val="0"/>
              </a:spcBef>
            </a:pPr>
            <a:r>
              <a:rPr lang="zh-CN" altLang="en-US" sz="1200">
                <a:latin typeface="Calibri" panose="020F0502020204030204" charset="0"/>
              </a:rPr>
              <a:t>尚云晓，儿童肺炎支原体感染的相关临床问题，中国小儿急救医学，</a:t>
            </a:r>
            <a:r>
              <a:rPr lang="en-US" altLang="zh-CN" sz="1200">
                <a:latin typeface="Calibri" panose="020F0502020204030204" charset="0"/>
              </a:rPr>
              <a:t>2010</a:t>
            </a:r>
            <a:endParaRPr lang="zh-CN" altLang="en-US" sz="1200">
              <a:latin typeface="Calibri" panose="020F0502020204030204" charset="0"/>
            </a:endParaRPr>
          </a:p>
        </p:txBody>
      </p:sp>
      <p:sp>
        <p:nvSpPr>
          <p:cNvPr id="514053" name="矩形 51"/>
          <p:cNvSpPr/>
          <p:nvPr/>
        </p:nvSpPr>
        <p:spPr>
          <a:xfrm>
            <a:off x="571500" y="2643188"/>
            <a:ext cx="4000500" cy="3968750"/>
          </a:xfrm>
          <a:prstGeom prst="rect">
            <a:avLst/>
          </a:prstGeom>
          <a:noFill/>
          <a:ln w="9525">
            <a:noFill/>
          </a:ln>
        </p:spPr>
        <p:txBody>
          <a:bodyPr>
            <a:spAutoFit/>
          </a:bodyPr>
          <a:lstStyle/>
          <a:p>
            <a:pPr marL="342900" indent="-342900">
              <a:lnSpc>
                <a:spcPct val="150000"/>
              </a:lnSpc>
              <a:buFont typeface="Wingdings" panose="05000000000000000000" pitchFamily="2" charset="2"/>
              <a:buChar char="Ø"/>
            </a:pPr>
            <a:r>
              <a:rPr lang="en-US" altLang="zh-CN" sz="1800" b="1">
                <a:solidFill>
                  <a:srgbClr val="FF0000"/>
                </a:solidFill>
                <a:latin typeface="Times New Roman" panose="02020603050405020304" pitchFamily="18" charset="0"/>
                <a:ea typeface="华文细黑" pitchFamily="2" charset="-122"/>
                <a:sym typeface="Calibri" panose="020F0502020204030204" charset="0"/>
              </a:rPr>
              <a:t>RNA</a:t>
            </a:r>
            <a:r>
              <a:rPr lang="zh-CN" altLang="en-US" sz="1800" b="1">
                <a:solidFill>
                  <a:srgbClr val="FF3300"/>
                </a:solidFill>
                <a:latin typeface="Times New Roman" panose="02020603050405020304" pitchFamily="18" charset="0"/>
                <a:ea typeface="华文细黑" pitchFamily="2" charset="-122"/>
                <a:sym typeface="Calibri" panose="020F0502020204030204" charset="0"/>
              </a:rPr>
              <a:t>可提高早期诊断阳性率：</a:t>
            </a:r>
            <a:endParaRPr lang="en-US" altLang="zh-CN" sz="1800" b="1">
              <a:solidFill>
                <a:srgbClr val="FF3300"/>
              </a:solidFill>
              <a:latin typeface="Times New Roman" panose="02020603050405020304" pitchFamily="18" charset="0"/>
              <a:ea typeface="华文细黑" pitchFamily="2" charset="-122"/>
              <a:sym typeface="Calibri" panose="020F0502020204030204" charset="0"/>
            </a:endParaRPr>
          </a:p>
          <a:p>
            <a:pPr marL="342900" indent="-342900">
              <a:lnSpc>
                <a:spcPct val="150000"/>
              </a:lnSpc>
            </a:pPr>
            <a:r>
              <a:rPr lang="en-US" altLang="zh-CN" sz="1800" b="1">
                <a:solidFill>
                  <a:srgbClr val="FF3300"/>
                </a:solidFill>
                <a:latin typeface="Times New Roman" panose="02020603050405020304" pitchFamily="18" charset="0"/>
                <a:ea typeface="华文细黑" pitchFamily="2" charset="-122"/>
                <a:sym typeface="Calibri" panose="020F0502020204030204" charset="0"/>
              </a:rPr>
              <a:t>      </a:t>
            </a:r>
            <a:r>
              <a:rPr lang="zh-CN" altLang="en-US" sz="1800" b="1">
                <a:latin typeface="Times New Roman" panose="02020603050405020304" pitchFamily="18" charset="0"/>
                <a:ea typeface="华文细黑" pitchFamily="2" charset="-122"/>
                <a:sym typeface="Calibri" panose="020F0502020204030204" charset="0"/>
              </a:rPr>
              <a:t>检测灵敏度高，不受患者年龄、免疫力或疾病严重程度影响，可合理指导用药。</a:t>
            </a:r>
            <a:endParaRPr lang="en-US" altLang="zh-CN" sz="1800" b="1">
              <a:latin typeface="Times New Roman" panose="02020603050405020304" pitchFamily="18" charset="0"/>
              <a:ea typeface="华文细黑" pitchFamily="2" charset="-122"/>
              <a:sym typeface="Calibri" panose="020F0502020204030204" charset="0"/>
            </a:endParaRPr>
          </a:p>
          <a:p>
            <a:pPr marL="342900" indent="-342900">
              <a:lnSpc>
                <a:spcPct val="150000"/>
              </a:lnSpc>
            </a:pPr>
            <a:endParaRPr lang="en-US" altLang="zh-CN" sz="1800" baseline="30000">
              <a:solidFill>
                <a:srgbClr val="000000"/>
              </a:solidFill>
              <a:latin typeface="Times New Roman" panose="02020603050405020304" pitchFamily="18" charset="0"/>
              <a:ea typeface="华文细黑" pitchFamily="2" charset="-122"/>
              <a:sym typeface="Calibri" panose="020F0502020204030204" charset="0"/>
            </a:endParaRPr>
          </a:p>
          <a:p>
            <a:pPr marL="342900" indent="-342900">
              <a:lnSpc>
                <a:spcPct val="150000"/>
              </a:lnSpc>
              <a:buFont typeface="Wingdings" panose="05000000000000000000" pitchFamily="2" charset="2"/>
              <a:buChar char="Ø"/>
            </a:pPr>
            <a:r>
              <a:rPr lang="en-US" altLang="zh-CN" sz="1800" b="1">
                <a:solidFill>
                  <a:srgbClr val="FF3300"/>
                </a:solidFill>
                <a:latin typeface="Times New Roman" panose="02020603050405020304" pitchFamily="18" charset="0"/>
                <a:ea typeface="华文细黑" pitchFamily="2" charset="-122"/>
                <a:sym typeface="Calibri" panose="020F0502020204030204" charset="0"/>
              </a:rPr>
              <a:t>RNA</a:t>
            </a:r>
            <a:r>
              <a:rPr lang="zh-CN" altLang="en-US" sz="1800" b="1">
                <a:solidFill>
                  <a:srgbClr val="FF3300"/>
                </a:solidFill>
                <a:latin typeface="Times New Roman" panose="02020603050405020304" pitchFamily="18" charset="0"/>
                <a:ea typeface="华文细黑" pitchFamily="2" charset="-122"/>
                <a:sym typeface="Calibri" panose="020F0502020204030204" charset="0"/>
              </a:rPr>
              <a:t>检测可评估用药疗效，避免抗生素滥用或患者过渡治疗：</a:t>
            </a:r>
          </a:p>
          <a:p>
            <a:pPr marL="342900" indent="-342900">
              <a:lnSpc>
                <a:spcPct val="150000"/>
              </a:lnSpc>
              <a:buFont typeface="Wingdings" panose="05000000000000000000" pitchFamily="2" charset="2"/>
              <a:buNone/>
            </a:pPr>
            <a:r>
              <a:rPr lang="zh-CN" altLang="en-US" sz="1800" b="1">
                <a:solidFill>
                  <a:srgbClr val="000000"/>
                </a:solidFill>
                <a:latin typeface="Times New Roman" panose="02020603050405020304" pitchFamily="18" charset="0"/>
                <a:ea typeface="华文细黑" pitchFamily="2" charset="-122"/>
                <a:sym typeface="Calibri" panose="020F0502020204030204" charset="0"/>
              </a:rPr>
              <a:t>      病原体死亡，</a:t>
            </a:r>
            <a:r>
              <a:rPr lang="en-US" altLang="zh-CN" sz="1800" b="1">
                <a:solidFill>
                  <a:srgbClr val="000000"/>
                </a:solidFill>
                <a:latin typeface="Times New Roman" panose="02020603050405020304" pitchFamily="18" charset="0"/>
                <a:ea typeface="华文细黑" pitchFamily="2" charset="-122"/>
                <a:sym typeface="Calibri" panose="020F0502020204030204" charset="0"/>
              </a:rPr>
              <a:t>RNA</a:t>
            </a:r>
            <a:r>
              <a:rPr lang="zh-CN" altLang="en-US" sz="1800" b="1">
                <a:solidFill>
                  <a:srgbClr val="000000"/>
                </a:solidFill>
                <a:latin typeface="Times New Roman" panose="02020603050405020304" pitchFamily="18" charset="0"/>
                <a:ea typeface="华文细黑" pitchFamily="2" charset="-122"/>
                <a:sym typeface="Calibri" panose="020F0502020204030204" charset="0"/>
              </a:rPr>
              <a:t>很快降解。</a:t>
            </a:r>
            <a:endParaRPr lang="zh-CN" altLang="en-US" sz="1800" b="1">
              <a:solidFill>
                <a:srgbClr val="FF3300"/>
              </a:solidFill>
              <a:latin typeface="Times New Roman" panose="02020603050405020304" pitchFamily="18" charset="0"/>
              <a:ea typeface="华文细黑" pitchFamily="2" charset="-122"/>
              <a:sym typeface="Calibri" panose="020F0502020204030204" charset="0"/>
            </a:endParaRPr>
          </a:p>
          <a:p>
            <a:pPr marL="742950" lvl="1" indent="-285750">
              <a:lnSpc>
                <a:spcPct val="125000"/>
              </a:lnSpc>
              <a:buFont typeface="Wingdings" panose="05000000000000000000" pitchFamily="2" charset="2"/>
              <a:buNone/>
            </a:pPr>
            <a:endParaRPr lang="en-US" altLang="zh-CN">
              <a:solidFill>
                <a:srgbClr val="000000"/>
              </a:solidFill>
              <a:latin typeface="Times New Roman" panose="02020603050405020304" pitchFamily="18" charset="0"/>
              <a:ea typeface="华文细黑" pitchFamily="2" charset="-122"/>
              <a:sym typeface="Calibri" panose="020F0502020204030204" charset="0"/>
            </a:endParaRPr>
          </a:p>
        </p:txBody>
      </p:sp>
      <p:pic>
        <p:nvPicPr>
          <p:cNvPr id="13317" name="Picture 10" descr="C:\Users\hp\AppData\Roaming\Tencent\Users\565113708\QQ\WinTemp\RichOle\29O~[L8]`2F~[N_~MB0%YEA.png"/>
          <p:cNvPicPr>
            <a:picLocks noChangeAspect="1" noChangeArrowheads="1"/>
          </p:cNvPicPr>
          <p:nvPr/>
        </p:nvPicPr>
        <p:blipFill>
          <a:blip r:embed="rId2"/>
          <a:srcRect/>
          <a:stretch>
            <a:fillRect/>
          </a:stretch>
        </p:blipFill>
        <p:spPr bwMode="auto">
          <a:xfrm>
            <a:off x="4929188" y="3286125"/>
            <a:ext cx="4100512" cy="271462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a:xfrm>
            <a:off x="457200" y="274638"/>
            <a:ext cx="8229600" cy="646112"/>
          </a:xfrm>
        </p:spPr>
        <p:txBody>
          <a:bodyPr anchor="ctr"/>
          <a:lstStyle/>
          <a:p>
            <a:pPr>
              <a:defRPr/>
            </a:pPr>
            <a:r>
              <a:rPr lang="en-US" altLang="zh-CN" sz="3600" b="1" kern="1200" dirty="0">
                <a:solidFill>
                  <a:srgbClr val="000000"/>
                </a:solidFill>
                <a:latin typeface="Times New Roman" panose="02020603050405020304" pitchFamily="18" charset="0"/>
                <a:cs typeface="Times New Roman" panose="02020603050405020304" pitchFamily="18" charset="0"/>
              </a:rPr>
              <a:t>MP-SAT检测</a:t>
            </a:r>
            <a:r>
              <a:rPr lang="en-US" altLang="zh-CN" sz="3600" b="1" u="sng" kern="1200" dirty="0">
                <a:solidFill>
                  <a:srgbClr val="000000"/>
                </a:solidFill>
                <a:latin typeface="Times New Roman" panose="02020603050405020304" pitchFamily="18" charset="0"/>
                <a:cs typeface="Times New Roman" panose="02020603050405020304" pitchFamily="18" charset="0"/>
              </a:rPr>
              <a:t>灵敏度较高</a:t>
            </a:r>
          </a:p>
        </p:txBody>
      </p:sp>
      <p:sp>
        <p:nvSpPr>
          <p:cNvPr id="14339" name="文本框 2"/>
          <p:cNvSpPr txBox="1">
            <a:spLocks noChangeArrowheads="1"/>
          </p:cNvSpPr>
          <p:nvPr/>
        </p:nvSpPr>
        <p:spPr bwMode="auto">
          <a:xfrm>
            <a:off x="457200" y="1546225"/>
            <a:ext cx="8229600" cy="1106488"/>
          </a:xfrm>
          <a:prstGeom prst="rect">
            <a:avLst/>
          </a:prstGeom>
          <a:noFill/>
          <a:ln w="9525">
            <a:noFill/>
            <a:miter lim="800000"/>
          </a:ln>
        </p:spPr>
        <p:txBody>
          <a:bodyPr>
            <a:spAutoFit/>
          </a:bodyPr>
          <a:lstStyle/>
          <a:p>
            <a:pPr>
              <a:lnSpc>
                <a:spcPct val="150000"/>
              </a:lnSpc>
              <a:buClr>
                <a:srgbClr val="C00000"/>
              </a:buClr>
              <a:buFont typeface="Wingdings" panose="05000000000000000000" pitchFamily="2" charset="2"/>
              <a:buChar char="Ø"/>
            </a:pPr>
            <a:r>
              <a:rPr lang="en-US" altLang="zh-CN"/>
              <a:t> </a:t>
            </a:r>
            <a:r>
              <a:rPr lang="zh-CN" altLang="en-US" sz="1800"/>
              <a:t>浙江省儿童医院正常开展的样本中，对</a:t>
            </a:r>
            <a:r>
              <a:rPr lang="en-US" altLang="zh-CN" sz="1800"/>
              <a:t>315</a:t>
            </a:r>
            <a:r>
              <a:rPr lang="zh-CN" altLang="en-US" sz="1800"/>
              <a:t>例样本用</a:t>
            </a:r>
            <a:r>
              <a:rPr lang="en-US" altLang="zh-CN" sz="1800"/>
              <a:t>MP-SAT</a:t>
            </a:r>
            <a:r>
              <a:rPr lang="zh-CN" altLang="en-US" sz="1800"/>
              <a:t>、</a:t>
            </a:r>
            <a:r>
              <a:rPr lang="en-US" altLang="zh-CN" sz="1800"/>
              <a:t>MP-PCR</a:t>
            </a:r>
            <a:r>
              <a:rPr lang="zh-CN" altLang="en-US" sz="1800"/>
              <a:t>和</a:t>
            </a:r>
          </a:p>
          <a:p>
            <a:pPr>
              <a:lnSpc>
                <a:spcPct val="150000"/>
              </a:lnSpc>
              <a:buClr>
                <a:srgbClr val="C00000"/>
              </a:buClr>
              <a:buFont typeface="Wingdings" panose="05000000000000000000" pitchFamily="2" charset="2"/>
              <a:buNone/>
            </a:pPr>
            <a:r>
              <a:rPr lang="zh-CN" altLang="en-US" sz="1800"/>
              <a:t>     </a:t>
            </a:r>
            <a:r>
              <a:rPr lang="en-US" altLang="zh-CN" sz="1800"/>
              <a:t>MP-IgM</a:t>
            </a:r>
            <a:r>
              <a:rPr lang="zh-CN" altLang="en-US" sz="1800"/>
              <a:t>三种检测方法进行检测，结果显示，</a:t>
            </a:r>
            <a:r>
              <a:rPr lang="en-US" altLang="zh-CN" sz="1800"/>
              <a:t>MP-SAT</a:t>
            </a:r>
            <a:r>
              <a:rPr lang="zh-CN" altLang="en-US" sz="1800"/>
              <a:t>阳性率最高。</a:t>
            </a:r>
          </a:p>
        </p:txBody>
      </p:sp>
      <p:graphicFrame>
        <p:nvGraphicFramePr>
          <p:cNvPr id="6" name="内容占位符 3"/>
          <p:cNvGraphicFramePr>
            <a:graphicFrameLocks noGrp="1"/>
          </p:cNvGraphicFramePr>
          <p:nvPr>
            <p:ph idx="1"/>
          </p:nvPr>
        </p:nvGraphicFramePr>
        <p:xfrm>
          <a:off x="840740" y="2791459"/>
          <a:ext cx="7141210" cy="35020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txBox="1"/>
          <p:nvPr/>
        </p:nvSpPr>
        <p:spPr>
          <a:xfrm>
            <a:off x="236538" y="250825"/>
            <a:ext cx="8907462" cy="739775"/>
          </a:xfrm>
          <a:prstGeom prst="rect">
            <a:avLst/>
          </a:prstGeom>
          <a:noFill/>
          <a:ln w="9525">
            <a:noFill/>
          </a:ln>
        </p:spPr>
        <p:txBody>
          <a:bodyPr anchor="ctr"/>
          <a:lstStyle/>
          <a:p>
            <a:pPr lvl="0" indent="0" algn="ctr"/>
            <a:r>
              <a:rPr lang="en-US" altLang="en-US" sz="3600" dirty="0">
                <a:latin typeface="微软雅黑" panose="020B0503020204020204" charset="-122"/>
                <a:ea typeface="微软雅黑" panose="020B0503020204020204" charset="-122"/>
              </a:rPr>
              <a:t>MP-SAT</a:t>
            </a:r>
            <a:r>
              <a:rPr lang="zh-CN" altLang="en-US" sz="3600" dirty="0">
                <a:latin typeface="微软雅黑" panose="020B0503020204020204" charset="-122"/>
                <a:ea typeface="微软雅黑" panose="020B0503020204020204" charset="-122"/>
              </a:rPr>
              <a:t>在感染</a:t>
            </a:r>
            <a:r>
              <a:rPr lang="zh-CN" altLang="en-US" sz="3600" u="sng" dirty="0">
                <a:latin typeface="微软雅黑" panose="020B0503020204020204" charset="-122"/>
                <a:ea typeface="微软雅黑" panose="020B0503020204020204" charset="-122"/>
              </a:rPr>
              <a:t>早期阳性检出率更高</a:t>
            </a:r>
          </a:p>
        </p:txBody>
      </p:sp>
      <p:sp>
        <p:nvSpPr>
          <p:cNvPr id="15" name="矩形 14"/>
          <p:cNvSpPr/>
          <p:nvPr/>
        </p:nvSpPr>
        <p:spPr>
          <a:xfrm>
            <a:off x="0" y="1447800"/>
            <a:ext cx="9086850" cy="541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19459" name="组合 15"/>
          <p:cNvGrpSpPr/>
          <p:nvPr/>
        </p:nvGrpSpPr>
        <p:grpSpPr>
          <a:xfrm>
            <a:off x="4405313" y="3695700"/>
            <a:ext cx="4681537" cy="2111375"/>
            <a:chOff x="1787097" y="4982250"/>
            <a:chExt cx="5154037" cy="1576414"/>
          </a:xfrm>
        </p:grpSpPr>
        <p:pic>
          <p:nvPicPr>
            <p:cNvPr id="19460" name="Picture 9"/>
            <p:cNvPicPr>
              <a:picLocks noChangeAspect="1"/>
            </p:cNvPicPr>
            <p:nvPr/>
          </p:nvPicPr>
          <p:blipFill>
            <a:blip r:embed="rId2"/>
            <a:stretch>
              <a:fillRect/>
            </a:stretch>
          </p:blipFill>
          <p:spPr>
            <a:xfrm>
              <a:off x="1787097" y="5214950"/>
              <a:ext cx="1440774" cy="1335990"/>
            </a:xfrm>
            <a:prstGeom prst="rect">
              <a:avLst/>
            </a:prstGeom>
            <a:noFill/>
            <a:ln w="9525">
              <a:noFill/>
            </a:ln>
          </p:spPr>
        </p:pic>
        <p:pic>
          <p:nvPicPr>
            <p:cNvPr id="19461" name="Picture 10"/>
            <p:cNvPicPr>
              <a:picLocks noChangeAspect="1"/>
            </p:cNvPicPr>
            <p:nvPr/>
          </p:nvPicPr>
          <p:blipFill>
            <a:blip r:embed="rId3"/>
            <a:stretch>
              <a:fillRect/>
            </a:stretch>
          </p:blipFill>
          <p:spPr>
            <a:xfrm>
              <a:off x="3721827" y="5241828"/>
              <a:ext cx="1424132" cy="1289958"/>
            </a:xfrm>
            <a:prstGeom prst="rect">
              <a:avLst/>
            </a:prstGeom>
            <a:noFill/>
            <a:ln w="9525">
              <a:noFill/>
            </a:ln>
          </p:spPr>
        </p:pic>
        <p:pic>
          <p:nvPicPr>
            <p:cNvPr id="19462" name="Picture 11"/>
            <p:cNvPicPr>
              <a:picLocks noChangeAspect="1"/>
            </p:cNvPicPr>
            <p:nvPr/>
          </p:nvPicPr>
          <p:blipFill>
            <a:blip r:embed="rId4"/>
            <a:stretch>
              <a:fillRect/>
            </a:stretch>
          </p:blipFill>
          <p:spPr>
            <a:xfrm>
              <a:off x="5500694" y="5214950"/>
              <a:ext cx="1440440" cy="1343714"/>
            </a:xfrm>
            <a:prstGeom prst="rect">
              <a:avLst/>
            </a:prstGeom>
            <a:noFill/>
            <a:ln w="9525">
              <a:noFill/>
            </a:ln>
          </p:spPr>
        </p:pic>
        <p:sp>
          <p:nvSpPr>
            <p:cNvPr id="19463" name="TextBox 9"/>
            <p:cNvSpPr txBox="1"/>
            <p:nvPr/>
          </p:nvSpPr>
          <p:spPr>
            <a:xfrm>
              <a:off x="2262194" y="4982251"/>
              <a:ext cx="685800" cy="261610"/>
            </a:xfrm>
            <a:prstGeom prst="rect">
              <a:avLst/>
            </a:prstGeom>
            <a:noFill/>
            <a:ln w="9525">
              <a:noFill/>
            </a:ln>
          </p:spPr>
          <p:txBody>
            <a:bodyPr anchor="t">
              <a:spAutoFit/>
            </a:bodyPr>
            <a:lstStyle/>
            <a:p>
              <a:pPr lvl="0" indent="0"/>
              <a:r>
                <a:rPr lang="zh-CN" altLang="en-US" sz="1100" b="1" dirty="0">
                  <a:latin typeface="Arial" panose="020B0604020202020204" pitchFamily="34" charset="0"/>
                  <a:ea typeface="宋体" panose="02010600030101010101" pitchFamily="2" charset="-122"/>
                </a:rPr>
                <a:t>总体</a:t>
              </a:r>
            </a:p>
          </p:txBody>
        </p:sp>
        <p:sp>
          <p:nvSpPr>
            <p:cNvPr id="19464" name="TextBox 10"/>
            <p:cNvSpPr txBox="1"/>
            <p:nvPr/>
          </p:nvSpPr>
          <p:spPr>
            <a:xfrm>
              <a:off x="4281495" y="4982251"/>
              <a:ext cx="864464" cy="261610"/>
            </a:xfrm>
            <a:prstGeom prst="rect">
              <a:avLst/>
            </a:prstGeom>
            <a:noFill/>
            <a:ln w="9525">
              <a:noFill/>
            </a:ln>
          </p:spPr>
          <p:txBody>
            <a:bodyPr anchor="t">
              <a:spAutoFit/>
            </a:bodyPr>
            <a:lstStyle/>
            <a:p>
              <a:pPr lvl="0" indent="0"/>
              <a:r>
                <a:rPr lang="zh-CN" altLang="en-US" sz="1100" b="1" dirty="0">
                  <a:latin typeface="Arial" panose="020B0604020202020204" pitchFamily="34" charset="0"/>
                  <a:ea typeface="宋体" panose="02010600030101010101" pitchFamily="2" charset="-122"/>
                </a:rPr>
                <a:t>短病程组</a:t>
              </a:r>
            </a:p>
          </p:txBody>
        </p:sp>
        <p:sp>
          <p:nvSpPr>
            <p:cNvPr id="19465" name="TextBox 11"/>
            <p:cNvSpPr txBox="1"/>
            <p:nvPr/>
          </p:nvSpPr>
          <p:spPr>
            <a:xfrm>
              <a:off x="5962370" y="4982250"/>
              <a:ext cx="864464" cy="261610"/>
            </a:xfrm>
            <a:prstGeom prst="rect">
              <a:avLst/>
            </a:prstGeom>
            <a:noFill/>
            <a:ln w="9525">
              <a:noFill/>
            </a:ln>
          </p:spPr>
          <p:txBody>
            <a:bodyPr anchor="t">
              <a:spAutoFit/>
            </a:bodyPr>
            <a:lstStyle/>
            <a:p>
              <a:pPr lvl="0" indent="0"/>
              <a:r>
                <a:rPr lang="zh-CN" altLang="en-US" sz="1100" b="1" dirty="0">
                  <a:latin typeface="Arial" panose="020B0604020202020204" pitchFamily="34" charset="0"/>
                  <a:ea typeface="宋体" panose="02010600030101010101" pitchFamily="2" charset="-122"/>
                </a:rPr>
                <a:t>长病程组</a:t>
              </a:r>
            </a:p>
          </p:txBody>
        </p:sp>
        <p:sp>
          <p:nvSpPr>
            <p:cNvPr id="19466" name="TextBox 12"/>
            <p:cNvSpPr txBox="1"/>
            <p:nvPr/>
          </p:nvSpPr>
          <p:spPr>
            <a:xfrm>
              <a:off x="2176466" y="5605303"/>
              <a:ext cx="592910" cy="246221"/>
            </a:xfrm>
            <a:prstGeom prst="rect">
              <a:avLst/>
            </a:prstGeom>
            <a:noFill/>
            <a:ln w="9525">
              <a:noFill/>
            </a:ln>
          </p:spPr>
          <p:txBody>
            <a:bodyPr anchor="t">
              <a:spAutoFit/>
            </a:bodyPr>
            <a:lstStyle/>
            <a:p>
              <a:pPr lvl="0" indent="0"/>
              <a:r>
                <a:rPr lang="en-US" altLang="zh-CN" sz="1000" b="1" dirty="0">
                  <a:latin typeface="Arial" panose="020B0604020202020204" pitchFamily="34" charset="0"/>
                  <a:ea typeface="宋体" panose="02010600030101010101" pitchFamily="2" charset="-122"/>
                </a:rPr>
                <a:t>0.824</a:t>
              </a:r>
              <a:endParaRPr lang="zh-CN" altLang="en-US" sz="1000" b="1" dirty="0">
                <a:latin typeface="Arial" panose="020B0604020202020204" pitchFamily="34" charset="0"/>
                <a:ea typeface="宋体" panose="02010600030101010101" pitchFamily="2" charset="-122"/>
              </a:endParaRPr>
            </a:p>
          </p:txBody>
        </p:sp>
        <p:sp>
          <p:nvSpPr>
            <p:cNvPr id="19467" name="TextBox 13"/>
            <p:cNvSpPr txBox="1"/>
            <p:nvPr/>
          </p:nvSpPr>
          <p:spPr>
            <a:xfrm>
              <a:off x="4183884" y="5611851"/>
              <a:ext cx="592910" cy="246221"/>
            </a:xfrm>
            <a:prstGeom prst="rect">
              <a:avLst/>
            </a:prstGeom>
            <a:noFill/>
            <a:ln w="9525">
              <a:noFill/>
            </a:ln>
          </p:spPr>
          <p:txBody>
            <a:bodyPr anchor="t">
              <a:spAutoFit/>
            </a:bodyPr>
            <a:lstStyle/>
            <a:p>
              <a:pPr lvl="0" indent="0"/>
              <a:r>
                <a:rPr lang="en-US" altLang="zh-CN" sz="1000" b="1" dirty="0">
                  <a:latin typeface="Arial" panose="020B0604020202020204" pitchFamily="34" charset="0"/>
                  <a:ea typeface="宋体" panose="02010600030101010101" pitchFamily="2" charset="-122"/>
                </a:rPr>
                <a:t>0.890</a:t>
              </a:r>
              <a:endParaRPr lang="zh-CN" altLang="en-US" sz="1000" b="1" dirty="0">
                <a:latin typeface="Arial" panose="020B0604020202020204" pitchFamily="34" charset="0"/>
                <a:ea typeface="宋体" panose="02010600030101010101" pitchFamily="2" charset="-122"/>
              </a:endParaRPr>
            </a:p>
          </p:txBody>
        </p:sp>
        <p:sp>
          <p:nvSpPr>
            <p:cNvPr id="19468" name="TextBox 14"/>
            <p:cNvSpPr txBox="1"/>
            <p:nvPr/>
          </p:nvSpPr>
          <p:spPr>
            <a:xfrm>
              <a:off x="5791186" y="5636724"/>
              <a:ext cx="592910" cy="246221"/>
            </a:xfrm>
            <a:prstGeom prst="rect">
              <a:avLst/>
            </a:prstGeom>
            <a:noFill/>
            <a:ln w="9525">
              <a:noFill/>
            </a:ln>
          </p:spPr>
          <p:txBody>
            <a:bodyPr anchor="t">
              <a:spAutoFit/>
            </a:bodyPr>
            <a:lstStyle/>
            <a:p>
              <a:pPr lvl="0" indent="0"/>
              <a:r>
                <a:rPr lang="en-US" altLang="zh-CN" sz="1000" b="1" dirty="0">
                  <a:latin typeface="Arial" panose="020B0604020202020204" pitchFamily="34" charset="0"/>
                  <a:ea typeface="宋体" panose="02010600030101010101" pitchFamily="2" charset="-122"/>
                </a:rPr>
                <a:t>0.772</a:t>
              </a:r>
              <a:endParaRPr lang="zh-CN" altLang="en-US" sz="1000" b="1" dirty="0">
                <a:latin typeface="Arial" panose="020B0604020202020204" pitchFamily="34" charset="0"/>
                <a:ea typeface="宋体" panose="02010600030101010101" pitchFamily="2" charset="-122"/>
              </a:endParaRPr>
            </a:p>
          </p:txBody>
        </p:sp>
      </p:grpSp>
      <p:pic>
        <p:nvPicPr>
          <p:cNvPr id="19469" name="Picture 2"/>
          <p:cNvPicPr>
            <a:picLocks noChangeAspect="1"/>
          </p:cNvPicPr>
          <p:nvPr/>
        </p:nvPicPr>
        <p:blipFill>
          <a:blip r:embed="rId5"/>
          <a:stretch>
            <a:fillRect/>
          </a:stretch>
        </p:blipFill>
        <p:spPr>
          <a:xfrm>
            <a:off x="73025" y="3351213"/>
            <a:ext cx="4541838" cy="2771775"/>
          </a:xfrm>
          <a:prstGeom prst="rect">
            <a:avLst/>
          </a:prstGeom>
          <a:noFill/>
          <a:ln w="9525">
            <a:noFill/>
          </a:ln>
        </p:spPr>
      </p:pic>
      <p:sp>
        <p:nvSpPr>
          <p:cNvPr id="19470" name="TextBox 15"/>
          <p:cNvSpPr txBox="1"/>
          <p:nvPr/>
        </p:nvSpPr>
        <p:spPr>
          <a:xfrm>
            <a:off x="287338" y="1643063"/>
            <a:ext cx="8569325" cy="1654175"/>
          </a:xfrm>
          <a:prstGeom prst="rect">
            <a:avLst/>
          </a:prstGeom>
          <a:solidFill>
            <a:schemeClr val="bg1"/>
          </a:solidFill>
          <a:ln w="9525">
            <a:noFill/>
          </a:ln>
        </p:spPr>
        <p:txBody>
          <a:bodyPr wrap="square" anchor="t">
            <a:spAutoFit/>
          </a:bodyPr>
          <a:lstStyle/>
          <a:p>
            <a:pPr marL="342900" lvl="0" indent="-342900">
              <a:lnSpc>
                <a:spcPct val="120000"/>
              </a:lnSpc>
              <a:spcBef>
                <a:spcPct val="50000"/>
              </a:spcBef>
              <a:buClr>
                <a:srgbClr val="FF0000"/>
              </a:buClr>
              <a:buFont typeface="Wingdings" panose="05000000000000000000" pitchFamily="2" charset="2"/>
              <a:buChar char="Ø"/>
            </a:pPr>
            <a:r>
              <a:rPr lang="zh-CN" altLang="en-US" sz="1800" dirty="0">
                <a:latin typeface="Times New Roman" panose="02020603050405020304" pitchFamily="18" charset="0"/>
                <a:ea typeface="黑体" panose="02010609060101010101" pitchFamily="49" charset="-122"/>
              </a:rPr>
              <a:t>在</a:t>
            </a:r>
            <a:r>
              <a:rPr lang="en-US" altLang="zh-CN" sz="1800" dirty="0">
                <a:latin typeface="Times New Roman" panose="02020603050405020304" pitchFamily="18" charset="0"/>
                <a:ea typeface="黑体" panose="02010609060101010101" pitchFamily="49" charset="-122"/>
              </a:rPr>
              <a:t>MPP</a:t>
            </a:r>
            <a:r>
              <a:rPr lang="zh-CN" altLang="en-US" sz="1800" dirty="0">
                <a:latin typeface="Times New Roman" panose="02020603050405020304" pitchFamily="18" charset="0"/>
                <a:ea typeface="黑体" panose="02010609060101010101" pitchFamily="49" charset="-122"/>
              </a:rPr>
              <a:t>感染患者中，</a:t>
            </a:r>
            <a:r>
              <a:rPr lang="en-US" altLang="zh-CN" sz="1800" dirty="0">
                <a:latin typeface="Times New Roman" panose="02020603050405020304" pitchFamily="18" charset="0"/>
                <a:ea typeface="黑体" panose="02010609060101010101" pitchFamily="49" charset="-122"/>
              </a:rPr>
              <a:t>MP-SAT</a:t>
            </a:r>
            <a:r>
              <a:rPr lang="zh-CN" altLang="zh-CN" sz="1800" dirty="0">
                <a:latin typeface="Times New Roman" panose="02020603050405020304" pitchFamily="18" charset="0"/>
                <a:ea typeface="黑体" panose="02010609060101010101" pitchFamily="49" charset="-122"/>
              </a:rPr>
              <a:t>和</a:t>
            </a:r>
            <a:r>
              <a:rPr lang="en-US" altLang="zh-CN" sz="1800" dirty="0">
                <a:latin typeface="Times New Roman" panose="02020603050405020304" pitchFamily="18" charset="0"/>
                <a:ea typeface="黑体" panose="02010609060101010101" pitchFamily="49" charset="-122"/>
              </a:rPr>
              <a:t>MP-Ab</a:t>
            </a:r>
            <a:r>
              <a:rPr lang="zh-CN" altLang="zh-CN" sz="1800" dirty="0">
                <a:latin typeface="Times New Roman" panose="02020603050405020304" pitchFamily="18" charset="0"/>
                <a:ea typeface="黑体" panose="02010609060101010101" pitchFamily="49" charset="-122"/>
              </a:rPr>
              <a:t>入院</a:t>
            </a:r>
            <a:r>
              <a:rPr lang="zh-CN" altLang="en-US" sz="1800" dirty="0">
                <a:latin typeface="Times New Roman" panose="02020603050405020304" pitchFamily="18" charset="0"/>
                <a:ea typeface="黑体" panose="02010609060101010101" pitchFamily="49" charset="-122"/>
              </a:rPr>
              <a:t>时</a:t>
            </a:r>
            <a:r>
              <a:rPr lang="zh-CN" altLang="zh-CN" sz="1800" dirty="0">
                <a:latin typeface="Times New Roman" panose="02020603050405020304" pitchFamily="18" charset="0"/>
                <a:ea typeface="黑体" panose="02010609060101010101" pitchFamily="49" charset="-122"/>
              </a:rPr>
              <a:t>的阳性率</a:t>
            </a:r>
            <a:r>
              <a:rPr lang="zh-CN" altLang="en-US" sz="1800" dirty="0">
                <a:latin typeface="Times New Roman" panose="02020603050405020304" pitchFamily="18" charset="0"/>
                <a:ea typeface="黑体" panose="02010609060101010101" pitchFamily="49" charset="-122"/>
              </a:rPr>
              <a:t>相同；在短病程组中</a:t>
            </a:r>
            <a:r>
              <a:rPr lang="en-US" altLang="zh-CN" sz="1800" dirty="0">
                <a:latin typeface="Times New Roman" panose="02020603050405020304" pitchFamily="18" charset="0"/>
                <a:ea typeface="黑体" panose="02010609060101010101" pitchFamily="49" charset="-122"/>
              </a:rPr>
              <a:t>MP-SAT</a:t>
            </a:r>
            <a:r>
              <a:rPr lang="zh-CN" altLang="en-US" sz="1800" dirty="0">
                <a:latin typeface="Times New Roman" panose="02020603050405020304" pitchFamily="18" charset="0"/>
                <a:ea typeface="黑体" panose="02010609060101010101" pitchFamily="49" charset="-122"/>
              </a:rPr>
              <a:t>的阳性率显著高于</a:t>
            </a:r>
            <a:r>
              <a:rPr lang="en-US" altLang="zh-CN" sz="1800" dirty="0">
                <a:latin typeface="Times New Roman" panose="02020603050405020304" pitchFamily="18" charset="0"/>
                <a:ea typeface="黑体" panose="02010609060101010101" pitchFamily="49" charset="-122"/>
              </a:rPr>
              <a:t>MP-Ab</a:t>
            </a:r>
            <a:r>
              <a:rPr lang="zh-CN" altLang="en-US" sz="1800" dirty="0">
                <a:latin typeface="Times New Roman" panose="02020603050405020304" pitchFamily="18" charset="0"/>
                <a:ea typeface="黑体" panose="02010609060101010101" pitchFamily="49" charset="-122"/>
              </a:rPr>
              <a:t>，而在长病程组中，</a:t>
            </a:r>
            <a:r>
              <a:rPr lang="en-US" altLang="zh-CN" sz="1800" dirty="0">
                <a:latin typeface="Times New Roman" panose="02020603050405020304" pitchFamily="18" charset="0"/>
                <a:ea typeface="黑体" panose="02010609060101010101" pitchFamily="49" charset="-122"/>
              </a:rPr>
              <a:t> MP-SAT</a:t>
            </a:r>
            <a:r>
              <a:rPr lang="zh-CN" altLang="en-US" sz="1800" dirty="0">
                <a:latin typeface="Times New Roman" panose="02020603050405020304" pitchFamily="18" charset="0"/>
                <a:ea typeface="黑体" panose="02010609060101010101" pitchFamily="49" charset="-122"/>
              </a:rPr>
              <a:t>的阳性率低于</a:t>
            </a:r>
            <a:r>
              <a:rPr lang="en-US" altLang="zh-CN" sz="1800" dirty="0">
                <a:latin typeface="Times New Roman" panose="02020603050405020304" pitchFamily="18" charset="0"/>
                <a:ea typeface="黑体" panose="02010609060101010101" pitchFamily="49" charset="-122"/>
              </a:rPr>
              <a:t>MP-Ab</a:t>
            </a:r>
            <a:r>
              <a:rPr lang="zh-CN" altLang="en-US" sz="1800" dirty="0">
                <a:latin typeface="Times New Roman" panose="02020603050405020304" pitchFamily="18" charset="0"/>
                <a:ea typeface="黑体" panose="02010609060101010101" pitchFamily="49" charset="-122"/>
              </a:rPr>
              <a:t>；</a:t>
            </a:r>
            <a:endParaRPr lang="en-US" altLang="zh-CN" sz="1800" dirty="0">
              <a:latin typeface="Times New Roman" panose="02020603050405020304" pitchFamily="18" charset="0"/>
              <a:ea typeface="黑体" panose="02010609060101010101" pitchFamily="49" charset="-122"/>
            </a:endParaRPr>
          </a:p>
          <a:p>
            <a:pPr marL="342900" lvl="0" indent="-342900">
              <a:lnSpc>
                <a:spcPct val="120000"/>
              </a:lnSpc>
              <a:spcBef>
                <a:spcPct val="50000"/>
              </a:spcBef>
              <a:buClr>
                <a:srgbClr val="FF0000"/>
              </a:buClr>
              <a:buFont typeface="Wingdings" panose="05000000000000000000" pitchFamily="2" charset="2"/>
              <a:buChar char="Ø"/>
            </a:pPr>
            <a:r>
              <a:rPr lang="zh-CN" altLang="en-US" sz="1800" dirty="0">
                <a:solidFill>
                  <a:srgbClr val="FF0000"/>
                </a:solidFill>
                <a:latin typeface="Times New Roman" panose="02020603050405020304" pitchFamily="18" charset="0"/>
                <a:ea typeface="黑体" panose="02010609060101010101" pitchFamily="49" charset="-122"/>
              </a:rPr>
              <a:t>提示</a:t>
            </a:r>
            <a:r>
              <a:rPr lang="en-US" altLang="zh-CN" sz="1800" dirty="0">
                <a:solidFill>
                  <a:srgbClr val="FF0000"/>
                </a:solidFill>
                <a:latin typeface="Times New Roman" panose="02020603050405020304" pitchFamily="18" charset="0"/>
                <a:ea typeface="黑体" panose="02010609060101010101" pitchFamily="49" charset="-122"/>
              </a:rPr>
              <a:t>MP-SAT</a:t>
            </a:r>
            <a:r>
              <a:rPr lang="zh-CN" altLang="en-US" sz="1800" dirty="0">
                <a:solidFill>
                  <a:srgbClr val="FF0000"/>
                </a:solidFill>
                <a:latin typeface="Times New Roman" panose="02020603050405020304" pitchFamily="18" charset="0"/>
                <a:ea typeface="黑体" panose="02010609060101010101" pitchFamily="49" charset="-122"/>
              </a:rPr>
              <a:t>在早期诊断中具有很好的应用价值，而</a:t>
            </a:r>
            <a:r>
              <a:rPr lang="en-US" altLang="zh-CN" sz="1800" dirty="0">
                <a:solidFill>
                  <a:srgbClr val="FF0000"/>
                </a:solidFill>
                <a:latin typeface="Times New Roman" panose="02020603050405020304" pitchFamily="18" charset="0"/>
                <a:ea typeface="黑体" panose="02010609060101010101" pitchFamily="49" charset="-122"/>
              </a:rPr>
              <a:t>MP-Ab</a:t>
            </a:r>
            <a:r>
              <a:rPr lang="zh-CN" altLang="en-US" sz="1800" dirty="0">
                <a:solidFill>
                  <a:srgbClr val="FF0000"/>
                </a:solidFill>
                <a:latin typeface="Times New Roman" panose="02020603050405020304" pitchFamily="18" charset="0"/>
                <a:ea typeface="黑体" panose="02010609060101010101" pitchFamily="49" charset="-122"/>
              </a:rPr>
              <a:t>在疾病的早期抗体滴度较低，</a:t>
            </a:r>
            <a:r>
              <a:rPr lang="en-US" altLang="zh-CN" sz="1800" dirty="0">
                <a:solidFill>
                  <a:srgbClr val="FF0000"/>
                </a:solidFill>
                <a:latin typeface="Times New Roman" panose="02020603050405020304" pitchFamily="18" charset="0"/>
                <a:ea typeface="黑体" panose="02010609060101010101" pitchFamily="49" charset="-122"/>
              </a:rPr>
              <a:t> MP-SAT</a:t>
            </a:r>
            <a:r>
              <a:rPr lang="zh-CN" altLang="en-US" sz="1800" dirty="0">
                <a:solidFill>
                  <a:srgbClr val="FF0000"/>
                </a:solidFill>
                <a:latin typeface="Times New Roman" panose="02020603050405020304" pitchFamily="18" charset="0"/>
                <a:ea typeface="黑体" panose="02010609060101010101" pitchFamily="49" charset="-122"/>
              </a:rPr>
              <a:t>可有效弥补其诊断的“窗口期”</a:t>
            </a:r>
            <a:r>
              <a:rPr lang="zh-CN" altLang="en-US" dirty="0">
                <a:solidFill>
                  <a:srgbClr val="FF0000"/>
                </a:solidFill>
                <a:latin typeface="Times New Roman" panose="02020603050405020304" pitchFamily="18" charset="0"/>
                <a:ea typeface="黑体" panose="02010609060101010101" pitchFamily="49" charset="-122"/>
              </a:rPr>
              <a:t>。</a:t>
            </a:r>
          </a:p>
        </p:txBody>
      </p:sp>
      <p:sp>
        <p:nvSpPr>
          <p:cNvPr id="19471" name="TextBox 6"/>
          <p:cNvSpPr txBox="1"/>
          <p:nvPr/>
        </p:nvSpPr>
        <p:spPr>
          <a:xfrm>
            <a:off x="0" y="6611938"/>
            <a:ext cx="9086850" cy="244475"/>
          </a:xfrm>
          <a:prstGeom prst="rect">
            <a:avLst/>
          </a:prstGeom>
          <a:noFill/>
          <a:ln w="9525">
            <a:noFill/>
          </a:ln>
        </p:spPr>
        <p:txBody>
          <a:bodyPr wrap="square" anchor="t">
            <a:spAutoFit/>
          </a:bodyPr>
          <a:lstStyle/>
          <a:p>
            <a:pPr lvl="0" indent="0"/>
            <a:r>
              <a:rPr lang="zh-CN" altLang="en-US" sz="1000" dirty="0">
                <a:latin typeface="Arial" panose="020B0604020202020204" pitchFamily="34" charset="0"/>
                <a:ea typeface="宋体" panose="02010600030101010101" pitchFamily="2" charset="-122"/>
              </a:rPr>
              <a:t>冯雪莉，李琴静，徐保平等，</a:t>
            </a:r>
            <a:r>
              <a:rPr lang="en-US" altLang="en-US" sz="1000" dirty="0">
                <a:latin typeface="Arial" panose="020B0604020202020204" pitchFamily="34" charset="0"/>
                <a:ea typeface="宋体" panose="02010600030101010101" pitchFamily="2" charset="-122"/>
              </a:rPr>
              <a:t>RNA</a:t>
            </a:r>
            <a:r>
              <a:rPr lang="zh-CN" altLang="en-US" sz="1000" dirty="0">
                <a:latin typeface="Arial" panose="020B0604020202020204" pitchFamily="34" charset="0"/>
                <a:ea typeface="宋体" panose="02010600030101010101" pitchFamily="2" charset="-122"/>
              </a:rPr>
              <a:t>恒温扩增检测技术在儿童肺炎支原体肺炎中的诊断价值评估。中华实用儿科杂志杂志，</a:t>
            </a:r>
            <a:r>
              <a:rPr lang="en-US" altLang="zh-CN" sz="1000" dirty="0">
                <a:latin typeface="Arial" panose="020B0604020202020204" pitchFamily="34" charset="0"/>
                <a:ea typeface="宋体" panose="02010600030101010101" pitchFamily="2" charset="-122"/>
              </a:rPr>
              <a:t>2016</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31</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16</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1222--1226</a:t>
            </a:r>
            <a:endParaRPr lang="zh-CN" altLang="en-US" sz="1000" dirty="0">
              <a:latin typeface="Arial" panose="020B0604020202020204" pitchFamily="34" charset="0"/>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nchor="ctr"/>
          <a:lstStyle/>
          <a:p>
            <a:r>
              <a:rPr lang="en-US" altLang="en-US" sz="3600" dirty="0">
                <a:latin typeface="微软雅黑" panose="020B0503020204020204" charset="-122"/>
                <a:ea typeface="微软雅黑" panose="020B0503020204020204" charset="-122"/>
              </a:rPr>
              <a:t>MP-SAT</a:t>
            </a:r>
            <a:r>
              <a:rPr lang="zh-CN" altLang="en-US" sz="3600" dirty="0">
                <a:latin typeface="微软雅黑" panose="020B0503020204020204" charset="-122"/>
                <a:ea typeface="微软雅黑" panose="020B0503020204020204" charset="-122"/>
              </a:rPr>
              <a:t>在感染</a:t>
            </a:r>
            <a:r>
              <a:rPr lang="zh-CN" altLang="en-US" sz="3600" u="sng" dirty="0">
                <a:latin typeface="微软雅黑" panose="020B0503020204020204" charset="-122"/>
                <a:ea typeface="微软雅黑" panose="020B0503020204020204" charset="-122"/>
              </a:rPr>
              <a:t>早期阳性检出率更高</a:t>
            </a:r>
            <a:br>
              <a:rPr lang="zh-CN" altLang="en-US" sz="3600" u="sng" dirty="0">
                <a:latin typeface="微软雅黑" panose="020B0503020204020204" charset="-122"/>
                <a:ea typeface="微软雅黑" panose="020B0503020204020204" charset="-122"/>
              </a:rPr>
            </a:br>
            <a:endParaRPr lang="zh-CN" altLang="en-US" sz="3600"/>
          </a:p>
        </p:txBody>
      </p:sp>
      <p:pic>
        <p:nvPicPr>
          <p:cNvPr id="20482" name="图片 3" descr="2~4KVG7QR$7DW5@)5BOTDAJ"/>
          <p:cNvPicPr>
            <a:picLocks noChangeAspect="1"/>
          </p:cNvPicPr>
          <p:nvPr/>
        </p:nvPicPr>
        <p:blipFill>
          <a:blip r:embed="rId3"/>
          <a:srcRect t="4367" r="1482" b="14369"/>
          <a:stretch>
            <a:fillRect/>
          </a:stretch>
        </p:blipFill>
        <p:spPr>
          <a:xfrm>
            <a:off x="1736725" y="3563938"/>
            <a:ext cx="5237163" cy="2563812"/>
          </a:xfrm>
          <a:prstGeom prst="rect">
            <a:avLst/>
          </a:prstGeom>
          <a:noFill/>
          <a:ln w="9525">
            <a:noFill/>
          </a:ln>
        </p:spPr>
      </p:pic>
      <p:sp>
        <p:nvSpPr>
          <p:cNvPr id="20483" name="TextBox 15"/>
          <p:cNvSpPr txBox="1"/>
          <p:nvPr/>
        </p:nvSpPr>
        <p:spPr>
          <a:xfrm>
            <a:off x="287338" y="1643063"/>
            <a:ext cx="8569325" cy="1435100"/>
          </a:xfrm>
          <a:prstGeom prst="rect">
            <a:avLst/>
          </a:prstGeom>
          <a:solidFill>
            <a:schemeClr val="bg1"/>
          </a:solidFill>
          <a:ln w="9525">
            <a:noFill/>
          </a:ln>
        </p:spPr>
        <p:txBody>
          <a:bodyPr wrap="square" anchor="t">
            <a:spAutoFit/>
          </a:bodyPr>
          <a:lstStyle/>
          <a:p>
            <a:pPr marL="342900" lvl="0" indent="-342900">
              <a:lnSpc>
                <a:spcPct val="120000"/>
              </a:lnSpc>
              <a:spcBef>
                <a:spcPct val="50000"/>
              </a:spcBef>
              <a:buClr>
                <a:srgbClr val="FF0000"/>
              </a:buClr>
              <a:buFont typeface="Wingdings" panose="05000000000000000000" pitchFamily="2" charset="2"/>
              <a:buChar char="Ø"/>
            </a:pPr>
            <a:r>
              <a:rPr lang="en-US" altLang="zh-CN" sz="1400" dirty="0">
                <a:latin typeface="Times New Roman" panose="02020603050405020304" pitchFamily="18" charset="0"/>
                <a:ea typeface="黑体" panose="02010609060101010101" pitchFamily="49" charset="-122"/>
              </a:rPr>
              <a:t>MP-SAT</a:t>
            </a:r>
            <a:r>
              <a:rPr lang="zh-CN" altLang="en-US" sz="1400" dirty="0">
                <a:latin typeface="Times New Roman" panose="02020603050405020304" pitchFamily="18" charset="0"/>
                <a:ea typeface="黑体" panose="02010609060101010101" pitchFamily="49" charset="-122"/>
              </a:rPr>
              <a:t>与</a:t>
            </a:r>
            <a:r>
              <a:rPr lang="en-US" altLang="zh-CN" sz="1400" dirty="0">
                <a:latin typeface="Times New Roman" panose="02020603050405020304" pitchFamily="18" charset="0"/>
                <a:ea typeface="黑体" panose="02010609060101010101" pitchFamily="49" charset="-122"/>
              </a:rPr>
              <a:t>MP-Ab</a:t>
            </a:r>
            <a:r>
              <a:rPr lang="zh-CN" altLang="en-US" sz="1400" dirty="0">
                <a:latin typeface="Times New Roman" panose="02020603050405020304" pitchFamily="18" charset="0"/>
                <a:ea typeface="黑体" panose="02010609060101010101" pitchFamily="49" charset="-122"/>
              </a:rPr>
              <a:t>检测有</a:t>
            </a:r>
            <a:r>
              <a:rPr lang="en-US" altLang="zh-CN" sz="1400" dirty="0">
                <a:latin typeface="Times New Roman" panose="02020603050405020304" pitchFamily="18" charset="0"/>
                <a:ea typeface="黑体" panose="02010609060101010101" pitchFamily="49" charset="-122"/>
              </a:rPr>
              <a:t>45.8%</a:t>
            </a:r>
            <a:r>
              <a:rPr lang="zh-CN" altLang="en-US" sz="1400" dirty="0">
                <a:latin typeface="Times New Roman" panose="02020603050405020304" pitchFamily="18" charset="0"/>
                <a:ea typeface="黑体" panose="02010609060101010101" pitchFamily="49" charset="-122"/>
              </a:rPr>
              <a:t>不一致。其中：</a:t>
            </a:r>
          </a:p>
          <a:p>
            <a:pPr marL="742950" lvl="1" indent="-285750">
              <a:lnSpc>
                <a:spcPct val="120000"/>
              </a:lnSpc>
              <a:spcBef>
                <a:spcPct val="50000"/>
              </a:spcBef>
              <a:buClr>
                <a:srgbClr val="FF0000"/>
              </a:buClr>
              <a:buFont typeface="Arial" panose="020B0604020202020204" pitchFamily="34" charset="0"/>
              <a:buChar char="•"/>
            </a:pPr>
            <a:r>
              <a:rPr lang="en-US" altLang="zh-CN" sz="1400" dirty="0">
                <a:latin typeface="宋体" panose="02010600030101010101" pitchFamily="2" charset="-122"/>
                <a:ea typeface="宋体" panose="02010600030101010101" pitchFamily="2" charset="-122"/>
              </a:rPr>
              <a:t>22.9%患儿SAT（+）Ab（-），其中62.5%患儿病程≦7天，71.9%的患儿有大环内酯类药物治疗史；</a:t>
            </a:r>
            <a:endParaRPr lang="zh-CN" altLang="en-US" sz="1400" dirty="0">
              <a:latin typeface="宋体" panose="02010600030101010101" pitchFamily="2" charset="-122"/>
              <a:ea typeface="宋体" panose="02010600030101010101" pitchFamily="2" charset="-122"/>
            </a:endParaRPr>
          </a:p>
          <a:p>
            <a:pPr marL="742950" lvl="1" indent="-285750">
              <a:lnSpc>
                <a:spcPct val="120000"/>
              </a:lnSpc>
              <a:spcBef>
                <a:spcPct val="50000"/>
              </a:spcBef>
              <a:buClr>
                <a:srgbClr val="FF0000"/>
              </a:buClr>
              <a:buFont typeface="Arial" panose="020B0604020202020204" pitchFamily="34" charset="0"/>
              <a:buChar char="•"/>
            </a:pPr>
            <a:r>
              <a:rPr lang="en-US" altLang="zh-CN" sz="1400" dirty="0">
                <a:latin typeface="宋体" panose="02010600030101010101" pitchFamily="2" charset="-122"/>
                <a:ea typeface="宋体" panose="02010600030101010101" pitchFamily="2" charset="-122"/>
              </a:rPr>
              <a:t>22.9%</a:t>
            </a:r>
            <a:r>
              <a:rPr lang="zh-CN" altLang="en-US" sz="1400" dirty="0">
                <a:latin typeface="宋体" panose="02010600030101010101" pitchFamily="2" charset="-122"/>
                <a:ea typeface="宋体" panose="02010600030101010101" pitchFamily="2" charset="-122"/>
              </a:rPr>
              <a:t>患儿</a:t>
            </a:r>
            <a:r>
              <a:rPr lang="en-US" altLang="zh-CN" sz="1400" dirty="0">
                <a:latin typeface="宋体" panose="02010600030101010101" pitchFamily="2" charset="-122"/>
                <a:ea typeface="宋体" panose="02010600030101010101" pitchFamily="2" charset="-122"/>
              </a:rPr>
              <a:t>SAT(-)Ab(+),</a:t>
            </a:r>
            <a:r>
              <a:rPr lang="zh-CN" altLang="en-US" sz="1400" dirty="0">
                <a:latin typeface="宋体" panose="02010600030101010101" pitchFamily="2" charset="-122"/>
                <a:ea typeface="宋体" panose="02010600030101010101" pitchFamily="2" charset="-122"/>
              </a:rPr>
              <a:t>其中</a:t>
            </a:r>
            <a:r>
              <a:rPr lang="en-US" altLang="zh-CN" sz="1400" dirty="0">
                <a:latin typeface="宋体" panose="02010600030101010101" pitchFamily="2" charset="-122"/>
                <a:ea typeface="宋体" panose="02010600030101010101" pitchFamily="2" charset="-122"/>
              </a:rPr>
              <a:t>84.4%</a:t>
            </a:r>
            <a:r>
              <a:rPr lang="zh-CN" altLang="en-US" sz="1400" dirty="0">
                <a:latin typeface="宋体" panose="02010600030101010101" pitchFamily="2" charset="-122"/>
                <a:ea typeface="宋体" panose="02010600030101010101" pitchFamily="2" charset="-122"/>
              </a:rPr>
              <a:t>的患儿病</a:t>
            </a:r>
            <a:r>
              <a:rPr lang="zh-CN" altLang="en-US" sz="1400" dirty="0">
                <a:solidFill>
                  <a:schemeClr val="tx1"/>
                </a:solidFill>
                <a:latin typeface="宋体" panose="02010600030101010101" pitchFamily="2" charset="-122"/>
                <a:ea typeface="宋体" panose="02010600030101010101" pitchFamily="2" charset="-122"/>
              </a:rPr>
              <a:t>程&gt;</a:t>
            </a:r>
            <a:r>
              <a:rPr lang="en-US" altLang="zh-CN" sz="1400" dirty="0">
                <a:solidFill>
                  <a:schemeClr val="tx1"/>
                </a:solidFill>
                <a:latin typeface="宋体" panose="02010600030101010101" pitchFamily="2" charset="-122"/>
                <a:ea typeface="宋体" panose="02010600030101010101" pitchFamily="2" charset="-122"/>
              </a:rPr>
              <a:t>7</a:t>
            </a:r>
            <a:r>
              <a:rPr lang="zh-CN" altLang="en-US" sz="1400" dirty="0">
                <a:solidFill>
                  <a:schemeClr val="tx1"/>
                </a:solidFill>
                <a:latin typeface="宋体" panose="02010600030101010101" pitchFamily="2" charset="-122"/>
                <a:ea typeface="宋体" panose="02010600030101010101" pitchFamily="2" charset="-122"/>
              </a:rPr>
              <a:t>天，</a:t>
            </a:r>
            <a:r>
              <a:rPr lang="en-US" altLang="zh-CN" sz="1400" dirty="0">
                <a:solidFill>
                  <a:schemeClr val="tx1"/>
                </a:solidFill>
                <a:latin typeface="宋体" panose="02010600030101010101" pitchFamily="2" charset="-122"/>
                <a:ea typeface="宋体" panose="02010600030101010101" pitchFamily="2" charset="-122"/>
              </a:rPr>
              <a:t>96.9%</a:t>
            </a:r>
            <a:r>
              <a:rPr lang="zh-CN" altLang="en-US" sz="1400" dirty="0">
                <a:solidFill>
                  <a:schemeClr val="tx1"/>
                </a:solidFill>
                <a:latin typeface="宋体" panose="02010600030101010101" pitchFamily="2" charset="-122"/>
                <a:ea typeface="宋体" panose="02010600030101010101" pitchFamily="2" charset="-122"/>
              </a:rPr>
              <a:t>患儿有大环内酯类药物治疗史。</a:t>
            </a:r>
          </a:p>
          <a:p>
            <a:pPr marL="342900" lvl="0" indent="-342900">
              <a:lnSpc>
                <a:spcPct val="120000"/>
              </a:lnSpc>
              <a:spcBef>
                <a:spcPct val="50000"/>
              </a:spcBef>
              <a:buClr>
                <a:srgbClr val="FF0000"/>
              </a:buClr>
              <a:buFont typeface="Wingdings" panose="05000000000000000000" pitchFamily="2" charset="2"/>
              <a:buChar char="Ø"/>
            </a:pPr>
            <a:r>
              <a:rPr lang="en-US" altLang="zh-CN" sz="1400" dirty="0">
                <a:solidFill>
                  <a:srgbClr val="FF0000"/>
                </a:solidFill>
                <a:latin typeface="Times New Roman" panose="02020603050405020304" pitchFamily="18" charset="0"/>
                <a:ea typeface="黑体" panose="02010609060101010101" pitchFamily="49" charset="-122"/>
              </a:rPr>
              <a:t>32例患儿入院时SAT（+）Ab（-），分别在入院9~19天，其MP-Ab都有四倍以上提高。</a:t>
            </a:r>
          </a:p>
        </p:txBody>
      </p:sp>
      <p:sp>
        <p:nvSpPr>
          <p:cNvPr id="20484" name="TextBox 6"/>
          <p:cNvSpPr txBox="1"/>
          <p:nvPr/>
        </p:nvSpPr>
        <p:spPr>
          <a:xfrm>
            <a:off x="0" y="6611938"/>
            <a:ext cx="9086850" cy="244475"/>
          </a:xfrm>
          <a:prstGeom prst="rect">
            <a:avLst/>
          </a:prstGeom>
          <a:noFill/>
          <a:ln w="9525">
            <a:noFill/>
          </a:ln>
        </p:spPr>
        <p:txBody>
          <a:bodyPr wrap="square" anchor="t">
            <a:spAutoFit/>
          </a:bodyPr>
          <a:lstStyle/>
          <a:p>
            <a:pPr lvl="0" indent="0"/>
            <a:r>
              <a:rPr lang="zh-CN" altLang="en-US" sz="1000" dirty="0">
                <a:latin typeface="Arial" panose="020B0604020202020204" pitchFamily="34" charset="0"/>
                <a:ea typeface="宋体" panose="02010600030101010101" pitchFamily="2" charset="-122"/>
              </a:rPr>
              <a:t>冯雪莉，李琴静，徐保平等，</a:t>
            </a:r>
            <a:r>
              <a:rPr lang="en-US" altLang="en-US" sz="1000" dirty="0">
                <a:latin typeface="Arial" panose="020B0604020202020204" pitchFamily="34" charset="0"/>
                <a:ea typeface="宋体" panose="02010600030101010101" pitchFamily="2" charset="-122"/>
              </a:rPr>
              <a:t>RNA</a:t>
            </a:r>
            <a:r>
              <a:rPr lang="zh-CN" altLang="en-US" sz="1000" dirty="0">
                <a:latin typeface="Arial" panose="020B0604020202020204" pitchFamily="34" charset="0"/>
                <a:ea typeface="宋体" panose="02010600030101010101" pitchFamily="2" charset="-122"/>
              </a:rPr>
              <a:t>恒温扩增检测技术在儿童肺炎支原体肺炎中的诊断价值评估。中华实用儿科杂志杂志，</a:t>
            </a:r>
            <a:r>
              <a:rPr lang="en-US" altLang="zh-CN" sz="1000" dirty="0">
                <a:latin typeface="Arial" panose="020B0604020202020204" pitchFamily="34" charset="0"/>
                <a:ea typeface="宋体" panose="02010600030101010101" pitchFamily="2" charset="-122"/>
              </a:rPr>
              <a:t>2016</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31</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16</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1222--1226</a:t>
            </a:r>
            <a:endParaRPr lang="zh-CN" altLang="en-US" sz="1000" dirty="0">
              <a:latin typeface="Arial" panose="020B0604020202020204" pitchFamily="34" charset="0"/>
              <a:ea typeface="宋体" panose="02010600030101010101" pitchFamily="2"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28600" y="2438400"/>
            <a:ext cx="8458200" cy="441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1800" b="0" i="0" u="none" strike="noStrike" kern="1200" cap="none" spc="0" normalizeH="0" baseline="0" noProof="0" dirty="0">
                <a:ln>
                  <a:noFill/>
                </a:ln>
                <a:solidFill>
                  <a:schemeClr val="lt1"/>
                </a:solidFill>
                <a:effectLst/>
                <a:uLnTx/>
                <a:uFillTx/>
                <a:latin typeface="+mn-lt"/>
                <a:ea typeface="+mn-ea"/>
                <a:cs typeface="+mn-cs"/>
              </a:rPr>
              <a:t>SAT</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检测的敏感度，特异度，阳性预测值和阴性预测值分别是</a:t>
            </a:r>
            <a:r>
              <a:rPr kumimoji="0" lang="en-US" sz="1800" b="0" i="0" u="none" strike="noStrike" kern="1200" cap="none" spc="0" normalizeH="0" baseline="0" noProof="0" dirty="0">
                <a:ln>
                  <a:noFill/>
                </a:ln>
                <a:solidFill>
                  <a:schemeClr val="lt1"/>
                </a:solidFill>
                <a:effectLst/>
                <a:uLnTx/>
                <a:uFillTx/>
                <a:latin typeface="+mn-lt"/>
                <a:ea typeface="+mn-ea"/>
                <a:cs typeface="+mn-cs"/>
              </a:rPr>
              <a:t>75%</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a:t>
            </a: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105</a:t>
            </a:r>
            <a:r>
              <a:rPr kumimoji="0" lang="en-US" sz="1800" b="0" i="0" u="none" strike="noStrike" kern="1200" cap="none" spc="0" normalizeH="0" baseline="0" noProof="0" dirty="0">
                <a:ln>
                  <a:noFill/>
                </a:ln>
                <a:solidFill>
                  <a:schemeClr val="lt1"/>
                </a:solidFill>
                <a:effectLst/>
                <a:uLnTx/>
                <a:uFillTx/>
                <a:latin typeface="+mn-lt"/>
                <a:ea typeface="+mn-ea"/>
                <a:cs typeface="+mn-cs"/>
              </a:rPr>
              <a:t>/140</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a:t>
            </a:r>
            <a:r>
              <a:rPr kumimoji="0" lang="en-US" altLang="zh-CN" sz="1800" b="0" i="0" u="none" strike="noStrike" kern="1200" cap="none" spc="0" normalizeH="0" baseline="0" noProof="0" dirty="0">
                <a:ln>
                  <a:noFill/>
                </a:ln>
                <a:solidFill>
                  <a:schemeClr val="lt1"/>
                </a:solidFill>
                <a:effectLst/>
                <a:uLnTx/>
                <a:uFillTx/>
                <a:latin typeface="+mn-lt"/>
                <a:ea typeface="+mn-ea"/>
                <a:cs typeface="+mn-cs"/>
              </a:rPr>
              <a:t>89.7</a:t>
            </a:r>
            <a:r>
              <a:rPr kumimoji="0" lang="en-US" sz="1800" b="0" i="0" u="none" strike="noStrike" kern="1200" cap="none" spc="0" normalizeH="0" baseline="0" noProof="0" dirty="0">
                <a:ln>
                  <a:noFill/>
                </a:ln>
                <a:solidFill>
                  <a:schemeClr val="lt1"/>
                </a:solidFill>
                <a:effectLst/>
                <a:uLnTx/>
                <a:uFillTx/>
                <a:latin typeface="+mn-lt"/>
                <a:ea typeface="+mn-ea"/>
                <a:cs typeface="+mn-cs"/>
              </a:rPr>
              <a:t>%(113/126)</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a:t>
            </a:r>
            <a:r>
              <a:rPr kumimoji="0" lang="en-US" sz="1800" b="0" i="0" u="none" strike="noStrike" kern="1200" cap="none" spc="0" normalizeH="0" baseline="0" noProof="0" dirty="0">
                <a:ln>
                  <a:noFill/>
                </a:ln>
                <a:solidFill>
                  <a:schemeClr val="lt1"/>
                </a:solidFill>
                <a:effectLst/>
                <a:uLnTx/>
                <a:uFillTx/>
                <a:latin typeface="+mn-lt"/>
                <a:ea typeface="+mn-ea"/>
                <a:cs typeface="+mn-cs"/>
              </a:rPr>
              <a:t>89.0%(105/118)</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和</a:t>
            </a:r>
            <a:r>
              <a:rPr kumimoji="0" lang="en-US" sz="1800" b="0" i="0" u="none" strike="noStrike" kern="1200" cap="none" spc="0" normalizeH="0" baseline="0" noProof="0" dirty="0">
                <a:ln>
                  <a:noFill/>
                </a:ln>
                <a:solidFill>
                  <a:schemeClr val="lt1"/>
                </a:solidFill>
                <a:effectLst/>
                <a:uLnTx/>
                <a:uFillTx/>
                <a:latin typeface="+mn-lt"/>
                <a:ea typeface="+mn-ea"/>
                <a:cs typeface="+mn-cs"/>
              </a:rPr>
              <a:t>76.4%(113/148)</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5" name="矩形 24"/>
          <p:cNvSpPr/>
          <p:nvPr/>
        </p:nvSpPr>
        <p:spPr>
          <a:xfrm>
            <a:off x="285750" y="1428750"/>
            <a:ext cx="8305800" cy="1089025"/>
          </a:xfrm>
          <a:prstGeom prst="rect">
            <a:avLst/>
          </a:prstGeom>
        </p:spPr>
        <p:txBody>
          <a:bodyPr>
            <a:spAutoFit/>
          </a:bodyPr>
          <a:lstStyle/>
          <a:p>
            <a:pPr marL="342900" marR="0" lvl="0" indent="-342900" algn="l" defTabSz="914400" rtl="0" eaLnBrk="1" fontAlgn="base" latinLnBrk="0" hangingPunct="1">
              <a:lnSpc>
                <a:spcPct val="120000"/>
              </a:lnSpc>
              <a:spcBef>
                <a:spcPct val="50000"/>
              </a:spcBef>
              <a:spcAft>
                <a:spcPct val="0"/>
              </a:spcAft>
              <a:buClr>
                <a:srgbClr val="FF0000"/>
              </a:buClr>
              <a:buSzTx/>
              <a:buFont typeface="Wingdings" panose="05000000000000000000" pitchFamily="2" charset="2"/>
              <a:buChar char="Ø"/>
              <a:defRPr/>
            </a:pPr>
            <a:r>
              <a:rPr kumimoji="0" lang="zh-CN" altLang="en-US"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在</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a:t>
            </a:r>
            <a:r>
              <a:rPr kumimoji="0" lang="zh-CN" altLang="en-US"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感染患病不同时期，随着用药疗程进展，</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MP-SAT</a:t>
            </a:r>
            <a:r>
              <a:rPr kumimoji="0" lang="zh-CN" altLang="en-US"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阳性率逐渐降低。</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MP-SAT</a:t>
            </a:r>
            <a:r>
              <a:rPr kumimoji="0" lang="zh-CN" altLang="en-US"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阳性患者在第</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2</a:t>
            </a:r>
            <a:r>
              <a:rPr kumimoji="0" lang="zh-CN" altLang="en-US"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周开始部分转阴，在第</a:t>
            </a:r>
            <a:r>
              <a:rPr kumimoji="0" lang="en-US" altLang="zh-CN"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4</a:t>
            </a:r>
            <a:r>
              <a:rPr kumimoji="0" lang="zh-CN" altLang="en-US" sz="1600" b="0"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周大部分患者都是阴性。。</a:t>
            </a:r>
          </a:p>
          <a:p>
            <a:pPr marL="342900" marR="0" lvl="0" indent="-342900" algn="l" defTabSz="914400" rtl="0" eaLnBrk="1" fontAlgn="base" latinLnBrk="0" hangingPunct="1">
              <a:lnSpc>
                <a:spcPct val="120000"/>
              </a:lnSpc>
              <a:spcBef>
                <a:spcPct val="50000"/>
              </a:spcBef>
              <a:spcAft>
                <a:spcPct val="0"/>
              </a:spcAft>
              <a:buClr>
                <a:srgbClr val="FF0000"/>
              </a:buClr>
              <a:buSzTx/>
              <a:buFont typeface="Wingdings" panose="05000000000000000000" pitchFamily="2" charset="2"/>
              <a:buChar char="Ø"/>
              <a:defRPr/>
            </a:pPr>
            <a:r>
              <a:rPr kumimoji="0" lang="zh-CN" altLang="en-US" sz="1600" b="0" i="0" u="none" strike="noStrike" kern="12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结论：</a:t>
            </a:r>
            <a:r>
              <a:rPr kumimoji="0" lang="en-US" altLang="zh-CN" sz="1600" b="0" i="0" u="none" strike="noStrike" kern="12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MP-SAT</a:t>
            </a:r>
            <a:r>
              <a:rPr kumimoji="0" lang="zh-CN" altLang="en-US" sz="1600" b="0" i="0" u="none" strike="noStrike" kern="12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在肺炎支原体肺炎后期可辅助评估治疗疗效，为疾病分期提供有效参考。</a:t>
            </a:r>
          </a:p>
        </p:txBody>
      </p:sp>
      <p:sp>
        <p:nvSpPr>
          <p:cNvPr id="22531" name="标题 1"/>
          <p:cNvSpPr txBox="1"/>
          <p:nvPr/>
        </p:nvSpPr>
        <p:spPr>
          <a:xfrm>
            <a:off x="1524000" y="228600"/>
            <a:ext cx="6781800" cy="1143000"/>
          </a:xfrm>
          <a:prstGeom prst="rect">
            <a:avLst/>
          </a:prstGeom>
          <a:noFill/>
          <a:ln w="9525">
            <a:noFill/>
          </a:ln>
        </p:spPr>
        <p:txBody>
          <a:bodyPr anchor="ctr"/>
          <a:lstStyle/>
          <a:p>
            <a:pPr lvl="0" indent="0" algn="ctr"/>
            <a:endParaRPr lang="zh-CN" altLang="en-US" sz="3200" b="1" dirty="0">
              <a:solidFill>
                <a:srgbClr val="A50021"/>
              </a:solidFill>
              <a:latin typeface="微软雅黑" panose="020B0503020204020204" charset="-122"/>
              <a:ea typeface="微软雅黑" panose="020B0503020204020204" charset="-122"/>
            </a:endParaRPr>
          </a:p>
        </p:txBody>
      </p:sp>
      <p:grpSp>
        <p:nvGrpSpPr>
          <p:cNvPr id="22532" name="组合 25"/>
          <p:cNvGrpSpPr/>
          <p:nvPr/>
        </p:nvGrpSpPr>
        <p:grpSpPr>
          <a:xfrm>
            <a:off x="69850" y="2813050"/>
            <a:ext cx="4572000" cy="3143250"/>
            <a:chOff x="1676400" y="2590800"/>
            <a:chExt cx="6629400" cy="3886200"/>
          </a:xfrm>
        </p:grpSpPr>
        <p:pic>
          <p:nvPicPr>
            <p:cNvPr id="22533" name="Picture 54"/>
            <p:cNvPicPr>
              <a:picLocks noChangeAspect="1"/>
            </p:cNvPicPr>
            <p:nvPr/>
          </p:nvPicPr>
          <p:blipFill>
            <a:blip r:embed="rId2"/>
            <a:stretch>
              <a:fillRect/>
            </a:stretch>
          </p:blipFill>
          <p:spPr>
            <a:xfrm>
              <a:off x="1906588" y="2667347"/>
              <a:ext cx="6247289" cy="3733107"/>
            </a:xfrm>
            <a:prstGeom prst="rect">
              <a:avLst/>
            </a:prstGeom>
            <a:noFill/>
            <a:ln w="9525">
              <a:noFill/>
            </a:ln>
            <a:effectLst>
              <a:prstShdw prst="shdw17" dist="17961" dir="2699999">
                <a:srgbClr val="2F4D71"/>
              </a:prstShdw>
            </a:effectLst>
          </p:spPr>
        </p:pic>
        <p:sp>
          <p:nvSpPr>
            <p:cNvPr id="20" name="矩形 19"/>
            <p:cNvSpPr/>
            <p:nvPr/>
          </p:nvSpPr>
          <p:spPr>
            <a:xfrm>
              <a:off x="1676400" y="6172778"/>
              <a:ext cx="6629400" cy="3042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2" name="矩形 21"/>
            <p:cNvSpPr/>
            <p:nvPr/>
          </p:nvSpPr>
          <p:spPr>
            <a:xfrm>
              <a:off x="8075613" y="2590800"/>
              <a:ext cx="154226" cy="35819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3" name="矩形 22"/>
            <p:cNvSpPr/>
            <p:nvPr/>
          </p:nvSpPr>
          <p:spPr>
            <a:xfrm>
              <a:off x="1828324" y="2667347"/>
              <a:ext cx="6477476" cy="745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4" name="矩形 23"/>
            <p:cNvSpPr/>
            <p:nvPr/>
          </p:nvSpPr>
          <p:spPr>
            <a:xfrm>
              <a:off x="1906588" y="2667347"/>
              <a:ext cx="43736" cy="358001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27" name="Rectangle 3"/>
          <p:cNvSpPr>
            <a:spLocks noChangeArrowheads="1"/>
          </p:cNvSpPr>
          <p:nvPr/>
        </p:nvSpPr>
        <p:spPr bwMode="auto">
          <a:xfrm>
            <a:off x="2162175" y="5770563"/>
            <a:ext cx="5027613" cy="338138"/>
          </a:xfrm>
          <a:prstGeom prst="rect">
            <a:avLst/>
          </a:prstGeom>
          <a:noFill/>
          <a:ln w="9525">
            <a:noFill/>
            <a:miter lim="800000"/>
          </a:ln>
          <a:effectLst>
            <a:prstShdw prst="shdw17" dist="17961" dir="2700000">
              <a:schemeClr val="accent1">
                <a:gamma/>
                <a:shade val="60000"/>
                <a:invGamma/>
              </a:schemeClr>
            </a:prstShdw>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患儿不同病程</a:t>
            </a:r>
            <a:r>
              <a:rPr kumimoji="0" lang="en-US" altLang="en-US" sz="1600" b="1"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MP-SAT</a:t>
            </a:r>
            <a:r>
              <a:rPr kumimoji="0" lang="zh-CN" altLang="en-US" sz="1600" b="1"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、血清</a:t>
            </a:r>
            <a:r>
              <a:rPr kumimoji="0" lang="en-US" altLang="en-US" sz="1600" b="1"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a:t>
            </a:r>
            <a:r>
              <a:rPr kumimoji="0" lang="en-US" altLang="en-US" sz="1600" b="1" i="0" u="none" strike="noStrike" kern="1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IgM</a:t>
            </a:r>
            <a:r>
              <a:rPr kumimoji="0" lang="zh-CN" altLang="en-US" sz="1600" b="1"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的检出率的比较</a:t>
            </a:r>
          </a:p>
        </p:txBody>
      </p:sp>
      <p:sp>
        <p:nvSpPr>
          <p:cNvPr id="22539" name="TextBox 5"/>
          <p:cNvSpPr txBox="1"/>
          <p:nvPr/>
        </p:nvSpPr>
        <p:spPr>
          <a:xfrm>
            <a:off x="104775" y="228600"/>
            <a:ext cx="9144000" cy="677863"/>
          </a:xfrm>
          <a:prstGeom prst="rect">
            <a:avLst/>
          </a:prstGeom>
          <a:noFill/>
          <a:ln w="9525">
            <a:noFill/>
          </a:ln>
        </p:spPr>
        <p:txBody>
          <a:bodyPr wrap="square" anchor="t">
            <a:spAutoFit/>
          </a:bodyPr>
          <a:lstStyle/>
          <a:p>
            <a:pPr lvl="0" indent="0" algn="ctr"/>
            <a:r>
              <a:rPr lang="en-US" altLang="en-US" sz="3600" dirty="0">
                <a:latin typeface="微软雅黑" panose="020B0503020204020204" charset="-122"/>
                <a:ea typeface="微软雅黑" panose="020B0503020204020204" charset="-122"/>
              </a:rPr>
              <a:t>MP-SAT</a:t>
            </a:r>
            <a:r>
              <a:rPr lang="zh-CN" altLang="en-US" sz="3600" dirty="0">
                <a:latin typeface="微软雅黑" panose="020B0503020204020204" charset="-122"/>
                <a:ea typeface="微软雅黑" panose="020B0503020204020204" charset="-122"/>
              </a:rPr>
              <a:t>可以</a:t>
            </a:r>
            <a:r>
              <a:rPr lang="zh-CN" altLang="en-US" sz="3600" u="sng" dirty="0">
                <a:latin typeface="微软雅黑" panose="020B0503020204020204" charset="-122"/>
                <a:ea typeface="微软雅黑" panose="020B0503020204020204" charset="-122"/>
              </a:rPr>
              <a:t>辅助评估用药疗效</a:t>
            </a:r>
          </a:p>
        </p:txBody>
      </p:sp>
      <p:pic>
        <p:nvPicPr>
          <p:cNvPr id="22540" name="图片 12"/>
          <p:cNvPicPr>
            <a:picLocks noChangeAspect="1"/>
          </p:cNvPicPr>
          <p:nvPr/>
        </p:nvPicPr>
        <p:blipFill>
          <a:blip r:embed="rId3"/>
          <a:stretch>
            <a:fillRect/>
          </a:stretch>
        </p:blipFill>
        <p:spPr>
          <a:xfrm>
            <a:off x="5000625" y="2874963"/>
            <a:ext cx="3857625" cy="2692400"/>
          </a:xfrm>
          <a:prstGeom prst="rect">
            <a:avLst/>
          </a:prstGeom>
          <a:noFill/>
          <a:ln w="9525">
            <a:noFill/>
          </a:ln>
        </p:spPr>
      </p:pic>
      <p:sp>
        <p:nvSpPr>
          <p:cNvPr id="22541" name="TextBox 6"/>
          <p:cNvSpPr txBox="1"/>
          <p:nvPr/>
        </p:nvSpPr>
        <p:spPr>
          <a:xfrm>
            <a:off x="0" y="6611938"/>
            <a:ext cx="7821613"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郭丽，孙琳等，肺炎支原体</a:t>
            </a:r>
            <a:r>
              <a:rPr lang="en-US" altLang="zh-CN" sz="1000" dirty="0">
                <a:latin typeface="Arial" panose="020B0604020202020204" pitchFamily="34" charset="0"/>
                <a:ea typeface="宋体" panose="02010600030101010101" pitchFamily="2" charset="-122"/>
              </a:rPr>
              <a:t>RNA</a:t>
            </a:r>
            <a:r>
              <a:rPr lang="zh-CN" altLang="en-US" sz="1000" dirty="0">
                <a:latin typeface="Arial" panose="020B0604020202020204" pitchFamily="34" charset="0"/>
                <a:ea typeface="宋体" panose="02010600030101010101" pitchFamily="2" charset="-122"/>
              </a:rPr>
              <a:t>检测在儿童肺炎支原体肺炎疗效监测中的应用价值。中国循证儿科杂志，</a:t>
            </a:r>
            <a:r>
              <a:rPr lang="en-US" altLang="zh-CN" sz="1000" dirty="0">
                <a:latin typeface="Arial" panose="020B0604020202020204" pitchFamily="34" charset="0"/>
                <a:ea typeface="宋体" panose="02010600030101010101" pitchFamily="2" charset="-122"/>
              </a:rPr>
              <a:t>2016</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11</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2</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109-112.</a:t>
            </a:r>
            <a:endParaRPr lang="zh-CN" altLang="en-US" sz="1000" dirty="0">
              <a:latin typeface="Arial" panose="020B0604020202020204" pitchFamily="34" charset="0"/>
              <a:ea typeface="宋体" panose="02010600030101010101" pitchFamily="2"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71488" y="2071688"/>
            <a:ext cx="8672513" cy="441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1800" b="0" i="0" u="none" strike="noStrike" kern="1200" cap="none" spc="0" normalizeH="0" baseline="0" noProof="0" dirty="0">
                <a:ln>
                  <a:noFill/>
                </a:ln>
                <a:solidFill>
                  <a:schemeClr val="lt1"/>
                </a:solidFill>
                <a:effectLst/>
                <a:uLnTx/>
                <a:uFillTx/>
                <a:latin typeface="+mn-lt"/>
                <a:ea typeface="+mn-ea"/>
                <a:cs typeface="+mn-cs"/>
              </a:rPr>
              <a:t>SAT</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检测的敏感度，特异度，阳性预测值和阴性预测值分别是</a:t>
            </a:r>
            <a:r>
              <a:rPr kumimoji="0" lang="en-US" sz="1800" b="0" i="0" u="none" strike="noStrike" kern="1200" cap="none" spc="0" normalizeH="0" baseline="0" noProof="0" dirty="0">
                <a:ln>
                  <a:noFill/>
                </a:ln>
                <a:solidFill>
                  <a:schemeClr val="lt1"/>
                </a:solidFill>
                <a:effectLst/>
                <a:uLnTx/>
                <a:uFillTx/>
                <a:latin typeface="+mn-lt"/>
                <a:ea typeface="+mn-ea"/>
                <a:cs typeface="+mn-cs"/>
              </a:rPr>
              <a:t>75%</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a:t>
            </a:r>
            <a:r>
              <a:rPr kumimoji="0" lang="en-US" altLang="zh-CN" sz="1800" b="0" i="0" u="none" strike="noStrike" kern="1200" cap="none" spc="0" normalizeH="0" baseline="0" noProof="0" dirty="0">
                <a:ln>
                  <a:noFill/>
                </a:ln>
                <a:solidFill>
                  <a:schemeClr val="lt1"/>
                </a:solidFill>
                <a:effectLst/>
                <a:uLnTx/>
                <a:uFillTx/>
                <a:latin typeface="+mn-lt"/>
                <a:ea typeface="+mn-ea"/>
                <a:cs typeface="+mn-cs"/>
              </a:rPr>
              <a:t>105</a:t>
            </a:r>
            <a:r>
              <a:rPr kumimoji="0" lang="en-US" sz="1800" b="0" i="0" u="none" strike="noStrike" kern="1200" cap="none" spc="0" normalizeH="0" baseline="0" noProof="0" dirty="0">
                <a:ln>
                  <a:noFill/>
                </a:ln>
                <a:solidFill>
                  <a:schemeClr val="lt1"/>
                </a:solidFill>
                <a:effectLst/>
                <a:uLnTx/>
                <a:uFillTx/>
                <a:latin typeface="+mn-lt"/>
                <a:ea typeface="+mn-ea"/>
                <a:cs typeface="+mn-cs"/>
              </a:rPr>
              <a:t>/140</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a:t>
            </a:r>
            <a:r>
              <a:rPr kumimoji="0" lang="en-US" altLang="zh-CN" sz="1800" b="0" i="0" u="none" strike="noStrike" kern="1200" cap="none" spc="0" normalizeH="0" baseline="0" noProof="0" dirty="0">
                <a:ln>
                  <a:noFill/>
                </a:ln>
                <a:solidFill>
                  <a:schemeClr val="lt1"/>
                </a:solidFill>
                <a:effectLst/>
                <a:uLnTx/>
                <a:uFillTx/>
                <a:latin typeface="+mn-lt"/>
                <a:ea typeface="+mn-ea"/>
                <a:cs typeface="+mn-cs"/>
              </a:rPr>
              <a:t>89.7</a:t>
            </a:r>
            <a:r>
              <a:rPr kumimoji="0" lang="en-US" sz="1800" b="0" i="0" u="none" strike="noStrike" kern="1200" cap="none" spc="0" normalizeH="0" baseline="0" noProof="0" dirty="0">
                <a:ln>
                  <a:noFill/>
                </a:ln>
                <a:solidFill>
                  <a:schemeClr val="lt1"/>
                </a:solidFill>
                <a:effectLst/>
                <a:uLnTx/>
                <a:uFillTx/>
                <a:latin typeface="+mn-lt"/>
                <a:ea typeface="+mn-ea"/>
                <a:cs typeface="+mn-cs"/>
              </a:rPr>
              <a:t>%(113/126)</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a:t>
            </a:r>
            <a:r>
              <a:rPr kumimoji="0" lang="en-US" sz="1800" b="0" i="0" u="none" strike="noStrike" kern="1200" cap="none" spc="0" normalizeH="0" baseline="0" noProof="0" dirty="0">
                <a:ln>
                  <a:noFill/>
                </a:ln>
                <a:solidFill>
                  <a:schemeClr val="lt1"/>
                </a:solidFill>
                <a:effectLst/>
                <a:uLnTx/>
                <a:uFillTx/>
                <a:latin typeface="+mn-lt"/>
                <a:ea typeface="+mn-ea"/>
                <a:cs typeface="+mn-cs"/>
              </a:rPr>
              <a:t>89.0%(105/118)</a:t>
            </a:r>
            <a:r>
              <a:rPr kumimoji="0" lang="zh-CN" altLang="en-US" sz="1800" b="0" i="0" u="none" strike="noStrike" kern="1200" cap="none" spc="0" normalizeH="0" baseline="0" noProof="0" dirty="0">
                <a:ln>
                  <a:noFill/>
                </a:ln>
                <a:solidFill>
                  <a:schemeClr val="lt1"/>
                </a:solidFill>
                <a:effectLst/>
                <a:uLnTx/>
                <a:uFillTx/>
                <a:latin typeface="+mn-lt"/>
                <a:ea typeface="+mn-ea"/>
                <a:cs typeface="+mn-cs"/>
              </a:rPr>
              <a:t>和</a:t>
            </a:r>
            <a:r>
              <a:rPr kumimoji="0" lang="en-US" sz="1800" b="0" i="0" u="none" strike="noStrike" kern="1200" cap="none" spc="0" normalizeH="0" baseline="0" noProof="0" dirty="0">
                <a:ln>
                  <a:noFill/>
                </a:ln>
                <a:solidFill>
                  <a:schemeClr val="lt1"/>
                </a:solidFill>
                <a:effectLst/>
                <a:uLnTx/>
                <a:uFillTx/>
                <a:latin typeface="+mn-lt"/>
                <a:ea typeface="+mn-ea"/>
                <a:cs typeface="+mn-cs"/>
              </a:rPr>
              <a:t>76.4%(113/148)</a:t>
            </a:r>
            <a:endParaRPr kumimoji="0" lang="zh-CN" altLang="en-US" sz="1800" b="0" i="0" u="none" strike="noStrike" kern="1200" cap="none" spc="0" normalizeH="0" baseline="0" noProof="0" dirty="0">
              <a:ln>
                <a:noFill/>
              </a:ln>
              <a:solidFill>
                <a:schemeClr val="lt1"/>
              </a:solidFill>
              <a:effectLst/>
              <a:uLnTx/>
              <a:uFillTx/>
              <a:latin typeface="+mn-lt"/>
              <a:ea typeface="+mn-ea"/>
              <a:cs typeface="+mn-cs"/>
            </a:endParaRPr>
          </a:p>
        </p:txBody>
      </p:sp>
      <p:sp>
        <p:nvSpPr>
          <p:cNvPr id="25" name="矩形 24"/>
          <p:cNvSpPr/>
          <p:nvPr/>
        </p:nvSpPr>
        <p:spPr>
          <a:xfrm>
            <a:off x="533400" y="1447800"/>
            <a:ext cx="8305800" cy="923925"/>
          </a:xfrm>
          <a:prstGeom prst="rect">
            <a:avLst/>
          </a:prstGeom>
        </p:spPr>
        <p:txBody>
          <a:bodyPr>
            <a:spAutoFit/>
          </a:bodyPr>
          <a:lstStyle/>
          <a:p>
            <a:pPr marL="0" marR="0" lvl="1" indent="0" algn="l" defTabSz="914400" rtl="0" eaLnBrk="1" fontAlgn="base" latinLnBrk="0" hangingPunct="1">
              <a:lnSpc>
                <a:spcPct val="150000"/>
              </a:lnSpc>
              <a:spcBef>
                <a:spcPct val="0"/>
              </a:spcBef>
              <a:spcAft>
                <a:spcPct val="0"/>
              </a:spcAft>
              <a:buClr>
                <a:srgbClr val="C00000"/>
              </a:buClr>
              <a:buSzTx/>
              <a:buFont typeface="Wingdings" panose="05000000000000000000" pitchFamily="2" charset="2"/>
              <a:buChar char="Ø"/>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血清</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a:t>
            </a:r>
            <a:r>
              <a:rPr kumimoji="0" lang="en-US" altLang="zh-CN" sz="1800" b="0" i="0" u="none" strike="noStrike" kern="1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Ab</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转阴时间远远超过临床痊愈和</a:t>
            </a:r>
            <a:r>
              <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MP-SAT</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转阴时间；</a:t>
            </a:r>
            <a:endPar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a:p>
            <a:pPr marL="0" marR="0" lvl="1" indent="0" algn="l" defTabSz="914400" rtl="0" eaLnBrk="1" fontAlgn="base" latinLnBrk="0" hangingPunct="1">
              <a:lnSpc>
                <a:spcPct val="150000"/>
              </a:lnSpc>
              <a:spcBef>
                <a:spcPct val="0"/>
              </a:spcBef>
              <a:spcAft>
                <a:spcPct val="0"/>
              </a:spcAft>
              <a:buClr>
                <a:srgbClr val="C00000"/>
              </a:buClr>
              <a:buSzTx/>
              <a:buFont typeface="Wingdings" panose="05000000000000000000" pitchFamily="2" charset="2"/>
              <a:buChar char="Ø"/>
              <a:defRPr/>
            </a:pPr>
            <a:r>
              <a:rPr kumimoji="0" lang="zh-CN" altLang="en-US" sz="1800" b="0" i="0" u="none" strike="noStrike" kern="1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提示</a:t>
            </a:r>
            <a:r>
              <a:rPr kumimoji="0" lang="en-US" altLang="zh-CN" sz="1800" b="0" i="0" u="none" strike="noStrike" kern="1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MP-SAT</a:t>
            </a:r>
            <a:r>
              <a:rPr kumimoji="0" lang="zh-CN" altLang="en-US" sz="1800" b="0" i="0" u="none" strike="noStrike" kern="1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可间接反映</a:t>
            </a:r>
            <a:r>
              <a:rPr kumimoji="0" lang="en-US" altLang="zh-CN" sz="1800" b="0" i="0" u="none" strike="noStrike" kern="1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MPP</a:t>
            </a:r>
            <a:r>
              <a:rPr kumimoji="0" lang="zh-CN" altLang="en-US" sz="1800" b="0" i="0" u="none" strike="noStrike" kern="1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临床痊愈</a:t>
            </a:r>
            <a:r>
              <a:rPr kumimoji="0" lang="zh-CN" altLang="en-US" sz="1800" b="0" i="0" u="none" strike="noStrike" kern="100" cap="none" spc="0" normalizeH="0" baseline="0" noProof="0" dirty="0" smtClean="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情况，可对临床用药疗效进行评估。</a:t>
            </a:r>
            <a:endPar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95235" name="Rectangle 3"/>
          <p:cNvSpPr>
            <a:spLocks noChangeArrowheads="1"/>
          </p:cNvSpPr>
          <p:nvPr/>
        </p:nvSpPr>
        <p:spPr bwMode="auto">
          <a:xfrm>
            <a:off x="1500188" y="6000750"/>
            <a:ext cx="5740400" cy="338138"/>
          </a:xfrm>
          <a:prstGeom prst="rect">
            <a:avLst/>
          </a:prstGeom>
          <a:noFill/>
          <a:ln w="9525">
            <a:noFill/>
            <a:miter lim="800000"/>
          </a:ln>
          <a:effectLst>
            <a:prstShdw prst="shdw17" dist="17961" dir="2700000">
              <a:schemeClr val="accent1">
                <a:gamma/>
                <a:shade val="60000"/>
                <a:invGamma/>
              </a:schemeClr>
            </a:prstShdw>
          </a:effectLst>
        </p:spPr>
        <p:txBody>
          <a:bodyPr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sz="1600" b="1"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MP-SAT</a:t>
            </a:r>
            <a:r>
              <a:rPr kumimoji="0" lang="zh-CN" altLang="en-US" sz="1600" b="1"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、临床痊愈情况、血清</a:t>
            </a:r>
            <a:r>
              <a:rPr kumimoji="0" lang="en-US" sz="1600" b="1"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a:t>
            </a:r>
            <a:r>
              <a:rPr kumimoji="0" lang="en-US" sz="1600" b="1" i="0" u="none" strike="noStrike" kern="1200" cap="none" spc="0" normalizeH="0" baseline="0" noProof="0" dirty="0" err="1">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Ab</a:t>
            </a:r>
            <a:r>
              <a:rPr kumimoji="0" lang="zh-CN" altLang="en-US" sz="1600" b="1" i="0" u="none" strike="noStrike" kern="12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随时间变化的结果分析</a:t>
            </a:r>
            <a:endParaRPr kumimoji="0" lang="zh-CN" altLang="en-US" sz="1600" b="1"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p:txBody>
      </p:sp>
      <p:sp>
        <p:nvSpPr>
          <p:cNvPr id="23556" name="标题 1"/>
          <p:cNvSpPr txBox="1"/>
          <p:nvPr/>
        </p:nvSpPr>
        <p:spPr>
          <a:xfrm>
            <a:off x="266700" y="119063"/>
            <a:ext cx="8572500" cy="942975"/>
          </a:xfrm>
          <a:prstGeom prst="rect">
            <a:avLst/>
          </a:prstGeom>
          <a:noFill/>
          <a:ln w="9525">
            <a:noFill/>
          </a:ln>
        </p:spPr>
        <p:txBody>
          <a:bodyPr anchor="ctr"/>
          <a:lstStyle/>
          <a:p>
            <a:pPr lvl="0" indent="0" algn="ctr"/>
            <a:r>
              <a:rPr lang="en-US" altLang="en-US" sz="3600" dirty="0">
                <a:latin typeface="微软雅黑" panose="020B0503020204020204" charset="-122"/>
                <a:ea typeface="微软雅黑" panose="020B0503020204020204" charset="-122"/>
              </a:rPr>
              <a:t>MP-SAT</a:t>
            </a:r>
            <a:r>
              <a:rPr lang="zh-CN" altLang="en-US" sz="3600" u="sng" dirty="0">
                <a:latin typeface="微软雅黑" panose="020B0503020204020204" charset="-122"/>
                <a:ea typeface="微软雅黑" panose="020B0503020204020204" charset="-122"/>
              </a:rPr>
              <a:t>与临床痊愈时间符合度较高</a:t>
            </a:r>
          </a:p>
        </p:txBody>
      </p:sp>
      <p:pic>
        <p:nvPicPr>
          <p:cNvPr id="23557" name="Picture 2"/>
          <p:cNvPicPr>
            <a:picLocks noChangeAspect="1"/>
          </p:cNvPicPr>
          <p:nvPr/>
        </p:nvPicPr>
        <p:blipFill>
          <a:blip r:embed="rId2"/>
          <a:stretch>
            <a:fillRect/>
          </a:stretch>
        </p:blipFill>
        <p:spPr>
          <a:xfrm>
            <a:off x="428625" y="2786063"/>
            <a:ext cx="7643813" cy="3143250"/>
          </a:xfrm>
          <a:prstGeom prst="rect">
            <a:avLst/>
          </a:prstGeom>
          <a:noFill/>
          <a:ln w="9525">
            <a:noFill/>
          </a:ln>
        </p:spPr>
      </p:pic>
      <p:sp>
        <p:nvSpPr>
          <p:cNvPr id="23558" name="TextBox 6"/>
          <p:cNvSpPr txBox="1"/>
          <p:nvPr/>
        </p:nvSpPr>
        <p:spPr>
          <a:xfrm>
            <a:off x="0" y="6611938"/>
            <a:ext cx="7821613" cy="244475"/>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郭丽，孙琳等，肺炎支原体</a:t>
            </a:r>
            <a:r>
              <a:rPr lang="en-US" altLang="zh-CN" sz="1000" dirty="0">
                <a:latin typeface="Arial" panose="020B0604020202020204" pitchFamily="34" charset="0"/>
                <a:ea typeface="宋体" panose="02010600030101010101" pitchFamily="2" charset="-122"/>
              </a:rPr>
              <a:t>RNA</a:t>
            </a:r>
            <a:r>
              <a:rPr lang="zh-CN" altLang="en-US" sz="1000" dirty="0">
                <a:latin typeface="Arial" panose="020B0604020202020204" pitchFamily="34" charset="0"/>
                <a:ea typeface="宋体" panose="02010600030101010101" pitchFamily="2" charset="-122"/>
              </a:rPr>
              <a:t>检测在儿童肺炎支原体肺炎疗效监测中的应用价值。中国循证儿科杂志，</a:t>
            </a:r>
            <a:r>
              <a:rPr lang="en-US" altLang="zh-CN" sz="1000" dirty="0">
                <a:latin typeface="Arial" panose="020B0604020202020204" pitchFamily="34" charset="0"/>
                <a:ea typeface="宋体" panose="02010600030101010101" pitchFamily="2" charset="-122"/>
              </a:rPr>
              <a:t>2016</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11</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2</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109-112.</a:t>
            </a:r>
            <a:endParaRPr lang="zh-CN" altLang="en-US" sz="1000" dirty="0">
              <a:latin typeface="Arial" panose="020B0604020202020204" pitchFamily="34" charset="0"/>
              <a:ea typeface="宋体" panose="02010600030101010101"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5858" name="Picture 4" descr="SAT技术原理图-080815"/>
          <p:cNvPicPr>
            <a:picLocks noChangeAspect="1" noChangeArrowheads="1"/>
          </p:cNvPicPr>
          <p:nvPr/>
        </p:nvPicPr>
        <p:blipFill>
          <a:blip r:embed="rId2">
            <a:clrChange>
              <a:clrFrom>
                <a:srgbClr val="FFFFFF"/>
              </a:clrFrom>
              <a:clrTo>
                <a:srgbClr val="FFFFFF">
                  <a:alpha val="0"/>
                </a:srgbClr>
              </a:clrTo>
            </a:clrChange>
          </a:blip>
          <a:srcRect/>
          <a:stretch>
            <a:fillRect/>
          </a:stretch>
        </p:blipFill>
        <p:spPr bwMode="auto">
          <a:xfrm>
            <a:off x="6156325" y="2103438"/>
            <a:ext cx="2736850" cy="4494212"/>
          </a:xfrm>
          <a:prstGeom prst="rect">
            <a:avLst/>
          </a:prstGeom>
          <a:noFill/>
          <a:ln w="9525">
            <a:noFill/>
            <a:miter lim="800000"/>
            <a:headEnd/>
            <a:tailEnd/>
          </a:ln>
        </p:spPr>
      </p:pic>
      <p:sp>
        <p:nvSpPr>
          <p:cNvPr id="12" name="内容占位符 2"/>
          <p:cNvSpPr txBox="1"/>
          <p:nvPr/>
        </p:nvSpPr>
        <p:spPr bwMode="auto">
          <a:xfrm>
            <a:off x="358775" y="404813"/>
            <a:ext cx="8785225" cy="1920875"/>
          </a:xfrm>
          <a:prstGeom prst="rect">
            <a:avLst/>
          </a:prstGeom>
          <a:noFill/>
          <a:ln>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anose="020B0604020202020204"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n-ea"/>
              </a:defRPr>
            </a:lvl9pPr>
          </a:lstStyle>
          <a:p>
            <a:pPr marL="0" indent="0" algn="ctr" eaLnBrk="1" hangingPunct="1">
              <a:buFont typeface="Arial" panose="020B0604020202020204" pitchFamily="34" charset="0"/>
              <a:buNone/>
              <a:defRPr/>
            </a:pPr>
            <a:r>
              <a:rPr kumimoji="0" lang="en-US" altLang="zh-CN" sz="3600" b="1" kern="0" dirty="0" smtClean="0">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3600" b="1" kern="0" dirty="0" smtClean="0">
                <a:latin typeface="Times New Roman" panose="02020603050405020304" pitchFamily="18" charset="0"/>
                <a:ea typeface="黑体" panose="02010609060101010101" pitchFamily="49" charset="-122"/>
                <a:cs typeface="Times New Roman" panose="02020603050405020304" pitchFamily="18" charset="0"/>
              </a:rPr>
              <a:t>实时荧光恒温扩增检测</a:t>
            </a:r>
            <a:endParaRPr kumimoji="0" lang="en-US" altLang="zh-CN" sz="3600" b="1" kern="0" dirty="0" smtClean="0">
              <a:latin typeface="Times New Roman" panose="02020603050405020304" pitchFamily="18" charset="0"/>
              <a:ea typeface="黑体" panose="02010609060101010101" pitchFamily="49" charset="-122"/>
              <a:cs typeface="Times New Roman" panose="02020603050405020304" pitchFamily="18" charset="0"/>
            </a:endParaRPr>
          </a:p>
          <a:p>
            <a:pPr marL="0" indent="0" algn="ctr" eaLnBrk="1" hangingPunct="1">
              <a:buFont typeface="Arial" panose="020B0604020202020204" pitchFamily="34" charset="0"/>
              <a:buNone/>
              <a:defRPr/>
            </a:pPr>
            <a:r>
              <a:rPr kumimoji="0" lang="en-US" altLang="zh-CN" sz="3600" b="1" kern="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S</a:t>
            </a:r>
            <a:r>
              <a:rPr kumimoji="0" lang="en-US" altLang="zh-CN" sz="3600" b="1" kern="0" dirty="0" smtClean="0">
                <a:latin typeface="Times New Roman" panose="02020603050405020304" pitchFamily="18" charset="0"/>
                <a:ea typeface="黑体" panose="02010609060101010101" pitchFamily="49" charset="-122"/>
                <a:cs typeface="Times New Roman" panose="02020603050405020304" pitchFamily="18" charset="0"/>
              </a:rPr>
              <a:t>imultaneous </a:t>
            </a:r>
            <a:r>
              <a:rPr kumimoji="0" lang="en-US" altLang="zh-CN" sz="3600" b="1" kern="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r>
              <a:rPr kumimoji="0" lang="en-US" altLang="zh-CN" sz="3600" b="1" kern="0" dirty="0" smtClean="0">
                <a:latin typeface="Times New Roman" panose="02020603050405020304" pitchFamily="18" charset="0"/>
                <a:ea typeface="黑体" panose="02010609060101010101" pitchFamily="49" charset="-122"/>
                <a:cs typeface="Times New Roman" panose="02020603050405020304" pitchFamily="18" charset="0"/>
              </a:rPr>
              <a:t>mplification and </a:t>
            </a:r>
            <a:r>
              <a:rPr kumimoji="0" lang="en-US" altLang="zh-CN" sz="3600" b="1" kern="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T</a:t>
            </a:r>
            <a:r>
              <a:rPr kumimoji="0" lang="en-US" altLang="zh-CN" sz="3600" b="1" kern="0" dirty="0" smtClean="0">
                <a:latin typeface="Times New Roman" panose="02020603050405020304" pitchFamily="18" charset="0"/>
                <a:ea typeface="黑体" panose="02010609060101010101" pitchFamily="49" charset="-122"/>
                <a:cs typeface="Times New Roman" panose="02020603050405020304" pitchFamily="18" charset="0"/>
              </a:rPr>
              <a:t>esting</a:t>
            </a:r>
            <a:endParaRPr kumimoji="0" lang="en-US" altLang="zh-CN" sz="3600" kern="0" dirty="0" smtClean="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505860" name="组合 1"/>
          <p:cNvGrpSpPr/>
          <p:nvPr/>
        </p:nvGrpSpPr>
        <p:grpSpPr bwMode="auto">
          <a:xfrm>
            <a:off x="323850" y="2708275"/>
            <a:ext cx="6624638" cy="2376488"/>
            <a:chOff x="179388" y="2492375"/>
            <a:chExt cx="6624637" cy="2376488"/>
          </a:xfrm>
        </p:grpSpPr>
        <p:grpSp>
          <p:nvGrpSpPr>
            <p:cNvPr id="505861" name="组合 7"/>
            <p:cNvGrpSpPr/>
            <p:nvPr/>
          </p:nvGrpSpPr>
          <p:grpSpPr bwMode="auto">
            <a:xfrm>
              <a:off x="179388" y="2492375"/>
              <a:ext cx="6624637" cy="476251"/>
              <a:chOff x="179510" y="2492896"/>
              <a:chExt cx="6624738" cy="475941"/>
            </a:xfrm>
          </p:grpSpPr>
          <p:sp>
            <p:nvSpPr>
              <p:cNvPr id="505862" name="Text Box 28"/>
              <p:cNvSpPr txBox="1">
                <a:spLocks noChangeArrowheads="1"/>
              </p:cNvSpPr>
              <p:nvPr/>
            </p:nvSpPr>
            <p:spPr bwMode="auto">
              <a:xfrm>
                <a:off x="179510" y="2492896"/>
                <a:ext cx="1836765" cy="426760"/>
              </a:xfrm>
              <a:prstGeom prst="rect">
                <a:avLst/>
              </a:prstGeom>
              <a:solidFill>
                <a:schemeClr val="bg1"/>
              </a:solidFill>
              <a:ln w="9525">
                <a:noFill/>
                <a:miter lim="800000"/>
              </a:ln>
            </p:spPr>
            <p:txBody>
              <a:bodyPr lIns="0" tIns="0" rIns="0" bIns="0">
                <a:spAutoFit/>
              </a:bodyPr>
              <a:lstStyle/>
              <a:p>
                <a:pPr>
                  <a:spcBef>
                    <a:spcPct val="0"/>
                  </a:spcBef>
                  <a:buFontTx/>
                  <a:buNone/>
                </a:pPr>
                <a:r>
                  <a:rPr kumimoji="0" lang="zh-CN" altLang="en-US" sz="2800" b="1">
                    <a:solidFill>
                      <a:srgbClr val="000000"/>
                    </a:solidFill>
                    <a:latin typeface="Times New Roman" panose="02020603050405020304" pitchFamily="18" charset="0"/>
                    <a:ea typeface="华文细黑" pitchFamily="2" charset="-122"/>
                    <a:cs typeface="Times New Roman" panose="02020603050405020304" pitchFamily="18" charset="0"/>
                    <a:sym typeface="Calibri" panose="020F0502020204030204" charset="0"/>
                  </a:rPr>
                  <a:t>一条</a:t>
                </a:r>
                <a:r>
                  <a:rPr kumimoji="0" lang="en-US" altLang="zh-CN" sz="2800" b="1">
                    <a:solidFill>
                      <a:srgbClr val="000000"/>
                    </a:solidFill>
                    <a:latin typeface="Times New Roman" panose="02020603050405020304" pitchFamily="18" charset="0"/>
                    <a:ea typeface="华文细黑" pitchFamily="2" charset="-122"/>
                    <a:cs typeface="Times New Roman" panose="02020603050405020304" pitchFamily="18" charset="0"/>
                    <a:sym typeface="Calibri" panose="020F0502020204030204" charset="0"/>
                  </a:rPr>
                  <a:t>RNA</a:t>
                </a:r>
              </a:p>
            </p:txBody>
          </p:sp>
          <p:sp>
            <p:nvSpPr>
              <p:cNvPr id="505863" name="Text Box 28"/>
              <p:cNvSpPr txBox="1">
                <a:spLocks noChangeArrowheads="1"/>
              </p:cNvSpPr>
              <p:nvPr/>
            </p:nvSpPr>
            <p:spPr bwMode="auto">
              <a:xfrm>
                <a:off x="2556034" y="2554768"/>
                <a:ext cx="1079516" cy="364888"/>
              </a:xfrm>
              <a:prstGeom prst="rect">
                <a:avLst/>
              </a:prstGeom>
              <a:solidFill>
                <a:schemeClr val="bg1"/>
              </a:solidFill>
              <a:ln w="9525">
                <a:noFill/>
                <a:miter lim="800000"/>
              </a:ln>
            </p:spPr>
            <p:txBody>
              <a:bodyPr lIns="0" tIns="0" rIns="0" bIns="0">
                <a:spAutoFit/>
              </a:bodyPr>
              <a:lstStyle/>
              <a:p>
                <a:pPr>
                  <a:spcBef>
                    <a:spcPct val="0"/>
                  </a:spcBef>
                  <a:buFontTx/>
                  <a:buNone/>
                </a:pPr>
                <a:r>
                  <a:rPr kumimoji="0" lang="en-US" altLang="zh-CN" b="1">
                    <a:solidFill>
                      <a:srgbClr val="000000"/>
                    </a:solidFill>
                    <a:latin typeface="Times New Roman" panose="02020603050405020304" pitchFamily="18" charset="0"/>
                    <a:cs typeface="Arial" panose="020B0604020202020204" pitchFamily="34" charset="0"/>
                    <a:sym typeface="Calibri" panose="020F0502020204030204" charset="0"/>
                  </a:rPr>
                  <a:t>cDNA</a:t>
                </a:r>
              </a:p>
            </p:txBody>
          </p:sp>
          <p:sp>
            <p:nvSpPr>
              <p:cNvPr id="505864" name="Text Box 28"/>
              <p:cNvSpPr txBox="1">
                <a:spLocks noChangeArrowheads="1"/>
              </p:cNvSpPr>
              <p:nvPr/>
            </p:nvSpPr>
            <p:spPr bwMode="auto">
              <a:xfrm>
                <a:off x="4211821" y="2542077"/>
                <a:ext cx="2592427" cy="426760"/>
              </a:xfrm>
              <a:prstGeom prst="rect">
                <a:avLst/>
              </a:prstGeom>
              <a:solidFill>
                <a:schemeClr val="bg1"/>
              </a:solidFill>
              <a:ln w="9525">
                <a:noFill/>
                <a:miter lim="800000"/>
              </a:ln>
            </p:spPr>
            <p:txBody>
              <a:bodyPr lIns="0" tIns="0" rIns="0" bIns="0">
                <a:spAutoFit/>
              </a:bodyPr>
              <a:lstStyle/>
              <a:p>
                <a:pPr>
                  <a:spcBef>
                    <a:spcPct val="0"/>
                  </a:spcBef>
                  <a:buFontTx/>
                  <a:buNone/>
                </a:pPr>
                <a:r>
                  <a:rPr kumimoji="0" lang="zh-CN" altLang="en-US" sz="2800" b="1">
                    <a:solidFill>
                      <a:srgbClr val="000000"/>
                    </a:solidFill>
                    <a:latin typeface="华文细黑" pitchFamily="2" charset="-122"/>
                    <a:ea typeface="华文细黑" pitchFamily="2" charset="-122"/>
                    <a:cs typeface="Arial" panose="020B0604020202020204" pitchFamily="34" charset="0"/>
                    <a:sym typeface="Calibri" panose="020F0502020204030204" charset="0"/>
                  </a:rPr>
                  <a:t>成千上万</a:t>
                </a:r>
                <a:r>
                  <a:rPr kumimoji="0" lang="en-US" altLang="zh-CN" sz="2800" b="1">
                    <a:solidFill>
                      <a:srgbClr val="000000"/>
                    </a:solidFill>
                    <a:latin typeface="华文细黑" pitchFamily="2" charset="-122"/>
                    <a:ea typeface="华文细黑" pitchFamily="2" charset="-122"/>
                    <a:cs typeface="Arial" panose="020B0604020202020204" pitchFamily="34" charset="0"/>
                    <a:sym typeface="Calibri" panose="020F0502020204030204" charset="0"/>
                  </a:rPr>
                  <a:t>RNA</a:t>
                </a:r>
              </a:p>
            </p:txBody>
          </p:sp>
          <p:sp>
            <p:nvSpPr>
              <p:cNvPr id="505865" name="Line 24"/>
              <p:cNvSpPr>
                <a:spLocks noChangeShapeType="1"/>
              </p:cNvSpPr>
              <p:nvPr/>
            </p:nvSpPr>
            <p:spPr bwMode="auto">
              <a:xfrm rot="-5400000">
                <a:off x="2249768" y="2502684"/>
                <a:ext cx="0" cy="468000"/>
              </a:xfrm>
              <a:prstGeom prst="line">
                <a:avLst/>
              </a:prstGeom>
              <a:noFill/>
              <a:ln w="47625">
                <a:solidFill>
                  <a:srgbClr val="FF0000"/>
                </a:solidFill>
                <a:round/>
                <a:tailEnd type="triangle" w="med" len="med"/>
              </a:ln>
            </p:spPr>
            <p:txBody>
              <a:bodyPr/>
              <a:lstStyle/>
              <a:p>
                <a:endParaRPr lang="zh-CN" altLang="en-US"/>
              </a:p>
            </p:txBody>
          </p:sp>
          <p:sp>
            <p:nvSpPr>
              <p:cNvPr id="505866" name="Line 24"/>
              <p:cNvSpPr>
                <a:spLocks noChangeShapeType="1"/>
              </p:cNvSpPr>
              <p:nvPr/>
            </p:nvSpPr>
            <p:spPr bwMode="auto">
              <a:xfrm rot="-5400000">
                <a:off x="3725880" y="2502684"/>
                <a:ext cx="0" cy="468000"/>
              </a:xfrm>
              <a:prstGeom prst="line">
                <a:avLst/>
              </a:prstGeom>
              <a:noFill/>
              <a:ln w="47625">
                <a:solidFill>
                  <a:srgbClr val="FF0000"/>
                </a:solidFill>
                <a:round/>
                <a:tailEnd type="triangle" w="med" len="med"/>
              </a:ln>
            </p:spPr>
            <p:txBody>
              <a:bodyPr/>
              <a:lstStyle/>
              <a:p>
                <a:endParaRPr lang="zh-CN" altLang="en-US"/>
              </a:p>
            </p:txBody>
          </p:sp>
        </p:grpSp>
        <p:grpSp>
          <p:nvGrpSpPr>
            <p:cNvPr id="505867" name="组合 6"/>
            <p:cNvGrpSpPr/>
            <p:nvPr/>
          </p:nvGrpSpPr>
          <p:grpSpPr bwMode="auto">
            <a:xfrm>
              <a:off x="395288" y="3736975"/>
              <a:ext cx="5329237" cy="1131888"/>
              <a:chOff x="395536" y="3737467"/>
              <a:chExt cx="5328392" cy="1131693"/>
            </a:xfrm>
          </p:grpSpPr>
          <p:sp>
            <p:nvSpPr>
              <p:cNvPr id="49159" name="AutoShape 18"/>
              <p:cNvSpPr>
                <a:spLocks noChangeArrowheads="1"/>
              </p:cNvSpPr>
              <p:nvPr/>
            </p:nvSpPr>
            <p:spPr bwMode="gray">
              <a:xfrm>
                <a:off x="395536" y="3854922"/>
                <a:ext cx="1799939" cy="792027"/>
              </a:xfrm>
              <a:prstGeom prst="roundRect">
                <a:avLst>
                  <a:gd name="adj" fmla="val 10889"/>
                </a:avLst>
              </a:prstGeom>
              <a:gradFill rotWithShape="1">
                <a:gsLst>
                  <a:gs pos="0">
                    <a:srgbClr val="DDDDDD"/>
                  </a:gs>
                  <a:gs pos="50000">
                    <a:srgbClr val="EEEEEE"/>
                  </a:gs>
                  <a:gs pos="100000">
                    <a:srgbClr val="DDDDDD"/>
                  </a:gs>
                </a:gsLst>
                <a:lin ang="2700000" scaled="1"/>
              </a:gradFill>
              <a:ln w="38100">
                <a:solidFill>
                  <a:srgbClr val="FFFFFF"/>
                </a:solidFill>
                <a:round/>
              </a:ln>
              <a:effectLst>
                <a:outerShdw dist="135003" dir="2928844" algn="ctr" rotWithShape="0">
                  <a:srgbClr val="000000">
                    <a:alpha val="50000"/>
                  </a:srgbClr>
                </a:outerShdw>
              </a:effectLst>
            </p:spPr>
            <p:txBody>
              <a:bodyPr wrap="none" lIns="0" tIns="0" rIns="0" bIns="0" anchor="ctr"/>
              <a:lstStyle/>
              <a:p>
                <a:pPr algn="just">
                  <a:spcBef>
                    <a:spcPct val="0"/>
                  </a:spcBef>
                  <a:buFontTx/>
                  <a:buNone/>
                  <a:defRPr/>
                </a:pPr>
                <a:r>
                  <a:rPr kumimoji="0" lang="zh-CN" altLang="en-US" b="1">
                    <a:latin typeface="华文细黑" pitchFamily="2" charset="-122"/>
                    <a:ea typeface="华文细黑" pitchFamily="2" charset="-122"/>
                    <a:cs typeface="Arial" panose="020B0604020202020204" pitchFamily="34" charset="0"/>
                    <a:sym typeface="Calibri" panose="020F0502020204030204" charset="0"/>
                  </a:rPr>
                  <a:t>“看”不到</a:t>
                </a:r>
              </a:p>
            </p:txBody>
          </p:sp>
          <p:sp>
            <p:nvSpPr>
              <p:cNvPr id="49160" name="AutoShape 18"/>
              <p:cNvSpPr>
                <a:spLocks noChangeArrowheads="1"/>
              </p:cNvSpPr>
              <p:nvPr/>
            </p:nvSpPr>
            <p:spPr bwMode="gray">
              <a:xfrm>
                <a:off x="3923989" y="3829526"/>
                <a:ext cx="1799939" cy="792027"/>
              </a:xfrm>
              <a:prstGeom prst="roundRect">
                <a:avLst>
                  <a:gd name="adj" fmla="val 10889"/>
                </a:avLst>
              </a:prstGeom>
              <a:gradFill rotWithShape="1">
                <a:gsLst>
                  <a:gs pos="0">
                    <a:srgbClr val="DDDDDD"/>
                  </a:gs>
                  <a:gs pos="50000">
                    <a:srgbClr val="EEEEEE"/>
                  </a:gs>
                  <a:gs pos="100000">
                    <a:srgbClr val="DDDDDD"/>
                  </a:gs>
                </a:gsLst>
                <a:lin ang="2700000" scaled="1"/>
              </a:gradFill>
              <a:ln w="38100">
                <a:solidFill>
                  <a:srgbClr val="FFFFFF"/>
                </a:solidFill>
                <a:round/>
              </a:ln>
              <a:effectLst>
                <a:outerShdw dist="135003" dir="2928844" algn="ctr" rotWithShape="0">
                  <a:srgbClr val="000000">
                    <a:alpha val="50000"/>
                  </a:srgbClr>
                </a:outerShdw>
              </a:effectLst>
            </p:spPr>
            <p:txBody>
              <a:bodyPr wrap="none" lIns="0" tIns="0" rIns="0" bIns="0" anchor="ctr"/>
              <a:lstStyle/>
              <a:p>
                <a:pPr>
                  <a:spcBef>
                    <a:spcPct val="0"/>
                  </a:spcBef>
                  <a:buFontTx/>
                  <a:buNone/>
                  <a:defRPr/>
                </a:pPr>
                <a:r>
                  <a:rPr kumimoji="0" lang="zh-CN" altLang="en-US" b="1">
                    <a:latin typeface="华文细黑" pitchFamily="2" charset="-122"/>
                    <a:ea typeface="华文细黑" pitchFamily="2" charset="-122"/>
                    <a:cs typeface="Arial" panose="020B0604020202020204" pitchFamily="34" charset="0"/>
                    <a:sym typeface="Calibri" panose="020F0502020204030204" charset="0"/>
                  </a:rPr>
                  <a:t>“看”得到</a:t>
                </a:r>
              </a:p>
            </p:txBody>
          </p:sp>
          <p:pic>
            <p:nvPicPr>
              <p:cNvPr id="72708" name="Picture 4" descr="C:\Users\hpn\Desktop\t01af2612e462767641.jpg"/>
              <p:cNvPicPr>
                <a:picLocks noChangeAspect="1" noChangeArrowheads="1"/>
              </p:cNvPicPr>
              <p:nvPr/>
            </p:nvPicPr>
            <p:blipFill rotWithShape="1">
              <a:blip r:embed="rId3"/>
              <a:srcRect l="2625" t="2253" r="75311" b="74882"/>
              <a:stretch>
                <a:fillRect/>
              </a:stretch>
            </p:blipFill>
            <p:spPr bwMode="auto">
              <a:xfrm>
                <a:off x="2820277" y="3737467"/>
                <a:ext cx="455579" cy="472152"/>
              </a:xfrm>
              <a:prstGeom prst="ellipse">
                <a:avLst/>
              </a:prstGeom>
              <a:noFill/>
            </p:spPr>
          </p:pic>
          <p:sp>
            <p:nvSpPr>
              <p:cNvPr id="6" name="右箭头 5"/>
              <p:cNvSpPr/>
              <p:nvPr/>
            </p:nvSpPr>
            <p:spPr bwMode="auto">
              <a:xfrm>
                <a:off x="2701808" y="3989837"/>
                <a:ext cx="1026949" cy="879323"/>
              </a:xfrm>
              <a:prstGeom prst="rightArrow">
                <a:avLst/>
              </a:prstGeom>
              <a:gradFill>
                <a:gsLst>
                  <a:gs pos="0">
                    <a:schemeClr val="bg1">
                      <a:lumMod val="85000"/>
                    </a:schemeClr>
                  </a:gs>
                  <a:gs pos="100000">
                    <a:schemeClr val="bg1">
                      <a:lumMod val="75000"/>
                    </a:schemeClr>
                  </a:gs>
                </a:gsLst>
                <a:lin ang="5400000" scaled="1"/>
              </a:gradFill>
              <a:ln w="9525" cap="flat" cmpd="sng" algn="ctr">
                <a:solidFill>
                  <a:schemeClr val="tx1"/>
                </a:solidFill>
                <a:prstDash val="solid"/>
                <a:round/>
                <a:headEnd type="none" w="med" len="med"/>
                <a:tailEnd type="none" w="med" len="med"/>
              </a:ln>
              <a:effectLst/>
            </p:spPr>
            <p:txBody>
              <a:bodyPr/>
              <a:lstStyle/>
              <a:p>
                <a:pPr>
                  <a:spcBef>
                    <a:spcPct val="0"/>
                  </a:spcBef>
                  <a:buFont typeface="Arial" panose="020B0604020202020204" pitchFamily="34" charset="0"/>
                  <a:buNone/>
                  <a:defRPr/>
                </a:pPr>
                <a:r>
                  <a:rPr kumimoji="0" lang="zh-CN" altLang="en-US" b="1">
                    <a:solidFill>
                      <a:srgbClr val="FF0000"/>
                    </a:solidFill>
                    <a:latin typeface="华文细黑" pitchFamily="2" charset="-122"/>
                    <a:ea typeface="华文细黑" pitchFamily="2" charset="-122"/>
                    <a:cs typeface="Arial" panose="020B0604020202020204" pitchFamily="34" charset="0"/>
                  </a:rPr>
                  <a:t>积累</a:t>
                </a:r>
              </a:p>
            </p:txBody>
          </p:sp>
        </p:grpSp>
      </p:grpSp>
    </p:spTree>
  </p:cSld>
  <p:clrMapOvr>
    <a:masterClrMapping/>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228600" y="2438400"/>
            <a:ext cx="8458200" cy="441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SAT</a:t>
            </a:r>
            <a:r>
              <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检测的敏感度，特异度，阳性预测值和阴性预测值分别是</a:t>
            </a:r>
            <a:r>
              <a:rPr kumimoji="0" 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75%</a:t>
            </a:r>
            <a:r>
              <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a:t>
            </a:r>
            <a:r>
              <a:rPr kumimoji="0" lang="en-US" altLang="zh-CN"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105</a:t>
            </a:r>
            <a:r>
              <a:rPr kumimoji="0" 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/140</a:t>
            </a:r>
            <a:r>
              <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a:t>
            </a:r>
            <a:r>
              <a:rPr kumimoji="0" lang="en-US" altLang="zh-CN"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89.7</a:t>
            </a:r>
            <a:r>
              <a:rPr kumimoji="0" 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%(113/126)</a:t>
            </a:r>
            <a:r>
              <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a:t>
            </a:r>
            <a:r>
              <a:rPr kumimoji="0" 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89.0%(105/118)</a:t>
            </a:r>
            <a:r>
              <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和</a:t>
            </a:r>
            <a:r>
              <a:rPr kumimoji="0" 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rPr>
              <a:t>76.4%(113/148)</a:t>
            </a:r>
            <a:endPar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5" name="矩形 24"/>
          <p:cNvSpPr/>
          <p:nvPr/>
        </p:nvSpPr>
        <p:spPr>
          <a:xfrm>
            <a:off x="304800" y="1447800"/>
            <a:ext cx="8305800" cy="2170113"/>
          </a:xfrm>
          <a:prstGeom prst="rect">
            <a:avLst/>
          </a:prstGeom>
        </p:spPr>
        <p:txBody>
          <a:bodyPr>
            <a:spAutoFit/>
          </a:bodyPr>
          <a:lstStyle/>
          <a:p>
            <a:pPr marL="0" marR="0" lvl="1" indent="0" algn="l" defTabSz="914400" rtl="0" eaLnBrk="1" fontAlgn="base" latinLnBrk="0" hangingPunct="1">
              <a:lnSpc>
                <a:spcPct val="150000"/>
              </a:lnSpc>
              <a:spcBef>
                <a:spcPct val="0"/>
              </a:spcBef>
              <a:spcAft>
                <a:spcPct val="0"/>
              </a:spcAft>
              <a:buClr>
                <a:srgbClr val="C00000"/>
              </a:buClr>
              <a:buSzTx/>
              <a:buFont typeface="Wingdings" panose="05000000000000000000" pitchFamily="2" charset="2"/>
              <a:buChar char="Ø"/>
              <a:defRPr/>
            </a:pP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发现</a:t>
            </a:r>
            <a:r>
              <a:rPr kumimoji="0" lang="en-US"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MP-SAT</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转阴时间与患儿发热持续时间、入院时中性粒细胞百分比、</a:t>
            </a:r>
            <a:r>
              <a:rPr kumimoji="0" lang="en-US"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CRP</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值以及</a:t>
            </a:r>
            <a:r>
              <a:rPr kumimoji="0" lang="en-US"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LDH</a:t>
            </a:r>
            <a:r>
              <a:rPr kumimoji="0" lang="zh-CN" altLang="en-US"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rPr>
              <a:t>值正相关；与入院时淋巴细胞百分比成反相关；</a:t>
            </a:r>
            <a:endParaRPr kumimoji="0" lang="en-US" altLang="zh-CN" sz="1800" b="0" i="0" u="none" strike="noStrike" kern="100" cap="none" spc="0" normalizeH="0" baseline="0" noProof="0" dirty="0">
              <a:ln>
                <a:noFill/>
              </a:ln>
              <a:solidFill>
                <a:schemeClr val="tx1"/>
              </a:solidFill>
              <a:effectLst/>
              <a:uLnTx/>
              <a:uFillTx/>
              <a:latin typeface="Times New Roman" panose="02020603050405020304" pitchFamily="18" charset="0"/>
              <a:ea typeface="黑体" panose="02010609060101010101" pitchFamily="49" charset="-122"/>
              <a:cs typeface="Times New Roman" panose="02020603050405020304" pitchFamily="18" charset="0"/>
            </a:endParaRPr>
          </a:p>
          <a:p>
            <a:pPr marL="0" marR="0" lvl="1" indent="0" algn="l" defTabSz="914400" rtl="0" eaLnBrk="1" fontAlgn="base" latinLnBrk="0" hangingPunct="1">
              <a:lnSpc>
                <a:spcPct val="150000"/>
              </a:lnSpc>
              <a:spcBef>
                <a:spcPct val="0"/>
              </a:spcBef>
              <a:spcAft>
                <a:spcPct val="0"/>
              </a:spcAft>
              <a:buClr>
                <a:srgbClr val="C00000"/>
              </a:buClr>
              <a:buSzTx/>
              <a:buFont typeface="Wingdings" panose="05000000000000000000" pitchFamily="2" charset="2"/>
              <a:buChar char="Ø"/>
              <a:defRPr/>
            </a:pPr>
            <a:r>
              <a:rPr kumimoji="0" lang="zh-CN" altLang="en-US" sz="1800" b="0" i="0" u="none" strike="noStrike" kern="1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入院时存在肺实变的患者</a:t>
            </a:r>
            <a:r>
              <a:rPr kumimoji="0" lang="en-US" altLang="zh-CN" sz="1800" b="0" i="0" u="none" strike="noStrike" kern="1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MP-SAT</a:t>
            </a:r>
            <a:r>
              <a:rPr kumimoji="0" lang="zh-CN" altLang="en-US" sz="1800" b="0" i="0" u="none" strike="noStrike" kern="100" cap="none" spc="0" normalizeH="0" baseline="0" noProof="0" dirty="0">
                <a:ln>
                  <a:noFill/>
                </a:ln>
                <a:solidFill>
                  <a:srgbClr val="FF0000"/>
                </a:solidFill>
                <a:effectLst/>
                <a:uLnTx/>
                <a:uFillTx/>
                <a:latin typeface="Times New Roman" panose="02020603050405020304" pitchFamily="18" charset="0"/>
                <a:ea typeface="黑体" panose="02010609060101010101" pitchFamily="49" charset="-122"/>
                <a:cs typeface="Times New Roman" panose="02020603050405020304" pitchFamily="18" charset="0"/>
              </a:rPr>
              <a:t>转阴时间较长。</a:t>
            </a:r>
          </a:p>
          <a:p>
            <a:pPr marL="0" marR="0" lvl="1" indent="0" algn="l" defTabSz="914400" rtl="0" eaLnBrk="1" fontAlgn="base" latinLnBrk="0" hangingPunct="1">
              <a:lnSpc>
                <a:spcPct val="150000"/>
              </a:lnSpc>
              <a:spcBef>
                <a:spcPct val="0"/>
              </a:spcBef>
              <a:spcAft>
                <a:spcPct val="0"/>
              </a:spcAft>
              <a:buClr>
                <a:srgbClr val="C00000"/>
              </a:buClr>
              <a:buSzTx/>
              <a:buFont typeface="Wingdings" panose="05000000000000000000" pitchFamily="2" charset="2"/>
              <a:buChar char="Ø"/>
              <a:defRPr/>
            </a:pPr>
            <a:endParaRPr kumimoji="0" lang="en-US" altLang="zh-CN" sz="1800" b="0"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1" indent="0" algn="l" defTabSz="914400" rtl="0" eaLnBrk="1" fontAlgn="base" latinLnBrk="0" hangingPunct="1">
              <a:lnSpc>
                <a:spcPct val="150000"/>
              </a:lnSpc>
              <a:spcBef>
                <a:spcPct val="0"/>
              </a:spcBef>
              <a:spcAft>
                <a:spcPct val="0"/>
              </a:spcAft>
              <a:buClr>
                <a:srgbClr val="C00000"/>
              </a:buClr>
              <a:buSzTx/>
              <a:buFont typeface="Wingdings" panose="05000000000000000000" pitchFamily="2" charset="2"/>
              <a:buChar char="Ø"/>
              <a:defRPr/>
            </a:pPr>
            <a:endParaRPr kumimoji="0" lang="en-US" altLang="zh-CN" sz="1800" b="0"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95235" name="Rectangle 3"/>
          <p:cNvSpPr>
            <a:spLocks noChangeArrowheads="1"/>
          </p:cNvSpPr>
          <p:nvPr/>
        </p:nvSpPr>
        <p:spPr bwMode="auto">
          <a:xfrm>
            <a:off x="1928813" y="3000375"/>
            <a:ext cx="5767388" cy="338138"/>
          </a:xfrm>
          <a:prstGeom prst="rect">
            <a:avLst/>
          </a:prstGeom>
          <a:noFill/>
          <a:ln w="9525">
            <a:noFill/>
            <a:miter lim="800000"/>
          </a:ln>
          <a:effectLst>
            <a:prstShdw prst="shdw17" dist="17961" dir="2700000">
              <a:schemeClr val="accent1">
                <a:gamma/>
                <a:shade val="60000"/>
                <a:invGamma/>
              </a:schemeClr>
            </a:prstShdw>
          </a:effectLst>
        </p:spPr>
        <p:txBody>
          <a:bodyPr wrap="none" anchor="ct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6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rPr>
              <a:t>不同组别的患儿的临床症状、影像学结果及实验室检查的比较</a:t>
            </a:r>
          </a:p>
        </p:txBody>
      </p:sp>
      <p:graphicFrame>
        <p:nvGraphicFramePr>
          <p:cNvPr id="10" name="表格 9"/>
          <p:cNvGraphicFramePr>
            <a:graphicFrameLocks noGrp="1"/>
          </p:cNvGraphicFramePr>
          <p:nvPr/>
        </p:nvGraphicFramePr>
        <p:xfrm>
          <a:off x="285750" y="3357563"/>
          <a:ext cx="8610600" cy="2846797"/>
        </p:xfrm>
        <a:graphic>
          <a:graphicData uri="http://schemas.openxmlformats.org/drawingml/2006/table">
            <a:tbl>
              <a:tblPr/>
              <a:tblGrid>
                <a:gridCol w="1003440"/>
                <a:gridCol w="623079"/>
                <a:gridCol w="633293"/>
                <a:gridCol w="1321588"/>
                <a:gridCol w="1371600"/>
                <a:gridCol w="1447800"/>
                <a:gridCol w="1219200"/>
                <a:gridCol w="152400"/>
                <a:gridCol w="838200"/>
              </a:tblGrid>
              <a:tr h="381000">
                <a:tc gridSpan="2">
                  <a:txBody>
                    <a:bodyPr/>
                    <a:lstStyle/>
                    <a:p>
                      <a:pPr algn="ctr">
                        <a:lnSpc>
                          <a:spcPct val="150000"/>
                        </a:lnSpc>
                        <a:spcAft>
                          <a:spcPts val="0"/>
                        </a:spcAft>
                      </a:pPr>
                      <a:r>
                        <a:rPr lang="zh-CN" sz="1200" b="1" kern="100" dirty="0">
                          <a:latin typeface="Times New Roman" panose="02020603050405020304" pitchFamily="18" charset="0"/>
                          <a:ea typeface="黑体" panose="02010609060101010101" pitchFamily="49" charset="-122"/>
                          <a:cs typeface="Times New Roman" panose="02020603050405020304" pitchFamily="18" charset="0"/>
                        </a:rPr>
                        <a:t>项目</a:t>
                      </a:r>
                      <a:endParaRPr lang="zh-CN" sz="1200"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chemeClr val="accent1"/>
                    </a:solidFill>
                  </a:tcPr>
                </a:tc>
                <a:tc hMerge="1">
                  <a:txBody>
                    <a:bodyPr/>
                    <a:lstStyle/>
                    <a:p>
                      <a:endParaRPr lang="zh-CN"/>
                    </a:p>
                  </a:txBody>
                  <a:tcPr marL="56780" marR="56780"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chemeClr val="accent1"/>
                    </a:solidFill>
                  </a:tcPr>
                </a:tc>
                <a:tc gridSpan="5">
                  <a:txBody>
                    <a:bodyPr/>
                    <a:lstStyle/>
                    <a:p>
                      <a:pPr algn="ctr">
                        <a:lnSpc>
                          <a:spcPct val="150000"/>
                        </a:lnSpc>
                        <a:spcAft>
                          <a:spcPts val="0"/>
                        </a:spcAft>
                      </a:pPr>
                      <a:r>
                        <a:rPr lang="en-US" sz="14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MP-SAT</a:t>
                      </a:r>
                      <a:r>
                        <a:rPr lang="zh-CN" sz="14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转</a:t>
                      </a:r>
                      <a:r>
                        <a:rPr lang="zh-CN" sz="1400"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阴</a:t>
                      </a:r>
                      <a:r>
                        <a:rPr lang="zh-CN" altLang="en-US" sz="1400"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时间</a:t>
                      </a:r>
                      <a:r>
                        <a:rPr lang="zh-CN" sz="1400"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sz="14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n</a:t>
                      </a:r>
                      <a:r>
                        <a:rPr lang="zh-CN" sz="14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sz="1400"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chemeClr val="accent1"/>
                    </a:solid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tc gridSpan="2">
                  <a:txBody>
                    <a:bodyPr/>
                    <a:lstStyle/>
                    <a:p>
                      <a:pPr algn="ctr">
                        <a:lnSpc>
                          <a:spcPct val="150000"/>
                        </a:lnSpc>
                        <a:spcAft>
                          <a:spcPts val="0"/>
                        </a:spcAft>
                      </a:pPr>
                      <a:r>
                        <a:rPr lang="en-US" sz="1200" b="1" kern="100" dirty="0">
                          <a:latin typeface="Times New Roman" panose="02020603050405020304" pitchFamily="18" charset="0"/>
                          <a:ea typeface="黑体" panose="02010609060101010101" pitchFamily="49" charset="-122"/>
                          <a:cs typeface="Times New Roman" panose="02020603050405020304" pitchFamily="18" charset="0"/>
                        </a:rPr>
                        <a:t>P</a:t>
                      </a:r>
                      <a:endParaRPr lang="zh-CN" sz="1200"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chemeClr val="accent1"/>
                    </a:solidFill>
                  </a:tcPr>
                </a:tc>
                <a:tc hMerge="1">
                  <a:txBody>
                    <a:bodyPr/>
                    <a:lstStyle/>
                    <a:p>
                      <a:endParaRPr lang="zh-CN"/>
                    </a:p>
                  </a:txBody>
                  <a:tcPr marL="56780" marR="56780" marT="0" marB="0" anchor="ctr">
                    <a:lnL>
                      <a:noFill/>
                    </a:lnL>
                    <a:lnR>
                      <a:noFill/>
                    </a:lnR>
                    <a:lnT w="12700" cap="flat" cmpd="sng" algn="ctr">
                      <a:solidFill>
                        <a:srgbClr val="4F81BD"/>
                      </a:solidFill>
                      <a:prstDash val="solid"/>
                      <a:round/>
                      <a:headEnd type="none" w="med" len="med"/>
                      <a:tailEnd type="none" w="med" len="med"/>
                    </a:lnT>
                    <a:lnB w="12700" cap="flat" cmpd="sng" algn="ctr">
                      <a:solidFill>
                        <a:srgbClr val="C0504D"/>
                      </a:solidFill>
                      <a:prstDash val="solid"/>
                      <a:round/>
                      <a:headEnd type="none" w="med" len="med"/>
                      <a:tailEnd type="none" w="med" len="med"/>
                    </a:lnB>
                    <a:solidFill>
                      <a:schemeClr val="accent1"/>
                    </a:solidFill>
                  </a:tcPr>
                </a:tc>
              </a:tr>
              <a:tr h="471966">
                <a:tc>
                  <a:txBody>
                    <a:bodyPr/>
                    <a:lstStyle/>
                    <a:p>
                      <a:pPr algn="ctr">
                        <a:lnSpc>
                          <a:spcPct val="150000"/>
                        </a:lnSpc>
                        <a:spcAft>
                          <a:spcPts val="0"/>
                        </a:spcAft>
                      </a:pP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w="12700" cap="flat" cmpd="sng" algn="ctr">
                      <a:solidFill>
                        <a:srgbClr val="C0504D"/>
                      </a:solidFill>
                      <a:prstDash val="solid"/>
                      <a:round/>
                      <a:headEnd type="none" w="med" len="med"/>
                      <a:tailEnd type="none" w="med" len="med"/>
                    </a:lnT>
                    <a:lnB>
                      <a:noFill/>
                    </a:lnB>
                  </a:tcPr>
                </a:tc>
                <a:tc>
                  <a:txBody>
                    <a:bodyPr/>
                    <a:lstStyle/>
                    <a:p>
                      <a:pPr algn="ctr">
                        <a:lnSpc>
                          <a:spcPct val="150000"/>
                        </a:lnSpc>
                        <a:spcAft>
                          <a:spcPts val="0"/>
                        </a:spcAft>
                      </a:pP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w="12700" cap="flat" cmpd="sng" algn="ctr">
                      <a:solidFill>
                        <a:srgbClr val="C0504D"/>
                      </a:solidFill>
                      <a:prstDash val="solid"/>
                      <a:round/>
                      <a:headEnd type="none" w="med" len="med"/>
                      <a:tailEnd type="none" w="med" len="med"/>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1</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周</a:t>
                      </a:r>
                    </a:p>
                    <a:p>
                      <a:pPr algn="ctr">
                        <a:lnSpc>
                          <a:spcPct val="150000"/>
                        </a:lnSpc>
                        <a:spcAft>
                          <a:spcPts val="0"/>
                        </a:spcAft>
                      </a:pP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n=1</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p>
                  </a:txBody>
                  <a:tcPr marL="56780" marR="56780" marT="0" marB="0">
                    <a:lnL>
                      <a:noFill/>
                    </a:lnL>
                    <a:lnR>
                      <a:noFill/>
                    </a:lnR>
                    <a:lnT w="12700" cap="flat" cmpd="sng" algn="ctr">
                      <a:solidFill>
                        <a:srgbClr val="C0504D"/>
                      </a:solidFill>
                      <a:prstDash val="solid"/>
                      <a:round/>
                      <a:headEnd type="none" w="med" len="med"/>
                      <a:tailEnd type="none" w="med" len="med"/>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2</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周</a:t>
                      </a:r>
                    </a:p>
                    <a:p>
                      <a:pPr algn="ctr">
                        <a:lnSpc>
                          <a:spcPct val="150000"/>
                        </a:lnSpc>
                        <a:spcAft>
                          <a:spcPts val="0"/>
                        </a:spcAft>
                      </a:pP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n=8</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p>
                  </a:txBody>
                  <a:tcPr marL="56780" marR="56780" marT="0" marB="0">
                    <a:lnL>
                      <a:noFill/>
                    </a:lnL>
                    <a:lnR>
                      <a:noFill/>
                    </a:lnR>
                    <a:lnT w="12700" cap="flat" cmpd="sng" algn="ctr">
                      <a:solidFill>
                        <a:srgbClr val="C0504D"/>
                      </a:solidFill>
                      <a:prstDash val="solid"/>
                      <a:round/>
                      <a:headEnd type="none" w="med" len="med"/>
                      <a:tailEnd type="none" w="med" len="med"/>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3</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周</a:t>
                      </a:r>
                    </a:p>
                    <a:p>
                      <a:pPr algn="ctr">
                        <a:lnSpc>
                          <a:spcPct val="150000"/>
                        </a:lnSpc>
                        <a:spcAft>
                          <a:spcPts val="0"/>
                        </a:spcAft>
                      </a:pP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n=28</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p>
                  </a:txBody>
                  <a:tcPr marL="56780" marR="56780" marT="0" marB="0">
                    <a:lnL>
                      <a:noFill/>
                    </a:lnL>
                    <a:lnR>
                      <a:noFill/>
                    </a:lnR>
                    <a:lnT w="12700" cap="flat" cmpd="sng" algn="ctr">
                      <a:solidFill>
                        <a:srgbClr val="C0504D"/>
                      </a:solidFill>
                      <a:prstDash val="solid"/>
                      <a:round/>
                      <a:headEnd type="none" w="med" len="med"/>
                      <a:tailEnd type="none" w="med" len="med"/>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4</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周</a:t>
                      </a:r>
                    </a:p>
                    <a:p>
                      <a:pPr algn="ctr">
                        <a:lnSpc>
                          <a:spcPct val="150000"/>
                        </a:lnSpc>
                        <a:spcAft>
                          <a:spcPts val="0"/>
                        </a:spcAft>
                      </a:pP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n=20</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p>
                  </a:txBody>
                  <a:tcPr marL="56780" marR="56780" marT="0" marB="0">
                    <a:lnL>
                      <a:noFill/>
                    </a:lnL>
                    <a:lnR>
                      <a:noFill/>
                    </a:lnR>
                    <a:lnT w="12700" cap="flat" cmpd="sng" algn="ctr">
                      <a:solidFill>
                        <a:srgbClr val="C0504D"/>
                      </a:solidFill>
                      <a:prstDash val="solid"/>
                      <a:round/>
                      <a:headEnd type="none" w="med" len="med"/>
                      <a:tailEnd type="none" w="med" len="med"/>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4</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周以后</a:t>
                      </a:r>
                    </a:p>
                    <a:p>
                      <a:pPr algn="ctr">
                        <a:lnSpc>
                          <a:spcPct val="150000"/>
                        </a:lnSpc>
                        <a:spcAft>
                          <a:spcPts val="0"/>
                        </a:spcAft>
                      </a:pP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n=4</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p>
                  </a:txBody>
                  <a:tcPr marL="56780" marR="56780" marT="0" marB="0">
                    <a:lnL>
                      <a:noFill/>
                    </a:lnL>
                    <a:lnR>
                      <a:noFill/>
                    </a:lnR>
                    <a:lnT w="12700" cap="flat" cmpd="sng" algn="ctr">
                      <a:solidFill>
                        <a:srgbClr val="C0504D"/>
                      </a:solidFill>
                      <a:prstDash val="solid"/>
                      <a:round/>
                      <a:headEnd type="none" w="med" len="med"/>
                      <a:tailEnd type="none" w="med" len="med"/>
                    </a:lnT>
                    <a:lnB>
                      <a:noFill/>
                    </a:lnB>
                  </a:tcPr>
                </a:tc>
                <a:tc>
                  <a:txBody>
                    <a:bodyPr/>
                    <a:lstStyle/>
                    <a:p>
                      <a:pPr algn="ctr">
                        <a:lnSpc>
                          <a:spcPct val="150000"/>
                        </a:lnSpc>
                        <a:spcAft>
                          <a:spcPts val="0"/>
                        </a:spcAft>
                      </a:pPr>
                      <a:endParaRPr lang="en-US"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w="12700" cap="flat" cmpd="sng" algn="ctr">
                      <a:solidFill>
                        <a:srgbClr val="C0504D"/>
                      </a:solidFill>
                      <a:prstDash val="solid"/>
                      <a:round/>
                      <a:headEnd type="none" w="med" len="med"/>
                      <a:tailEnd type="none" w="med" len="med"/>
                    </a:lnT>
                    <a:lnB>
                      <a:noFill/>
                    </a:lnB>
                  </a:tcPr>
                </a:tc>
                <a:tc>
                  <a:txBody>
                    <a:bodyPr/>
                    <a:lstStyle/>
                    <a:p>
                      <a:pPr algn="ctr">
                        <a:lnSpc>
                          <a:spcPct val="150000"/>
                        </a:lnSpc>
                        <a:spcAft>
                          <a:spcPts val="0"/>
                        </a:spcAft>
                      </a:pPr>
                      <a:endParaRPr lang="en-US"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w="12700" cap="flat" cmpd="sng" algn="ctr">
                      <a:solidFill>
                        <a:srgbClr val="C0504D"/>
                      </a:solidFill>
                      <a:prstDash val="solid"/>
                      <a:round/>
                      <a:headEnd type="none" w="med" len="med"/>
                      <a:tailEnd type="none" w="med" len="med"/>
                    </a:lnT>
                    <a:lnB>
                      <a:noFill/>
                    </a:lnB>
                  </a:tcPr>
                </a:tc>
              </a:tr>
              <a:tr h="235983">
                <a:tc gridSpan="2">
                  <a:txBody>
                    <a:bodyPr/>
                    <a:lstStyle/>
                    <a:p>
                      <a:pPr algn="ctr">
                        <a:lnSpc>
                          <a:spcPct val="150000"/>
                        </a:lnSpc>
                        <a:spcAft>
                          <a:spcPts val="0"/>
                        </a:spcAft>
                      </a:pPr>
                      <a:r>
                        <a:rPr lang="zh-CN" sz="1200"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发热</a:t>
                      </a:r>
                      <a:r>
                        <a:rPr lang="zh-CN" altLang="en-US" sz="1200"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天数</a:t>
                      </a:r>
                      <a:r>
                        <a:rPr lang="zh-CN" sz="1200" b="1" kern="100" dirty="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en-US" sz="12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d</a:t>
                      </a:r>
                      <a:r>
                        <a:rPr lang="zh-CN" sz="12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p>
                  </a:txBody>
                  <a:tcPr marL="56780" marR="56780" marT="0" marB="0">
                    <a:lnL>
                      <a:noFill/>
                    </a:lnL>
                    <a:lnR>
                      <a:noFill/>
                    </a:lnR>
                    <a:lnT>
                      <a:noFill/>
                    </a:lnT>
                    <a:lnB>
                      <a:noFill/>
                    </a:lnB>
                  </a:tcPr>
                </a:tc>
                <a:tc hMerge="1">
                  <a:txBody>
                    <a:bodyPr/>
                    <a:lstStyle/>
                    <a:p>
                      <a:endParaRPr lang="zh-CN"/>
                    </a:p>
                  </a:txBody>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1</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2(0-3)</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3.5(3-4)</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6(5-6)</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6.5(5.3-7)</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gridSpan="2">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P</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0.01</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r>
              <a:tr h="235983">
                <a:tc gridSpan="2">
                  <a:txBody>
                    <a:bodyPr/>
                    <a:lstStyle/>
                    <a:p>
                      <a:pPr algn="ctr">
                        <a:lnSpc>
                          <a:spcPct val="150000"/>
                        </a:lnSpc>
                        <a:spcAft>
                          <a:spcPts val="0"/>
                        </a:spcAft>
                      </a:pPr>
                      <a:r>
                        <a:rPr lang="zh-CN" sz="1200" b="1" kern="100" dirty="0">
                          <a:latin typeface="Times New Roman" panose="02020603050405020304" pitchFamily="18" charset="0"/>
                          <a:ea typeface="黑体" panose="02010609060101010101" pitchFamily="49" charset="-122"/>
                          <a:cs typeface="Times New Roman" panose="02020603050405020304" pitchFamily="18" charset="0"/>
                        </a:rPr>
                        <a:t>大片肺实变</a:t>
                      </a:r>
                      <a:r>
                        <a:rPr lang="en-US" sz="1200" b="1" kern="100" dirty="0">
                          <a:latin typeface="Times New Roman" panose="02020603050405020304" pitchFamily="18" charset="0"/>
                          <a:ea typeface="黑体" panose="02010609060101010101" pitchFamily="49" charset="-122"/>
                          <a:cs typeface="Times New Roman" panose="02020603050405020304" pitchFamily="18" charset="0"/>
                        </a:rPr>
                        <a:t>[n(%)]</a:t>
                      </a:r>
                      <a:endParaRPr lang="zh-CN" sz="12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0</a:t>
                      </a:r>
                      <a:r>
                        <a:rPr lang="zh-CN" sz="1100" b="1" kern="10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a:latin typeface="Times New Roman" panose="02020603050405020304" pitchFamily="18" charset="0"/>
                          <a:ea typeface="黑体" panose="02010609060101010101" pitchFamily="49" charset="-122"/>
                          <a:cs typeface="Times New Roman" panose="02020603050405020304" pitchFamily="18" charset="0"/>
                        </a:rPr>
                        <a:t>0%</a:t>
                      </a:r>
                      <a:r>
                        <a:rPr lang="zh-CN" sz="1100" b="1" kern="100">
                          <a:latin typeface="Times New Roman" panose="02020603050405020304" pitchFamily="18" charset="0"/>
                          <a:ea typeface="黑体" panose="02010609060101010101" pitchFamily="49" charset="-122"/>
                          <a:cs typeface="Times New Roman" panose="02020603050405020304" pitchFamily="18" charset="0"/>
                        </a:rPr>
                        <a:t>）</a:t>
                      </a: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0%</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2(7.1%)</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5(25%)</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4(100%)</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gridSpan="2">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P</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0.01</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r>
              <a:tr h="316957">
                <a:tc gridSpan="2">
                  <a:txBody>
                    <a:bodyPr/>
                    <a:lstStyle/>
                    <a:p>
                      <a:pPr algn="ctr">
                        <a:lnSpc>
                          <a:spcPct val="150000"/>
                        </a:lnSpc>
                        <a:spcAft>
                          <a:spcPts val="0"/>
                        </a:spcAft>
                      </a:pPr>
                      <a:r>
                        <a:rPr lang="zh-CN" sz="1200" b="1" kern="100" dirty="0">
                          <a:latin typeface="Times New Roman" panose="02020603050405020304" pitchFamily="18" charset="0"/>
                          <a:ea typeface="黑体" panose="02010609060101010101" pitchFamily="49" charset="-122"/>
                          <a:cs typeface="Times New Roman" panose="02020603050405020304" pitchFamily="18" charset="0"/>
                        </a:rPr>
                        <a:t>外周血</a:t>
                      </a:r>
                      <a:r>
                        <a:rPr lang="zh-CN" sz="1200" b="1" kern="100" dirty="0" smtClean="0">
                          <a:latin typeface="Times New Roman" panose="02020603050405020304" pitchFamily="18" charset="0"/>
                          <a:ea typeface="黑体" panose="02010609060101010101" pitchFamily="49" charset="-122"/>
                          <a:cs typeface="Times New Roman" panose="02020603050405020304" pitchFamily="18" charset="0"/>
                        </a:rPr>
                        <a:t>白细胞</a:t>
                      </a:r>
                      <a:r>
                        <a:rPr lang="en-US" sz="1200" b="1" kern="100" dirty="0" smtClean="0">
                          <a:latin typeface="Times New Roman" panose="02020603050405020304" pitchFamily="18" charset="0"/>
                          <a:ea typeface="黑体" panose="02010609060101010101" pitchFamily="49" charset="-122"/>
                          <a:cs typeface="Times New Roman" panose="02020603050405020304" pitchFamily="18" charset="0"/>
                        </a:rPr>
                        <a:t>(</a:t>
                      </a:r>
                      <a:r>
                        <a:rPr lang="zh-CN" sz="12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200" b="1" kern="100" dirty="0">
                          <a:latin typeface="Times New Roman" panose="02020603050405020304" pitchFamily="18" charset="0"/>
                          <a:ea typeface="黑体" panose="02010609060101010101" pitchFamily="49" charset="-122"/>
                          <a:cs typeface="Times New Roman" panose="02020603050405020304" pitchFamily="18" charset="0"/>
                        </a:rPr>
                        <a:t>10</a:t>
                      </a:r>
                      <a:r>
                        <a:rPr lang="en-US" sz="1200" b="1" kern="100" baseline="30000" dirty="0">
                          <a:latin typeface="Times New Roman" panose="02020603050405020304" pitchFamily="18" charset="0"/>
                          <a:ea typeface="黑体" panose="02010609060101010101" pitchFamily="49" charset="-122"/>
                          <a:cs typeface="Times New Roman" panose="02020603050405020304" pitchFamily="18" charset="0"/>
                        </a:rPr>
                        <a:t>9</a:t>
                      </a:r>
                      <a:r>
                        <a:rPr lang="en-US" sz="1200" b="1" kern="100" dirty="0">
                          <a:latin typeface="Times New Roman" panose="02020603050405020304" pitchFamily="18" charset="0"/>
                          <a:ea typeface="黑体" panose="02010609060101010101" pitchFamily="49" charset="-122"/>
                          <a:cs typeface="Times New Roman" panose="02020603050405020304" pitchFamily="18" charset="0"/>
                        </a:rPr>
                        <a:t>L)</a:t>
                      </a:r>
                      <a:endParaRPr lang="zh-CN" sz="12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6.7</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7.5(6.0-10.6)</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9.5(7.4-10.8)</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9.1(7.8-11.7)</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8.1(6.2-9.7)</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gridSpan="2">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p</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0.05</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r>
              <a:tr h="235983">
                <a:tc gridSpan="2">
                  <a:txBody>
                    <a:bodyPr/>
                    <a:lstStyle/>
                    <a:p>
                      <a:pPr algn="ctr">
                        <a:lnSpc>
                          <a:spcPct val="150000"/>
                        </a:lnSpc>
                        <a:spcAft>
                          <a:spcPts val="0"/>
                        </a:spcAft>
                      </a:pPr>
                      <a:r>
                        <a:rPr lang="zh-CN" sz="1200" b="1" kern="100" dirty="0">
                          <a:solidFill>
                            <a:srgbClr val="FFC000"/>
                          </a:solidFill>
                          <a:latin typeface="Times New Roman" panose="02020603050405020304" pitchFamily="18" charset="0"/>
                          <a:ea typeface="黑体" panose="02010609060101010101" pitchFamily="49" charset="-122"/>
                          <a:cs typeface="Times New Roman" panose="02020603050405020304" pitchFamily="18" charset="0"/>
                        </a:rPr>
                        <a:t>淋巴细胞</a:t>
                      </a:r>
                      <a:r>
                        <a:rPr lang="en-US" sz="1200" b="1" kern="100" dirty="0">
                          <a:solidFill>
                            <a:srgbClr val="FFC000"/>
                          </a:solidFill>
                          <a:latin typeface="Times New Roman" panose="02020603050405020304" pitchFamily="18" charset="0"/>
                          <a:ea typeface="黑体" panose="02010609060101010101" pitchFamily="49" charset="-122"/>
                          <a:cs typeface="Times New Roman" panose="02020603050405020304" pitchFamily="18" charset="0"/>
                        </a:rPr>
                        <a:t>(%)</a:t>
                      </a:r>
                      <a:endParaRPr lang="zh-CN" sz="1200" b="1" kern="100" dirty="0">
                        <a:solidFill>
                          <a:srgbClr val="FFC000"/>
                        </a:solidFill>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36.3</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36.0(28.2-41.8)</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30.0(26.7-36.4)</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28.7(22.9-33.2)</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14.8(8.4-25.5)</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gridSpan="2">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P</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0.05</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r>
              <a:tr h="235983">
                <a:tc gridSpan="2">
                  <a:txBody>
                    <a:bodyPr/>
                    <a:lstStyle/>
                    <a:p>
                      <a:pPr algn="ctr">
                        <a:lnSpc>
                          <a:spcPct val="150000"/>
                        </a:lnSpc>
                        <a:spcAft>
                          <a:spcPts val="0"/>
                        </a:spcAft>
                      </a:pPr>
                      <a:r>
                        <a:rPr lang="zh-CN" sz="12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中性粒细胞</a:t>
                      </a:r>
                      <a:r>
                        <a:rPr lang="en-US" sz="12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sz="12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53.3</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55.2(52.3-60.7)</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59.1(53.1-65.6)</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66.4(57.8-71.4)</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82.6(63.5-89.0)</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gridSpan="2">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P</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0.05</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r>
              <a:tr h="235983">
                <a:tc gridSpan="2">
                  <a:txBody>
                    <a:bodyPr/>
                    <a:lstStyle/>
                    <a:p>
                      <a:pPr algn="ctr">
                        <a:lnSpc>
                          <a:spcPct val="150000"/>
                        </a:lnSpc>
                        <a:spcAft>
                          <a:spcPts val="0"/>
                        </a:spcAft>
                      </a:pPr>
                      <a:r>
                        <a:rPr lang="en-US" sz="12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CRP (mg/L)</a:t>
                      </a:r>
                      <a:endParaRPr lang="zh-CN" sz="12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2</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9.5(8.3-13.8)</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12(5.3-17.0)</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15.5(10-24.8)</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28.5(11.3-48.0)</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gridSpan="2">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P</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0.01</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a:noFill/>
                    </a:lnB>
                  </a:tcPr>
                </a:tc>
                <a:tc hMerge="1">
                  <a:txBody>
                    <a:bodyPr/>
                    <a:lstStyle/>
                    <a:p>
                      <a:endParaRPr lang="zh-CN"/>
                    </a:p>
                  </a:txBody>
                  <a:tcPr/>
                </a:tc>
              </a:tr>
              <a:tr h="235983">
                <a:tc gridSpan="2">
                  <a:txBody>
                    <a:bodyPr/>
                    <a:lstStyle/>
                    <a:p>
                      <a:pPr algn="ctr">
                        <a:lnSpc>
                          <a:spcPct val="150000"/>
                        </a:lnSpc>
                        <a:spcAft>
                          <a:spcPts val="0"/>
                        </a:spcAft>
                      </a:pPr>
                      <a:r>
                        <a:rPr lang="en-US" sz="12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LDH(IU/L)</a:t>
                      </a:r>
                      <a:endParaRPr lang="zh-CN" sz="1200" b="1" kern="100" dirty="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w="12700" cap="flat" cmpd="sng" algn="ctr">
                      <a:solidFill>
                        <a:srgbClr val="4F81BD"/>
                      </a:solidFill>
                      <a:prstDash val="solid"/>
                      <a:round/>
                      <a:headEnd type="none" w="med" len="med"/>
                      <a:tailEnd type="none" w="med" len="med"/>
                    </a:lnB>
                  </a:tcPr>
                </a:tc>
                <a:tc hMerge="1">
                  <a:txBody>
                    <a:bodyPr/>
                    <a:lstStyle/>
                    <a:p>
                      <a:endParaRPr lang="zh-CN"/>
                    </a:p>
                  </a:txBody>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156</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w="12700" cap="flat" cmpd="sng" algn="ctr">
                      <a:solidFill>
                        <a:srgbClr val="4F81BD"/>
                      </a:solidFill>
                      <a:prstDash val="solid"/>
                      <a:round/>
                      <a:headEnd type="none" w="med" len="med"/>
                      <a:tailEnd type="none" w="med" len="med"/>
                    </a:lnB>
                  </a:tcPr>
                </a:tc>
                <a:tc>
                  <a:txBody>
                    <a:bodyPr/>
                    <a:lstStyle/>
                    <a:p>
                      <a:pPr algn="ctr">
                        <a:lnSpc>
                          <a:spcPct val="150000"/>
                        </a:lnSpc>
                        <a:spcAft>
                          <a:spcPts val="0"/>
                        </a:spcAft>
                      </a:pPr>
                      <a:r>
                        <a:rPr lang="en-US" sz="1100" b="1" kern="100">
                          <a:latin typeface="Times New Roman" panose="02020603050405020304" pitchFamily="18" charset="0"/>
                          <a:ea typeface="黑体" panose="02010609060101010101" pitchFamily="49" charset="-122"/>
                          <a:cs typeface="Times New Roman" panose="02020603050405020304" pitchFamily="18" charset="0"/>
                        </a:rPr>
                        <a:t>213(146-250)</a:t>
                      </a:r>
                      <a:endParaRPr lang="zh-CN" sz="1100" b="1" kern="10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w="12700" cap="flat" cmpd="sng" algn="ctr">
                      <a:solidFill>
                        <a:srgbClr val="4F81BD"/>
                      </a:solidFill>
                      <a:prstDash val="solid"/>
                      <a:round/>
                      <a:headEnd type="none" w="med" len="med"/>
                      <a:tailEnd type="none" w="med" len="med"/>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232(201-299)</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w="12700" cap="flat" cmpd="sng" algn="ctr">
                      <a:solidFill>
                        <a:srgbClr val="4F81BD"/>
                      </a:solidFill>
                      <a:prstDash val="solid"/>
                      <a:round/>
                      <a:headEnd type="none" w="med" len="med"/>
                      <a:tailEnd type="none" w="med" len="med"/>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243(183-291)</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w="12700" cap="flat" cmpd="sng" algn="ctr">
                      <a:solidFill>
                        <a:srgbClr val="4F81BD"/>
                      </a:solidFill>
                      <a:prstDash val="solid"/>
                      <a:round/>
                      <a:headEnd type="none" w="med" len="med"/>
                      <a:tailEnd type="none" w="med" len="med"/>
                    </a:lnB>
                  </a:tcPr>
                </a:tc>
                <a:tc>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302(271-384)</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w="12700" cap="flat" cmpd="sng" algn="ctr">
                      <a:solidFill>
                        <a:srgbClr val="4F81BD"/>
                      </a:solidFill>
                      <a:prstDash val="solid"/>
                      <a:round/>
                      <a:headEnd type="none" w="med" len="med"/>
                      <a:tailEnd type="none" w="med" len="med"/>
                    </a:lnB>
                  </a:tcPr>
                </a:tc>
                <a:tc gridSpan="2">
                  <a:txBody>
                    <a:bodyPr/>
                    <a:lstStyle/>
                    <a:p>
                      <a:pPr algn="ctr">
                        <a:lnSpc>
                          <a:spcPct val="150000"/>
                        </a:lnSpc>
                        <a:spcAft>
                          <a:spcPts val="0"/>
                        </a:spcAft>
                      </a:pP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P</a:t>
                      </a:r>
                      <a:r>
                        <a:rPr lang="zh-CN" sz="1100" b="1" kern="100" dirty="0">
                          <a:latin typeface="Times New Roman" panose="02020603050405020304" pitchFamily="18" charset="0"/>
                          <a:ea typeface="黑体" panose="02010609060101010101" pitchFamily="49" charset="-122"/>
                          <a:cs typeface="Times New Roman" panose="02020603050405020304" pitchFamily="18" charset="0"/>
                        </a:rPr>
                        <a:t>＜</a:t>
                      </a:r>
                      <a:r>
                        <a:rPr lang="en-US" sz="1100" b="1" kern="100" dirty="0">
                          <a:latin typeface="Times New Roman" panose="02020603050405020304" pitchFamily="18" charset="0"/>
                          <a:ea typeface="黑体" panose="02010609060101010101" pitchFamily="49" charset="-122"/>
                          <a:cs typeface="Times New Roman" panose="02020603050405020304" pitchFamily="18" charset="0"/>
                        </a:rPr>
                        <a:t>0.05</a:t>
                      </a:r>
                      <a:endParaRPr lang="zh-CN" sz="1100" b="1" kern="100" dirty="0">
                        <a:latin typeface="Times New Roman" panose="02020603050405020304" pitchFamily="18" charset="0"/>
                        <a:ea typeface="黑体" panose="02010609060101010101" pitchFamily="49" charset="-122"/>
                        <a:cs typeface="Times New Roman" panose="02020603050405020304" pitchFamily="18" charset="0"/>
                      </a:endParaRPr>
                    </a:p>
                  </a:txBody>
                  <a:tcPr marL="56780" marR="56780" marT="0" marB="0">
                    <a:lnL>
                      <a:noFill/>
                    </a:lnL>
                    <a:lnR>
                      <a:noFill/>
                    </a:lnR>
                    <a:lnT>
                      <a:noFill/>
                    </a:lnT>
                    <a:lnB w="12700" cap="flat" cmpd="sng" algn="ctr">
                      <a:solidFill>
                        <a:srgbClr val="4F81BD"/>
                      </a:solidFill>
                      <a:prstDash val="solid"/>
                      <a:round/>
                      <a:headEnd type="none" w="med" len="med"/>
                      <a:tailEnd type="none" w="med" len="med"/>
                    </a:lnB>
                  </a:tcPr>
                </a:tc>
                <a:tc hMerge="1">
                  <a:txBody>
                    <a:bodyPr/>
                    <a:lstStyle/>
                    <a:p>
                      <a:endParaRPr lang="zh-CN"/>
                    </a:p>
                  </a:txBody>
                  <a:tcPr/>
                </a:tc>
              </a:tr>
            </a:tbl>
          </a:graphicData>
        </a:graphic>
      </p:graphicFrame>
      <p:sp>
        <p:nvSpPr>
          <p:cNvPr id="24662" name="标题 1"/>
          <p:cNvSpPr txBox="1"/>
          <p:nvPr/>
        </p:nvSpPr>
        <p:spPr>
          <a:xfrm>
            <a:off x="0" y="228600"/>
            <a:ext cx="9372600" cy="1143000"/>
          </a:xfrm>
          <a:prstGeom prst="rect">
            <a:avLst/>
          </a:prstGeom>
          <a:noFill/>
          <a:ln w="9525">
            <a:noFill/>
          </a:ln>
        </p:spPr>
        <p:txBody>
          <a:bodyPr anchor="ctr"/>
          <a:lstStyle/>
          <a:p>
            <a:pPr lvl="0" indent="0" algn="ctr"/>
            <a:r>
              <a:rPr lang="en-US" altLang="en-US" sz="3600" dirty="0">
                <a:latin typeface="微软雅黑" panose="020B0503020204020204" charset="-122"/>
                <a:ea typeface="微软雅黑" panose="020B0503020204020204" charset="-122"/>
              </a:rPr>
              <a:t>MP-SAT</a:t>
            </a:r>
            <a:r>
              <a:rPr lang="zh-CN" altLang="en-US" sz="3600" u="sng" dirty="0">
                <a:latin typeface="微软雅黑" panose="020B0503020204020204" charset="-122"/>
                <a:ea typeface="微软雅黑" panose="020B0503020204020204" charset="-122"/>
              </a:rPr>
              <a:t>与疾病严重程度有相关性</a:t>
            </a:r>
          </a:p>
          <a:p>
            <a:pPr lvl="0" indent="0" algn="ctr"/>
            <a:endParaRPr lang="zh-CN" altLang="en-US" sz="3600" dirty="0">
              <a:latin typeface="微软雅黑" panose="020B0503020204020204" charset="-122"/>
              <a:ea typeface="微软雅黑" panose="020B0503020204020204" charset="-122"/>
            </a:endParaRPr>
          </a:p>
        </p:txBody>
      </p:sp>
      <p:sp>
        <p:nvSpPr>
          <p:cNvPr id="24663" name="TextBox 6"/>
          <p:cNvSpPr txBox="1"/>
          <p:nvPr/>
        </p:nvSpPr>
        <p:spPr>
          <a:xfrm>
            <a:off x="0" y="6611938"/>
            <a:ext cx="7821613" cy="246062"/>
          </a:xfrm>
          <a:prstGeom prst="rect">
            <a:avLst/>
          </a:prstGeom>
          <a:noFill/>
          <a:ln w="9525">
            <a:noFill/>
          </a:ln>
        </p:spPr>
        <p:txBody>
          <a:bodyPr anchor="t">
            <a:spAutoFit/>
          </a:bodyPr>
          <a:lstStyle/>
          <a:p>
            <a:pPr lvl="0" indent="0"/>
            <a:r>
              <a:rPr lang="zh-CN" altLang="en-US" sz="1000" dirty="0">
                <a:latin typeface="Arial" panose="020B0604020202020204" pitchFamily="34" charset="0"/>
                <a:ea typeface="宋体" panose="02010600030101010101" pitchFamily="2" charset="-122"/>
              </a:rPr>
              <a:t>郭丽，孙林等，肺炎支原体</a:t>
            </a:r>
            <a:r>
              <a:rPr lang="en-US" altLang="zh-CN" sz="1000" dirty="0">
                <a:latin typeface="Arial" panose="020B0604020202020204" pitchFamily="34" charset="0"/>
                <a:ea typeface="宋体" panose="02010600030101010101" pitchFamily="2" charset="-122"/>
              </a:rPr>
              <a:t>RNA</a:t>
            </a:r>
            <a:r>
              <a:rPr lang="zh-CN" altLang="en-US" sz="1000" dirty="0">
                <a:latin typeface="Arial" panose="020B0604020202020204" pitchFamily="34" charset="0"/>
                <a:ea typeface="宋体" panose="02010600030101010101" pitchFamily="2" charset="-122"/>
              </a:rPr>
              <a:t>检测在儿童肺炎支原体肺炎疗效监测中的应用价值。中国循证儿科杂志，</a:t>
            </a:r>
            <a:r>
              <a:rPr lang="en-US" altLang="zh-CN" sz="1000" dirty="0">
                <a:latin typeface="Arial" panose="020B0604020202020204" pitchFamily="34" charset="0"/>
                <a:ea typeface="宋体" panose="02010600030101010101" pitchFamily="2" charset="-122"/>
              </a:rPr>
              <a:t>2016</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11</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2</a:t>
            </a:r>
            <a:r>
              <a:rPr lang="zh-CN" altLang="en-US" sz="1000" dirty="0">
                <a:latin typeface="Arial" panose="020B0604020202020204" pitchFamily="34" charset="0"/>
                <a:ea typeface="宋体" panose="02010600030101010101" pitchFamily="2" charset="-122"/>
              </a:rPr>
              <a:t>）：</a:t>
            </a:r>
            <a:r>
              <a:rPr lang="en-US" altLang="zh-CN" sz="1000" dirty="0">
                <a:latin typeface="Arial" panose="020B0604020202020204" pitchFamily="34" charset="0"/>
                <a:ea typeface="宋体" panose="02010600030101010101" pitchFamily="2" charset="-122"/>
              </a:rPr>
              <a:t>109-112.</a:t>
            </a:r>
            <a:endParaRPr lang="zh-CN" altLang="en-US" sz="1000" dirty="0">
              <a:latin typeface="Arial" panose="020B0604020202020204" pitchFamily="34" charset="0"/>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C:\Users\hp\AppData\Roaming\Tencent\Users\565113708\QQ\WinTemp\RichOle\}LS3SSC9CI0QZ]0Y~@IYPF2.png"/>
          <p:cNvPicPr>
            <a:picLocks noChangeAspect="1" noChangeArrowheads="1"/>
          </p:cNvPicPr>
          <p:nvPr/>
        </p:nvPicPr>
        <p:blipFill>
          <a:blip r:embed="rId2"/>
          <a:srcRect/>
          <a:stretch>
            <a:fillRect/>
          </a:stretch>
        </p:blipFill>
        <p:spPr bwMode="auto">
          <a:xfrm>
            <a:off x="0" y="4429125"/>
            <a:ext cx="4357688" cy="1357313"/>
          </a:xfrm>
          <a:prstGeom prst="rect">
            <a:avLst/>
          </a:prstGeom>
          <a:noFill/>
          <a:ln w="9525">
            <a:noFill/>
            <a:miter lim="800000"/>
            <a:headEnd/>
            <a:tailEnd/>
          </a:ln>
        </p:spPr>
      </p:pic>
      <p:pic>
        <p:nvPicPr>
          <p:cNvPr id="20482" name="Picture 3"/>
          <p:cNvPicPr>
            <a:picLocks noChangeAspect="1" noChangeArrowheads="1"/>
          </p:cNvPicPr>
          <p:nvPr/>
        </p:nvPicPr>
        <p:blipFill>
          <a:blip r:embed="rId3"/>
          <a:srcRect/>
          <a:stretch>
            <a:fillRect/>
          </a:stretch>
        </p:blipFill>
        <p:spPr bwMode="auto">
          <a:xfrm>
            <a:off x="4429125" y="3929063"/>
            <a:ext cx="4105275" cy="2643187"/>
          </a:xfrm>
          <a:prstGeom prst="rect">
            <a:avLst/>
          </a:prstGeom>
          <a:noFill/>
          <a:ln w="9525">
            <a:noFill/>
            <a:miter lim="800000"/>
            <a:headEnd/>
            <a:tailEnd/>
          </a:ln>
        </p:spPr>
      </p:pic>
      <p:pic>
        <p:nvPicPr>
          <p:cNvPr id="20483" name="Picture 4" descr="C:\Users\hp\AppData\Roaming\Tencent\Users\565113708\QQ\WinTemp\RichOle\CMHI0JR_4@0C(JJS`4WX{5S.png"/>
          <p:cNvPicPr>
            <a:picLocks noChangeAspect="1" noChangeArrowheads="1"/>
          </p:cNvPicPr>
          <p:nvPr/>
        </p:nvPicPr>
        <p:blipFill>
          <a:blip r:embed="rId4"/>
          <a:srcRect l="2438"/>
          <a:stretch>
            <a:fillRect/>
          </a:stretch>
        </p:blipFill>
        <p:spPr bwMode="auto">
          <a:xfrm>
            <a:off x="0" y="0"/>
            <a:ext cx="9144000" cy="3609975"/>
          </a:xfrm>
          <a:prstGeom prst="rect">
            <a:avLst/>
          </a:prstGeom>
          <a:noFill/>
          <a:ln w="9525">
            <a:noFill/>
            <a:miter lim="800000"/>
            <a:headEnd/>
            <a:tailEnd/>
          </a:ln>
        </p:spPr>
      </p:pic>
      <p:sp>
        <p:nvSpPr>
          <p:cNvPr id="21" name="圆角矩形 20"/>
          <p:cNvSpPr/>
          <p:nvPr/>
        </p:nvSpPr>
        <p:spPr>
          <a:xfrm>
            <a:off x="4429125" y="3929063"/>
            <a:ext cx="4143375" cy="107156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buFontTx/>
              <a:buNone/>
              <a:defRPr/>
            </a:pPr>
            <a:endParaRPr lang="zh-CN" altLang="en-US" sz="1800"/>
          </a:p>
        </p:txBody>
      </p:sp>
      <p:cxnSp>
        <p:nvCxnSpPr>
          <p:cNvPr id="23" name="直接连接符 22"/>
          <p:cNvCxnSpPr/>
          <p:nvPr/>
        </p:nvCxnSpPr>
        <p:spPr>
          <a:xfrm>
            <a:off x="0" y="5000625"/>
            <a:ext cx="4000500" cy="1588"/>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4429125" y="5500688"/>
            <a:ext cx="4000500" cy="1587"/>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500563" y="5786438"/>
            <a:ext cx="4000500" cy="1587"/>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txBox="1">
            <a:spLocks noChangeArrowheads="1"/>
          </p:cNvSpPr>
          <p:nvPr/>
        </p:nvSpPr>
        <p:spPr bwMode="auto">
          <a:xfrm>
            <a:off x="214313" y="1214438"/>
            <a:ext cx="3532187" cy="1428750"/>
          </a:xfrm>
          <a:prstGeom prst="rect">
            <a:avLst/>
          </a:prstGeom>
          <a:noFill/>
          <a:ln w="9525">
            <a:noFill/>
            <a:miter lim="800000"/>
          </a:ln>
        </p:spPr>
        <p:txBody>
          <a:bodyPr anchor="ctr"/>
          <a:lstStyle/>
          <a:p>
            <a:pPr>
              <a:spcBef>
                <a:spcPct val="0"/>
              </a:spcBef>
            </a:pPr>
            <a:r>
              <a:rPr lang="zh-CN" altLang="en-US" sz="2000" b="1">
                <a:solidFill>
                  <a:srgbClr val="000000"/>
                </a:solidFill>
                <a:latin typeface="Times New Roman" panose="02020603050405020304" pitchFamily="18" charset="0"/>
                <a:ea typeface="黑体" panose="02010609060101010101" pitchFamily="49" charset="-122"/>
              </a:rPr>
              <a:t>特异性靶标捕获磁珠法提取</a:t>
            </a:r>
            <a:r>
              <a:rPr lang="en-US" altLang="zh-CN" sz="2000" b="1">
                <a:solidFill>
                  <a:srgbClr val="000000"/>
                </a:solidFill>
                <a:latin typeface="Times New Roman" panose="02020603050405020304" pitchFamily="18" charset="0"/>
                <a:ea typeface="黑体" panose="02010609060101010101" pitchFamily="49" charset="-122"/>
              </a:rPr>
              <a:t>:</a:t>
            </a:r>
          </a:p>
          <a:p>
            <a:pPr>
              <a:spcBef>
                <a:spcPct val="0"/>
              </a:spcBef>
            </a:pPr>
            <a:r>
              <a:rPr lang="en-US" altLang="zh-CN" sz="2000" b="1">
                <a:solidFill>
                  <a:srgbClr val="000000"/>
                </a:solidFill>
                <a:latin typeface="Times New Roman" panose="02020603050405020304" pitchFamily="18" charset="0"/>
                <a:ea typeface="黑体" panose="02010609060101010101" pitchFamily="49" charset="-122"/>
              </a:rPr>
              <a:t>                           </a:t>
            </a:r>
            <a:endParaRPr lang="zh-CN" altLang="en-US" sz="2000">
              <a:solidFill>
                <a:schemeClr val="tx2"/>
              </a:solidFill>
              <a:latin typeface="Times New Roman" panose="02020603050405020304" pitchFamily="18" charset="0"/>
              <a:ea typeface="黑体" panose="02010609060101010101" pitchFamily="49" charset="-122"/>
            </a:endParaRPr>
          </a:p>
        </p:txBody>
      </p:sp>
      <p:sp>
        <p:nvSpPr>
          <p:cNvPr id="21506" name="Rectangle 3"/>
          <p:cNvSpPr>
            <a:spLocks noChangeArrowheads="1"/>
          </p:cNvSpPr>
          <p:nvPr/>
        </p:nvSpPr>
        <p:spPr bwMode="auto">
          <a:xfrm>
            <a:off x="214313" y="4071938"/>
            <a:ext cx="5457825" cy="1643062"/>
          </a:xfrm>
          <a:prstGeom prst="rect">
            <a:avLst/>
          </a:prstGeom>
          <a:noFill/>
          <a:ln w="9525">
            <a:noFill/>
            <a:miter lim="800000"/>
          </a:ln>
        </p:spPr>
        <p:txBody>
          <a:bodyPr/>
          <a:lstStyle/>
          <a:p>
            <a:pPr marL="342900" indent="-342900" eaLnBrk="0" hangingPunct="0">
              <a:lnSpc>
                <a:spcPct val="165000"/>
              </a:lnSpc>
              <a:buFont typeface="Wingdings" panose="05000000000000000000" pitchFamily="2" charset="2"/>
              <a:buChar char="u"/>
            </a:pPr>
            <a:r>
              <a:rPr lang="zh-CN" altLang="en-US" sz="2000">
                <a:latin typeface="黑体" panose="02010609060101010101" pitchFamily="49" charset="-122"/>
                <a:ea typeface="黑体" panose="02010609060101010101" pitchFamily="49" charset="-122"/>
              </a:rPr>
              <a:t>特点： 特有的杂交＋磁珠</a:t>
            </a:r>
            <a:endParaRPr lang="en-US" altLang="zh-CN" sz="2000">
              <a:latin typeface="黑体" panose="02010609060101010101" pitchFamily="49" charset="-122"/>
              <a:ea typeface="黑体" panose="02010609060101010101" pitchFamily="49" charset="-122"/>
            </a:endParaRPr>
          </a:p>
          <a:p>
            <a:pPr marL="342900" indent="-342900" eaLnBrk="0" hangingPunct="0">
              <a:lnSpc>
                <a:spcPct val="165000"/>
              </a:lnSpc>
              <a:buFont typeface="Wingdings" panose="05000000000000000000" pitchFamily="2" charset="2"/>
              <a:buChar char="u"/>
            </a:pPr>
            <a:r>
              <a:rPr lang="zh-CN" altLang="en-US" sz="2000">
                <a:latin typeface="黑体" panose="02010609060101010101" pitchFamily="49" charset="-122"/>
                <a:ea typeface="黑体" panose="02010609060101010101" pitchFamily="49" charset="-122"/>
              </a:rPr>
              <a:t>彻底去除反应抑制剂</a:t>
            </a:r>
            <a:endParaRPr lang="en-US" altLang="zh-CN" sz="2000">
              <a:latin typeface="黑体" panose="02010609060101010101" pitchFamily="49" charset="-122"/>
              <a:ea typeface="黑体" panose="02010609060101010101" pitchFamily="49" charset="-122"/>
            </a:endParaRPr>
          </a:p>
        </p:txBody>
      </p:sp>
      <p:sp>
        <p:nvSpPr>
          <p:cNvPr id="21507" name="TextBox 4"/>
          <p:cNvSpPr txBox="1">
            <a:spLocks noChangeArrowheads="1"/>
          </p:cNvSpPr>
          <p:nvPr/>
        </p:nvSpPr>
        <p:spPr bwMode="auto">
          <a:xfrm>
            <a:off x="714375" y="5715000"/>
            <a:ext cx="8429625" cy="417513"/>
          </a:xfrm>
          <a:prstGeom prst="rect">
            <a:avLst/>
          </a:prstGeom>
          <a:noFill/>
          <a:ln w="9525">
            <a:noFill/>
            <a:miter lim="800000"/>
          </a:ln>
        </p:spPr>
        <p:txBody>
          <a:bodyPr>
            <a:spAutoFit/>
          </a:bodyPr>
          <a:lstStyle/>
          <a:p>
            <a:pPr>
              <a:spcBef>
                <a:spcPct val="0"/>
              </a:spcBef>
            </a:pPr>
            <a:r>
              <a:rPr lang="en-US" altLang="zh-CN" sz="2000" b="1" i="1">
                <a:solidFill>
                  <a:srgbClr val="FF0000"/>
                </a:solidFill>
                <a:latin typeface="Times New Roman" panose="02020603050405020304" pitchFamily="18" charset="0"/>
                <a:ea typeface="微软雅黑" panose="020B0503020204020204" charset="-122"/>
              </a:rPr>
              <a:t>EV-71-SAT</a:t>
            </a:r>
            <a:r>
              <a:rPr lang="zh-CN" altLang="en-US" sz="2000" b="1" i="1">
                <a:solidFill>
                  <a:srgbClr val="FF0000"/>
                </a:solidFill>
                <a:latin typeface="Times New Roman" panose="02020603050405020304" pitchFamily="18" charset="0"/>
                <a:ea typeface="微软雅黑" panose="020B0503020204020204" charset="-122"/>
              </a:rPr>
              <a:t> 检测下限为</a:t>
            </a:r>
            <a:r>
              <a:rPr lang="en-US" altLang="zh-CN" sz="2000" b="1" i="1">
                <a:solidFill>
                  <a:srgbClr val="FF0000"/>
                </a:solidFill>
                <a:latin typeface="Times New Roman" panose="02020603050405020304" pitchFamily="18" charset="0"/>
                <a:ea typeface="微软雅黑" panose="020B0503020204020204" charset="-122"/>
              </a:rPr>
              <a:t>10</a:t>
            </a:r>
            <a:r>
              <a:rPr lang="zh-CN" altLang="en-US" sz="2000" b="1" i="1">
                <a:solidFill>
                  <a:srgbClr val="FF0000"/>
                </a:solidFill>
                <a:latin typeface="Times New Roman" panose="02020603050405020304" pitchFamily="18" charset="0"/>
                <a:ea typeface="微软雅黑" panose="020B0503020204020204" charset="-122"/>
              </a:rPr>
              <a:t>拷贝／反应，优于荧光探针法数</a:t>
            </a:r>
            <a:r>
              <a:rPr lang="en-US" altLang="zh-CN" sz="2000" b="1" i="1">
                <a:solidFill>
                  <a:srgbClr val="FF0000"/>
                </a:solidFill>
                <a:latin typeface="Times New Roman" panose="02020603050405020304" pitchFamily="18" charset="0"/>
                <a:ea typeface="微软雅黑" panose="020B0503020204020204" charset="-122"/>
              </a:rPr>
              <a:t>10</a:t>
            </a:r>
            <a:r>
              <a:rPr lang="zh-CN" altLang="en-US" sz="2000" b="1" i="1">
                <a:solidFill>
                  <a:srgbClr val="FF0000"/>
                </a:solidFill>
                <a:latin typeface="Times New Roman" panose="02020603050405020304" pitchFamily="18" charset="0"/>
                <a:ea typeface="微软雅黑" panose="020B0503020204020204" charset="-122"/>
              </a:rPr>
              <a:t>倍。</a:t>
            </a:r>
          </a:p>
        </p:txBody>
      </p:sp>
      <p:sp>
        <p:nvSpPr>
          <p:cNvPr id="21508" name="TextBox 5"/>
          <p:cNvSpPr txBox="1">
            <a:spLocks noChangeArrowheads="1"/>
          </p:cNvSpPr>
          <p:nvPr/>
        </p:nvSpPr>
        <p:spPr bwMode="auto">
          <a:xfrm>
            <a:off x="0" y="6488113"/>
            <a:ext cx="6211888" cy="369887"/>
          </a:xfrm>
          <a:prstGeom prst="rect">
            <a:avLst/>
          </a:prstGeom>
          <a:noFill/>
          <a:ln w="9525">
            <a:noFill/>
            <a:miter lim="800000"/>
          </a:ln>
        </p:spPr>
        <p:txBody>
          <a:bodyPr>
            <a:spAutoFit/>
          </a:bodyPr>
          <a:lstStyle/>
          <a:p>
            <a:pPr>
              <a:spcBef>
                <a:spcPct val="0"/>
              </a:spcBef>
            </a:pPr>
            <a:r>
              <a:rPr lang="en-US" altLang="zh-CN" sz="900">
                <a:latin typeface="Calibri" panose="020F0502020204030204" charset="0"/>
              </a:rPr>
              <a:t>【1】</a:t>
            </a:r>
            <a:r>
              <a:rPr lang="zh-CN" altLang="en-US" sz="900">
                <a:latin typeface="Calibri" panose="020F0502020204030204" charset="0"/>
              </a:rPr>
              <a:t>曹凌峰，苏梨云，董妞妞，徐锦。荧光恒温扩增技术检测肠道病毒</a:t>
            </a:r>
            <a:r>
              <a:rPr lang="en-US" altLang="zh-CN" sz="900">
                <a:latin typeface="Calibri" panose="020F0502020204030204" charset="0"/>
              </a:rPr>
              <a:t>EV71</a:t>
            </a:r>
            <a:r>
              <a:rPr lang="zh-CN" altLang="en-US" sz="900">
                <a:latin typeface="Calibri" panose="020F0502020204030204" charset="0"/>
              </a:rPr>
              <a:t>型方法的建立与评价。检验医学，</a:t>
            </a:r>
            <a:r>
              <a:rPr lang="en-US" altLang="zh-CN" sz="900">
                <a:latin typeface="Calibri" panose="020F0502020204030204" charset="0"/>
              </a:rPr>
              <a:t>2014</a:t>
            </a:r>
            <a:r>
              <a:rPr lang="zh-CN" altLang="en-US" sz="900">
                <a:latin typeface="Calibri" panose="020F0502020204030204" charset="0"/>
              </a:rPr>
              <a:t>、</a:t>
            </a:r>
            <a:endParaRPr lang="en-US" altLang="zh-CN" sz="900">
              <a:latin typeface="Calibri" panose="020F0502020204030204" charset="0"/>
            </a:endParaRPr>
          </a:p>
          <a:p>
            <a:pPr>
              <a:spcBef>
                <a:spcPct val="0"/>
              </a:spcBef>
            </a:pPr>
            <a:endParaRPr lang="zh-CN" altLang="en-US" sz="900">
              <a:latin typeface="Calibri" panose="020F0502020204030204" charset="0"/>
            </a:endParaRPr>
          </a:p>
        </p:txBody>
      </p:sp>
      <p:sp>
        <p:nvSpPr>
          <p:cNvPr id="7" name="标题 1"/>
          <p:cNvSpPr txBox="1"/>
          <p:nvPr/>
        </p:nvSpPr>
        <p:spPr bwMode="auto">
          <a:xfrm>
            <a:off x="428625" y="0"/>
            <a:ext cx="8229600" cy="1143000"/>
          </a:xfrm>
          <a:prstGeom prst="rect">
            <a:avLst/>
          </a:prstGeom>
          <a:noFill/>
          <a:ln w="9525">
            <a:noFill/>
            <a:miter lim="800000"/>
          </a:ln>
        </p:spPr>
        <p:txBody>
          <a:bodyPr anchor="ctr"/>
          <a:lstStyle/>
          <a:p>
            <a:pPr algn="ctr">
              <a:spcBef>
                <a:spcPct val="0"/>
              </a:spcBef>
              <a:buFontTx/>
              <a:buNone/>
              <a:defRPr/>
            </a:pPr>
            <a:r>
              <a:rPr lang="en-US" altLang="zh-CN" sz="3600" b="1" dirty="0">
                <a:solidFill>
                  <a:srgbClr val="000000"/>
                </a:solidFill>
                <a:latin typeface="Times New Roman" panose="02020603050405020304" pitchFamily="18" charset="0"/>
                <a:ea typeface="+mj-ea"/>
                <a:cs typeface="Times New Roman" panose="02020603050405020304" pitchFamily="18" charset="0"/>
              </a:rPr>
              <a:t>SAT</a:t>
            </a:r>
            <a:r>
              <a:rPr lang="zh-CN" altLang="en-US" sz="3600" b="1" dirty="0">
                <a:solidFill>
                  <a:srgbClr val="000000"/>
                </a:solidFill>
                <a:latin typeface="Times New Roman" panose="02020603050405020304" pitchFamily="18" charset="0"/>
                <a:ea typeface="+mj-ea"/>
                <a:cs typeface="Times New Roman" panose="02020603050405020304" pitchFamily="18" charset="0"/>
              </a:rPr>
              <a:t>技术应用于手足口病检测</a:t>
            </a:r>
            <a:endParaRPr lang="zh-CN" altLang="en-US" sz="3600" b="1" dirty="0">
              <a:solidFill>
                <a:srgbClr val="000000"/>
              </a:solidFill>
              <a:latin typeface="Times New Roman" panose="02020603050405020304" pitchFamily="18" charset="0"/>
              <a:ea typeface="黑体" panose="02010609060101010101" pitchFamily="49" charset="-122"/>
              <a:cs typeface="+mj-cs"/>
            </a:endParaRPr>
          </a:p>
        </p:txBody>
      </p:sp>
      <p:grpSp>
        <p:nvGrpSpPr>
          <p:cNvPr id="2" name="Group 2"/>
          <p:cNvGrpSpPr/>
          <p:nvPr/>
        </p:nvGrpSpPr>
        <p:grpSpPr bwMode="auto">
          <a:xfrm>
            <a:off x="571500" y="2428875"/>
            <a:ext cx="3143250" cy="1381125"/>
            <a:chOff x="113" y="1616"/>
            <a:chExt cx="2268" cy="1174"/>
          </a:xfrm>
        </p:grpSpPr>
        <p:sp>
          <p:nvSpPr>
            <p:cNvPr id="21511" name="Oval 3"/>
            <p:cNvSpPr>
              <a:spLocks noChangeArrowheads="1"/>
            </p:cNvSpPr>
            <p:nvPr/>
          </p:nvSpPr>
          <p:spPr bwMode="auto">
            <a:xfrm rot="-10107820">
              <a:off x="170" y="1826"/>
              <a:ext cx="363" cy="397"/>
            </a:xfrm>
            <a:prstGeom prst="ellipse">
              <a:avLst/>
            </a:prstGeom>
            <a:gradFill rotWithShape="1">
              <a:gsLst>
                <a:gs pos="0">
                  <a:srgbClr val="3366FF"/>
                </a:gs>
                <a:gs pos="100000">
                  <a:srgbClr val="182F76"/>
                </a:gs>
              </a:gsLst>
              <a:path path="shape">
                <a:fillToRect l="50000" t="50000" r="50000" b="50000"/>
              </a:path>
            </a:gradFill>
            <a:ln w="9525">
              <a:solidFill>
                <a:schemeClr val="tx1"/>
              </a:solidFill>
              <a:round/>
            </a:ln>
          </p:spPr>
          <p:txBody>
            <a:bodyPr wrap="none" anchor="ctr"/>
            <a:lstStyle/>
            <a:p>
              <a:pPr>
                <a:spcBef>
                  <a:spcPct val="0"/>
                </a:spcBef>
              </a:pPr>
              <a:endParaRPr lang="zh-CN" altLang="en-US" sz="1800">
                <a:latin typeface="Calibri" panose="020F0502020204030204" charset="0"/>
              </a:endParaRPr>
            </a:p>
          </p:txBody>
        </p:sp>
        <p:sp>
          <p:nvSpPr>
            <p:cNvPr id="21512" name="Line 4"/>
            <p:cNvSpPr>
              <a:spLocks noChangeShapeType="1"/>
            </p:cNvSpPr>
            <p:nvPr/>
          </p:nvSpPr>
          <p:spPr bwMode="auto">
            <a:xfrm>
              <a:off x="533" y="2047"/>
              <a:ext cx="322" cy="0"/>
            </a:xfrm>
            <a:prstGeom prst="line">
              <a:avLst/>
            </a:prstGeom>
            <a:noFill/>
            <a:ln w="57150">
              <a:solidFill>
                <a:srgbClr val="000080"/>
              </a:solidFill>
              <a:round/>
            </a:ln>
          </p:spPr>
          <p:txBody>
            <a:bodyPr/>
            <a:lstStyle/>
            <a:p>
              <a:endParaRPr lang="zh-CN" altLang="en-US"/>
            </a:p>
          </p:txBody>
        </p:sp>
        <p:sp>
          <p:nvSpPr>
            <p:cNvPr id="21513" name="Line 5"/>
            <p:cNvSpPr>
              <a:spLocks noChangeShapeType="1"/>
            </p:cNvSpPr>
            <p:nvPr/>
          </p:nvSpPr>
          <p:spPr bwMode="auto">
            <a:xfrm>
              <a:off x="654" y="2215"/>
              <a:ext cx="322" cy="0"/>
            </a:xfrm>
            <a:prstGeom prst="line">
              <a:avLst/>
            </a:prstGeom>
            <a:noFill/>
            <a:ln w="57150">
              <a:solidFill>
                <a:schemeClr val="accent2"/>
              </a:solidFill>
              <a:round/>
            </a:ln>
          </p:spPr>
          <p:txBody>
            <a:bodyPr/>
            <a:lstStyle/>
            <a:p>
              <a:endParaRPr lang="zh-CN" altLang="en-US"/>
            </a:p>
          </p:txBody>
        </p:sp>
        <p:sp>
          <p:nvSpPr>
            <p:cNvPr id="21514" name="Line 6"/>
            <p:cNvSpPr>
              <a:spLocks noChangeShapeType="1"/>
            </p:cNvSpPr>
            <p:nvPr/>
          </p:nvSpPr>
          <p:spPr bwMode="auto">
            <a:xfrm>
              <a:off x="975" y="2387"/>
              <a:ext cx="1406" cy="0"/>
            </a:xfrm>
            <a:prstGeom prst="line">
              <a:avLst/>
            </a:prstGeom>
            <a:noFill/>
            <a:ln w="63500">
              <a:solidFill>
                <a:srgbClr val="800000"/>
              </a:solidFill>
              <a:round/>
            </a:ln>
          </p:spPr>
          <p:txBody>
            <a:bodyPr/>
            <a:lstStyle/>
            <a:p>
              <a:endParaRPr lang="zh-CN" altLang="en-US"/>
            </a:p>
          </p:txBody>
        </p:sp>
        <p:sp>
          <p:nvSpPr>
            <p:cNvPr id="21515" name="Line 7"/>
            <p:cNvSpPr>
              <a:spLocks noChangeShapeType="1"/>
            </p:cNvSpPr>
            <p:nvPr/>
          </p:nvSpPr>
          <p:spPr bwMode="auto">
            <a:xfrm flipH="1">
              <a:off x="412" y="2392"/>
              <a:ext cx="564" cy="132"/>
            </a:xfrm>
            <a:prstGeom prst="line">
              <a:avLst/>
            </a:prstGeom>
            <a:noFill/>
            <a:ln w="63500">
              <a:solidFill>
                <a:srgbClr val="800000"/>
              </a:solidFill>
              <a:round/>
            </a:ln>
          </p:spPr>
          <p:txBody>
            <a:bodyPr/>
            <a:lstStyle/>
            <a:p>
              <a:endParaRPr lang="zh-CN" altLang="en-US"/>
            </a:p>
          </p:txBody>
        </p:sp>
        <p:sp>
          <p:nvSpPr>
            <p:cNvPr id="21516" name="Text Box 8"/>
            <p:cNvSpPr txBox="1">
              <a:spLocks noChangeArrowheads="1"/>
            </p:cNvSpPr>
            <p:nvPr/>
          </p:nvSpPr>
          <p:spPr bwMode="auto">
            <a:xfrm>
              <a:off x="1247" y="2478"/>
              <a:ext cx="793" cy="312"/>
            </a:xfrm>
            <a:prstGeom prst="rect">
              <a:avLst/>
            </a:prstGeom>
            <a:noFill/>
            <a:ln w="9525">
              <a:noFill/>
              <a:miter lim="800000"/>
            </a:ln>
          </p:spPr>
          <p:txBody>
            <a:bodyPr wrap="none">
              <a:spAutoFit/>
            </a:bodyPr>
            <a:lstStyle/>
            <a:p>
              <a:pPr>
                <a:spcBef>
                  <a:spcPct val="0"/>
                </a:spcBef>
              </a:pPr>
              <a:r>
                <a:rPr lang="zh-CN" altLang="en-US" sz="1800">
                  <a:latin typeface="Calibri" panose="020F0502020204030204" charset="0"/>
                  <a:cs typeface="Arial" panose="020B0604020202020204" pitchFamily="34" charset="0"/>
                </a:rPr>
                <a:t>靶标核酸</a:t>
              </a:r>
            </a:p>
          </p:txBody>
        </p:sp>
        <p:sp>
          <p:nvSpPr>
            <p:cNvPr id="21517" name="Text Box 9"/>
            <p:cNvSpPr txBox="1">
              <a:spLocks noChangeArrowheads="1"/>
            </p:cNvSpPr>
            <p:nvPr/>
          </p:nvSpPr>
          <p:spPr bwMode="auto">
            <a:xfrm>
              <a:off x="896" y="1970"/>
              <a:ext cx="793" cy="311"/>
            </a:xfrm>
            <a:prstGeom prst="rect">
              <a:avLst/>
            </a:prstGeom>
            <a:noFill/>
            <a:ln w="9525">
              <a:noFill/>
              <a:miter lim="800000"/>
            </a:ln>
          </p:spPr>
          <p:txBody>
            <a:bodyPr wrap="none">
              <a:spAutoFit/>
            </a:bodyPr>
            <a:lstStyle/>
            <a:p>
              <a:pPr>
                <a:spcBef>
                  <a:spcPct val="0"/>
                </a:spcBef>
              </a:pPr>
              <a:r>
                <a:rPr lang="zh-CN" altLang="en-US" sz="1800">
                  <a:latin typeface="Calibri" panose="020F0502020204030204" charset="0"/>
                  <a:cs typeface="Arial" panose="020B0604020202020204" pitchFamily="34" charset="0"/>
                </a:rPr>
                <a:t>捕获核酸</a:t>
              </a:r>
            </a:p>
          </p:txBody>
        </p:sp>
        <p:sp>
          <p:nvSpPr>
            <p:cNvPr id="21518" name="Text Box 10"/>
            <p:cNvSpPr txBox="1">
              <a:spLocks noChangeArrowheads="1"/>
            </p:cNvSpPr>
            <p:nvPr/>
          </p:nvSpPr>
          <p:spPr bwMode="auto">
            <a:xfrm>
              <a:off x="113" y="1616"/>
              <a:ext cx="463" cy="312"/>
            </a:xfrm>
            <a:prstGeom prst="rect">
              <a:avLst/>
            </a:prstGeom>
            <a:noFill/>
            <a:ln w="9525">
              <a:noFill/>
              <a:miter lim="800000"/>
            </a:ln>
          </p:spPr>
          <p:txBody>
            <a:bodyPr wrap="none">
              <a:spAutoFit/>
            </a:bodyPr>
            <a:lstStyle/>
            <a:p>
              <a:pPr>
                <a:spcBef>
                  <a:spcPct val="0"/>
                </a:spcBef>
              </a:pPr>
              <a:r>
                <a:rPr lang="zh-CN" altLang="en-US" sz="1800">
                  <a:latin typeface="Calibri" panose="020F0502020204030204" charset="0"/>
                  <a:cs typeface="Arial" panose="020B0604020202020204" pitchFamily="34" charset="0"/>
                </a:rPr>
                <a:t>磁珠</a:t>
              </a:r>
            </a:p>
          </p:txBody>
        </p:sp>
        <p:sp>
          <p:nvSpPr>
            <p:cNvPr id="21519" name="Text Box 11"/>
            <p:cNvSpPr txBox="1">
              <a:spLocks noChangeArrowheads="1"/>
            </p:cNvSpPr>
            <p:nvPr/>
          </p:nvSpPr>
          <p:spPr bwMode="auto">
            <a:xfrm>
              <a:off x="412" y="2259"/>
              <a:ext cx="952" cy="192"/>
            </a:xfrm>
            <a:prstGeom prst="rect">
              <a:avLst/>
            </a:prstGeom>
            <a:noFill/>
            <a:ln w="9525">
              <a:noFill/>
              <a:miter lim="800000"/>
            </a:ln>
          </p:spPr>
          <p:txBody>
            <a:bodyPr>
              <a:spAutoFit/>
            </a:bodyPr>
            <a:lstStyle/>
            <a:p>
              <a:pPr>
                <a:spcBef>
                  <a:spcPct val="50000"/>
                </a:spcBef>
              </a:pPr>
              <a:r>
                <a:rPr lang="en-US" altLang="zh-CN" sz="1400" b="1">
                  <a:latin typeface="Calibri" panose="020F0502020204030204" charset="0"/>
                </a:rPr>
                <a:t>Oligo dA</a:t>
              </a:r>
            </a:p>
          </p:txBody>
        </p:sp>
        <p:sp>
          <p:nvSpPr>
            <p:cNvPr id="21520" name="Text Box 12"/>
            <p:cNvSpPr txBox="1">
              <a:spLocks noChangeArrowheads="1"/>
            </p:cNvSpPr>
            <p:nvPr/>
          </p:nvSpPr>
          <p:spPr bwMode="auto">
            <a:xfrm>
              <a:off x="654" y="1729"/>
              <a:ext cx="951" cy="192"/>
            </a:xfrm>
            <a:prstGeom prst="rect">
              <a:avLst/>
            </a:prstGeom>
            <a:noFill/>
            <a:ln w="9525">
              <a:noFill/>
              <a:miter lim="800000"/>
            </a:ln>
          </p:spPr>
          <p:txBody>
            <a:bodyPr>
              <a:spAutoFit/>
            </a:bodyPr>
            <a:lstStyle/>
            <a:p>
              <a:pPr>
                <a:spcBef>
                  <a:spcPct val="50000"/>
                </a:spcBef>
              </a:pPr>
              <a:r>
                <a:rPr lang="en-US" altLang="zh-CN" sz="1400" b="1">
                  <a:latin typeface="Calibri" panose="020F0502020204030204" charset="0"/>
                </a:rPr>
                <a:t>Oligo dT</a:t>
              </a:r>
            </a:p>
          </p:txBody>
        </p:sp>
        <p:sp>
          <p:nvSpPr>
            <p:cNvPr id="21521" name="Line 13"/>
            <p:cNvSpPr>
              <a:spLocks noChangeShapeType="1"/>
            </p:cNvSpPr>
            <p:nvPr/>
          </p:nvSpPr>
          <p:spPr bwMode="auto">
            <a:xfrm flipV="1">
              <a:off x="734" y="1870"/>
              <a:ext cx="81" cy="132"/>
            </a:xfrm>
            <a:prstGeom prst="line">
              <a:avLst/>
            </a:prstGeom>
            <a:noFill/>
            <a:ln w="9525">
              <a:solidFill>
                <a:schemeClr val="tx1"/>
              </a:solidFill>
              <a:round/>
              <a:tailEnd type="triangle" w="med" len="med"/>
            </a:ln>
          </p:spPr>
          <p:txBody>
            <a:bodyPr/>
            <a:lstStyle/>
            <a:p>
              <a:endParaRPr lang="zh-CN" altLang="en-US"/>
            </a:p>
          </p:txBody>
        </p:sp>
        <p:sp>
          <p:nvSpPr>
            <p:cNvPr id="21522" name="Line 14"/>
            <p:cNvSpPr>
              <a:spLocks noChangeShapeType="1"/>
            </p:cNvSpPr>
            <p:nvPr/>
          </p:nvSpPr>
          <p:spPr bwMode="auto">
            <a:xfrm flipH="1">
              <a:off x="654" y="2259"/>
              <a:ext cx="120" cy="44"/>
            </a:xfrm>
            <a:prstGeom prst="line">
              <a:avLst/>
            </a:prstGeom>
            <a:noFill/>
            <a:ln w="9525">
              <a:solidFill>
                <a:schemeClr val="tx1"/>
              </a:solidFill>
              <a:round/>
              <a:tailEnd type="triangle" w="med" len="med"/>
            </a:ln>
          </p:spPr>
          <p:txBody>
            <a:bodyPr/>
            <a:lstStyle/>
            <a:p>
              <a:endParaRPr lang="zh-CN" altLang="en-US"/>
            </a:p>
          </p:txBody>
        </p:sp>
        <p:sp>
          <p:nvSpPr>
            <p:cNvPr id="21523" name="Line 15"/>
            <p:cNvSpPr>
              <a:spLocks noChangeShapeType="1"/>
            </p:cNvSpPr>
            <p:nvPr/>
          </p:nvSpPr>
          <p:spPr bwMode="auto">
            <a:xfrm>
              <a:off x="976" y="2215"/>
              <a:ext cx="363" cy="0"/>
            </a:xfrm>
            <a:prstGeom prst="line">
              <a:avLst/>
            </a:prstGeom>
            <a:noFill/>
            <a:ln w="57150">
              <a:solidFill>
                <a:srgbClr val="993300"/>
              </a:solidFill>
              <a:round/>
            </a:ln>
          </p:spPr>
          <p:txBody>
            <a:bodyPr/>
            <a:lstStyle/>
            <a:p>
              <a:endParaRPr lang="zh-CN" altLang="en-US"/>
            </a:p>
          </p:txBody>
        </p:sp>
        <p:sp>
          <p:nvSpPr>
            <p:cNvPr id="21524" name="Line 16"/>
            <p:cNvSpPr>
              <a:spLocks noChangeShapeType="1"/>
            </p:cNvSpPr>
            <p:nvPr/>
          </p:nvSpPr>
          <p:spPr bwMode="auto">
            <a:xfrm>
              <a:off x="694" y="2047"/>
              <a:ext cx="0" cy="176"/>
            </a:xfrm>
            <a:prstGeom prst="line">
              <a:avLst/>
            </a:prstGeom>
            <a:noFill/>
            <a:ln w="9525">
              <a:solidFill>
                <a:schemeClr val="tx1"/>
              </a:solidFill>
              <a:round/>
            </a:ln>
          </p:spPr>
          <p:txBody>
            <a:bodyPr/>
            <a:lstStyle/>
            <a:p>
              <a:endParaRPr lang="zh-CN" altLang="en-US"/>
            </a:p>
          </p:txBody>
        </p:sp>
        <p:sp>
          <p:nvSpPr>
            <p:cNvPr id="21525" name="Line 17"/>
            <p:cNvSpPr>
              <a:spLocks noChangeShapeType="1"/>
            </p:cNvSpPr>
            <p:nvPr/>
          </p:nvSpPr>
          <p:spPr bwMode="auto">
            <a:xfrm>
              <a:off x="774" y="2047"/>
              <a:ext cx="0" cy="176"/>
            </a:xfrm>
            <a:prstGeom prst="line">
              <a:avLst/>
            </a:prstGeom>
            <a:noFill/>
            <a:ln w="9525">
              <a:solidFill>
                <a:schemeClr val="tx1"/>
              </a:solidFill>
              <a:round/>
            </a:ln>
          </p:spPr>
          <p:txBody>
            <a:bodyPr/>
            <a:lstStyle/>
            <a:p>
              <a:endParaRPr lang="zh-CN" altLang="en-US"/>
            </a:p>
          </p:txBody>
        </p:sp>
        <p:sp>
          <p:nvSpPr>
            <p:cNvPr id="21526" name="Line 18"/>
            <p:cNvSpPr>
              <a:spLocks noChangeShapeType="1"/>
            </p:cNvSpPr>
            <p:nvPr/>
          </p:nvSpPr>
          <p:spPr bwMode="auto">
            <a:xfrm>
              <a:off x="855" y="2047"/>
              <a:ext cx="0" cy="176"/>
            </a:xfrm>
            <a:prstGeom prst="line">
              <a:avLst/>
            </a:prstGeom>
            <a:noFill/>
            <a:ln w="9525">
              <a:solidFill>
                <a:schemeClr val="tx1"/>
              </a:solidFill>
              <a:round/>
            </a:ln>
          </p:spPr>
          <p:txBody>
            <a:bodyPr/>
            <a:lstStyle/>
            <a:p>
              <a:endParaRPr lang="zh-CN" altLang="en-US"/>
            </a:p>
          </p:txBody>
        </p:sp>
        <p:sp>
          <p:nvSpPr>
            <p:cNvPr id="21527" name="Line 19"/>
            <p:cNvSpPr>
              <a:spLocks noChangeShapeType="1"/>
            </p:cNvSpPr>
            <p:nvPr/>
          </p:nvSpPr>
          <p:spPr bwMode="auto">
            <a:xfrm>
              <a:off x="976" y="2223"/>
              <a:ext cx="0" cy="177"/>
            </a:xfrm>
            <a:prstGeom prst="line">
              <a:avLst/>
            </a:prstGeom>
            <a:noFill/>
            <a:ln w="9525">
              <a:solidFill>
                <a:schemeClr val="tx1"/>
              </a:solidFill>
              <a:round/>
            </a:ln>
          </p:spPr>
          <p:txBody>
            <a:bodyPr/>
            <a:lstStyle/>
            <a:p>
              <a:endParaRPr lang="zh-CN" altLang="en-US"/>
            </a:p>
          </p:txBody>
        </p:sp>
        <p:sp>
          <p:nvSpPr>
            <p:cNvPr id="21528" name="Line 20"/>
            <p:cNvSpPr>
              <a:spLocks noChangeShapeType="1"/>
            </p:cNvSpPr>
            <p:nvPr/>
          </p:nvSpPr>
          <p:spPr bwMode="auto">
            <a:xfrm>
              <a:off x="1056" y="2223"/>
              <a:ext cx="0" cy="177"/>
            </a:xfrm>
            <a:prstGeom prst="line">
              <a:avLst/>
            </a:prstGeom>
            <a:noFill/>
            <a:ln w="9525">
              <a:solidFill>
                <a:schemeClr val="tx1"/>
              </a:solidFill>
              <a:round/>
            </a:ln>
          </p:spPr>
          <p:txBody>
            <a:bodyPr/>
            <a:lstStyle/>
            <a:p>
              <a:endParaRPr lang="zh-CN" altLang="en-US"/>
            </a:p>
          </p:txBody>
        </p:sp>
        <p:sp>
          <p:nvSpPr>
            <p:cNvPr id="21529" name="Line 21"/>
            <p:cNvSpPr>
              <a:spLocks noChangeShapeType="1"/>
            </p:cNvSpPr>
            <p:nvPr/>
          </p:nvSpPr>
          <p:spPr bwMode="auto">
            <a:xfrm>
              <a:off x="1137" y="2223"/>
              <a:ext cx="0" cy="177"/>
            </a:xfrm>
            <a:prstGeom prst="line">
              <a:avLst/>
            </a:prstGeom>
            <a:noFill/>
            <a:ln w="9525">
              <a:solidFill>
                <a:schemeClr val="tx1"/>
              </a:solidFill>
              <a:round/>
            </a:ln>
          </p:spPr>
          <p:txBody>
            <a:bodyPr/>
            <a:lstStyle/>
            <a:p>
              <a:endParaRPr lang="zh-CN" altLang="en-US"/>
            </a:p>
          </p:txBody>
        </p:sp>
        <p:sp>
          <p:nvSpPr>
            <p:cNvPr id="21530" name="Line 22"/>
            <p:cNvSpPr>
              <a:spLocks noChangeShapeType="1"/>
            </p:cNvSpPr>
            <p:nvPr/>
          </p:nvSpPr>
          <p:spPr bwMode="auto">
            <a:xfrm>
              <a:off x="1218" y="2223"/>
              <a:ext cx="0" cy="177"/>
            </a:xfrm>
            <a:prstGeom prst="line">
              <a:avLst/>
            </a:prstGeom>
            <a:noFill/>
            <a:ln w="9525">
              <a:solidFill>
                <a:schemeClr val="tx1"/>
              </a:solidFill>
              <a:round/>
            </a:ln>
          </p:spPr>
          <p:txBody>
            <a:bodyPr/>
            <a:lstStyle/>
            <a:p>
              <a:endParaRPr lang="zh-CN" altLang="en-US"/>
            </a:p>
          </p:txBody>
        </p:sp>
        <p:sp>
          <p:nvSpPr>
            <p:cNvPr id="21531" name="Line 23"/>
            <p:cNvSpPr>
              <a:spLocks noChangeShapeType="1"/>
            </p:cNvSpPr>
            <p:nvPr/>
          </p:nvSpPr>
          <p:spPr bwMode="auto">
            <a:xfrm>
              <a:off x="1298" y="2223"/>
              <a:ext cx="0" cy="177"/>
            </a:xfrm>
            <a:prstGeom prst="line">
              <a:avLst/>
            </a:prstGeom>
            <a:noFill/>
            <a:ln w="9525">
              <a:solidFill>
                <a:schemeClr val="tx1"/>
              </a:solidFill>
              <a:round/>
            </a:ln>
          </p:spPr>
          <p:txBody>
            <a:bodyPr/>
            <a:lstStyle/>
            <a:p>
              <a:endParaRPr lang="zh-CN" altLang="en-US"/>
            </a:p>
          </p:txBody>
        </p:sp>
      </p:grpSp>
      <p:sp>
        <p:nvSpPr>
          <p:cNvPr id="21532" name="内容占位符 2"/>
          <p:cNvSpPr>
            <a:spLocks noGrp="1" noChangeArrowheads="1"/>
          </p:cNvSpPr>
          <p:nvPr>
            <p:ph idx="4294967295"/>
          </p:nvPr>
        </p:nvSpPr>
        <p:spPr bwMode="auto">
          <a:xfrm>
            <a:off x="3957638" y="2205038"/>
            <a:ext cx="5186362" cy="3840162"/>
          </a:xfrm>
          <a:prstGeom prst="rect">
            <a:avLst/>
          </a:prstGeom>
          <a:noFill/>
          <a:ln>
            <a:miter lim="800000"/>
          </a:ln>
        </p:spPr>
        <p:txBody>
          <a:bodyPr/>
          <a:lstStyle/>
          <a:p>
            <a:pPr>
              <a:lnSpc>
                <a:spcPct val="150000"/>
              </a:lnSpc>
            </a:pPr>
            <a:r>
              <a:rPr lang="zh-CN" altLang="en-US" sz="1600" smtClean="0">
                <a:latin typeface="Times New Roman" panose="02020603050405020304" pitchFamily="18" charset="0"/>
                <a:ea typeface="微软雅黑" panose="020B0503020204020204" charset="-122"/>
              </a:rPr>
              <a:t>用</a:t>
            </a:r>
            <a:r>
              <a:rPr lang="en-US" altLang="zh-CN" sz="1600" smtClean="0">
                <a:latin typeface="Times New Roman" panose="02020603050405020304" pitchFamily="18" charset="0"/>
                <a:ea typeface="微软雅黑" panose="020B0503020204020204" charset="-122"/>
              </a:rPr>
              <a:t>EV71-SAT</a:t>
            </a:r>
            <a:r>
              <a:rPr lang="zh-CN" altLang="en-US" sz="1600" smtClean="0">
                <a:latin typeface="Times New Roman" panose="02020603050405020304" pitchFamily="18" charset="0"/>
                <a:ea typeface="微软雅黑" panose="020B0503020204020204" charset="-122"/>
              </a:rPr>
              <a:t>检测：</a:t>
            </a:r>
            <a:endParaRPr lang="en-US" altLang="zh-CN" sz="1600" smtClean="0">
              <a:latin typeface="Times New Roman" panose="02020603050405020304" pitchFamily="18" charset="0"/>
              <a:ea typeface="微软雅黑" panose="020B0503020204020204" charset="-122"/>
            </a:endParaRPr>
          </a:p>
          <a:p>
            <a:pPr>
              <a:lnSpc>
                <a:spcPct val="150000"/>
              </a:lnSpc>
              <a:buFontTx/>
              <a:buNone/>
            </a:pPr>
            <a:r>
              <a:rPr lang="en-US" altLang="zh-CN" sz="1600" smtClean="0">
                <a:latin typeface="Times New Roman" panose="02020603050405020304" pitchFamily="18" charset="0"/>
                <a:ea typeface="微软雅黑" panose="020B0503020204020204" charset="-122"/>
              </a:rPr>
              <a:t>    </a:t>
            </a:r>
            <a:r>
              <a:rPr lang="zh-CN" altLang="en-US" sz="1600" smtClean="0">
                <a:latin typeface="Times New Roman" panose="02020603050405020304" pitchFamily="18" charset="0"/>
                <a:ea typeface="微软雅黑" panose="020B0503020204020204" charset="-122"/>
              </a:rPr>
              <a:t>解脲脲原体、屎肠球菌、沙眼衣原体、流感病毒、</a:t>
            </a:r>
            <a:endParaRPr lang="en-US" altLang="zh-CN" sz="1600" smtClean="0">
              <a:latin typeface="Times New Roman" panose="02020603050405020304" pitchFamily="18" charset="0"/>
              <a:ea typeface="微软雅黑" panose="020B0503020204020204" charset="-122"/>
            </a:endParaRPr>
          </a:p>
          <a:p>
            <a:pPr>
              <a:lnSpc>
                <a:spcPct val="150000"/>
              </a:lnSpc>
              <a:buFontTx/>
              <a:buNone/>
            </a:pPr>
            <a:r>
              <a:rPr lang="en-US" altLang="zh-CN" sz="1600" smtClean="0">
                <a:latin typeface="Times New Roman" panose="02020603050405020304" pitchFamily="18" charset="0"/>
                <a:ea typeface="微软雅黑" panose="020B0503020204020204" charset="-122"/>
              </a:rPr>
              <a:t>    </a:t>
            </a:r>
            <a:r>
              <a:rPr lang="zh-CN" altLang="en-US" sz="1600" smtClean="0">
                <a:latin typeface="Times New Roman" panose="02020603050405020304" pitchFamily="18" charset="0"/>
                <a:ea typeface="微软雅黑" panose="020B0503020204020204" charset="-122"/>
              </a:rPr>
              <a:t>柯萨奇病毒</a:t>
            </a:r>
            <a:r>
              <a:rPr lang="en-US" altLang="zh-CN" sz="1600" smtClean="0">
                <a:latin typeface="Times New Roman" panose="02020603050405020304" pitchFamily="18" charset="0"/>
                <a:ea typeface="微软雅黑" panose="020B0503020204020204" charset="-122"/>
              </a:rPr>
              <a:t>A16</a:t>
            </a:r>
            <a:r>
              <a:rPr lang="zh-CN" altLang="en-US" sz="1600" smtClean="0">
                <a:latin typeface="Times New Roman" panose="02020603050405020304" pitchFamily="18" charset="0"/>
                <a:ea typeface="微软雅黑" panose="020B0503020204020204" charset="-122"/>
              </a:rPr>
              <a:t>型、人巨细胞病毒、</a:t>
            </a:r>
            <a:r>
              <a:rPr lang="en-US" altLang="zh-CN" sz="1600" smtClean="0">
                <a:latin typeface="Times New Roman" panose="02020603050405020304" pitchFamily="18" charset="0"/>
                <a:ea typeface="微软雅黑" panose="020B0503020204020204" charset="-122"/>
              </a:rPr>
              <a:t>EB</a:t>
            </a:r>
            <a:r>
              <a:rPr lang="zh-CN" altLang="en-US" sz="1600" smtClean="0">
                <a:latin typeface="Times New Roman" panose="02020603050405020304" pitchFamily="18" charset="0"/>
                <a:ea typeface="微软雅黑" panose="020B0503020204020204" charset="-122"/>
              </a:rPr>
              <a:t>病毒、</a:t>
            </a:r>
            <a:endParaRPr lang="en-US" altLang="zh-CN" sz="1600" smtClean="0">
              <a:latin typeface="Times New Roman" panose="02020603050405020304" pitchFamily="18" charset="0"/>
              <a:ea typeface="微软雅黑" panose="020B0503020204020204" charset="-122"/>
            </a:endParaRPr>
          </a:p>
          <a:p>
            <a:pPr>
              <a:lnSpc>
                <a:spcPct val="150000"/>
              </a:lnSpc>
              <a:buFontTx/>
              <a:buNone/>
            </a:pPr>
            <a:r>
              <a:rPr lang="en-US" altLang="zh-CN" sz="1600" smtClean="0">
                <a:latin typeface="Times New Roman" panose="02020603050405020304" pitchFamily="18" charset="0"/>
                <a:ea typeface="微软雅黑" panose="020B0503020204020204" charset="-122"/>
              </a:rPr>
              <a:t>    </a:t>
            </a:r>
            <a:r>
              <a:rPr lang="zh-CN" altLang="en-US" sz="1600" smtClean="0">
                <a:latin typeface="Times New Roman" panose="02020603050405020304" pitchFamily="18" charset="0"/>
                <a:ea typeface="微软雅黑" panose="020B0503020204020204" charset="-122"/>
              </a:rPr>
              <a:t>埃克病毒、副流感病毒、博卡病毒、轮状病毒、</a:t>
            </a:r>
            <a:endParaRPr lang="en-US" altLang="zh-CN" sz="1600" smtClean="0">
              <a:latin typeface="Times New Roman" panose="02020603050405020304" pitchFamily="18" charset="0"/>
              <a:ea typeface="微软雅黑" panose="020B0503020204020204" charset="-122"/>
            </a:endParaRPr>
          </a:p>
          <a:p>
            <a:pPr>
              <a:lnSpc>
                <a:spcPct val="150000"/>
              </a:lnSpc>
              <a:buFontTx/>
              <a:buNone/>
            </a:pPr>
            <a:r>
              <a:rPr lang="en-US" altLang="zh-CN" sz="1600" smtClean="0">
                <a:latin typeface="Times New Roman" panose="02020603050405020304" pitchFamily="18" charset="0"/>
                <a:ea typeface="微软雅黑" panose="020B0503020204020204" charset="-122"/>
              </a:rPr>
              <a:t>    </a:t>
            </a:r>
            <a:r>
              <a:rPr lang="zh-CN" altLang="en-US" sz="1600" smtClean="0">
                <a:latin typeface="Times New Roman" panose="02020603050405020304" pitchFamily="18" charset="0"/>
                <a:ea typeface="微软雅黑" panose="020B0503020204020204" charset="-122"/>
              </a:rPr>
              <a:t>柯萨奇Ｂ 型病毒、阴性对照。</a:t>
            </a:r>
            <a:endParaRPr lang="en-US" altLang="zh-CN" sz="1600" smtClean="0">
              <a:latin typeface="Times New Roman" panose="02020603050405020304" pitchFamily="18" charset="0"/>
              <a:ea typeface="微软雅黑" panose="020B0503020204020204" charset="-122"/>
            </a:endParaRPr>
          </a:p>
          <a:p>
            <a:pPr>
              <a:lnSpc>
                <a:spcPct val="150000"/>
              </a:lnSpc>
              <a:buFontTx/>
              <a:buNone/>
            </a:pPr>
            <a:endParaRPr lang="en-US" altLang="zh-CN" sz="1600" smtClean="0">
              <a:latin typeface="Times New Roman" panose="02020603050405020304" pitchFamily="18" charset="0"/>
              <a:ea typeface="微软雅黑" panose="020B0503020204020204" charset="-122"/>
            </a:endParaRPr>
          </a:p>
          <a:p>
            <a:pPr>
              <a:lnSpc>
                <a:spcPct val="150000"/>
              </a:lnSpc>
              <a:buFontTx/>
              <a:buNone/>
            </a:pPr>
            <a:r>
              <a:rPr lang="en-US" altLang="zh-CN" sz="1600" smtClean="0">
                <a:solidFill>
                  <a:srgbClr val="FF0000"/>
                </a:solidFill>
                <a:latin typeface="Times New Roman" panose="02020603050405020304" pitchFamily="18" charset="0"/>
                <a:ea typeface="微软雅黑" panose="020B0503020204020204" charset="-122"/>
              </a:rPr>
              <a:t>    EV71-SAT</a:t>
            </a:r>
            <a:r>
              <a:rPr lang="zh-CN" altLang="en-US" sz="1600" smtClean="0">
                <a:solidFill>
                  <a:srgbClr val="FF0000"/>
                </a:solidFill>
                <a:latin typeface="Times New Roman" panose="02020603050405020304" pitchFamily="18" charset="0"/>
                <a:ea typeface="微软雅黑" panose="020B0503020204020204" charset="-122"/>
              </a:rPr>
              <a:t> 与上述</a:t>
            </a:r>
            <a:r>
              <a:rPr lang="en-US" altLang="zh-CN" sz="1600" smtClean="0">
                <a:solidFill>
                  <a:srgbClr val="FF0000"/>
                </a:solidFill>
                <a:latin typeface="Times New Roman" panose="02020603050405020304" pitchFamily="18" charset="0"/>
                <a:ea typeface="微软雅黑" panose="020B0503020204020204" charset="-122"/>
              </a:rPr>
              <a:t>12</a:t>
            </a:r>
            <a:r>
              <a:rPr lang="zh-CN" altLang="en-US" sz="1600" smtClean="0">
                <a:solidFill>
                  <a:srgbClr val="FF0000"/>
                </a:solidFill>
                <a:latin typeface="Times New Roman" panose="02020603050405020304" pitchFamily="18" charset="0"/>
                <a:ea typeface="微软雅黑" panose="020B0503020204020204" charset="-122"/>
              </a:rPr>
              <a:t>种病原体</a:t>
            </a:r>
            <a:r>
              <a:rPr lang="en-US" altLang="zh-CN" sz="1600" smtClean="0">
                <a:solidFill>
                  <a:srgbClr val="FF0000"/>
                </a:solidFill>
                <a:latin typeface="Times New Roman" panose="02020603050405020304" pitchFamily="18" charset="0"/>
                <a:ea typeface="微软雅黑" panose="020B0503020204020204" charset="-122"/>
              </a:rPr>
              <a:t>RNA</a:t>
            </a:r>
            <a:r>
              <a:rPr lang="zh-CN" altLang="en-US" sz="1600" smtClean="0">
                <a:solidFill>
                  <a:srgbClr val="FF0000"/>
                </a:solidFill>
                <a:latin typeface="Times New Roman" panose="02020603050405020304" pitchFamily="18" charset="0"/>
                <a:ea typeface="微软雅黑" panose="020B0503020204020204" charset="-122"/>
              </a:rPr>
              <a:t>均无交叉反应</a:t>
            </a:r>
            <a:r>
              <a:rPr lang="zh-CN" altLang="en-US" sz="1600" smtClean="0">
                <a:solidFill>
                  <a:srgbClr val="FF0000"/>
                </a:solidFill>
                <a:latin typeface="Times New Roman" panose="02020603050405020304" pitchFamily="18" charset="0"/>
              </a:rPr>
              <a:t>。</a:t>
            </a:r>
          </a:p>
        </p:txBody>
      </p:sp>
      <p:sp>
        <p:nvSpPr>
          <p:cNvPr id="21533" name="Rectangle 2"/>
          <p:cNvSpPr txBox="1">
            <a:spLocks noChangeArrowheads="1"/>
          </p:cNvSpPr>
          <p:nvPr/>
        </p:nvSpPr>
        <p:spPr bwMode="auto">
          <a:xfrm>
            <a:off x="4643438" y="1143000"/>
            <a:ext cx="4071937" cy="1500188"/>
          </a:xfrm>
          <a:prstGeom prst="rect">
            <a:avLst/>
          </a:prstGeom>
          <a:noFill/>
          <a:ln w="9525">
            <a:noFill/>
            <a:miter lim="800000"/>
          </a:ln>
        </p:spPr>
        <p:txBody>
          <a:bodyPr anchor="ctr"/>
          <a:lstStyle/>
          <a:p>
            <a:pPr>
              <a:spcBef>
                <a:spcPct val="0"/>
              </a:spcBef>
            </a:pPr>
            <a:r>
              <a:rPr lang="en-US" altLang="zh-CN" sz="2000" b="1">
                <a:solidFill>
                  <a:srgbClr val="000000"/>
                </a:solidFill>
                <a:latin typeface="Times New Roman" panose="02020603050405020304" pitchFamily="18" charset="0"/>
                <a:ea typeface="黑体" panose="02010609060101010101" pitchFamily="49" charset="-122"/>
              </a:rPr>
              <a:t>RNA</a:t>
            </a:r>
            <a:r>
              <a:rPr lang="zh-CN" altLang="en-US" sz="2000" b="1">
                <a:solidFill>
                  <a:srgbClr val="000000"/>
                </a:solidFill>
                <a:latin typeface="Times New Roman" panose="02020603050405020304" pitchFamily="18" charset="0"/>
                <a:ea typeface="黑体" panose="02010609060101010101" pitchFamily="49" charset="-122"/>
              </a:rPr>
              <a:t>实时荧光恒温法扩增检测</a:t>
            </a:r>
            <a:r>
              <a:rPr lang="en-US" altLang="zh-CN" sz="2000" b="1">
                <a:solidFill>
                  <a:srgbClr val="000000"/>
                </a:solidFill>
                <a:latin typeface="Times New Roman" panose="02020603050405020304" pitchFamily="18" charset="0"/>
                <a:ea typeface="黑体" panose="02010609060101010101" pitchFamily="49" charset="-122"/>
              </a:rPr>
              <a:t>:</a:t>
            </a:r>
          </a:p>
          <a:p>
            <a:pPr>
              <a:spcBef>
                <a:spcPct val="0"/>
              </a:spcBef>
            </a:pPr>
            <a:r>
              <a:rPr lang="en-US" altLang="zh-CN" sz="2000" b="1">
                <a:solidFill>
                  <a:srgbClr val="000000"/>
                </a:solidFill>
                <a:latin typeface="Times New Roman" panose="02020603050405020304" pitchFamily="18" charset="0"/>
                <a:ea typeface="黑体" panose="02010609060101010101" pitchFamily="49" charset="-122"/>
              </a:rPr>
              <a:t>                           </a:t>
            </a:r>
            <a:endParaRPr lang="zh-CN" altLang="en-US" sz="2000">
              <a:solidFill>
                <a:schemeClr val="tx2"/>
              </a:solidFill>
              <a:latin typeface="Times New Roman" panose="02020603050405020304" pitchFamily="18" charset="0"/>
              <a:ea typeface="黑体" panose="02010609060101010101" pitchFamily="49"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Box 5"/>
          <p:cNvSpPr txBox="1">
            <a:spLocks noChangeArrowheads="1"/>
          </p:cNvSpPr>
          <p:nvPr/>
        </p:nvSpPr>
        <p:spPr bwMode="auto">
          <a:xfrm>
            <a:off x="285750" y="5516563"/>
            <a:ext cx="8858250" cy="1006475"/>
          </a:xfrm>
          <a:prstGeom prst="rect">
            <a:avLst/>
          </a:prstGeom>
          <a:noFill/>
          <a:ln w="9525">
            <a:noFill/>
            <a:miter lim="800000"/>
          </a:ln>
        </p:spPr>
        <p:txBody>
          <a:bodyPr>
            <a:spAutoFit/>
          </a:bodyPr>
          <a:lstStyle/>
          <a:p>
            <a:pPr>
              <a:spcBef>
                <a:spcPct val="0"/>
              </a:spcBef>
            </a:pPr>
            <a:r>
              <a:rPr lang="en-US" altLang="zh-CN" sz="1200">
                <a:latin typeface="Times New Roman" panose="02020603050405020304" pitchFamily="18" charset="0"/>
              </a:rPr>
              <a:t>【1】Qian Chen, Zheng Hu, Qihua Zhang, Minghui Yu.2014. Development and evaluation of a real-time method of simultaneousamplification and testing of enterovirus 71 incorporating a RNAinternal control system .</a:t>
            </a:r>
            <a:r>
              <a:rPr lang="en-US" altLang="zh-CN" sz="1200" i="1">
                <a:latin typeface="Times New Roman" panose="02020603050405020304" pitchFamily="18" charset="0"/>
              </a:rPr>
              <a:t> Journal of Virological Meth</a:t>
            </a:r>
            <a:r>
              <a:rPr lang="en-US" altLang="zh-CN" sz="1200">
                <a:latin typeface="Times New Roman" panose="02020603050405020304" pitchFamily="18" charset="0"/>
              </a:rPr>
              <a:t>ods.196 , 139–144</a:t>
            </a:r>
            <a:r>
              <a:rPr lang="zh-CN" altLang="en-US" sz="1200">
                <a:latin typeface="Times New Roman" panose="02020603050405020304" pitchFamily="18" charset="0"/>
              </a:rPr>
              <a:t>。</a:t>
            </a:r>
            <a:endParaRPr lang="en-US" altLang="zh-CN" sz="1200">
              <a:latin typeface="Times New Roman" panose="02020603050405020304" pitchFamily="18" charset="0"/>
            </a:endParaRPr>
          </a:p>
          <a:p>
            <a:pPr>
              <a:spcBef>
                <a:spcPct val="0"/>
              </a:spcBef>
            </a:pPr>
            <a:r>
              <a:rPr lang="en-US" altLang="zh-CN" sz="1200">
                <a:latin typeface="Times New Roman" panose="02020603050405020304" pitchFamily="18" charset="0"/>
              </a:rPr>
              <a:t>【2】</a:t>
            </a:r>
            <a:r>
              <a:rPr lang="en-US" altLang="zh-CN" sz="1200">
                <a:latin typeface="Times New Roman" panose="02020603050405020304" pitchFamily="18" charset="0"/>
                <a:ea typeface="微软雅黑" panose="020B0503020204020204" charset="-122"/>
              </a:rPr>
              <a:t>Jin Xu, A new accurate assay for Coxsackievirus A 16 by fluorescence detection of isothermal RNA amplification,Journal of Virological Methods 193(2013) 459-462</a:t>
            </a:r>
            <a:endParaRPr lang="zh-CN" altLang="en-US" sz="1200">
              <a:latin typeface="Times New Roman" panose="02020603050405020304" pitchFamily="18" charset="0"/>
              <a:ea typeface="微软雅黑" panose="020B0503020204020204" charset="-122"/>
            </a:endParaRPr>
          </a:p>
        </p:txBody>
      </p:sp>
      <p:sp>
        <p:nvSpPr>
          <p:cNvPr id="23554" name="TextBox 3"/>
          <p:cNvSpPr txBox="1">
            <a:spLocks noChangeArrowheads="1"/>
          </p:cNvSpPr>
          <p:nvPr/>
        </p:nvSpPr>
        <p:spPr bwMode="auto">
          <a:xfrm>
            <a:off x="357188" y="1643063"/>
            <a:ext cx="6551612" cy="304800"/>
          </a:xfrm>
          <a:prstGeom prst="rect">
            <a:avLst/>
          </a:prstGeom>
          <a:noFill/>
          <a:ln w="9525">
            <a:noFill/>
            <a:miter lim="800000"/>
          </a:ln>
        </p:spPr>
        <p:txBody>
          <a:bodyPr>
            <a:spAutoFit/>
          </a:bodyPr>
          <a:lstStyle/>
          <a:p>
            <a:pPr marL="457200" indent="-457200">
              <a:spcBef>
                <a:spcPct val="0"/>
              </a:spcBef>
              <a:buFont typeface="Wingdings" panose="05000000000000000000" pitchFamily="2" charset="2"/>
              <a:buChar char="Ø"/>
            </a:pPr>
            <a:r>
              <a:rPr lang="en-US" altLang="zh-CN" sz="1400" b="1">
                <a:solidFill>
                  <a:srgbClr val="000000"/>
                </a:solidFill>
                <a:latin typeface="Times New Roman" panose="02020603050405020304" pitchFamily="18" charset="0"/>
                <a:ea typeface="黑体" panose="02010609060101010101" pitchFamily="49" charset="-122"/>
              </a:rPr>
              <a:t>EV71-SAT </a:t>
            </a:r>
            <a:r>
              <a:rPr lang="zh-CN" altLang="en-US" sz="1400" b="1">
                <a:solidFill>
                  <a:srgbClr val="000000"/>
                </a:solidFill>
                <a:latin typeface="Times New Roman" panose="02020603050405020304" pitchFamily="18" charset="0"/>
                <a:ea typeface="黑体" panose="02010609060101010101" pitchFamily="49" charset="-122"/>
              </a:rPr>
              <a:t>检测与</a:t>
            </a:r>
            <a:r>
              <a:rPr lang="en-US" altLang="zh-CN" sz="1400" b="1">
                <a:solidFill>
                  <a:srgbClr val="000000"/>
                </a:solidFill>
                <a:latin typeface="Times New Roman" panose="02020603050405020304" pitchFamily="18" charset="0"/>
                <a:ea typeface="黑体" panose="02010609060101010101" pitchFamily="49" charset="-122"/>
              </a:rPr>
              <a:t>PCR</a:t>
            </a:r>
            <a:r>
              <a:rPr lang="zh-CN" altLang="en-US" sz="1400" b="1">
                <a:solidFill>
                  <a:srgbClr val="000000"/>
                </a:solidFill>
                <a:latin typeface="Times New Roman" panose="02020603050405020304" pitchFamily="18" charset="0"/>
                <a:ea typeface="黑体" panose="02010609060101010101" pitchFamily="49" charset="-122"/>
              </a:rPr>
              <a:t>对比结果</a:t>
            </a:r>
            <a:endParaRPr lang="en-US" altLang="zh-CN" sz="1400" b="1">
              <a:solidFill>
                <a:srgbClr val="000000"/>
              </a:solidFill>
              <a:latin typeface="华文楷体" pitchFamily="2" charset="-122"/>
              <a:ea typeface="华文楷体" pitchFamily="2" charset="-122"/>
            </a:endParaRPr>
          </a:p>
        </p:txBody>
      </p:sp>
      <p:sp>
        <p:nvSpPr>
          <p:cNvPr id="9" name="标题 1"/>
          <p:cNvSpPr txBox="1"/>
          <p:nvPr/>
        </p:nvSpPr>
        <p:spPr bwMode="auto">
          <a:xfrm>
            <a:off x="428625" y="0"/>
            <a:ext cx="8229600" cy="1143000"/>
          </a:xfrm>
          <a:prstGeom prst="rect">
            <a:avLst/>
          </a:prstGeom>
          <a:noFill/>
          <a:ln w="9525">
            <a:noFill/>
            <a:miter lim="800000"/>
          </a:ln>
        </p:spPr>
        <p:txBody>
          <a:bodyPr anchor="ctr"/>
          <a:lstStyle/>
          <a:p>
            <a:pPr algn="ctr">
              <a:spcBef>
                <a:spcPct val="0"/>
              </a:spcBef>
              <a:buFontTx/>
              <a:buNone/>
              <a:defRPr/>
            </a:pPr>
            <a:r>
              <a:rPr lang="zh-CN" altLang="en-US" sz="3600" b="1" dirty="0">
                <a:solidFill>
                  <a:srgbClr val="000000"/>
                </a:solidFill>
                <a:latin typeface="Times New Roman" panose="02020603050405020304" pitchFamily="18" charset="0"/>
                <a:ea typeface="+mj-ea"/>
                <a:cs typeface="Times New Roman" panose="02020603050405020304" pitchFamily="18" charset="0"/>
              </a:rPr>
              <a:t>手足口病</a:t>
            </a:r>
            <a:r>
              <a:rPr lang="en-US" altLang="zh-CN" sz="3600" b="1" dirty="0">
                <a:solidFill>
                  <a:srgbClr val="000000"/>
                </a:solidFill>
                <a:latin typeface="Times New Roman" panose="02020603050405020304" pitchFamily="18" charset="0"/>
                <a:ea typeface="+mj-ea"/>
                <a:cs typeface="Times New Roman" panose="02020603050405020304" pitchFamily="18" charset="0"/>
              </a:rPr>
              <a:t>SAT</a:t>
            </a:r>
            <a:r>
              <a:rPr lang="zh-CN" altLang="en-US" sz="3600" b="1" dirty="0">
                <a:solidFill>
                  <a:srgbClr val="000000"/>
                </a:solidFill>
                <a:latin typeface="Times New Roman" panose="02020603050405020304" pitchFamily="18" charset="0"/>
                <a:ea typeface="+mj-ea"/>
                <a:cs typeface="Times New Roman" panose="02020603050405020304" pitchFamily="18" charset="0"/>
              </a:rPr>
              <a:t>法检测数据</a:t>
            </a:r>
            <a:endParaRPr lang="zh-CN" altLang="en-US" sz="3600" b="1" dirty="0">
              <a:solidFill>
                <a:srgbClr val="000000"/>
              </a:solidFill>
              <a:latin typeface="Times New Roman" panose="02020603050405020304" pitchFamily="18" charset="0"/>
              <a:ea typeface="黑体" panose="02010609060101010101" pitchFamily="49" charset="-122"/>
              <a:cs typeface="+mj-cs"/>
            </a:endParaRPr>
          </a:p>
        </p:txBody>
      </p:sp>
      <p:sp>
        <p:nvSpPr>
          <p:cNvPr id="23556" name="TextBox 3"/>
          <p:cNvSpPr txBox="1">
            <a:spLocks noChangeArrowheads="1"/>
          </p:cNvSpPr>
          <p:nvPr/>
        </p:nvSpPr>
        <p:spPr bwMode="auto">
          <a:xfrm>
            <a:off x="4500563" y="1643063"/>
            <a:ext cx="6551612" cy="338137"/>
          </a:xfrm>
          <a:prstGeom prst="rect">
            <a:avLst/>
          </a:prstGeom>
          <a:noFill/>
          <a:ln w="9525">
            <a:noFill/>
            <a:miter lim="800000"/>
          </a:ln>
        </p:spPr>
        <p:txBody>
          <a:bodyPr>
            <a:spAutoFit/>
          </a:bodyPr>
          <a:lstStyle/>
          <a:p>
            <a:pPr marL="914400" lvl="1" indent="-457200">
              <a:spcBef>
                <a:spcPct val="0"/>
              </a:spcBef>
              <a:buFont typeface="Wingdings" panose="05000000000000000000" pitchFamily="2" charset="2"/>
              <a:buChar char="Ø"/>
            </a:pPr>
            <a:r>
              <a:rPr lang="en-US" altLang="zh-CN" sz="1600" b="1">
                <a:solidFill>
                  <a:srgbClr val="000000"/>
                </a:solidFill>
                <a:latin typeface="Times New Roman" panose="02020603050405020304" pitchFamily="18" charset="0"/>
                <a:ea typeface="黑体" panose="02010609060101010101" pitchFamily="49" charset="-122"/>
              </a:rPr>
              <a:t>CA16-SAT </a:t>
            </a:r>
            <a:r>
              <a:rPr lang="zh-CN" altLang="en-US" sz="1600" b="1">
                <a:solidFill>
                  <a:srgbClr val="000000"/>
                </a:solidFill>
                <a:latin typeface="Times New Roman" panose="02020603050405020304" pitchFamily="18" charset="0"/>
                <a:ea typeface="黑体" panose="02010609060101010101" pitchFamily="49" charset="-122"/>
              </a:rPr>
              <a:t>检测与</a:t>
            </a:r>
            <a:r>
              <a:rPr lang="en-US" altLang="zh-CN" sz="1600" b="1">
                <a:solidFill>
                  <a:srgbClr val="000000"/>
                </a:solidFill>
                <a:latin typeface="Times New Roman" panose="02020603050405020304" pitchFamily="18" charset="0"/>
                <a:ea typeface="黑体" panose="02010609060101010101" pitchFamily="49" charset="-122"/>
              </a:rPr>
              <a:t>PCR</a:t>
            </a:r>
            <a:r>
              <a:rPr lang="zh-CN" altLang="en-US" sz="1600" b="1">
                <a:solidFill>
                  <a:srgbClr val="000000"/>
                </a:solidFill>
                <a:latin typeface="Times New Roman" panose="02020603050405020304" pitchFamily="18" charset="0"/>
                <a:ea typeface="黑体" panose="02010609060101010101" pitchFamily="49" charset="-122"/>
              </a:rPr>
              <a:t>对比结果</a:t>
            </a:r>
            <a:endParaRPr lang="en-US" altLang="zh-CN" sz="1600" b="1">
              <a:solidFill>
                <a:srgbClr val="000000"/>
              </a:solidFill>
              <a:latin typeface="华文楷体" pitchFamily="2" charset="-122"/>
              <a:ea typeface="华文楷体" pitchFamily="2" charset="-122"/>
            </a:endParaRPr>
          </a:p>
        </p:txBody>
      </p:sp>
      <p:graphicFrame>
        <p:nvGraphicFramePr>
          <p:cNvPr id="518214" name="表格 518213"/>
          <p:cNvGraphicFramePr/>
          <p:nvPr/>
        </p:nvGraphicFramePr>
        <p:xfrm>
          <a:off x="5072063" y="2286000"/>
          <a:ext cx="3786188" cy="1781175"/>
        </p:xfrm>
        <a:graphic>
          <a:graphicData uri="http://schemas.openxmlformats.org/drawingml/2006/table">
            <a:tbl>
              <a:tblPr/>
              <a:tblGrid>
                <a:gridCol w="714375"/>
                <a:gridCol w="571500"/>
                <a:gridCol w="985838"/>
                <a:gridCol w="757237"/>
                <a:gridCol w="757238"/>
              </a:tblGrid>
              <a:tr h="317500">
                <a:tc rowSpan="2" grid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endParaRPr lang="zh-CN" altLang="en-US" sz="1400" dirty="0">
                        <a:latin typeface="Times New Roman" panose="02020603050405020304" pitchFamily="18" charset="0"/>
                        <a:ea typeface="华文细黑" pitchFamily="2" charset="-122"/>
                      </a:endParaRP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rowSpan="2"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tcPr>
                </a:tc>
                <a:tc grid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PCR </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400" dirty="0">
                          <a:latin typeface="Times New Roman" panose="02020603050405020304" pitchFamily="18" charset="0"/>
                          <a:ea typeface="华文细黑" pitchFamily="2" charset="-122"/>
                        </a:rPr>
                        <a:t>合计</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317500">
                <a:tc gridSpan="2" vMerge="1">
                  <a:txBody>
                    <a:bodyPr/>
                    <a:lstStyle/>
                    <a:p>
                      <a:endParaRPr lang="zh-CN"/>
                    </a:p>
                  </a:txBody>
                  <a:tcPr>
                    <a:lnL w="12700" cap="flat" cmpd="sng">
                      <a:solidFill>
                        <a:srgbClr val="000000"/>
                      </a:solidFill>
                      <a:prstDash val="solid"/>
                      <a:headEnd type="none" w="med" len="med"/>
                      <a:tailEnd type="none" w="med" len="med"/>
                    </a:lnL>
                    <a:lnB w="12700" cap="flat" cmpd="sng">
                      <a:solidFill>
                        <a:srgbClr val="000000"/>
                      </a:solidFill>
                      <a:prstDash val="solid"/>
                      <a:headEnd type="none" w="med" len="med"/>
                      <a:tailEnd type="none" w="med" len="med"/>
                    </a:lnB>
                  </a:tcPr>
                </a:tc>
                <a:tc hMerge="1" vMerge="1">
                  <a:txBody>
                    <a:bodyPr/>
                    <a:lstStyle/>
                    <a:p>
                      <a:endParaRPr lang="zh-CN"/>
                    </a:p>
                  </a:txBody>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400" dirty="0">
                          <a:latin typeface="Times New Roman" panose="02020603050405020304" pitchFamily="18" charset="0"/>
                          <a:ea typeface="华文细黑" pitchFamily="2" charset="-122"/>
                        </a:rPr>
                        <a:t>阳性</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400" dirty="0">
                          <a:latin typeface="Times New Roman" panose="02020603050405020304" pitchFamily="18" charset="0"/>
                          <a:ea typeface="华文细黑" pitchFamily="2" charset="-122"/>
                        </a:rPr>
                        <a:t>阴性</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414338">
                <a:tc row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SAT-CA16</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400" dirty="0">
                          <a:latin typeface="Times New Roman" panose="02020603050405020304" pitchFamily="18" charset="0"/>
                          <a:ea typeface="华文细黑" pitchFamily="2" charset="-122"/>
                        </a:rPr>
                        <a:t>阳性</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82</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b="1">
                          <a:solidFill>
                            <a:srgbClr val="FF0000"/>
                          </a:solidFill>
                          <a:latin typeface="Times New Roman" panose="02020603050405020304" pitchFamily="18" charset="0"/>
                          <a:ea typeface="华文细黑" pitchFamily="2" charset="-122"/>
                        </a:rPr>
                        <a:t>5</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87</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414337">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400" dirty="0">
                          <a:latin typeface="Times New Roman" panose="02020603050405020304" pitchFamily="18" charset="0"/>
                          <a:ea typeface="华文细黑" pitchFamily="2" charset="-122"/>
                        </a:rPr>
                        <a:t>阴性</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0</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117</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117</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317500">
                <a:tc grid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400" dirty="0">
                          <a:latin typeface="Times New Roman" panose="02020603050405020304" pitchFamily="18" charset="0"/>
                          <a:ea typeface="华文细黑" pitchFamily="2" charset="-122"/>
                        </a:rPr>
                        <a:t>合计</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82</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122</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400">
                          <a:latin typeface="Times New Roman" panose="02020603050405020304" pitchFamily="18" charset="0"/>
                          <a:ea typeface="华文细黑" pitchFamily="2" charset="-122"/>
                        </a:rPr>
                        <a:t>204</a:t>
                      </a:r>
                    </a:p>
                  </a:txBody>
                  <a:tcPr marL="91446" marR="91446" marT="45708" marB="45708"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
        <p:nvSpPr>
          <p:cNvPr id="23588" name="矩形 10"/>
          <p:cNvSpPr>
            <a:spLocks noChangeArrowheads="1"/>
          </p:cNvSpPr>
          <p:nvPr/>
        </p:nvSpPr>
        <p:spPr bwMode="auto">
          <a:xfrm>
            <a:off x="5000625" y="4357688"/>
            <a:ext cx="4357688" cy="1192212"/>
          </a:xfrm>
          <a:prstGeom prst="rect">
            <a:avLst/>
          </a:prstGeom>
          <a:noFill/>
          <a:ln w="9525">
            <a:noFill/>
            <a:miter lim="800000"/>
          </a:ln>
        </p:spPr>
        <p:txBody>
          <a:bodyPr>
            <a:spAutoFit/>
          </a:bodyPr>
          <a:lstStyle/>
          <a:p>
            <a:pPr>
              <a:lnSpc>
                <a:spcPct val="150000"/>
              </a:lnSpc>
              <a:spcBef>
                <a:spcPct val="0"/>
              </a:spcBef>
            </a:pPr>
            <a:r>
              <a:rPr lang="zh-CN" altLang="en-US" sz="1600">
                <a:latin typeface="Times New Roman" panose="02020603050405020304" pitchFamily="18" charset="0"/>
                <a:ea typeface="微软雅黑" panose="020B0503020204020204" charset="-122"/>
              </a:rPr>
              <a:t>对</a:t>
            </a:r>
            <a:r>
              <a:rPr lang="en-US" altLang="zh-CN" sz="1600">
                <a:latin typeface="Times New Roman" panose="02020603050405020304" pitchFamily="18" charset="0"/>
                <a:ea typeface="微软雅黑" panose="020B0503020204020204" charset="-122"/>
              </a:rPr>
              <a:t>5</a:t>
            </a:r>
            <a:r>
              <a:rPr lang="zh-CN" altLang="en-US" sz="1600">
                <a:latin typeface="Times New Roman" panose="02020603050405020304" pitchFamily="18" charset="0"/>
                <a:ea typeface="微软雅黑" panose="020B0503020204020204" charset="-122"/>
              </a:rPr>
              <a:t>例差异样本测序验证，发现其中</a:t>
            </a:r>
            <a:r>
              <a:rPr lang="en-US" altLang="zh-CN" sz="1600">
                <a:solidFill>
                  <a:srgbClr val="0033CC"/>
                </a:solidFill>
                <a:latin typeface="Times New Roman" panose="02020603050405020304" pitchFamily="18" charset="0"/>
                <a:ea typeface="微软雅黑" panose="020B0503020204020204" charset="-122"/>
              </a:rPr>
              <a:t>4</a:t>
            </a:r>
            <a:r>
              <a:rPr lang="zh-CN" altLang="en-US" sz="1600">
                <a:solidFill>
                  <a:srgbClr val="FF0000"/>
                </a:solidFill>
                <a:latin typeface="Times New Roman" panose="02020603050405020304" pitchFamily="18" charset="0"/>
                <a:ea typeface="微软雅黑" panose="020B0503020204020204" charset="-122"/>
              </a:rPr>
              <a:t>例</a:t>
            </a:r>
            <a:endParaRPr lang="en-US" altLang="zh-CN" sz="1600">
              <a:solidFill>
                <a:srgbClr val="FF0000"/>
              </a:solidFill>
              <a:latin typeface="Times New Roman" panose="02020603050405020304" pitchFamily="18" charset="0"/>
              <a:ea typeface="微软雅黑" panose="020B0503020204020204" charset="-122"/>
            </a:endParaRPr>
          </a:p>
          <a:p>
            <a:pPr>
              <a:lnSpc>
                <a:spcPct val="150000"/>
              </a:lnSpc>
              <a:spcBef>
                <a:spcPct val="0"/>
              </a:spcBef>
            </a:pPr>
            <a:r>
              <a:rPr lang="zh-CN" altLang="en-US" sz="1600">
                <a:solidFill>
                  <a:srgbClr val="FF0000"/>
                </a:solidFill>
                <a:latin typeface="Times New Roman" panose="02020603050405020304" pitchFamily="18" charset="0"/>
                <a:ea typeface="微软雅黑" panose="020B0503020204020204" charset="-122"/>
              </a:rPr>
              <a:t>检测结果与</a:t>
            </a:r>
            <a:r>
              <a:rPr lang="en-US" altLang="zh-CN" sz="1600">
                <a:solidFill>
                  <a:srgbClr val="FF0000"/>
                </a:solidFill>
                <a:latin typeface="Times New Roman" panose="02020603050405020304" pitchFamily="18" charset="0"/>
                <a:ea typeface="微软雅黑" panose="020B0503020204020204" charset="-122"/>
              </a:rPr>
              <a:t>SAT</a:t>
            </a:r>
            <a:r>
              <a:rPr lang="zh-CN" altLang="en-US" sz="1600">
                <a:solidFill>
                  <a:srgbClr val="FF0000"/>
                </a:solidFill>
                <a:latin typeface="Times New Roman" panose="02020603050405020304" pitchFamily="18" charset="0"/>
                <a:ea typeface="微软雅黑" panose="020B0503020204020204" charset="-122"/>
              </a:rPr>
              <a:t>一致，为肠道病毒感染</a:t>
            </a:r>
            <a:r>
              <a:rPr lang="zh-CN" altLang="en-US" sz="1600">
                <a:latin typeface="Times New Roman" panose="02020603050405020304" pitchFamily="18" charset="0"/>
                <a:ea typeface="微软雅黑" panose="020B0503020204020204" charset="-122"/>
              </a:rPr>
              <a:t>。</a:t>
            </a:r>
            <a:endParaRPr lang="en-US" altLang="zh-CN" sz="1600">
              <a:latin typeface="Times New Roman" panose="02020603050405020304" pitchFamily="18" charset="0"/>
              <a:ea typeface="微软雅黑" panose="020B0503020204020204" charset="-122"/>
            </a:endParaRPr>
          </a:p>
          <a:p>
            <a:pPr>
              <a:lnSpc>
                <a:spcPct val="150000"/>
              </a:lnSpc>
              <a:spcBef>
                <a:spcPct val="0"/>
              </a:spcBef>
            </a:pPr>
            <a:r>
              <a:rPr lang="en-US" altLang="zh-CN" sz="1600">
                <a:latin typeface="Times New Roman" panose="02020603050405020304" pitchFamily="18" charset="0"/>
                <a:ea typeface="微软雅黑" panose="020B0503020204020204" charset="-122"/>
              </a:rPr>
              <a:t>1</a:t>
            </a:r>
            <a:r>
              <a:rPr lang="zh-CN" altLang="en-US" sz="1600">
                <a:latin typeface="Times New Roman" panose="02020603050405020304" pitchFamily="18" charset="0"/>
                <a:ea typeface="微软雅黑" panose="020B0503020204020204" charset="-122"/>
              </a:rPr>
              <a:t>例测序失败。</a:t>
            </a:r>
          </a:p>
        </p:txBody>
      </p:sp>
      <p:graphicFrame>
        <p:nvGraphicFramePr>
          <p:cNvPr id="518215" name="表格 518214"/>
          <p:cNvGraphicFramePr/>
          <p:nvPr/>
        </p:nvGraphicFramePr>
        <p:xfrm>
          <a:off x="357188" y="2286000"/>
          <a:ext cx="3929063" cy="1826320"/>
        </p:xfrm>
        <a:graphic>
          <a:graphicData uri="http://schemas.openxmlformats.org/drawingml/2006/table">
            <a:tbl>
              <a:tblPr/>
              <a:tblGrid>
                <a:gridCol w="793750"/>
                <a:gridCol w="677863"/>
                <a:gridCol w="885825"/>
                <a:gridCol w="785812"/>
                <a:gridCol w="785813"/>
              </a:tblGrid>
              <a:tr h="334963">
                <a:tc rowSpan="2" grid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spcBef>
                          <a:spcPct val="0"/>
                        </a:spcBef>
                        <a:buNone/>
                      </a:pPr>
                      <a:endParaRPr lang="zh-CN" altLang="en-US" sz="1600" dirty="0">
                        <a:latin typeface="Times New Roman" panose="02020603050405020304" pitchFamily="18" charset="0"/>
                        <a:ea typeface="华文细黑" pitchFamily="2" charset="-122"/>
                      </a:endParaRPr>
                    </a:p>
                  </a:txBody>
                  <a:tcPr marL="91451" marR="91451" marT="45735" marB="45735">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rowSpan="2"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tcPr>
                </a:tc>
                <a:tc grid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a:latin typeface="Times New Roman" panose="02020603050405020304" pitchFamily="18" charset="0"/>
                          <a:ea typeface="华文细黑" pitchFamily="2" charset="-122"/>
                        </a:rPr>
                        <a:t>PCR</a:t>
                      </a:r>
                      <a:endParaRPr lang="zh-CN" altLang="en-US" sz="1600" dirty="0">
                        <a:latin typeface="Times New Roman" panose="02020603050405020304" pitchFamily="18" charset="0"/>
                        <a:ea typeface="华文细黑" pitchFamily="2" charset="-122"/>
                      </a:endParaRPr>
                    </a:p>
                  </a:txBody>
                  <a:tcPr marL="91451" marR="91451" marT="45735" marB="45735">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row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spcBef>
                          <a:spcPct val="0"/>
                        </a:spcBef>
                        <a:buNone/>
                      </a:pPr>
                      <a:endParaRPr lang="en-US" altLang="zh-CN" sz="1600">
                        <a:latin typeface="Times New Roman" panose="02020603050405020304" pitchFamily="18" charset="0"/>
                        <a:ea typeface="华文细黑" pitchFamily="2" charset="-122"/>
                      </a:endParaRPr>
                    </a:p>
                    <a:p>
                      <a:pPr marL="0" lvl="0" indent="0">
                        <a:spcBef>
                          <a:spcPct val="0"/>
                        </a:spcBef>
                        <a:buNone/>
                      </a:pPr>
                      <a:r>
                        <a:rPr lang="en-US" altLang="zh-CN" sz="1600">
                          <a:latin typeface="Times New Roman" panose="02020603050405020304" pitchFamily="18" charset="0"/>
                          <a:ea typeface="华文细黑" pitchFamily="2" charset="-122"/>
                        </a:rPr>
                        <a:t>  </a:t>
                      </a:r>
                      <a:r>
                        <a:rPr lang="zh-CN" altLang="en-US" sz="1600" dirty="0">
                          <a:latin typeface="Times New Roman" panose="02020603050405020304" pitchFamily="18" charset="0"/>
                          <a:ea typeface="华文细黑" pitchFamily="2" charset="-122"/>
                        </a:rPr>
                        <a:t>合计</a:t>
                      </a:r>
                      <a:r>
                        <a:rPr lang="en-US" altLang="zh-CN" sz="1600">
                          <a:latin typeface="Times New Roman" panose="02020603050405020304" pitchFamily="18" charset="0"/>
                          <a:ea typeface="华文细黑" pitchFamily="2" charset="-122"/>
                        </a:rPr>
                        <a:t> </a:t>
                      </a:r>
                    </a:p>
                  </a:txBody>
                  <a:tcPr marL="91451" marR="91451" marT="45735" marB="45735">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307975">
                <a:tc gridSpan="2" vMerge="1">
                  <a:txBody>
                    <a:bodyPr/>
                    <a:lstStyle/>
                    <a:p>
                      <a:endParaRPr lang="zh-CN"/>
                    </a:p>
                  </a:txBody>
                  <a:tcPr>
                    <a:lnL w="12700" cap="flat" cmpd="sng">
                      <a:solidFill>
                        <a:srgbClr val="000000"/>
                      </a:solidFill>
                      <a:prstDash val="solid"/>
                      <a:headEnd type="none" w="med" len="med"/>
                      <a:tailEnd type="none" w="med" len="med"/>
                    </a:lnL>
                    <a:lnB w="12700" cap="flat" cmpd="sng">
                      <a:solidFill>
                        <a:srgbClr val="000000"/>
                      </a:solidFill>
                      <a:prstDash val="solid"/>
                      <a:headEnd type="none" w="med" len="med"/>
                      <a:tailEnd type="none" w="med" len="med"/>
                    </a:lnB>
                  </a:tcPr>
                </a:tc>
                <a:tc hMerge="1" vMerge="1">
                  <a:txBody>
                    <a:bodyPr/>
                    <a:lstStyle/>
                    <a:p>
                      <a:endParaRPr lang="zh-CN"/>
                    </a:p>
                  </a:txBody>
                  <a:tcPr>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600" dirty="0">
                          <a:latin typeface="Times New Roman" panose="02020603050405020304" pitchFamily="18" charset="0"/>
                          <a:ea typeface="华文细黑" pitchFamily="2" charset="-122"/>
                          <a:sym typeface="Arial" panose="020B0604020202020204" pitchFamily="34" charset="0"/>
                        </a:rPr>
                        <a:t>阳性</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600" dirty="0">
                          <a:latin typeface="Times New Roman" panose="02020603050405020304" pitchFamily="18" charset="0"/>
                          <a:ea typeface="华文细黑" pitchFamily="2" charset="-122"/>
                          <a:sym typeface="Arial" panose="020B0604020202020204" pitchFamily="34" charset="0"/>
                        </a:rPr>
                        <a:t>阴性</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r>
              <a:tr h="423862">
                <a:tc row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endParaRPr lang="en-US" altLang="zh-CN" sz="1600">
                        <a:latin typeface="Times New Roman" panose="02020603050405020304" pitchFamily="18" charset="0"/>
                        <a:ea typeface="华文细黑" pitchFamily="2" charset="-122"/>
                      </a:endParaRPr>
                    </a:p>
                    <a:p>
                      <a:pPr marL="0" lvl="0" indent="0" algn="ctr">
                        <a:spcBef>
                          <a:spcPct val="0"/>
                        </a:spcBef>
                        <a:buNone/>
                      </a:pPr>
                      <a:r>
                        <a:rPr lang="en-US" altLang="zh-CN" sz="1600">
                          <a:latin typeface="Times New Roman" panose="02020603050405020304" pitchFamily="18" charset="0"/>
                          <a:ea typeface="华文细黑" pitchFamily="2" charset="-122"/>
                        </a:rPr>
                        <a:t>SAT-EV71</a:t>
                      </a:r>
                      <a:endParaRPr lang="zh-CN" altLang="en-US" sz="1600" dirty="0">
                        <a:latin typeface="Times New Roman" panose="02020603050405020304" pitchFamily="18" charset="0"/>
                        <a:ea typeface="华文细黑" pitchFamily="2" charset="-122"/>
                      </a:endParaRPr>
                    </a:p>
                  </a:txBody>
                  <a:tcPr marL="91451" marR="91451" marT="45735" marB="45735">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600" dirty="0">
                          <a:latin typeface="Times New Roman" panose="02020603050405020304" pitchFamily="18" charset="0"/>
                          <a:ea typeface="华文细黑" pitchFamily="2" charset="-122"/>
                        </a:rPr>
                        <a:t>阳性</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a:latin typeface="Times New Roman" panose="02020603050405020304" pitchFamily="18" charset="0"/>
                          <a:ea typeface="华文细黑" pitchFamily="2" charset="-122"/>
                        </a:rPr>
                        <a:t>394</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b="1">
                          <a:solidFill>
                            <a:srgbClr val="FF0000"/>
                          </a:solidFill>
                          <a:latin typeface="Times New Roman" panose="02020603050405020304" pitchFamily="18" charset="0"/>
                          <a:ea typeface="华文细黑" pitchFamily="2" charset="-122"/>
                        </a:rPr>
                        <a:t>35</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a:latin typeface="Times New Roman" panose="02020603050405020304" pitchFamily="18" charset="0"/>
                          <a:ea typeface="华文细黑" pitchFamily="2" charset="-122"/>
                        </a:rPr>
                        <a:t>429</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423863">
                <a:tc vMerge="1">
                  <a:txBody>
                    <a:bodyPr/>
                    <a:lstStyle/>
                    <a:p>
                      <a:endParaRPr lang="zh-CN"/>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B w="12700" cap="flat" cmpd="sng">
                      <a:solidFill>
                        <a:srgbClr val="000000"/>
                      </a:solidFill>
                      <a:prstDash val="solid"/>
                      <a:headEnd type="none" w="med" len="med"/>
                      <a:tailEnd type="none" w="med" len="med"/>
                    </a:lnB>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600" dirty="0">
                          <a:latin typeface="Times New Roman" panose="02020603050405020304" pitchFamily="18" charset="0"/>
                          <a:ea typeface="华文细黑" pitchFamily="2" charset="-122"/>
                        </a:rPr>
                        <a:t>阴性</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a:latin typeface="Times New Roman" panose="02020603050405020304" pitchFamily="18" charset="0"/>
                          <a:ea typeface="华文细黑" pitchFamily="2" charset="-122"/>
                        </a:rPr>
                        <a:t>0</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a:latin typeface="Times New Roman" panose="02020603050405020304" pitchFamily="18" charset="0"/>
                          <a:ea typeface="华文细黑" pitchFamily="2" charset="-122"/>
                        </a:rPr>
                        <a:t>631</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a:latin typeface="Times New Roman" panose="02020603050405020304" pitchFamily="18" charset="0"/>
                          <a:ea typeface="华文细黑" pitchFamily="2" charset="-122"/>
                        </a:rPr>
                        <a:t>631</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r h="334962">
                <a:tc gridSpan="2">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zh-CN" altLang="en-US" sz="1600" dirty="0">
                          <a:latin typeface="Times New Roman" panose="02020603050405020304" pitchFamily="18" charset="0"/>
                          <a:ea typeface="华文细黑" pitchFamily="2" charset="-122"/>
                          <a:sym typeface="Arial" panose="020B0604020202020204" pitchFamily="34" charset="0"/>
                        </a:rPr>
                        <a:t>合计</a:t>
                      </a:r>
                      <a:r>
                        <a:rPr lang="en-US" altLang="zh-CN" sz="1600">
                          <a:latin typeface="Times New Roman" panose="02020603050405020304" pitchFamily="18" charset="0"/>
                          <a:ea typeface="华文细黑" pitchFamily="2" charset="-122"/>
                        </a:rPr>
                        <a:t> </a:t>
                      </a:r>
                    </a:p>
                  </a:txBody>
                  <a:tcPr marL="91451" marR="91451" marT="45735" marB="45735">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hMerge="1">
                  <a:txBody>
                    <a:bodyPr/>
                    <a:lstStyle/>
                    <a:p>
                      <a:endParaRPr lang="zh-CN"/>
                    </a:p>
                  </a:txBody>
                  <a:tcPr>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a:latin typeface="Times New Roman" panose="02020603050405020304" pitchFamily="18" charset="0"/>
                          <a:ea typeface="华文细黑" pitchFamily="2" charset="-122"/>
                        </a:rPr>
                        <a:t>394</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a:latin typeface="Times New Roman" panose="02020603050405020304" pitchFamily="18" charset="0"/>
                          <a:ea typeface="华文细黑" pitchFamily="2" charset="-122"/>
                        </a:rPr>
                        <a:t>666</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c>
                  <a:txBody>
                    <a:bodyPr/>
                    <a:lstStyle>
                      <a:lvl1pPr marL="342900" lvl="0" indent="-342900" algn="l" rtl="0" fontAlgn="base">
                        <a:spcBef>
                          <a:spcPct val="20000"/>
                        </a:spcBef>
                        <a:spcAft>
                          <a:spcPct val="0"/>
                        </a:spcAft>
                        <a:buChar char="•"/>
                        <a:defRPr kumimoji="1" sz="2800" kern="1200">
                          <a:solidFill>
                            <a:schemeClr val="tx1"/>
                          </a:solidFill>
                          <a:latin typeface="+mn-lt"/>
                          <a:ea typeface="+mn-ea"/>
                          <a:cs typeface="+mn-cs"/>
                        </a:defRPr>
                      </a:lvl1pPr>
                      <a:lvl2pPr marL="742950" lvl="1" indent="-285750" algn="l" rtl="0" fontAlgn="base">
                        <a:spcBef>
                          <a:spcPct val="20000"/>
                        </a:spcBef>
                        <a:spcAft>
                          <a:spcPct val="0"/>
                        </a:spcAft>
                        <a:buChar char="–"/>
                        <a:defRPr kumimoji="1" sz="2400" kern="1200">
                          <a:solidFill>
                            <a:schemeClr val="tx1"/>
                          </a:solidFill>
                          <a:latin typeface="+mn-lt"/>
                          <a:ea typeface="+mn-ea"/>
                        </a:defRPr>
                      </a:lvl2pPr>
                      <a:lvl3pPr marL="1143000" lvl="2" indent="-228600" algn="l" rtl="0" fontAlgn="base">
                        <a:spcBef>
                          <a:spcPct val="20000"/>
                        </a:spcBef>
                        <a:spcAft>
                          <a:spcPct val="0"/>
                        </a:spcAft>
                        <a:buChar char="•"/>
                        <a:defRPr kumimoji="1" sz="2000" kern="1200">
                          <a:solidFill>
                            <a:schemeClr val="tx1"/>
                          </a:solidFill>
                          <a:latin typeface="+mn-lt"/>
                          <a:ea typeface="+mn-ea"/>
                        </a:defRPr>
                      </a:lvl3pPr>
                      <a:lvl4pPr marL="1600200" lvl="3" indent="-228600" algn="l" rtl="0" fontAlgn="base">
                        <a:spcBef>
                          <a:spcPct val="20000"/>
                        </a:spcBef>
                        <a:spcAft>
                          <a:spcPct val="0"/>
                        </a:spcAft>
                        <a:buChar char="–"/>
                        <a:defRPr kumimoji="1" sz="1800" kern="1200">
                          <a:solidFill>
                            <a:schemeClr val="tx1"/>
                          </a:solidFill>
                          <a:latin typeface="+mn-lt"/>
                          <a:ea typeface="+mn-ea"/>
                        </a:defRPr>
                      </a:lvl4pPr>
                      <a:lvl5pPr marL="2057400" lvl="4" indent="-228600" algn="l" rtl="0" fontAlgn="base">
                        <a:spcBef>
                          <a:spcPct val="20000"/>
                        </a:spcBef>
                        <a:spcAft>
                          <a:spcPct val="0"/>
                        </a:spcAft>
                        <a:buChar char="»"/>
                        <a:defRPr kumimoji="1" sz="1800" kern="1200">
                          <a:solidFill>
                            <a:schemeClr val="tx1"/>
                          </a:solidFill>
                          <a:latin typeface="+mn-lt"/>
                          <a:ea typeface="+mn-ea"/>
                        </a:defRPr>
                      </a:lvl5pPr>
                    </a:lstStyle>
                    <a:p>
                      <a:pPr marL="0" lvl="0" indent="0" algn="ctr">
                        <a:spcBef>
                          <a:spcPct val="0"/>
                        </a:spcBef>
                        <a:buNone/>
                      </a:pPr>
                      <a:r>
                        <a:rPr lang="en-US" altLang="zh-CN" sz="1600">
                          <a:latin typeface="Times New Roman" panose="02020603050405020304" pitchFamily="18" charset="0"/>
                          <a:ea typeface="华文细黑" pitchFamily="2" charset="-122"/>
                        </a:rPr>
                        <a:t>1060</a:t>
                      </a:r>
                    </a:p>
                  </a:txBody>
                  <a:tcPr marL="68588" marR="68588" marT="0" marB="0">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rgbClr val="FFFFFF"/>
                    </a:solidFill>
                  </a:tcPr>
                </a:tc>
              </a:tr>
            </a:tbl>
          </a:graphicData>
        </a:graphic>
      </p:graphicFrame>
      <p:sp>
        <p:nvSpPr>
          <p:cNvPr id="23620" name="矩形 14"/>
          <p:cNvSpPr>
            <a:spLocks noChangeArrowheads="1"/>
          </p:cNvSpPr>
          <p:nvPr/>
        </p:nvSpPr>
        <p:spPr bwMode="auto">
          <a:xfrm>
            <a:off x="285750" y="4357688"/>
            <a:ext cx="4714875" cy="1192212"/>
          </a:xfrm>
          <a:prstGeom prst="rect">
            <a:avLst/>
          </a:prstGeom>
          <a:noFill/>
          <a:ln w="9525">
            <a:noFill/>
            <a:miter lim="800000"/>
          </a:ln>
        </p:spPr>
        <p:txBody>
          <a:bodyPr>
            <a:spAutoFit/>
          </a:bodyPr>
          <a:lstStyle/>
          <a:p>
            <a:pPr>
              <a:lnSpc>
                <a:spcPct val="150000"/>
              </a:lnSpc>
              <a:spcBef>
                <a:spcPct val="0"/>
              </a:spcBef>
            </a:pPr>
            <a:r>
              <a:rPr lang="zh-CN" altLang="en-US" sz="1600">
                <a:latin typeface="Times New Roman" panose="02020603050405020304" pitchFamily="18" charset="0"/>
                <a:ea typeface="微软雅黑" panose="020B0503020204020204" charset="-122"/>
                <a:sym typeface="Arial" panose="020B0604020202020204" pitchFamily="34" charset="0"/>
              </a:rPr>
              <a:t>差异样本经测序鉴定显示：有</a:t>
            </a:r>
            <a:r>
              <a:rPr lang="en-US" altLang="zh-CN" sz="1600">
                <a:solidFill>
                  <a:srgbClr val="FF0000"/>
                </a:solidFill>
                <a:latin typeface="Times New Roman" panose="02020603050405020304" pitchFamily="18" charset="0"/>
                <a:ea typeface="微软雅黑" panose="020B0503020204020204" charset="-122"/>
                <a:sym typeface="Arial" panose="020B0604020202020204" pitchFamily="34" charset="0"/>
              </a:rPr>
              <a:t>32</a:t>
            </a:r>
            <a:r>
              <a:rPr lang="zh-CN" altLang="en-US" sz="1600">
                <a:solidFill>
                  <a:srgbClr val="FF0000"/>
                </a:solidFill>
                <a:latin typeface="Times New Roman" panose="02020603050405020304" pitchFamily="18" charset="0"/>
                <a:ea typeface="微软雅黑" panose="020B0503020204020204" charset="-122"/>
                <a:sym typeface="Arial" panose="020B0604020202020204" pitchFamily="34" charset="0"/>
              </a:rPr>
              <a:t>例为</a:t>
            </a:r>
            <a:r>
              <a:rPr lang="en-US" altLang="zh-CN" sz="1600">
                <a:solidFill>
                  <a:srgbClr val="FF0000"/>
                </a:solidFill>
                <a:latin typeface="Times New Roman" panose="02020603050405020304" pitchFamily="18" charset="0"/>
                <a:ea typeface="微软雅黑" panose="020B0503020204020204" charset="-122"/>
                <a:sym typeface="Arial" panose="020B0604020202020204" pitchFamily="34" charset="0"/>
              </a:rPr>
              <a:t>EV71</a:t>
            </a:r>
          </a:p>
          <a:p>
            <a:pPr>
              <a:lnSpc>
                <a:spcPct val="150000"/>
              </a:lnSpc>
              <a:spcBef>
                <a:spcPct val="0"/>
              </a:spcBef>
            </a:pPr>
            <a:r>
              <a:rPr lang="zh-CN" altLang="en-US" sz="1600">
                <a:solidFill>
                  <a:srgbClr val="FF0000"/>
                </a:solidFill>
                <a:latin typeface="Times New Roman" panose="02020603050405020304" pitchFamily="18" charset="0"/>
                <a:ea typeface="微软雅黑" panose="020B0503020204020204" charset="-122"/>
                <a:sym typeface="Arial" panose="020B0604020202020204" pitchFamily="34" charset="0"/>
              </a:rPr>
              <a:t>感染与</a:t>
            </a:r>
            <a:r>
              <a:rPr lang="en-US" altLang="zh-CN" sz="1600">
                <a:solidFill>
                  <a:srgbClr val="FF0000"/>
                </a:solidFill>
                <a:latin typeface="Times New Roman" panose="02020603050405020304" pitchFamily="18" charset="0"/>
                <a:ea typeface="微软雅黑" panose="020B0503020204020204" charset="-122"/>
                <a:sym typeface="Arial" panose="020B0604020202020204" pitchFamily="34" charset="0"/>
              </a:rPr>
              <a:t>SAT</a:t>
            </a:r>
            <a:r>
              <a:rPr lang="zh-CN" altLang="en-US" sz="1600">
                <a:solidFill>
                  <a:srgbClr val="FF0000"/>
                </a:solidFill>
                <a:latin typeface="Times New Roman" panose="02020603050405020304" pitchFamily="18" charset="0"/>
                <a:ea typeface="微软雅黑" panose="020B0503020204020204" charset="-122"/>
                <a:sym typeface="Arial" panose="020B0604020202020204" pitchFamily="34" charset="0"/>
              </a:rPr>
              <a:t>检测结果相一致</a:t>
            </a:r>
            <a:r>
              <a:rPr lang="zh-CN" altLang="en-US" sz="1600">
                <a:latin typeface="Times New Roman" panose="02020603050405020304" pitchFamily="18" charset="0"/>
                <a:ea typeface="微软雅黑" panose="020B0503020204020204" charset="-122"/>
                <a:sym typeface="Arial" panose="020B0604020202020204" pitchFamily="34" charset="0"/>
              </a:rPr>
              <a:t>，</a:t>
            </a:r>
            <a:r>
              <a:rPr lang="en-US" altLang="zh-CN" sz="1600">
                <a:latin typeface="Times New Roman" panose="02020603050405020304" pitchFamily="18" charset="0"/>
                <a:ea typeface="微软雅黑" panose="020B0503020204020204" charset="-122"/>
                <a:sym typeface="Arial" panose="020B0604020202020204" pitchFamily="34" charset="0"/>
              </a:rPr>
              <a:t>3</a:t>
            </a:r>
            <a:r>
              <a:rPr lang="zh-CN" altLang="en-US" sz="1600">
                <a:latin typeface="Times New Roman" panose="02020603050405020304" pitchFamily="18" charset="0"/>
                <a:ea typeface="微软雅黑" panose="020B0503020204020204" charset="-122"/>
                <a:sym typeface="Arial" panose="020B0604020202020204" pitchFamily="34" charset="0"/>
              </a:rPr>
              <a:t>例测序失败。</a:t>
            </a:r>
            <a:endParaRPr lang="en-US" altLang="zh-CN" sz="1600">
              <a:latin typeface="Times New Roman" panose="02020603050405020304" pitchFamily="18" charset="0"/>
              <a:ea typeface="微软雅黑" panose="020B0503020204020204" charset="-122"/>
              <a:sym typeface="Arial" panose="020B0604020202020204" pitchFamily="34" charset="0"/>
            </a:endParaRPr>
          </a:p>
          <a:p>
            <a:pPr>
              <a:lnSpc>
                <a:spcPct val="150000"/>
              </a:lnSpc>
              <a:spcBef>
                <a:spcPct val="0"/>
              </a:spcBef>
            </a:pPr>
            <a:r>
              <a:rPr lang="zh-CN" altLang="en-US" sz="1600">
                <a:latin typeface="Times New Roman" panose="02020603050405020304" pitchFamily="18" charset="0"/>
                <a:ea typeface="微软雅黑" panose="020B0503020204020204" charset="-122"/>
                <a:sym typeface="Arial" panose="020B0604020202020204" pitchFamily="34" charset="0"/>
              </a:rPr>
              <a:t>准确度为</a:t>
            </a:r>
            <a:r>
              <a:rPr lang="en-US" altLang="zh-CN" sz="1600">
                <a:latin typeface="Times New Roman" panose="02020603050405020304" pitchFamily="18" charset="0"/>
                <a:ea typeface="微软雅黑" panose="020B0503020204020204" charset="-122"/>
                <a:sym typeface="Arial" panose="020B0604020202020204" pitchFamily="34" charset="0"/>
              </a:rPr>
              <a:t>99.7%</a:t>
            </a:r>
            <a:r>
              <a:rPr lang="zh-CN" altLang="en-US" sz="1600">
                <a:latin typeface="Times New Roman" panose="02020603050405020304" pitchFamily="18" charset="0"/>
                <a:ea typeface="微软雅黑" panose="020B0503020204020204" charset="-122"/>
                <a:sym typeface="Arial" panose="020B0604020202020204" pitchFamily="34" charset="0"/>
              </a:rPr>
              <a:t>。</a:t>
            </a:r>
            <a:endParaRPr lang="zh-CN" altLang="en-US" sz="1600">
              <a:latin typeface="Times New Roman" panose="02020603050405020304" pitchFamily="18" charset="0"/>
              <a:ea typeface="微软雅黑" panose="020B0503020204020204" charset="-122"/>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p:cNvSpPr txBox="1">
            <a:spLocks noChangeArrowheads="1"/>
          </p:cNvSpPr>
          <p:nvPr/>
        </p:nvSpPr>
        <p:spPr bwMode="auto">
          <a:xfrm>
            <a:off x="1547813" y="285750"/>
            <a:ext cx="7596187" cy="714375"/>
          </a:xfrm>
          <a:prstGeom prst="rect">
            <a:avLst/>
          </a:prstGeom>
          <a:noFill/>
          <a:ln w="9525">
            <a:noFill/>
            <a:miter lim="800000"/>
          </a:ln>
        </p:spPr>
        <p:txBody>
          <a:bodyPr anchor="ctr"/>
          <a:lstStyle/>
          <a:p>
            <a:pPr algn="ctr">
              <a:spcBef>
                <a:spcPct val="0"/>
              </a:spcBef>
              <a:buFontTx/>
              <a:buNone/>
            </a:pPr>
            <a:r>
              <a:rPr lang="en-US" altLang="zh-CN"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SAT</a:t>
            </a:r>
            <a:r>
              <a:rPr lang="zh-CN" altLang="en-US"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检测</a:t>
            </a:r>
            <a:r>
              <a:rPr lang="en-US" altLang="zh-CN"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—MagX</a:t>
            </a:r>
            <a:r>
              <a:rPr lang="zh-CN" altLang="en-US" sz="3600" b="1">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全自动化实验方案</a:t>
            </a:r>
            <a:endParaRPr kumimoji="0" lang="zh-CN" altLang="en-US" sz="2000" b="1">
              <a:solidFill>
                <a:schemeClr val="tx2"/>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520195" name="Rectangle 3"/>
          <p:cNvSpPr>
            <a:spLocks noChangeArrowheads="1"/>
          </p:cNvSpPr>
          <p:nvPr/>
        </p:nvSpPr>
        <p:spPr bwMode="auto">
          <a:xfrm>
            <a:off x="250825" y="1700213"/>
            <a:ext cx="8229600" cy="4525962"/>
          </a:xfrm>
          <a:prstGeom prst="rect">
            <a:avLst/>
          </a:prstGeom>
          <a:noFill/>
          <a:ln w="9525">
            <a:noFill/>
            <a:miter lim="800000"/>
          </a:ln>
        </p:spPr>
        <p:txBody>
          <a:bodyPr/>
          <a:lstStyle/>
          <a:p>
            <a:pPr marL="342900" indent="-342900" eaLnBrk="0" hangingPunct="0">
              <a:lnSpc>
                <a:spcPct val="125000"/>
              </a:lnSpc>
              <a:buFont typeface="Wingdings" panose="05000000000000000000" pitchFamily="2" charset="2"/>
              <a:buChar char="u"/>
            </a:pPr>
            <a:r>
              <a:rPr kumimoji="0" lang="zh-CN" altLang="en-US" b="1">
                <a:latin typeface="Times New Roman" panose="02020603050405020304" pitchFamily="18" charset="0"/>
                <a:ea typeface="微软雅黑" panose="020B0503020204020204" charset="-122"/>
              </a:rPr>
              <a:t> 样本</a:t>
            </a:r>
            <a:r>
              <a:rPr kumimoji="0" lang="en-US" altLang="zh-CN" b="1">
                <a:latin typeface="Times New Roman" panose="02020603050405020304" pitchFamily="18" charset="0"/>
                <a:ea typeface="微软雅黑" panose="020B0503020204020204" charset="-122"/>
              </a:rPr>
              <a:t>---</a:t>
            </a:r>
            <a:r>
              <a:rPr kumimoji="0" lang="zh-CN" altLang="en-US" b="1">
                <a:latin typeface="Times New Roman" panose="02020603050405020304" pitchFamily="18" charset="0"/>
                <a:ea typeface="微软雅黑" panose="020B0503020204020204" charset="-122"/>
              </a:rPr>
              <a:t>提取纯化</a:t>
            </a:r>
            <a:r>
              <a:rPr kumimoji="0" lang="en-US" altLang="zh-CN" b="1">
                <a:latin typeface="Times New Roman" panose="02020603050405020304" pitchFamily="18" charset="0"/>
                <a:ea typeface="微软雅黑" panose="020B0503020204020204" charset="-122"/>
              </a:rPr>
              <a:t>RNA--- </a:t>
            </a:r>
            <a:r>
              <a:rPr kumimoji="0" lang="zh-CN" altLang="en-US" b="1">
                <a:latin typeface="Times New Roman" panose="02020603050405020304" pitchFamily="18" charset="0"/>
                <a:ea typeface="微软雅黑" panose="020B0503020204020204" charset="-122"/>
              </a:rPr>
              <a:t>酶反应混合液（一体化）</a:t>
            </a:r>
          </a:p>
          <a:p>
            <a:pPr marL="342900" indent="-342900" eaLnBrk="0" hangingPunct="0">
              <a:lnSpc>
                <a:spcPct val="125000"/>
              </a:lnSpc>
              <a:buFont typeface="Wingdings" panose="05000000000000000000" pitchFamily="2" charset="2"/>
              <a:buChar char="u"/>
            </a:pPr>
            <a:r>
              <a:rPr kumimoji="0" lang="zh-CN" altLang="en-US" b="1">
                <a:latin typeface="Times New Roman" panose="02020603050405020304" pitchFamily="18" charset="0"/>
                <a:ea typeface="微软雅黑" panose="020B0503020204020204" charset="-122"/>
              </a:rPr>
              <a:t> 可同时处理</a:t>
            </a:r>
            <a:r>
              <a:rPr kumimoji="0" lang="en-US" altLang="zh-CN" b="1">
                <a:latin typeface="Times New Roman" panose="02020603050405020304" pitchFamily="18" charset="0"/>
                <a:ea typeface="微软雅黑" panose="020B0503020204020204" charset="-122"/>
              </a:rPr>
              <a:t>4</a:t>
            </a:r>
            <a:r>
              <a:rPr kumimoji="0" lang="zh-CN" altLang="en-US" b="1">
                <a:latin typeface="Times New Roman" panose="02020603050405020304" pitchFamily="18" charset="0"/>
                <a:ea typeface="微软雅黑" panose="020B0503020204020204" charset="-122"/>
              </a:rPr>
              <a:t>个项目</a:t>
            </a:r>
          </a:p>
          <a:p>
            <a:pPr marL="342900" indent="-342900" eaLnBrk="0" hangingPunct="0">
              <a:lnSpc>
                <a:spcPct val="125000"/>
              </a:lnSpc>
              <a:buFont typeface="Wingdings" panose="05000000000000000000" pitchFamily="2" charset="2"/>
              <a:buChar char="u"/>
            </a:pPr>
            <a:r>
              <a:rPr kumimoji="0" lang="en-US" altLang="zh-CN" b="1">
                <a:latin typeface="Times New Roman" panose="02020603050405020304" pitchFamily="18" charset="0"/>
                <a:ea typeface="微软雅黑" panose="020B0503020204020204" charset="-122"/>
              </a:rPr>
              <a:t> 48</a:t>
            </a:r>
            <a:r>
              <a:rPr kumimoji="0" lang="zh-CN" altLang="en-US" b="1">
                <a:latin typeface="Times New Roman" panose="02020603050405020304" pitchFamily="18" charset="0"/>
                <a:ea typeface="微软雅黑" panose="020B0503020204020204" charset="-122"/>
              </a:rPr>
              <a:t>个样本</a:t>
            </a:r>
            <a:r>
              <a:rPr kumimoji="0" lang="en-US" altLang="zh-CN" b="1">
                <a:latin typeface="Times New Roman" panose="02020603050405020304" pitchFamily="18" charset="0"/>
                <a:ea typeface="微软雅黑" panose="020B0503020204020204" charset="-122"/>
              </a:rPr>
              <a:t>/2 </a:t>
            </a:r>
            <a:r>
              <a:rPr kumimoji="0" lang="zh-CN" altLang="en-US" b="1">
                <a:latin typeface="Times New Roman" panose="02020603050405020304" pitchFamily="18" charset="0"/>
                <a:ea typeface="微软雅黑" panose="020B0503020204020204" charset="-122"/>
              </a:rPr>
              <a:t>小时</a:t>
            </a:r>
          </a:p>
          <a:p>
            <a:pPr marL="342900" indent="-342900" eaLnBrk="0" hangingPunct="0">
              <a:lnSpc>
                <a:spcPct val="125000"/>
              </a:lnSpc>
              <a:buFont typeface="Wingdings" panose="05000000000000000000" pitchFamily="2" charset="2"/>
              <a:buChar char="u"/>
            </a:pPr>
            <a:r>
              <a:rPr kumimoji="0" lang="zh-CN" altLang="en-US" b="1">
                <a:latin typeface="Times New Roman" panose="02020603050405020304" pitchFamily="18" charset="0"/>
                <a:ea typeface="微软雅黑" panose="020B0503020204020204" charset="-122"/>
              </a:rPr>
              <a:t> 可处理尿液、咽拭子、拭子、粪便</a:t>
            </a:r>
            <a:endParaRPr kumimoji="0" lang="en-US" altLang="zh-CN" b="1">
              <a:latin typeface="Times New Roman" panose="02020603050405020304" pitchFamily="18" charset="0"/>
              <a:ea typeface="微软雅黑" panose="020B0503020204020204" charset="-122"/>
            </a:endParaRPr>
          </a:p>
          <a:p>
            <a:pPr marL="342900" indent="-342900" eaLnBrk="0" hangingPunct="0">
              <a:lnSpc>
                <a:spcPct val="125000"/>
              </a:lnSpc>
              <a:buFontTx/>
              <a:buNone/>
            </a:pPr>
            <a:r>
              <a:rPr kumimoji="0" lang="en-US" altLang="zh-CN" b="1">
                <a:latin typeface="Times New Roman" panose="02020603050405020304" pitchFamily="18" charset="0"/>
                <a:ea typeface="微软雅黑" panose="020B0503020204020204" charset="-122"/>
              </a:rPr>
              <a:t>    </a:t>
            </a:r>
            <a:r>
              <a:rPr kumimoji="0" lang="zh-CN" altLang="en-US" b="1">
                <a:latin typeface="Times New Roman" panose="02020603050405020304" pitchFamily="18" charset="0"/>
                <a:ea typeface="微软雅黑" panose="020B0503020204020204" charset="-122"/>
              </a:rPr>
              <a:t>全血、血清等样本</a:t>
            </a:r>
            <a:endParaRPr kumimoji="0" lang="en-US" altLang="zh-CN" b="1">
              <a:latin typeface="Times New Roman" panose="02020603050405020304" pitchFamily="18" charset="0"/>
              <a:ea typeface="微软雅黑" panose="020B0503020204020204" charset="-122"/>
            </a:endParaRPr>
          </a:p>
          <a:p>
            <a:pPr marL="342900" indent="-342900" eaLnBrk="0" hangingPunct="0">
              <a:lnSpc>
                <a:spcPct val="125000"/>
              </a:lnSpc>
              <a:buFont typeface="Wingdings" panose="05000000000000000000" pitchFamily="2" charset="2"/>
              <a:buChar char="u"/>
            </a:pPr>
            <a:r>
              <a:rPr kumimoji="0" lang="zh-CN" altLang="en-US" b="1">
                <a:latin typeface="Times New Roman" panose="02020603050405020304" pitchFamily="18" charset="0"/>
                <a:ea typeface="微软雅黑" panose="020B0503020204020204" charset="-122"/>
              </a:rPr>
              <a:t> 武装到牙齿的防污染措施</a:t>
            </a:r>
            <a:endParaRPr kumimoji="0" lang="en-US" altLang="zh-CN" b="1">
              <a:latin typeface="Times New Roman" panose="02020603050405020304" pitchFamily="18" charset="0"/>
              <a:ea typeface="微软雅黑" panose="020B0503020204020204" charset="-122"/>
            </a:endParaRPr>
          </a:p>
        </p:txBody>
      </p:sp>
      <p:sp>
        <p:nvSpPr>
          <p:cNvPr id="520196" name="矩形 6"/>
          <p:cNvSpPr>
            <a:spLocks noChangeArrowheads="1"/>
          </p:cNvSpPr>
          <p:nvPr/>
        </p:nvSpPr>
        <p:spPr bwMode="auto">
          <a:xfrm>
            <a:off x="5791200" y="5348288"/>
            <a:ext cx="1830388" cy="457200"/>
          </a:xfrm>
          <a:prstGeom prst="rect">
            <a:avLst/>
          </a:prstGeom>
          <a:noFill/>
          <a:ln w="9525">
            <a:noFill/>
            <a:miter lim="800000"/>
          </a:ln>
        </p:spPr>
        <p:txBody>
          <a:bodyPr wrap="none">
            <a:spAutoFit/>
          </a:bodyPr>
          <a:lstStyle/>
          <a:p>
            <a:pPr>
              <a:spcBef>
                <a:spcPct val="0"/>
              </a:spcBef>
              <a:buFontTx/>
              <a:buNone/>
            </a:pPr>
            <a:r>
              <a:rPr kumimoji="0" lang="zh-CN" altLang="en-US" b="1">
                <a:latin typeface="Times New Roman" panose="02020603050405020304" pitchFamily="18" charset="0"/>
                <a:cs typeface="Times New Roman" panose="02020603050405020304" pitchFamily="18" charset="0"/>
              </a:rPr>
              <a:t>（</a:t>
            </a:r>
            <a:r>
              <a:rPr kumimoji="0" lang="en-US" altLang="zh-CN">
                <a:latin typeface="宋体" panose="02010600030101010101" pitchFamily="2" charset="-122"/>
                <a:cs typeface="Times New Roman" panose="02020603050405020304" pitchFamily="18" charset="0"/>
              </a:rPr>
              <a:t> </a:t>
            </a:r>
            <a:r>
              <a:rPr kumimoji="0" lang="en-US" altLang="zh-CN">
                <a:latin typeface="Calibri" panose="020F0502020204030204" charset="0"/>
                <a:cs typeface="Arial" panose="020B0604020202020204" pitchFamily="34" charset="0"/>
              </a:rPr>
              <a:t>Mag</a:t>
            </a:r>
            <a:r>
              <a:rPr kumimoji="0" lang="en-US" altLang="zh-CN">
                <a:latin typeface="Lucida Calligraphy" pitchFamily="66" charset="0"/>
                <a:cs typeface="Times New Roman" panose="02020603050405020304" pitchFamily="18" charset="0"/>
              </a:rPr>
              <a:t>X </a:t>
            </a:r>
            <a:r>
              <a:rPr kumimoji="0" lang="zh-CN" altLang="en-US" b="1">
                <a:latin typeface="Times New Roman" panose="02020603050405020304" pitchFamily="18" charset="0"/>
                <a:cs typeface="Times New Roman" panose="02020603050405020304" pitchFamily="18" charset="0"/>
              </a:rPr>
              <a:t>）</a:t>
            </a:r>
          </a:p>
        </p:txBody>
      </p:sp>
      <p:pic>
        <p:nvPicPr>
          <p:cNvPr id="520197" name="Picture 2" descr="C:\Users\hp\Desktop\仁度核酸提取仪MagX-20140228\全自动核酸提取仪02.jpg"/>
          <p:cNvPicPr>
            <a:picLocks noChangeAspect="1" noChangeArrowheads="1"/>
          </p:cNvPicPr>
          <p:nvPr/>
        </p:nvPicPr>
        <p:blipFill>
          <a:blip r:embed="rId2"/>
          <a:srcRect l="20000" t="12549" r="12941" b="12157"/>
          <a:stretch>
            <a:fillRect/>
          </a:stretch>
        </p:blipFill>
        <p:spPr bwMode="auto">
          <a:xfrm>
            <a:off x="5508625" y="2420938"/>
            <a:ext cx="3138488" cy="2643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5" descr="3-2"/>
          <p:cNvPicPr>
            <a:picLocks noChangeAspect="1" noChangeArrowheads="1"/>
          </p:cNvPicPr>
          <p:nvPr/>
        </p:nvPicPr>
        <p:blipFill>
          <a:blip r:embed="rId2"/>
          <a:srcRect/>
          <a:stretch>
            <a:fillRect/>
          </a:stretch>
        </p:blipFill>
        <p:spPr bwMode="auto">
          <a:xfrm>
            <a:off x="0" y="-6350"/>
            <a:ext cx="9144000" cy="6870700"/>
          </a:xfrm>
          <a:prstGeom prst="rect">
            <a:avLst/>
          </a:prstGeom>
          <a:noFill/>
          <a:ln w="9525">
            <a:noFill/>
            <a:miter lim="800000"/>
            <a:headEnd/>
            <a:tailEnd/>
          </a:ln>
        </p:spPr>
      </p:pic>
      <p:sp>
        <p:nvSpPr>
          <p:cNvPr id="4100" name="Text Box 4"/>
          <p:cNvSpPr txBox="1">
            <a:spLocks noChangeArrowheads="1"/>
          </p:cNvSpPr>
          <p:nvPr/>
        </p:nvSpPr>
        <p:spPr bwMode="auto">
          <a:xfrm>
            <a:off x="2700338" y="3141663"/>
            <a:ext cx="4246562" cy="1006475"/>
          </a:xfrm>
          <a:prstGeom prst="rect">
            <a:avLst/>
          </a:prstGeom>
          <a:noFill/>
          <a:ln>
            <a:noFill/>
          </a:ln>
          <a:effectLst/>
        </p:spPr>
        <p:txBody>
          <a:bodyPr wrap="none">
            <a:spAutoFit/>
          </a:bodyPr>
          <a:lstStyle/>
          <a:p>
            <a:pPr>
              <a:spcBef>
                <a:spcPct val="0"/>
              </a:spcBef>
              <a:buFontTx/>
              <a:buNone/>
            </a:pPr>
            <a:r>
              <a:rPr lang="en-US" altLang="zh-CN" sz="6000" b="1">
                <a:effectLst>
                  <a:outerShdw blurRad="38100" dist="38100" dir="2700000" algn="tl">
                    <a:srgbClr val="C0C0C0"/>
                  </a:outerShdw>
                </a:effectLst>
              </a:rPr>
              <a:t>Thank you!</a:t>
            </a:r>
            <a:endParaRPr kumimoji="0" lang="en-US" altLang="zh-CN" sz="6000">
              <a:solidFill>
                <a:srgbClr val="A03037"/>
              </a:solidFill>
              <a:ea typeface="微软雅黑" panose="020B050302020402020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标题 1"/>
          <p:cNvSpPr>
            <a:spLocks noGrp="1"/>
          </p:cNvSpPr>
          <p:nvPr>
            <p:ph type="title" idx="4294967295"/>
          </p:nvPr>
        </p:nvSpPr>
        <p:spPr bwMode="auto">
          <a:xfrm>
            <a:off x="428625" y="0"/>
            <a:ext cx="8229600" cy="1143000"/>
          </a:xfrm>
          <a:prstGeom prst="rect">
            <a:avLst/>
          </a:prstGeom>
          <a:noFill/>
          <a:ln>
            <a:miter lim="800000"/>
          </a:ln>
        </p:spPr>
        <p:txBody>
          <a:bodyPr anchor="ctr"/>
          <a:lstStyle/>
          <a:p>
            <a:r>
              <a:rPr lang="en-US" altLang="zh-CN" sz="3600" b="1" smtClean="0">
                <a:latin typeface="Times New Roman" panose="02020603050405020304" pitchFamily="18" charset="0"/>
                <a:ea typeface="黑体" panose="02010609060101010101" pitchFamily="49" charset="-122"/>
              </a:rPr>
              <a:t>SAT</a:t>
            </a:r>
            <a:r>
              <a:rPr lang="zh-CN" altLang="en-US" sz="3600" b="1" smtClean="0">
                <a:latin typeface="Times New Roman" panose="02020603050405020304" pitchFamily="18" charset="0"/>
                <a:ea typeface="黑体" panose="02010609060101010101" pitchFamily="49" charset="-122"/>
              </a:rPr>
              <a:t>技术与</a:t>
            </a:r>
            <a:r>
              <a:rPr lang="en-US" altLang="zh-CN" sz="3600" b="1" smtClean="0">
                <a:latin typeface="Times New Roman" panose="02020603050405020304" pitchFamily="18" charset="0"/>
                <a:ea typeface="黑体" panose="02010609060101010101" pitchFamily="49" charset="-122"/>
              </a:rPr>
              <a:t>PCR</a:t>
            </a:r>
            <a:r>
              <a:rPr lang="zh-CN" altLang="en-US" sz="3600" b="1" smtClean="0">
                <a:latin typeface="Times New Roman" panose="02020603050405020304" pitchFamily="18" charset="0"/>
                <a:ea typeface="黑体" panose="02010609060101010101" pitchFamily="49" charset="-122"/>
              </a:rPr>
              <a:t>技术原理比较</a:t>
            </a:r>
          </a:p>
        </p:txBody>
      </p:sp>
      <p:grpSp>
        <p:nvGrpSpPr>
          <p:cNvPr id="506883" name="组合 1"/>
          <p:cNvGrpSpPr/>
          <p:nvPr/>
        </p:nvGrpSpPr>
        <p:grpSpPr bwMode="auto">
          <a:xfrm>
            <a:off x="642938" y="1714500"/>
            <a:ext cx="4714875" cy="4643438"/>
            <a:chOff x="684213" y="1250893"/>
            <a:chExt cx="7967662" cy="5310245"/>
          </a:xfrm>
        </p:grpSpPr>
        <p:sp>
          <p:nvSpPr>
            <p:cNvPr id="506884" name="Line 23"/>
            <p:cNvSpPr>
              <a:spLocks noChangeShapeType="1"/>
            </p:cNvSpPr>
            <p:nvPr/>
          </p:nvSpPr>
          <p:spPr bwMode="auto">
            <a:xfrm>
              <a:off x="5915025" y="2039938"/>
              <a:ext cx="817563" cy="0"/>
            </a:xfrm>
            <a:prstGeom prst="line">
              <a:avLst/>
            </a:prstGeom>
            <a:noFill/>
            <a:ln w="57150">
              <a:solidFill>
                <a:schemeClr val="accent2"/>
              </a:solidFill>
              <a:round/>
            </a:ln>
          </p:spPr>
          <p:txBody>
            <a:bodyPr/>
            <a:lstStyle/>
            <a:p>
              <a:endParaRPr lang="zh-CN" altLang="en-US"/>
            </a:p>
          </p:txBody>
        </p:sp>
        <p:sp>
          <p:nvSpPr>
            <p:cNvPr id="506885" name="Line 24"/>
            <p:cNvSpPr>
              <a:spLocks noChangeShapeType="1"/>
            </p:cNvSpPr>
            <p:nvPr/>
          </p:nvSpPr>
          <p:spPr bwMode="auto">
            <a:xfrm>
              <a:off x="6256338" y="2254250"/>
              <a:ext cx="0" cy="425450"/>
            </a:xfrm>
            <a:prstGeom prst="line">
              <a:avLst/>
            </a:prstGeom>
            <a:noFill/>
            <a:ln w="9525">
              <a:solidFill>
                <a:schemeClr val="tx1"/>
              </a:solidFill>
              <a:round/>
              <a:tailEnd type="triangle" w="med" len="med"/>
            </a:ln>
          </p:spPr>
          <p:txBody>
            <a:bodyPr/>
            <a:lstStyle/>
            <a:p>
              <a:endParaRPr lang="zh-CN" altLang="en-US"/>
            </a:p>
          </p:txBody>
        </p:sp>
        <p:sp>
          <p:nvSpPr>
            <p:cNvPr id="506886" name="Line 25"/>
            <p:cNvSpPr>
              <a:spLocks noChangeShapeType="1"/>
            </p:cNvSpPr>
            <p:nvPr/>
          </p:nvSpPr>
          <p:spPr bwMode="auto">
            <a:xfrm>
              <a:off x="6284913" y="3328988"/>
              <a:ext cx="0" cy="425450"/>
            </a:xfrm>
            <a:prstGeom prst="line">
              <a:avLst/>
            </a:prstGeom>
            <a:noFill/>
            <a:ln w="9525">
              <a:solidFill>
                <a:schemeClr val="tx1"/>
              </a:solidFill>
              <a:round/>
              <a:tailEnd type="triangle" w="med" len="med"/>
            </a:ln>
          </p:spPr>
          <p:txBody>
            <a:bodyPr/>
            <a:lstStyle/>
            <a:p>
              <a:endParaRPr lang="zh-CN" altLang="en-US"/>
            </a:p>
          </p:txBody>
        </p:sp>
        <p:sp>
          <p:nvSpPr>
            <p:cNvPr id="506887" name="Line 26"/>
            <p:cNvSpPr>
              <a:spLocks noChangeShapeType="1"/>
            </p:cNvSpPr>
            <p:nvPr/>
          </p:nvSpPr>
          <p:spPr bwMode="auto">
            <a:xfrm>
              <a:off x="5961063" y="2898775"/>
              <a:ext cx="801687" cy="3175"/>
            </a:xfrm>
            <a:prstGeom prst="line">
              <a:avLst/>
            </a:prstGeom>
            <a:noFill/>
            <a:ln w="38100">
              <a:solidFill>
                <a:schemeClr val="tx1"/>
              </a:solidFill>
              <a:round/>
            </a:ln>
          </p:spPr>
          <p:txBody>
            <a:bodyPr/>
            <a:lstStyle/>
            <a:p>
              <a:endParaRPr lang="zh-CN" altLang="en-US"/>
            </a:p>
          </p:txBody>
        </p:sp>
        <p:sp>
          <p:nvSpPr>
            <p:cNvPr id="506888" name="Text Box 27"/>
            <p:cNvSpPr txBox="1">
              <a:spLocks noChangeArrowheads="1"/>
            </p:cNvSpPr>
            <p:nvPr/>
          </p:nvSpPr>
          <p:spPr bwMode="auto">
            <a:xfrm>
              <a:off x="6269625" y="2213091"/>
              <a:ext cx="786035" cy="384880"/>
            </a:xfrm>
            <a:prstGeom prst="rect">
              <a:avLst/>
            </a:prstGeom>
            <a:noFill/>
            <a:ln w="9525">
              <a:noFill/>
              <a:miter lim="800000"/>
            </a:ln>
          </p:spPr>
          <p:txBody>
            <a:bodyPr wrap="none" lIns="91418" tIns="45709" rIns="91418" bIns="45709">
              <a:spAutoFit/>
            </a:bodyPr>
            <a:lstStyle/>
            <a:p>
              <a:pPr>
                <a:spcBef>
                  <a:spcPct val="0"/>
                </a:spcBef>
                <a:buFontTx/>
                <a:buNone/>
              </a:pPr>
              <a:r>
                <a:rPr kumimoji="0" lang="en-US" altLang="zh-CN" sz="1600" b="1">
                  <a:solidFill>
                    <a:srgbClr val="000000"/>
                  </a:solidFill>
                  <a:latin typeface="Times New Roman" panose="02020603050405020304" pitchFamily="18" charset="0"/>
                  <a:cs typeface="Arial" panose="020B0604020202020204" pitchFamily="34" charset="0"/>
                </a:rPr>
                <a:t>RT</a:t>
              </a:r>
            </a:p>
          </p:txBody>
        </p:sp>
        <p:sp>
          <p:nvSpPr>
            <p:cNvPr id="506889" name="Text Box 28"/>
            <p:cNvSpPr txBox="1">
              <a:spLocks noChangeArrowheads="1"/>
            </p:cNvSpPr>
            <p:nvPr/>
          </p:nvSpPr>
          <p:spPr bwMode="auto">
            <a:xfrm>
              <a:off x="5169712" y="1886307"/>
              <a:ext cx="1051624" cy="384879"/>
            </a:xfrm>
            <a:prstGeom prst="rect">
              <a:avLst/>
            </a:prstGeom>
            <a:noFill/>
            <a:ln w="9525">
              <a:noFill/>
              <a:miter lim="800000"/>
            </a:ln>
          </p:spPr>
          <p:txBody>
            <a:bodyPr wrap="none" lIns="91418" tIns="45709" rIns="91418" bIns="45709">
              <a:spAutoFit/>
            </a:bodyPr>
            <a:lstStyle/>
            <a:p>
              <a:pPr>
                <a:spcBef>
                  <a:spcPct val="0"/>
                </a:spcBef>
                <a:buFontTx/>
                <a:buNone/>
              </a:pPr>
              <a:r>
                <a:rPr kumimoji="0" lang="en-US" altLang="zh-CN" sz="1600" b="1">
                  <a:solidFill>
                    <a:srgbClr val="000000"/>
                  </a:solidFill>
                  <a:latin typeface="Times New Roman" panose="02020603050405020304" pitchFamily="18" charset="0"/>
                  <a:cs typeface="Arial" panose="020B0604020202020204" pitchFamily="34" charset="0"/>
                </a:rPr>
                <a:t>RNA</a:t>
              </a:r>
            </a:p>
          </p:txBody>
        </p:sp>
        <p:sp>
          <p:nvSpPr>
            <p:cNvPr id="506890" name="Text Box 29"/>
            <p:cNvSpPr txBox="1">
              <a:spLocks noChangeArrowheads="1"/>
            </p:cNvSpPr>
            <p:nvPr/>
          </p:nvSpPr>
          <p:spPr bwMode="auto">
            <a:xfrm>
              <a:off x="5126788" y="2717791"/>
              <a:ext cx="1204539" cy="384880"/>
            </a:xfrm>
            <a:prstGeom prst="rect">
              <a:avLst/>
            </a:prstGeom>
            <a:noFill/>
            <a:ln w="9525">
              <a:noFill/>
              <a:miter lim="800000"/>
            </a:ln>
          </p:spPr>
          <p:txBody>
            <a:bodyPr wrap="none" lIns="91418" tIns="45709" rIns="91418" bIns="45709">
              <a:spAutoFit/>
            </a:bodyPr>
            <a:lstStyle/>
            <a:p>
              <a:pPr>
                <a:spcBef>
                  <a:spcPct val="0"/>
                </a:spcBef>
                <a:buFontTx/>
                <a:buNone/>
              </a:pPr>
              <a:r>
                <a:rPr kumimoji="0" lang="en-US" altLang="zh-CN" sz="1600" b="1">
                  <a:solidFill>
                    <a:srgbClr val="000000"/>
                  </a:solidFill>
                  <a:latin typeface="Times New Roman" panose="02020603050405020304" pitchFamily="18" charset="0"/>
                  <a:cs typeface="Arial" panose="020B0604020202020204" pitchFamily="34" charset="0"/>
                </a:rPr>
                <a:t>cDNA</a:t>
              </a:r>
            </a:p>
          </p:txBody>
        </p:sp>
        <p:sp>
          <p:nvSpPr>
            <p:cNvPr id="506891" name="Text Box 30"/>
            <p:cNvSpPr txBox="1">
              <a:spLocks noChangeArrowheads="1"/>
            </p:cNvSpPr>
            <p:nvPr/>
          </p:nvSpPr>
          <p:spPr bwMode="auto">
            <a:xfrm>
              <a:off x="6350106" y="3293295"/>
              <a:ext cx="786035" cy="384879"/>
            </a:xfrm>
            <a:prstGeom prst="rect">
              <a:avLst/>
            </a:prstGeom>
            <a:noFill/>
            <a:ln w="9525">
              <a:noFill/>
              <a:miter lim="800000"/>
            </a:ln>
          </p:spPr>
          <p:txBody>
            <a:bodyPr wrap="none" lIns="91418" tIns="45709" rIns="91418" bIns="45709">
              <a:spAutoFit/>
            </a:bodyPr>
            <a:lstStyle/>
            <a:p>
              <a:pPr>
                <a:spcBef>
                  <a:spcPct val="0"/>
                </a:spcBef>
                <a:buFontTx/>
                <a:buNone/>
              </a:pPr>
              <a:r>
                <a:rPr kumimoji="0" lang="en-US" altLang="zh-CN" sz="1600" b="1">
                  <a:solidFill>
                    <a:srgbClr val="000000"/>
                  </a:solidFill>
                  <a:latin typeface="Times New Roman" panose="02020603050405020304" pitchFamily="18" charset="0"/>
                  <a:cs typeface="Arial" panose="020B0604020202020204" pitchFamily="34" charset="0"/>
                </a:rPr>
                <a:t>RT</a:t>
              </a:r>
            </a:p>
          </p:txBody>
        </p:sp>
        <p:sp>
          <p:nvSpPr>
            <p:cNvPr id="506892" name="Line 32"/>
            <p:cNvSpPr>
              <a:spLocks noChangeShapeType="1"/>
            </p:cNvSpPr>
            <p:nvPr/>
          </p:nvSpPr>
          <p:spPr bwMode="auto">
            <a:xfrm>
              <a:off x="5918200" y="5080000"/>
              <a:ext cx="815975" cy="0"/>
            </a:xfrm>
            <a:prstGeom prst="line">
              <a:avLst/>
            </a:prstGeom>
            <a:noFill/>
            <a:ln w="57150">
              <a:solidFill>
                <a:schemeClr val="accent2"/>
              </a:solidFill>
              <a:round/>
            </a:ln>
          </p:spPr>
          <p:txBody>
            <a:bodyPr/>
            <a:lstStyle/>
            <a:p>
              <a:endParaRPr lang="zh-CN" altLang="en-US"/>
            </a:p>
          </p:txBody>
        </p:sp>
        <p:sp>
          <p:nvSpPr>
            <p:cNvPr id="506893" name="Line 33"/>
            <p:cNvSpPr>
              <a:spLocks noChangeShapeType="1"/>
            </p:cNvSpPr>
            <p:nvPr/>
          </p:nvSpPr>
          <p:spPr bwMode="auto">
            <a:xfrm>
              <a:off x="5918200" y="5210175"/>
              <a:ext cx="815975" cy="0"/>
            </a:xfrm>
            <a:prstGeom prst="line">
              <a:avLst/>
            </a:prstGeom>
            <a:noFill/>
            <a:ln w="57150">
              <a:solidFill>
                <a:schemeClr val="accent2"/>
              </a:solidFill>
              <a:round/>
            </a:ln>
          </p:spPr>
          <p:txBody>
            <a:bodyPr/>
            <a:lstStyle/>
            <a:p>
              <a:endParaRPr lang="zh-CN" altLang="en-US"/>
            </a:p>
          </p:txBody>
        </p:sp>
        <p:sp>
          <p:nvSpPr>
            <p:cNvPr id="506894" name="Line 34"/>
            <p:cNvSpPr>
              <a:spLocks noChangeShapeType="1"/>
            </p:cNvSpPr>
            <p:nvPr/>
          </p:nvSpPr>
          <p:spPr bwMode="auto">
            <a:xfrm>
              <a:off x="5918200" y="5338763"/>
              <a:ext cx="815975" cy="0"/>
            </a:xfrm>
            <a:prstGeom prst="line">
              <a:avLst/>
            </a:prstGeom>
            <a:noFill/>
            <a:ln w="57150">
              <a:solidFill>
                <a:schemeClr val="accent2"/>
              </a:solidFill>
              <a:round/>
            </a:ln>
          </p:spPr>
          <p:txBody>
            <a:bodyPr/>
            <a:lstStyle/>
            <a:p>
              <a:endParaRPr lang="zh-CN" altLang="en-US"/>
            </a:p>
          </p:txBody>
        </p:sp>
        <p:sp>
          <p:nvSpPr>
            <p:cNvPr id="506895" name="Line 35"/>
            <p:cNvSpPr>
              <a:spLocks noChangeShapeType="1"/>
            </p:cNvSpPr>
            <p:nvPr/>
          </p:nvSpPr>
          <p:spPr bwMode="auto">
            <a:xfrm>
              <a:off x="5918200" y="5811838"/>
              <a:ext cx="815975" cy="0"/>
            </a:xfrm>
            <a:prstGeom prst="line">
              <a:avLst/>
            </a:prstGeom>
            <a:noFill/>
            <a:ln w="57150">
              <a:solidFill>
                <a:schemeClr val="accent2"/>
              </a:solidFill>
              <a:round/>
            </a:ln>
          </p:spPr>
          <p:txBody>
            <a:bodyPr/>
            <a:lstStyle/>
            <a:p>
              <a:endParaRPr lang="zh-CN" altLang="en-US"/>
            </a:p>
          </p:txBody>
        </p:sp>
        <p:sp>
          <p:nvSpPr>
            <p:cNvPr id="506896" name="Line 36"/>
            <p:cNvSpPr>
              <a:spLocks noChangeShapeType="1"/>
            </p:cNvSpPr>
            <p:nvPr/>
          </p:nvSpPr>
          <p:spPr bwMode="auto">
            <a:xfrm>
              <a:off x="5918200" y="5942013"/>
              <a:ext cx="815975" cy="0"/>
            </a:xfrm>
            <a:prstGeom prst="line">
              <a:avLst/>
            </a:prstGeom>
            <a:noFill/>
            <a:ln w="57150">
              <a:solidFill>
                <a:schemeClr val="accent2"/>
              </a:solidFill>
              <a:round/>
            </a:ln>
          </p:spPr>
          <p:txBody>
            <a:bodyPr/>
            <a:lstStyle/>
            <a:p>
              <a:endParaRPr lang="zh-CN" altLang="en-US"/>
            </a:p>
          </p:txBody>
        </p:sp>
        <p:sp>
          <p:nvSpPr>
            <p:cNvPr id="506897" name="Line 37"/>
            <p:cNvSpPr>
              <a:spLocks noChangeShapeType="1"/>
            </p:cNvSpPr>
            <p:nvPr/>
          </p:nvSpPr>
          <p:spPr bwMode="auto">
            <a:xfrm>
              <a:off x="5918200" y="6072188"/>
              <a:ext cx="815975" cy="0"/>
            </a:xfrm>
            <a:prstGeom prst="line">
              <a:avLst/>
            </a:prstGeom>
            <a:noFill/>
            <a:ln w="57150">
              <a:solidFill>
                <a:schemeClr val="accent2"/>
              </a:solidFill>
              <a:round/>
            </a:ln>
          </p:spPr>
          <p:txBody>
            <a:bodyPr/>
            <a:lstStyle/>
            <a:p>
              <a:endParaRPr lang="zh-CN" altLang="en-US"/>
            </a:p>
          </p:txBody>
        </p:sp>
        <p:sp>
          <p:nvSpPr>
            <p:cNvPr id="506898" name="Text Box 38"/>
            <p:cNvSpPr txBox="1">
              <a:spLocks noChangeArrowheads="1"/>
            </p:cNvSpPr>
            <p:nvPr/>
          </p:nvSpPr>
          <p:spPr bwMode="auto">
            <a:xfrm>
              <a:off x="5196539" y="5310280"/>
              <a:ext cx="724333" cy="940413"/>
            </a:xfrm>
            <a:prstGeom prst="rect">
              <a:avLst/>
            </a:prstGeom>
            <a:noFill/>
            <a:ln w="9525">
              <a:noFill/>
              <a:miter lim="800000"/>
            </a:ln>
          </p:spPr>
          <p:txBody>
            <a:bodyPr lIns="91418" tIns="45709" rIns="91418" bIns="45709">
              <a:spAutoFit/>
            </a:bodyPr>
            <a:lstStyle/>
            <a:p>
              <a:pPr>
                <a:spcBef>
                  <a:spcPct val="0"/>
                </a:spcBef>
                <a:buFontTx/>
                <a:buNone/>
              </a:pPr>
              <a:r>
                <a:rPr kumimoji="0" lang="en-US" altLang="zh-CN" sz="1200" b="1">
                  <a:solidFill>
                    <a:srgbClr val="000000"/>
                  </a:solidFill>
                  <a:latin typeface="Times New Roman" panose="02020603050405020304" pitchFamily="18" charset="0"/>
                  <a:cs typeface="Arial" panose="020B0604020202020204" pitchFamily="34" charset="0"/>
                </a:rPr>
                <a:t>~1000 copies</a:t>
              </a:r>
            </a:p>
          </p:txBody>
        </p:sp>
        <p:sp>
          <p:nvSpPr>
            <p:cNvPr id="506899" name="Line 39"/>
            <p:cNvSpPr>
              <a:spLocks noChangeShapeType="1"/>
            </p:cNvSpPr>
            <p:nvPr/>
          </p:nvSpPr>
          <p:spPr bwMode="auto">
            <a:xfrm>
              <a:off x="6276975" y="4302125"/>
              <a:ext cx="0" cy="425450"/>
            </a:xfrm>
            <a:prstGeom prst="line">
              <a:avLst/>
            </a:prstGeom>
            <a:noFill/>
            <a:ln w="9525">
              <a:solidFill>
                <a:schemeClr val="tx1"/>
              </a:solidFill>
              <a:round/>
              <a:tailEnd type="triangle" w="med" len="med"/>
            </a:ln>
          </p:spPr>
          <p:txBody>
            <a:bodyPr/>
            <a:lstStyle/>
            <a:p>
              <a:endParaRPr lang="zh-CN" altLang="en-US"/>
            </a:p>
          </p:txBody>
        </p:sp>
        <p:grpSp>
          <p:nvGrpSpPr>
            <p:cNvPr id="506900" name="Group 40"/>
            <p:cNvGrpSpPr/>
            <p:nvPr/>
          </p:nvGrpSpPr>
          <p:grpSpPr bwMode="auto">
            <a:xfrm>
              <a:off x="5724525" y="3722688"/>
              <a:ext cx="1222375" cy="360362"/>
              <a:chOff x="4045" y="2117"/>
              <a:chExt cx="770" cy="227"/>
            </a:xfrm>
          </p:grpSpPr>
          <p:sp>
            <p:nvSpPr>
              <p:cNvPr id="506901" name="Line 41"/>
              <p:cNvSpPr>
                <a:spLocks noChangeShapeType="1"/>
              </p:cNvSpPr>
              <p:nvPr/>
            </p:nvSpPr>
            <p:spPr bwMode="auto">
              <a:xfrm flipV="1">
                <a:off x="4135" y="2344"/>
                <a:ext cx="680" cy="0"/>
              </a:xfrm>
              <a:prstGeom prst="line">
                <a:avLst/>
              </a:prstGeom>
              <a:noFill/>
              <a:ln w="38100">
                <a:solidFill>
                  <a:schemeClr val="tx1"/>
                </a:solidFill>
                <a:round/>
              </a:ln>
            </p:spPr>
            <p:txBody>
              <a:bodyPr/>
              <a:lstStyle/>
              <a:p>
                <a:endParaRPr lang="zh-CN" altLang="en-US"/>
              </a:p>
            </p:txBody>
          </p:sp>
          <p:sp>
            <p:nvSpPr>
              <p:cNvPr id="506902" name="Line 42"/>
              <p:cNvSpPr>
                <a:spLocks noChangeShapeType="1"/>
              </p:cNvSpPr>
              <p:nvPr/>
            </p:nvSpPr>
            <p:spPr bwMode="auto">
              <a:xfrm>
                <a:off x="4181" y="2298"/>
                <a:ext cx="634" cy="0"/>
              </a:xfrm>
              <a:prstGeom prst="line">
                <a:avLst/>
              </a:prstGeom>
              <a:noFill/>
              <a:ln w="38100">
                <a:solidFill>
                  <a:schemeClr val="tx1"/>
                </a:solidFill>
                <a:round/>
              </a:ln>
            </p:spPr>
            <p:txBody>
              <a:bodyPr/>
              <a:lstStyle/>
              <a:p>
                <a:endParaRPr lang="zh-CN" altLang="en-US"/>
              </a:p>
            </p:txBody>
          </p:sp>
          <p:sp>
            <p:nvSpPr>
              <p:cNvPr id="506903" name="Line 43"/>
              <p:cNvSpPr>
                <a:spLocks noChangeShapeType="1"/>
              </p:cNvSpPr>
              <p:nvPr/>
            </p:nvSpPr>
            <p:spPr bwMode="auto">
              <a:xfrm flipH="1" flipV="1">
                <a:off x="4091" y="2117"/>
                <a:ext cx="90" cy="181"/>
              </a:xfrm>
              <a:prstGeom prst="line">
                <a:avLst/>
              </a:prstGeom>
              <a:noFill/>
              <a:ln w="38100">
                <a:solidFill>
                  <a:srgbClr val="00CCFF"/>
                </a:solidFill>
                <a:round/>
              </a:ln>
            </p:spPr>
            <p:txBody>
              <a:bodyPr/>
              <a:lstStyle/>
              <a:p>
                <a:endParaRPr lang="zh-CN" altLang="en-US"/>
              </a:p>
            </p:txBody>
          </p:sp>
          <p:sp>
            <p:nvSpPr>
              <p:cNvPr id="506904" name="Line 44"/>
              <p:cNvSpPr>
                <a:spLocks noChangeShapeType="1"/>
              </p:cNvSpPr>
              <p:nvPr/>
            </p:nvSpPr>
            <p:spPr bwMode="auto">
              <a:xfrm flipH="1" flipV="1">
                <a:off x="4045" y="2162"/>
                <a:ext cx="90" cy="181"/>
              </a:xfrm>
              <a:prstGeom prst="line">
                <a:avLst/>
              </a:prstGeom>
              <a:noFill/>
              <a:ln w="38100">
                <a:solidFill>
                  <a:srgbClr val="00CCFF"/>
                </a:solidFill>
                <a:round/>
              </a:ln>
            </p:spPr>
            <p:txBody>
              <a:bodyPr/>
              <a:lstStyle/>
              <a:p>
                <a:endParaRPr lang="zh-CN" altLang="en-US"/>
              </a:p>
            </p:txBody>
          </p:sp>
        </p:grpSp>
        <p:sp>
          <p:nvSpPr>
            <p:cNvPr id="506905" name="Text Box 45"/>
            <p:cNvSpPr txBox="1">
              <a:spLocks noChangeArrowheads="1"/>
            </p:cNvSpPr>
            <p:nvPr/>
          </p:nvSpPr>
          <p:spPr bwMode="auto">
            <a:xfrm>
              <a:off x="6350106" y="4373499"/>
              <a:ext cx="710919" cy="384879"/>
            </a:xfrm>
            <a:prstGeom prst="rect">
              <a:avLst/>
            </a:prstGeom>
            <a:noFill/>
            <a:ln w="9525">
              <a:noFill/>
              <a:miter lim="800000"/>
            </a:ln>
          </p:spPr>
          <p:txBody>
            <a:bodyPr wrap="none" lIns="91418" tIns="45709" rIns="91418" bIns="45709">
              <a:spAutoFit/>
            </a:bodyPr>
            <a:lstStyle/>
            <a:p>
              <a:pPr>
                <a:spcBef>
                  <a:spcPct val="0"/>
                </a:spcBef>
                <a:buFontTx/>
                <a:buNone/>
              </a:pPr>
              <a:r>
                <a:rPr kumimoji="0" lang="en-US" altLang="zh-CN" sz="1600" b="1">
                  <a:solidFill>
                    <a:srgbClr val="000000"/>
                  </a:solidFill>
                  <a:latin typeface="Times New Roman" panose="02020603050405020304" pitchFamily="18" charset="0"/>
                  <a:cs typeface="Arial" panose="020B0604020202020204" pitchFamily="34" charset="0"/>
                </a:rPr>
                <a:t>T7</a:t>
              </a:r>
            </a:p>
          </p:txBody>
        </p:sp>
        <p:sp>
          <p:nvSpPr>
            <p:cNvPr id="506906" name="Line 46"/>
            <p:cNvSpPr>
              <a:spLocks noChangeShapeType="1"/>
            </p:cNvSpPr>
            <p:nvPr/>
          </p:nvSpPr>
          <p:spPr bwMode="auto">
            <a:xfrm>
              <a:off x="7142163" y="5524500"/>
              <a:ext cx="901700" cy="0"/>
            </a:xfrm>
            <a:prstGeom prst="line">
              <a:avLst/>
            </a:prstGeom>
            <a:noFill/>
            <a:ln w="9525">
              <a:solidFill>
                <a:schemeClr val="tx1"/>
              </a:solidFill>
              <a:round/>
            </a:ln>
          </p:spPr>
          <p:txBody>
            <a:bodyPr/>
            <a:lstStyle/>
            <a:p>
              <a:endParaRPr lang="zh-CN" altLang="en-US"/>
            </a:p>
          </p:txBody>
        </p:sp>
        <p:sp>
          <p:nvSpPr>
            <p:cNvPr id="506907" name="Line 47"/>
            <p:cNvSpPr>
              <a:spLocks noChangeShapeType="1"/>
            </p:cNvSpPr>
            <p:nvPr/>
          </p:nvSpPr>
          <p:spPr bwMode="auto">
            <a:xfrm flipH="1" flipV="1">
              <a:off x="7972425" y="1987550"/>
              <a:ext cx="14288" cy="3540125"/>
            </a:xfrm>
            <a:prstGeom prst="line">
              <a:avLst/>
            </a:prstGeom>
            <a:noFill/>
            <a:ln w="9525">
              <a:solidFill>
                <a:schemeClr val="tx1"/>
              </a:solidFill>
              <a:round/>
            </a:ln>
          </p:spPr>
          <p:txBody>
            <a:bodyPr/>
            <a:lstStyle/>
            <a:p>
              <a:endParaRPr lang="zh-CN" altLang="en-US"/>
            </a:p>
          </p:txBody>
        </p:sp>
        <p:sp>
          <p:nvSpPr>
            <p:cNvPr id="506908" name="Line 48"/>
            <p:cNvSpPr>
              <a:spLocks noChangeShapeType="1"/>
            </p:cNvSpPr>
            <p:nvPr/>
          </p:nvSpPr>
          <p:spPr bwMode="auto">
            <a:xfrm flipH="1">
              <a:off x="6999288" y="1997075"/>
              <a:ext cx="1006475" cy="0"/>
            </a:xfrm>
            <a:prstGeom prst="line">
              <a:avLst/>
            </a:prstGeom>
            <a:noFill/>
            <a:ln w="9525">
              <a:solidFill>
                <a:schemeClr val="tx1"/>
              </a:solidFill>
              <a:round/>
              <a:tailEnd type="triangle" w="med" len="med"/>
            </a:ln>
          </p:spPr>
          <p:txBody>
            <a:bodyPr/>
            <a:lstStyle/>
            <a:p>
              <a:endParaRPr lang="zh-CN" altLang="en-US"/>
            </a:p>
          </p:txBody>
        </p:sp>
        <p:sp>
          <p:nvSpPr>
            <p:cNvPr id="506909" name="Text Box 49"/>
            <p:cNvSpPr txBox="1">
              <a:spLocks noChangeArrowheads="1"/>
            </p:cNvSpPr>
            <p:nvPr/>
          </p:nvSpPr>
          <p:spPr bwMode="auto">
            <a:xfrm>
              <a:off x="5961112" y="1250893"/>
              <a:ext cx="1260876" cy="453867"/>
            </a:xfrm>
            <a:prstGeom prst="rect">
              <a:avLst/>
            </a:prstGeom>
            <a:noFill/>
            <a:ln w="9525">
              <a:noFill/>
              <a:miter lim="800000"/>
            </a:ln>
          </p:spPr>
          <p:txBody>
            <a:bodyPr lIns="91418" tIns="45709" rIns="91418" bIns="45709">
              <a:spAutoFit/>
            </a:bodyPr>
            <a:lstStyle/>
            <a:p>
              <a:pPr>
                <a:spcBef>
                  <a:spcPct val="0"/>
                </a:spcBef>
                <a:buFontTx/>
                <a:buNone/>
              </a:pPr>
              <a:r>
                <a:rPr kumimoji="0" lang="en-US" altLang="zh-CN" sz="2000" b="1">
                  <a:solidFill>
                    <a:srgbClr val="000000"/>
                  </a:solidFill>
                  <a:latin typeface="Times New Roman" panose="02020603050405020304" pitchFamily="18" charset="0"/>
                  <a:cs typeface="Arial" panose="020B0604020202020204" pitchFamily="34" charset="0"/>
                </a:rPr>
                <a:t>SAT</a:t>
              </a:r>
            </a:p>
          </p:txBody>
        </p:sp>
        <p:sp>
          <p:nvSpPr>
            <p:cNvPr id="506910" name="Line 59"/>
            <p:cNvSpPr>
              <a:spLocks noChangeShapeType="1"/>
            </p:cNvSpPr>
            <p:nvPr/>
          </p:nvSpPr>
          <p:spPr bwMode="auto">
            <a:xfrm>
              <a:off x="6276975" y="5453063"/>
              <a:ext cx="0" cy="285750"/>
            </a:xfrm>
            <a:prstGeom prst="line">
              <a:avLst/>
            </a:prstGeom>
            <a:noFill/>
            <a:ln w="57150">
              <a:solidFill>
                <a:schemeClr val="tx1"/>
              </a:solidFill>
              <a:prstDash val="sysDot"/>
              <a:round/>
            </a:ln>
          </p:spPr>
          <p:txBody>
            <a:bodyPr/>
            <a:lstStyle/>
            <a:p>
              <a:endParaRPr lang="zh-CN" altLang="en-US"/>
            </a:p>
          </p:txBody>
        </p:sp>
        <p:sp>
          <p:nvSpPr>
            <p:cNvPr id="506911" name="Line 9"/>
            <p:cNvSpPr>
              <a:spLocks noChangeShapeType="1"/>
            </p:cNvSpPr>
            <p:nvPr/>
          </p:nvSpPr>
          <p:spPr bwMode="auto">
            <a:xfrm flipH="1">
              <a:off x="1131888" y="2601913"/>
              <a:ext cx="287337" cy="792162"/>
            </a:xfrm>
            <a:prstGeom prst="line">
              <a:avLst/>
            </a:prstGeom>
            <a:noFill/>
            <a:ln w="9525">
              <a:solidFill>
                <a:schemeClr val="tx1"/>
              </a:solidFill>
              <a:round/>
              <a:tailEnd type="triangle" w="med" len="med"/>
            </a:ln>
          </p:spPr>
          <p:txBody>
            <a:bodyPr/>
            <a:lstStyle/>
            <a:p>
              <a:endParaRPr lang="zh-CN" altLang="en-US"/>
            </a:p>
          </p:txBody>
        </p:sp>
        <p:sp>
          <p:nvSpPr>
            <p:cNvPr id="506912" name="Line 10"/>
            <p:cNvSpPr>
              <a:spLocks noChangeShapeType="1"/>
            </p:cNvSpPr>
            <p:nvPr/>
          </p:nvSpPr>
          <p:spPr bwMode="auto">
            <a:xfrm>
              <a:off x="1058863" y="4297363"/>
              <a:ext cx="0" cy="1184275"/>
            </a:xfrm>
            <a:prstGeom prst="line">
              <a:avLst/>
            </a:prstGeom>
            <a:noFill/>
            <a:ln w="9525">
              <a:solidFill>
                <a:schemeClr val="tx1"/>
              </a:solidFill>
              <a:round/>
              <a:tailEnd type="triangle" w="med" len="med"/>
            </a:ln>
          </p:spPr>
          <p:txBody>
            <a:bodyPr/>
            <a:lstStyle/>
            <a:p>
              <a:endParaRPr lang="zh-CN" altLang="en-US"/>
            </a:p>
          </p:txBody>
        </p:sp>
        <p:sp>
          <p:nvSpPr>
            <p:cNvPr id="506913" name="Line 11"/>
            <p:cNvSpPr>
              <a:spLocks noChangeShapeType="1"/>
            </p:cNvSpPr>
            <p:nvPr/>
          </p:nvSpPr>
          <p:spPr bwMode="auto">
            <a:xfrm>
              <a:off x="2066925" y="4264025"/>
              <a:ext cx="0" cy="1217613"/>
            </a:xfrm>
            <a:prstGeom prst="line">
              <a:avLst/>
            </a:prstGeom>
            <a:noFill/>
            <a:ln w="9525">
              <a:solidFill>
                <a:schemeClr val="tx1"/>
              </a:solidFill>
              <a:round/>
              <a:tailEnd type="triangle" w="med" len="med"/>
            </a:ln>
          </p:spPr>
          <p:txBody>
            <a:bodyPr/>
            <a:lstStyle/>
            <a:p>
              <a:endParaRPr lang="zh-CN" altLang="en-US"/>
            </a:p>
          </p:txBody>
        </p:sp>
        <p:sp>
          <p:nvSpPr>
            <p:cNvPr id="506914" name="Text Box 14"/>
            <p:cNvSpPr txBox="1">
              <a:spLocks noChangeArrowheads="1"/>
            </p:cNvSpPr>
            <p:nvPr/>
          </p:nvSpPr>
          <p:spPr bwMode="auto">
            <a:xfrm>
              <a:off x="2079225" y="1989789"/>
              <a:ext cx="1051624" cy="384879"/>
            </a:xfrm>
            <a:prstGeom prst="rect">
              <a:avLst/>
            </a:prstGeom>
            <a:noFill/>
            <a:ln w="9525">
              <a:noFill/>
              <a:miter lim="800000"/>
            </a:ln>
          </p:spPr>
          <p:txBody>
            <a:bodyPr wrap="none" lIns="91418" tIns="45709" rIns="91418" bIns="45709">
              <a:spAutoFit/>
            </a:bodyPr>
            <a:lstStyle/>
            <a:p>
              <a:pPr>
                <a:spcBef>
                  <a:spcPct val="0"/>
                </a:spcBef>
                <a:buFontTx/>
                <a:buNone/>
              </a:pPr>
              <a:r>
                <a:rPr kumimoji="0" lang="en-US" altLang="zh-CN" sz="1600" b="1">
                  <a:solidFill>
                    <a:srgbClr val="000000"/>
                  </a:solidFill>
                  <a:latin typeface="Times New Roman" panose="02020603050405020304" pitchFamily="18" charset="0"/>
                  <a:cs typeface="Arial" panose="020B0604020202020204" pitchFamily="34" charset="0"/>
                </a:rPr>
                <a:t>DNA</a:t>
              </a:r>
            </a:p>
          </p:txBody>
        </p:sp>
        <p:sp>
          <p:nvSpPr>
            <p:cNvPr id="506915" name="Text Box 16"/>
            <p:cNvSpPr txBox="1">
              <a:spLocks noChangeArrowheads="1"/>
            </p:cNvSpPr>
            <p:nvPr/>
          </p:nvSpPr>
          <p:spPr bwMode="auto">
            <a:xfrm>
              <a:off x="1132226" y="4629480"/>
              <a:ext cx="901392" cy="384879"/>
            </a:xfrm>
            <a:prstGeom prst="rect">
              <a:avLst/>
            </a:prstGeom>
            <a:noFill/>
            <a:ln w="9525">
              <a:noFill/>
              <a:miter lim="800000"/>
            </a:ln>
          </p:spPr>
          <p:txBody>
            <a:bodyPr wrap="none" lIns="91418" tIns="45709" rIns="91418" bIns="45709">
              <a:spAutoFit/>
            </a:bodyPr>
            <a:lstStyle/>
            <a:p>
              <a:pPr>
                <a:spcBef>
                  <a:spcPct val="0"/>
                </a:spcBef>
                <a:buFontTx/>
                <a:buNone/>
              </a:pPr>
              <a:r>
                <a:rPr kumimoji="0" lang="en-US" altLang="zh-CN" sz="1600" b="1">
                  <a:solidFill>
                    <a:srgbClr val="000000"/>
                  </a:solidFill>
                  <a:latin typeface="Times New Roman" panose="02020603050405020304" pitchFamily="18" charset="0"/>
                  <a:cs typeface="Arial" panose="020B0604020202020204" pitchFamily="34" charset="0"/>
                </a:rPr>
                <a:t>Taq</a:t>
              </a:r>
            </a:p>
          </p:txBody>
        </p:sp>
        <p:sp>
          <p:nvSpPr>
            <p:cNvPr id="506916" name="Text Box 17"/>
            <p:cNvSpPr txBox="1">
              <a:spLocks noChangeArrowheads="1"/>
            </p:cNvSpPr>
            <p:nvPr/>
          </p:nvSpPr>
          <p:spPr bwMode="auto">
            <a:xfrm>
              <a:off x="2148975" y="4653081"/>
              <a:ext cx="901392" cy="384879"/>
            </a:xfrm>
            <a:prstGeom prst="rect">
              <a:avLst/>
            </a:prstGeom>
            <a:noFill/>
            <a:ln w="9525">
              <a:noFill/>
              <a:miter lim="800000"/>
            </a:ln>
          </p:spPr>
          <p:txBody>
            <a:bodyPr wrap="none" lIns="91418" tIns="45709" rIns="91418" bIns="45709">
              <a:spAutoFit/>
            </a:bodyPr>
            <a:lstStyle/>
            <a:p>
              <a:pPr>
                <a:spcBef>
                  <a:spcPct val="0"/>
                </a:spcBef>
                <a:buFontTx/>
                <a:buNone/>
              </a:pPr>
              <a:r>
                <a:rPr kumimoji="0" lang="en-US" altLang="zh-CN" sz="1600" b="1">
                  <a:solidFill>
                    <a:srgbClr val="000000"/>
                  </a:solidFill>
                  <a:latin typeface="Times New Roman" panose="02020603050405020304" pitchFamily="18" charset="0"/>
                  <a:cs typeface="Arial" panose="020B0604020202020204" pitchFamily="34" charset="0"/>
                </a:rPr>
                <a:t>Taq</a:t>
              </a:r>
            </a:p>
          </p:txBody>
        </p:sp>
        <p:sp>
          <p:nvSpPr>
            <p:cNvPr id="506917" name="Line 18"/>
            <p:cNvSpPr>
              <a:spLocks noChangeShapeType="1"/>
            </p:cNvSpPr>
            <p:nvPr/>
          </p:nvSpPr>
          <p:spPr bwMode="auto">
            <a:xfrm>
              <a:off x="2916238" y="5919788"/>
              <a:ext cx="430212" cy="0"/>
            </a:xfrm>
            <a:prstGeom prst="line">
              <a:avLst/>
            </a:prstGeom>
            <a:noFill/>
            <a:ln w="9525">
              <a:solidFill>
                <a:schemeClr val="tx1"/>
              </a:solidFill>
              <a:round/>
            </a:ln>
          </p:spPr>
          <p:txBody>
            <a:bodyPr/>
            <a:lstStyle/>
            <a:p>
              <a:endParaRPr lang="zh-CN" altLang="en-US"/>
            </a:p>
          </p:txBody>
        </p:sp>
        <p:sp>
          <p:nvSpPr>
            <p:cNvPr id="506918" name="Line 19"/>
            <p:cNvSpPr>
              <a:spLocks noChangeShapeType="1"/>
            </p:cNvSpPr>
            <p:nvPr/>
          </p:nvSpPr>
          <p:spPr bwMode="auto">
            <a:xfrm flipV="1">
              <a:off x="3348038" y="2170113"/>
              <a:ext cx="4762" cy="3749675"/>
            </a:xfrm>
            <a:prstGeom prst="line">
              <a:avLst/>
            </a:prstGeom>
            <a:noFill/>
            <a:ln w="9525">
              <a:solidFill>
                <a:schemeClr val="tx1"/>
              </a:solidFill>
              <a:round/>
            </a:ln>
          </p:spPr>
          <p:txBody>
            <a:bodyPr/>
            <a:lstStyle/>
            <a:p>
              <a:endParaRPr lang="zh-CN" altLang="en-US"/>
            </a:p>
          </p:txBody>
        </p:sp>
        <p:sp>
          <p:nvSpPr>
            <p:cNvPr id="506919" name="Line 20"/>
            <p:cNvSpPr>
              <a:spLocks noChangeShapeType="1"/>
            </p:cNvSpPr>
            <p:nvPr/>
          </p:nvSpPr>
          <p:spPr bwMode="auto">
            <a:xfrm flipH="1">
              <a:off x="2916238" y="2170113"/>
              <a:ext cx="431800" cy="0"/>
            </a:xfrm>
            <a:prstGeom prst="line">
              <a:avLst/>
            </a:prstGeom>
            <a:noFill/>
            <a:ln w="9525">
              <a:solidFill>
                <a:schemeClr val="tx1"/>
              </a:solidFill>
              <a:round/>
              <a:tailEnd type="triangle" w="med" len="med"/>
            </a:ln>
          </p:spPr>
          <p:txBody>
            <a:bodyPr/>
            <a:lstStyle/>
            <a:p>
              <a:endParaRPr lang="zh-CN" altLang="en-US"/>
            </a:p>
          </p:txBody>
        </p:sp>
        <p:sp>
          <p:nvSpPr>
            <p:cNvPr id="506920" name="Text Box 22"/>
            <p:cNvSpPr txBox="1">
              <a:spLocks noChangeArrowheads="1"/>
            </p:cNvSpPr>
            <p:nvPr/>
          </p:nvSpPr>
          <p:spPr bwMode="auto">
            <a:xfrm>
              <a:off x="1116130" y="1250893"/>
              <a:ext cx="1370867" cy="453867"/>
            </a:xfrm>
            <a:prstGeom prst="rect">
              <a:avLst/>
            </a:prstGeom>
            <a:noFill/>
            <a:ln w="9525">
              <a:noFill/>
              <a:miter lim="800000"/>
            </a:ln>
          </p:spPr>
          <p:txBody>
            <a:bodyPr lIns="91418" tIns="45709" rIns="91418" bIns="45709">
              <a:spAutoFit/>
            </a:bodyPr>
            <a:lstStyle/>
            <a:p>
              <a:pPr>
                <a:spcBef>
                  <a:spcPct val="0"/>
                </a:spcBef>
                <a:buFontTx/>
                <a:buNone/>
              </a:pPr>
              <a:r>
                <a:rPr kumimoji="0" lang="en-US" altLang="zh-CN" sz="2000" b="1">
                  <a:solidFill>
                    <a:srgbClr val="000000"/>
                  </a:solidFill>
                  <a:latin typeface="Times New Roman" panose="02020603050405020304" pitchFamily="18" charset="0"/>
                  <a:cs typeface="Arial" panose="020B0604020202020204" pitchFamily="34" charset="0"/>
                </a:rPr>
                <a:t>  </a:t>
              </a:r>
              <a:endParaRPr kumimoji="0" lang="en-US" altLang="zh-CN" sz="2000" b="1" baseline="30000">
                <a:solidFill>
                  <a:srgbClr val="000000"/>
                </a:solidFill>
                <a:latin typeface="Times New Roman" panose="02020603050405020304" pitchFamily="18" charset="0"/>
                <a:cs typeface="Arial" panose="020B0604020202020204" pitchFamily="34" charset="0"/>
              </a:endParaRPr>
            </a:p>
          </p:txBody>
        </p:sp>
        <p:sp>
          <p:nvSpPr>
            <p:cNvPr id="506921" name="Line 50"/>
            <p:cNvSpPr>
              <a:spLocks noChangeShapeType="1"/>
            </p:cNvSpPr>
            <p:nvPr/>
          </p:nvSpPr>
          <p:spPr bwMode="auto">
            <a:xfrm>
              <a:off x="1203325" y="2097088"/>
              <a:ext cx="800100" cy="1587"/>
            </a:xfrm>
            <a:prstGeom prst="line">
              <a:avLst/>
            </a:prstGeom>
            <a:noFill/>
            <a:ln w="38100">
              <a:solidFill>
                <a:schemeClr val="tx1"/>
              </a:solidFill>
              <a:round/>
            </a:ln>
          </p:spPr>
          <p:txBody>
            <a:bodyPr/>
            <a:lstStyle/>
            <a:p>
              <a:endParaRPr lang="zh-CN" altLang="en-US"/>
            </a:p>
          </p:txBody>
        </p:sp>
        <p:sp>
          <p:nvSpPr>
            <p:cNvPr id="506922" name="Line 51"/>
            <p:cNvSpPr>
              <a:spLocks noChangeShapeType="1"/>
            </p:cNvSpPr>
            <p:nvPr/>
          </p:nvSpPr>
          <p:spPr bwMode="auto">
            <a:xfrm>
              <a:off x="1203325" y="2168525"/>
              <a:ext cx="800100" cy="1588"/>
            </a:xfrm>
            <a:prstGeom prst="line">
              <a:avLst/>
            </a:prstGeom>
            <a:noFill/>
            <a:ln w="38100">
              <a:solidFill>
                <a:schemeClr val="tx1"/>
              </a:solidFill>
              <a:round/>
            </a:ln>
          </p:spPr>
          <p:txBody>
            <a:bodyPr/>
            <a:lstStyle/>
            <a:p>
              <a:endParaRPr lang="zh-CN" altLang="en-US"/>
            </a:p>
          </p:txBody>
        </p:sp>
        <p:sp>
          <p:nvSpPr>
            <p:cNvPr id="506923" name="Line 52"/>
            <p:cNvSpPr>
              <a:spLocks noChangeShapeType="1"/>
            </p:cNvSpPr>
            <p:nvPr/>
          </p:nvSpPr>
          <p:spPr bwMode="auto">
            <a:xfrm>
              <a:off x="684213" y="5919788"/>
              <a:ext cx="798512" cy="4762"/>
            </a:xfrm>
            <a:prstGeom prst="line">
              <a:avLst/>
            </a:prstGeom>
            <a:noFill/>
            <a:ln w="38100">
              <a:solidFill>
                <a:schemeClr val="tx1"/>
              </a:solidFill>
              <a:round/>
            </a:ln>
          </p:spPr>
          <p:txBody>
            <a:bodyPr/>
            <a:lstStyle/>
            <a:p>
              <a:endParaRPr lang="zh-CN" altLang="en-US"/>
            </a:p>
          </p:txBody>
        </p:sp>
        <p:sp>
          <p:nvSpPr>
            <p:cNvPr id="506924" name="Line 53"/>
            <p:cNvSpPr>
              <a:spLocks noChangeShapeType="1"/>
            </p:cNvSpPr>
            <p:nvPr/>
          </p:nvSpPr>
          <p:spPr bwMode="auto">
            <a:xfrm>
              <a:off x="684213" y="5991225"/>
              <a:ext cx="798512" cy="4763"/>
            </a:xfrm>
            <a:prstGeom prst="line">
              <a:avLst/>
            </a:prstGeom>
            <a:noFill/>
            <a:ln w="38100">
              <a:solidFill>
                <a:schemeClr val="tx1"/>
              </a:solidFill>
              <a:round/>
            </a:ln>
          </p:spPr>
          <p:txBody>
            <a:bodyPr/>
            <a:lstStyle/>
            <a:p>
              <a:endParaRPr lang="zh-CN" altLang="en-US"/>
            </a:p>
          </p:txBody>
        </p:sp>
        <p:sp>
          <p:nvSpPr>
            <p:cNvPr id="506925" name="Line 54"/>
            <p:cNvSpPr>
              <a:spLocks noChangeShapeType="1"/>
            </p:cNvSpPr>
            <p:nvPr/>
          </p:nvSpPr>
          <p:spPr bwMode="auto">
            <a:xfrm>
              <a:off x="1836738" y="5921375"/>
              <a:ext cx="801687" cy="4763"/>
            </a:xfrm>
            <a:prstGeom prst="line">
              <a:avLst/>
            </a:prstGeom>
            <a:noFill/>
            <a:ln w="38100">
              <a:solidFill>
                <a:schemeClr val="tx1"/>
              </a:solidFill>
              <a:round/>
            </a:ln>
          </p:spPr>
          <p:txBody>
            <a:bodyPr/>
            <a:lstStyle/>
            <a:p>
              <a:endParaRPr lang="zh-CN" altLang="en-US"/>
            </a:p>
          </p:txBody>
        </p:sp>
        <p:sp>
          <p:nvSpPr>
            <p:cNvPr id="506926" name="Line 55"/>
            <p:cNvSpPr>
              <a:spLocks noChangeShapeType="1"/>
            </p:cNvSpPr>
            <p:nvPr/>
          </p:nvSpPr>
          <p:spPr bwMode="auto">
            <a:xfrm>
              <a:off x="1836738" y="5992813"/>
              <a:ext cx="801687" cy="4762"/>
            </a:xfrm>
            <a:prstGeom prst="line">
              <a:avLst/>
            </a:prstGeom>
            <a:noFill/>
            <a:ln w="38100">
              <a:solidFill>
                <a:schemeClr val="tx1"/>
              </a:solidFill>
              <a:round/>
            </a:ln>
          </p:spPr>
          <p:txBody>
            <a:bodyPr/>
            <a:lstStyle/>
            <a:p>
              <a:endParaRPr lang="zh-CN" altLang="en-US"/>
            </a:p>
          </p:txBody>
        </p:sp>
        <p:sp>
          <p:nvSpPr>
            <p:cNvPr id="506927" name="Line 56"/>
            <p:cNvSpPr>
              <a:spLocks noChangeShapeType="1"/>
            </p:cNvSpPr>
            <p:nvPr/>
          </p:nvSpPr>
          <p:spPr bwMode="auto">
            <a:xfrm>
              <a:off x="684213" y="3937000"/>
              <a:ext cx="798512" cy="3175"/>
            </a:xfrm>
            <a:prstGeom prst="line">
              <a:avLst/>
            </a:prstGeom>
            <a:noFill/>
            <a:ln w="38100">
              <a:solidFill>
                <a:schemeClr val="tx1"/>
              </a:solidFill>
              <a:round/>
            </a:ln>
          </p:spPr>
          <p:txBody>
            <a:bodyPr/>
            <a:lstStyle/>
            <a:p>
              <a:endParaRPr lang="zh-CN" altLang="en-US"/>
            </a:p>
          </p:txBody>
        </p:sp>
        <p:sp>
          <p:nvSpPr>
            <p:cNvPr id="506928" name="Line 57"/>
            <p:cNvSpPr>
              <a:spLocks noChangeShapeType="1"/>
            </p:cNvSpPr>
            <p:nvPr/>
          </p:nvSpPr>
          <p:spPr bwMode="auto">
            <a:xfrm>
              <a:off x="1763713" y="3937000"/>
              <a:ext cx="801687" cy="3175"/>
            </a:xfrm>
            <a:prstGeom prst="line">
              <a:avLst/>
            </a:prstGeom>
            <a:noFill/>
            <a:ln w="38100">
              <a:solidFill>
                <a:schemeClr val="tx1"/>
              </a:solidFill>
              <a:round/>
            </a:ln>
          </p:spPr>
          <p:txBody>
            <a:bodyPr/>
            <a:lstStyle/>
            <a:p>
              <a:endParaRPr lang="zh-CN" altLang="en-US"/>
            </a:p>
          </p:txBody>
        </p:sp>
        <p:sp>
          <p:nvSpPr>
            <p:cNvPr id="506929" name="Line 58"/>
            <p:cNvSpPr>
              <a:spLocks noChangeShapeType="1"/>
            </p:cNvSpPr>
            <p:nvPr/>
          </p:nvSpPr>
          <p:spPr bwMode="auto">
            <a:xfrm>
              <a:off x="1779588" y="2601913"/>
              <a:ext cx="287337" cy="792162"/>
            </a:xfrm>
            <a:prstGeom prst="line">
              <a:avLst/>
            </a:prstGeom>
            <a:noFill/>
            <a:ln w="9525">
              <a:solidFill>
                <a:schemeClr val="tx1"/>
              </a:solidFill>
              <a:round/>
              <a:tailEnd type="triangle" w="med" len="med"/>
            </a:ln>
          </p:spPr>
          <p:txBody>
            <a:bodyPr/>
            <a:lstStyle/>
            <a:p>
              <a:endParaRPr lang="zh-CN" altLang="en-US"/>
            </a:p>
          </p:txBody>
        </p:sp>
        <p:sp>
          <p:nvSpPr>
            <p:cNvPr id="506930" name="Rectangle 62"/>
            <p:cNvSpPr>
              <a:spLocks noChangeArrowheads="1"/>
            </p:cNvSpPr>
            <p:nvPr/>
          </p:nvSpPr>
          <p:spPr bwMode="auto">
            <a:xfrm>
              <a:off x="1038225" y="6286500"/>
              <a:ext cx="184150" cy="274638"/>
            </a:xfrm>
            <a:prstGeom prst="rect">
              <a:avLst/>
            </a:prstGeom>
            <a:noFill/>
            <a:ln w="9525">
              <a:noFill/>
              <a:miter lim="800000"/>
            </a:ln>
          </p:spPr>
          <p:txBody>
            <a:bodyPr wrap="none">
              <a:spAutoFit/>
            </a:bodyPr>
            <a:lstStyle/>
            <a:p>
              <a:pPr>
                <a:spcBef>
                  <a:spcPct val="0"/>
                </a:spcBef>
                <a:buFontTx/>
                <a:buNone/>
              </a:pPr>
              <a:endParaRPr kumimoji="0" lang="zh-CN" altLang="en-US" sz="1800" b="1" baseline="30000">
                <a:solidFill>
                  <a:srgbClr val="000000"/>
                </a:solidFill>
                <a:latin typeface="Times New Roman" panose="02020603050405020304" pitchFamily="18" charset="0"/>
                <a:ea typeface="黑体" panose="02010609060101010101" pitchFamily="49" charset="-122"/>
              </a:endParaRPr>
            </a:p>
          </p:txBody>
        </p:sp>
        <p:sp>
          <p:nvSpPr>
            <p:cNvPr id="506931" name="Rectangle 64"/>
            <p:cNvSpPr>
              <a:spLocks noChangeArrowheads="1"/>
            </p:cNvSpPr>
            <p:nvPr/>
          </p:nvSpPr>
          <p:spPr bwMode="auto">
            <a:xfrm>
              <a:off x="7396163" y="3216275"/>
              <a:ext cx="1255712" cy="641350"/>
            </a:xfrm>
            <a:prstGeom prst="rect">
              <a:avLst/>
            </a:prstGeom>
            <a:noFill/>
            <a:ln w="9525">
              <a:noFill/>
              <a:miter lim="800000"/>
            </a:ln>
          </p:spPr>
          <p:txBody>
            <a:bodyPr wrap="none">
              <a:spAutoFit/>
            </a:bodyPr>
            <a:lstStyle/>
            <a:p>
              <a:pPr>
                <a:spcBef>
                  <a:spcPct val="0"/>
                </a:spcBef>
                <a:buFontTx/>
                <a:buNone/>
              </a:pPr>
              <a:r>
                <a:rPr kumimoji="0" lang="en-US" altLang="zh-CN" sz="1800" b="1">
                  <a:solidFill>
                    <a:srgbClr val="F0003C"/>
                  </a:solidFill>
                  <a:latin typeface="Times New Roman" panose="02020603050405020304" pitchFamily="18" charset="0"/>
                  <a:ea typeface="黑体" panose="02010609060101010101" pitchFamily="49" charset="-122"/>
                </a:rPr>
                <a:t>30</a:t>
              </a:r>
              <a:r>
                <a:rPr kumimoji="0" lang="zh-CN" altLang="en-US" sz="1800" b="1">
                  <a:solidFill>
                    <a:srgbClr val="F0003C"/>
                  </a:solidFill>
                  <a:latin typeface="Times New Roman" panose="02020603050405020304" pitchFamily="18" charset="0"/>
                  <a:ea typeface="黑体" panose="02010609060101010101" pitchFamily="49" charset="-122"/>
                </a:rPr>
                <a:t>分钟内</a:t>
              </a:r>
            </a:p>
            <a:p>
              <a:pPr>
                <a:spcBef>
                  <a:spcPct val="0"/>
                </a:spcBef>
                <a:buFontTx/>
                <a:buNone/>
              </a:pPr>
              <a:r>
                <a:rPr kumimoji="0" lang="zh-CN" altLang="en-US" sz="1800" b="1">
                  <a:solidFill>
                    <a:srgbClr val="F0003C"/>
                  </a:solidFill>
                  <a:latin typeface="Times New Roman" panose="02020603050405020304" pitchFamily="18" charset="0"/>
                  <a:ea typeface="黑体" panose="02010609060101010101" pitchFamily="49" charset="-122"/>
                </a:rPr>
                <a:t>扩增</a:t>
              </a:r>
              <a:r>
                <a:rPr kumimoji="0" lang="en-US" altLang="zh-CN" sz="1800" b="1">
                  <a:solidFill>
                    <a:srgbClr val="F0003C"/>
                  </a:solidFill>
                  <a:latin typeface="Times New Roman" panose="02020603050405020304" pitchFamily="18" charset="0"/>
                  <a:ea typeface="黑体" panose="02010609060101010101" pitchFamily="49" charset="-122"/>
                </a:rPr>
                <a:t>10</a:t>
              </a:r>
              <a:r>
                <a:rPr kumimoji="0" lang="en-US" altLang="zh-CN" sz="1800" b="1" baseline="30000">
                  <a:solidFill>
                    <a:srgbClr val="F0003C"/>
                  </a:solidFill>
                  <a:latin typeface="Times New Roman" panose="02020603050405020304" pitchFamily="18" charset="0"/>
                  <a:ea typeface="黑体" panose="02010609060101010101" pitchFamily="49" charset="-122"/>
                </a:rPr>
                <a:t>10</a:t>
              </a:r>
              <a:r>
                <a:rPr kumimoji="0" lang="zh-CN" altLang="en-US" sz="1800" b="1">
                  <a:solidFill>
                    <a:srgbClr val="F0003C"/>
                  </a:solidFill>
                  <a:latin typeface="Times New Roman" panose="02020603050405020304" pitchFamily="18" charset="0"/>
                  <a:ea typeface="黑体" panose="02010609060101010101" pitchFamily="49" charset="-122"/>
                </a:rPr>
                <a:t>倍</a:t>
              </a:r>
            </a:p>
          </p:txBody>
        </p:sp>
      </p:grpSp>
      <p:sp>
        <p:nvSpPr>
          <p:cNvPr id="506932" name="TextBox 52"/>
          <p:cNvSpPr txBox="1">
            <a:spLocks noChangeArrowheads="1"/>
          </p:cNvSpPr>
          <p:nvPr/>
        </p:nvSpPr>
        <p:spPr bwMode="auto">
          <a:xfrm>
            <a:off x="6143625" y="1714500"/>
            <a:ext cx="2643188" cy="5605463"/>
          </a:xfrm>
          <a:prstGeom prst="rect">
            <a:avLst/>
          </a:prstGeom>
          <a:noFill/>
          <a:ln w="9525">
            <a:noFill/>
            <a:miter lim="800000"/>
          </a:ln>
        </p:spPr>
        <p:txBody>
          <a:bodyPr>
            <a:spAutoFit/>
          </a:bodyPr>
          <a:lstStyle/>
          <a:p>
            <a:pPr marL="342900" indent="-342900">
              <a:lnSpc>
                <a:spcPct val="150000"/>
              </a:lnSpc>
              <a:buFont typeface="Wingdings" panose="05000000000000000000" pitchFamily="2" charset="2"/>
              <a:buChar char="Ø"/>
            </a:pPr>
            <a:r>
              <a:rPr kumimoji="0"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起始模板为</a:t>
            </a:r>
            <a:r>
              <a:rPr kumimoji="0"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，最终产物为</a:t>
            </a:r>
            <a:r>
              <a:rPr kumimoji="0"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RNA</a:t>
            </a:r>
            <a:r>
              <a:rPr kumimoji="0"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endParaRPr kumimoji="0"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50000"/>
              </a:lnSpc>
              <a:buFontTx/>
              <a:buNone/>
            </a:pPr>
            <a:endParaRPr kumimoji="0" lang="en-US" altLang="zh-CN" sz="800" b="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50000"/>
              </a:lnSpc>
              <a:buFont typeface="Wingdings" panose="05000000000000000000" pitchFamily="2" charset="2"/>
              <a:buChar char="Ø"/>
            </a:pPr>
            <a:r>
              <a:rPr kumimoji="0"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扩增检测方式为：逆转录</a:t>
            </a:r>
            <a:r>
              <a:rPr kumimoji="0"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kumimoji="0"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转录</a:t>
            </a:r>
            <a:endParaRPr kumimoji="0"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50000"/>
              </a:lnSpc>
              <a:buFont typeface="Wingdings" panose="05000000000000000000" pitchFamily="2" charset="2"/>
              <a:buChar char="Ø"/>
            </a:pPr>
            <a:r>
              <a:rPr kumimoji="0"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40min</a:t>
            </a:r>
            <a:r>
              <a:rPr kumimoji="0"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完成扩增检测过程</a:t>
            </a:r>
            <a:endParaRPr kumimoji="0"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50000"/>
              </a:lnSpc>
              <a:buFontTx/>
              <a:buNone/>
            </a:pPr>
            <a:endParaRPr kumimoji="0" lang="en-US" altLang="zh-CN" sz="800" b="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p>
            <a:pPr marL="342900" indent="-342900">
              <a:lnSpc>
                <a:spcPct val="150000"/>
              </a:lnSpc>
              <a:buFont typeface="Wingdings" panose="05000000000000000000" pitchFamily="2" charset="2"/>
              <a:buChar char="Ø"/>
            </a:pPr>
            <a:r>
              <a:rPr kumimoji="0" lang="en-US" altLang="zh-CN"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42</a:t>
            </a:r>
            <a:r>
              <a:rPr kumimoji="0" lang="zh-CN" altLang="en-US" sz="2000" b="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℃恒温扩增</a:t>
            </a:r>
          </a:p>
          <a:p>
            <a:pPr marL="342900" indent="-342900">
              <a:lnSpc>
                <a:spcPct val="150000"/>
              </a:lnSpc>
              <a:buFont typeface="Wingdings" panose="05000000000000000000" pitchFamily="2" charset="2"/>
              <a:buChar char="Ø"/>
            </a:pPr>
            <a:endParaRPr kumimoji="0" lang="en-US" altLang="zh-CN" sz="1800" b="1">
              <a:latin typeface="微软雅黑" panose="020B0503020204020204" charset="-122"/>
              <a:ea typeface="微软雅黑" panose="020B0503020204020204" charset="-122"/>
              <a:cs typeface="Times New Roman" panose="02020603050405020304" pitchFamily="18" charset="0"/>
            </a:endParaRPr>
          </a:p>
          <a:p>
            <a:pPr marL="342900" indent="-342900">
              <a:lnSpc>
                <a:spcPct val="150000"/>
              </a:lnSpc>
              <a:buFont typeface="Wingdings" panose="05000000000000000000" pitchFamily="2" charset="2"/>
              <a:buChar char="Ø"/>
            </a:pPr>
            <a:endParaRPr kumimoji="0" lang="en-US" altLang="zh-CN" sz="1800" b="1" baseline="30000">
              <a:latin typeface="微软雅黑" panose="020B0503020204020204" charset="-122"/>
              <a:ea typeface="微软雅黑" panose="020B0503020204020204" charset="-122"/>
              <a:cs typeface="Times New Roman" panose="02020603050405020304" pitchFamily="18" charset="0"/>
            </a:endParaRPr>
          </a:p>
          <a:p>
            <a:pPr marL="342900" indent="-342900">
              <a:lnSpc>
                <a:spcPct val="150000"/>
              </a:lnSpc>
              <a:buFont typeface="Wingdings" panose="05000000000000000000" pitchFamily="2" charset="2"/>
              <a:buChar char="Ø"/>
            </a:pPr>
            <a:endParaRPr kumimoji="0" lang="en-US" altLang="zh-CN" sz="1800" b="1">
              <a:latin typeface="微软雅黑" panose="020B0503020204020204" charset="-122"/>
              <a:ea typeface="微软雅黑" panose="020B0503020204020204" charset="-122"/>
              <a:cs typeface="Times New Roman" panose="02020603050405020304" pitchFamily="18" charset="0"/>
            </a:endParaRPr>
          </a:p>
          <a:p>
            <a:pPr marL="342900" indent="-342900">
              <a:lnSpc>
                <a:spcPct val="150000"/>
              </a:lnSpc>
              <a:buFont typeface="Wingdings" panose="05000000000000000000" pitchFamily="2" charset="2"/>
              <a:buChar char="Ø"/>
            </a:pPr>
            <a:endParaRPr kumimoji="0" lang="zh-CN" altLang="en-US" sz="1800" b="1">
              <a:latin typeface="微软雅黑" panose="020B0503020204020204" charset="-122"/>
              <a:ea typeface="微软雅黑" panose="020B0503020204020204" charset="-122"/>
              <a:cs typeface="Times New Roman" panose="02020603050405020304" pitchFamily="18" charset="0"/>
            </a:endParaRPr>
          </a:p>
        </p:txBody>
      </p:sp>
      <p:sp>
        <p:nvSpPr>
          <p:cNvPr id="54" name="矩形 53"/>
          <p:cNvSpPr>
            <a:spLocks noChangeArrowheads="1"/>
          </p:cNvSpPr>
          <p:nvPr/>
        </p:nvSpPr>
        <p:spPr bwMode="auto">
          <a:xfrm>
            <a:off x="285750" y="1428750"/>
            <a:ext cx="5643563" cy="5000625"/>
          </a:xfrm>
          <a:prstGeom prst="rect">
            <a:avLst/>
          </a:prstGeom>
          <a:noFill/>
          <a:ln w="38100" algn="ctr">
            <a:noFill/>
            <a:miter lim="800000"/>
          </a:ln>
        </p:spPr>
        <p:txBody>
          <a:bodyPr anchor="ctr"/>
          <a:lstStyle/>
          <a:p>
            <a:pPr algn="ctr">
              <a:spcBef>
                <a:spcPct val="0"/>
              </a:spcBef>
              <a:buFontTx/>
              <a:buNone/>
              <a:defRPr/>
            </a:pPr>
            <a:endParaRPr kumimoji="0" lang="zh-CN" altLang="en-US" sz="1800">
              <a:solidFill>
                <a:schemeClr val="lt1"/>
              </a:solidFill>
              <a:latin typeface="+mn-lt"/>
              <a:ea typeface="+mn-ea"/>
            </a:endParaRPr>
          </a:p>
        </p:txBody>
      </p:sp>
      <p:sp>
        <p:nvSpPr>
          <p:cNvPr id="506934" name="TextBox 54"/>
          <p:cNvSpPr txBox="1">
            <a:spLocks noChangeArrowheads="1"/>
          </p:cNvSpPr>
          <p:nvPr/>
        </p:nvSpPr>
        <p:spPr bwMode="auto">
          <a:xfrm>
            <a:off x="928688" y="1714500"/>
            <a:ext cx="654050" cy="366713"/>
          </a:xfrm>
          <a:prstGeom prst="rect">
            <a:avLst/>
          </a:prstGeom>
          <a:noFill/>
          <a:ln w="9525">
            <a:noFill/>
            <a:miter lim="800000"/>
          </a:ln>
        </p:spPr>
        <p:txBody>
          <a:bodyPr wrap="none">
            <a:spAutoFit/>
          </a:bodyPr>
          <a:lstStyle/>
          <a:p>
            <a:pPr>
              <a:spcBef>
                <a:spcPct val="0"/>
              </a:spcBef>
              <a:buFontTx/>
              <a:buNone/>
            </a:pPr>
            <a:r>
              <a:rPr kumimoji="0" lang="en-US" altLang="zh-CN" sz="1800" b="1">
                <a:solidFill>
                  <a:srgbClr val="000000"/>
                </a:solidFill>
                <a:latin typeface="Times New Roman" panose="02020603050405020304" pitchFamily="18" charset="0"/>
                <a:cs typeface="Arial" panose="020B0604020202020204" pitchFamily="34" charset="0"/>
              </a:rPr>
              <a:t>PCR</a:t>
            </a:r>
            <a:endParaRPr kumimoji="0" lang="zh-CN" altLang="en-US" sz="1800">
              <a:latin typeface="Calibri" panose="020F050202020403020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2" name="Rectangle 5"/>
          <p:cNvSpPr>
            <a:spLocks noGrp="1" noChangeArrowheads="1"/>
          </p:cNvSpPr>
          <p:nvPr>
            <p:ph type="title" idx="4294967295"/>
          </p:nvPr>
        </p:nvSpPr>
        <p:spPr>
          <a:xfrm>
            <a:off x="304800" y="304800"/>
            <a:ext cx="8610600" cy="1176338"/>
          </a:xfrm>
          <a:prstGeom prst="rect">
            <a:avLst/>
          </a:prstGeom>
        </p:spPr>
        <p:txBody>
          <a:bodyPr/>
          <a:lstStyle/>
          <a:p>
            <a:pPr eaLnBrk="1" hangingPunct="1"/>
            <a:r>
              <a:rPr lang="zh-CN" altLang="en-US" sz="3600" dirty="0" smtClean="0">
                <a:solidFill>
                  <a:srgbClr val="FF0000"/>
                </a:solidFill>
                <a:latin typeface="Times New Roman" panose="02020603050405020304" pitchFamily="18" charset="0"/>
                <a:ea typeface="黑体" panose="02010609060101010101" pitchFamily="49" charset="-122"/>
              </a:rPr>
              <a:t>（一）</a:t>
            </a:r>
            <a:r>
              <a:rPr lang="zh-CN" altLang="en-US" sz="3200" dirty="0" smtClean="0">
                <a:solidFill>
                  <a:srgbClr val="000000"/>
                </a:solidFill>
                <a:latin typeface="Times New Roman" panose="02020603050405020304" pitchFamily="18" charset="0"/>
                <a:ea typeface="黑体" panose="02010609060101010101" pitchFamily="49" charset="-122"/>
              </a:rPr>
              <a:t>检测为</a:t>
            </a:r>
            <a:r>
              <a:rPr lang="en-US" altLang="zh-CN" sz="3200" dirty="0" smtClean="0">
                <a:solidFill>
                  <a:srgbClr val="000000"/>
                </a:solidFill>
                <a:latin typeface="Times New Roman" panose="02020603050405020304" pitchFamily="18" charset="0"/>
                <a:ea typeface="黑体" panose="02010609060101010101" pitchFamily="49" charset="-122"/>
              </a:rPr>
              <a:t>RNA</a:t>
            </a:r>
            <a:r>
              <a:rPr lang="zh-CN" altLang="en-US" sz="3200" dirty="0" smtClean="0">
                <a:solidFill>
                  <a:srgbClr val="000000"/>
                </a:solidFill>
                <a:latin typeface="Times New Roman" panose="02020603050405020304" pitchFamily="18" charset="0"/>
                <a:ea typeface="黑体" panose="02010609060101010101" pitchFamily="49" charset="-122"/>
              </a:rPr>
              <a:t>，</a:t>
            </a:r>
            <a:r>
              <a:rPr lang="zh-CN" altLang="en-US" sz="3200" dirty="0" smtClean="0">
                <a:solidFill>
                  <a:srgbClr val="FF0000"/>
                </a:solidFill>
                <a:latin typeface="Times New Roman" panose="02020603050405020304" pitchFamily="18" charset="0"/>
                <a:ea typeface="黑体" panose="02010609060101010101" pitchFamily="49" charset="-122"/>
              </a:rPr>
              <a:t>模板量大</a:t>
            </a:r>
            <a:r>
              <a:rPr lang="zh-CN" altLang="en-US" sz="3200" dirty="0" smtClean="0">
                <a:solidFill>
                  <a:srgbClr val="000000"/>
                </a:solidFill>
                <a:latin typeface="Times New Roman" panose="02020603050405020304" pitchFamily="18" charset="0"/>
                <a:ea typeface="黑体" panose="02010609060101010101" pitchFamily="49" charset="-122"/>
              </a:rPr>
              <a:t>，灵敏度高</a:t>
            </a:r>
            <a:endParaRPr lang="zh-CN" altLang="en-US" sz="3200" dirty="0" smtClean="0">
              <a:latin typeface="微软雅黑" panose="020B0503020204020204" charset="-122"/>
              <a:ea typeface="微软雅黑" panose="020B0503020204020204" charset="-122"/>
            </a:endParaRPr>
          </a:p>
        </p:txBody>
      </p:sp>
      <p:grpSp>
        <p:nvGrpSpPr>
          <p:cNvPr id="2" name="Group 3"/>
          <p:cNvGrpSpPr/>
          <p:nvPr/>
        </p:nvGrpSpPr>
        <p:grpSpPr bwMode="auto">
          <a:xfrm>
            <a:off x="4214813" y="1736725"/>
            <a:ext cx="4929302" cy="3906934"/>
            <a:chOff x="0" y="0"/>
            <a:chExt cx="5200" cy="3124"/>
          </a:xfrm>
        </p:grpSpPr>
        <p:sp>
          <p:nvSpPr>
            <p:cNvPr id="13317" name="Rectangle 2"/>
            <p:cNvSpPr>
              <a:spLocks noChangeArrowheads="1"/>
            </p:cNvSpPr>
            <p:nvPr/>
          </p:nvSpPr>
          <p:spPr bwMode="auto">
            <a:xfrm>
              <a:off x="0" y="2620"/>
              <a:ext cx="2785" cy="320"/>
            </a:xfrm>
            <a:prstGeom prst="rect">
              <a:avLst/>
            </a:prstGeom>
            <a:noFill/>
            <a:ln w="9525">
              <a:noFill/>
              <a:miter lim="800000"/>
            </a:ln>
          </p:spPr>
          <p:txBody>
            <a:bodyPr wrap="none" lIns="92075" tIns="46038" rIns="92075" bIns="46038">
              <a:spAutoFit/>
            </a:bodyPr>
            <a:lstStyle/>
            <a:p>
              <a:pPr eaLnBrk="0" hangingPunct="0"/>
              <a:r>
                <a:rPr lang="zh-CN" altLang="en-US" sz="2000" b="1" dirty="0">
                  <a:latin typeface="Times New Roman" panose="02020603050405020304" pitchFamily="18" charset="0"/>
                  <a:ea typeface="黑体" panose="02010609060101010101" pitchFamily="49" charset="-122"/>
                </a:rPr>
                <a:t>一个或几个拷贝</a:t>
              </a:r>
              <a:r>
                <a:rPr lang="en-US" altLang="zh-CN" sz="2000" b="1" dirty="0">
                  <a:latin typeface="Times New Roman" panose="02020603050405020304" pitchFamily="18" charset="0"/>
                  <a:ea typeface="黑体" panose="02010609060101010101" pitchFamily="49" charset="-122"/>
                </a:rPr>
                <a:t>DNA</a:t>
              </a:r>
            </a:p>
          </p:txBody>
        </p:sp>
        <p:sp>
          <p:nvSpPr>
            <p:cNvPr id="13318" name="Rectangle 3"/>
            <p:cNvSpPr>
              <a:spLocks noChangeArrowheads="1"/>
            </p:cNvSpPr>
            <p:nvPr/>
          </p:nvSpPr>
          <p:spPr bwMode="auto">
            <a:xfrm>
              <a:off x="2853" y="2311"/>
              <a:ext cx="2347" cy="813"/>
            </a:xfrm>
            <a:prstGeom prst="rect">
              <a:avLst/>
            </a:prstGeom>
            <a:noFill/>
            <a:ln w="9525">
              <a:noFill/>
              <a:miter lim="800000"/>
            </a:ln>
          </p:spPr>
          <p:txBody>
            <a:bodyPr lIns="92075" tIns="46038" rIns="92075" bIns="46038">
              <a:spAutoFit/>
            </a:bodyPr>
            <a:lstStyle/>
            <a:p>
              <a:pPr eaLnBrk="0" hangingPunct="0"/>
              <a:r>
                <a:rPr lang="zh-CN" altLang="en-US" sz="2000" b="1" dirty="0">
                  <a:latin typeface="Times New Roman" panose="02020603050405020304" pitchFamily="18" charset="0"/>
                  <a:ea typeface="黑体" panose="02010609060101010101" pitchFamily="49" charset="-122"/>
                </a:rPr>
                <a:t>可达</a:t>
              </a:r>
              <a:r>
                <a:rPr lang="en-US" altLang="zh-CN" sz="2000" b="1" dirty="0">
                  <a:solidFill>
                    <a:srgbClr val="FF0000"/>
                  </a:solidFill>
                  <a:latin typeface="Times New Roman" panose="02020603050405020304" pitchFamily="18" charset="0"/>
                  <a:ea typeface="黑体" panose="02010609060101010101" pitchFamily="49" charset="-122"/>
                </a:rPr>
                <a:t>10000</a:t>
              </a:r>
              <a:r>
                <a:rPr lang="zh-CN" altLang="en-US" sz="2000" b="1" dirty="0">
                  <a:latin typeface="Times New Roman" panose="02020603050405020304" pitchFamily="18" charset="0"/>
                  <a:ea typeface="黑体" panose="02010609060101010101" pitchFamily="49" charset="-122"/>
                </a:rPr>
                <a:t>个拷贝的核糖体</a:t>
              </a:r>
              <a:r>
                <a:rPr lang="en-US" altLang="zh-CN" sz="2000" b="1" dirty="0">
                  <a:latin typeface="Times New Roman" panose="02020603050405020304" pitchFamily="18" charset="0"/>
                  <a:ea typeface="黑体" panose="02010609060101010101" pitchFamily="49" charset="-122"/>
                </a:rPr>
                <a:t>RNA (</a:t>
              </a:r>
              <a:r>
                <a:rPr lang="en-US" altLang="zh-CN" sz="2000" b="1" dirty="0" err="1">
                  <a:latin typeface="Times New Roman" panose="02020603050405020304" pitchFamily="18" charset="0"/>
                  <a:ea typeface="黑体" panose="02010609060101010101" pitchFamily="49" charset="-122"/>
                </a:rPr>
                <a:t>rRNA</a:t>
              </a:r>
              <a:r>
                <a:rPr lang="en-US" altLang="zh-CN" sz="2000" b="1" dirty="0">
                  <a:latin typeface="Times New Roman" panose="02020603050405020304" pitchFamily="18" charset="0"/>
                  <a:ea typeface="黑体" panose="02010609060101010101" pitchFamily="49" charset="-122"/>
                </a:rPr>
                <a:t>)</a:t>
              </a:r>
            </a:p>
          </p:txBody>
        </p:sp>
        <p:sp>
          <p:nvSpPr>
            <p:cNvPr id="13319" name="Text Box 6"/>
            <p:cNvSpPr txBox="1">
              <a:spLocks noChangeArrowheads="1"/>
            </p:cNvSpPr>
            <p:nvPr/>
          </p:nvSpPr>
          <p:spPr bwMode="auto">
            <a:xfrm>
              <a:off x="1514" y="0"/>
              <a:ext cx="2398" cy="369"/>
            </a:xfrm>
            <a:prstGeom prst="rect">
              <a:avLst/>
            </a:prstGeom>
            <a:noFill/>
            <a:ln w="9525">
              <a:noFill/>
              <a:miter lim="800000"/>
            </a:ln>
          </p:spPr>
          <p:txBody>
            <a:bodyPr>
              <a:spAutoFit/>
            </a:bodyPr>
            <a:lstStyle/>
            <a:p>
              <a:pPr eaLnBrk="0" hangingPunct="0">
                <a:spcBef>
                  <a:spcPct val="50000"/>
                </a:spcBef>
                <a:buClr>
                  <a:srgbClr val="FF9933"/>
                </a:buClr>
                <a:buSzPct val="66000"/>
                <a:buFont typeface="Monotype Sorts" charset="2"/>
                <a:buNone/>
              </a:pPr>
              <a:r>
                <a:rPr lang="zh-CN" altLang="en-US" sz="2400" b="1"/>
                <a:t>一个细菌包含</a:t>
              </a:r>
            </a:p>
          </p:txBody>
        </p:sp>
        <p:pic>
          <p:nvPicPr>
            <p:cNvPr id="13320" name="Picture 7" descr="dna w binds"/>
            <p:cNvPicPr>
              <a:picLocks noChangeAspect="1" noChangeArrowheads="1"/>
            </p:cNvPicPr>
            <p:nvPr/>
          </p:nvPicPr>
          <p:blipFill>
            <a:blip r:embed="rId3">
              <a:lum bright="30000"/>
            </a:blip>
            <a:srcRect/>
            <a:stretch>
              <a:fillRect/>
            </a:stretch>
          </p:blipFill>
          <p:spPr bwMode="auto">
            <a:xfrm>
              <a:off x="339" y="86"/>
              <a:ext cx="929" cy="2253"/>
            </a:xfrm>
            <a:prstGeom prst="rect">
              <a:avLst/>
            </a:prstGeom>
            <a:noFill/>
            <a:ln w="9525">
              <a:noFill/>
              <a:miter lim="800000"/>
              <a:headEnd/>
              <a:tailEnd/>
            </a:ln>
          </p:spPr>
        </p:pic>
        <p:pic>
          <p:nvPicPr>
            <p:cNvPr id="13321" name="Picture 8"/>
            <p:cNvPicPr>
              <a:picLocks noChangeAspect="1" noChangeArrowheads="1"/>
            </p:cNvPicPr>
            <p:nvPr/>
          </p:nvPicPr>
          <p:blipFill>
            <a:blip r:embed="rId4">
              <a:lum bright="28000"/>
            </a:blip>
            <a:srcRect/>
            <a:stretch>
              <a:fillRect/>
            </a:stretch>
          </p:blipFill>
          <p:spPr bwMode="auto">
            <a:xfrm>
              <a:off x="2761" y="759"/>
              <a:ext cx="1543" cy="1319"/>
            </a:xfrm>
            <a:prstGeom prst="rect">
              <a:avLst/>
            </a:prstGeom>
            <a:noFill/>
            <a:ln w="9525">
              <a:noFill/>
              <a:miter lim="800000"/>
              <a:headEnd/>
              <a:tailEnd/>
            </a:ln>
          </p:spPr>
        </p:pic>
        <p:pic>
          <p:nvPicPr>
            <p:cNvPr id="13322" name="Picture 9"/>
            <p:cNvPicPr>
              <a:picLocks noChangeAspect="1" noChangeArrowheads="1"/>
            </p:cNvPicPr>
            <p:nvPr/>
          </p:nvPicPr>
          <p:blipFill>
            <a:blip r:embed="rId4">
              <a:lum bright="28000"/>
            </a:blip>
            <a:srcRect/>
            <a:stretch>
              <a:fillRect/>
            </a:stretch>
          </p:blipFill>
          <p:spPr bwMode="auto">
            <a:xfrm>
              <a:off x="2931" y="806"/>
              <a:ext cx="1543" cy="1319"/>
            </a:xfrm>
            <a:prstGeom prst="rect">
              <a:avLst/>
            </a:prstGeom>
            <a:noFill/>
            <a:ln w="9525">
              <a:noFill/>
              <a:miter lim="800000"/>
              <a:headEnd/>
              <a:tailEnd/>
            </a:ln>
          </p:spPr>
        </p:pic>
        <p:sp>
          <p:nvSpPr>
            <p:cNvPr id="13323" name="AutoShape 10"/>
            <p:cNvSpPr>
              <a:spLocks noChangeArrowheads="1"/>
            </p:cNvSpPr>
            <p:nvPr/>
          </p:nvSpPr>
          <p:spPr bwMode="auto">
            <a:xfrm>
              <a:off x="1884" y="1510"/>
              <a:ext cx="438" cy="306"/>
            </a:xfrm>
            <a:prstGeom prst="rightArrow">
              <a:avLst>
                <a:gd name="adj1" fmla="val 50000"/>
                <a:gd name="adj2" fmla="val 71575"/>
              </a:avLst>
            </a:prstGeom>
            <a:noFill/>
            <a:ln w="12700">
              <a:solidFill>
                <a:schemeClr val="tx1"/>
              </a:solidFill>
              <a:miter lim="800000"/>
            </a:ln>
          </p:spPr>
          <p:txBody>
            <a:bodyPr wrap="none" anchor="ctr"/>
            <a:lstStyle/>
            <a:p>
              <a:pPr eaLnBrk="0" hangingPunct="0"/>
              <a:endParaRPr lang="zh-CN" altLang="en-US" b="1">
                <a:solidFill>
                  <a:schemeClr val="bg1"/>
                </a:solidFill>
              </a:endParaRPr>
            </a:p>
          </p:txBody>
        </p:sp>
      </p:grpSp>
      <p:pic>
        <p:nvPicPr>
          <p:cNvPr id="13316" name="Picture 2" descr="http://a2.att.hudong.com/48/05/19300442548464133051056048752.jpg"/>
          <p:cNvPicPr>
            <a:picLocks noChangeAspect="1" noChangeArrowheads="1"/>
          </p:cNvPicPr>
          <p:nvPr/>
        </p:nvPicPr>
        <p:blipFill>
          <a:blip r:embed="rId5"/>
          <a:srcRect l="15244"/>
          <a:stretch>
            <a:fillRect/>
          </a:stretch>
        </p:blipFill>
        <p:spPr bwMode="auto">
          <a:xfrm>
            <a:off x="84138" y="1917700"/>
            <a:ext cx="3987800" cy="3725863"/>
          </a:xfrm>
          <a:prstGeom prst="rect">
            <a:avLst/>
          </a:prstGeom>
          <a:noFill/>
          <a:ln w="9525">
            <a:noFill/>
            <a:miter lim="800000"/>
            <a:headEnd/>
            <a:tailEnd/>
          </a:ln>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500" fill="hold"/>
                                        <p:tgtEl>
                                          <p:spTgt spid="30722"/>
                                        </p:tgtEl>
                                        <p:attrNameLst>
                                          <p:attrName>ppt_x</p:attrName>
                                        </p:attrNameLst>
                                      </p:cBhvr>
                                      <p:tavLst>
                                        <p:tav tm="0">
                                          <p:val>
                                            <p:strVal val="#ppt_x-.2"/>
                                          </p:val>
                                        </p:tav>
                                        <p:tav tm="100000">
                                          <p:val>
                                            <p:strVal val="#ppt_x"/>
                                          </p:val>
                                        </p:tav>
                                      </p:tavLst>
                                    </p:anim>
                                    <p:anim calcmode="lin" valueType="num">
                                      <p:cBhvr>
                                        <p:cTn id="8" dur="500" fill="hold"/>
                                        <p:tgtEl>
                                          <p:spTgt spid="30722"/>
                                        </p:tgtEl>
                                        <p:attrNameLst>
                                          <p:attrName>ppt_y</p:attrName>
                                        </p:attrNameLst>
                                      </p:cBhvr>
                                      <p:tavLst>
                                        <p:tav tm="0">
                                          <p:val>
                                            <p:strVal val="#ppt_y"/>
                                          </p:val>
                                        </p:tav>
                                        <p:tav tm="100000">
                                          <p:val>
                                            <p:strVal val="#ppt_y"/>
                                          </p:val>
                                        </p:tav>
                                      </p:tavLst>
                                    </p:anim>
                                    <p:animEffect transition="in" filter="wipe(right)" prLst="gradientSize: 0.1">
                                      <p:cBhvr>
                                        <p:cTn id="9"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Freeform 2"/>
          <p:cNvSpPr/>
          <p:nvPr/>
        </p:nvSpPr>
        <p:spPr bwMode="auto">
          <a:xfrm>
            <a:off x="1928813" y="2000250"/>
            <a:ext cx="858837" cy="3848100"/>
          </a:xfrm>
          <a:custGeom>
            <a:avLst/>
            <a:gdLst>
              <a:gd name="T0" fmla="*/ 2147483647 w 1216"/>
              <a:gd name="T1" fmla="*/ 2147483647 h 4758"/>
              <a:gd name="T2" fmla="*/ 2147483647 w 1216"/>
              <a:gd name="T3" fmla="*/ 2147483647 h 4758"/>
              <a:gd name="T4" fmla="*/ 2147483647 w 1216"/>
              <a:gd name="T5" fmla="*/ 2147483647 h 4758"/>
              <a:gd name="T6" fmla="*/ 0 w 1216"/>
              <a:gd name="T7" fmla="*/ 2147483647 h 4758"/>
              <a:gd name="T8" fmla="*/ 0 w 1216"/>
              <a:gd name="T9" fmla="*/ 2147483647 h 4758"/>
              <a:gd name="T10" fmla="*/ 2147483647 w 1216"/>
              <a:gd name="T11" fmla="*/ 2147483647 h 4758"/>
              <a:gd name="T12" fmla="*/ 2147483647 w 1216"/>
              <a:gd name="T13" fmla="*/ 2147483647 h 4758"/>
              <a:gd name="T14" fmla="*/ 2147483647 w 1216"/>
              <a:gd name="T15" fmla="*/ 2147483647 h 4758"/>
              <a:gd name="T16" fmla="*/ 2147483647 w 1216"/>
              <a:gd name="T17" fmla="*/ 2147483647 h 4758"/>
              <a:gd name="T18" fmla="*/ 2147483647 w 1216"/>
              <a:gd name="T19" fmla="*/ 2147483647 h 4758"/>
              <a:gd name="T20" fmla="*/ 2147483647 w 1216"/>
              <a:gd name="T21" fmla="*/ 2147483647 h 4758"/>
              <a:gd name="T22" fmla="*/ 2147483647 w 1216"/>
              <a:gd name="T23" fmla="*/ 2147483647 h 4758"/>
              <a:gd name="T24" fmla="*/ 2147483647 w 1216"/>
              <a:gd name="T25" fmla="*/ 2147483647 h 4758"/>
              <a:gd name="T26" fmla="*/ 2147483647 w 1216"/>
              <a:gd name="T27" fmla="*/ 2147483647 h 4758"/>
              <a:gd name="T28" fmla="*/ 2147483647 w 1216"/>
              <a:gd name="T29" fmla="*/ 2147483647 h 4758"/>
              <a:gd name="T30" fmla="*/ 2147483647 w 1216"/>
              <a:gd name="T31" fmla="*/ 2147483647 h 4758"/>
              <a:gd name="T32" fmla="*/ 2147483647 w 1216"/>
              <a:gd name="T33" fmla="*/ 2147483647 h 4758"/>
              <a:gd name="T34" fmla="*/ 2147483647 w 1216"/>
              <a:gd name="T35" fmla="*/ 2147483647 h 4758"/>
              <a:gd name="T36" fmla="*/ 2147483647 w 1216"/>
              <a:gd name="T37" fmla="*/ 2147483647 h 4758"/>
              <a:gd name="T38" fmla="*/ 2147483647 w 1216"/>
              <a:gd name="T39" fmla="*/ 2147483647 h 4758"/>
              <a:gd name="T40" fmla="*/ 2147483647 w 1216"/>
              <a:gd name="T41" fmla="*/ 2147483647 h 4758"/>
              <a:gd name="T42" fmla="*/ 2147483647 w 1216"/>
              <a:gd name="T43" fmla="*/ 2147483647 h 4758"/>
              <a:gd name="T44" fmla="*/ 2147483647 w 1216"/>
              <a:gd name="T45" fmla="*/ 2147483647 h 4758"/>
              <a:gd name="T46" fmla="*/ 2147483647 w 1216"/>
              <a:gd name="T47" fmla="*/ 2147483647 h 4758"/>
              <a:gd name="T48" fmla="*/ 2147483647 w 1216"/>
              <a:gd name="T49" fmla="*/ 2147483647 h 4758"/>
              <a:gd name="T50" fmla="*/ 2147483647 w 1216"/>
              <a:gd name="T51" fmla="*/ 2147483647 h 4758"/>
              <a:gd name="T52" fmla="*/ 2147483647 w 1216"/>
              <a:gd name="T53" fmla="*/ 2147483647 h 4758"/>
              <a:gd name="T54" fmla="*/ 2147483647 w 1216"/>
              <a:gd name="T55" fmla="*/ 2147483647 h 4758"/>
              <a:gd name="T56" fmla="*/ 2147483647 w 1216"/>
              <a:gd name="T57" fmla="*/ 2147483647 h 4758"/>
              <a:gd name="T58" fmla="*/ 2147483647 w 1216"/>
              <a:gd name="T59" fmla="*/ 2147483647 h 4758"/>
              <a:gd name="T60" fmla="*/ 2147483647 w 1216"/>
              <a:gd name="T61" fmla="*/ 2147483647 h 4758"/>
              <a:gd name="T62" fmla="*/ 2147483647 w 1216"/>
              <a:gd name="T63" fmla="*/ 2147483647 h 4758"/>
              <a:gd name="T64" fmla="*/ 2147483647 w 1216"/>
              <a:gd name="T65" fmla="*/ 2147483647 h 4758"/>
              <a:gd name="T66" fmla="*/ 2147483647 w 1216"/>
              <a:gd name="T67" fmla="*/ 2147483647 h 4758"/>
              <a:gd name="T68" fmla="*/ 2147483647 w 1216"/>
              <a:gd name="T69" fmla="*/ 2147483647 h 4758"/>
              <a:gd name="T70" fmla="*/ 2147483647 w 1216"/>
              <a:gd name="T71" fmla="*/ 2147483647 h 4758"/>
              <a:gd name="T72" fmla="*/ 2147483647 w 1216"/>
              <a:gd name="T73" fmla="*/ 2147483647 h 4758"/>
              <a:gd name="T74" fmla="*/ 2147483647 w 1216"/>
              <a:gd name="T75" fmla="*/ 2147483647 h 4758"/>
              <a:gd name="T76" fmla="*/ 2147483647 w 1216"/>
              <a:gd name="T77" fmla="*/ 2147483647 h 4758"/>
              <a:gd name="T78" fmla="*/ 2147483647 w 1216"/>
              <a:gd name="T79" fmla="*/ 2147483647 h 4758"/>
              <a:gd name="T80" fmla="*/ 2147483647 w 1216"/>
              <a:gd name="T81" fmla="*/ 2147483647 h 4758"/>
              <a:gd name="T82" fmla="*/ 2147483647 w 1216"/>
              <a:gd name="T83" fmla="*/ 2147483647 h 4758"/>
              <a:gd name="T84" fmla="*/ 2147483647 w 1216"/>
              <a:gd name="T85" fmla="*/ 2147483647 h 4758"/>
              <a:gd name="T86" fmla="*/ 2147483647 w 1216"/>
              <a:gd name="T87" fmla="*/ 2147483647 h 4758"/>
              <a:gd name="T88" fmla="*/ 2147483647 w 1216"/>
              <a:gd name="T89" fmla="*/ 2147483647 h 4758"/>
              <a:gd name="T90" fmla="*/ 2147483647 w 1216"/>
              <a:gd name="T91" fmla="*/ 2147483647 h 4758"/>
              <a:gd name="T92" fmla="*/ 2147483647 w 1216"/>
              <a:gd name="T93" fmla="*/ 2147483647 h 4758"/>
              <a:gd name="T94" fmla="*/ 2147483647 w 1216"/>
              <a:gd name="T95" fmla="*/ 2147483647 h 4758"/>
              <a:gd name="T96" fmla="*/ 2147483647 w 1216"/>
              <a:gd name="T97" fmla="*/ 2147483647 h 4758"/>
              <a:gd name="T98" fmla="*/ 2147483647 w 1216"/>
              <a:gd name="T99" fmla="*/ 2147483647 h 4758"/>
              <a:gd name="T100" fmla="*/ 2147483647 w 1216"/>
              <a:gd name="T101" fmla="*/ 0 h 47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216"/>
              <a:gd name="T154" fmla="*/ 0 h 4758"/>
              <a:gd name="T155" fmla="*/ 1216 w 1216"/>
              <a:gd name="T156" fmla="*/ 4758 h 47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216" h="4758">
                <a:moveTo>
                  <a:pt x="45" y="0"/>
                </a:moveTo>
                <a:lnTo>
                  <a:pt x="41" y="2"/>
                </a:lnTo>
                <a:lnTo>
                  <a:pt x="38" y="7"/>
                </a:lnTo>
                <a:lnTo>
                  <a:pt x="34" y="11"/>
                </a:lnTo>
                <a:lnTo>
                  <a:pt x="28" y="17"/>
                </a:lnTo>
                <a:lnTo>
                  <a:pt x="24" y="24"/>
                </a:lnTo>
                <a:lnTo>
                  <a:pt x="23" y="30"/>
                </a:lnTo>
                <a:lnTo>
                  <a:pt x="19" y="36"/>
                </a:lnTo>
                <a:lnTo>
                  <a:pt x="15" y="43"/>
                </a:lnTo>
                <a:lnTo>
                  <a:pt x="13" y="49"/>
                </a:lnTo>
                <a:lnTo>
                  <a:pt x="9" y="57"/>
                </a:lnTo>
                <a:lnTo>
                  <a:pt x="8" y="64"/>
                </a:lnTo>
                <a:lnTo>
                  <a:pt x="6" y="72"/>
                </a:lnTo>
                <a:lnTo>
                  <a:pt x="4" y="79"/>
                </a:lnTo>
                <a:lnTo>
                  <a:pt x="2" y="87"/>
                </a:lnTo>
                <a:lnTo>
                  <a:pt x="0" y="94"/>
                </a:lnTo>
                <a:lnTo>
                  <a:pt x="0" y="102"/>
                </a:lnTo>
                <a:lnTo>
                  <a:pt x="0" y="109"/>
                </a:lnTo>
                <a:lnTo>
                  <a:pt x="0" y="115"/>
                </a:lnTo>
                <a:lnTo>
                  <a:pt x="0" y="123"/>
                </a:lnTo>
                <a:lnTo>
                  <a:pt x="0" y="130"/>
                </a:lnTo>
                <a:lnTo>
                  <a:pt x="0" y="136"/>
                </a:lnTo>
                <a:lnTo>
                  <a:pt x="0" y="143"/>
                </a:lnTo>
                <a:lnTo>
                  <a:pt x="2" y="149"/>
                </a:lnTo>
                <a:lnTo>
                  <a:pt x="4" y="155"/>
                </a:lnTo>
                <a:lnTo>
                  <a:pt x="6" y="160"/>
                </a:lnTo>
                <a:lnTo>
                  <a:pt x="8" y="166"/>
                </a:lnTo>
                <a:lnTo>
                  <a:pt x="11" y="170"/>
                </a:lnTo>
                <a:lnTo>
                  <a:pt x="15" y="174"/>
                </a:lnTo>
                <a:lnTo>
                  <a:pt x="17" y="177"/>
                </a:lnTo>
                <a:lnTo>
                  <a:pt x="23" y="181"/>
                </a:lnTo>
                <a:lnTo>
                  <a:pt x="26" y="183"/>
                </a:lnTo>
                <a:lnTo>
                  <a:pt x="32" y="185"/>
                </a:lnTo>
                <a:lnTo>
                  <a:pt x="45" y="189"/>
                </a:lnTo>
                <a:lnTo>
                  <a:pt x="130" y="200"/>
                </a:lnTo>
                <a:lnTo>
                  <a:pt x="130" y="4082"/>
                </a:lnTo>
                <a:lnTo>
                  <a:pt x="130" y="4098"/>
                </a:lnTo>
                <a:lnTo>
                  <a:pt x="130" y="4111"/>
                </a:lnTo>
                <a:lnTo>
                  <a:pt x="130" y="4126"/>
                </a:lnTo>
                <a:lnTo>
                  <a:pt x="132" y="4141"/>
                </a:lnTo>
                <a:lnTo>
                  <a:pt x="134" y="4156"/>
                </a:lnTo>
                <a:lnTo>
                  <a:pt x="134" y="4169"/>
                </a:lnTo>
                <a:lnTo>
                  <a:pt x="136" y="4184"/>
                </a:lnTo>
                <a:lnTo>
                  <a:pt x="137" y="4198"/>
                </a:lnTo>
                <a:lnTo>
                  <a:pt x="139" y="4213"/>
                </a:lnTo>
                <a:lnTo>
                  <a:pt x="143" y="4228"/>
                </a:lnTo>
                <a:lnTo>
                  <a:pt x="145" y="4243"/>
                </a:lnTo>
                <a:lnTo>
                  <a:pt x="149" y="4256"/>
                </a:lnTo>
                <a:lnTo>
                  <a:pt x="151" y="4269"/>
                </a:lnTo>
                <a:lnTo>
                  <a:pt x="154" y="4284"/>
                </a:lnTo>
                <a:lnTo>
                  <a:pt x="158" y="4299"/>
                </a:lnTo>
                <a:lnTo>
                  <a:pt x="160" y="4313"/>
                </a:lnTo>
                <a:lnTo>
                  <a:pt x="166" y="4328"/>
                </a:lnTo>
                <a:lnTo>
                  <a:pt x="169" y="4341"/>
                </a:lnTo>
                <a:lnTo>
                  <a:pt x="173" y="4354"/>
                </a:lnTo>
                <a:lnTo>
                  <a:pt x="177" y="4369"/>
                </a:lnTo>
                <a:lnTo>
                  <a:pt x="181" y="4383"/>
                </a:lnTo>
                <a:lnTo>
                  <a:pt x="186" y="4396"/>
                </a:lnTo>
                <a:lnTo>
                  <a:pt x="192" y="4409"/>
                </a:lnTo>
                <a:lnTo>
                  <a:pt x="196" y="4422"/>
                </a:lnTo>
                <a:lnTo>
                  <a:pt x="201" y="4435"/>
                </a:lnTo>
                <a:lnTo>
                  <a:pt x="207" y="4449"/>
                </a:lnTo>
                <a:lnTo>
                  <a:pt x="213" y="4462"/>
                </a:lnTo>
                <a:lnTo>
                  <a:pt x="218" y="4473"/>
                </a:lnTo>
                <a:lnTo>
                  <a:pt x="224" y="4486"/>
                </a:lnTo>
                <a:lnTo>
                  <a:pt x="232" y="4500"/>
                </a:lnTo>
                <a:lnTo>
                  <a:pt x="237" y="4511"/>
                </a:lnTo>
                <a:lnTo>
                  <a:pt x="243" y="4522"/>
                </a:lnTo>
                <a:lnTo>
                  <a:pt x="250" y="4534"/>
                </a:lnTo>
                <a:lnTo>
                  <a:pt x="258" y="4547"/>
                </a:lnTo>
                <a:lnTo>
                  <a:pt x="265" y="4556"/>
                </a:lnTo>
                <a:lnTo>
                  <a:pt x="271" y="4567"/>
                </a:lnTo>
                <a:lnTo>
                  <a:pt x="281" y="4579"/>
                </a:lnTo>
                <a:lnTo>
                  <a:pt x="286" y="4590"/>
                </a:lnTo>
                <a:lnTo>
                  <a:pt x="296" y="4600"/>
                </a:lnTo>
                <a:lnTo>
                  <a:pt x="301" y="4611"/>
                </a:lnTo>
                <a:lnTo>
                  <a:pt x="311" y="4620"/>
                </a:lnTo>
                <a:lnTo>
                  <a:pt x="318" y="4630"/>
                </a:lnTo>
                <a:lnTo>
                  <a:pt x="328" y="4637"/>
                </a:lnTo>
                <a:lnTo>
                  <a:pt x="335" y="4649"/>
                </a:lnTo>
                <a:lnTo>
                  <a:pt x="345" y="4656"/>
                </a:lnTo>
                <a:lnTo>
                  <a:pt x="352" y="4666"/>
                </a:lnTo>
                <a:lnTo>
                  <a:pt x="361" y="4673"/>
                </a:lnTo>
                <a:lnTo>
                  <a:pt x="371" y="4681"/>
                </a:lnTo>
                <a:lnTo>
                  <a:pt x="380" y="4688"/>
                </a:lnTo>
                <a:lnTo>
                  <a:pt x="390" y="4696"/>
                </a:lnTo>
                <a:lnTo>
                  <a:pt x="397" y="4701"/>
                </a:lnTo>
                <a:lnTo>
                  <a:pt x="407" y="4709"/>
                </a:lnTo>
                <a:lnTo>
                  <a:pt x="416" y="4715"/>
                </a:lnTo>
                <a:lnTo>
                  <a:pt x="427" y="4720"/>
                </a:lnTo>
                <a:lnTo>
                  <a:pt x="437" y="4726"/>
                </a:lnTo>
                <a:lnTo>
                  <a:pt x="446" y="4730"/>
                </a:lnTo>
                <a:lnTo>
                  <a:pt x="458" y="4735"/>
                </a:lnTo>
                <a:lnTo>
                  <a:pt x="467" y="4739"/>
                </a:lnTo>
                <a:lnTo>
                  <a:pt x="478" y="4743"/>
                </a:lnTo>
                <a:lnTo>
                  <a:pt x="488" y="4747"/>
                </a:lnTo>
                <a:lnTo>
                  <a:pt x="499" y="4751"/>
                </a:lnTo>
                <a:lnTo>
                  <a:pt x="510" y="4752"/>
                </a:lnTo>
                <a:lnTo>
                  <a:pt x="520" y="4754"/>
                </a:lnTo>
                <a:lnTo>
                  <a:pt x="531" y="4756"/>
                </a:lnTo>
                <a:lnTo>
                  <a:pt x="542" y="4758"/>
                </a:lnTo>
                <a:lnTo>
                  <a:pt x="616" y="4756"/>
                </a:lnTo>
                <a:lnTo>
                  <a:pt x="627" y="4758"/>
                </a:lnTo>
                <a:lnTo>
                  <a:pt x="640" y="4758"/>
                </a:lnTo>
                <a:lnTo>
                  <a:pt x="651" y="4758"/>
                </a:lnTo>
                <a:lnTo>
                  <a:pt x="665" y="4758"/>
                </a:lnTo>
                <a:lnTo>
                  <a:pt x="676" y="4758"/>
                </a:lnTo>
                <a:lnTo>
                  <a:pt x="689" y="4756"/>
                </a:lnTo>
                <a:lnTo>
                  <a:pt x="700" y="4754"/>
                </a:lnTo>
                <a:lnTo>
                  <a:pt x="714" y="4752"/>
                </a:lnTo>
                <a:lnTo>
                  <a:pt x="725" y="4751"/>
                </a:lnTo>
                <a:lnTo>
                  <a:pt x="736" y="4747"/>
                </a:lnTo>
                <a:lnTo>
                  <a:pt x="747" y="4745"/>
                </a:lnTo>
                <a:lnTo>
                  <a:pt x="759" y="4741"/>
                </a:lnTo>
                <a:lnTo>
                  <a:pt x="770" y="4737"/>
                </a:lnTo>
                <a:lnTo>
                  <a:pt x="781" y="4732"/>
                </a:lnTo>
                <a:lnTo>
                  <a:pt x="793" y="4728"/>
                </a:lnTo>
                <a:lnTo>
                  <a:pt x="804" y="4722"/>
                </a:lnTo>
                <a:lnTo>
                  <a:pt x="815" y="4715"/>
                </a:lnTo>
                <a:lnTo>
                  <a:pt x="825" y="4711"/>
                </a:lnTo>
                <a:lnTo>
                  <a:pt x="836" y="4703"/>
                </a:lnTo>
                <a:lnTo>
                  <a:pt x="847" y="4696"/>
                </a:lnTo>
                <a:lnTo>
                  <a:pt x="857" y="4688"/>
                </a:lnTo>
                <a:lnTo>
                  <a:pt x="866" y="4681"/>
                </a:lnTo>
                <a:lnTo>
                  <a:pt x="877" y="4673"/>
                </a:lnTo>
                <a:lnTo>
                  <a:pt x="887" y="4666"/>
                </a:lnTo>
                <a:lnTo>
                  <a:pt x="896" y="4656"/>
                </a:lnTo>
                <a:lnTo>
                  <a:pt x="906" y="4649"/>
                </a:lnTo>
                <a:lnTo>
                  <a:pt x="915" y="4637"/>
                </a:lnTo>
                <a:lnTo>
                  <a:pt x="924" y="4628"/>
                </a:lnTo>
                <a:lnTo>
                  <a:pt x="934" y="4618"/>
                </a:lnTo>
                <a:lnTo>
                  <a:pt x="943" y="4609"/>
                </a:lnTo>
                <a:lnTo>
                  <a:pt x="951" y="4598"/>
                </a:lnTo>
                <a:lnTo>
                  <a:pt x="960" y="4586"/>
                </a:lnTo>
                <a:lnTo>
                  <a:pt x="968" y="4575"/>
                </a:lnTo>
                <a:lnTo>
                  <a:pt x="975" y="4564"/>
                </a:lnTo>
                <a:lnTo>
                  <a:pt x="985" y="4554"/>
                </a:lnTo>
                <a:lnTo>
                  <a:pt x="990" y="4541"/>
                </a:lnTo>
                <a:lnTo>
                  <a:pt x="998" y="4528"/>
                </a:lnTo>
                <a:lnTo>
                  <a:pt x="1005" y="4517"/>
                </a:lnTo>
                <a:lnTo>
                  <a:pt x="1013" y="4503"/>
                </a:lnTo>
                <a:lnTo>
                  <a:pt x="1020" y="4492"/>
                </a:lnTo>
                <a:lnTo>
                  <a:pt x="1026" y="4479"/>
                </a:lnTo>
                <a:lnTo>
                  <a:pt x="1034" y="4464"/>
                </a:lnTo>
                <a:lnTo>
                  <a:pt x="1039" y="4450"/>
                </a:lnTo>
                <a:lnTo>
                  <a:pt x="1043" y="4437"/>
                </a:lnTo>
                <a:lnTo>
                  <a:pt x="1049" y="4424"/>
                </a:lnTo>
                <a:lnTo>
                  <a:pt x="1054" y="4409"/>
                </a:lnTo>
                <a:lnTo>
                  <a:pt x="1060" y="4394"/>
                </a:lnTo>
                <a:lnTo>
                  <a:pt x="1064" y="4381"/>
                </a:lnTo>
                <a:lnTo>
                  <a:pt x="1069" y="4366"/>
                </a:lnTo>
                <a:lnTo>
                  <a:pt x="1073" y="4350"/>
                </a:lnTo>
                <a:lnTo>
                  <a:pt x="1077" y="4335"/>
                </a:lnTo>
                <a:lnTo>
                  <a:pt x="1081" y="4320"/>
                </a:lnTo>
                <a:lnTo>
                  <a:pt x="1084" y="4305"/>
                </a:lnTo>
                <a:lnTo>
                  <a:pt x="1088" y="4290"/>
                </a:lnTo>
                <a:lnTo>
                  <a:pt x="1090" y="4275"/>
                </a:lnTo>
                <a:lnTo>
                  <a:pt x="1094" y="4258"/>
                </a:lnTo>
                <a:lnTo>
                  <a:pt x="1096" y="4243"/>
                </a:lnTo>
                <a:lnTo>
                  <a:pt x="1098" y="4226"/>
                </a:lnTo>
                <a:lnTo>
                  <a:pt x="1100" y="4211"/>
                </a:lnTo>
                <a:lnTo>
                  <a:pt x="1100" y="4194"/>
                </a:lnTo>
                <a:lnTo>
                  <a:pt x="1101" y="4177"/>
                </a:lnTo>
                <a:lnTo>
                  <a:pt x="1101" y="4162"/>
                </a:lnTo>
                <a:lnTo>
                  <a:pt x="1101" y="4145"/>
                </a:lnTo>
                <a:lnTo>
                  <a:pt x="1101" y="4128"/>
                </a:lnTo>
                <a:lnTo>
                  <a:pt x="1101" y="4082"/>
                </a:lnTo>
                <a:lnTo>
                  <a:pt x="1101" y="200"/>
                </a:lnTo>
                <a:lnTo>
                  <a:pt x="1180" y="200"/>
                </a:lnTo>
                <a:lnTo>
                  <a:pt x="1182" y="196"/>
                </a:lnTo>
                <a:lnTo>
                  <a:pt x="1186" y="191"/>
                </a:lnTo>
                <a:lnTo>
                  <a:pt x="1190" y="185"/>
                </a:lnTo>
                <a:lnTo>
                  <a:pt x="1192" y="179"/>
                </a:lnTo>
                <a:lnTo>
                  <a:pt x="1194" y="174"/>
                </a:lnTo>
                <a:lnTo>
                  <a:pt x="1197" y="168"/>
                </a:lnTo>
                <a:lnTo>
                  <a:pt x="1199" y="160"/>
                </a:lnTo>
                <a:lnTo>
                  <a:pt x="1201" y="153"/>
                </a:lnTo>
                <a:lnTo>
                  <a:pt x="1205" y="147"/>
                </a:lnTo>
                <a:lnTo>
                  <a:pt x="1207" y="140"/>
                </a:lnTo>
                <a:lnTo>
                  <a:pt x="1209" y="132"/>
                </a:lnTo>
                <a:lnTo>
                  <a:pt x="1211" y="124"/>
                </a:lnTo>
                <a:lnTo>
                  <a:pt x="1212" y="117"/>
                </a:lnTo>
                <a:lnTo>
                  <a:pt x="1212" y="109"/>
                </a:lnTo>
                <a:lnTo>
                  <a:pt x="1214" y="102"/>
                </a:lnTo>
                <a:lnTo>
                  <a:pt x="1214" y="94"/>
                </a:lnTo>
                <a:lnTo>
                  <a:pt x="1216" y="89"/>
                </a:lnTo>
                <a:lnTo>
                  <a:pt x="1216" y="81"/>
                </a:lnTo>
                <a:lnTo>
                  <a:pt x="1216" y="73"/>
                </a:lnTo>
                <a:lnTo>
                  <a:pt x="1216" y="66"/>
                </a:lnTo>
                <a:lnTo>
                  <a:pt x="1216" y="58"/>
                </a:lnTo>
                <a:lnTo>
                  <a:pt x="1216" y="53"/>
                </a:lnTo>
                <a:lnTo>
                  <a:pt x="1216" y="47"/>
                </a:lnTo>
                <a:lnTo>
                  <a:pt x="1214" y="40"/>
                </a:lnTo>
                <a:lnTo>
                  <a:pt x="1212" y="34"/>
                </a:lnTo>
                <a:lnTo>
                  <a:pt x="1212" y="28"/>
                </a:lnTo>
                <a:lnTo>
                  <a:pt x="1211" y="24"/>
                </a:lnTo>
                <a:lnTo>
                  <a:pt x="1207" y="19"/>
                </a:lnTo>
                <a:lnTo>
                  <a:pt x="1205" y="13"/>
                </a:lnTo>
                <a:lnTo>
                  <a:pt x="1201" y="11"/>
                </a:lnTo>
                <a:lnTo>
                  <a:pt x="1197" y="7"/>
                </a:lnTo>
                <a:lnTo>
                  <a:pt x="1196" y="4"/>
                </a:lnTo>
                <a:lnTo>
                  <a:pt x="1190" y="2"/>
                </a:lnTo>
                <a:lnTo>
                  <a:pt x="1186" y="0"/>
                </a:lnTo>
                <a:lnTo>
                  <a:pt x="1169" y="0"/>
                </a:lnTo>
                <a:lnTo>
                  <a:pt x="45" y="0"/>
                </a:lnTo>
              </a:path>
            </a:pathLst>
          </a:custGeom>
          <a:solidFill>
            <a:srgbClr val="FFFFFF"/>
          </a:solidFill>
          <a:ln w="1588">
            <a:solidFill>
              <a:srgbClr val="000000"/>
            </a:solidFill>
            <a:round/>
          </a:ln>
        </p:spPr>
        <p:txBody>
          <a:bodyPr/>
          <a:lstStyle/>
          <a:p>
            <a:endParaRPr lang="zh-CN" altLang="en-US"/>
          </a:p>
        </p:txBody>
      </p:sp>
      <p:sp>
        <p:nvSpPr>
          <p:cNvPr id="14339" name="Freeform 3"/>
          <p:cNvSpPr/>
          <p:nvPr/>
        </p:nvSpPr>
        <p:spPr bwMode="auto">
          <a:xfrm>
            <a:off x="2020888" y="2801938"/>
            <a:ext cx="638175" cy="3055937"/>
          </a:xfrm>
          <a:custGeom>
            <a:avLst/>
            <a:gdLst>
              <a:gd name="T0" fmla="*/ 0 w 893"/>
              <a:gd name="T1" fmla="*/ 2147483647 h 4190"/>
              <a:gd name="T2" fmla="*/ 2147483647 w 893"/>
              <a:gd name="T3" fmla="*/ 2147483647 h 4190"/>
              <a:gd name="T4" fmla="*/ 2147483647 w 893"/>
              <a:gd name="T5" fmla="*/ 2147483647 h 4190"/>
              <a:gd name="T6" fmla="*/ 2147483647 w 893"/>
              <a:gd name="T7" fmla="*/ 2147483647 h 4190"/>
              <a:gd name="T8" fmla="*/ 2147483647 w 893"/>
              <a:gd name="T9" fmla="*/ 2147483647 h 4190"/>
              <a:gd name="T10" fmla="*/ 2147483647 w 893"/>
              <a:gd name="T11" fmla="*/ 2147483647 h 4190"/>
              <a:gd name="T12" fmla="*/ 2147483647 w 893"/>
              <a:gd name="T13" fmla="*/ 2147483647 h 4190"/>
              <a:gd name="T14" fmla="*/ 2147483647 w 893"/>
              <a:gd name="T15" fmla="*/ 2147483647 h 4190"/>
              <a:gd name="T16" fmla="*/ 2147483647 w 893"/>
              <a:gd name="T17" fmla="*/ 2147483647 h 4190"/>
              <a:gd name="T18" fmla="*/ 2147483647 w 893"/>
              <a:gd name="T19" fmla="*/ 2147483647 h 4190"/>
              <a:gd name="T20" fmla="*/ 2147483647 w 893"/>
              <a:gd name="T21" fmla="*/ 2147483647 h 4190"/>
              <a:gd name="T22" fmla="*/ 2147483647 w 893"/>
              <a:gd name="T23" fmla="*/ 2147483647 h 4190"/>
              <a:gd name="T24" fmla="*/ 2147483647 w 893"/>
              <a:gd name="T25" fmla="*/ 2147483647 h 4190"/>
              <a:gd name="T26" fmla="*/ 2147483647 w 893"/>
              <a:gd name="T27" fmla="*/ 2147483647 h 4190"/>
              <a:gd name="T28" fmla="*/ 2147483647 w 893"/>
              <a:gd name="T29" fmla="*/ 2147483647 h 4190"/>
              <a:gd name="T30" fmla="*/ 2147483647 w 893"/>
              <a:gd name="T31" fmla="*/ 2147483647 h 4190"/>
              <a:gd name="T32" fmla="*/ 2147483647 w 893"/>
              <a:gd name="T33" fmla="*/ 2147483647 h 4190"/>
              <a:gd name="T34" fmla="*/ 2147483647 w 893"/>
              <a:gd name="T35" fmla="*/ 2147483647 h 4190"/>
              <a:gd name="T36" fmla="*/ 2147483647 w 893"/>
              <a:gd name="T37" fmla="*/ 2147483647 h 4190"/>
              <a:gd name="T38" fmla="*/ 2147483647 w 893"/>
              <a:gd name="T39" fmla="*/ 2147483647 h 4190"/>
              <a:gd name="T40" fmla="*/ 2147483647 w 893"/>
              <a:gd name="T41" fmla="*/ 2147483647 h 4190"/>
              <a:gd name="T42" fmla="*/ 2147483647 w 893"/>
              <a:gd name="T43" fmla="*/ 2147483647 h 4190"/>
              <a:gd name="T44" fmla="*/ 2147483647 w 893"/>
              <a:gd name="T45" fmla="*/ 2147483647 h 4190"/>
              <a:gd name="T46" fmla="*/ 2147483647 w 893"/>
              <a:gd name="T47" fmla="*/ 2147483647 h 4190"/>
              <a:gd name="T48" fmla="*/ 2147483647 w 893"/>
              <a:gd name="T49" fmla="*/ 2147483647 h 4190"/>
              <a:gd name="T50" fmla="*/ 2147483647 w 893"/>
              <a:gd name="T51" fmla="*/ 2147483647 h 4190"/>
              <a:gd name="T52" fmla="*/ 2147483647 w 893"/>
              <a:gd name="T53" fmla="*/ 2147483647 h 4190"/>
              <a:gd name="T54" fmla="*/ 2147483647 w 893"/>
              <a:gd name="T55" fmla="*/ 2147483647 h 4190"/>
              <a:gd name="T56" fmla="*/ 2147483647 w 893"/>
              <a:gd name="T57" fmla="*/ 2147483647 h 4190"/>
              <a:gd name="T58" fmla="*/ 2147483647 w 893"/>
              <a:gd name="T59" fmla="*/ 2147483647 h 4190"/>
              <a:gd name="T60" fmla="*/ 2147483647 w 893"/>
              <a:gd name="T61" fmla="*/ 2147483647 h 4190"/>
              <a:gd name="T62" fmla="*/ 2147483647 w 893"/>
              <a:gd name="T63" fmla="*/ 2147483647 h 4190"/>
              <a:gd name="T64" fmla="*/ 2147483647 w 893"/>
              <a:gd name="T65" fmla="*/ 2147483647 h 4190"/>
              <a:gd name="T66" fmla="*/ 2147483647 w 893"/>
              <a:gd name="T67" fmla="*/ 2147483647 h 4190"/>
              <a:gd name="T68" fmla="*/ 2147483647 w 893"/>
              <a:gd name="T69" fmla="*/ 2147483647 h 4190"/>
              <a:gd name="T70" fmla="*/ 2147483647 w 893"/>
              <a:gd name="T71" fmla="*/ 2147483647 h 4190"/>
              <a:gd name="T72" fmla="*/ 2147483647 w 893"/>
              <a:gd name="T73" fmla="*/ 2147483647 h 4190"/>
              <a:gd name="T74" fmla="*/ 2147483647 w 893"/>
              <a:gd name="T75" fmla="*/ 2147483647 h 4190"/>
              <a:gd name="T76" fmla="*/ 2147483647 w 893"/>
              <a:gd name="T77" fmla="*/ 2147483647 h 4190"/>
              <a:gd name="T78" fmla="*/ 2147483647 w 893"/>
              <a:gd name="T79" fmla="*/ 2147483647 h 4190"/>
              <a:gd name="T80" fmla="*/ 2147483647 w 893"/>
              <a:gd name="T81" fmla="*/ 2147483647 h 4190"/>
              <a:gd name="T82" fmla="*/ 2147483647 w 893"/>
              <a:gd name="T83" fmla="*/ 2147483647 h 4190"/>
              <a:gd name="T84" fmla="*/ 2147483647 w 893"/>
              <a:gd name="T85" fmla="*/ 0 h 4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93"/>
              <a:gd name="T130" fmla="*/ 0 h 4190"/>
              <a:gd name="T131" fmla="*/ 893 w 893"/>
              <a:gd name="T132" fmla="*/ 4190 h 4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93" h="4190">
                <a:moveTo>
                  <a:pt x="893" y="0"/>
                </a:moveTo>
                <a:lnTo>
                  <a:pt x="0" y="0"/>
                </a:lnTo>
                <a:lnTo>
                  <a:pt x="0" y="3567"/>
                </a:lnTo>
                <a:lnTo>
                  <a:pt x="0" y="3582"/>
                </a:lnTo>
                <a:lnTo>
                  <a:pt x="0" y="3595"/>
                </a:lnTo>
                <a:lnTo>
                  <a:pt x="2" y="3610"/>
                </a:lnTo>
                <a:lnTo>
                  <a:pt x="2" y="3625"/>
                </a:lnTo>
                <a:lnTo>
                  <a:pt x="4" y="3639"/>
                </a:lnTo>
                <a:lnTo>
                  <a:pt x="4" y="3652"/>
                </a:lnTo>
                <a:lnTo>
                  <a:pt x="6" y="3667"/>
                </a:lnTo>
                <a:lnTo>
                  <a:pt x="10" y="3682"/>
                </a:lnTo>
                <a:lnTo>
                  <a:pt x="12" y="3695"/>
                </a:lnTo>
                <a:lnTo>
                  <a:pt x="14" y="3710"/>
                </a:lnTo>
                <a:lnTo>
                  <a:pt x="16" y="3724"/>
                </a:lnTo>
                <a:lnTo>
                  <a:pt x="19" y="3739"/>
                </a:lnTo>
                <a:lnTo>
                  <a:pt x="23" y="3752"/>
                </a:lnTo>
                <a:lnTo>
                  <a:pt x="25" y="3767"/>
                </a:lnTo>
                <a:lnTo>
                  <a:pt x="29" y="3780"/>
                </a:lnTo>
                <a:lnTo>
                  <a:pt x="32" y="3793"/>
                </a:lnTo>
                <a:lnTo>
                  <a:pt x="36" y="3807"/>
                </a:lnTo>
                <a:lnTo>
                  <a:pt x="42" y="3822"/>
                </a:lnTo>
                <a:lnTo>
                  <a:pt x="46" y="3835"/>
                </a:lnTo>
                <a:lnTo>
                  <a:pt x="49" y="3848"/>
                </a:lnTo>
                <a:lnTo>
                  <a:pt x="55" y="3861"/>
                </a:lnTo>
                <a:lnTo>
                  <a:pt x="61" y="3875"/>
                </a:lnTo>
                <a:lnTo>
                  <a:pt x="64" y="3888"/>
                </a:lnTo>
                <a:lnTo>
                  <a:pt x="70" y="3901"/>
                </a:lnTo>
                <a:lnTo>
                  <a:pt x="76" y="3914"/>
                </a:lnTo>
                <a:lnTo>
                  <a:pt x="81" y="3926"/>
                </a:lnTo>
                <a:lnTo>
                  <a:pt x="87" y="3939"/>
                </a:lnTo>
                <a:lnTo>
                  <a:pt x="95" y="3950"/>
                </a:lnTo>
                <a:lnTo>
                  <a:pt x="100" y="3961"/>
                </a:lnTo>
                <a:lnTo>
                  <a:pt x="106" y="3973"/>
                </a:lnTo>
                <a:lnTo>
                  <a:pt x="113" y="3986"/>
                </a:lnTo>
                <a:lnTo>
                  <a:pt x="121" y="3995"/>
                </a:lnTo>
                <a:lnTo>
                  <a:pt x="127" y="4009"/>
                </a:lnTo>
                <a:lnTo>
                  <a:pt x="134" y="4018"/>
                </a:lnTo>
                <a:lnTo>
                  <a:pt x="142" y="4027"/>
                </a:lnTo>
                <a:lnTo>
                  <a:pt x="149" y="4039"/>
                </a:lnTo>
                <a:lnTo>
                  <a:pt x="157" y="4048"/>
                </a:lnTo>
                <a:lnTo>
                  <a:pt x="164" y="4060"/>
                </a:lnTo>
                <a:lnTo>
                  <a:pt x="174" y="4067"/>
                </a:lnTo>
                <a:lnTo>
                  <a:pt x="181" y="4078"/>
                </a:lnTo>
                <a:lnTo>
                  <a:pt x="189" y="4086"/>
                </a:lnTo>
                <a:lnTo>
                  <a:pt x="198" y="4095"/>
                </a:lnTo>
                <a:lnTo>
                  <a:pt x="206" y="4103"/>
                </a:lnTo>
                <a:lnTo>
                  <a:pt x="215" y="4111"/>
                </a:lnTo>
                <a:lnTo>
                  <a:pt x="224" y="4118"/>
                </a:lnTo>
                <a:lnTo>
                  <a:pt x="232" y="4126"/>
                </a:lnTo>
                <a:lnTo>
                  <a:pt x="241" y="4133"/>
                </a:lnTo>
                <a:lnTo>
                  <a:pt x="251" y="4141"/>
                </a:lnTo>
                <a:lnTo>
                  <a:pt x="260" y="4146"/>
                </a:lnTo>
                <a:lnTo>
                  <a:pt x="270" y="4152"/>
                </a:lnTo>
                <a:lnTo>
                  <a:pt x="279" y="4158"/>
                </a:lnTo>
                <a:lnTo>
                  <a:pt x="289" y="4163"/>
                </a:lnTo>
                <a:lnTo>
                  <a:pt x="300" y="4167"/>
                </a:lnTo>
                <a:lnTo>
                  <a:pt x="309" y="4171"/>
                </a:lnTo>
                <a:lnTo>
                  <a:pt x="319" y="4175"/>
                </a:lnTo>
                <a:lnTo>
                  <a:pt x="330" y="4178"/>
                </a:lnTo>
                <a:lnTo>
                  <a:pt x="339" y="4182"/>
                </a:lnTo>
                <a:lnTo>
                  <a:pt x="351" y="4184"/>
                </a:lnTo>
                <a:lnTo>
                  <a:pt x="362" y="4186"/>
                </a:lnTo>
                <a:lnTo>
                  <a:pt x="371" y="4188"/>
                </a:lnTo>
                <a:lnTo>
                  <a:pt x="383" y="4190"/>
                </a:lnTo>
                <a:lnTo>
                  <a:pt x="394" y="4190"/>
                </a:lnTo>
                <a:lnTo>
                  <a:pt x="447" y="4188"/>
                </a:lnTo>
                <a:lnTo>
                  <a:pt x="458" y="4188"/>
                </a:lnTo>
                <a:lnTo>
                  <a:pt x="469" y="4188"/>
                </a:lnTo>
                <a:lnTo>
                  <a:pt x="481" y="4188"/>
                </a:lnTo>
                <a:lnTo>
                  <a:pt x="492" y="4188"/>
                </a:lnTo>
                <a:lnTo>
                  <a:pt x="503" y="4188"/>
                </a:lnTo>
                <a:lnTo>
                  <a:pt x="514" y="4188"/>
                </a:lnTo>
                <a:lnTo>
                  <a:pt x="526" y="4186"/>
                </a:lnTo>
                <a:lnTo>
                  <a:pt x="537" y="4184"/>
                </a:lnTo>
                <a:lnTo>
                  <a:pt x="546" y="4182"/>
                </a:lnTo>
                <a:lnTo>
                  <a:pt x="558" y="4180"/>
                </a:lnTo>
                <a:lnTo>
                  <a:pt x="569" y="4177"/>
                </a:lnTo>
                <a:lnTo>
                  <a:pt x="580" y="4173"/>
                </a:lnTo>
                <a:lnTo>
                  <a:pt x="590" y="4169"/>
                </a:lnTo>
                <a:lnTo>
                  <a:pt x="601" y="4165"/>
                </a:lnTo>
                <a:lnTo>
                  <a:pt x="610" y="4160"/>
                </a:lnTo>
                <a:lnTo>
                  <a:pt x="620" y="4156"/>
                </a:lnTo>
                <a:lnTo>
                  <a:pt x="631" y="4150"/>
                </a:lnTo>
                <a:lnTo>
                  <a:pt x="641" y="4145"/>
                </a:lnTo>
                <a:lnTo>
                  <a:pt x="650" y="4139"/>
                </a:lnTo>
                <a:lnTo>
                  <a:pt x="659" y="4133"/>
                </a:lnTo>
                <a:lnTo>
                  <a:pt x="669" y="4126"/>
                </a:lnTo>
                <a:lnTo>
                  <a:pt x="678" y="4118"/>
                </a:lnTo>
                <a:lnTo>
                  <a:pt x="688" y="4111"/>
                </a:lnTo>
                <a:lnTo>
                  <a:pt x="697" y="4103"/>
                </a:lnTo>
                <a:lnTo>
                  <a:pt x="705" y="4095"/>
                </a:lnTo>
                <a:lnTo>
                  <a:pt x="714" y="4088"/>
                </a:lnTo>
                <a:lnTo>
                  <a:pt x="723" y="4078"/>
                </a:lnTo>
                <a:lnTo>
                  <a:pt x="731" y="4071"/>
                </a:lnTo>
                <a:lnTo>
                  <a:pt x="740" y="4060"/>
                </a:lnTo>
                <a:lnTo>
                  <a:pt x="748" y="4050"/>
                </a:lnTo>
                <a:lnTo>
                  <a:pt x="755" y="4041"/>
                </a:lnTo>
                <a:lnTo>
                  <a:pt x="763" y="4031"/>
                </a:lnTo>
                <a:lnTo>
                  <a:pt x="770" y="4022"/>
                </a:lnTo>
                <a:lnTo>
                  <a:pt x="778" y="4011"/>
                </a:lnTo>
                <a:lnTo>
                  <a:pt x="786" y="4001"/>
                </a:lnTo>
                <a:lnTo>
                  <a:pt x="793" y="3990"/>
                </a:lnTo>
                <a:lnTo>
                  <a:pt x="799" y="3978"/>
                </a:lnTo>
                <a:lnTo>
                  <a:pt x="806" y="3967"/>
                </a:lnTo>
                <a:lnTo>
                  <a:pt x="812" y="3956"/>
                </a:lnTo>
                <a:lnTo>
                  <a:pt x="819" y="3943"/>
                </a:lnTo>
                <a:lnTo>
                  <a:pt x="825" y="3931"/>
                </a:lnTo>
                <a:lnTo>
                  <a:pt x="831" y="3918"/>
                </a:lnTo>
                <a:lnTo>
                  <a:pt x="836" y="3907"/>
                </a:lnTo>
                <a:lnTo>
                  <a:pt x="842" y="3893"/>
                </a:lnTo>
                <a:lnTo>
                  <a:pt x="846" y="3882"/>
                </a:lnTo>
                <a:lnTo>
                  <a:pt x="851" y="3867"/>
                </a:lnTo>
                <a:lnTo>
                  <a:pt x="857" y="3854"/>
                </a:lnTo>
                <a:lnTo>
                  <a:pt x="861" y="3841"/>
                </a:lnTo>
                <a:lnTo>
                  <a:pt x="865" y="3827"/>
                </a:lnTo>
                <a:lnTo>
                  <a:pt x="868" y="3814"/>
                </a:lnTo>
                <a:lnTo>
                  <a:pt x="872" y="3799"/>
                </a:lnTo>
                <a:lnTo>
                  <a:pt x="876" y="3786"/>
                </a:lnTo>
                <a:lnTo>
                  <a:pt x="878" y="3773"/>
                </a:lnTo>
                <a:lnTo>
                  <a:pt x="882" y="3758"/>
                </a:lnTo>
                <a:lnTo>
                  <a:pt x="883" y="3744"/>
                </a:lnTo>
                <a:lnTo>
                  <a:pt x="887" y="3729"/>
                </a:lnTo>
                <a:lnTo>
                  <a:pt x="889" y="3714"/>
                </a:lnTo>
                <a:lnTo>
                  <a:pt x="891" y="3699"/>
                </a:lnTo>
                <a:lnTo>
                  <a:pt x="891" y="3684"/>
                </a:lnTo>
                <a:lnTo>
                  <a:pt x="893" y="3669"/>
                </a:lnTo>
                <a:lnTo>
                  <a:pt x="893" y="3656"/>
                </a:lnTo>
                <a:lnTo>
                  <a:pt x="893" y="3567"/>
                </a:lnTo>
                <a:lnTo>
                  <a:pt x="893" y="0"/>
                </a:lnTo>
                <a:close/>
              </a:path>
            </a:pathLst>
          </a:custGeom>
          <a:gradFill rotWithShape="1">
            <a:gsLst>
              <a:gs pos="0">
                <a:srgbClr val="767647"/>
              </a:gs>
              <a:gs pos="50000">
                <a:srgbClr val="FFFF99"/>
              </a:gs>
              <a:gs pos="100000">
                <a:srgbClr val="767647"/>
              </a:gs>
            </a:gsLst>
            <a:lin ang="5400000" scaled="1"/>
          </a:gradFill>
          <a:ln w="1588">
            <a:solidFill>
              <a:srgbClr val="000000"/>
            </a:solidFill>
            <a:round/>
          </a:ln>
        </p:spPr>
        <p:txBody>
          <a:bodyPr/>
          <a:lstStyle/>
          <a:p>
            <a:endParaRPr lang="zh-CN" altLang="en-US"/>
          </a:p>
        </p:txBody>
      </p:sp>
      <p:sp>
        <p:nvSpPr>
          <p:cNvPr id="14340" name="Oval 4"/>
          <p:cNvSpPr>
            <a:spLocks noChangeArrowheads="1"/>
          </p:cNvSpPr>
          <p:nvPr/>
        </p:nvSpPr>
        <p:spPr bwMode="auto">
          <a:xfrm>
            <a:off x="2211388" y="5314950"/>
            <a:ext cx="196850" cy="493713"/>
          </a:xfrm>
          <a:prstGeom prst="ellipse">
            <a:avLst/>
          </a:prstGeom>
          <a:solidFill>
            <a:schemeClr val="tx2"/>
          </a:solidFill>
          <a:ln w="12700">
            <a:solidFill>
              <a:schemeClr val="bg1"/>
            </a:solidFill>
            <a:round/>
          </a:ln>
        </p:spPr>
        <p:txBody>
          <a:bodyPr anchor="ctr">
            <a:spAutoFit/>
          </a:bodyPr>
          <a:lstStyle/>
          <a:p>
            <a:pPr eaLnBrk="0" hangingPunct="0"/>
            <a:endParaRPr lang="zh-CN" altLang="en-US"/>
          </a:p>
        </p:txBody>
      </p:sp>
      <p:sp>
        <p:nvSpPr>
          <p:cNvPr id="31749" name="Rectangle 5"/>
          <p:cNvSpPr>
            <a:spLocks noGrp="1" noChangeArrowheads="1"/>
          </p:cNvSpPr>
          <p:nvPr>
            <p:ph type="title" idx="4294967295"/>
          </p:nvPr>
        </p:nvSpPr>
        <p:spPr>
          <a:xfrm>
            <a:off x="0" y="381000"/>
            <a:ext cx="8839200" cy="838200"/>
          </a:xfrm>
          <a:prstGeom prst="rect">
            <a:avLst/>
          </a:prstGeom>
        </p:spPr>
        <p:txBody>
          <a:bodyPr/>
          <a:lstStyle/>
          <a:p>
            <a:pPr eaLnBrk="1" hangingPunct="1">
              <a:lnSpc>
                <a:spcPct val="125000"/>
              </a:lnSpc>
            </a:pPr>
            <a:r>
              <a:rPr lang="zh-CN" altLang="en-US" sz="3600" dirty="0" smtClean="0">
                <a:solidFill>
                  <a:srgbClr val="FF0000"/>
                </a:solidFill>
                <a:latin typeface="Times New Roman" panose="02020603050405020304" pitchFamily="18" charset="0"/>
                <a:ea typeface="黑体" panose="02010609060101010101" pitchFamily="49" charset="-122"/>
              </a:rPr>
              <a:t>（二）取样效率大大提高</a:t>
            </a:r>
          </a:p>
        </p:txBody>
      </p:sp>
      <p:sp>
        <p:nvSpPr>
          <p:cNvPr id="14342" name="Rectangle 6"/>
          <p:cNvSpPr>
            <a:spLocks noGrp="1" noChangeArrowheads="1"/>
          </p:cNvSpPr>
          <p:nvPr>
            <p:ph type="body" idx="4294967295"/>
          </p:nvPr>
        </p:nvSpPr>
        <p:spPr>
          <a:xfrm>
            <a:off x="0" y="1785938"/>
            <a:ext cx="1981200" cy="3589337"/>
          </a:xfrm>
          <a:prstGeom prst="rect">
            <a:avLst/>
          </a:prstGeom>
        </p:spPr>
        <p:txBody>
          <a:bodyPr/>
          <a:lstStyle/>
          <a:p>
            <a:pPr eaLnBrk="1" hangingPunct="1">
              <a:lnSpc>
                <a:spcPct val="80000"/>
              </a:lnSpc>
            </a:pPr>
            <a:endParaRPr kumimoji="0" lang="en-US" altLang="zh-CN" sz="2400" b="1" smtClean="0">
              <a:latin typeface="Arial" panose="020B0604020202020204" pitchFamily="34" charset="0"/>
            </a:endParaRPr>
          </a:p>
          <a:p>
            <a:pPr eaLnBrk="1" hangingPunct="1">
              <a:lnSpc>
                <a:spcPct val="150000"/>
              </a:lnSpc>
              <a:buFontTx/>
              <a:buNone/>
            </a:pPr>
            <a:r>
              <a:rPr kumimoji="0" lang="en-US" altLang="zh-CN" sz="1800" b="1" smtClean="0">
                <a:latin typeface="Times New Roman" panose="02020603050405020304" pitchFamily="18" charset="0"/>
                <a:ea typeface="黑体" panose="02010609060101010101" pitchFamily="49" charset="-122"/>
              </a:rPr>
              <a:t>A</a:t>
            </a:r>
            <a:r>
              <a:rPr kumimoji="0" lang="zh-CN" altLang="en-US" sz="1800" b="1" smtClean="0">
                <a:latin typeface="Times New Roman" panose="02020603050405020304" pitchFamily="18" charset="0"/>
                <a:ea typeface="黑体" panose="02010609060101010101" pitchFamily="49" charset="-122"/>
              </a:rPr>
              <a:t>、如果</a:t>
            </a:r>
            <a:r>
              <a:rPr kumimoji="0" lang="en-US" altLang="zh-CN" sz="1800" b="1" smtClean="0">
                <a:latin typeface="Times New Roman" panose="02020603050405020304" pitchFamily="18" charset="0"/>
                <a:ea typeface="黑体" panose="02010609060101010101" pitchFamily="49" charset="-122"/>
              </a:rPr>
              <a:t>2ml</a:t>
            </a:r>
            <a:r>
              <a:rPr kumimoji="0" lang="zh-CN" altLang="en-US" sz="1800" b="1" smtClean="0">
                <a:latin typeface="Times New Roman" panose="02020603050405020304" pitchFamily="18" charset="0"/>
                <a:ea typeface="黑体" panose="02010609060101010101" pitchFamily="49" charset="-122"/>
              </a:rPr>
              <a:t>样本含有</a:t>
            </a:r>
            <a:r>
              <a:rPr kumimoji="0" lang="en-US" altLang="zh-CN" sz="1800" b="1" smtClean="0">
                <a:latin typeface="Times New Roman" panose="02020603050405020304" pitchFamily="18" charset="0"/>
                <a:ea typeface="黑体" panose="02010609060101010101" pitchFamily="49" charset="-122"/>
              </a:rPr>
              <a:t>1</a:t>
            </a:r>
            <a:r>
              <a:rPr kumimoji="0" lang="zh-CN" altLang="en-US" sz="1800" b="1" smtClean="0">
                <a:latin typeface="Times New Roman" panose="02020603050405020304" pitchFamily="18" charset="0"/>
                <a:ea typeface="黑体" panose="02010609060101010101" pitchFamily="49" charset="-122"/>
              </a:rPr>
              <a:t>个细菌</a:t>
            </a:r>
            <a:endParaRPr kumimoji="0" lang="en-US" altLang="zh-CN" sz="1800" b="1" smtClean="0">
              <a:latin typeface="Times New Roman" panose="02020603050405020304" pitchFamily="18" charset="0"/>
              <a:ea typeface="黑体" panose="02010609060101010101" pitchFamily="49" charset="-122"/>
            </a:endParaRPr>
          </a:p>
          <a:p>
            <a:pPr eaLnBrk="1" hangingPunct="1">
              <a:lnSpc>
                <a:spcPct val="150000"/>
              </a:lnSpc>
              <a:buFontTx/>
              <a:buNone/>
            </a:pPr>
            <a:r>
              <a:rPr kumimoji="0" lang="zh-CN" altLang="en-US" sz="1800" b="1" smtClean="0">
                <a:latin typeface="Times New Roman" panose="02020603050405020304" pitchFamily="18" charset="0"/>
                <a:ea typeface="黑体" panose="02010609060101010101" pitchFamily="49" charset="-122"/>
              </a:rPr>
              <a:t>      </a:t>
            </a:r>
            <a:endParaRPr kumimoji="0" lang="en-US" altLang="zh-CN" sz="1800" b="1" smtClean="0">
              <a:latin typeface="Times New Roman" panose="02020603050405020304" pitchFamily="18" charset="0"/>
              <a:ea typeface="黑体" panose="02010609060101010101" pitchFamily="49" charset="-122"/>
            </a:endParaRPr>
          </a:p>
          <a:p>
            <a:pPr eaLnBrk="1" hangingPunct="1">
              <a:lnSpc>
                <a:spcPct val="150000"/>
              </a:lnSpc>
              <a:buFontTx/>
              <a:buNone/>
            </a:pPr>
            <a:r>
              <a:rPr kumimoji="0" lang="en-US" altLang="zh-CN" sz="1800" b="1" smtClean="0">
                <a:latin typeface="Times New Roman" panose="02020603050405020304" pitchFamily="18" charset="0"/>
                <a:ea typeface="黑体" panose="02010609060101010101" pitchFamily="49" charset="-122"/>
              </a:rPr>
              <a:t>      </a:t>
            </a:r>
            <a:r>
              <a:rPr kumimoji="0" lang="zh-CN" altLang="en-US" sz="1800" b="1" smtClean="0">
                <a:latin typeface="Times New Roman" panose="02020603050405020304" pitchFamily="18" charset="0"/>
                <a:ea typeface="黑体" panose="02010609060101010101" pitchFamily="49" charset="-122"/>
              </a:rPr>
              <a:t>取</a:t>
            </a:r>
            <a:r>
              <a:rPr kumimoji="0" lang="en-US" altLang="zh-CN" sz="1800" b="1" smtClean="0">
                <a:latin typeface="Times New Roman" panose="02020603050405020304" pitchFamily="18" charset="0"/>
                <a:ea typeface="黑体" panose="02010609060101010101" pitchFamily="49" charset="-122"/>
              </a:rPr>
              <a:t>0.2ml</a:t>
            </a:r>
            <a:r>
              <a:rPr kumimoji="0" lang="zh-CN" altLang="en-US" sz="1800" b="1" smtClean="0">
                <a:latin typeface="Times New Roman" panose="02020603050405020304" pitchFamily="18" charset="0"/>
                <a:ea typeface="黑体" panose="02010609060101010101" pitchFamily="49" charset="-122"/>
              </a:rPr>
              <a:t>样本，最终得到细菌的几率是</a:t>
            </a:r>
            <a:r>
              <a:rPr kumimoji="0" lang="en-US" altLang="zh-CN" sz="1800" b="1" smtClean="0">
                <a:latin typeface="Times New Roman" panose="02020603050405020304" pitchFamily="18" charset="0"/>
                <a:ea typeface="黑体" panose="02010609060101010101" pitchFamily="49" charset="-122"/>
              </a:rPr>
              <a:t>1/10</a:t>
            </a:r>
            <a:r>
              <a:rPr kumimoji="0" lang="zh-CN" altLang="en-US" sz="1800" b="1" smtClean="0">
                <a:latin typeface="Times New Roman" panose="02020603050405020304" pitchFamily="18" charset="0"/>
                <a:ea typeface="黑体" panose="02010609060101010101" pitchFamily="49" charset="-122"/>
              </a:rPr>
              <a:t>。</a:t>
            </a:r>
          </a:p>
        </p:txBody>
      </p:sp>
      <p:grpSp>
        <p:nvGrpSpPr>
          <p:cNvPr id="2" name="Group 7"/>
          <p:cNvGrpSpPr/>
          <p:nvPr/>
        </p:nvGrpSpPr>
        <p:grpSpPr bwMode="auto">
          <a:xfrm>
            <a:off x="5786438" y="1928813"/>
            <a:ext cx="858837" cy="3929062"/>
            <a:chOff x="0" y="0"/>
            <a:chExt cx="858838" cy="3776663"/>
          </a:xfrm>
        </p:grpSpPr>
        <p:sp>
          <p:nvSpPr>
            <p:cNvPr id="14355" name="Freeform 1028"/>
            <p:cNvSpPr/>
            <p:nvPr/>
          </p:nvSpPr>
          <p:spPr bwMode="auto">
            <a:xfrm>
              <a:off x="0" y="0"/>
              <a:ext cx="858838" cy="3776663"/>
            </a:xfrm>
            <a:custGeom>
              <a:avLst/>
              <a:gdLst>
                <a:gd name="T0" fmla="*/ 2147483647 w 1216"/>
                <a:gd name="T1" fmla="*/ 2147483647 h 4758"/>
                <a:gd name="T2" fmla="*/ 2147483647 w 1216"/>
                <a:gd name="T3" fmla="*/ 2147483647 h 4758"/>
                <a:gd name="T4" fmla="*/ 2147483647 w 1216"/>
                <a:gd name="T5" fmla="*/ 2147483647 h 4758"/>
                <a:gd name="T6" fmla="*/ 0 w 1216"/>
                <a:gd name="T7" fmla="*/ 2147483647 h 4758"/>
                <a:gd name="T8" fmla="*/ 0 w 1216"/>
                <a:gd name="T9" fmla="*/ 2147483647 h 4758"/>
                <a:gd name="T10" fmla="*/ 2147483647 w 1216"/>
                <a:gd name="T11" fmla="*/ 2147483647 h 4758"/>
                <a:gd name="T12" fmla="*/ 2147483647 w 1216"/>
                <a:gd name="T13" fmla="*/ 2147483647 h 4758"/>
                <a:gd name="T14" fmla="*/ 2147483647 w 1216"/>
                <a:gd name="T15" fmla="*/ 2147483647 h 4758"/>
                <a:gd name="T16" fmla="*/ 2147483647 w 1216"/>
                <a:gd name="T17" fmla="*/ 2147483647 h 4758"/>
                <a:gd name="T18" fmla="*/ 2147483647 w 1216"/>
                <a:gd name="T19" fmla="*/ 2147483647 h 4758"/>
                <a:gd name="T20" fmla="*/ 2147483647 w 1216"/>
                <a:gd name="T21" fmla="*/ 2147483647 h 4758"/>
                <a:gd name="T22" fmla="*/ 2147483647 w 1216"/>
                <a:gd name="T23" fmla="*/ 2147483647 h 4758"/>
                <a:gd name="T24" fmla="*/ 2147483647 w 1216"/>
                <a:gd name="T25" fmla="*/ 2147483647 h 4758"/>
                <a:gd name="T26" fmla="*/ 2147483647 w 1216"/>
                <a:gd name="T27" fmla="*/ 2147483647 h 4758"/>
                <a:gd name="T28" fmla="*/ 2147483647 w 1216"/>
                <a:gd name="T29" fmla="*/ 2147483647 h 4758"/>
                <a:gd name="T30" fmla="*/ 2147483647 w 1216"/>
                <a:gd name="T31" fmla="*/ 2147483647 h 4758"/>
                <a:gd name="T32" fmla="*/ 2147483647 w 1216"/>
                <a:gd name="T33" fmla="*/ 2147483647 h 4758"/>
                <a:gd name="T34" fmla="*/ 2147483647 w 1216"/>
                <a:gd name="T35" fmla="*/ 2147483647 h 4758"/>
                <a:gd name="T36" fmla="*/ 2147483647 w 1216"/>
                <a:gd name="T37" fmla="*/ 2147483647 h 4758"/>
                <a:gd name="T38" fmla="*/ 2147483647 w 1216"/>
                <a:gd name="T39" fmla="*/ 2147483647 h 4758"/>
                <a:gd name="T40" fmla="*/ 2147483647 w 1216"/>
                <a:gd name="T41" fmla="*/ 2147483647 h 4758"/>
                <a:gd name="T42" fmla="*/ 2147483647 w 1216"/>
                <a:gd name="T43" fmla="*/ 2147483647 h 4758"/>
                <a:gd name="T44" fmla="*/ 2147483647 w 1216"/>
                <a:gd name="T45" fmla="*/ 2147483647 h 4758"/>
                <a:gd name="T46" fmla="*/ 2147483647 w 1216"/>
                <a:gd name="T47" fmla="*/ 2147483647 h 4758"/>
                <a:gd name="T48" fmla="*/ 2147483647 w 1216"/>
                <a:gd name="T49" fmla="*/ 2147483647 h 4758"/>
                <a:gd name="T50" fmla="*/ 2147483647 w 1216"/>
                <a:gd name="T51" fmla="*/ 2147483647 h 4758"/>
                <a:gd name="T52" fmla="*/ 2147483647 w 1216"/>
                <a:gd name="T53" fmla="*/ 2147483647 h 4758"/>
                <a:gd name="T54" fmla="*/ 2147483647 w 1216"/>
                <a:gd name="T55" fmla="*/ 2147483647 h 4758"/>
                <a:gd name="T56" fmla="*/ 2147483647 w 1216"/>
                <a:gd name="T57" fmla="*/ 2147483647 h 4758"/>
                <a:gd name="T58" fmla="*/ 2147483647 w 1216"/>
                <a:gd name="T59" fmla="*/ 2147483647 h 4758"/>
                <a:gd name="T60" fmla="*/ 2147483647 w 1216"/>
                <a:gd name="T61" fmla="*/ 2147483647 h 4758"/>
                <a:gd name="T62" fmla="*/ 2147483647 w 1216"/>
                <a:gd name="T63" fmla="*/ 2147483647 h 4758"/>
                <a:gd name="T64" fmla="*/ 2147483647 w 1216"/>
                <a:gd name="T65" fmla="*/ 2147483647 h 4758"/>
                <a:gd name="T66" fmla="*/ 2147483647 w 1216"/>
                <a:gd name="T67" fmla="*/ 2147483647 h 4758"/>
                <a:gd name="T68" fmla="*/ 2147483647 w 1216"/>
                <a:gd name="T69" fmla="*/ 2147483647 h 4758"/>
                <a:gd name="T70" fmla="*/ 2147483647 w 1216"/>
                <a:gd name="T71" fmla="*/ 2147483647 h 4758"/>
                <a:gd name="T72" fmla="*/ 2147483647 w 1216"/>
                <a:gd name="T73" fmla="*/ 2147483647 h 4758"/>
                <a:gd name="T74" fmla="*/ 2147483647 w 1216"/>
                <a:gd name="T75" fmla="*/ 2147483647 h 4758"/>
                <a:gd name="T76" fmla="*/ 2147483647 w 1216"/>
                <a:gd name="T77" fmla="*/ 2147483647 h 4758"/>
                <a:gd name="T78" fmla="*/ 2147483647 w 1216"/>
                <a:gd name="T79" fmla="*/ 2147483647 h 4758"/>
                <a:gd name="T80" fmla="*/ 2147483647 w 1216"/>
                <a:gd name="T81" fmla="*/ 2147483647 h 4758"/>
                <a:gd name="T82" fmla="*/ 2147483647 w 1216"/>
                <a:gd name="T83" fmla="*/ 2147483647 h 4758"/>
                <a:gd name="T84" fmla="*/ 2147483647 w 1216"/>
                <a:gd name="T85" fmla="*/ 2147483647 h 4758"/>
                <a:gd name="T86" fmla="*/ 2147483647 w 1216"/>
                <a:gd name="T87" fmla="*/ 2147483647 h 4758"/>
                <a:gd name="T88" fmla="*/ 2147483647 w 1216"/>
                <a:gd name="T89" fmla="*/ 2147483647 h 4758"/>
                <a:gd name="T90" fmla="*/ 2147483647 w 1216"/>
                <a:gd name="T91" fmla="*/ 2147483647 h 4758"/>
                <a:gd name="T92" fmla="*/ 2147483647 w 1216"/>
                <a:gd name="T93" fmla="*/ 2147483647 h 4758"/>
                <a:gd name="T94" fmla="*/ 2147483647 w 1216"/>
                <a:gd name="T95" fmla="*/ 2147483647 h 4758"/>
                <a:gd name="T96" fmla="*/ 2147483647 w 1216"/>
                <a:gd name="T97" fmla="*/ 2147483647 h 4758"/>
                <a:gd name="T98" fmla="*/ 2147483647 w 1216"/>
                <a:gd name="T99" fmla="*/ 2147483647 h 4758"/>
                <a:gd name="T100" fmla="*/ 2147483647 w 1216"/>
                <a:gd name="T101" fmla="*/ 0 h 47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216"/>
                <a:gd name="T154" fmla="*/ 0 h 4758"/>
                <a:gd name="T155" fmla="*/ 1216 w 1216"/>
                <a:gd name="T156" fmla="*/ 4758 h 47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216" h="4758">
                  <a:moveTo>
                    <a:pt x="45" y="0"/>
                  </a:moveTo>
                  <a:lnTo>
                    <a:pt x="41" y="2"/>
                  </a:lnTo>
                  <a:lnTo>
                    <a:pt x="38" y="7"/>
                  </a:lnTo>
                  <a:lnTo>
                    <a:pt x="34" y="11"/>
                  </a:lnTo>
                  <a:lnTo>
                    <a:pt x="28" y="17"/>
                  </a:lnTo>
                  <a:lnTo>
                    <a:pt x="24" y="24"/>
                  </a:lnTo>
                  <a:lnTo>
                    <a:pt x="23" y="30"/>
                  </a:lnTo>
                  <a:lnTo>
                    <a:pt x="19" y="36"/>
                  </a:lnTo>
                  <a:lnTo>
                    <a:pt x="15" y="43"/>
                  </a:lnTo>
                  <a:lnTo>
                    <a:pt x="13" y="49"/>
                  </a:lnTo>
                  <a:lnTo>
                    <a:pt x="9" y="57"/>
                  </a:lnTo>
                  <a:lnTo>
                    <a:pt x="8" y="64"/>
                  </a:lnTo>
                  <a:lnTo>
                    <a:pt x="6" y="72"/>
                  </a:lnTo>
                  <a:lnTo>
                    <a:pt x="4" y="79"/>
                  </a:lnTo>
                  <a:lnTo>
                    <a:pt x="2" y="87"/>
                  </a:lnTo>
                  <a:lnTo>
                    <a:pt x="0" y="94"/>
                  </a:lnTo>
                  <a:lnTo>
                    <a:pt x="0" y="102"/>
                  </a:lnTo>
                  <a:lnTo>
                    <a:pt x="0" y="109"/>
                  </a:lnTo>
                  <a:lnTo>
                    <a:pt x="0" y="115"/>
                  </a:lnTo>
                  <a:lnTo>
                    <a:pt x="0" y="123"/>
                  </a:lnTo>
                  <a:lnTo>
                    <a:pt x="0" y="130"/>
                  </a:lnTo>
                  <a:lnTo>
                    <a:pt x="0" y="136"/>
                  </a:lnTo>
                  <a:lnTo>
                    <a:pt x="0" y="143"/>
                  </a:lnTo>
                  <a:lnTo>
                    <a:pt x="2" y="149"/>
                  </a:lnTo>
                  <a:lnTo>
                    <a:pt x="4" y="155"/>
                  </a:lnTo>
                  <a:lnTo>
                    <a:pt x="6" y="160"/>
                  </a:lnTo>
                  <a:lnTo>
                    <a:pt x="8" y="166"/>
                  </a:lnTo>
                  <a:lnTo>
                    <a:pt x="11" y="170"/>
                  </a:lnTo>
                  <a:lnTo>
                    <a:pt x="15" y="174"/>
                  </a:lnTo>
                  <a:lnTo>
                    <a:pt x="17" y="177"/>
                  </a:lnTo>
                  <a:lnTo>
                    <a:pt x="23" y="181"/>
                  </a:lnTo>
                  <a:lnTo>
                    <a:pt x="26" y="183"/>
                  </a:lnTo>
                  <a:lnTo>
                    <a:pt x="32" y="185"/>
                  </a:lnTo>
                  <a:lnTo>
                    <a:pt x="45" y="189"/>
                  </a:lnTo>
                  <a:lnTo>
                    <a:pt x="130" y="200"/>
                  </a:lnTo>
                  <a:lnTo>
                    <a:pt x="130" y="4082"/>
                  </a:lnTo>
                  <a:lnTo>
                    <a:pt x="130" y="4098"/>
                  </a:lnTo>
                  <a:lnTo>
                    <a:pt x="130" y="4111"/>
                  </a:lnTo>
                  <a:lnTo>
                    <a:pt x="130" y="4126"/>
                  </a:lnTo>
                  <a:lnTo>
                    <a:pt x="132" y="4141"/>
                  </a:lnTo>
                  <a:lnTo>
                    <a:pt x="134" y="4156"/>
                  </a:lnTo>
                  <a:lnTo>
                    <a:pt x="134" y="4169"/>
                  </a:lnTo>
                  <a:lnTo>
                    <a:pt x="136" y="4184"/>
                  </a:lnTo>
                  <a:lnTo>
                    <a:pt x="137" y="4198"/>
                  </a:lnTo>
                  <a:lnTo>
                    <a:pt x="139" y="4213"/>
                  </a:lnTo>
                  <a:lnTo>
                    <a:pt x="143" y="4228"/>
                  </a:lnTo>
                  <a:lnTo>
                    <a:pt x="145" y="4243"/>
                  </a:lnTo>
                  <a:lnTo>
                    <a:pt x="149" y="4256"/>
                  </a:lnTo>
                  <a:lnTo>
                    <a:pt x="151" y="4269"/>
                  </a:lnTo>
                  <a:lnTo>
                    <a:pt x="154" y="4284"/>
                  </a:lnTo>
                  <a:lnTo>
                    <a:pt x="158" y="4299"/>
                  </a:lnTo>
                  <a:lnTo>
                    <a:pt x="160" y="4313"/>
                  </a:lnTo>
                  <a:lnTo>
                    <a:pt x="166" y="4328"/>
                  </a:lnTo>
                  <a:lnTo>
                    <a:pt x="169" y="4341"/>
                  </a:lnTo>
                  <a:lnTo>
                    <a:pt x="173" y="4354"/>
                  </a:lnTo>
                  <a:lnTo>
                    <a:pt x="177" y="4369"/>
                  </a:lnTo>
                  <a:lnTo>
                    <a:pt x="181" y="4383"/>
                  </a:lnTo>
                  <a:lnTo>
                    <a:pt x="186" y="4396"/>
                  </a:lnTo>
                  <a:lnTo>
                    <a:pt x="192" y="4409"/>
                  </a:lnTo>
                  <a:lnTo>
                    <a:pt x="196" y="4422"/>
                  </a:lnTo>
                  <a:lnTo>
                    <a:pt x="201" y="4435"/>
                  </a:lnTo>
                  <a:lnTo>
                    <a:pt x="207" y="4449"/>
                  </a:lnTo>
                  <a:lnTo>
                    <a:pt x="213" y="4462"/>
                  </a:lnTo>
                  <a:lnTo>
                    <a:pt x="218" y="4473"/>
                  </a:lnTo>
                  <a:lnTo>
                    <a:pt x="224" y="4486"/>
                  </a:lnTo>
                  <a:lnTo>
                    <a:pt x="232" y="4500"/>
                  </a:lnTo>
                  <a:lnTo>
                    <a:pt x="237" y="4511"/>
                  </a:lnTo>
                  <a:lnTo>
                    <a:pt x="243" y="4522"/>
                  </a:lnTo>
                  <a:lnTo>
                    <a:pt x="250" y="4534"/>
                  </a:lnTo>
                  <a:lnTo>
                    <a:pt x="258" y="4547"/>
                  </a:lnTo>
                  <a:lnTo>
                    <a:pt x="265" y="4556"/>
                  </a:lnTo>
                  <a:lnTo>
                    <a:pt x="271" y="4567"/>
                  </a:lnTo>
                  <a:lnTo>
                    <a:pt x="281" y="4579"/>
                  </a:lnTo>
                  <a:lnTo>
                    <a:pt x="286" y="4590"/>
                  </a:lnTo>
                  <a:lnTo>
                    <a:pt x="296" y="4600"/>
                  </a:lnTo>
                  <a:lnTo>
                    <a:pt x="301" y="4611"/>
                  </a:lnTo>
                  <a:lnTo>
                    <a:pt x="311" y="4620"/>
                  </a:lnTo>
                  <a:lnTo>
                    <a:pt x="318" y="4630"/>
                  </a:lnTo>
                  <a:lnTo>
                    <a:pt x="328" y="4637"/>
                  </a:lnTo>
                  <a:lnTo>
                    <a:pt x="335" y="4649"/>
                  </a:lnTo>
                  <a:lnTo>
                    <a:pt x="345" y="4656"/>
                  </a:lnTo>
                  <a:lnTo>
                    <a:pt x="352" y="4666"/>
                  </a:lnTo>
                  <a:lnTo>
                    <a:pt x="361" y="4673"/>
                  </a:lnTo>
                  <a:lnTo>
                    <a:pt x="371" y="4681"/>
                  </a:lnTo>
                  <a:lnTo>
                    <a:pt x="380" y="4688"/>
                  </a:lnTo>
                  <a:lnTo>
                    <a:pt x="390" y="4696"/>
                  </a:lnTo>
                  <a:lnTo>
                    <a:pt x="397" y="4701"/>
                  </a:lnTo>
                  <a:lnTo>
                    <a:pt x="407" y="4709"/>
                  </a:lnTo>
                  <a:lnTo>
                    <a:pt x="416" y="4715"/>
                  </a:lnTo>
                  <a:lnTo>
                    <a:pt x="427" y="4720"/>
                  </a:lnTo>
                  <a:lnTo>
                    <a:pt x="437" y="4726"/>
                  </a:lnTo>
                  <a:lnTo>
                    <a:pt x="446" y="4730"/>
                  </a:lnTo>
                  <a:lnTo>
                    <a:pt x="458" y="4735"/>
                  </a:lnTo>
                  <a:lnTo>
                    <a:pt x="467" y="4739"/>
                  </a:lnTo>
                  <a:lnTo>
                    <a:pt x="478" y="4743"/>
                  </a:lnTo>
                  <a:lnTo>
                    <a:pt x="488" y="4747"/>
                  </a:lnTo>
                  <a:lnTo>
                    <a:pt x="499" y="4751"/>
                  </a:lnTo>
                  <a:lnTo>
                    <a:pt x="510" y="4752"/>
                  </a:lnTo>
                  <a:lnTo>
                    <a:pt x="520" y="4754"/>
                  </a:lnTo>
                  <a:lnTo>
                    <a:pt x="531" y="4756"/>
                  </a:lnTo>
                  <a:lnTo>
                    <a:pt x="542" y="4758"/>
                  </a:lnTo>
                  <a:lnTo>
                    <a:pt x="616" y="4756"/>
                  </a:lnTo>
                  <a:lnTo>
                    <a:pt x="627" y="4758"/>
                  </a:lnTo>
                  <a:lnTo>
                    <a:pt x="640" y="4758"/>
                  </a:lnTo>
                  <a:lnTo>
                    <a:pt x="651" y="4758"/>
                  </a:lnTo>
                  <a:lnTo>
                    <a:pt x="665" y="4758"/>
                  </a:lnTo>
                  <a:lnTo>
                    <a:pt x="676" y="4758"/>
                  </a:lnTo>
                  <a:lnTo>
                    <a:pt x="689" y="4756"/>
                  </a:lnTo>
                  <a:lnTo>
                    <a:pt x="700" y="4754"/>
                  </a:lnTo>
                  <a:lnTo>
                    <a:pt x="714" y="4752"/>
                  </a:lnTo>
                  <a:lnTo>
                    <a:pt x="725" y="4751"/>
                  </a:lnTo>
                  <a:lnTo>
                    <a:pt x="736" y="4747"/>
                  </a:lnTo>
                  <a:lnTo>
                    <a:pt x="747" y="4745"/>
                  </a:lnTo>
                  <a:lnTo>
                    <a:pt x="759" y="4741"/>
                  </a:lnTo>
                  <a:lnTo>
                    <a:pt x="770" y="4737"/>
                  </a:lnTo>
                  <a:lnTo>
                    <a:pt x="781" y="4732"/>
                  </a:lnTo>
                  <a:lnTo>
                    <a:pt x="793" y="4728"/>
                  </a:lnTo>
                  <a:lnTo>
                    <a:pt x="804" y="4722"/>
                  </a:lnTo>
                  <a:lnTo>
                    <a:pt x="815" y="4715"/>
                  </a:lnTo>
                  <a:lnTo>
                    <a:pt x="825" y="4711"/>
                  </a:lnTo>
                  <a:lnTo>
                    <a:pt x="836" y="4703"/>
                  </a:lnTo>
                  <a:lnTo>
                    <a:pt x="847" y="4696"/>
                  </a:lnTo>
                  <a:lnTo>
                    <a:pt x="857" y="4688"/>
                  </a:lnTo>
                  <a:lnTo>
                    <a:pt x="866" y="4681"/>
                  </a:lnTo>
                  <a:lnTo>
                    <a:pt x="877" y="4673"/>
                  </a:lnTo>
                  <a:lnTo>
                    <a:pt x="887" y="4666"/>
                  </a:lnTo>
                  <a:lnTo>
                    <a:pt x="896" y="4656"/>
                  </a:lnTo>
                  <a:lnTo>
                    <a:pt x="906" y="4649"/>
                  </a:lnTo>
                  <a:lnTo>
                    <a:pt x="915" y="4637"/>
                  </a:lnTo>
                  <a:lnTo>
                    <a:pt x="924" y="4628"/>
                  </a:lnTo>
                  <a:lnTo>
                    <a:pt x="934" y="4618"/>
                  </a:lnTo>
                  <a:lnTo>
                    <a:pt x="943" y="4609"/>
                  </a:lnTo>
                  <a:lnTo>
                    <a:pt x="951" y="4598"/>
                  </a:lnTo>
                  <a:lnTo>
                    <a:pt x="960" y="4586"/>
                  </a:lnTo>
                  <a:lnTo>
                    <a:pt x="968" y="4575"/>
                  </a:lnTo>
                  <a:lnTo>
                    <a:pt x="975" y="4564"/>
                  </a:lnTo>
                  <a:lnTo>
                    <a:pt x="985" y="4554"/>
                  </a:lnTo>
                  <a:lnTo>
                    <a:pt x="990" y="4541"/>
                  </a:lnTo>
                  <a:lnTo>
                    <a:pt x="998" y="4528"/>
                  </a:lnTo>
                  <a:lnTo>
                    <a:pt x="1005" y="4517"/>
                  </a:lnTo>
                  <a:lnTo>
                    <a:pt x="1013" y="4503"/>
                  </a:lnTo>
                  <a:lnTo>
                    <a:pt x="1020" y="4492"/>
                  </a:lnTo>
                  <a:lnTo>
                    <a:pt x="1026" y="4479"/>
                  </a:lnTo>
                  <a:lnTo>
                    <a:pt x="1034" y="4464"/>
                  </a:lnTo>
                  <a:lnTo>
                    <a:pt x="1039" y="4450"/>
                  </a:lnTo>
                  <a:lnTo>
                    <a:pt x="1043" y="4437"/>
                  </a:lnTo>
                  <a:lnTo>
                    <a:pt x="1049" y="4424"/>
                  </a:lnTo>
                  <a:lnTo>
                    <a:pt x="1054" y="4409"/>
                  </a:lnTo>
                  <a:lnTo>
                    <a:pt x="1060" y="4394"/>
                  </a:lnTo>
                  <a:lnTo>
                    <a:pt x="1064" y="4381"/>
                  </a:lnTo>
                  <a:lnTo>
                    <a:pt x="1069" y="4366"/>
                  </a:lnTo>
                  <a:lnTo>
                    <a:pt x="1073" y="4350"/>
                  </a:lnTo>
                  <a:lnTo>
                    <a:pt x="1077" y="4335"/>
                  </a:lnTo>
                  <a:lnTo>
                    <a:pt x="1081" y="4320"/>
                  </a:lnTo>
                  <a:lnTo>
                    <a:pt x="1084" y="4305"/>
                  </a:lnTo>
                  <a:lnTo>
                    <a:pt x="1088" y="4290"/>
                  </a:lnTo>
                  <a:lnTo>
                    <a:pt x="1090" y="4275"/>
                  </a:lnTo>
                  <a:lnTo>
                    <a:pt x="1094" y="4258"/>
                  </a:lnTo>
                  <a:lnTo>
                    <a:pt x="1096" y="4243"/>
                  </a:lnTo>
                  <a:lnTo>
                    <a:pt x="1098" y="4226"/>
                  </a:lnTo>
                  <a:lnTo>
                    <a:pt x="1100" y="4211"/>
                  </a:lnTo>
                  <a:lnTo>
                    <a:pt x="1100" y="4194"/>
                  </a:lnTo>
                  <a:lnTo>
                    <a:pt x="1101" y="4177"/>
                  </a:lnTo>
                  <a:lnTo>
                    <a:pt x="1101" y="4162"/>
                  </a:lnTo>
                  <a:lnTo>
                    <a:pt x="1101" y="4145"/>
                  </a:lnTo>
                  <a:lnTo>
                    <a:pt x="1101" y="4128"/>
                  </a:lnTo>
                  <a:lnTo>
                    <a:pt x="1101" y="4082"/>
                  </a:lnTo>
                  <a:lnTo>
                    <a:pt x="1101" y="200"/>
                  </a:lnTo>
                  <a:lnTo>
                    <a:pt x="1180" y="200"/>
                  </a:lnTo>
                  <a:lnTo>
                    <a:pt x="1182" y="196"/>
                  </a:lnTo>
                  <a:lnTo>
                    <a:pt x="1186" y="191"/>
                  </a:lnTo>
                  <a:lnTo>
                    <a:pt x="1190" y="185"/>
                  </a:lnTo>
                  <a:lnTo>
                    <a:pt x="1192" y="179"/>
                  </a:lnTo>
                  <a:lnTo>
                    <a:pt x="1194" y="174"/>
                  </a:lnTo>
                  <a:lnTo>
                    <a:pt x="1197" y="168"/>
                  </a:lnTo>
                  <a:lnTo>
                    <a:pt x="1199" y="160"/>
                  </a:lnTo>
                  <a:lnTo>
                    <a:pt x="1201" y="153"/>
                  </a:lnTo>
                  <a:lnTo>
                    <a:pt x="1205" y="147"/>
                  </a:lnTo>
                  <a:lnTo>
                    <a:pt x="1207" y="140"/>
                  </a:lnTo>
                  <a:lnTo>
                    <a:pt x="1209" y="132"/>
                  </a:lnTo>
                  <a:lnTo>
                    <a:pt x="1211" y="124"/>
                  </a:lnTo>
                  <a:lnTo>
                    <a:pt x="1212" y="117"/>
                  </a:lnTo>
                  <a:lnTo>
                    <a:pt x="1212" y="109"/>
                  </a:lnTo>
                  <a:lnTo>
                    <a:pt x="1214" y="102"/>
                  </a:lnTo>
                  <a:lnTo>
                    <a:pt x="1214" y="94"/>
                  </a:lnTo>
                  <a:lnTo>
                    <a:pt x="1216" y="89"/>
                  </a:lnTo>
                  <a:lnTo>
                    <a:pt x="1216" y="81"/>
                  </a:lnTo>
                  <a:lnTo>
                    <a:pt x="1216" y="73"/>
                  </a:lnTo>
                  <a:lnTo>
                    <a:pt x="1216" y="66"/>
                  </a:lnTo>
                  <a:lnTo>
                    <a:pt x="1216" y="58"/>
                  </a:lnTo>
                  <a:lnTo>
                    <a:pt x="1216" y="53"/>
                  </a:lnTo>
                  <a:lnTo>
                    <a:pt x="1216" y="47"/>
                  </a:lnTo>
                  <a:lnTo>
                    <a:pt x="1214" y="40"/>
                  </a:lnTo>
                  <a:lnTo>
                    <a:pt x="1212" y="34"/>
                  </a:lnTo>
                  <a:lnTo>
                    <a:pt x="1212" y="28"/>
                  </a:lnTo>
                  <a:lnTo>
                    <a:pt x="1211" y="24"/>
                  </a:lnTo>
                  <a:lnTo>
                    <a:pt x="1207" y="19"/>
                  </a:lnTo>
                  <a:lnTo>
                    <a:pt x="1205" y="13"/>
                  </a:lnTo>
                  <a:lnTo>
                    <a:pt x="1201" y="11"/>
                  </a:lnTo>
                  <a:lnTo>
                    <a:pt x="1197" y="7"/>
                  </a:lnTo>
                  <a:lnTo>
                    <a:pt x="1196" y="4"/>
                  </a:lnTo>
                  <a:lnTo>
                    <a:pt x="1190" y="2"/>
                  </a:lnTo>
                  <a:lnTo>
                    <a:pt x="1186" y="0"/>
                  </a:lnTo>
                  <a:lnTo>
                    <a:pt x="1169" y="0"/>
                  </a:lnTo>
                  <a:lnTo>
                    <a:pt x="45" y="0"/>
                  </a:lnTo>
                </a:path>
              </a:pathLst>
            </a:custGeom>
            <a:solidFill>
              <a:srgbClr val="FFFFFF"/>
            </a:solidFill>
            <a:ln w="1588">
              <a:solidFill>
                <a:srgbClr val="000000"/>
              </a:solidFill>
              <a:round/>
            </a:ln>
          </p:spPr>
          <p:txBody>
            <a:bodyPr/>
            <a:lstStyle/>
            <a:p>
              <a:endParaRPr lang="zh-CN" altLang="en-US"/>
            </a:p>
          </p:txBody>
        </p:sp>
        <p:sp>
          <p:nvSpPr>
            <p:cNvPr id="14356" name="Freeform 1029"/>
            <p:cNvSpPr/>
            <p:nvPr/>
          </p:nvSpPr>
          <p:spPr bwMode="auto">
            <a:xfrm>
              <a:off x="115888" y="465138"/>
              <a:ext cx="638175" cy="3300413"/>
            </a:xfrm>
            <a:custGeom>
              <a:avLst/>
              <a:gdLst>
                <a:gd name="T0" fmla="*/ 0 w 893"/>
                <a:gd name="T1" fmla="*/ 2147483647 h 4190"/>
                <a:gd name="T2" fmla="*/ 2147483647 w 893"/>
                <a:gd name="T3" fmla="*/ 2147483647 h 4190"/>
                <a:gd name="T4" fmla="*/ 2147483647 w 893"/>
                <a:gd name="T5" fmla="*/ 2147483647 h 4190"/>
                <a:gd name="T6" fmla="*/ 2147483647 w 893"/>
                <a:gd name="T7" fmla="*/ 2147483647 h 4190"/>
                <a:gd name="T8" fmla="*/ 2147483647 w 893"/>
                <a:gd name="T9" fmla="*/ 2147483647 h 4190"/>
                <a:gd name="T10" fmla="*/ 2147483647 w 893"/>
                <a:gd name="T11" fmla="*/ 2147483647 h 4190"/>
                <a:gd name="T12" fmla="*/ 2147483647 w 893"/>
                <a:gd name="T13" fmla="*/ 2147483647 h 4190"/>
                <a:gd name="T14" fmla="*/ 2147483647 w 893"/>
                <a:gd name="T15" fmla="*/ 2147483647 h 4190"/>
                <a:gd name="T16" fmla="*/ 2147483647 w 893"/>
                <a:gd name="T17" fmla="*/ 2147483647 h 4190"/>
                <a:gd name="T18" fmla="*/ 2147483647 w 893"/>
                <a:gd name="T19" fmla="*/ 2147483647 h 4190"/>
                <a:gd name="T20" fmla="*/ 2147483647 w 893"/>
                <a:gd name="T21" fmla="*/ 2147483647 h 4190"/>
                <a:gd name="T22" fmla="*/ 2147483647 w 893"/>
                <a:gd name="T23" fmla="*/ 2147483647 h 4190"/>
                <a:gd name="T24" fmla="*/ 2147483647 w 893"/>
                <a:gd name="T25" fmla="*/ 2147483647 h 4190"/>
                <a:gd name="T26" fmla="*/ 2147483647 w 893"/>
                <a:gd name="T27" fmla="*/ 2147483647 h 4190"/>
                <a:gd name="T28" fmla="*/ 2147483647 w 893"/>
                <a:gd name="T29" fmla="*/ 2147483647 h 4190"/>
                <a:gd name="T30" fmla="*/ 2147483647 w 893"/>
                <a:gd name="T31" fmla="*/ 2147483647 h 4190"/>
                <a:gd name="T32" fmla="*/ 2147483647 w 893"/>
                <a:gd name="T33" fmla="*/ 2147483647 h 4190"/>
                <a:gd name="T34" fmla="*/ 2147483647 w 893"/>
                <a:gd name="T35" fmla="*/ 2147483647 h 4190"/>
                <a:gd name="T36" fmla="*/ 2147483647 w 893"/>
                <a:gd name="T37" fmla="*/ 2147483647 h 4190"/>
                <a:gd name="T38" fmla="*/ 2147483647 w 893"/>
                <a:gd name="T39" fmla="*/ 2147483647 h 4190"/>
                <a:gd name="T40" fmla="*/ 2147483647 w 893"/>
                <a:gd name="T41" fmla="*/ 2147483647 h 4190"/>
                <a:gd name="T42" fmla="*/ 2147483647 w 893"/>
                <a:gd name="T43" fmla="*/ 2147483647 h 4190"/>
                <a:gd name="T44" fmla="*/ 2147483647 w 893"/>
                <a:gd name="T45" fmla="*/ 2147483647 h 4190"/>
                <a:gd name="T46" fmla="*/ 2147483647 w 893"/>
                <a:gd name="T47" fmla="*/ 2147483647 h 4190"/>
                <a:gd name="T48" fmla="*/ 2147483647 w 893"/>
                <a:gd name="T49" fmla="*/ 2147483647 h 4190"/>
                <a:gd name="T50" fmla="*/ 2147483647 w 893"/>
                <a:gd name="T51" fmla="*/ 2147483647 h 4190"/>
                <a:gd name="T52" fmla="*/ 2147483647 w 893"/>
                <a:gd name="T53" fmla="*/ 2147483647 h 4190"/>
                <a:gd name="T54" fmla="*/ 2147483647 w 893"/>
                <a:gd name="T55" fmla="*/ 2147483647 h 4190"/>
                <a:gd name="T56" fmla="*/ 2147483647 w 893"/>
                <a:gd name="T57" fmla="*/ 2147483647 h 4190"/>
                <a:gd name="T58" fmla="*/ 2147483647 w 893"/>
                <a:gd name="T59" fmla="*/ 2147483647 h 4190"/>
                <a:gd name="T60" fmla="*/ 2147483647 w 893"/>
                <a:gd name="T61" fmla="*/ 2147483647 h 4190"/>
                <a:gd name="T62" fmla="*/ 2147483647 w 893"/>
                <a:gd name="T63" fmla="*/ 2147483647 h 4190"/>
                <a:gd name="T64" fmla="*/ 2147483647 w 893"/>
                <a:gd name="T65" fmla="*/ 2147483647 h 4190"/>
                <a:gd name="T66" fmla="*/ 2147483647 w 893"/>
                <a:gd name="T67" fmla="*/ 2147483647 h 4190"/>
                <a:gd name="T68" fmla="*/ 2147483647 w 893"/>
                <a:gd name="T69" fmla="*/ 2147483647 h 4190"/>
                <a:gd name="T70" fmla="*/ 2147483647 w 893"/>
                <a:gd name="T71" fmla="*/ 2147483647 h 4190"/>
                <a:gd name="T72" fmla="*/ 2147483647 w 893"/>
                <a:gd name="T73" fmla="*/ 2147483647 h 4190"/>
                <a:gd name="T74" fmla="*/ 2147483647 w 893"/>
                <a:gd name="T75" fmla="*/ 2147483647 h 4190"/>
                <a:gd name="T76" fmla="*/ 2147483647 w 893"/>
                <a:gd name="T77" fmla="*/ 2147483647 h 4190"/>
                <a:gd name="T78" fmla="*/ 2147483647 w 893"/>
                <a:gd name="T79" fmla="*/ 2147483647 h 4190"/>
                <a:gd name="T80" fmla="*/ 2147483647 w 893"/>
                <a:gd name="T81" fmla="*/ 2147483647 h 4190"/>
                <a:gd name="T82" fmla="*/ 2147483647 w 893"/>
                <a:gd name="T83" fmla="*/ 2147483647 h 4190"/>
                <a:gd name="T84" fmla="*/ 2147483647 w 893"/>
                <a:gd name="T85" fmla="*/ 0 h 419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93"/>
                <a:gd name="T130" fmla="*/ 0 h 4190"/>
                <a:gd name="T131" fmla="*/ 893 w 893"/>
                <a:gd name="T132" fmla="*/ 4190 h 419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93" h="4190">
                  <a:moveTo>
                    <a:pt x="893" y="0"/>
                  </a:moveTo>
                  <a:lnTo>
                    <a:pt x="0" y="0"/>
                  </a:lnTo>
                  <a:lnTo>
                    <a:pt x="0" y="3567"/>
                  </a:lnTo>
                  <a:lnTo>
                    <a:pt x="0" y="3582"/>
                  </a:lnTo>
                  <a:lnTo>
                    <a:pt x="0" y="3595"/>
                  </a:lnTo>
                  <a:lnTo>
                    <a:pt x="2" y="3610"/>
                  </a:lnTo>
                  <a:lnTo>
                    <a:pt x="2" y="3625"/>
                  </a:lnTo>
                  <a:lnTo>
                    <a:pt x="4" y="3639"/>
                  </a:lnTo>
                  <a:lnTo>
                    <a:pt x="4" y="3652"/>
                  </a:lnTo>
                  <a:lnTo>
                    <a:pt x="6" y="3667"/>
                  </a:lnTo>
                  <a:lnTo>
                    <a:pt x="10" y="3682"/>
                  </a:lnTo>
                  <a:lnTo>
                    <a:pt x="12" y="3695"/>
                  </a:lnTo>
                  <a:lnTo>
                    <a:pt x="14" y="3710"/>
                  </a:lnTo>
                  <a:lnTo>
                    <a:pt x="16" y="3724"/>
                  </a:lnTo>
                  <a:lnTo>
                    <a:pt x="19" y="3739"/>
                  </a:lnTo>
                  <a:lnTo>
                    <a:pt x="23" y="3752"/>
                  </a:lnTo>
                  <a:lnTo>
                    <a:pt x="25" y="3767"/>
                  </a:lnTo>
                  <a:lnTo>
                    <a:pt x="29" y="3780"/>
                  </a:lnTo>
                  <a:lnTo>
                    <a:pt x="32" y="3793"/>
                  </a:lnTo>
                  <a:lnTo>
                    <a:pt x="36" y="3807"/>
                  </a:lnTo>
                  <a:lnTo>
                    <a:pt x="42" y="3822"/>
                  </a:lnTo>
                  <a:lnTo>
                    <a:pt x="46" y="3835"/>
                  </a:lnTo>
                  <a:lnTo>
                    <a:pt x="49" y="3848"/>
                  </a:lnTo>
                  <a:lnTo>
                    <a:pt x="55" y="3861"/>
                  </a:lnTo>
                  <a:lnTo>
                    <a:pt x="61" y="3875"/>
                  </a:lnTo>
                  <a:lnTo>
                    <a:pt x="64" y="3888"/>
                  </a:lnTo>
                  <a:lnTo>
                    <a:pt x="70" y="3901"/>
                  </a:lnTo>
                  <a:lnTo>
                    <a:pt x="76" y="3914"/>
                  </a:lnTo>
                  <a:lnTo>
                    <a:pt x="81" y="3926"/>
                  </a:lnTo>
                  <a:lnTo>
                    <a:pt x="87" y="3939"/>
                  </a:lnTo>
                  <a:lnTo>
                    <a:pt x="95" y="3950"/>
                  </a:lnTo>
                  <a:lnTo>
                    <a:pt x="100" y="3961"/>
                  </a:lnTo>
                  <a:lnTo>
                    <a:pt x="106" y="3973"/>
                  </a:lnTo>
                  <a:lnTo>
                    <a:pt x="113" y="3986"/>
                  </a:lnTo>
                  <a:lnTo>
                    <a:pt x="121" y="3995"/>
                  </a:lnTo>
                  <a:lnTo>
                    <a:pt x="127" y="4009"/>
                  </a:lnTo>
                  <a:lnTo>
                    <a:pt x="134" y="4018"/>
                  </a:lnTo>
                  <a:lnTo>
                    <a:pt x="142" y="4027"/>
                  </a:lnTo>
                  <a:lnTo>
                    <a:pt x="149" y="4039"/>
                  </a:lnTo>
                  <a:lnTo>
                    <a:pt x="157" y="4048"/>
                  </a:lnTo>
                  <a:lnTo>
                    <a:pt x="164" y="4060"/>
                  </a:lnTo>
                  <a:lnTo>
                    <a:pt x="174" y="4067"/>
                  </a:lnTo>
                  <a:lnTo>
                    <a:pt x="181" y="4078"/>
                  </a:lnTo>
                  <a:lnTo>
                    <a:pt x="189" y="4086"/>
                  </a:lnTo>
                  <a:lnTo>
                    <a:pt x="198" y="4095"/>
                  </a:lnTo>
                  <a:lnTo>
                    <a:pt x="206" y="4103"/>
                  </a:lnTo>
                  <a:lnTo>
                    <a:pt x="215" y="4111"/>
                  </a:lnTo>
                  <a:lnTo>
                    <a:pt x="224" y="4118"/>
                  </a:lnTo>
                  <a:lnTo>
                    <a:pt x="232" y="4126"/>
                  </a:lnTo>
                  <a:lnTo>
                    <a:pt x="241" y="4133"/>
                  </a:lnTo>
                  <a:lnTo>
                    <a:pt x="251" y="4141"/>
                  </a:lnTo>
                  <a:lnTo>
                    <a:pt x="260" y="4146"/>
                  </a:lnTo>
                  <a:lnTo>
                    <a:pt x="270" y="4152"/>
                  </a:lnTo>
                  <a:lnTo>
                    <a:pt x="279" y="4158"/>
                  </a:lnTo>
                  <a:lnTo>
                    <a:pt x="289" y="4163"/>
                  </a:lnTo>
                  <a:lnTo>
                    <a:pt x="300" y="4167"/>
                  </a:lnTo>
                  <a:lnTo>
                    <a:pt x="309" y="4171"/>
                  </a:lnTo>
                  <a:lnTo>
                    <a:pt x="319" y="4175"/>
                  </a:lnTo>
                  <a:lnTo>
                    <a:pt x="330" y="4178"/>
                  </a:lnTo>
                  <a:lnTo>
                    <a:pt x="339" y="4182"/>
                  </a:lnTo>
                  <a:lnTo>
                    <a:pt x="351" y="4184"/>
                  </a:lnTo>
                  <a:lnTo>
                    <a:pt x="362" y="4186"/>
                  </a:lnTo>
                  <a:lnTo>
                    <a:pt x="371" y="4188"/>
                  </a:lnTo>
                  <a:lnTo>
                    <a:pt x="383" y="4190"/>
                  </a:lnTo>
                  <a:lnTo>
                    <a:pt x="394" y="4190"/>
                  </a:lnTo>
                  <a:lnTo>
                    <a:pt x="447" y="4188"/>
                  </a:lnTo>
                  <a:lnTo>
                    <a:pt x="458" y="4188"/>
                  </a:lnTo>
                  <a:lnTo>
                    <a:pt x="469" y="4188"/>
                  </a:lnTo>
                  <a:lnTo>
                    <a:pt x="481" y="4188"/>
                  </a:lnTo>
                  <a:lnTo>
                    <a:pt x="492" y="4188"/>
                  </a:lnTo>
                  <a:lnTo>
                    <a:pt x="503" y="4188"/>
                  </a:lnTo>
                  <a:lnTo>
                    <a:pt x="514" y="4188"/>
                  </a:lnTo>
                  <a:lnTo>
                    <a:pt x="526" y="4186"/>
                  </a:lnTo>
                  <a:lnTo>
                    <a:pt x="537" y="4184"/>
                  </a:lnTo>
                  <a:lnTo>
                    <a:pt x="546" y="4182"/>
                  </a:lnTo>
                  <a:lnTo>
                    <a:pt x="558" y="4180"/>
                  </a:lnTo>
                  <a:lnTo>
                    <a:pt x="569" y="4177"/>
                  </a:lnTo>
                  <a:lnTo>
                    <a:pt x="580" y="4173"/>
                  </a:lnTo>
                  <a:lnTo>
                    <a:pt x="590" y="4169"/>
                  </a:lnTo>
                  <a:lnTo>
                    <a:pt x="601" y="4165"/>
                  </a:lnTo>
                  <a:lnTo>
                    <a:pt x="610" y="4160"/>
                  </a:lnTo>
                  <a:lnTo>
                    <a:pt x="620" y="4156"/>
                  </a:lnTo>
                  <a:lnTo>
                    <a:pt x="631" y="4150"/>
                  </a:lnTo>
                  <a:lnTo>
                    <a:pt x="641" y="4145"/>
                  </a:lnTo>
                  <a:lnTo>
                    <a:pt x="650" y="4139"/>
                  </a:lnTo>
                  <a:lnTo>
                    <a:pt x="659" y="4133"/>
                  </a:lnTo>
                  <a:lnTo>
                    <a:pt x="669" y="4126"/>
                  </a:lnTo>
                  <a:lnTo>
                    <a:pt x="678" y="4118"/>
                  </a:lnTo>
                  <a:lnTo>
                    <a:pt x="688" y="4111"/>
                  </a:lnTo>
                  <a:lnTo>
                    <a:pt x="697" y="4103"/>
                  </a:lnTo>
                  <a:lnTo>
                    <a:pt x="705" y="4095"/>
                  </a:lnTo>
                  <a:lnTo>
                    <a:pt x="714" y="4088"/>
                  </a:lnTo>
                  <a:lnTo>
                    <a:pt x="723" y="4078"/>
                  </a:lnTo>
                  <a:lnTo>
                    <a:pt x="731" y="4071"/>
                  </a:lnTo>
                  <a:lnTo>
                    <a:pt x="740" y="4060"/>
                  </a:lnTo>
                  <a:lnTo>
                    <a:pt x="748" y="4050"/>
                  </a:lnTo>
                  <a:lnTo>
                    <a:pt x="755" y="4041"/>
                  </a:lnTo>
                  <a:lnTo>
                    <a:pt x="763" y="4031"/>
                  </a:lnTo>
                  <a:lnTo>
                    <a:pt x="770" y="4022"/>
                  </a:lnTo>
                  <a:lnTo>
                    <a:pt x="778" y="4011"/>
                  </a:lnTo>
                  <a:lnTo>
                    <a:pt x="786" y="4001"/>
                  </a:lnTo>
                  <a:lnTo>
                    <a:pt x="793" y="3990"/>
                  </a:lnTo>
                  <a:lnTo>
                    <a:pt x="799" y="3978"/>
                  </a:lnTo>
                  <a:lnTo>
                    <a:pt x="806" y="3967"/>
                  </a:lnTo>
                  <a:lnTo>
                    <a:pt x="812" y="3956"/>
                  </a:lnTo>
                  <a:lnTo>
                    <a:pt x="819" y="3943"/>
                  </a:lnTo>
                  <a:lnTo>
                    <a:pt x="825" y="3931"/>
                  </a:lnTo>
                  <a:lnTo>
                    <a:pt x="831" y="3918"/>
                  </a:lnTo>
                  <a:lnTo>
                    <a:pt x="836" y="3907"/>
                  </a:lnTo>
                  <a:lnTo>
                    <a:pt x="842" y="3893"/>
                  </a:lnTo>
                  <a:lnTo>
                    <a:pt x="846" y="3882"/>
                  </a:lnTo>
                  <a:lnTo>
                    <a:pt x="851" y="3867"/>
                  </a:lnTo>
                  <a:lnTo>
                    <a:pt x="857" y="3854"/>
                  </a:lnTo>
                  <a:lnTo>
                    <a:pt x="861" y="3841"/>
                  </a:lnTo>
                  <a:lnTo>
                    <a:pt x="865" y="3827"/>
                  </a:lnTo>
                  <a:lnTo>
                    <a:pt x="868" y="3814"/>
                  </a:lnTo>
                  <a:lnTo>
                    <a:pt x="872" y="3799"/>
                  </a:lnTo>
                  <a:lnTo>
                    <a:pt x="876" y="3786"/>
                  </a:lnTo>
                  <a:lnTo>
                    <a:pt x="878" y="3773"/>
                  </a:lnTo>
                  <a:lnTo>
                    <a:pt x="882" y="3758"/>
                  </a:lnTo>
                  <a:lnTo>
                    <a:pt x="883" y="3744"/>
                  </a:lnTo>
                  <a:lnTo>
                    <a:pt x="887" y="3729"/>
                  </a:lnTo>
                  <a:lnTo>
                    <a:pt x="889" y="3714"/>
                  </a:lnTo>
                  <a:lnTo>
                    <a:pt x="891" y="3699"/>
                  </a:lnTo>
                  <a:lnTo>
                    <a:pt x="891" y="3684"/>
                  </a:lnTo>
                  <a:lnTo>
                    <a:pt x="893" y="3669"/>
                  </a:lnTo>
                  <a:lnTo>
                    <a:pt x="893" y="3656"/>
                  </a:lnTo>
                  <a:lnTo>
                    <a:pt x="893" y="3567"/>
                  </a:lnTo>
                  <a:lnTo>
                    <a:pt x="893" y="0"/>
                  </a:lnTo>
                  <a:close/>
                </a:path>
              </a:pathLst>
            </a:custGeom>
            <a:gradFill rotWithShape="1">
              <a:gsLst>
                <a:gs pos="0">
                  <a:srgbClr val="767647"/>
                </a:gs>
                <a:gs pos="50000">
                  <a:srgbClr val="FFFF99"/>
                </a:gs>
                <a:gs pos="100000">
                  <a:srgbClr val="767647"/>
                </a:gs>
              </a:gsLst>
              <a:lin ang="5400000" scaled="1"/>
            </a:gradFill>
            <a:ln w="1588">
              <a:solidFill>
                <a:srgbClr val="000000"/>
              </a:solidFill>
              <a:round/>
            </a:ln>
          </p:spPr>
          <p:txBody>
            <a:bodyPr/>
            <a:lstStyle/>
            <a:p>
              <a:endParaRPr lang="zh-CN" altLang="en-US"/>
            </a:p>
          </p:txBody>
        </p:sp>
        <p:grpSp>
          <p:nvGrpSpPr>
            <p:cNvPr id="3" name="Group 10"/>
            <p:cNvGrpSpPr/>
            <p:nvPr/>
          </p:nvGrpSpPr>
          <p:grpSpPr bwMode="auto">
            <a:xfrm>
              <a:off x="225425" y="984250"/>
              <a:ext cx="238125" cy="549275"/>
              <a:chOff x="0" y="0"/>
              <a:chExt cx="199" cy="712"/>
            </a:xfrm>
          </p:grpSpPr>
          <p:sp>
            <p:nvSpPr>
              <p:cNvPr id="14475" name="Freeform 1031"/>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4" name="Group 12"/>
              <p:cNvGrpSpPr/>
              <p:nvPr/>
            </p:nvGrpSpPr>
            <p:grpSpPr bwMode="auto">
              <a:xfrm>
                <a:off x="0" y="0"/>
                <a:ext cx="199" cy="712"/>
                <a:chOff x="0" y="0"/>
                <a:chExt cx="199" cy="712"/>
              </a:xfrm>
            </p:grpSpPr>
            <p:grpSp>
              <p:nvGrpSpPr>
                <p:cNvPr id="5" name="Group 13"/>
                <p:cNvGrpSpPr/>
                <p:nvPr/>
              </p:nvGrpSpPr>
              <p:grpSpPr bwMode="auto">
                <a:xfrm>
                  <a:off x="0" y="0"/>
                  <a:ext cx="199" cy="712"/>
                  <a:chOff x="0" y="0"/>
                  <a:chExt cx="199" cy="712"/>
                </a:xfrm>
              </p:grpSpPr>
              <p:sp>
                <p:nvSpPr>
                  <p:cNvPr id="14480" name="Freeform 1034"/>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81" name="Freeform 1035"/>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82" name="Freeform 1036"/>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78" name="Freeform 1037"/>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79" name="Freeform 1038"/>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6" name="Group 19"/>
            <p:cNvGrpSpPr/>
            <p:nvPr/>
          </p:nvGrpSpPr>
          <p:grpSpPr bwMode="auto">
            <a:xfrm>
              <a:off x="419100" y="1346200"/>
              <a:ext cx="238125" cy="549275"/>
              <a:chOff x="0" y="0"/>
              <a:chExt cx="199" cy="712"/>
            </a:xfrm>
          </p:grpSpPr>
          <p:sp>
            <p:nvSpPr>
              <p:cNvPr id="14467" name="Freeform 1040"/>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7" name="Group 21"/>
              <p:cNvGrpSpPr/>
              <p:nvPr/>
            </p:nvGrpSpPr>
            <p:grpSpPr bwMode="auto">
              <a:xfrm>
                <a:off x="0" y="0"/>
                <a:ext cx="199" cy="712"/>
                <a:chOff x="0" y="0"/>
                <a:chExt cx="199" cy="712"/>
              </a:xfrm>
            </p:grpSpPr>
            <p:grpSp>
              <p:nvGrpSpPr>
                <p:cNvPr id="8" name="Group 22"/>
                <p:cNvGrpSpPr/>
                <p:nvPr/>
              </p:nvGrpSpPr>
              <p:grpSpPr bwMode="auto">
                <a:xfrm>
                  <a:off x="0" y="0"/>
                  <a:ext cx="199" cy="712"/>
                  <a:chOff x="0" y="0"/>
                  <a:chExt cx="199" cy="712"/>
                </a:xfrm>
              </p:grpSpPr>
              <p:sp>
                <p:nvSpPr>
                  <p:cNvPr id="14472" name="Freeform 1043"/>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73" name="Freeform 1044"/>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74" name="Freeform 1045"/>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70" name="Freeform 1046"/>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71" name="Freeform 1047"/>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9" name="Group 28"/>
            <p:cNvGrpSpPr/>
            <p:nvPr/>
          </p:nvGrpSpPr>
          <p:grpSpPr bwMode="auto">
            <a:xfrm>
              <a:off x="334963" y="1851025"/>
              <a:ext cx="238125" cy="549275"/>
              <a:chOff x="0" y="0"/>
              <a:chExt cx="199" cy="712"/>
            </a:xfrm>
          </p:grpSpPr>
          <p:sp>
            <p:nvSpPr>
              <p:cNvPr id="14459" name="Freeform 1049"/>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10" name="Group 30"/>
              <p:cNvGrpSpPr/>
              <p:nvPr/>
            </p:nvGrpSpPr>
            <p:grpSpPr bwMode="auto">
              <a:xfrm>
                <a:off x="0" y="0"/>
                <a:ext cx="199" cy="712"/>
                <a:chOff x="0" y="0"/>
                <a:chExt cx="199" cy="712"/>
              </a:xfrm>
            </p:grpSpPr>
            <p:grpSp>
              <p:nvGrpSpPr>
                <p:cNvPr id="11" name="Group 31"/>
                <p:cNvGrpSpPr/>
                <p:nvPr/>
              </p:nvGrpSpPr>
              <p:grpSpPr bwMode="auto">
                <a:xfrm>
                  <a:off x="0" y="0"/>
                  <a:ext cx="199" cy="712"/>
                  <a:chOff x="0" y="0"/>
                  <a:chExt cx="199" cy="712"/>
                </a:xfrm>
              </p:grpSpPr>
              <p:sp>
                <p:nvSpPr>
                  <p:cNvPr id="14464" name="Freeform 1052"/>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65" name="Freeform 1053"/>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66" name="Freeform 1054"/>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62" name="Freeform 1055"/>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63" name="Freeform 1056"/>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12" name="Group 37"/>
            <p:cNvGrpSpPr/>
            <p:nvPr/>
          </p:nvGrpSpPr>
          <p:grpSpPr bwMode="auto">
            <a:xfrm>
              <a:off x="215900" y="488950"/>
              <a:ext cx="238125" cy="549275"/>
              <a:chOff x="0" y="0"/>
              <a:chExt cx="199" cy="712"/>
            </a:xfrm>
          </p:grpSpPr>
          <p:sp>
            <p:nvSpPr>
              <p:cNvPr id="14451" name="Freeform 1058"/>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13" name="Group 39"/>
              <p:cNvGrpSpPr/>
              <p:nvPr/>
            </p:nvGrpSpPr>
            <p:grpSpPr bwMode="auto">
              <a:xfrm>
                <a:off x="0" y="0"/>
                <a:ext cx="199" cy="712"/>
                <a:chOff x="0" y="0"/>
                <a:chExt cx="199" cy="712"/>
              </a:xfrm>
            </p:grpSpPr>
            <p:grpSp>
              <p:nvGrpSpPr>
                <p:cNvPr id="14" name="Group 40"/>
                <p:cNvGrpSpPr/>
                <p:nvPr/>
              </p:nvGrpSpPr>
              <p:grpSpPr bwMode="auto">
                <a:xfrm>
                  <a:off x="0" y="0"/>
                  <a:ext cx="199" cy="712"/>
                  <a:chOff x="0" y="0"/>
                  <a:chExt cx="199" cy="712"/>
                </a:xfrm>
              </p:grpSpPr>
              <p:sp>
                <p:nvSpPr>
                  <p:cNvPr id="14456" name="Freeform 1061"/>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57" name="Freeform 1062"/>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58" name="Freeform 1063"/>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54" name="Freeform 1064"/>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55" name="Freeform 1065"/>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15" name="Group 46"/>
            <p:cNvGrpSpPr/>
            <p:nvPr/>
          </p:nvGrpSpPr>
          <p:grpSpPr bwMode="auto">
            <a:xfrm>
              <a:off x="149225" y="2232025"/>
              <a:ext cx="238125" cy="549275"/>
              <a:chOff x="0" y="0"/>
              <a:chExt cx="199" cy="712"/>
            </a:xfrm>
          </p:grpSpPr>
          <p:sp>
            <p:nvSpPr>
              <p:cNvPr id="14443" name="Freeform 1067"/>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16" name="Group 48"/>
              <p:cNvGrpSpPr/>
              <p:nvPr/>
            </p:nvGrpSpPr>
            <p:grpSpPr bwMode="auto">
              <a:xfrm>
                <a:off x="0" y="0"/>
                <a:ext cx="199" cy="712"/>
                <a:chOff x="0" y="0"/>
                <a:chExt cx="199" cy="712"/>
              </a:xfrm>
            </p:grpSpPr>
            <p:grpSp>
              <p:nvGrpSpPr>
                <p:cNvPr id="17" name="Group 49"/>
                <p:cNvGrpSpPr/>
                <p:nvPr/>
              </p:nvGrpSpPr>
              <p:grpSpPr bwMode="auto">
                <a:xfrm>
                  <a:off x="0" y="0"/>
                  <a:ext cx="199" cy="712"/>
                  <a:chOff x="0" y="0"/>
                  <a:chExt cx="199" cy="712"/>
                </a:xfrm>
              </p:grpSpPr>
              <p:sp>
                <p:nvSpPr>
                  <p:cNvPr id="14448" name="Freeform 1070"/>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49" name="Freeform 1071"/>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50" name="Freeform 1072"/>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46" name="Freeform 1073"/>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47" name="Freeform 1074"/>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18" name="Group 55"/>
            <p:cNvGrpSpPr/>
            <p:nvPr/>
          </p:nvGrpSpPr>
          <p:grpSpPr bwMode="auto">
            <a:xfrm>
              <a:off x="411163" y="2260600"/>
              <a:ext cx="238125" cy="549275"/>
              <a:chOff x="0" y="0"/>
              <a:chExt cx="199" cy="712"/>
            </a:xfrm>
          </p:grpSpPr>
          <p:sp>
            <p:nvSpPr>
              <p:cNvPr id="14435" name="Freeform 1076"/>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19" name="Group 57"/>
              <p:cNvGrpSpPr/>
              <p:nvPr/>
            </p:nvGrpSpPr>
            <p:grpSpPr bwMode="auto">
              <a:xfrm>
                <a:off x="0" y="0"/>
                <a:ext cx="199" cy="712"/>
                <a:chOff x="0" y="0"/>
                <a:chExt cx="199" cy="712"/>
              </a:xfrm>
            </p:grpSpPr>
            <p:grpSp>
              <p:nvGrpSpPr>
                <p:cNvPr id="20" name="Group 58"/>
                <p:cNvGrpSpPr/>
                <p:nvPr/>
              </p:nvGrpSpPr>
              <p:grpSpPr bwMode="auto">
                <a:xfrm>
                  <a:off x="0" y="0"/>
                  <a:ext cx="199" cy="712"/>
                  <a:chOff x="0" y="0"/>
                  <a:chExt cx="199" cy="712"/>
                </a:xfrm>
              </p:grpSpPr>
              <p:sp>
                <p:nvSpPr>
                  <p:cNvPr id="14440" name="Freeform 1079"/>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41" name="Freeform 1080"/>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42" name="Freeform 1081"/>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38" name="Freeform 1082"/>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39" name="Freeform 1083"/>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21" name="Group 64"/>
            <p:cNvGrpSpPr/>
            <p:nvPr/>
          </p:nvGrpSpPr>
          <p:grpSpPr bwMode="auto">
            <a:xfrm>
              <a:off x="461963" y="669925"/>
              <a:ext cx="238125" cy="549275"/>
              <a:chOff x="0" y="0"/>
              <a:chExt cx="199" cy="712"/>
            </a:xfrm>
          </p:grpSpPr>
          <p:sp>
            <p:nvSpPr>
              <p:cNvPr id="14427" name="Freeform 1085"/>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22" name="Group 66"/>
              <p:cNvGrpSpPr/>
              <p:nvPr/>
            </p:nvGrpSpPr>
            <p:grpSpPr bwMode="auto">
              <a:xfrm>
                <a:off x="0" y="0"/>
                <a:ext cx="199" cy="712"/>
                <a:chOff x="0" y="0"/>
                <a:chExt cx="199" cy="712"/>
              </a:xfrm>
            </p:grpSpPr>
            <p:grpSp>
              <p:nvGrpSpPr>
                <p:cNvPr id="23" name="Group 67"/>
                <p:cNvGrpSpPr/>
                <p:nvPr/>
              </p:nvGrpSpPr>
              <p:grpSpPr bwMode="auto">
                <a:xfrm>
                  <a:off x="0" y="0"/>
                  <a:ext cx="199" cy="712"/>
                  <a:chOff x="0" y="0"/>
                  <a:chExt cx="199" cy="712"/>
                </a:xfrm>
              </p:grpSpPr>
              <p:sp>
                <p:nvSpPr>
                  <p:cNvPr id="14432" name="Freeform 1088"/>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33" name="Freeform 1089"/>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34" name="Freeform 1090"/>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30" name="Freeform 1091"/>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31" name="Freeform 1092"/>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24" name="Group 73"/>
            <p:cNvGrpSpPr/>
            <p:nvPr/>
          </p:nvGrpSpPr>
          <p:grpSpPr bwMode="auto">
            <a:xfrm>
              <a:off x="114300" y="1270000"/>
              <a:ext cx="238125" cy="549275"/>
              <a:chOff x="0" y="0"/>
              <a:chExt cx="199" cy="712"/>
            </a:xfrm>
          </p:grpSpPr>
          <p:sp>
            <p:nvSpPr>
              <p:cNvPr id="14419" name="Freeform 1094"/>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25" name="Group 75"/>
              <p:cNvGrpSpPr/>
              <p:nvPr/>
            </p:nvGrpSpPr>
            <p:grpSpPr bwMode="auto">
              <a:xfrm>
                <a:off x="0" y="0"/>
                <a:ext cx="199" cy="712"/>
                <a:chOff x="0" y="0"/>
                <a:chExt cx="199" cy="712"/>
              </a:xfrm>
            </p:grpSpPr>
            <p:grpSp>
              <p:nvGrpSpPr>
                <p:cNvPr id="26" name="Group 76"/>
                <p:cNvGrpSpPr/>
                <p:nvPr/>
              </p:nvGrpSpPr>
              <p:grpSpPr bwMode="auto">
                <a:xfrm>
                  <a:off x="0" y="0"/>
                  <a:ext cx="199" cy="712"/>
                  <a:chOff x="0" y="0"/>
                  <a:chExt cx="199" cy="712"/>
                </a:xfrm>
              </p:grpSpPr>
              <p:sp>
                <p:nvSpPr>
                  <p:cNvPr id="14424" name="Freeform 1097"/>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25" name="Freeform 1098"/>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26" name="Freeform 1099"/>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22" name="Freeform 1100"/>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23" name="Freeform 1101"/>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27" name="Group 82"/>
            <p:cNvGrpSpPr/>
            <p:nvPr/>
          </p:nvGrpSpPr>
          <p:grpSpPr bwMode="auto">
            <a:xfrm>
              <a:off x="258763" y="3117850"/>
              <a:ext cx="238125" cy="549275"/>
              <a:chOff x="0" y="0"/>
              <a:chExt cx="199" cy="712"/>
            </a:xfrm>
          </p:grpSpPr>
          <p:sp>
            <p:nvSpPr>
              <p:cNvPr id="14411" name="Freeform 1103"/>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28" name="Group 84"/>
              <p:cNvGrpSpPr/>
              <p:nvPr/>
            </p:nvGrpSpPr>
            <p:grpSpPr bwMode="auto">
              <a:xfrm>
                <a:off x="0" y="0"/>
                <a:ext cx="199" cy="712"/>
                <a:chOff x="0" y="0"/>
                <a:chExt cx="199" cy="712"/>
              </a:xfrm>
            </p:grpSpPr>
            <p:grpSp>
              <p:nvGrpSpPr>
                <p:cNvPr id="29" name="Group 85"/>
                <p:cNvGrpSpPr/>
                <p:nvPr/>
              </p:nvGrpSpPr>
              <p:grpSpPr bwMode="auto">
                <a:xfrm>
                  <a:off x="0" y="0"/>
                  <a:ext cx="199" cy="712"/>
                  <a:chOff x="0" y="0"/>
                  <a:chExt cx="199" cy="712"/>
                </a:xfrm>
              </p:grpSpPr>
              <p:sp>
                <p:nvSpPr>
                  <p:cNvPr id="14416" name="Freeform 1106"/>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17" name="Freeform 1107"/>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18" name="Freeform 1108"/>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14" name="Freeform 1109"/>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15" name="Freeform 1110"/>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30" name="Group 91"/>
            <p:cNvGrpSpPr/>
            <p:nvPr/>
          </p:nvGrpSpPr>
          <p:grpSpPr bwMode="auto">
            <a:xfrm>
              <a:off x="419100" y="2936875"/>
              <a:ext cx="238125" cy="549275"/>
              <a:chOff x="0" y="0"/>
              <a:chExt cx="199" cy="712"/>
            </a:xfrm>
          </p:grpSpPr>
          <p:sp>
            <p:nvSpPr>
              <p:cNvPr id="14403" name="Freeform 1112"/>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31" name="Group 93"/>
              <p:cNvGrpSpPr/>
              <p:nvPr/>
            </p:nvGrpSpPr>
            <p:grpSpPr bwMode="auto">
              <a:xfrm>
                <a:off x="0" y="0"/>
                <a:ext cx="199" cy="712"/>
                <a:chOff x="0" y="0"/>
                <a:chExt cx="199" cy="712"/>
              </a:xfrm>
            </p:grpSpPr>
            <p:grpSp>
              <p:nvGrpSpPr>
                <p:cNvPr id="14336" name="Group 94"/>
                <p:cNvGrpSpPr/>
                <p:nvPr/>
              </p:nvGrpSpPr>
              <p:grpSpPr bwMode="auto">
                <a:xfrm>
                  <a:off x="0" y="0"/>
                  <a:ext cx="199" cy="712"/>
                  <a:chOff x="0" y="0"/>
                  <a:chExt cx="199" cy="712"/>
                </a:xfrm>
              </p:grpSpPr>
              <p:sp>
                <p:nvSpPr>
                  <p:cNvPr id="14408" name="Freeform 1115"/>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09" name="Freeform 1116"/>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10" name="Freeform 1117"/>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406" name="Freeform 1118"/>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407" name="Freeform 1119"/>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14337" name="Group 100"/>
            <p:cNvGrpSpPr/>
            <p:nvPr/>
          </p:nvGrpSpPr>
          <p:grpSpPr bwMode="auto">
            <a:xfrm>
              <a:off x="157163" y="2755900"/>
              <a:ext cx="238125" cy="549275"/>
              <a:chOff x="0" y="0"/>
              <a:chExt cx="199" cy="712"/>
            </a:xfrm>
          </p:grpSpPr>
          <p:sp>
            <p:nvSpPr>
              <p:cNvPr id="14395" name="Freeform 1121"/>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14341" name="Group 102"/>
              <p:cNvGrpSpPr/>
              <p:nvPr/>
            </p:nvGrpSpPr>
            <p:grpSpPr bwMode="auto">
              <a:xfrm>
                <a:off x="0" y="0"/>
                <a:ext cx="199" cy="712"/>
                <a:chOff x="0" y="0"/>
                <a:chExt cx="199" cy="712"/>
              </a:xfrm>
            </p:grpSpPr>
            <p:grpSp>
              <p:nvGrpSpPr>
                <p:cNvPr id="14343" name="Group 103"/>
                <p:cNvGrpSpPr/>
                <p:nvPr/>
              </p:nvGrpSpPr>
              <p:grpSpPr bwMode="auto">
                <a:xfrm>
                  <a:off x="0" y="0"/>
                  <a:ext cx="199" cy="712"/>
                  <a:chOff x="0" y="0"/>
                  <a:chExt cx="199" cy="712"/>
                </a:xfrm>
              </p:grpSpPr>
              <p:sp>
                <p:nvSpPr>
                  <p:cNvPr id="14400" name="Freeform 1124"/>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401" name="Freeform 1125"/>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402" name="Freeform 1126"/>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398" name="Freeform 1127"/>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399" name="Freeform 1128"/>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14344" name="Group 109"/>
            <p:cNvGrpSpPr/>
            <p:nvPr/>
          </p:nvGrpSpPr>
          <p:grpSpPr bwMode="auto">
            <a:xfrm>
              <a:off x="131763" y="708025"/>
              <a:ext cx="238125" cy="549275"/>
              <a:chOff x="0" y="0"/>
              <a:chExt cx="199" cy="712"/>
            </a:xfrm>
          </p:grpSpPr>
          <p:sp>
            <p:nvSpPr>
              <p:cNvPr id="14387" name="Freeform 1130"/>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14357" name="Group 111"/>
              <p:cNvGrpSpPr/>
              <p:nvPr/>
            </p:nvGrpSpPr>
            <p:grpSpPr bwMode="auto">
              <a:xfrm>
                <a:off x="0" y="0"/>
                <a:ext cx="199" cy="712"/>
                <a:chOff x="0" y="0"/>
                <a:chExt cx="199" cy="712"/>
              </a:xfrm>
            </p:grpSpPr>
            <p:grpSp>
              <p:nvGrpSpPr>
                <p:cNvPr id="14358" name="Group 112"/>
                <p:cNvGrpSpPr/>
                <p:nvPr/>
              </p:nvGrpSpPr>
              <p:grpSpPr bwMode="auto">
                <a:xfrm>
                  <a:off x="0" y="0"/>
                  <a:ext cx="199" cy="712"/>
                  <a:chOff x="0" y="0"/>
                  <a:chExt cx="199" cy="712"/>
                </a:xfrm>
              </p:grpSpPr>
              <p:sp>
                <p:nvSpPr>
                  <p:cNvPr id="14392" name="Freeform 1133"/>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393" name="Freeform 1134"/>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394" name="Freeform 1135"/>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390" name="Freeform 1136"/>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391" name="Freeform 1137"/>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14359" name="Group 118"/>
            <p:cNvGrpSpPr/>
            <p:nvPr/>
          </p:nvGrpSpPr>
          <p:grpSpPr bwMode="auto">
            <a:xfrm>
              <a:off x="190500" y="1612900"/>
              <a:ext cx="238125" cy="549275"/>
              <a:chOff x="0" y="0"/>
              <a:chExt cx="199" cy="712"/>
            </a:xfrm>
          </p:grpSpPr>
          <p:sp>
            <p:nvSpPr>
              <p:cNvPr id="14379" name="Freeform 1139"/>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14360" name="Group 120"/>
              <p:cNvGrpSpPr/>
              <p:nvPr/>
            </p:nvGrpSpPr>
            <p:grpSpPr bwMode="auto">
              <a:xfrm>
                <a:off x="0" y="0"/>
                <a:ext cx="199" cy="712"/>
                <a:chOff x="0" y="0"/>
                <a:chExt cx="199" cy="712"/>
              </a:xfrm>
            </p:grpSpPr>
            <p:grpSp>
              <p:nvGrpSpPr>
                <p:cNvPr id="14361" name="Group 121"/>
                <p:cNvGrpSpPr/>
                <p:nvPr/>
              </p:nvGrpSpPr>
              <p:grpSpPr bwMode="auto">
                <a:xfrm>
                  <a:off x="0" y="0"/>
                  <a:ext cx="199" cy="712"/>
                  <a:chOff x="0" y="0"/>
                  <a:chExt cx="199" cy="712"/>
                </a:xfrm>
              </p:grpSpPr>
              <p:sp>
                <p:nvSpPr>
                  <p:cNvPr id="14384" name="Freeform 1142"/>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385" name="Freeform 1143"/>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386" name="Freeform 1144"/>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382" name="Freeform 1145"/>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383" name="Freeform 1146"/>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nvGrpSpPr>
            <p:cNvPr id="14362" name="Group 127"/>
            <p:cNvGrpSpPr/>
            <p:nvPr/>
          </p:nvGrpSpPr>
          <p:grpSpPr bwMode="auto">
            <a:xfrm>
              <a:off x="233363" y="2622550"/>
              <a:ext cx="238125" cy="549275"/>
              <a:chOff x="0" y="0"/>
              <a:chExt cx="199" cy="712"/>
            </a:xfrm>
          </p:grpSpPr>
          <p:sp>
            <p:nvSpPr>
              <p:cNvPr id="14371" name="Freeform 1148"/>
              <p:cNvSpPr/>
              <p:nvPr/>
            </p:nvSpPr>
            <p:spPr bwMode="auto">
              <a:xfrm>
                <a:off x="6" y="607"/>
                <a:ext cx="40" cy="54"/>
              </a:xfrm>
              <a:custGeom>
                <a:avLst/>
                <a:gdLst>
                  <a:gd name="T0" fmla="*/ 0 w 199"/>
                  <a:gd name="T1" fmla="*/ 0 h 269"/>
                  <a:gd name="T2" fmla="*/ 0 w 199"/>
                  <a:gd name="T3" fmla="*/ 0 h 269"/>
                  <a:gd name="T4" fmla="*/ 0 w 199"/>
                  <a:gd name="T5" fmla="*/ 0 h 269"/>
                  <a:gd name="T6" fmla="*/ 0 w 199"/>
                  <a:gd name="T7" fmla="*/ 0 h 269"/>
                  <a:gd name="T8" fmla="*/ 0 w 199"/>
                  <a:gd name="T9" fmla="*/ 0 h 269"/>
                  <a:gd name="T10" fmla="*/ 0 w 199"/>
                  <a:gd name="T11" fmla="*/ 0 h 269"/>
                  <a:gd name="T12" fmla="*/ 0 w 199"/>
                  <a:gd name="T13" fmla="*/ 0 h 269"/>
                  <a:gd name="T14" fmla="*/ 0 w 199"/>
                  <a:gd name="T15" fmla="*/ 0 h 269"/>
                  <a:gd name="T16" fmla="*/ 0 w 199"/>
                  <a:gd name="T17" fmla="*/ 0 h 269"/>
                  <a:gd name="T18" fmla="*/ 0 w 199"/>
                  <a:gd name="T19" fmla="*/ 0 h 269"/>
                  <a:gd name="T20" fmla="*/ 0 w 199"/>
                  <a:gd name="T21" fmla="*/ 0 h 269"/>
                  <a:gd name="T22" fmla="*/ 0 w 199"/>
                  <a:gd name="T23" fmla="*/ 0 h 269"/>
                  <a:gd name="T24" fmla="*/ 0 w 199"/>
                  <a:gd name="T25" fmla="*/ 0 h 269"/>
                  <a:gd name="T26" fmla="*/ 0 w 199"/>
                  <a:gd name="T27" fmla="*/ 0 h 269"/>
                  <a:gd name="T28" fmla="*/ 0 w 199"/>
                  <a:gd name="T29" fmla="*/ 0 h 269"/>
                  <a:gd name="T30" fmla="*/ 0 w 199"/>
                  <a:gd name="T31" fmla="*/ 0 h 269"/>
                  <a:gd name="T32" fmla="*/ 0 w 199"/>
                  <a:gd name="T33" fmla="*/ 0 h 269"/>
                  <a:gd name="T34" fmla="*/ 0 w 199"/>
                  <a:gd name="T35" fmla="*/ 0 h 269"/>
                  <a:gd name="T36" fmla="*/ 0 w 199"/>
                  <a:gd name="T37" fmla="*/ 0 h 26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9"/>
                  <a:gd name="T58" fmla="*/ 0 h 269"/>
                  <a:gd name="T59" fmla="*/ 199 w 199"/>
                  <a:gd name="T60" fmla="*/ 269 h 26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9" h="269">
                    <a:moveTo>
                      <a:pt x="11" y="0"/>
                    </a:moveTo>
                    <a:lnTo>
                      <a:pt x="0" y="44"/>
                    </a:lnTo>
                    <a:lnTo>
                      <a:pt x="10" y="77"/>
                    </a:lnTo>
                    <a:lnTo>
                      <a:pt x="22" y="113"/>
                    </a:lnTo>
                    <a:lnTo>
                      <a:pt x="36" y="145"/>
                    </a:lnTo>
                    <a:lnTo>
                      <a:pt x="52" y="170"/>
                    </a:lnTo>
                    <a:lnTo>
                      <a:pt x="75" y="199"/>
                    </a:lnTo>
                    <a:lnTo>
                      <a:pt x="102" y="229"/>
                    </a:lnTo>
                    <a:lnTo>
                      <a:pt x="131" y="260"/>
                    </a:lnTo>
                    <a:lnTo>
                      <a:pt x="140" y="269"/>
                    </a:lnTo>
                    <a:lnTo>
                      <a:pt x="199" y="224"/>
                    </a:lnTo>
                    <a:lnTo>
                      <a:pt x="165" y="204"/>
                    </a:lnTo>
                    <a:lnTo>
                      <a:pt x="138" y="183"/>
                    </a:lnTo>
                    <a:lnTo>
                      <a:pt x="106" y="152"/>
                    </a:lnTo>
                    <a:lnTo>
                      <a:pt x="77" y="122"/>
                    </a:lnTo>
                    <a:lnTo>
                      <a:pt x="47" y="86"/>
                    </a:lnTo>
                    <a:lnTo>
                      <a:pt x="27" y="56"/>
                    </a:lnTo>
                    <a:lnTo>
                      <a:pt x="16" y="27"/>
                    </a:lnTo>
                    <a:lnTo>
                      <a:pt x="11" y="0"/>
                    </a:lnTo>
                    <a:close/>
                  </a:path>
                </a:pathLst>
              </a:custGeom>
              <a:solidFill>
                <a:srgbClr val="000000"/>
              </a:solidFill>
              <a:ln w="0">
                <a:solidFill>
                  <a:srgbClr val="000000"/>
                </a:solidFill>
                <a:round/>
              </a:ln>
            </p:spPr>
            <p:txBody>
              <a:bodyPr/>
              <a:lstStyle/>
              <a:p>
                <a:endParaRPr lang="zh-CN" altLang="en-US"/>
              </a:p>
            </p:txBody>
          </p:sp>
          <p:grpSp>
            <p:nvGrpSpPr>
              <p:cNvPr id="14363" name="Group 129"/>
              <p:cNvGrpSpPr/>
              <p:nvPr/>
            </p:nvGrpSpPr>
            <p:grpSpPr bwMode="auto">
              <a:xfrm>
                <a:off x="0" y="0"/>
                <a:ext cx="199" cy="712"/>
                <a:chOff x="0" y="0"/>
                <a:chExt cx="199" cy="712"/>
              </a:xfrm>
            </p:grpSpPr>
            <p:grpSp>
              <p:nvGrpSpPr>
                <p:cNvPr id="14364" name="Group 130"/>
                <p:cNvGrpSpPr/>
                <p:nvPr/>
              </p:nvGrpSpPr>
              <p:grpSpPr bwMode="auto">
                <a:xfrm>
                  <a:off x="0" y="0"/>
                  <a:ext cx="199" cy="712"/>
                  <a:chOff x="0" y="0"/>
                  <a:chExt cx="199" cy="712"/>
                </a:xfrm>
              </p:grpSpPr>
              <p:sp>
                <p:nvSpPr>
                  <p:cNvPr id="14376" name="Freeform 1151"/>
                  <p:cNvSpPr/>
                  <p:nvPr/>
                </p:nvSpPr>
                <p:spPr bwMode="auto">
                  <a:xfrm>
                    <a:off x="39" y="291"/>
                    <a:ext cx="150" cy="119"/>
                  </a:xfrm>
                  <a:custGeom>
                    <a:avLst/>
                    <a:gdLst>
                      <a:gd name="T0" fmla="*/ 0 w 753"/>
                      <a:gd name="T1" fmla="*/ 0 h 594"/>
                      <a:gd name="T2" fmla="*/ 0 w 753"/>
                      <a:gd name="T3" fmla="*/ 0 h 594"/>
                      <a:gd name="T4" fmla="*/ 0 w 753"/>
                      <a:gd name="T5" fmla="*/ 0 h 594"/>
                      <a:gd name="T6" fmla="*/ 0 w 753"/>
                      <a:gd name="T7" fmla="*/ 0 h 594"/>
                      <a:gd name="T8" fmla="*/ 0 w 753"/>
                      <a:gd name="T9" fmla="*/ 0 h 594"/>
                      <a:gd name="T10" fmla="*/ 0 w 753"/>
                      <a:gd name="T11" fmla="*/ 0 h 594"/>
                      <a:gd name="T12" fmla="*/ 0 w 753"/>
                      <a:gd name="T13" fmla="*/ 0 h 594"/>
                      <a:gd name="T14" fmla="*/ 0 w 753"/>
                      <a:gd name="T15" fmla="*/ 0 h 594"/>
                      <a:gd name="T16" fmla="*/ 0 w 753"/>
                      <a:gd name="T17" fmla="*/ 0 h 594"/>
                      <a:gd name="T18" fmla="*/ 0 w 753"/>
                      <a:gd name="T19" fmla="*/ 0 h 594"/>
                      <a:gd name="T20" fmla="*/ 0 w 753"/>
                      <a:gd name="T21" fmla="*/ 0 h 594"/>
                      <a:gd name="T22" fmla="*/ 0 w 753"/>
                      <a:gd name="T23" fmla="*/ 0 h 594"/>
                      <a:gd name="T24" fmla="*/ 0 w 753"/>
                      <a:gd name="T25" fmla="*/ 0 h 594"/>
                      <a:gd name="T26" fmla="*/ 0 w 753"/>
                      <a:gd name="T27" fmla="*/ 0 h 594"/>
                      <a:gd name="T28" fmla="*/ 0 w 753"/>
                      <a:gd name="T29" fmla="*/ 0 h 594"/>
                      <a:gd name="T30" fmla="*/ 0 w 753"/>
                      <a:gd name="T31" fmla="*/ 0 h 594"/>
                      <a:gd name="T32" fmla="*/ 0 w 753"/>
                      <a:gd name="T33" fmla="*/ 0 h 594"/>
                      <a:gd name="T34" fmla="*/ 0 w 753"/>
                      <a:gd name="T35" fmla="*/ 0 h 594"/>
                      <a:gd name="T36" fmla="*/ 0 w 753"/>
                      <a:gd name="T37" fmla="*/ 0 h 594"/>
                      <a:gd name="T38" fmla="*/ 0 w 753"/>
                      <a:gd name="T39" fmla="*/ 0 h 594"/>
                      <a:gd name="T40" fmla="*/ 0 w 753"/>
                      <a:gd name="T41" fmla="*/ 0 h 594"/>
                      <a:gd name="T42" fmla="*/ 0 w 753"/>
                      <a:gd name="T43" fmla="*/ 0 h 594"/>
                      <a:gd name="T44" fmla="*/ 0 w 753"/>
                      <a:gd name="T45" fmla="*/ 0 h 594"/>
                      <a:gd name="T46" fmla="*/ 0 w 753"/>
                      <a:gd name="T47" fmla="*/ 0 h 594"/>
                      <a:gd name="T48" fmla="*/ 0 w 753"/>
                      <a:gd name="T49" fmla="*/ 0 h 594"/>
                      <a:gd name="T50" fmla="*/ 0 w 753"/>
                      <a:gd name="T51" fmla="*/ 0 h 594"/>
                      <a:gd name="T52" fmla="*/ 0 w 753"/>
                      <a:gd name="T53" fmla="*/ 0 h 594"/>
                      <a:gd name="T54" fmla="*/ 0 w 753"/>
                      <a:gd name="T55" fmla="*/ 0 h 594"/>
                      <a:gd name="T56" fmla="*/ 0 w 753"/>
                      <a:gd name="T57" fmla="*/ 0 h 594"/>
                      <a:gd name="T58" fmla="*/ 0 w 753"/>
                      <a:gd name="T59" fmla="*/ 0 h 594"/>
                      <a:gd name="T60" fmla="*/ 0 w 753"/>
                      <a:gd name="T61" fmla="*/ 0 h 59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753"/>
                      <a:gd name="T94" fmla="*/ 0 h 594"/>
                      <a:gd name="T95" fmla="*/ 753 w 753"/>
                      <a:gd name="T96" fmla="*/ 594 h 59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753" h="594">
                        <a:moveTo>
                          <a:pt x="113" y="15"/>
                        </a:moveTo>
                        <a:lnTo>
                          <a:pt x="86" y="0"/>
                        </a:lnTo>
                        <a:lnTo>
                          <a:pt x="0" y="68"/>
                        </a:lnTo>
                        <a:lnTo>
                          <a:pt x="57" y="106"/>
                        </a:lnTo>
                        <a:lnTo>
                          <a:pt x="97" y="133"/>
                        </a:lnTo>
                        <a:lnTo>
                          <a:pt x="154" y="170"/>
                        </a:lnTo>
                        <a:lnTo>
                          <a:pt x="204" y="190"/>
                        </a:lnTo>
                        <a:lnTo>
                          <a:pt x="263" y="215"/>
                        </a:lnTo>
                        <a:lnTo>
                          <a:pt x="345" y="247"/>
                        </a:lnTo>
                        <a:lnTo>
                          <a:pt x="399" y="267"/>
                        </a:lnTo>
                        <a:lnTo>
                          <a:pt x="444" y="292"/>
                        </a:lnTo>
                        <a:lnTo>
                          <a:pt x="492" y="319"/>
                        </a:lnTo>
                        <a:lnTo>
                          <a:pt x="526" y="342"/>
                        </a:lnTo>
                        <a:lnTo>
                          <a:pt x="569" y="362"/>
                        </a:lnTo>
                        <a:lnTo>
                          <a:pt x="623" y="403"/>
                        </a:lnTo>
                        <a:lnTo>
                          <a:pt x="680" y="455"/>
                        </a:lnTo>
                        <a:lnTo>
                          <a:pt x="714" y="496"/>
                        </a:lnTo>
                        <a:lnTo>
                          <a:pt x="732" y="542"/>
                        </a:lnTo>
                        <a:lnTo>
                          <a:pt x="739" y="569"/>
                        </a:lnTo>
                        <a:lnTo>
                          <a:pt x="753" y="594"/>
                        </a:lnTo>
                        <a:lnTo>
                          <a:pt x="753" y="564"/>
                        </a:lnTo>
                        <a:lnTo>
                          <a:pt x="748" y="523"/>
                        </a:lnTo>
                        <a:lnTo>
                          <a:pt x="734" y="464"/>
                        </a:lnTo>
                        <a:lnTo>
                          <a:pt x="696" y="392"/>
                        </a:lnTo>
                        <a:lnTo>
                          <a:pt x="646" y="331"/>
                        </a:lnTo>
                        <a:lnTo>
                          <a:pt x="589" y="278"/>
                        </a:lnTo>
                        <a:lnTo>
                          <a:pt x="540" y="240"/>
                        </a:lnTo>
                        <a:lnTo>
                          <a:pt x="428" y="174"/>
                        </a:lnTo>
                        <a:lnTo>
                          <a:pt x="286" y="104"/>
                        </a:lnTo>
                        <a:lnTo>
                          <a:pt x="175" y="47"/>
                        </a:lnTo>
                        <a:lnTo>
                          <a:pt x="113" y="15"/>
                        </a:lnTo>
                        <a:close/>
                      </a:path>
                    </a:pathLst>
                  </a:custGeom>
                  <a:solidFill>
                    <a:srgbClr val="000000"/>
                  </a:solidFill>
                  <a:ln w="0">
                    <a:solidFill>
                      <a:srgbClr val="000000"/>
                    </a:solidFill>
                    <a:round/>
                  </a:ln>
                </p:spPr>
                <p:txBody>
                  <a:bodyPr/>
                  <a:lstStyle/>
                  <a:p>
                    <a:endParaRPr lang="zh-CN" altLang="en-US"/>
                  </a:p>
                </p:txBody>
              </p:sp>
              <p:sp>
                <p:nvSpPr>
                  <p:cNvPr id="14377" name="Freeform 1152"/>
                  <p:cNvSpPr/>
                  <p:nvPr/>
                </p:nvSpPr>
                <p:spPr bwMode="auto">
                  <a:xfrm>
                    <a:off x="0" y="0"/>
                    <a:ext cx="199" cy="242"/>
                  </a:xfrm>
                  <a:custGeom>
                    <a:avLst/>
                    <a:gdLst>
                      <a:gd name="T0" fmla="*/ 0 w 995"/>
                      <a:gd name="T1" fmla="*/ 0 h 1208"/>
                      <a:gd name="T2" fmla="*/ 0 w 995"/>
                      <a:gd name="T3" fmla="*/ 0 h 1208"/>
                      <a:gd name="T4" fmla="*/ 0 w 995"/>
                      <a:gd name="T5" fmla="*/ 0 h 1208"/>
                      <a:gd name="T6" fmla="*/ 0 w 995"/>
                      <a:gd name="T7" fmla="*/ 0 h 1208"/>
                      <a:gd name="T8" fmla="*/ 0 w 995"/>
                      <a:gd name="T9" fmla="*/ 0 h 1208"/>
                      <a:gd name="T10" fmla="*/ 0 w 995"/>
                      <a:gd name="T11" fmla="*/ 0 h 1208"/>
                      <a:gd name="T12" fmla="*/ 0 w 995"/>
                      <a:gd name="T13" fmla="*/ 0 h 1208"/>
                      <a:gd name="T14" fmla="*/ 0 w 995"/>
                      <a:gd name="T15" fmla="*/ 0 h 1208"/>
                      <a:gd name="T16" fmla="*/ 0 w 995"/>
                      <a:gd name="T17" fmla="*/ 0 h 1208"/>
                      <a:gd name="T18" fmla="*/ 0 w 995"/>
                      <a:gd name="T19" fmla="*/ 0 h 1208"/>
                      <a:gd name="T20" fmla="*/ 0 w 995"/>
                      <a:gd name="T21" fmla="*/ 0 h 1208"/>
                      <a:gd name="T22" fmla="*/ 0 w 995"/>
                      <a:gd name="T23" fmla="*/ 0 h 1208"/>
                      <a:gd name="T24" fmla="*/ 0 w 995"/>
                      <a:gd name="T25" fmla="*/ 0 h 1208"/>
                      <a:gd name="T26" fmla="*/ 0 w 995"/>
                      <a:gd name="T27" fmla="*/ 0 h 1208"/>
                      <a:gd name="T28" fmla="*/ 0 w 995"/>
                      <a:gd name="T29" fmla="*/ 0 h 1208"/>
                      <a:gd name="T30" fmla="*/ 0 w 995"/>
                      <a:gd name="T31" fmla="*/ 0 h 1208"/>
                      <a:gd name="T32" fmla="*/ 0 w 995"/>
                      <a:gd name="T33" fmla="*/ 0 h 1208"/>
                      <a:gd name="T34" fmla="*/ 0 w 995"/>
                      <a:gd name="T35" fmla="*/ 0 h 1208"/>
                      <a:gd name="T36" fmla="*/ 0 w 995"/>
                      <a:gd name="T37" fmla="*/ 0 h 1208"/>
                      <a:gd name="T38" fmla="*/ 0 w 995"/>
                      <a:gd name="T39" fmla="*/ 0 h 1208"/>
                      <a:gd name="T40" fmla="*/ 0 w 995"/>
                      <a:gd name="T41" fmla="*/ 0 h 1208"/>
                      <a:gd name="T42" fmla="*/ 0 w 995"/>
                      <a:gd name="T43" fmla="*/ 0 h 1208"/>
                      <a:gd name="T44" fmla="*/ 0 w 995"/>
                      <a:gd name="T45" fmla="*/ 0 h 1208"/>
                      <a:gd name="T46" fmla="*/ 0 w 995"/>
                      <a:gd name="T47" fmla="*/ 0 h 1208"/>
                      <a:gd name="T48" fmla="*/ 0 w 995"/>
                      <a:gd name="T49" fmla="*/ 0 h 1208"/>
                      <a:gd name="T50" fmla="*/ 0 w 995"/>
                      <a:gd name="T51" fmla="*/ 0 h 1208"/>
                      <a:gd name="T52" fmla="*/ 0 w 995"/>
                      <a:gd name="T53" fmla="*/ 0 h 1208"/>
                      <a:gd name="T54" fmla="*/ 0 w 995"/>
                      <a:gd name="T55" fmla="*/ 0 h 1208"/>
                      <a:gd name="T56" fmla="*/ 0 w 995"/>
                      <a:gd name="T57" fmla="*/ 0 h 1208"/>
                      <a:gd name="T58" fmla="*/ 0 w 995"/>
                      <a:gd name="T59" fmla="*/ 0 h 1208"/>
                      <a:gd name="T60" fmla="*/ 0 w 995"/>
                      <a:gd name="T61" fmla="*/ 0 h 1208"/>
                      <a:gd name="T62" fmla="*/ 0 w 995"/>
                      <a:gd name="T63" fmla="*/ 0 h 1208"/>
                      <a:gd name="T64" fmla="*/ 0 w 995"/>
                      <a:gd name="T65" fmla="*/ 0 h 120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995"/>
                      <a:gd name="T100" fmla="*/ 0 h 1208"/>
                      <a:gd name="T101" fmla="*/ 995 w 995"/>
                      <a:gd name="T102" fmla="*/ 1208 h 120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995" h="1208">
                        <a:moveTo>
                          <a:pt x="977" y="0"/>
                        </a:moveTo>
                        <a:lnTo>
                          <a:pt x="982" y="18"/>
                        </a:lnTo>
                        <a:lnTo>
                          <a:pt x="982" y="39"/>
                        </a:lnTo>
                        <a:lnTo>
                          <a:pt x="982" y="59"/>
                        </a:lnTo>
                        <a:lnTo>
                          <a:pt x="977" y="91"/>
                        </a:lnTo>
                        <a:lnTo>
                          <a:pt x="973" y="122"/>
                        </a:lnTo>
                        <a:lnTo>
                          <a:pt x="966" y="147"/>
                        </a:lnTo>
                        <a:lnTo>
                          <a:pt x="954" y="175"/>
                        </a:lnTo>
                        <a:lnTo>
                          <a:pt x="941" y="206"/>
                        </a:lnTo>
                        <a:lnTo>
                          <a:pt x="916" y="245"/>
                        </a:lnTo>
                        <a:lnTo>
                          <a:pt x="893" y="281"/>
                        </a:lnTo>
                        <a:lnTo>
                          <a:pt x="868" y="313"/>
                        </a:lnTo>
                        <a:lnTo>
                          <a:pt x="841" y="342"/>
                        </a:lnTo>
                        <a:lnTo>
                          <a:pt x="821" y="361"/>
                        </a:lnTo>
                        <a:lnTo>
                          <a:pt x="746" y="429"/>
                        </a:lnTo>
                        <a:lnTo>
                          <a:pt x="698" y="458"/>
                        </a:lnTo>
                        <a:lnTo>
                          <a:pt x="648" y="490"/>
                        </a:lnTo>
                        <a:lnTo>
                          <a:pt x="601" y="519"/>
                        </a:lnTo>
                        <a:lnTo>
                          <a:pt x="537" y="549"/>
                        </a:lnTo>
                        <a:lnTo>
                          <a:pt x="467" y="587"/>
                        </a:lnTo>
                        <a:lnTo>
                          <a:pt x="404" y="619"/>
                        </a:lnTo>
                        <a:lnTo>
                          <a:pt x="338" y="660"/>
                        </a:lnTo>
                        <a:lnTo>
                          <a:pt x="272" y="705"/>
                        </a:lnTo>
                        <a:lnTo>
                          <a:pt x="234" y="735"/>
                        </a:lnTo>
                        <a:lnTo>
                          <a:pt x="195" y="769"/>
                        </a:lnTo>
                        <a:lnTo>
                          <a:pt x="163" y="798"/>
                        </a:lnTo>
                        <a:lnTo>
                          <a:pt x="136" y="828"/>
                        </a:lnTo>
                        <a:lnTo>
                          <a:pt x="113" y="859"/>
                        </a:lnTo>
                        <a:lnTo>
                          <a:pt x="84" y="889"/>
                        </a:lnTo>
                        <a:lnTo>
                          <a:pt x="52" y="943"/>
                        </a:lnTo>
                        <a:lnTo>
                          <a:pt x="27" y="1000"/>
                        </a:lnTo>
                        <a:lnTo>
                          <a:pt x="11" y="1059"/>
                        </a:lnTo>
                        <a:lnTo>
                          <a:pt x="2" y="1104"/>
                        </a:lnTo>
                        <a:lnTo>
                          <a:pt x="0" y="1150"/>
                        </a:lnTo>
                        <a:lnTo>
                          <a:pt x="2" y="1208"/>
                        </a:lnTo>
                        <a:lnTo>
                          <a:pt x="30" y="1134"/>
                        </a:lnTo>
                        <a:lnTo>
                          <a:pt x="41" y="1106"/>
                        </a:lnTo>
                        <a:lnTo>
                          <a:pt x="59" y="1070"/>
                        </a:lnTo>
                        <a:lnTo>
                          <a:pt x="73" y="1045"/>
                        </a:lnTo>
                        <a:lnTo>
                          <a:pt x="91" y="1020"/>
                        </a:lnTo>
                        <a:lnTo>
                          <a:pt x="107" y="995"/>
                        </a:lnTo>
                        <a:lnTo>
                          <a:pt x="138" y="961"/>
                        </a:lnTo>
                        <a:lnTo>
                          <a:pt x="175" y="921"/>
                        </a:lnTo>
                        <a:lnTo>
                          <a:pt x="202" y="891"/>
                        </a:lnTo>
                        <a:lnTo>
                          <a:pt x="231" y="868"/>
                        </a:lnTo>
                        <a:lnTo>
                          <a:pt x="261" y="846"/>
                        </a:lnTo>
                        <a:lnTo>
                          <a:pt x="292" y="823"/>
                        </a:lnTo>
                        <a:lnTo>
                          <a:pt x="336" y="791"/>
                        </a:lnTo>
                        <a:lnTo>
                          <a:pt x="397" y="750"/>
                        </a:lnTo>
                        <a:lnTo>
                          <a:pt x="456" y="723"/>
                        </a:lnTo>
                        <a:lnTo>
                          <a:pt x="517" y="689"/>
                        </a:lnTo>
                        <a:lnTo>
                          <a:pt x="567" y="662"/>
                        </a:lnTo>
                        <a:lnTo>
                          <a:pt x="623" y="630"/>
                        </a:lnTo>
                        <a:lnTo>
                          <a:pt x="678" y="601"/>
                        </a:lnTo>
                        <a:lnTo>
                          <a:pt x="716" y="571"/>
                        </a:lnTo>
                        <a:lnTo>
                          <a:pt x="759" y="542"/>
                        </a:lnTo>
                        <a:lnTo>
                          <a:pt x="793" y="517"/>
                        </a:lnTo>
                        <a:lnTo>
                          <a:pt x="841" y="476"/>
                        </a:lnTo>
                        <a:lnTo>
                          <a:pt x="877" y="433"/>
                        </a:lnTo>
                        <a:lnTo>
                          <a:pt x="916" y="385"/>
                        </a:lnTo>
                        <a:lnTo>
                          <a:pt x="952" y="326"/>
                        </a:lnTo>
                        <a:lnTo>
                          <a:pt x="973" y="274"/>
                        </a:lnTo>
                        <a:lnTo>
                          <a:pt x="986" y="234"/>
                        </a:lnTo>
                        <a:lnTo>
                          <a:pt x="993" y="179"/>
                        </a:lnTo>
                        <a:lnTo>
                          <a:pt x="995" y="132"/>
                        </a:lnTo>
                        <a:lnTo>
                          <a:pt x="991" y="82"/>
                        </a:lnTo>
                        <a:lnTo>
                          <a:pt x="977" y="0"/>
                        </a:lnTo>
                        <a:close/>
                      </a:path>
                    </a:pathLst>
                  </a:custGeom>
                  <a:solidFill>
                    <a:srgbClr val="00FFFF"/>
                  </a:solidFill>
                  <a:ln w="0">
                    <a:solidFill>
                      <a:srgbClr val="000000"/>
                    </a:solidFill>
                    <a:round/>
                  </a:ln>
                </p:spPr>
                <p:txBody>
                  <a:bodyPr/>
                  <a:lstStyle/>
                  <a:p>
                    <a:endParaRPr lang="zh-CN" altLang="en-US"/>
                  </a:p>
                </p:txBody>
              </p:sp>
              <p:sp>
                <p:nvSpPr>
                  <p:cNvPr id="14378" name="Freeform 1153"/>
                  <p:cNvSpPr/>
                  <p:nvPr/>
                </p:nvSpPr>
                <p:spPr bwMode="auto">
                  <a:xfrm>
                    <a:off x="48" y="660"/>
                    <a:ext cx="102" cy="52"/>
                  </a:xfrm>
                  <a:custGeom>
                    <a:avLst/>
                    <a:gdLst>
                      <a:gd name="T0" fmla="*/ 0 w 506"/>
                      <a:gd name="T1" fmla="*/ 0 h 259"/>
                      <a:gd name="T2" fmla="*/ 0 w 506"/>
                      <a:gd name="T3" fmla="*/ 0 h 259"/>
                      <a:gd name="T4" fmla="*/ 0 w 506"/>
                      <a:gd name="T5" fmla="*/ 0 h 259"/>
                      <a:gd name="T6" fmla="*/ 0 w 506"/>
                      <a:gd name="T7" fmla="*/ 0 h 259"/>
                      <a:gd name="T8" fmla="*/ 0 w 506"/>
                      <a:gd name="T9" fmla="*/ 0 h 259"/>
                      <a:gd name="T10" fmla="*/ 0 w 506"/>
                      <a:gd name="T11" fmla="*/ 0 h 259"/>
                      <a:gd name="T12" fmla="*/ 0 w 506"/>
                      <a:gd name="T13" fmla="*/ 0 h 259"/>
                      <a:gd name="T14" fmla="*/ 0 w 506"/>
                      <a:gd name="T15" fmla="*/ 0 h 259"/>
                      <a:gd name="T16" fmla="*/ 0 w 506"/>
                      <a:gd name="T17" fmla="*/ 0 h 259"/>
                      <a:gd name="T18" fmla="*/ 0 w 506"/>
                      <a:gd name="T19" fmla="*/ 0 h 259"/>
                      <a:gd name="T20" fmla="*/ 0 w 506"/>
                      <a:gd name="T21" fmla="*/ 0 h 259"/>
                      <a:gd name="T22" fmla="*/ 0 w 506"/>
                      <a:gd name="T23" fmla="*/ 0 h 259"/>
                      <a:gd name="T24" fmla="*/ 0 w 506"/>
                      <a:gd name="T25" fmla="*/ 0 h 259"/>
                      <a:gd name="T26" fmla="*/ 0 w 506"/>
                      <a:gd name="T27" fmla="*/ 0 h 259"/>
                      <a:gd name="T28" fmla="*/ 0 w 506"/>
                      <a:gd name="T29" fmla="*/ 0 h 259"/>
                      <a:gd name="T30" fmla="*/ 0 w 506"/>
                      <a:gd name="T31" fmla="*/ 0 h 259"/>
                      <a:gd name="T32" fmla="*/ 0 w 506"/>
                      <a:gd name="T33" fmla="*/ 0 h 259"/>
                      <a:gd name="T34" fmla="*/ 0 w 506"/>
                      <a:gd name="T35" fmla="*/ 0 h 259"/>
                      <a:gd name="T36" fmla="*/ 0 w 506"/>
                      <a:gd name="T37" fmla="*/ 0 h 259"/>
                      <a:gd name="T38" fmla="*/ 0 w 506"/>
                      <a:gd name="T39" fmla="*/ 0 h 259"/>
                      <a:gd name="T40" fmla="*/ 0 w 506"/>
                      <a:gd name="T41" fmla="*/ 0 h 259"/>
                      <a:gd name="T42" fmla="*/ 0 w 506"/>
                      <a:gd name="T43" fmla="*/ 0 h 2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06"/>
                      <a:gd name="T67" fmla="*/ 0 h 259"/>
                      <a:gd name="T68" fmla="*/ 506 w 506"/>
                      <a:gd name="T69" fmla="*/ 259 h 2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06" h="259">
                        <a:moveTo>
                          <a:pt x="53" y="86"/>
                        </a:moveTo>
                        <a:lnTo>
                          <a:pt x="21" y="68"/>
                        </a:lnTo>
                        <a:lnTo>
                          <a:pt x="0" y="58"/>
                        </a:lnTo>
                        <a:lnTo>
                          <a:pt x="80" y="0"/>
                        </a:lnTo>
                        <a:lnTo>
                          <a:pt x="119" y="21"/>
                        </a:lnTo>
                        <a:lnTo>
                          <a:pt x="135" y="27"/>
                        </a:lnTo>
                        <a:lnTo>
                          <a:pt x="198" y="50"/>
                        </a:lnTo>
                        <a:lnTo>
                          <a:pt x="233" y="61"/>
                        </a:lnTo>
                        <a:lnTo>
                          <a:pt x="263" y="73"/>
                        </a:lnTo>
                        <a:lnTo>
                          <a:pt x="307" y="91"/>
                        </a:lnTo>
                        <a:lnTo>
                          <a:pt x="358" y="111"/>
                        </a:lnTo>
                        <a:lnTo>
                          <a:pt x="409" y="132"/>
                        </a:lnTo>
                        <a:lnTo>
                          <a:pt x="461" y="152"/>
                        </a:lnTo>
                        <a:lnTo>
                          <a:pt x="506" y="170"/>
                        </a:lnTo>
                        <a:lnTo>
                          <a:pt x="466" y="259"/>
                        </a:lnTo>
                        <a:lnTo>
                          <a:pt x="429" y="241"/>
                        </a:lnTo>
                        <a:lnTo>
                          <a:pt x="379" y="218"/>
                        </a:lnTo>
                        <a:lnTo>
                          <a:pt x="307" y="193"/>
                        </a:lnTo>
                        <a:lnTo>
                          <a:pt x="214" y="157"/>
                        </a:lnTo>
                        <a:lnTo>
                          <a:pt x="146" y="129"/>
                        </a:lnTo>
                        <a:lnTo>
                          <a:pt x="96" y="107"/>
                        </a:lnTo>
                        <a:lnTo>
                          <a:pt x="53" y="86"/>
                        </a:lnTo>
                        <a:close/>
                      </a:path>
                    </a:pathLst>
                  </a:custGeom>
                  <a:solidFill>
                    <a:srgbClr val="000000"/>
                  </a:solidFill>
                  <a:ln w="0">
                    <a:solidFill>
                      <a:srgbClr val="000000"/>
                    </a:solidFill>
                    <a:round/>
                  </a:ln>
                </p:spPr>
                <p:txBody>
                  <a:bodyPr/>
                  <a:lstStyle/>
                  <a:p>
                    <a:endParaRPr lang="zh-CN" altLang="en-US"/>
                  </a:p>
                </p:txBody>
              </p:sp>
            </p:grpSp>
            <p:sp>
              <p:nvSpPr>
                <p:cNvPr id="14374" name="Freeform 1154"/>
                <p:cNvSpPr/>
                <p:nvPr/>
              </p:nvSpPr>
              <p:spPr bwMode="auto">
                <a:xfrm>
                  <a:off x="4" y="403"/>
                  <a:ext cx="186" cy="213"/>
                </a:xfrm>
                <a:custGeom>
                  <a:avLst/>
                  <a:gdLst>
                    <a:gd name="T0" fmla="*/ 0 w 931"/>
                    <a:gd name="T1" fmla="*/ 0 h 1065"/>
                    <a:gd name="T2" fmla="*/ 0 w 931"/>
                    <a:gd name="T3" fmla="*/ 0 h 1065"/>
                    <a:gd name="T4" fmla="*/ 0 w 931"/>
                    <a:gd name="T5" fmla="*/ 0 h 1065"/>
                    <a:gd name="T6" fmla="*/ 0 w 931"/>
                    <a:gd name="T7" fmla="*/ 0 h 1065"/>
                    <a:gd name="T8" fmla="*/ 0 w 931"/>
                    <a:gd name="T9" fmla="*/ 0 h 1065"/>
                    <a:gd name="T10" fmla="*/ 0 w 931"/>
                    <a:gd name="T11" fmla="*/ 0 h 1065"/>
                    <a:gd name="T12" fmla="*/ 0 w 931"/>
                    <a:gd name="T13" fmla="*/ 0 h 1065"/>
                    <a:gd name="T14" fmla="*/ 0 w 931"/>
                    <a:gd name="T15" fmla="*/ 0 h 1065"/>
                    <a:gd name="T16" fmla="*/ 0 w 931"/>
                    <a:gd name="T17" fmla="*/ 0 h 1065"/>
                    <a:gd name="T18" fmla="*/ 0 w 931"/>
                    <a:gd name="T19" fmla="*/ 0 h 1065"/>
                    <a:gd name="T20" fmla="*/ 0 w 931"/>
                    <a:gd name="T21" fmla="*/ 0 h 1065"/>
                    <a:gd name="T22" fmla="*/ 0 w 931"/>
                    <a:gd name="T23" fmla="*/ 0 h 1065"/>
                    <a:gd name="T24" fmla="*/ 0 w 931"/>
                    <a:gd name="T25" fmla="*/ 0 h 1065"/>
                    <a:gd name="T26" fmla="*/ 0 w 931"/>
                    <a:gd name="T27" fmla="*/ 0 h 1065"/>
                    <a:gd name="T28" fmla="*/ 0 w 931"/>
                    <a:gd name="T29" fmla="*/ 0 h 1065"/>
                    <a:gd name="T30" fmla="*/ 0 w 931"/>
                    <a:gd name="T31" fmla="*/ 0 h 1065"/>
                    <a:gd name="T32" fmla="*/ 0 w 931"/>
                    <a:gd name="T33" fmla="*/ 0 h 1065"/>
                    <a:gd name="T34" fmla="*/ 0 w 931"/>
                    <a:gd name="T35" fmla="*/ 0 h 1065"/>
                    <a:gd name="T36" fmla="*/ 0 w 931"/>
                    <a:gd name="T37" fmla="*/ 0 h 1065"/>
                    <a:gd name="T38" fmla="*/ 0 w 931"/>
                    <a:gd name="T39" fmla="*/ 0 h 1065"/>
                    <a:gd name="T40" fmla="*/ 0 w 931"/>
                    <a:gd name="T41" fmla="*/ 0 h 1065"/>
                    <a:gd name="T42" fmla="*/ 0 w 931"/>
                    <a:gd name="T43" fmla="*/ 0 h 1065"/>
                    <a:gd name="T44" fmla="*/ 0 w 931"/>
                    <a:gd name="T45" fmla="*/ 0 h 1065"/>
                    <a:gd name="T46" fmla="*/ 0 w 931"/>
                    <a:gd name="T47" fmla="*/ 0 h 1065"/>
                    <a:gd name="T48" fmla="*/ 0 w 931"/>
                    <a:gd name="T49" fmla="*/ 0 h 1065"/>
                    <a:gd name="T50" fmla="*/ 0 w 931"/>
                    <a:gd name="T51" fmla="*/ 0 h 1065"/>
                    <a:gd name="T52" fmla="*/ 0 w 931"/>
                    <a:gd name="T53" fmla="*/ 0 h 1065"/>
                    <a:gd name="T54" fmla="*/ 0 w 931"/>
                    <a:gd name="T55" fmla="*/ 0 h 1065"/>
                    <a:gd name="T56" fmla="*/ 0 w 931"/>
                    <a:gd name="T57" fmla="*/ 0 h 1065"/>
                    <a:gd name="T58" fmla="*/ 0 w 931"/>
                    <a:gd name="T59" fmla="*/ 0 h 1065"/>
                    <a:gd name="T60" fmla="*/ 0 w 931"/>
                    <a:gd name="T61" fmla="*/ 0 h 1065"/>
                    <a:gd name="T62" fmla="*/ 0 w 931"/>
                    <a:gd name="T63" fmla="*/ 0 h 106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31"/>
                    <a:gd name="T97" fmla="*/ 0 h 1065"/>
                    <a:gd name="T98" fmla="*/ 931 w 931"/>
                    <a:gd name="T99" fmla="*/ 1065 h 106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31" h="1065">
                      <a:moveTo>
                        <a:pt x="925" y="0"/>
                      </a:moveTo>
                      <a:lnTo>
                        <a:pt x="925" y="32"/>
                      </a:lnTo>
                      <a:lnTo>
                        <a:pt x="922" y="59"/>
                      </a:lnTo>
                      <a:lnTo>
                        <a:pt x="916" y="84"/>
                      </a:lnTo>
                      <a:lnTo>
                        <a:pt x="906" y="116"/>
                      </a:lnTo>
                      <a:lnTo>
                        <a:pt x="891" y="152"/>
                      </a:lnTo>
                      <a:lnTo>
                        <a:pt x="870" y="189"/>
                      </a:lnTo>
                      <a:lnTo>
                        <a:pt x="854" y="211"/>
                      </a:lnTo>
                      <a:lnTo>
                        <a:pt x="827" y="245"/>
                      </a:lnTo>
                      <a:lnTo>
                        <a:pt x="809" y="266"/>
                      </a:lnTo>
                      <a:lnTo>
                        <a:pt x="786" y="286"/>
                      </a:lnTo>
                      <a:lnTo>
                        <a:pt x="707" y="346"/>
                      </a:lnTo>
                      <a:lnTo>
                        <a:pt x="655" y="379"/>
                      </a:lnTo>
                      <a:lnTo>
                        <a:pt x="594" y="413"/>
                      </a:lnTo>
                      <a:lnTo>
                        <a:pt x="535" y="445"/>
                      </a:lnTo>
                      <a:lnTo>
                        <a:pt x="492" y="470"/>
                      </a:lnTo>
                      <a:lnTo>
                        <a:pt x="446" y="495"/>
                      </a:lnTo>
                      <a:lnTo>
                        <a:pt x="394" y="522"/>
                      </a:lnTo>
                      <a:lnTo>
                        <a:pt x="360" y="540"/>
                      </a:lnTo>
                      <a:lnTo>
                        <a:pt x="322" y="560"/>
                      </a:lnTo>
                      <a:lnTo>
                        <a:pt x="263" y="594"/>
                      </a:lnTo>
                      <a:lnTo>
                        <a:pt x="217" y="626"/>
                      </a:lnTo>
                      <a:lnTo>
                        <a:pt x="172" y="660"/>
                      </a:lnTo>
                      <a:lnTo>
                        <a:pt x="127" y="706"/>
                      </a:lnTo>
                      <a:lnTo>
                        <a:pt x="93" y="746"/>
                      </a:lnTo>
                      <a:lnTo>
                        <a:pt x="65" y="783"/>
                      </a:lnTo>
                      <a:lnTo>
                        <a:pt x="43" y="823"/>
                      </a:lnTo>
                      <a:lnTo>
                        <a:pt x="25" y="869"/>
                      </a:lnTo>
                      <a:lnTo>
                        <a:pt x="9" y="932"/>
                      </a:lnTo>
                      <a:lnTo>
                        <a:pt x="2" y="982"/>
                      </a:lnTo>
                      <a:lnTo>
                        <a:pt x="0" y="1032"/>
                      </a:lnTo>
                      <a:lnTo>
                        <a:pt x="9" y="1065"/>
                      </a:lnTo>
                      <a:lnTo>
                        <a:pt x="20" y="1021"/>
                      </a:lnTo>
                      <a:lnTo>
                        <a:pt x="31" y="989"/>
                      </a:lnTo>
                      <a:lnTo>
                        <a:pt x="44" y="955"/>
                      </a:lnTo>
                      <a:lnTo>
                        <a:pt x="61" y="922"/>
                      </a:lnTo>
                      <a:lnTo>
                        <a:pt x="79" y="894"/>
                      </a:lnTo>
                      <a:lnTo>
                        <a:pt x="97" y="866"/>
                      </a:lnTo>
                      <a:lnTo>
                        <a:pt x="122" y="839"/>
                      </a:lnTo>
                      <a:lnTo>
                        <a:pt x="145" y="814"/>
                      </a:lnTo>
                      <a:lnTo>
                        <a:pt x="179" y="780"/>
                      </a:lnTo>
                      <a:lnTo>
                        <a:pt x="213" y="746"/>
                      </a:lnTo>
                      <a:lnTo>
                        <a:pt x="247" y="719"/>
                      </a:lnTo>
                      <a:lnTo>
                        <a:pt x="281" y="690"/>
                      </a:lnTo>
                      <a:lnTo>
                        <a:pt x="317" y="662"/>
                      </a:lnTo>
                      <a:lnTo>
                        <a:pt x="356" y="637"/>
                      </a:lnTo>
                      <a:lnTo>
                        <a:pt x="399" y="613"/>
                      </a:lnTo>
                      <a:lnTo>
                        <a:pt x="444" y="588"/>
                      </a:lnTo>
                      <a:lnTo>
                        <a:pt x="489" y="563"/>
                      </a:lnTo>
                      <a:lnTo>
                        <a:pt x="532" y="538"/>
                      </a:lnTo>
                      <a:lnTo>
                        <a:pt x="580" y="513"/>
                      </a:lnTo>
                      <a:lnTo>
                        <a:pt x="644" y="477"/>
                      </a:lnTo>
                      <a:lnTo>
                        <a:pt x="702" y="446"/>
                      </a:lnTo>
                      <a:lnTo>
                        <a:pt x="741" y="424"/>
                      </a:lnTo>
                      <a:lnTo>
                        <a:pt x="778" y="403"/>
                      </a:lnTo>
                      <a:lnTo>
                        <a:pt x="850" y="335"/>
                      </a:lnTo>
                      <a:lnTo>
                        <a:pt x="872" y="300"/>
                      </a:lnTo>
                      <a:lnTo>
                        <a:pt x="891" y="268"/>
                      </a:lnTo>
                      <a:lnTo>
                        <a:pt x="904" y="234"/>
                      </a:lnTo>
                      <a:lnTo>
                        <a:pt x="913" y="204"/>
                      </a:lnTo>
                      <a:lnTo>
                        <a:pt x="922" y="168"/>
                      </a:lnTo>
                      <a:lnTo>
                        <a:pt x="929" y="125"/>
                      </a:lnTo>
                      <a:lnTo>
                        <a:pt x="931" y="87"/>
                      </a:lnTo>
                      <a:lnTo>
                        <a:pt x="931" y="55"/>
                      </a:lnTo>
                      <a:lnTo>
                        <a:pt x="925" y="0"/>
                      </a:lnTo>
                      <a:close/>
                    </a:path>
                  </a:pathLst>
                </a:custGeom>
                <a:solidFill>
                  <a:srgbClr val="00FFFF"/>
                </a:solidFill>
                <a:ln w="0">
                  <a:solidFill>
                    <a:srgbClr val="000000"/>
                  </a:solidFill>
                  <a:round/>
                </a:ln>
              </p:spPr>
              <p:txBody>
                <a:bodyPr/>
                <a:lstStyle/>
                <a:p>
                  <a:endParaRPr lang="zh-CN" altLang="en-US"/>
                </a:p>
              </p:txBody>
            </p:sp>
            <p:sp>
              <p:nvSpPr>
                <p:cNvPr id="14375" name="Freeform 1155"/>
                <p:cNvSpPr/>
                <p:nvPr/>
              </p:nvSpPr>
              <p:spPr bwMode="auto">
                <a:xfrm>
                  <a:off x="1" y="227"/>
                  <a:ext cx="37" cy="65"/>
                </a:xfrm>
                <a:custGeom>
                  <a:avLst/>
                  <a:gdLst>
                    <a:gd name="T0" fmla="*/ 0 w 185"/>
                    <a:gd name="T1" fmla="*/ 0 h 324"/>
                    <a:gd name="T2" fmla="*/ 0 w 185"/>
                    <a:gd name="T3" fmla="*/ 0 h 324"/>
                    <a:gd name="T4" fmla="*/ 0 w 185"/>
                    <a:gd name="T5" fmla="*/ 0 h 324"/>
                    <a:gd name="T6" fmla="*/ 0 w 185"/>
                    <a:gd name="T7" fmla="*/ 0 h 324"/>
                    <a:gd name="T8" fmla="*/ 0 w 185"/>
                    <a:gd name="T9" fmla="*/ 0 h 324"/>
                    <a:gd name="T10" fmla="*/ 0 w 185"/>
                    <a:gd name="T11" fmla="*/ 0 h 324"/>
                    <a:gd name="T12" fmla="*/ 0 w 185"/>
                    <a:gd name="T13" fmla="*/ 0 h 324"/>
                    <a:gd name="T14" fmla="*/ 0 w 185"/>
                    <a:gd name="T15" fmla="*/ 0 h 324"/>
                    <a:gd name="T16" fmla="*/ 0 w 185"/>
                    <a:gd name="T17" fmla="*/ 0 h 324"/>
                    <a:gd name="T18" fmla="*/ 0 w 185"/>
                    <a:gd name="T19" fmla="*/ 0 h 324"/>
                    <a:gd name="T20" fmla="*/ 0 w 185"/>
                    <a:gd name="T21" fmla="*/ 0 h 324"/>
                    <a:gd name="T22" fmla="*/ 0 w 185"/>
                    <a:gd name="T23" fmla="*/ 0 h 324"/>
                    <a:gd name="T24" fmla="*/ 0 w 185"/>
                    <a:gd name="T25" fmla="*/ 0 h 324"/>
                    <a:gd name="T26" fmla="*/ 0 w 185"/>
                    <a:gd name="T27" fmla="*/ 0 h 324"/>
                    <a:gd name="T28" fmla="*/ 0 w 185"/>
                    <a:gd name="T29" fmla="*/ 0 h 324"/>
                    <a:gd name="T30" fmla="*/ 0 w 185"/>
                    <a:gd name="T31" fmla="*/ 0 h 324"/>
                    <a:gd name="T32" fmla="*/ 0 w 185"/>
                    <a:gd name="T33" fmla="*/ 0 h 324"/>
                    <a:gd name="T34" fmla="*/ 0 w 185"/>
                    <a:gd name="T35" fmla="*/ 0 h 324"/>
                    <a:gd name="T36" fmla="*/ 0 w 185"/>
                    <a:gd name="T37" fmla="*/ 0 h 32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85"/>
                    <a:gd name="T58" fmla="*/ 0 h 324"/>
                    <a:gd name="T59" fmla="*/ 185 w 185"/>
                    <a:gd name="T60" fmla="*/ 324 h 32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85" h="324">
                      <a:moveTo>
                        <a:pt x="25" y="0"/>
                      </a:moveTo>
                      <a:lnTo>
                        <a:pt x="0" y="72"/>
                      </a:lnTo>
                      <a:lnTo>
                        <a:pt x="6" y="108"/>
                      </a:lnTo>
                      <a:lnTo>
                        <a:pt x="20" y="154"/>
                      </a:lnTo>
                      <a:lnTo>
                        <a:pt x="34" y="183"/>
                      </a:lnTo>
                      <a:lnTo>
                        <a:pt x="49" y="215"/>
                      </a:lnTo>
                      <a:lnTo>
                        <a:pt x="72" y="249"/>
                      </a:lnTo>
                      <a:lnTo>
                        <a:pt x="95" y="276"/>
                      </a:lnTo>
                      <a:lnTo>
                        <a:pt x="120" y="310"/>
                      </a:lnTo>
                      <a:lnTo>
                        <a:pt x="129" y="324"/>
                      </a:lnTo>
                      <a:lnTo>
                        <a:pt x="185" y="269"/>
                      </a:lnTo>
                      <a:lnTo>
                        <a:pt x="154" y="235"/>
                      </a:lnTo>
                      <a:lnTo>
                        <a:pt x="127" y="204"/>
                      </a:lnTo>
                      <a:lnTo>
                        <a:pt x="99" y="170"/>
                      </a:lnTo>
                      <a:lnTo>
                        <a:pt x="81" y="138"/>
                      </a:lnTo>
                      <a:lnTo>
                        <a:pt x="63" y="102"/>
                      </a:lnTo>
                      <a:lnTo>
                        <a:pt x="45" y="74"/>
                      </a:lnTo>
                      <a:lnTo>
                        <a:pt x="29" y="36"/>
                      </a:lnTo>
                      <a:lnTo>
                        <a:pt x="25" y="0"/>
                      </a:lnTo>
                      <a:close/>
                    </a:path>
                  </a:pathLst>
                </a:custGeom>
                <a:solidFill>
                  <a:srgbClr val="000000"/>
                </a:solidFill>
                <a:ln w="0">
                  <a:solidFill>
                    <a:srgbClr val="000000"/>
                  </a:solidFill>
                  <a:round/>
                </a:ln>
              </p:spPr>
              <p:txBody>
                <a:bodyPr/>
                <a:lstStyle/>
                <a:p>
                  <a:endParaRPr lang="zh-CN" altLang="en-US"/>
                </a:p>
              </p:txBody>
            </p:sp>
          </p:grpSp>
        </p:grpSp>
      </p:grpSp>
      <p:grpSp>
        <p:nvGrpSpPr>
          <p:cNvPr id="14365" name="Group 136"/>
          <p:cNvGrpSpPr/>
          <p:nvPr/>
        </p:nvGrpSpPr>
        <p:grpSpPr bwMode="auto">
          <a:xfrm>
            <a:off x="2786063" y="3143250"/>
            <a:ext cx="3106737" cy="1719263"/>
            <a:chOff x="0" y="0"/>
            <a:chExt cx="3106738" cy="1719263"/>
          </a:xfrm>
        </p:grpSpPr>
        <p:sp>
          <p:nvSpPr>
            <p:cNvPr id="14347" name="Rectangle 2"/>
            <p:cNvSpPr>
              <a:spLocks noChangeArrowheads="1"/>
            </p:cNvSpPr>
            <p:nvPr/>
          </p:nvSpPr>
          <p:spPr bwMode="auto">
            <a:xfrm>
              <a:off x="163573" y="1225709"/>
              <a:ext cx="746050" cy="304511"/>
            </a:xfrm>
            <a:prstGeom prst="rect">
              <a:avLst/>
            </a:prstGeom>
            <a:noFill/>
            <a:ln w="9525">
              <a:noFill/>
              <a:miter lim="800000"/>
            </a:ln>
          </p:spPr>
          <p:txBody>
            <a:bodyPr wrap="none" lIns="92075" tIns="46038" rIns="92075" bIns="46038">
              <a:spAutoFit/>
            </a:bodyPr>
            <a:lstStyle/>
            <a:p>
              <a:pPr eaLnBrk="0" hangingPunct="0"/>
              <a:r>
                <a:rPr lang="en-US" altLang="zh-CN" sz="1400" b="1">
                  <a:latin typeface="Times New Roman" panose="02020603050405020304" pitchFamily="18" charset="0"/>
                </a:rPr>
                <a:t>Sample</a:t>
              </a:r>
            </a:p>
          </p:txBody>
        </p:sp>
        <p:sp>
          <p:nvSpPr>
            <p:cNvPr id="14348" name="Rectangle 4"/>
            <p:cNvSpPr>
              <a:spLocks noChangeArrowheads="1"/>
            </p:cNvSpPr>
            <p:nvPr/>
          </p:nvSpPr>
          <p:spPr bwMode="auto">
            <a:xfrm>
              <a:off x="1203141" y="1249212"/>
              <a:ext cx="931850" cy="305022"/>
            </a:xfrm>
            <a:prstGeom prst="rect">
              <a:avLst/>
            </a:prstGeom>
            <a:noFill/>
            <a:ln w="9525">
              <a:noFill/>
              <a:miter lim="800000"/>
            </a:ln>
          </p:spPr>
          <p:txBody>
            <a:bodyPr wrap="none" lIns="92075" tIns="46038" rIns="92075" bIns="46038">
              <a:spAutoFit/>
            </a:bodyPr>
            <a:lstStyle/>
            <a:p>
              <a:pPr eaLnBrk="0" hangingPunct="0"/>
              <a:r>
                <a:rPr lang="en-US" altLang="zh-CN" sz="1400" b="1">
                  <a:latin typeface="Times New Roman" panose="02020603050405020304" pitchFamily="18" charset="0"/>
                </a:rPr>
                <a:t>Cell Lysis</a:t>
              </a:r>
            </a:p>
          </p:txBody>
        </p:sp>
        <p:sp>
          <p:nvSpPr>
            <p:cNvPr id="14349" name="Rectangle 6"/>
            <p:cNvSpPr>
              <a:spLocks noChangeArrowheads="1"/>
            </p:cNvSpPr>
            <p:nvPr/>
          </p:nvSpPr>
          <p:spPr bwMode="auto">
            <a:xfrm>
              <a:off x="1977689" y="1201696"/>
              <a:ext cx="1129049" cy="517567"/>
            </a:xfrm>
            <a:prstGeom prst="rect">
              <a:avLst/>
            </a:prstGeom>
            <a:noFill/>
            <a:ln w="9525">
              <a:noFill/>
              <a:miter lim="800000"/>
            </a:ln>
          </p:spPr>
          <p:txBody>
            <a:bodyPr wrap="none" lIns="92075" tIns="46038" rIns="92075" bIns="46038">
              <a:spAutoFit/>
            </a:bodyPr>
            <a:lstStyle/>
            <a:p>
              <a:pPr eaLnBrk="0" hangingPunct="0"/>
              <a:r>
                <a:rPr lang="en-US" altLang="zh-CN" sz="1400" b="1">
                  <a:latin typeface="Times New Roman" panose="02020603050405020304" pitchFamily="18" charset="0"/>
                </a:rPr>
                <a:t>Target RNA</a:t>
              </a:r>
            </a:p>
            <a:p>
              <a:pPr eaLnBrk="0" hangingPunct="0"/>
              <a:r>
                <a:rPr lang="en-US" altLang="zh-CN" sz="1400" b="1">
                  <a:latin typeface="Times New Roman" panose="02020603050405020304" pitchFamily="18" charset="0"/>
                </a:rPr>
                <a:t>Released</a:t>
              </a:r>
            </a:p>
          </p:txBody>
        </p:sp>
        <p:pic>
          <p:nvPicPr>
            <p:cNvPr id="14350" name="Picture 8"/>
            <p:cNvPicPr>
              <a:picLocks noChangeAspect="1" noChangeArrowheads="1"/>
            </p:cNvPicPr>
            <p:nvPr/>
          </p:nvPicPr>
          <p:blipFill>
            <a:blip r:embed="rId3"/>
            <a:srcRect/>
            <a:stretch>
              <a:fillRect/>
            </a:stretch>
          </p:blipFill>
          <p:spPr bwMode="auto">
            <a:xfrm>
              <a:off x="0" y="73573"/>
              <a:ext cx="862888" cy="849158"/>
            </a:xfrm>
            <a:prstGeom prst="rect">
              <a:avLst/>
            </a:prstGeom>
            <a:noFill/>
            <a:ln w="9525">
              <a:noFill/>
              <a:miter lim="800000"/>
              <a:headEnd/>
              <a:tailEnd/>
            </a:ln>
          </p:spPr>
        </p:pic>
        <p:pic>
          <p:nvPicPr>
            <p:cNvPr id="14351" name="Picture 9"/>
            <p:cNvPicPr>
              <a:picLocks noChangeAspect="1" noChangeArrowheads="1"/>
            </p:cNvPicPr>
            <p:nvPr/>
          </p:nvPicPr>
          <p:blipFill>
            <a:blip r:embed="rId4"/>
            <a:srcRect/>
            <a:stretch>
              <a:fillRect/>
            </a:stretch>
          </p:blipFill>
          <p:spPr bwMode="auto">
            <a:xfrm>
              <a:off x="2079138" y="220720"/>
              <a:ext cx="879416" cy="673910"/>
            </a:xfrm>
            <a:prstGeom prst="rect">
              <a:avLst/>
            </a:prstGeom>
            <a:noFill/>
            <a:ln w="9525">
              <a:noFill/>
              <a:miter lim="800000"/>
              <a:headEnd/>
              <a:tailEnd/>
            </a:ln>
          </p:spPr>
        </p:pic>
        <p:pic>
          <p:nvPicPr>
            <p:cNvPr id="14352" name="Picture 10"/>
            <p:cNvPicPr>
              <a:picLocks noChangeAspect="1" noChangeArrowheads="1"/>
            </p:cNvPicPr>
            <p:nvPr/>
          </p:nvPicPr>
          <p:blipFill>
            <a:blip r:embed="rId5"/>
            <a:srcRect/>
            <a:stretch>
              <a:fillRect/>
            </a:stretch>
          </p:blipFill>
          <p:spPr bwMode="auto">
            <a:xfrm>
              <a:off x="902784" y="0"/>
              <a:ext cx="1071485" cy="1029514"/>
            </a:xfrm>
            <a:prstGeom prst="rect">
              <a:avLst/>
            </a:prstGeom>
            <a:noFill/>
            <a:ln w="9525">
              <a:noFill/>
              <a:miter lim="800000"/>
              <a:headEnd/>
              <a:tailEnd/>
            </a:ln>
          </p:spPr>
        </p:pic>
        <p:sp>
          <p:nvSpPr>
            <p:cNvPr id="14353" name="AutoShape 12"/>
            <p:cNvSpPr>
              <a:spLocks noChangeArrowheads="1"/>
            </p:cNvSpPr>
            <p:nvPr/>
          </p:nvSpPr>
          <p:spPr bwMode="auto">
            <a:xfrm>
              <a:off x="848069" y="441439"/>
              <a:ext cx="191500" cy="122622"/>
            </a:xfrm>
            <a:prstGeom prst="rightArrow">
              <a:avLst>
                <a:gd name="adj1" fmla="val 50000"/>
                <a:gd name="adj2" fmla="val 35001"/>
              </a:avLst>
            </a:prstGeom>
            <a:solidFill>
              <a:srgbClr val="0099CC"/>
            </a:solidFill>
            <a:ln w="9525">
              <a:solidFill>
                <a:schemeClr val="tx1"/>
              </a:solidFill>
              <a:miter lim="800000"/>
            </a:ln>
          </p:spPr>
          <p:txBody>
            <a:bodyPr wrap="none" anchor="ctr"/>
            <a:lstStyle/>
            <a:p>
              <a:pPr eaLnBrk="0" hangingPunct="0"/>
              <a:endParaRPr lang="zh-CN" altLang="en-US" sz="1400">
                <a:latin typeface="Times New Roman" panose="02020603050405020304" pitchFamily="18" charset="0"/>
              </a:endParaRPr>
            </a:p>
          </p:txBody>
        </p:sp>
        <p:sp>
          <p:nvSpPr>
            <p:cNvPr id="14354" name="AutoShape 13"/>
            <p:cNvSpPr>
              <a:spLocks noChangeArrowheads="1"/>
            </p:cNvSpPr>
            <p:nvPr/>
          </p:nvSpPr>
          <p:spPr bwMode="auto">
            <a:xfrm>
              <a:off x="1997067" y="441439"/>
              <a:ext cx="191500" cy="122622"/>
            </a:xfrm>
            <a:prstGeom prst="rightArrow">
              <a:avLst>
                <a:gd name="adj1" fmla="val 50000"/>
                <a:gd name="adj2" fmla="val 35001"/>
              </a:avLst>
            </a:prstGeom>
            <a:solidFill>
              <a:srgbClr val="0099CC"/>
            </a:solidFill>
            <a:ln w="9525">
              <a:solidFill>
                <a:schemeClr val="tx1"/>
              </a:solidFill>
              <a:miter lim="800000"/>
            </a:ln>
          </p:spPr>
          <p:txBody>
            <a:bodyPr wrap="none" anchor="ctr"/>
            <a:lstStyle/>
            <a:p>
              <a:pPr eaLnBrk="0" hangingPunct="0"/>
              <a:endParaRPr lang="zh-CN" altLang="en-US" sz="1400">
                <a:latin typeface="Times New Roman" panose="02020603050405020304" pitchFamily="18" charset="0"/>
              </a:endParaRPr>
            </a:p>
          </p:txBody>
        </p:sp>
      </p:grpSp>
      <p:sp>
        <p:nvSpPr>
          <p:cNvPr id="14345" name="Rectangle 1027"/>
          <p:cNvSpPr>
            <a:spLocks noChangeArrowheads="1"/>
          </p:cNvSpPr>
          <p:nvPr/>
        </p:nvSpPr>
        <p:spPr bwMode="auto">
          <a:xfrm>
            <a:off x="6553200" y="2071688"/>
            <a:ext cx="2590800" cy="4343400"/>
          </a:xfrm>
          <a:prstGeom prst="rect">
            <a:avLst/>
          </a:prstGeom>
          <a:noFill/>
          <a:ln w="9525">
            <a:noFill/>
            <a:miter lim="800000"/>
          </a:ln>
        </p:spPr>
        <p:txBody>
          <a:bodyPr/>
          <a:lstStyle/>
          <a:p>
            <a:pPr marL="342900" indent="-342900" eaLnBrk="0" hangingPunct="0">
              <a:lnSpc>
                <a:spcPct val="150000"/>
              </a:lnSpc>
              <a:spcBef>
                <a:spcPct val="20000"/>
              </a:spcBef>
            </a:pPr>
            <a:r>
              <a:rPr lang="en-US" altLang="zh-CN" sz="2000" dirty="0">
                <a:latin typeface="Times New Roman" panose="02020603050405020304" pitchFamily="18" charset="0"/>
                <a:ea typeface="黑体" panose="02010609060101010101" pitchFamily="49" charset="-122"/>
              </a:rPr>
              <a:t>B</a:t>
            </a:r>
            <a:r>
              <a:rPr lang="zh-CN" altLang="en-US" sz="2000" dirty="0">
                <a:latin typeface="Times New Roman" panose="02020603050405020304" pitchFamily="18" charset="0"/>
                <a:ea typeface="黑体" panose="02010609060101010101" pitchFamily="49" charset="-122"/>
              </a:rPr>
              <a:t>、</a:t>
            </a:r>
            <a:r>
              <a:rPr lang="zh-CN" altLang="en-US" sz="2000" b="1" dirty="0">
                <a:latin typeface="Times New Roman" panose="02020603050405020304" pitchFamily="18" charset="0"/>
                <a:ea typeface="黑体" panose="02010609060101010101" pitchFamily="49" charset="-122"/>
              </a:rPr>
              <a:t>如果</a:t>
            </a:r>
            <a:r>
              <a:rPr lang="en-US" altLang="zh-CN" sz="2000" b="1" dirty="0">
                <a:latin typeface="Times New Roman" panose="02020603050405020304" pitchFamily="18" charset="0"/>
                <a:ea typeface="黑体" panose="02010609060101010101" pitchFamily="49" charset="-122"/>
              </a:rPr>
              <a:t>2ml</a:t>
            </a:r>
            <a:r>
              <a:rPr lang="zh-CN" altLang="en-US" sz="2000" b="1" dirty="0">
                <a:latin typeface="Times New Roman" panose="02020603050405020304" pitchFamily="18" charset="0"/>
                <a:ea typeface="黑体" panose="02010609060101010101" pitchFamily="49" charset="-122"/>
              </a:rPr>
              <a:t>样本含有</a:t>
            </a:r>
            <a:r>
              <a:rPr lang="en-US" altLang="zh-CN" sz="2000" b="1" dirty="0">
                <a:latin typeface="Times New Roman" panose="02020603050405020304" pitchFamily="18" charset="0"/>
                <a:ea typeface="黑体" panose="02010609060101010101" pitchFamily="49" charset="-122"/>
              </a:rPr>
              <a:t>1</a:t>
            </a:r>
            <a:r>
              <a:rPr lang="zh-CN" altLang="en-US" sz="2000" b="1" dirty="0">
                <a:latin typeface="Times New Roman" panose="02020603050405020304" pitchFamily="18" charset="0"/>
                <a:ea typeface="黑体" panose="02010609060101010101" pitchFamily="49" charset="-122"/>
              </a:rPr>
              <a:t>个细菌</a:t>
            </a:r>
            <a:endParaRPr lang="en-US" altLang="zh-CN" sz="2000" b="1" dirty="0">
              <a:latin typeface="Times New Roman" panose="02020603050405020304" pitchFamily="18" charset="0"/>
              <a:ea typeface="黑体" panose="02010609060101010101" pitchFamily="49" charset="-122"/>
            </a:endParaRPr>
          </a:p>
          <a:p>
            <a:pPr marL="342900" indent="-342900" eaLnBrk="0" hangingPunct="0">
              <a:lnSpc>
                <a:spcPct val="150000"/>
              </a:lnSpc>
              <a:spcBef>
                <a:spcPct val="20000"/>
              </a:spcBef>
            </a:pPr>
            <a:r>
              <a:rPr lang="zh-CN" altLang="en-US" sz="2000" b="1" dirty="0">
                <a:latin typeface="Times New Roman" panose="02020603050405020304" pitchFamily="18" charset="0"/>
                <a:ea typeface="黑体" panose="02010609060101010101" pitchFamily="49" charset="-122"/>
              </a:rPr>
              <a:t>       先裂解，后取样，</a:t>
            </a:r>
            <a:r>
              <a:rPr lang="en-US" altLang="zh-CN" sz="2000" b="1" dirty="0">
                <a:latin typeface="Times New Roman" panose="02020603050405020304" pitchFamily="18" charset="0"/>
                <a:ea typeface="黑体" panose="02010609060101010101" pitchFamily="49" charset="-122"/>
              </a:rPr>
              <a:t>     </a:t>
            </a:r>
          </a:p>
          <a:p>
            <a:pPr marL="342900" indent="-342900" eaLnBrk="0" hangingPunct="0">
              <a:lnSpc>
                <a:spcPct val="150000"/>
              </a:lnSpc>
              <a:spcBef>
                <a:spcPct val="20000"/>
              </a:spcBef>
            </a:pPr>
            <a:r>
              <a:rPr lang="en-US" altLang="zh-CN" sz="2000" b="1" dirty="0">
                <a:latin typeface="Times New Roman" panose="02020603050405020304" pitchFamily="18" charset="0"/>
                <a:ea typeface="黑体" panose="02010609060101010101" pitchFamily="49" charset="-122"/>
              </a:rPr>
              <a:t>     2ml</a:t>
            </a:r>
            <a:r>
              <a:rPr lang="zh-CN" altLang="en-US" sz="2000" b="1" dirty="0">
                <a:latin typeface="Times New Roman" panose="02020603050405020304" pitchFamily="18" charset="0"/>
                <a:ea typeface="黑体" panose="02010609060101010101" pitchFamily="49" charset="-122"/>
              </a:rPr>
              <a:t>样本含有</a:t>
            </a:r>
            <a:r>
              <a:rPr lang="en-US" altLang="zh-CN" sz="2000" b="1" dirty="0">
                <a:latin typeface="Times New Roman" panose="02020603050405020304" pitchFamily="18" charset="0"/>
                <a:ea typeface="黑体" panose="02010609060101010101" pitchFamily="49" charset="-122"/>
              </a:rPr>
              <a:t>10000</a:t>
            </a:r>
            <a:r>
              <a:rPr lang="zh-CN" altLang="en-US" sz="2000" b="1" dirty="0">
                <a:latin typeface="Times New Roman" panose="02020603050405020304" pitchFamily="18" charset="0"/>
                <a:ea typeface="黑体" panose="02010609060101010101" pitchFamily="49" charset="-122"/>
              </a:rPr>
              <a:t>个</a:t>
            </a:r>
            <a:r>
              <a:rPr lang="en-US" altLang="zh-CN" sz="2000" b="1" dirty="0" err="1">
                <a:latin typeface="Times New Roman" panose="02020603050405020304" pitchFamily="18" charset="0"/>
                <a:ea typeface="黑体" panose="02010609060101010101" pitchFamily="49" charset="-122"/>
              </a:rPr>
              <a:t>rRNA</a:t>
            </a:r>
            <a:r>
              <a:rPr lang="zh-CN" altLang="en-US" sz="2000" b="1" dirty="0">
                <a:latin typeface="Times New Roman" panose="02020603050405020304" pitchFamily="18" charset="0"/>
                <a:ea typeface="黑体" panose="02010609060101010101" pitchFamily="49" charset="-122"/>
              </a:rPr>
              <a:t>。</a:t>
            </a:r>
          </a:p>
          <a:p>
            <a:pPr marL="342900" indent="-342900" eaLnBrk="0" hangingPunct="0">
              <a:lnSpc>
                <a:spcPct val="150000"/>
              </a:lnSpc>
              <a:spcBef>
                <a:spcPct val="20000"/>
              </a:spcBef>
            </a:pPr>
            <a:r>
              <a:rPr lang="zh-CN" altLang="en-US" sz="2000" b="1" dirty="0">
                <a:latin typeface="Times New Roman" panose="02020603050405020304" pitchFamily="18" charset="0"/>
                <a:ea typeface="黑体" panose="02010609060101010101" pitchFamily="49" charset="-122"/>
              </a:rPr>
              <a:t>      取</a:t>
            </a:r>
            <a:r>
              <a:rPr lang="en-US" altLang="zh-CN" sz="2000" b="1" dirty="0">
                <a:latin typeface="Times New Roman" panose="02020603050405020304" pitchFamily="18" charset="0"/>
                <a:ea typeface="黑体" panose="02010609060101010101" pitchFamily="49" charset="-122"/>
              </a:rPr>
              <a:t>0.2ml</a:t>
            </a:r>
            <a:r>
              <a:rPr lang="zh-CN" altLang="en-US" sz="2000" b="1" dirty="0">
                <a:latin typeface="Times New Roman" panose="02020603050405020304" pitchFamily="18" charset="0"/>
                <a:ea typeface="黑体" panose="02010609060101010101" pitchFamily="49" charset="-122"/>
              </a:rPr>
              <a:t>样本，可得到 </a:t>
            </a:r>
            <a:r>
              <a:rPr lang="en-US" altLang="zh-CN" sz="2000" b="1" dirty="0">
                <a:latin typeface="Times New Roman" panose="02020603050405020304" pitchFamily="18" charset="0"/>
                <a:ea typeface="黑体" panose="02010609060101010101" pitchFamily="49" charset="-122"/>
              </a:rPr>
              <a:t>1000</a:t>
            </a:r>
            <a:r>
              <a:rPr lang="zh-CN" altLang="en-US" sz="2000" b="1" dirty="0">
                <a:latin typeface="Times New Roman" panose="02020603050405020304" pitchFamily="18" charset="0"/>
                <a:ea typeface="黑体" panose="02010609060101010101" pitchFamily="49" charset="-122"/>
              </a:rPr>
              <a:t>个分子</a:t>
            </a:r>
          </a:p>
        </p:txBody>
      </p:sp>
      <p:sp>
        <p:nvSpPr>
          <p:cNvPr id="14346" name="Rectangle 5"/>
          <p:cNvSpPr txBox="1">
            <a:spLocks noChangeArrowheads="1"/>
          </p:cNvSpPr>
          <p:nvPr/>
        </p:nvSpPr>
        <p:spPr bwMode="auto">
          <a:xfrm>
            <a:off x="244475" y="6072188"/>
            <a:ext cx="8839200" cy="525462"/>
          </a:xfrm>
          <a:prstGeom prst="rect">
            <a:avLst/>
          </a:prstGeom>
          <a:noFill/>
          <a:ln w="9525">
            <a:noFill/>
            <a:miter lim="800000"/>
          </a:ln>
        </p:spPr>
        <p:txBody>
          <a:bodyPr anchor="ctr"/>
          <a:lstStyle/>
          <a:p>
            <a:r>
              <a:rPr lang="zh-CN" altLang="en-US" sz="2800" b="1">
                <a:solidFill>
                  <a:srgbClr val="FF0000"/>
                </a:solidFill>
                <a:latin typeface="Times New Roman" panose="02020603050405020304" pitchFamily="18" charset="0"/>
                <a:ea typeface="黑体" panose="02010609060101010101" pitchFamily="49" charset="-122"/>
              </a:rPr>
              <a:t>使用</a:t>
            </a:r>
            <a:r>
              <a:rPr lang="en-US" altLang="zh-CN" sz="2800" b="1">
                <a:solidFill>
                  <a:srgbClr val="FF0000"/>
                </a:solidFill>
                <a:latin typeface="Times New Roman" panose="02020603050405020304" pitchFamily="18" charset="0"/>
                <a:ea typeface="黑体" panose="02010609060101010101" pitchFamily="49" charset="-122"/>
              </a:rPr>
              <a:t>rRNA</a:t>
            </a:r>
            <a:r>
              <a:rPr lang="zh-CN" altLang="en-US" sz="2800" b="1">
                <a:solidFill>
                  <a:srgbClr val="FF0000"/>
                </a:solidFill>
                <a:latin typeface="Times New Roman" panose="02020603050405020304" pitchFamily="18" charset="0"/>
                <a:ea typeface="黑体" panose="02010609060101010101" pitchFamily="49" charset="-122"/>
              </a:rPr>
              <a:t>为靶标，大大提高了取样效率和检测灵敏度。</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1749"/>
                                        </p:tgtEl>
                                        <p:attrNameLst>
                                          <p:attrName>style.visibility</p:attrName>
                                        </p:attrNameLst>
                                      </p:cBhvr>
                                      <p:to>
                                        <p:strVal val="visible"/>
                                      </p:to>
                                    </p:set>
                                    <p:anim calcmode="lin" valueType="num">
                                      <p:cBhvr>
                                        <p:cTn id="7" dur="500" fill="hold"/>
                                        <p:tgtEl>
                                          <p:spTgt spid="31749"/>
                                        </p:tgtEl>
                                        <p:attrNameLst>
                                          <p:attrName>ppt_x</p:attrName>
                                        </p:attrNameLst>
                                      </p:cBhvr>
                                      <p:tavLst>
                                        <p:tav tm="0">
                                          <p:val>
                                            <p:strVal val="#ppt_x-.2"/>
                                          </p:val>
                                        </p:tav>
                                        <p:tav tm="100000">
                                          <p:val>
                                            <p:strVal val="#ppt_x"/>
                                          </p:val>
                                        </p:tav>
                                      </p:tavLst>
                                    </p:anim>
                                    <p:anim calcmode="lin" valueType="num">
                                      <p:cBhvr>
                                        <p:cTn id="8" dur="500" fill="hold"/>
                                        <p:tgtEl>
                                          <p:spTgt spid="31749"/>
                                        </p:tgtEl>
                                        <p:attrNameLst>
                                          <p:attrName>ppt_y</p:attrName>
                                        </p:attrNameLst>
                                      </p:cBhvr>
                                      <p:tavLst>
                                        <p:tav tm="0">
                                          <p:val>
                                            <p:strVal val="#ppt_y"/>
                                          </p:val>
                                        </p:tav>
                                        <p:tav tm="100000">
                                          <p:val>
                                            <p:strVal val="#ppt_y"/>
                                          </p:val>
                                        </p:tav>
                                      </p:tavLst>
                                    </p:anim>
                                    <p:animEffect transition="in" filter="wipe(right)" prLst="gradientSize: 0.1">
                                      <p:cBhvr>
                                        <p:cTn id="9"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a:xfrm>
            <a:off x="457200" y="544513"/>
            <a:ext cx="5943600" cy="800100"/>
          </a:xfrm>
          <a:prstGeom prst="rect">
            <a:avLst/>
          </a:prstGeom>
        </p:spPr>
        <p:txBody>
          <a:bodyPr/>
          <a:lstStyle/>
          <a:p>
            <a:pPr eaLnBrk="1" hangingPunct="1"/>
            <a:r>
              <a:rPr lang="zh-CN" altLang="en-US" sz="3200" smtClean="0">
                <a:solidFill>
                  <a:srgbClr val="FF0000"/>
                </a:solidFill>
                <a:latin typeface="Times New Roman" panose="02020603050405020304" pitchFamily="18" charset="0"/>
                <a:ea typeface="黑体" panose="02010609060101010101" pitchFamily="49" charset="-122"/>
              </a:rPr>
              <a:t>（三）不易造成假阳性</a:t>
            </a:r>
            <a:endParaRPr lang="zh-CN" altLang="en-US" sz="3200" smtClean="0">
              <a:solidFill>
                <a:srgbClr val="FF0000"/>
              </a:solidFill>
              <a:latin typeface="宋体" panose="02010600030101010101" pitchFamily="2" charset="-122"/>
            </a:endParaRPr>
          </a:p>
        </p:txBody>
      </p:sp>
      <p:sp>
        <p:nvSpPr>
          <p:cNvPr id="15363" name="Rectangle 3"/>
          <p:cNvSpPr txBox="1">
            <a:spLocks noChangeArrowheads="1"/>
          </p:cNvSpPr>
          <p:nvPr/>
        </p:nvSpPr>
        <p:spPr bwMode="auto">
          <a:xfrm>
            <a:off x="457200" y="1447800"/>
            <a:ext cx="3754438" cy="4876800"/>
          </a:xfrm>
          <a:prstGeom prst="rect">
            <a:avLst/>
          </a:prstGeom>
          <a:noFill/>
          <a:ln w="9525">
            <a:noFill/>
            <a:miter lim="800000"/>
          </a:ln>
        </p:spPr>
        <p:txBody>
          <a:bodyPr/>
          <a:lstStyle/>
          <a:p>
            <a:pPr marL="342900" indent="-342900" eaLnBrk="0" hangingPunct="0">
              <a:lnSpc>
                <a:spcPct val="150000"/>
              </a:lnSpc>
              <a:spcBef>
                <a:spcPct val="50000"/>
              </a:spcBef>
              <a:buClr>
                <a:schemeClr val="tx1"/>
              </a:buClr>
              <a:buSzPct val="85000"/>
              <a:buFont typeface="Wingdings" panose="05000000000000000000" pitchFamily="2" charset="2"/>
              <a:buChar char="Ø"/>
            </a:pPr>
            <a:r>
              <a:rPr lang="en-US" altLang="zh-CN" dirty="0">
                <a:solidFill>
                  <a:srgbClr val="FF0000"/>
                </a:solidFill>
                <a:latin typeface="微软雅黑" panose="020B0503020204020204" charset="-122"/>
                <a:ea typeface="微软雅黑" panose="020B0503020204020204" charset="-122"/>
              </a:rPr>
              <a:t>DNA</a:t>
            </a:r>
            <a:r>
              <a:rPr lang="zh-CN" altLang="en-US" dirty="0">
                <a:solidFill>
                  <a:srgbClr val="FF0000"/>
                </a:solidFill>
                <a:latin typeface="微软雅黑" panose="020B0503020204020204" charset="-122"/>
                <a:ea typeface="微软雅黑" panose="020B0503020204020204" charset="-122"/>
              </a:rPr>
              <a:t>和</a:t>
            </a:r>
            <a:r>
              <a:rPr lang="en-US" altLang="zh-CN" dirty="0">
                <a:solidFill>
                  <a:srgbClr val="FF0000"/>
                </a:solidFill>
                <a:latin typeface="微软雅黑" panose="020B0503020204020204" charset="-122"/>
                <a:ea typeface="微软雅黑" panose="020B0503020204020204" charset="-122"/>
              </a:rPr>
              <a:t>RNA</a:t>
            </a:r>
            <a:r>
              <a:rPr lang="zh-CN" altLang="en-US" dirty="0">
                <a:solidFill>
                  <a:srgbClr val="FF0000"/>
                </a:solidFill>
                <a:latin typeface="微软雅黑" panose="020B0503020204020204" charset="-122"/>
                <a:ea typeface="微软雅黑" panose="020B0503020204020204" charset="-122"/>
              </a:rPr>
              <a:t>的主要区别就在骨架上的糖基。</a:t>
            </a:r>
          </a:p>
          <a:p>
            <a:pPr marL="342900" indent="-342900" eaLnBrk="0" hangingPunct="0">
              <a:lnSpc>
                <a:spcPct val="150000"/>
              </a:lnSpc>
              <a:spcBef>
                <a:spcPct val="50000"/>
              </a:spcBef>
              <a:buClr>
                <a:schemeClr val="tx1"/>
              </a:buClr>
              <a:buSzPct val="85000"/>
              <a:buFont typeface="Wingdings" panose="05000000000000000000" pitchFamily="2" charset="2"/>
              <a:buChar char="Ø"/>
            </a:pPr>
            <a:r>
              <a:rPr lang="en-US" altLang="zh-CN" dirty="0">
                <a:solidFill>
                  <a:srgbClr val="FF0000"/>
                </a:solidFill>
                <a:latin typeface="微软雅黑" panose="020B0503020204020204" charset="-122"/>
                <a:ea typeface="微软雅黑" panose="020B0503020204020204" charset="-122"/>
              </a:rPr>
              <a:t>DNA</a:t>
            </a:r>
            <a:r>
              <a:rPr lang="zh-CN" altLang="en-US" dirty="0">
                <a:solidFill>
                  <a:srgbClr val="FF0000"/>
                </a:solidFill>
                <a:latin typeface="微软雅黑" panose="020B0503020204020204" charset="-122"/>
                <a:ea typeface="微软雅黑" panose="020B0503020204020204" charset="-122"/>
              </a:rPr>
              <a:t>很稳定，</a:t>
            </a:r>
            <a:r>
              <a:rPr lang="en-US" altLang="zh-CN" dirty="0">
                <a:solidFill>
                  <a:srgbClr val="FF0000"/>
                </a:solidFill>
                <a:latin typeface="微软雅黑" panose="020B0503020204020204" charset="-122"/>
                <a:ea typeface="微软雅黑" panose="020B0503020204020204" charset="-122"/>
              </a:rPr>
              <a:t>RNA</a:t>
            </a:r>
            <a:r>
              <a:rPr lang="zh-CN" altLang="en-US" dirty="0">
                <a:solidFill>
                  <a:srgbClr val="FF0000"/>
                </a:solidFill>
                <a:latin typeface="微软雅黑" panose="020B0503020204020204" charset="-122"/>
                <a:ea typeface="微软雅黑" panose="020B0503020204020204" charset="-122"/>
              </a:rPr>
              <a:t>很不稳定</a:t>
            </a:r>
            <a:endParaRPr lang="en-US" altLang="zh-CN" dirty="0">
              <a:solidFill>
                <a:srgbClr val="FF0000"/>
              </a:solidFill>
              <a:latin typeface="微软雅黑" panose="020B0503020204020204" charset="-122"/>
              <a:ea typeface="微软雅黑" panose="020B0503020204020204" charset="-122"/>
            </a:endParaRPr>
          </a:p>
          <a:p>
            <a:pPr marL="342900" indent="-342900" eaLnBrk="0" hangingPunct="0">
              <a:lnSpc>
                <a:spcPct val="150000"/>
              </a:lnSpc>
              <a:spcBef>
                <a:spcPct val="50000"/>
              </a:spcBef>
              <a:buClr>
                <a:schemeClr val="tx1"/>
              </a:buClr>
              <a:buSzPct val="85000"/>
              <a:buFont typeface="Wingdings" panose="05000000000000000000" pitchFamily="2" charset="2"/>
              <a:buChar char="Ø"/>
            </a:pPr>
            <a:r>
              <a:rPr lang="zh-CN" altLang="en-US" b="1" dirty="0">
                <a:solidFill>
                  <a:srgbClr val="990099"/>
                </a:solidFill>
                <a:latin typeface="微软雅黑" panose="020B0503020204020204" charset="-122"/>
                <a:ea typeface="微软雅黑" panose="020B0503020204020204" charset="-122"/>
              </a:rPr>
              <a:t>自然界中</a:t>
            </a:r>
            <a:r>
              <a:rPr lang="en-US" altLang="zh-CN" b="1" dirty="0">
                <a:solidFill>
                  <a:srgbClr val="990099"/>
                </a:solidFill>
                <a:latin typeface="微软雅黑" panose="020B0503020204020204" charset="-122"/>
                <a:ea typeface="微软雅黑" panose="020B0503020204020204" charset="-122"/>
              </a:rPr>
              <a:t>RNA</a:t>
            </a:r>
            <a:r>
              <a:rPr lang="zh-CN" altLang="en-US" b="1" dirty="0">
                <a:solidFill>
                  <a:srgbClr val="990099"/>
                </a:solidFill>
                <a:latin typeface="微软雅黑" panose="020B0503020204020204" charset="-122"/>
                <a:ea typeface="微软雅黑" panose="020B0503020204020204" charset="-122"/>
              </a:rPr>
              <a:t>酶广泛</a:t>
            </a:r>
            <a:r>
              <a:rPr lang="zh-CN" altLang="en-US" b="1" dirty="0" smtClean="0">
                <a:solidFill>
                  <a:srgbClr val="990099"/>
                </a:solidFill>
                <a:latin typeface="微软雅黑" panose="020B0503020204020204" charset="-122"/>
                <a:ea typeface="微软雅黑" panose="020B0503020204020204" charset="-122"/>
              </a:rPr>
              <a:t>存在</a:t>
            </a:r>
            <a:endParaRPr lang="en-US" altLang="zh-CN" b="1" dirty="0">
              <a:solidFill>
                <a:srgbClr val="990099"/>
              </a:solidFill>
              <a:latin typeface="微软雅黑" panose="020B0503020204020204" charset="-122"/>
              <a:ea typeface="微软雅黑" panose="020B0503020204020204" charset="-122"/>
            </a:endParaRPr>
          </a:p>
          <a:p>
            <a:pPr marL="342900" indent="-342900" eaLnBrk="0" hangingPunct="0">
              <a:lnSpc>
                <a:spcPct val="150000"/>
              </a:lnSpc>
              <a:spcBef>
                <a:spcPct val="50000"/>
              </a:spcBef>
              <a:buClr>
                <a:schemeClr val="tx1"/>
              </a:buClr>
              <a:buSzPct val="85000"/>
            </a:pPr>
            <a:r>
              <a:rPr lang="zh-CN" altLang="en-US" dirty="0">
                <a:solidFill>
                  <a:srgbClr val="FF0000"/>
                </a:solidFill>
                <a:latin typeface="微软雅黑" panose="020B0503020204020204" charset="-122"/>
                <a:ea typeface="微软雅黑" panose="020B0503020204020204" charset="-122"/>
              </a:rPr>
              <a:t>故可减少有气溶胶造成的交叉污染</a:t>
            </a:r>
          </a:p>
        </p:txBody>
      </p:sp>
      <p:pic>
        <p:nvPicPr>
          <p:cNvPr id="15364" name="Picture 4"/>
          <p:cNvPicPr>
            <a:picLocks noChangeAspect="1" noChangeArrowheads="1"/>
          </p:cNvPicPr>
          <p:nvPr/>
        </p:nvPicPr>
        <p:blipFill>
          <a:blip r:embed="rId2"/>
          <a:srcRect/>
          <a:stretch>
            <a:fillRect/>
          </a:stretch>
        </p:blipFill>
        <p:spPr bwMode="auto">
          <a:xfrm>
            <a:off x="4356100" y="1412875"/>
            <a:ext cx="4248150" cy="4887913"/>
          </a:xfrm>
          <a:prstGeom prst="rect">
            <a:avLst/>
          </a:prstGeom>
          <a:noFill/>
          <a:ln w="9525">
            <a:noFill/>
            <a:miter lim="800000"/>
            <a:headEnd/>
            <a:tailEnd/>
          </a:ln>
        </p:spPr>
      </p:pic>
      <p:sp>
        <p:nvSpPr>
          <p:cNvPr id="15365" name="Text Box 5"/>
          <p:cNvSpPr txBox="1">
            <a:spLocks noChangeArrowheads="1"/>
          </p:cNvSpPr>
          <p:nvPr/>
        </p:nvSpPr>
        <p:spPr bwMode="auto">
          <a:xfrm>
            <a:off x="7721600" y="2532063"/>
            <a:ext cx="735013" cy="395287"/>
          </a:xfrm>
          <a:prstGeom prst="rect">
            <a:avLst/>
          </a:prstGeom>
          <a:noFill/>
          <a:ln w="9525">
            <a:noFill/>
            <a:miter lim="800000"/>
          </a:ln>
        </p:spPr>
        <p:txBody>
          <a:bodyPr wrap="none" anchor="ctr">
            <a:spAutoFit/>
          </a:bodyPr>
          <a:lstStyle/>
          <a:p>
            <a:r>
              <a:rPr lang="zh-CN" altLang="en-US" sz="2000" b="1">
                <a:solidFill>
                  <a:srgbClr val="FF0000"/>
                </a:solidFill>
              </a:rPr>
              <a:t>DNA</a:t>
            </a:r>
          </a:p>
        </p:txBody>
      </p:sp>
      <p:sp>
        <p:nvSpPr>
          <p:cNvPr id="15366" name="Text Box 6"/>
          <p:cNvSpPr txBox="1">
            <a:spLocks noChangeArrowheads="1"/>
          </p:cNvSpPr>
          <p:nvPr/>
        </p:nvSpPr>
        <p:spPr bwMode="auto">
          <a:xfrm>
            <a:off x="7721600" y="4887913"/>
            <a:ext cx="735013" cy="396875"/>
          </a:xfrm>
          <a:prstGeom prst="rect">
            <a:avLst/>
          </a:prstGeom>
          <a:noFill/>
          <a:ln w="9525">
            <a:noFill/>
            <a:miter lim="800000"/>
          </a:ln>
        </p:spPr>
        <p:txBody>
          <a:bodyPr wrap="none" anchor="ctr">
            <a:spAutoFit/>
          </a:bodyPr>
          <a:lstStyle/>
          <a:p>
            <a:r>
              <a:rPr lang="zh-CN" altLang="en-US" sz="2000" b="1">
                <a:solidFill>
                  <a:srgbClr val="FF0000"/>
                </a:solidFill>
              </a:rPr>
              <a:t>RNA</a:t>
            </a:r>
          </a:p>
        </p:txBody>
      </p:sp>
      <p:sp>
        <p:nvSpPr>
          <p:cNvPr id="15367" name="Oval 7"/>
          <p:cNvSpPr>
            <a:spLocks noChangeArrowheads="1"/>
          </p:cNvSpPr>
          <p:nvPr/>
        </p:nvSpPr>
        <p:spPr bwMode="auto">
          <a:xfrm>
            <a:off x="6948488" y="2925763"/>
            <a:ext cx="431800" cy="287337"/>
          </a:xfrm>
          <a:prstGeom prst="ellipse">
            <a:avLst/>
          </a:prstGeom>
          <a:solidFill>
            <a:schemeClr val="bg1">
              <a:alpha val="0"/>
            </a:schemeClr>
          </a:solidFill>
          <a:ln w="28575">
            <a:solidFill>
              <a:srgbClr val="FF0000"/>
            </a:solidFill>
            <a:round/>
          </a:ln>
        </p:spPr>
        <p:txBody>
          <a:bodyPr wrap="none" anchor="ctr"/>
          <a:lstStyle/>
          <a:p>
            <a:endParaRPr lang="zh-CN" altLang="en-US"/>
          </a:p>
        </p:txBody>
      </p:sp>
      <p:sp>
        <p:nvSpPr>
          <p:cNvPr id="15368" name="Oval 8"/>
          <p:cNvSpPr>
            <a:spLocks noChangeArrowheads="1"/>
          </p:cNvSpPr>
          <p:nvPr/>
        </p:nvSpPr>
        <p:spPr bwMode="auto">
          <a:xfrm>
            <a:off x="7019925" y="5086350"/>
            <a:ext cx="431800" cy="287338"/>
          </a:xfrm>
          <a:prstGeom prst="ellipse">
            <a:avLst/>
          </a:prstGeom>
          <a:solidFill>
            <a:schemeClr val="bg1">
              <a:alpha val="0"/>
            </a:schemeClr>
          </a:solidFill>
          <a:ln w="28575">
            <a:solidFill>
              <a:srgbClr val="FF0000"/>
            </a:solidFill>
            <a:round/>
          </a:ln>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500" fill="hold"/>
                                        <p:tgtEl>
                                          <p:spTgt spid="32770"/>
                                        </p:tgtEl>
                                        <p:attrNameLst>
                                          <p:attrName>ppt_x</p:attrName>
                                        </p:attrNameLst>
                                      </p:cBhvr>
                                      <p:tavLst>
                                        <p:tav tm="0">
                                          <p:val>
                                            <p:strVal val="#ppt_x-.2"/>
                                          </p:val>
                                        </p:tav>
                                        <p:tav tm="100000">
                                          <p:val>
                                            <p:strVal val="#ppt_x"/>
                                          </p:val>
                                        </p:tav>
                                      </p:tavLst>
                                    </p:anim>
                                    <p:anim calcmode="lin" valueType="num">
                                      <p:cBhvr>
                                        <p:cTn id="8" dur="500" fill="hold"/>
                                        <p:tgtEl>
                                          <p:spTgt spid="32770"/>
                                        </p:tgtEl>
                                        <p:attrNameLst>
                                          <p:attrName>ppt_y</p:attrName>
                                        </p:attrNameLst>
                                      </p:cBhvr>
                                      <p:tavLst>
                                        <p:tav tm="0">
                                          <p:val>
                                            <p:strVal val="#ppt_y"/>
                                          </p:val>
                                        </p:tav>
                                        <p:tav tm="100000">
                                          <p:val>
                                            <p:strVal val="#ppt_y"/>
                                          </p:val>
                                        </p:tav>
                                      </p:tavLst>
                                    </p:anim>
                                    <p:animEffect transition="in" filter="wipe(right)" prLst="gradientSize: 0.1">
                                      <p:cBhvr>
                                        <p:cTn id="9" dur="500"/>
                                        <p:tgtEl>
                                          <p:spTgt spid="32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txBox="1">
            <a:spLocks noChangeArrowheads="1"/>
          </p:cNvSpPr>
          <p:nvPr/>
        </p:nvSpPr>
        <p:spPr bwMode="auto">
          <a:xfrm>
            <a:off x="0" y="1143000"/>
            <a:ext cx="8929688" cy="928688"/>
          </a:xfrm>
          <a:prstGeom prst="rect">
            <a:avLst/>
          </a:prstGeom>
          <a:noFill/>
          <a:ln w="9525">
            <a:noFill/>
            <a:miter lim="800000"/>
          </a:ln>
        </p:spPr>
        <p:txBody>
          <a:bodyPr anchor="ctr"/>
          <a:lstStyle/>
          <a:p>
            <a:pPr>
              <a:buNone/>
            </a:pPr>
            <a:r>
              <a:rPr lang="zh-CN" altLang="en-US" sz="3600" b="1" dirty="0">
                <a:solidFill>
                  <a:srgbClr val="000000"/>
                </a:solidFill>
                <a:latin typeface="Times New Roman" panose="02020603050405020304" pitchFamily="18" charset="0"/>
                <a:ea typeface="黑体" panose="02010609060101010101" pitchFamily="49" charset="-122"/>
              </a:rPr>
              <a:t> </a:t>
            </a:r>
            <a:r>
              <a:rPr lang="zh-CN" altLang="en-US" sz="3600" b="1" dirty="0" smtClean="0">
                <a:solidFill>
                  <a:srgbClr val="000000"/>
                </a:solidFill>
                <a:latin typeface="Times New Roman" panose="02020603050405020304" pitchFamily="18" charset="0"/>
                <a:ea typeface="黑体" panose="02010609060101010101" pitchFamily="49" charset="-122"/>
              </a:rPr>
              <a:t>            </a:t>
            </a:r>
            <a:r>
              <a:rPr kumimoji="1" lang="zh-CN" altLang="en-US" sz="3200" b="1" dirty="0" smtClean="0">
                <a:solidFill>
                  <a:srgbClr val="FF0000"/>
                </a:solidFill>
                <a:latin typeface="Times New Roman" panose="02020603050405020304" pitchFamily="18" charset="0"/>
                <a:ea typeface="黑体" panose="02010609060101010101" pitchFamily="49" charset="-122"/>
              </a:rPr>
              <a:t>（</a:t>
            </a:r>
            <a:r>
              <a:rPr kumimoji="1" lang="zh-CN" altLang="en-US" sz="3200" b="1" dirty="0">
                <a:solidFill>
                  <a:srgbClr val="FF0000"/>
                </a:solidFill>
                <a:latin typeface="Times New Roman" panose="02020603050405020304" pitchFamily="18" charset="0"/>
                <a:ea typeface="黑体" panose="02010609060101010101" pitchFamily="49" charset="-122"/>
              </a:rPr>
              <a:t>四） </a:t>
            </a:r>
            <a:r>
              <a:rPr kumimoji="1" lang="zh-CN" altLang="en-US" sz="3200" b="1" dirty="0">
                <a:solidFill>
                  <a:srgbClr val="000000"/>
                </a:solidFill>
                <a:latin typeface="Times New Roman" panose="02020603050405020304" pitchFamily="18" charset="0"/>
                <a:ea typeface="黑体" panose="02010609060101010101" pitchFamily="49" charset="-122"/>
              </a:rPr>
              <a:t>特异性靶标捕获法磁珠提取</a:t>
            </a:r>
          </a:p>
          <a:p>
            <a:endParaRPr kumimoji="1" lang="zh-CN" altLang="en-US" sz="3200" b="1" dirty="0">
              <a:solidFill>
                <a:srgbClr val="000000"/>
              </a:solidFill>
              <a:latin typeface="Times New Roman" panose="02020603050405020304" pitchFamily="18" charset="0"/>
              <a:ea typeface="黑体" panose="02010609060101010101" pitchFamily="49" charset="-122"/>
            </a:endParaRPr>
          </a:p>
          <a:p>
            <a:pPr>
              <a:buNone/>
            </a:pPr>
            <a:r>
              <a:rPr kumimoji="1" lang="zh-CN" altLang="en-US" sz="3200" b="1" dirty="0" smtClean="0">
                <a:solidFill>
                  <a:srgbClr val="000000"/>
                </a:solidFill>
                <a:latin typeface="Times New Roman" panose="02020603050405020304" pitchFamily="18" charset="0"/>
                <a:ea typeface="黑体" panose="02010609060101010101" pitchFamily="49" charset="-122"/>
              </a:rPr>
              <a:t>           </a:t>
            </a:r>
            <a:r>
              <a:rPr kumimoji="1" lang="zh-CN" altLang="en-US" sz="3200" b="1" dirty="0">
                <a:solidFill>
                  <a:srgbClr val="FF0000"/>
                </a:solidFill>
                <a:latin typeface="Times New Roman" panose="02020603050405020304" pitchFamily="18" charset="0"/>
                <a:ea typeface="黑体" panose="02010609060101010101" pitchFamily="49" charset="-122"/>
              </a:rPr>
              <a:t>特异性高</a:t>
            </a:r>
            <a:br>
              <a:rPr kumimoji="1" lang="zh-CN" altLang="en-US" sz="3200" b="1" dirty="0">
                <a:solidFill>
                  <a:srgbClr val="FF0000"/>
                </a:solidFill>
                <a:latin typeface="Times New Roman" panose="02020603050405020304" pitchFamily="18" charset="0"/>
                <a:ea typeface="黑体" panose="02010609060101010101" pitchFamily="49" charset="-122"/>
              </a:rPr>
            </a:br>
            <a:endParaRPr lang="zh-CN" altLang="en-US" sz="3200" b="1" dirty="0">
              <a:solidFill>
                <a:srgbClr val="FF0000"/>
              </a:solidFill>
              <a:latin typeface="Times New Roman" panose="02020603050405020304" pitchFamily="18" charset="0"/>
              <a:ea typeface="黑体" panose="02010609060101010101" pitchFamily="49" charset="-122"/>
            </a:endParaRPr>
          </a:p>
        </p:txBody>
      </p:sp>
      <p:sp>
        <p:nvSpPr>
          <p:cNvPr id="16387" name="Rectangle 3"/>
          <p:cNvSpPr>
            <a:spLocks noChangeArrowheads="1"/>
          </p:cNvSpPr>
          <p:nvPr/>
        </p:nvSpPr>
        <p:spPr bwMode="auto">
          <a:xfrm>
            <a:off x="3786188" y="4500563"/>
            <a:ext cx="5029200" cy="2143125"/>
          </a:xfrm>
          <a:prstGeom prst="rect">
            <a:avLst/>
          </a:prstGeom>
          <a:noFill/>
          <a:ln w="9525">
            <a:noFill/>
            <a:miter lim="800000"/>
          </a:ln>
        </p:spPr>
        <p:txBody>
          <a:bodyPr/>
          <a:lstStyle/>
          <a:p>
            <a:pPr marL="342900" indent="-342900" eaLnBrk="0" hangingPunct="0">
              <a:lnSpc>
                <a:spcPct val="165000"/>
              </a:lnSpc>
              <a:spcBef>
                <a:spcPct val="20000"/>
              </a:spcBef>
              <a:buFont typeface="Wingdings" panose="05000000000000000000" pitchFamily="2" charset="2"/>
              <a:buChar char="u"/>
            </a:pPr>
            <a:r>
              <a:rPr lang="zh-CN" altLang="en-US" sz="2400">
                <a:latin typeface="黑体" panose="02010609060101010101" pitchFamily="49" charset="-122"/>
                <a:ea typeface="黑体" panose="02010609060101010101" pitchFamily="49" charset="-122"/>
              </a:rPr>
              <a:t>特点： 特有的杂交＋磁珠</a:t>
            </a:r>
            <a:endParaRPr lang="en-US" altLang="zh-CN" sz="2400">
              <a:latin typeface="黑体" panose="02010609060101010101" pitchFamily="49" charset="-122"/>
              <a:ea typeface="黑体" panose="02010609060101010101" pitchFamily="49" charset="-122"/>
            </a:endParaRPr>
          </a:p>
          <a:p>
            <a:pPr marL="342900" indent="-342900" eaLnBrk="0" hangingPunct="0">
              <a:lnSpc>
                <a:spcPct val="165000"/>
              </a:lnSpc>
              <a:spcBef>
                <a:spcPct val="20000"/>
              </a:spcBef>
              <a:buFont typeface="Wingdings" panose="05000000000000000000" pitchFamily="2" charset="2"/>
              <a:buChar char="u"/>
            </a:pPr>
            <a:r>
              <a:rPr lang="zh-CN" altLang="en-US" sz="2400">
                <a:latin typeface="黑体" panose="02010609060101010101" pitchFamily="49" charset="-122"/>
                <a:ea typeface="黑体" panose="02010609060101010101" pitchFamily="49" charset="-122"/>
              </a:rPr>
              <a:t>彻底去除反应抑制剂</a:t>
            </a:r>
            <a:endParaRPr lang="en-US" altLang="zh-CN" sz="2400">
              <a:latin typeface="黑体" panose="02010609060101010101" pitchFamily="49" charset="-122"/>
              <a:ea typeface="黑体" panose="02010609060101010101" pitchFamily="49" charset="-122"/>
            </a:endParaRPr>
          </a:p>
        </p:txBody>
      </p:sp>
      <p:pic>
        <p:nvPicPr>
          <p:cNvPr id="16388" name="图片 29"/>
          <p:cNvPicPr>
            <a:picLocks noChangeAspect="1" noChangeArrowheads="1"/>
          </p:cNvPicPr>
          <p:nvPr/>
        </p:nvPicPr>
        <p:blipFill>
          <a:blip r:embed="rId3"/>
          <a:srcRect/>
          <a:stretch>
            <a:fillRect/>
          </a:stretch>
        </p:blipFill>
        <p:spPr bwMode="auto">
          <a:xfrm>
            <a:off x="285750" y="2214563"/>
            <a:ext cx="5929313" cy="2071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5" descr="SAT技术原理图-080815"/>
          <p:cNvPicPr>
            <a:picLocks noChangeAspect="1" noChangeArrowheads="1"/>
          </p:cNvPicPr>
          <p:nvPr/>
        </p:nvPicPr>
        <p:blipFill>
          <a:blip r:embed="rId2"/>
          <a:srcRect/>
          <a:stretch>
            <a:fillRect/>
          </a:stretch>
        </p:blipFill>
        <p:spPr bwMode="auto">
          <a:xfrm>
            <a:off x="428625" y="2071688"/>
            <a:ext cx="5995988" cy="4071937"/>
          </a:xfrm>
          <a:prstGeom prst="rect">
            <a:avLst/>
          </a:prstGeom>
          <a:noFill/>
          <a:ln w="9525">
            <a:noFill/>
            <a:miter lim="800000"/>
            <a:headEnd/>
            <a:tailEnd/>
          </a:ln>
        </p:spPr>
      </p:pic>
      <p:sp>
        <p:nvSpPr>
          <p:cNvPr id="24579" name="Rectangle 3"/>
          <p:cNvSpPr>
            <a:spLocks noChangeArrowheads="1"/>
          </p:cNvSpPr>
          <p:nvPr/>
        </p:nvSpPr>
        <p:spPr bwMode="auto">
          <a:xfrm>
            <a:off x="5715000" y="2428875"/>
            <a:ext cx="3429000" cy="1847850"/>
          </a:xfrm>
          <a:prstGeom prst="rect">
            <a:avLst/>
          </a:prstGeom>
          <a:noFill/>
          <a:ln w="31750">
            <a:solidFill>
              <a:schemeClr val="accent2"/>
            </a:solidFill>
            <a:miter lim="800000"/>
          </a:ln>
        </p:spPr>
        <p:txBody>
          <a:bodyPr/>
          <a:lstStyle/>
          <a:p>
            <a:pPr marL="342900" indent="-342900">
              <a:lnSpc>
                <a:spcPct val="150000"/>
              </a:lnSpc>
              <a:spcBef>
                <a:spcPct val="20000"/>
              </a:spcBef>
              <a:buFont typeface="Wingdings" panose="05000000000000000000" pitchFamily="2" charset="2"/>
              <a:buChar char="u"/>
            </a:pPr>
            <a:r>
              <a:rPr lang="zh-CN" altLang="en-US" sz="1600" b="1">
                <a:latin typeface="微软雅黑" panose="020B0503020204020204" charset="-122"/>
                <a:ea typeface="微软雅黑" panose="020B0503020204020204" charset="-122"/>
              </a:rPr>
              <a:t>扩增产物为</a:t>
            </a:r>
            <a:r>
              <a:rPr lang="en-US" altLang="zh-CN" sz="1600" b="1">
                <a:latin typeface="微软雅黑" panose="020B0503020204020204" charset="-122"/>
                <a:ea typeface="微软雅黑" panose="020B0503020204020204" charset="-122"/>
              </a:rPr>
              <a:t>RNA</a:t>
            </a:r>
            <a:r>
              <a:rPr lang="zh-CN" altLang="en-US" sz="1600" b="1">
                <a:latin typeface="微软雅黑" panose="020B0503020204020204" charset="-122"/>
                <a:ea typeface="微软雅黑" panose="020B0503020204020204" charset="-122"/>
              </a:rPr>
              <a:t>，不易污染</a:t>
            </a:r>
          </a:p>
          <a:p>
            <a:pPr marL="342900" indent="-342900">
              <a:lnSpc>
                <a:spcPct val="150000"/>
              </a:lnSpc>
              <a:spcBef>
                <a:spcPct val="20000"/>
              </a:spcBef>
              <a:buFont typeface="Wingdings" panose="05000000000000000000" pitchFamily="2" charset="2"/>
              <a:buChar char="u"/>
            </a:pPr>
            <a:r>
              <a:rPr lang="zh-CN" altLang="en-US" sz="1600" b="1">
                <a:latin typeface="微软雅黑" panose="020B0503020204020204" charset="-122"/>
                <a:ea typeface="微软雅黑" panose="020B0503020204020204" charset="-122"/>
              </a:rPr>
              <a:t>转录速度快，</a:t>
            </a:r>
            <a:r>
              <a:rPr lang="en-US" altLang="zh-CN" sz="1600" b="1">
                <a:latin typeface="微软雅黑" panose="020B0503020204020204" charset="-122"/>
                <a:ea typeface="微软雅黑" panose="020B0503020204020204" charset="-122"/>
              </a:rPr>
              <a:t>40min</a:t>
            </a:r>
            <a:r>
              <a:rPr lang="zh-CN" altLang="en-US" sz="1600" b="1">
                <a:latin typeface="微软雅黑" panose="020B0503020204020204" charset="-122"/>
                <a:ea typeface="微软雅黑" panose="020B0503020204020204" charset="-122"/>
              </a:rPr>
              <a:t>完成扩增测</a:t>
            </a:r>
            <a:endParaRPr lang="en-US" altLang="zh-CN" sz="1600" b="1" baseline="30000">
              <a:latin typeface="微软雅黑" panose="020B0503020204020204" charset="-122"/>
              <a:ea typeface="微软雅黑" panose="020B0503020204020204" charset="-122"/>
            </a:endParaRPr>
          </a:p>
          <a:p>
            <a:pPr marL="342900" indent="-342900">
              <a:lnSpc>
                <a:spcPct val="150000"/>
              </a:lnSpc>
              <a:spcBef>
                <a:spcPct val="20000"/>
              </a:spcBef>
              <a:buFont typeface="Wingdings" panose="05000000000000000000" pitchFamily="2" charset="2"/>
              <a:buChar char="u"/>
            </a:pPr>
            <a:r>
              <a:rPr lang="zh-CN" altLang="en-US" sz="1600" b="1">
                <a:latin typeface="微软雅黑" panose="020B0503020204020204" charset="-122"/>
                <a:ea typeface="微软雅黑" panose="020B0503020204020204" charset="-122"/>
              </a:rPr>
              <a:t>分子信标检测，特异性高</a:t>
            </a:r>
            <a:endParaRPr lang="en-US" altLang="zh-CN" sz="1600" b="1">
              <a:latin typeface="微软雅黑" panose="020B0503020204020204" charset="-122"/>
              <a:ea typeface="微软雅黑" panose="020B0503020204020204" charset="-122"/>
            </a:endParaRPr>
          </a:p>
          <a:p>
            <a:pPr marL="342900" indent="-342900">
              <a:lnSpc>
                <a:spcPct val="150000"/>
              </a:lnSpc>
              <a:spcBef>
                <a:spcPct val="20000"/>
              </a:spcBef>
              <a:buFont typeface="Wingdings" panose="05000000000000000000" pitchFamily="2" charset="2"/>
              <a:buChar char="u"/>
            </a:pPr>
            <a:r>
              <a:rPr lang="en-US" altLang="zh-CN" sz="1600" b="1">
                <a:latin typeface="微软雅黑" panose="020B0503020204020204" charset="-122"/>
                <a:ea typeface="微软雅黑" panose="020B0503020204020204" charset="-122"/>
              </a:rPr>
              <a:t>42</a:t>
            </a:r>
            <a:r>
              <a:rPr lang="zh-CN" altLang="en-US" sz="1600" b="1">
                <a:latin typeface="微软雅黑" panose="020B0503020204020204" charset="-122"/>
                <a:ea typeface="微软雅黑" panose="020B0503020204020204" charset="-122"/>
              </a:rPr>
              <a:t>℃恒温扩增，仪器损耗小</a:t>
            </a:r>
          </a:p>
        </p:txBody>
      </p:sp>
      <p:sp>
        <p:nvSpPr>
          <p:cNvPr id="24580" name="Rectangle 2"/>
          <p:cNvSpPr>
            <a:spLocks noGrp="1" noChangeArrowheads="1"/>
          </p:cNvSpPr>
          <p:nvPr>
            <p:ph type="title"/>
          </p:nvPr>
        </p:nvSpPr>
        <p:spPr>
          <a:xfrm>
            <a:off x="1118235" y="0"/>
            <a:ext cx="7668895" cy="1989455"/>
          </a:xfrm>
        </p:spPr>
        <p:txBody>
          <a:bodyPr lIns="91429" tIns="45714" rIns="91429" bIns="45714" anchor="t"/>
          <a:lstStyle/>
          <a:p>
            <a:pPr>
              <a:lnSpc>
                <a:spcPct val="150000"/>
              </a:lnSpc>
            </a:pPr>
            <a:r>
              <a:rPr lang="en-US" altLang="zh-CN" sz="3600" smtClean="0">
                <a:solidFill>
                  <a:srgbClr val="000000"/>
                </a:solidFill>
                <a:latin typeface="微软雅黑" panose="020B0503020204020204" charset="-122"/>
                <a:ea typeface="微软雅黑" panose="020B0503020204020204" charset="-122"/>
              </a:rPr>
              <a:t>SAT—RNA</a:t>
            </a:r>
            <a:r>
              <a:rPr lang="zh-CN" altLang="en-US" sz="3600" smtClean="0">
                <a:solidFill>
                  <a:srgbClr val="000000"/>
                </a:solidFill>
                <a:latin typeface="微软雅黑" panose="020B0503020204020204" charset="-122"/>
                <a:ea typeface="微软雅黑" panose="020B0503020204020204" charset="-122"/>
              </a:rPr>
              <a:t>实时荧光恒温扩增技</a:t>
            </a:r>
            <a:r>
              <a:rPr lang="zh-CN" altLang="en-US" sz="4000" smtClean="0">
                <a:solidFill>
                  <a:srgbClr val="000000"/>
                </a:solidFill>
                <a:latin typeface="微软雅黑" panose="020B0503020204020204" charset="-122"/>
                <a:ea typeface="微软雅黑" panose="020B0503020204020204" charset="-122"/>
              </a:rPr>
              <a:t>术</a:t>
            </a:r>
            <a:r>
              <a:rPr lang="en-US" altLang="zh-CN" sz="4000" smtClean="0">
                <a:solidFill>
                  <a:srgbClr val="000000"/>
                </a:solidFill>
                <a:latin typeface="微软雅黑" panose="020B0503020204020204" charset="-122"/>
                <a:ea typeface="微软雅黑" panose="020B0503020204020204" charset="-122"/>
              </a:rPr>
              <a:t/>
            </a:r>
            <a:br>
              <a:rPr lang="en-US" altLang="zh-CN" sz="4000" smtClean="0">
                <a:solidFill>
                  <a:srgbClr val="000000"/>
                </a:solidFill>
                <a:latin typeface="微软雅黑" panose="020B0503020204020204" charset="-122"/>
                <a:ea typeface="微软雅黑" panose="020B0503020204020204" charset="-122"/>
              </a:rPr>
            </a:br>
            <a:r>
              <a:rPr lang="zh-CN" altLang="en-US" sz="2400" b="1" smtClean="0">
                <a:solidFill>
                  <a:srgbClr val="000000"/>
                </a:solidFill>
                <a:latin typeface="Times New Roman" panose="02020603050405020304" pitchFamily="18" charset="0"/>
                <a:ea typeface="黑体" panose="02010609060101010101" pitchFamily="49" charset="-122"/>
              </a:rPr>
              <a:t>速度快，特异性高，</a:t>
            </a:r>
            <a:r>
              <a:rPr lang="zh-CN" altLang="en-US" sz="2400" b="1" smtClean="0">
                <a:solidFill>
                  <a:srgbClr val="FF0000"/>
                </a:solidFill>
                <a:latin typeface="Times New Roman" panose="02020603050405020304" pitchFamily="18" charset="0"/>
                <a:ea typeface="黑体" panose="02010609060101010101" pitchFamily="49" charset="-122"/>
              </a:rPr>
              <a:t>避免假阳性</a:t>
            </a:r>
            <a:endParaRPr lang="en-US" altLang="zh-CN" sz="2400" b="1" smtClean="0">
              <a:solidFill>
                <a:srgbClr val="FF0000"/>
              </a:solidFill>
              <a:latin typeface="Times New Roman" panose="02020603050405020304" pitchFamily="18" charset="0"/>
              <a:ea typeface="黑体" panose="02010609060101010101" pitchFamily="49" charset="-122"/>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宋体"/>
      </a:majorFont>
      <a:minorFont>
        <a:latin typeface="Arial"/>
        <a:ea typeface="宋体"/>
        <a:cs typeface="宋体"/>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标准">
    <a:majorFont>
      <a:latin typeface="Berlin Sans FB"/>
      <a:ea typeface="Adobe 黑体 Std R"/>
      <a:cs typeface=""/>
    </a:majorFont>
    <a:minorFont>
      <a:latin typeface="Lucida Sans"/>
      <a:ea typeface="微软雅黑"/>
      <a:cs typeface=""/>
    </a:minorFont>
  </a:fontScheme>
  <a:fmtScheme name="极目远眺">
    <a:fillStyleLst>
      <a:solidFill>
        <a:schemeClr val="phClr"/>
      </a:solidFill>
      <a:gradFill rotWithShape="1">
        <a:gsLst>
          <a:gs pos="0">
            <a:schemeClr val="phClr">
              <a:tint val="83000"/>
              <a:shade val="100000"/>
              <a:satMod val="100000"/>
            </a:schemeClr>
          </a:gs>
          <a:gs pos="100000">
            <a:schemeClr val="phClr">
              <a:tint val="61000"/>
              <a:alpha val="100000"/>
              <a:satMod val="200000"/>
            </a:schemeClr>
          </a:gs>
        </a:gsLst>
        <a:path path="circle">
          <a:fillToRect l="100000" t="100000" r="100000" b="100000"/>
        </a:path>
      </a:gradFill>
      <a:gradFill rotWithShape="1">
        <a:gsLst>
          <a:gs pos="0">
            <a:schemeClr val="phClr">
              <a:shade val="85000"/>
            </a:schemeClr>
          </a:gs>
          <a:gs pos="100000">
            <a:schemeClr val="phClr">
              <a:tint val="90000"/>
              <a:alpha val="100000"/>
              <a:satMod val="200000"/>
            </a:schemeClr>
          </a:gs>
        </a:gsLst>
        <a:path path="circle">
          <a:fillToRect l="100000" t="100000" r="100000" b="100000"/>
        </a:path>
      </a:gradFill>
    </a:fillStyleLst>
    <a:lnStyleLst>
      <a:ln w="9525" cap="flat" cmpd="sng" algn="ctr">
        <a:solidFill>
          <a:schemeClr val="phClr"/>
        </a:solidFill>
        <a:prstDash val="solid"/>
      </a:ln>
      <a:ln w="10795" cap="flat" cmpd="sng" algn="ctr">
        <a:solidFill>
          <a:schemeClr val="phClr"/>
        </a:solidFill>
        <a:prstDash val="solid"/>
      </a:ln>
      <a:ln w="15240" cap="flat" cmpd="sng" algn="ctr">
        <a:solidFill>
          <a:schemeClr val="phClr">
            <a:tint val="25000"/>
            <a:alpha val="25000"/>
          </a:scheme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2924" dir="5400000" rotWithShape="0">
            <a:srgbClr val="000000">
              <a:alpha val="40000"/>
            </a:srgbClr>
          </a:outerShdw>
        </a:effectLst>
      </a:effectStyle>
      <a:effectStyle>
        <a:effectLst>
          <a:outerShdw blurRad="50800" dist="25400" dir="5400000" rotWithShape="0">
            <a:srgbClr val="000000">
              <a:alpha val="40000"/>
            </a:srgbClr>
          </a:outerShdw>
        </a:effectLst>
        <a:scene3d>
          <a:camera prst="orthographicFront">
            <a:rot lat="0" lon="0" rev="0"/>
          </a:camera>
          <a:lightRig rig="flat" dir="t">
            <a:rot lat="0" lon="0" rev="3600000"/>
          </a:lightRig>
        </a:scene3d>
        <a:sp3d prstMaterial="flat">
          <a:bevelT w="34925" h="47625"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TotalTime>
  <Words>3095</Words>
  <Application>WPS 演示</Application>
  <PresentationFormat>全屏显示(4:3)</PresentationFormat>
  <Paragraphs>449</Paragraphs>
  <Slides>35</Slides>
  <Notes>15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35</vt:i4>
      </vt:variant>
    </vt:vector>
  </HeadingPairs>
  <TitlesOfParts>
    <vt:vector size="37" baseType="lpstr">
      <vt:lpstr>默认设计模板</vt:lpstr>
      <vt:lpstr>Microsoft Office Excel 97-2003 工作表</vt:lpstr>
      <vt:lpstr>幻灯片 1</vt:lpstr>
      <vt:lpstr>幻灯片 2</vt:lpstr>
      <vt:lpstr>幻灯片 3</vt:lpstr>
      <vt:lpstr>SAT技术与PCR技术原理比较</vt:lpstr>
      <vt:lpstr>（一）检测为RNA，模板量大，灵敏度高</vt:lpstr>
      <vt:lpstr>（二）取样效率大大提高</vt:lpstr>
      <vt:lpstr>（三）不易造成假阳性</vt:lpstr>
      <vt:lpstr>幻灯片 8</vt:lpstr>
      <vt:lpstr>SAT—RNA实时荧光恒温扩增技术 速度快，特异性高，避免假阳性</vt:lpstr>
      <vt:lpstr>RNA检测优势</vt:lpstr>
      <vt:lpstr>幻灯片 11</vt:lpstr>
      <vt:lpstr>幻灯片 12</vt:lpstr>
      <vt:lpstr>幻灯片 13</vt:lpstr>
      <vt:lpstr>幻灯片 14</vt:lpstr>
      <vt:lpstr>幻灯片 15</vt:lpstr>
      <vt:lpstr>幻灯片 16</vt:lpstr>
      <vt:lpstr>幻灯片 17</vt:lpstr>
      <vt:lpstr>幻灯片 18</vt:lpstr>
      <vt:lpstr>不同样本类型的阳性检出率[n(%)] </vt:lpstr>
      <vt:lpstr>幻灯片 20</vt:lpstr>
      <vt:lpstr>涂阴样本中阳性检出率比较 （以最终临床诊断结果为标准）</vt:lpstr>
      <vt:lpstr>幻灯片 22</vt:lpstr>
      <vt:lpstr>幻灯片 23</vt:lpstr>
      <vt:lpstr>幻灯片 24</vt:lpstr>
      <vt:lpstr>MP-SAT检测灵敏度较高</vt:lpstr>
      <vt:lpstr>幻灯片 26</vt:lpstr>
      <vt:lpstr>MP-SAT在感染早期阳性检出率更高 </vt:lpstr>
      <vt:lpstr>幻灯片 28</vt:lpstr>
      <vt:lpstr>幻灯片 29</vt:lpstr>
      <vt:lpstr>幻灯片 30</vt:lpstr>
      <vt:lpstr>幻灯片 31</vt:lpstr>
      <vt:lpstr>幻灯片 32</vt:lpstr>
      <vt:lpstr>幻灯片 33</vt:lpstr>
      <vt:lpstr>幻灯片 34</vt:lpstr>
      <vt:lpstr>幻灯片 35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island</dc:creator>
  <cp:lastModifiedBy>acer</cp:lastModifiedBy>
  <cp:revision>135</cp:revision>
  <dcterms:created xsi:type="dcterms:W3CDTF">2009-06-11T07:27:00Z</dcterms:created>
  <dcterms:modified xsi:type="dcterms:W3CDTF">2016-11-10T03:18:34Z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2052-10.1.0.5975</vt:lpwstr>
  </property>
</Properties>
</file>