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41"/>
  </p:notesMasterIdLst>
  <p:sldIdLst>
    <p:sldId id="266" r:id="rId3"/>
    <p:sldId id="423" r:id="rId4"/>
    <p:sldId id="422" r:id="rId5"/>
    <p:sldId id="419" r:id="rId6"/>
    <p:sldId id="354" r:id="rId7"/>
    <p:sldId id="424" r:id="rId8"/>
    <p:sldId id="355" r:id="rId9"/>
    <p:sldId id="322" r:id="rId10"/>
    <p:sldId id="366" r:id="rId11"/>
    <p:sldId id="427" r:id="rId12"/>
    <p:sldId id="323" r:id="rId13"/>
    <p:sldId id="425" r:id="rId14"/>
    <p:sldId id="430" r:id="rId15"/>
    <p:sldId id="426" r:id="rId16"/>
    <p:sldId id="428" r:id="rId17"/>
    <p:sldId id="429" r:id="rId18"/>
    <p:sldId id="360" r:id="rId19"/>
    <p:sldId id="417" r:id="rId20"/>
    <p:sldId id="361" r:id="rId21"/>
    <p:sldId id="377" r:id="rId22"/>
    <p:sldId id="378" r:id="rId23"/>
    <p:sldId id="372" r:id="rId24"/>
    <p:sldId id="376" r:id="rId25"/>
    <p:sldId id="369" r:id="rId26"/>
    <p:sldId id="373" r:id="rId27"/>
    <p:sldId id="400" r:id="rId28"/>
    <p:sldId id="371" r:id="rId29"/>
    <p:sldId id="374" r:id="rId30"/>
    <p:sldId id="352" r:id="rId31"/>
    <p:sldId id="431" r:id="rId32"/>
    <p:sldId id="353" r:id="rId33"/>
    <p:sldId id="379" r:id="rId34"/>
    <p:sldId id="381" r:id="rId35"/>
    <p:sldId id="432" r:id="rId36"/>
    <p:sldId id="433" r:id="rId37"/>
    <p:sldId id="435" r:id="rId38"/>
    <p:sldId id="304" r:id="rId39"/>
    <p:sldId id="437" r:id="rId40"/>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32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11"/>
    <p:restoredTop sz="92081"/>
  </p:normalViewPr>
  <p:slideViewPr>
    <p:cSldViewPr showGuides="1">
      <p:cViewPr varScale="1">
        <p:scale>
          <a:sx n="65" d="100"/>
          <a:sy n="65" d="100"/>
        </p:scale>
        <p:origin x="-1470" y="-108"/>
      </p:cViewPr>
      <p:guideLst>
        <p:guide orient="horz" pos="2160"/>
        <p:guide pos="2928"/>
      </p:guideLst>
    </p:cSldViewPr>
  </p:slideViewPr>
  <p:notesTextViewPr>
    <p:cViewPr>
      <p:scale>
        <a:sx n="100" d="100"/>
        <a:sy n="100" d="100"/>
      </p:scale>
      <p:origin x="0" y="0"/>
    </p:cViewPr>
  </p:notesTextViewPr>
  <p:sorterViewPr showFormatting="0">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0" Type="http://schemas.openxmlformats.org/officeDocument/2006/relationships/slide" Target="slides/slide18.xml"/><Relationship Id="rId4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p>
            <a:pPr lvl="0" algn="r" eaLnBrk="1" hangingPunct="1"/>
            <a:fld id="{9A0DB2DC-4C9A-4742-B13C-FB6460FD3503}" type="slidenum">
              <a:rPr lang="zh-CN" altLang="en-US" sz="1200" dirty="0"/>
              <a:t>‹#›</a:t>
            </a:fld>
            <a:endParaRPr lang="zh-CN" altLang="en-US" sz="1200" dirty="0"/>
          </a:p>
        </p:txBody>
      </p:sp>
    </p:spTree>
    <p:extLst>
      <p:ext uri="{BB962C8B-B14F-4D97-AF65-F5344CB8AC3E}">
        <p14:creationId xmlns:p14="http://schemas.microsoft.com/office/powerpoint/2010/main" val="2363078560"/>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幻灯片图像占位符 1"/>
          <p:cNvSpPr>
            <a:spLocks noGrp="1" noRot="1" noChangeAspect="1" noTextEdit="1"/>
          </p:cNvSpPr>
          <p:nvPr>
            <p:ph type="sldImg"/>
          </p:nvPr>
        </p:nvSpPr>
        <p:spPr>
          <a:ln>
            <a:solidFill>
              <a:srgbClr val="000000">
                <a:alpha val="100000"/>
              </a:srgbClr>
            </a:solidFill>
            <a:miter lim="800000"/>
          </a:ln>
        </p:spPr>
      </p:sp>
      <p:sp>
        <p:nvSpPr>
          <p:cNvPr id="37891" name="备注占位符 2"/>
          <p:cNvSpPr>
            <a:spLocks noGrp="1"/>
          </p:cNvSpPr>
          <p:nvPr>
            <p:ph type="body" idx="1"/>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3789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a:t>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ln>
            <a:solidFill>
              <a:srgbClr val="000000">
                <a:alpha val="100000"/>
              </a:srgbClr>
            </a:solidFill>
            <a:miter lim="800000"/>
          </a:ln>
        </p:spPr>
      </p:sp>
      <p:sp>
        <p:nvSpPr>
          <p:cNvPr id="43011" name="备注占位符 2"/>
          <p:cNvSpPr>
            <a:spLocks noGrp="1"/>
          </p:cNvSpPr>
          <p:nvPr>
            <p:ph type="body" idx="1"/>
          </p:nvPr>
        </p:nvSpPr>
        <p:spPr>
          <a:noFill/>
          <a:ln>
            <a:noFill/>
          </a:ln>
        </p:spPr>
        <p:txBody>
          <a:bodyPr wrap="square" lIns="91440" tIns="45720" rIns="91440" bIns="45720" anchor="t"/>
          <a:lstStyle/>
          <a:p>
            <a:pPr lvl="0"/>
            <a:r>
              <a:rPr lang="zh-CN" altLang="en-US" dirty="0" smtClean="0"/>
              <a:t>第二个重要环节，荧光</a:t>
            </a:r>
            <a:r>
              <a:rPr lang="en-US" altLang="zh-CN" dirty="0" smtClean="0"/>
              <a:t>PCR</a:t>
            </a:r>
            <a:r>
              <a:rPr lang="zh-CN" altLang="en-US" dirty="0" smtClean="0"/>
              <a:t>的扩增</a:t>
            </a:r>
            <a:r>
              <a:rPr lang="zh-CN" altLang="en-US" dirty="0"/>
              <a:t>，扩增实际还是采用的</a:t>
            </a:r>
            <a:r>
              <a:rPr lang="en-US" altLang="zh-CN" dirty="0"/>
              <a:t>TaqMan</a:t>
            </a:r>
            <a:r>
              <a:rPr lang="zh-CN" altLang="en-US" dirty="0"/>
              <a:t>技术，这一点国内外的试剂</a:t>
            </a:r>
            <a:r>
              <a:rPr lang="zh-CN" altLang="en-US" dirty="0" smtClean="0"/>
              <a:t>基本上没有</a:t>
            </a:r>
            <a:r>
              <a:rPr lang="zh-CN" altLang="en-US" dirty="0"/>
              <a:t>太大差距</a:t>
            </a:r>
            <a:r>
              <a:rPr lang="zh-CN" altLang="en-US" dirty="0" smtClean="0"/>
              <a:t>。</a:t>
            </a:r>
            <a:endParaRPr lang="zh-CN" altLang="en-US" dirty="0"/>
          </a:p>
        </p:txBody>
      </p:sp>
      <p:sp>
        <p:nvSpPr>
          <p:cNvPr id="4301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11</a:t>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t>并且国内大部分企业在扩增都添加两个核心技术，一个是非竞争性内参，能有效监控假阴性，第二个是</a:t>
            </a:r>
            <a:r>
              <a:rPr lang="en-US" altLang="zh-CN" dirty="0" smtClean="0"/>
              <a:t>UNG</a:t>
            </a:r>
            <a:r>
              <a:rPr lang="zh-CN" altLang="en-US" dirty="0" smtClean="0"/>
              <a:t>酶，用于扩增体系的防污染可以降低假阳性的发生率。而内参技术在我国最新行业标准中也是有明确要求的。其实最新行业标准不但是对产品扩增技术设定新标准，同时也是对核酸的提取有了更高的要求。</a:t>
            </a:r>
            <a:endParaRPr lang="zh-CN" altLang="en-US" dirty="0"/>
          </a:p>
        </p:txBody>
      </p:sp>
      <p:sp>
        <p:nvSpPr>
          <p:cNvPr id="4" name="灯片编号占位符 3"/>
          <p:cNvSpPr>
            <a:spLocks noGrp="1"/>
          </p:cNvSpPr>
          <p:nvPr>
            <p:ph type="sldNum" sz="quarter" idx="10"/>
          </p:nvPr>
        </p:nvSpPr>
        <p:spPr/>
        <p:txBody>
          <a:bodyPr/>
          <a:lstStyle/>
          <a:p>
            <a:fld id="{AB5EDFE4-39F7-4A08-8124-3BDCF9AD8EF5}" type="slidenum">
              <a:rPr lang="zh-CN" altLang="en-US" smtClean="0"/>
              <a:t>12</a:t>
            </a:fld>
            <a:endParaRPr lang="zh-CN" altLang="en-US"/>
          </a:p>
        </p:txBody>
      </p:sp>
    </p:spTree>
    <p:extLst>
      <p:ext uri="{BB962C8B-B14F-4D97-AF65-F5344CB8AC3E}">
        <p14:creationId xmlns:p14="http://schemas.microsoft.com/office/powerpoint/2010/main" val="9089623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随着</a:t>
            </a:r>
            <a:r>
              <a:rPr lang="en-US" altLang="zh-CN" dirty="0" smtClean="0"/>
              <a:t>PCR</a:t>
            </a:r>
            <a:r>
              <a:rPr lang="zh-CN" altLang="en-US" dirty="0" smtClean="0"/>
              <a:t>技术发展的突飞猛进，高特异性的扩增以及高纯度高效率的核酸提取，使得</a:t>
            </a:r>
            <a:r>
              <a:rPr lang="en-US" altLang="zh-CN" dirty="0" err="1" smtClean="0"/>
              <a:t>hbv</a:t>
            </a:r>
            <a:r>
              <a:rPr lang="en-US" altLang="zh-CN" dirty="0" smtClean="0"/>
              <a:t> </a:t>
            </a:r>
            <a:r>
              <a:rPr lang="en-US" altLang="zh-CN" dirty="0" err="1" smtClean="0"/>
              <a:t>dna</a:t>
            </a:r>
            <a:r>
              <a:rPr lang="zh-CN" altLang="en-US" dirty="0" smtClean="0"/>
              <a:t>定量的检测结果变得日益精准，愈加灵敏。那么我们如何量化高敏检测对结果要求呢？国内外的不少医学指南对此也提出了许多的建议及要求</a:t>
            </a:r>
            <a:endParaRPr lang="zh-CN" altLang="en-US" dirty="0"/>
          </a:p>
        </p:txBody>
      </p:sp>
    </p:spTree>
    <p:extLst>
      <p:ext uri="{BB962C8B-B14F-4D97-AF65-F5344CB8AC3E}">
        <p14:creationId xmlns:p14="http://schemas.microsoft.com/office/powerpoint/2010/main" val="1445859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我国的注册标准中也提到</a:t>
            </a:r>
            <a:r>
              <a:rPr lang="en-US" altLang="zh-CN" dirty="0" smtClean="0"/>
              <a:t>HBV DNA</a:t>
            </a:r>
            <a:r>
              <a:rPr lang="zh-CN" altLang="en-US" dirty="0" smtClean="0"/>
              <a:t>最低检测限≤</a:t>
            </a:r>
            <a:r>
              <a:rPr lang="en-US" altLang="zh-CN" dirty="0" smtClean="0"/>
              <a:t>30IU</a:t>
            </a:r>
            <a:endParaRPr lang="zh-CN" altLang="en-US" dirty="0"/>
          </a:p>
        </p:txBody>
      </p:sp>
      <p:sp>
        <p:nvSpPr>
          <p:cNvPr id="4" name="灯片编号占位符 3"/>
          <p:cNvSpPr>
            <a:spLocks noGrp="1"/>
          </p:cNvSpPr>
          <p:nvPr>
            <p:ph type="sldNum" sz="quarter" idx="10"/>
          </p:nvPr>
        </p:nvSpPr>
        <p:spPr/>
        <p:txBody>
          <a:bodyPr/>
          <a:lstStyle/>
          <a:p>
            <a:fld id="{878E11D1-2BD8-45BF-9838-5F7063769B74}" type="slidenum">
              <a:rPr lang="zh-CN" altLang="en-US" smtClean="0"/>
              <a:t>14</a:t>
            </a:fld>
            <a:endParaRPr lang="zh-CN" altLang="en-US"/>
          </a:p>
        </p:txBody>
      </p:sp>
    </p:spTree>
    <p:extLst>
      <p:ext uri="{BB962C8B-B14F-4D97-AF65-F5344CB8AC3E}">
        <p14:creationId xmlns:p14="http://schemas.microsoft.com/office/powerpoint/2010/main" val="37353375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2829348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总结一下之前所说的内容，</a:t>
            </a:r>
            <a:r>
              <a:rPr lang="en-US" altLang="zh-CN" dirty="0" smtClean="0"/>
              <a:t>HBV DNA</a:t>
            </a:r>
            <a:r>
              <a:rPr lang="zh-CN" altLang="en-US" dirty="0" smtClean="0"/>
              <a:t>高敏检测仍然是一个基于荧光定量</a:t>
            </a:r>
            <a:r>
              <a:rPr lang="en-US" altLang="zh-CN" dirty="0" smtClean="0"/>
              <a:t>PCR</a:t>
            </a:r>
            <a:r>
              <a:rPr lang="zh-CN" altLang="en-US" dirty="0" smtClean="0"/>
              <a:t>的检测技术，只是形式上发生了变化</a:t>
            </a:r>
            <a:endParaRPr lang="zh-CN" altLang="en-US" dirty="0"/>
          </a:p>
        </p:txBody>
      </p:sp>
    </p:spTree>
    <p:extLst>
      <p:ext uri="{BB962C8B-B14F-4D97-AF65-F5344CB8AC3E}">
        <p14:creationId xmlns:p14="http://schemas.microsoft.com/office/powerpoint/2010/main" val="28439528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ln>
            <a:solidFill>
              <a:srgbClr val="000000">
                <a:alpha val="100000"/>
              </a:srgbClr>
            </a:solidFill>
            <a:miter lim="800000"/>
          </a:ln>
        </p:spPr>
      </p:sp>
      <p:sp>
        <p:nvSpPr>
          <p:cNvPr id="44035" name="备注占位符 2"/>
          <p:cNvSpPr>
            <a:spLocks noGrp="1"/>
          </p:cNvSpPr>
          <p:nvPr>
            <p:ph type="body" idx="1"/>
          </p:nvPr>
        </p:nvSpPr>
        <p:spPr>
          <a:noFill/>
          <a:ln>
            <a:noFill/>
          </a:ln>
        </p:spPr>
        <p:txBody>
          <a:bodyPr wrap="square" lIns="91440" tIns="45720" rIns="91440" bIns="45720" anchor="t"/>
          <a:lstStyle/>
          <a:p>
            <a:pPr lvl="0"/>
            <a:r>
              <a:rPr lang="zh-CN" altLang="en-US" dirty="0"/>
              <a:t>高敏检测的临床应用价值是什么，换句话说，为何我们要提高我们现有的</a:t>
            </a:r>
            <a:r>
              <a:rPr lang="zh-CN" altLang="en-US" dirty="0" smtClean="0"/>
              <a:t>检测？</a:t>
            </a:r>
            <a:endParaRPr lang="zh-CN" altLang="en-US" dirty="0"/>
          </a:p>
        </p:txBody>
      </p:sp>
      <p:sp>
        <p:nvSpPr>
          <p:cNvPr id="4403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17</a:t>
            </a:fld>
            <a:endParaRPr lang="zh-CN" altLang="en-US" sz="1200"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a:ln>
            <a:solidFill>
              <a:srgbClr val="000000">
                <a:alpha val="100000"/>
              </a:srgbClr>
            </a:solidFill>
            <a:miter lim="800000"/>
          </a:ln>
        </p:spPr>
      </p:sp>
      <p:sp>
        <p:nvSpPr>
          <p:cNvPr id="45059" name="备注占位符 2"/>
          <p:cNvSpPr>
            <a:spLocks noGrp="1"/>
          </p:cNvSpPr>
          <p:nvPr>
            <p:ph type="body" idx="1"/>
          </p:nvPr>
        </p:nvSpPr>
        <p:spPr>
          <a:noFill/>
          <a:ln>
            <a:noFill/>
          </a:ln>
        </p:spPr>
        <p:txBody>
          <a:bodyPr wrap="square" lIns="91440" tIns="45720" rIns="91440" bIns="45720" anchor="t"/>
          <a:lstStyle/>
          <a:p>
            <a:pPr lvl="0"/>
            <a:r>
              <a:rPr lang="zh-CN" altLang="en-US" dirty="0"/>
              <a:t>大家应该都知道，</a:t>
            </a:r>
            <a:r>
              <a:rPr lang="en-US" altLang="zh-CN" dirty="0"/>
              <a:t>HBV DNA</a:t>
            </a:r>
            <a:r>
              <a:rPr lang="zh-CN" altLang="en-US" dirty="0"/>
              <a:t>载量是贯穿诊断、治疗及监控的主要</a:t>
            </a:r>
            <a:r>
              <a:rPr lang="zh-CN" altLang="en-US" dirty="0" smtClean="0"/>
              <a:t>指标，</a:t>
            </a:r>
            <a:r>
              <a:rPr lang="en-US" altLang="zh-CN" dirty="0"/>
              <a:t>HBV DNA</a:t>
            </a:r>
            <a:r>
              <a:rPr lang="zh-CN" altLang="en-US" dirty="0"/>
              <a:t>检测都为临床医生了解患者病情，做出准确</a:t>
            </a:r>
            <a:r>
              <a:rPr lang="zh-CN" altLang="en-US" dirty="0" smtClean="0"/>
              <a:t>的诊断及提供治疗</a:t>
            </a:r>
            <a:r>
              <a:rPr lang="zh-CN" altLang="en-US" dirty="0"/>
              <a:t>方案提供了一个重要的信息。</a:t>
            </a:r>
          </a:p>
        </p:txBody>
      </p:sp>
      <p:sp>
        <p:nvSpPr>
          <p:cNvPr id="4506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18</a:t>
            </a:fld>
            <a:endParaRPr lang="zh-CN" altLang="en-US" sz="1200"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a:ln>
            <a:solidFill>
              <a:srgbClr val="000000">
                <a:alpha val="100000"/>
              </a:srgbClr>
            </a:solidFill>
            <a:miter lim="800000"/>
          </a:ln>
        </p:spPr>
      </p:sp>
      <p:sp>
        <p:nvSpPr>
          <p:cNvPr id="46083" name="备注占位符 2"/>
          <p:cNvSpPr>
            <a:spLocks noGrp="1"/>
          </p:cNvSpPr>
          <p:nvPr>
            <p:ph type="body" idx="1"/>
          </p:nvPr>
        </p:nvSpPr>
        <p:spPr>
          <a:noFill/>
          <a:ln>
            <a:noFill/>
          </a:ln>
        </p:spPr>
        <p:txBody>
          <a:bodyPr wrap="square" lIns="91440" tIns="45720" rIns="91440" bIns="45720" anchor="t"/>
          <a:lstStyle/>
          <a:p>
            <a:pPr lvl="0"/>
            <a:r>
              <a:rPr lang="en-US" altLang="zh-CN" dirty="0"/>
              <a:t>HBV DNA</a:t>
            </a:r>
            <a:r>
              <a:rPr lang="zh-CN" altLang="en-US" dirty="0"/>
              <a:t>检测如此重要</a:t>
            </a:r>
            <a:r>
              <a:rPr lang="zh-CN" altLang="en-US" dirty="0" smtClean="0"/>
              <a:t>，一种高精准的</a:t>
            </a:r>
            <a:r>
              <a:rPr lang="en-US" altLang="zh-CN" dirty="0" smtClean="0"/>
              <a:t>HBV</a:t>
            </a:r>
            <a:r>
              <a:rPr lang="en-US" altLang="zh-CN" baseline="0" dirty="0" smtClean="0"/>
              <a:t> DNA</a:t>
            </a:r>
            <a:r>
              <a:rPr lang="zh-CN" altLang="en-US" baseline="0" dirty="0" smtClean="0"/>
              <a:t>检测手段自然而然也成了</a:t>
            </a:r>
            <a:r>
              <a:rPr lang="zh-CN" altLang="en-US" dirty="0" smtClean="0"/>
              <a:t>临床最大需求</a:t>
            </a:r>
            <a:r>
              <a:rPr lang="zh-CN" altLang="en-US" dirty="0"/>
              <a:t>，由于时间关系，我就介绍</a:t>
            </a:r>
            <a:r>
              <a:rPr lang="zh-CN" altLang="en-US" dirty="0" smtClean="0"/>
              <a:t>一下几个关键需求</a:t>
            </a:r>
            <a:endParaRPr lang="zh-CN" altLang="en-US" dirty="0"/>
          </a:p>
        </p:txBody>
      </p:sp>
      <p:sp>
        <p:nvSpPr>
          <p:cNvPr id="4608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19</a:t>
            </a:fld>
            <a:endParaRPr lang="zh-CN" altLang="en-US" sz="1200"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a:ln>
            <a:solidFill>
              <a:srgbClr val="000000">
                <a:alpha val="100000"/>
              </a:srgbClr>
            </a:solidFill>
            <a:miter lim="800000"/>
          </a:ln>
        </p:spPr>
      </p:sp>
      <p:sp>
        <p:nvSpPr>
          <p:cNvPr id="47107" name="备注占位符 2"/>
          <p:cNvSpPr>
            <a:spLocks noGrp="1"/>
          </p:cNvSpPr>
          <p:nvPr>
            <p:ph type="body" idx="1"/>
          </p:nvPr>
        </p:nvSpPr>
        <p:spPr>
          <a:noFill/>
          <a:ln>
            <a:noFill/>
          </a:ln>
        </p:spPr>
        <p:txBody>
          <a:bodyPr wrap="square" lIns="91440" tIns="45720" rIns="91440" bIns="45720" anchor="t"/>
          <a:lstStyle/>
          <a:p>
            <a:pPr lvl="0"/>
            <a:r>
              <a:rPr lang="zh-CN" altLang="en-US" dirty="0"/>
              <a:t>首先介绍的是诊断需求，诊断意味着是否要开启治疗，而启动抗病毒治疗的时机与</a:t>
            </a:r>
            <a:r>
              <a:rPr lang="en-US" altLang="zh-CN" dirty="0"/>
              <a:t>HBV-DNA</a:t>
            </a:r>
            <a:r>
              <a:rPr lang="zh-CN" altLang="en-US" dirty="0"/>
              <a:t>水平有什么样的关联</a:t>
            </a:r>
          </a:p>
        </p:txBody>
      </p:sp>
      <p:sp>
        <p:nvSpPr>
          <p:cNvPr id="4710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20</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dirty="0" smtClean="0"/>
              <a:t>首先请先允许我花一点点时间，简要的介绍一下我们公司</a:t>
            </a:r>
          </a:p>
        </p:txBody>
      </p:sp>
      <p:sp>
        <p:nvSpPr>
          <p:cNvPr id="4" name="灯片编号占位符 3"/>
          <p:cNvSpPr>
            <a:spLocks noGrp="1"/>
          </p:cNvSpPr>
          <p:nvPr>
            <p:ph type="sldNum" sz="quarter" idx="5"/>
          </p:nvPr>
        </p:nvSpPr>
        <p:spPr/>
        <p:txBody>
          <a:bodyPr/>
          <a:lstStyle/>
          <a:p>
            <a:pPr>
              <a:defRPr/>
            </a:pPr>
            <a:fld id="{C6AA3DF9-674C-43F2-BEDE-D43519505241}" type="slidenum">
              <a:rPr lang="zh-CN" altLang="en-US" smtClean="0"/>
              <a:pPr>
                <a:defRPr/>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a:ln>
            <a:solidFill>
              <a:srgbClr val="000000">
                <a:alpha val="100000"/>
              </a:srgbClr>
            </a:solidFill>
            <a:miter lim="800000"/>
          </a:ln>
        </p:spPr>
      </p:sp>
      <p:sp>
        <p:nvSpPr>
          <p:cNvPr id="48131" name="备注占位符 2"/>
          <p:cNvSpPr>
            <a:spLocks noGrp="1"/>
          </p:cNvSpPr>
          <p:nvPr>
            <p:ph type="body" idx="1"/>
          </p:nvPr>
        </p:nvSpPr>
        <p:spPr>
          <a:noFill/>
          <a:ln>
            <a:noFill/>
          </a:ln>
        </p:spPr>
        <p:txBody>
          <a:bodyPr wrap="square" lIns="91440" tIns="45720" rIns="91440" bIns="45720" anchor="t"/>
          <a:lstStyle/>
          <a:p>
            <a:pPr lvl="0"/>
            <a:r>
              <a:rPr lang="zh-CN" altLang="en-US" dirty="0" smtClean="0"/>
              <a:t>这</a:t>
            </a:r>
            <a:r>
              <a:rPr lang="zh-CN" altLang="en-US" dirty="0"/>
              <a:t>两个浓度临界值的</a:t>
            </a:r>
            <a:r>
              <a:rPr lang="zh-CN" altLang="en-US" dirty="0" smtClean="0"/>
              <a:t>定量准确性</a:t>
            </a:r>
            <a:r>
              <a:rPr lang="zh-CN" altLang="en-US" dirty="0"/>
              <a:t>是</a:t>
            </a:r>
            <a:r>
              <a:rPr lang="zh-CN" altLang="en-US" dirty="0" smtClean="0"/>
              <a:t>十分重要的。而以往，由于普通检测方法的</a:t>
            </a:r>
            <a:r>
              <a:rPr lang="zh-CN" altLang="en-US" dirty="0"/>
              <a:t>局限性，抗干扰能力较差</a:t>
            </a:r>
            <a:r>
              <a:rPr lang="zh-CN" altLang="en-US" dirty="0" smtClean="0"/>
              <a:t>，检测结果不稳定等</a:t>
            </a:r>
            <a:r>
              <a:rPr lang="zh-CN" altLang="en-US" dirty="0"/>
              <a:t>问题，使得临床医生面对这种在临检点附近的患者是否应该进行抗病毒治疗变得相当困惑</a:t>
            </a:r>
            <a:r>
              <a:rPr lang="zh-CN" altLang="en-US" dirty="0" smtClean="0"/>
              <a:t>。临床急需一种高精准的方法，提供更加稳定，有效的检测结果，帮助临床医生对何时该启动抗病毒治疗提供严谨的</a:t>
            </a:r>
            <a:r>
              <a:rPr lang="zh-CN" altLang="en-US" dirty="0"/>
              <a:t>判断依据。</a:t>
            </a:r>
          </a:p>
        </p:txBody>
      </p:sp>
      <p:sp>
        <p:nvSpPr>
          <p:cNvPr id="4813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21</a:t>
            </a:fld>
            <a:endParaRPr lang="zh-CN" altLang="en-US" sz="1200"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a:ln>
            <a:solidFill>
              <a:srgbClr val="000000">
                <a:alpha val="100000"/>
              </a:srgbClr>
            </a:solidFill>
            <a:miter lim="800000"/>
          </a:ln>
        </p:spPr>
      </p:sp>
      <p:sp>
        <p:nvSpPr>
          <p:cNvPr id="49155" name="备注占位符 2"/>
          <p:cNvSpPr>
            <a:spLocks noGrp="1"/>
          </p:cNvSpPr>
          <p:nvPr>
            <p:ph type="body" idx="1"/>
          </p:nvPr>
        </p:nvSpPr>
        <p:spPr>
          <a:noFill/>
          <a:ln>
            <a:noFill/>
          </a:ln>
        </p:spPr>
        <p:txBody>
          <a:bodyPr wrap="square" lIns="91440" tIns="45720" rIns="91440" bIns="45720" anchor="t"/>
          <a:lstStyle/>
          <a:p>
            <a:pPr lvl="0"/>
            <a:r>
              <a:rPr lang="zh-CN" altLang="en-US" dirty="0"/>
              <a:t>第二点说抗病毒治疗效果检测以及评价</a:t>
            </a:r>
            <a:r>
              <a:rPr lang="zh-CN" altLang="en-US" dirty="0" smtClean="0"/>
              <a:t>的需求</a:t>
            </a:r>
            <a:endParaRPr lang="zh-CN" altLang="en-US" dirty="0"/>
          </a:p>
        </p:txBody>
      </p:sp>
      <p:sp>
        <p:nvSpPr>
          <p:cNvPr id="4915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22</a:t>
            </a:fld>
            <a:endParaRPr lang="zh-CN" altLang="en-US" sz="1200"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a:ln>
            <a:solidFill>
              <a:srgbClr val="000000">
                <a:alpha val="100000"/>
              </a:srgbClr>
            </a:solidFill>
            <a:miter lim="800000"/>
          </a:ln>
        </p:spPr>
      </p:sp>
      <p:sp>
        <p:nvSpPr>
          <p:cNvPr id="50179" name="备注占位符 2"/>
          <p:cNvSpPr>
            <a:spLocks noGrp="1"/>
          </p:cNvSpPr>
          <p:nvPr>
            <p:ph type="body" idx="1"/>
          </p:nvPr>
        </p:nvSpPr>
        <p:spPr>
          <a:noFill/>
          <a:ln>
            <a:noFill/>
          </a:ln>
        </p:spPr>
        <p:txBody>
          <a:bodyPr wrap="square" lIns="91440" tIns="45720" rIns="91440" bIns="45720" anchor="t"/>
          <a:lstStyle/>
          <a:p>
            <a:pPr lvl="0"/>
            <a:r>
              <a:rPr lang="zh-CN" altLang="en-US" dirty="0"/>
              <a:t>说到治疗，那我们肯定会问，乙肝的治疗终点是什么</a:t>
            </a:r>
            <a:r>
              <a:rPr lang="zh-CN" altLang="en-US" dirty="0" smtClean="0"/>
              <a:t>？</a:t>
            </a:r>
            <a:r>
              <a:rPr lang="en-US" altLang="zh-CN" dirty="0" smtClean="0"/>
              <a:t>2015</a:t>
            </a:r>
            <a:r>
              <a:rPr lang="zh-CN" altLang="en-US" dirty="0" smtClean="0"/>
              <a:t>年的防治指南</a:t>
            </a:r>
            <a:r>
              <a:rPr lang="zh-CN" altLang="en-US" dirty="0"/>
              <a:t>中</a:t>
            </a:r>
            <a:r>
              <a:rPr lang="zh-CN" altLang="en-US" dirty="0" smtClean="0"/>
              <a:t>，将</a:t>
            </a:r>
            <a:r>
              <a:rPr lang="zh-CN" altLang="en-US" dirty="0"/>
              <a:t>治疗终点分为三</a:t>
            </a:r>
            <a:r>
              <a:rPr lang="zh-CN" altLang="en-US" dirty="0" smtClean="0"/>
              <a:t>个阶段。</a:t>
            </a:r>
            <a:r>
              <a:rPr lang="en-US" altLang="zh-CN" dirty="0"/>
              <a:t>1.2.3.</a:t>
            </a:r>
            <a:r>
              <a:rPr lang="zh-CN" altLang="en-US" dirty="0"/>
              <a:t>。</a:t>
            </a:r>
            <a:r>
              <a:rPr lang="zh-CN" altLang="en-US" dirty="0">
                <a:latin typeface="黑体" panose="02010609060101010101" pitchFamily="49" charset="-122"/>
                <a:ea typeface="黑体" panose="02010609060101010101" pitchFamily="49" charset="-122"/>
                <a:sym typeface="+mn-ea"/>
              </a:rPr>
              <a:t>总体治疗目标：</a:t>
            </a:r>
            <a:r>
              <a:rPr lang="zh-CN" altLang="en-US" dirty="0">
                <a:solidFill>
                  <a:srgbClr val="FF0000"/>
                </a:solidFill>
                <a:latin typeface="黑体" panose="02010609060101010101" pitchFamily="49" charset="-122"/>
                <a:ea typeface="黑体" panose="02010609060101010101" pitchFamily="49" charset="-122"/>
                <a:sym typeface="+mn-ea"/>
              </a:rPr>
              <a:t>最大限度地长期抑制</a:t>
            </a:r>
            <a:r>
              <a:rPr lang="en-US" altLang="zh-CN" dirty="0">
                <a:solidFill>
                  <a:srgbClr val="FF0000"/>
                </a:solidFill>
                <a:latin typeface="黑体" panose="02010609060101010101" pitchFamily="49" charset="-122"/>
                <a:ea typeface="黑体" panose="02010609060101010101" pitchFamily="49" charset="-122"/>
                <a:sym typeface="+mn-ea"/>
              </a:rPr>
              <a:t>HBV DNA</a:t>
            </a:r>
            <a:r>
              <a:rPr lang="zh-CN" altLang="en-US" dirty="0">
                <a:latin typeface="黑体" panose="02010609060101010101" pitchFamily="49" charset="-122"/>
                <a:ea typeface="黑体" panose="02010609060101010101" pitchFamily="49" charset="-122"/>
                <a:sym typeface="+mn-ea"/>
              </a:rPr>
              <a:t>，减轻肝细胞炎症坏死及肝纤维化，延缓和减少肝脏失代偿、肝硬化、</a:t>
            </a:r>
            <a:r>
              <a:rPr lang="en-US" altLang="zh-CN" dirty="0">
                <a:latin typeface="黑体" panose="02010609060101010101" pitchFamily="49" charset="-122"/>
                <a:ea typeface="黑体" panose="02010609060101010101" pitchFamily="49" charset="-122"/>
                <a:sym typeface="+mn-ea"/>
              </a:rPr>
              <a:t>HCC</a:t>
            </a:r>
            <a:r>
              <a:rPr lang="zh-CN" altLang="en-US" dirty="0">
                <a:latin typeface="黑体" panose="02010609060101010101" pitchFamily="49" charset="-122"/>
                <a:ea typeface="黑体" panose="02010609060101010101" pitchFamily="49" charset="-122"/>
                <a:sym typeface="+mn-ea"/>
              </a:rPr>
              <a:t>及其并发症的发生，从而改善生活质量和延长存活时间。</a:t>
            </a:r>
            <a:r>
              <a:rPr lang="en-US" altLang="zh-CN" dirty="0">
                <a:latin typeface="黑体" panose="02010609060101010101" pitchFamily="49" charset="-122"/>
                <a:ea typeface="黑体" panose="02010609060101010101" pitchFamily="49" charset="-122"/>
                <a:sym typeface="+mn-ea"/>
              </a:rPr>
              <a:t> </a:t>
            </a:r>
            <a:r>
              <a:rPr lang="zh-CN" altLang="en-US" b="1" dirty="0"/>
              <a:t>何为最大限度地长期抑制</a:t>
            </a:r>
            <a:r>
              <a:rPr lang="en-US" altLang="zh-CN" b="1" dirty="0"/>
              <a:t>HBV</a:t>
            </a:r>
            <a:r>
              <a:rPr lang="zh-CN" altLang="en-US" b="1" dirty="0"/>
              <a:t>，</a:t>
            </a:r>
            <a:r>
              <a:rPr lang="zh-CN" b="1" dirty="0"/>
              <a:t>如何量化这个最大限度</a:t>
            </a:r>
            <a:r>
              <a:rPr lang="zh-CN" altLang="en-US" b="1" dirty="0"/>
              <a:t>？</a:t>
            </a:r>
          </a:p>
        </p:txBody>
      </p:sp>
      <p:sp>
        <p:nvSpPr>
          <p:cNvPr id="5018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23</a:t>
            </a:fld>
            <a:endParaRPr lang="zh-CN" altLang="en-US" sz="12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a:ln>
            <a:solidFill>
              <a:srgbClr val="000000">
                <a:alpha val="100000"/>
              </a:srgbClr>
            </a:solidFill>
            <a:miter lim="800000"/>
          </a:ln>
        </p:spPr>
      </p:sp>
      <p:sp>
        <p:nvSpPr>
          <p:cNvPr id="51203" name="备注占位符 2"/>
          <p:cNvSpPr>
            <a:spLocks noGrp="1"/>
          </p:cNvSpPr>
          <p:nvPr>
            <p:ph type="body" idx="1"/>
          </p:nvPr>
        </p:nvSpPr>
        <p:spPr>
          <a:noFill/>
          <a:ln>
            <a:noFill/>
          </a:ln>
        </p:spPr>
        <p:txBody>
          <a:bodyPr wrap="square" lIns="91440" tIns="45720" rIns="91440" bIns="45720" anchor="t"/>
          <a:lstStyle/>
          <a:p>
            <a:pPr lvl="0"/>
            <a:r>
              <a:rPr lang="zh-CN" altLang="en-US" b="1" dirty="0"/>
              <a:t>这</a:t>
            </a:r>
            <a:r>
              <a:rPr lang="zh-CN" altLang="en-US" b="1" dirty="0" smtClean="0"/>
              <a:t>张图展示</a:t>
            </a:r>
            <a:r>
              <a:rPr lang="zh-CN" altLang="en-US" b="1" dirty="0"/>
              <a:t>的是美国斯坦福大学亚洲肝病中心推荐的慢性乙肝</a:t>
            </a:r>
            <a:r>
              <a:rPr lang="zh-CN" altLang="en-US" b="1" dirty="0" smtClean="0"/>
              <a:t>治疗的流程图</a:t>
            </a:r>
            <a:r>
              <a:rPr lang="zh-CN" altLang="en-US" dirty="0" smtClean="0"/>
              <a:t>，在这张图中可以看出，在治疗的第</a:t>
            </a:r>
            <a:r>
              <a:rPr lang="en-US" altLang="zh-CN" dirty="0" smtClean="0"/>
              <a:t>12</a:t>
            </a:r>
            <a:r>
              <a:rPr lang="zh-CN" altLang="en-US" dirty="0" smtClean="0"/>
              <a:t>周、</a:t>
            </a:r>
            <a:r>
              <a:rPr lang="en-US" altLang="zh-CN" dirty="0" smtClean="0"/>
              <a:t>24</a:t>
            </a:r>
            <a:r>
              <a:rPr lang="zh-CN" altLang="en-US" dirty="0" smtClean="0"/>
              <a:t>周都必须采用</a:t>
            </a:r>
            <a:r>
              <a:rPr lang="en-US" altLang="zh-CN" dirty="0" smtClean="0"/>
              <a:t>HBV</a:t>
            </a:r>
            <a:r>
              <a:rPr lang="en-US" altLang="zh-CN" baseline="0" dirty="0" smtClean="0"/>
              <a:t> DNA</a:t>
            </a:r>
            <a:r>
              <a:rPr lang="zh-CN" altLang="en-US" baseline="0" dirty="0" smtClean="0"/>
              <a:t>的定量检测来确定治疗应答情况，而早在</a:t>
            </a:r>
            <a:r>
              <a:rPr lang="en-US" altLang="zh-CN" baseline="0" dirty="0" smtClean="0"/>
              <a:t>2007</a:t>
            </a:r>
            <a:r>
              <a:rPr lang="zh-CN" altLang="en-US" baseline="0" dirty="0" smtClean="0"/>
              <a:t>年，国外专家组对完全应答的最基本标准就早已是</a:t>
            </a:r>
            <a:r>
              <a:rPr lang="en-US" altLang="zh-CN" baseline="0" dirty="0" smtClean="0"/>
              <a:t>HBV DNA</a:t>
            </a:r>
            <a:r>
              <a:rPr lang="zh-CN" altLang="en-US" baseline="0" dirty="0" smtClean="0"/>
              <a:t>＜</a:t>
            </a:r>
            <a:r>
              <a:rPr lang="en-US" altLang="zh-CN" baseline="0" dirty="0" smtClean="0"/>
              <a:t>60IU/ml</a:t>
            </a:r>
            <a:r>
              <a:rPr lang="zh-CN" altLang="en-US" baseline="0" dirty="0" smtClean="0"/>
              <a:t>，所以只有高敏检测，才能够有效的判断治疗的应答情况，同时也对阶段性治疗终点的确定及停药后的随访提供了科学的依据</a:t>
            </a:r>
            <a:endParaRPr lang="en-US" altLang="zh-CN" b="1" dirty="0"/>
          </a:p>
        </p:txBody>
      </p:sp>
      <p:sp>
        <p:nvSpPr>
          <p:cNvPr id="5120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24</a:t>
            </a:fld>
            <a:endParaRPr lang="zh-CN" altLang="en-US" sz="1200"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a:ln>
            <a:solidFill>
              <a:srgbClr val="000000">
                <a:alpha val="100000"/>
              </a:srgbClr>
            </a:solidFill>
            <a:miter lim="800000"/>
          </a:ln>
        </p:spPr>
      </p:sp>
      <p:sp>
        <p:nvSpPr>
          <p:cNvPr id="52227" name="备注占位符 2"/>
          <p:cNvSpPr>
            <a:spLocks noGrp="1"/>
          </p:cNvSpPr>
          <p:nvPr>
            <p:ph type="body" idx="1"/>
          </p:nvPr>
        </p:nvSpPr>
        <p:spPr>
          <a:noFill/>
          <a:ln>
            <a:noFill/>
          </a:ln>
        </p:spPr>
        <p:txBody>
          <a:bodyPr wrap="square" lIns="91440" tIns="45720" rIns="91440" bIns="45720" anchor="t"/>
          <a:lstStyle/>
          <a:p>
            <a:pPr lvl="0"/>
            <a:r>
              <a:rPr lang="zh-CN" altLang="en-US" dirty="0"/>
              <a:t>第三点，耐药管理的需求，</a:t>
            </a:r>
            <a:r>
              <a:rPr lang="zh-CN" altLang="en-US" dirty="0">
                <a:latin typeface="华文琥珀" panose="02010800040101010101" pitchFamily="2" charset="-122"/>
                <a:ea typeface="华文琥珀" panose="02010800040101010101" pitchFamily="2" charset="-122"/>
                <a:sym typeface="+mn-ea"/>
              </a:rPr>
              <a:t>及早发现耐药，优化治疗方案，减少复发风险</a:t>
            </a:r>
            <a:endParaRPr lang="zh-CN" altLang="en-US" dirty="0">
              <a:latin typeface="华文琥珀" panose="02010800040101010101" pitchFamily="2" charset="-122"/>
              <a:ea typeface="华文琥珀" panose="02010800040101010101" pitchFamily="2" charset="-122"/>
            </a:endParaRPr>
          </a:p>
          <a:p>
            <a:pPr lvl="0"/>
            <a:endParaRPr lang="zh-CN" altLang="en-US" dirty="0"/>
          </a:p>
        </p:txBody>
      </p:sp>
      <p:sp>
        <p:nvSpPr>
          <p:cNvPr id="52228"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25</a:t>
            </a:fld>
            <a:endParaRPr lang="zh-CN" altLang="en-US" sz="12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当下一线的抗病毒治疗药物主要是核酸类似物，而如今的抗病毒治疗药物都存在耐药率的问题，如拉米夫定四年耐药发生率已经高达</a:t>
            </a:r>
            <a:r>
              <a:rPr lang="en-US" altLang="zh-CN" dirty="0"/>
              <a:t>67%</a:t>
            </a:r>
            <a:r>
              <a:rPr lang="zh-CN" altLang="en-US" dirty="0"/>
              <a:t>。而一旦治疗药物耐药发生，就意味着患者的治疗效果减弱，病毒学指标生化学指标都会迅速提升。</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a:ln>
            <a:solidFill>
              <a:srgbClr val="000000">
                <a:alpha val="100000"/>
              </a:srgbClr>
            </a:solidFill>
            <a:miter lim="800000"/>
          </a:ln>
        </p:spPr>
      </p:sp>
      <p:sp>
        <p:nvSpPr>
          <p:cNvPr id="54275" name="备注占位符 2"/>
          <p:cNvSpPr>
            <a:spLocks noGrp="1"/>
          </p:cNvSpPr>
          <p:nvPr>
            <p:ph type="body" idx="1"/>
          </p:nvPr>
        </p:nvSpPr>
        <p:spPr>
          <a:noFill/>
          <a:ln>
            <a:noFill/>
          </a:ln>
        </p:spPr>
        <p:txBody>
          <a:bodyPr wrap="square" lIns="91440" tIns="45720" rIns="91440" bIns="45720" anchor="t"/>
          <a:lstStyle/>
          <a:p>
            <a:pPr lvl="0"/>
            <a:r>
              <a:rPr lang="zh-CN" altLang="en-US" dirty="0"/>
              <a:t>这是一张</a:t>
            </a:r>
            <a:r>
              <a:rPr lang="en-US" altLang="zh-CN" dirty="0"/>
              <a:t>HBV</a:t>
            </a:r>
            <a:r>
              <a:rPr lang="zh-CN" altLang="en-US" dirty="0"/>
              <a:t>从病毒变异到临床耐药的过程图，从图中可以看出，从最早的治疗开始到出现应答，发生基因耐药、病毒学突破、生化学突破直到临床复发，</a:t>
            </a:r>
            <a:r>
              <a:rPr lang="en-US" altLang="zh-CN" dirty="0"/>
              <a:t>HBV DNA</a:t>
            </a:r>
            <a:r>
              <a:rPr lang="zh-CN" altLang="en-US" dirty="0"/>
              <a:t>水平均与生化转氨酶水平呈正相关关系</a:t>
            </a:r>
            <a:r>
              <a:rPr lang="zh-CN" altLang="en-US" dirty="0" smtClean="0"/>
              <a:t>。在整个过程中如果我们能够及时的发现由耐药引起的病毒学突破，就能及早的调整更加合适的治疗方案，避免患者由于临床复发而引起的慢性乙型肝炎急性加重，进而减少患者进展为肝硬化或肝癌的风险。同时高敏检测意味着血液中的病毒载量有望降得更低，停药的安全系数也就越高，发现病毒出现反弹的时间截点大大提前。</a:t>
            </a:r>
            <a:endParaRPr lang="en-US" altLang="zh-CN" dirty="0" smtClean="0"/>
          </a:p>
        </p:txBody>
      </p:sp>
      <p:sp>
        <p:nvSpPr>
          <p:cNvPr id="5427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27</a:t>
            </a:fld>
            <a:endParaRPr lang="zh-CN" altLang="en-US" sz="1200"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a:ln>
            <a:solidFill>
              <a:srgbClr val="000000">
                <a:alpha val="100000"/>
              </a:srgbClr>
            </a:solidFill>
            <a:miter lim="800000"/>
          </a:ln>
        </p:spPr>
      </p:sp>
      <p:sp>
        <p:nvSpPr>
          <p:cNvPr id="56323" name="备注占位符 2"/>
          <p:cNvSpPr>
            <a:spLocks noGrp="1"/>
          </p:cNvSpPr>
          <p:nvPr>
            <p:ph type="body" idx="1"/>
          </p:nvPr>
        </p:nvSpPr>
        <p:spPr>
          <a:noFill/>
          <a:ln>
            <a:noFill/>
          </a:ln>
        </p:spPr>
        <p:txBody>
          <a:bodyPr wrap="square" lIns="91440" tIns="45720" rIns="91440" bIns="45720" anchor="t"/>
          <a:lstStyle/>
          <a:p>
            <a:pPr lvl="0"/>
            <a:r>
              <a:rPr lang="zh-CN" altLang="en-US" dirty="0"/>
              <a:t>那么最后一点，实验室自动化的需求，对于临床医生来说肯定希望检验者提供的检测结果十分精准，而作为一名检验者同样也是希望自己的结果既能准确无误又</a:t>
            </a:r>
            <a:r>
              <a:rPr lang="zh-CN" altLang="en-US" dirty="0" smtClean="0"/>
              <a:t>能简单方便</a:t>
            </a:r>
            <a:r>
              <a:rPr lang="zh-CN" altLang="en-US" dirty="0"/>
              <a:t>，能实现这一点的必定是自动化平台的建设，</a:t>
            </a:r>
            <a:r>
              <a:rPr lang="zh-CN" altLang="en-US" dirty="0">
                <a:sym typeface="+mn-ea"/>
              </a:rPr>
              <a:t>如此才能避免同一试剂，在不同实验室，因环境或人为</a:t>
            </a:r>
            <a:r>
              <a:rPr lang="zh-CN" altLang="en-US" dirty="0" smtClean="0">
                <a:sym typeface="+mn-ea"/>
              </a:rPr>
              <a:t>因素导致的结果差异化</a:t>
            </a:r>
            <a:r>
              <a:rPr lang="zh-CN" altLang="en-US" dirty="0" smtClean="0"/>
              <a:t>。而更</a:t>
            </a:r>
            <a:r>
              <a:rPr lang="zh-CN" altLang="en-US" dirty="0"/>
              <a:t>高的机械化程度及一体化</a:t>
            </a:r>
            <a:r>
              <a:rPr lang="zh-CN" altLang="en-US" dirty="0">
                <a:sym typeface="+mn-ea"/>
              </a:rPr>
              <a:t>也是未来临床分子诊断发展方向的大趋势</a:t>
            </a:r>
            <a:r>
              <a:rPr lang="zh-CN" altLang="en-US" dirty="0"/>
              <a:t>。</a:t>
            </a:r>
          </a:p>
        </p:txBody>
      </p:sp>
      <p:sp>
        <p:nvSpPr>
          <p:cNvPr id="5632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28</a:t>
            </a:fld>
            <a:endParaRPr lang="zh-CN" altLang="en-US" sz="1200"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a:ln>
            <a:solidFill>
              <a:srgbClr val="000000">
                <a:alpha val="100000"/>
              </a:srgbClr>
            </a:solidFill>
            <a:miter lim="800000"/>
          </a:ln>
        </p:spPr>
      </p:sp>
      <p:sp>
        <p:nvSpPr>
          <p:cNvPr id="55299" name="备注占位符 2"/>
          <p:cNvSpPr>
            <a:spLocks noGrp="1"/>
          </p:cNvSpPr>
          <p:nvPr>
            <p:ph type="body" idx="1"/>
          </p:nvPr>
        </p:nvSpPr>
        <p:spPr>
          <a:noFill/>
          <a:ln>
            <a:noFill/>
          </a:ln>
        </p:spPr>
        <p:txBody>
          <a:bodyPr wrap="square" lIns="91440" tIns="45720" rIns="91440" bIns="45720" anchor="t"/>
          <a:lstStyle/>
          <a:p>
            <a:pPr lvl="0"/>
            <a:r>
              <a:rPr lang="zh-CN" altLang="en-US" dirty="0"/>
              <a:t>最后总结</a:t>
            </a:r>
            <a:r>
              <a:rPr lang="zh-CN" altLang="en-US" dirty="0" smtClean="0"/>
              <a:t>一下，</a:t>
            </a:r>
            <a:r>
              <a:rPr lang="en-US" altLang="zh-CN" dirty="0" smtClean="0"/>
              <a:t>HBV</a:t>
            </a:r>
            <a:r>
              <a:rPr lang="en-US" altLang="zh-CN" baseline="0" dirty="0" smtClean="0"/>
              <a:t> DNA</a:t>
            </a:r>
            <a:r>
              <a:rPr lang="zh-CN" altLang="en-US" baseline="0" dirty="0" smtClean="0"/>
              <a:t>高敏检测能够帮助我们临床工作者，精准的。。。</a:t>
            </a:r>
            <a:endParaRPr lang="zh-CN" altLang="en-US" dirty="0"/>
          </a:p>
        </p:txBody>
      </p:sp>
      <p:sp>
        <p:nvSpPr>
          <p:cNvPr id="5530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29</a:t>
            </a:fld>
            <a:endParaRPr lang="zh-CN" altLang="en-US" sz="1200"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最后一点时间，我这边向想各位推荐一下复星的</a:t>
            </a:r>
            <a:r>
              <a:rPr lang="en-US" altLang="zh-CN" dirty="0" smtClean="0"/>
              <a:t>HBV</a:t>
            </a:r>
            <a:r>
              <a:rPr lang="en-US" altLang="zh-CN" baseline="0" dirty="0" smtClean="0"/>
              <a:t> DNA </a:t>
            </a:r>
            <a:r>
              <a:rPr lang="zh-CN" altLang="en-US" baseline="0" dirty="0" smtClean="0"/>
              <a:t>高敏检测试剂</a:t>
            </a:r>
            <a:endParaRPr lang="zh-CN" altLang="en-US" dirty="0"/>
          </a:p>
        </p:txBody>
      </p:sp>
      <p:sp>
        <p:nvSpPr>
          <p:cNvPr id="4" name="灯片编号占位符 3"/>
          <p:cNvSpPr>
            <a:spLocks noGrp="1"/>
          </p:cNvSpPr>
          <p:nvPr>
            <p:ph type="sldNum" sz="quarter" idx="10"/>
          </p:nvPr>
        </p:nvSpPr>
        <p:spPr/>
        <p:txBody>
          <a:bodyPr/>
          <a:lstStyle/>
          <a:p>
            <a:fld id="{AB5EDFE4-39F7-4A08-8124-3BDCF9AD8EF5}" type="slidenum">
              <a:rPr lang="zh-CN" altLang="en-US" smtClean="0"/>
              <a:t>30</a:t>
            </a:fld>
            <a:endParaRPr lang="zh-CN" altLang="en-US"/>
          </a:p>
        </p:txBody>
      </p:sp>
    </p:spTree>
    <p:extLst>
      <p:ext uri="{BB962C8B-B14F-4D97-AF65-F5344CB8AC3E}">
        <p14:creationId xmlns:p14="http://schemas.microsoft.com/office/powerpoint/2010/main" val="3018243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言归正传，今天很荣幸能够代表公司在这边与各位老师一起交流、分享。。。。。。</a:t>
            </a:r>
            <a:endParaRPr lang="zh-CN" altLang="en-US" dirty="0"/>
          </a:p>
        </p:txBody>
      </p:sp>
    </p:spTree>
    <p:extLst>
      <p:ext uri="{BB962C8B-B14F-4D97-AF65-F5344CB8AC3E}">
        <p14:creationId xmlns:p14="http://schemas.microsoft.com/office/powerpoint/2010/main" val="19879020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ln/>
        </p:spPr>
      </p:sp>
      <p:sp>
        <p:nvSpPr>
          <p:cNvPr id="43011" name="备注占位符 2"/>
          <p:cNvSpPr>
            <a:spLocks noGrp="1"/>
          </p:cNvSpPr>
          <p:nvPr>
            <p:ph type="body" idx="1"/>
          </p:nvPr>
        </p:nvSpPr>
        <p:spPr>
          <a:noFill/>
        </p:spPr>
        <p:txBody>
          <a:bodyPr/>
          <a:lstStyle/>
          <a:p>
            <a:r>
              <a:rPr lang="zh-CN" altLang="en-US" dirty="0" smtClean="0">
                <a:latin typeface="Arial" charset="0"/>
              </a:rPr>
              <a:t>复星的</a:t>
            </a:r>
            <a:r>
              <a:rPr lang="en-US" altLang="zh-CN" dirty="0" smtClean="0">
                <a:latin typeface="Arial" charset="0"/>
              </a:rPr>
              <a:t>HBV DNA</a:t>
            </a:r>
            <a:r>
              <a:rPr lang="zh-CN" altLang="en-US" dirty="0" smtClean="0">
                <a:latin typeface="Arial" charset="0"/>
              </a:rPr>
              <a:t>定量高敏检测试剂盒，自</a:t>
            </a:r>
            <a:r>
              <a:rPr lang="en-US" altLang="zh-CN" dirty="0" smtClean="0">
                <a:latin typeface="Arial" charset="0"/>
              </a:rPr>
              <a:t>13</a:t>
            </a:r>
            <a:r>
              <a:rPr lang="zh-CN" altLang="en-US" dirty="0" smtClean="0">
                <a:latin typeface="Arial" charset="0"/>
              </a:rPr>
              <a:t>年以来，已经被全国多家三级医院运用于临床，无论是试剂质量还是售后服务都具有良好的口碑</a:t>
            </a:r>
            <a:r>
              <a:rPr lang="en-US" altLang="zh-CN" dirty="0" smtClean="0">
                <a:latin typeface="Arial" charset="0"/>
              </a:rPr>
              <a:t>.</a:t>
            </a:r>
            <a:endParaRPr lang="zh-CN" altLang="en-US" dirty="0" smtClean="0">
              <a:latin typeface="Arial" charset="0"/>
            </a:endParaRPr>
          </a:p>
        </p:txBody>
      </p:sp>
      <p:sp>
        <p:nvSpPr>
          <p:cNvPr id="43012" name="灯片编号占位符 3"/>
          <p:cNvSpPr>
            <a:spLocks noGrp="1"/>
          </p:cNvSpPr>
          <p:nvPr>
            <p:ph type="sldNum" sz="quarter" idx="5"/>
          </p:nvPr>
        </p:nvSpPr>
        <p:spPr>
          <a:noFill/>
        </p:spPr>
        <p:txBody>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fld id="{0D06D2EF-9CC8-4B9B-8447-9365A21896E2}" type="slidenum">
              <a:rPr lang="en-US" altLang="zh-CN" smtClean="0"/>
              <a:pPr/>
              <a:t>36</a:t>
            </a:fld>
            <a:endParaRPr lang="en-US" altLang="zh-CN"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a:ln>
            <a:solidFill>
              <a:srgbClr val="000000">
                <a:alpha val="100000"/>
              </a:srgbClr>
            </a:solidFill>
            <a:miter lim="800000"/>
          </a:ln>
        </p:spPr>
      </p:sp>
      <p:sp>
        <p:nvSpPr>
          <p:cNvPr id="60419" name="备注占位符 2"/>
          <p:cNvSpPr>
            <a:spLocks noGrp="1"/>
          </p:cNvSpPr>
          <p:nvPr>
            <p:ph type="body" idx="1"/>
          </p:nvPr>
        </p:nvSpPr>
        <p:spPr>
          <a:noFill/>
          <a:ln>
            <a:noFill/>
          </a:ln>
        </p:spPr>
        <p:txBody>
          <a:bodyPr wrap="square" lIns="91440" tIns="45720" rIns="91440" bIns="45720" anchor="t"/>
          <a:lstStyle/>
          <a:p>
            <a:pPr lvl="0"/>
            <a:r>
              <a:rPr lang="zh-CN" altLang="en-US" dirty="0" smtClean="0"/>
              <a:t>最后，希望</a:t>
            </a:r>
            <a:r>
              <a:rPr lang="zh-CN" altLang="en-US" dirty="0"/>
              <a:t>我们星耀</a:t>
            </a:r>
            <a:r>
              <a:rPr lang="zh-CN" altLang="en-US" dirty="0" smtClean="0"/>
              <a:t>医学的</a:t>
            </a:r>
            <a:r>
              <a:rPr lang="en-US" altLang="zh-CN" dirty="0" smtClean="0"/>
              <a:t>HBV DNA</a:t>
            </a:r>
            <a:r>
              <a:rPr lang="zh-CN" altLang="en-US" dirty="0" smtClean="0"/>
              <a:t>高敏检测试剂盒，能够为我们的临床工作者提供</a:t>
            </a:r>
            <a:r>
              <a:rPr lang="zh-CN" altLang="en-US" dirty="0"/>
              <a:t>更加精准更加便捷</a:t>
            </a:r>
            <a:r>
              <a:rPr lang="zh-CN" altLang="en-US" dirty="0" smtClean="0"/>
              <a:t>的检测手段；同时我们会坚持精益求精，为我国的慢性乙型肝炎防治的个体化、精准化做出更多的贡献。谢谢</a:t>
            </a:r>
            <a:r>
              <a:rPr lang="zh-CN" altLang="en-US" dirty="0"/>
              <a:t>大家。</a:t>
            </a:r>
          </a:p>
        </p:txBody>
      </p:sp>
      <p:sp>
        <p:nvSpPr>
          <p:cNvPr id="6042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37</a:t>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kern="1200" dirty="0" smtClean="0">
                <a:solidFill>
                  <a:schemeClr val="tx1"/>
                </a:solidFill>
                <a:effectLst/>
                <a:latin typeface="+mn-lt"/>
                <a:ea typeface="+mn-ea"/>
                <a:cs typeface="+mn-cs"/>
              </a:rPr>
              <a:t>说到乙肝病毒，我国面临乙型肝炎这种慢性传染性疾病的防治形式依旧相当严峻，所以</a:t>
            </a:r>
            <a:r>
              <a:rPr lang="zh-CN" altLang="zh-CN" sz="1200" kern="1200" dirty="0" smtClean="0">
                <a:solidFill>
                  <a:schemeClr val="tx1"/>
                </a:solidFill>
                <a:effectLst/>
                <a:latin typeface="+mn-lt"/>
                <a:ea typeface="+mn-ea"/>
                <a:cs typeface="+mn-cs"/>
              </a:rPr>
              <a:t>乙型肝炎的准确诊疗和全面预防显得尤为重要</a:t>
            </a:r>
            <a:r>
              <a:rPr lang="zh-CN" altLang="en-US"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随着国内外分子诊断技术的不断发展，临床</a:t>
            </a:r>
            <a:r>
              <a:rPr lang="zh-CN" altLang="en-US" sz="1200" kern="1200" dirty="0" smtClean="0">
                <a:solidFill>
                  <a:schemeClr val="tx1"/>
                </a:solidFill>
                <a:effectLst/>
                <a:latin typeface="+mn-lt"/>
                <a:ea typeface="+mn-ea"/>
                <a:cs typeface="+mn-cs"/>
              </a:rPr>
              <a:t>诊断</a:t>
            </a:r>
            <a:r>
              <a:rPr lang="zh-CN" altLang="zh-CN" sz="1200" kern="1200" dirty="0" smtClean="0">
                <a:solidFill>
                  <a:schemeClr val="tx1"/>
                </a:solidFill>
                <a:effectLst/>
                <a:latin typeface="+mn-lt"/>
                <a:ea typeface="+mn-ea"/>
                <a:cs typeface="+mn-cs"/>
              </a:rPr>
              <a:t>对</a:t>
            </a:r>
            <a:r>
              <a:rPr lang="en-US" altLang="zh-CN" sz="1200" kern="1200" dirty="0" smtClean="0">
                <a:solidFill>
                  <a:schemeClr val="tx1"/>
                </a:solidFill>
                <a:effectLst/>
                <a:latin typeface="+mn-lt"/>
                <a:ea typeface="+mn-ea"/>
                <a:cs typeface="+mn-cs"/>
              </a:rPr>
              <a:t>HBV</a:t>
            </a:r>
            <a:r>
              <a:rPr lang="zh-CN" altLang="zh-CN" sz="1200" kern="1200" dirty="0" smtClean="0">
                <a:solidFill>
                  <a:schemeClr val="tx1"/>
                </a:solidFill>
                <a:effectLst/>
                <a:latin typeface="+mn-lt"/>
                <a:ea typeface="+mn-ea"/>
                <a:cs typeface="+mn-cs"/>
              </a:rPr>
              <a:t>定量检测的要求也越来越高。</a:t>
            </a:r>
            <a:r>
              <a:rPr lang="zh-CN" altLang="en-US" sz="1200" kern="1200" dirty="0" smtClean="0">
                <a:solidFill>
                  <a:schemeClr val="tx1"/>
                </a:solidFill>
                <a:effectLst/>
                <a:latin typeface="+mn-lt"/>
                <a:ea typeface="+mn-ea"/>
                <a:cs typeface="+mn-cs"/>
              </a:rPr>
              <a:t>正是因为这样的背景下，</a:t>
            </a:r>
            <a:r>
              <a:rPr lang="zh-CN" altLang="zh-CN" sz="1200" kern="1200" dirty="0" smtClean="0">
                <a:solidFill>
                  <a:schemeClr val="tx1"/>
                </a:solidFill>
                <a:effectLst/>
                <a:latin typeface="+mn-lt"/>
                <a:ea typeface="+mn-ea"/>
                <a:cs typeface="+mn-cs"/>
              </a:rPr>
              <a:t>国内外不断更新的肝病防治指南提出了乙肝诊断的最佳解决方案</a:t>
            </a:r>
            <a:r>
              <a:rPr lang="en-US" altLang="zh-CN" sz="1200" kern="1200" dirty="0" smtClean="0">
                <a:solidFill>
                  <a:schemeClr val="tx1"/>
                </a:solidFill>
                <a:effectLst/>
                <a:latin typeface="+mn-lt"/>
                <a:ea typeface="+mn-ea"/>
                <a:cs typeface="+mn-cs"/>
              </a:rPr>
              <a:t>——</a:t>
            </a:r>
            <a:r>
              <a:rPr lang="zh-CN" altLang="zh-CN" sz="1200" kern="1200" dirty="0" smtClean="0">
                <a:solidFill>
                  <a:schemeClr val="tx1"/>
                </a:solidFill>
                <a:effectLst/>
                <a:latin typeface="+mn-lt"/>
                <a:ea typeface="+mn-ea"/>
                <a:cs typeface="+mn-cs"/>
              </a:rPr>
              <a:t>全面使用高敏乙型肝炎病毒脱氧核糖核酸（</a:t>
            </a:r>
            <a:r>
              <a:rPr lang="en-US" altLang="zh-CN" sz="1200" kern="1200" dirty="0" smtClean="0">
                <a:solidFill>
                  <a:schemeClr val="tx1"/>
                </a:solidFill>
                <a:effectLst/>
                <a:latin typeface="+mn-lt"/>
                <a:ea typeface="+mn-ea"/>
                <a:cs typeface="+mn-cs"/>
              </a:rPr>
              <a:t>HBV DNA</a:t>
            </a:r>
            <a:r>
              <a:rPr lang="zh-CN" altLang="zh-CN" sz="1200" kern="1200" dirty="0" smtClean="0">
                <a:solidFill>
                  <a:schemeClr val="tx1"/>
                </a:solidFill>
                <a:effectLst/>
                <a:latin typeface="+mn-lt"/>
                <a:ea typeface="+mn-ea"/>
                <a:cs typeface="+mn-cs"/>
              </a:rPr>
              <a:t>）检测作为</a:t>
            </a:r>
            <a:r>
              <a:rPr lang="en-US" altLang="zh-CN" sz="1200" kern="1200" dirty="0" smtClean="0">
                <a:solidFill>
                  <a:schemeClr val="tx1"/>
                </a:solidFill>
                <a:effectLst/>
                <a:latin typeface="+mn-lt"/>
                <a:ea typeface="+mn-ea"/>
                <a:cs typeface="+mn-cs"/>
              </a:rPr>
              <a:t>HBV</a:t>
            </a:r>
            <a:r>
              <a:rPr lang="zh-CN" altLang="en-US" sz="1200" kern="1200" dirty="0" smtClean="0">
                <a:solidFill>
                  <a:schemeClr val="tx1"/>
                </a:solidFill>
                <a:effectLst/>
                <a:latin typeface="+mn-lt"/>
                <a:ea typeface="+mn-ea"/>
                <a:cs typeface="+mn-cs"/>
              </a:rPr>
              <a:t>初期</a:t>
            </a:r>
            <a:r>
              <a:rPr lang="zh-CN" altLang="zh-CN" sz="1200" kern="1200" dirty="0" smtClean="0">
                <a:solidFill>
                  <a:schemeClr val="tx1"/>
                </a:solidFill>
                <a:effectLst/>
                <a:latin typeface="+mn-lt"/>
                <a:ea typeface="+mn-ea"/>
                <a:cs typeface="+mn-cs"/>
              </a:rPr>
              <a:t>感染、</a:t>
            </a:r>
            <a:r>
              <a:rPr lang="zh-CN" altLang="en-US" sz="1200" kern="1200" dirty="0" smtClean="0">
                <a:solidFill>
                  <a:schemeClr val="tx1"/>
                </a:solidFill>
                <a:effectLst/>
                <a:latin typeface="+mn-lt"/>
                <a:ea typeface="+mn-ea"/>
                <a:cs typeface="+mn-cs"/>
              </a:rPr>
              <a:t>整个</a:t>
            </a:r>
            <a:r>
              <a:rPr lang="zh-CN" altLang="zh-CN" sz="1200" kern="1200" dirty="0" smtClean="0">
                <a:solidFill>
                  <a:schemeClr val="tx1"/>
                </a:solidFill>
                <a:effectLst/>
                <a:latin typeface="+mn-lt"/>
                <a:ea typeface="+mn-ea"/>
                <a:cs typeface="+mn-cs"/>
              </a:rPr>
              <a:t>病程</a:t>
            </a:r>
            <a:r>
              <a:rPr lang="zh-CN" altLang="en-US" sz="1200" kern="1200" dirty="0" smtClean="0">
                <a:solidFill>
                  <a:schemeClr val="tx1"/>
                </a:solidFill>
                <a:effectLst/>
                <a:latin typeface="+mn-lt"/>
                <a:ea typeface="+mn-ea"/>
                <a:cs typeface="+mn-cs"/>
              </a:rPr>
              <a:t>的监控</a:t>
            </a:r>
            <a:r>
              <a:rPr lang="zh-CN" altLang="zh-CN" sz="1200" kern="1200" dirty="0" smtClean="0">
                <a:solidFill>
                  <a:schemeClr val="tx1"/>
                </a:solidFill>
                <a:effectLst/>
                <a:latin typeface="+mn-lt"/>
                <a:ea typeface="+mn-ea"/>
                <a:cs typeface="+mn-cs"/>
              </a:rPr>
              <a:t>、疗效</a:t>
            </a:r>
            <a:r>
              <a:rPr lang="zh-CN" altLang="en-US" sz="1200" kern="1200" dirty="0" smtClean="0">
                <a:solidFill>
                  <a:schemeClr val="tx1"/>
                </a:solidFill>
                <a:effectLst/>
                <a:latin typeface="+mn-lt"/>
                <a:ea typeface="+mn-ea"/>
                <a:cs typeface="+mn-cs"/>
              </a:rPr>
              <a:t>的评价以及</a:t>
            </a:r>
            <a:r>
              <a:rPr lang="zh-CN" altLang="zh-CN" sz="1200" kern="1200" dirty="0" smtClean="0">
                <a:solidFill>
                  <a:schemeClr val="tx1"/>
                </a:solidFill>
                <a:effectLst/>
                <a:latin typeface="+mn-lt"/>
                <a:ea typeface="+mn-ea"/>
                <a:cs typeface="+mn-cs"/>
              </a:rPr>
              <a:t>预后的判断标准。</a:t>
            </a:r>
            <a:endParaRPr lang="zh-CN" altLang="en-US" dirty="0"/>
          </a:p>
        </p:txBody>
      </p:sp>
      <p:sp>
        <p:nvSpPr>
          <p:cNvPr id="4" name="灯片编号占位符 3"/>
          <p:cNvSpPr>
            <a:spLocks noGrp="1"/>
          </p:cNvSpPr>
          <p:nvPr>
            <p:ph type="sldNum" sz="quarter" idx="10"/>
          </p:nvPr>
        </p:nvSpPr>
        <p:spPr/>
        <p:txBody>
          <a:bodyPr/>
          <a:lstStyle/>
          <a:p>
            <a:fld id="{AB5EDFE4-39F7-4A08-8124-3BDCF9AD8EF5}" type="slidenum">
              <a:rPr lang="zh-CN" altLang="en-US" smtClean="0"/>
              <a:t>4</a:t>
            </a:fld>
            <a:endParaRPr lang="zh-CN" altLang="en-US"/>
          </a:p>
        </p:txBody>
      </p:sp>
    </p:spTree>
    <p:extLst>
      <p:ext uri="{BB962C8B-B14F-4D97-AF65-F5344CB8AC3E}">
        <p14:creationId xmlns:p14="http://schemas.microsoft.com/office/powerpoint/2010/main" val="317995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我将从以下三点主要内容进行阐述</a:t>
            </a:r>
            <a:endParaRPr lang="zh-CN" altLang="en-US" dirty="0"/>
          </a:p>
        </p:txBody>
      </p:sp>
    </p:spTree>
    <p:extLst>
      <p:ext uri="{BB962C8B-B14F-4D97-AF65-F5344CB8AC3E}">
        <p14:creationId xmlns:p14="http://schemas.microsoft.com/office/powerpoint/2010/main" val="22540865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a:ln>
            <a:solidFill>
              <a:srgbClr val="000000">
                <a:alpha val="100000"/>
              </a:srgbClr>
            </a:solidFill>
            <a:miter lim="800000"/>
          </a:ln>
        </p:spPr>
      </p:sp>
      <p:sp>
        <p:nvSpPr>
          <p:cNvPr id="38915"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3891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7</a:t>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a:ln>
            <a:solidFill>
              <a:srgbClr val="000000">
                <a:alpha val="100000"/>
              </a:srgbClr>
            </a:solidFill>
            <a:miter lim="800000"/>
          </a:ln>
        </p:spPr>
      </p:sp>
      <p:sp>
        <p:nvSpPr>
          <p:cNvPr id="39939" name="备注占位符 2"/>
          <p:cNvSpPr>
            <a:spLocks noGrp="1"/>
          </p:cNvSpPr>
          <p:nvPr>
            <p:ph type="body" idx="1"/>
          </p:nvPr>
        </p:nvSpPr>
        <p:spPr>
          <a:noFill/>
          <a:ln>
            <a:noFill/>
          </a:ln>
        </p:spPr>
        <p:txBody>
          <a:bodyPr wrap="square" lIns="91440" tIns="45720" rIns="91440" bIns="45720" anchor="t"/>
          <a:lstStyle/>
          <a:p>
            <a:pPr lvl="0"/>
            <a:r>
              <a:rPr lang="zh-CN" altLang="en-US" dirty="0" smtClean="0"/>
              <a:t>实际上高敏</a:t>
            </a:r>
            <a:r>
              <a:rPr lang="zh-CN" altLang="en-US" dirty="0"/>
              <a:t>检测它的原理还是采用的荧光定量</a:t>
            </a:r>
            <a:r>
              <a:rPr lang="en-US" altLang="zh-CN" dirty="0"/>
              <a:t>PCR</a:t>
            </a:r>
            <a:r>
              <a:rPr lang="zh-CN" altLang="en-US" dirty="0"/>
              <a:t>的检测</a:t>
            </a:r>
            <a:r>
              <a:rPr lang="zh-CN" altLang="en-US" dirty="0" smtClean="0"/>
              <a:t>技术，由于国内分子诊断技术的不断革新及优化，高敏检测则是在整个</a:t>
            </a:r>
            <a:r>
              <a:rPr lang="en-US" altLang="zh-CN" dirty="0" smtClean="0"/>
              <a:t>PCR</a:t>
            </a:r>
            <a:r>
              <a:rPr lang="zh-CN" altLang="en-US" dirty="0" smtClean="0"/>
              <a:t>技术</a:t>
            </a:r>
            <a:r>
              <a:rPr lang="zh-CN" altLang="en-US" dirty="0"/>
              <a:t>的基础上提高了它对检测结果的稳定性、准确度、灵敏度。如何做到这些提升</a:t>
            </a:r>
            <a:r>
              <a:rPr lang="zh-CN" altLang="en-US" dirty="0" smtClean="0"/>
              <a:t>？最重要的两个环节，</a:t>
            </a:r>
            <a:r>
              <a:rPr lang="en-US" altLang="zh-CN" dirty="0" smtClean="0"/>
              <a:t>PCR</a:t>
            </a:r>
            <a:r>
              <a:rPr lang="zh-CN" altLang="en-US" dirty="0" smtClean="0"/>
              <a:t>扩增和核酸提取，通过优化改进这两点来达到高敏检测的要求</a:t>
            </a:r>
            <a:endParaRPr lang="zh-CN" altLang="en-US" dirty="0"/>
          </a:p>
        </p:txBody>
      </p:sp>
      <p:sp>
        <p:nvSpPr>
          <p:cNvPr id="39940"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8</a:t>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ln>
            <a:solidFill>
              <a:srgbClr val="000000">
                <a:alpha val="100000"/>
              </a:srgbClr>
            </a:solidFill>
            <a:miter lim="800000"/>
          </a:ln>
        </p:spPr>
      </p:sp>
      <p:sp>
        <p:nvSpPr>
          <p:cNvPr id="40963" name="备注占位符 2"/>
          <p:cNvSpPr>
            <a:spLocks noGrp="1"/>
          </p:cNvSpPr>
          <p:nvPr>
            <p:ph type="body" idx="1"/>
          </p:nvPr>
        </p:nvSpPr>
        <p:spPr>
          <a:noFill/>
          <a:ln>
            <a:noFill/>
          </a:ln>
        </p:spPr>
        <p:txBody>
          <a:bodyPr wrap="square" lIns="91440" tIns="45720" rIns="91440" bIns="45720" anchor="t"/>
          <a:lstStyle/>
          <a:p>
            <a:pPr lvl="0"/>
            <a:r>
              <a:rPr lang="zh-CN" altLang="en-US" dirty="0" smtClean="0"/>
              <a:t>我们首先讲一下第一个重要环节，</a:t>
            </a:r>
            <a:r>
              <a:rPr lang="zh-CN" altLang="en-US" sz="1200" b="0" i="0" kern="1200" dirty="0" smtClean="0">
                <a:solidFill>
                  <a:schemeClr val="tx1"/>
                </a:solidFill>
                <a:effectLst/>
                <a:latin typeface="+mn-lt"/>
                <a:ea typeface="+mn-ea"/>
                <a:cs typeface="+mn-cs"/>
              </a:rPr>
              <a:t>核酸在细胞中总是与各种蛋白质结合在一起的</a:t>
            </a:r>
            <a:r>
              <a:rPr lang="en-US" altLang="zh-CN" sz="1200" b="0" i="0" kern="1200" dirty="0" smtClean="0">
                <a:solidFill>
                  <a:schemeClr val="tx1"/>
                </a:solidFill>
                <a:effectLst/>
                <a:latin typeface="+mn-lt"/>
                <a:ea typeface="+mn-ea"/>
                <a:cs typeface="+mn-cs"/>
              </a:rPr>
              <a:t>.</a:t>
            </a:r>
            <a:r>
              <a:rPr lang="zh-CN" altLang="en-US" sz="1200" b="0" i="0" kern="1200" dirty="0" smtClean="0">
                <a:solidFill>
                  <a:schemeClr val="tx1"/>
                </a:solidFill>
                <a:effectLst/>
                <a:latin typeface="+mn-lt"/>
                <a:ea typeface="+mn-ea"/>
                <a:cs typeface="+mn-cs"/>
              </a:rPr>
              <a:t>目的。。原则。。</a:t>
            </a:r>
            <a:endParaRPr lang="zh-CN" altLang="en-US" dirty="0"/>
          </a:p>
        </p:txBody>
      </p:sp>
      <p:sp>
        <p:nvSpPr>
          <p:cNvPr id="4096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t>9</a:t>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磁珠法。。。。。优势。。也是目前市场上</a:t>
            </a:r>
            <a:r>
              <a:rPr lang="en-US" altLang="zh-CN" dirty="0" smtClean="0"/>
              <a:t>HBV</a:t>
            </a:r>
            <a:r>
              <a:rPr lang="en-US" altLang="zh-CN" sz="1050" baseline="0" dirty="0" smtClean="0"/>
              <a:t> </a:t>
            </a:r>
            <a:r>
              <a:rPr lang="en-US" altLang="zh-CN" baseline="0" dirty="0" smtClean="0"/>
              <a:t>DNA </a:t>
            </a:r>
            <a:r>
              <a:rPr lang="zh-CN" altLang="en-US" baseline="0" dirty="0" smtClean="0"/>
              <a:t>高敏检测所采用的主流提取方法</a:t>
            </a:r>
            <a:endParaRPr lang="zh-CN" altLang="en-US" dirty="0"/>
          </a:p>
        </p:txBody>
      </p:sp>
    </p:spTree>
    <p:extLst>
      <p:ext uri="{BB962C8B-B14F-4D97-AF65-F5344CB8AC3E}">
        <p14:creationId xmlns:p14="http://schemas.microsoft.com/office/powerpoint/2010/main" val="3462029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24650" y="274638"/>
            <a:ext cx="196215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3438" y="274638"/>
            <a:ext cx="5738812"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sz="1400" dirty="0"/>
              <a:t>‹#›</a:t>
            </a:fld>
            <a:endParaRPr lang="en-US" altLang="zh-CN" sz="1400"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sz="1400" dirty="0"/>
              <a:t>‹#›</a:t>
            </a:fld>
            <a:endParaRPr lang="en-US" altLang="zh-CN" sz="140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sz="1400" dirty="0"/>
              <a:t>‹#›</a:t>
            </a:fld>
            <a:endParaRPr lang="en-US" altLang="zh-CN" sz="1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3438" y="1600200"/>
            <a:ext cx="3849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35525" y="1600200"/>
            <a:ext cx="38512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1"/>
          </p:nvPr>
        </p:nvSpPr>
        <p:spPr/>
        <p:txBody>
          <a:bodyPr/>
          <a:lstStyle/>
          <a:p>
            <a:pPr lvl="0" eaLnBrk="1" hangingPunct="1"/>
            <a:fld id="{9A0DB2DC-4C9A-4742-B13C-FB6460FD3503}" type="slidenum">
              <a:rPr lang="en-US" altLang="zh-CN" sz="1400" dirty="0"/>
              <a:t>‹#›</a:t>
            </a:fld>
            <a:endParaRPr lang="en-US" altLang="zh-CN" sz="14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8" name="灯片编号占位符 7"/>
          <p:cNvSpPr>
            <a:spLocks noGrp="1"/>
          </p:cNvSpPr>
          <p:nvPr>
            <p:ph type="sldNum" sz="quarter" idx="11"/>
          </p:nvPr>
        </p:nvSpPr>
        <p:spPr/>
        <p:txBody>
          <a:bodyPr/>
          <a:lstStyle/>
          <a:p>
            <a:pPr lvl="0" eaLnBrk="1" hangingPunct="1"/>
            <a:fld id="{9A0DB2DC-4C9A-4742-B13C-FB6460FD3503}" type="slidenum">
              <a:rPr lang="en-US" altLang="zh-CN" sz="1400" dirty="0"/>
              <a:t>‹#›</a:t>
            </a:fld>
            <a:endParaRPr lang="en-US" altLang="zh-CN" sz="14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灯片编号占位符 3"/>
          <p:cNvSpPr>
            <a:spLocks noGrp="1"/>
          </p:cNvSpPr>
          <p:nvPr>
            <p:ph type="sldNum" sz="quarter" idx="11"/>
          </p:nvPr>
        </p:nvSpPr>
        <p:spPr/>
        <p:txBody>
          <a:bodyPr/>
          <a:lstStyle/>
          <a:p>
            <a:pPr lvl="0" eaLnBrk="1" hangingPunct="1"/>
            <a:fld id="{9A0DB2DC-4C9A-4742-B13C-FB6460FD3503}" type="slidenum">
              <a:rPr lang="en-US" altLang="zh-CN" sz="1400" dirty="0"/>
              <a:t>‹#›</a:t>
            </a:fld>
            <a:endParaRPr lang="en-US" altLang="zh-CN" sz="14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灯片编号占位符 2"/>
          <p:cNvSpPr>
            <a:spLocks noGrp="1"/>
          </p:cNvSpPr>
          <p:nvPr>
            <p:ph type="sldNum" sz="quarter" idx="11"/>
          </p:nvPr>
        </p:nvSpPr>
        <p:spPr/>
        <p:txBody>
          <a:bodyPr/>
          <a:lstStyle/>
          <a:p>
            <a:pPr lvl="0" eaLnBrk="1" hangingPunct="1"/>
            <a:fld id="{9A0DB2DC-4C9A-4742-B13C-FB6460FD3503}" type="slidenum">
              <a:rPr lang="en-US" altLang="zh-CN" sz="1400" dirty="0"/>
              <a:t>‹#›</a:t>
            </a:fld>
            <a:endParaRPr lang="en-US" altLang="zh-CN" sz="14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1"/>
          </p:nvPr>
        </p:nvSpPr>
        <p:spPr/>
        <p:txBody>
          <a:bodyPr/>
          <a:lstStyle/>
          <a:p>
            <a:pPr lvl="0" eaLnBrk="1" hangingPunct="1"/>
            <a:fld id="{9A0DB2DC-4C9A-4742-B13C-FB6460FD3503}" type="slidenum">
              <a:rPr lang="en-US" altLang="zh-CN" sz="1400" dirty="0"/>
              <a:t>‹#›</a:t>
            </a:fld>
            <a:endParaRPr lang="en-US" altLang="zh-CN" sz="1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2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1"/>
          </p:nvPr>
        </p:nvSpPr>
        <p:spPr/>
        <p:txBody>
          <a:bodyPr/>
          <a:lstStyle/>
          <a:p>
            <a:pPr lvl="0" eaLnBrk="1" hangingPunct="1"/>
            <a:fld id="{9A0DB2DC-4C9A-4742-B13C-FB6460FD3503}" type="slidenum">
              <a:rPr lang="en-US" altLang="zh-CN" sz="1400" dirty="0"/>
              <a:t>‹#›</a:t>
            </a:fld>
            <a:endParaRPr lang="en-US" altLang="zh-CN" sz="1400"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sz="1400" dirty="0"/>
              <a:t>‹#›</a:t>
            </a:fld>
            <a:endParaRPr lang="en-US" altLang="zh-CN" sz="1400"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24650" y="274638"/>
            <a:ext cx="196215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3438" y="274638"/>
            <a:ext cx="5738812"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sz="1400" dirty="0"/>
              <a:t>‹#›</a:t>
            </a:fld>
            <a:endParaRPr lang="en-US" altLang="zh-CN" sz="1400"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33438" y="274638"/>
            <a:ext cx="7853362"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3438" y="1600200"/>
            <a:ext cx="3849687"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35525" y="1600200"/>
            <a:ext cx="3851275"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 name="灯片编号占位符 5"/>
          <p:cNvSpPr>
            <a:spLocks noGrp="1"/>
          </p:cNvSpPr>
          <p:nvPr>
            <p:ph type="sldNum" sz="quarter" idx="11"/>
          </p:nvPr>
        </p:nvSpPr>
        <p:spPr/>
        <p:txBody>
          <a:bodyPr/>
          <a:lstStyle/>
          <a:p>
            <a:pPr lvl="0" eaLnBrk="1" hangingPunct="1"/>
            <a:fld id="{9A0DB2DC-4C9A-4742-B13C-FB6460FD3503}" type="slidenum">
              <a:rPr lang="en-US" altLang="zh-CN" sz="1400" dirty="0"/>
              <a:t>‹#›</a:t>
            </a:fld>
            <a:endParaRPr lang="en-US" altLang="zh-CN" sz="14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3438" y="1600200"/>
            <a:ext cx="3849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835525" y="1600200"/>
            <a:ext cx="38512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2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4.png"/><Relationship Id="rId2" Type="http://schemas.openxmlformats.org/officeDocument/2006/relationships/slideLayout" Target="../slideLayouts/slideLayout13.xml"/><Relationship Id="rId16" Type="http://schemas.openxmlformats.org/officeDocument/2006/relationships/oleObject" Target="../embeddings/oleObject1.bin"/><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5.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vmlDrawing" Target="../drawings/vmlDrawing1.v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7" descr="FSA_Logo"/>
          <p:cNvPicPr>
            <a:picLocks noChangeAspect="1"/>
          </p:cNvPicPr>
          <p:nvPr/>
        </p:nvPicPr>
        <p:blipFill>
          <a:blip r:embed="rId13"/>
          <a:stretch>
            <a:fillRect/>
          </a:stretch>
        </p:blipFill>
        <p:spPr>
          <a:xfrm>
            <a:off x="6299200" y="6043613"/>
            <a:ext cx="2235200" cy="223837"/>
          </a:xfrm>
          <a:prstGeom prst="rect">
            <a:avLst/>
          </a:prstGeom>
          <a:noFill/>
          <a:ln w="9525">
            <a:noFill/>
          </a:ln>
        </p:spPr>
      </p:pic>
      <p:pic>
        <p:nvPicPr>
          <p:cNvPr id="1027" name="Picture 8" descr="FSA_PPT-2"/>
          <p:cNvPicPr>
            <a:picLocks noChangeAspect="1"/>
          </p:cNvPicPr>
          <p:nvPr/>
        </p:nvPicPr>
        <p:blipFill>
          <a:blip r:embed="rId14"/>
          <a:srcRect t="19533" b="24092"/>
          <a:stretch>
            <a:fillRect/>
          </a:stretch>
        </p:blipFill>
        <p:spPr>
          <a:xfrm>
            <a:off x="0" y="1339850"/>
            <a:ext cx="9145588" cy="3867150"/>
          </a:xfrm>
          <a:prstGeom prst="rect">
            <a:avLst/>
          </a:prstGeom>
          <a:noFill/>
          <a:ln w="9525">
            <a:noFill/>
          </a:ln>
        </p:spPr>
      </p:pic>
      <p:pic>
        <p:nvPicPr>
          <p:cNvPr id="1028" name="Picture 11"/>
          <p:cNvPicPr>
            <a:picLocks noChangeAspect="1"/>
          </p:cNvPicPr>
          <p:nvPr/>
        </p:nvPicPr>
        <p:blipFill>
          <a:blip r:embed="rId15"/>
          <a:stretch>
            <a:fillRect/>
          </a:stretch>
        </p:blipFill>
        <p:spPr>
          <a:xfrm>
            <a:off x="6227763" y="5876925"/>
            <a:ext cx="2411412" cy="419100"/>
          </a:xfrm>
          <a:prstGeom prst="rect">
            <a:avLst/>
          </a:prstGeom>
          <a:noFill/>
          <a:ln w="9525">
            <a:noFill/>
          </a:ln>
        </p:spPr>
      </p:pic>
      <p:sp>
        <p:nvSpPr>
          <p:cNvPr id="1029" name="Rectangle 2"/>
          <p:cNvSpPr>
            <a:spLocks noGrp="1"/>
          </p:cNvSpPr>
          <p:nvPr>
            <p:ph type="title"/>
          </p:nvPr>
        </p:nvSpPr>
        <p:spPr>
          <a:xfrm>
            <a:off x="833438" y="274638"/>
            <a:ext cx="7853362" cy="1143000"/>
          </a:xfrm>
          <a:prstGeom prst="rect">
            <a:avLst/>
          </a:prstGeom>
          <a:noFill/>
          <a:ln w="9525">
            <a:noFill/>
          </a:ln>
        </p:spPr>
        <p:txBody>
          <a:bodyPr anchor="ctr"/>
          <a:lstStyle/>
          <a:p>
            <a:pPr lvl="0"/>
            <a:r>
              <a:rPr lang="zh-CN" altLang="en-US" dirty="0"/>
              <a:t>单击此处编辑母版标题样式</a:t>
            </a:r>
          </a:p>
        </p:txBody>
      </p:sp>
      <p:sp>
        <p:nvSpPr>
          <p:cNvPr id="1030" name="Rectangle 3"/>
          <p:cNvSpPr>
            <a:spLocks noGrp="1"/>
          </p:cNvSpPr>
          <p:nvPr>
            <p:ph type="body" idx="1"/>
          </p:nvPr>
        </p:nvSpPr>
        <p:spPr>
          <a:xfrm>
            <a:off x="833438" y="1600200"/>
            <a:ext cx="7853362"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Rectangle 4"/>
          <p:cNvSpPr>
            <a:spLocks noGrp="1" noChangeArrowheads="1"/>
          </p:cNvSpPr>
          <p:nvPr>
            <p:ph type="dt" sz="half" idx="2"/>
          </p:nvPr>
        </p:nvSpPr>
        <p:spPr bwMode="auto">
          <a:xfrm>
            <a:off x="925513" y="6048375"/>
            <a:ext cx="2133600" cy="476250"/>
          </a:xfrm>
          <a:prstGeom prst="rect">
            <a:avLst/>
          </a:prstGeom>
          <a:noFill/>
          <a:ln>
            <a:miter lim="800000"/>
          </a:ln>
        </p:spPr>
        <p:txBody>
          <a:bodyPr vert="horz" wrap="square" lIns="91440" tIns="45720" rIns="91440" bIns="45720" numCol="1" anchor="t" anchorCtr="0" compatLnSpc="1"/>
          <a:lstStyle>
            <a:lvl1pPr>
              <a:defRPr sz="140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panose="020B0604020202020204" pitchFamily="34" charset="0"/>
        </a:defRPr>
      </a:lvl2pPr>
      <a:lvl3pPr algn="l" rtl="0" eaLnBrk="0" fontAlgn="base" hangingPunct="0">
        <a:spcBef>
          <a:spcPct val="0"/>
        </a:spcBef>
        <a:spcAft>
          <a:spcPct val="0"/>
        </a:spcAft>
        <a:defRPr sz="3600">
          <a:solidFill>
            <a:schemeClr val="tx2"/>
          </a:solidFill>
          <a:latin typeface="Arial" panose="020B0604020202020204" pitchFamily="34" charset="0"/>
        </a:defRPr>
      </a:lvl3pPr>
      <a:lvl4pPr algn="l" rtl="0" eaLnBrk="0" fontAlgn="base" hangingPunct="0">
        <a:spcBef>
          <a:spcPct val="0"/>
        </a:spcBef>
        <a:spcAft>
          <a:spcPct val="0"/>
        </a:spcAft>
        <a:defRPr sz="3600">
          <a:solidFill>
            <a:schemeClr val="tx2"/>
          </a:solidFill>
          <a:latin typeface="Arial" panose="020B0604020202020204" pitchFamily="34" charset="0"/>
        </a:defRPr>
      </a:lvl4pPr>
      <a:lvl5pPr algn="l" rtl="0" eaLnBrk="0" fontAlgn="base" hangingPunct="0">
        <a:spcBef>
          <a:spcPct val="0"/>
        </a:spcBef>
        <a:spcAft>
          <a:spcPct val="0"/>
        </a:spcAft>
        <a:defRPr sz="3600">
          <a:solidFill>
            <a:schemeClr val="tx2"/>
          </a:solidFill>
          <a:latin typeface="Arial" panose="020B0604020202020204" pitchFamily="34" charset="0"/>
        </a:defRPr>
      </a:lvl5pPr>
      <a:lvl6pPr marL="457200" algn="l" rtl="0" eaLnBrk="0" fontAlgn="base" hangingPunct="0">
        <a:spcBef>
          <a:spcPct val="0"/>
        </a:spcBef>
        <a:spcAft>
          <a:spcPct val="0"/>
        </a:spcAft>
        <a:defRPr sz="3600">
          <a:solidFill>
            <a:schemeClr val="tx2"/>
          </a:solidFill>
          <a:latin typeface="Arial" panose="020B0604020202020204" pitchFamily="34" charset="0"/>
        </a:defRPr>
      </a:lvl6pPr>
      <a:lvl7pPr marL="914400" algn="l" rtl="0" eaLnBrk="0" fontAlgn="base" hangingPunct="0">
        <a:spcBef>
          <a:spcPct val="0"/>
        </a:spcBef>
        <a:spcAft>
          <a:spcPct val="0"/>
        </a:spcAft>
        <a:defRPr sz="3600">
          <a:solidFill>
            <a:schemeClr val="tx2"/>
          </a:solidFill>
          <a:latin typeface="Arial" panose="020B0604020202020204" pitchFamily="34" charset="0"/>
        </a:defRPr>
      </a:lvl7pPr>
      <a:lvl8pPr marL="1371600" algn="l" rtl="0" eaLnBrk="0" fontAlgn="base" hangingPunct="0">
        <a:spcBef>
          <a:spcPct val="0"/>
        </a:spcBef>
        <a:spcAft>
          <a:spcPct val="0"/>
        </a:spcAft>
        <a:defRPr sz="3600">
          <a:solidFill>
            <a:schemeClr val="tx2"/>
          </a:solidFill>
          <a:latin typeface="Arial" panose="020B0604020202020204" pitchFamily="34" charset="0"/>
        </a:defRPr>
      </a:lvl8pPr>
      <a:lvl9pPr marL="1828800" algn="l" rtl="0" eaLnBrk="0" fontAlgn="base" hangingPunct="0">
        <a:spcBef>
          <a:spcPct val="0"/>
        </a:spcBef>
        <a:spcAft>
          <a:spcPct val="0"/>
        </a:spcAft>
        <a:defRPr sz="3600">
          <a:solidFill>
            <a:schemeClr val="tx2"/>
          </a:solidFill>
          <a:latin typeface="Arial" panose="020B0604020202020204" pitchFamily="34" charset="0"/>
        </a:defRPr>
      </a:lvl9pPr>
    </p:titleStyle>
    <p:bodyStyle>
      <a:lvl1pPr marL="342900" indent="-342900" algn="l" rtl="0" eaLnBrk="0" fontAlgn="base" hangingPunct="0">
        <a:lnSpc>
          <a:spcPct val="120000"/>
        </a:lnSpc>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lnSpc>
          <a:spcPct val="120000"/>
        </a:lnSpc>
        <a:spcBef>
          <a:spcPct val="20000"/>
        </a:spcBef>
        <a:spcAft>
          <a:spcPct val="0"/>
        </a:spcAft>
        <a:buChar char="–"/>
        <a:defRPr sz="2400">
          <a:solidFill>
            <a:schemeClr val="tx1"/>
          </a:solidFill>
          <a:latin typeface="+mn-lt"/>
        </a:defRPr>
      </a:lvl2pPr>
      <a:lvl3pPr marL="1143000" indent="-228600" algn="l" rtl="0" eaLnBrk="0" fontAlgn="base" hangingPunct="0">
        <a:lnSpc>
          <a:spcPct val="120000"/>
        </a:lnSpc>
        <a:spcBef>
          <a:spcPct val="20000"/>
        </a:spcBef>
        <a:spcAft>
          <a:spcPct val="0"/>
        </a:spcAft>
        <a:buChar char="•"/>
        <a:defRPr sz="2000">
          <a:solidFill>
            <a:schemeClr val="tx1"/>
          </a:solidFill>
          <a:latin typeface="+mn-lt"/>
        </a:defRPr>
      </a:lvl3pPr>
      <a:lvl4pPr marL="1600200" indent="-228600" algn="l" rtl="0" eaLnBrk="0" fontAlgn="base" hangingPunct="0">
        <a:lnSpc>
          <a:spcPct val="120000"/>
        </a:lnSpc>
        <a:spcBef>
          <a:spcPct val="20000"/>
        </a:spcBef>
        <a:spcAft>
          <a:spcPct val="0"/>
        </a:spcAft>
        <a:buChar char="–"/>
        <a:defRPr sz="2000">
          <a:solidFill>
            <a:schemeClr val="tx1"/>
          </a:solidFill>
          <a:latin typeface="+mn-lt"/>
        </a:defRPr>
      </a:lvl4pPr>
      <a:lvl5pPr marL="2057400" indent="-228600" algn="l" rtl="0" eaLnBrk="0" fontAlgn="base" hangingPunct="0">
        <a:lnSpc>
          <a:spcPct val="120000"/>
        </a:lnSpc>
        <a:spcBef>
          <a:spcPct val="20000"/>
        </a:spcBef>
        <a:spcAft>
          <a:spcPct val="0"/>
        </a:spcAft>
        <a:buChar char="»"/>
        <a:defRPr sz="2000">
          <a:solidFill>
            <a:schemeClr val="tx1"/>
          </a:solidFill>
          <a:latin typeface="+mn-lt"/>
        </a:defRPr>
      </a:lvl5pPr>
      <a:lvl6pPr marL="2514600" indent="-228600" algn="l" rtl="0" eaLnBrk="0" fontAlgn="base" hangingPunct="0">
        <a:lnSpc>
          <a:spcPct val="120000"/>
        </a:lnSpc>
        <a:spcBef>
          <a:spcPct val="20000"/>
        </a:spcBef>
        <a:spcAft>
          <a:spcPct val="0"/>
        </a:spcAft>
        <a:buChar char="»"/>
        <a:defRPr sz="2000">
          <a:solidFill>
            <a:schemeClr val="tx1"/>
          </a:solidFill>
          <a:latin typeface="+mn-lt"/>
        </a:defRPr>
      </a:lvl6pPr>
      <a:lvl7pPr marL="2971800" indent="-228600" algn="l" rtl="0" eaLnBrk="0" fontAlgn="base" hangingPunct="0">
        <a:lnSpc>
          <a:spcPct val="120000"/>
        </a:lnSpc>
        <a:spcBef>
          <a:spcPct val="20000"/>
        </a:spcBef>
        <a:spcAft>
          <a:spcPct val="0"/>
        </a:spcAft>
        <a:buChar char="»"/>
        <a:defRPr sz="2000">
          <a:solidFill>
            <a:schemeClr val="tx1"/>
          </a:solidFill>
          <a:latin typeface="+mn-lt"/>
        </a:defRPr>
      </a:lvl7pPr>
      <a:lvl8pPr marL="3429000" indent="-228600" algn="l" rtl="0" eaLnBrk="0" fontAlgn="base" hangingPunct="0">
        <a:lnSpc>
          <a:spcPct val="120000"/>
        </a:lnSpc>
        <a:spcBef>
          <a:spcPct val="20000"/>
        </a:spcBef>
        <a:spcAft>
          <a:spcPct val="0"/>
        </a:spcAft>
        <a:buChar char="»"/>
        <a:defRPr sz="2000">
          <a:solidFill>
            <a:schemeClr val="tx1"/>
          </a:solidFill>
          <a:latin typeface="+mn-lt"/>
        </a:defRPr>
      </a:lvl8pPr>
      <a:lvl9pPr marL="3886200" indent="-228600" algn="l" rtl="0" eaLnBrk="0" fontAlgn="base" hangingPunct="0">
        <a:lnSpc>
          <a:spcPct val="120000"/>
        </a:lnSpc>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7"/>
          <p:cNvPicPr>
            <a:picLocks noChangeAspect="1"/>
          </p:cNvPicPr>
          <p:nvPr/>
        </p:nvPicPr>
        <p:blipFill>
          <a:blip r:embed="rId15"/>
          <a:stretch>
            <a:fillRect/>
          </a:stretch>
        </p:blipFill>
        <p:spPr>
          <a:xfrm>
            <a:off x="0" y="6165850"/>
            <a:ext cx="9144000" cy="585788"/>
          </a:xfrm>
          <a:prstGeom prst="rect">
            <a:avLst/>
          </a:prstGeom>
          <a:noFill/>
          <a:ln w="9525">
            <a:noFill/>
          </a:ln>
        </p:spPr>
      </p:pic>
      <p:sp>
        <p:nvSpPr>
          <p:cNvPr id="2051" name="Rectangle 2"/>
          <p:cNvSpPr>
            <a:spLocks noGrp="1"/>
          </p:cNvSpPr>
          <p:nvPr>
            <p:ph type="title"/>
          </p:nvPr>
        </p:nvSpPr>
        <p:spPr>
          <a:xfrm>
            <a:off x="833438" y="274638"/>
            <a:ext cx="7853362" cy="1143000"/>
          </a:xfrm>
          <a:prstGeom prst="rect">
            <a:avLst/>
          </a:prstGeom>
          <a:noFill/>
          <a:ln w="9525">
            <a:noFill/>
          </a:ln>
        </p:spPr>
        <p:txBody>
          <a:bodyPr anchor="ctr"/>
          <a:lstStyle/>
          <a:p>
            <a:pPr lvl="0"/>
            <a:r>
              <a:rPr lang="zh-CN" altLang="en-US" dirty="0"/>
              <a:t>单击此处编辑母版标题样式</a:t>
            </a:r>
          </a:p>
        </p:txBody>
      </p:sp>
      <p:sp>
        <p:nvSpPr>
          <p:cNvPr id="2052" name="Rectangle 3"/>
          <p:cNvSpPr>
            <a:spLocks noGrp="1"/>
          </p:cNvSpPr>
          <p:nvPr>
            <p:ph type="body" idx="1"/>
          </p:nvPr>
        </p:nvSpPr>
        <p:spPr>
          <a:xfrm>
            <a:off x="833438" y="1600200"/>
            <a:ext cx="7853362"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 name="Rectangle 4"/>
          <p:cNvSpPr>
            <a:spLocks noGrp="1" noChangeArrowheads="1"/>
          </p:cNvSpPr>
          <p:nvPr>
            <p:ph type="dt" sz="half" idx="2"/>
          </p:nvPr>
        </p:nvSpPr>
        <p:spPr bwMode="auto">
          <a:xfrm>
            <a:off x="1619250" y="6265863"/>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atin typeface="+mn-lt"/>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3" name="Rectangle 6"/>
          <p:cNvSpPr>
            <a:spLocks noGrp="1" noChangeArrowheads="1"/>
          </p:cNvSpPr>
          <p:nvPr>
            <p:ph type="sldNum" sz="quarter" idx="4"/>
          </p:nvPr>
        </p:nvSpPr>
        <p:spPr bwMode="auto">
          <a:xfrm>
            <a:off x="395288" y="6265863"/>
            <a:ext cx="1150938" cy="476250"/>
          </a:xfrm>
          <a:prstGeom prst="rect">
            <a:avLst/>
          </a:prstGeom>
          <a:noFill/>
          <a:ln w="9525">
            <a:noFill/>
            <a:miter lim="800000"/>
          </a:ln>
          <a:effectLst/>
        </p:spPr>
        <p:txBody>
          <a:bodyPr vert="horz" wrap="square" lIns="91440" tIns="45720" rIns="91440" bIns="45720" numCol="1" anchor="t" anchorCtr="0" compatLnSpc="1"/>
          <a:lstStyle/>
          <a:p>
            <a:pPr lvl="0" eaLnBrk="1" hangingPunct="1"/>
            <a:fld id="{9A0DB2DC-4C9A-4742-B13C-FB6460FD3503}" type="slidenum">
              <a:rPr lang="en-US" altLang="zh-CN" sz="1400" dirty="0"/>
              <a:t>‹#›</a:t>
            </a:fld>
            <a:endParaRPr lang="en-US" altLang="zh-CN" sz="1400" dirty="0"/>
          </a:p>
        </p:txBody>
      </p:sp>
      <p:graphicFrame>
        <p:nvGraphicFramePr>
          <p:cNvPr id="2055" name="Object 9"/>
          <p:cNvGraphicFramePr>
            <a:graphicFrameLocks noChangeAspect="1"/>
          </p:cNvGraphicFramePr>
          <p:nvPr/>
        </p:nvGraphicFramePr>
        <p:xfrm>
          <a:off x="6215063" y="6394450"/>
          <a:ext cx="2187575" cy="215900"/>
        </p:xfrm>
        <a:graphic>
          <a:graphicData uri="http://schemas.openxmlformats.org/presentationml/2006/ole">
            <mc:AlternateContent xmlns:mc="http://schemas.openxmlformats.org/markup-compatibility/2006">
              <mc:Choice xmlns:v="urn:schemas-microsoft-com:vml" Requires="v">
                <p:oleObj spid="_x0000_s3098" r:id="rId16" imgW="5295900" imgH="520700" progId="Photoshop.Image.6">
                  <p:embed/>
                </p:oleObj>
              </mc:Choice>
              <mc:Fallback>
                <p:oleObj r:id="rId16" imgW="5295900" imgH="520700" progId="Photoshop.Image.6">
                  <p:embed/>
                  <p:pic>
                    <p:nvPicPr>
                      <p:cNvPr id="0" name="图片 3075"/>
                      <p:cNvPicPr/>
                      <p:nvPr/>
                    </p:nvPicPr>
                    <p:blipFill>
                      <a:blip r:embed="rId17"/>
                      <a:stretch>
                        <a:fillRect/>
                      </a:stretch>
                    </p:blipFill>
                    <p:spPr>
                      <a:xfrm>
                        <a:off x="6215063" y="6394450"/>
                        <a:ext cx="2187575" cy="215900"/>
                      </a:xfrm>
                      <a:prstGeom prst="rect">
                        <a:avLst/>
                      </a:prstGeom>
                      <a:solidFill>
                        <a:srgbClr val="C0C0C0"/>
                      </a:solidFill>
                      <a:ln w="38100">
                        <a:noFill/>
                        <a:miter/>
                      </a:ln>
                    </p:spPr>
                  </p:pic>
                </p:oleObj>
              </mc:Fallback>
            </mc:AlternateContent>
          </a:graphicData>
        </a:graphic>
      </p:graphicFrame>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panose="020B0604020202020204" pitchFamily="34" charset="0"/>
        </a:defRPr>
      </a:lvl2pPr>
      <a:lvl3pPr algn="l" rtl="0" eaLnBrk="0" fontAlgn="base" hangingPunct="0">
        <a:spcBef>
          <a:spcPct val="0"/>
        </a:spcBef>
        <a:spcAft>
          <a:spcPct val="0"/>
        </a:spcAft>
        <a:defRPr sz="3600">
          <a:solidFill>
            <a:schemeClr val="tx2"/>
          </a:solidFill>
          <a:latin typeface="Arial" panose="020B0604020202020204" pitchFamily="34" charset="0"/>
        </a:defRPr>
      </a:lvl3pPr>
      <a:lvl4pPr algn="l" rtl="0" eaLnBrk="0" fontAlgn="base" hangingPunct="0">
        <a:spcBef>
          <a:spcPct val="0"/>
        </a:spcBef>
        <a:spcAft>
          <a:spcPct val="0"/>
        </a:spcAft>
        <a:defRPr sz="3600">
          <a:solidFill>
            <a:schemeClr val="tx2"/>
          </a:solidFill>
          <a:latin typeface="Arial" panose="020B0604020202020204" pitchFamily="34" charset="0"/>
        </a:defRPr>
      </a:lvl4pPr>
      <a:lvl5pPr algn="l" rtl="0" eaLnBrk="0" fontAlgn="base" hangingPunct="0">
        <a:spcBef>
          <a:spcPct val="0"/>
        </a:spcBef>
        <a:spcAft>
          <a:spcPct val="0"/>
        </a:spcAft>
        <a:defRPr sz="3600">
          <a:solidFill>
            <a:schemeClr val="tx2"/>
          </a:solidFill>
          <a:latin typeface="Arial" panose="020B0604020202020204" pitchFamily="34" charset="0"/>
        </a:defRPr>
      </a:lvl5pPr>
      <a:lvl6pPr marL="457200" algn="l" rtl="0" eaLnBrk="0" fontAlgn="base" hangingPunct="0">
        <a:spcBef>
          <a:spcPct val="0"/>
        </a:spcBef>
        <a:spcAft>
          <a:spcPct val="0"/>
        </a:spcAft>
        <a:defRPr sz="3600">
          <a:solidFill>
            <a:schemeClr val="tx2"/>
          </a:solidFill>
          <a:latin typeface="Arial" panose="020B0604020202020204" pitchFamily="34" charset="0"/>
        </a:defRPr>
      </a:lvl6pPr>
      <a:lvl7pPr marL="914400" algn="l" rtl="0" eaLnBrk="0" fontAlgn="base" hangingPunct="0">
        <a:spcBef>
          <a:spcPct val="0"/>
        </a:spcBef>
        <a:spcAft>
          <a:spcPct val="0"/>
        </a:spcAft>
        <a:defRPr sz="3600">
          <a:solidFill>
            <a:schemeClr val="tx2"/>
          </a:solidFill>
          <a:latin typeface="Arial" panose="020B0604020202020204" pitchFamily="34" charset="0"/>
        </a:defRPr>
      </a:lvl7pPr>
      <a:lvl8pPr marL="1371600" algn="l" rtl="0" eaLnBrk="0" fontAlgn="base" hangingPunct="0">
        <a:spcBef>
          <a:spcPct val="0"/>
        </a:spcBef>
        <a:spcAft>
          <a:spcPct val="0"/>
        </a:spcAft>
        <a:defRPr sz="3600">
          <a:solidFill>
            <a:schemeClr val="tx2"/>
          </a:solidFill>
          <a:latin typeface="Arial" panose="020B0604020202020204" pitchFamily="34" charset="0"/>
        </a:defRPr>
      </a:lvl8pPr>
      <a:lvl9pPr marL="1828800" algn="l" rtl="0" eaLnBrk="0" fontAlgn="base" hangingPunct="0">
        <a:spcBef>
          <a:spcPct val="0"/>
        </a:spcBef>
        <a:spcAft>
          <a:spcPct val="0"/>
        </a:spcAft>
        <a:defRPr sz="3600">
          <a:solidFill>
            <a:schemeClr val="tx2"/>
          </a:solidFill>
          <a:latin typeface="Arial" panose="020B0604020202020204" pitchFamily="34" charset="0"/>
        </a:defRPr>
      </a:lvl9pPr>
    </p:titleStyle>
    <p:bodyStyle>
      <a:lvl1pPr marL="342900" indent="-342900" algn="l" rtl="0" eaLnBrk="0" fontAlgn="base" hangingPunct="0">
        <a:lnSpc>
          <a:spcPct val="120000"/>
        </a:lnSpc>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lnSpc>
          <a:spcPct val="120000"/>
        </a:lnSpc>
        <a:spcBef>
          <a:spcPct val="20000"/>
        </a:spcBef>
        <a:spcAft>
          <a:spcPct val="0"/>
        </a:spcAft>
        <a:buChar char="–"/>
        <a:defRPr sz="2400">
          <a:solidFill>
            <a:schemeClr val="tx1"/>
          </a:solidFill>
          <a:latin typeface="+mn-lt"/>
        </a:defRPr>
      </a:lvl2pPr>
      <a:lvl3pPr marL="1143000" indent="-228600" algn="l" rtl="0" eaLnBrk="0" fontAlgn="base" hangingPunct="0">
        <a:lnSpc>
          <a:spcPct val="120000"/>
        </a:lnSpc>
        <a:spcBef>
          <a:spcPct val="20000"/>
        </a:spcBef>
        <a:spcAft>
          <a:spcPct val="0"/>
        </a:spcAft>
        <a:buChar char="•"/>
        <a:defRPr sz="2000">
          <a:solidFill>
            <a:schemeClr val="tx1"/>
          </a:solidFill>
          <a:latin typeface="+mn-lt"/>
        </a:defRPr>
      </a:lvl3pPr>
      <a:lvl4pPr marL="1600200" indent="-228600" algn="l" rtl="0" eaLnBrk="0" fontAlgn="base" hangingPunct="0">
        <a:lnSpc>
          <a:spcPct val="120000"/>
        </a:lnSpc>
        <a:spcBef>
          <a:spcPct val="20000"/>
        </a:spcBef>
        <a:spcAft>
          <a:spcPct val="0"/>
        </a:spcAft>
        <a:buChar char="–"/>
        <a:defRPr sz="2000">
          <a:solidFill>
            <a:schemeClr val="tx1"/>
          </a:solidFill>
          <a:latin typeface="+mn-lt"/>
        </a:defRPr>
      </a:lvl4pPr>
      <a:lvl5pPr marL="2057400" indent="-228600" algn="l" rtl="0" eaLnBrk="0" fontAlgn="base" hangingPunct="0">
        <a:lnSpc>
          <a:spcPct val="120000"/>
        </a:lnSpc>
        <a:spcBef>
          <a:spcPct val="20000"/>
        </a:spcBef>
        <a:spcAft>
          <a:spcPct val="0"/>
        </a:spcAft>
        <a:buChar char="»"/>
        <a:defRPr sz="2000">
          <a:solidFill>
            <a:schemeClr val="tx1"/>
          </a:solidFill>
          <a:latin typeface="+mn-lt"/>
        </a:defRPr>
      </a:lvl5pPr>
      <a:lvl6pPr marL="2514600" indent="-228600" algn="l" rtl="0" eaLnBrk="0" fontAlgn="base" hangingPunct="0">
        <a:lnSpc>
          <a:spcPct val="120000"/>
        </a:lnSpc>
        <a:spcBef>
          <a:spcPct val="20000"/>
        </a:spcBef>
        <a:spcAft>
          <a:spcPct val="0"/>
        </a:spcAft>
        <a:buChar char="»"/>
        <a:defRPr sz="2000">
          <a:solidFill>
            <a:schemeClr val="tx1"/>
          </a:solidFill>
          <a:latin typeface="+mn-lt"/>
        </a:defRPr>
      </a:lvl6pPr>
      <a:lvl7pPr marL="2971800" indent="-228600" algn="l" rtl="0" eaLnBrk="0" fontAlgn="base" hangingPunct="0">
        <a:lnSpc>
          <a:spcPct val="120000"/>
        </a:lnSpc>
        <a:spcBef>
          <a:spcPct val="20000"/>
        </a:spcBef>
        <a:spcAft>
          <a:spcPct val="0"/>
        </a:spcAft>
        <a:buChar char="»"/>
        <a:defRPr sz="2000">
          <a:solidFill>
            <a:schemeClr val="tx1"/>
          </a:solidFill>
          <a:latin typeface="+mn-lt"/>
        </a:defRPr>
      </a:lvl7pPr>
      <a:lvl8pPr marL="3429000" indent="-228600" algn="l" rtl="0" eaLnBrk="0" fontAlgn="base" hangingPunct="0">
        <a:lnSpc>
          <a:spcPct val="120000"/>
        </a:lnSpc>
        <a:spcBef>
          <a:spcPct val="20000"/>
        </a:spcBef>
        <a:spcAft>
          <a:spcPct val="0"/>
        </a:spcAft>
        <a:buChar char="»"/>
        <a:defRPr sz="2000">
          <a:solidFill>
            <a:schemeClr val="tx1"/>
          </a:solidFill>
          <a:latin typeface="+mn-lt"/>
        </a:defRPr>
      </a:lvl8pPr>
      <a:lvl9pPr marL="3886200" indent="-228600" algn="l" rtl="0" eaLnBrk="0" fontAlgn="base" hangingPunct="0">
        <a:lnSpc>
          <a:spcPct val="120000"/>
        </a:lnSpc>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5.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15.xml"/><Relationship Id="rId5" Type="http://schemas.openxmlformats.org/officeDocument/2006/relationships/image" Target="../media/image15.pn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15.xml"/><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p:cNvSpPr>
          <p:nvPr>
            <p:ph type="title"/>
          </p:nvPr>
        </p:nvSpPr>
        <p:spPr>
          <a:xfrm>
            <a:off x="609601" y="3276600"/>
            <a:ext cx="6781800" cy="1295400"/>
          </a:xfrm>
        </p:spPr>
        <p:txBody>
          <a:bodyPr vert="horz" wrap="square" lIns="91440" tIns="45720" rIns="91440" bIns="45720" anchor="ctr"/>
          <a:lstStyle/>
          <a:p>
            <a:pPr algn="ctr"/>
            <a:r>
              <a:rPr lang="zh-CN" altLang="en-US" sz="2400" dirty="0" smtClean="0">
                <a:solidFill>
                  <a:schemeClr val="bg1"/>
                </a:solidFill>
                <a:latin typeface="黑体" pitchFamily="49" charset="-122"/>
                <a:ea typeface="黑体" pitchFamily="49" charset="-122"/>
              </a:rPr>
              <a:t>上海星耀医学科技发展有限公司</a:t>
            </a:r>
            <a:r>
              <a:rPr lang="en-US" altLang="zh-CN" sz="2400" dirty="0" smtClean="0">
                <a:solidFill>
                  <a:schemeClr val="bg1"/>
                </a:solidFill>
                <a:latin typeface="黑体" pitchFamily="49" charset="-122"/>
                <a:ea typeface="黑体" pitchFamily="49" charset="-122"/>
              </a:rPr>
              <a:t/>
            </a:r>
            <a:br>
              <a:rPr lang="en-US" altLang="zh-CN" sz="2400" dirty="0" smtClean="0">
                <a:solidFill>
                  <a:schemeClr val="bg1"/>
                </a:solidFill>
                <a:latin typeface="黑体" pitchFamily="49" charset="-122"/>
                <a:ea typeface="黑体" pitchFamily="49" charset="-122"/>
              </a:rPr>
            </a:br>
            <a:r>
              <a:rPr lang="zh-CN" altLang="en-US" sz="2400" dirty="0" smtClean="0">
                <a:solidFill>
                  <a:schemeClr val="bg1"/>
                </a:solidFill>
                <a:latin typeface="黑体" pitchFamily="49" charset="-122"/>
                <a:ea typeface="黑体" pitchFamily="49" charset="-122"/>
              </a:rPr>
              <a:t>市场部</a:t>
            </a:r>
            <a:r>
              <a:rPr lang="en-US" altLang="zh-CN" sz="2400" dirty="0">
                <a:solidFill>
                  <a:schemeClr val="bg1"/>
                </a:solidFill>
                <a:latin typeface="黑体" pitchFamily="49" charset="-122"/>
                <a:ea typeface="黑体" pitchFamily="49" charset="-122"/>
              </a:rPr>
              <a:t> </a:t>
            </a:r>
            <a:r>
              <a:rPr lang="en-US" altLang="zh-CN" sz="2400" dirty="0" smtClean="0">
                <a:solidFill>
                  <a:schemeClr val="bg1"/>
                </a:solidFill>
                <a:latin typeface="黑体" pitchFamily="49" charset="-122"/>
                <a:ea typeface="黑体" pitchFamily="49" charset="-122"/>
              </a:rPr>
              <a:t>    </a:t>
            </a:r>
            <a:r>
              <a:rPr lang="zh-CN" altLang="en-US" sz="2400" dirty="0" smtClean="0">
                <a:solidFill>
                  <a:schemeClr val="bg1"/>
                </a:solidFill>
                <a:latin typeface="黑体" pitchFamily="49" charset="-122"/>
                <a:ea typeface="黑体" pitchFamily="49" charset="-122"/>
              </a:rPr>
              <a:t>顾佳敏</a:t>
            </a:r>
            <a:endParaRPr lang="zh-CN" altLang="en-US" sz="2400" dirty="0">
              <a:solidFill>
                <a:schemeClr val="bg1"/>
              </a:solidFill>
              <a:latin typeface="黑体" pitchFamily="49" charset="-122"/>
              <a:ea typeface="黑体" pitchFamily="49" charset="-122"/>
            </a:endParaRPr>
          </a:p>
        </p:txBody>
      </p:sp>
      <p:sp>
        <p:nvSpPr>
          <p:cNvPr id="3075" name="Rectangle 3"/>
          <p:cNvSpPr>
            <a:spLocks noGrp="1"/>
          </p:cNvSpPr>
          <p:nvPr>
            <p:ph idx="1"/>
          </p:nvPr>
        </p:nvSpPr>
        <p:spPr>
          <a:xfrm>
            <a:off x="152400" y="1752600"/>
            <a:ext cx="8153400" cy="990600"/>
          </a:xfrm>
        </p:spPr>
        <p:txBody>
          <a:bodyPr vert="horz" wrap="square" lIns="91440" tIns="45720" rIns="91440" bIns="45720" anchor="t"/>
          <a:lstStyle/>
          <a:p>
            <a:pPr>
              <a:buNone/>
            </a:pPr>
            <a:r>
              <a:rPr lang="en-US" altLang="zh-CN" sz="3600" dirty="0">
                <a:solidFill>
                  <a:schemeClr val="bg1"/>
                </a:solidFill>
                <a:ea typeface="宋体" panose="02010600030101010101" pitchFamily="2" charset="-122"/>
              </a:rPr>
              <a:t> </a:t>
            </a:r>
            <a:r>
              <a:rPr lang="zh-CN" altLang="en-US" sz="3600" b="1" dirty="0" smtClean="0">
                <a:solidFill>
                  <a:schemeClr val="bg1"/>
                </a:solidFill>
                <a:latin typeface="黑体" pitchFamily="49" charset="-122"/>
                <a:ea typeface="黑体" pitchFamily="49" charset="-122"/>
              </a:rPr>
              <a:t>乙型肝炎</a:t>
            </a:r>
            <a:r>
              <a:rPr lang="zh-CN" altLang="en-US" sz="3600" b="1" dirty="0">
                <a:solidFill>
                  <a:schemeClr val="bg1"/>
                </a:solidFill>
                <a:latin typeface="黑体" pitchFamily="49" charset="-122"/>
                <a:ea typeface="黑体" pitchFamily="49" charset="-122"/>
              </a:rPr>
              <a:t>病毒核酸</a:t>
            </a:r>
            <a:r>
              <a:rPr lang="zh-CN" altLang="en-US" sz="3600" b="1" dirty="0" smtClean="0">
                <a:solidFill>
                  <a:schemeClr val="bg1"/>
                </a:solidFill>
                <a:latin typeface="黑体" pitchFamily="49" charset="-122"/>
                <a:ea typeface="黑体" pitchFamily="49" charset="-122"/>
              </a:rPr>
              <a:t>定量高敏检测</a:t>
            </a:r>
            <a:endParaRPr lang="en-US" altLang="zh-CN" sz="3600" b="1" dirty="0" smtClean="0">
              <a:solidFill>
                <a:schemeClr val="bg1"/>
              </a:solidFill>
              <a:latin typeface="黑体" pitchFamily="49" charset="-122"/>
              <a:ea typeface="黑体" pitchFamily="49" charset="-122"/>
            </a:endParaRPr>
          </a:p>
          <a:p>
            <a:pPr algn="ctr">
              <a:buNone/>
            </a:pPr>
            <a:r>
              <a:rPr lang="zh-CN" altLang="en-US" sz="3600" b="1" dirty="0" smtClean="0">
                <a:solidFill>
                  <a:schemeClr val="bg1"/>
                </a:solidFill>
                <a:latin typeface="黑体" pitchFamily="49" charset="-122"/>
                <a:ea typeface="黑体" pitchFamily="49" charset="-122"/>
              </a:rPr>
              <a:t>临床需求及应用                    </a:t>
            </a:r>
            <a:endParaRPr lang="zh-CN" altLang="en-US" sz="3600" b="1" dirty="0">
              <a:solidFill>
                <a:schemeClr val="bg1"/>
              </a:solidFill>
              <a:latin typeface="黑体" pitchFamily="49" charset="-122"/>
              <a:ea typeface="黑体" pitchFamily="49" charset="-122"/>
            </a:endParaRP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8200" y="152400"/>
            <a:ext cx="7853362" cy="1143000"/>
          </a:xfrm>
        </p:spPr>
        <p:txBody>
          <a:bodyPr/>
          <a:lstStyle/>
          <a:p>
            <a:pPr algn="ctr"/>
            <a:r>
              <a:rPr lang="zh-CN" altLang="en-US" b="1" dirty="0">
                <a:solidFill>
                  <a:srgbClr val="002060"/>
                </a:solidFill>
                <a:latin typeface="黑体" panose="02010609060101010101" pitchFamily="49" charset="-122"/>
                <a:ea typeface="黑体" panose="02010609060101010101" pitchFamily="49" charset="-122"/>
              </a:rPr>
              <a:t>核酸提取（核酸前处理）</a:t>
            </a:r>
            <a:endParaRPr lang="zh-CN" altLang="en-US" dirty="0"/>
          </a:p>
        </p:txBody>
      </p:sp>
      <p:sp>
        <p:nvSpPr>
          <p:cNvPr id="3" name="内容占位符 2"/>
          <p:cNvSpPr>
            <a:spLocks noGrp="1"/>
          </p:cNvSpPr>
          <p:nvPr>
            <p:ph sz="half" idx="1"/>
          </p:nvPr>
        </p:nvSpPr>
        <p:spPr>
          <a:xfrm>
            <a:off x="833438" y="1066800"/>
            <a:ext cx="7929562" cy="5059363"/>
          </a:xfrm>
        </p:spPr>
        <p:txBody>
          <a:bodyPr/>
          <a:lstStyle/>
          <a:p>
            <a:pPr marL="0" indent="0">
              <a:buNone/>
            </a:pPr>
            <a:r>
              <a:rPr lang="zh-CN" altLang="en-US" sz="2000" b="1" dirty="0" smtClean="0">
                <a:solidFill>
                  <a:srgbClr val="FF0000"/>
                </a:solidFill>
                <a:latin typeface="黑体" pitchFamily="49" charset="-122"/>
                <a:ea typeface="黑体" pitchFamily="49" charset="-122"/>
              </a:rPr>
              <a:t>磁珠法：</a:t>
            </a:r>
            <a:endParaRPr lang="en-US" altLang="zh-CN" sz="2000" b="1" dirty="0" smtClean="0">
              <a:solidFill>
                <a:srgbClr val="FF0000"/>
              </a:solidFill>
              <a:latin typeface="黑体" pitchFamily="49" charset="-122"/>
              <a:ea typeface="黑体" pitchFamily="49" charset="-122"/>
            </a:endParaRPr>
          </a:p>
          <a:p>
            <a:pPr marL="0" indent="0">
              <a:buNone/>
            </a:pPr>
            <a:r>
              <a:rPr lang="zh-CN" altLang="en-US" sz="2000" dirty="0" smtClean="0">
                <a:latin typeface="黑体" pitchFamily="49" charset="-122"/>
                <a:ea typeface="黑体" pitchFamily="49" charset="-122"/>
              </a:rPr>
              <a:t>经过特定修饰的磁珠可以特异性的吸附核酸</a:t>
            </a:r>
            <a:r>
              <a:rPr lang="zh-CN" altLang="en-US" sz="2000" dirty="0">
                <a:latin typeface="黑体" pitchFamily="49" charset="-122"/>
                <a:ea typeface="黑体" pitchFamily="49" charset="-122"/>
              </a:rPr>
              <a:t>，</a:t>
            </a:r>
            <a:r>
              <a:rPr lang="zh-CN" altLang="en-US" sz="2000" dirty="0" smtClean="0">
                <a:latin typeface="黑体" pitchFamily="49" charset="-122"/>
                <a:ea typeface="黑体" pitchFamily="49" charset="-122"/>
              </a:rPr>
              <a:t>可通过磁场进行分离、转移而无需高温裂解及高速离心，可实现多次核酸纯化</a:t>
            </a:r>
            <a:r>
              <a:rPr lang="zh-CN" altLang="en-US" sz="2000" dirty="0">
                <a:latin typeface="黑体" pitchFamily="49" charset="-122"/>
                <a:ea typeface="黑体" pitchFamily="49" charset="-122"/>
              </a:rPr>
              <a:t>，</a:t>
            </a:r>
            <a:r>
              <a:rPr lang="zh-CN" altLang="en-US" sz="2000" dirty="0" smtClean="0">
                <a:latin typeface="黑体" pitchFamily="49" charset="-122"/>
                <a:ea typeface="黑体" pitchFamily="49" charset="-122"/>
              </a:rPr>
              <a:t>核酸</a:t>
            </a:r>
            <a:r>
              <a:rPr lang="zh-CN" altLang="en-US" sz="2000" dirty="0">
                <a:latin typeface="黑体" pitchFamily="49" charset="-122"/>
                <a:ea typeface="黑体" pitchFamily="49" charset="-122"/>
              </a:rPr>
              <a:t>可用低盐缓冲液或水</a:t>
            </a:r>
            <a:r>
              <a:rPr lang="zh-CN" altLang="en-US" sz="2000" dirty="0" smtClean="0">
                <a:latin typeface="黑体" pitchFamily="49" charset="-122"/>
                <a:ea typeface="黑体" pitchFamily="49" charset="-122"/>
              </a:rPr>
              <a:t>洗脱。</a:t>
            </a:r>
            <a:endParaRPr lang="en-US" altLang="zh-CN" sz="2000" dirty="0" smtClean="0">
              <a:latin typeface="黑体" pitchFamily="49" charset="-122"/>
              <a:ea typeface="黑体" pitchFamily="49" charset="-122"/>
            </a:endParaRPr>
          </a:p>
          <a:p>
            <a:pPr marL="0" indent="0">
              <a:buNone/>
            </a:pPr>
            <a:endParaRPr lang="en-US" altLang="zh-CN" sz="2000" dirty="0">
              <a:latin typeface="黑体" pitchFamily="49" charset="-122"/>
              <a:ea typeface="黑体" pitchFamily="49" charset="-122"/>
            </a:endParaRPr>
          </a:p>
          <a:p>
            <a:pPr marL="0" indent="0">
              <a:buNone/>
            </a:pPr>
            <a:endParaRPr lang="en-US" altLang="zh-CN" sz="2000" dirty="0" smtClean="0">
              <a:latin typeface="黑体" pitchFamily="49" charset="-122"/>
              <a:ea typeface="黑体" pitchFamily="49" charset="-122"/>
            </a:endParaRPr>
          </a:p>
          <a:p>
            <a:pPr marL="0" indent="0">
              <a:buNone/>
            </a:pPr>
            <a:endParaRPr lang="en-US" altLang="zh-CN" sz="2000" dirty="0">
              <a:latin typeface="黑体" pitchFamily="49" charset="-122"/>
              <a:ea typeface="黑体" pitchFamily="49" charset="-122"/>
            </a:endParaRPr>
          </a:p>
          <a:p>
            <a:pPr marL="0" indent="0">
              <a:buNone/>
            </a:pPr>
            <a:endParaRPr lang="en-US" altLang="zh-CN" sz="2000" dirty="0" smtClean="0">
              <a:latin typeface="黑体" pitchFamily="49" charset="-122"/>
              <a:ea typeface="黑体" pitchFamily="49" charset="-122"/>
            </a:endParaRPr>
          </a:p>
          <a:p>
            <a:pPr marL="0" indent="0">
              <a:buNone/>
            </a:pPr>
            <a:endParaRPr lang="en-US" altLang="zh-CN" sz="2000" b="1" dirty="0" smtClean="0">
              <a:solidFill>
                <a:srgbClr val="FF0000"/>
              </a:solidFill>
              <a:latin typeface="黑体" pitchFamily="49" charset="-122"/>
              <a:ea typeface="黑体" pitchFamily="49" charset="-122"/>
            </a:endParaRPr>
          </a:p>
          <a:p>
            <a:pPr marL="0" indent="0">
              <a:buNone/>
            </a:pPr>
            <a:r>
              <a:rPr lang="zh-CN" altLang="en-US" sz="2000" b="1" dirty="0" smtClean="0">
                <a:solidFill>
                  <a:srgbClr val="FF0000"/>
                </a:solidFill>
                <a:latin typeface="黑体" pitchFamily="49" charset="-122"/>
                <a:ea typeface="黑体" pitchFamily="49" charset="-122"/>
              </a:rPr>
              <a:t>优点：</a:t>
            </a:r>
            <a:endParaRPr lang="en-US" altLang="zh-CN" sz="2000" b="1" dirty="0">
              <a:solidFill>
                <a:srgbClr val="FF0000"/>
              </a:solidFill>
              <a:latin typeface="黑体" pitchFamily="49" charset="-122"/>
              <a:ea typeface="黑体" pitchFamily="49" charset="-122"/>
            </a:endParaRPr>
          </a:p>
          <a:p>
            <a:pPr marL="0" indent="0">
              <a:buNone/>
            </a:pPr>
            <a:r>
              <a:rPr lang="en-US" altLang="zh-CN" sz="2000" dirty="0" smtClean="0">
                <a:latin typeface="黑体" pitchFamily="49" charset="-122"/>
                <a:ea typeface="黑体" pitchFamily="49" charset="-122"/>
              </a:rPr>
              <a:t>DNA</a:t>
            </a:r>
            <a:r>
              <a:rPr lang="zh-CN" altLang="en-US" sz="2000" dirty="0" smtClean="0">
                <a:latin typeface="黑体" pitchFamily="49" charset="-122"/>
                <a:ea typeface="黑体" pitchFamily="49" charset="-122"/>
              </a:rPr>
              <a:t>损失较少、核酸纯度高、操作步骤简便、易于</a:t>
            </a:r>
            <a:r>
              <a:rPr lang="zh-CN" altLang="en-US" sz="2000" dirty="0">
                <a:latin typeface="黑体" pitchFamily="49" charset="-122"/>
                <a:ea typeface="黑体" pitchFamily="49" charset="-122"/>
              </a:rPr>
              <a:t>实现自动化</a:t>
            </a:r>
            <a:r>
              <a:rPr lang="zh-CN" altLang="en-US" sz="2000" dirty="0" smtClean="0">
                <a:latin typeface="黑体" pitchFamily="49" charset="-122"/>
                <a:ea typeface="黑体" pitchFamily="49" charset="-122"/>
              </a:rPr>
              <a:t>等</a:t>
            </a:r>
            <a:endParaRPr lang="zh-CN" altLang="en-US" sz="2000" dirty="0">
              <a:latin typeface="黑体" pitchFamily="49" charset="-122"/>
              <a:ea typeface="黑体" pitchFamily="49" charset="-122"/>
            </a:endParaRPr>
          </a:p>
        </p:txBody>
      </p:sp>
      <p:pic>
        <p:nvPicPr>
          <p:cNvPr id="4" name="Picture 2"/>
          <p:cNvPicPr>
            <a:picLocks noGrp="1" noChangeAspect="1"/>
          </p:cNvPicPr>
          <p:nvPr>
            <p:ph idx="1"/>
          </p:nvPr>
        </p:nvPicPr>
        <p:blipFill>
          <a:blip r:embed="rId3"/>
          <a:srcRect/>
          <a:stretch>
            <a:fillRect/>
          </a:stretch>
        </p:blipFill>
        <p:spPr>
          <a:xfrm>
            <a:off x="1874939" y="2903926"/>
            <a:ext cx="5534025" cy="1857375"/>
          </a:xfrm>
        </p:spPr>
      </p:pic>
      <p:sp>
        <p:nvSpPr>
          <p:cNvPr id="5" name="矩形 4"/>
          <p:cNvSpPr/>
          <p:nvPr/>
        </p:nvSpPr>
        <p:spPr>
          <a:xfrm>
            <a:off x="1759052" y="2466945"/>
            <a:ext cx="5765800" cy="400110"/>
          </a:xfrm>
          <a:prstGeom prst="rect">
            <a:avLst/>
          </a:prstGeom>
          <a:noFill/>
          <a:ln w="9525">
            <a:noFill/>
          </a:ln>
        </p:spPr>
        <p:txBody>
          <a:bodyPr>
            <a:spAutoFit/>
          </a:bodyPr>
          <a:lstStyle/>
          <a:p>
            <a:pPr lvl="0" algn="ctr" eaLnBrk="1" hangingPunct="1">
              <a:buClr>
                <a:srgbClr val="FF0000"/>
              </a:buClr>
            </a:pPr>
            <a:r>
              <a:rPr lang="zh-CN" altLang="en-US" sz="2000" b="1" dirty="0">
                <a:latin typeface="黑体" panose="02010609060101010101" pitchFamily="49" charset="-122"/>
                <a:ea typeface="黑体" panose="02010609060101010101" pitchFamily="49" charset="-122"/>
              </a:rPr>
              <a:t>裂解</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结合</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洗涤</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洗脱</a:t>
            </a:r>
          </a:p>
        </p:txBody>
      </p:sp>
    </p:spTree>
    <p:extLst>
      <p:ext uri="{BB962C8B-B14F-4D97-AF65-F5344CB8AC3E}">
        <p14:creationId xmlns:p14="http://schemas.microsoft.com/office/powerpoint/2010/main" val="392643040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p:cNvSpPr txBox="1">
            <a:spLocks noChangeArrowheads="1"/>
          </p:cNvSpPr>
          <p:nvPr/>
        </p:nvSpPr>
        <p:spPr bwMode="auto">
          <a:xfrm>
            <a:off x="762000" y="0"/>
            <a:ext cx="7772400" cy="1143000"/>
          </a:xfrm>
          <a:prstGeom prst="rect">
            <a:avLst/>
          </a:prstGeom>
          <a:noFill/>
          <a:ln w="9525">
            <a:no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lang="zh-CN" altLang="en-US" sz="4000" b="1" kern="0" dirty="0">
                <a:solidFill>
                  <a:srgbClr val="002060"/>
                </a:solidFill>
                <a:latin typeface="黑体" panose="02010609060101010101" pitchFamily="49" charset="-122"/>
                <a:ea typeface="黑体" panose="02010609060101010101" pitchFamily="49" charset="-122"/>
                <a:cs typeface="+mj-cs"/>
              </a:rPr>
              <a:t>荧光</a:t>
            </a:r>
            <a:r>
              <a:rPr lang="en-US" altLang="zh-CN" sz="4000" b="1" kern="0" dirty="0">
                <a:solidFill>
                  <a:srgbClr val="002060"/>
                </a:solidFill>
                <a:latin typeface="黑体" panose="02010609060101010101" pitchFamily="49" charset="-122"/>
                <a:ea typeface="黑体" panose="02010609060101010101" pitchFamily="49" charset="-122"/>
                <a:cs typeface="+mj-cs"/>
              </a:rPr>
              <a:t>PCR</a:t>
            </a:r>
            <a:r>
              <a:rPr lang="zh-CN" altLang="en-US" sz="4000" b="1" kern="0" dirty="0">
                <a:solidFill>
                  <a:srgbClr val="002060"/>
                </a:solidFill>
                <a:latin typeface="黑体" panose="02010609060101010101" pitchFamily="49" charset="-122"/>
                <a:ea typeface="黑体" panose="02010609060101010101" pitchFamily="49" charset="-122"/>
                <a:cs typeface="+mj-cs"/>
              </a:rPr>
              <a:t>的扩增</a:t>
            </a:r>
          </a:p>
        </p:txBody>
      </p:sp>
      <p:sp>
        <p:nvSpPr>
          <p:cNvPr id="9219" name="TextBox 1"/>
          <p:cNvSpPr txBox="1"/>
          <p:nvPr/>
        </p:nvSpPr>
        <p:spPr>
          <a:xfrm>
            <a:off x="1828800" y="1143000"/>
            <a:ext cx="5257800" cy="579120"/>
          </a:xfrm>
          <a:prstGeom prst="rect">
            <a:avLst/>
          </a:prstGeom>
          <a:noFill/>
          <a:ln w="9525">
            <a:noFill/>
          </a:ln>
        </p:spPr>
        <p:txBody>
          <a:bodyPr>
            <a:spAutoFit/>
          </a:bodyPr>
          <a:lstStyle/>
          <a:p>
            <a:pPr lvl="0" algn="ctr" eaLnBrk="1" hangingPunct="1"/>
            <a:r>
              <a:rPr lang="en-US" altLang="zh-CN" dirty="0">
                <a:solidFill>
                  <a:srgbClr val="FF0000"/>
                </a:solidFill>
                <a:latin typeface="黑体" panose="02010609060101010101" pitchFamily="49" charset="-122"/>
                <a:ea typeface="黑体" panose="02010609060101010101" pitchFamily="49" charset="-122"/>
              </a:rPr>
              <a:t>TaqMan</a:t>
            </a:r>
            <a:r>
              <a:rPr lang="zh-CN" altLang="en-US" dirty="0">
                <a:solidFill>
                  <a:srgbClr val="FF0000"/>
                </a:solidFill>
                <a:latin typeface="黑体" panose="02010609060101010101" pitchFamily="49" charset="-122"/>
                <a:ea typeface="黑体" panose="02010609060101010101" pitchFamily="49" charset="-122"/>
              </a:rPr>
              <a:t>技术</a:t>
            </a:r>
          </a:p>
        </p:txBody>
      </p:sp>
      <p:pic>
        <p:nvPicPr>
          <p:cNvPr id="9220" name="Picture 16"/>
          <p:cNvPicPr>
            <a:picLocks noChangeAspect="1"/>
          </p:cNvPicPr>
          <p:nvPr/>
        </p:nvPicPr>
        <p:blipFill>
          <a:blip r:embed="rId3"/>
          <a:srcRect t="23391"/>
          <a:stretch>
            <a:fillRect/>
          </a:stretch>
        </p:blipFill>
        <p:spPr>
          <a:xfrm>
            <a:off x="1253490" y="1950720"/>
            <a:ext cx="6788785" cy="3507740"/>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7683" y="818468"/>
            <a:ext cx="3456384" cy="4896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762000" y="246968"/>
            <a:ext cx="7853362" cy="1143000"/>
          </a:xfrm>
        </p:spPr>
        <p:txBody>
          <a:bodyPr/>
          <a:lstStyle/>
          <a:p>
            <a:pPr lvl="0" algn="ctr"/>
            <a:r>
              <a:rPr lang="zh-CN" altLang="en-US" b="1" dirty="0">
                <a:solidFill>
                  <a:srgbClr val="002060"/>
                </a:solidFill>
                <a:latin typeface="黑体" panose="02010609060101010101" pitchFamily="49" charset="-122"/>
                <a:ea typeface="黑体" panose="02010609060101010101" pitchFamily="49" charset="-122"/>
              </a:rPr>
              <a:t>荧光</a:t>
            </a:r>
            <a:r>
              <a:rPr lang="en-US" altLang="zh-CN" b="1" dirty="0">
                <a:solidFill>
                  <a:srgbClr val="002060"/>
                </a:solidFill>
                <a:latin typeface="黑体" panose="02010609060101010101" pitchFamily="49" charset="-122"/>
                <a:ea typeface="黑体" panose="02010609060101010101" pitchFamily="49" charset="-122"/>
              </a:rPr>
              <a:t>PCR</a:t>
            </a:r>
            <a:r>
              <a:rPr lang="zh-CN" altLang="en-US" b="1" dirty="0">
                <a:solidFill>
                  <a:srgbClr val="002060"/>
                </a:solidFill>
                <a:latin typeface="黑体" panose="02010609060101010101" pitchFamily="49" charset="-122"/>
                <a:ea typeface="黑体" panose="02010609060101010101" pitchFamily="49" charset="-122"/>
              </a:rPr>
              <a:t>的扩增</a:t>
            </a:r>
            <a:br>
              <a:rPr lang="zh-CN" altLang="en-US" b="1" dirty="0">
                <a:solidFill>
                  <a:srgbClr val="002060"/>
                </a:solidFill>
                <a:latin typeface="黑体" panose="02010609060101010101" pitchFamily="49" charset="-122"/>
                <a:ea typeface="黑体" panose="02010609060101010101" pitchFamily="49" charset="-122"/>
              </a:rPr>
            </a:br>
            <a:endParaRPr lang="zh-CN" altLang="en-US" dirty="0">
              <a:solidFill>
                <a:srgbClr val="002060"/>
              </a:solidFill>
            </a:endParaRPr>
          </a:p>
        </p:txBody>
      </p:sp>
      <p:sp>
        <p:nvSpPr>
          <p:cNvPr id="3" name="内容占位符 2"/>
          <p:cNvSpPr>
            <a:spLocks noGrp="1"/>
          </p:cNvSpPr>
          <p:nvPr>
            <p:ph idx="1"/>
          </p:nvPr>
        </p:nvSpPr>
        <p:spPr>
          <a:xfrm>
            <a:off x="395537" y="980728"/>
            <a:ext cx="8291263" cy="5145435"/>
          </a:xfrm>
        </p:spPr>
        <p:txBody>
          <a:bodyPr/>
          <a:lstStyle/>
          <a:p>
            <a:r>
              <a:rPr lang="zh-CN" altLang="en-US" b="1" dirty="0" smtClean="0"/>
              <a:t>扩增部分</a:t>
            </a:r>
            <a:endParaRPr lang="en-US" altLang="zh-CN" b="1" dirty="0" smtClean="0"/>
          </a:p>
          <a:p>
            <a:r>
              <a:rPr lang="zh-CN" altLang="en-US" sz="2000" dirty="0" smtClean="0"/>
              <a:t>①非竞争性内参</a:t>
            </a:r>
            <a:r>
              <a:rPr lang="en-US" altLang="zh-CN" sz="2000" dirty="0" smtClean="0"/>
              <a:t>-</a:t>
            </a:r>
            <a:r>
              <a:rPr lang="zh-CN" altLang="en-US" sz="2000" dirty="0" smtClean="0"/>
              <a:t>监控假阴性</a:t>
            </a:r>
            <a:endParaRPr lang="en-US" altLang="zh-CN" sz="2000" dirty="0" smtClean="0"/>
          </a:p>
          <a:p>
            <a:r>
              <a:rPr lang="zh-CN" altLang="en-US" sz="2000" dirty="0" smtClean="0"/>
              <a:t>②</a:t>
            </a:r>
            <a:r>
              <a:rPr lang="en-US" altLang="zh-CN" sz="2000" dirty="0" smtClean="0"/>
              <a:t>UNG</a:t>
            </a:r>
            <a:r>
              <a:rPr lang="zh-CN" altLang="en-US" sz="2000" dirty="0" smtClean="0"/>
              <a:t>酶防污染</a:t>
            </a:r>
            <a:r>
              <a:rPr lang="en-US" altLang="zh-CN" sz="2000" dirty="0" smtClean="0"/>
              <a:t>-</a:t>
            </a:r>
            <a:r>
              <a:rPr lang="zh-CN" altLang="en-US" sz="2000" dirty="0"/>
              <a:t>防止</a:t>
            </a:r>
            <a:r>
              <a:rPr lang="zh-CN" altLang="en-US" sz="2000" dirty="0" smtClean="0"/>
              <a:t>假阳性</a:t>
            </a:r>
            <a:endParaRPr lang="zh-CN" altLang="en-US" sz="2000" dirty="0"/>
          </a:p>
        </p:txBody>
      </p:sp>
      <p:pic>
        <p:nvPicPr>
          <p:cNvPr id="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7" y="3356992"/>
            <a:ext cx="6048672"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845772" y="3004887"/>
            <a:ext cx="5192447" cy="523220"/>
          </a:xfrm>
          <a:prstGeom prst="rect">
            <a:avLst/>
          </a:prstGeom>
        </p:spPr>
        <p:txBody>
          <a:bodyPr wrap="none">
            <a:spAutoFit/>
          </a:bodyPr>
          <a:lstStyle/>
          <a:p>
            <a:r>
              <a:rPr lang="zh-CN" altLang="en-US" sz="2800" b="1" dirty="0"/>
              <a:t>最新行业标准（</a:t>
            </a:r>
            <a:r>
              <a:rPr lang="en-US" altLang="zh-CN" sz="2800" b="1" dirty="0"/>
              <a:t>2012.6.1</a:t>
            </a:r>
            <a:r>
              <a:rPr lang="zh-CN" altLang="en-US" sz="2800" b="1" dirty="0"/>
              <a:t>实施）</a:t>
            </a:r>
          </a:p>
        </p:txBody>
      </p:sp>
    </p:spTree>
    <p:extLst>
      <p:ext uri="{BB962C8B-B14F-4D97-AF65-F5344CB8AC3E}">
        <p14:creationId xmlns:p14="http://schemas.microsoft.com/office/powerpoint/2010/main" val="30627873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2514600"/>
            <a:ext cx="7853362" cy="1143000"/>
          </a:xfrm>
        </p:spPr>
        <p:txBody>
          <a:bodyPr/>
          <a:lstStyle/>
          <a:p>
            <a:pPr algn="ctr"/>
            <a:r>
              <a:rPr lang="zh-CN" altLang="en-US" sz="3200" b="1" dirty="0" smtClean="0">
                <a:latin typeface="黑体" pitchFamily="49" charset="-122"/>
                <a:ea typeface="黑体" pitchFamily="49" charset="-122"/>
              </a:rPr>
              <a:t>国内外对</a:t>
            </a:r>
            <a:r>
              <a:rPr lang="zh-CN" altLang="en-US" sz="2000" b="1" dirty="0" smtClean="0">
                <a:latin typeface="黑体" pitchFamily="49" charset="-122"/>
                <a:ea typeface="黑体" pitchFamily="49" charset="-122"/>
              </a:rPr>
              <a:t> </a:t>
            </a:r>
            <a:r>
              <a:rPr lang="en-US" altLang="zh-CN" sz="3200" b="1" dirty="0" smtClean="0">
                <a:latin typeface="黑体" pitchFamily="49" charset="-122"/>
                <a:ea typeface="黑体" pitchFamily="49" charset="-122"/>
              </a:rPr>
              <a:t>HBV</a:t>
            </a:r>
            <a:r>
              <a:rPr lang="en-US" altLang="zh-CN" sz="1800" b="1" dirty="0" smtClean="0">
                <a:latin typeface="黑体" pitchFamily="49" charset="-122"/>
                <a:ea typeface="黑体" pitchFamily="49" charset="-122"/>
              </a:rPr>
              <a:t> </a:t>
            </a:r>
            <a:r>
              <a:rPr lang="en-US" altLang="zh-CN" sz="3200" b="1" dirty="0" smtClean="0">
                <a:latin typeface="黑体" pitchFamily="49" charset="-122"/>
                <a:ea typeface="黑体" pitchFamily="49" charset="-122"/>
              </a:rPr>
              <a:t>DNA</a:t>
            </a:r>
            <a:r>
              <a:rPr lang="en-US" altLang="zh-CN" sz="2000" b="1" dirty="0" smtClean="0">
                <a:latin typeface="黑体" pitchFamily="49" charset="-122"/>
                <a:ea typeface="黑体" pitchFamily="49" charset="-122"/>
              </a:rPr>
              <a:t> </a:t>
            </a:r>
            <a:r>
              <a:rPr lang="zh-CN" altLang="en-US" sz="3200" b="1" dirty="0" smtClean="0">
                <a:latin typeface="黑体" pitchFamily="49" charset="-122"/>
                <a:ea typeface="黑体" pitchFamily="49" charset="-122"/>
              </a:rPr>
              <a:t>高敏检测的建议及要求</a:t>
            </a:r>
            <a:endParaRPr lang="zh-CN" altLang="en-US" sz="3200" b="1" dirty="0">
              <a:latin typeface="黑体" pitchFamily="49" charset="-122"/>
              <a:ea typeface="黑体" pitchFamily="49" charset="-122"/>
            </a:endParaRPr>
          </a:p>
        </p:txBody>
      </p:sp>
    </p:spTree>
    <p:extLst>
      <p:ext uri="{BB962C8B-B14F-4D97-AF65-F5344CB8AC3E}">
        <p14:creationId xmlns:p14="http://schemas.microsoft.com/office/powerpoint/2010/main" val="65112398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
          <p:cNvSpPr>
            <a:spLocks noGrp="1" noChangeArrowheads="1"/>
          </p:cNvSpPr>
          <p:nvPr>
            <p:ph type="title"/>
          </p:nvPr>
        </p:nvSpPr>
        <p:spPr>
          <a:xfrm>
            <a:off x="1066800" y="533400"/>
            <a:ext cx="6629400" cy="533400"/>
          </a:xfrm>
        </p:spPr>
        <p:txBody>
          <a:bodyPr/>
          <a:lstStyle/>
          <a:p>
            <a:r>
              <a:rPr lang="zh-CN" altLang="en-US" dirty="0" smtClean="0">
                <a:latin typeface="黑体" pitchFamily="49" charset="-122"/>
                <a:ea typeface="黑体" pitchFamily="49" charset="-122"/>
              </a:rPr>
              <a:t>新颁布的注册技术审查指导原则</a:t>
            </a:r>
          </a:p>
        </p:txBody>
      </p:sp>
      <p:pic>
        <p:nvPicPr>
          <p:cNvPr id="28675" name="Picture 3"/>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609600" y="1600200"/>
            <a:ext cx="3849688" cy="2247900"/>
          </a:xfrm>
        </p:spPr>
      </p:pic>
      <p:sp>
        <p:nvSpPr>
          <p:cNvPr id="28676" name="Rectangle 6"/>
          <p:cNvSpPr>
            <a:spLocks noGrp="1" noChangeArrowheads="1"/>
          </p:cNvSpPr>
          <p:nvPr>
            <p:ph sz="half" idx="2"/>
          </p:nvPr>
        </p:nvSpPr>
        <p:spPr/>
        <p:txBody>
          <a:bodyPr/>
          <a:lstStyle/>
          <a:p>
            <a:pPr>
              <a:lnSpc>
                <a:spcPct val="110000"/>
              </a:lnSpc>
              <a:buFontTx/>
              <a:buNone/>
            </a:pPr>
            <a:r>
              <a:rPr lang="zh-CN" altLang="en-US" sz="2400" dirty="0" smtClean="0">
                <a:latin typeface="黑体" pitchFamily="49" charset="-122"/>
                <a:ea typeface="黑体" pitchFamily="49" charset="-122"/>
              </a:rPr>
              <a:t>国家</a:t>
            </a:r>
            <a:r>
              <a:rPr lang="en-US" altLang="zh-CN" sz="2400" dirty="0" smtClean="0">
                <a:latin typeface="黑体" pitchFamily="49" charset="-122"/>
                <a:ea typeface="黑体" pitchFamily="49" charset="-122"/>
              </a:rPr>
              <a:t>SFDA</a:t>
            </a:r>
            <a:r>
              <a:rPr lang="zh-CN" altLang="en-US" sz="2400" dirty="0" smtClean="0">
                <a:latin typeface="黑体" pitchFamily="49" charset="-122"/>
                <a:ea typeface="黑体" pitchFamily="49" charset="-122"/>
              </a:rPr>
              <a:t>技术审评中心</a:t>
            </a:r>
            <a:r>
              <a:rPr lang="en-US" altLang="zh-CN" sz="2400" dirty="0" smtClean="0">
                <a:latin typeface="黑体" pitchFamily="49" charset="-122"/>
                <a:ea typeface="黑体" pitchFamily="49" charset="-122"/>
              </a:rPr>
              <a:t>《HBV-DNA</a:t>
            </a:r>
            <a:r>
              <a:rPr lang="zh-CN" altLang="en-US" sz="2400" dirty="0" smtClean="0">
                <a:latin typeface="黑体" pitchFamily="49" charset="-122"/>
                <a:ea typeface="黑体" pitchFamily="49" charset="-122"/>
              </a:rPr>
              <a:t>定量试剂审评指导原则</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a:t>
            </a:r>
            <a:r>
              <a:rPr lang="en-US" altLang="zh-CN" sz="2400" dirty="0" smtClean="0">
                <a:latin typeface="黑体" pitchFamily="49" charset="-122"/>
                <a:ea typeface="黑体" pitchFamily="49" charset="-122"/>
              </a:rPr>
              <a:t>2013</a:t>
            </a:r>
            <a:r>
              <a:rPr lang="zh-CN" altLang="en-US" sz="2400" dirty="0" smtClean="0">
                <a:latin typeface="黑体" pitchFamily="49" charset="-122"/>
                <a:ea typeface="黑体" pitchFamily="49" charset="-122"/>
              </a:rPr>
              <a:t>年</a:t>
            </a:r>
            <a:r>
              <a:rPr lang="en-US" altLang="zh-CN" sz="2400" dirty="0" smtClean="0">
                <a:latin typeface="黑体" pitchFamily="49" charset="-122"/>
                <a:ea typeface="黑体" pitchFamily="49" charset="-122"/>
              </a:rPr>
              <a:t>5</a:t>
            </a:r>
            <a:r>
              <a:rPr lang="zh-CN" altLang="en-US" sz="2400" dirty="0" smtClean="0">
                <a:latin typeface="黑体" pitchFamily="49" charset="-122"/>
                <a:ea typeface="黑体" pitchFamily="49" charset="-122"/>
              </a:rPr>
              <a:t>月）中建议：</a:t>
            </a:r>
          </a:p>
          <a:p>
            <a:pPr>
              <a:lnSpc>
                <a:spcPct val="110000"/>
              </a:lnSpc>
              <a:buFont typeface="Wingdings" pitchFamily="2" charset="2"/>
              <a:buChar char="Ø"/>
            </a:pPr>
            <a:r>
              <a:rPr lang="en-US" altLang="zh-CN" sz="2400" dirty="0" smtClean="0">
                <a:latin typeface="黑体" pitchFamily="49" charset="-122"/>
                <a:ea typeface="黑体" pitchFamily="49" charset="-122"/>
              </a:rPr>
              <a:t>HBV-DNA</a:t>
            </a:r>
            <a:r>
              <a:rPr lang="zh-CN" altLang="en-US" sz="2400" dirty="0" smtClean="0">
                <a:latin typeface="黑体" pitchFamily="49" charset="-122"/>
                <a:ea typeface="黑体" pitchFamily="49" charset="-122"/>
              </a:rPr>
              <a:t>最低检测限：</a:t>
            </a:r>
            <a:r>
              <a:rPr lang="zh-CN" altLang="en-US" sz="2400" dirty="0" smtClean="0">
                <a:solidFill>
                  <a:srgbClr val="FF0000"/>
                </a:solidFill>
                <a:latin typeface="黑体" pitchFamily="49" charset="-122"/>
                <a:ea typeface="黑体" pitchFamily="49" charset="-122"/>
              </a:rPr>
              <a:t>≤</a:t>
            </a:r>
            <a:r>
              <a:rPr lang="en-US" altLang="zh-CN" sz="2400" dirty="0" smtClean="0">
                <a:solidFill>
                  <a:srgbClr val="FF0000"/>
                </a:solidFill>
                <a:latin typeface="黑体" pitchFamily="49" charset="-122"/>
                <a:ea typeface="黑体" pitchFamily="49" charset="-122"/>
              </a:rPr>
              <a:t>30IU/ml</a:t>
            </a:r>
          </a:p>
          <a:p>
            <a:pPr>
              <a:lnSpc>
                <a:spcPct val="110000"/>
              </a:lnSpc>
              <a:buFont typeface="Wingdings" pitchFamily="2" charset="2"/>
              <a:buChar char="Ø"/>
            </a:pPr>
            <a:r>
              <a:rPr lang="zh-CN" altLang="en-US" sz="2400" dirty="0" smtClean="0">
                <a:solidFill>
                  <a:srgbClr val="FF0000"/>
                </a:solidFill>
                <a:latin typeface="黑体" pitchFamily="49" charset="-122"/>
                <a:ea typeface="黑体" pitchFamily="49" charset="-122"/>
              </a:rPr>
              <a:t>不建议采用煮沸法提取，要求试剂盒具有核酸纯化步骤。</a:t>
            </a:r>
          </a:p>
        </p:txBody>
      </p:sp>
      <p:pic>
        <p:nvPicPr>
          <p:cNvPr id="2867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3048000"/>
            <a:ext cx="36576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07205768"/>
      </p:ext>
    </p:extLst>
  </p:cSld>
  <p:clrMapOvr>
    <a:masterClrMapping/>
  </p:clrMapOvr>
  <p:transition spd="slow" advTm="21866"/>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sz="3200" b="1" dirty="0" smtClean="0">
                <a:solidFill>
                  <a:srgbClr val="002060"/>
                </a:solidFill>
                <a:latin typeface="黑体" panose="02010609060101010101" pitchFamily="49" charset="-122"/>
                <a:ea typeface="黑体" panose="02010609060101010101" pitchFamily="49" charset="-122"/>
              </a:rPr>
              <a:t>国际肝病指南推荐使用高敏</a:t>
            </a:r>
            <a:r>
              <a:rPr lang="zh-CN" altLang="en-US" sz="1800" b="1" dirty="0" smtClean="0">
                <a:solidFill>
                  <a:srgbClr val="002060"/>
                </a:solidFill>
                <a:latin typeface="黑体" panose="02010609060101010101" pitchFamily="49" charset="-122"/>
                <a:ea typeface="黑体" panose="02010609060101010101" pitchFamily="49" charset="-122"/>
              </a:rPr>
              <a:t> </a:t>
            </a:r>
            <a:r>
              <a:rPr lang="en-US" altLang="zh-CN" sz="3200" b="1" dirty="0" smtClean="0">
                <a:solidFill>
                  <a:srgbClr val="002060"/>
                </a:solidFill>
                <a:latin typeface="黑体" panose="02010609060101010101" pitchFamily="49" charset="-122"/>
                <a:ea typeface="黑体" panose="02010609060101010101" pitchFamily="49" charset="-122"/>
              </a:rPr>
              <a:t>HBV</a:t>
            </a:r>
            <a:r>
              <a:rPr lang="en-US" altLang="zh-CN" sz="1800" b="1" dirty="0" smtClean="0">
                <a:solidFill>
                  <a:srgbClr val="002060"/>
                </a:solidFill>
                <a:latin typeface="黑体" panose="02010609060101010101" pitchFamily="49" charset="-122"/>
                <a:ea typeface="黑体" panose="02010609060101010101" pitchFamily="49" charset="-122"/>
              </a:rPr>
              <a:t> </a:t>
            </a:r>
            <a:r>
              <a:rPr lang="en-US" altLang="zh-CN" sz="3200" b="1" dirty="0" smtClean="0">
                <a:solidFill>
                  <a:srgbClr val="002060"/>
                </a:solidFill>
                <a:latin typeface="黑体" panose="02010609060101010101" pitchFamily="49" charset="-122"/>
                <a:ea typeface="黑体" panose="02010609060101010101" pitchFamily="49" charset="-122"/>
              </a:rPr>
              <a:t>DNA</a:t>
            </a:r>
            <a:r>
              <a:rPr lang="en-US" altLang="zh-CN" sz="2000" b="1" dirty="0" smtClean="0">
                <a:solidFill>
                  <a:srgbClr val="002060"/>
                </a:solidFill>
                <a:latin typeface="黑体" panose="02010609060101010101" pitchFamily="49" charset="-122"/>
                <a:ea typeface="黑体" panose="02010609060101010101" pitchFamily="49" charset="-122"/>
              </a:rPr>
              <a:t> </a:t>
            </a:r>
            <a:r>
              <a:rPr lang="zh-CN" altLang="en-US" sz="3200" b="1" dirty="0" smtClean="0">
                <a:solidFill>
                  <a:srgbClr val="002060"/>
                </a:solidFill>
                <a:latin typeface="黑体" panose="02010609060101010101" pitchFamily="49" charset="-122"/>
                <a:ea typeface="黑体" panose="02010609060101010101" pitchFamily="49" charset="-122"/>
              </a:rPr>
              <a:t>检测</a:t>
            </a:r>
            <a:endParaRPr lang="zh-CN" altLang="en-US" sz="3200" b="1" dirty="0">
              <a:solidFill>
                <a:srgbClr val="002060"/>
              </a:solidFill>
              <a:latin typeface="黑体" panose="02010609060101010101" pitchFamily="49" charset="-122"/>
              <a:ea typeface="黑体" panose="02010609060101010101" pitchFamily="49" charset="-122"/>
            </a:endParaRPr>
          </a:p>
        </p:txBody>
      </p:sp>
      <p:pic>
        <p:nvPicPr>
          <p:cNvPr id="5" name="图片 1" descr="C:\Users\wang\Desktop\AASL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1389" y="1371601"/>
            <a:ext cx="3276600" cy="1724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txBox="1">
            <a:spLocks noChangeArrowheads="1"/>
          </p:cNvSpPr>
          <p:nvPr/>
        </p:nvSpPr>
        <p:spPr>
          <a:xfrm>
            <a:off x="5011389" y="3444809"/>
            <a:ext cx="3276600" cy="1279591"/>
          </a:xfrm>
          <a:prstGeom prst="rect">
            <a:avLst/>
          </a:prstGeom>
          <a:noFill/>
          <a:ln w="9525">
            <a:noFill/>
          </a:ln>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panose="020B0604020202020204" pitchFamily="34" charset="0"/>
              </a:defRPr>
            </a:lvl2pPr>
            <a:lvl3pPr algn="l" rtl="0" eaLnBrk="0" fontAlgn="base" hangingPunct="0">
              <a:spcBef>
                <a:spcPct val="0"/>
              </a:spcBef>
              <a:spcAft>
                <a:spcPct val="0"/>
              </a:spcAft>
              <a:defRPr sz="3600">
                <a:solidFill>
                  <a:schemeClr val="tx2"/>
                </a:solidFill>
                <a:latin typeface="Arial" panose="020B0604020202020204" pitchFamily="34" charset="0"/>
              </a:defRPr>
            </a:lvl3pPr>
            <a:lvl4pPr algn="l" rtl="0" eaLnBrk="0" fontAlgn="base" hangingPunct="0">
              <a:spcBef>
                <a:spcPct val="0"/>
              </a:spcBef>
              <a:spcAft>
                <a:spcPct val="0"/>
              </a:spcAft>
              <a:defRPr sz="3600">
                <a:solidFill>
                  <a:schemeClr val="tx2"/>
                </a:solidFill>
                <a:latin typeface="Arial" panose="020B0604020202020204" pitchFamily="34" charset="0"/>
              </a:defRPr>
            </a:lvl4pPr>
            <a:lvl5pPr algn="l" rtl="0" eaLnBrk="0" fontAlgn="base" hangingPunct="0">
              <a:spcBef>
                <a:spcPct val="0"/>
              </a:spcBef>
              <a:spcAft>
                <a:spcPct val="0"/>
              </a:spcAft>
              <a:defRPr sz="3600">
                <a:solidFill>
                  <a:schemeClr val="tx2"/>
                </a:solidFill>
                <a:latin typeface="Arial" panose="020B0604020202020204" pitchFamily="34" charset="0"/>
              </a:defRPr>
            </a:lvl5pPr>
            <a:lvl6pPr marL="457200" algn="l" rtl="0" eaLnBrk="0" fontAlgn="base" hangingPunct="0">
              <a:spcBef>
                <a:spcPct val="0"/>
              </a:spcBef>
              <a:spcAft>
                <a:spcPct val="0"/>
              </a:spcAft>
              <a:defRPr sz="3600">
                <a:solidFill>
                  <a:schemeClr val="tx2"/>
                </a:solidFill>
                <a:latin typeface="Arial" panose="020B0604020202020204" pitchFamily="34" charset="0"/>
              </a:defRPr>
            </a:lvl6pPr>
            <a:lvl7pPr marL="914400" algn="l" rtl="0" eaLnBrk="0" fontAlgn="base" hangingPunct="0">
              <a:spcBef>
                <a:spcPct val="0"/>
              </a:spcBef>
              <a:spcAft>
                <a:spcPct val="0"/>
              </a:spcAft>
              <a:defRPr sz="3600">
                <a:solidFill>
                  <a:schemeClr val="tx2"/>
                </a:solidFill>
                <a:latin typeface="Arial" panose="020B0604020202020204" pitchFamily="34" charset="0"/>
              </a:defRPr>
            </a:lvl7pPr>
            <a:lvl8pPr marL="1371600" algn="l" rtl="0" eaLnBrk="0" fontAlgn="base" hangingPunct="0">
              <a:spcBef>
                <a:spcPct val="0"/>
              </a:spcBef>
              <a:spcAft>
                <a:spcPct val="0"/>
              </a:spcAft>
              <a:defRPr sz="3600">
                <a:solidFill>
                  <a:schemeClr val="tx2"/>
                </a:solidFill>
                <a:latin typeface="Arial" panose="020B0604020202020204" pitchFamily="34" charset="0"/>
              </a:defRPr>
            </a:lvl8pPr>
            <a:lvl9pPr marL="1828800" algn="l" rtl="0" eaLnBrk="0" fontAlgn="base" hangingPunct="0">
              <a:spcBef>
                <a:spcPct val="0"/>
              </a:spcBef>
              <a:spcAft>
                <a:spcPct val="0"/>
              </a:spcAft>
              <a:defRPr sz="3600">
                <a:solidFill>
                  <a:schemeClr val="tx2"/>
                </a:solidFill>
                <a:latin typeface="Arial" panose="020B0604020202020204" pitchFamily="34" charset="0"/>
              </a:defRPr>
            </a:lvl9pPr>
          </a:lstStyle>
          <a:p>
            <a:r>
              <a:rPr lang="zh-CN" altLang="en-US" sz="2400" dirty="0" smtClean="0">
                <a:latin typeface="黑体" pitchFamily="49" charset="-122"/>
                <a:ea typeface="黑体" pitchFamily="49" charset="-122"/>
              </a:rPr>
              <a:t>美国</a:t>
            </a:r>
            <a:r>
              <a:rPr lang="en-US" altLang="en-US" sz="2400" dirty="0" smtClean="0">
                <a:latin typeface="黑体" pitchFamily="49" charset="-122"/>
                <a:ea typeface="黑体" pitchFamily="49" charset="-122"/>
              </a:rPr>
              <a:t>《 </a:t>
            </a:r>
            <a:r>
              <a:rPr lang="en-US" altLang="zh-CN" sz="2400" dirty="0" smtClean="0">
                <a:latin typeface="黑体" pitchFamily="49" charset="-122"/>
                <a:ea typeface="黑体" pitchFamily="49" charset="-122"/>
              </a:rPr>
              <a:t>2015</a:t>
            </a:r>
            <a:r>
              <a:rPr lang="zh-CN" altLang="en-US" sz="2400" dirty="0" smtClean="0">
                <a:latin typeface="黑体" pitchFamily="49" charset="-122"/>
                <a:ea typeface="黑体" pitchFamily="49" charset="-122"/>
              </a:rPr>
              <a:t>年慢性乙型肝炎防治指南</a:t>
            </a:r>
            <a:r>
              <a:rPr lang="en-US" altLang="en-US"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：灵敏度</a:t>
            </a:r>
            <a:r>
              <a:rPr lang="zh-CN" altLang="en-US" sz="2400" dirty="0" smtClean="0">
                <a:solidFill>
                  <a:srgbClr val="FF0000"/>
                </a:solidFill>
                <a:latin typeface="黑体" pitchFamily="49" charset="-122"/>
                <a:ea typeface="黑体" pitchFamily="49" charset="-122"/>
              </a:rPr>
              <a:t>≤</a:t>
            </a:r>
            <a:r>
              <a:rPr lang="en-US" altLang="zh-CN" sz="2400" dirty="0" smtClean="0">
                <a:solidFill>
                  <a:srgbClr val="FF0000"/>
                </a:solidFill>
                <a:latin typeface="黑体" pitchFamily="49" charset="-122"/>
                <a:ea typeface="黑体" pitchFamily="49" charset="-122"/>
              </a:rPr>
              <a:t>10-30IU/ml</a:t>
            </a:r>
          </a:p>
        </p:txBody>
      </p:sp>
      <p:sp>
        <p:nvSpPr>
          <p:cNvPr id="8" name="TextBox 7"/>
          <p:cNvSpPr txBox="1"/>
          <p:nvPr/>
        </p:nvSpPr>
        <p:spPr>
          <a:xfrm>
            <a:off x="4876800" y="5010568"/>
            <a:ext cx="3303022" cy="523220"/>
          </a:xfrm>
          <a:prstGeom prst="rect">
            <a:avLst/>
          </a:prstGeom>
          <a:noFill/>
        </p:spPr>
        <p:txBody>
          <a:bodyPr wrap="square" rtlCol="0">
            <a:spAutoFit/>
          </a:bodyPr>
          <a:lstStyle/>
          <a:p>
            <a:r>
              <a:rPr lang="en-US" altLang="zh-CN" sz="1400" b="1" dirty="0" smtClean="0">
                <a:solidFill>
                  <a:schemeClr val="tx1">
                    <a:lumMod val="65000"/>
                    <a:lumOff val="35000"/>
                  </a:schemeClr>
                </a:solidFill>
                <a:latin typeface="BatangChe" pitchFamily="49" charset="-127"/>
                <a:ea typeface="BatangChe" pitchFamily="49" charset="-127"/>
              </a:rPr>
              <a:t>[2 Chronic Hepatitis B</a:t>
            </a:r>
            <a:r>
              <a:rPr lang="zh-CN" altLang="en-US" sz="1400" b="1" dirty="0" smtClean="0">
                <a:solidFill>
                  <a:schemeClr val="tx1">
                    <a:lumMod val="65000"/>
                    <a:lumOff val="35000"/>
                  </a:schemeClr>
                </a:solidFill>
                <a:latin typeface="BatangChe" pitchFamily="49" charset="-127"/>
                <a:ea typeface="BatangChe" pitchFamily="49" charset="-127"/>
              </a:rPr>
              <a:t>：</a:t>
            </a:r>
            <a:r>
              <a:rPr lang="en-US" altLang="zh-CN" sz="1400" b="1" dirty="0" smtClean="0">
                <a:solidFill>
                  <a:schemeClr val="tx1">
                    <a:lumMod val="65000"/>
                    <a:lumOff val="35000"/>
                  </a:schemeClr>
                </a:solidFill>
                <a:latin typeface="BatangChe" pitchFamily="49" charset="-127"/>
                <a:ea typeface="BatangChe" pitchFamily="49" charset="-127"/>
              </a:rPr>
              <a:t>Update 2015</a:t>
            </a:r>
            <a:r>
              <a:rPr lang="zh-CN" altLang="en-US" sz="1400" b="1" dirty="0" smtClean="0">
                <a:solidFill>
                  <a:schemeClr val="tx1">
                    <a:lumMod val="65000"/>
                    <a:lumOff val="35000"/>
                  </a:schemeClr>
                </a:solidFill>
                <a:latin typeface="BatangChe" pitchFamily="49" charset="-127"/>
                <a:ea typeface="BatangChe" pitchFamily="49" charset="-127"/>
              </a:rPr>
              <a:t>，</a:t>
            </a:r>
            <a:r>
              <a:rPr lang="en-US" altLang="zh-CN" sz="1400" b="1" dirty="0" smtClean="0">
                <a:solidFill>
                  <a:schemeClr val="tx1">
                    <a:lumMod val="65000"/>
                    <a:lumOff val="35000"/>
                  </a:schemeClr>
                </a:solidFill>
                <a:latin typeface="BatangChe" pitchFamily="49" charset="-127"/>
                <a:ea typeface="BatangChe" pitchFamily="49" charset="-127"/>
              </a:rPr>
              <a:t>Anna </a:t>
            </a:r>
            <a:r>
              <a:rPr lang="en-US" altLang="zh-CN" sz="1400" b="1" dirty="0" err="1" smtClean="0">
                <a:solidFill>
                  <a:schemeClr val="tx1">
                    <a:lumMod val="65000"/>
                    <a:lumOff val="35000"/>
                  </a:schemeClr>
                </a:solidFill>
                <a:latin typeface="BatangChe" pitchFamily="49" charset="-127"/>
                <a:ea typeface="BatangChe" pitchFamily="49" charset="-127"/>
              </a:rPr>
              <a:t>S.F.Lok</a:t>
            </a:r>
            <a:r>
              <a:rPr lang="zh-CN" altLang="en-US" sz="1400" b="1" dirty="0" smtClean="0">
                <a:solidFill>
                  <a:schemeClr val="tx1">
                    <a:lumMod val="65000"/>
                    <a:lumOff val="35000"/>
                  </a:schemeClr>
                </a:solidFill>
                <a:latin typeface="BatangChe" pitchFamily="49" charset="-127"/>
                <a:ea typeface="BatangChe" pitchFamily="49" charset="-127"/>
              </a:rPr>
              <a:t>，</a:t>
            </a:r>
            <a:r>
              <a:rPr lang="en-US" altLang="zh-CN" sz="1400" b="1" dirty="0" smtClean="0">
                <a:solidFill>
                  <a:schemeClr val="tx1">
                    <a:lumMod val="65000"/>
                    <a:lumOff val="35000"/>
                  </a:schemeClr>
                </a:solidFill>
                <a:latin typeface="BatangChe" pitchFamily="49" charset="-127"/>
                <a:ea typeface="BatangChe" pitchFamily="49" charset="-127"/>
              </a:rPr>
              <a:t>2015[HEPATOLOGY]</a:t>
            </a:r>
            <a:endParaRPr lang="zh-CN" altLang="en-US" sz="1400" b="1" dirty="0">
              <a:solidFill>
                <a:schemeClr val="tx1">
                  <a:lumMod val="65000"/>
                  <a:lumOff val="35000"/>
                </a:schemeClr>
              </a:solidFill>
              <a:latin typeface="BatangChe" pitchFamily="49" charset="-127"/>
              <a:ea typeface="BatangChe" pitchFamily="49" charset="-127"/>
            </a:endParaRPr>
          </a:p>
        </p:txBody>
      </p:sp>
      <p:pic>
        <p:nvPicPr>
          <p:cNvPr id="9" name="图片 2" descr="C:\Users\wang\Desktop\2013-EAS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8317" y="1432796"/>
            <a:ext cx="4172868" cy="1576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txBox="1">
            <a:spLocks noChangeArrowheads="1"/>
          </p:cNvSpPr>
          <p:nvPr/>
        </p:nvSpPr>
        <p:spPr>
          <a:xfrm>
            <a:off x="766451" y="3505200"/>
            <a:ext cx="3276600" cy="1219200"/>
          </a:xfrm>
          <a:prstGeom prst="rect">
            <a:avLst/>
          </a:prstGeom>
          <a:noFill/>
          <a:ln w="9525">
            <a:noFill/>
          </a:ln>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panose="020B0604020202020204" pitchFamily="34" charset="0"/>
              </a:defRPr>
            </a:lvl2pPr>
            <a:lvl3pPr algn="l" rtl="0" eaLnBrk="0" fontAlgn="base" hangingPunct="0">
              <a:spcBef>
                <a:spcPct val="0"/>
              </a:spcBef>
              <a:spcAft>
                <a:spcPct val="0"/>
              </a:spcAft>
              <a:defRPr sz="3600">
                <a:solidFill>
                  <a:schemeClr val="tx2"/>
                </a:solidFill>
                <a:latin typeface="Arial" panose="020B0604020202020204" pitchFamily="34" charset="0"/>
              </a:defRPr>
            </a:lvl3pPr>
            <a:lvl4pPr algn="l" rtl="0" eaLnBrk="0" fontAlgn="base" hangingPunct="0">
              <a:spcBef>
                <a:spcPct val="0"/>
              </a:spcBef>
              <a:spcAft>
                <a:spcPct val="0"/>
              </a:spcAft>
              <a:defRPr sz="3600">
                <a:solidFill>
                  <a:schemeClr val="tx2"/>
                </a:solidFill>
                <a:latin typeface="Arial" panose="020B0604020202020204" pitchFamily="34" charset="0"/>
              </a:defRPr>
            </a:lvl4pPr>
            <a:lvl5pPr algn="l" rtl="0" eaLnBrk="0" fontAlgn="base" hangingPunct="0">
              <a:spcBef>
                <a:spcPct val="0"/>
              </a:spcBef>
              <a:spcAft>
                <a:spcPct val="0"/>
              </a:spcAft>
              <a:defRPr sz="3600">
                <a:solidFill>
                  <a:schemeClr val="tx2"/>
                </a:solidFill>
                <a:latin typeface="Arial" panose="020B0604020202020204" pitchFamily="34" charset="0"/>
              </a:defRPr>
            </a:lvl5pPr>
            <a:lvl6pPr marL="457200" algn="l" rtl="0" eaLnBrk="0" fontAlgn="base" hangingPunct="0">
              <a:spcBef>
                <a:spcPct val="0"/>
              </a:spcBef>
              <a:spcAft>
                <a:spcPct val="0"/>
              </a:spcAft>
              <a:defRPr sz="3600">
                <a:solidFill>
                  <a:schemeClr val="tx2"/>
                </a:solidFill>
                <a:latin typeface="Arial" panose="020B0604020202020204" pitchFamily="34" charset="0"/>
              </a:defRPr>
            </a:lvl6pPr>
            <a:lvl7pPr marL="914400" algn="l" rtl="0" eaLnBrk="0" fontAlgn="base" hangingPunct="0">
              <a:spcBef>
                <a:spcPct val="0"/>
              </a:spcBef>
              <a:spcAft>
                <a:spcPct val="0"/>
              </a:spcAft>
              <a:defRPr sz="3600">
                <a:solidFill>
                  <a:schemeClr val="tx2"/>
                </a:solidFill>
                <a:latin typeface="Arial" panose="020B0604020202020204" pitchFamily="34" charset="0"/>
              </a:defRPr>
            </a:lvl7pPr>
            <a:lvl8pPr marL="1371600" algn="l" rtl="0" eaLnBrk="0" fontAlgn="base" hangingPunct="0">
              <a:spcBef>
                <a:spcPct val="0"/>
              </a:spcBef>
              <a:spcAft>
                <a:spcPct val="0"/>
              </a:spcAft>
              <a:defRPr sz="3600">
                <a:solidFill>
                  <a:schemeClr val="tx2"/>
                </a:solidFill>
                <a:latin typeface="Arial" panose="020B0604020202020204" pitchFamily="34" charset="0"/>
              </a:defRPr>
            </a:lvl8pPr>
            <a:lvl9pPr marL="1828800" algn="l" rtl="0" eaLnBrk="0" fontAlgn="base" hangingPunct="0">
              <a:spcBef>
                <a:spcPct val="0"/>
              </a:spcBef>
              <a:spcAft>
                <a:spcPct val="0"/>
              </a:spcAft>
              <a:defRPr sz="3600">
                <a:solidFill>
                  <a:schemeClr val="tx2"/>
                </a:solidFill>
                <a:latin typeface="Arial" panose="020B0604020202020204" pitchFamily="34" charset="0"/>
              </a:defRPr>
            </a:lvl9pPr>
          </a:lstStyle>
          <a:p>
            <a:r>
              <a:rPr lang="zh-CN" altLang="en-US" sz="2400" dirty="0">
                <a:latin typeface="黑体" pitchFamily="49" charset="-122"/>
                <a:ea typeface="黑体" pitchFamily="49" charset="-122"/>
              </a:rPr>
              <a:t>欧洲肝病协会</a:t>
            </a:r>
            <a:r>
              <a:rPr lang="en-US" altLang="zh-CN" sz="2400" dirty="0">
                <a:latin typeface="黑体" pitchFamily="49" charset="-122"/>
                <a:ea typeface="黑体" pitchFamily="49" charset="-122"/>
              </a:rPr>
              <a:t>EASL2012</a:t>
            </a:r>
            <a:r>
              <a:rPr lang="zh-CN" altLang="en-US" sz="2400" dirty="0" smtClean="0">
                <a:latin typeface="黑体" pitchFamily="49" charset="-122"/>
                <a:ea typeface="黑体" pitchFamily="49" charset="-122"/>
              </a:rPr>
              <a:t>年</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慢性乙肝临床实践指南</a:t>
            </a:r>
            <a:r>
              <a:rPr lang="en-US" altLang="zh-CN" sz="2400" dirty="0" smtClean="0">
                <a:latin typeface="黑体" pitchFamily="49" charset="-122"/>
                <a:ea typeface="黑体" pitchFamily="49" charset="-122"/>
              </a:rPr>
              <a:t>》</a:t>
            </a:r>
            <a:r>
              <a:rPr lang="zh-CN" altLang="en-US" sz="2400" dirty="0" smtClean="0">
                <a:latin typeface="黑体" pitchFamily="49" charset="-122"/>
                <a:ea typeface="黑体" pitchFamily="49" charset="-122"/>
              </a:rPr>
              <a:t>：灵敏度</a:t>
            </a:r>
            <a:r>
              <a:rPr lang="zh-CN" altLang="en-US" sz="2400" dirty="0" smtClean="0">
                <a:solidFill>
                  <a:srgbClr val="FF0000"/>
                </a:solidFill>
                <a:latin typeface="黑体" pitchFamily="49" charset="-122"/>
                <a:ea typeface="黑体" pitchFamily="49" charset="-122"/>
              </a:rPr>
              <a:t>≤</a:t>
            </a:r>
            <a:r>
              <a:rPr lang="en-US" altLang="zh-CN" sz="2400" dirty="0" smtClean="0">
                <a:solidFill>
                  <a:srgbClr val="FF0000"/>
                </a:solidFill>
                <a:latin typeface="黑体" pitchFamily="49" charset="-122"/>
                <a:ea typeface="黑体" pitchFamily="49" charset="-122"/>
              </a:rPr>
              <a:t>10-15IU/ml</a:t>
            </a:r>
            <a:endParaRPr lang="en-US" altLang="zh-CN" sz="2400" dirty="0">
              <a:solidFill>
                <a:srgbClr val="FF0000"/>
              </a:solidFill>
              <a:latin typeface="黑体" pitchFamily="49" charset="-122"/>
              <a:ea typeface="黑体" pitchFamily="49" charset="-122"/>
            </a:endParaRP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317" y="4948426"/>
            <a:ext cx="3542225" cy="647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93123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gn="ctr"/>
            <a:r>
              <a:rPr lang="zh-CN" altLang="en-US" sz="4000" b="1" dirty="0" smtClean="0">
                <a:solidFill>
                  <a:schemeClr val="tx1"/>
                </a:solidFill>
                <a:latin typeface="黑体" panose="02010609060101010101" pitchFamily="49" charset="-122"/>
                <a:ea typeface="黑体" panose="02010609060101010101" pitchFamily="49" charset="-122"/>
              </a:rPr>
              <a:t>总结 什么是高敏检测？</a:t>
            </a:r>
            <a:endParaRPr lang="zh-CN" altLang="en-US" sz="4000" b="1" dirty="0">
              <a:solidFill>
                <a:schemeClr val="tx1"/>
              </a:solidFill>
              <a:latin typeface="黑体" panose="02010609060101010101" pitchFamily="49" charset="-122"/>
              <a:ea typeface="黑体" panose="02010609060101010101" pitchFamily="49" charset="-122"/>
            </a:endParaRPr>
          </a:p>
        </p:txBody>
      </p:sp>
      <p:sp>
        <p:nvSpPr>
          <p:cNvPr id="3" name="内容占位符 2"/>
          <p:cNvSpPr>
            <a:spLocks noGrp="1"/>
          </p:cNvSpPr>
          <p:nvPr>
            <p:ph sz="half" idx="1"/>
          </p:nvPr>
        </p:nvSpPr>
        <p:spPr>
          <a:xfrm>
            <a:off x="833438" y="1600200"/>
            <a:ext cx="8310562" cy="4525963"/>
          </a:xfrm>
        </p:spPr>
        <p:txBody>
          <a:bodyPr/>
          <a:lstStyle/>
          <a:p>
            <a:pPr marL="0" indent="0">
              <a:lnSpc>
                <a:spcPct val="200000"/>
              </a:lnSpc>
              <a:buNone/>
            </a:pPr>
            <a:r>
              <a:rPr lang="en-US" altLang="zh-CN" dirty="0" smtClean="0">
                <a:latin typeface="黑体" pitchFamily="49" charset="-122"/>
                <a:ea typeface="黑体" pitchFamily="49" charset="-122"/>
              </a:rPr>
              <a:t>1.HBV DNA </a:t>
            </a:r>
            <a:r>
              <a:rPr lang="zh-CN" altLang="en-US" dirty="0" smtClean="0">
                <a:latin typeface="黑体" pitchFamily="49" charset="-122"/>
                <a:ea typeface="黑体" pitchFamily="49" charset="-122"/>
              </a:rPr>
              <a:t>高敏检测不是一项新技术</a:t>
            </a:r>
            <a:endParaRPr lang="en-US" altLang="zh-CN" dirty="0" smtClean="0">
              <a:latin typeface="黑体" pitchFamily="49" charset="-122"/>
              <a:ea typeface="黑体" pitchFamily="49" charset="-122"/>
            </a:endParaRPr>
          </a:p>
          <a:p>
            <a:pPr marL="0" indent="0">
              <a:lnSpc>
                <a:spcPct val="200000"/>
              </a:lnSpc>
              <a:buNone/>
            </a:pPr>
            <a:r>
              <a:rPr lang="en-US" altLang="zh-CN" dirty="0" smtClean="0">
                <a:latin typeface="黑体" pitchFamily="49" charset="-122"/>
                <a:ea typeface="黑体" pitchFamily="49" charset="-122"/>
              </a:rPr>
              <a:t>2.</a:t>
            </a:r>
            <a:r>
              <a:rPr lang="zh-CN" altLang="en-US" dirty="0" smtClean="0">
                <a:latin typeface="黑体" pitchFamily="49" charset="-122"/>
                <a:ea typeface="黑体" pitchFamily="49" charset="-122"/>
              </a:rPr>
              <a:t>不是某一环节的提升</a:t>
            </a:r>
            <a:endParaRPr lang="en-US" altLang="zh-CN" dirty="0" smtClean="0">
              <a:latin typeface="黑体" pitchFamily="49" charset="-122"/>
              <a:ea typeface="黑体" pitchFamily="49" charset="-122"/>
            </a:endParaRPr>
          </a:p>
          <a:p>
            <a:pPr marL="0" indent="0">
              <a:lnSpc>
                <a:spcPct val="200000"/>
              </a:lnSpc>
              <a:buNone/>
            </a:pPr>
            <a:r>
              <a:rPr lang="en-US" altLang="zh-CN" dirty="0" smtClean="0">
                <a:latin typeface="黑体" pitchFamily="49" charset="-122"/>
                <a:ea typeface="黑体" pitchFamily="49" charset="-122"/>
              </a:rPr>
              <a:t>3.</a:t>
            </a:r>
            <a:r>
              <a:rPr lang="zh-CN" altLang="en-US" dirty="0" smtClean="0">
                <a:latin typeface="黑体" pitchFamily="49" charset="-122"/>
                <a:ea typeface="黑体" pitchFamily="49" charset="-122"/>
              </a:rPr>
              <a:t>应加入内参技术、</a:t>
            </a:r>
            <a:r>
              <a:rPr lang="en-US" altLang="zh-CN" dirty="0" smtClean="0">
                <a:latin typeface="黑体" pitchFamily="49" charset="-122"/>
                <a:ea typeface="黑体" pitchFamily="49" charset="-122"/>
              </a:rPr>
              <a:t>UNG</a:t>
            </a:r>
            <a:r>
              <a:rPr lang="zh-CN" altLang="en-US" dirty="0" smtClean="0">
                <a:latin typeface="黑体" pitchFamily="49" charset="-122"/>
                <a:ea typeface="黑体" pitchFamily="49" charset="-122"/>
              </a:rPr>
              <a:t>酶技术，必须达到相应的灵敏度≤</a:t>
            </a:r>
            <a:r>
              <a:rPr lang="en-US" altLang="zh-CN" dirty="0" smtClean="0">
                <a:latin typeface="黑体" pitchFamily="49" charset="-122"/>
                <a:ea typeface="黑体" pitchFamily="49" charset="-122"/>
              </a:rPr>
              <a:t>30IU/ml</a:t>
            </a:r>
            <a:r>
              <a:rPr lang="zh-CN" altLang="en-US" dirty="0" smtClean="0">
                <a:latin typeface="黑体" pitchFamily="49" charset="-122"/>
                <a:ea typeface="黑体" pitchFamily="49" charset="-122"/>
              </a:rPr>
              <a:t>，并且拥有有效的核酸纯化步骤</a:t>
            </a:r>
            <a:endParaRPr lang="en-US" altLang="zh-CN" dirty="0" smtClean="0">
              <a:latin typeface="黑体" pitchFamily="49" charset="-122"/>
              <a:ea typeface="黑体" pitchFamily="49" charset="-122"/>
            </a:endParaRPr>
          </a:p>
          <a:p>
            <a:pPr marL="0" indent="0">
              <a:lnSpc>
                <a:spcPct val="100000"/>
              </a:lnSpc>
              <a:buNone/>
            </a:pPr>
            <a:endParaRPr lang="en-US" altLang="zh-CN" dirty="0">
              <a:latin typeface="黑体" pitchFamily="49" charset="-122"/>
              <a:ea typeface="黑体" pitchFamily="49" charset="-122"/>
            </a:endParaRPr>
          </a:p>
        </p:txBody>
      </p:sp>
    </p:spTree>
    <p:extLst>
      <p:ext uri="{BB962C8B-B14F-4D97-AF65-F5344CB8AC3E}">
        <p14:creationId xmlns:p14="http://schemas.microsoft.com/office/powerpoint/2010/main" val="10344285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a:xfrm>
            <a:off x="748030" y="982980"/>
            <a:ext cx="7853363" cy="1143000"/>
          </a:xfrm>
        </p:spPr>
        <p:txBody>
          <a:bodyPr vert="horz" wrap="square" lIns="91440" tIns="45720" rIns="91440" bIns="45720" anchor="ctr"/>
          <a:lstStyle/>
          <a:p>
            <a:pPr algn="ctr"/>
            <a:r>
              <a:rPr lang="zh-CN" altLang="en-US" sz="4000" b="1" dirty="0" smtClean="0">
                <a:solidFill>
                  <a:schemeClr val="tx1"/>
                </a:solidFill>
                <a:latin typeface="华文行楷" panose="02010800040101010101" pitchFamily="2" charset="-122"/>
                <a:ea typeface="华文行楷" panose="02010800040101010101" pitchFamily="2" charset="-122"/>
              </a:rPr>
              <a:t>临床需求</a:t>
            </a:r>
            <a:endParaRPr lang="zh-CN" altLang="en-US" sz="4000" b="1" dirty="0">
              <a:solidFill>
                <a:schemeClr val="tx1"/>
              </a:solidFill>
              <a:latin typeface="华文行楷" panose="02010800040101010101" pitchFamily="2" charset="-122"/>
              <a:ea typeface="华文行楷" panose="02010800040101010101" pitchFamily="2" charset="-122"/>
            </a:endParaRPr>
          </a:p>
        </p:txBody>
      </p:sp>
      <p:sp>
        <p:nvSpPr>
          <p:cNvPr id="10243" name="内容占位符 2"/>
          <p:cNvSpPr>
            <a:spLocks noGrp="1"/>
          </p:cNvSpPr>
          <p:nvPr>
            <p:ph idx="1"/>
          </p:nvPr>
        </p:nvSpPr>
        <p:spPr/>
        <p:txBody>
          <a:bodyPr vert="horz" wrap="square" lIns="91440" tIns="45720" rIns="91440" bIns="45720" anchor="t"/>
          <a:lstStyle/>
          <a:p>
            <a:endParaRPr lang="en-US" altLang="zh-CN" dirty="0">
              <a:ea typeface="宋体" panose="02010600030101010101" pitchFamily="2" charset="-122"/>
            </a:endParaRPr>
          </a:p>
          <a:p>
            <a:endParaRPr lang="en-US" altLang="zh-CN" sz="3600" dirty="0">
              <a:ea typeface="宋体" panose="02010600030101010101" pitchFamily="2" charset="-122"/>
            </a:endParaRPr>
          </a:p>
          <a:p>
            <a:pPr algn="ctr">
              <a:buNone/>
            </a:pPr>
            <a:r>
              <a:rPr lang="zh-CN" altLang="en-US" sz="3600" b="1" dirty="0">
                <a:latin typeface="楷体" pitchFamily="49" charset="-122"/>
                <a:ea typeface="楷体" pitchFamily="49" charset="-122"/>
              </a:rPr>
              <a:t>为何要</a:t>
            </a:r>
            <a:r>
              <a:rPr lang="zh-CN" altLang="en-US" sz="3600" b="1" dirty="0" smtClean="0">
                <a:latin typeface="楷体" pitchFamily="49" charset="-122"/>
                <a:ea typeface="楷体" pitchFamily="49" charset="-122"/>
              </a:rPr>
              <a:t>采用</a:t>
            </a:r>
            <a:r>
              <a:rPr lang="zh-CN" altLang="en-US" sz="2400" b="1" dirty="0" smtClean="0">
                <a:latin typeface="楷体" pitchFamily="49" charset="-122"/>
                <a:ea typeface="楷体" pitchFamily="49" charset="-122"/>
              </a:rPr>
              <a:t> </a:t>
            </a:r>
            <a:r>
              <a:rPr lang="en-US" altLang="zh-CN" sz="3600" b="1" dirty="0" smtClean="0">
                <a:latin typeface="楷体" pitchFamily="49" charset="-122"/>
                <a:ea typeface="楷体" pitchFamily="49" charset="-122"/>
              </a:rPr>
              <a:t>HBV</a:t>
            </a:r>
            <a:r>
              <a:rPr lang="en-US" altLang="zh-CN" sz="1800" b="1" dirty="0" smtClean="0">
                <a:latin typeface="楷体" pitchFamily="49" charset="-122"/>
                <a:ea typeface="楷体" pitchFamily="49" charset="-122"/>
              </a:rPr>
              <a:t> </a:t>
            </a:r>
            <a:r>
              <a:rPr lang="en-US" altLang="zh-CN" sz="3600" b="1" dirty="0" smtClean="0">
                <a:latin typeface="楷体" pitchFamily="49" charset="-122"/>
                <a:ea typeface="楷体" pitchFamily="49" charset="-122"/>
              </a:rPr>
              <a:t>DNA</a:t>
            </a:r>
            <a:r>
              <a:rPr lang="en-US" altLang="zh-CN" sz="2400" b="1" dirty="0" smtClean="0">
                <a:latin typeface="楷体" pitchFamily="49" charset="-122"/>
                <a:ea typeface="楷体" pitchFamily="49" charset="-122"/>
              </a:rPr>
              <a:t> </a:t>
            </a:r>
            <a:r>
              <a:rPr lang="zh-CN" altLang="en-US" sz="3600" b="1" dirty="0" smtClean="0">
                <a:latin typeface="楷体" pitchFamily="49" charset="-122"/>
                <a:ea typeface="楷体" pitchFamily="49" charset="-122"/>
              </a:rPr>
              <a:t>高敏检测？</a:t>
            </a:r>
            <a:endParaRPr lang="zh-CN" altLang="en-US" sz="3600" b="1" dirty="0">
              <a:latin typeface="楷体" pitchFamily="49" charset="-122"/>
              <a:ea typeface="楷体" pitchFamily="49" charset="-122"/>
            </a:endParaRPr>
          </a:p>
        </p:txBody>
      </p:sp>
    </p:spTree>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4"/>
          <p:cNvSpPr/>
          <p:nvPr/>
        </p:nvSpPr>
        <p:spPr>
          <a:xfrm>
            <a:off x="457200" y="304800"/>
            <a:ext cx="8275638" cy="1143000"/>
          </a:xfrm>
          <a:prstGeom prst="rect">
            <a:avLst/>
          </a:prstGeom>
          <a:noFill/>
          <a:ln w="9525">
            <a:noFill/>
          </a:ln>
        </p:spPr>
        <p:txBody>
          <a:bodyPr anchor="ctr"/>
          <a:lstStyle/>
          <a:p>
            <a:pPr lvl="0" algn="ctr" eaLnBrk="1" hangingPunct="1"/>
            <a:r>
              <a:rPr lang="en-US" altLang="zh-CN" sz="2800" b="1" dirty="0">
                <a:solidFill>
                  <a:srgbClr val="FF0000"/>
                </a:solidFill>
                <a:latin typeface="黑体" panose="02010609060101010101" pitchFamily="49" charset="-122"/>
                <a:ea typeface="黑体" panose="02010609060101010101" pitchFamily="49" charset="-122"/>
              </a:rPr>
              <a:t>HBV</a:t>
            </a:r>
            <a:r>
              <a:rPr lang="en-US" altLang="zh-CN" sz="1800" b="1" dirty="0">
                <a:solidFill>
                  <a:srgbClr val="FF0000"/>
                </a:solidFill>
                <a:latin typeface="黑体" panose="02010609060101010101" pitchFamily="49" charset="-122"/>
                <a:ea typeface="黑体" panose="02010609060101010101" pitchFamily="49" charset="-122"/>
              </a:rPr>
              <a:t> </a:t>
            </a:r>
            <a:r>
              <a:rPr lang="en-US" altLang="zh-CN" sz="2800" b="1" dirty="0" smtClean="0">
                <a:solidFill>
                  <a:srgbClr val="FF0000"/>
                </a:solidFill>
                <a:latin typeface="黑体" panose="02010609060101010101" pitchFamily="49" charset="-122"/>
                <a:ea typeface="黑体" panose="02010609060101010101" pitchFamily="49" charset="-122"/>
              </a:rPr>
              <a:t>DNA </a:t>
            </a:r>
            <a:r>
              <a:rPr lang="zh-CN" altLang="en-US" sz="2800" b="1" dirty="0" smtClean="0">
                <a:solidFill>
                  <a:srgbClr val="000099"/>
                </a:solidFill>
                <a:latin typeface="黑体" panose="02010609060101010101" pitchFamily="49" charset="-122"/>
                <a:ea typeface="黑体" panose="02010609060101010101" pitchFamily="49" charset="-122"/>
              </a:rPr>
              <a:t>载</a:t>
            </a:r>
            <a:r>
              <a:rPr lang="zh-CN" altLang="en-US" sz="2800" b="1" dirty="0">
                <a:solidFill>
                  <a:srgbClr val="000099"/>
                </a:solidFill>
                <a:latin typeface="黑体" panose="02010609060101010101" pitchFamily="49" charset="-122"/>
                <a:ea typeface="黑体" panose="02010609060101010101" pitchFamily="49" charset="-122"/>
              </a:rPr>
              <a:t>量是贯穿诊断、治疗及监控的重要指标！</a:t>
            </a:r>
          </a:p>
        </p:txBody>
      </p:sp>
      <p:graphicFrame>
        <p:nvGraphicFramePr>
          <p:cNvPr id="3" name="Group 3"/>
          <p:cNvGraphicFramePr/>
          <p:nvPr/>
        </p:nvGraphicFramePr>
        <p:xfrm>
          <a:off x="177800" y="1619250"/>
          <a:ext cx="8783636" cy="4248151"/>
        </p:xfrm>
        <a:graphic>
          <a:graphicData uri="http://schemas.openxmlformats.org/drawingml/2006/table">
            <a:tbl>
              <a:tblPr/>
              <a:tblGrid>
                <a:gridCol w="1593426"/>
                <a:gridCol w="854617"/>
                <a:gridCol w="1224021"/>
                <a:gridCol w="1224022"/>
                <a:gridCol w="1295850"/>
                <a:gridCol w="1295850"/>
                <a:gridCol w="1295850"/>
              </a:tblGrid>
              <a:tr h="792163">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300000"/>
                        </a:spcBef>
                        <a:spcAft>
                          <a:spcPct val="300000"/>
                        </a:spcAft>
                        <a:buClrTx/>
                        <a:buSzTx/>
                        <a:buFontTx/>
                        <a:buNone/>
                      </a:pPr>
                      <a:r>
                        <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诊断</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启动治疗</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鉴别</a:t>
                      </a:r>
                    </a:p>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初始应答</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预测</a:t>
                      </a:r>
                    </a:p>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治疗应答</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监测耐药</a:t>
                      </a: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证明</a:t>
                      </a:r>
                    </a:p>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持续应答</a:t>
                      </a: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HBsAg</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0028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HBsAg</a:t>
                      </a:r>
                      <a:r>
                        <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定量</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B41E"/>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3388">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抗</a:t>
                      </a:r>
                      <a:r>
                        <a:rPr kumimoji="0" 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-HBs</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B41E"/>
                    </a:solidFill>
                  </a:tcPr>
                </a:tc>
              </a:tr>
              <a:tr h="4318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HBeAg</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0028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B41E"/>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抗</a:t>
                      </a:r>
                      <a:r>
                        <a:rPr kumimoji="0" 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-HBe</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0028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抗</a:t>
                      </a:r>
                      <a:r>
                        <a:rPr kumimoji="0" 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-HBc</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0028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dirty="0" smtClean="0">
                          <a:ln>
                            <a:noFill/>
                          </a:ln>
                          <a:solidFill>
                            <a:srgbClr val="FF0000"/>
                          </a:solidFill>
                          <a:effectLst/>
                          <a:latin typeface="Arial Unicode MS" panose="020B0604020202020204" pitchFamily="34" charset="-122"/>
                          <a:ea typeface="Arial Unicode MS" panose="020B0604020202020204" pitchFamily="34" charset="-122"/>
                          <a:cs typeface="Arial Unicode MS" panose="020B0604020202020204" pitchFamily="34" charset="-122"/>
                        </a:rPr>
                        <a:t>HBV DNA</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A0028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B41E"/>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B41E"/>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B41E"/>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33B41E"/>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9900"/>
                    </a:solidFill>
                  </a:tcPr>
                </a:tc>
              </a:tr>
              <a:tr h="43180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rPr>
                        <a:t>ALT</a:t>
                      </a:r>
                    </a:p>
                  </a:txBody>
                  <a:tcPr marL="91439" marR="9143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A0028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33B41E"/>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000" b="1" i="0" u="none" strike="noStrike" cap="none" normalizeH="0" baseline="0" dirty="0" smtClean="0">
                        <a:ln>
                          <a:noFill/>
                        </a:ln>
                        <a:solidFill>
                          <a:schemeClr val="tx1"/>
                        </a:solidFill>
                        <a:effectLst/>
                        <a:latin typeface="Arial Unicode MS" panose="020B0604020202020204" pitchFamily="34" charset="-122"/>
                        <a:ea typeface="Arial Unicode MS" panose="020B0604020202020204" pitchFamily="34" charset="-122"/>
                        <a:cs typeface="Arial Unicode MS" panose="020B0604020202020204" pitchFamily="34" charset="-122"/>
                      </a:endParaRPr>
                    </a:p>
                  </a:txBody>
                  <a:tcPr marL="91439" marR="9143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p:txBody>
          <a:bodyPr vert="horz" wrap="square" lIns="91440" tIns="45720" rIns="91440" bIns="45720" anchor="ctr"/>
          <a:lstStyle/>
          <a:p>
            <a:pPr algn="ctr"/>
            <a:r>
              <a:rPr lang="en-US" altLang="zh-CN" b="1" dirty="0" smtClean="0">
                <a:solidFill>
                  <a:srgbClr val="002060"/>
                </a:solidFill>
                <a:latin typeface="黑体" panose="02010609060101010101" pitchFamily="49" charset="-122"/>
                <a:ea typeface="黑体" panose="02010609060101010101" pitchFamily="49" charset="-122"/>
              </a:rPr>
              <a:t>HBV</a:t>
            </a:r>
            <a:r>
              <a:rPr lang="en-US" altLang="zh-CN" sz="1800" b="1" dirty="0" smtClean="0">
                <a:solidFill>
                  <a:srgbClr val="002060"/>
                </a:solidFill>
                <a:latin typeface="黑体" panose="02010609060101010101" pitchFamily="49" charset="-122"/>
                <a:ea typeface="黑体" panose="02010609060101010101" pitchFamily="49" charset="-122"/>
              </a:rPr>
              <a:t> </a:t>
            </a:r>
            <a:r>
              <a:rPr lang="en-US" altLang="zh-CN" b="1" dirty="0" smtClean="0">
                <a:solidFill>
                  <a:srgbClr val="002060"/>
                </a:solidFill>
                <a:latin typeface="黑体" panose="02010609060101010101" pitchFamily="49" charset="-122"/>
                <a:ea typeface="黑体" panose="02010609060101010101" pitchFamily="49" charset="-122"/>
              </a:rPr>
              <a:t>DNA</a:t>
            </a:r>
            <a:r>
              <a:rPr lang="en-US" altLang="zh-CN" sz="2000" b="1" dirty="0" smtClean="0">
                <a:solidFill>
                  <a:srgbClr val="002060"/>
                </a:solidFill>
                <a:latin typeface="黑体" panose="02010609060101010101" pitchFamily="49" charset="-122"/>
                <a:ea typeface="黑体" panose="02010609060101010101" pitchFamily="49" charset="-122"/>
              </a:rPr>
              <a:t> </a:t>
            </a:r>
            <a:r>
              <a:rPr lang="zh-CN" altLang="en-US" b="1" dirty="0" smtClean="0">
                <a:solidFill>
                  <a:srgbClr val="002060"/>
                </a:solidFill>
                <a:latin typeface="黑体" panose="02010609060101010101" pitchFamily="49" charset="-122"/>
                <a:ea typeface="黑体" panose="02010609060101010101" pitchFamily="49" charset="-122"/>
              </a:rPr>
              <a:t>高敏检测的临床需求</a:t>
            </a:r>
            <a:endParaRPr lang="zh-CN" altLang="en-US" b="1" dirty="0">
              <a:solidFill>
                <a:srgbClr val="002060"/>
              </a:solidFill>
              <a:latin typeface="黑体" panose="02010609060101010101" pitchFamily="49" charset="-122"/>
              <a:ea typeface="黑体" panose="02010609060101010101" pitchFamily="49" charset="-122"/>
            </a:endParaRPr>
          </a:p>
        </p:txBody>
      </p:sp>
      <p:sp>
        <p:nvSpPr>
          <p:cNvPr id="12291" name="内容占位符 2"/>
          <p:cNvSpPr>
            <a:spLocks noGrp="1"/>
          </p:cNvSpPr>
          <p:nvPr>
            <p:ph idx="1"/>
          </p:nvPr>
        </p:nvSpPr>
        <p:spPr>
          <a:xfrm>
            <a:off x="900113" y="1371600"/>
            <a:ext cx="7777163" cy="2133600"/>
          </a:xfrm>
        </p:spPr>
        <p:txBody>
          <a:bodyPr vert="horz" wrap="square" lIns="91440" tIns="45720" rIns="91440" bIns="45720" numCol="1" anchor="t" anchorCtr="0" compatLnSpc="1"/>
          <a:lstStyle/>
          <a:p>
            <a:pPr marL="0" marR="0" lvl="0" indent="0" algn="l" defTabSz="914400" rtl="0" eaLnBrk="0" fontAlgn="base" latinLnBrk="0" hangingPunct="0">
              <a:lnSpc>
                <a:spcPct val="120000"/>
              </a:lnSpc>
              <a:spcBef>
                <a:spcPct val="20000"/>
              </a:spcBef>
              <a:spcAft>
                <a:spcPct val="0"/>
              </a:spcAft>
              <a:buClrTx/>
              <a:buSzTx/>
              <a:buFontTx/>
              <a:buNone/>
              <a:defRPr/>
            </a:pPr>
            <a:r>
              <a:rPr kumimoji="0" lang="zh-CN" altLang="en-US" sz="24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抗</a:t>
            </a:r>
            <a:r>
              <a:rPr kumimoji="0" lang="zh-CN" altLang="en-US" sz="2400" b="0" i="0" u="none" strike="noStrike" kern="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病毒</a:t>
            </a:r>
            <a:r>
              <a:rPr kumimoji="0" lang="zh-CN" altLang="en-US" sz="24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治疗治疗指征的需求（诊断需求）</a:t>
            </a:r>
            <a:endParaRPr kumimoji="0" lang="en-US" altLang="zh-CN" sz="24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342900" marR="0" lvl="0" indent="-342900" algn="l" defTabSz="914400" rtl="0" eaLnBrk="0" fontAlgn="base" latinLnBrk="0" hangingPunct="0">
              <a:lnSpc>
                <a:spcPct val="120000"/>
              </a:lnSpc>
              <a:spcBef>
                <a:spcPct val="20000"/>
              </a:spcBef>
              <a:spcAft>
                <a:spcPct val="0"/>
              </a:spcAft>
              <a:buClrTx/>
              <a:buSzTx/>
              <a:buFontTx/>
              <a:buChar char="•"/>
              <a:defRPr/>
            </a:pPr>
            <a:endParaRPr kumimoji="0" lang="en-US" altLang="zh-CN" sz="24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0" lang="zh-CN" altLang="en-US" sz="24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抗病毒治疗效果监测及评价的需要（治疗评价需求）</a:t>
            </a:r>
            <a:endParaRPr kumimoji="0" lang="en-US" altLang="zh-CN" sz="24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20000"/>
              </a:lnSpc>
              <a:spcBef>
                <a:spcPct val="20000"/>
              </a:spcBef>
              <a:spcAft>
                <a:spcPct val="0"/>
              </a:spcAft>
              <a:buClrTx/>
              <a:buSzTx/>
              <a:buFontTx/>
              <a:buNone/>
              <a:defRPr/>
            </a:pPr>
            <a:endParaRPr kumimoji="0" lang="en-US" altLang="zh-CN" sz="24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0" lang="zh-CN" altLang="en-US" sz="24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及早发现耐药，优化治疗方案，减少复发风险（耐药管理需求）</a:t>
            </a:r>
            <a:endParaRPr kumimoji="0" lang="en-US" altLang="zh-CN" sz="24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0" fontAlgn="base" latinLnBrk="0" hangingPunct="0">
              <a:lnSpc>
                <a:spcPct val="120000"/>
              </a:lnSpc>
              <a:spcBef>
                <a:spcPct val="20000"/>
              </a:spcBef>
              <a:spcAft>
                <a:spcPct val="0"/>
              </a:spcAft>
              <a:buClrTx/>
              <a:buSzTx/>
              <a:buFontTx/>
              <a:buNone/>
              <a:defRPr/>
            </a:pPr>
            <a:endParaRPr kumimoji="0" lang="en-US" altLang="zh-CN" sz="2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a:p>
            <a:pPr marL="0" marR="0" lvl="0" indent="0" algn="l" defTabSz="914400" rtl="0" eaLnBrk="0" fontAlgn="base" latinLnBrk="0" hangingPunct="0">
              <a:lnSpc>
                <a:spcPct val="120000"/>
              </a:lnSpc>
              <a:spcBef>
                <a:spcPct val="20000"/>
              </a:spcBef>
              <a:spcAft>
                <a:spcPct val="0"/>
              </a:spcAft>
              <a:buClrTx/>
              <a:buSzTx/>
              <a:buFontTx/>
              <a:buNone/>
              <a:defRPr/>
            </a:pPr>
            <a:r>
              <a:rPr kumimoji="0" lang="zh-CN" altLang="en-US" sz="24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实验室自动化需求</a:t>
            </a:r>
            <a:endParaRPr kumimoji="0" lang="en-US" altLang="zh-CN" sz="2400" b="0" i="0" u="none" strike="noStrike" kern="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291">
                                            <p:txEl>
                                              <p:pRg st="2" end="2"/>
                                            </p:txEl>
                                          </p:spTgt>
                                        </p:tgtEl>
                                        <p:attrNameLst>
                                          <p:attrName>style.visibility</p:attrName>
                                        </p:attrNameLst>
                                      </p:cBhvr>
                                      <p:to>
                                        <p:strVal val="visible"/>
                                      </p:to>
                                    </p:set>
                                    <p:anim calcmode="lin" valueType="num">
                                      <p:cBhvr additive="base">
                                        <p:cTn id="13"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2291">
                                            <p:txEl>
                                              <p:pRg st="4" end="4"/>
                                            </p:txEl>
                                          </p:spTgt>
                                        </p:tgtEl>
                                        <p:attrNameLst>
                                          <p:attrName>style.visibility</p:attrName>
                                        </p:attrNameLst>
                                      </p:cBhvr>
                                      <p:to>
                                        <p:strVal val="visible"/>
                                      </p:to>
                                    </p:set>
                                    <p:animEffect transition="in" filter="barn(inVertical)">
                                      <p:cBhvr>
                                        <p:cTn id="19" dur="500"/>
                                        <p:tgtEl>
                                          <p:spTgt spid="12291">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12291">
                                            <p:txEl>
                                              <p:pRg st="6" end="6"/>
                                            </p:txEl>
                                          </p:spTgt>
                                        </p:tgtEl>
                                        <p:attrNameLst>
                                          <p:attrName>style.visibility</p:attrName>
                                        </p:attrNameLst>
                                      </p:cBhvr>
                                      <p:to>
                                        <p:strVal val="visible"/>
                                      </p:to>
                                    </p:set>
                                    <p:animEffect transition="in" filter="barn(inVertical)">
                                      <p:cBhvr>
                                        <p:cTn id="24" dur="500"/>
                                        <p:tgtEl>
                                          <p:spTgt spid="12291">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701" y="685800"/>
            <a:ext cx="7985125" cy="5357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9616885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内容占位符 2"/>
          <p:cNvSpPr>
            <a:spLocks noGrp="1"/>
          </p:cNvSpPr>
          <p:nvPr>
            <p:ph idx="1"/>
          </p:nvPr>
        </p:nvSpPr>
        <p:spPr>
          <a:xfrm>
            <a:off x="654368" y="859155"/>
            <a:ext cx="7853362" cy="4525963"/>
          </a:xfrm>
        </p:spPr>
        <p:txBody>
          <a:bodyPr vert="horz" wrap="square" lIns="91440" tIns="45720" rIns="91440" bIns="45720" anchor="t"/>
          <a:lstStyle/>
          <a:p>
            <a:pPr marL="0" indent="0" algn="ctr">
              <a:buNone/>
            </a:pPr>
            <a:endParaRPr lang="en-US" altLang="zh-CN" sz="3200" dirty="0">
              <a:latin typeface="华文琥珀" panose="02010800040101010101" pitchFamily="2" charset="-122"/>
              <a:ea typeface="华文琥珀" panose="02010800040101010101" pitchFamily="2" charset="-122"/>
            </a:endParaRPr>
          </a:p>
          <a:p>
            <a:pPr marL="0" indent="0" algn="ctr">
              <a:buNone/>
            </a:pPr>
            <a:endParaRPr lang="en-US" altLang="zh-CN" sz="3200" dirty="0">
              <a:latin typeface="华文琥珀" panose="02010800040101010101" pitchFamily="2" charset="-122"/>
              <a:ea typeface="华文琥珀" panose="02010800040101010101" pitchFamily="2" charset="-122"/>
            </a:endParaRPr>
          </a:p>
          <a:p>
            <a:pPr marL="0" indent="0" algn="ctr">
              <a:buNone/>
            </a:pPr>
            <a:r>
              <a:rPr lang="zh-CN" altLang="en-US" sz="3200" dirty="0">
                <a:latin typeface="华文琥珀" panose="02010800040101010101" pitchFamily="2" charset="-122"/>
                <a:ea typeface="华文琥珀" panose="02010800040101010101" pitchFamily="2" charset="-122"/>
              </a:rPr>
              <a:t>启动抗病毒治疗指征需求</a:t>
            </a:r>
            <a:endParaRPr lang="en-US" altLang="zh-CN" sz="3200" dirty="0">
              <a:latin typeface="华文琥珀" panose="02010800040101010101" pitchFamily="2" charset="-122"/>
              <a:ea typeface="华文琥珀" panose="02010800040101010101" pitchFamily="2" charset="-122"/>
            </a:endParaRPr>
          </a:p>
          <a:p>
            <a:pPr marL="0" indent="0" algn="ctr">
              <a:buNone/>
            </a:pPr>
            <a:r>
              <a:rPr lang="zh-CN" altLang="en-US" sz="3200" dirty="0">
                <a:latin typeface="华文琥珀" panose="02010800040101010101" pitchFamily="2" charset="-122"/>
                <a:ea typeface="华文琥珀" panose="02010800040101010101" pitchFamily="2" charset="-122"/>
              </a:rPr>
              <a:t>（诊断需求）</a:t>
            </a:r>
            <a:endParaRPr lang="en-US" altLang="zh-CN" sz="3200" dirty="0">
              <a:latin typeface="华文琥珀" panose="02010800040101010101" pitchFamily="2" charset="-122"/>
              <a:ea typeface="华文琥珀" panose="02010800040101010101" pitchFamily="2" charset="-122"/>
            </a:endParaRPr>
          </a:p>
          <a:p>
            <a:pPr marL="0" indent="0"/>
            <a:endParaRPr lang="zh-CN" altLang="en-US" dirty="0">
              <a:ea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4"/>
          <p:cNvGraphicFramePr/>
          <p:nvPr/>
        </p:nvGraphicFramePr>
        <p:xfrm>
          <a:off x="685800" y="990600"/>
          <a:ext cx="7904163" cy="5200651"/>
        </p:xfrm>
        <a:graphic>
          <a:graphicData uri="http://schemas.openxmlformats.org/drawingml/2006/table">
            <a:tbl>
              <a:tblPr/>
              <a:tblGrid>
                <a:gridCol w="1965325"/>
                <a:gridCol w="1162050"/>
                <a:gridCol w="1041400"/>
                <a:gridCol w="3735388"/>
              </a:tblGrid>
              <a:tr h="682752">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dirty="0" err="1" smtClean="0">
                          <a:ln>
                            <a:noFill/>
                          </a:ln>
                          <a:solidFill>
                            <a:schemeClr val="tx1"/>
                          </a:solidFill>
                          <a:effectLst/>
                          <a:latin typeface="微软雅黑" panose="020B0503020204020204" pitchFamily="34" charset="-122"/>
                          <a:ea typeface="微软雅黑" panose="020B0503020204020204" pitchFamily="34" charset="-122"/>
                        </a:rPr>
                        <a:t>HBeAg</a:t>
                      </a:r>
                      <a:endPar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a:txBody>
                  <a:tcPr marL="0" marR="0" marT="0" marB="0"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HBV DNA</a:t>
                      </a:r>
                    </a:p>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(IU/mL)</a:t>
                      </a:r>
                    </a:p>
                  </a:txBody>
                  <a:tcPr marL="0" marR="0" marT="0" marB="0"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ALT</a:t>
                      </a:r>
                    </a:p>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(×ULN)</a:t>
                      </a:r>
                    </a:p>
                  </a:txBody>
                  <a:tcPr marL="0" marR="0" marT="0" marB="0"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zh-CN" altLang="en-US" sz="1600" b="1" i="0" u="none" strike="noStrike" cap="none" normalizeH="0" baseline="0" smtClean="0">
                          <a:ln>
                            <a:noFill/>
                          </a:ln>
                          <a:solidFill>
                            <a:schemeClr val="tx1"/>
                          </a:solidFill>
                          <a:effectLst/>
                          <a:latin typeface="Arial" panose="020B0604020202020204" pitchFamily="34" charset="0"/>
                          <a:ea typeface="微软雅黑" panose="020B0503020204020204" pitchFamily="34" charset="-122"/>
                        </a:rPr>
                        <a:t>建议</a:t>
                      </a:r>
                    </a:p>
                  </a:txBody>
                  <a:tcPr marL="0" marR="0" marT="0" marB="0"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28575"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435006">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p>
                  </a:txBody>
                  <a:tcPr marL="0" marR="0" marT="0" marB="0"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rgbClr val="FF0000"/>
                          </a:solidFill>
                          <a:effectLst/>
                          <a:latin typeface="微软雅黑" panose="020B0503020204020204" pitchFamily="34" charset="-122"/>
                          <a:ea typeface="微软雅黑" panose="020B0503020204020204" pitchFamily="34" charset="-122"/>
                        </a:rPr>
                        <a:t>&gt;20,000</a:t>
                      </a:r>
                    </a:p>
                    <a:p>
                      <a:pPr marL="0" marR="0" lvl="0" indent="0" algn="ctr" defTabSz="914400" rtl="0" eaLnBrk="1" fontAlgn="base" latinLnBrk="0" hangingPunct="1">
                        <a:lnSpc>
                          <a:spcPct val="130000"/>
                        </a:lnSpc>
                        <a:spcBef>
                          <a:spcPct val="20000"/>
                        </a:spcBef>
                        <a:spcAft>
                          <a:spcPct val="0"/>
                        </a:spcAft>
                        <a:buClrTx/>
                        <a:buSzTx/>
                        <a:buFontTx/>
                        <a:buNone/>
                      </a:pPr>
                      <a:endParaRPr kumimoji="0" lang="en-US" sz="1600" b="1" i="0" u="none" strike="noStrike" cap="none" normalizeH="0" baseline="0" smtClean="0">
                        <a:ln>
                          <a:noFill/>
                        </a:ln>
                        <a:solidFill>
                          <a:srgbClr val="FF0000"/>
                        </a:solidFill>
                        <a:effectLst/>
                        <a:latin typeface="微软雅黑" panose="020B0503020204020204" pitchFamily="34" charset="-122"/>
                        <a:ea typeface="微软雅黑" panose="020B0503020204020204" pitchFamily="34" charset="-122"/>
                      </a:endParaRPr>
                    </a:p>
                  </a:txBody>
                  <a:tcPr marL="0" marR="0" marT="0" marB="0"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&lt; 2×</a:t>
                      </a:r>
                    </a:p>
                  </a:txBody>
                  <a:tcPr marL="0" marR="0" marT="0" marB="0"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观察ALT是否升高，升高时考虑治疗</a:t>
                      </a:r>
                    </a:p>
                    <a:p>
                      <a:pPr marL="0" marR="0" lvl="0" indent="0" algn="ctr" defTabSz="914400" rtl="0" eaLnBrk="1" fontAlgn="base" latinLnBrk="0" hangingPunct="1">
                        <a:lnSpc>
                          <a:spcPct val="130000"/>
                        </a:lnSpc>
                        <a:spcBef>
                          <a:spcPct val="2000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如果年龄</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&gt;40</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岁，</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ALT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持续处于1</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- 2× ULN</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，或有</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HCC</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家族史考虑肝活检；如果有中</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重度炎症活动或纤维化应考虑治疗</a:t>
                      </a:r>
                    </a:p>
                  </a:txBody>
                  <a:tcPr marL="0" marR="0" marT="0" marB="0"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60356">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t>
                      </a:r>
                    </a:p>
                  </a:txBody>
                  <a:tcPr marL="0" marR="0" marT="0" marB="0"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rgbClr val="FF0000"/>
                          </a:solidFill>
                          <a:effectLst/>
                          <a:latin typeface="微软雅黑" panose="020B0503020204020204" pitchFamily="34" charset="-122"/>
                          <a:ea typeface="微软雅黑" panose="020B0503020204020204" pitchFamily="34" charset="-122"/>
                        </a:rPr>
                        <a:t>&gt;20,000</a:t>
                      </a:r>
                    </a:p>
                  </a:txBody>
                  <a:tcPr marL="0" marR="0" marT="0" marB="0"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&gt;2×</a:t>
                      </a:r>
                    </a:p>
                  </a:txBody>
                  <a:tcPr marL="0" marR="0" marT="0" marB="0"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观察</a:t>
                      </a: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3-6</a:t>
                      </a:r>
                      <a:r>
                        <a: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月，如无自发</a:t>
                      </a: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HBeAg</a:t>
                      </a:r>
                      <a:r>
                        <a: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血清转换需要治疗；如果出现黄疸或失代偿立即治疗</a:t>
                      </a:r>
                    </a:p>
                  </a:txBody>
                  <a:tcPr marL="0" marR="0" marT="0" marB="0"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514316">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t>
                      </a:r>
                    </a:p>
                  </a:txBody>
                  <a:tcPr marL="0" marR="0" marT="0" marB="0"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rgbClr val="FF0000"/>
                          </a:solidFill>
                          <a:effectLst/>
                          <a:latin typeface="微软雅黑" panose="020B0503020204020204" pitchFamily="34" charset="-122"/>
                          <a:ea typeface="微软雅黑" panose="020B0503020204020204" pitchFamily="34" charset="-122"/>
                        </a:rPr>
                        <a:t>&gt;20,000</a:t>
                      </a:r>
                    </a:p>
                  </a:txBody>
                  <a:tcPr marL="0" marR="0" marT="0" marB="0"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&gt;2×</a:t>
                      </a:r>
                    </a:p>
                  </a:txBody>
                  <a:tcPr marL="0" marR="0" marT="0" marB="0"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Arial" panose="020B0604020202020204" pitchFamily="34" charset="0"/>
                          <a:ea typeface="微软雅黑" panose="020B0503020204020204" pitchFamily="34" charset="-122"/>
                        </a:rPr>
                        <a:t>治疗</a:t>
                      </a:r>
                      <a:endParaRPr kumimoji="0" lang="zh-CN" altLang="en-US" sz="1000" b="1"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endParaRPr>
                    </a:p>
                  </a:txBody>
                  <a:tcPr marL="0" marR="0" marT="0" marB="0"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1225469">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a:t>
                      </a:r>
                    </a:p>
                  </a:txBody>
                  <a:tcPr marL="0" marR="0" marT="0" marB="0"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rgbClr val="FF0000"/>
                          </a:solidFill>
                          <a:effectLst/>
                          <a:latin typeface="微软雅黑" panose="020B0503020204020204" pitchFamily="34" charset="-122"/>
                          <a:ea typeface="微软雅黑" panose="020B0503020204020204" pitchFamily="34" charset="-122"/>
                        </a:rPr>
                        <a:t>2,000-20,000</a:t>
                      </a:r>
                    </a:p>
                  </a:txBody>
                  <a:tcPr marL="0" marR="0" marT="0" marB="0"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1- &gt;2×</a:t>
                      </a:r>
                    </a:p>
                  </a:txBody>
                  <a:tcPr marL="0" marR="0" marT="0" marB="0"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考虑肝活检；如果有中</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重度炎症活动</a:t>
                      </a: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r>
                        <a:rPr kumimoji="0" lang="zh-CN" alt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纤维化应考虑治疗</a:t>
                      </a:r>
                      <a:endParaRPr kumimoji="0" lang="zh-CN" altLang="en-US" sz="1000" b="1"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endParaRPr>
                    </a:p>
                  </a:txBody>
                  <a:tcPr marL="0" marR="0" marT="0" marB="0"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12700" cap="flat" cmpd="sng" algn="ctr">
                      <a:solidFill>
                        <a:schemeClr val="tx1"/>
                      </a:solidFill>
                      <a:prstDash val="solid"/>
                      <a:miter lim="800000"/>
                      <a:headEnd type="none" w="med" len="med"/>
                      <a:tailEnd type="none" w="med" len="med"/>
                    </a:lnB>
                    <a:lnTlToBr>
                      <a:noFill/>
                    </a:lnTlToBr>
                    <a:lnBlToTr>
                      <a:noFill/>
                    </a:lnBlToTr>
                    <a:noFill/>
                  </a:tcPr>
                </a:tc>
              </a:tr>
              <a:tr h="682752">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rPr>
                        <a:t>-</a:t>
                      </a:r>
                    </a:p>
                  </a:txBody>
                  <a:tcPr marL="0" marR="0" marT="0" marB="0" horzOverflow="overflow">
                    <a:lnL w="28575"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dirty="0" smtClean="0">
                          <a:ln>
                            <a:noFill/>
                          </a:ln>
                          <a:solidFill>
                            <a:srgbClr val="FF0000"/>
                          </a:solidFill>
                          <a:effectLst/>
                          <a:latin typeface="微软雅黑" panose="020B0503020204020204" pitchFamily="34" charset="-122"/>
                          <a:ea typeface="微软雅黑" panose="020B0503020204020204" pitchFamily="34" charset="-122"/>
                        </a:rPr>
                        <a:t>&lt;2000</a:t>
                      </a:r>
                    </a:p>
                  </a:txBody>
                  <a:tcPr marL="0" marR="0" marT="0" marB="0"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rPr>
                        <a:t>&lt;ULN</a:t>
                      </a:r>
                    </a:p>
                    <a:p>
                      <a:pPr marL="0" marR="0" lvl="0" indent="0" algn="ctr" defTabSz="914400" rtl="0" eaLnBrk="1" fontAlgn="base" latinLnBrk="0" hangingPunct="1">
                        <a:lnSpc>
                          <a:spcPct val="130000"/>
                        </a:lnSpc>
                        <a:spcBef>
                          <a:spcPct val="20000"/>
                        </a:spcBef>
                        <a:spcAft>
                          <a:spcPct val="0"/>
                        </a:spcAft>
                        <a:buClrTx/>
                        <a:buSzTx/>
                        <a:buFontTx/>
                        <a:buNone/>
                      </a:pPr>
                      <a:endParaRPr kumimoji="0" 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a:txBody>
                  <a:tcPr marL="0" marR="0" marT="0" marB="0" horzOverflow="overflow">
                    <a:lnL w="12700" cap="flat" cmpd="sng" algn="ctr">
                      <a:solidFill>
                        <a:schemeClr val="tx1"/>
                      </a:solidFill>
                      <a:prstDash val="solid"/>
                      <a:miter lim="800000"/>
                      <a:headEnd type="none" w="med" len="med"/>
                      <a:tailEnd type="none" w="med" len="med"/>
                    </a:lnL>
                    <a:lnR w="12700"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30000"/>
                        </a:lnSpc>
                        <a:spcBef>
                          <a:spcPct val="2000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Arial" panose="020B0604020202020204" pitchFamily="34" charset="0"/>
                          <a:ea typeface="微软雅黑" panose="020B0503020204020204" pitchFamily="34" charset="-122"/>
                        </a:rPr>
                        <a:t>观察</a:t>
                      </a:r>
                    </a:p>
                    <a:p>
                      <a:pPr marL="0" marR="0" lvl="0" indent="0" algn="ctr" defTabSz="914400" rtl="0" eaLnBrk="1" fontAlgn="base" latinLnBrk="0" hangingPunct="1">
                        <a:lnSpc>
                          <a:spcPct val="130000"/>
                        </a:lnSpc>
                        <a:spcBef>
                          <a:spcPct val="20000"/>
                        </a:spcBef>
                        <a:spcAft>
                          <a:spcPct val="0"/>
                        </a:spcAft>
                        <a:buClrTx/>
                        <a:buSzTx/>
                        <a:buFontTx/>
                        <a:buNone/>
                      </a:pPr>
                      <a:r>
                        <a:rPr kumimoji="0" lang="zh-CN" altLang="en-US" sz="1600" b="1" i="0" u="none" strike="noStrike" cap="none" normalizeH="0" baseline="0" dirty="0" smtClean="0">
                          <a:ln>
                            <a:noFill/>
                          </a:ln>
                          <a:solidFill>
                            <a:schemeClr val="tx1"/>
                          </a:solidFill>
                          <a:effectLst/>
                          <a:latin typeface="Arial" panose="020B0604020202020204" pitchFamily="34" charset="0"/>
                          <a:ea typeface="微软雅黑" panose="020B0503020204020204" pitchFamily="34" charset="-122"/>
                        </a:rPr>
                        <a:t>每6-12月检测HBV DNA及ALT</a:t>
                      </a:r>
                    </a:p>
                  </a:txBody>
                  <a:tcPr marL="0" marR="0" marT="0" marB="0" horzOverflow="overflow">
                    <a:lnL w="12700" cap="flat" cmpd="sng" algn="ctr">
                      <a:solidFill>
                        <a:schemeClr val="tx1"/>
                      </a:solidFill>
                      <a:prstDash val="solid"/>
                      <a:miter lim="800000"/>
                      <a:headEnd type="none" w="med" len="med"/>
                      <a:tailEnd type="none" w="med" len="med"/>
                    </a:lnL>
                    <a:lnR w="28575" cap="flat" cmpd="sng" algn="ctr">
                      <a:solidFill>
                        <a:schemeClr val="tx1"/>
                      </a:solidFill>
                      <a:prstDash val="solid"/>
                      <a:miter lim="800000"/>
                      <a:headEnd type="none" w="med" len="med"/>
                      <a:tailEnd type="none" w="med" len="med"/>
                    </a:lnR>
                    <a:lnT w="12700" cap="flat" cmpd="sng" algn="ctr">
                      <a:solidFill>
                        <a:schemeClr val="tx1"/>
                      </a:solidFill>
                      <a:prstDash val="solid"/>
                      <a:miter lim="800000"/>
                      <a:headEnd type="none" w="med" len="med"/>
                      <a:tailEnd type="none" w="med" len="med"/>
                    </a:lnT>
                    <a:lnB w="28575" cap="flat" cmpd="sng" algn="ctr">
                      <a:solidFill>
                        <a:schemeClr val="tx1"/>
                      </a:solidFill>
                      <a:prstDash val="solid"/>
                      <a:miter lim="800000"/>
                      <a:headEnd type="none" w="med" len="med"/>
                      <a:tailEnd type="none" w="med" len="med"/>
                    </a:lnB>
                    <a:lnTlToBr>
                      <a:noFill/>
                    </a:lnTlToBr>
                    <a:lnBlToTr>
                      <a:noFill/>
                    </a:lnBlToTr>
                    <a:noFill/>
                  </a:tcPr>
                </a:tc>
              </a:tr>
            </a:tbl>
          </a:graphicData>
        </a:graphic>
      </p:graphicFrame>
      <p:sp>
        <p:nvSpPr>
          <p:cNvPr id="14375" name="TextBox 4"/>
          <p:cNvSpPr txBox="1"/>
          <p:nvPr/>
        </p:nvSpPr>
        <p:spPr>
          <a:xfrm>
            <a:off x="854710" y="297180"/>
            <a:ext cx="6996430" cy="518160"/>
          </a:xfrm>
          <a:prstGeom prst="rect">
            <a:avLst/>
          </a:prstGeom>
          <a:noFill/>
          <a:ln w="9525">
            <a:noFill/>
          </a:ln>
        </p:spPr>
        <p:txBody>
          <a:bodyPr wrap="square">
            <a:spAutoFit/>
          </a:bodyPr>
          <a:lstStyle/>
          <a:p>
            <a:pPr lvl="0" eaLnBrk="1" hangingPunct="1"/>
            <a:r>
              <a:rPr lang="en-US" altLang="zh-CN" sz="2800" b="1" dirty="0">
                <a:latin typeface="Arial" panose="020B0604020202020204" pitchFamily="34" charset="0"/>
                <a:ea typeface="宋体" panose="02010600030101010101" pitchFamily="2" charset="-122"/>
              </a:rPr>
              <a:t>2015</a:t>
            </a:r>
            <a:r>
              <a:rPr lang="zh-CN" altLang="en-US" sz="2800" b="1" dirty="0">
                <a:latin typeface="Arial" panose="020B0604020202020204" pitchFamily="34" charset="0"/>
                <a:ea typeface="宋体" panose="02010600030101010101" pitchFamily="2" charset="-122"/>
              </a:rPr>
              <a:t>年最新慢性乙肝治疗指南中的建议</a:t>
            </a: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矩形 3"/>
          <p:cNvSpPr/>
          <p:nvPr/>
        </p:nvSpPr>
        <p:spPr>
          <a:xfrm>
            <a:off x="1385570" y="2205038"/>
            <a:ext cx="6477000" cy="1077912"/>
          </a:xfrm>
          <a:prstGeom prst="rect">
            <a:avLst/>
          </a:prstGeom>
          <a:noFill/>
          <a:ln w="9525">
            <a:noFill/>
          </a:ln>
        </p:spPr>
        <p:txBody>
          <a:bodyPr>
            <a:spAutoFit/>
          </a:bodyPr>
          <a:lstStyle/>
          <a:p>
            <a:pPr lvl="0" eaLnBrk="1" hangingPunct="1"/>
            <a:r>
              <a:rPr lang="zh-CN" altLang="en-US" dirty="0">
                <a:latin typeface="华文琥珀" panose="02010800040101010101" pitchFamily="2" charset="-122"/>
                <a:ea typeface="华文琥珀" panose="02010800040101010101" pitchFamily="2" charset="-122"/>
              </a:rPr>
              <a:t>抗病毒治疗效果监测及评价的需要</a:t>
            </a:r>
            <a:endParaRPr lang="en-US" altLang="zh-CN" dirty="0">
              <a:latin typeface="华文琥珀" panose="02010800040101010101" pitchFamily="2" charset="-122"/>
              <a:ea typeface="华文琥珀" panose="02010800040101010101" pitchFamily="2" charset="-122"/>
            </a:endParaRPr>
          </a:p>
          <a:p>
            <a:pPr lvl="0" algn="ctr" eaLnBrk="1" hangingPunct="1"/>
            <a:r>
              <a:rPr lang="zh-CN" altLang="en-US" dirty="0">
                <a:latin typeface="华文琥珀" panose="02010800040101010101" pitchFamily="2" charset="-122"/>
                <a:ea typeface="华文琥珀" panose="02010800040101010101" pitchFamily="2" charset="-122"/>
              </a:rPr>
              <a:t>（治疗评价需求）</a:t>
            </a:r>
            <a:endParaRPr lang="en-US" altLang="zh-CN" dirty="0">
              <a:latin typeface="华文琥珀" panose="02010800040101010101" pitchFamily="2" charset="-122"/>
              <a:ea typeface="华文琥珀" panose="02010800040101010101" pitchFamily="2" charset="-122"/>
            </a:endParaRPr>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vert="horz" wrap="square" lIns="91440" tIns="45720" rIns="91440" bIns="45720" anchor="ctr"/>
          <a:lstStyle/>
          <a:p>
            <a:pPr algn="ctr"/>
            <a:r>
              <a:rPr lang="en-US" altLang="zh-CN" sz="3200" b="1" dirty="0" smtClean="0">
                <a:solidFill>
                  <a:srgbClr val="002060"/>
                </a:solidFill>
                <a:latin typeface="黑体" panose="02010609060101010101" pitchFamily="49" charset="-122"/>
                <a:ea typeface="黑体" panose="02010609060101010101" pitchFamily="49" charset="-122"/>
              </a:rPr>
              <a:t>2015</a:t>
            </a:r>
            <a:r>
              <a:rPr lang="zh-CN" altLang="en-US" sz="3200" b="1" dirty="0" smtClean="0">
                <a:solidFill>
                  <a:srgbClr val="002060"/>
                </a:solidFill>
                <a:latin typeface="黑体" panose="02010609060101010101" pitchFamily="49" charset="-122"/>
                <a:ea typeface="黑体" panose="02010609060101010101" pitchFamily="49" charset="-122"/>
              </a:rPr>
              <a:t>慢性乙型肝炎治疗（</a:t>
            </a:r>
            <a:r>
              <a:rPr lang="zh-CN" altLang="en-US" sz="3200" b="1" dirty="0" smtClean="0">
                <a:solidFill>
                  <a:srgbClr val="002060"/>
                </a:solidFill>
                <a:latin typeface="黑体" panose="02010609060101010101" pitchFamily="49" charset="-122"/>
                <a:ea typeface="黑体" panose="02010609060101010101" pitchFamily="49" charset="-122"/>
              </a:rPr>
              <a:t>阶段性治疗）</a:t>
            </a:r>
            <a:endParaRPr lang="zh-CN" altLang="en-US" sz="3200" b="1" dirty="0">
              <a:solidFill>
                <a:srgbClr val="002060"/>
              </a:solidFill>
              <a:latin typeface="黑体" panose="02010609060101010101" pitchFamily="49" charset="-122"/>
              <a:ea typeface="黑体" panose="02010609060101010101" pitchFamily="49" charset="-122"/>
            </a:endParaRPr>
          </a:p>
        </p:txBody>
      </p:sp>
      <p:sp>
        <p:nvSpPr>
          <p:cNvPr id="16387" name="内容占位符 2"/>
          <p:cNvSpPr>
            <a:spLocks noGrp="1"/>
          </p:cNvSpPr>
          <p:nvPr>
            <p:ph idx="1"/>
          </p:nvPr>
        </p:nvSpPr>
        <p:spPr>
          <a:xfrm>
            <a:off x="833438" y="1417955"/>
            <a:ext cx="7853362" cy="4525963"/>
          </a:xfrm>
        </p:spPr>
        <p:txBody>
          <a:bodyPr vert="horz" wrap="square" lIns="91440" tIns="45720" rIns="91440" bIns="45720" anchor="t"/>
          <a:lstStyle/>
          <a:p>
            <a:pPr marL="0" indent="0">
              <a:buNone/>
            </a:pPr>
            <a:r>
              <a:rPr lang="en-US" altLang="zh-CN" sz="2000" dirty="0">
                <a:latin typeface="黑体" panose="02010609060101010101" pitchFamily="49" charset="-122"/>
                <a:ea typeface="黑体" panose="02010609060101010101" pitchFamily="49" charset="-122"/>
              </a:rPr>
              <a:t>1</a:t>
            </a:r>
            <a:r>
              <a:rPr lang="en-US" altLang="zh-CN" sz="2000" dirty="0" smtClean="0">
                <a:latin typeface="黑体" panose="02010609060101010101" pitchFamily="49" charset="-122"/>
                <a:ea typeface="黑体" panose="02010609060101010101" pitchFamily="49" charset="-122"/>
              </a:rPr>
              <a:t>.</a:t>
            </a:r>
            <a:r>
              <a:rPr lang="zh-CN" altLang="zh-CN" sz="2000" dirty="0">
                <a:latin typeface="黑体" pitchFamily="49" charset="-122"/>
                <a:ea typeface="黑体" pitchFamily="49" charset="-122"/>
              </a:rPr>
              <a:t>理想的终点：</a:t>
            </a:r>
            <a:r>
              <a:rPr lang="en-US" altLang="zh-CN" sz="2000" dirty="0" err="1">
                <a:latin typeface="黑体" pitchFamily="49" charset="-122"/>
                <a:ea typeface="黑体" pitchFamily="49" charset="-122"/>
              </a:rPr>
              <a:t>HBeAg</a:t>
            </a:r>
            <a:r>
              <a:rPr lang="en-US" altLang="zh-CN" sz="2000" dirty="0">
                <a:latin typeface="黑体" pitchFamily="49" charset="-122"/>
                <a:ea typeface="黑体" pitchFamily="49" charset="-122"/>
              </a:rPr>
              <a:t> </a:t>
            </a:r>
            <a:r>
              <a:rPr lang="zh-CN" altLang="zh-CN" sz="2000" dirty="0">
                <a:latin typeface="黑体" pitchFamily="49" charset="-122"/>
                <a:ea typeface="黑体" pitchFamily="49" charset="-122"/>
              </a:rPr>
              <a:t>阳性与</a:t>
            </a:r>
            <a:r>
              <a:rPr lang="en-US" altLang="zh-CN" sz="2000" dirty="0" err="1">
                <a:latin typeface="黑体" pitchFamily="49" charset="-122"/>
                <a:ea typeface="黑体" pitchFamily="49" charset="-122"/>
              </a:rPr>
              <a:t>HBeAg</a:t>
            </a:r>
            <a:r>
              <a:rPr lang="zh-CN" altLang="zh-CN" sz="2000" dirty="0">
                <a:latin typeface="黑体" pitchFamily="49" charset="-122"/>
                <a:ea typeface="黑体" pitchFamily="49" charset="-122"/>
              </a:rPr>
              <a:t>阴性患者，停药后获得持久的</a:t>
            </a:r>
            <a:r>
              <a:rPr lang="en-US" altLang="zh-CN" sz="2000" dirty="0" err="1">
                <a:latin typeface="黑体" pitchFamily="49" charset="-122"/>
                <a:ea typeface="黑体" pitchFamily="49" charset="-122"/>
              </a:rPr>
              <a:t>HBsAg</a:t>
            </a:r>
            <a:r>
              <a:rPr lang="en-US" altLang="zh-CN" sz="2000" dirty="0">
                <a:latin typeface="黑体" pitchFamily="49" charset="-122"/>
                <a:ea typeface="黑体" pitchFamily="49" charset="-122"/>
              </a:rPr>
              <a:t> </a:t>
            </a:r>
            <a:r>
              <a:rPr lang="zh-CN" altLang="zh-CN" sz="2000" dirty="0">
                <a:latin typeface="黑体" pitchFamily="49" charset="-122"/>
                <a:ea typeface="黑体" pitchFamily="49" charset="-122"/>
              </a:rPr>
              <a:t>消失，可伴或不伴</a:t>
            </a:r>
            <a:r>
              <a:rPr lang="en-US" altLang="zh-CN" sz="2000" dirty="0" err="1">
                <a:latin typeface="黑体" pitchFamily="49" charset="-122"/>
                <a:ea typeface="黑体" pitchFamily="49" charset="-122"/>
              </a:rPr>
              <a:t>HBsAg</a:t>
            </a:r>
            <a:r>
              <a:rPr lang="zh-CN" altLang="zh-CN" sz="2000" dirty="0">
                <a:latin typeface="黑体" pitchFamily="49" charset="-122"/>
                <a:ea typeface="黑体" pitchFamily="49" charset="-122"/>
              </a:rPr>
              <a:t>血清学转换。</a:t>
            </a:r>
          </a:p>
          <a:p>
            <a:pPr marL="0" indent="0">
              <a:buNone/>
            </a:pPr>
            <a:r>
              <a:rPr lang="en-US" altLang="zh-CN" sz="2000" dirty="0" smtClean="0">
                <a:latin typeface="黑体" panose="02010609060101010101" pitchFamily="49" charset="-122"/>
                <a:ea typeface="黑体" panose="02010609060101010101" pitchFamily="49" charset="-122"/>
              </a:rPr>
              <a:t>2.</a:t>
            </a:r>
            <a:r>
              <a:rPr lang="zh-CN" altLang="zh-CN" sz="2000" dirty="0">
                <a:latin typeface="黑体" pitchFamily="49" charset="-122"/>
                <a:ea typeface="黑体" pitchFamily="49" charset="-122"/>
              </a:rPr>
              <a:t>满意的终点：</a:t>
            </a:r>
            <a:r>
              <a:rPr lang="en-US" altLang="zh-CN" sz="2000" dirty="0" err="1">
                <a:latin typeface="黑体" pitchFamily="49" charset="-122"/>
                <a:ea typeface="黑体" pitchFamily="49" charset="-122"/>
              </a:rPr>
              <a:t>HBeAg</a:t>
            </a:r>
            <a:r>
              <a:rPr lang="zh-CN" altLang="zh-CN" sz="2000" dirty="0">
                <a:latin typeface="黑体" pitchFamily="49" charset="-122"/>
                <a:ea typeface="黑体" pitchFamily="49" charset="-122"/>
              </a:rPr>
              <a:t>阳性患者，停药后获得持续的病毒学应答，</a:t>
            </a:r>
            <a:r>
              <a:rPr lang="en-US" altLang="zh-CN" sz="2000" dirty="0">
                <a:latin typeface="黑体" pitchFamily="49" charset="-122"/>
                <a:ea typeface="黑体" pitchFamily="49" charset="-122"/>
              </a:rPr>
              <a:t>ALT</a:t>
            </a:r>
            <a:r>
              <a:rPr lang="zh-CN" altLang="zh-CN" sz="2000" dirty="0">
                <a:latin typeface="黑体" pitchFamily="49" charset="-122"/>
                <a:ea typeface="黑体" pitchFamily="49" charset="-122"/>
              </a:rPr>
              <a:t>复常，并伴有</a:t>
            </a:r>
            <a:r>
              <a:rPr lang="en-US" altLang="zh-CN" sz="2000" dirty="0" err="1">
                <a:latin typeface="黑体" pitchFamily="49" charset="-122"/>
                <a:ea typeface="黑体" pitchFamily="49" charset="-122"/>
              </a:rPr>
              <a:t>HBeAg</a:t>
            </a:r>
            <a:r>
              <a:rPr lang="zh-CN" altLang="zh-CN" sz="2000" dirty="0">
                <a:latin typeface="黑体" pitchFamily="49" charset="-122"/>
                <a:ea typeface="黑体" pitchFamily="49" charset="-122"/>
              </a:rPr>
              <a:t>血清学转换；</a:t>
            </a:r>
            <a:r>
              <a:rPr lang="en-US" altLang="zh-CN" sz="2000" dirty="0" err="1">
                <a:latin typeface="黑体" pitchFamily="49" charset="-122"/>
                <a:ea typeface="黑体" pitchFamily="49" charset="-122"/>
              </a:rPr>
              <a:t>HBeAg</a:t>
            </a:r>
            <a:r>
              <a:rPr lang="zh-CN" altLang="zh-CN" sz="2000" dirty="0">
                <a:latin typeface="黑体" pitchFamily="49" charset="-122"/>
                <a:ea typeface="黑体" pitchFamily="49" charset="-122"/>
              </a:rPr>
              <a:t>阴性患者，停药后获得持续的病毒学应答和</a:t>
            </a:r>
            <a:r>
              <a:rPr lang="en-US" altLang="zh-CN" sz="2000" dirty="0">
                <a:latin typeface="黑体" pitchFamily="49" charset="-122"/>
                <a:ea typeface="黑体" pitchFamily="49" charset="-122"/>
              </a:rPr>
              <a:t>ALT</a:t>
            </a:r>
            <a:r>
              <a:rPr lang="zh-CN" altLang="zh-CN" sz="2000" dirty="0">
                <a:latin typeface="黑体" pitchFamily="49" charset="-122"/>
                <a:ea typeface="黑体" pitchFamily="49" charset="-122"/>
              </a:rPr>
              <a:t>复常</a:t>
            </a:r>
            <a:r>
              <a:rPr lang="zh-CN" altLang="zh-CN" sz="2000" dirty="0" smtClean="0">
                <a:latin typeface="黑体" pitchFamily="49" charset="-122"/>
                <a:ea typeface="黑体" pitchFamily="49" charset="-122"/>
              </a:rPr>
              <a:t>。</a:t>
            </a:r>
            <a:endParaRPr lang="en-US" altLang="zh-CN" sz="2000" dirty="0">
              <a:latin typeface="黑体" panose="02010609060101010101" pitchFamily="49" charset="-122"/>
              <a:ea typeface="黑体" panose="02010609060101010101" pitchFamily="49" charset="-122"/>
            </a:endParaRPr>
          </a:p>
          <a:p>
            <a:pPr marL="0" indent="0">
              <a:buNone/>
            </a:pPr>
            <a:r>
              <a:rPr lang="en-US" altLang="zh-CN" sz="2000" dirty="0">
                <a:latin typeface="黑体" panose="02010609060101010101" pitchFamily="49" charset="-122"/>
                <a:ea typeface="黑体" panose="02010609060101010101" pitchFamily="49" charset="-122"/>
              </a:rPr>
              <a:t>3</a:t>
            </a:r>
            <a:r>
              <a:rPr lang="en-US" altLang="zh-CN" sz="2000" dirty="0" smtClean="0">
                <a:latin typeface="黑体" panose="02010609060101010101" pitchFamily="49" charset="-122"/>
                <a:ea typeface="黑体" panose="02010609060101010101" pitchFamily="49" charset="-122"/>
              </a:rPr>
              <a:t>.</a:t>
            </a:r>
            <a:r>
              <a:rPr lang="zh-CN" altLang="zh-CN" sz="2000" dirty="0">
                <a:latin typeface="黑体" pitchFamily="49" charset="-122"/>
                <a:ea typeface="黑体" pitchFamily="49" charset="-122"/>
              </a:rPr>
              <a:t>基本的终点：如无法获得停药后持续应答，抗病毒治疗期间长期维持病毒学应答（</a:t>
            </a:r>
            <a:r>
              <a:rPr lang="en-US" altLang="zh-CN" sz="2000" dirty="0">
                <a:latin typeface="黑体" pitchFamily="49" charset="-122"/>
                <a:ea typeface="黑体" pitchFamily="49" charset="-122"/>
              </a:rPr>
              <a:t>HBV DNA</a:t>
            </a:r>
            <a:r>
              <a:rPr lang="zh-CN" altLang="zh-CN" sz="2000" dirty="0">
                <a:latin typeface="黑体" pitchFamily="49" charset="-122"/>
                <a:ea typeface="黑体" pitchFamily="49" charset="-122"/>
              </a:rPr>
              <a:t>检测不到）</a:t>
            </a:r>
            <a:endParaRPr lang="en-US" altLang="zh-CN" sz="2000" dirty="0">
              <a:latin typeface="黑体" panose="02010609060101010101" pitchFamily="49" charset="-122"/>
              <a:ea typeface="黑体" panose="02010609060101010101" pitchFamily="49" charset="-122"/>
            </a:endParaRPr>
          </a:p>
          <a:p>
            <a:pPr marL="0" indent="0">
              <a:buNone/>
            </a:pPr>
            <a:r>
              <a:rPr lang="zh-CN" altLang="en-US" sz="2400" dirty="0">
                <a:latin typeface="黑体" panose="02010609060101010101" pitchFamily="49" charset="-122"/>
                <a:ea typeface="黑体" panose="02010609060101010101" pitchFamily="49" charset="-122"/>
              </a:rPr>
              <a:t>总体治疗目标：</a:t>
            </a:r>
            <a:r>
              <a:rPr lang="zh-CN" altLang="en-US" sz="2400" dirty="0">
                <a:solidFill>
                  <a:srgbClr val="FF0000"/>
                </a:solidFill>
                <a:latin typeface="黑体" panose="02010609060101010101" pitchFamily="49" charset="-122"/>
                <a:ea typeface="黑体" panose="02010609060101010101" pitchFamily="49" charset="-122"/>
              </a:rPr>
              <a:t>最大限度地长期抑制</a:t>
            </a:r>
            <a:r>
              <a:rPr lang="en-US" altLang="zh-CN" sz="2400" dirty="0">
                <a:solidFill>
                  <a:srgbClr val="FF0000"/>
                </a:solidFill>
                <a:latin typeface="黑体" panose="02010609060101010101" pitchFamily="49" charset="-122"/>
                <a:ea typeface="黑体" panose="02010609060101010101" pitchFamily="49" charset="-122"/>
              </a:rPr>
              <a:t>HBV DNA</a:t>
            </a:r>
            <a:r>
              <a:rPr lang="zh-CN" altLang="en-US" sz="2400" dirty="0">
                <a:latin typeface="黑体" panose="02010609060101010101" pitchFamily="49" charset="-122"/>
                <a:ea typeface="黑体" panose="02010609060101010101" pitchFamily="49" charset="-122"/>
              </a:rPr>
              <a:t>，减轻肝细胞炎症坏死及肝纤维化，延缓和减少肝脏失代偿、肝硬化、</a:t>
            </a:r>
            <a:r>
              <a:rPr lang="en-US" altLang="zh-CN" sz="2400" dirty="0">
                <a:latin typeface="黑体" panose="02010609060101010101" pitchFamily="49" charset="-122"/>
                <a:ea typeface="黑体" panose="02010609060101010101" pitchFamily="49" charset="-122"/>
              </a:rPr>
              <a:t>HCC</a:t>
            </a:r>
            <a:r>
              <a:rPr lang="zh-CN" altLang="en-US" sz="2400" dirty="0">
                <a:latin typeface="黑体" panose="02010609060101010101" pitchFamily="49" charset="-122"/>
                <a:ea typeface="黑体" panose="02010609060101010101" pitchFamily="49" charset="-122"/>
              </a:rPr>
              <a:t>及其并发症的发生，从而改善生活质量和延长存活时间。</a:t>
            </a:r>
            <a:r>
              <a:rPr lang="en-US" altLang="zh-CN" sz="2400" dirty="0">
                <a:latin typeface="黑体" panose="02010609060101010101" pitchFamily="49" charset="-122"/>
                <a:ea typeface="黑体" panose="02010609060101010101" pitchFamily="49" charset="-122"/>
              </a:rPr>
              <a:t>  </a:t>
            </a:r>
          </a:p>
          <a:p>
            <a:pPr marL="0" indent="0"/>
            <a:endParaRPr lang="zh-CN" altLang="en-US" sz="2000" dirty="0">
              <a:latin typeface="微软雅黑" panose="020B0503020204020204" pitchFamily="34" charset="-122"/>
              <a:ea typeface="微软雅黑" panose="020B0503020204020204" pitchFamily="34" charset="-122"/>
            </a:endParaRPr>
          </a:p>
          <a:p>
            <a:pPr marL="0" indent="0"/>
            <a:endParaRPr lang="en-US" altLang="zh-CN" sz="2000" dirty="0">
              <a:latin typeface="黑体" panose="02010609060101010101" pitchFamily="49" charset="-122"/>
              <a:ea typeface="黑体" panose="02010609060101010101" pitchFamily="49" charset="-122"/>
            </a:endParaRPr>
          </a:p>
          <a:p>
            <a:pPr marL="0" indent="0"/>
            <a:endParaRPr lang="zh-CN" altLang="en-US" dirty="0">
              <a:ea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000"/>
          <p:cNvPicPr>
            <a:picLocks noChangeAspect="1"/>
          </p:cNvPicPr>
          <p:nvPr/>
        </p:nvPicPr>
        <p:blipFill>
          <a:blip r:embed="rId3"/>
          <a:stretch>
            <a:fillRect/>
          </a:stretch>
        </p:blipFill>
        <p:spPr>
          <a:xfrm>
            <a:off x="228600" y="1219200"/>
            <a:ext cx="8675688" cy="3978275"/>
          </a:xfrm>
          <a:prstGeom prst="rect">
            <a:avLst/>
          </a:prstGeom>
          <a:noFill/>
          <a:ln w="9525">
            <a:noFill/>
          </a:ln>
        </p:spPr>
      </p:pic>
      <p:sp>
        <p:nvSpPr>
          <p:cNvPr id="17411" name="Rectangle 3"/>
          <p:cNvSpPr/>
          <p:nvPr/>
        </p:nvSpPr>
        <p:spPr>
          <a:xfrm>
            <a:off x="228600" y="5602764"/>
            <a:ext cx="8763000" cy="483235"/>
          </a:xfrm>
          <a:prstGeom prst="rect">
            <a:avLst/>
          </a:prstGeom>
          <a:noFill/>
          <a:ln w="9525">
            <a:noFill/>
          </a:ln>
        </p:spPr>
        <p:txBody>
          <a:bodyPr anchor="ctr">
            <a:spAutoFit/>
          </a:bodyPr>
          <a:lstStyle/>
          <a:p>
            <a:pPr lvl="0" eaLnBrk="1" latinLnBrk="1" hangingPunct="1"/>
            <a:r>
              <a:rPr lang="zh-CN" altLang="en-US" sz="2400" dirty="0">
                <a:latin typeface="微软雅黑" panose="020B0503020204020204" pitchFamily="34" charset="-122"/>
                <a:ea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rPr>
              <a:t>EmmetB. Keeffe</a:t>
            </a:r>
            <a:r>
              <a:rPr lang="zh-CN" altLang="en-US" sz="2400" dirty="0">
                <a:latin typeface="微软雅黑" panose="020B0503020204020204" pitchFamily="34" charset="-122"/>
                <a:ea typeface="微软雅黑" panose="020B0503020204020204" pitchFamily="34" charset="-122"/>
              </a:rPr>
              <a:t>等，</a:t>
            </a:r>
            <a:r>
              <a:rPr lang="en-US" altLang="zh-CN" sz="2400" dirty="0">
                <a:latin typeface="微软雅黑" panose="020B0503020204020204" pitchFamily="34" charset="-122"/>
                <a:ea typeface="微软雅黑" panose="020B0503020204020204" pitchFamily="34" charset="-122"/>
              </a:rPr>
              <a:t>2007</a:t>
            </a:r>
            <a:r>
              <a:rPr lang="zh-CN" altLang="en-US" sz="2400" dirty="0">
                <a:latin typeface="微软雅黑" panose="020B0503020204020204" pitchFamily="34" charset="-122"/>
                <a:ea typeface="微软雅黑" panose="020B0503020204020204" pitchFamily="34" charset="-122"/>
              </a:rPr>
              <a:t>，美国斯坦福大学亚洲肝病中心）</a:t>
            </a:r>
          </a:p>
        </p:txBody>
      </p:sp>
      <p:sp>
        <p:nvSpPr>
          <p:cNvPr id="17412" name="Text Box 2"/>
          <p:cNvSpPr>
            <a:spLocks noGrp="1"/>
          </p:cNvSpPr>
          <p:nvPr>
            <p:ph type="title"/>
          </p:nvPr>
        </p:nvSpPr>
        <p:spPr>
          <a:xfrm>
            <a:off x="685800" y="228600"/>
            <a:ext cx="7853363" cy="1143000"/>
          </a:xfrm>
        </p:spPr>
        <p:txBody>
          <a:bodyPr vert="horz" wrap="square" lIns="91440" tIns="45720" rIns="91440" bIns="45720" anchor="ctr"/>
          <a:lstStyle/>
          <a:p>
            <a:pPr algn="ctr">
              <a:spcBef>
                <a:spcPct val="50000"/>
              </a:spcBef>
            </a:pPr>
            <a:r>
              <a:rPr lang="en-US" altLang="zh-CN" b="1" dirty="0">
                <a:latin typeface="Times New Roman" panose="02020603050405020304" pitchFamily="18" charset="0"/>
                <a:ea typeface="宋体" panose="02010600030101010101" pitchFamily="2" charset="-122"/>
              </a:rPr>
              <a:t>Keeffe</a:t>
            </a:r>
            <a:r>
              <a:rPr lang="zh-CN" altLang="en-US" b="1" dirty="0">
                <a:latin typeface="Times New Roman" panose="02020603050405020304" pitchFamily="18" charset="0"/>
                <a:ea typeface="宋体" panose="02010600030101010101" pitchFamily="2" charset="-122"/>
              </a:rPr>
              <a:t>慢性乙肝治疗流程图</a:t>
            </a:r>
          </a:p>
        </p:txBody>
      </p:sp>
      <p:sp>
        <p:nvSpPr>
          <p:cNvPr id="17413" name="Oval 5"/>
          <p:cNvSpPr/>
          <p:nvPr/>
        </p:nvSpPr>
        <p:spPr>
          <a:xfrm>
            <a:off x="457200" y="3848100"/>
            <a:ext cx="2057400" cy="381000"/>
          </a:xfrm>
          <a:prstGeom prst="ellipse">
            <a:avLst/>
          </a:prstGeom>
          <a:noFill/>
          <a:ln w="38100" cap="flat" cmpd="sng">
            <a:solidFill>
              <a:srgbClr val="FF0000"/>
            </a:solidFill>
            <a:prstDash val="solid"/>
            <a:headEnd type="none" w="med" len="med"/>
            <a:tailEnd type="none" w="med" len="med"/>
          </a:ln>
        </p:spPr>
        <p:txBody>
          <a:bodyPr wrap="none" anchor="ctr"/>
          <a:lstStyle/>
          <a:p>
            <a:pPr lvl="0" eaLnBrk="1" hangingPunct="1"/>
            <a:endParaRPr lang="zh-CN" altLang="en-US" dirty="0">
              <a:latin typeface="Arial" panose="020B0604020202020204" pitchFamily="34" charset="0"/>
              <a:ea typeface="宋体" panose="02010600030101010101" pitchFamily="2" charset="-122"/>
            </a:endParaRPr>
          </a:p>
        </p:txBody>
      </p:sp>
      <p:sp>
        <p:nvSpPr>
          <p:cNvPr id="17414" name="Oval 6"/>
          <p:cNvSpPr/>
          <p:nvPr/>
        </p:nvSpPr>
        <p:spPr>
          <a:xfrm>
            <a:off x="3124200" y="3848100"/>
            <a:ext cx="2514600" cy="381000"/>
          </a:xfrm>
          <a:prstGeom prst="ellipse">
            <a:avLst/>
          </a:prstGeom>
          <a:noFill/>
          <a:ln w="38100" cap="flat" cmpd="sng">
            <a:solidFill>
              <a:srgbClr val="FF0000"/>
            </a:solidFill>
            <a:prstDash val="solid"/>
            <a:headEnd type="none" w="med" len="med"/>
            <a:tailEnd type="none" w="med" len="med"/>
          </a:ln>
        </p:spPr>
        <p:txBody>
          <a:bodyPr wrap="none" anchor="ctr"/>
          <a:lstStyle/>
          <a:p>
            <a:pPr lvl="0" eaLnBrk="1" hangingPunct="1"/>
            <a:endParaRPr lang="zh-CN" altLang="en-US" dirty="0">
              <a:latin typeface="Arial" panose="020B0604020202020204" pitchFamily="34" charset="0"/>
              <a:ea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内容占位符 2"/>
          <p:cNvSpPr>
            <a:spLocks noGrp="1"/>
          </p:cNvSpPr>
          <p:nvPr>
            <p:ph idx="1"/>
          </p:nvPr>
        </p:nvSpPr>
        <p:spPr>
          <a:xfrm>
            <a:off x="833438" y="1078865"/>
            <a:ext cx="7853362" cy="4525963"/>
          </a:xfrm>
        </p:spPr>
        <p:txBody>
          <a:bodyPr vert="horz" wrap="square" lIns="91440" tIns="45720" rIns="91440" bIns="45720" anchor="t"/>
          <a:lstStyle/>
          <a:p>
            <a:endParaRPr lang="en-US" altLang="zh-CN" dirty="0">
              <a:ea typeface="宋体" panose="02010600030101010101" pitchFamily="2" charset="-122"/>
            </a:endParaRPr>
          </a:p>
          <a:p>
            <a:pPr>
              <a:buNone/>
            </a:pPr>
            <a:endParaRPr lang="en-US" altLang="zh-CN" dirty="0">
              <a:ea typeface="宋体" panose="02010600030101010101" pitchFamily="2" charset="-122"/>
            </a:endParaRPr>
          </a:p>
          <a:p>
            <a:pPr marL="0" indent="0" algn="ctr">
              <a:buNone/>
            </a:pPr>
            <a:r>
              <a:rPr lang="zh-CN" altLang="en-US" dirty="0">
                <a:latin typeface="华文琥珀" panose="02010800040101010101" pitchFamily="2" charset="-122"/>
                <a:ea typeface="华文琥珀" panose="02010800040101010101" pitchFamily="2" charset="-122"/>
              </a:rPr>
              <a:t>及早发现耐药，优化治疗方案，减少复发风险</a:t>
            </a:r>
          </a:p>
          <a:p>
            <a:pPr marL="0" indent="0" algn="ctr">
              <a:buNone/>
            </a:pPr>
            <a:r>
              <a:rPr lang="zh-CN" altLang="en-US" dirty="0">
                <a:latin typeface="华文琥珀" panose="02010800040101010101" pitchFamily="2" charset="-122"/>
                <a:ea typeface="华文琥珀" panose="02010800040101010101" pitchFamily="2" charset="-122"/>
              </a:rPr>
              <a:t>（耐药管理需求）</a:t>
            </a:r>
            <a:endParaRPr lang="en-US" altLang="zh-CN" dirty="0">
              <a:latin typeface="华文琥珀" panose="02010800040101010101" pitchFamily="2" charset="-122"/>
              <a:ea typeface="华文琥珀" panose="02010800040101010101" pitchFamily="2" charset="-122"/>
            </a:endParaRPr>
          </a:p>
          <a:p>
            <a:endParaRPr lang="zh-CN" altLang="en-US" dirty="0">
              <a:ea typeface="宋体" panose="02010600030101010101" pitchFamily="2" charset="-122"/>
            </a:endParaRPr>
          </a:p>
        </p:txBody>
      </p:sp>
    </p:spTree>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3438" y="406718"/>
            <a:ext cx="7853362" cy="1143000"/>
          </a:xfrm>
        </p:spPr>
        <p:txBody>
          <a:bodyPr/>
          <a:lstStyle/>
          <a:p>
            <a:pPr algn="ctr"/>
            <a:r>
              <a:rPr lang="zh-CN" altLang="en-US" b="1" dirty="0">
                <a:solidFill>
                  <a:schemeClr val="tx1"/>
                </a:solidFill>
                <a:ea typeface="宋体" panose="02010600030101010101" pitchFamily="2" charset="-122"/>
                <a:sym typeface="+mn-ea"/>
              </a:rPr>
              <a:t>各种抗病毒药物的耐药发生率</a:t>
            </a:r>
          </a:p>
        </p:txBody>
      </p:sp>
      <p:pic>
        <p:nvPicPr>
          <p:cNvPr id="44034" name="图片 3" descr="http://media.cmechina.net/200800004953/04/images/02.gif"/>
          <p:cNvPicPr>
            <a:picLocks noChangeAspect="1"/>
          </p:cNvPicPr>
          <p:nvPr/>
        </p:nvPicPr>
        <p:blipFill>
          <a:blip r:embed="rId3"/>
          <a:stretch>
            <a:fillRect/>
          </a:stretch>
        </p:blipFill>
        <p:spPr>
          <a:xfrm>
            <a:off x="904875" y="1550035"/>
            <a:ext cx="7710170" cy="434530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p:cNvSpPr/>
          <p:nvPr/>
        </p:nvSpPr>
        <p:spPr>
          <a:xfrm>
            <a:off x="1330960" y="439420"/>
            <a:ext cx="6710363" cy="1143000"/>
          </a:xfrm>
          <a:prstGeom prst="rect">
            <a:avLst/>
          </a:prstGeom>
          <a:noFill/>
          <a:ln w="9525">
            <a:noFill/>
          </a:ln>
        </p:spPr>
        <p:txBody>
          <a:bodyPr anchor="ctr"/>
          <a:lstStyle/>
          <a:p>
            <a:pPr lvl="0" algn="ctr" eaLnBrk="1" hangingPunct="1"/>
            <a:r>
              <a:rPr lang="zh-CN" altLang="en-US" sz="3600" b="1" dirty="0">
                <a:latin typeface="黑体" panose="02010609060101010101" pitchFamily="49" charset="-122"/>
                <a:ea typeface="黑体" panose="02010609060101010101" pitchFamily="49" charset="-122"/>
              </a:rPr>
              <a:t>从乙肝病毒变异到发生临床耐药</a:t>
            </a:r>
            <a:endParaRPr lang="zh-CN" altLang="en-US" sz="3600" b="1" dirty="0">
              <a:solidFill>
                <a:schemeClr val="tx2"/>
              </a:solidFill>
              <a:latin typeface="黑体" panose="02010609060101010101" pitchFamily="49" charset="-122"/>
              <a:ea typeface="黑体" panose="02010609060101010101" pitchFamily="49" charset="-122"/>
            </a:endParaRPr>
          </a:p>
        </p:txBody>
      </p:sp>
      <p:sp>
        <p:nvSpPr>
          <p:cNvPr id="20483" name="TextBox 4"/>
          <p:cNvSpPr txBox="1"/>
          <p:nvPr/>
        </p:nvSpPr>
        <p:spPr>
          <a:xfrm>
            <a:off x="609600" y="5562600"/>
            <a:ext cx="8153400" cy="396875"/>
          </a:xfrm>
          <a:prstGeom prst="rect">
            <a:avLst/>
          </a:prstGeom>
          <a:noFill/>
          <a:ln w="9525">
            <a:noFill/>
          </a:ln>
        </p:spPr>
        <p:txBody>
          <a:bodyPr>
            <a:spAutoFit/>
          </a:bodyPr>
          <a:lstStyle/>
          <a:p>
            <a:pPr lvl="0" eaLnBrk="1" hangingPunct="1"/>
            <a:r>
              <a:rPr lang="zh-CN" altLang="en-US" sz="2000" b="1" dirty="0">
                <a:latin typeface="仿宋_GB2312" pitchFamily="1" charset="-122"/>
                <a:ea typeface="仿宋_GB2312" pitchFamily="1" charset="-122"/>
              </a:rPr>
              <a:t>更早发现耐药引起的病毒学突破，及早调整更加适合的用药治疗方案</a:t>
            </a:r>
          </a:p>
        </p:txBody>
      </p:sp>
      <p:pic>
        <p:nvPicPr>
          <p:cNvPr id="20484" name="Picture 2"/>
          <p:cNvPicPr>
            <a:picLocks noChangeAspect="1"/>
          </p:cNvPicPr>
          <p:nvPr/>
        </p:nvPicPr>
        <p:blipFill>
          <a:blip r:embed="rId3"/>
          <a:stretch>
            <a:fillRect/>
          </a:stretch>
        </p:blipFill>
        <p:spPr>
          <a:xfrm>
            <a:off x="762000" y="1676400"/>
            <a:ext cx="8001000" cy="3457575"/>
          </a:xfrm>
          <a:prstGeom prst="rect">
            <a:avLst/>
          </a:prstGeom>
          <a:noFill/>
          <a:ln w="9525">
            <a:noFill/>
          </a:ln>
        </p:spPr>
      </p:pic>
      <p:sp>
        <p:nvSpPr>
          <p:cNvPr id="20485" name="TextBox 1"/>
          <p:cNvSpPr txBox="1"/>
          <p:nvPr/>
        </p:nvSpPr>
        <p:spPr>
          <a:xfrm>
            <a:off x="3703638" y="3700463"/>
            <a:ext cx="914400" cy="307975"/>
          </a:xfrm>
          <a:prstGeom prst="rect">
            <a:avLst/>
          </a:prstGeom>
          <a:noFill/>
          <a:ln w="9525">
            <a:noFill/>
          </a:ln>
        </p:spPr>
        <p:txBody>
          <a:bodyPr>
            <a:spAutoFit/>
          </a:bodyPr>
          <a:lstStyle/>
          <a:p>
            <a:pPr lvl="0" eaLnBrk="1" hangingPunct="1"/>
            <a:r>
              <a:rPr lang="zh-CN" altLang="en-US" sz="1400" dirty="0">
                <a:latin typeface="Arial" panose="020B0604020202020204" pitchFamily="34" charset="0"/>
                <a:ea typeface="宋体" panose="02010600030101010101" pitchFamily="2" charset="-122"/>
              </a:rPr>
              <a:t>基因耐药</a:t>
            </a:r>
          </a:p>
        </p:txBody>
      </p:sp>
      <p:sp>
        <p:nvSpPr>
          <p:cNvPr id="3" name="下箭头 2"/>
          <p:cNvSpPr/>
          <p:nvPr/>
        </p:nvSpPr>
        <p:spPr>
          <a:xfrm>
            <a:off x="4084638" y="4049713"/>
            <a:ext cx="152400" cy="39687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lt1"/>
              </a:solidFill>
              <a:effectLst/>
              <a:uLnTx/>
              <a:uFillTx/>
              <a:latin typeface="+mn-lt"/>
              <a:ea typeface="+mn-ea"/>
              <a:cs typeface="+mn-cs"/>
            </a:endParaRPr>
          </a:p>
        </p:txBody>
      </p:sp>
      <p:sp>
        <p:nvSpPr>
          <p:cNvPr id="20487" name="TextBox 3"/>
          <p:cNvSpPr txBox="1"/>
          <p:nvPr/>
        </p:nvSpPr>
        <p:spPr>
          <a:xfrm>
            <a:off x="4762500" y="3392488"/>
            <a:ext cx="1181100" cy="307975"/>
          </a:xfrm>
          <a:prstGeom prst="rect">
            <a:avLst/>
          </a:prstGeom>
          <a:noFill/>
          <a:ln w="9525">
            <a:noFill/>
          </a:ln>
        </p:spPr>
        <p:txBody>
          <a:bodyPr>
            <a:spAutoFit/>
          </a:bodyPr>
          <a:lstStyle/>
          <a:p>
            <a:pPr lvl="0" eaLnBrk="1" hangingPunct="1"/>
            <a:r>
              <a:rPr lang="zh-CN" altLang="en-US" sz="1400" dirty="0">
                <a:latin typeface="Arial" panose="020B0604020202020204" pitchFamily="34" charset="0"/>
                <a:ea typeface="宋体" panose="02010600030101010101" pitchFamily="2" charset="-122"/>
              </a:rPr>
              <a:t>病毒学突破</a:t>
            </a:r>
          </a:p>
        </p:txBody>
      </p:sp>
      <p:sp>
        <p:nvSpPr>
          <p:cNvPr id="40" name="下箭头 39"/>
          <p:cNvSpPr/>
          <p:nvPr/>
        </p:nvSpPr>
        <p:spPr>
          <a:xfrm>
            <a:off x="5227638" y="3744913"/>
            <a:ext cx="152400" cy="39687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lt1"/>
              </a:solidFill>
              <a:effectLst/>
              <a:uLnTx/>
              <a:uFillTx/>
              <a:latin typeface="+mn-lt"/>
              <a:ea typeface="+mn-ea"/>
              <a:cs typeface="+mn-cs"/>
            </a:endParaRPr>
          </a:p>
        </p:txBody>
      </p:sp>
      <p:sp>
        <p:nvSpPr>
          <p:cNvPr id="20489" name="TextBox 4"/>
          <p:cNvSpPr txBox="1"/>
          <p:nvPr/>
        </p:nvSpPr>
        <p:spPr>
          <a:xfrm>
            <a:off x="7035800" y="2286000"/>
            <a:ext cx="914400" cy="307975"/>
          </a:xfrm>
          <a:prstGeom prst="rect">
            <a:avLst/>
          </a:prstGeom>
          <a:noFill/>
          <a:ln w="9525">
            <a:noFill/>
          </a:ln>
        </p:spPr>
        <p:txBody>
          <a:bodyPr>
            <a:spAutoFit/>
          </a:bodyPr>
          <a:lstStyle/>
          <a:p>
            <a:pPr lvl="0" eaLnBrk="1" hangingPunct="1"/>
            <a:r>
              <a:rPr lang="zh-CN" altLang="en-US" sz="1400" dirty="0">
                <a:latin typeface="Arial" panose="020B0604020202020204" pitchFamily="34" charset="0"/>
                <a:ea typeface="宋体" panose="02010600030101010101" pitchFamily="2" charset="-122"/>
              </a:rPr>
              <a:t>临床复发</a:t>
            </a:r>
          </a:p>
        </p:txBody>
      </p:sp>
      <p:sp>
        <p:nvSpPr>
          <p:cNvPr id="20490" name="TextBox 5"/>
          <p:cNvSpPr txBox="1"/>
          <p:nvPr/>
        </p:nvSpPr>
        <p:spPr>
          <a:xfrm>
            <a:off x="2209800" y="2286000"/>
            <a:ext cx="1143000" cy="307975"/>
          </a:xfrm>
          <a:prstGeom prst="rect">
            <a:avLst/>
          </a:prstGeom>
          <a:noFill/>
          <a:ln w="9525">
            <a:noFill/>
          </a:ln>
        </p:spPr>
        <p:txBody>
          <a:bodyPr>
            <a:spAutoFit/>
          </a:bodyPr>
          <a:lstStyle/>
          <a:p>
            <a:pPr lvl="0" eaLnBrk="1" hangingPunct="1"/>
            <a:r>
              <a:rPr lang="en-US" altLang="zh-CN" sz="1400" dirty="0">
                <a:latin typeface="Arial" panose="020B0604020202020204" pitchFamily="34" charset="0"/>
                <a:ea typeface="宋体" panose="02010600030101010101" pitchFamily="2" charset="-122"/>
              </a:rPr>
              <a:t>ALT</a:t>
            </a:r>
            <a:r>
              <a:rPr lang="zh-CN" altLang="en-US" sz="1400" dirty="0">
                <a:latin typeface="Arial" panose="020B0604020202020204" pitchFamily="34" charset="0"/>
                <a:ea typeface="宋体" panose="02010600030101010101" pitchFamily="2" charset="-122"/>
              </a:rPr>
              <a:t>＞</a:t>
            </a:r>
            <a:r>
              <a:rPr lang="en-US" altLang="zh-CN" sz="1400" dirty="0">
                <a:latin typeface="Arial" panose="020B0604020202020204" pitchFamily="34" charset="0"/>
                <a:ea typeface="宋体" panose="02010600030101010101" pitchFamily="2" charset="-122"/>
              </a:rPr>
              <a:t>2ULN</a:t>
            </a:r>
            <a:endParaRPr lang="zh-CN" altLang="en-US" sz="1400" dirty="0">
              <a:latin typeface="Arial" panose="020B0604020202020204" pitchFamily="34" charset="0"/>
              <a:ea typeface="宋体" panose="02010600030101010101" pitchFamily="2" charset="-122"/>
            </a:endParaRPr>
          </a:p>
        </p:txBody>
      </p:sp>
      <p:sp>
        <p:nvSpPr>
          <p:cNvPr id="20491" name="TextBox 42"/>
          <p:cNvSpPr txBox="1"/>
          <p:nvPr/>
        </p:nvSpPr>
        <p:spPr>
          <a:xfrm>
            <a:off x="5943600" y="2311400"/>
            <a:ext cx="1181100" cy="306388"/>
          </a:xfrm>
          <a:prstGeom prst="rect">
            <a:avLst/>
          </a:prstGeom>
          <a:noFill/>
          <a:ln w="9525">
            <a:noFill/>
          </a:ln>
        </p:spPr>
        <p:txBody>
          <a:bodyPr>
            <a:spAutoFit/>
          </a:bodyPr>
          <a:lstStyle/>
          <a:p>
            <a:pPr lvl="0" eaLnBrk="1" hangingPunct="1"/>
            <a:r>
              <a:rPr lang="zh-CN" altLang="en-US" sz="1400" dirty="0">
                <a:latin typeface="Arial" panose="020B0604020202020204" pitchFamily="34" charset="0"/>
                <a:ea typeface="宋体" panose="02010600030101010101" pitchFamily="2" charset="-122"/>
              </a:rPr>
              <a:t>生化学突破</a:t>
            </a:r>
          </a:p>
        </p:txBody>
      </p:sp>
      <p:sp>
        <p:nvSpPr>
          <p:cNvPr id="44" name="下箭头 43"/>
          <p:cNvSpPr/>
          <p:nvPr/>
        </p:nvSpPr>
        <p:spPr>
          <a:xfrm>
            <a:off x="6370638" y="2608263"/>
            <a:ext cx="152400" cy="39687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vert="horz" wrap="square" lIns="91440" tIns="45720" rIns="91440" bIns="45720" anchor="ctr"/>
          <a:lstStyle/>
          <a:p>
            <a:pPr algn="ctr"/>
            <a:r>
              <a:rPr lang="zh-CN" altLang="en-US" b="1" dirty="0">
                <a:solidFill>
                  <a:srgbClr val="002060"/>
                </a:solidFill>
                <a:latin typeface="黑体" panose="02010609060101010101" pitchFamily="49" charset="-122"/>
                <a:ea typeface="黑体" panose="02010609060101010101" pitchFamily="49" charset="-122"/>
              </a:rPr>
              <a:t>实验室自动化的需求</a:t>
            </a:r>
          </a:p>
        </p:txBody>
      </p:sp>
      <p:sp>
        <p:nvSpPr>
          <p:cNvPr id="22531" name="内容占位符 2"/>
          <p:cNvSpPr>
            <a:spLocks noGrp="1"/>
          </p:cNvSpPr>
          <p:nvPr>
            <p:ph idx="1"/>
          </p:nvPr>
        </p:nvSpPr>
        <p:spPr/>
        <p:txBody>
          <a:bodyPr vert="horz" wrap="square" lIns="91440" tIns="45720" rIns="91440" bIns="45720" anchor="t"/>
          <a:lstStyle/>
          <a:p>
            <a:endParaRPr lang="en-US" altLang="zh-CN" dirty="0">
              <a:ea typeface="宋体" panose="02010600030101010101" pitchFamily="2" charset="-122"/>
            </a:endParaRPr>
          </a:p>
          <a:p>
            <a:pPr algn="ctr">
              <a:buNone/>
            </a:pPr>
            <a:endParaRPr lang="en-US" altLang="zh-CN" dirty="0">
              <a:ea typeface="宋体" panose="02010600030101010101" pitchFamily="2" charset="-122"/>
            </a:endParaRPr>
          </a:p>
          <a:p>
            <a:endParaRPr lang="zh-CN" altLang="en-US" dirty="0">
              <a:ea typeface="宋体" panose="02010600030101010101" pitchFamily="2" charset="-122"/>
            </a:endParaRPr>
          </a:p>
        </p:txBody>
      </p:sp>
      <p:pic>
        <p:nvPicPr>
          <p:cNvPr id="22532" name="Picture 2"/>
          <p:cNvPicPr>
            <a:picLocks noChangeAspect="1"/>
          </p:cNvPicPr>
          <p:nvPr/>
        </p:nvPicPr>
        <p:blipFill>
          <a:blip r:embed="rId3"/>
          <a:stretch>
            <a:fillRect/>
          </a:stretch>
        </p:blipFill>
        <p:spPr>
          <a:xfrm>
            <a:off x="762000" y="1571625"/>
            <a:ext cx="7772400" cy="4524375"/>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灯片编号占位符 5"/>
          <p:cNvSpPr txBox="1">
            <a:spLocks noGrp="1"/>
          </p:cNvSpPr>
          <p:nvPr/>
        </p:nvSpPr>
        <p:spPr>
          <a:xfrm>
            <a:off x="6553200" y="6245225"/>
            <a:ext cx="2133600" cy="476250"/>
          </a:xfrm>
          <a:prstGeom prst="rect">
            <a:avLst/>
          </a:prstGeom>
          <a:noFill/>
          <a:ln w="9525">
            <a:noFill/>
          </a:ln>
        </p:spPr>
        <p:txBody>
          <a:bodyPr/>
          <a:lstStyle/>
          <a:p>
            <a:pPr lvl="0" algn="r" eaLnBrk="1" hangingPunct="1"/>
            <a:fld id="{9A0DB2DC-4C9A-4742-B13C-FB6460FD3503}" type="slidenum">
              <a:rPr lang="en-US" altLang="zh-CN" sz="1400" dirty="0">
                <a:latin typeface="Arial" panose="020B0604020202020204" pitchFamily="34" charset="0"/>
                <a:ea typeface="宋体" panose="02010600030101010101" pitchFamily="2" charset="-122"/>
              </a:rPr>
              <a:t>29</a:t>
            </a:fld>
            <a:endParaRPr lang="en-US" altLang="zh-CN" sz="1400" dirty="0">
              <a:latin typeface="Arial" panose="020B0604020202020204" pitchFamily="34" charset="0"/>
              <a:ea typeface="宋体" panose="02010600030101010101" pitchFamily="2" charset="-122"/>
            </a:endParaRPr>
          </a:p>
        </p:txBody>
      </p:sp>
      <p:sp>
        <p:nvSpPr>
          <p:cNvPr id="21507" name="Rectangle 2"/>
          <p:cNvSpPr>
            <a:spLocks noGrp="1"/>
          </p:cNvSpPr>
          <p:nvPr>
            <p:ph type="title"/>
          </p:nvPr>
        </p:nvSpPr>
        <p:spPr>
          <a:xfrm>
            <a:off x="431165" y="255270"/>
            <a:ext cx="8507413" cy="1676400"/>
          </a:xfrm>
        </p:spPr>
        <p:txBody>
          <a:bodyPr vert="horz" wrap="square" lIns="91440" tIns="45720" rIns="91440" bIns="45720" anchor="ctr"/>
          <a:lstStyle/>
          <a:p>
            <a:pPr lvl="0" algn="ctr"/>
            <a:r>
              <a:rPr lang="en-US" altLang="zh-CN" sz="3200" b="1" dirty="0" smtClean="0">
                <a:solidFill>
                  <a:schemeClr val="tx1"/>
                </a:solidFill>
                <a:latin typeface="黑体" panose="02010609060101010101" pitchFamily="49" charset="-122"/>
                <a:ea typeface="黑体" panose="02010609060101010101" pitchFamily="49" charset="-122"/>
              </a:rPr>
              <a:t>HBV DNA </a:t>
            </a:r>
            <a:r>
              <a:rPr lang="zh-CN" altLang="en-US" sz="3200" b="1" dirty="0" smtClean="0">
                <a:solidFill>
                  <a:schemeClr val="tx1"/>
                </a:solidFill>
                <a:latin typeface="黑体" panose="02010609060101010101" pitchFamily="49" charset="-122"/>
                <a:ea typeface="黑体" panose="02010609060101010101" pitchFamily="49" charset="-122"/>
              </a:rPr>
              <a:t>高敏检测的重要意义</a:t>
            </a:r>
            <a:endParaRPr lang="zh-CN" altLang="en-US" sz="3200" b="1" dirty="0">
              <a:solidFill>
                <a:schemeClr val="tx1"/>
              </a:solidFill>
              <a:latin typeface="黑体" panose="02010609060101010101" pitchFamily="49" charset="-122"/>
              <a:ea typeface="黑体" panose="02010609060101010101" pitchFamily="49" charset="-122"/>
            </a:endParaRPr>
          </a:p>
        </p:txBody>
      </p:sp>
      <p:sp>
        <p:nvSpPr>
          <p:cNvPr id="21508" name="Rectangle 3"/>
          <p:cNvSpPr>
            <a:spLocks noGrp="1"/>
          </p:cNvSpPr>
          <p:nvPr>
            <p:ph type="body"/>
          </p:nvPr>
        </p:nvSpPr>
        <p:spPr>
          <a:xfrm>
            <a:off x="718503" y="1718945"/>
            <a:ext cx="7705725" cy="4525963"/>
          </a:xfrm>
        </p:spPr>
        <p:txBody>
          <a:bodyPr vert="horz" wrap="square" lIns="91440" tIns="45720" rIns="91440" bIns="45720" anchor="t"/>
          <a:lstStyle/>
          <a:p>
            <a:pPr lvl="0">
              <a:lnSpc>
                <a:spcPct val="150000"/>
              </a:lnSpc>
              <a:spcBef>
                <a:spcPct val="0"/>
              </a:spcBef>
              <a:buClr>
                <a:srgbClr val="008000"/>
              </a:buClr>
              <a:buSzPct val="155000"/>
              <a:buFont typeface="Wingdings" panose="05000000000000000000" pitchFamily="2" charset="2"/>
              <a:buChar char="§"/>
            </a:pPr>
            <a:r>
              <a:rPr lang="zh-CN" altLang="en-US" b="1" dirty="0" smtClean="0">
                <a:latin typeface="黑体" panose="02010609060101010101" pitchFamily="49" charset="-122"/>
                <a:ea typeface="黑体" panose="02010609060101010101" pitchFamily="49" charset="-122"/>
              </a:rPr>
              <a:t>精准的把握治疗时机</a:t>
            </a:r>
            <a:endParaRPr lang="en-US" altLang="zh-CN" b="1" dirty="0" smtClean="0">
              <a:latin typeface="黑体" panose="02010609060101010101" pitchFamily="49" charset="-122"/>
              <a:ea typeface="黑体" panose="02010609060101010101" pitchFamily="49" charset="-122"/>
            </a:endParaRPr>
          </a:p>
          <a:p>
            <a:pPr lvl="0">
              <a:lnSpc>
                <a:spcPct val="150000"/>
              </a:lnSpc>
              <a:spcBef>
                <a:spcPct val="0"/>
              </a:spcBef>
              <a:buClr>
                <a:srgbClr val="008000"/>
              </a:buClr>
              <a:buSzPct val="155000"/>
              <a:buFont typeface="Wingdings" panose="05000000000000000000" pitchFamily="2" charset="2"/>
              <a:buChar char="§"/>
            </a:pPr>
            <a:r>
              <a:rPr lang="zh-CN" altLang="en-US" b="1" dirty="0" smtClean="0">
                <a:latin typeface="黑体" panose="02010609060101010101" pitchFamily="49" charset="-122"/>
                <a:ea typeface="黑体" panose="02010609060101010101" pitchFamily="49" charset="-122"/>
              </a:rPr>
              <a:t>更加可靠的治疗评价</a:t>
            </a:r>
            <a:endParaRPr lang="en-US" altLang="zh-CN" b="1" dirty="0" smtClean="0">
              <a:latin typeface="黑体" panose="02010609060101010101" pitchFamily="49" charset="-122"/>
              <a:ea typeface="黑体" panose="02010609060101010101" pitchFamily="49" charset="-122"/>
            </a:endParaRPr>
          </a:p>
          <a:p>
            <a:pPr lvl="0">
              <a:lnSpc>
                <a:spcPct val="150000"/>
              </a:lnSpc>
              <a:spcBef>
                <a:spcPct val="0"/>
              </a:spcBef>
              <a:buClr>
                <a:srgbClr val="008000"/>
              </a:buClr>
              <a:buSzPct val="155000"/>
              <a:buFont typeface="Wingdings" panose="05000000000000000000" pitchFamily="2" charset="2"/>
              <a:buChar char="§"/>
            </a:pPr>
            <a:r>
              <a:rPr lang="zh-CN" altLang="en-US" b="1" dirty="0" smtClean="0">
                <a:latin typeface="黑体" panose="02010609060101010101" pitchFamily="49" charset="-122"/>
                <a:ea typeface="黑体" panose="02010609060101010101" pitchFamily="49" charset="-122"/>
              </a:rPr>
              <a:t>决定</a:t>
            </a:r>
            <a:r>
              <a:rPr lang="zh-CN" altLang="en-US" b="1" dirty="0">
                <a:latin typeface="黑体" panose="02010609060101010101" pitchFamily="49" charset="-122"/>
                <a:ea typeface="黑体" panose="02010609060101010101" pitchFamily="49" charset="-122"/>
              </a:rPr>
              <a:t>治疗</a:t>
            </a:r>
            <a:r>
              <a:rPr lang="zh-CN" altLang="en-US" b="1" dirty="0" smtClean="0">
                <a:latin typeface="黑体" panose="02010609060101010101" pitchFamily="49" charset="-122"/>
                <a:ea typeface="黑体" panose="02010609060101010101" pitchFamily="49" charset="-122"/>
              </a:rPr>
              <a:t>方案</a:t>
            </a:r>
            <a:endParaRPr lang="zh-CN" altLang="en-US" b="1" dirty="0">
              <a:latin typeface="黑体" panose="02010609060101010101" pitchFamily="49" charset="-122"/>
              <a:ea typeface="黑体" panose="02010609060101010101" pitchFamily="49" charset="-122"/>
            </a:endParaRPr>
          </a:p>
          <a:p>
            <a:pPr lvl="0">
              <a:lnSpc>
                <a:spcPct val="150000"/>
              </a:lnSpc>
              <a:spcBef>
                <a:spcPct val="0"/>
              </a:spcBef>
              <a:buClr>
                <a:srgbClr val="008000"/>
              </a:buClr>
              <a:buSzPct val="155000"/>
              <a:buFont typeface="Wingdings" panose="05000000000000000000" pitchFamily="2" charset="2"/>
              <a:buChar char="§"/>
            </a:pPr>
            <a:r>
              <a:rPr lang="zh-CN" altLang="en-US" b="1" dirty="0">
                <a:latin typeface="Times New Roman" panose="02020603050405020304" pitchFamily="18" charset="0"/>
                <a:ea typeface="黑体" panose="02010609060101010101" pitchFamily="49" charset="-122"/>
              </a:rPr>
              <a:t>改变</a:t>
            </a:r>
            <a:r>
              <a:rPr lang="zh-CN" altLang="en-US" b="1" dirty="0" smtClean="0">
                <a:latin typeface="黑体" panose="02010609060101010101" pitchFamily="49" charset="-122"/>
                <a:ea typeface="黑体" panose="02010609060101010101" pitchFamily="49" charset="-122"/>
              </a:rPr>
              <a:t>策略</a:t>
            </a:r>
            <a:endParaRPr lang="en-US" altLang="zh-CN" b="1" dirty="0" smtClean="0">
              <a:latin typeface="黑体" panose="02010609060101010101" pitchFamily="49" charset="-122"/>
              <a:ea typeface="黑体" panose="02010609060101010101" pitchFamily="49" charset="-122"/>
            </a:endParaRPr>
          </a:p>
          <a:p>
            <a:pPr lvl="0">
              <a:lnSpc>
                <a:spcPct val="150000"/>
              </a:lnSpc>
              <a:spcBef>
                <a:spcPct val="0"/>
              </a:spcBef>
              <a:buClr>
                <a:srgbClr val="008000"/>
              </a:buClr>
              <a:buSzPct val="155000"/>
              <a:buFont typeface="Wingdings" panose="05000000000000000000" pitchFamily="2" charset="2"/>
              <a:buChar char="§"/>
            </a:pPr>
            <a:r>
              <a:rPr lang="zh-CN" altLang="en-US" b="1" dirty="0" smtClean="0">
                <a:latin typeface="黑体" panose="02010609060101010101" pitchFamily="49" charset="-122"/>
                <a:ea typeface="黑体" panose="02010609060101010101" pitchFamily="49" charset="-122"/>
              </a:rPr>
              <a:t>预测预后</a:t>
            </a:r>
            <a:endParaRPr lang="en-US" altLang="zh-CN" b="1" dirty="0" smtClean="0">
              <a:latin typeface="黑体" panose="02010609060101010101" pitchFamily="49" charset="-122"/>
              <a:ea typeface="黑体" panose="02010609060101010101" pitchFamily="49" charset="-122"/>
            </a:endParaRPr>
          </a:p>
          <a:p>
            <a:pPr lvl="0">
              <a:lnSpc>
                <a:spcPct val="150000"/>
              </a:lnSpc>
              <a:spcBef>
                <a:spcPct val="0"/>
              </a:spcBef>
              <a:buClr>
                <a:srgbClr val="008000"/>
              </a:buClr>
              <a:buSzPct val="155000"/>
              <a:buFont typeface="Wingdings" panose="05000000000000000000" pitchFamily="2" charset="2"/>
              <a:buChar char="§"/>
            </a:pPr>
            <a:r>
              <a:rPr lang="zh-CN" altLang="zh-CN" b="1" dirty="0" smtClean="0">
                <a:latin typeface="黑体" panose="02010609060101010101" pitchFamily="49" charset="-122"/>
                <a:ea typeface="黑体" panose="02010609060101010101" pitchFamily="49" charset="-122"/>
              </a:rPr>
              <a:t>满足</a:t>
            </a:r>
            <a:r>
              <a:rPr lang="zh-CN" altLang="zh-CN" b="1" dirty="0">
                <a:latin typeface="黑体" panose="02010609060101010101" pitchFamily="49" charset="-122"/>
                <a:ea typeface="黑体" panose="02010609060101010101" pitchFamily="49" charset="-122"/>
              </a:rPr>
              <a:t>实验室高通量、</a:t>
            </a:r>
            <a:r>
              <a:rPr lang="zh-CN" altLang="zh-CN" b="1" dirty="0" smtClean="0">
                <a:latin typeface="黑体" panose="02010609060101010101" pitchFamily="49" charset="-122"/>
                <a:ea typeface="黑体" panose="02010609060101010101" pitchFamily="49" charset="-122"/>
              </a:rPr>
              <a:t>自动化需求</a:t>
            </a:r>
            <a:endParaRPr lang="zh-CN" altLang="zh-CN" b="1" dirty="0">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685800" y="1295400"/>
            <a:ext cx="7853362" cy="4525963"/>
          </a:xfrm>
        </p:spPr>
        <p:txBody>
          <a:bodyPr/>
          <a:lstStyle/>
          <a:p>
            <a:pPr>
              <a:buNone/>
            </a:pPr>
            <a:endParaRPr lang="en-US" altLang="zh-CN" b="1" dirty="0" smtClean="0">
              <a:latin typeface="黑体" pitchFamily="49" charset="-122"/>
              <a:ea typeface="黑体" pitchFamily="49" charset="-122"/>
            </a:endParaRPr>
          </a:p>
          <a:p>
            <a:pPr>
              <a:buNone/>
            </a:pPr>
            <a:endParaRPr lang="en-US" altLang="zh-CN" b="1" dirty="0">
              <a:latin typeface="黑体" pitchFamily="49" charset="-122"/>
              <a:ea typeface="黑体" pitchFamily="49" charset="-122"/>
            </a:endParaRPr>
          </a:p>
          <a:p>
            <a:pPr algn="ctr">
              <a:buNone/>
            </a:pPr>
            <a:r>
              <a:rPr lang="zh-CN" altLang="en-US" sz="4000" b="1" dirty="0" smtClean="0">
                <a:latin typeface="黑体" pitchFamily="49" charset="-122"/>
                <a:ea typeface="黑体" pitchFamily="49" charset="-122"/>
              </a:rPr>
              <a:t>乙型肝炎病毒核酸定量高敏</a:t>
            </a:r>
            <a:r>
              <a:rPr lang="zh-CN" altLang="en-US" sz="4000" b="1" dirty="0" smtClean="0">
                <a:latin typeface="黑体" pitchFamily="49" charset="-122"/>
                <a:ea typeface="黑体" pitchFamily="49" charset="-122"/>
              </a:rPr>
              <a:t>检测的临床需求及应用</a:t>
            </a:r>
            <a:endParaRPr lang="zh-CN" altLang="en-US" sz="4000" dirty="0"/>
          </a:p>
        </p:txBody>
      </p:sp>
    </p:spTree>
    <p:extLst>
      <p:ext uri="{BB962C8B-B14F-4D97-AF65-F5344CB8AC3E}">
        <p14:creationId xmlns:p14="http://schemas.microsoft.com/office/powerpoint/2010/main" val="396955107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27584" y="116632"/>
            <a:ext cx="8064896" cy="1143000"/>
          </a:xfrm>
        </p:spPr>
        <p:txBody>
          <a:bodyPr/>
          <a:lstStyle/>
          <a:p>
            <a:r>
              <a:rPr lang="zh-CN" altLang="en-US" sz="2800" b="1" dirty="0" smtClean="0">
                <a:solidFill>
                  <a:srgbClr val="002060"/>
                </a:solidFill>
                <a:latin typeface="黑体" pitchFamily="49" charset="-122"/>
                <a:ea typeface="黑体" pitchFamily="49" charset="-122"/>
              </a:rPr>
              <a:t>复星高敏</a:t>
            </a:r>
            <a:r>
              <a:rPr lang="en-US" altLang="zh-CN" sz="2800" b="1" dirty="0" smtClean="0">
                <a:solidFill>
                  <a:srgbClr val="002060"/>
                </a:solidFill>
                <a:latin typeface="黑体" pitchFamily="49" charset="-122"/>
                <a:ea typeface="黑体" pitchFamily="49" charset="-122"/>
              </a:rPr>
              <a:t>HBV</a:t>
            </a:r>
            <a:r>
              <a:rPr lang="zh-CN" altLang="en-US" sz="2800" b="1" dirty="0" smtClean="0">
                <a:solidFill>
                  <a:srgbClr val="002060"/>
                </a:solidFill>
                <a:latin typeface="黑体" pitchFamily="49" charset="-122"/>
                <a:ea typeface="黑体" pitchFamily="49" charset="-122"/>
              </a:rPr>
              <a:t> 高标准注册 国内首家获得</a:t>
            </a:r>
            <a:r>
              <a:rPr lang="en-US" altLang="zh-CN" sz="2800" b="1" dirty="0" smtClean="0">
                <a:solidFill>
                  <a:srgbClr val="002060"/>
                </a:solidFill>
                <a:latin typeface="黑体" pitchFamily="49" charset="-122"/>
                <a:ea typeface="黑体" pitchFamily="49" charset="-122"/>
              </a:rPr>
              <a:t>CFDA</a:t>
            </a:r>
            <a:r>
              <a:rPr lang="zh-CN" altLang="en-US" sz="2800" b="1" dirty="0" smtClean="0">
                <a:solidFill>
                  <a:srgbClr val="002060"/>
                </a:solidFill>
                <a:latin typeface="黑体" pitchFamily="49" charset="-122"/>
                <a:ea typeface="黑体" pitchFamily="49" charset="-122"/>
              </a:rPr>
              <a:t>认可</a:t>
            </a:r>
            <a:endParaRPr lang="zh-CN" altLang="en-US" sz="2800" b="1" dirty="0">
              <a:solidFill>
                <a:srgbClr val="002060"/>
              </a:solidFill>
              <a:latin typeface="黑体" pitchFamily="49" charset="-122"/>
              <a:ea typeface="黑体" pitchFamily="49" charset="-122"/>
            </a:endParaRPr>
          </a:p>
        </p:txBody>
      </p:sp>
      <p:sp>
        <p:nvSpPr>
          <p:cNvPr id="3" name="内容占位符 2"/>
          <p:cNvSpPr>
            <a:spLocks noGrp="1"/>
          </p:cNvSpPr>
          <p:nvPr>
            <p:ph idx="1"/>
          </p:nvPr>
        </p:nvSpPr>
        <p:spPr>
          <a:xfrm>
            <a:off x="833438" y="1124744"/>
            <a:ext cx="7853362" cy="5001419"/>
          </a:xfrm>
        </p:spPr>
        <p:txBody>
          <a:bodyPr/>
          <a:lstStyle/>
          <a:p>
            <a:r>
              <a:rPr lang="zh-CN" altLang="en-US" sz="1800" dirty="0">
                <a:latin typeface="黑体" pitchFamily="49" charset="-122"/>
                <a:ea typeface="黑体" pitchFamily="49" charset="-122"/>
              </a:rPr>
              <a:t>复星</a:t>
            </a:r>
            <a:r>
              <a:rPr lang="zh-CN" altLang="en-US" sz="1800" dirty="0" smtClean="0">
                <a:latin typeface="黑体" pitchFamily="49" charset="-122"/>
                <a:ea typeface="黑体" pitchFamily="49" charset="-122"/>
              </a:rPr>
              <a:t>的高敏</a:t>
            </a:r>
            <a:r>
              <a:rPr lang="zh-CN" altLang="en-US" sz="1800" dirty="0">
                <a:latin typeface="黑体" pitchFamily="49" charset="-122"/>
                <a:ea typeface="黑体" pitchFamily="49" charset="-122"/>
              </a:rPr>
              <a:t>乙肝定量检测试剂是国内首家完全</a:t>
            </a:r>
            <a:r>
              <a:rPr lang="zh-CN" altLang="en-US" sz="1800" dirty="0" smtClean="0">
                <a:latin typeface="黑体" pitchFamily="49" charset="-122"/>
                <a:ea typeface="黑体" pitchFamily="49" charset="-122"/>
              </a:rPr>
              <a:t>按照</a:t>
            </a:r>
            <a:r>
              <a:rPr lang="zh-CN" altLang="zh-CN" sz="1800" b="1" dirty="0">
                <a:solidFill>
                  <a:srgbClr val="FF0000"/>
                </a:solidFill>
                <a:latin typeface="黑体" pitchFamily="49" charset="-122"/>
                <a:ea typeface="黑体" pitchFamily="49" charset="-122"/>
              </a:rPr>
              <a:t>《中华人民共和国医药行业标准</a:t>
            </a:r>
            <a:r>
              <a:rPr lang="en-US" altLang="zh-CN" sz="1800" b="1" dirty="0">
                <a:solidFill>
                  <a:srgbClr val="FF0000"/>
                </a:solidFill>
                <a:latin typeface="黑体" pitchFamily="49" charset="-122"/>
                <a:ea typeface="黑体" pitchFamily="49" charset="-122"/>
              </a:rPr>
              <a:t>YY/T </a:t>
            </a:r>
            <a:r>
              <a:rPr lang="en-US" altLang="zh-CN" sz="1800" b="1" dirty="0" smtClean="0">
                <a:solidFill>
                  <a:srgbClr val="FF0000"/>
                </a:solidFill>
                <a:latin typeface="黑体" pitchFamily="49" charset="-122"/>
                <a:ea typeface="黑体" pitchFamily="49" charset="-122"/>
              </a:rPr>
              <a:t>1182-2012</a:t>
            </a:r>
            <a:r>
              <a:rPr lang="zh-CN" altLang="zh-CN" sz="1800" b="1" dirty="0" smtClean="0">
                <a:solidFill>
                  <a:srgbClr val="FF0000"/>
                </a:solidFill>
                <a:latin typeface="黑体" pitchFamily="49" charset="-122"/>
                <a:ea typeface="黑体" pitchFamily="49" charset="-122"/>
              </a:rPr>
              <a:t>核酸</a:t>
            </a:r>
            <a:r>
              <a:rPr lang="zh-CN" altLang="zh-CN" sz="1800" b="1" dirty="0">
                <a:solidFill>
                  <a:srgbClr val="FF0000"/>
                </a:solidFill>
                <a:latin typeface="黑体" pitchFamily="49" charset="-122"/>
                <a:ea typeface="黑体" pitchFamily="49" charset="-122"/>
              </a:rPr>
              <a:t>扩增检测用试剂盒</a:t>
            </a:r>
            <a:r>
              <a:rPr lang="zh-CN" altLang="zh-CN" sz="1800" b="1" dirty="0" smtClean="0">
                <a:solidFill>
                  <a:srgbClr val="FF0000"/>
                </a:solidFill>
                <a:latin typeface="黑体" pitchFamily="49" charset="-122"/>
                <a:ea typeface="黑体" pitchFamily="49" charset="-122"/>
              </a:rPr>
              <a:t>》</a:t>
            </a:r>
            <a:r>
              <a:rPr lang="zh-CN" altLang="en-US" sz="1800" dirty="0">
                <a:latin typeface="黑体" pitchFamily="49" charset="-122"/>
                <a:ea typeface="黑体" pitchFamily="49" charset="-122"/>
              </a:rPr>
              <a:t>及</a:t>
            </a:r>
            <a:r>
              <a:rPr lang="zh-CN" altLang="en-US" sz="1800" b="1" dirty="0" smtClean="0">
                <a:solidFill>
                  <a:srgbClr val="FF0000"/>
                </a:solidFill>
                <a:latin typeface="黑体" pitchFamily="49" charset="-122"/>
                <a:ea typeface="黑体" pitchFamily="49" charset="-122"/>
              </a:rPr>
              <a:t>国家</a:t>
            </a:r>
            <a:r>
              <a:rPr lang="en-US" altLang="zh-CN" sz="1800" b="1" dirty="0">
                <a:solidFill>
                  <a:srgbClr val="FF0000"/>
                </a:solidFill>
                <a:latin typeface="黑体" pitchFamily="49" charset="-122"/>
                <a:ea typeface="黑体" pitchFamily="49" charset="-122"/>
              </a:rPr>
              <a:t>SFDA</a:t>
            </a:r>
            <a:r>
              <a:rPr lang="zh-CN" altLang="en-US" sz="1800" b="1" dirty="0">
                <a:solidFill>
                  <a:srgbClr val="FF0000"/>
                </a:solidFill>
                <a:latin typeface="黑体" pitchFamily="49" charset="-122"/>
                <a:ea typeface="黑体" pitchFamily="49" charset="-122"/>
              </a:rPr>
              <a:t>技术审评中心</a:t>
            </a:r>
            <a:r>
              <a:rPr lang="en-US" altLang="zh-CN" sz="1800" b="1" dirty="0">
                <a:solidFill>
                  <a:srgbClr val="FF0000"/>
                </a:solidFill>
                <a:latin typeface="黑体" pitchFamily="49" charset="-122"/>
                <a:ea typeface="黑体" pitchFamily="49" charset="-122"/>
              </a:rPr>
              <a:t>《HBV-DNA</a:t>
            </a:r>
            <a:r>
              <a:rPr lang="zh-CN" altLang="en-US" sz="1800" b="1" dirty="0">
                <a:solidFill>
                  <a:srgbClr val="FF0000"/>
                </a:solidFill>
                <a:latin typeface="黑体" pitchFamily="49" charset="-122"/>
                <a:ea typeface="黑体" pitchFamily="49" charset="-122"/>
              </a:rPr>
              <a:t>定量试剂审评指导原则</a:t>
            </a:r>
            <a:r>
              <a:rPr lang="en-US" altLang="zh-CN" sz="1800" b="1" dirty="0">
                <a:solidFill>
                  <a:srgbClr val="FF0000"/>
                </a:solidFill>
                <a:latin typeface="黑体" pitchFamily="49" charset="-122"/>
                <a:ea typeface="黑体" pitchFamily="49" charset="-122"/>
              </a:rPr>
              <a:t>》</a:t>
            </a:r>
            <a:r>
              <a:rPr lang="zh-CN" altLang="en-US" sz="1800" b="1" dirty="0">
                <a:solidFill>
                  <a:srgbClr val="FF0000"/>
                </a:solidFill>
                <a:latin typeface="黑体" pitchFamily="49" charset="-122"/>
                <a:ea typeface="黑体" pitchFamily="49" charset="-122"/>
              </a:rPr>
              <a:t>（</a:t>
            </a:r>
            <a:r>
              <a:rPr lang="en-US" altLang="zh-CN" sz="1800" b="1" dirty="0">
                <a:solidFill>
                  <a:srgbClr val="FF0000"/>
                </a:solidFill>
                <a:latin typeface="黑体" pitchFamily="49" charset="-122"/>
                <a:ea typeface="黑体" pitchFamily="49" charset="-122"/>
              </a:rPr>
              <a:t>2013</a:t>
            </a:r>
            <a:r>
              <a:rPr lang="zh-CN" altLang="en-US" sz="1800" b="1" dirty="0">
                <a:solidFill>
                  <a:srgbClr val="FF0000"/>
                </a:solidFill>
                <a:latin typeface="黑体" pitchFamily="49" charset="-122"/>
                <a:ea typeface="黑体" pitchFamily="49" charset="-122"/>
              </a:rPr>
              <a:t>年</a:t>
            </a:r>
            <a:r>
              <a:rPr lang="en-US" altLang="zh-CN" sz="1800" b="1" dirty="0">
                <a:solidFill>
                  <a:srgbClr val="FF0000"/>
                </a:solidFill>
                <a:latin typeface="黑体" pitchFamily="49" charset="-122"/>
                <a:ea typeface="黑体" pitchFamily="49" charset="-122"/>
              </a:rPr>
              <a:t>5</a:t>
            </a:r>
            <a:r>
              <a:rPr lang="zh-CN" altLang="en-US" sz="1800" b="1" dirty="0">
                <a:solidFill>
                  <a:srgbClr val="FF0000"/>
                </a:solidFill>
                <a:latin typeface="黑体" pitchFamily="49" charset="-122"/>
                <a:ea typeface="黑体" pitchFamily="49" charset="-122"/>
              </a:rPr>
              <a:t>月）</a:t>
            </a:r>
            <a:r>
              <a:rPr lang="zh-CN" altLang="en-US" sz="1800" dirty="0" smtClean="0">
                <a:latin typeface="黑体" pitchFamily="49" charset="-122"/>
                <a:ea typeface="黑体" pitchFamily="49" charset="-122"/>
              </a:rPr>
              <a:t>研发</a:t>
            </a:r>
            <a:r>
              <a:rPr lang="zh-CN" altLang="en-US" sz="1800" dirty="0">
                <a:latin typeface="黑体" pitchFamily="49" charset="-122"/>
                <a:ea typeface="黑体" pitchFamily="49" charset="-122"/>
              </a:rPr>
              <a:t>、注册、生产的，并且在临床应用的三年多以来广受客户</a:t>
            </a:r>
            <a:r>
              <a:rPr lang="zh-CN" altLang="en-US" sz="1800" dirty="0" smtClean="0">
                <a:latin typeface="黑体" pitchFamily="49" charset="-122"/>
                <a:ea typeface="黑体" pitchFamily="49" charset="-122"/>
              </a:rPr>
              <a:t>好评</a:t>
            </a:r>
            <a:endParaRPr lang="en-US" altLang="zh-CN" sz="1800" dirty="0" smtClean="0">
              <a:latin typeface="黑体" pitchFamily="49" charset="-122"/>
              <a:ea typeface="黑体" pitchFamily="49" charset="-122"/>
            </a:endParaRPr>
          </a:p>
          <a:p>
            <a:endParaRPr lang="zh-CN" altLang="en-US" sz="2000" dirty="0">
              <a:latin typeface="黑体" pitchFamily="49" charset="-122"/>
              <a:ea typeface="黑体" pitchFamily="49" charset="-122"/>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7695" y="2491970"/>
            <a:ext cx="7200800" cy="37444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75939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228600"/>
            <a:ext cx="8305800" cy="1143000"/>
          </a:xfrm>
        </p:spPr>
        <p:txBody>
          <a:bodyPr vert="horz" wrap="square" lIns="91440" tIns="45720" rIns="91440" bIns="45720" anchor="ctr"/>
          <a:lstStyle/>
          <a:p>
            <a:pPr algn="ctr"/>
            <a:r>
              <a:rPr lang="zh-CN" altLang="en-US" b="1" dirty="0">
                <a:solidFill>
                  <a:srgbClr val="002060"/>
                </a:solidFill>
                <a:latin typeface="黑体" panose="02010609060101010101" pitchFamily="49" charset="-122"/>
                <a:ea typeface="黑体" panose="02010609060101010101" pitchFamily="49" charset="-122"/>
              </a:rPr>
              <a:t>复</a:t>
            </a:r>
            <a:r>
              <a:rPr lang="zh-CN" altLang="en-US" b="1" dirty="0" smtClean="0">
                <a:solidFill>
                  <a:srgbClr val="002060"/>
                </a:solidFill>
                <a:latin typeface="黑体" panose="02010609060101010101" pitchFamily="49" charset="-122"/>
                <a:ea typeface="黑体" panose="02010609060101010101" pitchFamily="49" charset="-122"/>
              </a:rPr>
              <a:t>星</a:t>
            </a:r>
            <a:r>
              <a:rPr lang="zh-CN" altLang="en-US" sz="2000" b="1" dirty="0" smtClean="0">
                <a:solidFill>
                  <a:srgbClr val="002060"/>
                </a:solidFill>
                <a:latin typeface="黑体" panose="02010609060101010101" pitchFamily="49" charset="-122"/>
                <a:ea typeface="黑体" panose="02010609060101010101" pitchFamily="49" charset="-122"/>
              </a:rPr>
              <a:t> </a:t>
            </a:r>
            <a:r>
              <a:rPr lang="en-US" altLang="zh-CN" b="1" dirty="0" smtClean="0">
                <a:solidFill>
                  <a:srgbClr val="002060"/>
                </a:solidFill>
                <a:latin typeface="黑体" panose="02010609060101010101" pitchFamily="49" charset="-122"/>
                <a:ea typeface="黑体" panose="02010609060101010101" pitchFamily="49" charset="-122"/>
              </a:rPr>
              <a:t>HBV</a:t>
            </a:r>
            <a:r>
              <a:rPr lang="en-US" altLang="zh-CN" sz="1800" b="1" dirty="0" smtClean="0">
                <a:solidFill>
                  <a:srgbClr val="002060"/>
                </a:solidFill>
                <a:latin typeface="黑体" panose="02010609060101010101" pitchFamily="49" charset="-122"/>
                <a:ea typeface="黑体" panose="02010609060101010101" pitchFamily="49" charset="-122"/>
              </a:rPr>
              <a:t> </a:t>
            </a:r>
            <a:r>
              <a:rPr lang="en-US" altLang="zh-CN" b="1" dirty="0" smtClean="0">
                <a:solidFill>
                  <a:srgbClr val="002060"/>
                </a:solidFill>
                <a:latin typeface="黑体" panose="02010609060101010101" pitchFamily="49" charset="-122"/>
                <a:ea typeface="黑体" panose="02010609060101010101" pitchFamily="49" charset="-122"/>
              </a:rPr>
              <a:t>DNA</a:t>
            </a:r>
            <a:r>
              <a:rPr lang="en-US" altLang="zh-CN" sz="2000" b="1" dirty="0" smtClean="0">
                <a:solidFill>
                  <a:srgbClr val="002060"/>
                </a:solidFill>
                <a:latin typeface="黑体" panose="02010609060101010101" pitchFamily="49" charset="-122"/>
                <a:ea typeface="黑体" panose="02010609060101010101" pitchFamily="49" charset="-122"/>
              </a:rPr>
              <a:t> </a:t>
            </a:r>
            <a:r>
              <a:rPr lang="zh-CN" altLang="en-US" b="1" dirty="0" smtClean="0">
                <a:solidFill>
                  <a:srgbClr val="002060"/>
                </a:solidFill>
                <a:latin typeface="黑体" panose="02010609060101010101" pitchFamily="49" charset="-122"/>
                <a:ea typeface="黑体" panose="02010609060101010101" pitchFamily="49" charset="-122"/>
              </a:rPr>
              <a:t>高敏检测试剂盒 </a:t>
            </a:r>
            <a:endParaRPr lang="zh-CN" altLang="en-US" b="1" dirty="0">
              <a:solidFill>
                <a:srgbClr val="002060"/>
              </a:solidFill>
              <a:latin typeface="黑体" panose="02010609060101010101" pitchFamily="49" charset="-122"/>
              <a:ea typeface="黑体" panose="02010609060101010101" pitchFamily="49" charset="-122"/>
            </a:endParaRPr>
          </a:p>
        </p:txBody>
      </p:sp>
      <p:sp>
        <p:nvSpPr>
          <p:cNvPr id="29699" name="Rectangle 3"/>
          <p:cNvSpPr>
            <a:spLocks noGrp="1"/>
          </p:cNvSpPr>
          <p:nvPr>
            <p:ph idx="1"/>
          </p:nvPr>
        </p:nvSpPr>
        <p:spPr>
          <a:xfrm>
            <a:off x="381000" y="1371600"/>
            <a:ext cx="8310563" cy="4648200"/>
          </a:xfrm>
        </p:spPr>
        <p:txBody>
          <a:bodyPr vert="horz" wrap="square" lIns="91440" tIns="45720" rIns="91440" bIns="45720" anchor="t"/>
          <a:lstStyle/>
          <a:p>
            <a:pPr>
              <a:lnSpc>
                <a:spcPct val="110000"/>
              </a:lnSpc>
              <a:buNone/>
            </a:pPr>
            <a:r>
              <a:rPr lang="zh-CN" altLang="en-US" sz="2400" b="1" dirty="0" smtClean="0">
                <a:latin typeface="黑体" panose="02010609060101010101" pitchFamily="49" charset="-122"/>
                <a:ea typeface="黑体" panose="02010609060101010101" pitchFamily="49" charset="-122"/>
              </a:rPr>
              <a:t>提取</a:t>
            </a:r>
            <a:r>
              <a:rPr lang="zh-CN" altLang="en-US" sz="2400" b="1" dirty="0">
                <a:latin typeface="黑体" panose="02010609060101010101" pitchFamily="49" charset="-122"/>
                <a:ea typeface="黑体" panose="02010609060101010101" pitchFamily="49" charset="-122"/>
              </a:rPr>
              <a:t>方法</a:t>
            </a:r>
            <a:r>
              <a:rPr lang="zh-CN" altLang="en-US" sz="2400" dirty="0">
                <a:latin typeface="黑体" panose="02010609060101010101" pitchFamily="49" charset="-122"/>
                <a:ea typeface="黑体" panose="02010609060101010101" pitchFamily="49" charset="-122"/>
              </a:rPr>
              <a:t>：</a:t>
            </a:r>
            <a:r>
              <a:rPr lang="zh-CN" altLang="en-US" sz="2400" dirty="0">
                <a:solidFill>
                  <a:srgbClr val="FF0000"/>
                </a:solidFill>
                <a:latin typeface="黑体" panose="02010609060101010101" pitchFamily="49" charset="-122"/>
                <a:ea typeface="黑体" panose="02010609060101010101" pitchFamily="49" charset="-122"/>
              </a:rPr>
              <a:t>全自动磁珠法提取</a:t>
            </a:r>
            <a:endParaRPr lang="en-US" altLang="zh-CN" sz="2400" dirty="0">
              <a:solidFill>
                <a:srgbClr val="FF0000"/>
              </a:solidFill>
              <a:latin typeface="黑体" panose="02010609060101010101" pitchFamily="49" charset="-122"/>
              <a:ea typeface="黑体" panose="02010609060101010101" pitchFamily="49" charset="-122"/>
            </a:endParaRPr>
          </a:p>
          <a:p>
            <a:pPr>
              <a:lnSpc>
                <a:spcPct val="110000"/>
              </a:lnSpc>
              <a:buNone/>
            </a:pPr>
            <a:r>
              <a:rPr lang="zh-CN" altLang="en-US" sz="2400" b="1" dirty="0">
                <a:latin typeface="黑体" panose="02010609060101010101" pitchFamily="49" charset="-122"/>
                <a:ea typeface="黑体" panose="02010609060101010101" pitchFamily="49" charset="-122"/>
              </a:rPr>
              <a:t>样本类型</a:t>
            </a:r>
            <a:r>
              <a:rPr lang="zh-CN" altLang="en-US" sz="2400" dirty="0">
                <a:latin typeface="黑体" panose="02010609060101010101" pitchFamily="49" charset="-122"/>
                <a:ea typeface="黑体" panose="02010609060101010101" pitchFamily="49" charset="-122"/>
              </a:rPr>
              <a:t>：血清、血浆</a:t>
            </a:r>
          </a:p>
          <a:p>
            <a:pPr>
              <a:lnSpc>
                <a:spcPct val="110000"/>
              </a:lnSpc>
              <a:buNone/>
            </a:pPr>
            <a:r>
              <a:rPr lang="zh-CN" altLang="en-US" sz="2400" b="1" dirty="0">
                <a:latin typeface="黑体" panose="02010609060101010101" pitchFamily="49" charset="-122"/>
                <a:ea typeface="黑体" panose="02010609060101010101" pitchFamily="49" charset="-122"/>
              </a:rPr>
              <a:t>线性范围</a:t>
            </a:r>
            <a:r>
              <a:rPr lang="zh-CN" altLang="en-US" sz="2400" dirty="0">
                <a:latin typeface="黑体" panose="02010609060101010101" pitchFamily="49" charset="-122"/>
                <a:ea typeface="黑体" panose="02010609060101010101" pitchFamily="49" charset="-122"/>
              </a:rPr>
              <a:t>：</a:t>
            </a:r>
            <a:r>
              <a:rPr lang="en-US" altLang="zh-CN" sz="2400" dirty="0" smtClean="0">
                <a:latin typeface="黑体" panose="02010609060101010101" pitchFamily="49" charset="-122"/>
                <a:ea typeface="黑体" panose="02010609060101010101" pitchFamily="49" charset="-122"/>
              </a:rPr>
              <a:t>1×10</a:t>
            </a:r>
            <a:r>
              <a:rPr lang="en-US" altLang="zh-CN" sz="2400" baseline="30000" dirty="0" smtClean="0">
                <a:latin typeface="黑体" panose="02010609060101010101" pitchFamily="49" charset="-122"/>
                <a:ea typeface="黑体" panose="02010609060101010101" pitchFamily="49" charset="-122"/>
              </a:rPr>
              <a:t>2</a:t>
            </a:r>
            <a:r>
              <a:rPr lang="en-US" altLang="zh-CN" sz="2400" dirty="0" smtClean="0">
                <a:latin typeface="黑体" panose="02010609060101010101" pitchFamily="49" charset="-122"/>
                <a:ea typeface="黑体" panose="02010609060101010101" pitchFamily="49" charset="-122"/>
              </a:rPr>
              <a:t>-1×10</a:t>
            </a:r>
            <a:r>
              <a:rPr lang="en-US" altLang="zh-CN" sz="2400" baseline="30000" dirty="0" smtClean="0">
                <a:latin typeface="黑体" panose="02010609060101010101" pitchFamily="49" charset="-122"/>
                <a:ea typeface="黑体" panose="02010609060101010101" pitchFamily="49" charset="-122"/>
              </a:rPr>
              <a:t>9</a:t>
            </a:r>
            <a:r>
              <a:rPr lang="en-US" altLang="zh-CN" sz="2400" dirty="0" smtClean="0">
                <a:latin typeface="黑体" panose="02010609060101010101" pitchFamily="49" charset="-122"/>
                <a:ea typeface="黑体" panose="02010609060101010101" pitchFamily="49" charset="-122"/>
              </a:rPr>
              <a:t>IU/ml</a:t>
            </a:r>
            <a:endParaRPr lang="en-US" altLang="zh-CN" sz="2400" dirty="0">
              <a:latin typeface="黑体" panose="02010609060101010101" pitchFamily="49" charset="-122"/>
              <a:ea typeface="黑体" panose="02010609060101010101" pitchFamily="49" charset="-122"/>
            </a:endParaRPr>
          </a:p>
          <a:p>
            <a:pPr>
              <a:lnSpc>
                <a:spcPct val="110000"/>
              </a:lnSpc>
              <a:buNone/>
            </a:pPr>
            <a:r>
              <a:rPr lang="zh-CN" altLang="en-US" sz="2400" b="1" dirty="0">
                <a:latin typeface="黑体" panose="02010609060101010101" pitchFamily="49" charset="-122"/>
                <a:ea typeface="黑体" panose="02010609060101010101" pitchFamily="49" charset="-122"/>
              </a:rPr>
              <a:t>定量检测下限：</a:t>
            </a:r>
            <a:r>
              <a:rPr lang="en-US" altLang="zh-CN" sz="2400" dirty="0">
                <a:solidFill>
                  <a:srgbClr val="FF0000"/>
                </a:solidFill>
                <a:latin typeface="黑体" panose="02010609060101010101" pitchFamily="49" charset="-122"/>
                <a:ea typeface="黑体" panose="02010609060101010101" pitchFamily="49" charset="-122"/>
              </a:rPr>
              <a:t>100IU/ml</a:t>
            </a:r>
            <a:endParaRPr lang="en-US" altLang="zh-CN" sz="2400" dirty="0">
              <a:latin typeface="黑体" panose="02010609060101010101" pitchFamily="49" charset="-122"/>
              <a:ea typeface="黑体" panose="02010609060101010101" pitchFamily="49" charset="-122"/>
            </a:endParaRPr>
          </a:p>
          <a:p>
            <a:pPr>
              <a:lnSpc>
                <a:spcPct val="110000"/>
              </a:lnSpc>
              <a:buNone/>
            </a:pPr>
            <a:r>
              <a:rPr lang="zh-CN" altLang="en-US" sz="2400" b="1" dirty="0">
                <a:latin typeface="黑体" panose="02010609060101010101" pitchFamily="49" charset="-122"/>
                <a:ea typeface="黑体" panose="02010609060101010101" pitchFamily="49" charset="-122"/>
              </a:rPr>
              <a:t>最低检出限：</a:t>
            </a:r>
            <a:r>
              <a:rPr lang="en-US" altLang="zh-CN" sz="2400" dirty="0" smtClean="0">
                <a:solidFill>
                  <a:srgbClr val="FF0000"/>
                </a:solidFill>
                <a:latin typeface="黑体" panose="02010609060101010101" pitchFamily="49" charset="-122"/>
                <a:ea typeface="黑体" panose="02010609060101010101" pitchFamily="49" charset="-122"/>
              </a:rPr>
              <a:t>15IU/ml</a:t>
            </a:r>
          </a:p>
          <a:p>
            <a:pPr>
              <a:lnSpc>
                <a:spcPct val="110000"/>
              </a:lnSpc>
              <a:buNone/>
            </a:pPr>
            <a:r>
              <a:rPr lang="zh-CN" altLang="en-US" sz="2400" dirty="0">
                <a:latin typeface="黑体" panose="02010609060101010101" pitchFamily="49" charset="-122"/>
                <a:ea typeface="黑体" panose="02010609060101010101" pitchFamily="49" charset="-122"/>
              </a:rPr>
              <a:t>同时</a:t>
            </a:r>
            <a:r>
              <a:rPr lang="zh-CN" altLang="en-US" sz="2400" dirty="0" smtClean="0">
                <a:latin typeface="黑体" panose="02010609060101010101" pitchFamily="49" charset="-122"/>
                <a:ea typeface="黑体" panose="02010609060101010101" pitchFamily="49" charset="-122"/>
              </a:rPr>
              <a:t>反应</a:t>
            </a:r>
            <a:r>
              <a:rPr lang="zh-CN" altLang="en-US" sz="2400" dirty="0">
                <a:latin typeface="黑体" panose="02010609060101010101" pitchFamily="49" charset="-122"/>
                <a:ea typeface="黑体" panose="02010609060101010101" pitchFamily="49" charset="-122"/>
              </a:rPr>
              <a:t>体系</a:t>
            </a:r>
            <a:r>
              <a:rPr lang="zh-CN" altLang="en-US" sz="2400" dirty="0" smtClean="0">
                <a:latin typeface="黑体" panose="02010609060101010101" pitchFamily="49" charset="-122"/>
                <a:ea typeface="黑体" panose="02010609060101010101" pitchFamily="49" charset="-122"/>
              </a:rPr>
              <a:t>中加入了</a:t>
            </a:r>
            <a:r>
              <a:rPr lang="en-US" altLang="zh-CN" sz="2400" dirty="0" smtClean="0">
                <a:latin typeface="黑体" panose="02010609060101010101" pitchFamily="49" charset="-122"/>
                <a:ea typeface="黑体" panose="02010609060101010101" pitchFamily="49" charset="-122"/>
              </a:rPr>
              <a:t>UNG</a:t>
            </a:r>
            <a:r>
              <a:rPr lang="zh-CN" altLang="en-US" sz="2400" dirty="0" smtClean="0">
                <a:latin typeface="黑体" panose="02010609060101010101" pitchFamily="49" charset="-122"/>
                <a:ea typeface="黑体" panose="02010609060101010101" pitchFamily="49" charset="-122"/>
              </a:rPr>
              <a:t>酶</a:t>
            </a:r>
            <a:r>
              <a:rPr lang="zh-CN" altLang="en-US" sz="2400" dirty="0">
                <a:latin typeface="黑体" panose="02010609060101010101" pitchFamily="49" charset="-122"/>
                <a:ea typeface="黑体" panose="02010609060101010101" pitchFamily="49" charset="-122"/>
              </a:rPr>
              <a:t>，</a:t>
            </a:r>
            <a:endParaRPr lang="en-US" altLang="zh-CN" sz="2400" dirty="0" smtClean="0">
              <a:latin typeface="黑体" panose="02010609060101010101" pitchFamily="49" charset="-122"/>
              <a:ea typeface="黑体" panose="02010609060101010101" pitchFamily="49" charset="-122"/>
            </a:endParaRPr>
          </a:p>
          <a:p>
            <a:pPr>
              <a:lnSpc>
                <a:spcPct val="110000"/>
              </a:lnSpc>
              <a:buNone/>
            </a:pPr>
            <a:r>
              <a:rPr lang="zh-CN" altLang="en-US" sz="2400" dirty="0" smtClean="0">
                <a:latin typeface="黑体" panose="02010609060101010101" pitchFamily="49" charset="-122"/>
                <a:ea typeface="黑体" panose="02010609060101010101" pitchFamily="49" charset="-122"/>
              </a:rPr>
              <a:t>可有效防止扩增体系的污染。</a:t>
            </a:r>
            <a:endParaRPr lang="en-US" altLang="zh-CN" sz="2400" dirty="0">
              <a:latin typeface="黑体" panose="02010609060101010101" pitchFamily="49" charset="-122"/>
              <a:ea typeface="黑体" panose="02010609060101010101" pitchFamily="49" charset="-122"/>
            </a:endParaRPr>
          </a:p>
          <a:p>
            <a:pPr>
              <a:lnSpc>
                <a:spcPct val="110000"/>
              </a:lnSpc>
              <a:buNone/>
            </a:pPr>
            <a:r>
              <a:rPr lang="zh-CN" altLang="en-US" sz="2400" dirty="0" smtClean="0">
                <a:latin typeface="黑体" panose="02010609060101010101" pitchFamily="49" charset="-122"/>
                <a:ea typeface="黑体" panose="02010609060101010101" pitchFamily="49" charset="-122"/>
              </a:rPr>
              <a:t>使用</a:t>
            </a:r>
            <a:r>
              <a:rPr lang="zh-CN" altLang="en-US" sz="2400" dirty="0">
                <a:latin typeface="黑体" panose="02010609060101010101" pitchFamily="49" charset="-122"/>
                <a:ea typeface="黑体" panose="02010609060101010101" pitchFamily="49" charset="-122"/>
              </a:rPr>
              <a:t>非竞争性内参，可</a:t>
            </a:r>
            <a:r>
              <a:rPr lang="zh-CN" altLang="en-US" sz="2400" dirty="0" smtClean="0">
                <a:latin typeface="黑体" panose="02010609060101010101" pitchFamily="49" charset="-122"/>
                <a:ea typeface="黑体" panose="02010609060101010101" pitchFamily="49" charset="-122"/>
              </a:rPr>
              <a:t>监控</a:t>
            </a:r>
            <a:endParaRPr lang="en-US" altLang="zh-CN" sz="2400" dirty="0" smtClean="0">
              <a:latin typeface="黑体" panose="02010609060101010101" pitchFamily="49" charset="-122"/>
              <a:ea typeface="黑体" panose="02010609060101010101" pitchFamily="49" charset="-122"/>
            </a:endParaRPr>
          </a:p>
          <a:p>
            <a:pPr>
              <a:lnSpc>
                <a:spcPct val="110000"/>
              </a:lnSpc>
              <a:buNone/>
            </a:pPr>
            <a:r>
              <a:rPr lang="zh-CN" altLang="en-US" sz="2400" dirty="0" smtClean="0">
                <a:latin typeface="黑体" panose="02010609060101010101" pitchFamily="49" charset="-122"/>
                <a:ea typeface="黑体" panose="02010609060101010101" pitchFamily="49" charset="-122"/>
              </a:rPr>
              <a:t>和</a:t>
            </a:r>
            <a:r>
              <a:rPr lang="zh-CN" altLang="en-US" sz="2400" dirty="0">
                <a:latin typeface="黑体" panose="02010609060101010101" pitchFamily="49" charset="-122"/>
                <a:ea typeface="黑体" panose="02010609060101010101" pitchFamily="49" charset="-122"/>
              </a:rPr>
              <a:t>避免由样本中的抑制物引起的“假阴性”结果。</a:t>
            </a:r>
            <a:endParaRPr lang="en-US" altLang="zh-CN" sz="2400" dirty="0">
              <a:latin typeface="黑体" panose="02010609060101010101" pitchFamily="49" charset="-122"/>
              <a:ea typeface="黑体" panose="02010609060101010101" pitchFamily="49" charset="-122"/>
            </a:endParaRPr>
          </a:p>
        </p:txBody>
      </p:sp>
      <p:pic>
        <p:nvPicPr>
          <p:cNvPr id="29700" name="图片 6" descr="封面图片请用此图.JPG"/>
          <p:cNvPicPr>
            <a:picLocks noChangeAspect="1"/>
          </p:cNvPicPr>
          <p:nvPr/>
        </p:nvPicPr>
        <p:blipFill>
          <a:blip r:embed="rId3"/>
          <a:stretch>
            <a:fillRect/>
          </a:stretch>
        </p:blipFill>
        <p:spPr>
          <a:xfrm>
            <a:off x="4709394" y="1524000"/>
            <a:ext cx="4282206" cy="3124200"/>
          </a:xfrm>
          <a:prstGeom prst="rect">
            <a:avLst/>
          </a:prstGeom>
          <a:noFill/>
          <a:ln w="9525">
            <a:noFill/>
          </a:ln>
        </p:spPr>
      </p:pic>
      <p:sp>
        <p:nvSpPr>
          <p:cNvPr id="2" name="TextBox 1"/>
          <p:cNvSpPr txBox="1"/>
          <p:nvPr/>
        </p:nvSpPr>
        <p:spPr>
          <a:xfrm>
            <a:off x="4793097" y="4782735"/>
            <a:ext cx="4114800" cy="338554"/>
          </a:xfrm>
          <a:prstGeom prst="rect">
            <a:avLst/>
          </a:prstGeom>
          <a:noFill/>
        </p:spPr>
        <p:txBody>
          <a:bodyPr wrap="square" rtlCol="0">
            <a:spAutoFit/>
          </a:bodyPr>
          <a:lstStyle/>
          <a:p>
            <a:r>
              <a:rPr lang="zh-CN" altLang="en-US" sz="1600" b="1" dirty="0" smtClean="0">
                <a:latin typeface="黑体" pitchFamily="49" charset="-122"/>
                <a:ea typeface="黑体" pitchFamily="49" charset="-122"/>
              </a:rPr>
              <a:t>国食药监械（准）字</a:t>
            </a:r>
            <a:r>
              <a:rPr lang="en-US" altLang="zh-CN" sz="1600" b="1" dirty="0" smtClean="0">
                <a:latin typeface="黑体" pitchFamily="49" charset="-122"/>
                <a:ea typeface="黑体" pitchFamily="49" charset="-122"/>
              </a:rPr>
              <a:t>2013</a:t>
            </a:r>
            <a:r>
              <a:rPr lang="zh-CN" altLang="en-US" sz="1600" b="1" dirty="0" smtClean="0">
                <a:latin typeface="黑体" pitchFamily="49" charset="-122"/>
                <a:ea typeface="黑体" pitchFamily="49" charset="-122"/>
              </a:rPr>
              <a:t>第</a:t>
            </a:r>
            <a:r>
              <a:rPr lang="en-US" altLang="zh-CN" sz="1600" b="1" dirty="0" smtClean="0">
                <a:latin typeface="黑体" pitchFamily="49" charset="-122"/>
                <a:ea typeface="黑体" pitchFamily="49" charset="-122"/>
              </a:rPr>
              <a:t>3401362</a:t>
            </a:r>
            <a:r>
              <a:rPr lang="zh-CN" altLang="en-US" sz="1600" b="1" dirty="0" smtClean="0">
                <a:latin typeface="黑体" pitchFamily="49" charset="-122"/>
                <a:ea typeface="黑体" pitchFamily="49" charset="-122"/>
              </a:rPr>
              <a:t>号</a:t>
            </a:r>
            <a:endParaRPr lang="zh-CN" altLang="en-US" sz="1600" b="1" dirty="0">
              <a:latin typeface="黑体" pitchFamily="49" charset="-122"/>
              <a:ea typeface="黑体" pitchFamily="49" charset="-122"/>
            </a:endParaRPr>
          </a:p>
        </p:txBody>
      </p:sp>
    </p:spTree>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TextBox 6"/>
          <p:cNvSpPr txBox="1"/>
          <p:nvPr/>
        </p:nvSpPr>
        <p:spPr>
          <a:xfrm>
            <a:off x="1600200" y="533400"/>
            <a:ext cx="5715000" cy="584200"/>
          </a:xfrm>
          <a:prstGeom prst="rect">
            <a:avLst/>
          </a:prstGeom>
          <a:noFill/>
          <a:ln w="9525">
            <a:noFill/>
          </a:ln>
        </p:spPr>
        <p:txBody>
          <a:bodyPr>
            <a:spAutoFit/>
          </a:bodyPr>
          <a:lstStyle/>
          <a:p>
            <a:pPr lvl="0" algn="ctr" eaLnBrk="1" hangingPunct="1"/>
            <a:r>
              <a:rPr lang="zh-CN" altLang="en-US" b="1" dirty="0" smtClean="0">
                <a:solidFill>
                  <a:srgbClr val="002060"/>
                </a:solidFill>
                <a:latin typeface="黑体" panose="02010609060101010101" pitchFamily="49" charset="-122"/>
                <a:ea typeface="黑体" panose="02010609060101010101" pitchFamily="49" charset="-122"/>
              </a:rPr>
              <a:t>线性范围</a:t>
            </a:r>
            <a:endParaRPr lang="zh-CN" altLang="en-US" b="1" dirty="0">
              <a:solidFill>
                <a:srgbClr val="002060"/>
              </a:solidFill>
              <a:latin typeface="黑体" panose="02010609060101010101" pitchFamily="49" charset="-122"/>
              <a:ea typeface="黑体" panose="02010609060101010101" pitchFamily="49" charset="-122"/>
            </a:endParaRPr>
          </a:p>
        </p:txBody>
      </p:sp>
      <p:pic>
        <p:nvPicPr>
          <p:cNvPr id="6" name="图片 5" descr="Amplification Plot"/>
          <p:cNvPicPr/>
          <p:nvPr/>
        </p:nvPicPr>
        <p:blipFill>
          <a:blip r:embed="rId2"/>
          <a:stretch>
            <a:fillRect/>
          </a:stretch>
        </p:blipFill>
        <p:spPr>
          <a:xfrm>
            <a:off x="457200" y="1117600"/>
            <a:ext cx="3886200" cy="2212893"/>
          </a:xfrm>
          <a:prstGeom prst="rect">
            <a:avLst/>
          </a:prstGeom>
        </p:spPr>
      </p:pic>
      <p:pic>
        <p:nvPicPr>
          <p:cNvPr id="9" name="图片 8" descr="Amplification Plot2"/>
          <p:cNvPicPr/>
          <p:nvPr/>
        </p:nvPicPr>
        <p:blipFill>
          <a:blip r:embed="rId3"/>
          <a:stretch>
            <a:fillRect/>
          </a:stretch>
        </p:blipFill>
        <p:spPr>
          <a:xfrm>
            <a:off x="4800600" y="1117600"/>
            <a:ext cx="4115117" cy="2212893"/>
          </a:xfrm>
          <a:prstGeom prst="rect">
            <a:avLst/>
          </a:prstGeom>
        </p:spPr>
      </p:pic>
      <p:graphicFrame>
        <p:nvGraphicFramePr>
          <p:cNvPr id="3" name="表格 2"/>
          <p:cNvGraphicFramePr>
            <a:graphicFrameLocks noGrp="1"/>
          </p:cNvGraphicFramePr>
          <p:nvPr>
            <p:extLst>
              <p:ext uri="{D42A27DB-BD31-4B8C-83A1-F6EECF244321}">
                <p14:modId xmlns:p14="http://schemas.microsoft.com/office/powerpoint/2010/main" val="2282654477"/>
              </p:ext>
            </p:extLst>
          </p:nvPr>
        </p:nvGraphicFramePr>
        <p:xfrm>
          <a:off x="304800" y="3638072"/>
          <a:ext cx="4915823" cy="2215836"/>
        </p:xfrm>
        <a:graphic>
          <a:graphicData uri="http://schemas.openxmlformats.org/drawingml/2006/table">
            <a:tbl>
              <a:tblPr firstRow="1" firstCol="1" bandRow="1">
                <a:tableStyleId>{93296810-A885-4BE3-A3E7-6D5BEEA58F35}</a:tableStyleId>
              </a:tblPr>
              <a:tblGrid>
                <a:gridCol w="1266693"/>
                <a:gridCol w="1241359"/>
                <a:gridCol w="1222358"/>
                <a:gridCol w="1185413"/>
              </a:tblGrid>
              <a:tr h="246204">
                <a:tc>
                  <a:txBody>
                    <a:bodyPr/>
                    <a:lstStyle/>
                    <a:p>
                      <a:pPr algn="ctr">
                        <a:spcAft>
                          <a:spcPts val="0"/>
                        </a:spcAft>
                      </a:pPr>
                      <a:r>
                        <a:rPr lang="zh-CN" sz="1200" kern="100" dirty="0">
                          <a:effectLst/>
                        </a:rPr>
                        <a:t>线性</a:t>
                      </a:r>
                      <a:r>
                        <a:rPr lang="en-US" sz="1200" kern="100" dirty="0">
                          <a:effectLst/>
                        </a:rPr>
                        <a:t>1</a:t>
                      </a:r>
                      <a:endParaRPr lang="zh-CN" sz="1050" kern="100" dirty="0">
                        <a:effectLst/>
                        <a:latin typeface="Calibri"/>
                        <a:ea typeface="宋体"/>
                        <a:cs typeface="Times New Roman"/>
                      </a:endParaRPr>
                    </a:p>
                  </a:txBody>
                  <a:tcPr marL="68580" marR="68580" marT="0" marB="0"/>
                </a:tc>
                <a:tc>
                  <a:txBody>
                    <a:bodyPr/>
                    <a:lstStyle/>
                    <a:p>
                      <a:pPr algn="ctr">
                        <a:spcAft>
                          <a:spcPts val="0"/>
                        </a:spcAft>
                      </a:pPr>
                      <a:r>
                        <a:rPr lang="zh-CN" sz="1200" kern="100">
                          <a:effectLst/>
                        </a:rPr>
                        <a:t>线性</a:t>
                      </a:r>
                      <a:r>
                        <a:rPr lang="en-US" sz="1200" kern="100">
                          <a:effectLst/>
                        </a:rPr>
                        <a:t>2</a:t>
                      </a:r>
                      <a:endParaRPr lang="zh-CN" sz="1050" kern="100">
                        <a:effectLst/>
                        <a:latin typeface="Calibri"/>
                        <a:ea typeface="宋体"/>
                        <a:cs typeface="Times New Roman"/>
                      </a:endParaRPr>
                    </a:p>
                  </a:txBody>
                  <a:tcPr marL="68580" marR="68580" marT="0" marB="0"/>
                </a:tc>
                <a:tc>
                  <a:txBody>
                    <a:bodyPr/>
                    <a:lstStyle/>
                    <a:p>
                      <a:pPr algn="ctr">
                        <a:spcAft>
                          <a:spcPts val="0"/>
                        </a:spcAft>
                      </a:pPr>
                      <a:r>
                        <a:rPr lang="zh-CN" sz="1200" kern="100">
                          <a:effectLst/>
                        </a:rPr>
                        <a:t>平均值</a:t>
                      </a:r>
                      <a:endParaRPr lang="zh-CN" sz="1050" kern="100">
                        <a:effectLst/>
                        <a:latin typeface="Calibri"/>
                        <a:ea typeface="宋体"/>
                        <a:cs typeface="Times New Roman"/>
                      </a:endParaRPr>
                    </a:p>
                  </a:txBody>
                  <a:tcPr marL="68580" marR="68580" marT="0" marB="0"/>
                </a:tc>
                <a:tc>
                  <a:txBody>
                    <a:bodyPr/>
                    <a:lstStyle/>
                    <a:p>
                      <a:pPr algn="ctr">
                        <a:spcAft>
                          <a:spcPts val="0"/>
                        </a:spcAft>
                      </a:pPr>
                      <a:r>
                        <a:rPr lang="zh-CN" sz="1200" kern="100">
                          <a:effectLst/>
                        </a:rPr>
                        <a:t>对数值</a:t>
                      </a:r>
                      <a:endParaRPr lang="zh-CN" sz="1050" kern="100">
                        <a:effectLst/>
                        <a:latin typeface="Calibri"/>
                        <a:ea typeface="宋体"/>
                        <a:cs typeface="Times New Roman"/>
                      </a:endParaRPr>
                    </a:p>
                  </a:txBody>
                  <a:tcPr marL="68580" marR="68580" marT="0" marB="0"/>
                </a:tc>
              </a:tr>
              <a:tr h="246204">
                <a:tc>
                  <a:txBody>
                    <a:bodyPr/>
                    <a:lstStyle/>
                    <a:p>
                      <a:pPr algn="ctr">
                        <a:spcAft>
                          <a:spcPts val="0"/>
                        </a:spcAft>
                      </a:pPr>
                      <a:r>
                        <a:rPr lang="en-US" sz="1200" kern="100" dirty="0">
                          <a:effectLst/>
                        </a:rPr>
                        <a:t>1.69E+00</a:t>
                      </a:r>
                      <a:endParaRPr lang="zh-CN" sz="1050" kern="100" dirty="0">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dirty="0">
                          <a:solidFill>
                            <a:schemeClr val="bg1"/>
                          </a:solidFill>
                          <a:effectLst/>
                        </a:rPr>
                        <a:t>3.42E+00</a:t>
                      </a:r>
                      <a:endParaRPr lang="zh-CN" sz="1050" kern="100" dirty="0">
                        <a:solidFill>
                          <a:schemeClr val="bg1"/>
                        </a:solidFill>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a:effectLst/>
                        </a:rPr>
                        <a:t>2.56E+00</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en-US" sz="1200" kern="100" dirty="0">
                          <a:effectLst/>
                        </a:rPr>
                        <a:t>0.41</a:t>
                      </a:r>
                      <a:endParaRPr lang="zh-CN" sz="1050" kern="100" dirty="0">
                        <a:effectLst/>
                        <a:latin typeface="Calibri"/>
                        <a:ea typeface="宋体"/>
                        <a:cs typeface="Times New Roman"/>
                      </a:endParaRPr>
                    </a:p>
                  </a:txBody>
                  <a:tcPr marL="68580" marR="68580" marT="0" marB="0" anchor="ctr"/>
                </a:tc>
              </a:tr>
              <a:tr h="246204">
                <a:tc>
                  <a:txBody>
                    <a:bodyPr/>
                    <a:lstStyle/>
                    <a:p>
                      <a:pPr algn="ctr">
                        <a:spcAft>
                          <a:spcPts val="0"/>
                        </a:spcAft>
                      </a:pPr>
                      <a:r>
                        <a:rPr lang="en-US" sz="1200" kern="100" dirty="0">
                          <a:effectLst/>
                        </a:rPr>
                        <a:t>3.14E+01</a:t>
                      </a:r>
                      <a:endParaRPr lang="zh-CN" sz="1050" kern="100" dirty="0">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dirty="0">
                          <a:solidFill>
                            <a:schemeClr val="bg1"/>
                          </a:solidFill>
                          <a:effectLst/>
                        </a:rPr>
                        <a:t>3.58E+01</a:t>
                      </a:r>
                      <a:endParaRPr lang="zh-CN" sz="1050" kern="100" dirty="0">
                        <a:solidFill>
                          <a:schemeClr val="bg1"/>
                        </a:solidFill>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dirty="0">
                          <a:effectLst/>
                        </a:rPr>
                        <a:t>3.36E+01</a:t>
                      </a:r>
                      <a:endParaRPr lang="zh-CN" sz="1050" kern="100" dirty="0">
                        <a:effectLst/>
                        <a:latin typeface="Calibri"/>
                        <a:ea typeface="宋体"/>
                        <a:cs typeface="Times New Roman"/>
                      </a:endParaRPr>
                    </a:p>
                  </a:txBody>
                  <a:tcPr marL="68580" marR="68580" marT="0" marB="0" anchor="ctr"/>
                </a:tc>
                <a:tc>
                  <a:txBody>
                    <a:bodyPr/>
                    <a:lstStyle/>
                    <a:p>
                      <a:pPr algn="ctr">
                        <a:spcAft>
                          <a:spcPts val="0"/>
                        </a:spcAft>
                      </a:pPr>
                      <a:r>
                        <a:rPr lang="en-US" sz="1200" kern="100">
                          <a:effectLst/>
                        </a:rPr>
                        <a:t>1.53</a:t>
                      </a:r>
                      <a:endParaRPr lang="zh-CN" sz="1050" kern="100">
                        <a:effectLst/>
                        <a:latin typeface="Calibri"/>
                        <a:ea typeface="宋体"/>
                        <a:cs typeface="Times New Roman"/>
                      </a:endParaRPr>
                    </a:p>
                  </a:txBody>
                  <a:tcPr marL="68580" marR="68580" marT="0" marB="0" anchor="ctr"/>
                </a:tc>
              </a:tr>
              <a:tr h="246204">
                <a:tc>
                  <a:txBody>
                    <a:bodyPr/>
                    <a:lstStyle/>
                    <a:p>
                      <a:pPr algn="ctr">
                        <a:spcAft>
                          <a:spcPts val="0"/>
                        </a:spcAft>
                      </a:pPr>
                      <a:r>
                        <a:rPr lang="en-US" sz="1200" kern="100" dirty="0">
                          <a:effectLst/>
                        </a:rPr>
                        <a:t>3.29E+02</a:t>
                      </a:r>
                      <a:endParaRPr lang="zh-CN" sz="1050" kern="100" dirty="0">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dirty="0">
                          <a:solidFill>
                            <a:schemeClr val="bg1"/>
                          </a:solidFill>
                          <a:effectLst/>
                        </a:rPr>
                        <a:t>3.48E+02</a:t>
                      </a:r>
                      <a:endParaRPr lang="zh-CN" sz="1050" kern="100" dirty="0">
                        <a:solidFill>
                          <a:schemeClr val="bg1"/>
                        </a:solidFill>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a:effectLst/>
                        </a:rPr>
                        <a:t>3.39E+02</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en-US" sz="1200" kern="100">
                          <a:effectLst/>
                        </a:rPr>
                        <a:t>2.53</a:t>
                      </a:r>
                      <a:endParaRPr lang="zh-CN" sz="1050" kern="100">
                        <a:effectLst/>
                        <a:latin typeface="Calibri"/>
                        <a:ea typeface="宋体"/>
                        <a:cs typeface="Times New Roman"/>
                      </a:endParaRPr>
                    </a:p>
                  </a:txBody>
                  <a:tcPr marL="68580" marR="68580" marT="0" marB="0" anchor="ctr"/>
                </a:tc>
              </a:tr>
              <a:tr h="246204">
                <a:tc>
                  <a:txBody>
                    <a:bodyPr/>
                    <a:lstStyle/>
                    <a:p>
                      <a:pPr algn="ctr">
                        <a:spcAft>
                          <a:spcPts val="0"/>
                        </a:spcAft>
                      </a:pPr>
                      <a:r>
                        <a:rPr lang="en-US" sz="1200" kern="100" dirty="0">
                          <a:effectLst/>
                        </a:rPr>
                        <a:t>3.68E+03</a:t>
                      </a:r>
                      <a:endParaRPr lang="zh-CN" sz="1050" kern="100" dirty="0">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dirty="0">
                          <a:solidFill>
                            <a:schemeClr val="bg1"/>
                          </a:solidFill>
                          <a:effectLst/>
                        </a:rPr>
                        <a:t>3.40E+03</a:t>
                      </a:r>
                      <a:endParaRPr lang="zh-CN" sz="1050" kern="100" dirty="0">
                        <a:solidFill>
                          <a:schemeClr val="bg1"/>
                        </a:solidFill>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a:effectLst/>
                        </a:rPr>
                        <a:t>3.54E+03</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en-US" sz="1200" kern="100">
                          <a:effectLst/>
                        </a:rPr>
                        <a:t>3.55</a:t>
                      </a:r>
                      <a:endParaRPr lang="zh-CN" sz="1050" kern="100">
                        <a:effectLst/>
                        <a:latin typeface="Calibri"/>
                        <a:ea typeface="宋体"/>
                        <a:cs typeface="Times New Roman"/>
                      </a:endParaRPr>
                    </a:p>
                  </a:txBody>
                  <a:tcPr marL="68580" marR="68580" marT="0" marB="0" anchor="ctr"/>
                </a:tc>
              </a:tr>
              <a:tr h="246204">
                <a:tc>
                  <a:txBody>
                    <a:bodyPr/>
                    <a:lstStyle/>
                    <a:p>
                      <a:pPr algn="ctr">
                        <a:spcAft>
                          <a:spcPts val="0"/>
                        </a:spcAft>
                      </a:pPr>
                      <a:r>
                        <a:rPr lang="en-US" sz="1200" kern="100" dirty="0">
                          <a:effectLst/>
                        </a:rPr>
                        <a:t>4.13E+04</a:t>
                      </a:r>
                      <a:endParaRPr lang="zh-CN" sz="1050" kern="100" dirty="0">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dirty="0">
                          <a:solidFill>
                            <a:schemeClr val="bg1"/>
                          </a:solidFill>
                          <a:effectLst/>
                        </a:rPr>
                        <a:t>3.90E+04</a:t>
                      </a:r>
                      <a:endParaRPr lang="zh-CN" sz="1050" kern="100" dirty="0">
                        <a:solidFill>
                          <a:schemeClr val="bg1"/>
                        </a:solidFill>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a:effectLst/>
                        </a:rPr>
                        <a:t>4.02E+04</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en-US" sz="1200" kern="100">
                          <a:effectLst/>
                        </a:rPr>
                        <a:t>4.60</a:t>
                      </a:r>
                      <a:endParaRPr lang="zh-CN" sz="1050" kern="100">
                        <a:effectLst/>
                        <a:latin typeface="Calibri"/>
                        <a:ea typeface="宋体"/>
                        <a:cs typeface="Times New Roman"/>
                      </a:endParaRPr>
                    </a:p>
                  </a:txBody>
                  <a:tcPr marL="68580" marR="68580" marT="0" marB="0" anchor="ctr"/>
                </a:tc>
              </a:tr>
              <a:tr h="246204">
                <a:tc>
                  <a:txBody>
                    <a:bodyPr/>
                    <a:lstStyle/>
                    <a:p>
                      <a:pPr algn="ctr">
                        <a:spcAft>
                          <a:spcPts val="0"/>
                        </a:spcAft>
                      </a:pPr>
                      <a:r>
                        <a:rPr lang="en-US" sz="1200" kern="100" dirty="0">
                          <a:effectLst/>
                        </a:rPr>
                        <a:t>4.81E+05</a:t>
                      </a:r>
                      <a:endParaRPr lang="zh-CN" sz="1050" kern="100" dirty="0">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dirty="0">
                          <a:solidFill>
                            <a:schemeClr val="bg1"/>
                          </a:solidFill>
                          <a:effectLst/>
                        </a:rPr>
                        <a:t>5.38E+05</a:t>
                      </a:r>
                      <a:endParaRPr lang="zh-CN" sz="1050" kern="100" dirty="0">
                        <a:solidFill>
                          <a:schemeClr val="bg1"/>
                        </a:solidFill>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a:effectLst/>
                        </a:rPr>
                        <a:t>5.10E+05</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en-US" sz="1200" kern="100">
                          <a:effectLst/>
                        </a:rPr>
                        <a:t>5.71</a:t>
                      </a:r>
                      <a:endParaRPr lang="zh-CN" sz="1050" kern="100">
                        <a:effectLst/>
                        <a:latin typeface="Calibri"/>
                        <a:ea typeface="宋体"/>
                        <a:cs typeface="Times New Roman"/>
                      </a:endParaRPr>
                    </a:p>
                  </a:txBody>
                  <a:tcPr marL="68580" marR="68580" marT="0" marB="0" anchor="ctr"/>
                </a:tc>
              </a:tr>
              <a:tr h="246204">
                <a:tc>
                  <a:txBody>
                    <a:bodyPr/>
                    <a:lstStyle/>
                    <a:p>
                      <a:pPr algn="ctr">
                        <a:spcAft>
                          <a:spcPts val="0"/>
                        </a:spcAft>
                      </a:pPr>
                      <a:r>
                        <a:rPr lang="en-US" sz="1200" kern="100" dirty="0">
                          <a:effectLst/>
                        </a:rPr>
                        <a:t>5.82E+06</a:t>
                      </a:r>
                      <a:endParaRPr lang="zh-CN" sz="1050" kern="100" dirty="0">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dirty="0">
                          <a:solidFill>
                            <a:schemeClr val="bg1"/>
                          </a:solidFill>
                          <a:effectLst/>
                        </a:rPr>
                        <a:t>6.52E+06</a:t>
                      </a:r>
                      <a:endParaRPr lang="zh-CN" sz="1050" kern="100" dirty="0">
                        <a:solidFill>
                          <a:schemeClr val="bg1"/>
                        </a:solidFill>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a:effectLst/>
                        </a:rPr>
                        <a:t>6.17E+06</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en-US" sz="1200" kern="100">
                          <a:effectLst/>
                        </a:rPr>
                        <a:t>6.79</a:t>
                      </a:r>
                      <a:endParaRPr lang="zh-CN" sz="1050" kern="100">
                        <a:effectLst/>
                        <a:latin typeface="Calibri"/>
                        <a:ea typeface="宋体"/>
                        <a:cs typeface="Times New Roman"/>
                      </a:endParaRPr>
                    </a:p>
                  </a:txBody>
                  <a:tcPr marL="68580" marR="68580" marT="0" marB="0" anchor="ctr"/>
                </a:tc>
              </a:tr>
              <a:tr h="246204">
                <a:tc>
                  <a:txBody>
                    <a:bodyPr/>
                    <a:lstStyle/>
                    <a:p>
                      <a:pPr algn="ctr">
                        <a:spcAft>
                          <a:spcPts val="0"/>
                        </a:spcAft>
                      </a:pPr>
                      <a:r>
                        <a:rPr lang="en-US" sz="1200" kern="100" dirty="0">
                          <a:effectLst/>
                        </a:rPr>
                        <a:t>6.91E+07</a:t>
                      </a:r>
                      <a:endParaRPr lang="zh-CN" sz="1050" kern="100" dirty="0">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dirty="0">
                          <a:solidFill>
                            <a:schemeClr val="bg1"/>
                          </a:solidFill>
                          <a:effectLst/>
                        </a:rPr>
                        <a:t>8.18E+07</a:t>
                      </a:r>
                      <a:endParaRPr lang="zh-CN" sz="1050" kern="100" dirty="0">
                        <a:solidFill>
                          <a:schemeClr val="bg1"/>
                        </a:solidFill>
                        <a:effectLst/>
                        <a:latin typeface="Calibri"/>
                        <a:ea typeface="宋体"/>
                        <a:cs typeface="Times New Roman"/>
                      </a:endParaRPr>
                    </a:p>
                  </a:txBody>
                  <a:tcPr marL="68580" marR="68580" marT="0" marB="0" anchor="ctr">
                    <a:solidFill>
                      <a:schemeClr val="accent6">
                        <a:lumMod val="60000"/>
                        <a:lumOff val="40000"/>
                      </a:schemeClr>
                    </a:solidFill>
                  </a:tcPr>
                </a:tc>
                <a:tc>
                  <a:txBody>
                    <a:bodyPr/>
                    <a:lstStyle/>
                    <a:p>
                      <a:pPr algn="ctr">
                        <a:spcAft>
                          <a:spcPts val="0"/>
                        </a:spcAft>
                      </a:pPr>
                      <a:r>
                        <a:rPr lang="en-US" sz="1200" kern="100">
                          <a:effectLst/>
                        </a:rPr>
                        <a:t>7.55E+07</a:t>
                      </a:r>
                      <a:endParaRPr lang="zh-CN" sz="1050" kern="100">
                        <a:effectLst/>
                        <a:latin typeface="Calibri"/>
                        <a:ea typeface="宋体"/>
                        <a:cs typeface="Times New Roman"/>
                      </a:endParaRPr>
                    </a:p>
                  </a:txBody>
                  <a:tcPr marL="68580" marR="68580" marT="0" marB="0" anchor="ctr"/>
                </a:tc>
                <a:tc>
                  <a:txBody>
                    <a:bodyPr/>
                    <a:lstStyle/>
                    <a:p>
                      <a:pPr algn="ctr">
                        <a:spcAft>
                          <a:spcPts val="0"/>
                        </a:spcAft>
                      </a:pPr>
                      <a:r>
                        <a:rPr lang="en-US" sz="1200" kern="100" dirty="0">
                          <a:effectLst/>
                        </a:rPr>
                        <a:t>7.88</a:t>
                      </a:r>
                      <a:endParaRPr lang="zh-CN" sz="1050" kern="100" dirty="0">
                        <a:effectLst/>
                        <a:latin typeface="Calibri"/>
                        <a:ea typeface="宋体"/>
                        <a:cs typeface="Times New Roman"/>
                      </a:endParaRPr>
                    </a:p>
                  </a:txBody>
                  <a:tcPr marL="68580" marR="68580" marT="0" marB="0" anchor="ctr"/>
                </a:tc>
              </a:tr>
            </a:tbl>
          </a:graphicData>
        </a:graphic>
      </p:graphicFrame>
      <p:pic>
        <p:nvPicPr>
          <p:cNvPr id="11" name="图片 10" descr="QQ截图20170122104841"/>
          <p:cNvPicPr/>
          <p:nvPr/>
        </p:nvPicPr>
        <p:blipFill>
          <a:blip r:embed="rId4"/>
          <a:stretch>
            <a:fillRect/>
          </a:stretch>
        </p:blipFill>
        <p:spPr>
          <a:xfrm>
            <a:off x="5334000" y="3505200"/>
            <a:ext cx="3581717" cy="2481580"/>
          </a:xfrm>
          <a:prstGeom prst="rect">
            <a:avLst/>
          </a:prstGeom>
        </p:spPr>
      </p:pic>
    </p:spTree>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标题 1"/>
          <p:cNvSpPr>
            <a:spLocks noGrp="1"/>
          </p:cNvSpPr>
          <p:nvPr>
            <p:ph type="title"/>
          </p:nvPr>
        </p:nvSpPr>
        <p:spPr>
          <a:xfrm>
            <a:off x="821071" y="66368"/>
            <a:ext cx="7853362" cy="1143000"/>
          </a:xfrm>
        </p:spPr>
        <p:txBody>
          <a:bodyPr vert="horz" wrap="square" lIns="91440" tIns="45720" rIns="91440" bIns="45720" anchor="ctr"/>
          <a:lstStyle/>
          <a:p>
            <a:pPr algn="ctr"/>
            <a:r>
              <a:rPr lang="zh-CN" altLang="en-US" sz="3200" b="1" dirty="0">
                <a:solidFill>
                  <a:srgbClr val="002060"/>
                </a:solidFill>
                <a:latin typeface="黑体" panose="02010609060101010101" pitchFamily="49" charset="-122"/>
                <a:ea typeface="黑体" panose="02010609060101010101" pitchFamily="49" charset="-122"/>
              </a:rPr>
              <a:t>重复性</a:t>
            </a:r>
            <a:r>
              <a:rPr lang="zh-CN" altLang="en-US" sz="3200" b="1" dirty="0" smtClean="0">
                <a:solidFill>
                  <a:srgbClr val="002060"/>
                </a:solidFill>
                <a:latin typeface="黑体" panose="02010609060101010101" pitchFamily="49" charset="-122"/>
                <a:ea typeface="黑体" panose="02010609060101010101" pitchFamily="49" charset="-122"/>
              </a:rPr>
              <a:t>效果</a:t>
            </a:r>
            <a:r>
              <a:rPr lang="zh-CN" altLang="en-US" sz="3200" b="1" dirty="0">
                <a:solidFill>
                  <a:srgbClr val="002060"/>
                </a:solidFill>
                <a:latin typeface="黑体" panose="02010609060101010101" pitchFamily="49" charset="-122"/>
                <a:ea typeface="黑体" panose="02010609060101010101" pitchFamily="49" charset="-122"/>
              </a:rPr>
              <a:t>图</a:t>
            </a:r>
          </a:p>
        </p:txBody>
      </p:sp>
      <p:pic>
        <p:nvPicPr>
          <p:cNvPr id="8194" name="Picture 2" descr="e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990601"/>
            <a:ext cx="39624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5" name="Picture 3" descr="e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5862" y="1091384"/>
            <a:ext cx="3886200" cy="2413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表格 4"/>
          <p:cNvGraphicFramePr>
            <a:graphicFrameLocks noGrp="1"/>
          </p:cNvGraphicFramePr>
          <p:nvPr>
            <p:extLst>
              <p:ext uri="{D42A27DB-BD31-4B8C-83A1-F6EECF244321}">
                <p14:modId xmlns:p14="http://schemas.microsoft.com/office/powerpoint/2010/main" val="283735692"/>
              </p:ext>
            </p:extLst>
          </p:nvPr>
        </p:nvGraphicFramePr>
        <p:xfrm>
          <a:off x="304800" y="3352800"/>
          <a:ext cx="4280718" cy="2501265"/>
        </p:xfrm>
        <a:graphic>
          <a:graphicData uri="http://schemas.openxmlformats.org/drawingml/2006/table">
            <a:tbl>
              <a:tblPr>
                <a:tableStyleId>{5C22544A-7EE6-4342-B048-85BDC9FD1C3A}</a:tableStyleId>
              </a:tblPr>
              <a:tblGrid>
                <a:gridCol w="713453"/>
                <a:gridCol w="713453"/>
                <a:gridCol w="713453"/>
                <a:gridCol w="713453"/>
                <a:gridCol w="713453"/>
                <a:gridCol w="713453"/>
              </a:tblGrid>
              <a:tr h="146538">
                <a:tc>
                  <a:txBody>
                    <a:bodyPr/>
                    <a:lstStyle/>
                    <a:p>
                      <a:pPr algn="ctr" fontAlgn="ctr"/>
                      <a:r>
                        <a:rPr lang="zh-CN" altLang="en-US" sz="1050" u="none" strike="noStrike" dirty="0">
                          <a:solidFill>
                            <a:schemeClr val="bg1"/>
                          </a:solidFill>
                          <a:effectLst/>
                        </a:rPr>
                        <a:t>样本</a:t>
                      </a:r>
                      <a:endParaRPr lang="zh-CN" altLang="en-US" sz="1050" b="0" i="0" u="none" strike="noStrike" dirty="0">
                        <a:solidFill>
                          <a:schemeClr val="bg1"/>
                        </a:solidFill>
                        <a:effectLst/>
                        <a:latin typeface="黑体"/>
                      </a:endParaRPr>
                    </a:p>
                  </a:txBody>
                  <a:tcPr marL="9525" marR="9525" marT="9525" marB="0" anchor="ctr">
                    <a:solidFill>
                      <a:schemeClr val="accent2"/>
                    </a:solidFill>
                  </a:tcPr>
                </a:tc>
                <a:tc>
                  <a:txBody>
                    <a:bodyPr/>
                    <a:lstStyle/>
                    <a:p>
                      <a:pPr algn="ctr" fontAlgn="ctr"/>
                      <a:r>
                        <a:rPr lang="zh-CN" altLang="en-US" sz="1050" u="none" strike="noStrike" dirty="0">
                          <a:solidFill>
                            <a:schemeClr val="bg1"/>
                          </a:solidFill>
                          <a:effectLst/>
                        </a:rPr>
                        <a:t>定量值</a:t>
                      </a:r>
                      <a:endParaRPr lang="zh-CN" altLang="en-US" sz="1050" b="0" i="0" u="none" strike="noStrike" dirty="0">
                        <a:solidFill>
                          <a:schemeClr val="bg1"/>
                        </a:solidFill>
                        <a:effectLst/>
                        <a:latin typeface="黑体"/>
                      </a:endParaRPr>
                    </a:p>
                  </a:txBody>
                  <a:tcPr marL="9525" marR="9525" marT="9525" marB="0" anchor="ctr">
                    <a:solidFill>
                      <a:schemeClr val="accent2"/>
                    </a:solidFill>
                  </a:tcPr>
                </a:tc>
                <a:tc>
                  <a:txBody>
                    <a:bodyPr/>
                    <a:lstStyle/>
                    <a:p>
                      <a:pPr algn="ctr" fontAlgn="ctr"/>
                      <a:r>
                        <a:rPr lang="en-US" sz="1050" u="none" strike="noStrike" dirty="0">
                          <a:solidFill>
                            <a:schemeClr val="bg1"/>
                          </a:solidFill>
                          <a:effectLst/>
                        </a:rPr>
                        <a:t>Log</a:t>
                      </a:r>
                      <a:r>
                        <a:rPr lang="zh-CN" altLang="en-US" sz="1050" u="none" strike="noStrike" dirty="0">
                          <a:solidFill>
                            <a:schemeClr val="bg1"/>
                          </a:solidFill>
                          <a:effectLst/>
                        </a:rPr>
                        <a:t>值</a:t>
                      </a:r>
                      <a:endParaRPr lang="zh-CN" altLang="en-US" sz="1050" b="0" i="0" u="none" strike="noStrike" dirty="0">
                        <a:solidFill>
                          <a:schemeClr val="bg1"/>
                        </a:solidFill>
                        <a:effectLst/>
                        <a:latin typeface="黑体"/>
                      </a:endParaRPr>
                    </a:p>
                  </a:txBody>
                  <a:tcPr marL="9525" marR="9525" marT="9525" marB="0" anchor="ctr">
                    <a:solidFill>
                      <a:schemeClr val="accent2"/>
                    </a:solidFill>
                  </a:tcPr>
                </a:tc>
                <a:tc>
                  <a:txBody>
                    <a:bodyPr/>
                    <a:lstStyle/>
                    <a:p>
                      <a:pPr algn="ctr" fontAlgn="ctr"/>
                      <a:r>
                        <a:rPr lang="en-US" sz="1050" u="none" strike="noStrike" dirty="0">
                          <a:effectLst/>
                        </a:rPr>
                        <a:t>11</a:t>
                      </a:r>
                      <a:endParaRPr lang="en-US" sz="1050" b="0" i="0" u="none" strike="noStrike" dirty="0">
                        <a:solidFill>
                          <a:srgbClr val="000000"/>
                        </a:solidFill>
                        <a:effectLst/>
                        <a:latin typeface="黑体"/>
                      </a:endParaRPr>
                    </a:p>
                  </a:txBody>
                  <a:tcPr marL="9525" marR="9525" marT="9525" marB="0" anchor="ctr"/>
                </a:tc>
                <a:tc>
                  <a:txBody>
                    <a:bodyPr/>
                    <a:lstStyle/>
                    <a:p>
                      <a:pPr algn="ctr" fontAlgn="ctr"/>
                      <a:r>
                        <a:rPr lang="en-US" sz="1200" u="none" strike="noStrike" dirty="0">
                          <a:effectLst/>
                        </a:rPr>
                        <a:t>4.40E+05</a:t>
                      </a:r>
                      <a:endParaRPr lang="en-US" sz="1200" b="0" i="0" u="none" strike="noStrike" dirty="0">
                        <a:solidFill>
                          <a:srgbClr val="000000"/>
                        </a:solidFill>
                        <a:effectLst/>
                        <a:latin typeface="黑体"/>
                      </a:endParaRPr>
                    </a:p>
                  </a:txBody>
                  <a:tcPr marL="9525" marR="9525" marT="9525" marB="0" anchor="ctr"/>
                </a:tc>
                <a:tc>
                  <a:txBody>
                    <a:bodyPr/>
                    <a:lstStyle/>
                    <a:p>
                      <a:pPr algn="ctr" fontAlgn="ctr"/>
                      <a:r>
                        <a:rPr lang="en-US" sz="1100" u="none" strike="noStrike" dirty="0">
                          <a:effectLst/>
                        </a:rPr>
                        <a:t>5.64</a:t>
                      </a:r>
                      <a:endParaRPr lang="en-US" sz="1100" b="0" i="0" u="none" strike="noStrike" dirty="0">
                        <a:solidFill>
                          <a:srgbClr val="000000"/>
                        </a:solidFill>
                        <a:effectLst/>
                        <a:latin typeface="黑体"/>
                      </a:endParaRPr>
                    </a:p>
                  </a:txBody>
                  <a:tcPr marL="9525" marR="9525" marT="9525" marB="0" anchor="ctr"/>
                </a:tc>
              </a:tr>
              <a:tr h="146538">
                <a:tc>
                  <a:txBody>
                    <a:bodyPr/>
                    <a:lstStyle/>
                    <a:p>
                      <a:pPr algn="ctr" fontAlgn="ctr"/>
                      <a:r>
                        <a:rPr lang="en-US" sz="1050" u="none" strike="noStrike" dirty="0">
                          <a:effectLst/>
                        </a:rPr>
                        <a:t>1</a:t>
                      </a:r>
                      <a:endParaRPr lang="en-US" sz="1050" b="0" i="0" u="none" strike="noStrike" dirty="0">
                        <a:solidFill>
                          <a:srgbClr val="000000"/>
                        </a:solidFill>
                        <a:effectLst/>
                        <a:latin typeface="黑体"/>
                      </a:endParaRPr>
                    </a:p>
                  </a:txBody>
                  <a:tcPr marL="9525" marR="9525" marT="9525" marB="0" anchor="ctr"/>
                </a:tc>
                <a:tc>
                  <a:txBody>
                    <a:bodyPr/>
                    <a:lstStyle/>
                    <a:p>
                      <a:pPr algn="ctr" fontAlgn="ctr"/>
                      <a:r>
                        <a:rPr lang="en-US" sz="1200" u="none" strike="noStrike" dirty="0">
                          <a:effectLst/>
                        </a:rPr>
                        <a:t>5.57E+05</a:t>
                      </a:r>
                      <a:endParaRPr lang="en-US" sz="1200" b="0" i="0" u="none" strike="noStrike" dirty="0">
                        <a:solidFill>
                          <a:srgbClr val="000000"/>
                        </a:solidFill>
                        <a:effectLst/>
                        <a:latin typeface="黑体"/>
                      </a:endParaRPr>
                    </a:p>
                  </a:txBody>
                  <a:tcPr marL="9525" marR="9525" marT="9525" marB="0" anchor="ctr"/>
                </a:tc>
                <a:tc>
                  <a:txBody>
                    <a:bodyPr/>
                    <a:lstStyle/>
                    <a:p>
                      <a:pPr algn="ctr" fontAlgn="ctr"/>
                      <a:r>
                        <a:rPr lang="en-US" sz="1100" u="none" strike="noStrike" dirty="0">
                          <a:effectLst/>
                        </a:rPr>
                        <a:t>5.75</a:t>
                      </a:r>
                      <a:endParaRPr lang="en-US" sz="1100" b="0" i="0" u="none" strike="noStrike" dirty="0">
                        <a:solidFill>
                          <a:srgbClr val="000000"/>
                        </a:solidFill>
                        <a:effectLst/>
                        <a:latin typeface="黑体"/>
                      </a:endParaRPr>
                    </a:p>
                  </a:txBody>
                  <a:tcPr marL="9525" marR="9525" marT="9525" marB="0" anchor="ctr"/>
                </a:tc>
                <a:tc>
                  <a:txBody>
                    <a:bodyPr/>
                    <a:lstStyle/>
                    <a:p>
                      <a:pPr algn="ctr" fontAlgn="ctr"/>
                      <a:r>
                        <a:rPr lang="en-US" sz="1050" u="none" strike="noStrike" dirty="0">
                          <a:effectLst/>
                        </a:rPr>
                        <a:t>12</a:t>
                      </a:r>
                      <a:endParaRPr lang="en-US" sz="1050" b="0" i="0" u="none" strike="noStrike" dirty="0">
                        <a:solidFill>
                          <a:srgbClr val="000000"/>
                        </a:solidFill>
                        <a:effectLst/>
                        <a:latin typeface="黑体"/>
                      </a:endParaRPr>
                    </a:p>
                  </a:txBody>
                  <a:tcPr marL="9525" marR="9525" marT="9525" marB="0" anchor="ctr"/>
                </a:tc>
                <a:tc>
                  <a:txBody>
                    <a:bodyPr/>
                    <a:lstStyle/>
                    <a:p>
                      <a:pPr algn="ctr" fontAlgn="ctr"/>
                      <a:r>
                        <a:rPr lang="en-US" sz="1200" u="none" strike="noStrike">
                          <a:effectLst/>
                        </a:rPr>
                        <a:t>3.86E+05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a:effectLst/>
                        </a:rPr>
                        <a:t>5.59</a:t>
                      </a:r>
                      <a:endParaRPr lang="en-US" sz="1100" b="0" i="0" u="none" strike="noStrike">
                        <a:solidFill>
                          <a:srgbClr val="000000"/>
                        </a:solidFill>
                        <a:effectLst/>
                        <a:latin typeface="黑体"/>
                      </a:endParaRPr>
                    </a:p>
                  </a:txBody>
                  <a:tcPr marL="9525" marR="9525" marT="9525" marB="0" anchor="ctr"/>
                </a:tc>
              </a:tr>
              <a:tr h="146538">
                <a:tc>
                  <a:txBody>
                    <a:bodyPr/>
                    <a:lstStyle/>
                    <a:p>
                      <a:pPr algn="ctr" fontAlgn="ctr"/>
                      <a:r>
                        <a:rPr lang="en-US" sz="1050" u="none" strike="noStrike">
                          <a:effectLst/>
                        </a:rPr>
                        <a:t>2</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a:effectLst/>
                        </a:rPr>
                        <a:t>5.00E+05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dirty="0">
                          <a:effectLst/>
                        </a:rPr>
                        <a:t>5.7</a:t>
                      </a:r>
                      <a:endParaRPr lang="en-US" sz="1100" b="0" i="0" u="none" strike="noStrike" dirty="0">
                        <a:solidFill>
                          <a:srgbClr val="000000"/>
                        </a:solidFill>
                        <a:effectLst/>
                        <a:latin typeface="黑体"/>
                      </a:endParaRPr>
                    </a:p>
                  </a:txBody>
                  <a:tcPr marL="9525" marR="9525" marT="9525" marB="0" anchor="ctr"/>
                </a:tc>
                <a:tc>
                  <a:txBody>
                    <a:bodyPr/>
                    <a:lstStyle/>
                    <a:p>
                      <a:pPr algn="ctr" fontAlgn="ctr"/>
                      <a:r>
                        <a:rPr lang="en-US" sz="1050" u="none" strike="noStrike" dirty="0">
                          <a:effectLst/>
                        </a:rPr>
                        <a:t>13</a:t>
                      </a:r>
                      <a:endParaRPr lang="en-US" sz="1050" b="0" i="0" u="none" strike="noStrike" dirty="0">
                        <a:solidFill>
                          <a:srgbClr val="000000"/>
                        </a:solidFill>
                        <a:effectLst/>
                        <a:latin typeface="黑体"/>
                      </a:endParaRPr>
                    </a:p>
                  </a:txBody>
                  <a:tcPr marL="9525" marR="9525" marT="9525" marB="0" anchor="ctr"/>
                </a:tc>
                <a:tc>
                  <a:txBody>
                    <a:bodyPr/>
                    <a:lstStyle/>
                    <a:p>
                      <a:pPr algn="ctr" fontAlgn="ctr"/>
                      <a:r>
                        <a:rPr lang="en-US" sz="1200" u="none" strike="noStrike" dirty="0">
                          <a:effectLst/>
                        </a:rPr>
                        <a:t>4.55E+05</a:t>
                      </a:r>
                      <a:endParaRPr lang="en-US" sz="1200" b="0" i="0" u="none" strike="noStrike" dirty="0">
                        <a:solidFill>
                          <a:srgbClr val="000000"/>
                        </a:solidFill>
                        <a:effectLst/>
                        <a:latin typeface="黑体"/>
                      </a:endParaRPr>
                    </a:p>
                  </a:txBody>
                  <a:tcPr marL="9525" marR="9525" marT="9525" marB="0" anchor="ctr"/>
                </a:tc>
                <a:tc>
                  <a:txBody>
                    <a:bodyPr/>
                    <a:lstStyle/>
                    <a:p>
                      <a:pPr algn="ctr" fontAlgn="ctr"/>
                      <a:r>
                        <a:rPr lang="en-US" sz="1100" u="none" strike="noStrike">
                          <a:effectLst/>
                        </a:rPr>
                        <a:t>5.66</a:t>
                      </a:r>
                      <a:endParaRPr lang="en-US" sz="1100" b="0" i="0" u="none" strike="noStrike">
                        <a:solidFill>
                          <a:srgbClr val="000000"/>
                        </a:solidFill>
                        <a:effectLst/>
                        <a:latin typeface="黑体"/>
                      </a:endParaRPr>
                    </a:p>
                  </a:txBody>
                  <a:tcPr marL="9525" marR="9525" marT="9525" marB="0" anchor="ctr"/>
                </a:tc>
              </a:tr>
              <a:tr h="146538">
                <a:tc>
                  <a:txBody>
                    <a:bodyPr/>
                    <a:lstStyle/>
                    <a:p>
                      <a:pPr algn="ctr" fontAlgn="ctr"/>
                      <a:r>
                        <a:rPr lang="en-US" sz="1050" u="none" strike="noStrike">
                          <a:effectLst/>
                        </a:rPr>
                        <a:t>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a:effectLst/>
                        </a:rPr>
                        <a:t>4.86E+05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a:effectLst/>
                        </a:rPr>
                        <a:t>5.69</a:t>
                      </a:r>
                      <a:endParaRPr lang="en-US" sz="110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dirty="0">
                          <a:effectLst/>
                        </a:rPr>
                        <a:t>14</a:t>
                      </a:r>
                      <a:endParaRPr lang="en-US" sz="1050" b="0" i="0" u="none" strike="noStrike" dirty="0">
                        <a:solidFill>
                          <a:srgbClr val="000000"/>
                        </a:solidFill>
                        <a:effectLst/>
                        <a:latin typeface="黑体"/>
                      </a:endParaRPr>
                    </a:p>
                  </a:txBody>
                  <a:tcPr marL="9525" marR="9525" marT="9525" marB="0" anchor="ctr"/>
                </a:tc>
                <a:tc>
                  <a:txBody>
                    <a:bodyPr/>
                    <a:lstStyle/>
                    <a:p>
                      <a:pPr algn="ctr" fontAlgn="ctr"/>
                      <a:r>
                        <a:rPr lang="en-US" sz="1200" u="none" strike="noStrike">
                          <a:effectLst/>
                        </a:rPr>
                        <a:t>4.11E+05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a:effectLst/>
                        </a:rPr>
                        <a:t>5.61</a:t>
                      </a:r>
                      <a:endParaRPr lang="en-US" sz="1100" b="0" i="0" u="none" strike="noStrike">
                        <a:solidFill>
                          <a:srgbClr val="000000"/>
                        </a:solidFill>
                        <a:effectLst/>
                        <a:latin typeface="黑体"/>
                      </a:endParaRPr>
                    </a:p>
                  </a:txBody>
                  <a:tcPr marL="9525" marR="9525" marT="9525" marB="0" anchor="ctr"/>
                </a:tc>
              </a:tr>
              <a:tr h="146538">
                <a:tc>
                  <a:txBody>
                    <a:bodyPr/>
                    <a:lstStyle/>
                    <a:p>
                      <a:pPr algn="ctr" fontAlgn="ctr"/>
                      <a:r>
                        <a:rPr lang="en-US" sz="1050" u="none" strike="noStrike">
                          <a:effectLst/>
                        </a:rPr>
                        <a:t>4</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a:effectLst/>
                        </a:rPr>
                        <a:t>4.81E+05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a:effectLst/>
                        </a:rPr>
                        <a:t>5.68</a:t>
                      </a:r>
                      <a:endParaRPr lang="en-US" sz="110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dirty="0">
                          <a:effectLst/>
                        </a:rPr>
                        <a:t>15</a:t>
                      </a:r>
                      <a:endParaRPr lang="en-US" sz="1050" b="0" i="0" u="none" strike="noStrike" dirty="0">
                        <a:solidFill>
                          <a:srgbClr val="000000"/>
                        </a:solidFill>
                        <a:effectLst/>
                        <a:latin typeface="黑体"/>
                      </a:endParaRPr>
                    </a:p>
                  </a:txBody>
                  <a:tcPr marL="9525" marR="9525" marT="9525" marB="0" anchor="ctr"/>
                </a:tc>
                <a:tc>
                  <a:txBody>
                    <a:bodyPr/>
                    <a:lstStyle/>
                    <a:p>
                      <a:pPr algn="ctr" fontAlgn="ctr"/>
                      <a:r>
                        <a:rPr lang="en-US" sz="1200" u="none" strike="noStrike">
                          <a:effectLst/>
                        </a:rPr>
                        <a:t>3.63E+05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a:effectLst/>
                        </a:rPr>
                        <a:t>5.56</a:t>
                      </a:r>
                      <a:endParaRPr lang="en-US" sz="1100" b="0" i="0" u="none" strike="noStrike">
                        <a:solidFill>
                          <a:srgbClr val="000000"/>
                        </a:solidFill>
                        <a:effectLst/>
                        <a:latin typeface="黑体"/>
                      </a:endParaRPr>
                    </a:p>
                  </a:txBody>
                  <a:tcPr marL="9525" marR="9525" marT="9525" marB="0" anchor="ctr"/>
                </a:tc>
              </a:tr>
              <a:tr h="146538">
                <a:tc>
                  <a:txBody>
                    <a:bodyPr/>
                    <a:lstStyle/>
                    <a:p>
                      <a:pPr algn="ctr" fontAlgn="ctr"/>
                      <a:r>
                        <a:rPr lang="en-US" sz="1050" u="none" strike="noStrike">
                          <a:effectLst/>
                        </a:rPr>
                        <a:t>5</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a:effectLst/>
                        </a:rPr>
                        <a:t>4.23E+05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a:effectLst/>
                        </a:rPr>
                        <a:t>5.63</a:t>
                      </a:r>
                      <a:endParaRPr lang="en-US" sz="110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dirty="0">
                          <a:effectLst/>
                        </a:rPr>
                        <a:t>16</a:t>
                      </a:r>
                      <a:endParaRPr lang="en-US" sz="1050" b="0" i="0" u="none" strike="noStrike" dirty="0">
                        <a:solidFill>
                          <a:srgbClr val="000000"/>
                        </a:solidFill>
                        <a:effectLst/>
                        <a:latin typeface="黑体"/>
                      </a:endParaRPr>
                    </a:p>
                  </a:txBody>
                  <a:tcPr marL="9525" marR="9525" marT="9525" marB="0" anchor="ctr"/>
                </a:tc>
                <a:tc>
                  <a:txBody>
                    <a:bodyPr/>
                    <a:lstStyle/>
                    <a:p>
                      <a:pPr algn="ctr" fontAlgn="ctr"/>
                      <a:r>
                        <a:rPr lang="en-US" sz="1200" u="none" strike="noStrike">
                          <a:effectLst/>
                        </a:rPr>
                        <a:t>3.53E+05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a:effectLst/>
                        </a:rPr>
                        <a:t>5.55</a:t>
                      </a:r>
                      <a:endParaRPr lang="en-US" sz="1100" b="0" i="0" u="none" strike="noStrike">
                        <a:solidFill>
                          <a:srgbClr val="000000"/>
                        </a:solidFill>
                        <a:effectLst/>
                        <a:latin typeface="黑体"/>
                      </a:endParaRPr>
                    </a:p>
                  </a:txBody>
                  <a:tcPr marL="9525" marR="9525" marT="9525" marB="0" anchor="ctr"/>
                </a:tc>
              </a:tr>
              <a:tr h="146538">
                <a:tc>
                  <a:txBody>
                    <a:bodyPr/>
                    <a:lstStyle/>
                    <a:p>
                      <a:pPr algn="ctr" fontAlgn="ctr"/>
                      <a:r>
                        <a:rPr lang="en-US" sz="1050" u="none" strike="noStrike">
                          <a:effectLst/>
                        </a:rPr>
                        <a:t>6</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a:effectLst/>
                        </a:rPr>
                        <a:t>3.86E+05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a:effectLst/>
                        </a:rPr>
                        <a:t>5.59</a:t>
                      </a:r>
                      <a:endParaRPr lang="en-US" sz="110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17</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dirty="0">
                          <a:effectLst/>
                        </a:rPr>
                        <a:t>4.60E+05</a:t>
                      </a:r>
                      <a:endParaRPr lang="en-US" sz="1200" b="0" i="0" u="none" strike="noStrike" dirty="0">
                        <a:solidFill>
                          <a:srgbClr val="000000"/>
                        </a:solidFill>
                        <a:effectLst/>
                        <a:latin typeface="黑体"/>
                      </a:endParaRPr>
                    </a:p>
                  </a:txBody>
                  <a:tcPr marL="9525" marR="9525" marT="9525" marB="0" anchor="ctr"/>
                </a:tc>
                <a:tc>
                  <a:txBody>
                    <a:bodyPr/>
                    <a:lstStyle/>
                    <a:p>
                      <a:pPr algn="ctr" fontAlgn="ctr"/>
                      <a:r>
                        <a:rPr lang="en-US" sz="1100" u="none" strike="noStrike">
                          <a:effectLst/>
                        </a:rPr>
                        <a:t>5.66</a:t>
                      </a:r>
                      <a:endParaRPr lang="en-US" sz="1100" b="0" i="0" u="none" strike="noStrike">
                        <a:solidFill>
                          <a:srgbClr val="000000"/>
                        </a:solidFill>
                        <a:effectLst/>
                        <a:latin typeface="黑体"/>
                      </a:endParaRPr>
                    </a:p>
                  </a:txBody>
                  <a:tcPr marL="9525" marR="9525" marT="9525" marB="0" anchor="ctr"/>
                </a:tc>
              </a:tr>
              <a:tr h="146538">
                <a:tc>
                  <a:txBody>
                    <a:bodyPr/>
                    <a:lstStyle/>
                    <a:p>
                      <a:pPr algn="ctr" fontAlgn="ctr"/>
                      <a:r>
                        <a:rPr lang="en-US" sz="1050" u="none" strike="noStrike">
                          <a:effectLst/>
                        </a:rPr>
                        <a:t>7</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a:effectLst/>
                        </a:rPr>
                        <a:t>5.05E+05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a:effectLst/>
                        </a:rPr>
                        <a:t>5.7</a:t>
                      </a:r>
                      <a:endParaRPr lang="en-US" sz="110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18</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dirty="0">
                          <a:effectLst/>
                        </a:rPr>
                        <a:t>4.40E+05</a:t>
                      </a:r>
                      <a:endParaRPr lang="en-US" sz="1200" b="0" i="0" u="none" strike="noStrike" dirty="0">
                        <a:solidFill>
                          <a:srgbClr val="000000"/>
                        </a:solidFill>
                        <a:effectLst/>
                        <a:latin typeface="黑体"/>
                      </a:endParaRPr>
                    </a:p>
                  </a:txBody>
                  <a:tcPr marL="9525" marR="9525" marT="9525" marB="0" anchor="ctr"/>
                </a:tc>
                <a:tc>
                  <a:txBody>
                    <a:bodyPr/>
                    <a:lstStyle/>
                    <a:p>
                      <a:pPr algn="ctr" fontAlgn="ctr"/>
                      <a:r>
                        <a:rPr lang="en-US" sz="1100" u="none" strike="noStrike">
                          <a:effectLst/>
                        </a:rPr>
                        <a:t>5.64</a:t>
                      </a:r>
                      <a:endParaRPr lang="en-US" sz="1100" b="0" i="0" u="none" strike="noStrike">
                        <a:solidFill>
                          <a:srgbClr val="000000"/>
                        </a:solidFill>
                        <a:effectLst/>
                        <a:latin typeface="黑体"/>
                      </a:endParaRPr>
                    </a:p>
                  </a:txBody>
                  <a:tcPr marL="9525" marR="9525" marT="9525" marB="0" anchor="ctr"/>
                </a:tc>
              </a:tr>
              <a:tr h="146538">
                <a:tc>
                  <a:txBody>
                    <a:bodyPr/>
                    <a:lstStyle/>
                    <a:p>
                      <a:pPr algn="ctr" fontAlgn="ctr"/>
                      <a:r>
                        <a:rPr lang="en-US" sz="1050" u="none" strike="noStrike">
                          <a:effectLst/>
                        </a:rPr>
                        <a:t>8</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a:effectLst/>
                        </a:rPr>
                        <a:t>3.80E+05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a:effectLst/>
                        </a:rPr>
                        <a:t>5.58</a:t>
                      </a:r>
                      <a:endParaRPr lang="en-US" sz="110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19</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dirty="0">
                          <a:effectLst/>
                        </a:rPr>
                        <a:t>4.00E+05</a:t>
                      </a:r>
                      <a:endParaRPr lang="en-US" sz="1200" b="0" i="0" u="none" strike="noStrike" dirty="0">
                        <a:solidFill>
                          <a:srgbClr val="000000"/>
                        </a:solidFill>
                        <a:effectLst/>
                        <a:latin typeface="黑体"/>
                      </a:endParaRPr>
                    </a:p>
                  </a:txBody>
                  <a:tcPr marL="9525" marR="9525" marT="9525" marB="0" anchor="ctr"/>
                </a:tc>
                <a:tc>
                  <a:txBody>
                    <a:bodyPr/>
                    <a:lstStyle/>
                    <a:p>
                      <a:pPr algn="ctr" fontAlgn="ctr"/>
                      <a:r>
                        <a:rPr lang="en-US" sz="1100" u="none" strike="noStrike">
                          <a:effectLst/>
                        </a:rPr>
                        <a:t>5.6</a:t>
                      </a:r>
                      <a:endParaRPr lang="en-US" sz="1100" b="0" i="0" u="none" strike="noStrike">
                        <a:solidFill>
                          <a:srgbClr val="000000"/>
                        </a:solidFill>
                        <a:effectLst/>
                        <a:latin typeface="黑体"/>
                      </a:endParaRPr>
                    </a:p>
                  </a:txBody>
                  <a:tcPr marL="9525" marR="9525" marT="9525" marB="0" anchor="ctr"/>
                </a:tc>
              </a:tr>
              <a:tr h="146538">
                <a:tc>
                  <a:txBody>
                    <a:bodyPr/>
                    <a:lstStyle/>
                    <a:p>
                      <a:pPr algn="ctr" fontAlgn="ctr"/>
                      <a:r>
                        <a:rPr lang="en-US" sz="1050" u="none" strike="noStrike">
                          <a:effectLst/>
                        </a:rPr>
                        <a:t>9</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a:effectLst/>
                        </a:rPr>
                        <a:t>4.54E+05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a:effectLst/>
                        </a:rPr>
                        <a:t>5.66</a:t>
                      </a:r>
                      <a:endParaRPr lang="en-US" sz="110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20</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dirty="0">
                          <a:effectLst/>
                        </a:rPr>
                        <a:t>4.14E+05</a:t>
                      </a:r>
                      <a:endParaRPr lang="en-US" sz="1200" b="0" i="0" u="none" strike="noStrike" dirty="0">
                        <a:solidFill>
                          <a:srgbClr val="000000"/>
                        </a:solidFill>
                        <a:effectLst/>
                        <a:latin typeface="黑体"/>
                      </a:endParaRPr>
                    </a:p>
                  </a:txBody>
                  <a:tcPr marL="9525" marR="9525" marT="9525" marB="0" anchor="ctr"/>
                </a:tc>
                <a:tc>
                  <a:txBody>
                    <a:bodyPr/>
                    <a:lstStyle/>
                    <a:p>
                      <a:pPr algn="ctr" fontAlgn="ctr"/>
                      <a:r>
                        <a:rPr lang="en-US" sz="1100" u="none" strike="noStrike">
                          <a:effectLst/>
                        </a:rPr>
                        <a:t>5.62</a:t>
                      </a:r>
                      <a:endParaRPr lang="en-US" sz="1100" b="0" i="0" u="none" strike="noStrike">
                        <a:solidFill>
                          <a:srgbClr val="000000"/>
                        </a:solidFill>
                        <a:effectLst/>
                        <a:latin typeface="黑体"/>
                      </a:endParaRPr>
                    </a:p>
                  </a:txBody>
                  <a:tcPr marL="9525" marR="9525" marT="9525" marB="0" anchor="ctr"/>
                </a:tc>
              </a:tr>
              <a:tr h="146538">
                <a:tc>
                  <a:txBody>
                    <a:bodyPr/>
                    <a:lstStyle/>
                    <a:p>
                      <a:pPr algn="ctr" fontAlgn="ctr"/>
                      <a:r>
                        <a:rPr lang="en-US" sz="1050" u="none" strike="noStrike">
                          <a:effectLst/>
                        </a:rPr>
                        <a:t>10</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a:effectLst/>
                        </a:rPr>
                        <a:t>4.53E+05</a:t>
                      </a:r>
                      <a:endParaRPr lang="en-US" sz="1200" b="0" i="0" u="none" strike="noStrike">
                        <a:solidFill>
                          <a:srgbClr val="000000"/>
                        </a:solidFill>
                        <a:effectLst/>
                        <a:latin typeface="黑体"/>
                      </a:endParaRPr>
                    </a:p>
                  </a:txBody>
                  <a:tcPr marL="9525" marR="9525" marT="9525" marB="0" anchor="ctr"/>
                </a:tc>
                <a:tc>
                  <a:txBody>
                    <a:bodyPr/>
                    <a:lstStyle/>
                    <a:p>
                      <a:pPr algn="ctr" fontAlgn="ctr"/>
                      <a:r>
                        <a:rPr lang="en-US" sz="1100" u="none" strike="noStrike">
                          <a:effectLst/>
                        </a:rPr>
                        <a:t>5.66</a:t>
                      </a:r>
                      <a:endParaRPr lang="en-US" sz="1100" b="0" i="0" u="none" strike="noStrike">
                        <a:solidFill>
                          <a:srgbClr val="000000"/>
                        </a:solidFill>
                        <a:effectLst/>
                        <a:latin typeface="黑体"/>
                      </a:endParaRPr>
                    </a:p>
                  </a:txBody>
                  <a:tcPr marL="9525" marR="9525" marT="9525" marB="0" anchor="ctr"/>
                </a:tc>
                <a:tc>
                  <a:txBody>
                    <a:bodyPr/>
                    <a:lstStyle/>
                    <a:p>
                      <a:pPr algn="ctr" fontAlgn="ctr"/>
                      <a:r>
                        <a:rPr lang="zh-CN" altLang="en-US" sz="1050" u="none" strike="noStrike">
                          <a:effectLst/>
                        </a:rPr>
                        <a:t>平均值</a:t>
                      </a:r>
                      <a:endParaRPr lang="zh-CN" altLang="en-US" sz="1050" b="0" i="0" u="none" strike="noStrike">
                        <a:solidFill>
                          <a:srgbClr val="000000"/>
                        </a:solidFill>
                        <a:effectLst/>
                        <a:latin typeface="黑体"/>
                      </a:endParaRPr>
                    </a:p>
                  </a:txBody>
                  <a:tcPr marL="9525" marR="9525" marT="9525" marB="0" anchor="ctr"/>
                </a:tc>
                <a:tc>
                  <a:txBody>
                    <a:bodyPr/>
                    <a:lstStyle/>
                    <a:p>
                      <a:pPr algn="ctr" fontAlgn="ctr"/>
                      <a:r>
                        <a:rPr lang="en-US" sz="1200" u="none" strike="noStrike" dirty="0">
                          <a:effectLst/>
                        </a:rPr>
                        <a:t>4.37E+05</a:t>
                      </a:r>
                      <a:endParaRPr lang="en-US" sz="1200" b="0" i="0" u="none" strike="noStrike" dirty="0">
                        <a:solidFill>
                          <a:srgbClr val="000000"/>
                        </a:solidFill>
                        <a:effectLst/>
                        <a:latin typeface="黑体"/>
                      </a:endParaRPr>
                    </a:p>
                  </a:txBody>
                  <a:tcPr marL="9525" marR="9525" marT="9525" marB="0" anchor="ctr"/>
                </a:tc>
                <a:tc>
                  <a:txBody>
                    <a:bodyPr/>
                    <a:lstStyle/>
                    <a:p>
                      <a:pPr algn="ctr" fontAlgn="ctr"/>
                      <a:r>
                        <a:rPr lang="en-US" sz="1100" u="none" strike="noStrike" dirty="0">
                          <a:effectLst/>
                        </a:rPr>
                        <a:t>5.64</a:t>
                      </a:r>
                      <a:endParaRPr lang="en-US" sz="1100" b="0" i="0" u="none" strike="noStrike" dirty="0">
                        <a:solidFill>
                          <a:srgbClr val="000000"/>
                        </a:solidFill>
                        <a:effectLst/>
                        <a:latin typeface="黑体"/>
                      </a:endParaRPr>
                    </a:p>
                  </a:txBody>
                  <a:tcPr marL="9525" marR="9525" marT="9525" marB="0" anchor="ctr"/>
                </a:tc>
              </a:tr>
              <a:tr h="146538">
                <a:tc>
                  <a:txBody>
                    <a:bodyPr/>
                    <a:lstStyle/>
                    <a:p>
                      <a:pPr algn="ctr" fontAlgn="ctr"/>
                      <a:r>
                        <a:rPr lang="en-US" sz="1050" u="none" strike="noStrike" dirty="0">
                          <a:effectLst/>
                        </a:rPr>
                        <a:t>STDEV</a:t>
                      </a:r>
                      <a:endParaRPr lang="en-US" sz="1050" b="0" i="0" u="none" strike="noStrike" dirty="0">
                        <a:solidFill>
                          <a:srgbClr val="000000"/>
                        </a:solidFill>
                        <a:effectLst/>
                        <a:latin typeface="黑体"/>
                      </a:endParaRPr>
                    </a:p>
                  </a:txBody>
                  <a:tcPr marL="9525" marR="9525" marT="9525" marB="0" anchor="ctr">
                    <a:solidFill>
                      <a:srgbClr val="FFC000"/>
                    </a:solidFill>
                  </a:tcPr>
                </a:tc>
                <a:tc gridSpan="2">
                  <a:txBody>
                    <a:bodyPr/>
                    <a:lstStyle/>
                    <a:p>
                      <a:pPr algn="ctr" fontAlgn="ctr"/>
                      <a:r>
                        <a:rPr lang="en-US" sz="1200" u="none" strike="noStrike" dirty="0">
                          <a:effectLst/>
                        </a:rPr>
                        <a:t>0.518</a:t>
                      </a:r>
                      <a:endParaRPr lang="en-US" sz="1200" b="0" i="0" u="none" strike="noStrike" dirty="0">
                        <a:solidFill>
                          <a:srgbClr val="000000"/>
                        </a:solidFill>
                        <a:effectLst/>
                        <a:latin typeface="黑体"/>
                      </a:endParaRPr>
                    </a:p>
                  </a:txBody>
                  <a:tcPr marL="9525" marR="9525" marT="9525" marB="0" anchor="ctr">
                    <a:solidFill>
                      <a:srgbClr val="FFC000"/>
                    </a:solidFill>
                  </a:tcPr>
                </a:tc>
                <a:tc hMerge="1">
                  <a:txBody>
                    <a:bodyPr/>
                    <a:lstStyle/>
                    <a:p>
                      <a:endParaRPr lang="zh-CN" altLang="en-US"/>
                    </a:p>
                  </a:txBody>
                  <a:tcPr/>
                </a:tc>
                <a:tc>
                  <a:txBody>
                    <a:bodyPr/>
                    <a:lstStyle/>
                    <a:p>
                      <a:pPr algn="l" fontAlgn="b"/>
                      <a:r>
                        <a:rPr lang="zh-CN" altLang="en-US" sz="1100" u="none" strike="noStrike">
                          <a:effectLst/>
                        </a:rPr>
                        <a:t>　</a:t>
                      </a:r>
                      <a:endParaRPr lang="zh-CN" altLang="en-US" sz="1100" b="0" i="0" u="none" strike="noStrike">
                        <a:solidFill>
                          <a:srgbClr val="000000"/>
                        </a:solidFill>
                        <a:effectLst/>
                        <a:latin typeface="宋体"/>
                      </a:endParaRPr>
                    </a:p>
                  </a:txBody>
                  <a:tcPr marL="9525" marR="9525" marT="9525" marB="0" anchor="b"/>
                </a:tc>
                <a:tc>
                  <a:txBody>
                    <a:bodyPr/>
                    <a:lstStyle/>
                    <a:p>
                      <a:pPr algn="l" fontAlgn="b"/>
                      <a:r>
                        <a:rPr lang="zh-CN" altLang="en-US" sz="1100" u="none" strike="noStrike">
                          <a:effectLst/>
                        </a:rPr>
                        <a:t>　</a:t>
                      </a:r>
                      <a:endParaRPr lang="zh-CN" altLang="en-US" sz="1100" b="0" i="0" u="none" strike="noStrike">
                        <a:solidFill>
                          <a:srgbClr val="000000"/>
                        </a:solidFill>
                        <a:effectLst/>
                        <a:latin typeface="宋体"/>
                      </a:endParaRPr>
                    </a:p>
                  </a:txBody>
                  <a:tcPr marL="9525" marR="9525" marT="9525" marB="0" anchor="b"/>
                </a:tc>
                <a:tc>
                  <a:txBody>
                    <a:bodyPr/>
                    <a:lstStyle/>
                    <a:p>
                      <a:pPr algn="l" fontAlgn="b"/>
                      <a:r>
                        <a:rPr lang="zh-CN" altLang="en-US" sz="1100" u="none" strike="noStrike">
                          <a:effectLst/>
                        </a:rPr>
                        <a:t>　</a:t>
                      </a:r>
                      <a:endParaRPr lang="zh-CN" altLang="en-US" sz="1100" b="0" i="0" u="none" strike="noStrike">
                        <a:solidFill>
                          <a:srgbClr val="000000"/>
                        </a:solidFill>
                        <a:effectLst/>
                        <a:latin typeface="宋体"/>
                      </a:endParaRPr>
                    </a:p>
                  </a:txBody>
                  <a:tcPr marL="9525" marR="9525" marT="9525" marB="0" anchor="b"/>
                </a:tc>
              </a:tr>
              <a:tr h="146538">
                <a:tc>
                  <a:txBody>
                    <a:bodyPr/>
                    <a:lstStyle/>
                    <a:p>
                      <a:pPr algn="ctr" fontAlgn="ctr"/>
                      <a:r>
                        <a:rPr lang="en-US" sz="1050" u="none" strike="noStrike">
                          <a:effectLst/>
                        </a:rPr>
                        <a:t>CV%</a:t>
                      </a:r>
                      <a:endParaRPr lang="en-US" sz="1050" b="0" i="0" u="none" strike="noStrike">
                        <a:solidFill>
                          <a:srgbClr val="000000"/>
                        </a:solidFill>
                        <a:effectLst/>
                        <a:latin typeface="黑体"/>
                      </a:endParaRPr>
                    </a:p>
                  </a:txBody>
                  <a:tcPr marL="9525" marR="9525" marT="9525" marB="0" anchor="ctr">
                    <a:solidFill>
                      <a:srgbClr val="FFC000"/>
                    </a:solidFill>
                  </a:tcPr>
                </a:tc>
                <a:tc gridSpan="2">
                  <a:txBody>
                    <a:bodyPr/>
                    <a:lstStyle/>
                    <a:p>
                      <a:pPr algn="ctr" fontAlgn="ctr"/>
                      <a:r>
                        <a:rPr lang="en-US" sz="1200" u="none" strike="noStrike" dirty="0">
                          <a:effectLst/>
                        </a:rPr>
                        <a:t>0.92%</a:t>
                      </a:r>
                      <a:endParaRPr lang="en-US" sz="1200" b="1" i="0" u="none" strike="noStrike" dirty="0">
                        <a:solidFill>
                          <a:srgbClr val="FF0000"/>
                        </a:solidFill>
                        <a:effectLst/>
                        <a:latin typeface="黑体"/>
                      </a:endParaRPr>
                    </a:p>
                  </a:txBody>
                  <a:tcPr marL="9525" marR="9525" marT="9525" marB="0" anchor="ctr">
                    <a:solidFill>
                      <a:srgbClr val="FFC000"/>
                    </a:solidFill>
                  </a:tcPr>
                </a:tc>
                <a:tc hMerge="1">
                  <a:txBody>
                    <a:bodyPr/>
                    <a:lstStyle/>
                    <a:p>
                      <a:endParaRPr lang="zh-CN" altLang="en-US"/>
                    </a:p>
                  </a:txBody>
                  <a:tcPr/>
                </a:tc>
                <a:tc>
                  <a:txBody>
                    <a:bodyPr/>
                    <a:lstStyle/>
                    <a:p>
                      <a:pPr algn="l" fontAlgn="b"/>
                      <a:r>
                        <a:rPr lang="zh-CN" altLang="en-US" sz="1100" u="none" strike="noStrike" dirty="0">
                          <a:effectLst/>
                        </a:rPr>
                        <a:t>　</a:t>
                      </a:r>
                      <a:endParaRPr lang="zh-CN" altLang="en-US" sz="1100" b="0" i="0" u="none" strike="noStrike" dirty="0">
                        <a:solidFill>
                          <a:srgbClr val="000000"/>
                        </a:solidFill>
                        <a:effectLst/>
                        <a:latin typeface="宋体"/>
                      </a:endParaRPr>
                    </a:p>
                  </a:txBody>
                  <a:tcPr marL="9525" marR="9525" marT="9525" marB="0" anchor="b"/>
                </a:tc>
                <a:tc>
                  <a:txBody>
                    <a:bodyPr/>
                    <a:lstStyle/>
                    <a:p>
                      <a:pPr algn="l" fontAlgn="b"/>
                      <a:r>
                        <a:rPr lang="zh-CN" altLang="en-US" sz="1100" u="none" strike="noStrike" dirty="0">
                          <a:effectLst/>
                        </a:rPr>
                        <a:t>　</a:t>
                      </a:r>
                      <a:endParaRPr lang="zh-CN" altLang="en-US" sz="1100" b="0" i="0" u="none" strike="noStrike" dirty="0">
                        <a:solidFill>
                          <a:srgbClr val="000000"/>
                        </a:solidFill>
                        <a:effectLst/>
                        <a:latin typeface="宋体"/>
                      </a:endParaRPr>
                    </a:p>
                  </a:txBody>
                  <a:tcPr marL="9525" marR="9525" marT="9525" marB="0" anchor="b"/>
                </a:tc>
                <a:tc>
                  <a:txBody>
                    <a:bodyPr/>
                    <a:lstStyle/>
                    <a:p>
                      <a:pPr algn="l" fontAlgn="b"/>
                      <a:r>
                        <a:rPr lang="zh-CN" altLang="en-US" sz="1100" u="none" strike="noStrike" dirty="0">
                          <a:effectLst/>
                        </a:rPr>
                        <a:t>　</a:t>
                      </a:r>
                      <a:endParaRPr lang="zh-CN" altLang="en-US" sz="1100" b="0" i="0" u="none" strike="noStrike" dirty="0">
                        <a:solidFill>
                          <a:srgbClr val="000000"/>
                        </a:solidFill>
                        <a:effectLst/>
                        <a:latin typeface="宋体"/>
                      </a:endParaRPr>
                    </a:p>
                  </a:txBody>
                  <a:tcPr marL="9525" marR="9525" marT="9525" marB="0" anchor="b"/>
                </a:tc>
              </a:tr>
            </a:tbl>
          </a:graphicData>
        </a:graphic>
      </p:graphicFrame>
      <p:sp>
        <p:nvSpPr>
          <p:cNvPr id="7" name="文本框 2"/>
          <p:cNvSpPr txBox="1">
            <a:spLocks noChangeArrowheads="1"/>
          </p:cNvSpPr>
          <p:nvPr/>
        </p:nvSpPr>
        <p:spPr bwMode="auto">
          <a:xfrm>
            <a:off x="1814512" y="862782"/>
            <a:ext cx="1228725" cy="3048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E5</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精密度参考品</a:t>
            </a:r>
            <a:endParaRPr kumimoji="0" lang="zh-CN" sz="1800" b="0" i="0" u="none" strike="noStrike" cap="none" normalizeH="0" baseline="0" smtClean="0">
              <a:ln>
                <a:noFill/>
              </a:ln>
              <a:solidFill>
                <a:schemeClr val="tx1"/>
              </a:solidFill>
              <a:effectLst/>
              <a:latin typeface="Arial" charset="0"/>
              <a:ea typeface="宋体" pitchFamily="2" charset="-122"/>
              <a:cs typeface="宋体" pitchFamily="2" charset="-122"/>
            </a:endParaRPr>
          </a:p>
        </p:txBody>
      </p:sp>
      <p:sp>
        <p:nvSpPr>
          <p:cNvPr id="8" name="文本框 2"/>
          <p:cNvSpPr txBox="1">
            <a:spLocks noChangeArrowheads="1"/>
          </p:cNvSpPr>
          <p:nvPr/>
        </p:nvSpPr>
        <p:spPr bwMode="auto">
          <a:xfrm>
            <a:off x="6400800" y="990601"/>
            <a:ext cx="1228725" cy="30480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E3</a:t>
            </a: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精密度参考品</a:t>
            </a:r>
            <a:endParaRPr kumimoji="0" lang="zh-CN" sz="1800" b="0" i="0" u="none" strike="noStrike" cap="none" normalizeH="0" baseline="0" smtClean="0">
              <a:ln>
                <a:noFill/>
              </a:ln>
              <a:solidFill>
                <a:schemeClr val="tx1"/>
              </a:solidFill>
              <a:effectLst/>
              <a:latin typeface="Arial" charset="0"/>
              <a:ea typeface="宋体" pitchFamily="2" charset="-122"/>
              <a:cs typeface="宋体" pitchFamily="2" charset="-122"/>
            </a:endParaRPr>
          </a:p>
        </p:txBody>
      </p:sp>
      <p:graphicFrame>
        <p:nvGraphicFramePr>
          <p:cNvPr id="6" name="表格 5"/>
          <p:cNvGraphicFramePr>
            <a:graphicFrameLocks noGrp="1"/>
          </p:cNvGraphicFramePr>
          <p:nvPr>
            <p:extLst>
              <p:ext uri="{D42A27DB-BD31-4B8C-83A1-F6EECF244321}">
                <p14:modId xmlns:p14="http://schemas.microsoft.com/office/powerpoint/2010/main" val="3504547346"/>
              </p:ext>
            </p:extLst>
          </p:nvPr>
        </p:nvGraphicFramePr>
        <p:xfrm>
          <a:off x="4724400" y="3276600"/>
          <a:ext cx="4114800" cy="2590798"/>
        </p:xfrm>
        <a:graphic>
          <a:graphicData uri="http://schemas.openxmlformats.org/drawingml/2006/table">
            <a:tbl>
              <a:tblPr>
                <a:tableStyleId>{5C22544A-7EE6-4342-B048-85BDC9FD1C3A}</a:tableStyleId>
              </a:tblPr>
              <a:tblGrid>
                <a:gridCol w="685800"/>
                <a:gridCol w="685800"/>
                <a:gridCol w="685800"/>
                <a:gridCol w="685800"/>
                <a:gridCol w="685800"/>
                <a:gridCol w="685800"/>
              </a:tblGrid>
              <a:tr h="189766">
                <a:tc>
                  <a:txBody>
                    <a:bodyPr/>
                    <a:lstStyle/>
                    <a:p>
                      <a:pPr algn="ctr" fontAlgn="ctr"/>
                      <a:r>
                        <a:rPr lang="zh-CN" altLang="en-US" sz="1050" u="none" strike="noStrike" dirty="0">
                          <a:solidFill>
                            <a:schemeClr val="bg1"/>
                          </a:solidFill>
                          <a:effectLst/>
                        </a:rPr>
                        <a:t>样本</a:t>
                      </a:r>
                      <a:endParaRPr lang="zh-CN" altLang="en-US" sz="1050" b="0" i="0" u="none" strike="noStrike" dirty="0">
                        <a:solidFill>
                          <a:schemeClr val="bg1"/>
                        </a:solidFill>
                        <a:effectLst/>
                        <a:latin typeface="黑体"/>
                      </a:endParaRPr>
                    </a:p>
                  </a:txBody>
                  <a:tcPr marL="9525" marR="9525" marT="9525" marB="0" anchor="ctr">
                    <a:solidFill>
                      <a:schemeClr val="accent2"/>
                    </a:solidFill>
                  </a:tcPr>
                </a:tc>
                <a:tc>
                  <a:txBody>
                    <a:bodyPr/>
                    <a:lstStyle/>
                    <a:p>
                      <a:pPr algn="ctr" fontAlgn="ctr"/>
                      <a:r>
                        <a:rPr lang="zh-CN" altLang="en-US" sz="1050" u="none" strike="noStrike" dirty="0">
                          <a:solidFill>
                            <a:schemeClr val="bg1"/>
                          </a:solidFill>
                          <a:effectLst/>
                        </a:rPr>
                        <a:t>定量值</a:t>
                      </a:r>
                      <a:endParaRPr lang="zh-CN" altLang="en-US" sz="1050" b="0" i="0" u="none" strike="noStrike" dirty="0">
                        <a:solidFill>
                          <a:schemeClr val="bg1"/>
                        </a:solidFill>
                        <a:effectLst/>
                        <a:latin typeface="黑体"/>
                      </a:endParaRPr>
                    </a:p>
                  </a:txBody>
                  <a:tcPr marL="9525" marR="9525" marT="9525" marB="0" anchor="ctr">
                    <a:solidFill>
                      <a:schemeClr val="accent2"/>
                    </a:solidFill>
                  </a:tcPr>
                </a:tc>
                <a:tc>
                  <a:txBody>
                    <a:bodyPr/>
                    <a:lstStyle/>
                    <a:p>
                      <a:pPr algn="ctr" fontAlgn="ctr"/>
                      <a:r>
                        <a:rPr lang="en-US" sz="1050" u="none" strike="noStrike" dirty="0">
                          <a:solidFill>
                            <a:schemeClr val="bg1"/>
                          </a:solidFill>
                          <a:effectLst/>
                        </a:rPr>
                        <a:t>Log</a:t>
                      </a:r>
                      <a:r>
                        <a:rPr lang="zh-CN" altLang="en-US" sz="1050" u="none" strike="noStrike" dirty="0">
                          <a:solidFill>
                            <a:schemeClr val="bg1"/>
                          </a:solidFill>
                          <a:effectLst/>
                        </a:rPr>
                        <a:t>值</a:t>
                      </a:r>
                      <a:endParaRPr lang="zh-CN" altLang="en-US" sz="1050" b="0" i="0" u="none" strike="noStrike" dirty="0">
                        <a:solidFill>
                          <a:schemeClr val="bg1"/>
                        </a:solidFill>
                        <a:effectLst/>
                        <a:latin typeface="黑体"/>
                      </a:endParaRPr>
                    </a:p>
                  </a:txBody>
                  <a:tcPr marL="9525" marR="9525" marT="9525" marB="0" anchor="ctr">
                    <a:solidFill>
                      <a:schemeClr val="accent2"/>
                    </a:solidFill>
                  </a:tcPr>
                </a:tc>
                <a:tc>
                  <a:txBody>
                    <a:bodyPr/>
                    <a:lstStyle/>
                    <a:p>
                      <a:pPr algn="ctr" fontAlgn="ctr"/>
                      <a:r>
                        <a:rPr lang="en-US" sz="1050" u="none" strike="noStrike" dirty="0">
                          <a:effectLst/>
                        </a:rPr>
                        <a:t>11</a:t>
                      </a:r>
                      <a:endParaRPr lang="en-US" sz="1050" b="0" i="0" u="none" strike="noStrike" dirty="0">
                        <a:solidFill>
                          <a:srgbClr val="000000"/>
                        </a:solidFill>
                        <a:effectLst/>
                        <a:latin typeface="黑体"/>
                      </a:endParaRPr>
                    </a:p>
                  </a:txBody>
                  <a:tcPr marL="9525" marR="9525" marT="9525" marB="0" anchor="ctr"/>
                </a:tc>
                <a:tc>
                  <a:txBody>
                    <a:bodyPr/>
                    <a:lstStyle/>
                    <a:p>
                      <a:pPr algn="ctr" fontAlgn="ctr"/>
                      <a:r>
                        <a:rPr lang="en-US" sz="1050" u="none" strike="noStrike">
                          <a:effectLst/>
                        </a:rPr>
                        <a:t>4.35E+03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3.64</a:t>
                      </a:r>
                      <a:endParaRPr lang="en-US" sz="1050" b="0" i="0" u="none" strike="noStrike">
                        <a:solidFill>
                          <a:srgbClr val="000000"/>
                        </a:solidFill>
                        <a:effectLst/>
                        <a:latin typeface="黑体"/>
                      </a:endParaRPr>
                    </a:p>
                  </a:txBody>
                  <a:tcPr marL="9525" marR="9525" marT="9525" marB="0" anchor="ctr"/>
                </a:tc>
              </a:tr>
              <a:tr h="199753">
                <a:tc>
                  <a:txBody>
                    <a:bodyPr/>
                    <a:lstStyle/>
                    <a:p>
                      <a:pPr algn="ctr" fontAlgn="ctr"/>
                      <a:r>
                        <a:rPr lang="en-US" sz="1050" u="none" strike="noStrike">
                          <a:effectLst/>
                        </a:rPr>
                        <a:t>1</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6.66E+03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3.82</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dirty="0">
                          <a:effectLst/>
                        </a:rPr>
                        <a:t>12</a:t>
                      </a:r>
                      <a:endParaRPr lang="en-US" sz="1050" b="0" i="0" u="none" strike="noStrike" dirty="0">
                        <a:solidFill>
                          <a:srgbClr val="000000"/>
                        </a:solidFill>
                        <a:effectLst/>
                        <a:latin typeface="黑体"/>
                      </a:endParaRPr>
                    </a:p>
                  </a:txBody>
                  <a:tcPr marL="9525" marR="9525" marT="9525" marB="0" anchor="ctr"/>
                </a:tc>
                <a:tc>
                  <a:txBody>
                    <a:bodyPr/>
                    <a:lstStyle/>
                    <a:p>
                      <a:pPr algn="ctr" fontAlgn="ctr"/>
                      <a:r>
                        <a:rPr lang="en-US" sz="1050" u="none" strike="noStrike">
                          <a:effectLst/>
                        </a:rPr>
                        <a:t>4.43E+03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3.65</a:t>
                      </a:r>
                      <a:endParaRPr lang="en-US" sz="1050" b="0" i="0" u="none" strike="noStrike">
                        <a:solidFill>
                          <a:srgbClr val="000000"/>
                        </a:solidFill>
                        <a:effectLst/>
                        <a:latin typeface="黑体"/>
                      </a:endParaRPr>
                    </a:p>
                  </a:txBody>
                  <a:tcPr marL="9525" marR="9525" marT="9525" marB="0" anchor="ctr"/>
                </a:tc>
              </a:tr>
              <a:tr h="199753">
                <a:tc>
                  <a:txBody>
                    <a:bodyPr/>
                    <a:lstStyle/>
                    <a:p>
                      <a:pPr algn="ctr" fontAlgn="ctr"/>
                      <a:r>
                        <a:rPr lang="en-US" sz="1050" u="none" strike="noStrike">
                          <a:effectLst/>
                        </a:rPr>
                        <a:t>2</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dirty="0">
                          <a:effectLst/>
                        </a:rPr>
                        <a:t>7.64E+03</a:t>
                      </a:r>
                      <a:endParaRPr lang="en-US" sz="1050" b="0" i="0" u="none" strike="noStrike" dirty="0">
                        <a:solidFill>
                          <a:srgbClr val="000000"/>
                        </a:solidFill>
                        <a:effectLst/>
                        <a:latin typeface="黑体"/>
                      </a:endParaRPr>
                    </a:p>
                  </a:txBody>
                  <a:tcPr marL="9525" marR="9525" marT="9525" marB="0" anchor="ctr"/>
                </a:tc>
                <a:tc>
                  <a:txBody>
                    <a:bodyPr/>
                    <a:lstStyle/>
                    <a:p>
                      <a:pPr algn="ctr" fontAlgn="ctr"/>
                      <a:r>
                        <a:rPr lang="en-US" sz="1050" u="none" strike="noStrike">
                          <a:effectLst/>
                        </a:rPr>
                        <a:t>3.88</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13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3.98E+03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a:t>
                      </a:r>
                      <a:endParaRPr lang="en-US" sz="1050" b="0" i="0" u="none" strike="noStrike">
                        <a:solidFill>
                          <a:srgbClr val="000000"/>
                        </a:solidFill>
                        <a:effectLst/>
                        <a:latin typeface="黑体"/>
                      </a:endParaRPr>
                    </a:p>
                  </a:txBody>
                  <a:tcPr marL="9525" marR="9525" marT="9525" marB="0" anchor="ctr"/>
                </a:tc>
              </a:tr>
              <a:tr h="199753">
                <a:tc>
                  <a:txBody>
                    <a:bodyPr/>
                    <a:lstStyle/>
                    <a:p>
                      <a:pPr algn="ctr" fontAlgn="ctr"/>
                      <a:r>
                        <a:rPr lang="en-US" sz="1050" u="none" strike="noStrike" dirty="0">
                          <a:effectLst/>
                        </a:rPr>
                        <a:t>3</a:t>
                      </a:r>
                      <a:endParaRPr lang="en-US" sz="1050" b="0" i="0" u="none" strike="noStrike" dirty="0">
                        <a:solidFill>
                          <a:srgbClr val="000000"/>
                        </a:solidFill>
                        <a:effectLst/>
                        <a:latin typeface="黑体"/>
                      </a:endParaRPr>
                    </a:p>
                  </a:txBody>
                  <a:tcPr marL="9525" marR="9525" marT="9525" marB="0" anchor="ctr"/>
                </a:tc>
                <a:tc>
                  <a:txBody>
                    <a:bodyPr/>
                    <a:lstStyle/>
                    <a:p>
                      <a:pPr algn="ctr" fontAlgn="ctr"/>
                      <a:r>
                        <a:rPr lang="en-US" sz="1050" u="none" strike="noStrike">
                          <a:effectLst/>
                        </a:rPr>
                        <a:t>6.30E+03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3.8</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14</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4.15E+03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3.62</a:t>
                      </a:r>
                      <a:endParaRPr lang="en-US" sz="1050" b="0" i="0" u="none" strike="noStrike">
                        <a:solidFill>
                          <a:srgbClr val="000000"/>
                        </a:solidFill>
                        <a:effectLst/>
                        <a:latin typeface="黑体"/>
                      </a:endParaRPr>
                    </a:p>
                  </a:txBody>
                  <a:tcPr marL="9525" marR="9525" marT="9525" marB="0" anchor="ctr"/>
                </a:tc>
              </a:tr>
              <a:tr h="199753">
                <a:tc>
                  <a:txBody>
                    <a:bodyPr/>
                    <a:lstStyle/>
                    <a:p>
                      <a:pPr algn="ctr" fontAlgn="ctr"/>
                      <a:r>
                        <a:rPr lang="en-US" sz="1050" u="none" strike="noStrike">
                          <a:effectLst/>
                        </a:rPr>
                        <a:t>4</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4.67E+03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3.67</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15</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4.72E+03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3.67</a:t>
                      </a:r>
                      <a:endParaRPr lang="en-US" sz="1050" b="0" i="0" u="none" strike="noStrike">
                        <a:solidFill>
                          <a:srgbClr val="000000"/>
                        </a:solidFill>
                        <a:effectLst/>
                        <a:latin typeface="黑体"/>
                      </a:endParaRPr>
                    </a:p>
                  </a:txBody>
                  <a:tcPr marL="9525" marR="9525" marT="9525" marB="0" anchor="ctr"/>
                </a:tc>
              </a:tr>
              <a:tr h="199753">
                <a:tc>
                  <a:txBody>
                    <a:bodyPr/>
                    <a:lstStyle/>
                    <a:p>
                      <a:pPr algn="ctr" fontAlgn="ctr"/>
                      <a:r>
                        <a:rPr lang="en-US" sz="1050" u="none" strike="noStrike">
                          <a:effectLst/>
                        </a:rPr>
                        <a:t>5</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5.13E+03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3.71</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16</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4.51E+03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3.65</a:t>
                      </a:r>
                      <a:endParaRPr lang="en-US" sz="1050" b="0" i="0" u="none" strike="noStrike">
                        <a:solidFill>
                          <a:srgbClr val="000000"/>
                        </a:solidFill>
                        <a:effectLst/>
                        <a:latin typeface="黑体"/>
                      </a:endParaRPr>
                    </a:p>
                  </a:txBody>
                  <a:tcPr marL="9525" marR="9525" marT="9525" marB="0" anchor="ctr"/>
                </a:tc>
              </a:tr>
              <a:tr h="199753">
                <a:tc>
                  <a:txBody>
                    <a:bodyPr/>
                    <a:lstStyle/>
                    <a:p>
                      <a:pPr algn="ctr" fontAlgn="ctr"/>
                      <a:r>
                        <a:rPr lang="en-US" sz="1050" u="none" strike="noStrike">
                          <a:effectLst/>
                        </a:rPr>
                        <a:t>6</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5.01E+03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3.7</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17</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4.06E+03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3.61</a:t>
                      </a:r>
                      <a:endParaRPr lang="en-US" sz="1050" b="0" i="0" u="none" strike="noStrike">
                        <a:solidFill>
                          <a:srgbClr val="000000"/>
                        </a:solidFill>
                        <a:effectLst/>
                        <a:latin typeface="黑体"/>
                      </a:endParaRPr>
                    </a:p>
                  </a:txBody>
                  <a:tcPr marL="9525" marR="9525" marT="9525" marB="0" anchor="ctr"/>
                </a:tc>
              </a:tr>
              <a:tr h="199753">
                <a:tc>
                  <a:txBody>
                    <a:bodyPr/>
                    <a:lstStyle/>
                    <a:p>
                      <a:pPr algn="ctr" fontAlgn="ctr"/>
                      <a:r>
                        <a:rPr lang="en-US" sz="1050" u="none" strike="noStrike">
                          <a:effectLst/>
                        </a:rPr>
                        <a:t>7</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4.44E+03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dirty="0">
                          <a:effectLst/>
                        </a:rPr>
                        <a:t>3.65</a:t>
                      </a:r>
                      <a:endParaRPr lang="en-US" sz="1050" b="0" i="0" u="none" strike="noStrike" dirty="0">
                        <a:solidFill>
                          <a:srgbClr val="000000"/>
                        </a:solidFill>
                        <a:effectLst/>
                        <a:latin typeface="黑体"/>
                      </a:endParaRPr>
                    </a:p>
                  </a:txBody>
                  <a:tcPr marL="9525" marR="9525" marT="9525" marB="0" anchor="ctr"/>
                </a:tc>
                <a:tc>
                  <a:txBody>
                    <a:bodyPr/>
                    <a:lstStyle/>
                    <a:p>
                      <a:pPr algn="ctr" fontAlgn="ctr"/>
                      <a:r>
                        <a:rPr lang="en-US" sz="1050" u="none" strike="noStrike">
                          <a:effectLst/>
                        </a:rPr>
                        <a:t>18</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4.37E+03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3.64</a:t>
                      </a:r>
                      <a:endParaRPr lang="en-US" sz="1050" b="0" i="0" u="none" strike="noStrike">
                        <a:solidFill>
                          <a:srgbClr val="000000"/>
                        </a:solidFill>
                        <a:effectLst/>
                        <a:latin typeface="黑体"/>
                      </a:endParaRPr>
                    </a:p>
                  </a:txBody>
                  <a:tcPr marL="9525" marR="9525" marT="9525" marB="0" anchor="ctr"/>
                </a:tc>
              </a:tr>
              <a:tr h="199753">
                <a:tc>
                  <a:txBody>
                    <a:bodyPr/>
                    <a:lstStyle/>
                    <a:p>
                      <a:pPr algn="ctr" fontAlgn="ctr"/>
                      <a:r>
                        <a:rPr lang="en-US" sz="1050" u="none" strike="noStrike">
                          <a:effectLst/>
                        </a:rPr>
                        <a:t>8</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4.81E+03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3.68</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19</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4.45E+03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3.65</a:t>
                      </a:r>
                      <a:endParaRPr lang="en-US" sz="1050" b="0" i="0" u="none" strike="noStrike">
                        <a:solidFill>
                          <a:srgbClr val="000000"/>
                        </a:solidFill>
                        <a:effectLst/>
                        <a:latin typeface="黑体"/>
                      </a:endParaRPr>
                    </a:p>
                  </a:txBody>
                  <a:tcPr marL="9525" marR="9525" marT="9525" marB="0" anchor="ctr"/>
                </a:tc>
              </a:tr>
              <a:tr h="199753">
                <a:tc>
                  <a:txBody>
                    <a:bodyPr/>
                    <a:lstStyle/>
                    <a:p>
                      <a:pPr algn="ctr" fontAlgn="ctr"/>
                      <a:r>
                        <a:rPr lang="en-US" sz="1050" u="none" strike="noStrike">
                          <a:effectLst/>
                        </a:rPr>
                        <a:t>9</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4.46E+03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3.65</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20</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4.13E+03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3.62</a:t>
                      </a:r>
                      <a:endParaRPr lang="en-US" sz="1050" b="0" i="0" u="none" strike="noStrike">
                        <a:solidFill>
                          <a:srgbClr val="000000"/>
                        </a:solidFill>
                        <a:effectLst/>
                        <a:latin typeface="黑体"/>
                      </a:endParaRPr>
                    </a:p>
                  </a:txBody>
                  <a:tcPr marL="9525" marR="9525" marT="9525" marB="0" anchor="ctr"/>
                </a:tc>
              </a:tr>
              <a:tr h="199753">
                <a:tc>
                  <a:txBody>
                    <a:bodyPr/>
                    <a:lstStyle/>
                    <a:p>
                      <a:pPr algn="ctr" fontAlgn="ctr"/>
                      <a:r>
                        <a:rPr lang="en-US" sz="1050" u="none" strike="noStrike">
                          <a:effectLst/>
                        </a:rPr>
                        <a:t>10</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4.51E+03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3.65</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zh-CN" altLang="en-US" sz="1050" u="none" strike="noStrike">
                          <a:effectLst/>
                        </a:rPr>
                        <a:t>平均值</a:t>
                      </a:r>
                      <a:endParaRPr lang="zh-CN" alt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4.84E+03</a:t>
                      </a:r>
                      <a:endParaRPr lang="en-US" sz="1050" b="0" i="0" u="none" strike="noStrike">
                        <a:solidFill>
                          <a:srgbClr val="000000"/>
                        </a:solidFill>
                        <a:effectLst/>
                        <a:latin typeface="黑体"/>
                      </a:endParaRPr>
                    </a:p>
                  </a:txBody>
                  <a:tcPr marL="9525" marR="9525" marT="9525" marB="0" anchor="ctr"/>
                </a:tc>
                <a:tc>
                  <a:txBody>
                    <a:bodyPr/>
                    <a:lstStyle/>
                    <a:p>
                      <a:pPr algn="ctr" fontAlgn="ctr"/>
                      <a:r>
                        <a:rPr lang="en-US" sz="1050" u="none" strike="noStrike">
                          <a:effectLst/>
                        </a:rPr>
                        <a:t>3.68</a:t>
                      </a:r>
                      <a:endParaRPr lang="en-US" sz="1050" b="0" i="0" u="none" strike="noStrike">
                        <a:solidFill>
                          <a:srgbClr val="000000"/>
                        </a:solidFill>
                        <a:effectLst/>
                        <a:latin typeface="黑体"/>
                      </a:endParaRPr>
                    </a:p>
                  </a:txBody>
                  <a:tcPr marL="9525" marR="9525" marT="9525" marB="0" anchor="ctr"/>
                </a:tc>
              </a:tr>
              <a:tr h="201751">
                <a:tc>
                  <a:txBody>
                    <a:bodyPr/>
                    <a:lstStyle/>
                    <a:p>
                      <a:pPr algn="ctr" fontAlgn="ctr"/>
                      <a:r>
                        <a:rPr lang="en-US" sz="1050" u="none" strike="noStrike" dirty="0">
                          <a:effectLst/>
                        </a:rPr>
                        <a:t>STDEV</a:t>
                      </a:r>
                      <a:endParaRPr lang="en-US" sz="1050" b="0" i="0" u="none" strike="noStrike" dirty="0">
                        <a:solidFill>
                          <a:srgbClr val="000000"/>
                        </a:solidFill>
                        <a:effectLst/>
                        <a:latin typeface="黑体"/>
                      </a:endParaRPr>
                    </a:p>
                  </a:txBody>
                  <a:tcPr marL="9525" marR="9525" marT="9525" marB="0" anchor="ctr">
                    <a:solidFill>
                      <a:srgbClr val="FFC000"/>
                    </a:solidFill>
                  </a:tcPr>
                </a:tc>
                <a:tc gridSpan="2">
                  <a:txBody>
                    <a:bodyPr/>
                    <a:lstStyle/>
                    <a:p>
                      <a:pPr algn="ctr" fontAlgn="ctr"/>
                      <a:r>
                        <a:rPr lang="en-US" sz="1200" u="none" strike="noStrike" dirty="0">
                          <a:effectLst/>
                        </a:rPr>
                        <a:t>0.745</a:t>
                      </a:r>
                      <a:endParaRPr lang="en-US" sz="1200" b="0" i="0" u="none" strike="noStrike" dirty="0">
                        <a:solidFill>
                          <a:srgbClr val="000000"/>
                        </a:solidFill>
                        <a:effectLst/>
                        <a:latin typeface="黑体"/>
                      </a:endParaRPr>
                    </a:p>
                  </a:txBody>
                  <a:tcPr marL="9525" marR="9525" marT="9525" marB="0" anchor="ctr">
                    <a:solidFill>
                      <a:srgbClr val="FFC000"/>
                    </a:solidFill>
                  </a:tcPr>
                </a:tc>
                <a:tc hMerge="1">
                  <a:txBody>
                    <a:bodyPr/>
                    <a:lstStyle/>
                    <a:p>
                      <a:endParaRPr lang="zh-CN" altLang="en-US"/>
                    </a:p>
                  </a:txBody>
                  <a:tcPr/>
                </a:tc>
                <a:tc>
                  <a:txBody>
                    <a:bodyPr/>
                    <a:lstStyle/>
                    <a:p>
                      <a:pPr algn="l" fontAlgn="b"/>
                      <a:r>
                        <a:rPr lang="zh-CN" altLang="en-US" sz="1100" u="none" strike="noStrike">
                          <a:effectLst/>
                        </a:rPr>
                        <a:t>　</a:t>
                      </a:r>
                      <a:endParaRPr lang="zh-CN" altLang="en-US" sz="1100" b="0" i="0" u="none" strike="noStrike">
                        <a:solidFill>
                          <a:srgbClr val="000000"/>
                        </a:solidFill>
                        <a:effectLst/>
                        <a:latin typeface="宋体"/>
                      </a:endParaRPr>
                    </a:p>
                  </a:txBody>
                  <a:tcPr marL="9525" marR="9525" marT="9525" marB="0" anchor="b"/>
                </a:tc>
                <a:tc>
                  <a:txBody>
                    <a:bodyPr/>
                    <a:lstStyle/>
                    <a:p>
                      <a:pPr algn="l" fontAlgn="b"/>
                      <a:r>
                        <a:rPr lang="zh-CN" altLang="en-US" sz="1100" u="none" strike="noStrike">
                          <a:effectLst/>
                        </a:rPr>
                        <a:t>　</a:t>
                      </a:r>
                      <a:endParaRPr lang="zh-CN" altLang="en-US" sz="1100" b="0" i="0" u="none" strike="noStrike">
                        <a:solidFill>
                          <a:srgbClr val="000000"/>
                        </a:solidFill>
                        <a:effectLst/>
                        <a:latin typeface="宋体"/>
                      </a:endParaRPr>
                    </a:p>
                  </a:txBody>
                  <a:tcPr marL="9525" marR="9525" marT="9525" marB="0" anchor="b"/>
                </a:tc>
                <a:tc>
                  <a:txBody>
                    <a:bodyPr/>
                    <a:lstStyle/>
                    <a:p>
                      <a:pPr algn="l" fontAlgn="b"/>
                      <a:r>
                        <a:rPr lang="zh-CN" altLang="en-US" sz="1100" u="none" strike="noStrike">
                          <a:effectLst/>
                        </a:rPr>
                        <a:t>　</a:t>
                      </a:r>
                      <a:endParaRPr lang="zh-CN" altLang="en-US" sz="1100" b="0" i="0" u="none" strike="noStrike">
                        <a:solidFill>
                          <a:srgbClr val="000000"/>
                        </a:solidFill>
                        <a:effectLst/>
                        <a:latin typeface="宋体"/>
                      </a:endParaRPr>
                    </a:p>
                  </a:txBody>
                  <a:tcPr marL="9525" marR="9525" marT="9525" marB="0" anchor="b"/>
                </a:tc>
              </a:tr>
              <a:tr h="201751">
                <a:tc>
                  <a:txBody>
                    <a:bodyPr/>
                    <a:lstStyle/>
                    <a:p>
                      <a:pPr algn="ctr" fontAlgn="ctr"/>
                      <a:r>
                        <a:rPr lang="en-US" sz="1050" u="none" strike="noStrike">
                          <a:effectLst/>
                        </a:rPr>
                        <a:t>CV%</a:t>
                      </a:r>
                      <a:endParaRPr lang="en-US" sz="1050" b="0" i="0" u="none" strike="noStrike">
                        <a:solidFill>
                          <a:srgbClr val="000000"/>
                        </a:solidFill>
                        <a:effectLst/>
                        <a:latin typeface="黑体"/>
                      </a:endParaRPr>
                    </a:p>
                  </a:txBody>
                  <a:tcPr marL="9525" marR="9525" marT="9525" marB="0" anchor="ctr">
                    <a:solidFill>
                      <a:srgbClr val="FFC000"/>
                    </a:solidFill>
                  </a:tcPr>
                </a:tc>
                <a:tc gridSpan="2">
                  <a:txBody>
                    <a:bodyPr/>
                    <a:lstStyle/>
                    <a:p>
                      <a:pPr algn="ctr" fontAlgn="ctr"/>
                      <a:r>
                        <a:rPr lang="en-US" sz="1200" u="none" strike="noStrike" dirty="0">
                          <a:effectLst/>
                        </a:rPr>
                        <a:t>2.03%</a:t>
                      </a:r>
                      <a:endParaRPr lang="en-US" sz="1200" b="1" i="0" u="none" strike="noStrike" dirty="0">
                        <a:solidFill>
                          <a:srgbClr val="FF0000"/>
                        </a:solidFill>
                        <a:effectLst/>
                        <a:latin typeface="黑体"/>
                      </a:endParaRPr>
                    </a:p>
                  </a:txBody>
                  <a:tcPr marL="9525" marR="9525" marT="9525" marB="0" anchor="ctr">
                    <a:solidFill>
                      <a:srgbClr val="FFC000"/>
                    </a:solidFill>
                  </a:tcPr>
                </a:tc>
                <a:tc hMerge="1">
                  <a:txBody>
                    <a:bodyPr/>
                    <a:lstStyle/>
                    <a:p>
                      <a:endParaRPr lang="zh-CN" altLang="en-US"/>
                    </a:p>
                  </a:txBody>
                  <a:tcPr/>
                </a:tc>
                <a:tc>
                  <a:txBody>
                    <a:bodyPr/>
                    <a:lstStyle/>
                    <a:p>
                      <a:pPr algn="l" fontAlgn="b"/>
                      <a:r>
                        <a:rPr lang="zh-CN" altLang="en-US" sz="1100" u="none" strike="noStrike" dirty="0">
                          <a:effectLst/>
                        </a:rPr>
                        <a:t>　</a:t>
                      </a:r>
                      <a:endParaRPr lang="zh-CN" altLang="en-US" sz="1100" b="0" i="0" u="none" strike="noStrike" dirty="0">
                        <a:solidFill>
                          <a:srgbClr val="000000"/>
                        </a:solidFill>
                        <a:effectLst/>
                        <a:latin typeface="宋体"/>
                      </a:endParaRPr>
                    </a:p>
                  </a:txBody>
                  <a:tcPr marL="9525" marR="9525" marT="9525" marB="0" anchor="b"/>
                </a:tc>
                <a:tc>
                  <a:txBody>
                    <a:bodyPr/>
                    <a:lstStyle/>
                    <a:p>
                      <a:pPr algn="l" fontAlgn="b"/>
                      <a:r>
                        <a:rPr lang="zh-CN" altLang="en-US" sz="1100" u="none" strike="noStrike">
                          <a:effectLst/>
                        </a:rPr>
                        <a:t>　</a:t>
                      </a:r>
                      <a:endParaRPr lang="zh-CN" altLang="en-US" sz="1100" b="0" i="0" u="none" strike="noStrike">
                        <a:solidFill>
                          <a:srgbClr val="000000"/>
                        </a:solidFill>
                        <a:effectLst/>
                        <a:latin typeface="宋体"/>
                      </a:endParaRPr>
                    </a:p>
                  </a:txBody>
                  <a:tcPr marL="9525" marR="9525" marT="9525" marB="0" anchor="b"/>
                </a:tc>
                <a:tc>
                  <a:txBody>
                    <a:bodyPr/>
                    <a:lstStyle/>
                    <a:p>
                      <a:pPr algn="l" fontAlgn="b"/>
                      <a:r>
                        <a:rPr lang="zh-CN" altLang="en-US" sz="1100" u="none" strike="noStrike" dirty="0">
                          <a:effectLst/>
                        </a:rPr>
                        <a:t>　</a:t>
                      </a:r>
                      <a:endParaRPr lang="zh-CN" altLang="en-US" sz="1100" b="0" i="0" u="none" strike="noStrike" dirty="0">
                        <a:solidFill>
                          <a:srgbClr val="000000"/>
                        </a:solidFill>
                        <a:effectLst/>
                        <a:latin typeface="宋体"/>
                      </a:endParaRPr>
                    </a:p>
                  </a:txBody>
                  <a:tcPr marL="9525" marR="9525" marT="9525" marB="0" anchor="b"/>
                </a:tc>
              </a:tr>
            </a:tbl>
          </a:graphicData>
        </a:graphic>
      </p:graphicFrame>
    </p:spTree>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3919" y="127819"/>
            <a:ext cx="7853362" cy="1143000"/>
          </a:xfrm>
        </p:spPr>
        <p:txBody>
          <a:bodyPr/>
          <a:lstStyle/>
          <a:p>
            <a:pPr algn="ctr"/>
            <a:r>
              <a:rPr lang="zh-CN" altLang="en-US" b="1" dirty="0" smtClean="0">
                <a:solidFill>
                  <a:srgbClr val="002060"/>
                </a:solidFill>
                <a:latin typeface="黑体" pitchFamily="49" charset="-122"/>
                <a:ea typeface="黑体" pitchFamily="49" charset="-122"/>
              </a:rPr>
              <a:t>定量检测下限</a:t>
            </a:r>
            <a:endParaRPr lang="zh-CN" altLang="en-US" b="1" dirty="0">
              <a:solidFill>
                <a:srgbClr val="002060"/>
              </a:solidFill>
              <a:latin typeface="黑体" pitchFamily="49" charset="-122"/>
              <a:ea typeface="黑体" pitchFamily="49" charset="-122"/>
            </a:endParaRPr>
          </a:p>
        </p:txBody>
      </p:sp>
      <p:pic>
        <p:nvPicPr>
          <p:cNvPr id="9218" name="Picture 2" descr="1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295400"/>
            <a:ext cx="4572000" cy="349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表格 3"/>
          <p:cNvGraphicFramePr>
            <a:graphicFrameLocks noGrp="1"/>
          </p:cNvGraphicFramePr>
          <p:nvPr>
            <p:extLst>
              <p:ext uri="{D42A27DB-BD31-4B8C-83A1-F6EECF244321}">
                <p14:modId xmlns:p14="http://schemas.microsoft.com/office/powerpoint/2010/main" val="2141160318"/>
              </p:ext>
            </p:extLst>
          </p:nvPr>
        </p:nvGraphicFramePr>
        <p:xfrm>
          <a:off x="4876801" y="1447800"/>
          <a:ext cx="4114801" cy="3339232"/>
        </p:xfrm>
        <a:graphic>
          <a:graphicData uri="http://schemas.openxmlformats.org/drawingml/2006/table">
            <a:tbl>
              <a:tblPr>
                <a:tableStyleId>{284E427A-3D55-4303-BF80-6455036E1DE7}</a:tableStyleId>
              </a:tblPr>
              <a:tblGrid>
                <a:gridCol w="681669"/>
                <a:gridCol w="681669"/>
                <a:gridCol w="681669"/>
                <a:gridCol w="681669"/>
                <a:gridCol w="706456"/>
                <a:gridCol w="681669"/>
              </a:tblGrid>
              <a:tr h="276732">
                <a:tc gridSpan="6">
                  <a:txBody>
                    <a:bodyPr/>
                    <a:lstStyle/>
                    <a:p>
                      <a:pPr algn="ctr" fontAlgn="ctr"/>
                      <a:r>
                        <a:rPr lang="zh-CN" sz="1050" b="1" u="none" strike="noStrike" dirty="0">
                          <a:effectLst/>
                        </a:rPr>
                        <a:t>定量检测下限 100IU/ml</a:t>
                      </a:r>
                      <a:endParaRPr lang="zh-CN" sz="1050" b="1" i="0" u="none" strike="noStrike" dirty="0">
                        <a:solidFill>
                          <a:srgbClr val="000000"/>
                        </a:solidFill>
                        <a:effectLst/>
                        <a:latin typeface="黑体"/>
                      </a:endParaRPr>
                    </a:p>
                  </a:txBody>
                  <a:tcPr marL="9525" marR="9525" marT="9525"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76732">
                <a:tc>
                  <a:txBody>
                    <a:bodyPr/>
                    <a:lstStyle/>
                    <a:p>
                      <a:pPr algn="ctr" fontAlgn="ctr"/>
                      <a:r>
                        <a:rPr lang="zh-CN" sz="1050" b="1" u="none" strike="noStrike" dirty="0">
                          <a:effectLst/>
                        </a:rPr>
                        <a:t>样本编号</a:t>
                      </a:r>
                      <a:endParaRPr lang="zh-CN" sz="1050" b="1" i="0" u="none" strike="noStrike" dirty="0">
                        <a:solidFill>
                          <a:srgbClr val="000000"/>
                        </a:solidFill>
                        <a:effectLst/>
                        <a:latin typeface="黑体"/>
                      </a:endParaRPr>
                    </a:p>
                  </a:txBody>
                  <a:tcPr marL="9525" marR="9525" marT="9525" marB="0" anchor="ctr"/>
                </a:tc>
                <a:tc>
                  <a:txBody>
                    <a:bodyPr/>
                    <a:lstStyle/>
                    <a:p>
                      <a:pPr algn="ctr" fontAlgn="ctr"/>
                      <a:r>
                        <a:rPr lang="zh-CN" sz="1050" b="1" u="none" strike="noStrike" dirty="0">
                          <a:effectLst/>
                        </a:rPr>
                        <a:t>定量结果</a:t>
                      </a:r>
                      <a:endParaRPr lang="zh-CN" sz="1050" b="1" i="0" u="none" strike="noStrike" dirty="0">
                        <a:solidFill>
                          <a:srgbClr val="000000"/>
                        </a:solidFill>
                        <a:effectLst/>
                        <a:latin typeface="黑体"/>
                      </a:endParaRPr>
                    </a:p>
                  </a:txBody>
                  <a:tcPr marL="9525" marR="9525" marT="9525" marB="0" anchor="ctr"/>
                </a:tc>
                <a:tc>
                  <a:txBody>
                    <a:bodyPr/>
                    <a:lstStyle/>
                    <a:p>
                      <a:pPr algn="ctr" fontAlgn="ctr"/>
                      <a:r>
                        <a:rPr lang="zh-CN" sz="1050" b="1" u="none" strike="noStrike" dirty="0">
                          <a:effectLst/>
                        </a:rPr>
                        <a:t>结果对数</a:t>
                      </a:r>
                      <a:endParaRPr lang="zh-CN" sz="1050" b="1" i="0" u="none" strike="noStrike" dirty="0">
                        <a:solidFill>
                          <a:srgbClr val="000000"/>
                        </a:solidFill>
                        <a:effectLst/>
                        <a:latin typeface="黑体"/>
                      </a:endParaRPr>
                    </a:p>
                  </a:txBody>
                  <a:tcPr marL="9525" marR="9525" marT="9525" marB="0" anchor="ctr"/>
                </a:tc>
                <a:tc>
                  <a:txBody>
                    <a:bodyPr/>
                    <a:lstStyle/>
                    <a:p>
                      <a:pPr algn="ctr" fontAlgn="ctr"/>
                      <a:r>
                        <a:rPr lang="zh-CN" sz="1050" b="1" u="none" strike="noStrike" dirty="0">
                          <a:effectLst/>
                        </a:rPr>
                        <a:t>样本编号</a:t>
                      </a:r>
                      <a:endParaRPr lang="zh-CN" sz="1050" b="1" i="0" u="none" strike="noStrike" dirty="0">
                        <a:solidFill>
                          <a:srgbClr val="000000"/>
                        </a:solidFill>
                        <a:effectLst/>
                        <a:latin typeface="黑体"/>
                      </a:endParaRPr>
                    </a:p>
                  </a:txBody>
                  <a:tcPr marL="9525" marR="9525" marT="9525" marB="0" anchor="ctr"/>
                </a:tc>
                <a:tc>
                  <a:txBody>
                    <a:bodyPr/>
                    <a:lstStyle/>
                    <a:p>
                      <a:pPr algn="ctr" fontAlgn="ctr"/>
                      <a:r>
                        <a:rPr lang="zh-CN" sz="1050" b="1" u="none" strike="noStrike" dirty="0">
                          <a:effectLst/>
                        </a:rPr>
                        <a:t>定量结果</a:t>
                      </a:r>
                      <a:endParaRPr lang="zh-CN" sz="1050" b="1" i="0" u="none" strike="noStrike" dirty="0">
                        <a:solidFill>
                          <a:srgbClr val="000000"/>
                        </a:solidFill>
                        <a:effectLst/>
                        <a:latin typeface="黑体"/>
                      </a:endParaRPr>
                    </a:p>
                  </a:txBody>
                  <a:tcPr marL="9525" marR="9525" marT="9525" marB="0" anchor="ctr"/>
                </a:tc>
                <a:tc>
                  <a:txBody>
                    <a:bodyPr/>
                    <a:lstStyle/>
                    <a:p>
                      <a:pPr algn="ctr" fontAlgn="ctr"/>
                      <a:r>
                        <a:rPr lang="zh-CN" sz="1050" b="1" u="none" strike="noStrike" dirty="0">
                          <a:effectLst/>
                        </a:rPr>
                        <a:t>结果对数</a:t>
                      </a:r>
                      <a:endParaRPr lang="zh-CN" sz="1050" b="1" i="0" u="none" strike="noStrike" dirty="0">
                        <a:solidFill>
                          <a:srgbClr val="000000"/>
                        </a:solidFill>
                        <a:effectLst/>
                        <a:latin typeface="黑体"/>
                      </a:endParaRPr>
                    </a:p>
                  </a:txBody>
                  <a:tcPr marL="9525" marR="9525" marT="9525" marB="0" anchor="ctr"/>
                </a:tc>
              </a:tr>
              <a:tr h="276732">
                <a:tc>
                  <a:txBody>
                    <a:bodyPr/>
                    <a:lstStyle/>
                    <a:p>
                      <a:pPr algn="ctr" fontAlgn="ctr"/>
                      <a:r>
                        <a:rPr lang="en-US" sz="1050" u="none" strike="noStrike" dirty="0">
                          <a:effectLst/>
                          <a:latin typeface="黑体" pitchFamily="49" charset="-122"/>
                          <a:ea typeface="黑体" pitchFamily="49" charset="-122"/>
                        </a:rPr>
                        <a:t>1</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1.65E+02</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2.22</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11</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9.61E+01</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smtClean="0">
                          <a:effectLst/>
                          <a:latin typeface="黑体" pitchFamily="49" charset="-122"/>
                          <a:ea typeface="黑体" pitchFamily="49" charset="-122"/>
                        </a:rPr>
                        <a:t>1.96</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r>
              <a:tr h="276732">
                <a:tc>
                  <a:txBody>
                    <a:bodyPr/>
                    <a:lstStyle/>
                    <a:p>
                      <a:pPr algn="ctr" fontAlgn="ctr"/>
                      <a:r>
                        <a:rPr lang="en-US" sz="1050" u="none" strike="noStrike">
                          <a:effectLst/>
                          <a:latin typeface="黑体" pitchFamily="49" charset="-122"/>
                          <a:ea typeface="黑体" pitchFamily="49" charset="-122"/>
                        </a:rPr>
                        <a:t>2</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1.55E+02</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2.19</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12</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1.03E+02</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2.01</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r>
              <a:tr h="276732">
                <a:tc>
                  <a:txBody>
                    <a:bodyPr/>
                    <a:lstStyle/>
                    <a:p>
                      <a:pPr algn="ctr" fontAlgn="ctr"/>
                      <a:r>
                        <a:rPr lang="en-US" sz="1050" u="none" strike="noStrike">
                          <a:effectLst/>
                          <a:latin typeface="黑体" pitchFamily="49" charset="-122"/>
                          <a:ea typeface="黑体" pitchFamily="49" charset="-122"/>
                        </a:rPr>
                        <a:t>3</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1.14E+02</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2.06</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13</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1.08E+02</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2.03</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r>
              <a:tr h="276732">
                <a:tc>
                  <a:txBody>
                    <a:bodyPr/>
                    <a:lstStyle/>
                    <a:p>
                      <a:pPr algn="ctr" fontAlgn="ctr"/>
                      <a:r>
                        <a:rPr lang="en-US" sz="1050" u="none" strike="noStrike">
                          <a:effectLst/>
                          <a:latin typeface="黑体" pitchFamily="49" charset="-122"/>
                          <a:ea typeface="黑体" pitchFamily="49" charset="-122"/>
                        </a:rPr>
                        <a:t>4</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1.02E+02</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2.01</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14</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9.72E+01</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smtClean="0">
                          <a:effectLst/>
                          <a:latin typeface="黑体" pitchFamily="49" charset="-122"/>
                          <a:ea typeface="黑体" pitchFamily="49" charset="-122"/>
                        </a:rPr>
                        <a:t>1.97</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r>
              <a:tr h="276732">
                <a:tc>
                  <a:txBody>
                    <a:bodyPr/>
                    <a:lstStyle/>
                    <a:p>
                      <a:pPr algn="ctr" fontAlgn="ctr"/>
                      <a:r>
                        <a:rPr lang="en-US" sz="1050" u="none" strike="noStrike">
                          <a:effectLst/>
                          <a:latin typeface="黑体" pitchFamily="49" charset="-122"/>
                          <a:ea typeface="黑体" pitchFamily="49" charset="-122"/>
                        </a:rPr>
                        <a:t>5</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9.65E+01</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smtClean="0">
                          <a:effectLst/>
                          <a:latin typeface="黑体" pitchFamily="49" charset="-122"/>
                          <a:ea typeface="黑体" pitchFamily="49" charset="-122"/>
                        </a:rPr>
                        <a:t>1.96</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15</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1.21E+02</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2.08</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r>
              <a:tr h="276732">
                <a:tc>
                  <a:txBody>
                    <a:bodyPr/>
                    <a:lstStyle/>
                    <a:p>
                      <a:pPr algn="ctr" fontAlgn="ctr"/>
                      <a:r>
                        <a:rPr lang="en-US" sz="1050" u="none" strike="noStrike">
                          <a:effectLst/>
                          <a:latin typeface="黑体" pitchFamily="49" charset="-122"/>
                          <a:ea typeface="黑体" pitchFamily="49" charset="-122"/>
                        </a:rPr>
                        <a:t>6</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1.17E+02</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2.07</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16</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1.00E+02</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2</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tc>
              </a:tr>
              <a:tr h="285956">
                <a:tc>
                  <a:txBody>
                    <a:bodyPr/>
                    <a:lstStyle/>
                    <a:p>
                      <a:pPr algn="ctr" fontAlgn="ctr"/>
                      <a:r>
                        <a:rPr lang="en-US" sz="1050" u="none" strike="noStrike">
                          <a:effectLst/>
                          <a:latin typeface="黑体" pitchFamily="49" charset="-122"/>
                          <a:ea typeface="黑体" pitchFamily="49" charset="-122"/>
                        </a:rPr>
                        <a:t>7</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1.09E+02</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2.04</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zh-CN" sz="1050" u="none" strike="noStrike" dirty="0">
                          <a:effectLst/>
                          <a:latin typeface="黑体" pitchFamily="49" charset="-122"/>
                          <a:ea typeface="黑体" pitchFamily="49" charset="-122"/>
                        </a:rPr>
                        <a:t>平均值</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solidFill>
                      <a:srgbClr val="FFC000"/>
                    </a:solidFill>
                  </a:tcPr>
                </a:tc>
                <a:tc>
                  <a:txBody>
                    <a:bodyPr/>
                    <a:lstStyle/>
                    <a:p>
                      <a:pPr algn="ctr" fontAlgn="b"/>
                      <a:r>
                        <a:rPr lang="zh-CN" sz="1100" u="none" strike="noStrike" dirty="0">
                          <a:effectLst/>
                          <a:latin typeface="黑体" pitchFamily="49" charset="-122"/>
                          <a:ea typeface="黑体" pitchFamily="49" charset="-122"/>
                        </a:rPr>
                        <a:t>1.04E+02</a:t>
                      </a:r>
                      <a:endParaRPr lang="zh-CN" sz="1100" b="0" i="0" u="none" strike="noStrike" dirty="0">
                        <a:solidFill>
                          <a:srgbClr val="000000"/>
                        </a:solidFill>
                        <a:effectLst/>
                        <a:latin typeface="黑体" pitchFamily="49" charset="-122"/>
                        <a:ea typeface="黑体" pitchFamily="49" charset="-122"/>
                      </a:endParaRPr>
                    </a:p>
                  </a:txBody>
                  <a:tcPr marL="9525" marR="9525" marT="9525" marB="0" anchor="ctr">
                    <a:solidFill>
                      <a:srgbClr val="FFC000"/>
                    </a:solidFill>
                  </a:tcPr>
                </a:tc>
                <a:tc>
                  <a:txBody>
                    <a:bodyPr/>
                    <a:lstStyle/>
                    <a:p>
                      <a:pPr algn="ctr" fontAlgn="b"/>
                      <a:r>
                        <a:rPr lang="zh-CN" sz="1100" u="none" strike="noStrike" dirty="0">
                          <a:effectLst/>
                          <a:latin typeface="黑体" pitchFamily="49" charset="-122"/>
                          <a:ea typeface="黑体" pitchFamily="49" charset="-122"/>
                        </a:rPr>
                        <a:t>2.00</a:t>
                      </a:r>
                      <a:endParaRPr lang="zh-CN" sz="1100" b="0" i="0" u="none" strike="noStrike" dirty="0">
                        <a:solidFill>
                          <a:srgbClr val="000000"/>
                        </a:solidFill>
                        <a:effectLst/>
                        <a:latin typeface="黑体" pitchFamily="49" charset="-122"/>
                        <a:ea typeface="黑体" pitchFamily="49" charset="-122"/>
                      </a:endParaRPr>
                    </a:p>
                  </a:txBody>
                  <a:tcPr marL="9525" marR="9525" marT="9525" marB="0" anchor="ctr">
                    <a:solidFill>
                      <a:srgbClr val="FFC000"/>
                    </a:solidFill>
                  </a:tcPr>
                </a:tc>
              </a:tr>
              <a:tr h="276732">
                <a:tc>
                  <a:txBody>
                    <a:bodyPr/>
                    <a:lstStyle/>
                    <a:p>
                      <a:pPr algn="ctr" fontAlgn="ctr"/>
                      <a:r>
                        <a:rPr lang="en-US" sz="1050" u="none" strike="noStrike">
                          <a:effectLst/>
                          <a:latin typeface="黑体" pitchFamily="49" charset="-122"/>
                          <a:ea typeface="黑体" pitchFamily="49" charset="-122"/>
                        </a:rPr>
                        <a:t>8</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1.08E+02</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2.03</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STDEV</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solidFill>
                      <a:srgbClr val="FFC000"/>
                    </a:solidFill>
                  </a:tcPr>
                </a:tc>
                <a:tc gridSpan="2">
                  <a:txBody>
                    <a:bodyPr/>
                    <a:lstStyle/>
                    <a:p>
                      <a:pPr algn="ctr" fontAlgn="ctr"/>
                      <a:r>
                        <a:rPr lang="en-US" sz="1050" u="none" strike="noStrike" dirty="0">
                          <a:effectLst/>
                          <a:latin typeface="黑体" pitchFamily="49" charset="-122"/>
                          <a:ea typeface="黑体" pitchFamily="49" charset="-122"/>
                        </a:rPr>
                        <a:t>0.6798</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solidFill>
                      <a:srgbClr val="FFC000"/>
                    </a:solidFill>
                  </a:tcPr>
                </a:tc>
                <a:tc hMerge="1">
                  <a:txBody>
                    <a:bodyPr/>
                    <a:lstStyle/>
                    <a:p>
                      <a:endParaRPr lang="zh-CN" altLang="en-US"/>
                    </a:p>
                  </a:txBody>
                  <a:tcPr/>
                </a:tc>
              </a:tr>
              <a:tr h="276732">
                <a:tc>
                  <a:txBody>
                    <a:bodyPr/>
                    <a:lstStyle/>
                    <a:p>
                      <a:pPr algn="ctr" fontAlgn="ctr"/>
                      <a:r>
                        <a:rPr lang="en-US" sz="1050" u="none" strike="noStrike">
                          <a:effectLst/>
                          <a:latin typeface="黑体" pitchFamily="49" charset="-122"/>
                          <a:ea typeface="黑体" pitchFamily="49" charset="-122"/>
                        </a:rPr>
                        <a:t>9</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1.08E+02</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2.03</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dirty="0">
                          <a:effectLst/>
                          <a:latin typeface="黑体" pitchFamily="49" charset="-122"/>
                          <a:ea typeface="黑体" pitchFamily="49" charset="-122"/>
                        </a:rPr>
                        <a:t>CV%</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solidFill>
                      <a:srgbClr val="FFC000"/>
                    </a:solidFill>
                  </a:tcPr>
                </a:tc>
                <a:tc gridSpan="2">
                  <a:txBody>
                    <a:bodyPr/>
                    <a:lstStyle/>
                    <a:p>
                      <a:pPr algn="ctr" fontAlgn="ctr"/>
                      <a:r>
                        <a:rPr lang="en-US" sz="1050" u="none" strike="noStrike" dirty="0">
                          <a:effectLst/>
                          <a:latin typeface="黑体" pitchFamily="49" charset="-122"/>
                          <a:ea typeface="黑体" pitchFamily="49" charset="-122"/>
                        </a:rPr>
                        <a:t>3.32%</a:t>
                      </a:r>
                      <a:endParaRPr lang="zh-CN" sz="1050" b="0" i="0" u="none" strike="noStrike" dirty="0">
                        <a:solidFill>
                          <a:srgbClr val="000000"/>
                        </a:solidFill>
                        <a:effectLst/>
                        <a:latin typeface="黑体" pitchFamily="49" charset="-122"/>
                        <a:ea typeface="黑体" pitchFamily="49" charset="-122"/>
                      </a:endParaRPr>
                    </a:p>
                  </a:txBody>
                  <a:tcPr marL="9525" marR="9525" marT="9525" marB="0" anchor="ctr">
                    <a:solidFill>
                      <a:srgbClr val="FFC000"/>
                    </a:solidFill>
                  </a:tcPr>
                </a:tc>
                <a:tc hMerge="1">
                  <a:txBody>
                    <a:bodyPr/>
                    <a:lstStyle/>
                    <a:p>
                      <a:endParaRPr lang="zh-CN" altLang="en-US"/>
                    </a:p>
                  </a:txBody>
                  <a:tcPr/>
                </a:tc>
              </a:tr>
              <a:tr h="285956">
                <a:tc>
                  <a:txBody>
                    <a:bodyPr/>
                    <a:lstStyle/>
                    <a:p>
                      <a:pPr algn="ctr" fontAlgn="ctr"/>
                      <a:r>
                        <a:rPr lang="en-US" sz="1050" u="none" strike="noStrike">
                          <a:effectLst/>
                          <a:latin typeface="黑体" pitchFamily="49" charset="-122"/>
                          <a:ea typeface="黑体" pitchFamily="49" charset="-122"/>
                        </a:rPr>
                        <a:t>10</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1.20E+02</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ctr"/>
                      <a:r>
                        <a:rPr lang="en-US" sz="1050" u="none" strike="noStrike">
                          <a:effectLst/>
                          <a:latin typeface="黑体" pitchFamily="49" charset="-122"/>
                          <a:ea typeface="黑体" pitchFamily="49" charset="-122"/>
                        </a:rPr>
                        <a:t>2.08</a:t>
                      </a:r>
                      <a:endParaRPr lang="zh-CN" sz="1050" b="0" i="0" u="none" strike="noStrike">
                        <a:solidFill>
                          <a:srgbClr val="000000"/>
                        </a:solidFill>
                        <a:effectLst/>
                        <a:latin typeface="黑体" pitchFamily="49" charset="-122"/>
                        <a:ea typeface="黑体" pitchFamily="49" charset="-122"/>
                      </a:endParaRPr>
                    </a:p>
                  </a:txBody>
                  <a:tcPr marL="9525" marR="9525" marT="9525" marB="0" anchor="ctr"/>
                </a:tc>
                <a:tc>
                  <a:txBody>
                    <a:bodyPr/>
                    <a:lstStyle/>
                    <a:p>
                      <a:pPr algn="ctr" fontAlgn="b"/>
                      <a:r>
                        <a:rPr lang="zh-CN" sz="1100" u="none" strike="noStrike" dirty="0">
                          <a:effectLst/>
                          <a:latin typeface="黑体" pitchFamily="49" charset="-122"/>
                          <a:ea typeface="黑体" pitchFamily="49" charset="-122"/>
                        </a:rPr>
                        <a:t>　</a:t>
                      </a:r>
                      <a:endParaRPr lang="zh-CN" sz="1100" b="0" i="0" u="none" strike="noStrike" dirty="0">
                        <a:solidFill>
                          <a:srgbClr val="000000"/>
                        </a:solidFill>
                        <a:effectLst/>
                        <a:latin typeface="黑体" pitchFamily="49" charset="-122"/>
                        <a:ea typeface="黑体" pitchFamily="49" charset="-122"/>
                      </a:endParaRPr>
                    </a:p>
                  </a:txBody>
                  <a:tcPr marL="9525" marR="9525" marT="9525" marB="0" anchor="b"/>
                </a:tc>
                <a:tc>
                  <a:txBody>
                    <a:bodyPr/>
                    <a:lstStyle/>
                    <a:p>
                      <a:pPr algn="ctr" fontAlgn="b"/>
                      <a:r>
                        <a:rPr lang="zh-CN" sz="1100" u="none" strike="noStrike">
                          <a:effectLst/>
                          <a:latin typeface="黑体" pitchFamily="49" charset="-122"/>
                          <a:ea typeface="黑体" pitchFamily="49" charset="-122"/>
                        </a:rPr>
                        <a:t>　</a:t>
                      </a:r>
                      <a:endParaRPr lang="zh-CN" sz="1100" b="0" i="0" u="none" strike="noStrike">
                        <a:solidFill>
                          <a:srgbClr val="000000"/>
                        </a:solidFill>
                        <a:effectLst/>
                        <a:latin typeface="黑体" pitchFamily="49" charset="-122"/>
                        <a:ea typeface="黑体" pitchFamily="49" charset="-122"/>
                      </a:endParaRPr>
                    </a:p>
                  </a:txBody>
                  <a:tcPr marL="9525" marR="9525" marT="9525" marB="0" anchor="b"/>
                </a:tc>
                <a:tc>
                  <a:txBody>
                    <a:bodyPr/>
                    <a:lstStyle/>
                    <a:p>
                      <a:pPr algn="ctr" fontAlgn="b"/>
                      <a:r>
                        <a:rPr lang="zh-CN" sz="1100" u="none" strike="noStrike" dirty="0">
                          <a:effectLst/>
                          <a:latin typeface="黑体" pitchFamily="49" charset="-122"/>
                          <a:ea typeface="黑体" pitchFamily="49" charset="-122"/>
                        </a:rPr>
                        <a:t>　</a:t>
                      </a:r>
                      <a:endParaRPr lang="zh-CN" sz="1100" b="0" i="0" u="none" strike="noStrike" dirty="0">
                        <a:solidFill>
                          <a:srgbClr val="000000"/>
                        </a:solidFill>
                        <a:effectLst/>
                        <a:latin typeface="黑体" pitchFamily="49" charset="-122"/>
                        <a:ea typeface="黑体" pitchFamily="49" charset="-122"/>
                      </a:endParaRPr>
                    </a:p>
                  </a:txBody>
                  <a:tcPr marL="9525" marR="9525" marT="9525" marB="0" anchor="b"/>
                </a:tc>
              </a:tr>
            </a:tbl>
          </a:graphicData>
        </a:graphic>
      </p:graphicFrame>
      <p:sp>
        <p:nvSpPr>
          <p:cNvPr id="5" name="文本框 2"/>
          <p:cNvSpPr txBox="1">
            <a:spLocks noChangeArrowheads="1"/>
          </p:cNvSpPr>
          <p:nvPr/>
        </p:nvSpPr>
        <p:spPr bwMode="auto">
          <a:xfrm>
            <a:off x="1752600" y="1282905"/>
            <a:ext cx="1706562" cy="314325"/>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定量检测下限</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100IU/ml</a:t>
            </a:r>
            <a:endParaRPr kumimoji="0" lang="zh-CN" altLang="zh-CN" sz="1800" b="0" i="0" u="none" strike="noStrike" cap="none" normalizeH="0" baseline="0" smtClean="0">
              <a:ln>
                <a:noFill/>
              </a:ln>
              <a:solidFill>
                <a:schemeClr val="tx1"/>
              </a:solidFill>
              <a:effectLst/>
              <a:latin typeface="Arial" charset="0"/>
              <a:ea typeface="宋体" pitchFamily="2" charset="-122"/>
              <a:cs typeface="宋体" pitchFamily="2" charset="-122"/>
            </a:endParaRPr>
          </a:p>
        </p:txBody>
      </p:sp>
      <p:sp>
        <p:nvSpPr>
          <p:cNvPr id="6" name="TextBox 5"/>
          <p:cNvSpPr txBox="1"/>
          <p:nvPr/>
        </p:nvSpPr>
        <p:spPr>
          <a:xfrm>
            <a:off x="228600" y="5088285"/>
            <a:ext cx="8534400" cy="646331"/>
          </a:xfrm>
          <a:prstGeom prst="rect">
            <a:avLst/>
          </a:prstGeom>
          <a:noFill/>
        </p:spPr>
        <p:txBody>
          <a:bodyPr wrap="square" rtlCol="0">
            <a:spAutoFit/>
          </a:bodyPr>
          <a:lstStyle/>
          <a:p>
            <a:r>
              <a:rPr lang="zh-CN" altLang="en-US" sz="1800" dirty="0" smtClean="0">
                <a:latin typeface="黑体" pitchFamily="49" charset="-122"/>
                <a:ea typeface="黑体" pitchFamily="49" charset="-122"/>
              </a:rPr>
              <a:t>采</a:t>
            </a:r>
            <a:r>
              <a:rPr lang="zh-CN" altLang="zh-CN" sz="1800" dirty="0" smtClean="0">
                <a:latin typeface="黑体" pitchFamily="49" charset="-122"/>
                <a:ea typeface="黑体" pitchFamily="49" charset="-122"/>
              </a:rPr>
              <a:t>北京</a:t>
            </a:r>
            <a:r>
              <a:rPr lang="zh-CN" altLang="zh-CN" sz="1800" dirty="0">
                <a:latin typeface="黑体" pitchFamily="49" charset="-122"/>
                <a:ea typeface="黑体" pitchFamily="49" charset="-122"/>
              </a:rPr>
              <a:t>康彻斯坦国家二级标准物质</a:t>
            </a:r>
            <a:r>
              <a:rPr lang="en-US" altLang="zh-CN" sz="1800" dirty="0">
                <a:latin typeface="黑体" pitchFamily="49" charset="-122"/>
                <a:ea typeface="黑体" pitchFamily="49" charset="-122"/>
              </a:rPr>
              <a:t>S5(1.41E+03 IU/ml)</a:t>
            </a:r>
            <a:r>
              <a:rPr lang="zh-CN" altLang="zh-CN" sz="1800" dirty="0">
                <a:latin typeface="黑体" pitchFamily="49" charset="-122"/>
                <a:ea typeface="黑体" pitchFamily="49" charset="-122"/>
              </a:rPr>
              <a:t>，稀释</a:t>
            </a:r>
            <a:r>
              <a:rPr lang="en-US" altLang="zh-CN" sz="1800" dirty="0" smtClean="0">
                <a:latin typeface="黑体" pitchFamily="49" charset="-122"/>
                <a:ea typeface="黑体" pitchFamily="49" charset="-122"/>
              </a:rPr>
              <a:t>12</a:t>
            </a:r>
            <a:r>
              <a:rPr lang="zh-CN" altLang="zh-CN" sz="1800" dirty="0" smtClean="0">
                <a:latin typeface="黑体" pitchFamily="49" charset="-122"/>
                <a:ea typeface="黑体" pitchFamily="49" charset="-122"/>
              </a:rPr>
              <a:t>倍（</a:t>
            </a:r>
            <a:r>
              <a:rPr lang="zh-CN" altLang="zh-CN" sz="1800" dirty="0">
                <a:latin typeface="黑体" pitchFamily="49" charset="-122"/>
                <a:ea typeface="黑体" pitchFamily="49" charset="-122"/>
              </a:rPr>
              <a:t>理论值为</a:t>
            </a:r>
            <a:r>
              <a:rPr lang="en-US" altLang="zh-CN" sz="1800" dirty="0">
                <a:latin typeface="黑体" pitchFamily="49" charset="-122"/>
                <a:ea typeface="黑体" pitchFamily="49" charset="-122"/>
              </a:rPr>
              <a:t>100IU/ml</a:t>
            </a:r>
            <a:r>
              <a:rPr lang="zh-CN" altLang="zh-CN" sz="1800" dirty="0">
                <a:latin typeface="黑体" pitchFamily="49" charset="-122"/>
                <a:ea typeface="黑体" pitchFamily="49" charset="-122"/>
              </a:rPr>
              <a:t>），重复提取及扩增</a:t>
            </a:r>
            <a:r>
              <a:rPr lang="en-US" altLang="zh-CN" sz="1800" dirty="0">
                <a:latin typeface="黑体" pitchFamily="49" charset="-122"/>
                <a:ea typeface="黑体" pitchFamily="49" charset="-122"/>
              </a:rPr>
              <a:t>16</a:t>
            </a:r>
            <a:r>
              <a:rPr lang="zh-CN" altLang="zh-CN" sz="1800" dirty="0">
                <a:latin typeface="黑体" pitchFamily="49" charset="-122"/>
                <a:ea typeface="黑体" pitchFamily="49" charset="-122"/>
              </a:rPr>
              <a:t>次</a:t>
            </a:r>
            <a:r>
              <a:rPr lang="zh-CN" altLang="zh-CN" sz="1800" dirty="0" smtClean="0">
                <a:latin typeface="黑体" pitchFamily="49" charset="-122"/>
                <a:ea typeface="黑体" pitchFamily="49" charset="-122"/>
              </a:rPr>
              <a:t>，</a:t>
            </a:r>
            <a:r>
              <a:rPr lang="en-US" altLang="zh-CN" sz="1800" dirty="0" smtClean="0">
                <a:latin typeface="黑体" pitchFamily="49" charset="-122"/>
                <a:ea typeface="黑体" pitchFamily="49" charset="-122"/>
              </a:rPr>
              <a:t>CV%</a:t>
            </a:r>
            <a:r>
              <a:rPr lang="zh-CN" altLang="en-US" sz="1800" dirty="0" smtClean="0">
                <a:latin typeface="黑体" pitchFamily="49" charset="-122"/>
                <a:ea typeface="黑体" pitchFamily="49" charset="-122"/>
              </a:rPr>
              <a:t>＜</a:t>
            </a:r>
            <a:r>
              <a:rPr lang="en-US" altLang="zh-CN" sz="1800" dirty="0" smtClean="0">
                <a:latin typeface="黑体" pitchFamily="49" charset="-122"/>
                <a:ea typeface="黑体" pitchFamily="49" charset="-122"/>
              </a:rPr>
              <a:t>5%</a:t>
            </a:r>
            <a:endParaRPr lang="zh-CN" altLang="en-US" sz="1800" dirty="0">
              <a:latin typeface="黑体" pitchFamily="49" charset="-122"/>
              <a:ea typeface="黑体" pitchFamily="49" charset="-122"/>
            </a:endParaRPr>
          </a:p>
        </p:txBody>
      </p:sp>
    </p:spTree>
    <p:extLst>
      <p:ext uri="{BB962C8B-B14F-4D97-AF65-F5344CB8AC3E}">
        <p14:creationId xmlns:p14="http://schemas.microsoft.com/office/powerpoint/2010/main" val="11924843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33438" y="274638"/>
            <a:ext cx="7853362" cy="715962"/>
          </a:xfrm>
        </p:spPr>
        <p:txBody>
          <a:bodyPr/>
          <a:lstStyle/>
          <a:p>
            <a:pPr algn="ctr"/>
            <a:r>
              <a:rPr lang="zh-CN" altLang="en-US" b="1" dirty="0" smtClean="0">
                <a:solidFill>
                  <a:srgbClr val="002060"/>
                </a:solidFill>
                <a:latin typeface="黑体" pitchFamily="49" charset="-122"/>
                <a:ea typeface="黑体" pitchFamily="49" charset="-122"/>
              </a:rPr>
              <a:t>最低检出限</a:t>
            </a:r>
            <a:endParaRPr lang="zh-CN" altLang="en-US" b="1" dirty="0">
              <a:solidFill>
                <a:srgbClr val="002060"/>
              </a:solidFill>
              <a:latin typeface="黑体" pitchFamily="49" charset="-122"/>
              <a:ea typeface="黑体" pitchFamily="49" charset="-122"/>
            </a:endParaRPr>
          </a:p>
        </p:txBody>
      </p:sp>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399" y="1295400"/>
            <a:ext cx="4677207" cy="3581400"/>
          </a:xfrm>
        </p:spPr>
      </p:pic>
      <p:graphicFrame>
        <p:nvGraphicFramePr>
          <p:cNvPr id="5" name="表格 4"/>
          <p:cNvGraphicFramePr>
            <a:graphicFrameLocks noGrp="1"/>
          </p:cNvGraphicFramePr>
          <p:nvPr>
            <p:extLst>
              <p:ext uri="{D42A27DB-BD31-4B8C-83A1-F6EECF244321}">
                <p14:modId xmlns:p14="http://schemas.microsoft.com/office/powerpoint/2010/main" val="2211332399"/>
              </p:ext>
            </p:extLst>
          </p:nvPr>
        </p:nvGraphicFramePr>
        <p:xfrm>
          <a:off x="5334000" y="1295400"/>
          <a:ext cx="3644657" cy="4852956"/>
        </p:xfrm>
        <a:graphic>
          <a:graphicData uri="http://schemas.openxmlformats.org/drawingml/2006/table">
            <a:tbl>
              <a:tblPr>
                <a:tableStyleId>{284E427A-3D55-4303-BF80-6455036E1DE7}</a:tableStyleId>
              </a:tblPr>
              <a:tblGrid>
                <a:gridCol w="863293"/>
                <a:gridCol w="907358"/>
                <a:gridCol w="851675"/>
                <a:gridCol w="1022331"/>
              </a:tblGrid>
              <a:tr h="152719">
                <a:tc>
                  <a:txBody>
                    <a:bodyPr/>
                    <a:lstStyle/>
                    <a:p>
                      <a:pPr algn="ctr">
                        <a:spcAft>
                          <a:spcPts val="0"/>
                        </a:spcAft>
                      </a:pPr>
                      <a:r>
                        <a:rPr lang="zh-CN" sz="1100" b="1" kern="100" dirty="0">
                          <a:effectLst/>
                          <a:latin typeface="黑体" pitchFamily="49" charset="-122"/>
                          <a:ea typeface="黑体" pitchFamily="49" charset="-122"/>
                        </a:rPr>
                        <a:t>样本编号</a:t>
                      </a:r>
                    </a:p>
                  </a:txBody>
                  <a:tcPr marL="27953" marR="27953" marT="13731" marB="13731" anchor="ctr"/>
                </a:tc>
                <a:tc>
                  <a:txBody>
                    <a:bodyPr/>
                    <a:lstStyle/>
                    <a:p>
                      <a:pPr algn="ctr">
                        <a:spcAft>
                          <a:spcPts val="0"/>
                        </a:spcAft>
                      </a:pPr>
                      <a:r>
                        <a:rPr lang="zh-CN" sz="1100" b="1" kern="100" dirty="0">
                          <a:effectLst/>
                          <a:latin typeface="黑体" pitchFamily="49" charset="-122"/>
                          <a:ea typeface="黑体" pitchFamily="49" charset="-122"/>
                        </a:rPr>
                        <a:t>测试结果</a:t>
                      </a:r>
                    </a:p>
                  </a:txBody>
                  <a:tcPr marL="27953" marR="27953" marT="13731" marB="13731" anchor="ctr"/>
                </a:tc>
                <a:tc>
                  <a:txBody>
                    <a:bodyPr/>
                    <a:lstStyle/>
                    <a:p>
                      <a:pPr algn="ctr">
                        <a:spcAft>
                          <a:spcPts val="0"/>
                        </a:spcAft>
                      </a:pPr>
                      <a:r>
                        <a:rPr lang="en-US" sz="1100" b="1" kern="100" dirty="0">
                          <a:effectLst/>
                          <a:latin typeface="黑体" pitchFamily="49" charset="-122"/>
                          <a:ea typeface="黑体" pitchFamily="49" charset="-122"/>
                        </a:rPr>
                        <a:t>Log</a:t>
                      </a:r>
                      <a:r>
                        <a:rPr lang="zh-CN" sz="1100" b="1" kern="100" dirty="0">
                          <a:effectLst/>
                          <a:latin typeface="黑体" pitchFamily="49" charset="-122"/>
                          <a:ea typeface="黑体" pitchFamily="49" charset="-122"/>
                        </a:rPr>
                        <a:t>值</a:t>
                      </a:r>
                    </a:p>
                  </a:txBody>
                  <a:tcPr marL="27953" marR="27953" marT="13731" marB="13731"/>
                </a:tc>
                <a:tc>
                  <a:txBody>
                    <a:bodyPr/>
                    <a:lstStyle/>
                    <a:p>
                      <a:pPr algn="ctr">
                        <a:spcAft>
                          <a:spcPts val="0"/>
                        </a:spcAft>
                      </a:pPr>
                      <a:r>
                        <a:rPr lang="zh-CN" sz="1100" b="1" kern="100" dirty="0">
                          <a:effectLst/>
                          <a:latin typeface="黑体" pitchFamily="49" charset="-122"/>
                          <a:ea typeface="黑体" pitchFamily="49" charset="-122"/>
                        </a:rPr>
                        <a:t>评价结果</a:t>
                      </a:r>
                    </a:p>
                  </a:txBody>
                  <a:tcPr marL="27953" marR="27953" marT="13731" marB="13731" anchor="ctr"/>
                </a:tc>
              </a:tr>
              <a:tr h="192188">
                <a:tc>
                  <a:txBody>
                    <a:bodyPr/>
                    <a:lstStyle/>
                    <a:p>
                      <a:pPr algn="ctr">
                        <a:spcAft>
                          <a:spcPts val="0"/>
                        </a:spcAft>
                      </a:pPr>
                      <a:r>
                        <a:rPr lang="en-US" sz="1100" kern="100" dirty="0">
                          <a:effectLst/>
                          <a:latin typeface="黑体" pitchFamily="49" charset="-122"/>
                          <a:ea typeface="黑体" pitchFamily="49" charset="-122"/>
                        </a:rPr>
                        <a:t>1</a:t>
                      </a:r>
                      <a:endParaRPr lang="zh-CN" sz="1100" kern="100" dirty="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7.90E+00</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dirty="0">
                          <a:effectLst/>
                          <a:latin typeface="黑体" pitchFamily="49" charset="-122"/>
                          <a:ea typeface="黑体" pitchFamily="49" charset="-122"/>
                        </a:rPr>
                        <a:t>0.90</a:t>
                      </a:r>
                      <a:endParaRPr lang="zh-CN" sz="1100" kern="100" dirty="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2</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dirty="0">
                          <a:effectLst/>
                          <a:latin typeface="黑体" pitchFamily="49" charset="-122"/>
                          <a:ea typeface="黑体" pitchFamily="49" charset="-122"/>
                        </a:rPr>
                        <a:t>1.02E+01</a:t>
                      </a:r>
                      <a:endParaRPr lang="zh-CN" sz="1100" kern="100" dirty="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1.01</a:t>
                      </a:r>
                      <a:endParaRPr lang="zh-CN" sz="1100" kern="10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3</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dirty="0">
                          <a:effectLst/>
                          <a:latin typeface="黑体" pitchFamily="49" charset="-122"/>
                          <a:ea typeface="黑体" pitchFamily="49" charset="-122"/>
                        </a:rPr>
                        <a:t>1.32E+01</a:t>
                      </a:r>
                      <a:endParaRPr lang="zh-CN" sz="1100" kern="100" dirty="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dirty="0">
                          <a:effectLst/>
                          <a:latin typeface="黑体" pitchFamily="49" charset="-122"/>
                          <a:ea typeface="黑体" pitchFamily="49" charset="-122"/>
                        </a:rPr>
                        <a:t>1.12</a:t>
                      </a:r>
                      <a:endParaRPr lang="zh-CN" sz="1100" kern="100" dirty="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4</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1.75E+01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dirty="0">
                          <a:effectLst/>
                          <a:latin typeface="黑体" pitchFamily="49" charset="-122"/>
                          <a:ea typeface="黑体" pitchFamily="49" charset="-122"/>
                        </a:rPr>
                        <a:t>1.24</a:t>
                      </a:r>
                      <a:endParaRPr lang="zh-CN" sz="1100" kern="100" dirty="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5</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1.79E+01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dirty="0">
                          <a:effectLst/>
                          <a:latin typeface="黑体" pitchFamily="49" charset="-122"/>
                          <a:ea typeface="黑体" pitchFamily="49" charset="-122"/>
                        </a:rPr>
                        <a:t>1.25</a:t>
                      </a:r>
                      <a:endParaRPr lang="zh-CN" sz="1100" kern="100" dirty="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6</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1.87E+01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dirty="0">
                          <a:effectLst/>
                          <a:latin typeface="黑体" pitchFamily="49" charset="-122"/>
                          <a:ea typeface="黑体" pitchFamily="49" charset="-122"/>
                        </a:rPr>
                        <a:t>1.27</a:t>
                      </a:r>
                      <a:endParaRPr lang="zh-CN" sz="1100" kern="100" dirty="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7</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2.07E+01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dirty="0">
                          <a:effectLst/>
                          <a:latin typeface="黑体" pitchFamily="49" charset="-122"/>
                          <a:ea typeface="黑体" pitchFamily="49" charset="-122"/>
                        </a:rPr>
                        <a:t>1.31</a:t>
                      </a:r>
                      <a:endParaRPr lang="zh-CN" sz="1100" kern="100" dirty="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8</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2.26E+01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dirty="0">
                          <a:effectLst/>
                          <a:latin typeface="黑体" pitchFamily="49" charset="-122"/>
                          <a:ea typeface="黑体" pitchFamily="49" charset="-122"/>
                        </a:rPr>
                        <a:t>1.35</a:t>
                      </a:r>
                      <a:endParaRPr lang="zh-CN" sz="1100" kern="100" dirty="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9</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2.35E+01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1.37</a:t>
                      </a:r>
                      <a:endParaRPr lang="zh-CN" sz="1100" kern="10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10</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2.36E+01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1.37</a:t>
                      </a:r>
                      <a:endParaRPr lang="zh-CN" sz="1100" kern="10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11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2.38E+01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1.38</a:t>
                      </a:r>
                      <a:endParaRPr lang="zh-CN" sz="1100" kern="10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12</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2.48E+01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1.39</a:t>
                      </a:r>
                      <a:endParaRPr lang="zh-CN" sz="1100" kern="10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13</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2.96E+01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1.47</a:t>
                      </a:r>
                      <a:endParaRPr lang="zh-CN" sz="1100" kern="10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14</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3.08E+01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1.49</a:t>
                      </a:r>
                      <a:endParaRPr lang="zh-CN" sz="1100" kern="10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15</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3.30E+01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1.52</a:t>
                      </a:r>
                      <a:endParaRPr lang="zh-CN" sz="1100" kern="10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92188">
                <a:tc>
                  <a:txBody>
                    <a:bodyPr/>
                    <a:lstStyle/>
                    <a:p>
                      <a:pPr algn="ctr">
                        <a:spcAft>
                          <a:spcPts val="0"/>
                        </a:spcAft>
                      </a:pPr>
                      <a:r>
                        <a:rPr lang="en-US" sz="1100" kern="100">
                          <a:effectLst/>
                          <a:latin typeface="黑体" pitchFamily="49" charset="-122"/>
                          <a:ea typeface="黑体" pitchFamily="49" charset="-122"/>
                        </a:rPr>
                        <a:t>16</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4.41E+01</a:t>
                      </a:r>
                      <a:endParaRPr lang="zh-CN" sz="1100" kern="100">
                        <a:effectLst/>
                        <a:latin typeface="黑体" pitchFamily="49" charset="-122"/>
                        <a:ea typeface="黑体" pitchFamily="49" charset="-122"/>
                      </a:endParaRPr>
                    </a:p>
                  </a:txBody>
                  <a:tcPr marL="27953" marR="27953" marT="13731" marB="13731" anchor="ctr"/>
                </a:tc>
                <a:tc>
                  <a:txBody>
                    <a:bodyPr/>
                    <a:lstStyle/>
                    <a:p>
                      <a:pPr algn="ctr">
                        <a:lnSpc>
                          <a:spcPct val="150000"/>
                        </a:lnSpc>
                        <a:spcAft>
                          <a:spcPts val="0"/>
                        </a:spcAft>
                      </a:pPr>
                      <a:r>
                        <a:rPr lang="en-US" sz="1100" kern="100">
                          <a:effectLst/>
                          <a:latin typeface="黑体" pitchFamily="49" charset="-122"/>
                          <a:ea typeface="黑体" pitchFamily="49" charset="-122"/>
                        </a:rPr>
                        <a:t>1.64</a:t>
                      </a:r>
                      <a:endParaRPr lang="zh-CN" sz="1100" kern="100">
                        <a:effectLst/>
                        <a:latin typeface="黑体" pitchFamily="49" charset="-122"/>
                        <a:ea typeface="黑体" pitchFamily="49" charset="-122"/>
                      </a:endParaRPr>
                    </a:p>
                  </a:txBody>
                  <a:tcPr marL="27953" marR="27953" marT="13731" marB="13731" anchor="ctr"/>
                </a:tc>
                <a:tc>
                  <a:txBody>
                    <a:bodyPr/>
                    <a:lstStyle/>
                    <a:p>
                      <a:pPr algn="ctr">
                        <a:spcAft>
                          <a:spcPts val="0"/>
                        </a:spcAft>
                      </a:pPr>
                      <a:r>
                        <a:rPr lang="zh-CN" sz="1100" kern="100" dirty="0">
                          <a:effectLst/>
                          <a:latin typeface="黑体" pitchFamily="49" charset="-122"/>
                          <a:ea typeface="黑体" pitchFamily="49" charset="-122"/>
                        </a:rPr>
                        <a:t>阳性</a:t>
                      </a:r>
                    </a:p>
                  </a:txBody>
                  <a:tcPr marL="27953" marR="27953" marT="13731" marB="13731" anchor="ctr"/>
                </a:tc>
              </a:tr>
              <a:tr h="152719">
                <a:tc>
                  <a:txBody>
                    <a:bodyPr/>
                    <a:lstStyle/>
                    <a:p>
                      <a:pPr algn="ctr">
                        <a:spcAft>
                          <a:spcPts val="0"/>
                        </a:spcAft>
                      </a:pPr>
                      <a:r>
                        <a:rPr lang="zh-CN" sz="1100" kern="100" dirty="0">
                          <a:effectLst/>
                          <a:latin typeface="黑体" pitchFamily="49" charset="-122"/>
                          <a:ea typeface="黑体" pitchFamily="49" charset="-122"/>
                        </a:rPr>
                        <a:t>平均值</a:t>
                      </a:r>
                    </a:p>
                  </a:txBody>
                  <a:tcPr marL="27953" marR="27953" marT="13731" marB="13731" anchor="ctr">
                    <a:solidFill>
                      <a:srgbClr val="FFC000"/>
                    </a:solidFill>
                  </a:tcPr>
                </a:tc>
                <a:tc>
                  <a:txBody>
                    <a:bodyPr/>
                    <a:lstStyle/>
                    <a:p>
                      <a:pPr algn="ctr">
                        <a:spcAft>
                          <a:spcPts val="0"/>
                        </a:spcAft>
                      </a:pPr>
                      <a:r>
                        <a:rPr lang="en-US" sz="1100" kern="100" dirty="0">
                          <a:effectLst/>
                          <a:latin typeface="黑体" pitchFamily="49" charset="-122"/>
                          <a:ea typeface="黑体" pitchFamily="49" charset="-122"/>
                        </a:rPr>
                        <a:t>2.26E+01</a:t>
                      </a:r>
                      <a:endParaRPr lang="zh-CN" sz="1100" kern="100" dirty="0">
                        <a:effectLst/>
                        <a:latin typeface="黑体" pitchFamily="49" charset="-122"/>
                        <a:ea typeface="黑体" pitchFamily="49" charset="-122"/>
                      </a:endParaRPr>
                    </a:p>
                  </a:txBody>
                  <a:tcPr marL="27953" marR="27953" marT="13731" marB="13731" anchor="b">
                    <a:solidFill>
                      <a:srgbClr val="FFC000"/>
                    </a:solidFill>
                  </a:tcPr>
                </a:tc>
                <a:tc>
                  <a:txBody>
                    <a:bodyPr/>
                    <a:lstStyle/>
                    <a:p>
                      <a:pPr algn="ctr">
                        <a:spcAft>
                          <a:spcPts val="0"/>
                        </a:spcAft>
                      </a:pPr>
                      <a:r>
                        <a:rPr lang="en-US" sz="1100" kern="100" dirty="0">
                          <a:effectLst/>
                          <a:latin typeface="黑体" pitchFamily="49" charset="-122"/>
                          <a:ea typeface="黑体" pitchFamily="49" charset="-122"/>
                        </a:rPr>
                        <a:t>1.32</a:t>
                      </a:r>
                      <a:endParaRPr lang="zh-CN" sz="1100" kern="100" dirty="0">
                        <a:effectLst/>
                        <a:latin typeface="黑体" pitchFamily="49" charset="-122"/>
                        <a:ea typeface="黑体" pitchFamily="49" charset="-122"/>
                      </a:endParaRPr>
                    </a:p>
                  </a:txBody>
                  <a:tcPr marL="27953" marR="27953" marT="13731" marB="13731" anchor="b">
                    <a:solidFill>
                      <a:srgbClr val="FFC000"/>
                    </a:solidFill>
                  </a:tcPr>
                </a:tc>
                <a:tc>
                  <a:txBody>
                    <a:bodyPr/>
                    <a:lstStyle/>
                    <a:p>
                      <a:pPr algn="ctr">
                        <a:spcAft>
                          <a:spcPts val="0"/>
                        </a:spcAft>
                      </a:pPr>
                      <a:r>
                        <a:rPr lang="en-US" sz="1100" kern="100" dirty="0">
                          <a:effectLst/>
                          <a:latin typeface="黑体" pitchFamily="49" charset="-122"/>
                          <a:ea typeface="黑体" pitchFamily="49" charset="-122"/>
                        </a:rPr>
                        <a:t> </a:t>
                      </a:r>
                      <a:endParaRPr lang="zh-CN" sz="1100" kern="100" dirty="0">
                        <a:effectLst/>
                        <a:latin typeface="黑体" pitchFamily="49" charset="-122"/>
                        <a:ea typeface="黑体" pitchFamily="49" charset="-122"/>
                      </a:endParaRPr>
                    </a:p>
                  </a:txBody>
                  <a:tcPr marL="27953" marR="27953" marT="13731" marB="13731"/>
                </a:tc>
              </a:tr>
            </a:tbl>
          </a:graphicData>
        </a:graphic>
      </p:graphicFrame>
      <p:sp>
        <p:nvSpPr>
          <p:cNvPr id="6" name="TextBox 5"/>
          <p:cNvSpPr txBox="1"/>
          <p:nvPr/>
        </p:nvSpPr>
        <p:spPr>
          <a:xfrm>
            <a:off x="378542" y="4953000"/>
            <a:ext cx="4800600" cy="1200329"/>
          </a:xfrm>
          <a:prstGeom prst="rect">
            <a:avLst/>
          </a:prstGeom>
          <a:noFill/>
        </p:spPr>
        <p:txBody>
          <a:bodyPr wrap="square" rtlCol="0">
            <a:spAutoFit/>
          </a:bodyPr>
          <a:lstStyle/>
          <a:p>
            <a:r>
              <a:rPr lang="zh-CN" altLang="zh-CN" sz="1800" dirty="0">
                <a:latin typeface="黑体" pitchFamily="49" charset="-122"/>
                <a:ea typeface="黑体" pitchFamily="49" charset="-122"/>
              </a:rPr>
              <a:t>采用北京康彻思坦的国家二级标准物质</a:t>
            </a:r>
            <a:r>
              <a:rPr lang="en-US" altLang="zh-CN" sz="1800" dirty="0" smtClean="0">
                <a:latin typeface="黑体" pitchFamily="49" charset="-122"/>
                <a:ea typeface="黑体" pitchFamily="49" charset="-122"/>
              </a:rPr>
              <a:t>S5</a:t>
            </a:r>
            <a:r>
              <a:rPr lang="en-US" altLang="zh-CN" sz="1800" dirty="0">
                <a:latin typeface="黑体" pitchFamily="49" charset="-122"/>
                <a:ea typeface="黑体" pitchFamily="49" charset="-122"/>
              </a:rPr>
              <a:t>(1.41E+03 IU/ml)</a:t>
            </a:r>
            <a:r>
              <a:rPr lang="zh-CN" altLang="zh-CN" sz="1800" dirty="0" smtClean="0">
                <a:latin typeface="黑体" pitchFamily="49" charset="-122"/>
                <a:ea typeface="黑体" pitchFamily="49" charset="-122"/>
              </a:rPr>
              <a:t>，稀释</a:t>
            </a:r>
            <a:r>
              <a:rPr lang="en-US" altLang="zh-CN" sz="1800" dirty="0" smtClean="0">
                <a:latin typeface="黑体" pitchFamily="49" charset="-122"/>
                <a:ea typeface="黑体" pitchFamily="49" charset="-122"/>
              </a:rPr>
              <a:t>100</a:t>
            </a:r>
            <a:r>
              <a:rPr lang="zh-CN" altLang="en-US" sz="1800" dirty="0" smtClean="0">
                <a:latin typeface="黑体" pitchFamily="49" charset="-122"/>
                <a:ea typeface="黑体" pitchFamily="49" charset="-122"/>
              </a:rPr>
              <a:t>倍（理论值在</a:t>
            </a:r>
            <a:r>
              <a:rPr lang="en-US" altLang="zh-CN" sz="1800" dirty="0" smtClean="0">
                <a:latin typeface="黑体" pitchFamily="49" charset="-122"/>
                <a:ea typeface="黑体" pitchFamily="49" charset="-122"/>
              </a:rPr>
              <a:t>15IU/ml</a:t>
            </a:r>
            <a:r>
              <a:rPr lang="zh-CN" altLang="en-US" sz="1800" dirty="0" smtClean="0">
                <a:latin typeface="黑体" pitchFamily="49" charset="-122"/>
                <a:ea typeface="黑体" pitchFamily="49" charset="-122"/>
              </a:rPr>
              <a:t>），</a:t>
            </a:r>
            <a:r>
              <a:rPr lang="zh-CN" altLang="zh-CN" sz="1800" dirty="0" smtClean="0">
                <a:latin typeface="黑体" pitchFamily="49" charset="-122"/>
                <a:ea typeface="黑体" pitchFamily="49" charset="-122"/>
              </a:rPr>
              <a:t>重复</a:t>
            </a:r>
            <a:r>
              <a:rPr lang="zh-CN" altLang="en-US" sz="1800" dirty="0" smtClean="0">
                <a:latin typeface="黑体" pitchFamily="49" charset="-122"/>
                <a:ea typeface="黑体" pitchFamily="49" charset="-122"/>
              </a:rPr>
              <a:t>提取及扩增</a:t>
            </a:r>
            <a:r>
              <a:rPr lang="en-US" altLang="zh-CN" sz="1800" dirty="0" smtClean="0">
                <a:latin typeface="黑体" pitchFamily="49" charset="-122"/>
                <a:ea typeface="黑体" pitchFamily="49" charset="-122"/>
              </a:rPr>
              <a:t>16</a:t>
            </a:r>
            <a:r>
              <a:rPr lang="zh-CN" altLang="zh-CN" sz="1800" dirty="0" smtClean="0">
                <a:latin typeface="黑体" pitchFamily="49" charset="-122"/>
                <a:ea typeface="黑体" pitchFamily="49" charset="-122"/>
              </a:rPr>
              <a:t>次</a:t>
            </a:r>
            <a:r>
              <a:rPr lang="zh-CN" altLang="en-US" sz="1800" dirty="0" smtClean="0">
                <a:latin typeface="黑体" pitchFamily="49" charset="-122"/>
                <a:ea typeface="黑体" pitchFamily="49" charset="-122"/>
              </a:rPr>
              <a:t>，</a:t>
            </a:r>
            <a:r>
              <a:rPr lang="zh-CN" altLang="en-US" sz="1800" dirty="0" smtClean="0">
                <a:solidFill>
                  <a:srgbClr val="FF0000"/>
                </a:solidFill>
                <a:latin typeface="黑体" pitchFamily="49" charset="-122"/>
                <a:ea typeface="黑体" pitchFamily="49" charset="-122"/>
              </a:rPr>
              <a:t>阳性检出率</a:t>
            </a:r>
            <a:r>
              <a:rPr lang="en-US" altLang="zh-CN" sz="1800" dirty="0" smtClean="0">
                <a:solidFill>
                  <a:srgbClr val="FF0000"/>
                </a:solidFill>
                <a:latin typeface="黑体" pitchFamily="49" charset="-122"/>
                <a:ea typeface="黑体" pitchFamily="49" charset="-122"/>
              </a:rPr>
              <a:t>100%</a:t>
            </a:r>
            <a:r>
              <a:rPr lang="zh-CN" altLang="en-US" sz="1800" dirty="0" smtClean="0">
                <a:solidFill>
                  <a:srgbClr val="FF0000"/>
                </a:solidFill>
                <a:latin typeface="黑体" pitchFamily="49" charset="-122"/>
                <a:ea typeface="黑体" pitchFamily="49" charset="-122"/>
              </a:rPr>
              <a:t>。</a:t>
            </a:r>
            <a:endParaRPr lang="zh-CN" altLang="en-US" sz="1800" dirty="0">
              <a:solidFill>
                <a:srgbClr val="FF0000"/>
              </a:solidFill>
              <a:latin typeface="黑体" pitchFamily="49" charset="-122"/>
              <a:ea typeface="黑体" pitchFamily="49" charset="-122"/>
            </a:endParaRPr>
          </a:p>
        </p:txBody>
      </p:sp>
      <p:sp>
        <p:nvSpPr>
          <p:cNvPr id="7" name="文本框 2"/>
          <p:cNvSpPr txBox="1">
            <a:spLocks noChangeArrowheads="1"/>
          </p:cNvSpPr>
          <p:nvPr/>
        </p:nvSpPr>
        <p:spPr bwMode="auto">
          <a:xfrm>
            <a:off x="2121515" y="1281113"/>
            <a:ext cx="1473200" cy="273050"/>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zh-CN" altLang="en-US"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最低检出限</a:t>
            </a:r>
            <a:r>
              <a:rPr kumimoji="0" lang="en-US" altLang="zh-CN" sz="1000" b="0" i="0" u="none" strike="noStrike" cap="none" normalizeH="0" baseline="0" smtClean="0">
                <a:ln>
                  <a:noFill/>
                </a:ln>
                <a:solidFill>
                  <a:schemeClr val="tx1"/>
                </a:solidFill>
                <a:effectLst/>
                <a:latin typeface="Calibri" pitchFamily="34" charset="0"/>
                <a:ea typeface="宋体" pitchFamily="2" charset="-122"/>
                <a:cs typeface="宋体" pitchFamily="2" charset="-122"/>
              </a:rPr>
              <a:t>15IU/ml</a:t>
            </a:r>
            <a:endParaRPr kumimoji="0" lang="zh-CN" altLang="zh-CN" sz="1800" b="0" i="0" u="none" strike="noStrike" cap="none" normalizeH="0" baseline="0" smtClean="0">
              <a:ln>
                <a:noFill/>
              </a:ln>
              <a:solidFill>
                <a:schemeClr val="tx1"/>
              </a:solidFill>
              <a:effectLst/>
              <a:latin typeface="Arial" charset="0"/>
              <a:ea typeface="宋体" pitchFamily="2" charset="-122"/>
              <a:cs typeface="宋体" pitchFamily="2" charset="-122"/>
            </a:endParaRPr>
          </a:p>
        </p:txBody>
      </p:sp>
    </p:spTree>
    <p:extLst>
      <p:ext uri="{BB962C8B-B14F-4D97-AF65-F5344CB8AC3E}">
        <p14:creationId xmlns:p14="http://schemas.microsoft.com/office/powerpoint/2010/main" val="193494886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标题 1"/>
          <p:cNvSpPr>
            <a:spLocks noGrp="1"/>
          </p:cNvSpPr>
          <p:nvPr>
            <p:ph type="title"/>
          </p:nvPr>
        </p:nvSpPr>
        <p:spPr>
          <a:xfrm>
            <a:off x="2819400" y="304800"/>
            <a:ext cx="3378200" cy="1069975"/>
          </a:xfrm>
          <a:solidFill>
            <a:schemeClr val="bg1"/>
          </a:solidFill>
        </p:spPr>
        <p:txBody>
          <a:bodyPr/>
          <a:lstStyle/>
          <a:p>
            <a:r>
              <a:rPr lang="zh-CN" altLang="en-US" b="1" dirty="0" smtClean="0">
                <a:solidFill>
                  <a:srgbClr val="002060"/>
                </a:solidFill>
                <a:latin typeface="黑体" pitchFamily="49" charset="-122"/>
                <a:ea typeface="黑体" pitchFamily="49" charset="-122"/>
              </a:rPr>
              <a:t>国内市场情况</a:t>
            </a:r>
          </a:p>
        </p:txBody>
      </p:sp>
      <p:pic>
        <p:nvPicPr>
          <p:cNvPr id="12290" name="内容占位符 1"/>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261631" y="1773238"/>
            <a:ext cx="4587875" cy="3508375"/>
          </a:xfrm>
        </p:spPr>
      </p:pic>
      <p:sp>
        <p:nvSpPr>
          <p:cNvPr id="12292" name="TextBox 2"/>
          <p:cNvSpPr txBox="1">
            <a:spLocks noChangeArrowheads="1"/>
          </p:cNvSpPr>
          <p:nvPr/>
        </p:nvSpPr>
        <p:spPr bwMode="auto">
          <a:xfrm>
            <a:off x="4859338" y="1589592"/>
            <a:ext cx="4132262" cy="452431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1800" dirty="0">
                <a:latin typeface="黑体" pitchFamily="49" charset="-122"/>
                <a:ea typeface="黑体" pitchFamily="49" charset="-122"/>
              </a:rPr>
              <a:t>上海交通大学医学院附属新华医院</a:t>
            </a:r>
            <a:endParaRPr lang="en-US" altLang="zh-CN" sz="1800" dirty="0">
              <a:latin typeface="黑体" pitchFamily="49" charset="-122"/>
              <a:ea typeface="黑体" pitchFamily="49" charset="-122"/>
            </a:endParaRPr>
          </a:p>
          <a:p>
            <a:r>
              <a:rPr lang="zh-CN" altLang="en-US" sz="1800" dirty="0">
                <a:latin typeface="黑体" pitchFamily="49" charset="-122"/>
                <a:ea typeface="黑体" pitchFamily="49" charset="-122"/>
              </a:rPr>
              <a:t>同济大学附属东方医院</a:t>
            </a:r>
            <a:endParaRPr lang="en-US" altLang="zh-CN" sz="1800" dirty="0">
              <a:latin typeface="黑体" pitchFamily="49" charset="-122"/>
              <a:ea typeface="黑体" pitchFamily="49" charset="-122"/>
            </a:endParaRPr>
          </a:p>
          <a:p>
            <a:r>
              <a:rPr lang="zh-CN" altLang="en-US" sz="1800" dirty="0">
                <a:latin typeface="黑体" pitchFamily="49" charset="-122"/>
                <a:ea typeface="黑体" pitchFamily="49" charset="-122"/>
              </a:rPr>
              <a:t>上海交通大学附属第一人民医院</a:t>
            </a:r>
            <a:endParaRPr lang="en-US" altLang="zh-CN" sz="1800" dirty="0">
              <a:latin typeface="黑体" pitchFamily="49" charset="-122"/>
              <a:ea typeface="黑体" pitchFamily="49" charset="-122"/>
            </a:endParaRPr>
          </a:p>
          <a:p>
            <a:r>
              <a:rPr lang="zh-CN" altLang="en-US" sz="1800" dirty="0">
                <a:latin typeface="黑体" pitchFamily="49" charset="-122"/>
                <a:ea typeface="黑体" pitchFamily="49" charset="-122"/>
              </a:rPr>
              <a:t>上海交通大学附属第六人民医院</a:t>
            </a:r>
            <a:endParaRPr lang="en-US" altLang="zh-CN" sz="1800" dirty="0">
              <a:latin typeface="黑体" pitchFamily="49" charset="-122"/>
              <a:ea typeface="黑体" pitchFamily="49" charset="-122"/>
            </a:endParaRPr>
          </a:p>
          <a:p>
            <a:r>
              <a:rPr lang="zh-CN" altLang="en-US" sz="1800" dirty="0">
                <a:latin typeface="黑体" pitchFamily="49" charset="-122"/>
                <a:ea typeface="黑体" pitchFamily="49" charset="-122"/>
              </a:rPr>
              <a:t>浙江省人民医院</a:t>
            </a:r>
            <a:endParaRPr lang="en-US" altLang="zh-CN" sz="1800" dirty="0">
              <a:latin typeface="黑体" pitchFamily="49" charset="-122"/>
              <a:ea typeface="黑体" pitchFamily="49" charset="-122"/>
            </a:endParaRPr>
          </a:p>
          <a:p>
            <a:r>
              <a:rPr lang="zh-CN" altLang="en-US" sz="1800" dirty="0">
                <a:latin typeface="黑体" pitchFamily="49" charset="-122"/>
                <a:ea typeface="黑体" pitchFamily="49" charset="-122"/>
              </a:rPr>
              <a:t>浙江中医药大学附属第一医院</a:t>
            </a:r>
            <a:endParaRPr lang="en-US" altLang="zh-CN" sz="1800" dirty="0">
              <a:latin typeface="黑体" pitchFamily="49" charset="-122"/>
              <a:ea typeface="黑体" pitchFamily="49" charset="-122"/>
            </a:endParaRPr>
          </a:p>
          <a:p>
            <a:r>
              <a:rPr lang="zh-CN" altLang="en-US" sz="1800" dirty="0" smtClean="0">
                <a:latin typeface="黑体" pitchFamily="49" charset="-122"/>
                <a:ea typeface="黑体" pitchFamily="49" charset="-122"/>
              </a:rPr>
              <a:t>浙江大学医学院附属第二医院</a:t>
            </a:r>
            <a:endParaRPr lang="en-US" altLang="zh-CN" sz="1800" dirty="0" smtClean="0">
              <a:latin typeface="黑体" pitchFamily="49" charset="-122"/>
              <a:ea typeface="黑体" pitchFamily="49" charset="-122"/>
            </a:endParaRPr>
          </a:p>
          <a:p>
            <a:r>
              <a:rPr lang="zh-CN" altLang="en-US" sz="1800" dirty="0">
                <a:latin typeface="黑体" pitchFamily="49" charset="-122"/>
                <a:ea typeface="黑体" pitchFamily="49" charset="-122"/>
              </a:rPr>
              <a:t>常州市</a:t>
            </a:r>
            <a:r>
              <a:rPr lang="zh-CN" altLang="en-US" sz="1800" dirty="0" smtClean="0">
                <a:latin typeface="黑体" pitchFamily="49" charset="-122"/>
                <a:ea typeface="黑体" pitchFamily="49" charset="-122"/>
              </a:rPr>
              <a:t>第一人民医院</a:t>
            </a:r>
            <a:endParaRPr lang="en-US" altLang="zh-CN" sz="1800" dirty="0" smtClean="0">
              <a:latin typeface="黑体" pitchFamily="49" charset="-122"/>
              <a:ea typeface="黑体" pitchFamily="49" charset="-122"/>
            </a:endParaRPr>
          </a:p>
          <a:p>
            <a:r>
              <a:rPr lang="zh-CN" altLang="en-US" sz="1800" dirty="0">
                <a:latin typeface="黑体" pitchFamily="49" charset="-122"/>
                <a:ea typeface="黑体" pitchFamily="49" charset="-122"/>
              </a:rPr>
              <a:t>常州</a:t>
            </a:r>
            <a:r>
              <a:rPr lang="zh-CN" altLang="en-US" sz="1800" dirty="0" smtClean="0">
                <a:latin typeface="黑体" pitchFamily="49" charset="-122"/>
                <a:ea typeface="黑体" pitchFamily="49" charset="-122"/>
              </a:rPr>
              <a:t>市第三人民医院</a:t>
            </a:r>
            <a:endParaRPr lang="en-US" altLang="zh-CN" sz="1800" dirty="0">
              <a:latin typeface="黑体" pitchFamily="49" charset="-122"/>
              <a:ea typeface="黑体" pitchFamily="49" charset="-122"/>
            </a:endParaRPr>
          </a:p>
          <a:p>
            <a:r>
              <a:rPr lang="zh-CN" altLang="en-US" sz="1800" dirty="0">
                <a:latin typeface="黑体" pitchFamily="49" charset="-122"/>
                <a:ea typeface="黑体" pitchFamily="49" charset="-122"/>
              </a:rPr>
              <a:t>华中科技大学同济医学院附属协和医院</a:t>
            </a:r>
            <a:endParaRPr lang="en-US" altLang="zh-CN" sz="1800" dirty="0">
              <a:latin typeface="黑体" pitchFamily="49" charset="-122"/>
              <a:ea typeface="黑体" pitchFamily="49" charset="-122"/>
            </a:endParaRPr>
          </a:p>
          <a:p>
            <a:r>
              <a:rPr lang="zh-CN" altLang="en-US" sz="1800" dirty="0">
                <a:latin typeface="黑体" pitchFamily="49" charset="-122"/>
                <a:ea typeface="黑体" pitchFamily="49" charset="-122"/>
              </a:rPr>
              <a:t>武汉大学人民</a:t>
            </a:r>
            <a:r>
              <a:rPr lang="zh-CN" altLang="en-US" sz="1800" dirty="0" smtClean="0">
                <a:latin typeface="黑体" pitchFamily="49" charset="-122"/>
                <a:ea typeface="黑体" pitchFamily="49" charset="-122"/>
              </a:rPr>
              <a:t>医院（省人民）</a:t>
            </a:r>
            <a:endParaRPr lang="en-US" altLang="zh-CN" sz="1800" dirty="0">
              <a:latin typeface="黑体" pitchFamily="49" charset="-122"/>
              <a:ea typeface="黑体" pitchFamily="49" charset="-122"/>
            </a:endParaRPr>
          </a:p>
          <a:p>
            <a:r>
              <a:rPr lang="zh-CN" altLang="en-US" sz="1800" dirty="0">
                <a:latin typeface="黑体" pitchFamily="49" charset="-122"/>
                <a:ea typeface="黑体" pitchFamily="49" charset="-122"/>
              </a:rPr>
              <a:t>第三军医大西南医院</a:t>
            </a:r>
            <a:endParaRPr lang="en-US" altLang="zh-CN" sz="1800" dirty="0">
              <a:latin typeface="黑体" pitchFamily="49" charset="-122"/>
              <a:ea typeface="黑体" pitchFamily="49" charset="-122"/>
            </a:endParaRPr>
          </a:p>
          <a:p>
            <a:r>
              <a:rPr lang="zh-CN" altLang="en-US" sz="1800" dirty="0" smtClean="0">
                <a:latin typeface="黑体" pitchFamily="49" charset="-122"/>
                <a:ea typeface="黑体" pitchFamily="49" charset="-122"/>
              </a:rPr>
              <a:t>重庆医科大附属二院</a:t>
            </a:r>
            <a:endParaRPr lang="en-US" altLang="zh-CN" sz="1800" dirty="0" smtClean="0">
              <a:latin typeface="黑体" pitchFamily="49" charset="-122"/>
              <a:ea typeface="黑体" pitchFamily="49" charset="-122"/>
            </a:endParaRPr>
          </a:p>
          <a:p>
            <a:r>
              <a:rPr lang="en-US" altLang="zh-CN" sz="1800" dirty="0" smtClean="0">
                <a:latin typeface="黑体" pitchFamily="49" charset="-122"/>
                <a:ea typeface="黑体" pitchFamily="49" charset="-122"/>
              </a:rPr>
              <a:t>…………</a:t>
            </a:r>
            <a:endParaRPr lang="en-US" altLang="zh-CN" sz="1800" dirty="0">
              <a:latin typeface="黑体" pitchFamily="49" charset="-122"/>
              <a:ea typeface="黑体" pitchFamily="49" charset="-122"/>
            </a:endParaRPr>
          </a:p>
          <a:p>
            <a:r>
              <a:rPr lang="en-US" altLang="zh-CN" sz="1800" dirty="0">
                <a:latin typeface="黑体" pitchFamily="49" charset="-122"/>
                <a:ea typeface="黑体" pitchFamily="49" charset="-122"/>
              </a:rPr>
              <a:t>……</a:t>
            </a:r>
          </a:p>
          <a:p>
            <a:endParaRPr lang="en-US" altLang="zh-CN" sz="1800" dirty="0">
              <a:latin typeface="黑体" pitchFamily="49" charset="-122"/>
              <a:ea typeface="黑体" pitchFamily="49" charset="-122"/>
            </a:endParaRPr>
          </a:p>
        </p:txBody>
      </p:sp>
      <p:sp>
        <p:nvSpPr>
          <p:cNvPr id="12293" name="TextBox 3"/>
          <p:cNvSpPr txBox="1">
            <a:spLocks noChangeArrowheads="1"/>
          </p:cNvSpPr>
          <p:nvPr/>
        </p:nvSpPr>
        <p:spPr bwMode="auto">
          <a:xfrm>
            <a:off x="4427538" y="1773238"/>
            <a:ext cx="431800"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endParaRPr lang="zh-CN" altLang="en-US"/>
          </a:p>
        </p:txBody>
      </p:sp>
      <p:sp>
        <p:nvSpPr>
          <p:cNvPr id="12294" name="TextBox 4"/>
          <p:cNvSpPr txBox="1">
            <a:spLocks noChangeArrowheads="1"/>
          </p:cNvSpPr>
          <p:nvPr/>
        </p:nvSpPr>
        <p:spPr bwMode="auto">
          <a:xfrm>
            <a:off x="827088" y="5376863"/>
            <a:ext cx="3457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r>
              <a:rPr lang="zh-CN" altLang="en-US" sz="2000" dirty="0" smtClean="0">
                <a:latin typeface="黑体" pitchFamily="49" charset="-122"/>
                <a:ea typeface="黑体" pitchFamily="49" charset="-122"/>
              </a:rPr>
              <a:t>全国多</a:t>
            </a:r>
            <a:r>
              <a:rPr lang="zh-CN" altLang="en-US" sz="2000" dirty="0">
                <a:latin typeface="黑体" pitchFamily="49" charset="-122"/>
                <a:ea typeface="黑体" pitchFamily="49" charset="-122"/>
              </a:rPr>
              <a:t>家三级医院用于临床</a:t>
            </a:r>
          </a:p>
        </p:txBody>
      </p:sp>
    </p:spTree>
    <p:extLst>
      <p:ext uri="{BB962C8B-B14F-4D97-AF65-F5344CB8AC3E}">
        <p14:creationId xmlns:p14="http://schemas.microsoft.com/office/powerpoint/2010/main" val="389213131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3"/>
          <p:cNvSpPr>
            <a:spLocks noGrp="1"/>
          </p:cNvSpPr>
          <p:nvPr>
            <p:ph idx="1"/>
          </p:nvPr>
        </p:nvSpPr>
        <p:spPr>
          <a:xfrm>
            <a:off x="833438" y="1600200"/>
            <a:ext cx="7853362" cy="2133600"/>
          </a:xfrm>
        </p:spPr>
        <p:txBody>
          <a:bodyPr vert="horz" wrap="square" lIns="91440" tIns="45720" rIns="91440" bIns="45720" anchor="t"/>
          <a:lstStyle/>
          <a:p>
            <a:pPr>
              <a:lnSpc>
                <a:spcPct val="110000"/>
              </a:lnSpc>
            </a:pPr>
            <a:endParaRPr lang="en-US" altLang="zh-CN" sz="3600" i="1" dirty="0">
              <a:ea typeface="宋体" panose="02010600030101010101" pitchFamily="2" charset="-122"/>
            </a:endParaRPr>
          </a:p>
          <a:p>
            <a:pPr>
              <a:lnSpc>
                <a:spcPct val="110000"/>
              </a:lnSpc>
              <a:buNone/>
            </a:pPr>
            <a:r>
              <a:rPr lang="zh-CN" altLang="en-US" sz="3600" i="1" dirty="0">
                <a:solidFill>
                  <a:schemeClr val="bg1"/>
                </a:solidFill>
                <a:ea typeface="宋体" panose="02010600030101010101" pitchFamily="2" charset="-122"/>
              </a:rPr>
              <a:t>感谢您的关注和聆听！</a:t>
            </a:r>
          </a:p>
        </p:txBody>
      </p:sp>
      <p:pic>
        <p:nvPicPr>
          <p:cNvPr id="35843" name="Picture 9" descr="Untitled-5"/>
          <p:cNvPicPr>
            <a:picLocks noChangeAspect="1"/>
          </p:cNvPicPr>
          <p:nvPr/>
        </p:nvPicPr>
        <p:blipFill>
          <a:blip r:embed="rId3"/>
          <a:stretch>
            <a:fillRect/>
          </a:stretch>
        </p:blipFill>
        <p:spPr>
          <a:xfrm>
            <a:off x="457200" y="4743450"/>
            <a:ext cx="3944938" cy="590550"/>
          </a:xfrm>
          <a:prstGeom prst="rect">
            <a:avLst/>
          </a:prstGeom>
          <a:noFill/>
          <a:ln w="9525">
            <a:noFill/>
          </a:ln>
        </p:spPr>
      </p:pic>
    </p:spTree>
  </p:cSld>
  <p:clrMapOvr>
    <a:masterClrMapping/>
  </p:clrMapOvr>
  <p:transition spd="slow"/>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7800" y="228600"/>
            <a:ext cx="5867400" cy="5867400"/>
          </a:xfrm>
          <a:prstGeom prst="rect">
            <a:avLst/>
          </a:prstGeom>
          <a:noFill/>
          <a:ln w="9525">
            <a:noFill/>
          </a:ln>
        </p:spPr>
      </p:pic>
    </p:spTree>
    <p:extLst>
      <p:ext uri="{BB962C8B-B14F-4D97-AF65-F5344CB8AC3E}">
        <p14:creationId xmlns:p14="http://schemas.microsoft.com/office/powerpoint/2010/main" val="39223606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noChangeArrowheads="1"/>
          </p:cNvSpPr>
          <p:nvPr>
            <p:ph type="title"/>
          </p:nvPr>
        </p:nvSpPr>
        <p:spPr>
          <a:xfrm>
            <a:off x="646695" y="0"/>
            <a:ext cx="8153400" cy="1143000"/>
          </a:xfrm>
        </p:spPr>
        <p:txBody>
          <a:bodyPr/>
          <a:lstStyle/>
          <a:p>
            <a:pPr algn="ctr" eaLnBrk="1" hangingPunct="1"/>
            <a:r>
              <a:rPr lang="zh-CN" altLang="en-US" sz="3200" b="1" dirty="0" smtClean="0">
                <a:solidFill>
                  <a:srgbClr val="002060"/>
                </a:solidFill>
                <a:latin typeface="华文新魏" pitchFamily="2" charset="-122"/>
                <a:ea typeface="华文新魏" pitchFamily="2" charset="-122"/>
              </a:rPr>
              <a:t>高敏</a:t>
            </a:r>
            <a:r>
              <a:rPr lang="en-US" altLang="zh-CN" sz="3200" b="1" dirty="0" smtClean="0">
                <a:solidFill>
                  <a:srgbClr val="002060"/>
                </a:solidFill>
                <a:latin typeface="华文新魏" pitchFamily="2" charset="-122"/>
                <a:ea typeface="华文新魏" pitchFamily="2" charset="-122"/>
              </a:rPr>
              <a:t>HBV DNA</a:t>
            </a:r>
            <a:r>
              <a:rPr lang="zh-CN" altLang="en-US" sz="3200" b="1" dirty="0" smtClean="0">
                <a:solidFill>
                  <a:srgbClr val="002060"/>
                </a:solidFill>
                <a:latin typeface="华文新魏" pitchFamily="2" charset="-122"/>
                <a:ea typeface="华文新魏" pitchFamily="2" charset="-122"/>
              </a:rPr>
              <a:t>检测 </a:t>
            </a:r>
            <a:r>
              <a:rPr lang="en-US" altLang="zh-CN" sz="3200" b="1" dirty="0" smtClean="0">
                <a:solidFill>
                  <a:srgbClr val="002060"/>
                </a:solidFill>
                <a:latin typeface="华文新魏" pitchFamily="2" charset="-122"/>
                <a:ea typeface="华文新魏" pitchFamily="2" charset="-122"/>
              </a:rPr>
              <a:t/>
            </a:r>
            <a:br>
              <a:rPr lang="en-US" altLang="zh-CN" sz="3200" b="1" dirty="0" smtClean="0">
                <a:solidFill>
                  <a:srgbClr val="002060"/>
                </a:solidFill>
                <a:latin typeface="华文新魏" pitchFamily="2" charset="-122"/>
                <a:ea typeface="华文新魏" pitchFamily="2" charset="-122"/>
              </a:rPr>
            </a:br>
            <a:r>
              <a:rPr lang="zh-CN" altLang="en-US" sz="3200" b="1" dirty="0" smtClean="0">
                <a:solidFill>
                  <a:srgbClr val="002060"/>
                </a:solidFill>
                <a:latin typeface="华文新魏" pitchFamily="2" charset="-122"/>
                <a:ea typeface="华文新魏" pitchFamily="2" charset="-122"/>
              </a:rPr>
              <a:t>乙肝诊断最佳解决方案 </a:t>
            </a:r>
          </a:p>
        </p:txBody>
      </p:sp>
      <p:sp>
        <p:nvSpPr>
          <p:cNvPr id="3" name="内容占位符 2"/>
          <p:cNvSpPr>
            <a:spLocks noGrp="1"/>
          </p:cNvSpPr>
          <p:nvPr>
            <p:ph idx="1"/>
          </p:nvPr>
        </p:nvSpPr>
        <p:spPr>
          <a:xfrm>
            <a:off x="918440" y="1516732"/>
            <a:ext cx="7853362" cy="4525963"/>
          </a:xfrm>
        </p:spPr>
        <p:txBody>
          <a:bodyPr/>
          <a:lstStyle/>
          <a:p>
            <a:pPr marL="0" indent="0">
              <a:buNone/>
            </a:pPr>
            <a:endParaRPr lang="zh-CN" altLang="en-US" dirty="0"/>
          </a:p>
        </p:txBody>
      </p:sp>
      <p:grpSp>
        <p:nvGrpSpPr>
          <p:cNvPr id="6" name="Group 3"/>
          <p:cNvGrpSpPr>
            <a:grpSpLocks/>
          </p:cNvGrpSpPr>
          <p:nvPr/>
        </p:nvGrpSpPr>
        <p:grpSpPr bwMode="auto">
          <a:xfrm>
            <a:off x="947738" y="1000125"/>
            <a:ext cx="6838950" cy="4410075"/>
            <a:chOff x="0" y="0"/>
            <a:chExt cx="6511965" cy="4358376"/>
          </a:xfrm>
        </p:grpSpPr>
        <p:grpSp>
          <p:nvGrpSpPr>
            <p:cNvPr id="7" name="Group 4"/>
            <p:cNvGrpSpPr>
              <a:grpSpLocks/>
            </p:cNvGrpSpPr>
            <p:nvPr/>
          </p:nvGrpSpPr>
          <p:grpSpPr bwMode="auto">
            <a:xfrm>
              <a:off x="0" y="0"/>
              <a:ext cx="6511965" cy="4358376"/>
              <a:chOff x="0" y="0"/>
              <a:chExt cx="3308" cy="2928"/>
            </a:xfrm>
          </p:grpSpPr>
          <p:sp>
            <p:nvSpPr>
              <p:cNvPr id="11" name="Freeform 4"/>
              <p:cNvSpPr>
                <a:spLocks noChangeArrowheads="1"/>
              </p:cNvSpPr>
              <p:nvPr/>
            </p:nvSpPr>
            <p:spPr bwMode="auto">
              <a:xfrm>
                <a:off x="0" y="0"/>
                <a:ext cx="3293" cy="2815"/>
              </a:xfrm>
              <a:custGeom>
                <a:avLst/>
                <a:gdLst>
                  <a:gd name="T0" fmla="*/ 729 w 3293"/>
                  <a:gd name="T1" fmla="*/ 789 h 2815"/>
                  <a:gd name="T2" fmla="*/ 584 w 3293"/>
                  <a:gd name="T3" fmla="*/ 904 h 2815"/>
                  <a:gd name="T4" fmla="*/ 460 w 3293"/>
                  <a:gd name="T5" fmla="*/ 975 h 2815"/>
                  <a:gd name="T6" fmla="*/ 382 w 3293"/>
                  <a:gd name="T7" fmla="*/ 1222 h 2815"/>
                  <a:gd name="T8" fmla="*/ 117 w 3293"/>
                  <a:gd name="T9" fmla="*/ 1281 h 2815"/>
                  <a:gd name="T10" fmla="*/ 17 w 3293"/>
                  <a:gd name="T11" fmla="*/ 1454 h 2815"/>
                  <a:gd name="T12" fmla="*/ 37 w 3293"/>
                  <a:gd name="T13" fmla="*/ 1626 h 2815"/>
                  <a:gd name="T14" fmla="*/ 217 w 3293"/>
                  <a:gd name="T15" fmla="*/ 1727 h 2815"/>
                  <a:gd name="T16" fmla="*/ 342 w 3293"/>
                  <a:gd name="T17" fmla="*/ 1835 h 2815"/>
                  <a:gd name="T18" fmla="*/ 237 w 3293"/>
                  <a:gd name="T19" fmla="*/ 1987 h 2815"/>
                  <a:gd name="T20" fmla="*/ 460 w 3293"/>
                  <a:gd name="T21" fmla="*/ 2107 h 2815"/>
                  <a:gd name="T22" fmla="*/ 631 w 3293"/>
                  <a:gd name="T23" fmla="*/ 2242 h 2815"/>
                  <a:gd name="T24" fmla="*/ 867 w 3293"/>
                  <a:gd name="T25" fmla="*/ 2353 h 2815"/>
                  <a:gd name="T26" fmla="*/ 1107 w 3293"/>
                  <a:gd name="T27" fmla="*/ 2340 h 2815"/>
                  <a:gd name="T28" fmla="*/ 1248 w 3293"/>
                  <a:gd name="T29" fmla="*/ 2339 h 2815"/>
                  <a:gd name="T30" fmla="*/ 1457 w 3293"/>
                  <a:gd name="T31" fmla="*/ 2222 h 2815"/>
                  <a:gd name="T32" fmla="*/ 1665 w 3293"/>
                  <a:gd name="T33" fmla="*/ 2408 h 2815"/>
                  <a:gd name="T34" fmla="*/ 1595 w 3293"/>
                  <a:gd name="T35" fmla="*/ 2632 h 2815"/>
                  <a:gd name="T36" fmla="*/ 1711 w 3293"/>
                  <a:gd name="T37" fmla="*/ 2764 h 2815"/>
                  <a:gd name="T38" fmla="*/ 1873 w 3293"/>
                  <a:gd name="T39" fmla="*/ 2808 h 2815"/>
                  <a:gd name="T40" fmla="*/ 2069 w 3293"/>
                  <a:gd name="T41" fmla="*/ 2671 h 2815"/>
                  <a:gd name="T42" fmla="*/ 2214 w 3293"/>
                  <a:gd name="T43" fmla="*/ 2677 h 2815"/>
                  <a:gd name="T44" fmla="*/ 2444 w 3293"/>
                  <a:gd name="T45" fmla="*/ 2719 h 2815"/>
                  <a:gd name="T46" fmla="*/ 2545 w 3293"/>
                  <a:gd name="T47" fmla="*/ 2702 h 2815"/>
                  <a:gd name="T48" fmla="*/ 2711 w 3293"/>
                  <a:gd name="T49" fmla="*/ 2642 h 2815"/>
                  <a:gd name="T50" fmla="*/ 2826 w 3293"/>
                  <a:gd name="T51" fmla="*/ 2565 h 2815"/>
                  <a:gd name="T52" fmla="*/ 2987 w 3293"/>
                  <a:gd name="T53" fmla="*/ 2408 h 2815"/>
                  <a:gd name="T54" fmla="*/ 3115 w 3293"/>
                  <a:gd name="T55" fmla="*/ 2234 h 2815"/>
                  <a:gd name="T56" fmla="*/ 3138 w 3293"/>
                  <a:gd name="T57" fmla="*/ 2077 h 2815"/>
                  <a:gd name="T58" fmla="*/ 3186 w 3293"/>
                  <a:gd name="T59" fmla="*/ 1921 h 2815"/>
                  <a:gd name="T60" fmla="*/ 3041 w 3293"/>
                  <a:gd name="T61" fmla="*/ 1849 h 2815"/>
                  <a:gd name="T62" fmla="*/ 3089 w 3293"/>
                  <a:gd name="T63" fmla="*/ 1697 h 2815"/>
                  <a:gd name="T64" fmla="*/ 2908 w 3293"/>
                  <a:gd name="T65" fmla="*/ 1531 h 2815"/>
                  <a:gd name="T66" fmla="*/ 2951 w 3293"/>
                  <a:gd name="T67" fmla="*/ 1366 h 2815"/>
                  <a:gd name="T68" fmla="*/ 2911 w 3293"/>
                  <a:gd name="T69" fmla="*/ 1265 h 2815"/>
                  <a:gd name="T70" fmla="*/ 2773 w 3293"/>
                  <a:gd name="T71" fmla="*/ 1293 h 2815"/>
                  <a:gd name="T72" fmla="*/ 2757 w 3293"/>
                  <a:gd name="T73" fmla="*/ 1168 h 2815"/>
                  <a:gd name="T74" fmla="*/ 2884 w 3293"/>
                  <a:gd name="T75" fmla="*/ 973 h 2815"/>
                  <a:gd name="T76" fmla="*/ 2912 w 3293"/>
                  <a:gd name="T77" fmla="*/ 1122 h 2815"/>
                  <a:gd name="T78" fmla="*/ 3091 w 3293"/>
                  <a:gd name="T79" fmla="*/ 947 h 2815"/>
                  <a:gd name="T80" fmla="*/ 3189 w 3293"/>
                  <a:gd name="T81" fmla="*/ 830 h 2815"/>
                  <a:gd name="T82" fmla="*/ 3266 w 3293"/>
                  <a:gd name="T83" fmla="*/ 668 h 2815"/>
                  <a:gd name="T84" fmla="*/ 3269 w 3293"/>
                  <a:gd name="T85" fmla="*/ 459 h 2815"/>
                  <a:gd name="T86" fmla="*/ 3228 w 3293"/>
                  <a:gd name="T87" fmla="*/ 255 h 2815"/>
                  <a:gd name="T88" fmla="*/ 3119 w 3293"/>
                  <a:gd name="T89" fmla="*/ 264 h 2815"/>
                  <a:gd name="T90" fmla="*/ 2938 w 3293"/>
                  <a:gd name="T91" fmla="*/ 203 h 2815"/>
                  <a:gd name="T92" fmla="*/ 2741 w 3293"/>
                  <a:gd name="T93" fmla="*/ 82 h 2815"/>
                  <a:gd name="T94" fmla="*/ 2512 w 3293"/>
                  <a:gd name="T95" fmla="*/ 18 h 2815"/>
                  <a:gd name="T96" fmla="*/ 2471 w 3293"/>
                  <a:gd name="T97" fmla="*/ 205 h 2815"/>
                  <a:gd name="T98" fmla="*/ 2429 w 3293"/>
                  <a:gd name="T99" fmla="*/ 424 h 2815"/>
                  <a:gd name="T100" fmla="*/ 2417 w 3293"/>
                  <a:gd name="T101" fmla="*/ 525 h 2815"/>
                  <a:gd name="T102" fmla="*/ 2586 w 3293"/>
                  <a:gd name="T103" fmla="*/ 576 h 2815"/>
                  <a:gd name="T104" fmla="*/ 2373 w 3293"/>
                  <a:gd name="T105" fmla="*/ 745 h 2815"/>
                  <a:gd name="T106" fmla="*/ 2240 w 3293"/>
                  <a:gd name="T107" fmla="*/ 866 h 2815"/>
                  <a:gd name="T108" fmla="*/ 2092 w 3293"/>
                  <a:gd name="T109" fmla="*/ 1073 h 2815"/>
                  <a:gd name="T110" fmla="*/ 1839 w 3293"/>
                  <a:gd name="T111" fmla="*/ 1183 h 2815"/>
                  <a:gd name="T112" fmla="*/ 1533 w 3293"/>
                  <a:gd name="T113" fmla="*/ 1167 h 2815"/>
                  <a:gd name="T114" fmla="*/ 1317 w 3293"/>
                  <a:gd name="T115" fmla="*/ 1081 h 2815"/>
                  <a:gd name="T116" fmla="*/ 1061 w 3293"/>
                  <a:gd name="T117" fmla="*/ 962 h 2815"/>
                  <a:gd name="T118" fmla="*/ 944 w 3293"/>
                  <a:gd name="T119" fmla="*/ 732 h 281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93" h="2815">
                    <a:moveTo>
                      <a:pt x="886" y="668"/>
                    </a:moveTo>
                    <a:lnTo>
                      <a:pt x="829" y="682"/>
                    </a:lnTo>
                    <a:lnTo>
                      <a:pt x="806" y="688"/>
                    </a:lnTo>
                    <a:lnTo>
                      <a:pt x="794" y="708"/>
                    </a:lnTo>
                    <a:lnTo>
                      <a:pt x="770" y="705"/>
                    </a:lnTo>
                    <a:lnTo>
                      <a:pt x="753" y="725"/>
                    </a:lnTo>
                    <a:lnTo>
                      <a:pt x="757" y="745"/>
                    </a:lnTo>
                    <a:lnTo>
                      <a:pt x="749" y="765"/>
                    </a:lnTo>
                    <a:lnTo>
                      <a:pt x="754" y="789"/>
                    </a:lnTo>
                    <a:lnTo>
                      <a:pt x="729" y="789"/>
                    </a:lnTo>
                    <a:lnTo>
                      <a:pt x="712" y="785"/>
                    </a:lnTo>
                    <a:lnTo>
                      <a:pt x="684" y="785"/>
                    </a:lnTo>
                    <a:lnTo>
                      <a:pt x="659" y="788"/>
                    </a:lnTo>
                    <a:lnTo>
                      <a:pt x="637" y="788"/>
                    </a:lnTo>
                    <a:lnTo>
                      <a:pt x="614" y="798"/>
                    </a:lnTo>
                    <a:lnTo>
                      <a:pt x="605" y="820"/>
                    </a:lnTo>
                    <a:lnTo>
                      <a:pt x="598" y="836"/>
                    </a:lnTo>
                    <a:lnTo>
                      <a:pt x="598" y="861"/>
                    </a:lnTo>
                    <a:lnTo>
                      <a:pt x="578" y="883"/>
                    </a:lnTo>
                    <a:lnTo>
                      <a:pt x="584" y="904"/>
                    </a:lnTo>
                    <a:lnTo>
                      <a:pt x="582" y="931"/>
                    </a:lnTo>
                    <a:lnTo>
                      <a:pt x="552" y="945"/>
                    </a:lnTo>
                    <a:lnTo>
                      <a:pt x="531" y="926"/>
                    </a:lnTo>
                    <a:lnTo>
                      <a:pt x="515" y="940"/>
                    </a:lnTo>
                    <a:lnTo>
                      <a:pt x="497" y="936"/>
                    </a:lnTo>
                    <a:lnTo>
                      <a:pt x="471" y="937"/>
                    </a:lnTo>
                    <a:lnTo>
                      <a:pt x="429" y="951"/>
                    </a:lnTo>
                    <a:lnTo>
                      <a:pt x="424" y="957"/>
                    </a:lnTo>
                    <a:lnTo>
                      <a:pt x="439" y="976"/>
                    </a:lnTo>
                    <a:lnTo>
                      <a:pt x="460" y="975"/>
                    </a:lnTo>
                    <a:lnTo>
                      <a:pt x="457" y="1018"/>
                    </a:lnTo>
                    <a:lnTo>
                      <a:pt x="454" y="1047"/>
                    </a:lnTo>
                    <a:lnTo>
                      <a:pt x="445" y="1084"/>
                    </a:lnTo>
                    <a:lnTo>
                      <a:pt x="454" y="1113"/>
                    </a:lnTo>
                    <a:lnTo>
                      <a:pt x="435" y="1123"/>
                    </a:lnTo>
                    <a:lnTo>
                      <a:pt x="428" y="1152"/>
                    </a:lnTo>
                    <a:lnTo>
                      <a:pt x="427" y="1172"/>
                    </a:lnTo>
                    <a:lnTo>
                      <a:pt x="402" y="1179"/>
                    </a:lnTo>
                    <a:lnTo>
                      <a:pt x="413" y="1205"/>
                    </a:lnTo>
                    <a:lnTo>
                      <a:pt x="382" y="1222"/>
                    </a:lnTo>
                    <a:lnTo>
                      <a:pt x="333" y="1220"/>
                    </a:lnTo>
                    <a:lnTo>
                      <a:pt x="307" y="1229"/>
                    </a:lnTo>
                    <a:lnTo>
                      <a:pt x="277" y="1255"/>
                    </a:lnTo>
                    <a:lnTo>
                      <a:pt x="254" y="1259"/>
                    </a:lnTo>
                    <a:lnTo>
                      <a:pt x="231" y="1254"/>
                    </a:lnTo>
                    <a:lnTo>
                      <a:pt x="178" y="1264"/>
                    </a:lnTo>
                    <a:lnTo>
                      <a:pt x="182" y="1289"/>
                    </a:lnTo>
                    <a:lnTo>
                      <a:pt x="177" y="1316"/>
                    </a:lnTo>
                    <a:lnTo>
                      <a:pt x="155" y="1328"/>
                    </a:lnTo>
                    <a:lnTo>
                      <a:pt x="117" y="1281"/>
                    </a:lnTo>
                    <a:lnTo>
                      <a:pt x="103" y="1281"/>
                    </a:lnTo>
                    <a:lnTo>
                      <a:pt x="66" y="1299"/>
                    </a:lnTo>
                    <a:lnTo>
                      <a:pt x="45" y="1310"/>
                    </a:lnTo>
                    <a:lnTo>
                      <a:pt x="25" y="1311"/>
                    </a:lnTo>
                    <a:lnTo>
                      <a:pt x="12" y="1333"/>
                    </a:lnTo>
                    <a:lnTo>
                      <a:pt x="6" y="1355"/>
                    </a:lnTo>
                    <a:lnTo>
                      <a:pt x="14" y="1381"/>
                    </a:lnTo>
                    <a:lnTo>
                      <a:pt x="0" y="1400"/>
                    </a:lnTo>
                    <a:lnTo>
                      <a:pt x="3" y="1421"/>
                    </a:lnTo>
                    <a:lnTo>
                      <a:pt x="17" y="1454"/>
                    </a:lnTo>
                    <a:lnTo>
                      <a:pt x="28" y="1431"/>
                    </a:lnTo>
                    <a:lnTo>
                      <a:pt x="57" y="1454"/>
                    </a:lnTo>
                    <a:lnTo>
                      <a:pt x="59" y="1476"/>
                    </a:lnTo>
                    <a:lnTo>
                      <a:pt x="70" y="1497"/>
                    </a:lnTo>
                    <a:lnTo>
                      <a:pt x="59" y="1535"/>
                    </a:lnTo>
                    <a:lnTo>
                      <a:pt x="23" y="1557"/>
                    </a:lnTo>
                    <a:lnTo>
                      <a:pt x="3" y="1573"/>
                    </a:lnTo>
                    <a:lnTo>
                      <a:pt x="12" y="1592"/>
                    </a:lnTo>
                    <a:lnTo>
                      <a:pt x="14" y="1622"/>
                    </a:lnTo>
                    <a:lnTo>
                      <a:pt x="37" y="1626"/>
                    </a:lnTo>
                    <a:lnTo>
                      <a:pt x="61" y="1611"/>
                    </a:lnTo>
                    <a:lnTo>
                      <a:pt x="80" y="1613"/>
                    </a:lnTo>
                    <a:lnTo>
                      <a:pt x="94" y="1642"/>
                    </a:lnTo>
                    <a:lnTo>
                      <a:pt x="115" y="1652"/>
                    </a:lnTo>
                    <a:lnTo>
                      <a:pt x="125" y="1674"/>
                    </a:lnTo>
                    <a:lnTo>
                      <a:pt x="156" y="1688"/>
                    </a:lnTo>
                    <a:lnTo>
                      <a:pt x="157" y="1707"/>
                    </a:lnTo>
                    <a:lnTo>
                      <a:pt x="144" y="1735"/>
                    </a:lnTo>
                    <a:lnTo>
                      <a:pt x="173" y="1745"/>
                    </a:lnTo>
                    <a:lnTo>
                      <a:pt x="217" y="1727"/>
                    </a:lnTo>
                    <a:lnTo>
                      <a:pt x="235" y="1723"/>
                    </a:lnTo>
                    <a:lnTo>
                      <a:pt x="257" y="1688"/>
                    </a:lnTo>
                    <a:lnTo>
                      <a:pt x="273" y="1712"/>
                    </a:lnTo>
                    <a:lnTo>
                      <a:pt x="290" y="1727"/>
                    </a:lnTo>
                    <a:lnTo>
                      <a:pt x="307" y="1705"/>
                    </a:lnTo>
                    <a:lnTo>
                      <a:pt x="329" y="1719"/>
                    </a:lnTo>
                    <a:lnTo>
                      <a:pt x="357" y="1733"/>
                    </a:lnTo>
                    <a:lnTo>
                      <a:pt x="359" y="1772"/>
                    </a:lnTo>
                    <a:lnTo>
                      <a:pt x="352" y="1815"/>
                    </a:lnTo>
                    <a:lnTo>
                      <a:pt x="342" y="1835"/>
                    </a:lnTo>
                    <a:lnTo>
                      <a:pt x="284" y="1835"/>
                    </a:lnTo>
                    <a:lnTo>
                      <a:pt x="299" y="1900"/>
                    </a:lnTo>
                    <a:lnTo>
                      <a:pt x="297" y="1921"/>
                    </a:lnTo>
                    <a:lnTo>
                      <a:pt x="281" y="1944"/>
                    </a:lnTo>
                    <a:lnTo>
                      <a:pt x="262" y="1940"/>
                    </a:lnTo>
                    <a:lnTo>
                      <a:pt x="246" y="1918"/>
                    </a:lnTo>
                    <a:lnTo>
                      <a:pt x="215" y="1920"/>
                    </a:lnTo>
                    <a:lnTo>
                      <a:pt x="210" y="1940"/>
                    </a:lnTo>
                    <a:lnTo>
                      <a:pt x="217" y="1965"/>
                    </a:lnTo>
                    <a:lnTo>
                      <a:pt x="237" y="1987"/>
                    </a:lnTo>
                    <a:lnTo>
                      <a:pt x="235" y="2025"/>
                    </a:lnTo>
                    <a:lnTo>
                      <a:pt x="246" y="2053"/>
                    </a:lnTo>
                    <a:lnTo>
                      <a:pt x="275" y="2053"/>
                    </a:lnTo>
                    <a:lnTo>
                      <a:pt x="299" y="2053"/>
                    </a:lnTo>
                    <a:lnTo>
                      <a:pt x="316" y="2068"/>
                    </a:lnTo>
                    <a:lnTo>
                      <a:pt x="337" y="2083"/>
                    </a:lnTo>
                    <a:lnTo>
                      <a:pt x="359" y="2108"/>
                    </a:lnTo>
                    <a:lnTo>
                      <a:pt x="397" y="2115"/>
                    </a:lnTo>
                    <a:lnTo>
                      <a:pt x="427" y="2115"/>
                    </a:lnTo>
                    <a:lnTo>
                      <a:pt x="460" y="2107"/>
                    </a:lnTo>
                    <a:lnTo>
                      <a:pt x="471" y="2107"/>
                    </a:lnTo>
                    <a:lnTo>
                      <a:pt x="489" y="2116"/>
                    </a:lnTo>
                    <a:lnTo>
                      <a:pt x="508" y="2143"/>
                    </a:lnTo>
                    <a:lnTo>
                      <a:pt x="537" y="2169"/>
                    </a:lnTo>
                    <a:lnTo>
                      <a:pt x="562" y="2176"/>
                    </a:lnTo>
                    <a:lnTo>
                      <a:pt x="583" y="2187"/>
                    </a:lnTo>
                    <a:lnTo>
                      <a:pt x="598" y="2198"/>
                    </a:lnTo>
                    <a:lnTo>
                      <a:pt x="615" y="2217"/>
                    </a:lnTo>
                    <a:lnTo>
                      <a:pt x="620" y="2223"/>
                    </a:lnTo>
                    <a:lnTo>
                      <a:pt x="631" y="2242"/>
                    </a:lnTo>
                    <a:lnTo>
                      <a:pt x="662" y="2258"/>
                    </a:lnTo>
                    <a:lnTo>
                      <a:pt x="678" y="2280"/>
                    </a:lnTo>
                    <a:lnTo>
                      <a:pt x="696" y="2297"/>
                    </a:lnTo>
                    <a:lnTo>
                      <a:pt x="716" y="2323"/>
                    </a:lnTo>
                    <a:lnTo>
                      <a:pt x="738" y="2323"/>
                    </a:lnTo>
                    <a:lnTo>
                      <a:pt x="758" y="2316"/>
                    </a:lnTo>
                    <a:lnTo>
                      <a:pt x="769" y="2314"/>
                    </a:lnTo>
                    <a:lnTo>
                      <a:pt x="780" y="2319"/>
                    </a:lnTo>
                    <a:lnTo>
                      <a:pt x="834" y="2344"/>
                    </a:lnTo>
                    <a:lnTo>
                      <a:pt x="867" y="2353"/>
                    </a:lnTo>
                    <a:lnTo>
                      <a:pt x="892" y="2335"/>
                    </a:lnTo>
                    <a:lnTo>
                      <a:pt x="917" y="2329"/>
                    </a:lnTo>
                    <a:lnTo>
                      <a:pt x="935" y="2303"/>
                    </a:lnTo>
                    <a:lnTo>
                      <a:pt x="960" y="2303"/>
                    </a:lnTo>
                    <a:lnTo>
                      <a:pt x="974" y="2300"/>
                    </a:lnTo>
                    <a:lnTo>
                      <a:pt x="989" y="2300"/>
                    </a:lnTo>
                    <a:lnTo>
                      <a:pt x="1034" y="2313"/>
                    </a:lnTo>
                    <a:lnTo>
                      <a:pt x="1058" y="2313"/>
                    </a:lnTo>
                    <a:lnTo>
                      <a:pt x="1085" y="2320"/>
                    </a:lnTo>
                    <a:lnTo>
                      <a:pt x="1107" y="2340"/>
                    </a:lnTo>
                    <a:lnTo>
                      <a:pt x="1110" y="2360"/>
                    </a:lnTo>
                    <a:lnTo>
                      <a:pt x="1096" y="2391"/>
                    </a:lnTo>
                    <a:lnTo>
                      <a:pt x="1105" y="2411"/>
                    </a:lnTo>
                    <a:lnTo>
                      <a:pt x="1136" y="2406"/>
                    </a:lnTo>
                    <a:lnTo>
                      <a:pt x="1157" y="2378"/>
                    </a:lnTo>
                    <a:lnTo>
                      <a:pt x="1168" y="2352"/>
                    </a:lnTo>
                    <a:lnTo>
                      <a:pt x="1199" y="2340"/>
                    </a:lnTo>
                    <a:lnTo>
                      <a:pt x="1221" y="2356"/>
                    </a:lnTo>
                    <a:lnTo>
                      <a:pt x="1243" y="2356"/>
                    </a:lnTo>
                    <a:lnTo>
                      <a:pt x="1248" y="2339"/>
                    </a:lnTo>
                    <a:lnTo>
                      <a:pt x="1224" y="2334"/>
                    </a:lnTo>
                    <a:lnTo>
                      <a:pt x="1238" y="2302"/>
                    </a:lnTo>
                    <a:lnTo>
                      <a:pt x="1267" y="2284"/>
                    </a:lnTo>
                    <a:lnTo>
                      <a:pt x="1287" y="2252"/>
                    </a:lnTo>
                    <a:lnTo>
                      <a:pt x="1317" y="2236"/>
                    </a:lnTo>
                    <a:lnTo>
                      <a:pt x="1352" y="2234"/>
                    </a:lnTo>
                    <a:lnTo>
                      <a:pt x="1366" y="2237"/>
                    </a:lnTo>
                    <a:lnTo>
                      <a:pt x="1402" y="2233"/>
                    </a:lnTo>
                    <a:lnTo>
                      <a:pt x="1439" y="2224"/>
                    </a:lnTo>
                    <a:lnTo>
                      <a:pt x="1457" y="2222"/>
                    </a:lnTo>
                    <a:lnTo>
                      <a:pt x="1478" y="2240"/>
                    </a:lnTo>
                    <a:lnTo>
                      <a:pt x="1505" y="2294"/>
                    </a:lnTo>
                    <a:lnTo>
                      <a:pt x="1524" y="2262"/>
                    </a:lnTo>
                    <a:lnTo>
                      <a:pt x="1579" y="2262"/>
                    </a:lnTo>
                    <a:lnTo>
                      <a:pt x="1606" y="2258"/>
                    </a:lnTo>
                    <a:lnTo>
                      <a:pt x="1611" y="2275"/>
                    </a:lnTo>
                    <a:lnTo>
                      <a:pt x="1629" y="2305"/>
                    </a:lnTo>
                    <a:lnTo>
                      <a:pt x="1637" y="2320"/>
                    </a:lnTo>
                    <a:lnTo>
                      <a:pt x="1653" y="2374"/>
                    </a:lnTo>
                    <a:lnTo>
                      <a:pt x="1665" y="2408"/>
                    </a:lnTo>
                    <a:lnTo>
                      <a:pt x="1642" y="2463"/>
                    </a:lnTo>
                    <a:lnTo>
                      <a:pt x="1626" y="2511"/>
                    </a:lnTo>
                    <a:lnTo>
                      <a:pt x="1608" y="2558"/>
                    </a:lnTo>
                    <a:lnTo>
                      <a:pt x="1589" y="2580"/>
                    </a:lnTo>
                    <a:lnTo>
                      <a:pt x="1575" y="2606"/>
                    </a:lnTo>
                    <a:lnTo>
                      <a:pt x="1557" y="2632"/>
                    </a:lnTo>
                    <a:lnTo>
                      <a:pt x="1549" y="2663"/>
                    </a:lnTo>
                    <a:lnTo>
                      <a:pt x="1557" y="2691"/>
                    </a:lnTo>
                    <a:lnTo>
                      <a:pt x="1585" y="2677"/>
                    </a:lnTo>
                    <a:lnTo>
                      <a:pt x="1595" y="2632"/>
                    </a:lnTo>
                    <a:lnTo>
                      <a:pt x="1621" y="2631"/>
                    </a:lnTo>
                    <a:lnTo>
                      <a:pt x="1646" y="2648"/>
                    </a:lnTo>
                    <a:lnTo>
                      <a:pt x="1653" y="2627"/>
                    </a:lnTo>
                    <a:lnTo>
                      <a:pt x="1674" y="2617"/>
                    </a:lnTo>
                    <a:lnTo>
                      <a:pt x="1686" y="2641"/>
                    </a:lnTo>
                    <a:lnTo>
                      <a:pt x="1696" y="2692"/>
                    </a:lnTo>
                    <a:lnTo>
                      <a:pt x="1718" y="2696"/>
                    </a:lnTo>
                    <a:lnTo>
                      <a:pt x="1733" y="2721"/>
                    </a:lnTo>
                    <a:lnTo>
                      <a:pt x="1739" y="2738"/>
                    </a:lnTo>
                    <a:lnTo>
                      <a:pt x="1711" y="2764"/>
                    </a:lnTo>
                    <a:lnTo>
                      <a:pt x="1686" y="2776"/>
                    </a:lnTo>
                    <a:lnTo>
                      <a:pt x="1713" y="2787"/>
                    </a:lnTo>
                    <a:lnTo>
                      <a:pt x="1728" y="2784"/>
                    </a:lnTo>
                    <a:lnTo>
                      <a:pt x="1751" y="2785"/>
                    </a:lnTo>
                    <a:lnTo>
                      <a:pt x="1771" y="2815"/>
                    </a:lnTo>
                    <a:lnTo>
                      <a:pt x="1798" y="2798"/>
                    </a:lnTo>
                    <a:lnTo>
                      <a:pt x="1831" y="2788"/>
                    </a:lnTo>
                    <a:lnTo>
                      <a:pt x="1839" y="2792"/>
                    </a:lnTo>
                    <a:lnTo>
                      <a:pt x="1851" y="2815"/>
                    </a:lnTo>
                    <a:lnTo>
                      <a:pt x="1873" y="2808"/>
                    </a:lnTo>
                    <a:lnTo>
                      <a:pt x="1882" y="2737"/>
                    </a:lnTo>
                    <a:lnTo>
                      <a:pt x="1888" y="2718"/>
                    </a:lnTo>
                    <a:lnTo>
                      <a:pt x="1893" y="2709"/>
                    </a:lnTo>
                    <a:lnTo>
                      <a:pt x="1928" y="2709"/>
                    </a:lnTo>
                    <a:lnTo>
                      <a:pt x="1958" y="2697"/>
                    </a:lnTo>
                    <a:lnTo>
                      <a:pt x="1986" y="2687"/>
                    </a:lnTo>
                    <a:lnTo>
                      <a:pt x="2006" y="2687"/>
                    </a:lnTo>
                    <a:lnTo>
                      <a:pt x="2036" y="2676"/>
                    </a:lnTo>
                    <a:lnTo>
                      <a:pt x="2061" y="2671"/>
                    </a:lnTo>
                    <a:lnTo>
                      <a:pt x="2069" y="2671"/>
                    </a:lnTo>
                    <a:lnTo>
                      <a:pt x="2102" y="2696"/>
                    </a:lnTo>
                    <a:lnTo>
                      <a:pt x="2101" y="2666"/>
                    </a:lnTo>
                    <a:lnTo>
                      <a:pt x="2123" y="2660"/>
                    </a:lnTo>
                    <a:lnTo>
                      <a:pt x="2144" y="2638"/>
                    </a:lnTo>
                    <a:lnTo>
                      <a:pt x="2138" y="2617"/>
                    </a:lnTo>
                    <a:lnTo>
                      <a:pt x="2167" y="2608"/>
                    </a:lnTo>
                    <a:lnTo>
                      <a:pt x="2193" y="2613"/>
                    </a:lnTo>
                    <a:lnTo>
                      <a:pt x="2209" y="2632"/>
                    </a:lnTo>
                    <a:lnTo>
                      <a:pt x="2204" y="2655"/>
                    </a:lnTo>
                    <a:lnTo>
                      <a:pt x="2214" y="2677"/>
                    </a:lnTo>
                    <a:lnTo>
                      <a:pt x="2239" y="2696"/>
                    </a:lnTo>
                    <a:lnTo>
                      <a:pt x="2266" y="2708"/>
                    </a:lnTo>
                    <a:lnTo>
                      <a:pt x="2289" y="2726"/>
                    </a:lnTo>
                    <a:lnTo>
                      <a:pt x="2332" y="2759"/>
                    </a:lnTo>
                    <a:lnTo>
                      <a:pt x="2347" y="2764"/>
                    </a:lnTo>
                    <a:lnTo>
                      <a:pt x="2361" y="2738"/>
                    </a:lnTo>
                    <a:lnTo>
                      <a:pt x="2383" y="2736"/>
                    </a:lnTo>
                    <a:lnTo>
                      <a:pt x="2400" y="2696"/>
                    </a:lnTo>
                    <a:lnTo>
                      <a:pt x="2422" y="2696"/>
                    </a:lnTo>
                    <a:lnTo>
                      <a:pt x="2444" y="2719"/>
                    </a:lnTo>
                    <a:lnTo>
                      <a:pt x="2474" y="2699"/>
                    </a:lnTo>
                    <a:lnTo>
                      <a:pt x="2496" y="2691"/>
                    </a:lnTo>
                    <a:lnTo>
                      <a:pt x="2502" y="2714"/>
                    </a:lnTo>
                    <a:lnTo>
                      <a:pt x="2497" y="2731"/>
                    </a:lnTo>
                    <a:lnTo>
                      <a:pt x="2503" y="2763"/>
                    </a:lnTo>
                    <a:lnTo>
                      <a:pt x="2523" y="2777"/>
                    </a:lnTo>
                    <a:lnTo>
                      <a:pt x="2519" y="2754"/>
                    </a:lnTo>
                    <a:lnTo>
                      <a:pt x="2529" y="2732"/>
                    </a:lnTo>
                    <a:lnTo>
                      <a:pt x="2523" y="2714"/>
                    </a:lnTo>
                    <a:lnTo>
                      <a:pt x="2545" y="2702"/>
                    </a:lnTo>
                    <a:lnTo>
                      <a:pt x="2545" y="2726"/>
                    </a:lnTo>
                    <a:lnTo>
                      <a:pt x="2565" y="2721"/>
                    </a:lnTo>
                    <a:lnTo>
                      <a:pt x="2582" y="2712"/>
                    </a:lnTo>
                    <a:lnTo>
                      <a:pt x="2578" y="2691"/>
                    </a:lnTo>
                    <a:lnTo>
                      <a:pt x="2586" y="2668"/>
                    </a:lnTo>
                    <a:lnTo>
                      <a:pt x="2609" y="2664"/>
                    </a:lnTo>
                    <a:lnTo>
                      <a:pt x="2645" y="2653"/>
                    </a:lnTo>
                    <a:lnTo>
                      <a:pt x="2672" y="2653"/>
                    </a:lnTo>
                    <a:lnTo>
                      <a:pt x="2690" y="2641"/>
                    </a:lnTo>
                    <a:lnTo>
                      <a:pt x="2711" y="2642"/>
                    </a:lnTo>
                    <a:lnTo>
                      <a:pt x="2724" y="2622"/>
                    </a:lnTo>
                    <a:lnTo>
                      <a:pt x="2716" y="2591"/>
                    </a:lnTo>
                    <a:lnTo>
                      <a:pt x="2736" y="2581"/>
                    </a:lnTo>
                    <a:lnTo>
                      <a:pt x="2738" y="2553"/>
                    </a:lnTo>
                    <a:lnTo>
                      <a:pt x="2757" y="2545"/>
                    </a:lnTo>
                    <a:lnTo>
                      <a:pt x="2769" y="2566"/>
                    </a:lnTo>
                    <a:lnTo>
                      <a:pt x="2783" y="2583"/>
                    </a:lnTo>
                    <a:lnTo>
                      <a:pt x="2790" y="2608"/>
                    </a:lnTo>
                    <a:lnTo>
                      <a:pt x="2801" y="2583"/>
                    </a:lnTo>
                    <a:lnTo>
                      <a:pt x="2826" y="2565"/>
                    </a:lnTo>
                    <a:lnTo>
                      <a:pt x="2861" y="2551"/>
                    </a:lnTo>
                    <a:lnTo>
                      <a:pt x="2889" y="2539"/>
                    </a:lnTo>
                    <a:lnTo>
                      <a:pt x="2908" y="2526"/>
                    </a:lnTo>
                    <a:lnTo>
                      <a:pt x="2921" y="2529"/>
                    </a:lnTo>
                    <a:lnTo>
                      <a:pt x="2934" y="2534"/>
                    </a:lnTo>
                    <a:lnTo>
                      <a:pt x="2951" y="2501"/>
                    </a:lnTo>
                    <a:lnTo>
                      <a:pt x="2943" y="2451"/>
                    </a:lnTo>
                    <a:lnTo>
                      <a:pt x="2964" y="2455"/>
                    </a:lnTo>
                    <a:lnTo>
                      <a:pt x="2981" y="2430"/>
                    </a:lnTo>
                    <a:lnTo>
                      <a:pt x="2987" y="2408"/>
                    </a:lnTo>
                    <a:lnTo>
                      <a:pt x="3013" y="2416"/>
                    </a:lnTo>
                    <a:lnTo>
                      <a:pt x="3026" y="2396"/>
                    </a:lnTo>
                    <a:lnTo>
                      <a:pt x="3030" y="2339"/>
                    </a:lnTo>
                    <a:lnTo>
                      <a:pt x="3039" y="2320"/>
                    </a:lnTo>
                    <a:lnTo>
                      <a:pt x="3061" y="2334"/>
                    </a:lnTo>
                    <a:lnTo>
                      <a:pt x="3098" y="2314"/>
                    </a:lnTo>
                    <a:lnTo>
                      <a:pt x="3073" y="2309"/>
                    </a:lnTo>
                    <a:lnTo>
                      <a:pt x="3091" y="2273"/>
                    </a:lnTo>
                    <a:lnTo>
                      <a:pt x="3103" y="2259"/>
                    </a:lnTo>
                    <a:lnTo>
                      <a:pt x="3115" y="2234"/>
                    </a:lnTo>
                    <a:lnTo>
                      <a:pt x="3103" y="2218"/>
                    </a:lnTo>
                    <a:lnTo>
                      <a:pt x="3116" y="2193"/>
                    </a:lnTo>
                    <a:lnTo>
                      <a:pt x="3115" y="2171"/>
                    </a:lnTo>
                    <a:lnTo>
                      <a:pt x="3098" y="2173"/>
                    </a:lnTo>
                    <a:lnTo>
                      <a:pt x="3089" y="2148"/>
                    </a:lnTo>
                    <a:lnTo>
                      <a:pt x="3106" y="2124"/>
                    </a:lnTo>
                    <a:lnTo>
                      <a:pt x="3119" y="2143"/>
                    </a:lnTo>
                    <a:lnTo>
                      <a:pt x="3124" y="2103"/>
                    </a:lnTo>
                    <a:lnTo>
                      <a:pt x="3131" y="2081"/>
                    </a:lnTo>
                    <a:lnTo>
                      <a:pt x="3138" y="2077"/>
                    </a:lnTo>
                    <a:lnTo>
                      <a:pt x="3156" y="2072"/>
                    </a:lnTo>
                    <a:lnTo>
                      <a:pt x="3153" y="2050"/>
                    </a:lnTo>
                    <a:lnTo>
                      <a:pt x="3133" y="2048"/>
                    </a:lnTo>
                    <a:lnTo>
                      <a:pt x="3137" y="2031"/>
                    </a:lnTo>
                    <a:lnTo>
                      <a:pt x="3137" y="2017"/>
                    </a:lnTo>
                    <a:lnTo>
                      <a:pt x="3140" y="2002"/>
                    </a:lnTo>
                    <a:lnTo>
                      <a:pt x="3162" y="1980"/>
                    </a:lnTo>
                    <a:lnTo>
                      <a:pt x="3184" y="1966"/>
                    </a:lnTo>
                    <a:lnTo>
                      <a:pt x="3196" y="1949"/>
                    </a:lnTo>
                    <a:lnTo>
                      <a:pt x="3186" y="1921"/>
                    </a:lnTo>
                    <a:lnTo>
                      <a:pt x="3173" y="1901"/>
                    </a:lnTo>
                    <a:lnTo>
                      <a:pt x="3189" y="1879"/>
                    </a:lnTo>
                    <a:lnTo>
                      <a:pt x="3171" y="1879"/>
                    </a:lnTo>
                    <a:lnTo>
                      <a:pt x="3173" y="1861"/>
                    </a:lnTo>
                    <a:lnTo>
                      <a:pt x="3152" y="1854"/>
                    </a:lnTo>
                    <a:lnTo>
                      <a:pt x="3130" y="1844"/>
                    </a:lnTo>
                    <a:lnTo>
                      <a:pt x="3108" y="1866"/>
                    </a:lnTo>
                    <a:lnTo>
                      <a:pt x="3091" y="1860"/>
                    </a:lnTo>
                    <a:lnTo>
                      <a:pt x="3068" y="1861"/>
                    </a:lnTo>
                    <a:lnTo>
                      <a:pt x="3041" y="1849"/>
                    </a:lnTo>
                    <a:lnTo>
                      <a:pt x="3058" y="1828"/>
                    </a:lnTo>
                    <a:lnTo>
                      <a:pt x="3084" y="1833"/>
                    </a:lnTo>
                    <a:lnTo>
                      <a:pt x="3104" y="1810"/>
                    </a:lnTo>
                    <a:lnTo>
                      <a:pt x="3125" y="1804"/>
                    </a:lnTo>
                    <a:lnTo>
                      <a:pt x="3126" y="1785"/>
                    </a:lnTo>
                    <a:lnTo>
                      <a:pt x="3135" y="1762"/>
                    </a:lnTo>
                    <a:lnTo>
                      <a:pt x="3135" y="1743"/>
                    </a:lnTo>
                    <a:lnTo>
                      <a:pt x="3111" y="1728"/>
                    </a:lnTo>
                    <a:lnTo>
                      <a:pt x="3091" y="1718"/>
                    </a:lnTo>
                    <a:lnTo>
                      <a:pt x="3089" y="1697"/>
                    </a:lnTo>
                    <a:lnTo>
                      <a:pt x="3058" y="1662"/>
                    </a:lnTo>
                    <a:lnTo>
                      <a:pt x="3028" y="1634"/>
                    </a:lnTo>
                    <a:lnTo>
                      <a:pt x="3006" y="1626"/>
                    </a:lnTo>
                    <a:lnTo>
                      <a:pt x="2982" y="1606"/>
                    </a:lnTo>
                    <a:lnTo>
                      <a:pt x="2972" y="1587"/>
                    </a:lnTo>
                    <a:lnTo>
                      <a:pt x="2951" y="1573"/>
                    </a:lnTo>
                    <a:lnTo>
                      <a:pt x="2929" y="1578"/>
                    </a:lnTo>
                    <a:lnTo>
                      <a:pt x="2926" y="1556"/>
                    </a:lnTo>
                    <a:lnTo>
                      <a:pt x="2932" y="1531"/>
                    </a:lnTo>
                    <a:lnTo>
                      <a:pt x="2908" y="1531"/>
                    </a:lnTo>
                    <a:lnTo>
                      <a:pt x="2885" y="1515"/>
                    </a:lnTo>
                    <a:lnTo>
                      <a:pt x="2870" y="1494"/>
                    </a:lnTo>
                    <a:lnTo>
                      <a:pt x="2870" y="1460"/>
                    </a:lnTo>
                    <a:lnTo>
                      <a:pt x="2889" y="1436"/>
                    </a:lnTo>
                    <a:lnTo>
                      <a:pt x="2912" y="1446"/>
                    </a:lnTo>
                    <a:lnTo>
                      <a:pt x="2913" y="1414"/>
                    </a:lnTo>
                    <a:lnTo>
                      <a:pt x="2907" y="1391"/>
                    </a:lnTo>
                    <a:lnTo>
                      <a:pt x="2911" y="1370"/>
                    </a:lnTo>
                    <a:lnTo>
                      <a:pt x="2929" y="1384"/>
                    </a:lnTo>
                    <a:lnTo>
                      <a:pt x="2951" y="1366"/>
                    </a:lnTo>
                    <a:lnTo>
                      <a:pt x="2938" y="1345"/>
                    </a:lnTo>
                    <a:lnTo>
                      <a:pt x="2951" y="1320"/>
                    </a:lnTo>
                    <a:lnTo>
                      <a:pt x="2959" y="1290"/>
                    </a:lnTo>
                    <a:lnTo>
                      <a:pt x="2981" y="1293"/>
                    </a:lnTo>
                    <a:lnTo>
                      <a:pt x="3001" y="1255"/>
                    </a:lnTo>
                    <a:lnTo>
                      <a:pt x="2987" y="1257"/>
                    </a:lnTo>
                    <a:lnTo>
                      <a:pt x="2973" y="1260"/>
                    </a:lnTo>
                    <a:lnTo>
                      <a:pt x="2953" y="1268"/>
                    </a:lnTo>
                    <a:lnTo>
                      <a:pt x="2928" y="1270"/>
                    </a:lnTo>
                    <a:lnTo>
                      <a:pt x="2911" y="1265"/>
                    </a:lnTo>
                    <a:lnTo>
                      <a:pt x="2881" y="1255"/>
                    </a:lnTo>
                    <a:lnTo>
                      <a:pt x="2866" y="1272"/>
                    </a:lnTo>
                    <a:lnTo>
                      <a:pt x="2864" y="1295"/>
                    </a:lnTo>
                    <a:lnTo>
                      <a:pt x="2841" y="1308"/>
                    </a:lnTo>
                    <a:lnTo>
                      <a:pt x="2852" y="1339"/>
                    </a:lnTo>
                    <a:lnTo>
                      <a:pt x="2826" y="1338"/>
                    </a:lnTo>
                    <a:lnTo>
                      <a:pt x="2804" y="1339"/>
                    </a:lnTo>
                    <a:lnTo>
                      <a:pt x="2785" y="1348"/>
                    </a:lnTo>
                    <a:lnTo>
                      <a:pt x="2779" y="1315"/>
                    </a:lnTo>
                    <a:lnTo>
                      <a:pt x="2773" y="1293"/>
                    </a:lnTo>
                    <a:lnTo>
                      <a:pt x="2752" y="1299"/>
                    </a:lnTo>
                    <a:lnTo>
                      <a:pt x="2688" y="1268"/>
                    </a:lnTo>
                    <a:lnTo>
                      <a:pt x="2677" y="1238"/>
                    </a:lnTo>
                    <a:lnTo>
                      <a:pt x="2684" y="1215"/>
                    </a:lnTo>
                    <a:lnTo>
                      <a:pt x="2706" y="1215"/>
                    </a:lnTo>
                    <a:lnTo>
                      <a:pt x="2711" y="1193"/>
                    </a:lnTo>
                    <a:lnTo>
                      <a:pt x="2732" y="1198"/>
                    </a:lnTo>
                    <a:lnTo>
                      <a:pt x="2732" y="1220"/>
                    </a:lnTo>
                    <a:lnTo>
                      <a:pt x="2754" y="1199"/>
                    </a:lnTo>
                    <a:lnTo>
                      <a:pt x="2757" y="1168"/>
                    </a:lnTo>
                    <a:lnTo>
                      <a:pt x="2754" y="1143"/>
                    </a:lnTo>
                    <a:lnTo>
                      <a:pt x="2764" y="1112"/>
                    </a:lnTo>
                    <a:lnTo>
                      <a:pt x="2785" y="1102"/>
                    </a:lnTo>
                    <a:lnTo>
                      <a:pt x="2809" y="1112"/>
                    </a:lnTo>
                    <a:lnTo>
                      <a:pt x="2815" y="1089"/>
                    </a:lnTo>
                    <a:lnTo>
                      <a:pt x="2831" y="1058"/>
                    </a:lnTo>
                    <a:lnTo>
                      <a:pt x="2846" y="1025"/>
                    </a:lnTo>
                    <a:lnTo>
                      <a:pt x="2834" y="1001"/>
                    </a:lnTo>
                    <a:lnTo>
                      <a:pt x="2859" y="971"/>
                    </a:lnTo>
                    <a:lnTo>
                      <a:pt x="2884" y="973"/>
                    </a:lnTo>
                    <a:lnTo>
                      <a:pt x="2901" y="980"/>
                    </a:lnTo>
                    <a:lnTo>
                      <a:pt x="2902" y="996"/>
                    </a:lnTo>
                    <a:lnTo>
                      <a:pt x="2902" y="1008"/>
                    </a:lnTo>
                    <a:lnTo>
                      <a:pt x="2895" y="1026"/>
                    </a:lnTo>
                    <a:lnTo>
                      <a:pt x="2924" y="1035"/>
                    </a:lnTo>
                    <a:lnTo>
                      <a:pt x="2908" y="1053"/>
                    </a:lnTo>
                    <a:lnTo>
                      <a:pt x="2890" y="1053"/>
                    </a:lnTo>
                    <a:lnTo>
                      <a:pt x="2895" y="1084"/>
                    </a:lnTo>
                    <a:lnTo>
                      <a:pt x="2893" y="1113"/>
                    </a:lnTo>
                    <a:lnTo>
                      <a:pt x="2912" y="1122"/>
                    </a:lnTo>
                    <a:lnTo>
                      <a:pt x="2917" y="1119"/>
                    </a:lnTo>
                    <a:lnTo>
                      <a:pt x="2969" y="1134"/>
                    </a:lnTo>
                    <a:lnTo>
                      <a:pt x="2973" y="1106"/>
                    </a:lnTo>
                    <a:lnTo>
                      <a:pt x="2991" y="1077"/>
                    </a:lnTo>
                    <a:lnTo>
                      <a:pt x="3019" y="1053"/>
                    </a:lnTo>
                    <a:lnTo>
                      <a:pt x="3049" y="1022"/>
                    </a:lnTo>
                    <a:lnTo>
                      <a:pt x="3041" y="997"/>
                    </a:lnTo>
                    <a:lnTo>
                      <a:pt x="3053" y="975"/>
                    </a:lnTo>
                    <a:lnTo>
                      <a:pt x="3073" y="971"/>
                    </a:lnTo>
                    <a:lnTo>
                      <a:pt x="3091" y="947"/>
                    </a:lnTo>
                    <a:lnTo>
                      <a:pt x="3089" y="916"/>
                    </a:lnTo>
                    <a:lnTo>
                      <a:pt x="3091" y="892"/>
                    </a:lnTo>
                    <a:lnTo>
                      <a:pt x="3094" y="870"/>
                    </a:lnTo>
                    <a:lnTo>
                      <a:pt x="3104" y="850"/>
                    </a:lnTo>
                    <a:lnTo>
                      <a:pt x="3119" y="835"/>
                    </a:lnTo>
                    <a:lnTo>
                      <a:pt x="3131" y="833"/>
                    </a:lnTo>
                    <a:lnTo>
                      <a:pt x="3143" y="833"/>
                    </a:lnTo>
                    <a:lnTo>
                      <a:pt x="3159" y="835"/>
                    </a:lnTo>
                    <a:lnTo>
                      <a:pt x="3171" y="839"/>
                    </a:lnTo>
                    <a:lnTo>
                      <a:pt x="3189" y="830"/>
                    </a:lnTo>
                    <a:lnTo>
                      <a:pt x="3178" y="811"/>
                    </a:lnTo>
                    <a:lnTo>
                      <a:pt x="3171" y="788"/>
                    </a:lnTo>
                    <a:lnTo>
                      <a:pt x="3175" y="764"/>
                    </a:lnTo>
                    <a:lnTo>
                      <a:pt x="3200" y="760"/>
                    </a:lnTo>
                    <a:lnTo>
                      <a:pt x="3205" y="733"/>
                    </a:lnTo>
                    <a:lnTo>
                      <a:pt x="3205" y="703"/>
                    </a:lnTo>
                    <a:lnTo>
                      <a:pt x="3236" y="699"/>
                    </a:lnTo>
                    <a:lnTo>
                      <a:pt x="3220" y="655"/>
                    </a:lnTo>
                    <a:lnTo>
                      <a:pt x="3246" y="648"/>
                    </a:lnTo>
                    <a:lnTo>
                      <a:pt x="3266" y="668"/>
                    </a:lnTo>
                    <a:lnTo>
                      <a:pt x="3269" y="623"/>
                    </a:lnTo>
                    <a:lnTo>
                      <a:pt x="3281" y="601"/>
                    </a:lnTo>
                    <a:lnTo>
                      <a:pt x="3281" y="567"/>
                    </a:lnTo>
                    <a:lnTo>
                      <a:pt x="3263" y="562"/>
                    </a:lnTo>
                    <a:lnTo>
                      <a:pt x="3251" y="528"/>
                    </a:lnTo>
                    <a:lnTo>
                      <a:pt x="3246" y="503"/>
                    </a:lnTo>
                    <a:lnTo>
                      <a:pt x="3232" y="481"/>
                    </a:lnTo>
                    <a:lnTo>
                      <a:pt x="3223" y="450"/>
                    </a:lnTo>
                    <a:lnTo>
                      <a:pt x="3251" y="431"/>
                    </a:lnTo>
                    <a:lnTo>
                      <a:pt x="3269" y="459"/>
                    </a:lnTo>
                    <a:lnTo>
                      <a:pt x="3284" y="477"/>
                    </a:lnTo>
                    <a:lnTo>
                      <a:pt x="3291" y="457"/>
                    </a:lnTo>
                    <a:lnTo>
                      <a:pt x="3281" y="411"/>
                    </a:lnTo>
                    <a:lnTo>
                      <a:pt x="3293" y="386"/>
                    </a:lnTo>
                    <a:lnTo>
                      <a:pt x="3291" y="364"/>
                    </a:lnTo>
                    <a:lnTo>
                      <a:pt x="3280" y="326"/>
                    </a:lnTo>
                    <a:lnTo>
                      <a:pt x="3273" y="291"/>
                    </a:lnTo>
                    <a:lnTo>
                      <a:pt x="3266" y="264"/>
                    </a:lnTo>
                    <a:lnTo>
                      <a:pt x="3248" y="249"/>
                    </a:lnTo>
                    <a:lnTo>
                      <a:pt x="3228" y="255"/>
                    </a:lnTo>
                    <a:lnTo>
                      <a:pt x="3222" y="229"/>
                    </a:lnTo>
                    <a:lnTo>
                      <a:pt x="3242" y="222"/>
                    </a:lnTo>
                    <a:lnTo>
                      <a:pt x="3248" y="193"/>
                    </a:lnTo>
                    <a:lnTo>
                      <a:pt x="3211" y="158"/>
                    </a:lnTo>
                    <a:lnTo>
                      <a:pt x="3184" y="165"/>
                    </a:lnTo>
                    <a:lnTo>
                      <a:pt x="3152" y="192"/>
                    </a:lnTo>
                    <a:lnTo>
                      <a:pt x="3151" y="214"/>
                    </a:lnTo>
                    <a:lnTo>
                      <a:pt x="3138" y="230"/>
                    </a:lnTo>
                    <a:lnTo>
                      <a:pt x="3142" y="264"/>
                    </a:lnTo>
                    <a:lnTo>
                      <a:pt x="3119" y="264"/>
                    </a:lnTo>
                    <a:lnTo>
                      <a:pt x="3098" y="275"/>
                    </a:lnTo>
                    <a:lnTo>
                      <a:pt x="3073" y="284"/>
                    </a:lnTo>
                    <a:lnTo>
                      <a:pt x="3053" y="279"/>
                    </a:lnTo>
                    <a:lnTo>
                      <a:pt x="3053" y="244"/>
                    </a:lnTo>
                    <a:lnTo>
                      <a:pt x="3033" y="248"/>
                    </a:lnTo>
                    <a:lnTo>
                      <a:pt x="3013" y="246"/>
                    </a:lnTo>
                    <a:lnTo>
                      <a:pt x="2987" y="235"/>
                    </a:lnTo>
                    <a:lnTo>
                      <a:pt x="2969" y="215"/>
                    </a:lnTo>
                    <a:lnTo>
                      <a:pt x="2955" y="192"/>
                    </a:lnTo>
                    <a:lnTo>
                      <a:pt x="2938" y="203"/>
                    </a:lnTo>
                    <a:lnTo>
                      <a:pt x="2907" y="204"/>
                    </a:lnTo>
                    <a:lnTo>
                      <a:pt x="2881" y="199"/>
                    </a:lnTo>
                    <a:lnTo>
                      <a:pt x="2855" y="198"/>
                    </a:lnTo>
                    <a:lnTo>
                      <a:pt x="2836" y="196"/>
                    </a:lnTo>
                    <a:lnTo>
                      <a:pt x="2815" y="182"/>
                    </a:lnTo>
                    <a:lnTo>
                      <a:pt x="2791" y="172"/>
                    </a:lnTo>
                    <a:lnTo>
                      <a:pt x="2785" y="134"/>
                    </a:lnTo>
                    <a:lnTo>
                      <a:pt x="2766" y="117"/>
                    </a:lnTo>
                    <a:lnTo>
                      <a:pt x="2756" y="94"/>
                    </a:lnTo>
                    <a:lnTo>
                      <a:pt x="2741" y="82"/>
                    </a:lnTo>
                    <a:lnTo>
                      <a:pt x="2715" y="57"/>
                    </a:lnTo>
                    <a:lnTo>
                      <a:pt x="2690" y="54"/>
                    </a:lnTo>
                    <a:lnTo>
                      <a:pt x="2676" y="32"/>
                    </a:lnTo>
                    <a:lnTo>
                      <a:pt x="2653" y="11"/>
                    </a:lnTo>
                    <a:lnTo>
                      <a:pt x="2649" y="2"/>
                    </a:lnTo>
                    <a:lnTo>
                      <a:pt x="2623" y="7"/>
                    </a:lnTo>
                    <a:lnTo>
                      <a:pt x="2592" y="0"/>
                    </a:lnTo>
                    <a:lnTo>
                      <a:pt x="2565" y="13"/>
                    </a:lnTo>
                    <a:lnTo>
                      <a:pt x="2530" y="12"/>
                    </a:lnTo>
                    <a:lnTo>
                      <a:pt x="2512" y="18"/>
                    </a:lnTo>
                    <a:lnTo>
                      <a:pt x="2487" y="18"/>
                    </a:lnTo>
                    <a:lnTo>
                      <a:pt x="2441" y="35"/>
                    </a:lnTo>
                    <a:lnTo>
                      <a:pt x="2417" y="67"/>
                    </a:lnTo>
                    <a:lnTo>
                      <a:pt x="2394" y="134"/>
                    </a:lnTo>
                    <a:lnTo>
                      <a:pt x="2416" y="147"/>
                    </a:lnTo>
                    <a:lnTo>
                      <a:pt x="2439" y="115"/>
                    </a:lnTo>
                    <a:lnTo>
                      <a:pt x="2454" y="144"/>
                    </a:lnTo>
                    <a:lnTo>
                      <a:pt x="2474" y="180"/>
                    </a:lnTo>
                    <a:lnTo>
                      <a:pt x="2490" y="199"/>
                    </a:lnTo>
                    <a:lnTo>
                      <a:pt x="2471" y="205"/>
                    </a:lnTo>
                    <a:lnTo>
                      <a:pt x="2461" y="230"/>
                    </a:lnTo>
                    <a:lnTo>
                      <a:pt x="2479" y="263"/>
                    </a:lnTo>
                    <a:lnTo>
                      <a:pt x="2449" y="271"/>
                    </a:lnTo>
                    <a:lnTo>
                      <a:pt x="2444" y="293"/>
                    </a:lnTo>
                    <a:lnTo>
                      <a:pt x="2444" y="314"/>
                    </a:lnTo>
                    <a:lnTo>
                      <a:pt x="2466" y="341"/>
                    </a:lnTo>
                    <a:lnTo>
                      <a:pt x="2461" y="361"/>
                    </a:lnTo>
                    <a:lnTo>
                      <a:pt x="2444" y="379"/>
                    </a:lnTo>
                    <a:lnTo>
                      <a:pt x="2436" y="385"/>
                    </a:lnTo>
                    <a:lnTo>
                      <a:pt x="2429" y="424"/>
                    </a:lnTo>
                    <a:lnTo>
                      <a:pt x="2407" y="435"/>
                    </a:lnTo>
                    <a:lnTo>
                      <a:pt x="2385" y="419"/>
                    </a:lnTo>
                    <a:lnTo>
                      <a:pt x="2380" y="397"/>
                    </a:lnTo>
                    <a:lnTo>
                      <a:pt x="2364" y="415"/>
                    </a:lnTo>
                    <a:lnTo>
                      <a:pt x="2354" y="483"/>
                    </a:lnTo>
                    <a:lnTo>
                      <a:pt x="2351" y="525"/>
                    </a:lnTo>
                    <a:lnTo>
                      <a:pt x="2354" y="551"/>
                    </a:lnTo>
                    <a:lnTo>
                      <a:pt x="2374" y="563"/>
                    </a:lnTo>
                    <a:lnTo>
                      <a:pt x="2395" y="562"/>
                    </a:lnTo>
                    <a:lnTo>
                      <a:pt x="2417" y="525"/>
                    </a:lnTo>
                    <a:lnTo>
                      <a:pt x="2422" y="513"/>
                    </a:lnTo>
                    <a:lnTo>
                      <a:pt x="2436" y="546"/>
                    </a:lnTo>
                    <a:lnTo>
                      <a:pt x="2460" y="541"/>
                    </a:lnTo>
                    <a:lnTo>
                      <a:pt x="2475" y="507"/>
                    </a:lnTo>
                    <a:lnTo>
                      <a:pt x="2496" y="503"/>
                    </a:lnTo>
                    <a:lnTo>
                      <a:pt x="2509" y="506"/>
                    </a:lnTo>
                    <a:lnTo>
                      <a:pt x="2528" y="525"/>
                    </a:lnTo>
                    <a:lnTo>
                      <a:pt x="2538" y="547"/>
                    </a:lnTo>
                    <a:lnTo>
                      <a:pt x="2561" y="551"/>
                    </a:lnTo>
                    <a:lnTo>
                      <a:pt x="2586" y="576"/>
                    </a:lnTo>
                    <a:lnTo>
                      <a:pt x="2550" y="596"/>
                    </a:lnTo>
                    <a:lnTo>
                      <a:pt x="2530" y="598"/>
                    </a:lnTo>
                    <a:lnTo>
                      <a:pt x="2485" y="604"/>
                    </a:lnTo>
                    <a:lnTo>
                      <a:pt x="2460" y="617"/>
                    </a:lnTo>
                    <a:lnTo>
                      <a:pt x="2434" y="628"/>
                    </a:lnTo>
                    <a:lnTo>
                      <a:pt x="2434" y="653"/>
                    </a:lnTo>
                    <a:lnTo>
                      <a:pt x="2418" y="677"/>
                    </a:lnTo>
                    <a:lnTo>
                      <a:pt x="2394" y="704"/>
                    </a:lnTo>
                    <a:lnTo>
                      <a:pt x="2380" y="730"/>
                    </a:lnTo>
                    <a:lnTo>
                      <a:pt x="2373" y="745"/>
                    </a:lnTo>
                    <a:lnTo>
                      <a:pt x="2376" y="764"/>
                    </a:lnTo>
                    <a:lnTo>
                      <a:pt x="2358" y="775"/>
                    </a:lnTo>
                    <a:lnTo>
                      <a:pt x="2338" y="781"/>
                    </a:lnTo>
                    <a:lnTo>
                      <a:pt x="2320" y="805"/>
                    </a:lnTo>
                    <a:lnTo>
                      <a:pt x="2320" y="829"/>
                    </a:lnTo>
                    <a:lnTo>
                      <a:pt x="2296" y="831"/>
                    </a:lnTo>
                    <a:lnTo>
                      <a:pt x="2279" y="830"/>
                    </a:lnTo>
                    <a:lnTo>
                      <a:pt x="2251" y="824"/>
                    </a:lnTo>
                    <a:lnTo>
                      <a:pt x="2240" y="849"/>
                    </a:lnTo>
                    <a:lnTo>
                      <a:pt x="2240" y="866"/>
                    </a:lnTo>
                    <a:lnTo>
                      <a:pt x="2229" y="890"/>
                    </a:lnTo>
                    <a:lnTo>
                      <a:pt x="2225" y="931"/>
                    </a:lnTo>
                    <a:lnTo>
                      <a:pt x="2221" y="962"/>
                    </a:lnTo>
                    <a:lnTo>
                      <a:pt x="2220" y="981"/>
                    </a:lnTo>
                    <a:lnTo>
                      <a:pt x="2196" y="1007"/>
                    </a:lnTo>
                    <a:lnTo>
                      <a:pt x="2191" y="1026"/>
                    </a:lnTo>
                    <a:lnTo>
                      <a:pt x="2186" y="1042"/>
                    </a:lnTo>
                    <a:lnTo>
                      <a:pt x="2168" y="1063"/>
                    </a:lnTo>
                    <a:lnTo>
                      <a:pt x="2119" y="1063"/>
                    </a:lnTo>
                    <a:lnTo>
                      <a:pt x="2092" y="1073"/>
                    </a:lnTo>
                    <a:lnTo>
                      <a:pt x="2066" y="1073"/>
                    </a:lnTo>
                    <a:lnTo>
                      <a:pt x="2044" y="1078"/>
                    </a:lnTo>
                    <a:lnTo>
                      <a:pt x="2024" y="1088"/>
                    </a:lnTo>
                    <a:lnTo>
                      <a:pt x="1994" y="1119"/>
                    </a:lnTo>
                    <a:lnTo>
                      <a:pt x="1973" y="1116"/>
                    </a:lnTo>
                    <a:lnTo>
                      <a:pt x="1947" y="1134"/>
                    </a:lnTo>
                    <a:lnTo>
                      <a:pt x="1910" y="1152"/>
                    </a:lnTo>
                    <a:lnTo>
                      <a:pt x="1895" y="1173"/>
                    </a:lnTo>
                    <a:lnTo>
                      <a:pt x="1862" y="1174"/>
                    </a:lnTo>
                    <a:lnTo>
                      <a:pt x="1839" y="1183"/>
                    </a:lnTo>
                    <a:lnTo>
                      <a:pt x="1750" y="1184"/>
                    </a:lnTo>
                    <a:lnTo>
                      <a:pt x="1736" y="1162"/>
                    </a:lnTo>
                    <a:lnTo>
                      <a:pt x="1713" y="1144"/>
                    </a:lnTo>
                    <a:lnTo>
                      <a:pt x="1688" y="1147"/>
                    </a:lnTo>
                    <a:lnTo>
                      <a:pt x="1651" y="1147"/>
                    </a:lnTo>
                    <a:lnTo>
                      <a:pt x="1632" y="1147"/>
                    </a:lnTo>
                    <a:lnTo>
                      <a:pt x="1607" y="1154"/>
                    </a:lnTo>
                    <a:lnTo>
                      <a:pt x="1585" y="1156"/>
                    </a:lnTo>
                    <a:lnTo>
                      <a:pt x="1564" y="1167"/>
                    </a:lnTo>
                    <a:lnTo>
                      <a:pt x="1533" y="1167"/>
                    </a:lnTo>
                    <a:lnTo>
                      <a:pt x="1512" y="1169"/>
                    </a:lnTo>
                    <a:lnTo>
                      <a:pt x="1495" y="1160"/>
                    </a:lnTo>
                    <a:lnTo>
                      <a:pt x="1466" y="1160"/>
                    </a:lnTo>
                    <a:lnTo>
                      <a:pt x="1446" y="1157"/>
                    </a:lnTo>
                    <a:lnTo>
                      <a:pt x="1420" y="1157"/>
                    </a:lnTo>
                    <a:lnTo>
                      <a:pt x="1394" y="1173"/>
                    </a:lnTo>
                    <a:lnTo>
                      <a:pt x="1366" y="1146"/>
                    </a:lnTo>
                    <a:lnTo>
                      <a:pt x="1336" y="1129"/>
                    </a:lnTo>
                    <a:lnTo>
                      <a:pt x="1331" y="1097"/>
                    </a:lnTo>
                    <a:lnTo>
                      <a:pt x="1317" y="1081"/>
                    </a:lnTo>
                    <a:lnTo>
                      <a:pt x="1312" y="1058"/>
                    </a:lnTo>
                    <a:lnTo>
                      <a:pt x="1287" y="1052"/>
                    </a:lnTo>
                    <a:lnTo>
                      <a:pt x="1285" y="1026"/>
                    </a:lnTo>
                    <a:lnTo>
                      <a:pt x="1251" y="1007"/>
                    </a:lnTo>
                    <a:lnTo>
                      <a:pt x="1192" y="985"/>
                    </a:lnTo>
                    <a:lnTo>
                      <a:pt x="1179" y="985"/>
                    </a:lnTo>
                    <a:lnTo>
                      <a:pt x="1154" y="991"/>
                    </a:lnTo>
                    <a:lnTo>
                      <a:pt x="1126" y="987"/>
                    </a:lnTo>
                    <a:lnTo>
                      <a:pt x="1089" y="962"/>
                    </a:lnTo>
                    <a:lnTo>
                      <a:pt x="1061" y="962"/>
                    </a:lnTo>
                    <a:lnTo>
                      <a:pt x="1056" y="941"/>
                    </a:lnTo>
                    <a:lnTo>
                      <a:pt x="1036" y="912"/>
                    </a:lnTo>
                    <a:lnTo>
                      <a:pt x="1047" y="879"/>
                    </a:lnTo>
                    <a:lnTo>
                      <a:pt x="1047" y="826"/>
                    </a:lnTo>
                    <a:lnTo>
                      <a:pt x="1036" y="805"/>
                    </a:lnTo>
                    <a:lnTo>
                      <a:pt x="1015" y="791"/>
                    </a:lnTo>
                    <a:lnTo>
                      <a:pt x="1014" y="774"/>
                    </a:lnTo>
                    <a:lnTo>
                      <a:pt x="989" y="765"/>
                    </a:lnTo>
                    <a:lnTo>
                      <a:pt x="966" y="753"/>
                    </a:lnTo>
                    <a:lnTo>
                      <a:pt x="944" y="732"/>
                    </a:lnTo>
                    <a:lnTo>
                      <a:pt x="909" y="684"/>
                    </a:lnTo>
                    <a:lnTo>
                      <a:pt x="886" y="668"/>
                    </a:lnTo>
                    <a:close/>
                  </a:path>
                </a:pathLst>
              </a:custGeom>
              <a:solidFill>
                <a:srgbClr val="DCE6F2"/>
              </a:solidFill>
              <a:ln w="15875">
                <a:solidFill>
                  <a:srgbClr val="A0BCFE"/>
                </a:solidFill>
                <a:bevel/>
                <a:headEnd/>
                <a:tailEnd/>
              </a:ln>
            </p:spPr>
            <p:txBody>
              <a:bodyPr/>
              <a:lstStyle/>
              <a:p>
                <a:endParaRPr lang="zh-CN" altLang="en-US"/>
              </a:p>
            </p:txBody>
          </p:sp>
          <p:grpSp>
            <p:nvGrpSpPr>
              <p:cNvPr id="12" name="Group 6"/>
              <p:cNvGrpSpPr>
                <a:grpSpLocks/>
              </p:cNvGrpSpPr>
              <p:nvPr/>
            </p:nvGrpSpPr>
            <p:grpSpPr bwMode="auto">
              <a:xfrm rot="698719">
                <a:off x="3212" y="2304"/>
                <a:ext cx="96" cy="336"/>
                <a:chOff x="0" y="0"/>
                <a:chExt cx="193" cy="337"/>
              </a:xfrm>
            </p:grpSpPr>
            <p:sp>
              <p:nvSpPr>
                <p:cNvPr id="16" name="Freeform 8"/>
                <p:cNvSpPr>
                  <a:spLocks noChangeArrowheads="1"/>
                </p:cNvSpPr>
                <p:nvPr/>
              </p:nvSpPr>
              <p:spPr bwMode="auto">
                <a:xfrm>
                  <a:off x="0" y="0"/>
                  <a:ext cx="193" cy="337"/>
                </a:xfrm>
                <a:custGeom>
                  <a:avLst/>
                  <a:gdLst>
                    <a:gd name="T0" fmla="*/ 46 w 193"/>
                    <a:gd name="T1" fmla="*/ 315 h 337"/>
                    <a:gd name="T2" fmla="*/ 36 w 193"/>
                    <a:gd name="T3" fmla="*/ 281 h 337"/>
                    <a:gd name="T4" fmla="*/ 8 w 193"/>
                    <a:gd name="T5" fmla="*/ 259 h 337"/>
                    <a:gd name="T6" fmla="*/ 0 w 193"/>
                    <a:gd name="T7" fmla="*/ 225 h 337"/>
                    <a:gd name="T8" fmla="*/ 0 w 193"/>
                    <a:gd name="T9" fmla="*/ 191 h 337"/>
                    <a:gd name="T10" fmla="*/ 0 w 193"/>
                    <a:gd name="T11" fmla="*/ 157 h 337"/>
                    <a:gd name="T12" fmla="*/ 18 w 193"/>
                    <a:gd name="T13" fmla="*/ 123 h 337"/>
                    <a:gd name="T14" fmla="*/ 36 w 193"/>
                    <a:gd name="T15" fmla="*/ 91 h 337"/>
                    <a:gd name="T16" fmla="*/ 64 w 193"/>
                    <a:gd name="T17" fmla="*/ 67 h 337"/>
                    <a:gd name="T18" fmla="*/ 90 w 193"/>
                    <a:gd name="T19" fmla="*/ 45 h 337"/>
                    <a:gd name="T20" fmla="*/ 100 w 193"/>
                    <a:gd name="T21" fmla="*/ 10 h 337"/>
                    <a:gd name="T22" fmla="*/ 128 w 193"/>
                    <a:gd name="T23" fmla="*/ 0 h 337"/>
                    <a:gd name="T24" fmla="*/ 154 w 193"/>
                    <a:gd name="T25" fmla="*/ 22 h 337"/>
                    <a:gd name="T26" fmla="*/ 182 w 193"/>
                    <a:gd name="T27" fmla="*/ 57 h 337"/>
                    <a:gd name="T28" fmla="*/ 193 w 193"/>
                    <a:gd name="T29" fmla="*/ 91 h 337"/>
                    <a:gd name="T30" fmla="*/ 193 w 193"/>
                    <a:gd name="T31" fmla="*/ 123 h 337"/>
                    <a:gd name="T32" fmla="*/ 182 w 193"/>
                    <a:gd name="T33" fmla="*/ 157 h 337"/>
                    <a:gd name="T34" fmla="*/ 174 w 193"/>
                    <a:gd name="T35" fmla="*/ 191 h 337"/>
                    <a:gd name="T36" fmla="*/ 154 w 193"/>
                    <a:gd name="T37" fmla="*/ 225 h 337"/>
                    <a:gd name="T38" fmla="*/ 136 w 193"/>
                    <a:gd name="T39" fmla="*/ 259 h 337"/>
                    <a:gd name="T40" fmla="*/ 118 w 193"/>
                    <a:gd name="T41" fmla="*/ 291 h 337"/>
                    <a:gd name="T42" fmla="*/ 100 w 193"/>
                    <a:gd name="T43" fmla="*/ 325 h 337"/>
                    <a:gd name="T44" fmla="*/ 72 w 193"/>
                    <a:gd name="T45" fmla="*/ 337 h 337"/>
                    <a:gd name="T46" fmla="*/ 46 w 193"/>
                    <a:gd name="T47" fmla="*/ 325 h 337"/>
                    <a:gd name="T48" fmla="*/ 46 w 193"/>
                    <a:gd name="T49" fmla="*/ 315 h 33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3" h="337">
                      <a:moveTo>
                        <a:pt x="46" y="315"/>
                      </a:moveTo>
                      <a:lnTo>
                        <a:pt x="36" y="281"/>
                      </a:lnTo>
                      <a:lnTo>
                        <a:pt x="8" y="259"/>
                      </a:lnTo>
                      <a:lnTo>
                        <a:pt x="0" y="225"/>
                      </a:lnTo>
                      <a:lnTo>
                        <a:pt x="0" y="191"/>
                      </a:lnTo>
                      <a:lnTo>
                        <a:pt x="0" y="157"/>
                      </a:lnTo>
                      <a:lnTo>
                        <a:pt x="18" y="123"/>
                      </a:lnTo>
                      <a:lnTo>
                        <a:pt x="36" y="91"/>
                      </a:lnTo>
                      <a:lnTo>
                        <a:pt x="64" y="67"/>
                      </a:lnTo>
                      <a:lnTo>
                        <a:pt x="90" y="45"/>
                      </a:lnTo>
                      <a:lnTo>
                        <a:pt x="100" y="10"/>
                      </a:lnTo>
                      <a:lnTo>
                        <a:pt x="128" y="0"/>
                      </a:lnTo>
                      <a:lnTo>
                        <a:pt x="154" y="22"/>
                      </a:lnTo>
                      <a:lnTo>
                        <a:pt x="182" y="57"/>
                      </a:lnTo>
                      <a:lnTo>
                        <a:pt x="193" y="91"/>
                      </a:lnTo>
                      <a:lnTo>
                        <a:pt x="193" y="123"/>
                      </a:lnTo>
                      <a:lnTo>
                        <a:pt x="182" y="157"/>
                      </a:lnTo>
                      <a:lnTo>
                        <a:pt x="174" y="191"/>
                      </a:lnTo>
                      <a:lnTo>
                        <a:pt x="154" y="225"/>
                      </a:lnTo>
                      <a:lnTo>
                        <a:pt x="136" y="259"/>
                      </a:lnTo>
                      <a:lnTo>
                        <a:pt x="118" y="291"/>
                      </a:lnTo>
                      <a:lnTo>
                        <a:pt x="100" y="325"/>
                      </a:lnTo>
                      <a:lnTo>
                        <a:pt x="72" y="337"/>
                      </a:lnTo>
                      <a:lnTo>
                        <a:pt x="46" y="325"/>
                      </a:lnTo>
                      <a:lnTo>
                        <a:pt x="46" y="31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 name="Freeform 9"/>
                <p:cNvSpPr>
                  <a:spLocks noChangeArrowheads="1"/>
                </p:cNvSpPr>
                <p:nvPr/>
              </p:nvSpPr>
              <p:spPr bwMode="auto">
                <a:xfrm>
                  <a:off x="0" y="0"/>
                  <a:ext cx="193" cy="337"/>
                </a:xfrm>
                <a:custGeom>
                  <a:avLst/>
                  <a:gdLst>
                    <a:gd name="T0" fmla="*/ 46 w 193"/>
                    <a:gd name="T1" fmla="*/ 315 h 337"/>
                    <a:gd name="T2" fmla="*/ 36 w 193"/>
                    <a:gd name="T3" fmla="*/ 281 h 337"/>
                    <a:gd name="T4" fmla="*/ 8 w 193"/>
                    <a:gd name="T5" fmla="*/ 259 h 337"/>
                    <a:gd name="T6" fmla="*/ 0 w 193"/>
                    <a:gd name="T7" fmla="*/ 225 h 337"/>
                    <a:gd name="T8" fmla="*/ 0 w 193"/>
                    <a:gd name="T9" fmla="*/ 191 h 337"/>
                    <a:gd name="T10" fmla="*/ 0 w 193"/>
                    <a:gd name="T11" fmla="*/ 157 h 337"/>
                    <a:gd name="T12" fmla="*/ 18 w 193"/>
                    <a:gd name="T13" fmla="*/ 123 h 337"/>
                    <a:gd name="T14" fmla="*/ 36 w 193"/>
                    <a:gd name="T15" fmla="*/ 91 h 337"/>
                    <a:gd name="T16" fmla="*/ 64 w 193"/>
                    <a:gd name="T17" fmla="*/ 67 h 337"/>
                    <a:gd name="T18" fmla="*/ 90 w 193"/>
                    <a:gd name="T19" fmla="*/ 45 h 337"/>
                    <a:gd name="T20" fmla="*/ 100 w 193"/>
                    <a:gd name="T21" fmla="*/ 10 h 337"/>
                    <a:gd name="T22" fmla="*/ 128 w 193"/>
                    <a:gd name="T23" fmla="*/ 0 h 337"/>
                    <a:gd name="T24" fmla="*/ 154 w 193"/>
                    <a:gd name="T25" fmla="*/ 22 h 337"/>
                    <a:gd name="T26" fmla="*/ 182 w 193"/>
                    <a:gd name="T27" fmla="*/ 57 h 337"/>
                    <a:gd name="T28" fmla="*/ 193 w 193"/>
                    <a:gd name="T29" fmla="*/ 91 h 337"/>
                    <a:gd name="T30" fmla="*/ 193 w 193"/>
                    <a:gd name="T31" fmla="*/ 123 h 337"/>
                    <a:gd name="T32" fmla="*/ 182 w 193"/>
                    <a:gd name="T33" fmla="*/ 157 h 337"/>
                    <a:gd name="T34" fmla="*/ 174 w 193"/>
                    <a:gd name="T35" fmla="*/ 191 h 337"/>
                    <a:gd name="T36" fmla="*/ 154 w 193"/>
                    <a:gd name="T37" fmla="*/ 225 h 337"/>
                    <a:gd name="T38" fmla="*/ 136 w 193"/>
                    <a:gd name="T39" fmla="*/ 259 h 337"/>
                    <a:gd name="T40" fmla="*/ 118 w 193"/>
                    <a:gd name="T41" fmla="*/ 291 h 337"/>
                    <a:gd name="T42" fmla="*/ 100 w 193"/>
                    <a:gd name="T43" fmla="*/ 325 h 337"/>
                    <a:gd name="T44" fmla="*/ 72 w 193"/>
                    <a:gd name="T45" fmla="*/ 337 h 337"/>
                    <a:gd name="T46" fmla="*/ 46 w 193"/>
                    <a:gd name="T47" fmla="*/ 325 h 33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93" h="337">
                      <a:moveTo>
                        <a:pt x="46" y="315"/>
                      </a:moveTo>
                      <a:lnTo>
                        <a:pt x="36" y="281"/>
                      </a:lnTo>
                      <a:lnTo>
                        <a:pt x="8" y="259"/>
                      </a:lnTo>
                      <a:lnTo>
                        <a:pt x="0" y="225"/>
                      </a:lnTo>
                      <a:lnTo>
                        <a:pt x="0" y="191"/>
                      </a:lnTo>
                      <a:lnTo>
                        <a:pt x="0" y="157"/>
                      </a:lnTo>
                      <a:lnTo>
                        <a:pt x="18" y="123"/>
                      </a:lnTo>
                      <a:lnTo>
                        <a:pt x="36" y="91"/>
                      </a:lnTo>
                      <a:lnTo>
                        <a:pt x="64" y="67"/>
                      </a:lnTo>
                      <a:lnTo>
                        <a:pt x="90" y="45"/>
                      </a:lnTo>
                      <a:lnTo>
                        <a:pt x="100" y="10"/>
                      </a:lnTo>
                      <a:lnTo>
                        <a:pt x="128" y="0"/>
                      </a:lnTo>
                      <a:lnTo>
                        <a:pt x="154" y="22"/>
                      </a:lnTo>
                      <a:lnTo>
                        <a:pt x="182" y="57"/>
                      </a:lnTo>
                      <a:lnTo>
                        <a:pt x="193" y="91"/>
                      </a:lnTo>
                      <a:lnTo>
                        <a:pt x="193" y="123"/>
                      </a:lnTo>
                      <a:lnTo>
                        <a:pt x="182" y="157"/>
                      </a:lnTo>
                      <a:lnTo>
                        <a:pt x="174" y="191"/>
                      </a:lnTo>
                      <a:lnTo>
                        <a:pt x="154" y="225"/>
                      </a:lnTo>
                      <a:lnTo>
                        <a:pt x="136" y="259"/>
                      </a:lnTo>
                      <a:lnTo>
                        <a:pt x="118" y="291"/>
                      </a:lnTo>
                      <a:lnTo>
                        <a:pt x="100" y="325"/>
                      </a:lnTo>
                      <a:lnTo>
                        <a:pt x="72" y="337"/>
                      </a:lnTo>
                      <a:lnTo>
                        <a:pt x="46" y="325"/>
                      </a:lnTo>
                    </a:path>
                  </a:pathLst>
                </a:custGeom>
                <a:solidFill>
                  <a:srgbClr val="C6D9F1"/>
                </a:solidFill>
                <a:ln w="12700">
                  <a:solidFill>
                    <a:srgbClr val="8EB4E3"/>
                  </a:solidFill>
                  <a:bevel/>
                  <a:headEnd/>
                  <a:tailEnd/>
                </a:ln>
              </p:spPr>
              <p:txBody>
                <a:bodyPr/>
                <a:lstStyle/>
                <a:p>
                  <a:endParaRPr lang="zh-CN" altLang="en-US"/>
                </a:p>
              </p:txBody>
            </p:sp>
          </p:grpSp>
          <p:grpSp>
            <p:nvGrpSpPr>
              <p:cNvPr id="13" name="Group 9"/>
              <p:cNvGrpSpPr>
                <a:grpSpLocks/>
              </p:cNvGrpSpPr>
              <p:nvPr/>
            </p:nvGrpSpPr>
            <p:grpSpPr bwMode="auto">
              <a:xfrm>
                <a:off x="2444" y="2832"/>
                <a:ext cx="120" cy="96"/>
                <a:chOff x="0" y="0"/>
                <a:chExt cx="120" cy="96"/>
              </a:xfrm>
            </p:grpSpPr>
            <p:sp>
              <p:nvSpPr>
                <p:cNvPr id="14" name="Freeform 11"/>
                <p:cNvSpPr>
                  <a:spLocks noChangeArrowheads="1"/>
                </p:cNvSpPr>
                <p:nvPr/>
              </p:nvSpPr>
              <p:spPr bwMode="auto">
                <a:xfrm>
                  <a:off x="0" y="0"/>
                  <a:ext cx="120" cy="96"/>
                </a:xfrm>
                <a:custGeom>
                  <a:avLst/>
                  <a:gdLst>
                    <a:gd name="T0" fmla="*/ 96 w 120"/>
                    <a:gd name="T1" fmla="*/ 12 h 96"/>
                    <a:gd name="T2" fmla="*/ 60 w 120"/>
                    <a:gd name="T3" fmla="*/ 0 h 96"/>
                    <a:gd name="T4" fmla="*/ 24 w 120"/>
                    <a:gd name="T5" fmla="*/ 12 h 96"/>
                    <a:gd name="T6" fmla="*/ 0 w 120"/>
                    <a:gd name="T7" fmla="*/ 48 h 96"/>
                    <a:gd name="T8" fmla="*/ 12 w 120"/>
                    <a:gd name="T9" fmla="*/ 84 h 96"/>
                    <a:gd name="T10" fmla="*/ 48 w 120"/>
                    <a:gd name="T11" fmla="*/ 96 h 96"/>
                    <a:gd name="T12" fmla="*/ 84 w 120"/>
                    <a:gd name="T13" fmla="*/ 84 h 96"/>
                    <a:gd name="T14" fmla="*/ 120 w 120"/>
                    <a:gd name="T15" fmla="*/ 60 h 96"/>
                    <a:gd name="T16" fmla="*/ 120 w 120"/>
                    <a:gd name="T17" fmla="*/ 24 h 96"/>
                    <a:gd name="T18" fmla="*/ 96 w 120"/>
                    <a:gd name="T19" fmla="*/ 12 h 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20" h="96">
                      <a:moveTo>
                        <a:pt x="96" y="12"/>
                      </a:moveTo>
                      <a:lnTo>
                        <a:pt x="60" y="0"/>
                      </a:lnTo>
                      <a:lnTo>
                        <a:pt x="24" y="12"/>
                      </a:lnTo>
                      <a:lnTo>
                        <a:pt x="0" y="48"/>
                      </a:lnTo>
                      <a:lnTo>
                        <a:pt x="12" y="84"/>
                      </a:lnTo>
                      <a:lnTo>
                        <a:pt x="48" y="96"/>
                      </a:lnTo>
                      <a:lnTo>
                        <a:pt x="84" y="84"/>
                      </a:lnTo>
                      <a:lnTo>
                        <a:pt x="120" y="60"/>
                      </a:lnTo>
                      <a:lnTo>
                        <a:pt x="120" y="24"/>
                      </a:lnTo>
                      <a:lnTo>
                        <a:pt x="96" y="1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2"/>
                <p:cNvSpPr>
                  <a:spLocks noChangeArrowheads="1"/>
                </p:cNvSpPr>
                <p:nvPr/>
              </p:nvSpPr>
              <p:spPr bwMode="auto">
                <a:xfrm>
                  <a:off x="0" y="0"/>
                  <a:ext cx="120" cy="96"/>
                </a:xfrm>
                <a:custGeom>
                  <a:avLst/>
                  <a:gdLst>
                    <a:gd name="T0" fmla="*/ 96 w 120"/>
                    <a:gd name="T1" fmla="*/ 12 h 96"/>
                    <a:gd name="T2" fmla="*/ 60 w 120"/>
                    <a:gd name="T3" fmla="*/ 0 h 96"/>
                    <a:gd name="T4" fmla="*/ 24 w 120"/>
                    <a:gd name="T5" fmla="*/ 12 h 96"/>
                    <a:gd name="T6" fmla="*/ 0 w 120"/>
                    <a:gd name="T7" fmla="*/ 48 h 96"/>
                    <a:gd name="T8" fmla="*/ 12 w 120"/>
                    <a:gd name="T9" fmla="*/ 84 h 96"/>
                    <a:gd name="T10" fmla="*/ 48 w 120"/>
                    <a:gd name="T11" fmla="*/ 96 h 96"/>
                    <a:gd name="T12" fmla="*/ 84 w 120"/>
                    <a:gd name="T13" fmla="*/ 84 h 96"/>
                    <a:gd name="T14" fmla="*/ 120 w 120"/>
                    <a:gd name="T15" fmla="*/ 60 h 96"/>
                    <a:gd name="T16" fmla="*/ 120 w 120"/>
                    <a:gd name="T17" fmla="*/ 24 h 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0" h="96">
                      <a:moveTo>
                        <a:pt x="96" y="12"/>
                      </a:moveTo>
                      <a:lnTo>
                        <a:pt x="60" y="0"/>
                      </a:lnTo>
                      <a:lnTo>
                        <a:pt x="24" y="12"/>
                      </a:lnTo>
                      <a:lnTo>
                        <a:pt x="0" y="48"/>
                      </a:lnTo>
                      <a:lnTo>
                        <a:pt x="12" y="84"/>
                      </a:lnTo>
                      <a:lnTo>
                        <a:pt x="48" y="96"/>
                      </a:lnTo>
                      <a:lnTo>
                        <a:pt x="84" y="84"/>
                      </a:lnTo>
                      <a:lnTo>
                        <a:pt x="120" y="60"/>
                      </a:lnTo>
                      <a:lnTo>
                        <a:pt x="120" y="24"/>
                      </a:lnTo>
                    </a:path>
                  </a:pathLst>
                </a:custGeom>
                <a:solidFill>
                  <a:srgbClr val="C6D9F1"/>
                </a:solidFill>
                <a:ln w="12700">
                  <a:solidFill>
                    <a:srgbClr val="8EB4E3"/>
                  </a:solidFill>
                  <a:bevel/>
                  <a:headEnd/>
                  <a:tailEnd/>
                </a:ln>
              </p:spPr>
              <p:txBody>
                <a:bodyPr/>
                <a:lstStyle/>
                <a:p>
                  <a:endParaRPr lang="zh-CN" altLang="en-US"/>
                </a:p>
              </p:txBody>
            </p:sp>
          </p:grpSp>
        </p:grpSp>
        <p:sp>
          <p:nvSpPr>
            <p:cNvPr id="8" name="矩形 18"/>
            <p:cNvSpPr>
              <a:spLocks noChangeArrowheads="1"/>
            </p:cNvSpPr>
            <p:nvPr/>
          </p:nvSpPr>
          <p:spPr bwMode="auto">
            <a:xfrm>
              <a:off x="389949" y="2143580"/>
              <a:ext cx="2215454" cy="69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smtClean="0">
                  <a:latin typeface="微软雅黑" pitchFamily="34" charset="-122"/>
                  <a:ea typeface="微软雅黑" pitchFamily="34" charset="-122"/>
                </a:rPr>
                <a:t>1.2</a:t>
              </a:r>
              <a:r>
                <a:rPr lang="zh-CN" altLang="en-US" sz="2000" b="1" dirty="0" smtClean="0">
                  <a:latin typeface="微软雅黑" pitchFamily="34" charset="-122"/>
                  <a:ea typeface="微软雅黑" pitchFamily="34" charset="-122"/>
                </a:rPr>
                <a:t>亿 人 </a:t>
              </a:r>
              <a:endParaRPr lang="zh-CN" altLang="en-US" sz="2000" b="1" dirty="0">
                <a:latin typeface="微软雅黑" pitchFamily="34" charset="-122"/>
                <a:ea typeface="微软雅黑" pitchFamily="34" charset="-122"/>
              </a:endParaRPr>
            </a:p>
            <a:p>
              <a:pPr algn="ctr"/>
              <a:r>
                <a:rPr lang="zh-CN" altLang="en-US" sz="2000" b="1" dirty="0">
                  <a:latin typeface="微软雅黑" pitchFamily="34" charset="-122"/>
                  <a:ea typeface="微软雅黑" pitchFamily="34" charset="-122"/>
                </a:rPr>
                <a:t>慢性</a:t>
              </a:r>
              <a:r>
                <a:rPr lang="en-US" altLang="zh-CN" sz="2000" b="1" dirty="0" smtClean="0">
                  <a:latin typeface="微软雅黑" pitchFamily="34" charset="-122"/>
                  <a:ea typeface="微软雅黑" pitchFamily="34" charset="-122"/>
                </a:rPr>
                <a:t>HBV</a:t>
              </a:r>
              <a:r>
                <a:rPr lang="zh-CN" altLang="en-US" sz="2000" b="1" dirty="0" smtClean="0">
                  <a:latin typeface="微软雅黑" pitchFamily="34" charset="-122"/>
                  <a:ea typeface="微软雅黑" pitchFamily="34" charset="-122"/>
                </a:rPr>
                <a:t>携带者</a:t>
              </a:r>
              <a:endParaRPr lang="zh-CN" altLang="en-US" sz="2000" dirty="0">
                <a:latin typeface="微软雅黑" pitchFamily="34" charset="-122"/>
                <a:ea typeface="微软雅黑" pitchFamily="34" charset="-122"/>
              </a:endParaRPr>
            </a:p>
          </p:txBody>
        </p:sp>
        <p:sp>
          <p:nvSpPr>
            <p:cNvPr id="9" name="矩形 21"/>
            <p:cNvSpPr>
              <a:spLocks noChangeArrowheads="1"/>
            </p:cNvSpPr>
            <p:nvPr/>
          </p:nvSpPr>
          <p:spPr bwMode="auto">
            <a:xfrm>
              <a:off x="2286190" y="1786080"/>
              <a:ext cx="2214040" cy="1125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a:solidFill>
                    <a:srgbClr val="002060"/>
                  </a:solidFill>
                  <a:latin typeface="微软雅黑" pitchFamily="34" charset="-122"/>
                  <a:ea typeface="微软雅黑" pitchFamily="34" charset="-122"/>
                </a:rPr>
                <a:t>1/3</a:t>
              </a:r>
            </a:p>
            <a:p>
              <a:pPr algn="ctr"/>
              <a:r>
                <a:rPr lang="en-US" altLang="zh-CN" sz="2000" b="1" dirty="0" smtClean="0">
                  <a:solidFill>
                    <a:srgbClr val="002060"/>
                  </a:solidFill>
                  <a:latin typeface="微软雅黑" pitchFamily="34" charset="-122"/>
                  <a:ea typeface="微软雅黑" pitchFamily="34" charset="-122"/>
                </a:rPr>
                <a:t>3</a:t>
              </a:r>
              <a:r>
                <a:rPr lang="zh-CN" altLang="en-US" sz="2000" b="1" dirty="0" smtClean="0">
                  <a:solidFill>
                    <a:srgbClr val="002060"/>
                  </a:solidFill>
                  <a:latin typeface="微软雅黑" pitchFamily="34" charset="-122"/>
                  <a:ea typeface="微软雅黑" pitchFamily="34" charset="-122"/>
                </a:rPr>
                <a:t>千万</a:t>
              </a:r>
              <a:r>
                <a:rPr lang="en-US" altLang="zh-CN" sz="2000" b="1" dirty="0" smtClean="0">
                  <a:solidFill>
                    <a:srgbClr val="002060"/>
                  </a:solidFill>
                  <a:latin typeface="微软雅黑" pitchFamily="34" charset="-122"/>
                  <a:ea typeface="微软雅黑" pitchFamily="34" charset="-122"/>
                </a:rPr>
                <a:t>~4</a:t>
              </a:r>
              <a:r>
                <a:rPr lang="zh-CN" altLang="en-US" sz="2000" b="1" dirty="0" smtClean="0">
                  <a:solidFill>
                    <a:srgbClr val="002060"/>
                  </a:solidFill>
                  <a:latin typeface="微软雅黑" pitchFamily="34" charset="-122"/>
                  <a:ea typeface="微软雅黑" pitchFamily="34" charset="-122"/>
                </a:rPr>
                <a:t>千万人  </a:t>
              </a:r>
              <a:endParaRPr lang="zh-CN" altLang="en-US" sz="2000" dirty="0">
                <a:solidFill>
                  <a:srgbClr val="002060"/>
                </a:solidFill>
                <a:latin typeface="微软雅黑" pitchFamily="34" charset="-122"/>
                <a:ea typeface="微软雅黑" pitchFamily="34" charset="-122"/>
              </a:endParaRPr>
            </a:p>
            <a:p>
              <a:pPr algn="ctr"/>
              <a:r>
                <a:rPr lang="zh-CN" altLang="en-US" sz="2000" b="1" dirty="0">
                  <a:solidFill>
                    <a:srgbClr val="002060"/>
                  </a:solidFill>
                  <a:latin typeface="微软雅黑" pitchFamily="34" charset="-122"/>
                  <a:ea typeface="微软雅黑" pitchFamily="34" charset="-122"/>
                </a:rPr>
                <a:t>慢性乙肝患者</a:t>
              </a:r>
              <a:endParaRPr lang="zh-CN" altLang="en-US" sz="2000" dirty="0">
                <a:solidFill>
                  <a:srgbClr val="002060"/>
                </a:solidFill>
                <a:latin typeface="微软雅黑" pitchFamily="34" charset="-122"/>
                <a:ea typeface="微软雅黑" pitchFamily="34" charset="-122"/>
              </a:endParaRPr>
            </a:p>
          </p:txBody>
        </p:sp>
        <p:sp>
          <p:nvSpPr>
            <p:cNvPr id="10" name="矩形 22"/>
            <p:cNvSpPr>
              <a:spLocks noChangeArrowheads="1"/>
            </p:cNvSpPr>
            <p:nvPr/>
          </p:nvSpPr>
          <p:spPr bwMode="auto">
            <a:xfrm>
              <a:off x="4035391" y="2047416"/>
              <a:ext cx="2000417" cy="69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b="1" dirty="0" smtClean="0">
                  <a:solidFill>
                    <a:srgbClr val="C00000"/>
                  </a:solidFill>
                  <a:latin typeface="微软雅黑" pitchFamily="34" charset="-122"/>
                  <a:ea typeface="微软雅黑" pitchFamily="34" charset="-122"/>
                </a:rPr>
                <a:t>~35</a:t>
              </a:r>
              <a:r>
                <a:rPr lang="zh-CN" altLang="en-US" sz="2000" b="1" dirty="0" smtClean="0">
                  <a:solidFill>
                    <a:srgbClr val="C00000"/>
                  </a:solidFill>
                  <a:latin typeface="微软雅黑" pitchFamily="34" charset="-122"/>
                  <a:ea typeface="微软雅黑" pitchFamily="34" charset="-122"/>
                </a:rPr>
                <a:t>万人</a:t>
              </a:r>
              <a:endParaRPr lang="zh-CN" altLang="en-US" sz="2000" b="1" dirty="0">
                <a:solidFill>
                  <a:srgbClr val="C00000"/>
                </a:solidFill>
                <a:latin typeface="微软雅黑" pitchFamily="34" charset="-122"/>
                <a:ea typeface="微软雅黑" pitchFamily="34" charset="-122"/>
              </a:endParaRPr>
            </a:p>
            <a:p>
              <a:pPr algn="ctr"/>
              <a:r>
                <a:rPr lang="zh-CN" altLang="en-US" sz="2000" b="1" dirty="0" smtClean="0">
                  <a:solidFill>
                    <a:srgbClr val="C00000"/>
                  </a:solidFill>
                  <a:latin typeface="微软雅黑" pitchFamily="34" charset="-122"/>
                  <a:ea typeface="微软雅黑" pitchFamily="34" charset="-122"/>
                </a:rPr>
                <a:t>肝癌死亡</a:t>
              </a:r>
              <a:endParaRPr lang="zh-CN" altLang="en-US" sz="2000" b="1" dirty="0">
                <a:solidFill>
                  <a:srgbClr val="C00000"/>
                </a:solidFill>
                <a:latin typeface="微软雅黑" pitchFamily="34" charset="-122"/>
                <a:ea typeface="微软雅黑" pitchFamily="34" charset="-122"/>
              </a:endParaRPr>
            </a:p>
          </p:txBody>
        </p:sp>
      </p:grpSp>
      <p:sp>
        <p:nvSpPr>
          <p:cNvPr id="18" name="椭圆 16"/>
          <p:cNvSpPr>
            <a:spLocks noChangeArrowheads="1"/>
          </p:cNvSpPr>
          <p:nvPr/>
        </p:nvSpPr>
        <p:spPr bwMode="auto">
          <a:xfrm>
            <a:off x="3462338" y="2643188"/>
            <a:ext cx="2016125" cy="1728787"/>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lang="zh-CN" altLang="en-US">
              <a:solidFill>
                <a:srgbClr val="FFFFFF"/>
              </a:solidFill>
              <a:latin typeface="Goudy Old Style" pitchFamily="18" charset="0"/>
            </a:endParaRPr>
          </a:p>
        </p:txBody>
      </p:sp>
      <p:sp>
        <p:nvSpPr>
          <p:cNvPr id="19" name="TextBox 18"/>
          <p:cNvSpPr txBox="1"/>
          <p:nvPr/>
        </p:nvSpPr>
        <p:spPr>
          <a:xfrm>
            <a:off x="1262087" y="4968571"/>
            <a:ext cx="1224136" cy="400110"/>
          </a:xfrm>
          <a:prstGeom prst="rect">
            <a:avLst/>
          </a:prstGeom>
          <a:noFill/>
        </p:spPr>
        <p:txBody>
          <a:bodyPr wrap="square" rtlCol="0">
            <a:spAutoFit/>
          </a:bodyPr>
          <a:lstStyle/>
          <a:p>
            <a:r>
              <a:rPr lang="zh-CN" altLang="en-US" sz="2000" dirty="0" smtClean="0">
                <a:solidFill>
                  <a:srgbClr val="0070C0"/>
                </a:solidFill>
                <a:latin typeface="华文琥珀" pitchFamily="2" charset="-122"/>
                <a:ea typeface="华文琥珀" pitchFamily="2" charset="-122"/>
              </a:rPr>
              <a:t>灵敏度高</a:t>
            </a:r>
            <a:endParaRPr lang="zh-CN" altLang="en-US" sz="2000" dirty="0">
              <a:solidFill>
                <a:srgbClr val="0070C0"/>
              </a:solidFill>
              <a:latin typeface="华文琥珀" pitchFamily="2" charset="-122"/>
              <a:ea typeface="华文琥珀" pitchFamily="2" charset="-122"/>
            </a:endParaRPr>
          </a:p>
        </p:txBody>
      </p:sp>
      <p:sp>
        <p:nvSpPr>
          <p:cNvPr id="20" name="TextBox 19"/>
          <p:cNvSpPr txBox="1"/>
          <p:nvPr/>
        </p:nvSpPr>
        <p:spPr>
          <a:xfrm>
            <a:off x="6498406" y="4916112"/>
            <a:ext cx="1883593" cy="400110"/>
          </a:xfrm>
          <a:prstGeom prst="rect">
            <a:avLst/>
          </a:prstGeom>
          <a:noFill/>
        </p:spPr>
        <p:txBody>
          <a:bodyPr wrap="square" rtlCol="0">
            <a:spAutoFit/>
          </a:bodyPr>
          <a:lstStyle>
            <a:defPPr>
              <a:defRPr lang="zh-CN"/>
            </a:defPPr>
            <a:lvl1pPr>
              <a:defRPr>
                <a:solidFill>
                  <a:srgbClr val="0070C0"/>
                </a:solidFill>
                <a:latin typeface="华文琥珀" pitchFamily="2" charset="-122"/>
                <a:ea typeface="华文琥珀" pitchFamily="2" charset="-122"/>
              </a:defRPr>
            </a:lvl1pPr>
          </a:lstStyle>
          <a:p>
            <a:r>
              <a:rPr lang="zh-CN" altLang="en-US" sz="2000" dirty="0" smtClean="0"/>
              <a:t>抗干扰能力强</a:t>
            </a:r>
            <a:endParaRPr lang="zh-CN" altLang="en-US" sz="2000" dirty="0"/>
          </a:p>
        </p:txBody>
      </p:sp>
      <p:sp>
        <p:nvSpPr>
          <p:cNvPr id="21" name="TextBox 20"/>
          <p:cNvSpPr txBox="1"/>
          <p:nvPr/>
        </p:nvSpPr>
        <p:spPr>
          <a:xfrm>
            <a:off x="5113289" y="5165064"/>
            <a:ext cx="1357750" cy="400110"/>
          </a:xfrm>
          <a:prstGeom prst="rect">
            <a:avLst/>
          </a:prstGeom>
          <a:noFill/>
        </p:spPr>
        <p:txBody>
          <a:bodyPr wrap="square" rtlCol="0">
            <a:spAutoFit/>
          </a:bodyPr>
          <a:lstStyle/>
          <a:p>
            <a:r>
              <a:rPr lang="zh-CN" altLang="en-US" sz="2000" dirty="0" smtClean="0">
                <a:solidFill>
                  <a:srgbClr val="0070C0"/>
                </a:solidFill>
                <a:latin typeface="华文琥珀" pitchFamily="2" charset="-122"/>
                <a:ea typeface="华文琥珀" pitchFamily="2" charset="-122"/>
              </a:rPr>
              <a:t>重复性好</a:t>
            </a:r>
            <a:endParaRPr lang="zh-CN" altLang="en-US" sz="2000" dirty="0">
              <a:solidFill>
                <a:srgbClr val="0070C0"/>
              </a:solidFill>
              <a:latin typeface="华文琥珀" pitchFamily="2" charset="-122"/>
              <a:ea typeface="华文琥珀" pitchFamily="2" charset="-122"/>
            </a:endParaRPr>
          </a:p>
        </p:txBody>
      </p:sp>
      <p:sp>
        <p:nvSpPr>
          <p:cNvPr id="22" name="TextBox 21"/>
          <p:cNvSpPr txBox="1"/>
          <p:nvPr/>
        </p:nvSpPr>
        <p:spPr>
          <a:xfrm>
            <a:off x="2243122" y="1761543"/>
            <a:ext cx="1219216" cy="400110"/>
          </a:xfrm>
          <a:prstGeom prst="rect">
            <a:avLst/>
          </a:prstGeom>
          <a:noFill/>
        </p:spPr>
        <p:txBody>
          <a:bodyPr wrap="square" rtlCol="0">
            <a:spAutoFit/>
          </a:bodyPr>
          <a:lstStyle/>
          <a:p>
            <a:r>
              <a:rPr lang="zh-CN" altLang="en-US" sz="2000" dirty="0">
                <a:solidFill>
                  <a:srgbClr val="0070C0"/>
                </a:solidFill>
                <a:latin typeface="华文琥珀" pitchFamily="2" charset="-122"/>
                <a:ea typeface="华文琥珀" pitchFamily="2" charset="-122"/>
              </a:rPr>
              <a:t>高通量</a:t>
            </a:r>
          </a:p>
        </p:txBody>
      </p:sp>
      <p:cxnSp>
        <p:nvCxnSpPr>
          <p:cNvPr id="24" name="直接箭头连接符 23"/>
          <p:cNvCxnSpPr/>
          <p:nvPr/>
        </p:nvCxnSpPr>
        <p:spPr>
          <a:xfrm flipV="1">
            <a:off x="1979712" y="4149080"/>
            <a:ext cx="1369012" cy="842165"/>
          </a:xfrm>
          <a:prstGeom prst="straightConnector1">
            <a:avLst/>
          </a:prstGeom>
          <a:ln w="2222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3462338" y="4395388"/>
            <a:ext cx="696399" cy="705390"/>
          </a:xfrm>
          <a:prstGeom prst="straightConnector1">
            <a:avLst/>
          </a:prstGeom>
          <a:ln w="2222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H="1" flipV="1">
            <a:off x="5185758" y="4221870"/>
            <a:ext cx="558731" cy="878908"/>
          </a:xfrm>
          <a:prstGeom prst="straightConnector1">
            <a:avLst/>
          </a:prstGeom>
          <a:ln w="2222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flipH="1" flipV="1">
            <a:off x="5504324" y="3877019"/>
            <a:ext cx="1573521" cy="997388"/>
          </a:xfrm>
          <a:prstGeom prst="straightConnector1">
            <a:avLst/>
          </a:prstGeom>
          <a:ln w="2222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2751099" y="5165064"/>
            <a:ext cx="1584525" cy="400110"/>
          </a:xfrm>
          <a:prstGeom prst="rect">
            <a:avLst/>
          </a:prstGeom>
          <a:noFill/>
        </p:spPr>
        <p:txBody>
          <a:bodyPr wrap="square" rtlCol="0">
            <a:spAutoFit/>
          </a:bodyPr>
          <a:lstStyle/>
          <a:p>
            <a:r>
              <a:rPr lang="zh-CN" altLang="en-US" sz="2000" dirty="0" smtClean="0">
                <a:solidFill>
                  <a:srgbClr val="0070C0"/>
                </a:solidFill>
                <a:latin typeface="华文琥珀" pitchFamily="2" charset="-122"/>
                <a:ea typeface="华文琥珀" pitchFamily="2" charset="-122"/>
              </a:rPr>
              <a:t>线性范围广</a:t>
            </a:r>
            <a:endParaRPr lang="zh-CN" altLang="en-US" sz="2000" dirty="0">
              <a:solidFill>
                <a:srgbClr val="0070C0"/>
              </a:solidFill>
              <a:latin typeface="华文琥珀" pitchFamily="2" charset="-122"/>
              <a:ea typeface="华文琥珀" pitchFamily="2" charset="-122"/>
            </a:endParaRPr>
          </a:p>
        </p:txBody>
      </p:sp>
      <p:sp>
        <p:nvSpPr>
          <p:cNvPr id="42" name="TextBox 41"/>
          <p:cNvSpPr txBox="1"/>
          <p:nvPr/>
        </p:nvSpPr>
        <p:spPr>
          <a:xfrm>
            <a:off x="5003313" y="1725926"/>
            <a:ext cx="1522453" cy="400110"/>
          </a:xfrm>
          <a:prstGeom prst="rect">
            <a:avLst/>
          </a:prstGeom>
          <a:noFill/>
        </p:spPr>
        <p:txBody>
          <a:bodyPr wrap="square" rtlCol="0">
            <a:spAutoFit/>
          </a:bodyPr>
          <a:lstStyle/>
          <a:p>
            <a:r>
              <a:rPr lang="zh-CN" altLang="en-US" sz="2000" dirty="0" smtClean="0">
                <a:solidFill>
                  <a:srgbClr val="0070C0"/>
                </a:solidFill>
                <a:latin typeface="华文琥珀" pitchFamily="2" charset="-122"/>
                <a:ea typeface="华文琥珀" pitchFamily="2" charset="-122"/>
              </a:rPr>
              <a:t>结果准确</a:t>
            </a:r>
            <a:endParaRPr lang="zh-CN" altLang="en-US" sz="2000" dirty="0">
              <a:solidFill>
                <a:srgbClr val="0070C0"/>
              </a:solidFill>
              <a:latin typeface="华文琥珀" pitchFamily="2" charset="-122"/>
              <a:ea typeface="华文琥珀" pitchFamily="2" charset="-122"/>
            </a:endParaRPr>
          </a:p>
        </p:txBody>
      </p:sp>
      <p:cxnSp>
        <p:nvCxnSpPr>
          <p:cNvPr id="43" name="直接箭头连接符 42"/>
          <p:cNvCxnSpPr/>
          <p:nvPr/>
        </p:nvCxnSpPr>
        <p:spPr>
          <a:xfrm>
            <a:off x="3059832" y="2126036"/>
            <a:ext cx="750705" cy="649319"/>
          </a:xfrm>
          <a:prstGeom prst="straightConnector1">
            <a:avLst/>
          </a:prstGeom>
          <a:ln w="2222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H="1">
            <a:off x="4636392" y="2166651"/>
            <a:ext cx="953793" cy="434029"/>
          </a:xfrm>
          <a:prstGeom prst="straightConnector1">
            <a:avLst/>
          </a:prstGeom>
          <a:ln w="2222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a:off x="4158737" y="1941370"/>
            <a:ext cx="176888" cy="701818"/>
          </a:xfrm>
          <a:prstGeom prst="straightConnector1">
            <a:avLst/>
          </a:prstGeom>
          <a:ln w="22225">
            <a:solidFill>
              <a:srgbClr val="FF0000"/>
            </a:solidFill>
            <a:headEnd type="stealth"/>
            <a:tailEnd type="non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3770967" y="1572038"/>
            <a:ext cx="952428" cy="400110"/>
          </a:xfrm>
          <a:prstGeom prst="rect">
            <a:avLst/>
          </a:prstGeom>
          <a:noFill/>
        </p:spPr>
        <p:txBody>
          <a:bodyPr wrap="square" rtlCol="0">
            <a:spAutoFit/>
          </a:bodyPr>
          <a:lstStyle/>
          <a:p>
            <a:r>
              <a:rPr lang="zh-CN" altLang="en-US" sz="2000" dirty="0" smtClean="0">
                <a:solidFill>
                  <a:srgbClr val="0070C0"/>
                </a:solidFill>
                <a:latin typeface="华文琥珀" pitchFamily="2" charset="-122"/>
                <a:ea typeface="华文琥珀" pitchFamily="2" charset="-122"/>
              </a:rPr>
              <a:t>快速</a:t>
            </a:r>
            <a:endParaRPr lang="zh-CN" altLang="en-US" sz="2000" dirty="0">
              <a:solidFill>
                <a:srgbClr val="0070C0"/>
              </a:solidFill>
              <a:latin typeface="华文琥珀" pitchFamily="2" charset="-122"/>
              <a:ea typeface="华文琥珀" pitchFamily="2" charset="-122"/>
            </a:endParaRPr>
          </a:p>
        </p:txBody>
      </p:sp>
    </p:spTree>
    <p:extLst>
      <p:ext uri="{BB962C8B-B14F-4D97-AF65-F5344CB8AC3E}">
        <p14:creationId xmlns:p14="http://schemas.microsoft.com/office/powerpoint/2010/main" val="40027557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title"/>
          </p:nvPr>
        </p:nvSpPr>
        <p:spPr>
          <a:xfrm>
            <a:off x="609600" y="3124200"/>
            <a:ext cx="7853362" cy="916807"/>
          </a:xfrm>
        </p:spPr>
        <p:txBody>
          <a:bodyPr vert="horz" wrap="square" lIns="91440" tIns="45720" rIns="91440" bIns="45720" anchor="ctr"/>
          <a:lstStyle/>
          <a:p>
            <a:pPr algn="ctr"/>
            <a:r>
              <a:rPr lang="zh-CN" altLang="en-US" dirty="0" smtClean="0">
                <a:solidFill>
                  <a:srgbClr val="002060"/>
                </a:solidFill>
                <a:latin typeface="楷体" pitchFamily="49" charset="-122"/>
                <a:ea typeface="楷体" pitchFamily="49" charset="-122"/>
              </a:rPr>
              <a:t> </a:t>
            </a:r>
            <a:r>
              <a:rPr lang="en-US" altLang="zh-CN" sz="6000" dirty="0" smtClean="0">
                <a:solidFill>
                  <a:srgbClr val="002060"/>
                </a:solidFill>
                <a:latin typeface="楷体" pitchFamily="49" charset="-122"/>
                <a:ea typeface="楷体" pitchFamily="49" charset="-122"/>
              </a:rPr>
              <a:t>HBV</a:t>
            </a:r>
            <a:r>
              <a:rPr lang="en-US" altLang="zh-CN" sz="2800" dirty="0" smtClean="0">
                <a:solidFill>
                  <a:srgbClr val="002060"/>
                </a:solidFill>
                <a:latin typeface="楷体" pitchFamily="49" charset="-122"/>
                <a:ea typeface="楷体" pitchFamily="49" charset="-122"/>
              </a:rPr>
              <a:t> </a:t>
            </a:r>
            <a:r>
              <a:rPr lang="en-US" altLang="zh-CN" sz="6000" dirty="0" smtClean="0">
                <a:solidFill>
                  <a:srgbClr val="002060"/>
                </a:solidFill>
                <a:latin typeface="楷体" pitchFamily="49" charset="-122"/>
                <a:ea typeface="楷体" pitchFamily="49" charset="-122"/>
              </a:rPr>
              <a:t>DNA</a:t>
            </a:r>
            <a:r>
              <a:rPr lang="en-US" altLang="zh-CN" dirty="0" smtClean="0">
                <a:solidFill>
                  <a:srgbClr val="002060"/>
                </a:solidFill>
                <a:latin typeface="楷体" pitchFamily="49" charset="-122"/>
                <a:ea typeface="楷体" pitchFamily="49" charset="-122"/>
              </a:rPr>
              <a:t> </a:t>
            </a:r>
            <a:r>
              <a:rPr lang="zh-CN" altLang="en-US" sz="6000" dirty="0">
                <a:solidFill>
                  <a:srgbClr val="002060"/>
                </a:solidFill>
                <a:latin typeface="楷体" pitchFamily="49" charset="-122"/>
                <a:ea typeface="楷体" pitchFamily="49" charset="-122"/>
              </a:rPr>
              <a:t>高敏</a:t>
            </a:r>
            <a:r>
              <a:rPr lang="zh-CN" altLang="en-US" sz="6000" dirty="0" smtClean="0">
                <a:solidFill>
                  <a:srgbClr val="002060"/>
                </a:solidFill>
                <a:latin typeface="楷体" pitchFamily="49" charset="-122"/>
                <a:ea typeface="楷体" pitchFamily="49" charset="-122"/>
              </a:rPr>
              <a:t>检测</a:t>
            </a:r>
            <a:r>
              <a:rPr lang="en-US" altLang="zh-CN" sz="6000" dirty="0" smtClean="0">
                <a:solidFill>
                  <a:srgbClr val="002060"/>
                </a:solidFill>
                <a:latin typeface="华文行楷" pitchFamily="2" charset="-122"/>
                <a:ea typeface="华文行楷" pitchFamily="2" charset="-122"/>
              </a:rPr>
              <a:t/>
            </a:r>
            <a:br>
              <a:rPr lang="en-US" altLang="zh-CN" sz="6000" dirty="0" smtClean="0">
                <a:solidFill>
                  <a:srgbClr val="002060"/>
                </a:solidFill>
                <a:latin typeface="华文行楷" pitchFamily="2" charset="-122"/>
                <a:ea typeface="华文行楷" pitchFamily="2" charset="-122"/>
              </a:rPr>
            </a:br>
            <a:r>
              <a:rPr lang="en-US" altLang="zh-CN" sz="5400" dirty="0" smtClean="0">
                <a:solidFill>
                  <a:srgbClr val="002060"/>
                </a:solidFill>
                <a:latin typeface="华文行楷" pitchFamily="2" charset="-122"/>
                <a:ea typeface="华文行楷" pitchFamily="2" charset="-122"/>
              </a:rPr>
              <a:t/>
            </a:r>
            <a:br>
              <a:rPr lang="en-US" altLang="zh-CN" sz="5400" dirty="0" smtClean="0">
                <a:solidFill>
                  <a:srgbClr val="002060"/>
                </a:solidFill>
                <a:latin typeface="华文行楷" pitchFamily="2" charset="-122"/>
                <a:ea typeface="华文行楷" pitchFamily="2" charset="-122"/>
              </a:rPr>
            </a:br>
            <a:r>
              <a:rPr lang="en-US" altLang="zh-CN" sz="5400" dirty="0" smtClean="0">
                <a:solidFill>
                  <a:srgbClr val="002060"/>
                </a:solidFill>
                <a:latin typeface="华文行楷" pitchFamily="2" charset="-122"/>
                <a:ea typeface="华文行楷" pitchFamily="2" charset="-122"/>
              </a:rPr>
              <a:t> </a:t>
            </a:r>
            <a:r>
              <a:rPr lang="en-US" altLang="zh-CN" sz="5400" dirty="0" smtClean="0">
                <a:solidFill>
                  <a:srgbClr val="002060"/>
                </a:solidFill>
                <a:latin typeface="DFKai-SB" pitchFamily="65" charset="-120"/>
                <a:ea typeface="DFKai-SB" pitchFamily="65" charset="-120"/>
              </a:rPr>
              <a:t>What</a:t>
            </a:r>
            <a:r>
              <a:rPr lang="zh-CN" altLang="en-US" sz="5400" dirty="0" smtClean="0">
                <a:solidFill>
                  <a:srgbClr val="002060"/>
                </a:solidFill>
                <a:latin typeface="DFKai-SB" pitchFamily="65" charset="-120"/>
                <a:ea typeface="DFKai-SB" pitchFamily="65" charset="-120"/>
              </a:rPr>
              <a:t>？ </a:t>
            </a:r>
            <a:r>
              <a:rPr lang="en-US" altLang="zh-CN" sz="5400" dirty="0" smtClean="0">
                <a:solidFill>
                  <a:srgbClr val="002060"/>
                </a:solidFill>
                <a:latin typeface="DFKai-SB" pitchFamily="65" charset="-120"/>
                <a:ea typeface="DFKai-SB" pitchFamily="65" charset="-120"/>
              </a:rPr>
              <a:t>Why</a:t>
            </a:r>
            <a:r>
              <a:rPr lang="zh-CN" altLang="en-US" sz="5400" dirty="0" smtClean="0">
                <a:solidFill>
                  <a:srgbClr val="002060"/>
                </a:solidFill>
                <a:latin typeface="DFKai-SB" pitchFamily="65" charset="-120"/>
                <a:ea typeface="DFKai-SB" pitchFamily="65" charset="-120"/>
              </a:rPr>
              <a:t>？ </a:t>
            </a:r>
            <a:r>
              <a:rPr lang="en-US" altLang="zh-CN" sz="4000" dirty="0" smtClean="0">
                <a:solidFill>
                  <a:srgbClr val="002060"/>
                </a:solidFill>
                <a:latin typeface="DFKai-SB" pitchFamily="65" charset="-120"/>
                <a:ea typeface="DFKai-SB" pitchFamily="65" charset="-120"/>
              </a:rPr>
              <a:t> </a:t>
            </a:r>
            <a:r>
              <a:rPr lang="en-US" altLang="zh-CN" sz="5400" dirty="0">
                <a:solidFill>
                  <a:srgbClr val="002060"/>
                </a:solidFill>
                <a:latin typeface="DFKai-SB" pitchFamily="65" charset="-120"/>
                <a:ea typeface="DFKai-SB" pitchFamily="65" charset="-120"/>
              </a:rPr>
              <a:t>HOW</a:t>
            </a:r>
            <a:r>
              <a:rPr lang="zh-CN" altLang="en-US" sz="5400" dirty="0">
                <a:solidFill>
                  <a:srgbClr val="002060"/>
                </a:solidFill>
                <a:latin typeface="DFKai-SB" pitchFamily="65" charset="-120"/>
                <a:ea typeface="DFKai-SB" pitchFamily="65" charset="-120"/>
              </a:rPr>
              <a:t>？ </a:t>
            </a:r>
            <a:r>
              <a:rPr lang="en-US" altLang="zh-CN" sz="5400" dirty="0">
                <a:solidFill>
                  <a:srgbClr val="002060"/>
                </a:solidFill>
                <a:latin typeface="DFKai-SB" pitchFamily="65" charset="-120"/>
                <a:ea typeface="DFKai-SB" pitchFamily="65" charset="-120"/>
              </a:rPr>
              <a:t/>
            </a:r>
            <a:br>
              <a:rPr lang="en-US" altLang="zh-CN" sz="5400" dirty="0">
                <a:solidFill>
                  <a:srgbClr val="002060"/>
                </a:solidFill>
                <a:latin typeface="DFKai-SB" pitchFamily="65" charset="-120"/>
                <a:ea typeface="DFKai-SB" pitchFamily="65" charset="-120"/>
              </a:rPr>
            </a:br>
            <a:endParaRPr lang="zh-CN" altLang="en-US" sz="5400" dirty="0">
              <a:solidFill>
                <a:srgbClr val="002060"/>
              </a:solidFill>
              <a:latin typeface="DFKai-SB" pitchFamily="65" charset="-120"/>
              <a:ea typeface="DFKai-SB" pitchFamily="65" charset="-120"/>
            </a:endParaRPr>
          </a:p>
        </p:txBody>
      </p:sp>
    </p:spTree>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550607" y="793955"/>
            <a:ext cx="7853362" cy="571500"/>
          </a:xfrm>
          <a:prstGeom prst="rect">
            <a:avLst/>
          </a:prstGeom>
          <a:noFill/>
          <a:ln w="9525">
            <a:noFill/>
          </a:ln>
        </p:spPr>
        <p:txBody>
          <a:bodyPr vert="horz" wrap="square" lIns="91440" tIns="45720" rIns="91440" bIns="45720"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panose="020B0604020202020204" pitchFamily="34" charset="0"/>
              </a:defRPr>
            </a:lvl2pPr>
            <a:lvl3pPr algn="l" rtl="0" eaLnBrk="0" fontAlgn="base" hangingPunct="0">
              <a:spcBef>
                <a:spcPct val="0"/>
              </a:spcBef>
              <a:spcAft>
                <a:spcPct val="0"/>
              </a:spcAft>
              <a:defRPr sz="3600">
                <a:solidFill>
                  <a:schemeClr val="tx2"/>
                </a:solidFill>
                <a:latin typeface="Arial" panose="020B0604020202020204" pitchFamily="34" charset="0"/>
              </a:defRPr>
            </a:lvl3pPr>
            <a:lvl4pPr algn="l" rtl="0" eaLnBrk="0" fontAlgn="base" hangingPunct="0">
              <a:spcBef>
                <a:spcPct val="0"/>
              </a:spcBef>
              <a:spcAft>
                <a:spcPct val="0"/>
              </a:spcAft>
              <a:defRPr sz="3600">
                <a:solidFill>
                  <a:schemeClr val="tx2"/>
                </a:solidFill>
                <a:latin typeface="Arial" panose="020B0604020202020204" pitchFamily="34" charset="0"/>
              </a:defRPr>
            </a:lvl4pPr>
            <a:lvl5pPr algn="l" rtl="0" eaLnBrk="0" fontAlgn="base" hangingPunct="0">
              <a:spcBef>
                <a:spcPct val="0"/>
              </a:spcBef>
              <a:spcAft>
                <a:spcPct val="0"/>
              </a:spcAft>
              <a:defRPr sz="3600">
                <a:solidFill>
                  <a:schemeClr val="tx2"/>
                </a:solidFill>
                <a:latin typeface="Arial" panose="020B0604020202020204" pitchFamily="34" charset="0"/>
              </a:defRPr>
            </a:lvl5pPr>
            <a:lvl6pPr marL="457200" algn="l" rtl="0" eaLnBrk="0" fontAlgn="base" hangingPunct="0">
              <a:spcBef>
                <a:spcPct val="0"/>
              </a:spcBef>
              <a:spcAft>
                <a:spcPct val="0"/>
              </a:spcAft>
              <a:defRPr sz="3600">
                <a:solidFill>
                  <a:schemeClr val="tx2"/>
                </a:solidFill>
                <a:latin typeface="Arial" panose="020B0604020202020204" pitchFamily="34" charset="0"/>
              </a:defRPr>
            </a:lvl6pPr>
            <a:lvl7pPr marL="914400" algn="l" rtl="0" eaLnBrk="0" fontAlgn="base" hangingPunct="0">
              <a:spcBef>
                <a:spcPct val="0"/>
              </a:spcBef>
              <a:spcAft>
                <a:spcPct val="0"/>
              </a:spcAft>
              <a:defRPr sz="3600">
                <a:solidFill>
                  <a:schemeClr val="tx2"/>
                </a:solidFill>
                <a:latin typeface="Arial" panose="020B0604020202020204" pitchFamily="34" charset="0"/>
              </a:defRPr>
            </a:lvl7pPr>
            <a:lvl8pPr marL="1371600" algn="l" rtl="0" eaLnBrk="0" fontAlgn="base" hangingPunct="0">
              <a:spcBef>
                <a:spcPct val="0"/>
              </a:spcBef>
              <a:spcAft>
                <a:spcPct val="0"/>
              </a:spcAft>
              <a:defRPr sz="3600">
                <a:solidFill>
                  <a:schemeClr val="tx2"/>
                </a:solidFill>
                <a:latin typeface="Arial" panose="020B0604020202020204" pitchFamily="34" charset="0"/>
              </a:defRPr>
            </a:lvl8pPr>
            <a:lvl9pPr marL="1828800" algn="l" rtl="0" eaLnBrk="0" fontAlgn="base" hangingPunct="0">
              <a:spcBef>
                <a:spcPct val="0"/>
              </a:spcBef>
              <a:spcAft>
                <a:spcPct val="0"/>
              </a:spcAft>
              <a:defRPr sz="3600">
                <a:solidFill>
                  <a:schemeClr val="tx2"/>
                </a:solidFill>
                <a:latin typeface="Arial" panose="020B0604020202020204" pitchFamily="34" charset="0"/>
              </a:defRPr>
            </a:lvl9pPr>
          </a:lstStyle>
          <a:p>
            <a:r>
              <a:rPr lang="en-US" altLang="zh-CN" dirty="0" smtClean="0">
                <a:latin typeface="黑体" panose="02010609060101010101" pitchFamily="49" charset="-122"/>
                <a:ea typeface="黑体" panose="02010609060101010101" pitchFamily="49" charset="-122"/>
              </a:rPr>
              <a:t/>
            </a:r>
            <a:br>
              <a:rPr lang="en-US" altLang="zh-CN" dirty="0" smtClean="0">
                <a:latin typeface="黑体" panose="02010609060101010101" pitchFamily="49" charset="-122"/>
                <a:ea typeface="黑体" panose="02010609060101010101" pitchFamily="49" charset="-122"/>
              </a:rPr>
            </a:br>
            <a:r>
              <a:rPr lang="zh-CN" altLang="en-US" dirty="0" smtClean="0">
                <a:latin typeface="黑体" panose="02010609060101010101" pitchFamily="49" charset="-122"/>
                <a:ea typeface="黑体" panose="02010609060101010101" pitchFamily="49" charset="-122"/>
              </a:rPr>
              <a:t>主要内容</a:t>
            </a:r>
            <a:endParaRPr lang="zh-CN" altLang="en-US" dirty="0">
              <a:latin typeface="黑体" panose="02010609060101010101" pitchFamily="49" charset="-122"/>
              <a:ea typeface="黑体" panose="02010609060101010101" pitchFamily="49" charset="-122"/>
            </a:endParaRPr>
          </a:p>
        </p:txBody>
      </p:sp>
      <p:sp>
        <p:nvSpPr>
          <p:cNvPr id="5" name="内容占位符 2"/>
          <p:cNvSpPr>
            <a:spLocks noGrp="1"/>
          </p:cNvSpPr>
          <p:nvPr>
            <p:ph idx="1"/>
          </p:nvPr>
        </p:nvSpPr>
        <p:spPr>
          <a:xfrm>
            <a:off x="838200" y="2362200"/>
            <a:ext cx="7853362" cy="3306763"/>
          </a:xfrm>
        </p:spPr>
        <p:txBody>
          <a:bodyPr vert="horz" wrap="square" lIns="91440" tIns="45720" rIns="91440" bIns="45720" anchor="t"/>
          <a:lstStyle/>
          <a:p>
            <a:r>
              <a:rPr lang="en-US" altLang="zh-CN" dirty="0" smtClean="0">
                <a:latin typeface="黑体" panose="02010609060101010101" pitchFamily="49" charset="-122"/>
                <a:ea typeface="黑体" panose="02010609060101010101" pitchFamily="49" charset="-122"/>
              </a:rPr>
              <a:t>HBV</a:t>
            </a:r>
            <a:r>
              <a:rPr lang="en-US" altLang="zh-CN" sz="1400" dirty="0" smtClean="0">
                <a:latin typeface="黑体" panose="02010609060101010101" pitchFamily="49" charset="-122"/>
                <a:ea typeface="黑体" panose="02010609060101010101" pitchFamily="49" charset="-122"/>
              </a:rPr>
              <a:t> </a:t>
            </a:r>
            <a:r>
              <a:rPr lang="en-US" altLang="zh-CN" dirty="0" smtClean="0">
                <a:latin typeface="黑体" panose="02010609060101010101" pitchFamily="49" charset="-122"/>
                <a:ea typeface="黑体" panose="02010609060101010101" pitchFamily="49" charset="-122"/>
              </a:rPr>
              <a:t>DNA </a:t>
            </a:r>
            <a:r>
              <a:rPr lang="zh-CN" altLang="en-US" dirty="0" smtClean="0">
                <a:latin typeface="黑体" panose="02010609060101010101" pitchFamily="49" charset="-122"/>
                <a:ea typeface="黑体" panose="02010609060101010101" pitchFamily="49" charset="-122"/>
              </a:rPr>
              <a:t>高敏</a:t>
            </a:r>
            <a:r>
              <a:rPr lang="zh-CN" altLang="en-US" dirty="0">
                <a:latin typeface="黑体" panose="02010609060101010101" pitchFamily="49" charset="-122"/>
                <a:ea typeface="黑体" panose="02010609060101010101" pitchFamily="49" charset="-122"/>
              </a:rPr>
              <a:t>检测技术</a:t>
            </a:r>
            <a:r>
              <a:rPr lang="zh-CN" altLang="en-US" dirty="0" smtClean="0">
                <a:latin typeface="黑体" panose="02010609060101010101" pitchFamily="49" charset="-122"/>
                <a:ea typeface="黑体" panose="02010609060101010101" pitchFamily="49" charset="-122"/>
              </a:rPr>
              <a:t>背景</a:t>
            </a:r>
            <a:endParaRPr lang="en-US" altLang="zh-CN" dirty="0" smtClean="0">
              <a:latin typeface="黑体" panose="02010609060101010101" pitchFamily="49" charset="-122"/>
              <a:ea typeface="黑体" panose="02010609060101010101" pitchFamily="49" charset="-122"/>
            </a:endParaRPr>
          </a:p>
          <a:p>
            <a:r>
              <a:rPr lang="zh-CN" altLang="en-US" dirty="0">
                <a:latin typeface="黑体" pitchFamily="49" charset="-122"/>
                <a:ea typeface="黑体" pitchFamily="49" charset="-122"/>
              </a:rPr>
              <a:t>国内外</a:t>
            </a:r>
            <a:r>
              <a:rPr lang="zh-CN" altLang="en-US" dirty="0" smtClean="0">
                <a:latin typeface="黑体" pitchFamily="49" charset="-122"/>
                <a:ea typeface="黑体" pitchFamily="49" charset="-122"/>
              </a:rPr>
              <a:t>对</a:t>
            </a:r>
            <a:r>
              <a:rPr lang="zh-CN" altLang="en-US" sz="2000" dirty="0" smtClean="0">
                <a:latin typeface="黑体" pitchFamily="49" charset="-122"/>
                <a:ea typeface="黑体" pitchFamily="49" charset="-122"/>
              </a:rPr>
              <a:t> </a:t>
            </a:r>
            <a:r>
              <a:rPr lang="en-US" altLang="zh-CN" dirty="0" smtClean="0">
                <a:latin typeface="黑体" pitchFamily="49" charset="-122"/>
                <a:ea typeface="黑体" pitchFamily="49" charset="-122"/>
              </a:rPr>
              <a:t>HBV</a:t>
            </a:r>
            <a:r>
              <a:rPr lang="en-US" altLang="zh-CN" sz="1800" dirty="0" smtClean="0">
                <a:latin typeface="黑体" pitchFamily="49" charset="-122"/>
                <a:ea typeface="黑体" pitchFamily="49" charset="-122"/>
              </a:rPr>
              <a:t> </a:t>
            </a:r>
            <a:r>
              <a:rPr lang="en-US" altLang="zh-CN" dirty="0" smtClean="0">
                <a:latin typeface="黑体" pitchFamily="49" charset="-122"/>
                <a:ea typeface="黑体" pitchFamily="49" charset="-122"/>
              </a:rPr>
              <a:t>DNA</a:t>
            </a:r>
            <a:r>
              <a:rPr lang="en-US" altLang="zh-CN" sz="2000" dirty="0" smtClean="0">
                <a:latin typeface="黑体" pitchFamily="49" charset="-122"/>
                <a:ea typeface="黑体" pitchFamily="49" charset="-122"/>
              </a:rPr>
              <a:t> </a:t>
            </a:r>
            <a:r>
              <a:rPr lang="zh-CN" altLang="en-US" dirty="0" smtClean="0">
                <a:latin typeface="黑体" pitchFamily="49" charset="-122"/>
                <a:ea typeface="黑体" pitchFamily="49" charset="-122"/>
              </a:rPr>
              <a:t>高敏</a:t>
            </a:r>
            <a:r>
              <a:rPr lang="zh-CN" altLang="en-US" dirty="0">
                <a:latin typeface="黑体" pitchFamily="49" charset="-122"/>
                <a:ea typeface="黑体" pitchFamily="49" charset="-122"/>
              </a:rPr>
              <a:t>检测的建议及要求</a:t>
            </a:r>
            <a:endParaRPr lang="en-US" altLang="zh-CN" dirty="0" smtClean="0">
              <a:latin typeface="黑体" panose="02010609060101010101" pitchFamily="49" charset="-122"/>
              <a:ea typeface="黑体" panose="02010609060101010101" pitchFamily="49" charset="-122"/>
            </a:endParaRPr>
          </a:p>
          <a:p>
            <a:r>
              <a:rPr lang="en-US" altLang="zh-CN" dirty="0" smtClean="0">
                <a:latin typeface="黑体" panose="02010609060101010101" pitchFamily="49" charset="-122"/>
                <a:ea typeface="黑体" panose="02010609060101010101" pitchFamily="49" charset="-122"/>
              </a:rPr>
              <a:t>HBV</a:t>
            </a:r>
            <a:r>
              <a:rPr lang="en-US" altLang="zh-CN" sz="1600" dirty="0" smtClean="0">
                <a:latin typeface="黑体" panose="02010609060101010101" pitchFamily="49" charset="-122"/>
                <a:ea typeface="黑体" panose="02010609060101010101" pitchFamily="49" charset="-122"/>
              </a:rPr>
              <a:t> </a:t>
            </a:r>
            <a:r>
              <a:rPr lang="en-US" altLang="zh-CN" dirty="0" smtClean="0">
                <a:latin typeface="黑体" panose="02010609060101010101" pitchFamily="49" charset="-122"/>
                <a:ea typeface="黑体" panose="02010609060101010101" pitchFamily="49" charset="-122"/>
              </a:rPr>
              <a:t>DNA </a:t>
            </a:r>
            <a:r>
              <a:rPr lang="zh-CN" altLang="en-US" dirty="0" smtClean="0">
                <a:latin typeface="黑体" panose="02010609060101010101" pitchFamily="49" charset="-122"/>
                <a:ea typeface="黑体" panose="02010609060101010101" pitchFamily="49" charset="-122"/>
              </a:rPr>
              <a:t>高敏</a:t>
            </a:r>
            <a:r>
              <a:rPr lang="zh-CN" altLang="en-US" dirty="0">
                <a:latin typeface="黑体" panose="02010609060101010101" pitchFamily="49" charset="-122"/>
                <a:ea typeface="黑体" panose="02010609060101010101" pitchFamily="49" charset="-122"/>
              </a:rPr>
              <a:t>检测的</a:t>
            </a:r>
            <a:r>
              <a:rPr lang="zh-CN" altLang="en-US" dirty="0" smtClean="0">
                <a:latin typeface="黑体" panose="02010609060101010101" pitchFamily="49" charset="-122"/>
                <a:ea typeface="黑体" panose="02010609060101010101" pitchFamily="49" charset="-122"/>
              </a:rPr>
              <a:t>临床需求</a:t>
            </a:r>
            <a:endParaRPr lang="en-US" altLang="zh-CN" dirty="0" smtClean="0">
              <a:latin typeface="黑体" panose="02010609060101010101" pitchFamily="49" charset="-122"/>
              <a:ea typeface="黑体" panose="02010609060101010101" pitchFamily="49" charset="-122"/>
            </a:endParaRPr>
          </a:p>
          <a:p>
            <a:endParaRPr lang="en-US" altLang="zh-CN" dirty="0">
              <a:latin typeface="黑体" panose="02010609060101010101" pitchFamily="49" charset="-122"/>
              <a:ea typeface="黑体" panose="02010609060101010101" pitchFamily="49" charset="-122"/>
            </a:endParaRPr>
          </a:p>
          <a:p>
            <a:pPr marL="0" indent="0">
              <a:buNone/>
            </a:pPr>
            <a:endParaRPr lang="en-US" altLang="zh-CN"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6371197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内容占位符 2"/>
          <p:cNvSpPr>
            <a:spLocks noGrp="1"/>
          </p:cNvSpPr>
          <p:nvPr>
            <p:ph idx="1"/>
          </p:nvPr>
        </p:nvSpPr>
        <p:spPr>
          <a:xfrm>
            <a:off x="820738" y="980440"/>
            <a:ext cx="7853362" cy="4525963"/>
          </a:xfrm>
        </p:spPr>
        <p:txBody>
          <a:bodyPr vert="horz" wrap="square" lIns="91440" tIns="45720" rIns="91440" bIns="45720" anchor="t"/>
          <a:lstStyle/>
          <a:p>
            <a:endParaRPr lang="en-US" altLang="zh-CN" dirty="0">
              <a:ea typeface="宋体" panose="02010600030101010101" pitchFamily="2" charset="-122"/>
            </a:endParaRPr>
          </a:p>
          <a:p>
            <a:endParaRPr lang="en-US" altLang="zh-CN" sz="3600" dirty="0">
              <a:ea typeface="宋体" panose="02010600030101010101" pitchFamily="2" charset="-122"/>
            </a:endParaRPr>
          </a:p>
          <a:p>
            <a:pPr algn="ctr">
              <a:buNone/>
            </a:pPr>
            <a:r>
              <a:rPr lang="en-US" altLang="zh-CN" sz="3600" b="1" dirty="0" smtClean="0">
                <a:latin typeface="黑体" pitchFamily="49" charset="-122"/>
                <a:ea typeface="黑体" pitchFamily="49" charset="-122"/>
              </a:rPr>
              <a:t>HBV</a:t>
            </a:r>
            <a:r>
              <a:rPr lang="en-US" altLang="zh-CN" sz="1600" b="1" dirty="0" smtClean="0">
                <a:latin typeface="黑体" pitchFamily="49" charset="-122"/>
                <a:ea typeface="黑体" pitchFamily="49" charset="-122"/>
              </a:rPr>
              <a:t> </a:t>
            </a:r>
            <a:r>
              <a:rPr lang="en-US" altLang="zh-CN" sz="3600" b="1" dirty="0" smtClean="0">
                <a:latin typeface="黑体" pitchFamily="49" charset="-122"/>
                <a:ea typeface="黑体" pitchFamily="49" charset="-122"/>
              </a:rPr>
              <a:t>DNA </a:t>
            </a:r>
            <a:r>
              <a:rPr lang="zh-CN" altLang="en-US" sz="3600" b="1" dirty="0" smtClean="0">
                <a:latin typeface="黑体" pitchFamily="49" charset="-122"/>
                <a:ea typeface="黑体" pitchFamily="49" charset="-122"/>
              </a:rPr>
              <a:t>高敏</a:t>
            </a:r>
            <a:r>
              <a:rPr lang="zh-CN" altLang="en-US" sz="3600" b="1" dirty="0">
                <a:latin typeface="黑体" pitchFamily="49" charset="-122"/>
                <a:ea typeface="黑体" pitchFamily="49" charset="-122"/>
              </a:rPr>
              <a:t>检测的技术背景</a:t>
            </a:r>
          </a:p>
        </p:txBody>
      </p:sp>
    </p:spTree>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066800" y="151130"/>
            <a:ext cx="7086600" cy="1143000"/>
          </a:xfrm>
          <a:prstGeom prst="rect">
            <a:avLst/>
          </a:prstGeom>
          <a:noFill/>
          <a:ln w="9525">
            <a:noFill/>
            <a:miter lim="800000"/>
          </a:ln>
        </p:spPr>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000" b="1" i="0" u="none" strike="noStrike" kern="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j-cs"/>
              </a:rPr>
              <a:t> </a:t>
            </a:r>
            <a:r>
              <a:rPr kumimoji="0" lang="en-US" altLang="zh-CN" sz="4000" b="1" i="0" u="none" strike="noStrike" kern="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j-cs"/>
              </a:rPr>
              <a:t>HBV</a:t>
            </a:r>
            <a:r>
              <a:rPr kumimoji="0" lang="en-US" altLang="zh-CN" sz="2000" b="1" i="0" u="none" strike="noStrike" kern="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j-cs"/>
              </a:rPr>
              <a:t> </a:t>
            </a:r>
            <a:r>
              <a:rPr kumimoji="0" lang="en-US" altLang="zh-CN" sz="4000" b="1" i="0" u="none" strike="noStrike" kern="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j-cs"/>
              </a:rPr>
              <a:t>DNA</a:t>
            </a:r>
            <a:r>
              <a:rPr kumimoji="0" lang="en-US" altLang="zh-CN" sz="2000" b="1" i="0" u="none" strike="noStrike" kern="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j-cs"/>
              </a:rPr>
              <a:t> </a:t>
            </a:r>
            <a:r>
              <a:rPr lang="zh-CN" altLang="en-US" sz="4000" b="1" kern="0" dirty="0">
                <a:solidFill>
                  <a:srgbClr val="002060"/>
                </a:solidFill>
                <a:latin typeface="黑体" panose="02010609060101010101" pitchFamily="49" charset="-122"/>
                <a:ea typeface="黑体" panose="02010609060101010101" pitchFamily="49" charset="-122"/>
                <a:cs typeface="+mj-cs"/>
              </a:rPr>
              <a:t>高敏</a:t>
            </a:r>
            <a:r>
              <a:rPr kumimoji="0" lang="zh-CN" altLang="en-US" sz="4000" b="1" i="0" u="none" strike="noStrike" kern="0" cap="none" spc="0" normalizeH="0" baseline="0" noProof="0" dirty="0" smtClean="0">
                <a:ln>
                  <a:noFill/>
                </a:ln>
                <a:solidFill>
                  <a:srgbClr val="002060"/>
                </a:solidFill>
                <a:effectLst/>
                <a:uLnTx/>
                <a:uFillTx/>
                <a:latin typeface="黑体" panose="02010609060101010101" pitchFamily="49" charset="-122"/>
                <a:ea typeface="黑体" panose="02010609060101010101" pitchFamily="49" charset="-122"/>
                <a:cs typeface="+mj-cs"/>
              </a:rPr>
              <a:t>检测技术</a:t>
            </a:r>
            <a:endParaRPr kumimoji="0" lang="en-US" altLang="zh-CN" sz="4000" b="1" i="0" u="none" strike="noStrike" kern="0" cap="none" spc="0" normalizeH="0" baseline="0" noProof="0" dirty="0">
              <a:ln>
                <a:noFill/>
              </a:ln>
              <a:solidFill>
                <a:srgbClr val="002060"/>
              </a:solidFill>
              <a:effectLst/>
              <a:uLnTx/>
              <a:uFillTx/>
              <a:latin typeface="黑体" panose="02010609060101010101" pitchFamily="49" charset="-122"/>
              <a:ea typeface="黑体" panose="02010609060101010101" pitchFamily="49" charset="-122"/>
              <a:cs typeface="+mj-cs"/>
            </a:endParaRPr>
          </a:p>
        </p:txBody>
      </p:sp>
      <p:sp>
        <p:nvSpPr>
          <p:cNvPr id="6147" name="TextBox 2"/>
          <p:cNvSpPr txBox="1"/>
          <p:nvPr/>
        </p:nvSpPr>
        <p:spPr>
          <a:xfrm>
            <a:off x="2390775" y="1589088"/>
            <a:ext cx="4200525" cy="584775"/>
          </a:xfrm>
          <a:prstGeom prst="rect">
            <a:avLst/>
          </a:prstGeom>
          <a:noFill/>
          <a:ln w="9525">
            <a:noFill/>
          </a:ln>
        </p:spPr>
        <p:txBody>
          <a:bodyPr>
            <a:spAutoFit/>
          </a:bodyPr>
          <a:lstStyle/>
          <a:p>
            <a:pPr lvl="0" algn="ctr" eaLnBrk="1" hangingPunct="1"/>
            <a:r>
              <a:rPr lang="zh-CN" altLang="en-US" dirty="0" smtClean="0">
                <a:latin typeface="黑体" panose="02010609060101010101" pitchFamily="49" charset="-122"/>
                <a:ea typeface="黑体" panose="02010609060101010101" pitchFamily="49" charset="-122"/>
              </a:rPr>
              <a:t>荧光</a:t>
            </a:r>
            <a:r>
              <a:rPr lang="zh-CN" altLang="en-US" dirty="0">
                <a:latin typeface="黑体" panose="02010609060101010101" pitchFamily="49" charset="-122"/>
                <a:ea typeface="黑体" panose="02010609060101010101" pitchFamily="49" charset="-122"/>
              </a:rPr>
              <a:t>定量</a:t>
            </a:r>
            <a:r>
              <a:rPr lang="en-US" altLang="zh-CN" dirty="0">
                <a:latin typeface="黑体" panose="02010609060101010101" pitchFamily="49" charset="-122"/>
                <a:ea typeface="黑体" panose="02010609060101010101" pitchFamily="49" charset="-122"/>
              </a:rPr>
              <a:t>PCR</a:t>
            </a:r>
            <a:r>
              <a:rPr lang="zh-CN" altLang="en-US" dirty="0">
                <a:latin typeface="黑体" panose="02010609060101010101" pitchFamily="49" charset="-122"/>
                <a:ea typeface="黑体" panose="02010609060101010101" pitchFamily="49" charset="-122"/>
              </a:rPr>
              <a:t>检测技术</a:t>
            </a:r>
          </a:p>
        </p:txBody>
      </p:sp>
      <p:sp>
        <p:nvSpPr>
          <p:cNvPr id="6148" name="TextBox 4"/>
          <p:cNvSpPr txBox="1"/>
          <p:nvPr/>
        </p:nvSpPr>
        <p:spPr>
          <a:xfrm>
            <a:off x="1150938" y="2908300"/>
            <a:ext cx="2057400" cy="584200"/>
          </a:xfrm>
          <a:prstGeom prst="rect">
            <a:avLst/>
          </a:prstGeom>
          <a:noFill/>
          <a:ln w="9525">
            <a:noFill/>
          </a:ln>
        </p:spPr>
        <p:txBody>
          <a:bodyPr>
            <a:spAutoFit/>
          </a:bodyPr>
          <a:lstStyle/>
          <a:p>
            <a:pPr lvl="0" algn="ctr" eaLnBrk="1" hangingPunct="1"/>
            <a:r>
              <a:rPr lang="zh-CN" altLang="en-US" b="1" dirty="0" smtClean="0">
                <a:latin typeface="黑体" panose="02010609060101010101" pitchFamily="49" charset="-122"/>
                <a:ea typeface="黑体" panose="02010609060101010101" pitchFamily="49" charset="-122"/>
              </a:rPr>
              <a:t>提取</a:t>
            </a:r>
            <a:endParaRPr lang="zh-CN" altLang="en-US" b="1" dirty="0">
              <a:latin typeface="黑体" panose="02010609060101010101" pitchFamily="49" charset="-122"/>
              <a:ea typeface="黑体" panose="02010609060101010101" pitchFamily="49" charset="-122"/>
            </a:endParaRPr>
          </a:p>
        </p:txBody>
      </p:sp>
      <p:sp>
        <p:nvSpPr>
          <p:cNvPr id="6149" name="TextBox 7"/>
          <p:cNvSpPr txBox="1"/>
          <p:nvPr/>
        </p:nvSpPr>
        <p:spPr>
          <a:xfrm>
            <a:off x="6324600" y="2922588"/>
            <a:ext cx="1828800" cy="584200"/>
          </a:xfrm>
          <a:prstGeom prst="rect">
            <a:avLst/>
          </a:prstGeom>
          <a:noFill/>
          <a:ln w="9525">
            <a:noFill/>
          </a:ln>
        </p:spPr>
        <p:txBody>
          <a:bodyPr>
            <a:spAutoFit/>
          </a:bodyPr>
          <a:lstStyle/>
          <a:p>
            <a:pPr lvl="0" algn="ctr" eaLnBrk="1" hangingPunct="1"/>
            <a:r>
              <a:rPr lang="zh-CN" altLang="en-US" b="1" dirty="0" smtClean="0">
                <a:latin typeface="黑体" panose="02010609060101010101" pitchFamily="49" charset="-122"/>
                <a:ea typeface="黑体" panose="02010609060101010101" pitchFamily="49" charset="-122"/>
              </a:rPr>
              <a:t>扩增</a:t>
            </a:r>
            <a:endParaRPr lang="zh-CN" altLang="en-US" b="1" dirty="0">
              <a:latin typeface="黑体" panose="02010609060101010101" pitchFamily="49" charset="-122"/>
              <a:ea typeface="黑体" panose="02010609060101010101" pitchFamily="49" charset="-122"/>
            </a:endParaRPr>
          </a:p>
        </p:txBody>
      </p:sp>
      <p:sp>
        <p:nvSpPr>
          <p:cNvPr id="6" name="爆炸形 1 5"/>
          <p:cNvSpPr/>
          <p:nvPr/>
        </p:nvSpPr>
        <p:spPr>
          <a:xfrm>
            <a:off x="3660775" y="2590800"/>
            <a:ext cx="2057400" cy="121920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lang="zh-CN" altLang="en-US" b="1" dirty="0">
                <a:solidFill>
                  <a:srgbClr val="FF0000"/>
                </a:solidFill>
                <a:latin typeface="黑体" panose="02010609060101010101" pitchFamily="49" charset="-122"/>
                <a:ea typeface="黑体" panose="02010609060101010101" pitchFamily="49" charset="-122"/>
              </a:rPr>
              <a:t>高</a:t>
            </a:r>
            <a:r>
              <a:rPr kumimoji="0" lang="zh-CN" altLang="en-US" sz="32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mn-cs"/>
              </a:rPr>
              <a:t>敏</a:t>
            </a:r>
            <a:endParaRPr kumimoji="0" lang="zh-CN" altLang="en-US" sz="32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
        <p:nvSpPr>
          <p:cNvPr id="7" name="上箭头 6"/>
          <p:cNvSpPr/>
          <p:nvPr/>
        </p:nvSpPr>
        <p:spPr>
          <a:xfrm>
            <a:off x="7421563" y="4049713"/>
            <a:ext cx="533400" cy="990600"/>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rgbClr val="FF0000"/>
              </a:solidFill>
              <a:effectLst/>
              <a:uLnTx/>
              <a:uFillTx/>
              <a:latin typeface="+mn-lt"/>
              <a:ea typeface="+mn-ea"/>
              <a:cs typeface="+mn-cs"/>
            </a:endParaRPr>
          </a:p>
        </p:txBody>
      </p:sp>
      <p:sp>
        <p:nvSpPr>
          <p:cNvPr id="6152" name="TextBox 8"/>
          <p:cNvSpPr txBox="1"/>
          <p:nvPr/>
        </p:nvSpPr>
        <p:spPr>
          <a:xfrm>
            <a:off x="1455738" y="4256088"/>
            <a:ext cx="1447800" cy="585787"/>
          </a:xfrm>
          <a:prstGeom prst="rect">
            <a:avLst/>
          </a:prstGeom>
          <a:noFill/>
          <a:ln w="9525">
            <a:noFill/>
          </a:ln>
        </p:spPr>
        <p:txBody>
          <a:bodyPr>
            <a:spAutoFit/>
          </a:bodyPr>
          <a:lstStyle/>
          <a:p>
            <a:pPr lvl="0" eaLnBrk="1" hangingPunct="1"/>
            <a:r>
              <a:rPr lang="zh-CN" altLang="en-US" dirty="0">
                <a:latin typeface="黑体" panose="02010609060101010101" pitchFamily="49" charset="-122"/>
                <a:ea typeface="黑体" panose="02010609060101010101" pitchFamily="49" charset="-122"/>
              </a:rPr>
              <a:t>稳定性</a:t>
            </a:r>
          </a:p>
        </p:txBody>
      </p:sp>
      <p:sp>
        <p:nvSpPr>
          <p:cNvPr id="6153" name="TextBox 11"/>
          <p:cNvSpPr txBox="1"/>
          <p:nvPr/>
        </p:nvSpPr>
        <p:spPr>
          <a:xfrm>
            <a:off x="3751263" y="4252913"/>
            <a:ext cx="1447800" cy="584200"/>
          </a:xfrm>
          <a:prstGeom prst="rect">
            <a:avLst/>
          </a:prstGeom>
          <a:noFill/>
          <a:ln w="9525">
            <a:noFill/>
          </a:ln>
        </p:spPr>
        <p:txBody>
          <a:bodyPr>
            <a:spAutoFit/>
          </a:bodyPr>
          <a:lstStyle/>
          <a:p>
            <a:pPr lvl="0" eaLnBrk="1" hangingPunct="1"/>
            <a:r>
              <a:rPr lang="zh-CN" altLang="en-US" dirty="0">
                <a:latin typeface="黑体" panose="02010609060101010101" pitchFamily="49" charset="-122"/>
                <a:ea typeface="黑体" panose="02010609060101010101" pitchFamily="49" charset="-122"/>
              </a:rPr>
              <a:t>准确度</a:t>
            </a:r>
          </a:p>
        </p:txBody>
      </p:sp>
      <p:sp>
        <p:nvSpPr>
          <p:cNvPr id="6154" name="TextBox 12"/>
          <p:cNvSpPr txBox="1"/>
          <p:nvPr/>
        </p:nvSpPr>
        <p:spPr>
          <a:xfrm>
            <a:off x="5867400" y="4252913"/>
            <a:ext cx="1447800" cy="584200"/>
          </a:xfrm>
          <a:prstGeom prst="rect">
            <a:avLst/>
          </a:prstGeom>
          <a:noFill/>
          <a:ln w="9525">
            <a:noFill/>
          </a:ln>
        </p:spPr>
        <p:txBody>
          <a:bodyPr>
            <a:spAutoFit/>
          </a:bodyPr>
          <a:lstStyle/>
          <a:p>
            <a:pPr lvl="0" eaLnBrk="1" hangingPunct="1"/>
            <a:r>
              <a:rPr lang="zh-CN" altLang="en-US" dirty="0">
                <a:latin typeface="黑体" panose="02010609060101010101" pitchFamily="49" charset="-122"/>
                <a:ea typeface="黑体" panose="02010609060101010101" pitchFamily="49" charset="-122"/>
              </a:rPr>
              <a:t>灵敏度</a:t>
            </a:r>
          </a:p>
        </p:txBody>
      </p:sp>
      <p:sp>
        <p:nvSpPr>
          <p:cNvPr id="14" name="上箭头 13"/>
          <p:cNvSpPr/>
          <p:nvPr/>
        </p:nvSpPr>
        <p:spPr>
          <a:xfrm>
            <a:off x="2941638" y="4111625"/>
            <a:ext cx="533400" cy="990600"/>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rgbClr val="FF0000"/>
              </a:solidFill>
              <a:effectLst/>
              <a:uLnTx/>
              <a:uFillTx/>
              <a:latin typeface="+mn-lt"/>
              <a:ea typeface="+mn-ea"/>
              <a:cs typeface="+mn-cs"/>
            </a:endParaRPr>
          </a:p>
        </p:txBody>
      </p:sp>
      <p:sp>
        <p:nvSpPr>
          <p:cNvPr id="15" name="上箭头 14"/>
          <p:cNvSpPr/>
          <p:nvPr/>
        </p:nvSpPr>
        <p:spPr>
          <a:xfrm>
            <a:off x="5184775" y="4094163"/>
            <a:ext cx="533400" cy="990600"/>
          </a:xfrm>
          <a:prstGeom prst="up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rgbClr val="FF0000"/>
              </a:solidFill>
              <a:effectLst/>
              <a:uLnTx/>
              <a:uFillTx/>
              <a:latin typeface="+mn-lt"/>
              <a:ea typeface="+mn-ea"/>
              <a:cs typeface="+mn-cs"/>
            </a:endParaRPr>
          </a:p>
        </p:txBody>
      </p:sp>
      <p:sp>
        <p:nvSpPr>
          <p:cNvPr id="10" name="左弧形箭头 9"/>
          <p:cNvSpPr/>
          <p:nvPr/>
        </p:nvSpPr>
        <p:spPr>
          <a:xfrm>
            <a:off x="1295400" y="1881188"/>
            <a:ext cx="884238" cy="102711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11" name="右弧形箭头 10"/>
          <p:cNvSpPr/>
          <p:nvPr/>
        </p:nvSpPr>
        <p:spPr>
          <a:xfrm>
            <a:off x="6959600" y="1847850"/>
            <a:ext cx="906463" cy="102552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152"/>
                                        </p:tgtEl>
                                        <p:attrNameLst>
                                          <p:attrName>style.visibility</p:attrName>
                                        </p:attrNameLst>
                                      </p:cBhvr>
                                      <p:to>
                                        <p:strVal val="visible"/>
                                      </p:to>
                                    </p:set>
                                    <p:animEffect transition="in" filter="fade">
                                      <p:cBhvr>
                                        <p:cTn id="7" dur="1000"/>
                                        <p:tgtEl>
                                          <p:spTgt spid="6152"/>
                                        </p:tgtEl>
                                      </p:cBhvr>
                                    </p:animEffect>
                                    <p:anim calcmode="lin" valueType="num">
                                      <p:cBhvr>
                                        <p:cTn id="8" dur="1000" fill="hold"/>
                                        <p:tgtEl>
                                          <p:spTgt spid="6152"/>
                                        </p:tgtEl>
                                        <p:attrNameLst>
                                          <p:attrName>ppt_x</p:attrName>
                                        </p:attrNameLst>
                                      </p:cBhvr>
                                      <p:tavLst>
                                        <p:tav tm="0">
                                          <p:val>
                                            <p:strVal val="#ppt_x"/>
                                          </p:val>
                                        </p:tav>
                                        <p:tav tm="100000">
                                          <p:val>
                                            <p:strVal val="#ppt_x"/>
                                          </p:val>
                                        </p:tav>
                                      </p:tavLst>
                                    </p:anim>
                                    <p:anim calcmode="lin" valueType="num">
                                      <p:cBhvr>
                                        <p:cTn id="9" dur="1000" fill="hold"/>
                                        <p:tgtEl>
                                          <p:spTgt spid="615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153"/>
                                        </p:tgtEl>
                                        <p:attrNameLst>
                                          <p:attrName>style.visibility</p:attrName>
                                        </p:attrNameLst>
                                      </p:cBhvr>
                                      <p:to>
                                        <p:strVal val="visible"/>
                                      </p:to>
                                    </p:set>
                                    <p:animEffect transition="in" filter="fade">
                                      <p:cBhvr>
                                        <p:cTn id="17" dur="1000"/>
                                        <p:tgtEl>
                                          <p:spTgt spid="6153"/>
                                        </p:tgtEl>
                                      </p:cBhvr>
                                    </p:animEffect>
                                    <p:anim calcmode="lin" valueType="num">
                                      <p:cBhvr>
                                        <p:cTn id="18" dur="1000" fill="hold"/>
                                        <p:tgtEl>
                                          <p:spTgt spid="6153"/>
                                        </p:tgtEl>
                                        <p:attrNameLst>
                                          <p:attrName>ppt_x</p:attrName>
                                        </p:attrNameLst>
                                      </p:cBhvr>
                                      <p:tavLst>
                                        <p:tav tm="0">
                                          <p:val>
                                            <p:strVal val="#ppt_x"/>
                                          </p:val>
                                        </p:tav>
                                        <p:tav tm="100000">
                                          <p:val>
                                            <p:strVal val="#ppt_x"/>
                                          </p:val>
                                        </p:tav>
                                      </p:tavLst>
                                    </p:anim>
                                    <p:anim calcmode="lin" valueType="num">
                                      <p:cBhvr>
                                        <p:cTn id="19" dur="1000" fill="hold"/>
                                        <p:tgtEl>
                                          <p:spTgt spid="615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154"/>
                                        </p:tgtEl>
                                        <p:attrNameLst>
                                          <p:attrName>style.visibility</p:attrName>
                                        </p:attrNameLst>
                                      </p:cBhvr>
                                      <p:to>
                                        <p:strVal val="visible"/>
                                      </p:to>
                                    </p:set>
                                    <p:animEffect transition="in" filter="fade">
                                      <p:cBhvr>
                                        <p:cTn id="27" dur="1000"/>
                                        <p:tgtEl>
                                          <p:spTgt spid="6154"/>
                                        </p:tgtEl>
                                      </p:cBhvr>
                                    </p:animEffect>
                                    <p:anim calcmode="lin" valueType="num">
                                      <p:cBhvr>
                                        <p:cTn id="28" dur="1000" fill="hold"/>
                                        <p:tgtEl>
                                          <p:spTgt spid="6154"/>
                                        </p:tgtEl>
                                        <p:attrNameLst>
                                          <p:attrName>ppt_x</p:attrName>
                                        </p:attrNameLst>
                                      </p:cBhvr>
                                      <p:tavLst>
                                        <p:tav tm="0">
                                          <p:val>
                                            <p:strVal val="#ppt_x"/>
                                          </p:val>
                                        </p:tav>
                                        <p:tav tm="100000">
                                          <p:val>
                                            <p:strVal val="#ppt_x"/>
                                          </p:val>
                                        </p:tav>
                                      </p:tavLst>
                                    </p:anim>
                                    <p:anim calcmode="lin" valueType="num">
                                      <p:cBhvr>
                                        <p:cTn id="29" dur="1000" fill="hold"/>
                                        <p:tgtEl>
                                          <p:spTgt spid="615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11"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0-#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2" presetClass="entr" presetSubtype="8" fill="hold" grpId="11" nodeType="withEffect">
                                  <p:stCondLst>
                                    <p:cond delay="0"/>
                                  </p:stCondLst>
                                  <p:childTnLst>
                                    <p:set>
                                      <p:cBhvr>
                                        <p:cTn id="42" dur="1" fill="hold">
                                          <p:stCondLst>
                                            <p:cond delay="0"/>
                                          </p:stCondLst>
                                        </p:cTn>
                                        <p:tgtEl>
                                          <p:spTgt spid="6148"/>
                                        </p:tgtEl>
                                        <p:attrNameLst>
                                          <p:attrName>style.visibility</p:attrName>
                                        </p:attrNameLst>
                                      </p:cBhvr>
                                      <p:to>
                                        <p:strVal val="visible"/>
                                      </p:to>
                                    </p:set>
                                    <p:anim calcmode="lin" valueType="num">
                                      <p:cBhvr additive="base">
                                        <p:cTn id="43" dur="500" fill="hold"/>
                                        <p:tgtEl>
                                          <p:spTgt spid="6148"/>
                                        </p:tgtEl>
                                        <p:attrNameLst>
                                          <p:attrName>ppt_x</p:attrName>
                                        </p:attrNameLst>
                                      </p:cBhvr>
                                      <p:tavLst>
                                        <p:tav tm="0">
                                          <p:val>
                                            <p:strVal val="0-#ppt_w/2"/>
                                          </p:val>
                                        </p:tav>
                                        <p:tav tm="100000">
                                          <p:val>
                                            <p:strVal val="#ppt_x"/>
                                          </p:val>
                                        </p:tav>
                                      </p:tavLst>
                                    </p:anim>
                                    <p:anim calcmode="lin" valueType="num">
                                      <p:cBhvr additive="base">
                                        <p:cTn id="44" dur="500" fill="hold"/>
                                        <p:tgtEl>
                                          <p:spTgt spid="614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1"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1+#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2" fill="hold" grpId="1" nodeType="withEffect">
                                  <p:stCondLst>
                                    <p:cond delay="0"/>
                                  </p:stCondLst>
                                  <p:childTnLst>
                                    <p:set>
                                      <p:cBhvr>
                                        <p:cTn id="52" dur="1" fill="hold">
                                          <p:stCondLst>
                                            <p:cond delay="0"/>
                                          </p:stCondLst>
                                        </p:cTn>
                                        <p:tgtEl>
                                          <p:spTgt spid="6149"/>
                                        </p:tgtEl>
                                        <p:attrNameLst>
                                          <p:attrName>style.visibility</p:attrName>
                                        </p:attrNameLst>
                                      </p:cBhvr>
                                      <p:to>
                                        <p:strVal val="visible"/>
                                      </p:to>
                                    </p:set>
                                    <p:anim calcmode="lin" valueType="num">
                                      <p:cBhvr additive="base">
                                        <p:cTn id="53" dur="500" fill="hold"/>
                                        <p:tgtEl>
                                          <p:spTgt spid="6149"/>
                                        </p:tgtEl>
                                        <p:attrNameLst>
                                          <p:attrName>ppt_x</p:attrName>
                                        </p:attrNameLst>
                                      </p:cBhvr>
                                      <p:tavLst>
                                        <p:tav tm="0">
                                          <p:val>
                                            <p:strVal val="1+#ppt_w/2"/>
                                          </p:val>
                                        </p:tav>
                                        <p:tav tm="100000">
                                          <p:val>
                                            <p:strVal val="#ppt_x"/>
                                          </p:val>
                                        </p:tav>
                                      </p:tavLst>
                                    </p:anim>
                                    <p:anim calcmode="lin" valueType="num">
                                      <p:cBhvr additive="base">
                                        <p:cTn id="54" dur="500" fill="hold"/>
                                        <p:tgtEl>
                                          <p:spTgt spid="6149"/>
                                        </p:tgtEl>
                                        <p:attrNameLst>
                                          <p:attrName>ppt_y</p:attrName>
                                        </p:attrNameLst>
                                      </p:cBhvr>
                                      <p:tavLst>
                                        <p:tav tm="0">
                                          <p:val>
                                            <p:strVal val="#ppt_y"/>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circle(in)">
                                      <p:cBhvr>
                                        <p:cTn id="5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6148" grpId="1"/>
      <p:bldP spid="6148" grpId="2"/>
      <p:bldP spid="6148" grpId="3"/>
      <p:bldP spid="6148" grpId="4"/>
      <p:bldP spid="6148" grpId="5"/>
      <p:bldP spid="6148" grpId="6"/>
      <p:bldP spid="6148" grpId="7"/>
      <p:bldP spid="6148" grpId="8"/>
      <p:bldP spid="6148" grpId="9"/>
      <p:bldP spid="6148" grpId="10"/>
      <p:bldP spid="6148" grpId="11"/>
      <p:bldP spid="6149" grpId="0"/>
      <p:bldP spid="6149" grpId="1"/>
      <p:bldP spid="6" grpId="0" animBg="1"/>
      <p:bldP spid="7" grpId="0" animBg="1"/>
      <p:bldP spid="6152" grpId="0"/>
      <p:bldP spid="6153" grpId="0"/>
      <p:bldP spid="6154" grpId="0"/>
      <p:bldP spid="14" grpId="0" animBg="1"/>
      <p:bldP spid="15" grpId="0" animBg="1"/>
      <p:bldP spid="10" grpId="0" animBg="1"/>
      <p:bldP spid="10" grpId="1" animBg="1"/>
      <p:bldP spid="10" grpId="2" animBg="1"/>
      <p:bldP spid="10" grpId="3" animBg="1"/>
      <p:bldP spid="10" grpId="4" animBg="1"/>
      <p:bldP spid="10" grpId="5" animBg="1"/>
      <p:bldP spid="10" grpId="6" animBg="1"/>
      <p:bldP spid="10" grpId="7" animBg="1"/>
      <p:bldP spid="10" grpId="8" animBg="1"/>
      <p:bldP spid="10" grpId="9" animBg="1"/>
      <p:bldP spid="10" grpId="10" animBg="1"/>
      <p:bldP spid="10" grpId="11" animBg="1"/>
      <p:bldP spid="11" grpId="0" animBg="1"/>
      <p:bldP spid="1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838200" y="228600"/>
            <a:ext cx="7853362" cy="1143000"/>
          </a:xfrm>
        </p:spPr>
        <p:txBody>
          <a:bodyPr vert="horz" wrap="square" lIns="91440" tIns="45720" rIns="91440" bIns="45720" anchor="ctr"/>
          <a:lstStyle/>
          <a:p>
            <a:pPr algn="ctr"/>
            <a:r>
              <a:rPr lang="zh-CN" altLang="en-US" b="1" dirty="0">
                <a:solidFill>
                  <a:srgbClr val="002060"/>
                </a:solidFill>
                <a:latin typeface="黑体" panose="02010609060101010101" pitchFamily="49" charset="-122"/>
                <a:ea typeface="黑体" panose="02010609060101010101" pitchFamily="49" charset="-122"/>
              </a:rPr>
              <a:t>核酸</a:t>
            </a:r>
            <a:r>
              <a:rPr lang="zh-CN" altLang="en-US" b="1" dirty="0" smtClean="0">
                <a:solidFill>
                  <a:srgbClr val="002060"/>
                </a:solidFill>
                <a:latin typeface="黑体" panose="02010609060101010101" pitchFamily="49" charset="-122"/>
                <a:ea typeface="黑体" panose="02010609060101010101" pitchFamily="49" charset="-122"/>
              </a:rPr>
              <a:t>提取（核酸前处理）</a:t>
            </a:r>
            <a:endParaRPr lang="zh-CN" altLang="en-US" b="1" dirty="0">
              <a:solidFill>
                <a:srgbClr val="002060"/>
              </a:solidFill>
              <a:latin typeface="黑体" panose="02010609060101010101" pitchFamily="49" charset="-122"/>
              <a:ea typeface="黑体" panose="02010609060101010101" pitchFamily="49" charset="-122"/>
            </a:endParaRPr>
          </a:p>
        </p:txBody>
      </p:sp>
      <p:sp>
        <p:nvSpPr>
          <p:cNvPr id="7171" name="内容占位符 2"/>
          <p:cNvSpPr>
            <a:spLocks noGrp="1"/>
          </p:cNvSpPr>
          <p:nvPr>
            <p:ph idx="1"/>
          </p:nvPr>
        </p:nvSpPr>
        <p:spPr>
          <a:xfrm>
            <a:off x="645160" y="1323340"/>
            <a:ext cx="7853363" cy="4525963"/>
          </a:xfrm>
        </p:spPr>
        <p:txBody>
          <a:bodyPr vert="horz" wrap="square" lIns="91440" tIns="45720" rIns="91440" bIns="45720" anchor="t"/>
          <a:lstStyle/>
          <a:p>
            <a:pPr marL="0" indent="0">
              <a:buNone/>
            </a:pPr>
            <a:r>
              <a:rPr lang="zh-CN" altLang="en-US" sz="2400" b="1" dirty="0" smtClean="0">
                <a:latin typeface="黑体" pitchFamily="49" charset="-122"/>
                <a:ea typeface="黑体" pitchFamily="49" charset="-122"/>
              </a:rPr>
              <a:t>目的：</a:t>
            </a:r>
            <a:r>
              <a:rPr lang="zh-CN" altLang="en-US" sz="2000" dirty="0" smtClean="0">
                <a:latin typeface="黑体" pitchFamily="49" charset="-122"/>
                <a:ea typeface="黑体" pitchFamily="49" charset="-122"/>
              </a:rPr>
              <a:t>提取出可用于</a:t>
            </a:r>
            <a:r>
              <a:rPr lang="en-US" altLang="zh-CN" sz="2000" dirty="0" err="1" smtClean="0">
                <a:latin typeface="黑体" pitchFamily="49" charset="-122"/>
                <a:ea typeface="黑体" pitchFamily="49" charset="-122"/>
              </a:rPr>
              <a:t>qPCR</a:t>
            </a:r>
            <a:r>
              <a:rPr lang="zh-CN" altLang="en-US" sz="2000" dirty="0" smtClean="0">
                <a:latin typeface="黑体" pitchFamily="49" charset="-122"/>
                <a:ea typeface="黑体" pitchFamily="49" charset="-122"/>
              </a:rPr>
              <a:t>扩增的高纯度</a:t>
            </a:r>
            <a:r>
              <a:rPr lang="en-US" altLang="zh-CN" sz="2000" dirty="0" smtClean="0">
                <a:latin typeface="黑体" pitchFamily="49" charset="-122"/>
                <a:ea typeface="黑体" pitchFamily="49" charset="-122"/>
              </a:rPr>
              <a:t>DNA</a:t>
            </a:r>
            <a:r>
              <a:rPr lang="zh-CN" altLang="en-US" sz="2000" dirty="0" smtClean="0">
                <a:latin typeface="黑体" pitchFamily="49" charset="-122"/>
                <a:ea typeface="黑体" pitchFamily="49" charset="-122"/>
              </a:rPr>
              <a:t>。</a:t>
            </a:r>
            <a:endParaRPr lang="en-US" altLang="zh-CN" sz="2000" dirty="0" smtClean="0">
              <a:latin typeface="黑体" pitchFamily="49" charset="-122"/>
              <a:ea typeface="黑体" pitchFamily="49" charset="-122"/>
            </a:endParaRPr>
          </a:p>
          <a:p>
            <a:pPr marL="0" indent="0">
              <a:buNone/>
            </a:pPr>
            <a:r>
              <a:rPr lang="zh-CN" altLang="en-US" sz="2400" b="1" dirty="0" smtClean="0">
                <a:latin typeface="黑体" pitchFamily="49" charset="-122"/>
                <a:ea typeface="黑体" pitchFamily="49" charset="-122"/>
              </a:rPr>
              <a:t>原则：</a:t>
            </a:r>
            <a:r>
              <a:rPr lang="zh-CN" altLang="en-US" sz="2000" dirty="0">
                <a:latin typeface="黑体" pitchFamily="49" charset="-122"/>
                <a:ea typeface="黑体" pitchFamily="49" charset="-122"/>
              </a:rPr>
              <a:t>尽可能</a:t>
            </a:r>
            <a:r>
              <a:rPr lang="zh-CN" altLang="en-US" sz="2000" dirty="0" smtClean="0">
                <a:latin typeface="黑体" pitchFamily="49" charset="-122"/>
                <a:ea typeface="黑体" pitchFamily="49" charset="-122"/>
              </a:rPr>
              <a:t>保证核酸</a:t>
            </a:r>
            <a:r>
              <a:rPr lang="zh-CN" altLang="en-US" sz="2000" dirty="0">
                <a:latin typeface="黑体" pitchFamily="49" charset="-122"/>
                <a:ea typeface="黑体" pitchFamily="49" charset="-122"/>
              </a:rPr>
              <a:t>分子</a:t>
            </a:r>
            <a:r>
              <a:rPr lang="zh-CN" altLang="en-US" sz="2000" dirty="0" smtClean="0">
                <a:latin typeface="黑体" pitchFamily="49" charset="-122"/>
                <a:ea typeface="黑体" pitchFamily="49" charset="-122"/>
              </a:rPr>
              <a:t>一级结构完整性</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排除</a:t>
            </a:r>
            <a:r>
              <a:rPr lang="zh-CN" altLang="en-US" sz="2000" dirty="0" smtClean="0">
                <a:latin typeface="黑体" pitchFamily="49" charset="-122"/>
                <a:ea typeface="黑体" pitchFamily="49" charset="-122"/>
              </a:rPr>
              <a:t>其他</a:t>
            </a:r>
            <a:r>
              <a:rPr lang="zh-CN" altLang="en-US" sz="2000" dirty="0">
                <a:latin typeface="黑体" pitchFamily="49" charset="-122"/>
                <a:ea typeface="黑体" pitchFamily="49" charset="-122"/>
              </a:rPr>
              <a:t>杂质</a:t>
            </a:r>
            <a:r>
              <a:rPr lang="zh-CN" altLang="en-US" sz="2000" dirty="0" smtClean="0">
                <a:latin typeface="黑体" pitchFamily="49" charset="-122"/>
                <a:ea typeface="黑体" pitchFamily="49" charset="-122"/>
              </a:rPr>
              <a:t>污染。</a:t>
            </a:r>
            <a:endParaRPr lang="en-US" altLang="zh-CN" sz="2000" dirty="0">
              <a:latin typeface="黑体" pitchFamily="49" charset="-122"/>
              <a:ea typeface="黑体" pitchFamily="49" charset="-122"/>
            </a:endParaRPr>
          </a:p>
          <a:p>
            <a:pPr marL="0" indent="0">
              <a:buNone/>
            </a:pPr>
            <a:r>
              <a:rPr lang="zh-CN" altLang="en-US" sz="2400" b="1" dirty="0">
                <a:latin typeface="黑体" pitchFamily="49" charset="-122"/>
                <a:ea typeface="黑体" pitchFamily="49" charset="-122"/>
              </a:rPr>
              <a:t>原理</a:t>
            </a:r>
            <a:r>
              <a:rPr lang="zh-CN" altLang="en-US" sz="2400" b="1" dirty="0" smtClean="0">
                <a:latin typeface="黑体" pitchFamily="49" charset="-122"/>
                <a:ea typeface="黑体" pitchFamily="49" charset="-122"/>
              </a:rPr>
              <a:t>：</a:t>
            </a:r>
            <a:r>
              <a:rPr lang="en-US" altLang="zh-CN" sz="2400" b="1" dirty="0" smtClean="0">
                <a:latin typeface="黑体" pitchFamily="49" charset="-122"/>
                <a:ea typeface="黑体" pitchFamily="49" charset="-122"/>
              </a:rPr>
              <a:t>	</a:t>
            </a:r>
            <a:endParaRPr lang="en-US" altLang="zh-CN" sz="2400" b="1" dirty="0">
              <a:latin typeface="黑体" pitchFamily="49" charset="-122"/>
              <a:ea typeface="黑体" pitchFamily="49" charset="-122"/>
            </a:endParaRPr>
          </a:p>
        </p:txBody>
      </p:sp>
      <p:sp>
        <p:nvSpPr>
          <p:cNvPr id="2" name="TextBox 1"/>
          <p:cNvSpPr txBox="1"/>
          <p:nvPr/>
        </p:nvSpPr>
        <p:spPr>
          <a:xfrm>
            <a:off x="3027106" y="2315774"/>
            <a:ext cx="990600" cy="461665"/>
          </a:xfrm>
          <a:prstGeom prst="rect">
            <a:avLst/>
          </a:prstGeom>
          <a:noFill/>
        </p:spPr>
        <p:txBody>
          <a:bodyPr wrap="square" rtlCol="0">
            <a:spAutoFit/>
          </a:bodyPr>
          <a:lstStyle/>
          <a:p>
            <a:pPr algn="ctr"/>
            <a:r>
              <a:rPr lang="zh-CN" altLang="en-US" sz="2400" dirty="0" smtClean="0">
                <a:latin typeface="黑体" pitchFamily="49" charset="-122"/>
                <a:ea typeface="黑体" pitchFamily="49" charset="-122"/>
              </a:rPr>
              <a:t>样本</a:t>
            </a:r>
            <a:endParaRPr lang="zh-CN" altLang="en-US" sz="2400" dirty="0">
              <a:latin typeface="黑体" pitchFamily="49" charset="-122"/>
              <a:ea typeface="黑体" pitchFamily="49" charset="-122"/>
            </a:endParaRPr>
          </a:p>
        </p:txBody>
      </p:sp>
      <p:sp>
        <p:nvSpPr>
          <p:cNvPr id="5" name="TextBox 4"/>
          <p:cNvSpPr txBox="1"/>
          <p:nvPr/>
        </p:nvSpPr>
        <p:spPr>
          <a:xfrm>
            <a:off x="2760406" y="3181634"/>
            <a:ext cx="1524000" cy="461665"/>
          </a:xfrm>
          <a:prstGeom prst="rect">
            <a:avLst/>
          </a:prstGeom>
          <a:noFill/>
        </p:spPr>
        <p:txBody>
          <a:bodyPr wrap="square" rtlCol="0">
            <a:spAutoFit/>
          </a:bodyPr>
          <a:lstStyle/>
          <a:p>
            <a:r>
              <a:rPr lang="zh-CN" altLang="en-US" sz="2400" dirty="0" smtClean="0">
                <a:latin typeface="黑体" pitchFamily="49" charset="-122"/>
                <a:ea typeface="黑体" pitchFamily="49" charset="-122"/>
              </a:rPr>
              <a:t>裂解细胞</a:t>
            </a:r>
            <a:endParaRPr lang="zh-CN" altLang="en-US" sz="2400" dirty="0">
              <a:latin typeface="黑体" pitchFamily="49" charset="-122"/>
              <a:ea typeface="黑体" pitchFamily="49" charset="-122"/>
            </a:endParaRPr>
          </a:p>
        </p:txBody>
      </p:sp>
      <p:sp>
        <p:nvSpPr>
          <p:cNvPr id="6" name="TextBox 5"/>
          <p:cNvSpPr txBox="1"/>
          <p:nvPr/>
        </p:nvSpPr>
        <p:spPr>
          <a:xfrm>
            <a:off x="5867400" y="2713955"/>
            <a:ext cx="2895600" cy="1338828"/>
          </a:xfrm>
          <a:prstGeom prst="rect">
            <a:avLst/>
          </a:prstGeom>
          <a:noFill/>
        </p:spPr>
        <p:txBody>
          <a:bodyPr wrap="square" rtlCol="0">
            <a:spAutoFit/>
          </a:bodyPr>
          <a:lstStyle/>
          <a:p>
            <a:pPr>
              <a:lnSpc>
                <a:spcPct val="150000"/>
              </a:lnSpc>
            </a:pPr>
            <a:r>
              <a:rPr lang="zh-CN" altLang="en-US" sz="1800" dirty="0">
                <a:latin typeface="黑体" pitchFamily="49" charset="-122"/>
                <a:ea typeface="黑体" pitchFamily="49" charset="-122"/>
              </a:rPr>
              <a:t>物理</a:t>
            </a:r>
            <a:r>
              <a:rPr lang="zh-CN" altLang="en-US" sz="1800" dirty="0" smtClean="0">
                <a:latin typeface="黑体" pitchFamily="49" charset="-122"/>
                <a:ea typeface="黑体" pitchFamily="49" charset="-122"/>
              </a:rPr>
              <a:t>作用（离心、煮沸等）</a:t>
            </a:r>
            <a:endParaRPr lang="en-US" altLang="zh-CN" sz="1800" dirty="0" smtClean="0">
              <a:latin typeface="黑体" pitchFamily="49" charset="-122"/>
              <a:ea typeface="黑体" pitchFamily="49" charset="-122"/>
            </a:endParaRPr>
          </a:p>
          <a:p>
            <a:pPr>
              <a:lnSpc>
                <a:spcPct val="150000"/>
              </a:lnSpc>
            </a:pPr>
            <a:r>
              <a:rPr lang="zh-CN" altLang="en-US" sz="1800" dirty="0" smtClean="0">
                <a:latin typeface="黑体" pitchFamily="49" charset="-122"/>
                <a:ea typeface="黑体" pitchFamily="49" charset="-122"/>
              </a:rPr>
              <a:t>化学作用（</a:t>
            </a:r>
            <a:r>
              <a:rPr lang="en-US" altLang="zh-CN" sz="1800" dirty="0" err="1" smtClean="0">
                <a:latin typeface="黑体" pitchFamily="49" charset="-122"/>
                <a:ea typeface="黑体" pitchFamily="49" charset="-122"/>
              </a:rPr>
              <a:t>Tris</a:t>
            </a:r>
            <a:r>
              <a:rPr lang="zh-CN" altLang="en-US" sz="1800" dirty="0">
                <a:latin typeface="黑体" pitchFamily="49" charset="-122"/>
                <a:ea typeface="黑体" pitchFamily="49" charset="-122"/>
              </a:rPr>
              <a:t>、</a:t>
            </a:r>
            <a:r>
              <a:rPr lang="en-US" altLang="zh-CN" sz="1800" dirty="0" smtClean="0"/>
              <a:t>Triton</a:t>
            </a:r>
            <a:r>
              <a:rPr lang="zh-CN" altLang="en-US" sz="1800" dirty="0" smtClean="0">
                <a:latin typeface="黑体" pitchFamily="49" charset="-122"/>
                <a:ea typeface="黑体" pitchFamily="49" charset="-122"/>
              </a:rPr>
              <a:t>）</a:t>
            </a:r>
            <a:endParaRPr lang="en-US" altLang="zh-CN" sz="1800" dirty="0" smtClean="0">
              <a:latin typeface="黑体" pitchFamily="49" charset="-122"/>
              <a:ea typeface="黑体" pitchFamily="49" charset="-122"/>
            </a:endParaRPr>
          </a:p>
          <a:p>
            <a:pPr>
              <a:lnSpc>
                <a:spcPct val="150000"/>
              </a:lnSpc>
            </a:pPr>
            <a:r>
              <a:rPr lang="zh-CN" altLang="en-US" sz="1800" dirty="0" smtClean="0">
                <a:latin typeface="黑体" pitchFamily="49" charset="-122"/>
                <a:ea typeface="黑体" pitchFamily="49" charset="-122"/>
              </a:rPr>
              <a:t>酶作用（蛋白酶</a:t>
            </a:r>
            <a:r>
              <a:rPr lang="en-US" altLang="zh-CN" sz="1800" dirty="0">
                <a:latin typeface="黑体" pitchFamily="49" charset="-122"/>
                <a:ea typeface="黑体" pitchFamily="49" charset="-122"/>
              </a:rPr>
              <a:t>K</a:t>
            </a:r>
            <a:r>
              <a:rPr lang="zh-CN" altLang="en-US" sz="1800" dirty="0" smtClean="0">
                <a:latin typeface="黑体" pitchFamily="49" charset="-122"/>
                <a:ea typeface="黑体" pitchFamily="49" charset="-122"/>
              </a:rPr>
              <a:t>）</a:t>
            </a:r>
            <a:endParaRPr lang="zh-CN" altLang="en-US" sz="1800" dirty="0">
              <a:latin typeface="黑体" pitchFamily="49" charset="-122"/>
              <a:ea typeface="黑体" pitchFamily="49" charset="-122"/>
            </a:endParaRPr>
          </a:p>
        </p:txBody>
      </p:sp>
      <p:grpSp>
        <p:nvGrpSpPr>
          <p:cNvPr id="15" name="组合 14"/>
          <p:cNvGrpSpPr/>
          <p:nvPr/>
        </p:nvGrpSpPr>
        <p:grpSpPr>
          <a:xfrm>
            <a:off x="4112956" y="3008271"/>
            <a:ext cx="1754444" cy="801729"/>
            <a:chOff x="4112956" y="3008271"/>
            <a:chExt cx="1906844" cy="801729"/>
          </a:xfrm>
        </p:grpSpPr>
        <p:cxnSp>
          <p:nvCxnSpPr>
            <p:cNvPr id="4" name="直接连接符 3"/>
            <p:cNvCxnSpPr/>
            <p:nvPr/>
          </p:nvCxnSpPr>
          <p:spPr>
            <a:xfrm>
              <a:off x="4112956" y="3412467"/>
              <a:ext cx="840044" cy="0"/>
            </a:xfrm>
            <a:prstGeom prst="line">
              <a:avLst/>
            </a:prstGeom>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53000" y="3008271"/>
              <a:ext cx="0" cy="801729"/>
            </a:xfrm>
            <a:prstGeom prst="line">
              <a:avLst/>
            </a:prstGeom>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953000" y="3810000"/>
              <a:ext cx="1066800" cy="0"/>
            </a:xfrm>
            <a:prstGeom prst="line">
              <a:avLst/>
            </a:prstGeom>
            <a:ln w="19050" cmpd="sng">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933335" y="3403307"/>
              <a:ext cx="1066800" cy="0"/>
            </a:xfrm>
            <a:prstGeom prst="line">
              <a:avLst/>
            </a:prstGeom>
            <a:ln w="19050" cmpd="sng">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933335" y="3008271"/>
              <a:ext cx="1066800" cy="0"/>
            </a:xfrm>
            <a:prstGeom prst="line">
              <a:avLst/>
            </a:prstGeom>
            <a:ln w="19050" cmpd="sng">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cxnSp>
        <p:nvCxnSpPr>
          <p:cNvPr id="19" name="直接箭头连接符 18"/>
          <p:cNvCxnSpPr>
            <a:stCxn id="2" idx="2"/>
            <a:endCxn id="5" idx="0"/>
          </p:cNvCxnSpPr>
          <p:nvPr/>
        </p:nvCxnSpPr>
        <p:spPr>
          <a:xfrm>
            <a:off x="3522406" y="2777439"/>
            <a:ext cx="0" cy="40419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p:nvPr/>
        </p:nvCxnSpPr>
        <p:spPr>
          <a:xfrm>
            <a:off x="3522406" y="3726947"/>
            <a:ext cx="0" cy="644072"/>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2861040" y="4544382"/>
            <a:ext cx="1524000" cy="461665"/>
          </a:xfrm>
          <a:prstGeom prst="rect">
            <a:avLst/>
          </a:prstGeom>
          <a:noFill/>
        </p:spPr>
        <p:txBody>
          <a:bodyPr wrap="square" rtlCol="0">
            <a:spAutoFit/>
          </a:bodyPr>
          <a:lstStyle/>
          <a:p>
            <a:pPr algn="ctr"/>
            <a:r>
              <a:rPr lang="zh-CN" altLang="en-US" sz="2400" dirty="0" smtClean="0">
                <a:latin typeface="黑体" pitchFamily="49" charset="-122"/>
                <a:ea typeface="黑体" pitchFamily="49" charset="-122"/>
              </a:rPr>
              <a:t>核酸</a:t>
            </a:r>
            <a:endParaRPr lang="zh-CN" altLang="en-US" sz="2400" dirty="0">
              <a:latin typeface="黑体" pitchFamily="49" charset="-122"/>
              <a:ea typeface="黑体" pitchFamily="49" charset="-122"/>
            </a:endParaRPr>
          </a:p>
        </p:txBody>
      </p:sp>
      <p:grpSp>
        <p:nvGrpSpPr>
          <p:cNvPr id="18" name="组合 17"/>
          <p:cNvGrpSpPr/>
          <p:nvPr/>
        </p:nvGrpSpPr>
        <p:grpSpPr>
          <a:xfrm rot="10800000">
            <a:off x="1506708" y="4347568"/>
            <a:ext cx="1736927" cy="801729"/>
            <a:chOff x="4112957" y="3008271"/>
            <a:chExt cx="1906843" cy="801729"/>
          </a:xfrm>
        </p:grpSpPr>
        <p:cxnSp>
          <p:nvCxnSpPr>
            <p:cNvPr id="20" name="直接连接符 19"/>
            <p:cNvCxnSpPr/>
            <p:nvPr/>
          </p:nvCxnSpPr>
          <p:spPr>
            <a:xfrm>
              <a:off x="4112957" y="3401276"/>
              <a:ext cx="840044" cy="0"/>
            </a:xfrm>
            <a:prstGeom prst="line">
              <a:avLst/>
            </a:prstGeom>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4953000" y="3008271"/>
              <a:ext cx="0" cy="801729"/>
            </a:xfrm>
            <a:prstGeom prst="line">
              <a:avLst/>
            </a:prstGeom>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953000" y="3810000"/>
              <a:ext cx="1066800" cy="0"/>
            </a:xfrm>
            <a:prstGeom prst="line">
              <a:avLst/>
            </a:prstGeom>
            <a:ln w="19050" cmpd="sng">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933335" y="3403307"/>
              <a:ext cx="1066800" cy="0"/>
            </a:xfrm>
            <a:prstGeom prst="line">
              <a:avLst/>
            </a:prstGeom>
            <a:ln w="19050" cmpd="sng">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933335" y="3008271"/>
              <a:ext cx="1066800" cy="0"/>
            </a:xfrm>
            <a:prstGeom prst="line">
              <a:avLst/>
            </a:prstGeom>
            <a:ln w="19050" cmpd="sng">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609600" y="4079018"/>
            <a:ext cx="1125709" cy="1338828"/>
          </a:xfrm>
          <a:prstGeom prst="rect">
            <a:avLst/>
          </a:prstGeom>
          <a:noFill/>
        </p:spPr>
        <p:txBody>
          <a:bodyPr wrap="square" rtlCol="0">
            <a:spAutoFit/>
          </a:bodyPr>
          <a:lstStyle/>
          <a:p>
            <a:pPr>
              <a:lnSpc>
                <a:spcPct val="150000"/>
              </a:lnSpc>
            </a:pPr>
            <a:r>
              <a:rPr lang="zh-CN" altLang="en-US" sz="1800" dirty="0" smtClean="0">
                <a:latin typeface="黑体" pitchFamily="49" charset="-122"/>
                <a:ea typeface="黑体" pitchFamily="49" charset="-122"/>
              </a:rPr>
              <a:t>煮沸法</a:t>
            </a:r>
            <a:endParaRPr lang="en-US" altLang="zh-CN" sz="1800" dirty="0" smtClean="0">
              <a:latin typeface="黑体" pitchFamily="49" charset="-122"/>
              <a:ea typeface="黑体" pitchFamily="49" charset="-122"/>
            </a:endParaRPr>
          </a:p>
          <a:p>
            <a:pPr>
              <a:lnSpc>
                <a:spcPct val="150000"/>
              </a:lnSpc>
            </a:pPr>
            <a:r>
              <a:rPr lang="zh-CN" altLang="en-US" sz="1800" dirty="0" smtClean="0">
                <a:latin typeface="黑体" pitchFamily="49" charset="-122"/>
                <a:ea typeface="黑体" pitchFamily="49" charset="-122"/>
              </a:rPr>
              <a:t>柱法</a:t>
            </a:r>
            <a:endParaRPr lang="en-US" altLang="zh-CN" sz="1800" dirty="0" smtClean="0">
              <a:latin typeface="黑体" pitchFamily="49" charset="-122"/>
              <a:ea typeface="黑体" pitchFamily="49" charset="-122"/>
            </a:endParaRPr>
          </a:p>
          <a:p>
            <a:pPr>
              <a:lnSpc>
                <a:spcPct val="150000"/>
              </a:lnSpc>
            </a:pPr>
            <a:r>
              <a:rPr lang="zh-CN" altLang="en-US" sz="1800" dirty="0">
                <a:latin typeface="黑体" pitchFamily="49" charset="-122"/>
                <a:ea typeface="黑体" pitchFamily="49" charset="-122"/>
              </a:rPr>
              <a:t>磁珠法</a:t>
            </a:r>
          </a:p>
        </p:txBody>
      </p:sp>
      <p:grpSp>
        <p:nvGrpSpPr>
          <p:cNvPr id="26" name="组合 25"/>
          <p:cNvGrpSpPr/>
          <p:nvPr/>
        </p:nvGrpSpPr>
        <p:grpSpPr>
          <a:xfrm>
            <a:off x="4151363" y="4371019"/>
            <a:ext cx="1906844" cy="801729"/>
            <a:chOff x="4112956" y="3008271"/>
            <a:chExt cx="1906844" cy="801729"/>
          </a:xfrm>
        </p:grpSpPr>
        <p:cxnSp>
          <p:nvCxnSpPr>
            <p:cNvPr id="27" name="直接连接符 26"/>
            <p:cNvCxnSpPr/>
            <p:nvPr/>
          </p:nvCxnSpPr>
          <p:spPr>
            <a:xfrm>
              <a:off x="4112956" y="3412467"/>
              <a:ext cx="840044" cy="0"/>
            </a:xfrm>
            <a:prstGeom prst="line">
              <a:avLst/>
            </a:prstGeom>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4953000" y="3008271"/>
              <a:ext cx="0" cy="801729"/>
            </a:xfrm>
            <a:prstGeom prst="line">
              <a:avLst/>
            </a:prstGeom>
            <a:ln w="19050" cmpd="sng">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953000" y="3810000"/>
              <a:ext cx="1066800" cy="0"/>
            </a:xfrm>
            <a:prstGeom prst="line">
              <a:avLst/>
            </a:prstGeom>
            <a:ln w="19050" cmpd="sng">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4933335" y="3403307"/>
              <a:ext cx="1066800" cy="0"/>
            </a:xfrm>
            <a:prstGeom prst="line">
              <a:avLst/>
            </a:prstGeom>
            <a:ln w="19050" cmpd="sng">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933335" y="3008271"/>
              <a:ext cx="1066800" cy="0"/>
            </a:xfrm>
            <a:prstGeom prst="line">
              <a:avLst/>
            </a:prstGeom>
            <a:ln w="19050" cmpd="sng">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6058207" y="4052783"/>
            <a:ext cx="2552393" cy="1754326"/>
          </a:xfrm>
          <a:prstGeom prst="rect">
            <a:avLst/>
          </a:prstGeom>
          <a:noFill/>
        </p:spPr>
        <p:txBody>
          <a:bodyPr wrap="square" rtlCol="0">
            <a:spAutoFit/>
          </a:bodyPr>
          <a:lstStyle/>
          <a:p>
            <a:pPr>
              <a:lnSpc>
                <a:spcPct val="150000"/>
              </a:lnSpc>
            </a:pPr>
            <a:r>
              <a:rPr lang="zh-CN" altLang="en-US" sz="1800" dirty="0">
                <a:latin typeface="黑体" pitchFamily="49" charset="-122"/>
                <a:ea typeface="黑体" pitchFamily="49" charset="-122"/>
              </a:rPr>
              <a:t>异硫酸氰</a:t>
            </a:r>
            <a:r>
              <a:rPr lang="zh-CN" altLang="en-US" sz="1800" dirty="0" smtClean="0">
                <a:latin typeface="黑体" pitchFamily="49" charset="-122"/>
                <a:ea typeface="黑体" pitchFamily="49" charset="-122"/>
              </a:rPr>
              <a:t>胍（核酸酶）</a:t>
            </a:r>
            <a:endParaRPr lang="en-US" altLang="zh-CN" sz="1800" dirty="0" smtClean="0">
              <a:latin typeface="黑体" pitchFamily="49" charset="-122"/>
              <a:ea typeface="黑体" pitchFamily="49" charset="-122"/>
            </a:endParaRPr>
          </a:p>
          <a:p>
            <a:pPr>
              <a:lnSpc>
                <a:spcPct val="150000"/>
              </a:lnSpc>
            </a:pPr>
            <a:r>
              <a:rPr lang="zh-CN" altLang="en-US" sz="1800" dirty="0" smtClean="0">
                <a:latin typeface="黑体" pitchFamily="49" charset="-122"/>
                <a:ea typeface="黑体" pitchFamily="49" charset="-122"/>
              </a:rPr>
              <a:t>蛋白酶（蛋白）</a:t>
            </a:r>
            <a:endParaRPr lang="en-US" altLang="zh-CN" sz="1800" dirty="0" smtClean="0">
              <a:latin typeface="黑体" pitchFamily="49" charset="-122"/>
              <a:ea typeface="黑体" pitchFamily="49" charset="-122"/>
            </a:endParaRPr>
          </a:p>
          <a:p>
            <a:pPr>
              <a:lnSpc>
                <a:spcPct val="150000"/>
              </a:lnSpc>
            </a:pPr>
            <a:r>
              <a:rPr lang="zh-CN" altLang="en-US" sz="1800" dirty="0" smtClean="0">
                <a:latin typeface="黑体" pitchFamily="49" charset="-122"/>
                <a:ea typeface="黑体" pitchFamily="49" charset="-122"/>
              </a:rPr>
              <a:t>乙醇（细胞碎片，有机试剂污染）</a:t>
            </a:r>
            <a:endParaRPr lang="zh-CN" altLang="en-US" sz="1800" dirty="0">
              <a:latin typeface="黑体" pitchFamily="49" charset="-122"/>
              <a:ea typeface="黑体" pitchFamily="49" charset="-122"/>
            </a:endParaRPr>
          </a:p>
        </p:txBody>
      </p:sp>
      <p:cxnSp>
        <p:nvCxnSpPr>
          <p:cNvPr id="36" name="直接箭头连接符 35"/>
          <p:cNvCxnSpPr/>
          <p:nvPr/>
        </p:nvCxnSpPr>
        <p:spPr>
          <a:xfrm>
            <a:off x="3537896" y="4987416"/>
            <a:ext cx="0" cy="404195"/>
          </a:xfrm>
          <a:prstGeom prst="straightConnector1">
            <a:avLst/>
          </a:prstGeom>
          <a:ln w="222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2775896" y="5454578"/>
            <a:ext cx="1524000" cy="830997"/>
          </a:xfrm>
          <a:prstGeom prst="rect">
            <a:avLst/>
          </a:prstGeom>
          <a:noFill/>
        </p:spPr>
        <p:txBody>
          <a:bodyPr wrap="square" rtlCol="0">
            <a:spAutoFit/>
          </a:bodyPr>
          <a:lstStyle/>
          <a:p>
            <a:pPr algn="ctr"/>
            <a:r>
              <a:rPr lang="zh-CN" altLang="en-US" sz="2400" dirty="0" smtClean="0">
                <a:solidFill>
                  <a:srgbClr val="FF0000"/>
                </a:solidFill>
                <a:latin typeface="黑体" pitchFamily="49" charset="-122"/>
                <a:ea typeface="黑体" pitchFamily="49" charset="-122"/>
              </a:rPr>
              <a:t>高纯度</a:t>
            </a:r>
            <a:r>
              <a:rPr lang="en-US" altLang="zh-CN" sz="2400" dirty="0" smtClean="0">
                <a:solidFill>
                  <a:srgbClr val="FF0000"/>
                </a:solidFill>
                <a:latin typeface="黑体" pitchFamily="49" charset="-122"/>
                <a:ea typeface="黑体" pitchFamily="49" charset="-122"/>
              </a:rPr>
              <a:t>HBV DNA</a:t>
            </a:r>
            <a:endParaRPr lang="zh-CN" altLang="en-US" sz="2400" dirty="0">
              <a:solidFill>
                <a:srgbClr val="FF0000"/>
              </a:solidFill>
              <a:latin typeface="黑体" pitchFamily="49" charset="-122"/>
              <a:ea typeface="黑体"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wipe(down)">
                                      <p:cBhvr>
                                        <p:cTn id="7" dur="580">
                                          <p:stCondLst>
                                            <p:cond delay="0"/>
                                          </p:stCondLst>
                                        </p:cTn>
                                        <p:tgtEl>
                                          <p:spTgt spid="7171">
                                            <p:txEl>
                                              <p:pRg st="0" end="0"/>
                                            </p:txEl>
                                          </p:spTgt>
                                        </p:tgtEl>
                                      </p:cBhvr>
                                    </p:animEffect>
                                    <p:anim calcmode="lin" valueType="num">
                                      <p:cBhvr>
                                        <p:cTn id="8" dur="1822" tmFilter="0,0; 0.14,0.36; 0.43,0.73; 0.71,0.91; 1.0,1.0">
                                          <p:stCondLst>
                                            <p:cond delay="0"/>
                                          </p:stCondLst>
                                        </p:cTn>
                                        <p:tgtEl>
                                          <p:spTgt spid="7171">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171">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171">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171">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171">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7171">
                                            <p:txEl>
                                              <p:pRg st="0" end="0"/>
                                            </p:txEl>
                                          </p:spTgt>
                                        </p:tgtEl>
                                      </p:cBhvr>
                                      <p:to x="100000" y="60000"/>
                                    </p:animScale>
                                    <p:animScale>
                                      <p:cBhvr>
                                        <p:cTn id="14" dur="166" decel="50000">
                                          <p:stCondLst>
                                            <p:cond delay="676"/>
                                          </p:stCondLst>
                                        </p:cTn>
                                        <p:tgtEl>
                                          <p:spTgt spid="7171">
                                            <p:txEl>
                                              <p:pRg st="0" end="0"/>
                                            </p:txEl>
                                          </p:spTgt>
                                        </p:tgtEl>
                                      </p:cBhvr>
                                      <p:to x="100000" y="100000"/>
                                    </p:animScale>
                                    <p:animScale>
                                      <p:cBhvr>
                                        <p:cTn id="15" dur="26">
                                          <p:stCondLst>
                                            <p:cond delay="1312"/>
                                          </p:stCondLst>
                                        </p:cTn>
                                        <p:tgtEl>
                                          <p:spTgt spid="7171">
                                            <p:txEl>
                                              <p:pRg st="0" end="0"/>
                                            </p:txEl>
                                          </p:spTgt>
                                        </p:tgtEl>
                                      </p:cBhvr>
                                      <p:to x="100000" y="80000"/>
                                    </p:animScale>
                                    <p:animScale>
                                      <p:cBhvr>
                                        <p:cTn id="16" dur="166" decel="50000">
                                          <p:stCondLst>
                                            <p:cond delay="1338"/>
                                          </p:stCondLst>
                                        </p:cTn>
                                        <p:tgtEl>
                                          <p:spTgt spid="7171">
                                            <p:txEl>
                                              <p:pRg st="0" end="0"/>
                                            </p:txEl>
                                          </p:spTgt>
                                        </p:tgtEl>
                                      </p:cBhvr>
                                      <p:to x="100000" y="100000"/>
                                    </p:animScale>
                                    <p:animScale>
                                      <p:cBhvr>
                                        <p:cTn id="17" dur="26">
                                          <p:stCondLst>
                                            <p:cond delay="1642"/>
                                          </p:stCondLst>
                                        </p:cTn>
                                        <p:tgtEl>
                                          <p:spTgt spid="7171">
                                            <p:txEl>
                                              <p:pRg st="0" end="0"/>
                                            </p:txEl>
                                          </p:spTgt>
                                        </p:tgtEl>
                                      </p:cBhvr>
                                      <p:to x="100000" y="90000"/>
                                    </p:animScale>
                                    <p:animScale>
                                      <p:cBhvr>
                                        <p:cTn id="18" dur="166" decel="50000">
                                          <p:stCondLst>
                                            <p:cond delay="1668"/>
                                          </p:stCondLst>
                                        </p:cTn>
                                        <p:tgtEl>
                                          <p:spTgt spid="7171">
                                            <p:txEl>
                                              <p:pRg st="0" end="0"/>
                                            </p:txEl>
                                          </p:spTgt>
                                        </p:tgtEl>
                                      </p:cBhvr>
                                      <p:to x="100000" y="100000"/>
                                    </p:animScale>
                                    <p:animScale>
                                      <p:cBhvr>
                                        <p:cTn id="19" dur="26">
                                          <p:stCondLst>
                                            <p:cond delay="1808"/>
                                          </p:stCondLst>
                                        </p:cTn>
                                        <p:tgtEl>
                                          <p:spTgt spid="7171">
                                            <p:txEl>
                                              <p:pRg st="0" end="0"/>
                                            </p:txEl>
                                          </p:spTgt>
                                        </p:tgtEl>
                                      </p:cBhvr>
                                      <p:to x="100000" y="95000"/>
                                    </p:animScale>
                                    <p:animScale>
                                      <p:cBhvr>
                                        <p:cTn id="20" dur="166" decel="50000">
                                          <p:stCondLst>
                                            <p:cond delay="1834"/>
                                          </p:stCondLst>
                                        </p:cTn>
                                        <p:tgtEl>
                                          <p:spTgt spid="7171">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7171">
                                            <p:txEl>
                                              <p:pRg st="1" end="1"/>
                                            </p:txEl>
                                          </p:spTgt>
                                        </p:tgtEl>
                                        <p:attrNameLst>
                                          <p:attrName>style.visibility</p:attrName>
                                        </p:attrNameLst>
                                      </p:cBhvr>
                                      <p:to>
                                        <p:strVal val="visible"/>
                                      </p:to>
                                    </p:set>
                                    <p:animEffect transition="in" filter="wipe(down)">
                                      <p:cBhvr>
                                        <p:cTn id="25" dur="580">
                                          <p:stCondLst>
                                            <p:cond delay="0"/>
                                          </p:stCondLst>
                                        </p:cTn>
                                        <p:tgtEl>
                                          <p:spTgt spid="7171">
                                            <p:txEl>
                                              <p:pRg st="1" end="1"/>
                                            </p:txEl>
                                          </p:spTgt>
                                        </p:tgtEl>
                                      </p:cBhvr>
                                    </p:animEffect>
                                    <p:anim calcmode="lin" valueType="num">
                                      <p:cBhvr>
                                        <p:cTn id="26" dur="1822" tmFilter="0,0; 0.14,0.36; 0.43,0.73; 0.71,0.91; 1.0,1.0">
                                          <p:stCondLst>
                                            <p:cond delay="0"/>
                                          </p:stCondLst>
                                        </p:cTn>
                                        <p:tgtEl>
                                          <p:spTgt spid="7171">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7171">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7171">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7171">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7171">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7171">
                                            <p:txEl>
                                              <p:pRg st="1" end="1"/>
                                            </p:txEl>
                                          </p:spTgt>
                                        </p:tgtEl>
                                      </p:cBhvr>
                                      <p:to x="100000" y="60000"/>
                                    </p:animScale>
                                    <p:animScale>
                                      <p:cBhvr>
                                        <p:cTn id="32" dur="166" decel="50000">
                                          <p:stCondLst>
                                            <p:cond delay="676"/>
                                          </p:stCondLst>
                                        </p:cTn>
                                        <p:tgtEl>
                                          <p:spTgt spid="7171">
                                            <p:txEl>
                                              <p:pRg st="1" end="1"/>
                                            </p:txEl>
                                          </p:spTgt>
                                        </p:tgtEl>
                                      </p:cBhvr>
                                      <p:to x="100000" y="100000"/>
                                    </p:animScale>
                                    <p:animScale>
                                      <p:cBhvr>
                                        <p:cTn id="33" dur="26">
                                          <p:stCondLst>
                                            <p:cond delay="1312"/>
                                          </p:stCondLst>
                                        </p:cTn>
                                        <p:tgtEl>
                                          <p:spTgt spid="7171">
                                            <p:txEl>
                                              <p:pRg st="1" end="1"/>
                                            </p:txEl>
                                          </p:spTgt>
                                        </p:tgtEl>
                                      </p:cBhvr>
                                      <p:to x="100000" y="80000"/>
                                    </p:animScale>
                                    <p:animScale>
                                      <p:cBhvr>
                                        <p:cTn id="34" dur="166" decel="50000">
                                          <p:stCondLst>
                                            <p:cond delay="1338"/>
                                          </p:stCondLst>
                                        </p:cTn>
                                        <p:tgtEl>
                                          <p:spTgt spid="7171">
                                            <p:txEl>
                                              <p:pRg st="1" end="1"/>
                                            </p:txEl>
                                          </p:spTgt>
                                        </p:tgtEl>
                                      </p:cBhvr>
                                      <p:to x="100000" y="100000"/>
                                    </p:animScale>
                                    <p:animScale>
                                      <p:cBhvr>
                                        <p:cTn id="35" dur="26">
                                          <p:stCondLst>
                                            <p:cond delay="1642"/>
                                          </p:stCondLst>
                                        </p:cTn>
                                        <p:tgtEl>
                                          <p:spTgt spid="7171">
                                            <p:txEl>
                                              <p:pRg st="1" end="1"/>
                                            </p:txEl>
                                          </p:spTgt>
                                        </p:tgtEl>
                                      </p:cBhvr>
                                      <p:to x="100000" y="90000"/>
                                    </p:animScale>
                                    <p:animScale>
                                      <p:cBhvr>
                                        <p:cTn id="36" dur="166" decel="50000">
                                          <p:stCondLst>
                                            <p:cond delay="1668"/>
                                          </p:stCondLst>
                                        </p:cTn>
                                        <p:tgtEl>
                                          <p:spTgt spid="7171">
                                            <p:txEl>
                                              <p:pRg st="1" end="1"/>
                                            </p:txEl>
                                          </p:spTgt>
                                        </p:tgtEl>
                                      </p:cBhvr>
                                      <p:to x="100000" y="100000"/>
                                    </p:animScale>
                                    <p:animScale>
                                      <p:cBhvr>
                                        <p:cTn id="37" dur="26">
                                          <p:stCondLst>
                                            <p:cond delay="1808"/>
                                          </p:stCondLst>
                                        </p:cTn>
                                        <p:tgtEl>
                                          <p:spTgt spid="7171">
                                            <p:txEl>
                                              <p:pRg st="1" end="1"/>
                                            </p:txEl>
                                          </p:spTgt>
                                        </p:tgtEl>
                                      </p:cBhvr>
                                      <p:to x="100000" y="95000"/>
                                    </p:animScale>
                                    <p:animScale>
                                      <p:cBhvr>
                                        <p:cTn id="38" dur="166" decel="50000">
                                          <p:stCondLst>
                                            <p:cond delay="1834"/>
                                          </p:stCondLst>
                                        </p:cTn>
                                        <p:tgtEl>
                                          <p:spTgt spid="7171">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7171">
                                            <p:txEl>
                                              <p:pRg st="2" end="2"/>
                                            </p:txEl>
                                          </p:spTgt>
                                        </p:tgtEl>
                                        <p:attrNameLst>
                                          <p:attrName>style.visibility</p:attrName>
                                        </p:attrNameLst>
                                      </p:cBhvr>
                                      <p:to>
                                        <p:strVal val="visible"/>
                                      </p:to>
                                    </p:set>
                                    <p:animEffect transition="in" filter="wipe(down)">
                                      <p:cBhvr>
                                        <p:cTn id="43" dur="580">
                                          <p:stCondLst>
                                            <p:cond delay="0"/>
                                          </p:stCondLst>
                                        </p:cTn>
                                        <p:tgtEl>
                                          <p:spTgt spid="7171">
                                            <p:txEl>
                                              <p:pRg st="2" end="2"/>
                                            </p:txEl>
                                          </p:spTgt>
                                        </p:tgtEl>
                                      </p:cBhvr>
                                    </p:animEffect>
                                    <p:anim calcmode="lin" valueType="num">
                                      <p:cBhvr>
                                        <p:cTn id="44" dur="1822" tmFilter="0,0; 0.14,0.36; 0.43,0.73; 0.71,0.91; 1.0,1.0">
                                          <p:stCondLst>
                                            <p:cond delay="0"/>
                                          </p:stCondLst>
                                        </p:cTn>
                                        <p:tgtEl>
                                          <p:spTgt spid="7171">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7171">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7171">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7171">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7171">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7171">
                                            <p:txEl>
                                              <p:pRg st="2" end="2"/>
                                            </p:txEl>
                                          </p:spTgt>
                                        </p:tgtEl>
                                      </p:cBhvr>
                                      <p:to x="100000" y="60000"/>
                                    </p:animScale>
                                    <p:animScale>
                                      <p:cBhvr>
                                        <p:cTn id="50" dur="166" decel="50000">
                                          <p:stCondLst>
                                            <p:cond delay="676"/>
                                          </p:stCondLst>
                                        </p:cTn>
                                        <p:tgtEl>
                                          <p:spTgt spid="7171">
                                            <p:txEl>
                                              <p:pRg st="2" end="2"/>
                                            </p:txEl>
                                          </p:spTgt>
                                        </p:tgtEl>
                                      </p:cBhvr>
                                      <p:to x="100000" y="100000"/>
                                    </p:animScale>
                                    <p:animScale>
                                      <p:cBhvr>
                                        <p:cTn id="51" dur="26">
                                          <p:stCondLst>
                                            <p:cond delay="1312"/>
                                          </p:stCondLst>
                                        </p:cTn>
                                        <p:tgtEl>
                                          <p:spTgt spid="7171">
                                            <p:txEl>
                                              <p:pRg st="2" end="2"/>
                                            </p:txEl>
                                          </p:spTgt>
                                        </p:tgtEl>
                                      </p:cBhvr>
                                      <p:to x="100000" y="80000"/>
                                    </p:animScale>
                                    <p:animScale>
                                      <p:cBhvr>
                                        <p:cTn id="52" dur="166" decel="50000">
                                          <p:stCondLst>
                                            <p:cond delay="1338"/>
                                          </p:stCondLst>
                                        </p:cTn>
                                        <p:tgtEl>
                                          <p:spTgt spid="7171">
                                            <p:txEl>
                                              <p:pRg st="2" end="2"/>
                                            </p:txEl>
                                          </p:spTgt>
                                        </p:tgtEl>
                                      </p:cBhvr>
                                      <p:to x="100000" y="100000"/>
                                    </p:animScale>
                                    <p:animScale>
                                      <p:cBhvr>
                                        <p:cTn id="53" dur="26">
                                          <p:stCondLst>
                                            <p:cond delay="1642"/>
                                          </p:stCondLst>
                                        </p:cTn>
                                        <p:tgtEl>
                                          <p:spTgt spid="7171">
                                            <p:txEl>
                                              <p:pRg st="2" end="2"/>
                                            </p:txEl>
                                          </p:spTgt>
                                        </p:tgtEl>
                                      </p:cBhvr>
                                      <p:to x="100000" y="90000"/>
                                    </p:animScale>
                                    <p:animScale>
                                      <p:cBhvr>
                                        <p:cTn id="54" dur="166" decel="50000">
                                          <p:stCondLst>
                                            <p:cond delay="1668"/>
                                          </p:stCondLst>
                                        </p:cTn>
                                        <p:tgtEl>
                                          <p:spTgt spid="7171">
                                            <p:txEl>
                                              <p:pRg st="2" end="2"/>
                                            </p:txEl>
                                          </p:spTgt>
                                        </p:tgtEl>
                                      </p:cBhvr>
                                      <p:to x="100000" y="100000"/>
                                    </p:animScale>
                                    <p:animScale>
                                      <p:cBhvr>
                                        <p:cTn id="55" dur="26">
                                          <p:stCondLst>
                                            <p:cond delay="1808"/>
                                          </p:stCondLst>
                                        </p:cTn>
                                        <p:tgtEl>
                                          <p:spTgt spid="7171">
                                            <p:txEl>
                                              <p:pRg st="2" end="2"/>
                                            </p:txEl>
                                          </p:spTgt>
                                        </p:tgtEl>
                                      </p:cBhvr>
                                      <p:to x="100000" y="95000"/>
                                    </p:animScale>
                                    <p:animScale>
                                      <p:cBhvr>
                                        <p:cTn id="56" dur="166" decel="50000">
                                          <p:stCondLst>
                                            <p:cond delay="1834"/>
                                          </p:stCondLst>
                                        </p:cTn>
                                        <p:tgtEl>
                                          <p:spTgt spid="7171">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fade">
                                      <p:cBhvr>
                                        <p:cTn id="61" dur="500"/>
                                        <p:tgtEl>
                                          <p:spTgt spid="2"/>
                                        </p:tgtEl>
                                      </p:cBhvr>
                                    </p:animEffect>
                                  </p:childTnLst>
                                </p:cTn>
                              </p:par>
                              <p:par>
                                <p:cTn id="62" presetID="10" presetClass="entr" presetSubtype="0" fill="hold"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500"/>
                                        <p:tgtEl>
                                          <p:spTgt spid="5"/>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barn(inVertical)">
                                      <p:cBhvr>
                                        <p:cTn id="72" dur="500"/>
                                        <p:tgtEl>
                                          <p:spTgt spid="15"/>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barn(inVertical)">
                                      <p:cBhvr>
                                        <p:cTn id="75" dur="500"/>
                                        <p:tgtEl>
                                          <p:spTgt spid="6"/>
                                        </p:tgtEl>
                                      </p:cBhvr>
                                    </p:animEffect>
                                  </p:childTnLst>
                                </p:cTn>
                              </p:par>
                            </p:childTnLst>
                          </p:cTn>
                        </p:par>
                      </p:childTnLst>
                    </p:cTn>
                  </p:par>
                  <p:par>
                    <p:cTn id="76" fill="hold">
                      <p:stCondLst>
                        <p:cond delay="indefinite"/>
                      </p:stCondLst>
                      <p:childTnLst>
                        <p:par>
                          <p:cTn id="77" fill="hold">
                            <p:stCondLst>
                              <p:cond delay="0"/>
                            </p:stCondLst>
                            <p:childTnLst>
                              <p:par>
                                <p:cTn id="78" presetID="21" presetClass="entr" presetSubtype="1" fill="hold" nodeType="clickEffect">
                                  <p:stCondLst>
                                    <p:cond delay="0"/>
                                  </p:stCondLst>
                                  <p:childTnLst>
                                    <p:set>
                                      <p:cBhvr>
                                        <p:cTn id="79" dur="1" fill="hold">
                                          <p:stCondLst>
                                            <p:cond delay="0"/>
                                          </p:stCondLst>
                                        </p:cTn>
                                        <p:tgtEl>
                                          <p:spTgt spid="29"/>
                                        </p:tgtEl>
                                        <p:attrNameLst>
                                          <p:attrName>style.visibility</p:attrName>
                                        </p:attrNameLst>
                                      </p:cBhvr>
                                      <p:to>
                                        <p:strVal val="visible"/>
                                      </p:to>
                                    </p:set>
                                    <p:animEffect transition="in" filter="wheel(1)">
                                      <p:cBhvr>
                                        <p:cTn id="80" dur="2000"/>
                                        <p:tgtEl>
                                          <p:spTgt spid="29"/>
                                        </p:tgtEl>
                                      </p:cBhvr>
                                    </p:animEffect>
                                  </p:childTnLst>
                                </p:cTn>
                              </p:par>
                              <p:par>
                                <p:cTn id="81" presetID="21" presetClass="entr" presetSubtype="1"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wheel(1)">
                                      <p:cBhvr>
                                        <p:cTn id="83" dur="2000"/>
                                        <p:tgtEl>
                                          <p:spTgt spid="30"/>
                                        </p:tgtEl>
                                      </p:cBhvr>
                                    </p:animEffect>
                                  </p:childTnLst>
                                </p:cTn>
                              </p:par>
                              <p:par>
                                <p:cTn id="84" presetID="21" presetClass="entr" presetSubtype="1" fill="hold"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wheel(1)">
                                      <p:cBhvr>
                                        <p:cTn id="86" dur="2000"/>
                                        <p:tgtEl>
                                          <p:spTgt spid="26"/>
                                        </p:tgtEl>
                                      </p:cBhvr>
                                    </p:animEffect>
                                  </p:childTnLst>
                                </p:cTn>
                              </p:par>
                              <p:par>
                                <p:cTn id="87" presetID="21" presetClass="entr" presetSubtype="1"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wheel(1)">
                                      <p:cBhvr>
                                        <p:cTn id="89" dur="2000"/>
                                        <p:tgtEl>
                                          <p:spTgt spid="35"/>
                                        </p:tgtEl>
                                      </p:cBhvr>
                                    </p:animEffect>
                                  </p:childTnLst>
                                </p:cTn>
                              </p:par>
                            </p:childTnLst>
                          </p:cTn>
                        </p:par>
                      </p:childTnLst>
                    </p:cTn>
                  </p:par>
                  <p:par>
                    <p:cTn id="90" fill="hold">
                      <p:stCondLst>
                        <p:cond delay="indefinite"/>
                      </p:stCondLst>
                      <p:childTnLst>
                        <p:par>
                          <p:cTn id="91" fill="hold">
                            <p:stCondLst>
                              <p:cond delay="0"/>
                            </p:stCondLst>
                            <p:childTnLst>
                              <p:par>
                                <p:cTn id="92" presetID="21" presetClass="entr" presetSubtype="1" fill="hold" nodeType="clickEffect">
                                  <p:stCondLst>
                                    <p:cond delay="0"/>
                                  </p:stCondLst>
                                  <p:childTnLst>
                                    <p:set>
                                      <p:cBhvr>
                                        <p:cTn id="93" dur="1" fill="hold">
                                          <p:stCondLst>
                                            <p:cond delay="0"/>
                                          </p:stCondLst>
                                        </p:cTn>
                                        <p:tgtEl>
                                          <p:spTgt spid="36"/>
                                        </p:tgtEl>
                                        <p:attrNameLst>
                                          <p:attrName>style.visibility</p:attrName>
                                        </p:attrNameLst>
                                      </p:cBhvr>
                                      <p:to>
                                        <p:strVal val="visible"/>
                                      </p:to>
                                    </p:set>
                                    <p:animEffect transition="in" filter="wheel(1)">
                                      <p:cBhvr>
                                        <p:cTn id="94" dur="2000"/>
                                        <p:tgtEl>
                                          <p:spTgt spid="36"/>
                                        </p:tgtEl>
                                      </p:cBhvr>
                                    </p:animEffect>
                                  </p:childTnLst>
                                </p:cTn>
                              </p:par>
                              <p:par>
                                <p:cTn id="95" presetID="21" presetClass="entr" presetSubtype="1" fill="hold" grpId="0" nodeType="withEffect">
                                  <p:stCondLst>
                                    <p:cond delay="0"/>
                                  </p:stCondLst>
                                  <p:childTnLst>
                                    <p:set>
                                      <p:cBhvr>
                                        <p:cTn id="96" dur="1" fill="hold">
                                          <p:stCondLst>
                                            <p:cond delay="0"/>
                                          </p:stCondLst>
                                        </p:cTn>
                                        <p:tgtEl>
                                          <p:spTgt spid="38"/>
                                        </p:tgtEl>
                                        <p:attrNameLst>
                                          <p:attrName>style.visibility</p:attrName>
                                        </p:attrNameLst>
                                      </p:cBhvr>
                                      <p:to>
                                        <p:strVal val="visible"/>
                                      </p:to>
                                    </p:set>
                                    <p:animEffect transition="in" filter="wheel(1)">
                                      <p:cBhvr>
                                        <p:cTn id="97" dur="2000"/>
                                        <p:tgtEl>
                                          <p:spTgt spid="38"/>
                                        </p:tgtEl>
                                      </p:cBhvr>
                                    </p:animEffect>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wipe(down)">
                                      <p:cBhvr>
                                        <p:cTn id="102" dur="500"/>
                                        <p:tgtEl>
                                          <p:spTgt spid="25"/>
                                        </p:tgtEl>
                                      </p:cBhvr>
                                    </p:animEffect>
                                  </p:childTnLst>
                                </p:cTn>
                              </p:par>
                              <p:par>
                                <p:cTn id="103" presetID="22" presetClass="entr" presetSubtype="4" fill="hold" nodeType="with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wipe(down)">
                                      <p:cBhvr>
                                        <p:cTn id="10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2" grpId="0"/>
      <p:bldP spid="5" grpId="0"/>
      <p:bldP spid="6" grpId="0"/>
      <p:bldP spid="30" grpId="0"/>
      <p:bldP spid="25" grpId="0"/>
      <p:bldP spid="35" grpId="0"/>
      <p:bldP spid="38" grpId="0"/>
    </p:bldLst>
  </p:timing>
</p:sld>
</file>

<file path=ppt/theme/theme1.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LDR检测HBV耐药突变</Template>
  <TotalTime>1793</TotalTime>
  <Words>2972</Words>
  <Application>Microsoft Office PowerPoint</Application>
  <PresentationFormat>全屏显示(4:3)</PresentationFormat>
  <Paragraphs>599</Paragraphs>
  <Slides>38</Slides>
  <Notes>32</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38</vt:i4>
      </vt:variant>
    </vt:vector>
  </HeadingPairs>
  <TitlesOfParts>
    <vt:vector size="41" baseType="lpstr">
      <vt:lpstr>1_默认设计模板</vt:lpstr>
      <vt:lpstr>默认设计模板</vt:lpstr>
      <vt:lpstr>Photoshop.Image.6</vt:lpstr>
      <vt:lpstr>上海星耀医学科技发展有限公司 市场部     顾佳敏</vt:lpstr>
      <vt:lpstr>PowerPoint 演示文稿</vt:lpstr>
      <vt:lpstr>PowerPoint 演示文稿</vt:lpstr>
      <vt:lpstr>高敏HBV DNA检测  乙肝诊断最佳解决方案 </vt:lpstr>
      <vt:lpstr> HBV DNA 高敏检测   What？ Why？  HOW？  </vt:lpstr>
      <vt:lpstr>PowerPoint 演示文稿</vt:lpstr>
      <vt:lpstr>PowerPoint 演示文稿</vt:lpstr>
      <vt:lpstr>PowerPoint 演示文稿</vt:lpstr>
      <vt:lpstr>核酸提取（核酸前处理）</vt:lpstr>
      <vt:lpstr>核酸提取（核酸前处理）</vt:lpstr>
      <vt:lpstr>PowerPoint 演示文稿</vt:lpstr>
      <vt:lpstr>荧光PCR的扩增 </vt:lpstr>
      <vt:lpstr>国内外对 HBV DNA 高敏检测的建议及要求</vt:lpstr>
      <vt:lpstr>新颁布的注册技术审查指导原则</vt:lpstr>
      <vt:lpstr>国际肝病指南推荐使用高敏 HBV DNA 检测</vt:lpstr>
      <vt:lpstr>总结 什么是高敏检测？</vt:lpstr>
      <vt:lpstr>临床需求</vt:lpstr>
      <vt:lpstr>PowerPoint 演示文稿</vt:lpstr>
      <vt:lpstr>HBV DNA 高敏检测的临床需求</vt:lpstr>
      <vt:lpstr>PowerPoint 演示文稿</vt:lpstr>
      <vt:lpstr>PowerPoint 演示文稿</vt:lpstr>
      <vt:lpstr>PowerPoint 演示文稿</vt:lpstr>
      <vt:lpstr>2015慢性乙型肝炎治疗（阶段性治疗）</vt:lpstr>
      <vt:lpstr>Keeffe慢性乙肝治疗流程图</vt:lpstr>
      <vt:lpstr>PowerPoint 演示文稿</vt:lpstr>
      <vt:lpstr>各种抗病毒药物的耐药发生率</vt:lpstr>
      <vt:lpstr>PowerPoint 演示文稿</vt:lpstr>
      <vt:lpstr>实验室自动化的需求</vt:lpstr>
      <vt:lpstr>HBV DNA 高敏检测的重要意义</vt:lpstr>
      <vt:lpstr>复星高敏HBV 高标准注册 国内首家获得CFDA认可</vt:lpstr>
      <vt:lpstr>复星 HBV DNA 高敏检测试剂盒 </vt:lpstr>
      <vt:lpstr>PowerPoint 演示文稿</vt:lpstr>
      <vt:lpstr>重复性效果图</vt:lpstr>
      <vt:lpstr>定量检测下限</vt:lpstr>
      <vt:lpstr>最低检出限</vt:lpstr>
      <vt:lpstr>国内市场情况</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Gujiamin</cp:lastModifiedBy>
  <cp:revision>318</cp:revision>
  <dcterms:created xsi:type="dcterms:W3CDTF">2013-06-27T00:58:00Z</dcterms:created>
  <dcterms:modified xsi:type="dcterms:W3CDTF">2017-02-16T08:25:04Z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KSOProductBuildVer">
    <vt:lpwstr>2052-10.1.0.6029</vt:lpwstr>
  </property>
</Properties>
</file>