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0" r:id="rId2"/>
  </p:sldMasterIdLst>
  <p:notesMasterIdLst>
    <p:notesMasterId r:id="rId12"/>
  </p:notesMasterIdLst>
  <p:handoutMasterIdLst>
    <p:handoutMasterId r:id="rId13"/>
  </p:handoutMasterIdLst>
  <p:sldIdLst>
    <p:sldId id="835" r:id="rId3"/>
    <p:sldId id="869" r:id="rId4"/>
    <p:sldId id="870" r:id="rId5"/>
    <p:sldId id="871" r:id="rId6"/>
    <p:sldId id="877" r:id="rId7"/>
    <p:sldId id="875" r:id="rId8"/>
    <p:sldId id="879" r:id="rId9"/>
    <p:sldId id="874" r:id="rId10"/>
    <p:sldId id="812" r:id="rId11"/>
  </p:sldIdLst>
  <p:sldSz cx="1219517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79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E5C"/>
    <a:srgbClr val="D66519"/>
    <a:srgbClr val="E67819"/>
    <a:srgbClr val="F8F8F8"/>
    <a:srgbClr val="F3F3F3"/>
    <a:srgbClr val="F6F6F6"/>
    <a:srgbClr val="F7F7F7"/>
    <a:srgbClr val="C8C8C8"/>
    <a:srgbClr val="D0D0D0"/>
    <a:srgbClr val="F9F9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06" autoAdjust="0"/>
    <p:restoredTop sz="86347" autoAdjust="0"/>
  </p:normalViewPr>
  <p:slideViewPr>
    <p:cSldViewPr>
      <p:cViewPr varScale="1">
        <p:scale>
          <a:sx n="100" d="100"/>
          <a:sy n="100" d="100"/>
        </p:scale>
        <p:origin x="720" y="90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776"/>
    </p:cViewPr>
  </p:sorterViewPr>
  <p:notesViewPr>
    <p:cSldViewPr>
      <p:cViewPr varScale="1">
        <p:scale>
          <a:sx n="54" d="100"/>
          <a:sy n="54" d="100"/>
        </p:scale>
        <p:origin x="-2916" y="-84"/>
      </p:cViewPr>
      <p:guideLst>
        <p:guide orient="horz" pos="2879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F6E4F5-AFD9-452D-978C-A65E37BD2A75}" type="datetimeFigureOut">
              <a:rPr lang="en-US" smtClean="0"/>
              <a:pPr/>
              <a:t>3/13/2017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70C2A1-C45C-4D11-8087-34234E5428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2355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779D53-1687-4629-A7C4-5F633C48289A}" type="datetimeFigureOut">
              <a:rPr lang="en-US" smtClean="0"/>
              <a:pPr/>
              <a:t>3/13/2017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F48F07-6AC5-47AF-9B36-9B4E83AB260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1411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凯普是本届体外诊断领域专利创新唯一金奖，代表国家对妇幼健康产品的特别嘉奖，体现凯普专利技术实现的经济效益和社会效益得到国家肯定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48F07-6AC5-47AF-9B36-9B4E83AB260F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7569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48F07-6AC5-47AF-9B36-9B4E83AB260F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7681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48F07-6AC5-47AF-9B36-9B4E83AB260F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5491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6800" cy="685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两栏内容">
    <p:bg>
      <p:bgPr>
        <a:gradFill>
          <a:gsLst>
            <a:gs pos="0">
              <a:srgbClr val="F3F3F3"/>
            </a:gs>
            <a:gs pos="74000">
              <a:srgbClr val="F7F7F7"/>
            </a:gs>
            <a:gs pos="83000">
              <a:srgbClr val="F8F8F8"/>
            </a:gs>
            <a:gs pos="100000">
              <a:srgbClr val="F6F6F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10130035" y="593130"/>
            <a:ext cx="1625120" cy="862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400"/>
              </a:spcBef>
              <a:defRPr/>
            </a:pPr>
            <a:r>
              <a:rPr lang="zh-CN" altLang="en-US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第三章 </a:t>
            </a:r>
            <a:r>
              <a:rPr lang="zh-CN" altLang="en-US" sz="16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1600" b="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spcBef>
                <a:spcPts val="400"/>
              </a:spcBef>
              <a:defRPr/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分子诊断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尾页">
    <p:bg>
      <p:bgPr>
        <a:gradFill>
          <a:gsLst>
            <a:gs pos="0">
              <a:srgbClr val="F3F3F3"/>
            </a:gs>
            <a:gs pos="74000">
              <a:srgbClr val="F7F7F7"/>
            </a:gs>
            <a:gs pos="83000">
              <a:srgbClr val="F8F8F8"/>
            </a:gs>
            <a:gs pos="100000">
              <a:srgbClr val="F6F6F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 userDrawn="1"/>
        </p:nvSpPr>
        <p:spPr>
          <a:xfrm>
            <a:off x="10130035" y="593130"/>
            <a:ext cx="1625120" cy="862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400"/>
              </a:spcBef>
              <a:defRPr/>
            </a:pPr>
            <a:r>
              <a:rPr lang="zh-CN" altLang="en-US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第三章 </a:t>
            </a:r>
            <a:r>
              <a:rPr lang="zh-CN" altLang="en-US" sz="16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1600" b="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spcBef>
                <a:spcPts val="400"/>
              </a:spcBef>
              <a:defRPr/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分子诊断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两栏内容">
    <p:bg>
      <p:bgPr>
        <a:gradFill>
          <a:gsLst>
            <a:gs pos="0">
              <a:srgbClr val="F3F3F3"/>
            </a:gs>
            <a:gs pos="74000">
              <a:srgbClr val="F7F7F7"/>
            </a:gs>
            <a:gs pos="83000">
              <a:srgbClr val="F8F8F8"/>
            </a:gs>
            <a:gs pos="100000">
              <a:srgbClr val="F6F6F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1"/>
          <p:cNvSpPr txBox="1"/>
          <p:nvPr userDrawn="1"/>
        </p:nvSpPr>
        <p:spPr>
          <a:xfrm>
            <a:off x="10130035" y="593130"/>
            <a:ext cx="1625120" cy="862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400"/>
              </a:spcBef>
              <a:defRPr/>
            </a:pPr>
            <a:r>
              <a:rPr lang="zh-CN" altLang="en-US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第三章 </a:t>
            </a:r>
            <a:r>
              <a:rPr lang="zh-CN" altLang="en-US" sz="16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1600" b="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spcBef>
                <a:spcPts val="400"/>
              </a:spcBef>
              <a:defRPr/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分子诊断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两栏内容">
    <p:bg>
      <p:bgPr>
        <a:gradFill>
          <a:gsLst>
            <a:gs pos="0">
              <a:srgbClr val="F3F3F3"/>
            </a:gs>
            <a:gs pos="74000">
              <a:srgbClr val="F7F7F7"/>
            </a:gs>
            <a:gs pos="83000">
              <a:srgbClr val="F8F8F8"/>
            </a:gs>
            <a:gs pos="100000">
              <a:srgbClr val="F6F6F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 userDrawn="1"/>
        </p:nvSpPr>
        <p:spPr>
          <a:xfrm>
            <a:off x="10130035" y="593130"/>
            <a:ext cx="1625120" cy="862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400"/>
              </a:spcBef>
              <a:defRPr/>
            </a:pPr>
            <a:r>
              <a:rPr lang="zh-CN" altLang="en-US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第三章 </a:t>
            </a:r>
            <a:r>
              <a:rPr lang="zh-CN" altLang="en-US" sz="16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1600" b="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spcBef>
                <a:spcPts val="400"/>
              </a:spcBef>
              <a:defRPr/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分子诊断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两栏内容">
    <p:bg>
      <p:bgPr>
        <a:gradFill>
          <a:gsLst>
            <a:gs pos="0">
              <a:srgbClr val="F3F3F3"/>
            </a:gs>
            <a:gs pos="74000">
              <a:srgbClr val="F7F7F7"/>
            </a:gs>
            <a:gs pos="83000">
              <a:srgbClr val="F8F8F8"/>
            </a:gs>
            <a:gs pos="100000">
              <a:srgbClr val="F6F6F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 userDrawn="1"/>
        </p:nvSpPr>
        <p:spPr>
          <a:xfrm>
            <a:off x="10130035" y="593130"/>
            <a:ext cx="1625120" cy="862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400"/>
              </a:spcBef>
              <a:defRPr/>
            </a:pPr>
            <a:r>
              <a:rPr lang="zh-CN" altLang="en-US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第三章 </a:t>
            </a:r>
            <a:r>
              <a:rPr lang="zh-CN" altLang="en-US" sz="16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1600" b="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spcBef>
                <a:spcPts val="400"/>
              </a:spcBef>
              <a:defRPr/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分子诊断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两栏内容">
    <p:bg>
      <p:bgPr>
        <a:gradFill>
          <a:gsLst>
            <a:gs pos="0">
              <a:srgbClr val="F3F3F3"/>
            </a:gs>
            <a:gs pos="74000">
              <a:srgbClr val="F7F7F7"/>
            </a:gs>
            <a:gs pos="83000">
              <a:srgbClr val="F8F8F8"/>
            </a:gs>
            <a:gs pos="100000">
              <a:srgbClr val="F6F6F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 userDrawn="1"/>
        </p:nvSpPr>
        <p:spPr>
          <a:xfrm>
            <a:off x="10130035" y="593130"/>
            <a:ext cx="1625120" cy="862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400"/>
              </a:spcBef>
              <a:defRPr/>
            </a:pPr>
            <a:r>
              <a:rPr lang="zh-CN" altLang="en-US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第四章 </a:t>
            </a:r>
            <a:r>
              <a:rPr lang="zh-CN" altLang="en-US" sz="16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1600" b="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spcBef>
                <a:spcPts val="400"/>
              </a:spcBef>
              <a:defRPr/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凯普愿景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两栏内容">
    <p:bg>
      <p:bgPr>
        <a:gradFill>
          <a:gsLst>
            <a:gs pos="0">
              <a:srgbClr val="F3F3F3"/>
            </a:gs>
            <a:gs pos="74000">
              <a:srgbClr val="F7F7F7"/>
            </a:gs>
            <a:gs pos="83000">
              <a:srgbClr val="F8F8F8"/>
            </a:gs>
            <a:gs pos="100000">
              <a:srgbClr val="F6F6F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 userDrawn="1"/>
        </p:nvSpPr>
        <p:spPr>
          <a:xfrm>
            <a:off x="10130035" y="593130"/>
            <a:ext cx="1625120" cy="862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400"/>
              </a:spcBef>
              <a:defRPr/>
            </a:pPr>
            <a:r>
              <a:rPr lang="zh-CN" altLang="en-US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第四章 </a:t>
            </a:r>
            <a:r>
              <a:rPr lang="zh-CN" altLang="en-US" sz="16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1600" b="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spcBef>
                <a:spcPts val="400"/>
              </a:spcBef>
              <a:defRPr/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凯普愿景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两栏内容">
    <p:bg>
      <p:bgPr>
        <a:gradFill>
          <a:gsLst>
            <a:gs pos="0">
              <a:srgbClr val="F3F3F3"/>
            </a:gs>
            <a:gs pos="74000">
              <a:srgbClr val="F7F7F7"/>
            </a:gs>
            <a:gs pos="83000">
              <a:srgbClr val="F8F8F8"/>
            </a:gs>
            <a:gs pos="100000">
              <a:srgbClr val="F6F6F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两栏内容">
    <p:bg>
      <p:bgPr>
        <a:gradFill>
          <a:gsLst>
            <a:gs pos="0">
              <a:srgbClr val="F3F3F3"/>
            </a:gs>
            <a:gs pos="74000">
              <a:srgbClr val="F7F7F7"/>
            </a:gs>
            <a:gs pos="83000">
              <a:srgbClr val="F8F8F8"/>
            </a:gs>
            <a:gs pos="100000">
              <a:srgbClr val="F6F6F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 userDrawn="1"/>
        </p:nvSpPr>
        <p:spPr>
          <a:xfrm>
            <a:off x="10130035" y="593130"/>
            <a:ext cx="1625120" cy="862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400"/>
              </a:spcBef>
              <a:defRPr/>
            </a:pPr>
            <a:r>
              <a:rPr lang="zh-CN" altLang="en-US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第四章 </a:t>
            </a:r>
            <a:r>
              <a:rPr lang="zh-CN" altLang="en-US" sz="16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1600" b="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spcBef>
                <a:spcPts val="400"/>
              </a:spcBef>
              <a:defRPr/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凯普愿景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最后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517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6800" cy="685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Rectangle 3"/>
          <p:cNvSpPr/>
          <p:nvPr userDrawn="1"/>
        </p:nvSpPr>
        <p:spPr bwMode="auto">
          <a:xfrm>
            <a:off x="1057027" y="51460"/>
            <a:ext cx="1506961" cy="360040"/>
          </a:xfrm>
          <a:prstGeom prst="roundRect">
            <a:avLst/>
          </a:prstGeom>
          <a:solidFill>
            <a:srgbClr val="F8F8F8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6109" tIns="38049" rIns="38049" bIns="76109" numCol="1" spcCol="0" rtlCol="0" fromWordArt="0" anchor="t" anchorCtr="0" forceAA="0" compatLnSpc="1">
            <a:noAutofit/>
          </a:bodyPr>
          <a:lstStyle/>
          <a:p>
            <a:pPr marL="0" marR="0" lvl="0" indent="0" defTabSz="9131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-4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 panose="020B0502040204020203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Rectangle 3"/>
          <p:cNvSpPr/>
          <p:nvPr userDrawn="1"/>
        </p:nvSpPr>
        <p:spPr bwMode="auto">
          <a:xfrm>
            <a:off x="1051820" y="1"/>
            <a:ext cx="1512168" cy="260647"/>
          </a:xfrm>
          <a:prstGeom prst="roundRect">
            <a:avLst>
              <a:gd name="adj" fmla="val 0"/>
            </a:avLst>
          </a:prstGeom>
          <a:solidFill>
            <a:srgbClr val="F8F8F8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6109" tIns="38049" rIns="38049" bIns="76109" numCol="1" spcCol="0" rtlCol="0" fromWordArt="0" anchor="t" anchorCtr="0" forceAA="0" compatLnSpc="1">
            <a:noAutofit/>
          </a:bodyPr>
          <a:lstStyle/>
          <a:p>
            <a:pPr marL="0" marR="0" lvl="0" indent="0" defTabSz="9131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-4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 panose="020B0502040204020203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Rectangle 3"/>
          <p:cNvSpPr/>
          <p:nvPr userDrawn="1"/>
        </p:nvSpPr>
        <p:spPr bwMode="auto">
          <a:xfrm>
            <a:off x="1051820" y="462959"/>
            <a:ext cx="1512168" cy="856390"/>
          </a:xfrm>
          <a:prstGeom prst="roundRect">
            <a:avLst>
              <a:gd name="adj" fmla="val 6940"/>
            </a:avLst>
          </a:prstGeom>
          <a:solidFill>
            <a:srgbClr val="F8F8F8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6109" tIns="38049" rIns="38049" bIns="76109" numCol="1" spcCol="0" rtlCol="0" fromWordArt="0" anchor="t" anchorCtr="0" forceAA="0" compatLnSpc="1">
            <a:noAutofit/>
          </a:bodyPr>
          <a:lstStyle/>
          <a:p>
            <a:pPr marL="0" marR="0" lvl="0" indent="0" defTabSz="9131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-4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 panose="020B0502040204020203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3" name="TextBox 15"/>
          <p:cNvSpPr txBox="1"/>
          <p:nvPr userDrawn="1"/>
        </p:nvSpPr>
        <p:spPr>
          <a:xfrm>
            <a:off x="851273" y="953248"/>
            <a:ext cx="17333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E67819"/>
                </a:solidFill>
                <a:latin typeface="Agency FB" panose="020B0503020202020204" pitchFamily="34" charset="0"/>
                <a:ea typeface="Adobe 宋体 Std L" pitchFamily="18" charset="-122"/>
              </a:rPr>
              <a:t>   Contents Page</a:t>
            </a:r>
            <a:endParaRPr lang="zh-CN" altLang="en-US" sz="1600" dirty="0">
              <a:solidFill>
                <a:srgbClr val="E67819"/>
              </a:solidFill>
              <a:latin typeface="Agency FB" panose="020B0503020202020204" pitchFamily="34" charset="0"/>
              <a:ea typeface="Adobe 宋体 Std L" pitchFamily="18" charset="-122"/>
            </a:endParaRPr>
          </a:p>
        </p:txBody>
      </p:sp>
      <p:sp>
        <p:nvSpPr>
          <p:cNvPr id="64" name="文本框 63"/>
          <p:cNvSpPr txBox="1"/>
          <p:nvPr userDrawn="1"/>
        </p:nvSpPr>
        <p:spPr>
          <a:xfrm>
            <a:off x="1051820" y="512714"/>
            <a:ext cx="1512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E67819"/>
                </a:solidFill>
                <a:ea typeface="微软雅黑" panose="020B0503020204020204" charset="-122"/>
              </a:rPr>
              <a:t>目录页</a:t>
            </a:r>
            <a:endParaRPr lang="zh-CN" altLang="en-US" sz="2400" b="1" dirty="0">
              <a:solidFill>
                <a:srgbClr val="E67819"/>
              </a:solidFill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0827024" y="6090541"/>
            <a:ext cx="1368151" cy="434803"/>
            <a:chOff x="10634092" y="6090541"/>
            <a:chExt cx="1368151" cy="434803"/>
          </a:xfrm>
        </p:grpSpPr>
        <p:sp>
          <p:nvSpPr>
            <p:cNvPr id="18" name="Rectangle 3"/>
            <p:cNvSpPr/>
            <p:nvPr userDrawn="1"/>
          </p:nvSpPr>
          <p:spPr bwMode="auto">
            <a:xfrm>
              <a:off x="10634092" y="6090541"/>
              <a:ext cx="792088" cy="432039"/>
            </a:xfrm>
            <a:prstGeom prst="roundRect">
              <a:avLst/>
            </a:prstGeom>
            <a:solidFill>
              <a:srgbClr val="F8F8F8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6109" tIns="38049" rIns="38049" bIns="76109" numCol="1" spcCol="0" rtlCol="0" fromWordArt="0" anchor="t" anchorCtr="0" forceAA="0" compatLnSpc="1">
              <a:noAutofit/>
            </a:bodyPr>
            <a:lstStyle/>
            <a:p>
              <a:pPr marL="0" marR="0" lvl="0" indent="0" defTabSz="9131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-4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 panose="020B0502040204020203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9" name="Rectangle 3"/>
            <p:cNvSpPr/>
            <p:nvPr userDrawn="1"/>
          </p:nvSpPr>
          <p:spPr bwMode="auto">
            <a:xfrm>
              <a:off x="10634092" y="6456944"/>
              <a:ext cx="1368151" cy="68400"/>
            </a:xfrm>
            <a:prstGeom prst="roundRect">
              <a:avLst>
                <a:gd name="adj" fmla="val 0"/>
              </a:avLst>
            </a:prstGeom>
            <a:solidFill>
              <a:srgbClr val="F8F8F8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6109" tIns="38049" rIns="38049" bIns="76109" numCol="1" spcCol="0" rtlCol="0" fromWordArt="0" anchor="t" anchorCtr="0" forceAA="0" compatLnSpc="1">
              <a:noAutofit/>
            </a:bodyPr>
            <a:lstStyle/>
            <a:p>
              <a:pPr marL="0" marR="0" lvl="0" indent="0" defTabSz="9131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-4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 panose="020B0502040204020203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21" name="TextBox 15"/>
          <p:cNvSpPr txBox="1"/>
          <p:nvPr userDrawn="1"/>
        </p:nvSpPr>
        <p:spPr>
          <a:xfrm>
            <a:off x="10849329" y="6124288"/>
            <a:ext cx="769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800" smtClean="0">
                <a:solidFill>
                  <a:srgbClr val="E67819"/>
                </a:solidFill>
                <a:latin typeface="Impact" panose="020B0806030902050204" pitchFamily="34" charset="0"/>
              </a:rPr>
              <a:pPr algn="ctr"/>
              <a:t>‹#›</a:t>
            </a:fld>
            <a:r>
              <a:rPr lang="zh-CN" altLang="en-US" sz="1800" dirty="0" smtClean="0">
                <a:solidFill>
                  <a:srgbClr val="E67819"/>
                </a:solidFill>
                <a:latin typeface="Impact" panose="020B0806030902050204" pitchFamily="34" charset="0"/>
              </a:rPr>
              <a:t> </a:t>
            </a:r>
            <a:endParaRPr lang="zh-CN" altLang="en-US" sz="1800" b="0" dirty="0">
              <a:solidFill>
                <a:srgbClr val="E67819"/>
              </a:solidFill>
              <a:latin typeface="Impact" panose="020B080603090205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33"/>
            <a:ext cx="10365899" cy="1470025"/>
          </a:xfrm>
          <a:prstGeom prst="rect">
            <a:avLst/>
          </a:prstGeom>
        </p:spPr>
        <p:txBody>
          <a:bodyPr lIns="91438" tIns="45719" rIns="91438" bIns="45719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  <a:prstGeom prst="rect">
            <a:avLst/>
          </a:prstGeom>
        </p:spPr>
        <p:txBody>
          <a:bodyPr lIns="91438" tIns="45719" rIns="91438" bIns="45719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9"/>
            <a:ext cx="10975658" cy="1143000"/>
          </a:xfrm>
          <a:prstGeom prst="rect">
            <a:avLst/>
          </a:prstGeom>
        </p:spPr>
        <p:txBody>
          <a:bodyPr lIns="91438" tIns="45719" rIns="91438" bIns="45719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759" y="1600206"/>
            <a:ext cx="10975658" cy="4525963"/>
          </a:xfrm>
          <a:prstGeom prst="rect">
            <a:avLst/>
          </a:prstGeom>
        </p:spPr>
        <p:txBody>
          <a:bodyPr lIns="91438" tIns="45719" rIns="91438" bIns="45719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6" y="4406908"/>
            <a:ext cx="10365899" cy="1362075"/>
          </a:xfrm>
          <a:prstGeom prst="rect">
            <a:avLst/>
          </a:prstGeom>
        </p:spPr>
        <p:txBody>
          <a:bodyPr lIns="91438" tIns="45719" rIns="91438" bIns="45719"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6" y="2906713"/>
            <a:ext cx="10365899" cy="1500187"/>
          </a:xfrm>
          <a:prstGeom prst="rect">
            <a:avLst/>
          </a:prstGeom>
        </p:spPr>
        <p:txBody>
          <a:bodyPr lIns="91438" tIns="45719" rIns="91438" bIns="45719" anchor="b"/>
          <a:lstStyle>
            <a:lvl1pPr marL="0" indent="0">
              <a:buNone/>
              <a:defRPr sz="2000"/>
            </a:lvl1pPr>
            <a:lvl2pPr marL="457200" indent="0">
              <a:buNone/>
              <a:defRPr sz="1900"/>
            </a:lvl2pPr>
            <a:lvl3pPr marL="914400" indent="0">
              <a:buNone/>
              <a:defRPr sz="1600"/>
            </a:lvl3pPr>
            <a:lvl4pPr marL="1371600" indent="0">
              <a:buNone/>
              <a:defRPr sz="1500"/>
            </a:lvl4pPr>
            <a:lvl5pPr marL="1828800" indent="0">
              <a:buNone/>
              <a:defRPr sz="1500"/>
            </a:lvl5pPr>
            <a:lvl6pPr marL="2286000" indent="0">
              <a:buNone/>
              <a:defRPr sz="1500"/>
            </a:lvl6pPr>
            <a:lvl7pPr marL="2743200" indent="0">
              <a:buNone/>
              <a:defRPr sz="1500"/>
            </a:lvl7pPr>
            <a:lvl8pPr marL="3200400" indent="0">
              <a:buNone/>
              <a:defRPr sz="1500"/>
            </a:lvl8pPr>
            <a:lvl9pPr marL="3657600" indent="0">
              <a:buNone/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9"/>
            <a:ext cx="10975658" cy="1143000"/>
          </a:xfrm>
          <a:prstGeom prst="rect">
            <a:avLst/>
          </a:prstGeom>
        </p:spPr>
        <p:txBody>
          <a:bodyPr lIns="91438" tIns="45719" rIns="91438" bIns="45719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759" y="1600206"/>
            <a:ext cx="5386202" cy="4525963"/>
          </a:xfrm>
          <a:prstGeom prst="rect">
            <a:avLst/>
          </a:prstGeom>
        </p:spPr>
        <p:txBody>
          <a:bodyPr lIns="91438" tIns="45719" rIns="91438" bIns="45719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9214" y="1600206"/>
            <a:ext cx="5386202" cy="4525963"/>
          </a:xfrm>
          <a:prstGeom prst="rect">
            <a:avLst/>
          </a:prstGeom>
        </p:spPr>
        <p:txBody>
          <a:bodyPr lIns="91438" tIns="45719" rIns="91438" bIns="45719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9"/>
            <a:ext cx="10975658" cy="1143000"/>
          </a:xfrm>
          <a:prstGeom prst="rect">
            <a:avLst/>
          </a:prstGeom>
        </p:spPr>
        <p:txBody>
          <a:bodyPr lIns="91438" tIns="45719" rIns="91438" bIns="45719"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3"/>
          </a:xfrm>
          <a:prstGeom prst="rect">
            <a:avLst/>
          </a:prstGeom>
        </p:spPr>
        <p:txBody>
          <a:bodyPr lIns="91438" tIns="45719" rIns="91438" bIns="45719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9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  <a:prstGeom prst="rect">
            <a:avLst/>
          </a:prstGeom>
        </p:spPr>
        <p:txBody>
          <a:bodyPr lIns="91438" tIns="45719" rIns="91438" bIns="45719"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6" y="1535113"/>
            <a:ext cx="5390436" cy="639763"/>
          </a:xfrm>
          <a:prstGeom prst="rect">
            <a:avLst/>
          </a:prstGeom>
        </p:spPr>
        <p:txBody>
          <a:bodyPr lIns="91438" tIns="45719" rIns="91438" bIns="45719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9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6" y="2174875"/>
            <a:ext cx="5390436" cy="3951288"/>
          </a:xfrm>
          <a:prstGeom prst="rect">
            <a:avLst/>
          </a:prstGeom>
        </p:spPr>
        <p:txBody>
          <a:bodyPr lIns="91438" tIns="45719" rIns="91438" bIns="45719"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9"/>
            <a:ext cx="10975658" cy="1143000"/>
          </a:xfrm>
          <a:prstGeom prst="rect">
            <a:avLst/>
          </a:prstGeom>
        </p:spPr>
        <p:txBody>
          <a:bodyPr lIns="91438" tIns="45719" rIns="91438" bIns="45719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64" y="273049"/>
            <a:ext cx="4012129" cy="1162051"/>
          </a:xfrm>
          <a:prstGeom prst="rect">
            <a:avLst/>
          </a:prstGeom>
        </p:spPr>
        <p:txBody>
          <a:bodyPr lIns="91438" tIns="45719" rIns="91438" bIns="45719"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6" y="273058"/>
            <a:ext cx="6817442" cy="5853113"/>
          </a:xfrm>
          <a:prstGeom prst="rect">
            <a:avLst/>
          </a:prstGeom>
        </p:spPr>
        <p:txBody>
          <a:bodyPr lIns="91438" tIns="45719" rIns="91438" bIns="45719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64" y="1435104"/>
            <a:ext cx="4012129" cy="4691063"/>
          </a:xfrm>
          <a:prstGeom prst="rect">
            <a:avLst/>
          </a:prstGeom>
        </p:spPr>
        <p:txBody>
          <a:bodyPr lIns="91438" tIns="45719" rIns="91438" bIns="45719"/>
          <a:lstStyle>
            <a:lvl1pPr marL="0" indent="0">
              <a:buNone/>
              <a:defRPr sz="1500"/>
            </a:lvl1pPr>
            <a:lvl2pPr marL="457200" indent="0">
              <a:buNone/>
              <a:defRPr sz="1200"/>
            </a:lvl2pPr>
            <a:lvl3pPr marL="914400" indent="0">
              <a:buNone/>
              <a:defRPr sz="11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1615095" y="2"/>
            <a:ext cx="108000" cy="6858000"/>
          </a:xfrm>
          <a:prstGeom prst="rect">
            <a:avLst/>
          </a:prstGeom>
          <a:solidFill>
            <a:srgbClr val="FFFFFF">
              <a:alpha val="1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12196800" cy="685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Rectangle 3"/>
          <p:cNvSpPr/>
          <p:nvPr userDrawn="1"/>
        </p:nvSpPr>
        <p:spPr bwMode="auto">
          <a:xfrm>
            <a:off x="1057027" y="51460"/>
            <a:ext cx="1506961" cy="360040"/>
          </a:xfrm>
          <a:prstGeom prst="roundRect">
            <a:avLst/>
          </a:prstGeom>
          <a:solidFill>
            <a:srgbClr val="F8F8F8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6109" tIns="38049" rIns="38049" bIns="76109" numCol="1" spcCol="0" rtlCol="0" fromWordArt="0" anchor="t" anchorCtr="0" forceAA="0" compatLnSpc="1">
            <a:noAutofit/>
          </a:bodyPr>
          <a:lstStyle/>
          <a:p>
            <a:pPr marL="0" marR="0" lvl="0" indent="0" defTabSz="9131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-4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 panose="020B0502040204020203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Rectangle 3"/>
          <p:cNvSpPr/>
          <p:nvPr userDrawn="1"/>
        </p:nvSpPr>
        <p:spPr bwMode="auto">
          <a:xfrm>
            <a:off x="1051820" y="1"/>
            <a:ext cx="1512168" cy="260647"/>
          </a:xfrm>
          <a:prstGeom prst="roundRect">
            <a:avLst>
              <a:gd name="adj" fmla="val 0"/>
            </a:avLst>
          </a:prstGeom>
          <a:solidFill>
            <a:srgbClr val="F8F8F8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6109" tIns="38049" rIns="38049" bIns="76109" numCol="1" spcCol="0" rtlCol="0" fromWordArt="0" anchor="t" anchorCtr="0" forceAA="0" compatLnSpc="1">
            <a:noAutofit/>
          </a:bodyPr>
          <a:lstStyle/>
          <a:p>
            <a:pPr marL="0" marR="0" lvl="0" indent="0" defTabSz="9131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-4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 panose="020B0502040204020203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Rectangle 3"/>
          <p:cNvSpPr/>
          <p:nvPr userDrawn="1"/>
        </p:nvSpPr>
        <p:spPr bwMode="auto">
          <a:xfrm>
            <a:off x="1051820" y="462959"/>
            <a:ext cx="1512168" cy="856390"/>
          </a:xfrm>
          <a:prstGeom prst="roundRect">
            <a:avLst>
              <a:gd name="adj" fmla="val 6940"/>
            </a:avLst>
          </a:prstGeom>
          <a:solidFill>
            <a:srgbClr val="F8F8F8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6109" tIns="38049" rIns="38049" bIns="76109" numCol="1" spcCol="0" rtlCol="0" fromWordArt="0" anchor="t" anchorCtr="0" forceAA="0" compatLnSpc="1">
            <a:noAutofit/>
          </a:bodyPr>
          <a:lstStyle/>
          <a:p>
            <a:pPr marL="0" marR="0" lvl="0" indent="0" defTabSz="9131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-4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 panose="020B0502040204020203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TextBox 15"/>
          <p:cNvSpPr txBox="1"/>
          <p:nvPr userDrawn="1"/>
        </p:nvSpPr>
        <p:spPr>
          <a:xfrm>
            <a:off x="972185" y="965835"/>
            <a:ext cx="1677035" cy="353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E67819"/>
                </a:solidFill>
                <a:latin typeface="Agency FB" panose="020B0503020202020204" pitchFamily="34" charset="0"/>
                <a:ea typeface="Adobe 宋体 Std L" pitchFamily="18" charset="-122"/>
              </a:rPr>
              <a:t>Transition Page</a:t>
            </a:r>
          </a:p>
        </p:txBody>
      </p:sp>
      <p:sp>
        <p:nvSpPr>
          <p:cNvPr id="18" name="文本框 17"/>
          <p:cNvSpPr txBox="1"/>
          <p:nvPr userDrawn="1"/>
        </p:nvSpPr>
        <p:spPr>
          <a:xfrm>
            <a:off x="1051820" y="512714"/>
            <a:ext cx="1512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E67819"/>
                </a:solidFill>
                <a:ea typeface="微软雅黑" panose="020B0503020204020204" charset="-122"/>
              </a:rPr>
              <a:t>过渡页</a:t>
            </a:r>
          </a:p>
        </p:txBody>
      </p:sp>
      <p:grpSp>
        <p:nvGrpSpPr>
          <p:cNvPr id="19" name="组合 18"/>
          <p:cNvGrpSpPr/>
          <p:nvPr userDrawn="1"/>
        </p:nvGrpSpPr>
        <p:grpSpPr>
          <a:xfrm>
            <a:off x="10827024" y="6090541"/>
            <a:ext cx="1368151" cy="434803"/>
            <a:chOff x="10634092" y="6090541"/>
            <a:chExt cx="1368151" cy="434803"/>
          </a:xfrm>
        </p:grpSpPr>
        <p:sp>
          <p:nvSpPr>
            <p:cNvPr id="21" name="Rectangle 3"/>
            <p:cNvSpPr/>
            <p:nvPr userDrawn="1"/>
          </p:nvSpPr>
          <p:spPr bwMode="auto">
            <a:xfrm>
              <a:off x="10634092" y="6090541"/>
              <a:ext cx="792088" cy="432039"/>
            </a:xfrm>
            <a:prstGeom prst="roundRect">
              <a:avLst/>
            </a:prstGeom>
            <a:solidFill>
              <a:srgbClr val="F8F8F8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6109" tIns="38049" rIns="38049" bIns="76109" numCol="1" spcCol="0" rtlCol="0" fromWordArt="0" anchor="t" anchorCtr="0" forceAA="0" compatLnSpc="1">
              <a:noAutofit/>
            </a:bodyPr>
            <a:lstStyle/>
            <a:p>
              <a:pPr marL="0" marR="0" lvl="0" indent="0" defTabSz="9131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-4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 panose="020B0502040204020203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2" name="Rectangle 3"/>
            <p:cNvSpPr/>
            <p:nvPr userDrawn="1"/>
          </p:nvSpPr>
          <p:spPr bwMode="auto">
            <a:xfrm>
              <a:off x="10634092" y="6456944"/>
              <a:ext cx="1368151" cy="68400"/>
            </a:xfrm>
            <a:prstGeom prst="roundRect">
              <a:avLst>
                <a:gd name="adj" fmla="val 0"/>
              </a:avLst>
            </a:prstGeom>
            <a:solidFill>
              <a:srgbClr val="F8F8F8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6109" tIns="38049" rIns="38049" bIns="76109" numCol="1" spcCol="0" rtlCol="0" fromWordArt="0" anchor="t" anchorCtr="0" forceAA="0" compatLnSpc="1">
              <a:noAutofit/>
            </a:bodyPr>
            <a:lstStyle/>
            <a:p>
              <a:pPr marL="0" marR="0" lvl="0" indent="0" defTabSz="9131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-4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 panose="020B0502040204020203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23" name="TextBox 15"/>
          <p:cNvSpPr txBox="1"/>
          <p:nvPr userDrawn="1"/>
        </p:nvSpPr>
        <p:spPr>
          <a:xfrm>
            <a:off x="10849329" y="6124288"/>
            <a:ext cx="769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800" smtClean="0">
                <a:solidFill>
                  <a:srgbClr val="E67819"/>
                </a:solidFill>
                <a:latin typeface="Impact" panose="020B0806030902050204" pitchFamily="34" charset="0"/>
              </a:rPr>
              <a:pPr algn="ctr"/>
              <a:t>‹#›</a:t>
            </a:fld>
            <a:r>
              <a:rPr lang="zh-CN" altLang="en-US" sz="1800" dirty="0" smtClean="0">
                <a:solidFill>
                  <a:srgbClr val="E67819"/>
                </a:solidFill>
                <a:latin typeface="Impact" panose="020B0806030902050204" pitchFamily="34" charset="0"/>
              </a:rPr>
              <a:t> </a:t>
            </a:r>
            <a:endParaRPr lang="zh-CN" altLang="en-US" sz="1800" b="0" dirty="0">
              <a:solidFill>
                <a:srgbClr val="E67819"/>
              </a:solidFill>
              <a:latin typeface="Impact" panose="020B080603090205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39" y="4800600"/>
            <a:ext cx="7317105" cy="566739"/>
          </a:xfrm>
          <a:prstGeom prst="rect">
            <a:avLst/>
          </a:prstGeom>
        </p:spPr>
        <p:txBody>
          <a:bodyPr lIns="91438" tIns="45719" rIns="91438" bIns="45719"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39" y="612775"/>
            <a:ext cx="7317105" cy="4114800"/>
          </a:xfrm>
          <a:prstGeom prst="rect">
            <a:avLst/>
          </a:prstGeom>
        </p:spPr>
        <p:txBody>
          <a:bodyPr lIns="91438" tIns="45719" rIns="91438" bIns="45719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Verdana" panose="020B060403050404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39" y="5367338"/>
            <a:ext cx="7317105" cy="804863"/>
          </a:xfrm>
          <a:prstGeom prst="rect">
            <a:avLst/>
          </a:prstGeom>
        </p:spPr>
        <p:txBody>
          <a:bodyPr lIns="91438" tIns="45719" rIns="91438" bIns="45719"/>
          <a:lstStyle>
            <a:lvl1pPr marL="0" indent="0">
              <a:buNone/>
              <a:defRPr sz="1500"/>
            </a:lvl1pPr>
            <a:lvl2pPr marL="457200" indent="0">
              <a:buNone/>
              <a:defRPr sz="1200"/>
            </a:lvl2pPr>
            <a:lvl3pPr marL="914400" indent="0">
              <a:buNone/>
              <a:defRPr sz="11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9"/>
            <a:ext cx="10975658" cy="1143000"/>
          </a:xfrm>
          <a:prstGeom prst="rect">
            <a:avLst/>
          </a:prstGeom>
        </p:spPr>
        <p:txBody>
          <a:bodyPr lIns="91438" tIns="45719" rIns="91438" bIns="45719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759" y="1600206"/>
            <a:ext cx="10975658" cy="4525963"/>
          </a:xfrm>
          <a:prstGeom prst="rect">
            <a:avLst/>
          </a:prstGeom>
        </p:spPr>
        <p:txBody>
          <a:bodyPr vert="eaVert" lIns="91438" tIns="45719" rIns="91438" bIns="45719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1502" y="274646"/>
            <a:ext cx="2743914" cy="5851525"/>
          </a:xfrm>
          <a:prstGeom prst="rect">
            <a:avLst/>
          </a:prstGeom>
        </p:spPr>
        <p:txBody>
          <a:bodyPr vert="eaVert" lIns="91438" tIns="45719" rIns="91438" bIns="45719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759" y="274646"/>
            <a:ext cx="8028490" cy="5851525"/>
          </a:xfrm>
          <a:prstGeom prst="rect">
            <a:avLst/>
          </a:prstGeom>
        </p:spPr>
        <p:txBody>
          <a:bodyPr vert="eaVert" lIns="91438" tIns="45719" rIns="91438" bIns="45719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9"/>
            <a:ext cx="10975658" cy="1143000"/>
          </a:xfrm>
          <a:prstGeom prst="rect">
            <a:avLst/>
          </a:prstGeom>
        </p:spPr>
        <p:txBody>
          <a:bodyPr lIns="91438" tIns="45719" rIns="91438" bIns="45719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QC\Desktop\16：9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7" y="52388"/>
            <a:ext cx="12099900" cy="680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1">
    <p:bg>
      <p:bgPr>
        <a:gradFill>
          <a:gsLst>
            <a:gs pos="0">
              <a:srgbClr val="F3F3F3"/>
            </a:gs>
            <a:gs pos="74000">
              <a:srgbClr val="F7F7F7"/>
            </a:gs>
            <a:gs pos="83000">
              <a:srgbClr val="F8F8F8"/>
            </a:gs>
            <a:gs pos="100000">
              <a:srgbClr val="F6F6F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过渡页1">
    <p:bg>
      <p:bgPr>
        <a:gradFill>
          <a:gsLst>
            <a:gs pos="0">
              <a:srgbClr val="F3F3F3"/>
            </a:gs>
            <a:gs pos="74000">
              <a:srgbClr val="F7F7F7"/>
            </a:gs>
            <a:gs pos="83000">
              <a:srgbClr val="F8F8F8"/>
            </a:gs>
            <a:gs pos="100000">
              <a:srgbClr val="F6F6F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10130035" y="548680"/>
            <a:ext cx="1625120" cy="862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400"/>
              </a:spcBef>
              <a:defRPr/>
            </a:pPr>
            <a:r>
              <a:rPr lang="zh-CN" altLang="en-US" sz="18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第一章  </a:t>
            </a:r>
            <a:endParaRPr lang="en-US" altLang="zh-CN" sz="1800" b="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spcBef>
                <a:spcPts val="400"/>
              </a:spcBef>
              <a:defRPr/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凯普生物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过渡页1">
    <p:bg>
      <p:bgPr>
        <a:gradFill>
          <a:gsLst>
            <a:gs pos="0">
              <a:srgbClr val="F3F3F3"/>
            </a:gs>
            <a:gs pos="74000">
              <a:srgbClr val="F7F7F7"/>
            </a:gs>
            <a:gs pos="83000">
              <a:srgbClr val="F8F8F8"/>
            </a:gs>
            <a:gs pos="100000">
              <a:srgbClr val="F6F6F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10130035" y="548680"/>
            <a:ext cx="1625120" cy="862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400"/>
              </a:spcBef>
              <a:defRPr/>
            </a:pPr>
            <a:r>
              <a:rPr lang="zh-CN" altLang="en-US" sz="18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第一章  </a:t>
            </a:r>
            <a:endParaRPr lang="en-US" altLang="zh-CN" sz="1800" b="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spcBef>
                <a:spcPts val="400"/>
              </a:spcBef>
              <a:defRPr/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凯普生物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10130035" y="593130"/>
            <a:ext cx="1625120" cy="862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400"/>
              </a:spcBef>
              <a:defRPr/>
            </a:pPr>
            <a:r>
              <a:rPr lang="zh-CN" altLang="en-US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第二章 </a:t>
            </a:r>
            <a:r>
              <a:rPr lang="zh-CN" altLang="en-US" sz="16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1600" b="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spcBef>
                <a:spcPts val="400"/>
              </a:spcBef>
              <a:defRPr/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精准医疗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 userDrawn="1"/>
        </p:nvSpPr>
        <p:spPr>
          <a:xfrm>
            <a:off x="10130035" y="593130"/>
            <a:ext cx="1625120" cy="862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400"/>
              </a:spcBef>
              <a:defRPr/>
            </a:pPr>
            <a:r>
              <a:rPr lang="zh-CN" altLang="en-US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第三章 </a:t>
            </a:r>
            <a:r>
              <a:rPr lang="zh-CN" altLang="en-US" sz="16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1600" b="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spcBef>
                <a:spcPts val="400"/>
              </a:spcBef>
              <a:defRPr/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分子诊断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两栏内容">
    <p:bg>
      <p:bgPr>
        <a:gradFill>
          <a:gsLst>
            <a:gs pos="0">
              <a:srgbClr val="F3F3F3"/>
            </a:gs>
            <a:gs pos="74000">
              <a:srgbClr val="F7F7F7"/>
            </a:gs>
            <a:gs pos="83000">
              <a:srgbClr val="F8F8F8"/>
            </a:gs>
            <a:gs pos="100000">
              <a:srgbClr val="F6F6F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 userDrawn="1"/>
        </p:nvSpPr>
        <p:spPr>
          <a:xfrm>
            <a:off x="10130035" y="593130"/>
            <a:ext cx="1625120" cy="862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400"/>
              </a:spcBef>
              <a:defRPr/>
            </a:pPr>
            <a:r>
              <a:rPr lang="zh-CN" altLang="en-US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第三章 </a:t>
            </a:r>
            <a:r>
              <a:rPr lang="zh-CN" altLang="en-US" sz="16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1600" b="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spcBef>
                <a:spcPts val="400"/>
              </a:spcBef>
              <a:defRPr/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分子诊断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3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3F3F3"/>
            </a:gs>
            <a:gs pos="74000">
              <a:srgbClr val="F7F7F7"/>
            </a:gs>
            <a:gs pos="83000">
              <a:srgbClr val="F8F8F8"/>
            </a:gs>
            <a:gs pos="100000">
              <a:srgbClr val="F6F6F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 userDrawn="1"/>
        </p:nvCxnSpPr>
        <p:spPr>
          <a:xfrm>
            <a:off x="408955" y="332656"/>
            <a:ext cx="11365961" cy="0"/>
          </a:xfrm>
          <a:prstGeom prst="line">
            <a:avLst/>
          </a:prstGeom>
          <a:ln w="19050">
            <a:solidFill>
              <a:srgbClr val="C8C8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弦形 16"/>
          <p:cNvSpPr/>
          <p:nvPr userDrawn="1"/>
        </p:nvSpPr>
        <p:spPr>
          <a:xfrm rot="6746465">
            <a:off x="5737587" y="6451264"/>
            <a:ext cx="720000" cy="720000"/>
          </a:xfrm>
          <a:prstGeom prst="chord">
            <a:avLst>
              <a:gd name="adj1" fmla="val 3577158"/>
              <a:gd name="adj2" fmla="val 15329001"/>
            </a:avLst>
          </a:prstGeom>
          <a:solidFill>
            <a:srgbClr val="E678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4" name="TextBox 15"/>
          <p:cNvSpPr txBox="1"/>
          <p:nvPr userDrawn="1"/>
        </p:nvSpPr>
        <p:spPr>
          <a:xfrm>
            <a:off x="5695891" y="6488668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8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8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26" name="直接箭头连接符 25"/>
          <p:cNvCxnSpPr/>
          <p:nvPr userDrawn="1"/>
        </p:nvCxnSpPr>
        <p:spPr>
          <a:xfrm>
            <a:off x="408955" y="6597352"/>
            <a:ext cx="5256000" cy="0"/>
          </a:xfrm>
          <a:prstGeom prst="straightConnector1">
            <a:avLst/>
          </a:prstGeom>
          <a:ln>
            <a:solidFill>
              <a:srgbClr val="E67819"/>
            </a:solidFill>
            <a:headEnd w="lg" len="lg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 userDrawn="1"/>
        </p:nvCxnSpPr>
        <p:spPr>
          <a:xfrm flipH="1">
            <a:off x="6530219" y="6597352"/>
            <a:ext cx="5256000" cy="0"/>
          </a:xfrm>
          <a:prstGeom prst="straightConnector1">
            <a:avLst/>
          </a:prstGeom>
          <a:ln>
            <a:solidFill>
              <a:srgbClr val="E67819"/>
            </a:solidFill>
            <a:headEnd w="med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31" descr="MP_2 PPT_Title_Eng_Temp_RA_ol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08132" y="1066800"/>
            <a:ext cx="4676405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132" descr="logo1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012226" y="609600"/>
            <a:ext cx="4247669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+mj-lt"/>
          <a:ea typeface="+mj-ea"/>
          <a:cs typeface="+mj-cs"/>
          <a:sym typeface="Verdana" panose="020B060403050404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Verdana" panose="020B0604030504040204" pitchFamily="34" charset="0"/>
          <a:ea typeface="HY견고딕" charset="0"/>
          <a:cs typeface="HY견고딕" charset="0"/>
          <a:sym typeface="Verdana" panose="020B060403050404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Verdana" panose="020B0604030504040204" pitchFamily="34" charset="0"/>
          <a:ea typeface="HY견고딕" charset="0"/>
          <a:cs typeface="HY견고딕" charset="0"/>
          <a:sym typeface="Verdana" panose="020B060403050404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Verdana" panose="020B0604030504040204" pitchFamily="34" charset="0"/>
          <a:ea typeface="HY견고딕" charset="0"/>
          <a:cs typeface="HY견고딕" charset="0"/>
          <a:sym typeface="Verdana" panose="020B060403050404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Verdana" panose="020B0604030504040204" pitchFamily="34" charset="0"/>
          <a:ea typeface="HY견고딕" charset="0"/>
          <a:cs typeface="HY견고딕" charset="0"/>
          <a:sym typeface="Verdana" panose="020B060403050404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Verdana" panose="020B0604030504040204" pitchFamily="34" charset="0"/>
          <a:ea typeface="HY견고딕" charset="0"/>
          <a:cs typeface="HY견고딕" charset="0"/>
          <a:sym typeface="Verdana" panose="020B060403050404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Verdana" panose="020B0604030504040204" pitchFamily="34" charset="0"/>
          <a:ea typeface="HY견고딕" charset="0"/>
          <a:cs typeface="HY견고딕" charset="0"/>
          <a:sym typeface="Verdana" panose="020B060403050404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Verdana" panose="020B0604030504040204" pitchFamily="34" charset="0"/>
          <a:ea typeface="HY견고딕" charset="0"/>
          <a:cs typeface="HY견고딕" charset="0"/>
          <a:sym typeface="Verdana" panose="020B060403050404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Verdana" panose="020B0604030504040204" pitchFamily="34" charset="0"/>
          <a:ea typeface="HY견고딕" charset="0"/>
          <a:cs typeface="HY견고딕" charset="0"/>
          <a:sym typeface="Verdana" panose="020B0604030504040204" pitchFamily="34" charset="0"/>
        </a:defRPr>
      </a:lvl9pPr>
    </p:titleStyle>
    <p:bodyStyle>
      <a:lvl1pPr marL="341630" indent="-341630" algn="l" defTabSz="0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v"/>
        <a:defRPr sz="2400" b="1">
          <a:solidFill>
            <a:schemeClr val="tx2"/>
          </a:solidFill>
          <a:latin typeface="+mn-lt"/>
          <a:ea typeface="+mn-ea"/>
          <a:cs typeface="+mn-cs"/>
          <a:sym typeface="Verdana" panose="020B0604030504040204" pitchFamily="34" charset="0"/>
        </a:defRPr>
      </a:lvl1pPr>
      <a:lvl2pPr marL="741680" indent="-284480" algn="l" defTabSz="0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 b="1">
          <a:solidFill>
            <a:schemeClr val="tx2"/>
          </a:solidFill>
          <a:latin typeface="+mn-lt"/>
          <a:ea typeface="+mn-ea"/>
          <a:cs typeface="+mn-cs"/>
          <a:sym typeface="Verdana" panose="020B0604030504040204" pitchFamily="34" charset="0"/>
        </a:defRPr>
      </a:lvl2pPr>
      <a:lvl3pPr marL="1141730" indent="-227330" algn="l" defTabSz="0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 b="1">
          <a:solidFill>
            <a:schemeClr val="tx2"/>
          </a:solidFill>
          <a:latin typeface="+mn-lt"/>
          <a:ea typeface="+mn-ea"/>
          <a:cs typeface="+mn-cs"/>
          <a:sym typeface="Verdana" panose="020B0604030504040204" pitchFamily="34" charset="0"/>
        </a:defRPr>
      </a:lvl3pPr>
      <a:lvl4pPr marL="1598930" indent="-227330" algn="l" defTabSz="0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 b="1">
          <a:solidFill>
            <a:schemeClr val="tx2"/>
          </a:solidFill>
          <a:latin typeface="+mn-lt"/>
          <a:ea typeface="+mn-ea"/>
          <a:cs typeface="+mn-cs"/>
          <a:sym typeface="Verdana" panose="020B0604030504040204" pitchFamily="34" charset="0"/>
        </a:defRPr>
      </a:lvl4pPr>
      <a:lvl5pPr marL="2056130" indent="-227330" algn="l" defTabSz="0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 b="1">
          <a:solidFill>
            <a:schemeClr val="tx2"/>
          </a:solidFill>
          <a:latin typeface="+mn-lt"/>
          <a:ea typeface="+mn-ea"/>
          <a:cs typeface="+mn-cs"/>
          <a:sym typeface="Verdana" panose="020B0604030504040204" pitchFamily="34" charset="0"/>
        </a:defRPr>
      </a:lvl5pPr>
      <a:lvl6pPr marL="2514600" indent="-228600" algn="l" defTabSz="0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 b="1">
          <a:solidFill>
            <a:schemeClr val="tx2"/>
          </a:solidFill>
          <a:latin typeface="+mn-lt"/>
          <a:ea typeface="+mn-ea"/>
          <a:cs typeface="+mn-cs"/>
          <a:sym typeface="Verdana" panose="020B0604030504040204" pitchFamily="34" charset="0"/>
        </a:defRPr>
      </a:lvl6pPr>
      <a:lvl7pPr marL="2971800" indent="-228600" algn="l" defTabSz="0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 b="1">
          <a:solidFill>
            <a:schemeClr val="tx2"/>
          </a:solidFill>
          <a:latin typeface="+mn-lt"/>
          <a:ea typeface="+mn-ea"/>
          <a:cs typeface="+mn-cs"/>
          <a:sym typeface="Verdana" panose="020B0604030504040204" pitchFamily="34" charset="0"/>
        </a:defRPr>
      </a:lvl7pPr>
      <a:lvl8pPr marL="3429000" indent="-228600" algn="l" defTabSz="0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 b="1">
          <a:solidFill>
            <a:schemeClr val="tx2"/>
          </a:solidFill>
          <a:latin typeface="+mn-lt"/>
          <a:ea typeface="+mn-ea"/>
          <a:cs typeface="+mn-cs"/>
          <a:sym typeface="Verdana" panose="020B0604030504040204" pitchFamily="34" charset="0"/>
        </a:defRPr>
      </a:lvl8pPr>
      <a:lvl9pPr marL="3886200" indent="-228600" algn="l" defTabSz="0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 b="1">
          <a:solidFill>
            <a:schemeClr val="tx2"/>
          </a:solidFill>
          <a:latin typeface="+mn-lt"/>
          <a:ea typeface="+mn-ea"/>
          <a:cs typeface="+mn-cs"/>
          <a:sym typeface="Verdana" panose="020B0604030504040204" pitchFamily="34" charset="0"/>
        </a:defRPr>
      </a:lvl9pPr>
    </p:bodyStyle>
    <p:otherStyle>
      <a:defPPr>
        <a:defRPr lang="zh-CN"/>
      </a:defPPr>
      <a:lvl1pPr marL="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9"/>
          <p:cNvSpPr>
            <a:spLocks noChangeArrowheads="1"/>
          </p:cNvSpPr>
          <p:nvPr/>
        </p:nvSpPr>
        <p:spPr bwMode="auto">
          <a:xfrm>
            <a:off x="7575904" y="2348880"/>
            <a:ext cx="857923" cy="1323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8" tIns="45719" rIns="91438" bIns="45719">
            <a:spAutoFit/>
          </a:bodyPr>
          <a:lstStyle/>
          <a:p>
            <a:pPr algn="ctr">
              <a:defRPr/>
            </a:pPr>
            <a:r>
              <a:rPr lang="zh-CN" altLang="en-US" sz="4400" b="1" dirty="0" smtClean="0">
                <a:solidFill>
                  <a:srgbClr val="005E9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</a:p>
          <a:p>
            <a:pPr algn="ctr">
              <a:defRPr/>
            </a:pPr>
            <a:endParaRPr lang="zh-CN" altLang="en-US" sz="3600" b="1" dirty="0">
              <a:solidFill>
                <a:srgbClr val="005E9E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16387" name="Text Box 3"/>
          <p:cNvSpPr>
            <a:spLocks noChangeArrowheads="1"/>
          </p:cNvSpPr>
          <p:nvPr/>
        </p:nvSpPr>
        <p:spPr bwMode="auto">
          <a:xfrm>
            <a:off x="4657427" y="2708920"/>
            <a:ext cx="7056784" cy="5847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中国专利金奖检测技术的临床应用</a:t>
            </a:r>
            <a:endParaRPr lang="en-US" altLang="zh-CN" sz="3200" b="1" dirty="0" smtClean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177707" y="4797152"/>
            <a:ext cx="436956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谢龙旭 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PhD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广东省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HPV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及相关疾病工程研究中心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广东凯普生物科技股份有限公司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3831" y="5342629"/>
            <a:ext cx="949047" cy="7819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0" t="15259" r="10256" b="19038"/>
          <a:stretch/>
        </p:blipFill>
        <p:spPr>
          <a:xfrm>
            <a:off x="8042560" y="5165138"/>
            <a:ext cx="2305000" cy="136020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80963" y="4509120"/>
            <a:ext cx="5328592" cy="193899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2016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年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12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月</a:t>
            </a:r>
            <a:endParaRPr lang="en-US" altLang="zh-CN" sz="2000" dirty="0" smtClean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凯普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“人乳头瘤病毒基因分型检测试剂盒及其基因芯片制备方法（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ZL200710030723.6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）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”</a:t>
            </a:r>
            <a:endParaRPr lang="en-US" altLang="zh-CN" sz="2000" dirty="0" smtClean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斩获第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18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届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中国专利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金奖。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834" y="1664583"/>
            <a:ext cx="3825929" cy="255061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401843" y="2708920"/>
            <a:ext cx="3757691" cy="106182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+mn-ea"/>
              </a:rPr>
              <a:t>广东获得第</a:t>
            </a:r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18</a:t>
            </a:r>
            <a:r>
              <a:rPr lang="zh-CN" altLang="en-US" dirty="0" smtClean="0">
                <a:solidFill>
                  <a:schemeClr val="bg1"/>
                </a:solidFill>
                <a:latin typeface="+mn-ea"/>
              </a:rPr>
              <a:t>届专利金奖的企业有：</a:t>
            </a:r>
            <a:endParaRPr lang="en-US" altLang="zh-CN" dirty="0" smtClean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+mn-ea"/>
              </a:rPr>
              <a:t>凯普</a:t>
            </a:r>
            <a:r>
              <a:rPr lang="zh-CN" altLang="en-US" dirty="0" smtClean="0">
                <a:solidFill>
                  <a:schemeClr val="bg1"/>
                </a:solidFill>
                <a:latin typeface="+mn-ea"/>
              </a:rPr>
              <a:t>、华为、中兴、京信</a:t>
            </a:r>
            <a:endParaRPr lang="en-US" altLang="zh-CN" dirty="0" smtClean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5579" y="1916834"/>
            <a:ext cx="1856285" cy="273630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367916" y="635496"/>
            <a:ext cx="7979644" cy="46166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凯普</a:t>
            </a:r>
            <a:r>
              <a:rPr lang="zh-CN" altLang="en-US" sz="2400" b="1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是本届唯一 获得</a:t>
            </a:r>
            <a:r>
              <a:rPr lang="zh-CN" altLang="en-US" sz="2400" b="1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中国专利金奖的分子诊断企业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832" y="4438824"/>
            <a:ext cx="2605631" cy="428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89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50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08492" y="980728"/>
            <a:ext cx="3057247" cy="5232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金奖主要评判标准</a:t>
            </a:r>
            <a:endParaRPr lang="zh-CN" altLang="en-US" sz="2800" b="1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05099" y="1844824"/>
            <a:ext cx="8856984" cy="40626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buFont typeface="Wingdings" pitchFamily="2" charset="2"/>
              <a:buChar char="n"/>
            </a:pPr>
            <a:r>
              <a:rPr lang="zh-CN" altLang="en-US" sz="2000" dirty="0" smtClean="0">
                <a:latin typeface="+mn-ea"/>
              </a:rPr>
              <a:t> 技术方案新颖，创新性强，技术水平高。</a:t>
            </a:r>
          </a:p>
          <a:p>
            <a:pPr marL="342900" indent="-342900">
              <a:lnSpc>
                <a:spcPct val="200000"/>
              </a:lnSpc>
              <a:buFont typeface="Wingdings" pitchFamily="2" charset="2"/>
              <a:buChar char="n"/>
            </a:pPr>
            <a:r>
              <a:rPr lang="zh-CN" altLang="en-US" sz="2000" dirty="0" smtClean="0">
                <a:latin typeface="+mn-ea"/>
              </a:rPr>
              <a:t>发明专利技术方案对解决本领域关键性、重要性技术问题的贡献程度较大，对本领域技术进步起到重要促进作用；</a:t>
            </a:r>
          </a:p>
          <a:p>
            <a:pPr marL="342900" indent="-342900">
              <a:lnSpc>
                <a:spcPct val="200000"/>
              </a:lnSpc>
              <a:buFont typeface="Wingdings" pitchFamily="2" charset="2"/>
              <a:buChar char="n"/>
            </a:pPr>
            <a:r>
              <a:rPr lang="zh-CN" altLang="en-US" sz="2000" dirty="0" smtClean="0">
                <a:latin typeface="+mn-ea"/>
              </a:rPr>
              <a:t>对提高产品市场竞争力发挥了重要作用，取得了突出的经济效益或社会效益</a:t>
            </a:r>
            <a:r>
              <a:rPr lang="zh-CN" altLang="en-US" sz="2000" dirty="0">
                <a:latin typeface="+mn-ea"/>
              </a:rPr>
              <a:t>，</a:t>
            </a:r>
            <a:r>
              <a:rPr lang="zh-CN" altLang="en-US" sz="2000" dirty="0" smtClean="0">
                <a:latin typeface="+mn-ea"/>
              </a:rPr>
              <a:t>具有良好的发展前景。</a:t>
            </a:r>
            <a:endParaRPr lang="en-US" altLang="zh-CN" sz="2000" dirty="0" smtClean="0">
              <a:latin typeface="+mn-ea"/>
            </a:endParaRPr>
          </a:p>
          <a:p>
            <a:pPr marL="342900" indent="-342900">
              <a:lnSpc>
                <a:spcPct val="200000"/>
              </a:lnSpc>
              <a:buFont typeface="Wingdings" pitchFamily="2" charset="2"/>
              <a:buChar char="n"/>
            </a:pPr>
            <a:r>
              <a:rPr lang="zh-CN" altLang="en-US" sz="2000" dirty="0" smtClean="0">
                <a:latin typeface="+mn-ea"/>
              </a:rPr>
              <a:t>专利权人、实施单位对于该项专利权的运用和保护措施积极主动。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/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7787" y="390893"/>
            <a:ext cx="3744416" cy="615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67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99897" y="1383159"/>
            <a:ext cx="7645042" cy="46166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凯普</a:t>
            </a:r>
            <a:r>
              <a:rPr lang="en-US" altLang="zh-CN" sz="2400" b="1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21</a:t>
            </a:r>
            <a:r>
              <a:rPr lang="zh-CN" altLang="en-US" sz="2400" b="1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分型检测技术平台获得国家发明专利金奖的原因</a:t>
            </a:r>
            <a:endParaRPr lang="zh-CN" altLang="en-US" sz="2400" b="1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57027" y="2133431"/>
            <a:ext cx="10081120" cy="34163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+mn-ea"/>
              </a:rPr>
              <a:t>（</a:t>
            </a:r>
            <a:r>
              <a:rPr lang="en-US" altLang="zh-CN" sz="2000" dirty="0" smtClean="0">
                <a:latin typeface="+mn-ea"/>
              </a:rPr>
              <a:t>1</a:t>
            </a:r>
            <a:r>
              <a:rPr lang="zh-CN" altLang="en-US" sz="2000" dirty="0" smtClean="0">
                <a:latin typeface="+mn-ea"/>
              </a:rPr>
              <a:t>）  所使用的导流杂交技术平台具有自主知识产权，具有两项美国专利，解决了传统杂交耗时时长的技术难题；</a:t>
            </a:r>
            <a:endParaRPr lang="en-US" altLang="zh-CN" sz="2000" dirty="0" smtClean="0">
              <a:latin typeface="+mn-ea"/>
            </a:endParaRPr>
          </a:p>
          <a:p>
            <a:endParaRPr lang="en-US" altLang="zh-CN" sz="2000" dirty="0" smtClean="0">
              <a:latin typeface="+mn-ea"/>
            </a:endParaRPr>
          </a:p>
          <a:p>
            <a:r>
              <a:rPr lang="zh-CN" altLang="en-US" sz="2000" dirty="0" smtClean="0">
                <a:latin typeface="+mn-ea"/>
              </a:rPr>
              <a:t>（</a:t>
            </a:r>
            <a:r>
              <a:rPr lang="en-US" altLang="zh-CN" sz="2000" dirty="0" smtClean="0">
                <a:latin typeface="+mn-ea"/>
              </a:rPr>
              <a:t>2</a:t>
            </a:r>
            <a:r>
              <a:rPr lang="zh-CN" altLang="en-US" sz="2000" dirty="0" smtClean="0">
                <a:latin typeface="+mn-ea"/>
              </a:rPr>
              <a:t>）  专利产品最早获得</a:t>
            </a:r>
            <a:r>
              <a:rPr lang="en-US" altLang="zh-CN" sz="2000" dirty="0" smtClean="0">
                <a:latin typeface="+mn-ea"/>
              </a:rPr>
              <a:t>CFDA</a:t>
            </a:r>
            <a:r>
              <a:rPr lang="zh-CN" altLang="en-US" sz="2000" dirty="0" smtClean="0">
                <a:latin typeface="+mn-ea"/>
              </a:rPr>
              <a:t>的新药证书，填补了国内</a:t>
            </a:r>
            <a:r>
              <a:rPr lang="en-US" altLang="zh-CN" sz="2000" dirty="0" smtClean="0">
                <a:latin typeface="+mn-ea"/>
              </a:rPr>
              <a:t>HPV</a:t>
            </a:r>
            <a:r>
              <a:rPr lang="zh-CN" altLang="en-US" sz="2000" dirty="0" smtClean="0">
                <a:latin typeface="+mn-ea"/>
              </a:rPr>
              <a:t>行业空白；</a:t>
            </a:r>
            <a:endParaRPr lang="en-US" altLang="zh-CN" sz="2000" dirty="0" smtClean="0">
              <a:latin typeface="+mn-ea"/>
            </a:endParaRPr>
          </a:p>
          <a:p>
            <a:endParaRPr lang="en-US" altLang="zh-CN" sz="2000" dirty="0" smtClean="0">
              <a:latin typeface="+mn-ea"/>
            </a:endParaRPr>
          </a:p>
          <a:p>
            <a:endParaRPr lang="en-US" altLang="zh-CN" sz="2000" dirty="0" smtClean="0">
              <a:latin typeface="+mn-ea"/>
            </a:endParaRPr>
          </a:p>
          <a:p>
            <a:r>
              <a:rPr lang="zh-CN" altLang="en-US" sz="2000" dirty="0" smtClean="0">
                <a:latin typeface="+mn-ea"/>
              </a:rPr>
              <a:t>（</a:t>
            </a:r>
            <a:r>
              <a:rPr lang="en-US" altLang="zh-CN" sz="2000" dirty="0" smtClean="0">
                <a:latin typeface="+mn-ea"/>
              </a:rPr>
              <a:t>3</a:t>
            </a:r>
            <a:r>
              <a:rPr lang="zh-CN" altLang="en-US" sz="2000" dirty="0" smtClean="0">
                <a:latin typeface="+mn-ea"/>
              </a:rPr>
              <a:t>）  突破了原市场主导技术杂交捕获方法不能分型的技术障碍，有利于宫颈癌早期检测的临床跟踪；</a:t>
            </a:r>
            <a:endParaRPr lang="en-US" altLang="zh-CN" sz="2000" dirty="0" smtClean="0">
              <a:latin typeface="+mn-ea"/>
            </a:endParaRPr>
          </a:p>
          <a:p>
            <a:endParaRPr lang="en-US" altLang="zh-CN" sz="2000" dirty="0" smtClean="0">
              <a:latin typeface="+mn-ea"/>
            </a:endParaRPr>
          </a:p>
          <a:p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  <a:p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9112" y="554913"/>
            <a:ext cx="3901775" cy="641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198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73051" y="1844824"/>
            <a:ext cx="9505056" cy="440120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 smtClean="0">
                <a:latin typeface="+mn-ea"/>
              </a:rPr>
              <a:t>（</a:t>
            </a:r>
            <a:r>
              <a:rPr lang="en-US" altLang="zh-CN" sz="2000" dirty="0" smtClean="0">
                <a:latin typeface="+mn-ea"/>
              </a:rPr>
              <a:t>4</a:t>
            </a:r>
            <a:r>
              <a:rPr lang="zh-CN" altLang="en-US" sz="2000" dirty="0" smtClean="0">
                <a:latin typeface="+mn-ea"/>
              </a:rPr>
              <a:t>）  </a:t>
            </a:r>
            <a:r>
              <a:rPr lang="en-US" altLang="zh-CN" sz="2000" dirty="0">
                <a:latin typeface="+mn-ea"/>
              </a:rPr>
              <a:t>21</a:t>
            </a:r>
            <a:r>
              <a:rPr lang="zh-CN" altLang="en-US" sz="2000" dirty="0">
                <a:latin typeface="+mn-ea"/>
              </a:rPr>
              <a:t>种病毒分型检测更适合中国人群</a:t>
            </a:r>
            <a:r>
              <a:rPr lang="zh-CN" altLang="en-US" sz="2000" dirty="0" smtClean="0">
                <a:latin typeface="+mn-ea"/>
              </a:rPr>
              <a:t>；</a:t>
            </a:r>
            <a:endParaRPr lang="en-US" altLang="zh-CN" sz="2000" dirty="0"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 smtClean="0">
                <a:latin typeface="+mn-ea"/>
              </a:rPr>
              <a:t>（</a:t>
            </a:r>
            <a:r>
              <a:rPr lang="en-US" altLang="zh-CN" sz="2000" dirty="0" smtClean="0">
                <a:latin typeface="+mn-ea"/>
              </a:rPr>
              <a:t>5</a:t>
            </a:r>
            <a:r>
              <a:rPr lang="zh-CN" altLang="en-US" sz="2000" dirty="0" smtClean="0">
                <a:latin typeface="+mn-ea"/>
              </a:rPr>
              <a:t>）  </a:t>
            </a:r>
            <a:r>
              <a:rPr lang="zh-CN" altLang="en-US" sz="2000" dirty="0">
                <a:latin typeface="+mn-ea"/>
              </a:rPr>
              <a:t>产品经大规模临床应用，取得重大社会和经济效益，累计超过</a:t>
            </a:r>
            <a:r>
              <a:rPr lang="en-US" altLang="zh-CN" sz="2000" dirty="0" smtClean="0">
                <a:latin typeface="+mn-ea"/>
              </a:rPr>
              <a:t>1600</a:t>
            </a:r>
            <a:r>
              <a:rPr lang="zh-CN" altLang="en-US" sz="2000" dirty="0">
                <a:latin typeface="+mn-ea"/>
              </a:rPr>
              <a:t>万人次，经济效益近</a:t>
            </a:r>
            <a:r>
              <a:rPr lang="en-US" altLang="zh-CN" sz="2000" dirty="0">
                <a:latin typeface="+mn-ea"/>
              </a:rPr>
              <a:t>15</a:t>
            </a:r>
            <a:r>
              <a:rPr lang="zh-CN" altLang="en-US" sz="2000" dirty="0">
                <a:latin typeface="+mn-ea"/>
              </a:rPr>
              <a:t>亿，列入军工采购</a:t>
            </a:r>
            <a:r>
              <a:rPr lang="zh-CN" altLang="en-US" sz="2000" dirty="0" smtClean="0">
                <a:latin typeface="+mn-ea"/>
              </a:rPr>
              <a:t>；</a:t>
            </a:r>
            <a:endParaRPr lang="en-US" altLang="zh-CN" sz="2000" dirty="0"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 smtClean="0">
                <a:latin typeface="+mn-ea"/>
              </a:rPr>
              <a:t>（</a:t>
            </a:r>
            <a:r>
              <a:rPr lang="en-US" altLang="zh-CN" sz="2000" dirty="0" smtClean="0">
                <a:latin typeface="+mn-ea"/>
              </a:rPr>
              <a:t>6</a:t>
            </a:r>
            <a:r>
              <a:rPr lang="zh-CN" altLang="en-US" sz="2000" dirty="0" smtClean="0">
                <a:latin typeface="+mn-ea"/>
              </a:rPr>
              <a:t>）  </a:t>
            </a:r>
            <a:r>
              <a:rPr lang="zh-CN" altLang="en-US" sz="2000" dirty="0">
                <a:latin typeface="+mn-ea"/>
              </a:rPr>
              <a:t>技术平台取得重大学术成果，国内累计发表过</a:t>
            </a:r>
            <a:r>
              <a:rPr lang="en-US" altLang="zh-CN" sz="2000" dirty="0">
                <a:latin typeface="+mn-ea"/>
              </a:rPr>
              <a:t>300</a:t>
            </a:r>
            <a:r>
              <a:rPr lang="zh-CN" altLang="en-US" sz="2000" dirty="0">
                <a:latin typeface="+mn-ea"/>
              </a:rPr>
              <a:t>篇， </a:t>
            </a:r>
            <a:r>
              <a:rPr lang="en-US" altLang="zh-CN" sz="2000" dirty="0">
                <a:latin typeface="+mn-ea"/>
              </a:rPr>
              <a:t>SCI</a:t>
            </a:r>
            <a:r>
              <a:rPr lang="zh-CN" altLang="en-US" sz="2000" dirty="0">
                <a:latin typeface="+mn-ea"/>
              </a:rPr>
              <a:t>收录超</a:t>
            </a:r>
            <a:r>
              <a:rPr lang="en-US" altLang="zh-CN" sz="2000" dirty="0">
                <a:latin typeface="+mn-ea"/>
              </a:rPr>
              <a:t>30</a:t>
            </a:r>
            <a:r>
              <a:rPr lang="zh-CN" altLang="en-US" sz="2000" dirty="0">
                <a:latin typeface="+mn-ea"/>
              </a:rPr>
              <a:t>篇</a:t>
            </a:r>
            <a:r>
              <a:rPr lang="zh-CN" altLang="en-US" sz="2000" dirty="0" smtClean="0">
                <a:latin typeface="+mn-ea"/>
              </a:rPr>
              <a:t>；</a:t>
            </a:r>
            <a:endParaRPr lang="en-US" altLang="zh-CN" sz="2000" dirty="0"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 smtClean="0">
                <a:latin typeface="+mn-ea"/>
              </a:rPr>
              <a:t>（</a:t>
            </a:r>
            <a:r>
              <a:rPr lang="en-US" altLang="zh-CN" sz="2000" dirty="0" smtClean="0">
                <a:latin typeface="+mn-ea"/>
              </a:rPr>
              <a:t>7</a:t>
            </a:r>
            <a:r>
              <a:rPr lang="zh-CN" altLang="en-US" sz="2000" dirty="0" smtClean="0">
                <a:latin typeface="+mn-ea"/>
              </a:rPr>
              <a:t>）  </a:t>
            </a:r>
            <a:r>
              <a:rPr lang="zh-CN" altLang="en-US" sz="2000" dirty="0">
                <a:latin typeface="+mn-ea"/>
              </a:rPr>
              <a:t>推动和促进了</a:t>
            </a:r>
            <a:r>
              <a:rPr lang="en-US" altLang="zh-CN" sz="2000" dirty="0">
                <a:latin typeface="+mn-ea"/>
              </a:rPr>
              <a:t>HPV</a:t>
            </a:r>
            <a:r>
              <a:rPr lang="zh-CN" altLang="en-US" sz="2000" dirty="0">
                <a:latin typeface="+mn-ea"/>
              </a:rPr>
              <a:t>诊断技术的发展</a:t>
            </a:r>
            <a:r>
              <a:rPr lang="zh-CN" altLang="en-US" sz="2000" dirty="0" smtClean="0">
                <a:latin typeface="+mn-ea"/>
              </a:rPr>
              <a:t>；</a:t>
            </a:r>
            <a:endParaRPr lang="en-US" altLang="zh-CN" sz="2000" dirty="0"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 smtClean="0">
                <a:latin typeface="+mn-ea"/>
              </a:rPr>
              <a:t>（</a:t>
            </a:r>
            <a:r>
              <a:rPr lang="en-US" altLang="zh-CN" sz="2000" dirty="0" smtClean="0">
                <a:latin typeface="+mn-ea"/>
              </a:rPr>
              <a:t>8</a:t>
            </a:r>
            <a:r>
              <a:rPr lang="zh-CN" altLang="en-US" sz="2000" dirty="0" smtClean="0">
                <a:latin typeface="+mn-ea"/>
              </a:rPr>
              <a:t>） </a:t>
            </a:r>
            <a:r>
              <a:rPr lang="zh-CN" altLang="en-US" sz="2000" dirty="0">
                <a:latin typeface="+mn-ea"/>
              </a:rPr>
              <a:t>技术平台具有广阔的应用前景，广泛应用于产前诊断、新生儿筛查、个体化用药和肿瘤早期诊断领域；</a:t>
            </a:r>
            <a:endParaRPr lang="en-US" altLang="zh-CN" sz="2000" dirty="0">
              <a:latin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7787" y="508791"/>
            <a:ext cx="3744416" cy="61595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899897" y="1196752"/>
            <a:ext cx="7645042" cy="46166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凯普</a:t>
            </a:r>
            <a:r>
              <a:rPr lang="en-US" altLang="zh-CN" sz="2400" b="1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21</a:t>
            </a:r>
            <a:r>
              <a:rPr lang="zh-CN" altLang="en-US" sz="2400" b="1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分型检测技术平台获得国家发明专利金奖的原因</a:t>
            </a:r>
            <a:endParaRPr lang="zh-CN" altLang="en-US" sz="2400" b="1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9084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21723" y="332656"/>
            <a:ext cx="4369394" cy="2618228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91" b="-1"/>
          <a:stretch/>
        </p:blipFill>
        <p:spPr bwMode="auto">
          <a:xfrm>
            <a:off x="480963" y="404664"/>
            <a:ext cx="6196023" cy="311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327346" y="2055226"/>
            <a:ext cx="3124254" cy="5583771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1417067" y="4581128"/>
            <a:ext cx="936104" cy="93610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专业技术</a:t>
            </a:r>
            <a:endParaRPr lang="zh-CN" altLang="en-US" b="1" dirty="0"/>
          </a:p>
        </p:txBody>
      </p:sp>
      <p:sp>
        <p:nvSpPr>
          <p:cNvPr id="3" name="十字箭头标注 2"/>
          <p:cNvSpPr/>
          <p:nvPr/>
        </p:nvSpPr>
        <p:spPr>
          <a:xfrm>
            <a:off x="2353171" y="4293096"/>
            <a:ext cx="1512168" cy="1476164"/>
          </a:xfrm>
          <a:prstGeom prst="quadArrowCallout">
            <a:avLst>
              <a:gd name="adj1" fmla="val 16036"/>
              <a:gd name="adj2" fmla="val 18515"/>
              <a:gd name="adj3" fmla="val 18515"/>
              <a:gd name="adj4" fmla="val 4812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/>
              <a:t>民族品牌</a:t>
            </a:r>
          </a:p>
        </p:txBody>
      </p:sp>
      <p:sp>
        <p:nvSpPr>
          <p:cNvPr id="12" name="椭圆 11"/>
          <p:cNvSpPr/>
          <p:nvPr/>
        </p:nvSpPr>
        <p:spPr>
          <a:xfrm>
            <a:off x="2635767" y="3429000"/>
            <a:ext cx="936104" cy="93610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良心品质</a:t>
            </a:r>
            <a:endParaRPr lang="zh-CN" altLang="en-US" b="1" dirty="0"/>
          </a:p>
        </p:txBody>
      </p:sp>
      <p:sp>
        <p:nvSpPr>
          <p:cNvPr id="13" name="椭圆 12"/>
          <p:cNvSpPr/>
          <p:nvPr/>
        </p:nvSpPr>
        <p:spPr>
          <a:xfrm>
            <a:off x="2635767" y="5661248"/>
            <a:ext cx="936104" cy="93610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综合服务</a:t>
            </a:r>
            <a:endParaRPr lang="zh-CN" altLang="en-US" b="1" dirty="0"/>
          </a:p>
        </p:txBody>
      </p:sp>
      <p:sp>
        <p:nvSpPr>
          <p:cNvPr id="14" name="椭圆 13"/>
          <p:cNvSpPr/>
          <p:nvPr/>
        </p:nvSpPr>
        <p:spPr>
          <a:xfrm>
            <a:off x="3865339" y="4545124"/>
            <a:ext cx="936104" cy="93610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科学管理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629446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7787" y="508791"/>
            <a:ext cx="3744416" cy="615953"/>
          </a:xfrm>
          <a:prstGeom prst="rect">
            <a:avLst/>
          </a:prstGeom>
        </p:spPr>
      </p:pic>
      <p:sp>
        <p:nvSpPr>
          <p:cNvPr id="3" name="矩形 10"/>
          <p:cNvSpPr>
            <a:spLocks noChangeArrowheads="1"/>
          </p:cNvSpPr>
          <p:nvPr/>
        </p:nvSpPr>
        <p:spPr bwMode="auto">
          <a:xfrm>
            <a:off x="752727" y="764704"/>
            <a:ext cx="54168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2"/>
                </a:solidFill>
                <a:latin typeface="Verdana" pitchFamily="34" charset="0"/>
                <a:ea typeface="HY견고딕"/>
                <a:cs typeface="HY견고딕"/>
              </a:defRPr>
            </a:lvl1pPr>
            <a:lvl2pPr marL="742950" indent="-285750" eaLnBrk="0" hangingPunct="0">
              <a:defRPr>
                <a:solidFill>
                  <a:schemeClr val="tx2"/>
                </a:solidFill>
                <a:latin typeface="Verdana" pitchFamily="34" charset="0"/>
                <a:ea typeface="HY견고딕"/>
                <a:cs typeface="HY견고딕"/>
              </a:defRPr>
            </a:lvl2pPr>
            <a:lvl3pPr marL="1143000" indent="-228600" eaLnBrk="0" hangingPunct="0">
              <a:defRPr>
                <a:solidFill>
                  <a:schemeClr val="tx2"/>
                </a:solidFill>
                <a:latin typeface="Verdana" pitchFamily="34" charset="0"/>
                <a:ea typeface="HY견고딕"/>
                <a:cs typeface="HY견고딕"/>
              </a:defRPr>
            </a:lvl3pPr>
            <a:lvl4pPr marL="1600200" indent="-228600" eaLnBrk="0" hangingPunct="0">
              <a:defRPr>
                <a:solidFill>
                  <a:schemeClr val="tx2"/>
                </a:solidFill>
                <a:latin typeface="Verdana" pitchFamily="34" charset="0"/>
                <a:ea typeface="HY견고딕"/>
                <a:cs typeface="HY견고딕"/>
              </a:defRPr>
            </a:lvl4pPr>
            <a:lvl5pPr marL="2057400" indent="-228600" eaLnBrk="0" hangingPunct="0">
              <a:defRPr>
                <a:solidFill>
                  <a:schemeClr val="tx2"/>
                </a:solidFill>
                <a:latin typeface="Verdana" pitchFamily="34" charset="0"/>
                <a:ea typeface="HY견고딕"/>
                <a:cs typeface="HY견고딕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2"/>
                </a:solidFill>
                <a:latin typeface="Verdana" pitchFamily="34" charset="0"/>
                <a:ea typeface="HY견고딕"/>
                <a:cs typeface="HY견고딕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2"/>
                </a:solidFill>
                <a:latin typeface="Verdana" pitchFamily="34" charset="0"/>
                <a:ea typeface="HY견고딕"/>
                <a:cs typeface="HY견고딕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2"/>
                </a:solidFill>
                <a:latin typeface="Verdana" pitchFamily="34" charset="0"/>
                <a:ea typeface="HY견고딕"/>
                <a:cs typeface="HY견고딕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2"/>
                </a:solidFill>
                <a:latin typeface="Verdana" pitchFamily="34" charset="0"/>
                <a:ea typeface="HY견고딕"/>
                <a:cs typeface="HY견고딕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华文中宋" pitchFamily="2" charset="-122"/>
                <a:ea typeface="华文中宋" pitchFamily="2" charset="-122"/>
              </a:rPr>
              <a:t>基于</a:t>
            </a:r>
            <a:r>
              <a:rPr lang="zh-CN" altLang="en-US" sz="24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金奖</a:t>
            </a:r>
            <a:r>
              <a:rPr lang="zh-CN" alt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华文中宋" pitchFamily="2" charset="-122"/>
                <a:ea typeface="华文中宋" pitchFamily="2" charset="-122"/>
              </a:rPr>
              <a:t>导流</a:t>
            </a:r>
            <a:r>
              <a:rPr lang="zh-CN" altLang="en-US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华文中宋" pitchFamily="2" charset="-122"/>
                <a:ea typeface="华文中宋" pitchFamily="2" charset="-122"/>
              </a:rPr>
              <a:t>杂交技术平台开发的</a:t>
            </a:r>
            <a:r>
              <a:rPr lang="zh-CN" alt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华文中宋" pitchFamily="2" charset="-122"/>
                <a:ea typeface="华文中宋" pitchFamily="2" charset="-122"/>
              </a:rPr>
              <a:t>产品</a:t>
            </a:r>
            <a:endParaRPr lang="zh-CN" altLang="en-US" sz="2000" b="1" dirty="0">
              <a:solidFill>
                <a:schemeClr val="tx2">
                  <a:lumMod val="60000"/>
                  <a:lumOff val="40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4" name="矩形标注 10"/>
          <p:cNvSpPr>
            <a:spLocks noChangeArrowheads="1"/>
          </p:cNvSpPr>
          <p:nvPr/>
        </p:nvSpPr>
        <p:spPr bwMode="auto">
          <a:xfrm rot="10800000">
            <a:off x="1129036" y="1556793"/>
            <a:ext cx="9577063" cy="4608512"/>
          </a:xfrm>
          <a:prstGeom prst="wedgeRectCallout">
            <a:avLst>
              <a:gd name="adj1" fmla="val -1403"/>
              <a:gd name="adj2" fmla="val 61730"/>
            </a:avLst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accent1">
                <a:lumMod val="40000"/>
                <a:lumOff val="60000"/>
              </a:schemeClr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2"/>
                </a:solidFill>
                <a:latin typeface="Verdana" pitchFamily="34" charset="0"/>
                <a:ea typeface="HY견고딕"/>
                <a:cs typeface="HY견고딕"/>
              </a:defRPr>
            </a:lvl1pPr>
            <a:lvl2pPr marL="742950" indent="-285750" eaLnBrk="0" hangingPunct="0">
              <a:defRPr>
                <a:solidFill>
                  <a:schemeClr val="tx2"/>
                </a:solidFill>
                <a:latin typeface="Verdana" pitchFamily="34" charset="0"/>
                <a:ea typeface="HY견고딕"/>
                <a:cs typeface="HY견고딕"/>
              </a:defRPr>
            </a:lvl2pPr>
            <a:lvl3pPr marL="1143000" indent="-228600" eaLnBrk="0" hangingPunct="0">
              <a:defRPr>
                <a:solidFill>
                  <a:schemeClr val="tx2"/>
                </a:solidFill>
                <a:latin typeface="Verdana" pitchFamily="34" charset="0"/>
                <a:ea typeface="HY견고딕"/>
                <a:cs typeface="HY견고딕"/>
              </a:defRPr>
            </a:lvl3pPr>
            <a:lvl4pPr marL="1600200" indent="-228600" eaLnBrk="0" hangingPunct="0">
              <a:defRPr>
                <a:solidFill>
                  <a:schemeClr val="tx2"/>
                </a:solidFill>
                <a:latin typeface="Verdana" pitchFamily="34" charset="0"/>
                <a:ea typeface="HY견고딕"/>
                <a:cs typeface="HY견고딕"/>
              </a:defRPr>
            </a:lvl4pPr>
            <a:lvl5pPr marL="2057400" indent="-228600" eaLnBrk="0" hangingPunct="0">
              <a:defRPr>
                <a:solidFill>
                  <a:schemeClr val="tx2"/>
                </a:solidFill>
                <a:latin typeface="Verdana" pitchFamily="34" charset="0"/>
                <a:ea typeface="HY견고딕"/>
                <a:cs typeface="HY견고딕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2"/>
                </a:solidFill>
                <a:latin typeface="Verdana" pitchFamily="34" charset="0"/>
                <a:ea typeface="HY견고딕"/>
                <a:cs typeface="HY견고딕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2"/>
                </a:solidFill>
                <a:latin typeface="Verdana" pitchFamily="34" charset="0"/>
                <a:ea typeface="HY견고딕"/>
                <a:cs typeface="HY견고딕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2"/>
                </a:solidFill>
                <a:latin typeface="Verdana" pitchFamily="34" charset="0"/>
                <a:ea typeface="HY견고딕"/>
                <a:cs typeface="HY견고딕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2"/>
                </a:solidFill>
                <a:latin typeface="Verdana" pitchFamily="34" charset="0"/>
                <a:ea typeface="HY견고딕"/>
                <a:cs typeface="HY견고딕"/>
              </a:defRPr>
            </a:lvl9pPr>
          </a:lstStyle>
          <a:p>
            <a:pPr eaLnBrk="1" hangingPunct="1"/>
            <a:endParaRPr lang="zh-CN" altLang="en-US" dirty="0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89935" y="1844824"/>
            <a:ext cx="7272808" cy="175432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 smtClean="0"/>
              <a:t>病原微生物检测系列产品</a:t>
            </a: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dirty="0" smtClean="0"/>
              <a:t> 21</a:t>
            </a:r>
            <a:r>
              <a:rPr lang="zh-CN" altLang="en-US" dirty="0"/>
              <a:t>种人乳头瘤</a:t>
            </a:r>
            <a:r>
              <a:rPr lang="zh-CN" altLang="en-US" dirty="0" smtClean="0"/>
              <a:t>病毒（</a:t>
            </a:r>
            <a:r>
              <a:rPr lang="en-US" altLang="zh-CN" dirty="0" smtClean="0"/>
              <a:t>HPV</a:t>
            </a:r>
            <a:r>
              <a:rPr lang="zh-CN" altLang="en-US" dirty="0" smtClean="0"/>
              <a:t>）分</a:t>
            </a:r>
            <a:r>
              <a:rPr lang="zh-CN" altLang="en-US" dirty="0"/>
              <a:t>型检测试剂</a:t>
            </a:r>
            <a:r>
              <a:rPr lang="zh-CN" altLang="en-US" dirty="0" smtClean="0"/>
              <a:t>盒</a:t>
            </a: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dirty="0" smtClean="0"/>
              <a:t> </a:t>
            </a:r>
            <a:r>
              <a:rPr lang="en-US" altLang="zh-CN" dirty="0"/>
              <a:t>37</a:t>
            </a:r>
            <a:r>
              <a:rPr lang="zh-CN" altLang="en-US" dirty="0"/>
              <a:t>种人乳头瘤病毒（</a:t>
            </a:r>
            <a:r>
              <a:rPr lang="en-US" altLang="zh-CN" dirty="0"/>
              <a:t>HPV</a:t>
            </a:r>
            <a:r>
              <a:rPr lang="zh-CN" altLang="en-US" dirty="0"/>
              <a:t>）分型检测试剂盒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dirty="0" smtClean="0"/>
              <a:t> </a:t>
            </a:r>
            <a:r>
              <a:rPr lang="zh-CN" altLang="en-US" dirty="0" smtClean="0"/>
              <a:t>生殖道感染病原微生物（</a:t>
            </a:r>
            <a:r>
              <a:rPr lang="en-US" altLang="zh-CN" dirty="0" smtClean="0"/>
              <a:t>NG/CT/UU</a:t>
            </a:r>
            <a:r>
              <a:rPr lang="zh-CN" altLang="en-US" dirty="0" smtClean="0"/>
              <a:t>）检测试剂盒：联检      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209155" y="3789040"/>
            <a:ext cx="7272808" cy="21698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 smtClean="0"/>
              <a:t>出生缺陷基因检测系列产品</a:t>
            </a: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dirty="0"/>
              <a:t> </a:t>
            </a:r>
            <a:r>
              <a:rPr lang="zh-CN" altLang="en-US" dirty="0" smtClean="0"/>
              <a:t>耳聋易感基因检测试剂盒</a:t>
            </a: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dirty="0"/>
              <a:t> </a:t>
            </a:r>
            <a:r>
              <a:rPr lang="zh-CN" altLang="en-US" dirty="0" smtClean="0"/>
              <a:t>地中海贫血基因检测试剂盒：单检、联检，缺失和突变同步检测</a:t>
            </a: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dirty="0"/>
              <a:t> </a:t>
            </a:r>
            <a:r>
              <a:rPr lang="zh-CN" altLang="en-US" dirty="0" smtClean="0"/>
              <a:t>苯丙酮尿症基因检测试剂盒</a:t>
            </a:r>
            <a:endParaRPr lang="en-US" altLang="zh-CN" dirty="0" smtClean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dirty="0"/>
              <a:t> </a:t>
            </a:r>
            <a:r>
              <a:rPr lang="zh-CN" altLang="en-US" dirty="0" smtClean="0"/>
              <a:t>葡萄糖</a:t>
            </a:r>
            <a:r>
              <a:rPr lang="en-US" altLang="zh-CN" dirty="0" smtClean="0"/>
              <a:t>-6-</a:t>
            </a:r>
            <a:r>
              <a:rPr lang="zh-CN" altLang="en-US" dirty="0" smtClean="0"/>
              <a:t>磷酸脱氢酶缺乏症基因检测试剂盒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1919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45059" y="1458746"/>
            <a:ext cx="9433048" cy="602102"/>
          </a:xfrm>
          <a:prstGeom prst="rect">
            <a:avLst/>
          </a:prstGeom>
          <a:solidFill>
            <a:srgbClr val="0070C0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rgbClr val="69C2FF"/>
              </a:buClr>
              <a:buFontTx/>
              <a:buNone/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十余年磨砺，造就凯普成为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HPV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分型检测和</a:t>
            </a:r>
            <a:r>
              <a: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HPV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用于宫颈癌筛查的先行者、推动者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TextBox 8"/>
          <p:cNvSpPr txBox="1"/>
          <p:nvPr/>
        </p:nvSpPr>
        <p:spPr>
          <a:xfrm>
            <a:off x="408955" y="465346"/>
            <a:ext cx="496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5F5E5C"/>
                </a:solidFill>
                <a:latin typeface="微软雅黑" panose="020B0503020204020204" charset="-122"/>
                <a:ea typeface="微软雅黑" panose="020B0503020204020204" charset="-122"/>
              </a:rPr>
              <a:t>金奖</a:t>
            </a:r>
            <a:r>
              <a:rPr lang="zh-CN" altLang="en-US" sz="3200" b="1" dirty="0" smtClean="0">
                <a:solidFill>
                  <a:srgbClr val="5F5E5C"/>
                </a:solidFill>
                <a:latin typeface="微软雅黑" panose="020B0503020204020204" charset="-122"/>
                <a:ea typeface="微软雅黑" panose="020B0503020204020204" charset="-122"/>
              </a:rPr>
              <a:t>获得之历程</a:t>
            </a:r>
            <a:endParaRPr lang="zh-CN" altLang="en-US" sz="3200" b="1" dirty="0" smtClean="0">
              <a:solidFill>
                <a:srgbClr val="5F5E5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21923" y="2481858"/>
            <a:ext cx="208823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导流杂交技术平台研究开发的“人乳头状瘤病毒基因分型检测试剂盒及其基因芯片制备方法”（专利号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ZL200710030723.6)</a:t>
            </a:r>
          </a:p>
          <a:p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获</a:t>
            </a:r>
            <a:r>
              <a:rPr lang="zh-CN" altLang="zh-CN" sz="1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第十八届中国专利奖金奖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，代表了中国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HPV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检测自主创新的最高水平，中国专利奖的最高荣誉，标志着凯普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HPV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检测专利技术实现的经济效益和社会效益得到国家肯定。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 4"/>
          <p:cNvSpPr/>
          <p:nvPr/>
        </p:nvSpPr>
        <p:spPr bwMode="auto">
          <a:xfrm>
            <a:off x="9481963" y="3790802"/>
            <a:ext cx="1065870" cy="430286"/>
          </a:xfrm>
          <a:prstGeom prst="chevron">
            <a:avLst>
              <a:gd name="adj" fmla="val 28914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zh-CN" altLang="en-US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841003" y="2494201"/>
            <a:ext cx="1994954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凯普</a:t>
            </a:r>
            <a:r>
              <a:rPr lang="zh-CN" altLang="en-US" sz="1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集团成立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，专注于分子诊断试剂、仪器的生产、研发、销售和服务</a:t>
            </a:r>
          </a:p>
          <a:p>
            <a:pPr>
              <a:lnSpc>
                <a:spcPct val="125000"/>
              </a:lnSpc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24089" y="2475473"/>
            <a:ext cx="223739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5000"/>
              </a:lnSpc>
            </a:pP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曹泽毅教授牵头召开</a:t>
            </a:r>
            <a:r>
              <a:rPr lang="zh-CN" altLang="en-US" sz="1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宫颈癌防治工程启动会议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开始了宫颈癌筛查和</a:t>
            </a: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HPV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分型的大规模推动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86036" y="2475473"/>
            <a:ext cx="211109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600</a:t>
            </a:r>
            <a:r>
              <a:rPr lang="zh-CN" altLang="en-US" sz="1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场生殖道感染培训会议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，大大加快了</a:t>
            </a: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</a:rPr>
              <a:t>HPV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用于宫颈癌筛查的普及和</a:t>
            </a: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</a:rPr>
              <a:t>HPV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分型的临床应用</a:t>
            </a:r>
          </a:p>
        </p:txBody>
      </p:sp>
      <p:sp>
        <p:nvSpPr>
          <p:cNvPr id="9" name="矩形 8"/>
          <p:cNvSpPr/>
          <p:nvPr/>
        </p:nvSpPr>
        <p:spPr>
          <a:xfrm>
            <a:off x="7154137" y="2475473"/>
            <a:ext cx="203979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第三届凯普</a:t>
            </a:r>
            <a:r>
              <a:rPr lang="en-US" altLang="zh-CN" sz="1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HPV</a:t>
            </a:r>
            <a:r>
              <a:rPr lang="zh-CN" altLang="en-US" sz="1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大会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暨生殖道感染会议，专家达成共识，</a:t>
            </a: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</a:rPr>
              <a:t>HPV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作为中国宫颈癌的初筛手段</a:t>
            </a:r>
          </a:p>
        </p:txBody>
      </p:sp>
      <p:sp>
        <p:nvSpPr>
          <p:cNvPr id="10" name="文本框 6"/>
          <p:cNvSpPr txBox="1"/>
          <p:nvPr/>
        </p:nvSpPr>
        <p:spPr>
          <a:xfrm>
            <a:off x="827811" y="4266000"/>
            <a:ext cx="1885400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400" kern="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凯普</a:t>
            </a:r>
            <a:r>
              <a:rPr lang="en-US" altLang="zh-CN" sz="1400" kern="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HPV21</a:t>
            </a:r>
            <a:r>
              <a:rPr lang="zh-CN" altLang="en-US" sz="1400" kern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分型</a:t>
            </a:r>
            <a:r>
              <a:rPr lang="zh-CN" altLang="en-US" sz="1400" kern="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产品取得</a:t>
            </a:r>
            <a:r>
              <a:rPr lang="en-US" altLang="zh-CN" sz="1400" kern="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CFDA</a:t>
            </a:r>
            <a:r>
              <a:rPr lang="zh-CN" altLang="en-US" sz="1400" kern="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认证，开启分型检测新篇章</a:t>
            </a:r>
          </a:p>
          <a:p>
            <a:pPr>
              <a:lnSpc>
                <a:spcPct val="125000"/>
              </a:lnSpc>
            </a:pPr>
            <a:endParaRPr lang="zh-CN" altLang="en-US" sz="1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5000"/>
              </a:lnSpc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50756" y="4281924"/>
            <a:ext cx="197867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第一届凯普</a:t>
            </a:r>
            <a:r>
              <a:rPr lang="en-US" altLang="zh-CN" sz="1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HPV</a:t>
            </a:r>
            <a:r>
              <a:rPr lang="zh-CN" altLang="en-US" sz="1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学术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会议在深圳召开，奠定了凯普在</a:t>
            </a:r>
            <a:r>
              <a:rPr lang="en-US" altLang="zh-CN" sz="1400" dirty="0" smtClean="0">
                <a:latin typeface="微软雅黑" panose="020B0503020204020204" charset="-122"/>
                <a:ea typeface="微软雅黑" panose="020B0503020204020204" charset="-122"/>
              </a:rPr>
              <a:t>HPV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领域的学术地位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825465" y="4264052"/>
            <a:ext cx="199220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第二届凯普</a:t>
            </a:r>
            <a:r>
              <a:rPr lang="en-US" altLang="zh-CN" sz="1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HPV</a:t>
            </a:r>
            <a:r>
              <a:rPr lang="zh-CN" altLang="en-US" sz="1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大会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暨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中国</a:t>
            </a:r>
            <a:r>
              <a:rPr lang="en-US" altLang="zh-CN" sz="1400" dirty="0" smtClean="0">
                <a:latin typeface="微软雅黑" panose="020B0503020204020204" charset="-122"/>
                <a:ea typeface="微软雅黑" panose="020B0503020204020204" charset="-122"/>
              </a:rPr>
              <a:t>HPV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数据库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成立，</a:t>
            </a:r>
            <a:r>
              <a:rPr lang="en-US" altLang="zh-CN" sz="1400" dirty="0" smtClean="0">
                <a:latin typeface="微软雅黑" panose="020B0503020204020204" charset="-122"/>
                <a:ea typeface="微软雅黑" panose="020B0503020204020204" charset="-122"/>
              </a:rPr>
              <a:t>HPV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分型检测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世界看中国、中国看凯普</a:t>
            </a:r>
          </a:p>
        </p:txBody>
      </p:sp>
      <p:sp>
        <p:nvSpPr>
          <p:cNvPr id="14" name="矩形 13"/>
          <p:cNvSpPr/>
          <p:nvPr/>
        </p:nvSpPr>
        <p:spPr>
          <a:xfrm>
            <a:off x="7177707" y="4281923"/>
            <a:ext cx="198122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农村妇女宫颈癌</a:t>
            </a: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</a:rPr>
              <a:t>HPV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试点</a:t>
            </a:r>
            <a:r>
              <a:rPr lang="zh-CN" altLang="en-US" sz="1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项目筛查占比</a:t>
            </a:r>
            <a:r>
              <a:rPr lang="en-US" altLang="zh-CN" sz="1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40%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，证明凯普</a:t>
            </a: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</a:rPr>
              <a:t>HPV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筛查领军地位</a:t>
            </a:r>
          </a:p>
        </p:txBody>
      </p:sp>
      <p:sp>
        <p:nvSpPr>
          <p:cNvPr id="15" name="五边形 14"/>
          <p:cNvSpPr/>
          <p:nvPr/>
        </p:nvSpPr>
        <p:spPr bwMode="auto">
          <a:xfrm>
            <a:off x="696987" y="3745760"/>
            <a:ext cx="1008112" cy="481820"/>
          </a:xfrm>
          <a:prstGeom prst="homePlate">
            <a:avLst>
              <a:gd name="adj" fmla="val 28732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2003</a:t>
            </a:r>
            <a:endParaRPr lang="zh-CN" altLang="en-US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燕尾形 22"/>
          <p:cNvSpPr/>
          <p:nvPr/>
        </p:nvSpPr>
        <p:spPr bwMode="auto">
          <a:xfrm>
            <a:off x="1705099" y="3763742"/>
            <a:ext cx="1065870" cy="430286"/>
          </a:xfrm>
          <a:prstGeom prst="chevron">
            <a:avLst>
              <a:gd name="adj" fmla="val 28914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2006</a:t>
            </a:r>
            <a:endParaRPr lang="zh-CN" altLang="en-US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燕尾形 23"/>
          <p:cNvSpPr/>
          <p:nvPr/>
        </p:nvSpPr>
        <p:spPr bwMode="auto">
          <a:xfrm>
            <a:off x="8185819" y="3790802"/>
            <a:ext cx="1065870" cy="430286"/>
          </a:xfrm>
          <a:prstGeom prst="chevron">
            <a:avLst>
              <a:gd name="adj" fmla="val 28914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燕尾形 24"/>
          <p:cNvSpPr/>
          <p:nvPr/>
        </p:nvSpPr>
        <p:spPr bwMode="auto">
          <a:xfrm>
            <a:off x="7105699" y="3790802"/>
            <a:ext cx="1065870" cy="430286"/>
          </a:xfrm>
          <a:prstGeom prst="chevron">
            <a:avLst>
              <a:gd name="adj" fmla="val 28914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燕尾形 25"/>
          <p:cNvSpPr/>
          <p:nvPr/>
        </p:nvSpPr>
        <p:spPr bwMode="auto">
          <a:xfrm>
            <a:off x="6025579" y="3790802"/>
            <a:ext cx="1065870" cy="430286"/>
          </a:xfrm>
          <a:prstGeom prst="chevron">
            <a:avLst>
              <a:gd name="adj" fmla="val 28914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endParaRPr lang="zh-CN" altLang="en-US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燕尾形 26"/>
          <p:cNvSpPr/>
          <p:nvPr/>
        </p:nvSpPr>
        <p:spPr bwMode="auto">
          <a:xfrm>
            <a:off x="4945459" y="3790802"/>
            <a:ext cx="1065870" cy="430286"/>
          </a:xfrm>
          <a:prstGeom prst="chevron">
            <a:avLst>
              <a:gd name="adj" fmla="val 28914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2009</a:t>
            </a:r>
            <a:endParaRPr lang="zh-CN" altLang="en-US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燕尾形 27"/>
          <p:cNvSpPr/>
          <p:nvPr/>
        </p:nvSpPr>
        <p:spPr bwMode="auto">
          <a:xfrm>
            <a:off x="3865339" y="3789040"/>
            <a:ext cx="1065870" cy="430286"/>
          </a:xfrm>
          <a:prstGeom prst="chevron">
            <a:avLst>
              <a:gd name="adj" fmla="val 28914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2008</a:t>
            </a:r>
            <a:endParaRPr lang="zh-CN" altLang="en-US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燕尾形 28"/>
          <p:cNvSpPr/>
          <p:nvPr/>
        </p:nvSpPr>
        <p:spPr bwMode="auto">
          <a:xfrm>
            <a:off x="2799469" y="3763742"/>
            <a:ext cx="1065870" cy="430286"/>
          </a:xfrm>
          <a:prstGeom prst="chevron">
            <a:avLst>
              <a:gd name="adj" fmla="val 28914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2007</a:t>
            </a:r>
            <a:endParaRPr lang="zh-CN" altLang="en-US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760867" y="2380093"/>
            <a:ext cx="0" cy="1368000"/>
          </a:xfrm>
          <a:prstGeom prst="line">
            <a:avLst/>
          </a:prstGeom>
          <a:ln>
            <a:solidFill>
              <a:srgbClr val="3B79CE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2929235" y="2421040"/>
            <a:ext cx="0" cy="1368000"/>
          </a:xfrm>
          <a:prstGeom prst="line">
            <a:avLst/>
          </a:prstGeom>
          <a:ln>
            <a:solidFill>
              <a:srgbClr val="3B79CE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7177707" y="2429294"/>
            <a:ext cx="0" cy="1368000"/>
          </a:xfrm>
          <a:prstGeom prst="line">
            <a:avLst/>
          </a:prstGeom>
          <a:ln>
            <a:solidFill>
              <a:srgbClr val="3B79CE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5009277" y="2421040"/>
            <a:ext cx="0" cy="1368000"/>
          </a:xfrm>
          <a:prstGeom prst="line">
            <a:avLst/>
          </a:prstGeom>
          <a:ln>
            <a:solidFill>
              <a:srgbClr val="3B79CE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4657427" y="4169772"/>
            <a:ext cx="0" cy="1512000"/>
          </a:xfrm>
          <a:prstGeom prst="line">
            <a:avLst/>
          </a:prstGeom>
          <a:ln>
            <a:solidFill>
              <a:srgbClr val="3B79CE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6889675" y="4158301"/>
            <a:ext cx="0" cy="1512000"/>
          </a:xfrm>
          <a:prstGeom prst="line">
            <a:avLst/>
          </a:prstGeom>
          <a:ln>
            <a:solidFill>
              <a:srgbClr val="3B79CE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9049915" y="4082881"/>
            <a:ext cx="0" cy="1578367"/>
          </a:xfrm>
          <a:prstGeom prst="line">
            <a:avLst/>
          </a:prstGeom>
          <a:ln>
            <a:solidFill>
              <a:srgbClr val="3B79CE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2569195" y="4118281"/>
            <a:ext cx="0" cy="1552020"/>
          </a:xfrm>
          <a:prstGeom prst="line">
            <a:avLst/>
          </a:prstGeom>
          <a:ln>
            <a:solidFill>
              <a:srgbClr val="3B79CE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2734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795" y="3429000"/>
            <a:ext cx="3958895" cy="2969171"/>
          </a:xfrm>
          <a:prstGeom prst="rect">
            <a:avLst/>
          </a:prstGeom>
        </p:spPr>
      </p:pic>
      <p:pic>
        <p:nvPicPr>
          <p:cNvPr id="11" name="Picture 9" descr="17e9b3c6-d89d-46bc-a324-53ed7946226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1003" y="476672"/>
            <a:ext cx="8208963" cy="3097212"/>
          </a:xfrm>
          <a:prstGeom prst="rect">
            <a:avLst/>
          </a:prstGeom>
          <a:noFill/>
          <a:ln w="25400">
            <a:solidFill>
              <a:srgbClr val="D66519"/>
            </a:solidFill>
            <a:miter lim="800000"/>
            <a:headEnd/>
            <a:tailEnd/>
          </a:ln>
        </p:spPr>
      </p:pic>
      <p:sp>
        <p:nvSpPr>
          <p:cNvPr id="22" name="TextBox 8"/>
          <p:cNvSpPr txBox="1"/>
          <p:nvPr/>
        </p:nvSpPr>
        <p:spPr>
          <a:xfrm>
            <a:off x="1129035" y="4725144"/>
            <a:ext cx="63367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充满道德、智慧、毅力的凯普人</a:t>
            </a:r>
            <a:endParaRPr lang="en-US" altLang="zh-CN" sz="2800" b="1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endParaRPr lang="en-US" altLang="zh-CN" sz="2800" b="1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为人类医疗健康产业发展不断前行！</a:t>
            </a:r>
            <a:endParaRPr lang="zh-CN" altLang="en-US" sz="28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0123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69C2FF"/>
      </a:accent1>
      <a:accent2>
        <a:srgbClr val="FFADAD"/>
      </a:accent2>
      <a:accent3>
        <a:srgbClr val="FFFFFF"/>
      </a:accent3>
      <a:accent4>
        <a:srgbClr val="000000"/>
      </a:accent4>
      <a:accent5>
        <a:srgbClr val="B9DDFF"/>
      </a:accent5>
      <a:accent6>
        <a:srgbClr val="E79C9C"/>
      </a:accent6>
      <a:hlink>
        <a:srgbClr val="69C2FF"/>
      </a:hlink>
      <a:folHlink>
        <a:srgbClr val="969696"/>
      </a:folHlink>
    </a:clrScheme>
    <a:fontScheme name="2_0123">
      <a:majorFont>
        <a:latin typeface="Verdana"/>
        <a:ea typeface="HY견고딕"/>
        <a:cs typeface="HY견고딕"/>
      </a:majorFont>
      <a:minorFont>
        <a:latin typeface="Verdana"/>
        <a:ea typeface="HY견고딕"/>
        <a:cs typeface="HY견고딕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3044</TotalTime>
  <Words>811</Words>
  <Application>Microsoft Office PowerPoint</Application>
  <PresentationFormat>自定义</PresentationFormat>
  <Paragraphs>75</Paragraphs>
  <Slides>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6" baseType="lpstr">
      <vt:lpstr>Adobe 宋体 Std L</vt:lpstr>
      <vt:lpstr>Arial Unicode MS</vt:lpstr>
      <vt:lpstr>HY견고딕</vt:lpstr>
      <vt:lpstr>华文中宋</vt:lpstr>
      <vt:lpstr>楷体</vt:lpstr>
      <vt:lpstr>宋体</vt:lpstr>
      <vt:lpstr>微软雅黑</vt:lpstr>
      <vt:lpstr>Agency FB</vt:lpstr>
      <vt:lpstr>Arial</vt:lpstr>
      <vt:lpstr>Calibri</vt:lpstr>
      <vt:lpstr>Impact</vt:lpstr>
      <vt:lpstr>Segoe UI</vt:lpstr>
      <vt:lpstr>Times New Roman</vt:lpstr>
      <vt:lpstr>Verdana</vt:lpstr>
      <vt:lpstr>Wingdings</vt:lpstr>
      <vt:lpstr>Office 主题</vt:lpstr>
      <vt:lpstr>2_0123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lenovo</cp:lastModifiedBy>
  <cp:revision>5343</cp:revision>
  <dcterms:created xsi:type="dcterms:W3CDTF">2012-10-07T00:28:00Z</dcterms:created>
  <dcterms:modified xsi:type="dcterms:W3CDTF">2017-03-13T04:47:54Z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2052-10.1.0.6029</vt:lpwstr>
  </property>
</Properties>
</file>