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3"/>
  </p:notesMasterIdLst>
  <p:handoutMasterIdLst>
    <p:handoutMasterId r:id="rId74"/>
  </p:handoutMasterIdLst>
  <p:sldIdLst>
    <p:sldId id="256" r:id="rId2"/>
    <p:sldId id="266" r:id="rId3"/>
    <p:sldId id="731" r:id="rId4"/>
    <p:sldId id="732" r:id="rId5"/>
    <p:sldId id="372" r:id="rId6"/>
    <p:sldId id="560" r:id="rId7"/>
    <p:sldId id="561" r:id="rId8"/>
    <p:sldId id="562" r:id="rId9"/>
    <p:sldId id="563" r:id="rId10"/>
    <p:sldId id="682" r:id="rId11"/>
    <p:sldId id="610" r:id="rId12"/>
    <p:sldId id="611" r:id="rId13"/>
    <p:sldId id="644" r:id="rId14"/>
    <p:sldId id="654" r:id="rId15"/>
    <p:sldId id="655" r:id="rId16"/>
    <p:sldId id="656" r:id="rId17"/>
    <p:sldId id="543" r:id="rId18"/>
    <p:sldId id="491" r:id="rId19"/>
    <p:sldId id="699" r:id="rId20"/>
    <p:sldId id="702" r:id="rId21"/>
    <p:sldId id="700" r:id="rId22"/>
    <p:sldId id="701" r:id="rId23"/>
    <p:sldId id="684" r:id="rId24"/>
    <p:sldId id="683" r:id="rId25"/>
    <p:sldId id="685" r:id="rId26"/>
    <p:sldId id="695" r:id="rId27"/>
    <p:sldId id="696" r:id="rId28"/>
    <p:sldId id="698" r:id="rId29"/>
    <p:sldId id="697" r:id="rId30"/>
    <p:sldId id="694" r:id="rId31"/>
    <p:sldId id="686" r:id="rId32"/>
    <p:sldId id="703" r:id="rId33"/>
    <p:sldId id="709" r:id="rId34"/>
    <p:sldId id="705" r:id="rId35"/>
    <p:sldId id="706" r:id="rId36"/>
    <p:sldId id="707" r:id="rId37"/>
    <p:sldId id="708" r:id="rId38"/>
    <p:sldId id="590" r:id="rId39"/>
    <p:sldId id="591" r:id="rId40"/>
    <p:sldId id="704" r:id="rId41"/>
    <p:sldId id="650" r:id="rId42"/>
    <p:sldId id="608" r:id="rId43"/>
    <p:sldId id="710" r:id="rId44"/>
    <p:sldId id="713" r:id="rId45"/>
    <p:sldId id="717" r:id="rId46"/>
    <p:sldId id="718" r:id="rId47"/>
    <p:sldId id="715" r:id="rId48"/>
    <p:sldId id="716" r:id="rId49"/>
    <p:sldId id="719" r:id="rId50"/>
    <p:sldId id="720" r:id="rId51"/>
    <p:sldId id="721" r:id="rId52"/>
    <p:sldId id="666" r:id="rId53"/>
    <p:sldId id="667" r:id="rId54"/>
    <p:sldId id="669" r:id="rId55"/>
    <p:sldId id="674" r:id="rId56"/>
    <p:sldId id="675" r:id="rId57"/>
    <p:sldId id="676" r:id="rId58"/>
    <p:sldId id="643" r:id="rId59"/>
    <p:sldId id="722" r:id="rId60"/>
    <p:sldId id="725" r:id="rId61"/>
    <p:sldId id="738" r:id="rId62"/>
    <p:sldId id="723" r:id="rId63"/>
    <p:sldId id="739" r:id="rId64"/>
    <p:sldId id="734" r:id="rId65"/>
    <p:sldId id="726" r:id="rId66"/>
    <p:sldId id="735" r:id="rId67"/>
    <p:sldId id="724" r:id="rId68"/>
    <p:sldId id="733" r:id="rId69"/>
    <p:sldId id="727" r:id="rId70"/>
    <p:sldId id="737" r:id="rId71"/>
    <p:sldId id="440" r:id="rId72"/>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00FF00"/>
    <a:srgbClr val="F05425"/>
    <a:srgbClr val="F26A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21" autoAdjust="0"/>
    <p:restoredTop sz="74164" autoAdjust="0"/>
  </p:normalViewPr>
  <p:slideViewPr>
    <p:cSldViewPr>
      <p:cViewPr varScale="1">
        <p:scale>
          <a:sx n="53" d="100"/>
          <a:sy n="53" d="100"/>
        </p:scale>
        <p:origin x="1500" y="72"/>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4" d="100"/>
          <a:sy n="54" d="100"/>
        </p:scale>
        <p:origin x="-292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charts/_rels/chart1.xml.rels><?xml version="1.0" encoding="UTF-8" standalone="yes"?>
<Relationships xmlns="http://schemas.openxmlformats.org/package/2006/relationships"><Relationship Id="rId1" Type="http://schemas.openxmlformats.org/officeDocument/2006/relationships/oleObject" Target="file:///H:\Fuzhen%20Data\aYHLO\Ohters\Meetings\20170323_&#24191;&#19996;&#31185;&#20027;&#20219;%20&#20250;\Datasheet.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G:\AMH&#25968;&#25454;20170316.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H:\Fuzhen%20Data\aYHLO\Ohters\Meetings\20170323_&#24191;&#19996;&#31185;&#20027;&#20219;%20&#20250;\Datasheet.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H:\Fuzhen%20Data\aYHLO\Ohters\Meetings\20170323_&#24191;&#19996;&#31185;&#20027;&#20219;%20&#20250;\Datasheet.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H:\Fuzhen%20Data\aYHLO\Ohters\Meetings\20170323_&#24191;&#19996;&#31185;&#20027;&#20219;%20&#20250;\Datashee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spPr>
            <a:ln w="28575" cap="rnd" cmpd="sng" algn="ctr">
              <a:noFill/>
              <a:prstDash val="solid"/>
              <a:round/>
            </a:ln>
          </c:spPr>
          <c:trendline>
            <c:trendlineType val="linear"/>
            <c:dispRSqr val="1"/>
            <c:dispEq val="1"/>
            <c:trendlineLbl>
              <c:layout>
                <c:manualLayout>
                  <c:x val="-0.2520917155477802"/>
                  <c:y val="5.8022528148213418E-2"/>
                </c:manualLayout>
              </c:layout>
              <c:numFmt formatCode="General" sourceLinked="0"/>
              <c:txPr>
                <a:bodyPr rot="0" vert="horz"/>
                <a:lstStyle/>
                <a:p>
                  <a:pPr>
                    <a:defRPr/>
                  </a:pPr>
                  <a:endParaRPr lang="zh-CN"/>
                </a:p>
              </c:txPr>
            </c:trendlineLbl>
          </c:trendline>
          <c:xVal>
            <c:numRef>
              <c:f>'G:\[AMH数据20170316.xlsx]性能验证'!$O$51:$O$74</c:f>
              <c:numCache>
                <c:formatCode>General</c:formatCode>
                <c:ptCount val="24"/>
                <c:pt idx="0">
                  <c:v>21.29</c:v>
                </c:pt>
                <c:pt idx="3">
                  <c:v>10.984999999999999</c:v>
                </c:pt>
                <c:pt idx="6">
                  <c:v>5.8324999999999996</c:v>
                </c:pt>
                <c:pt idx="9">
                  <c:v>3.2562499999999996</c:v>
                </c:pt>
                <c:pt idx="12">
                  <c:v>1.9681249999999999</c:v>
                </c:pt>
                <c:pt idx="15">
                  <c:v>1.3240624999999999</c:v>
                </c:pt>
                <c:pt idx="18">
                  <c:v>1.0020312499999999</c:v>
                </c:pt>
                <c:pt idx="21">
                  <c:v>0.84101562500000004</c:v>
                </c:pt>
              </c:numCache>
            </c:numRef>
          </c:xVal>
          <c:yVal>
            <c:numRef>
              <c:f>'G:\[AMH数据20170316.xlsx]性能验证'!$R$51:$R$74</c:f>
              <c:numCache>
                <c:formatCode>General</c:formatCode>
                <c:ptCount val="24"/>
                <c:pt idx="0">
                  <c:v>21.29</c:v>
                </c:pt>
                <c:pt idx="3">
                  <c:v>9.8466666666666658</c:v>
                </c:pt>
                <c:pt idx="6">
                  <c:v>5.2633333333333328</c:v>
                </c:pt>
                <c:pt idx="9">
                  <c:v>3.063333333333333</c:v>
                </c:pt>
                <c:pt idx="12">
                  <c:v>1.8800000000000001</c:v>
                </c:pt>
                <c:pt idx="15">
                  <c:v>1.24</c:v>
                </c:pt>
                <c:pt idx="18">
                  <c:v>0.91666666666666663</c:v>
                </c:pt>
                <c:pt idx="21">
                  <c:v>0.76000000000000012</c:v>
                </c:pt>
              </c:numCache>
            </c:numRef>
          </c:yVal>
          <c:smooth val="0"/>
          <c:extLst>
            <c:ext xmlns:c16="http://schemas.microsoft.com/office/drawing/2014/chart" uri="{C3380CC4-5D6E-409C-BE32-E72D297353CC}">
              <c16:uniqueId val="{00000001-01E6-40FA-B3D6-C76117D295E7}"/>
            </c:ext>
          </c:extLst>
        </c:ser>
        <c:dLbls>
          <c:showLegendKey val="0"/>
          <c:showVal val="0"/>
          <c:showCatName val="0"/>
          <c:showSerName val="0"/>
          <c:showPercent val="0"/>
          <c:showBubbleSize val="0"/>
        </c:dLbls>
        <c:axId val="89279104"/>
        <c:axId val="89282048"/>
      </c:scatterChart>
      <c:valAx>
        <c:axId val="89279104"/>
        <c:scaling>
          <c:orientation val="minMax"/>
        </c:scaling>
        <c:delete val="0"/>
        <c:axPos val="b"/>
        <c:numFmt formatCode="0_);\(0\)" sourceLinked="0"/>
        <c:majorTickMark val="out"/>
        <c:minorTickMark val="none"/>
        <c:tickLblPos val="nextTo"/>
        <c:txPr>
          <a:bodyPr rot="-60000000" vert="horz"/>
          <a:lstStyle/>
          <a:p>
            <a:pPr>
              <a:defRPr/>
            </a:pPr>
            <a:endParaRPr lang="zh-CN"/>
          </a:p>
        </c:txPr>
        <c:crossAx val="89282048"/>
        <c:crosses val="autoZero"/>
        <c:crossBetween val="midCat"/>
      </c:valAx>
      <c:valAx>
        <c:axId val="89282048"/>
        <c:scaling>
          <c:orientation val="minMax"/>
        </c:scaling>
        <c:delete val="0"/>
        <c:axPos val="l"/>
        <c:majorGridlines>
          <c:spPr>
            <a:ln>
              <a:solidFill>
                <a:schemeClr val="bg1"/>
              </a:solidFill>
            </a:ln>
          </c:spPr>
        </c:majorGridlines>
        <c:numFmt formatCode="0_);\(0\)" sourceLinked="0"/>
        <c:majorTickMark val="out"/>
        <c:minorTickMark val="none"/>
        <c:tickLblPos val="nextTo"/>
        <c:txPr>
          <a:bodyPr rot="-60000000" vert="horz"/>
          <a:lstStyle/>
          <a:p>
            <a:pPr>
              <a:defRPr/>
            </a:pPr>
            <a:endParaRPr lang="zh-CN"/>
          </a:p>
        </c:txPr>
        <c:crossAx val="89279104"/>
        <c:crosses val="autoZero"/>
        <c:crossBetween val="midCat"/>
      </c:valAx>
    </c:plotArea>
    <c:plotVisOnly val="1"/>
    <c:dispBlanksAs val="gap"/>
    <c:showDLblsOverMax val="0"/>
  </c:chart>
  <c:txPr>
    <a:bodyPr/>
    <a:lstStyle/>
    <a:p>
      <a:pPr>
        <a:defRPr lang="zh-CN" sz="1800" b="1"/>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spPr>
            <a:ln w="28575">
              <a:noFill/>
            </a:ln>
          </c:spPr>
          <c:trendline>
            <c:trendlineType val="linear"/>
            <c:dispRSqr val="1"/>
            <c:dispEq val="1"/>
            <c:trendlineLbl>
              <c:layout>
                <c:manualLayout>
                  <c:x val="-0.18109807647637985"/>
                  <c:y val="4.7812685164611339E-2"/>
                </c:manualLayout>
              </c:layout>
              <c:numFmt formatCode="General" sourceLinked="0"/>
            </c:trendlineLbl>
          </c:trendline>
          <c:xVal>
            <c:numRef>
              <c:f>性能验证!$O$60:$O$74</c:f>
              <c:numCache>
                <c:formatCode>General</c:formatCode>
                <c:ptCount val="15"/>
                <c:pt idx="0" formatCode="0.0000_);[Red]\(0.0000\)">
                  <c:v>3.2562499999999996</c:v>
                </c:pt>
                <c:pt idx="3" formatCode="0.0000_);[Red]\(0.0000\)">
                  <c:v>1.9681249999999999</c:v>
                </c:pt>
                <c:pt idx="6" formatCode="0.0000_);[Red]\(0.0000\)">
                  <c:v>1.3240624999999999</c:v>
                </c:pt>
                <c:pt idx="9" formatCode="0.0000_);[Red]\(0.0000\)">
                  <c:v>1.0020312499999999</c:v>
                </c:pt>
                <c:pt idx="12" formatCode="0.0000_);[Red]\(0.0000\)">
                  <c:v>0.84101562500000004</c:v>
                </c:pt>
              </c:numCache>
            </c:numRef>
          </c:xVal>
          <c:yVal>
            <c:numRef>
              <c:f>性能验证!$R$60:$R$74</c:f>
              <c:numCache>
                <c:formatCode>General</c:formatCode>
                <c:ptCount val="15"/>
                <c:pt idx="0" formatCode="0.00_ ">
                  <c:v>3.063333333333333</c:v>
                </c:pt>
                <c:pt idx="3" formatCode="0.00_ ">
                  <c:v>1.8800000000000001</c:v>
                </c:pt>
                <c:pt idx="6" formatCode="0.00_ ">
                  <c:v>1.24</c:v>
                </c:pt>
                <c:pt idx="9" formatCode="0.00_ ">
                  <c:v>0.91666666666666663</c:v>
                </c:pt>
                <c:pt idx="12" formatCode="0.00_ ">
                  <c:v>0.76000000000000012</c:v>
                </c:pt>
              </c:numCache>
            </c:numRef>
          </c:yVal>
          <c:smooth val="0"/>
          <c:extLst>
            <c:ext xmlns:c16="http://schemas.microsoft.com/office/drawing/2014/chart" uri="{C3380CC4-5D6E-409C-BE32-E72D297353CC}">
              <c16:uniqueId val="{00000001-E3A7-4CBE-A057-313F1EEF7D05}"/>
            </c:ext>
          </c:extLst>
        </c:ser>
        <c:dLbls>
          <c:showLegendKey val="0"/>
          <c:showVal val="0"/>
          <c:showCatName val="0"/>
          <c:showSerName val="0"/>
          <c:showPercent val="0"/>
          <c:showBubbleSize val="0"/>
        </c:dLbls>
        <c:axId val="89272704"/>
        <c:axId val="89274240"/>
      </c:scatterChart>
      <c:valAx>
        <c:axId val="89272704"/>
        <c:scaling>
          <c:orientation val="minMax"/>
        </c:scaling>
        <c:delete val="0"/>
        <c:axPos val="b"/>
        <c:numFmt formatCode="0.00_);\(0.00\)" sourceLinked="0"/>
        <c:majorTickMark val="out"/>
        <c:minorTickMark val="none"/>
        <c:tickLblPos val="nextTo"/>
        <c:crossAx val="89274240"/>
        <c:crosses val="autoZero"/>
        <c:crossBetween val="midCat"/>
      </c:valAx>
      <c:valAx>
        <c:axId val="89274240"/>
        <c:scaling>
          <c:orientation val="minMax"/>
        </c:scaling>
        <c:delete val="0"/>
        <c:axPos val="l"/>
        <c:majorGridlines>
          <c:spPr>
            <a:ln>
              <a:solidFill>
                <a:schemeClr val="bg1"/>
              </a:solidFill>
            </a:ln>
          </c:spPr>
        </c:majorGridlines>
        <c:numFmt formatCode="0.00_);\(0.00\)" sourceLinked="0"/>
        <c:majorTickMark val="out"/>
        <c:minorTickMark val="none"/>
        <c:tickLblPos val="nextTo"/>
        <c:crossAx val="89272704"/>
        <c:crosses val="autoZero"/>
        <c:crossBetween val="midCat"/>
      </c:valAx>
    </c:plotArea>
    <c:plotVisOnly val="1"/>
    <c:dispBlanksAs val="gap"/>
    <c:showDLblsOverMax val="0"/>
  </c:chart>
  <c:txPr>
    <a:bodyPr/>
    <a:lstStyle/>
    <a:p>
      <a:pPr>
        <a:defRPr sz="1800" b="1"/>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spPr>
            <a:ln w="28575" cap="rnd" cmpd="sng" algn="ctr">
              <a:noFill/>
              <a:prstDash val="solid"/>
              <a:round/>
            </a:ln>
          </c:spPr>
          <c:trendline>
            <c:trendlineType val="linear"/>
            <c:dispRSqr val="1"/>
            <c:dispEq val="1"/>
            <c:trendlineLbl>
              <c:layout>
                <c:manualLayout>
                  <c:x val="-0.54311536933606708"/>
                  <c:y val="9.2409976332596039E-2"/>
                </c:manualLayout>
              </c:layout>
              <c:numFmt formatCode="General" sourceLinked="0"/>
              <c:txPr>
                <a:bodyPr rot="0" vert="horz"/>
                <a:lstStyle/>
                <a:p>
                  <a:pPr>
                    <a:defRPr/>
                  </a:pPr>
                  <a:endParaRPr lang="zh-CN"/>
                </a:p>
              </c:txPr>
            </c:trendlineLbl>
          </c:trendline>
          <c:xVal>
            <c:numRef>
              <c:f>'G:\[AMH数据20170316.xlsx]方法学比对'!$I$3:$I$713</c:f>
              <c:numCache>
                <c:formatCode>General</c:formatCode>
                <c:ptCount val="711"/>
                <c:pt idx="0">
                  <c:v>0.47699999999999998</c:v>
                </c:pt>
                <c:pt idx="1">
                  <c:v>2.5099999999999998</c:v>
                </c:pt>
                <c:pt idx="2">
                  <c:v>5.69</c:v>
                </c:pt>
                <c:pt idx="3">
                  <c:v>1.78</c:v>
                </c:pt>
                <c:pt idx="4">
                  <c:v>2.59</c:v>
                </c:pt>
                <c:pt idx="5">
                  <c:v>3.45</c:v>
                </c:pt>
                <c:pt idx="6">
                  <c:v>11.94</c:v>
                </c:pt>
                <c:pt idx="7">
                  <c:v>7.7</c:v>
                </c:pt>
                <c:pt idx="8">
                  <c:v>8.49</c:v>
                </c:pt>
                <c:pt idx="9">
                  <c:v>2.98</c:v>
                </c:pt>
                <c:pt idx="10">
                  <c:v>5.41</c:v>
                </c:pt>
                <c:pt idx="11">
                  <c:v>4.1500000000000004</c:v>
                </c:pt>
                <c:pt idx="12">
                  <c:v>1.84</c:v>
                </c:pt>
                <c:pt idx="13">
                  <c:v>11.9</c:v>
                </c:pt>
                <c:pt idx="14">
                  <c:v>1.75</c:v>
                </c:pt>
                <c:pt idx="15">
                  <c:v>0.48599999999999999</c:v>
                </c:pt>
                <c:pt idx="16">
                  <c:v>17.440000000000001</c:v>
                </c:pt>
                <c:pt idx="17">
                  <c:v>3.44</c:v>
                </c:pt>
                <c:pt idx="18">
                  <c:v>2.1800000000000002</c:v>
                </c:pt>
                <c:pt idx="19">
                  <c:v>16.09</c:v>
                </c:pt>
                <c:pt idx="20">
                  <c:v>16.98</c:v>
                </c:pt>
                <c:pt idx="21">
                  <c:v>4.95</c:v>
                </c:pt>
                <c:pt idx="22">
                  <c:v>4.8899999999999997</c:v>
                </c:pt>
                <c:pt idx="23">
                  <c:v>4.1399999999999997</c:v>
                </c:pt>
                <c:pt idx="24">
                  <c:v>0.01</c:v>
                </c:pt>
                <c:pt idx="25">
                  <c:v>3.88</c:v>
                </c:pt>
                <c:pt idx="26">
                  <c:v>1.5</c:v>
                </c:pt>
                <c:pt idx="27">
                  <c:v>2</c:v>
                </c:pt>
                <c:pt idx="28">
                  <c:v>2.74</c:v>
                </c:pt>
                <c:pt idx="29">
                  <c:v>1.35</c:v>
                </c:pt>
                <c:pt idx="30">
                  <c:v>4.47</c:v>
                </c:pt>
                <c:pt idx="31">
                  <c:v>0.10199999999999999</c:v>
                </c:pt>
                <c:pt idx="32">
                  <c:v>0.83499999999999996</c:v>
                </c:pt>
                <c:pt idx="33">
                  <c:v>0.61299999999999999</c:v>
                </c:pt>
                <c:pt idx="34">
                  <c:v>4.01</c:v>
                </c:pt>
                <c:pt idx="35">
                  <c:v>4.33</c:v>
                </c:pt>
                <c:pt idx="36">
                  <c:v>2.0299999999999998</c:v>
                </c:pt>
                <c:pt idx="37">
                  <c:v>4.37</c:v>
                </c:pt>
                <c:pt idx="38">
                  <c:v>12.14</c:v>
                </c:pt>
                <c:pt idx="39">
                  <c:v>3.81</c:v>
                </c:pt>
                <c:pt idx="40">
                  <c:v>13.7</c:v>
                </c:pt>
                <c:pt idx="41">
                  <c:v>4.96</c:v>
                </c:pt>
                <c:pt idx="42">
                  <c:v>2.36</c:v>
                </c:pt>
                <c:pt idx="43">
                  <c:v>1.64</c:v>
                </c:pt>
                <c:pt idx="44">
                  <c:v>0.377</c:v>
                </c:pt>
                <c:pt idx="45">
                  <c:v>5.31</c:v>
                </c:pt>
                <c:pt idx="46">
                  <c:v>3.08</c:v>
                </c:pt>
                <c:pt idx="47">
                  <c:v>10.45</c:v>
                </c:pt>
                <c:pt idx="48">
                  <c:v>6.55</c:v>
                </c:pt>
                <c:pt idx="49">
                  <c:v>6.58</c:v>
                </c:pt>
                <c:pt idx="50">
                  <c:v>11.38</c:v>
                </c:pt>
                <c:pt idx="51">
                  <c:v>11.46</c:v>
                </c:pt>
                <c:pt idx="52">
                  <c:v>7.33</c:v>
                </c:pt>
                <c:pt idx="53">
                  <c:v>10.220000000000001</c:v>
                </c:pt>
                <c:pt idx="54">
                  <c:v>15.45</c:v>
                </c:pt>
                <c:pt idx="55">
                  <c:v>13.12</c:v>
                </c:pt>
                <c:pt idx="56">
                  <c:v>5.01</c:v>
                </c:pt>
                <c:pt idx="57">
                  <c:v>2.02</c:v>
                </c:pt>
                <c:pt idx="58">
                  <c:v>3.98</c:v>
                </c:pt>
                <c:pt idx="59">
                  <c:v>5.29</c:v>
                </c:pt>
                <c:pt idx="60">
                  <c:v>2.13</c:v>
                </c:pt>
                <c:pt idx="61">
                  <c:v>1.74</c:v>
                </c:pt>
                <c:pt idx="62">
                  <c:v>1.74</c:v>
                </c:pt>
                <c:pt idx="63">
                  <c:v>14.43</c:v>
                </c:pt>
                <c:pt idx="64">
                  <c:v>1.81</c:v>
                </c:pt>
                <c:pt idx="65">
                  <c:v>0.78500000000000003</c:v>
                </c:pt>
                <c:pt idx="66">
                  <c:v>4.03</c:v>
                </c:pt>
                <c:pt idx="67">
                  <c:v>7.04</c:v>
                </c:pt>
                <c:pt idx="68">
                  <c:v>4.13</c:v>
                </c:pt>
                <c:pt idx="69">
                  <c:v>0.193</c:v>
                </c:pt>
                <c:pt idx="70">
                  <c:v>1.93</c:v>
                </c:pt>
                <c:pt idx="71">
                  <c:v>2.87</c:v>
                </c:pt>
                <c:pt idx="72">
                  <c:v>0.78600000000000003</c:v>
                </c:pt>
                <c:pt idx="73">
                  <c:v>3.52</c:v>
                </c:pt>
                <c:pt idx="74">
                  <c:v>11.33</c:v>
                </c:pt>
                <c:pt idx="75">
                  <c:v>1.55</c:v>
                </c:pt>
                <c:pt idx="76">
                  <c:v>8.11</c:v>
                </c:pt>
                <c:pt idx="77">
                  <c:v>0.129</c:v>
                </c:pt>
                <c:pt idx="78">
                  <c:v>0.68400000000000005</c:v>
                </c:pt>
                <c:pt idx="79">
                  <c:v>16.68</c:v>
                </c:pt>
                <c:pt idx="80">
                  <c:v>5.1100000000000003</c:v>
                </c:pt>
                <c:pt idx="81">
                  <c:v>19.350000000000001</c:v>
                </c:pt>
                <c:pt idx="82">
                  <c:v>2.81</c:v>
                </c:pt>
                <c:pt idx="83">
                  <c:v>0.01</c:v>
                </c:pt>
                <c:pt idx="84">
                  <c:v>2.81</c:v>
                </c:pt>
                <c:pt idx="85">
                  <c:v>2.14</c:v>
                </c:pt>
                <c:pt idx="86">
                  <c:v>7.45</c:v>
                </c:pt>
                <c:pt idx="87">
                  <c:v>6.77</c:v>
                </c:pt>
                <c:pt idx="88">
                  <c:v>8.8800000000000008</c:v>
                </c:pt>
                <c:pt idx="89">
                  <c:v>1.43</c:v>
                </c:pt>
                <c:pt idx="90">
                  <c:v>15.48</c:v>
                </c:pt>
                <c:pt idx="91">
                  <c:v>2.75</c:v>
                </c:pt>
                <c:pt idx="92">
                  <c:v>4.6900000000000004</c:v>
                </c:pt>
                <c:pt idx="93">
                  <c:v>10.83</c:v>
                </c:pt>
                <c:pt idx="94">
                  <c:v>1.84</c:v>
                </c:pt>
                <c:pt idx="95">
                  <c:v>5.01</c:v>
                </c:pt>
                <c:pt idx="96">
                  <c:v>9.34</c:v>
                </c:pt>
                <c:pt idx="97">
                  <c:v>5.14</c:v>
                </c:pt>
                <c:pt idx="98">
                  <c:v>14.83</c:v>
                </c:pt>
                <c:pt idx="99">
                  <c:v>5.98</c:v>
                </c:pt>
                <c:pt idx="100">
                  <c:v>0.79500000000000004</c:v>
                </c:pt>
                <c:pt idx="101">
                  <c:v>0.73</c:v>
                </c:pt>
                <c:pt idx="102">
                  <c:v>0.90300000000000002</c:v>
                </c:pt>
                <c:pt idx="103">
                  <c:v>5.53</c:v>
                </c:pt>
                <c:pt idx="104">
                  <c:v>3.99</c:v>
                </c:pt>
                <c:pt idx="105">
                  <c:v>1.95</c:v>
                </c:pt>
                <c:pt idx="106">
                  <c:v>2.0499999999999998</c:v>
                </c:pt>
                <c:pt idx="107">
                  <c:v>11.02</c:v>
                </c:pt>
                <c:pt idx="108">
                  <c:v>12.95</c:v>
                </c:pt>
                <c:pt idx="109">
                  <c:v>5.54</c:v>
                </c:pt>
                <c:pt idx="110">
                  <c:v>5.48</c:v>
                </c:pt>
                <c:pt idx="111">
                  <c:v>4.8</c:v>
                </c:pt>
                <c:pt idx="112">
                  <c:v>13.39</c:v>
                </c:pt>
                <c:pt idx="113">
                  <c:v>9.4700000000000006</c:v>
                </c:pt>
                <c:pt idx="114">
                  <c:v>1.57</c:v>
                </c:pt>
                <c:pt idx="115">
                  <c:v>10.71</c:v>
                </c:pt>
                <c:pt idx="116">
                  <c:v>10.27</c:v>
                </c:pt>
                <c:pt idx="117">
                  <c:v>10.91</c:v>
                </c:pt>
                <c:pt idx="118">
                  <c:v>5.42</c:v>
                </c:pt>
                <c:pt idx="119">
                  <c:v>9.07</c:v>
                </c:pt>
                <c:pt idx="120">
                  <c:v>7.89</c:v>
                </c:pt>
                <c:pt idx="121">
                  <c:v>3.63</c:v>
                </c:pt>
                <c:pt idx="122">
                  <c:v>12.59</c:v>
                </c:pt>
                <c:pt idx="123">
                  <c:v>1.98</c:v>
                </c:pt>
                <c:pt idx="124">
                  <c:v>1.73</c:v>
                </c:pt>
                <c:pt idx="125">
                  <c:v>3.33</c:v>
                </c:pt>
                <c:pt idx="126">
                  <c:v>5.65</c:v>
                </c:pt>
                <c:pt idx="127">
                  <c:v>3.28</c:v>
                </c:pt>
                <c:pt idx="128">
                  <c:v>0.76900000000000002</c:v>
                </c:pt>
                <c:pt idx="129">
                  <c:v>4.21</c:v>
                </c:pt>
                <c:pt idx="130">
                  <c:v>7.5</c:v>
                </c:pt>
                <c:pt idx="131">
                  <c:v>8.6999999999999993</c:v>
                </c:pt>
                <c:pt idx="132">
                  <c:v>8.9600000000000009</c:v>
                </c:pt>
                <c:pt idx="133">
                  <c:v>1.1599999999999999</c:v>
                </c:pt>
                <c:pt idx="134">
                  <c:v>1.32</c:v>
                </c:pt>
                <c:pt idx="135">
                  <c:v>11.21</c:v>
                </c:pt>
                <c:pt idx="136">
                  <c:v>1.45</c:v>
                </c:pt>
                <c:pt idx="137">
                  <c:v>0.96299999999999997</c:v>
                </c:pt>
                <c:pt idx="138">
                  <c:v>3.81</c:v>
                </c:pt>
                <c:pt idx="139">
                  <c:v>1.5</c:v>
                </c:pt>
                <c:pt idx="140">
                  <c:v>11.73</c:v>
                </c:pt>
                <c:pt idx="141">
                  <c:v>3.8</c:v>
                </c:pt>
                <c:pt idx="142">
                  <c:v>14.74</c:v>
                </c:pt>
                <c:pt idx="143">
                  <c:v>17.829999999999998</c:v>
                </c:pt>
                <c:pt idx="144">
                  <c:v>13.81</c:v>
                </c:pt>
                <c:pt idx="145">
                  <c:v>6.75</c:v>
                </c:pt>
                <c:pt idx="146">
                  <c:v>3.06</c:v>
                </c:pt>
                <c:pt idx="147">
                  <c:v>13.41</c:v>
                </c:pt>
                <c:pt idx="148">
                  <c:v>8.92</c:v>
                </c:pt>
                <c:pt idx="149">
                  <c:v>5.24</c:v>
                </c:pt>
                <c:pt idx="150">
                  <c:v>6.94</c:v>
                </c:pt>
                <c:pt idx="151">
                  <c:v>10.65</c:v>
                </c:pt>
                <c:pt idx="152">
                  <c:v>18.670000000000002</c:v>
                </c:pt>
                <c:pt idx="153">
                  <c:v>14.54</c:v>
                </c:pt>
                <c:pt idx="154">
                  <c:v>5.66</c:v>
                </c:pt>
                <c:pt idx="155">
                  <c:v>1.0999999999999999E-2</c:v>
                </c:pt>
                <c:pt idx="156">
                  <c:v>6.21</c:v>
                </c:pt>
                <c:pt idx="157">
                  <c:v>2.0299999999999998</c:v>
                </c:pt>
                <c:pt idx="158">
                  <c:v>5.91</c:v>
                </c:pt>
                <c:pt idx="159">
                  <c:v>0.255</c:v>
                </c:pt>
                <c:pt idx="160">
                  <c:v>11.15</c:v>
                </c:pt>
                <c:pt idx="161">
                  <c:v>0.74099999999999999</c:v>
                </c:pt>
                <c:pt idx="162">
                  <c:v>2.19</c:v>
                </c:pt>
                <c:pt idx="163">
                  <c:v>1.71</c:v>
                </c:pt>
                <c:pt idx="164">
                  <c:v>4.05</c:v>
                </c:pt>
                <c:pt idx="165">
                  <c:v>1.26</c:v>
                </c:pt>
                <c:pt idx="166">
                  <c:v>5.57</c:v>
                </c:pt>
                <c:pt idx="167">
                  <c:v>4.76</c:v>
                </c:pt>
                <c:pt idx="168">
                  <c:v>0.58099999999999996</c:v>
                </c:pt>
                <c:pt idx="169">
                  <c:v>1.1299999999999999</c:v>
                </c:pt>
                <c:pt idx="170">
                  <c:v>0.438</c:v>
                </c:pt>
                <c:pt idx="171">
                  <c:v>1.71</c:v>
                </c:pt>
                <c:pt idx="172">
                  <c:v>1.37</c:v>
                </c:pt>
                <c:pt idx="173">
                  <c:v>8.1300000000000008</c:v>
                </c:pt>
                <c:pt idx="174">
                  <c:v>2.41</c:v>
                </c:pt>
                <c:pt idx="175">
                  <c:v>4.28</c:v>
                </c:pt>
                <c:pt idx="176">
                  <c:v>2.5299999999999998</c:v>
                </c:pt>
                <c:pt idx="177">
                  <c:v>6.39</c:v>
                </c:pt>
                <c:pt idx="178">
                  <c:v>5.04</c:v>
                </c:pt>
                <c:pt idx="179">
                  <c:v>3.74</c:v>
                </c:pt>
                <c:pt idx="180">
                  <c:v>20.43</c:v>
                </c:pt>
                <c:pt idx="181">
                  <c:v>7.73</c:v>
                </c:pt>
                <c:pt idx="182">
                  <c:v>5.2</c:v>
                </c:pt>
                <c:pt idx="183">
                  <c:v>5.95</c:v>
                </c:pt>
                <c:pt idx="184">
                  <c:v>6.87</c:v>
                </c:pt>
                <c:pt idx="185">
                  <c:v>6.9</c:v>
                </c:pt>
                <c:pt idx="186">
                  <c:v>3</c:v>
                </c:pt>
                <c:pt idx="187">
                  <c:v>2.92</c:v>
                </c:pt>
                <c:pt idx="188">
                  <c:v>1.64</c:v>
                </c:pt>
                <c:pt idx="189">
                  <c:v>0.503</c:v>
                </c:pt>
                <c:pt idx="190">
                  <c:v>2.13</c:v>
                </c:pt>
                <c:pt idx="191">
                  <c:v>8.61</c:v>
                </c:pt>
                <c:pt idx="192">
                  <c:v>6.58</c:v>
                </c:pt>
                <c:pt idx="193">
                  <c:v>0.17599999999999999</c:v>
                </c:pt>
                <c:pt idx="194">
                  <c:v>6.87</c:v>
                </c:pt>
                <c:pt idx="195">
                  <c:v>2.42</c:v>
                </c:pt>
                <c:pt idx="196">
                  <c:v>9.06</c:v>
                </c:pt>
                <c:pt idx="197">
                  <c:v>2.5299999999999998</c:v>
                </c:pt>
                <c:pt idx="198">
                  <c:v>0.36</c:v>
                </c:pt>
                <c:pt idx="199">
                  <c:v>4.51</c:v>
                </c:pt>
                <c:pt idx="200">
                  <c:v>3.71</c:v>
                </c:pt>
                <c:pt idx="201">
                  <c:v>0.378</c:v>
                </c:pt>
                <c:pt idx="202">
                  <c:v>5.82</c:v>
                </c:pt>
                <c:pt idx="203">
                  <c:v>23</c:v>
                </c:pt>
                <c:pt idx="204">
                  <c:v>5.92</c:v>
                </c:pt>
                <c:pt idx="205">
                  <c:v>7.96</c:v>
                </c:pt>
                <c:pt idx="206">
                  <c:v>6.91</c:v>
                </c:pt>
                <c:pt idx="207">
                  <c:v>1.65</c:v>
                </c:pt>
                <c:pt idx="208">
                  <c:v>0.41299999999999998</c:v>
                </c:pt>
                <c:pt idx="209">
                  <c:v>3.17</c:v>
                </c:pt>
                <c:pt idx="210">
                  <c:v>2.02</c:v>
                </c:pt>
                <c:pt idx="211">
                  <c:v>5.4</c:v>
                </c:pt>
                <c:pt idx="212">
                  <c:v>3.08</c:v>
                </c:pt>
                <c:pt idx="213">
                  <c:v>8.8800000000000008</c:v>
                </c:pt>
                <c:pt idx="214">
                  <c:v>0.66</c:v>
                </c:pt>
                <c:pt idx="215">
                  <c:v>10.87</c:v>
                </c:pt>
                <c:pt idx="216">
                  <c:v>0.56100000000000005</c:v>
                </c:pt>
                <c:pt idx="217">
                  <c:v>3.82</c:v>
                </c:pt>
                <c:pt idx="218">
                  <c:v>0.873</c:v>
                </c:pt>
                <c:pt idx="219">
                  <c:v>0.46400000000000002</c:v>
                </c:pt>
                <c:pt idx="220">
                  <c:v>2.54</c:v>
                </c:pt>
                <c:pt idx="221">
                  <c:v>9.6</c:v>
                </c:pt>
                <c:pt idx="222">
                  <c:v>0.30099999999999999</c:v>
                </c:pt>
                <c:pt idx="223">
                  <c:v>2.83</c:v>
                </c:pt>
                <c:pt idx="224">
                  <c:v>2.79</c:v>
                </c:pt>
                <c:pt idx="225">
                  <c:v>1.72</c:v>
                </c:pt>
                <c:pt idx="226">
                  <c:v>6.25</c:v>
                </c:pt>
                <c:pt idx="227">
                  <c:v>2.5299999999999998</c:v>
                </c:pt>
                <c:pt idx="228">
                  <c:v>0.14199999999999999</c:v>
                </c:pt>
                <c:pt idx="229">
                  <c:v>4.9000000000000002E-2</c:v>
                </c:pt>
                <c:pt idx="230">
                  <c:v>2.16</c:v>
                </c:pt>
                <c:pt idx="231">
                  <c:v>4.04</c:v>
                </c:pt>
                <c:pt idx="232">
                  <c:v>0.77</c:v>
                </c:pt>
                <c:pt idx="233">
                  <c:v>1.76</c:v>
                </c:pt>
                <c:pt idx="234">
                  <c:v>7.62</c:v>
                </c:pt>
                <c:pt idx="235">
                  <c:v>1.22</c:v>
                </c:pt>
                <c:pt idx="236">
                  <c:v>3.01</c:v>
                </c:pt>
                <c:pt idx="237">
                  <c:v>8.66</c:v>
                </c:pt>
                <c:pt idx="238">
                  <c:v>8.3699999999999992</c:v>
                </c:pt>
                <c:pt idx="239">
                  <c:v>8.14</c:v>
                </c:pt>
                <c:pt idx="240">
                  <c:v>11.28</c:v>
                </c:pt>
                <c:pt idx="241">
                  <c:v>2.0299999999999998</c:v>
                </c:pt>
                <c:pt idx="242">
                  <c:v>3.63</c:v>
                </c:pt>
                <c:pt idx="243">
                  <c:v>7.6</c:v>
                </c:pt>
                <c:pt idx="244">
                  <c:v>12.83</c:v>
                </c:pt>
                <c:pt idx="245">
                  <c:v>6.05</c:v>
                </c:pt>
                <c:pt idx="246">
                  <c:v>10.14</c:v>
                </c:pt>
                <c:pt idx="247">
                  <c:v>2.2999999999999998</c:v>
                </c:pt>
                <c:pt idx="248">
                  <c:v>6.03</c:v>
                </c:pt>
                <c:pt idx="249">
                  <c:v>3.85</c:v>
                </c:pt>
                <c:pt idx="250">
                  <c:v>8.98</c:v>
                </c:pt>
                <c:pt idx="251">
                  <c:v>7.16</c:v>
                </c:pt>
                <c:pt idx="252">
                  <c:v>4.1900000000000004</c:v>
                </c:pt>
                <c:pt idx="253">
                  <c:v>2.46</c:v>
                </c:pt>
                <c:pt idx="254">
                  <c:v>5.5</c:v>
                </c:pt>
                <c:pt idx="255">
                  <c:v>6.05</c:v>
                </c:pt>
                <c:pt idx="256">
                  <c:v>0.01</c:v>
                </c:pt>
                <c:pt idx="257">
                  <c:v>9.16</c:v>
                </c:pt>
                <c:pt idx="258">
                  <c:v>4.9000000000000004</c:v>
                </c:pt>
                <c:pt idx="259">
                  <c:v>8.8699999999999992</c:v>
                </c:pt>
                <c:pt idx="260">
                  <c:v>3.6</c:v>
                </c:pt>
                <c:pt idx="261">
                  <c:v>7.35</c:v>
                </c:pt>
                <c:pt idx="262">
                  <c:v>6.85</c:v>
                </c:pt>
                <c:pt idx="263">
                  <c:v>8.7100000000000009</c:v>
                </c:pt>
                <c:pt idx="264">
                  <c:v>3.78</c:v>
                </c:pt>
                <c:pt idx="265">
                  <c:v>2.21</c:v>
                </c:pt>
                <c:pt idx="266">
                  <c:v>0.313</c:v>
                </c:pt>
                <c:pt idx="267">
                  <c:v>10.17</c:v>
                </c:pt>
                <c:pt idx="268">
                  <c:v>7.67</c:v>
                </c:pt>
                <c:pt idx="269">
                  <c:v>1.42</c:v>
                </c:pt>
                <c:pt idx="270">
                  <c:v>4.1100000000000003</c:v>
                </c:pt>
                <c:pt idx="271">
                  <c:v>5.22</c:v>
                </c:pt>
                <c:pt idx="272">
                  <c:v>15.64</c:v>
                </c:pt>
                <c:pt idx="273">
                  <c:v>2.72</c:v>
                </c:pt>
                <c:pt idx="274">
                  <c:v>11.72</c:v>
                </c:pt>
                <c:pt idx="275">
                  <c:v>2.63</c:v>
                </c:pt>
                <c:pt idx="276">
                  <c:v>0.98399999999999999</c:v>
                </c:pt>
                <c:pt idx="277">
                  <c:v>9.73</c:v>
                </c:pt>
                <c:pt idx="278">
                  <c:v>2.81</c:v>
                </c:pt>
                <c:pt idx="279">
                  <c:v>8.75</c:v>
                </c:pt>
                <c:pt idx="280">
                  <c:v>1.98</c:v>
                </c:pt>
                <c:pt idx="281">
                  <c:v>2.2400000000000002</c:v>
                </c:pt>
                <c:pt idx="282">
                  <c:v>7.91</c:v>
                </c:pt>
                <c:pt idx="283">
                  <c:v>1.06</c:v>
                </c:pt>
                <c:pt idx="284">
                  <c:v>9.02</c:v>
                </c:pt>
                <c:pt idx="285">
                  <c:v>6.09</c:v>
                </c:pt>
                <c:pt idx="286">
                  <c:v>9.75</c:v>
                </c:pt>
                <c:pt idx="287">
                  <c:v>4.5999999999999996</c:v>
                </c:pt>
                <c:pt idx="288">
                  <c:v>6.51</c:v>
                </c:pt>
                <c:pt idx="289">
                  <c:v>2.69</c:v>
                </c:pt>
                <c:pt idx="290">
                  <c:v>6.17</c:v>
                </c:pt>
                <c:pt idx="291">
                  <c:v>10.69</c:v>
                </c:pt>
                <c:pt idx="292">
                  <c:v>23</c:v>
                </c:pt>
                <c:pt idx="293">
                  <c:v>3.76</c:v>
                </c:pt>
                <c:pt idx="294">
                  <c:v>9.61</c:v>
                </c:pt>
                <c:pt idx="295">
                  <c:v>6.31</c:v>
                </c:pt>
                <c:pt idx="296">
                  <c:v>8.7100000000000009</c:v>
                </c:pt>
                <c:pt idx="297">
                  <c:v>0.33</c:v>
                </c:pt>
                <c:pt idx="298">
                  <c:v>2.99</c:v>
                </c:pt>
                <c:pt idx="299">
                  <c:v>3.89</c:v>
                </c:pt>
                <c:pt idx="300">
                  <c:v>4.78</c:v>
                </c:pt>
                <c:pt idx="301">
                  <c:v>0.45700000000000002</c:v>
                </c:pt>
                <c:pt idx="302">
                  <c:v>3.54</c:v>
                </c:pt>
                <c:pt idx="303">
                  <c:v>3.02</c:v>
                </c:pt>
                <c:pt idx="304">
                  <c:v>1.96</c:v>
                </c:pt>
                <c:pt idx="305">
                  <c:v>1.58</c:v>
                </c:pt>
                <c:pt idx="306">
                  <c:v>0.13900000000000001</c:v>
                </c:pt>
                <c:pt idx="307">
                  <c:v>4.1500000000000004</c:v>
                </c:pt>
                <c:pt idx="308">
                  <c:v>1.62</c:v>
                </c:pt>
                <c:pt idx="309">
                  <c:v>2.15</c:v>
                </c:pt>
                <c:pt idx="310">
                  <c:v>6.59</c:v>
                </c:pt>
                <c:pt idx="311">
                  <c:v>7.63</c:v>
                </c:pt>
                <c:pt idx="312">
                  <c:v>1.7</c:v>
                </c:pt>
                <c:pt idx="313">
                  <c:v>18.18</c:v>
                </c:pt>
                <c:pt idx="314">
                  <c:v>3.17</c:v>
                </c:pt>
                <c:pt idx="315">
                  <c:v>12.31</c:v>
                </c:pt>
                <c:pt idx="316">
                  <c:v>6.3</c:v>
                </c:pt>
                <c:pt idx="317">
                  <c:v>1.1299999999999999</c:v>
                </c:pt>
                <c:pt idx="318">
                  <c:v>2.9</c:v>
                </c:pt>
                <c:pt idx="319">
                  <c:v>4.72</c:v>
                </c:pt>
                <c:pt idx="320">
                  <c:v>2.1</c:v>
                </c:pt>
                <c:pt idx="321">
                  <c:v>3.28</c:v>
                </c:pt>
                <c:pt idx="322">
                  <c:v>4.2999999999999997E-2</c:v>
                </c:pt>
                <c:pt idx="323">
                  <c:v>8.02</c:v>
                </c:pt>
                <c:pt idx="324">
                  <c:v>2.69</c:v>
                </c:pt>
                <c:pt idx="325">
                  <c:v>2.93</c:v>
                </c:pt>
                <c:pt idx="326">
                  <c:v>2.85</c:v>
                </c:pt>
                <c:pt idx="327">
                  <c:v>5.44</c:v>
                </c:pt>
                <c:pt idx="328">
                  <c:v>13.57</c:v>
                </c:pt>
                <c:pt idx="329">
                  <c:v>0.01</c:v>
                </c:pt>
                <c:pt idx="330">
                  <c:v>5.16</c:v>
                </c:pt>
                <c:pt idx="331">
                  <c:v>1.27</c:v>
                </c:pt>
                <c:pt idx="332">
                  <c:v>0.442</c:v>
                </c:pt>
                <c:pt idx="333">
                  <c:v>14.99</c:v>
                </c:pt>
                <c:pt idx="334">
                  <c:v>12.43</c:v>
                </c:pt>
                <c:pt idx="335">
                  <c:v>1.87</c:v>
                </c:pt>
                <c:pt idx="336">
                  <c:v>1.07</c:v>
                </c:pt>
                <c:pt idx="337">
                  <c:v>17.46</c:v>
                </c:pt>
                <c:pt idx="338">
                  <c:v>11.93</c:v>
                </c:pt>
                <c:pt idx="339">
                  <c:v>10.61</c:v>
                </c:pt>
                <c:pt idx="340">
                  <c:v>8.32</c:v>
                </c:pt>
                <c:pt idx="341">
                  <c:v>13.62</c:v>
                </c:pt>
                <c:pt idx="342">
                  <c:v>4.74</c:v>
                </c:pt>
                <c:pt idx="343">
                  <c:v>5.88</c:v>
                </c:pt>
                <c:pt idx="344">
                  <c:v>14.14</c:v>
                </c:pt>
                <c:pt idx="345">
                  <c:v>3.33</c:v>
                </c:pt>
                <c:pt idx="346">
                  <c:v>7.89</c:v>
                </c:pt>
                <c:pt idx="347">
                  <c:v>3.69</c:v>
                </c:pt>
                <c:pt idx="348">
                  <c:v>3.51</c:v>
                </c:pt>
                <c:pt idx="349">
                  <c:v>8.42</c:v>
                </c:pt>
                <c:pt idx="350">
                  <c:v>15.91</c:v>
                </c:pt>
                <c:pt idx="351">
                  <c:v>4.1500000000000004</c:v>
                </c:pt>
                <c:pt idx="352">
                  <c:v>4.68</c:v>
                </c:pt>
                <c:pt idx="353">
                  <c:v>1.96</c:v>
                </c:pt>
                <c:pt idx="354">
                  <c:v>4.34</c:v>
                </c:pt>
                <c:pt idx="355">
                  <c:v>1.1100000000000001</c:v>
                </c:pt>
                <c:pt idx="356">
                  <c:v>2.99</c:v>
                </c:pt>
                <c:pt idx="357">
                  <c:v>9.2100000000000009</c:v>
                </c:pt>
                <c:pt idx="358">
                  <c:v>3.64</c:v>
                </c:pt>
                <c:pt idx="359">
                  <c:v>7.26</c:v>
                </c:pt>
                <c:pt idx="360">
                  <c:v>9.68</c:v>
                </c:pt>
                <c:pt idx="361">
                  <c:v>0.01</c:v>
                </c:pt>
                <c:pt idx="362">
                  <c:v>0.55200000000000005</c:v>
                </c:pt>
                <c:pt idx="363">
                  <c:v>8.7799999999999994</c:v>
                </c:pt>
                <c:pt idx="364">
                  <c:v>2.56</c:v>
                </c:pt>
                <c:pt idx="365">
                  <c:v>0.01</c:v>
                </c:pt>
                <c:pt idx="366">
                  <c:v>0.65900000000000003</c:v>
                </c:pt>
                <c:pt idx="367">
                  <c:v>5.92</c:v>
                </c:pt>
                <c:pt idx="368">
                  <c:v>1.69</c:v>
                </c:pt>
                <c:pt idx="369">
                  <c:v>0.84199999999999997</c:v>
                </c:pt>
                <c:pt idx="370">
                  <c:v>1.29</c:v>
                </c:pt>
                <c:pt idx="371">
                  <c:v>0.79900000000000004</c:v>
                </c:pt>
                <c:pt idx="372">
                  <c:v>0.94099999999999995</c:v>
                </c:pt>
                <c:pt idx="373">
                  <c:v>4.63</c:v>
                </c:pt>
                <c:pt idx="374">
                  <c:v>9.76</c:v>
                </c:pt>
                <c:pt idx="375">
                  <c:v>2.0299999999999998</c:v>
                </c:pt>
                <c:pt idx="376">
                  <c:v>2.0099999999999998</c:v>
                </c:pt>
                <c:pt idx="377">
                  <c:v>1.58</c:v>
                </c:pt>
                <c:pt idx="378">
                  <c:v>6.25</c:v>
                </c:pt>
                <c:pt idx="379">
                  <c:v>1.77</c:v>
                </c:pt>
                <c:pt idx="380">
                  <c:v>6.95</c:v>
                </c:pt>
                <c:pt idx="381">
                  <c:v>2.33</c:v>
                </c:pt>
                <c:pt idx="382">
                  <c:v>4.78</c:v>
                </c:pt>
                <c:pt idx="383">
                  <c:v>5.05</c:v>
                </c:pt>
                <c:pt idx="384">
                  <c:v>8.6300000000000008</c:v>
                </c:pt>
                <c:pt idx="385">
                  <c:v>2.17</c:v>
                </c:pt>
                <c:pt idx="386">
                  <c:v>5.84</c:v>
                </c:pt>
                <c:pt idx="387">
                  <c:v>16.309999999999999</c:v>
                </c:pt>
                <c:pt idx="388">
                  <c:v>6.62</c:v>
                </c:pt>
                <c:pt idx="389">
                  <c:v>5.08</c:v>
                </c:pt>
                <c:pt idx="390">
                  <c:v>11.46</c:v>
                </c:pt>
                <c:pt idx="391">
                  <c:v>3.96</c:v>
                </c:pt>
                <c:pt idx="392">
                  <c:v>6.15</c:v>
                </c:pt>
                <c:pt idx="393">
                  <c:v>23</c:v>
                </c:pt>
                <c:pt idx="394">
                  <c:v>3.45</c:v>
                </c:pt>
                <c:pt idx="395">
                  <c:v>4.8899999999999997</c:v>
                </c:pt>
                <c:pt idx="396">
                  <c:v>2.4</c:v>
                </c:pt>
                <c:pt idx="397">
                  <c:v>7.44</c:v>
                </c:pt>
                <c:pt idx="398">
                  <c:v>2.2200000000000002</c:v>
                </c:pt>
                <c:pt idx="399">
                  <c:v>1.97</c:v>
                </c:pt>
                <c:pt idx="400">
                  <c:v>4.66</c:v>
                </c:pt>
                <c:pt idx="401">
                  <c:v>5.12</c:v>
                </c:pt>
                <c:pt idx="402">
                  <c:v>1.65</c:v>
                </c:pt>
                <c:pt idx="403">
                  <c:v>1.23</c:v>
                </c:pt>
                <c:pt idx="404">
                  <c:v>1.83</c:v>
                </c:pt>
                <c:pt idx="405">
                  <c:v>1.31</c:v>
                </c:pt>
                <c:pt idx="406">
                  <c:v>2.65</c:v>
                </c:pt>
                <c:pt idx="407">
                  <c:v>9.4E-2</c:v>
                </c:pt>
                <c:pt idx="408">
                  <c:v>2.58</c:v>
                </c:pt>
                <c:pt idx="409">
                  <c:v>2.8</c:v>
                </c:pt>
                <c:pt idx="410">
                  <c:v>3.6</c:v>
                </c:pt>
                <c:pt idx="411">
                  <c:v>2.74</c:v>
                </c:pt>
                <c:pt idx="412">
                  <c:v>2.46</c:v>
                </c:pt>
                <c:pt idx="413">
                  <c:v>4.97</c:v>
                </c:pt>
                <c:pt idx="414">
                  <c:v>3.04</c:v>
                </c:pt>
                <c:pt idx="415">
                  <c:v>4.21</c:v>
                </c:pt>
                <c:pt idx="416">
                  <c:v>1.76</c:v>
                </c:pt>
                <c:pt idx="417">
                  <c:v>9.0500000000000007</c:v>
                </c:pt>
                <c:pt idx="418">
                  <c:v>5.71</c:v>
                </c:pt>
                <c:pt idx="419">
                  <c:v>0.69199999999999995</c:v>
                </c:pt>
                <c:pt idx="420">
                  <c:v>2</c:v>
                </c:pt>
                <c:pt idx="421">
                  <c:v>1.08</c:v>
                </c:pt>
                <c:pt idx="422">
                  <c:v>6.64</c:v>
                </c:pt>
                <c:pt idx="423">
                  <c:v>5.01</c:v>
                </c:pt>
                <c:pt idx="424">
                  <c:v>7.69</c:v>
                </c:pt>
                <c:pt idx="425">
                  <c:v>3.61</c:v>
                </c:pt>
                <c:pt idx="426">
                  <c:v>4.1100000000000003</c:v>
                </c:pt>
                <c:pt idx="427">
                  <c:v>5.0199999999999996</c:v>
                </c:pt>
                <c:pt idx="428">
                  <c:v>1.71</c:v>
                </c:pt>
                <c:pt idx="429">
                  <c:v>6.85</c:v>
                </c:pt>
                <c:pt idx="430">
                  <c:v>3.46</c:v>
                </c:pt>
                <c:pt idx="431">
                  <c:v>2.33</c:v>
                </c:pt>
                <c:pt idx="432">
                  <c:v>3.35</c:v>
                </c:pt>
                <c:pt idx="433">
                  <c:v>7.41</c:v>
                </c:pt>
                <c:pt idx="434">
                  <c:v>1.02</c:v>
                </c:pt>
                <c:pt idx="435">
                  <c:v>4.93</c:v>
                </c:pt>
                <c:pt idx="436">
                  <c:v>4.8099999999999996</c:v>
                </c:pt>
                <c:pt idx="437">
                  <c:v>3.64</c:v>
                </c:pt>
                <c:pt idx="438">
                  <c:v>9.98</c:v>
                </c:pt>
                <c:pt idx="439">
                  <c:v>5.93</c:v>
                </c:pt>
                <c:pt idx="440">
                  <c:v>4.7</c:v>
                </c:pt>
                <c:pt idx="441">
                  <c:v>4.0599999999999996</c:v>
                </c:pt>
                <c:pt idx="442">
                  <c:v>4.3499999999999996</c:v>
                </c:pt>
                <c:pt idx="443">
                  <c:v>0.625</c:v>
                </c:pt>
                <c:pt idx="444">
                  <c:v>3.52</c:v>
                </c:pt>
                <c:pt idx="445">
                  <c:v>4.88</c:v>
                </c:pt>
                <c:pt idx="446">
                  <c:v>3.15</c:v>
                </c:pt>
                <c:pt idx="447">
                  <c:v>2.17</c:v>
                </c:pt>
                <c:pt idx="448">
                  <c:v>3.68</c:v>
                </c:pt>
                <c:pt idx="449">
                  <c:v>2.4700000000000002</c:v>
                </c:pt>
                <c:pt idx="450">
                  <c:v>6.46</c:v>
                </c:pt>
                <c:pt idx="451">
                  <c:v>3.37</c:v>
                </c:pt>
                <c:pt idx="452">
                  <c:v>5.45</c:v>
                </c:pt>
                <c:pt idx="453">
                  <c:v>2.16</c:v>
                </c:pt>
                <c:pt idx="454">
                  <c:v>0.23100000000000001</c:v>
                </c:pt>
                <c:pt idx="455">
                  <c:v>7.29</c:v>
                </c:pt>
                <c:pt idx="456">
                  <c:v>2.1</c:v>
                </c:pt>
                <c:pt idx="457">
                  <c:v>10.5</c:v>
                </c:pt>
                <c:pt idx="458">
                  <c:v>2.87</c:v>
                </c:pt>
                <c:pt idx="459">
                  <c:v>4.34</c:v>
                </c:pt>
                <c:pt idx="460">
                  <c:v>3.7</c:v>
                </c:pt>
                <c:pt idx="461">
                  <c:v>10.16</c:v>
                </c:pt>
                <c:pt idx="462">
                  <c:v>4.92</c:v>
                </c:pt>
                <c:pt idx="463">
                  <c:v>2.85</c:v>
                </c:pt>
                <c:pt idx="464">
                  <c:v>9.67</c:v>
                </c:pt>
                <c:pt idx="465">
                  <c:v>9.0500000000000007</c:v>
                </c:pt>
                <c:pt idx="466">
                  <c:v>3.65</c:v>
                </c:pt>
                <c:pt idx="467">
                  <c:v>6.54</c:v>
                </c:pt>
                <c:pt idx="468">
                  <c:v>0.89900000000000002</c:v>
                </c:pt>
                <c:pt idx="469">
                  <c:v>0.27200000000000002</c:v>
                </c:pt>
                <c:pt idx="470">
                  <c:v>1.27</c:v>
                </c:pt>
                <c:pt idx="471">
                  <c:v>18.309999999999999</c:v>
                </c:pt>
                <c:pt idx="472">
                  <c:v>10.7</c:v>
                </c:pt>
                <c:pt idx="473">
                  <c:v>2.4500000000000002</c:v>
                </c:pt>
                <c:pt idx="474">
                  <c:v>9.06</c:v>
                </c:pt>
                <c:pt idx="475">
                  <c:v>2.2799999999999998</c:v>
                </c:pt>
                <c:pt idx="476">
                  <c:v>6.1</c:v>
                </c:pt>
                <c:pt idx="477">
                  <c:v>0.01</c:v>
                </c:pt>
                <c:pt idx="478">
                  <c:v>0.80700000000000005</c:v>
                </c:pt>
                <c:pt idx="479">
                  <c:v>8.82</c:v>
                </c:pt>
                <c:pt idx="480">
                  <c:v>10.15</c:v>
                </c:pt>
                <c:pt idx="481">
                  <c:v>4.13</c:v>
                </c:pt>
                <c:pt idx="482">
                  <c:v>2.64</c:v>
                </c:pt>
                <c:pt idx="483">
                  <c:v>19.489999999999998</c:v>
                </c:pt>
                <c:pt idx="484">
                  <c:v>8.6</c:v>
                </c:pt>
                <c:pt idx="485">
                  <c:v>11.59</c:v>
                </c:pt>
                <c:pt idx="486">
                  <c:v>19.86</c:v>
                </c:pt>
                <c:pt idx="487">
                  <c:v>4.41</c:v>
                </c:pt>
                <c:pt idx="488">
                  <c:v>1.71</c:v>
                </c:pt>
                <c:pt idx="489">
                  <c:v>2.38</c:v>
                </c:pt>
                <c:pt idx="490">
                  <c:v>22.63</c:v>
                </c:pt>
                <c:pt idx="491">
                  <c:v>1.74</c:v>
                </c:pt>
                <c:pt idx="492">
                  <c:v>10.74</c:v>
                </c:pt>
                <c:pt idx="493">
                  <c:v>2.96</c:v>
                </c:pt>
                <c:pt idx="494">
                  <c:v>1.31</c:v>
                </c:pt>
                <c:pt idx="495">
                  <c:v>6.22</c:v>
                </c:pt>
                <c:pt idx="496">
                  <c:v>3.2</c:v>
                </c:pt>
                <c:pt idx="497">
                  <c:v>0.58599999999999997</c:v>
                </c:pt>
                <c:pt idx="498">
                  <c:v>2.82</c:v>
                </c:pt>
                <c:pt idx="499">
                  <c:v>3.53</c:v>
                </c:pt>
                <c:pt idx="500">
                  <c:v>0.622</c:v>
                </c:pt>
                <c:pt idx="501">
                  <c:v>7.15</c:v>
                </c:pt>
                <c:pt idx="502">
                  <c:v>13.64</c:v>
                </c:pt>
                <c:pt idx="503">
                  <c:v>3.17</c:v>
                </c:pt>
                <c:pt idx="504">
                  <c:v>15.16</c:v>
                </c:pt>
                <c:pt idx="505">
                  <c:v>1.47</c:v>
                </c:pt>
                <c:pt idx="506">
                  <c:v>3.52</c:v>
                </c:pt>
                <c:pt idx="507">
                  <c:v>1.34</c:v>
                </c:pt>
                <c:pt idx="508">
                  <c:v>7.3</c:v>
                </c:pt>
                <c:pt idx="509">
                  <c:v>2.4</c:v>
                </c:pt>
                <c:pt idx="510">
                  <c:v>3.65</c:v>
                </c:pt>
                <c:pt idx="511">
                  <c:v>10.62</c:v>
                </c:pt>
                <c:pt idx="512">
                  <c:v>5.01</c:v>
                </c:pt>
                <c:pt idx="513">
                  <c:v>3.86</c:v>
                </c:pt>
                <c:pt idx="514">
                  <c:v>2.0699999999999998</c:v>
                </c:pt>
                <c:pt idx="515">
                  <c:v>4.33</c:v>
                </c:pt>
                <c:pt idx="516">
                  <c:v>0.625</c:v>
                </c:pt>
                <c:pt idx="517">
                  <c:v>1.87</c:v>
                </c:pt>
                <c:pt idx="518">
                  <c:v>5.15</c:v>
                </c:pt>
                <c:pt idx="519">
                  <c:v>3.05</c:v>
                </c:pt>
                <c:pt idx="520">
                  <c:v>0.161</c:v>
                </c:pt>
                <c:pt idx="521">
                  <c:v>0.73099999999999998</c:v>
                </c:pt>
                <c:pt idx="522">
                  <c:v>6.55</c:v>
                </c:pt>
                <c:pt idx="523">
                  <c:v>2.5099999999999998</c:v>
                </c:pt>
                <c:pt idx="524">
                  <c:v>4.3</c:v>
                </c:pt>
                <c:pt idx="525">
                  <c:v>1.96</c:v>
                </c:pt>
                <c:pt idx="526">
                  <c:v>5.33</c:v>
                </c:pt>
                <c:pt idx="527">
                  <c:v>2.62</c:v>
                </c:pt>
                <c:pt idx="528">
                  <c:v>1.85</c:v>
                </c:pt>
                <c:pt idx="529">
                  <c:v>4.0999999999999996</c:v>
                </c:pt>
                <c:pt idx="530">
                  <c:v>5.07</c:v>
                </c:pt>
                <c:pt idx="531">
                  <c:v>2</c:v>
                </c:pt>
                <c:pt idx="532">
                  <c:v>6.65</c:v>
                </c:pt>
                <c:pt idx="533">
                  <c:v>5.24</c:v>
                </c:pt>
                <c:pt idx="534">
                  <c:v>1.1200000000000001</c:v>
                </c:pt>
                <c:pt idx="535">
                  <c:v>7.17</c:v>
                </c:pt>
                <c:pt idx="536">
                  <c:v>8.82</c:v>
                </c:pt>
                <c:pt idx="537">
                  <c:v>4.43</c:v>
                </c:pt>
                <c:pt idx="538">
                  <c:v>13.85</c:v>
                </c:pt>
                <c:pt idx="539">
                  <c:v>16.41</c:v>
                </c:pt>
                <c:pt idx="540">
                  <c:v>20.18</c:v>
                </c:pt>
                <c:pt idx="541">
                  <c:v>8.81</c:v>
                </c:pt>
                <c:pt idx="542">
                  <c:v>0.123</c:v>
                </c:pt>
                <c:pt idx="543">
                  <c:v>13.75</c:v>
                </c:pt>
                <c:pt idx="544">
                  <c:v>4.87</c:v>
                </c:pt>
                <c:pt idx="545">
                  <c:v>17.41</c:v>
                </c:pt>
                <c:pt idx="546">
                  <c:v>0.20100000000000001</c:v>
                </c:pt>
                <c:pt idx="547">
                  <c:v>9.5</c:v>
                </c:pt>
                <c:pt idx="548">
                  <c:v>4.72</c:v>
                </c:pt>
                <c:pt idx="549">
                  <c:v>3.17</c:v>
                </c:pt>
                <c:pt idx="550">
                  <c:v>2.44</c:v>
                </c:pt>
                <c:pt idx="551">
                  <c:v>1.68</c:v>
                </c:pt>
                <c:pt idx="552">
                  <c:v>7.93</c:v>
                </c:pt>
                <c:pt idx="553">
                  <c:v>1.25</c:v>
                </c:pt>
                <c:pt idx="554">
                  <c:v>1.37</c:v>
                </c:pt>
                <c:pt idx="555">
                  <c:v>2.4E-2</c:v>
                </c:pt>
                <c:pt idx="556">
                  <c:v>0.42099999999999999</c:v>
                </c:pt>
                <c:pt idx="557">
                  <c:v>0.98399999999999999</c:v>
                </c:pt>
                <c:pt idx="558">
                  <c:v>2.98</c:v>
                </c:pt>
                <c:pt idx="559">
                  <c:v>4.25</c:v>
                </c:pt>
                <c:pt idx="560">
                  <c:v>2.29</c:v>
                </c:pt>
                <c:pt idx="561">
                  <c:v>8.8800000000000008</c:v>
                </c:pt>
                <c:pt idx="562">
                  <c:v>4.4000000000000004</c:v>
                </c:pt>
                <c:pt idx="563">
                  <c:v>18.010000000000002</c:v>
                </c:pt>
                <c:pt idx="564">
                  <c:v>1.39</c:v>
                </c:pt>
                <c:pt idx="565">
                  <c:v>1.3</c:v>
                </c:pt>
                <c:pt idx="566">
                  <c:v>18.829999999999998</c:v>
                </c:pt>
                <c:pt idx="567">
                  <c:v>6.56</c:v>
                </c:pt>
                <c:pt idx="568">
                  <c:v>4.5199999999999996</c:v>
                </c:pt>
                <c:pt idx="569">
                  <c:v>3.24</c:v>
                </c:pt>
                <c:pt idx="570">
                  <c:v>0.72699999999999998</c:v>
                </c:pt>
                <c:pt idx="571">
                  <c:v>5.98</c:v>
                </c:pt>
                <c:pt idx="572">
                  <c:v>7.76</c:v>
                </c:pt>
                <c:pt idx="573">
                  <c:v>23</c:v>
                </c:pt>
                <c:pt idx="574">
                  <c:v>2.36</c:v>
                </c:pt>
                <c:pt idx="575">
                  <c:v>1.93</c:v>
                </c:pt>
                <c:pt idx="576">
                  <c:v>6.12</c:v>
                </c:pt>
                <c:pt idx="577">
                  <c:v>13.15</c:v>
                </c:pt>
                <c:pt idx="578">
                  <c:v>7.14</c:v>
                </c:pt>
                <c:pt idx="579">
                  <c:v>18.95</c:v>
                </c:pt>
                <c:pt idx="580">
                  <c:v>12.37</c:v>
                </c:pt>
                <c:pt idx="581">
                  <c:v>2.79</c:v>
                </c:pt>
                <c:pt idx="582">
                  <c:v>8.26</c:v>
                </c:pt>
                <c:pt idx="583">
                  <c:v>3.39</c:v>
                </c:pt>
                <c:pt idx="584">
                  <c:v>12.14</c:v>
                </c:pt>
                <c:pt idx="585">
                  <c:v>5.87</c:v>
                </c:pt>
                <c:pt idx="586">
                  <c:v>0.86699999999999999</c:v>
                </c:pt>
                <c:pt idx="587">
                  <c:v>1.1299999999999999</c:v>
                </c:pt>
                <c:pt idx="588">
                  <c:v>1.75</c:v>
                </c:pt>
                <c:pt idx="589">
                  <c:v>1.91</c:v>
                </c:pt>
                <c:pt idx="590">
                  <c:v>10.220000000000001</c:v>
                </c:pt>
                <c:pt idx="591">
                  <c:v>10.210000000000001</c:v>
                </c:pt>
                <c:pt idx="592">
                  <c:v>14.06</c:v>
                </c:pt>
                <c:pt idx="593">
                  <c:v>3.51</c:v>
                </c:pt>
                <c:pt idx="594">
                  <c:v>3.7</c:v>
                </c:pt>
                <c:pt idx="595">
                  <c:v>5</c:v>
                </c:pt>
                <c:pt idx="596">
                  <c:v>3.8</c:v>
                </c:pt>
                <c:pt idx="597">
                  <c:v>1.1299999999999999</c:v>
                </c:pt>
                <c:pt idx="598">
                  <c:v>6.31</c:v>
                </c:pt>
                <c:pt idx="599">
                  <c:v>2.83</c:v>
                </c:pt>
                <c:pt idx="600">
                  <c:v>2.4900000000000002</c:v>
                </c:pt>
                <c:pt idx="601">
                  <c:v>7.0999999999999994E-2</c:v>
                </c:pt>
                <c:pt idx="602">
                  <c:v>4.4000000000000004</c:v>
                </c:pt>
                <c:pt idx="603">
                  <c:v>2.91</c:v>
                </c:pt>
                <c:pt idx="604">
                  <c:v>2.78</c:v>
                </c:pt>
                <c:pt idx="605">
                  <c:v>3.11</c:v>
                </c:pt>
                <c:pt idx="606">
                  <c:v>1.73</c:v>
                </c:pt>
                <c:pt idx="607">
                  <c:v>6.61</c:v>
                </c:pt>
                <c:pt idx="608">
                  <c:v>1.62</c:v>
                </c:pt>
                <c:pt idx="609">
                  <c:v>11.42</c:v>
                </c:pt>
                <c:pt idx="610">
                  <c:v>3.65</c:v>
                </c:pt>
                <c:pt idx="611">
                  <c:v>0.83399999999999996</c:v>
                </c:pt>
                <c:pt idx="612">
                  <c:v>3.48</c:v>
                </c:pt>
                <c:pt idx="613">
                  <c:v>2.12</c:v>
                </c:pt>
                <c:pt idx="614">
                  <c:v>2.0699999999999998</c:v>
                </c:pt>
                <c:pt idx="615">
                  <c:v>13.62</c:v>
                </c:pt>
                <c:pt idx="616">
                  <c:v>6.04</c:v>
                </c:pt>
                <c:pt idx="617">
                  <c:v>5.37</c:v>
                </c:pt>
                <c:pt idx="618">
                  <c:v>12.02</c:v>
                </c:pt>
                <c:pt idx="619">
                  <c:v>17.38</c:v>
                </c:pt>
                <c:pt idx="620">
                  <c:v>6.09</c:v>
                </c:pt>
                <c:pt idx="621">
                  <c:v>0.19400000000000001</c:v>
                </c:pt>
                <c:pt idx="622">
                  <c:v>13.66</c:v>
                </c:pt>
                <c:pt idx="623">
                  <c:v>7.23</c:v>
                </c:pt>
                <c:pt idx="624">
                  <c:v>14.44</c:v>
                </c:pt>
                <c:pt idx="625">
                  <c:v>21.95</c:v>
                </c:pt>
                <c:pt idx="626">
                  <c:v>1.97</c:v>
                </c:pt>
                <c:pt idx="627">
                  <c:v>3.9</c:v>
                </c:pt>
                <c:pt idx="628">
                  <c:v>14.67</c:v>
                </c:pt>
                <c:pt idx="629">
                  <c:v>4.43</c:v>
                </c:pt>
                <c:pt idx="630">
                  <c:v>2.92</c:v>
                </c:pt>
                <c:pt idx="631">
                  <c:v>5.25</c:v>
                </c:pt>
                <c:pt idx="632">
                  <c:v>3.57</c:v>
                </c:pt>
                <c:pt idx="633">
                  <c:v>1.1599999999999999</c:v>
                </c:pt>
                <c:pt idx="634">
                  <c:v>11.05</c:v>
                </c:pt>
                <c:pt idx="635">
                  <c:v>2.83</c:v>
                </c:pt>
                <c:pt idx="636">
                  <c:v>5.69</c:v>
                </c:pt>
                <c:pt idx="637">
                  <c:v>8.17</c:v>
                </c:pt>
                <c:pt idx="638">
                  <c:v>5.19</c:v>
                </c:pt>
                <c:pt idx="639">
                  <c:v>2.14</c:v>
                </c:pt>
                <c:pt idx="640">
                  <c:v>1.43</c:v>
                </c:pt>
                <c:pt idx="641">
                  <c:v>3.34</c:v>
                </c:pt>
                <c:pt idx="642">
                  <c:v>5.38</c:v>
                </c:pt>
                <c:pt idx="643">
                  <c:v>5.19</c:v>
                </c:pt>
                <c:pt idx="644">
                  <c:v>2.2200000000000002</c:v>
                </c:pt>
                <c:pt idx="645">
                  <c:v>3.06</c:v>
                </c:pt>
                <c:pt idx="646">
                  <c:v>3.5</c:v>
                </c:pt>
                <c:pt idx="647">
                  <c:v>4.03</c:v>
                </c:pt>
                <c:pt idx="648">
                  <c:v>4.4800000000000004</c:v>
                </c:pt>
                <c:pt idx="649">
                  <c:v>1.74</c:v>
                </c:pt>
                <c:pt idx="650">
                  <c:v>3.72</c:v>
                </c:pt>
                <c:pt idx="651">
                  <c:v>3.09</c:v>
                </c:pt>
                <c:pt idx="652">
                  <c:v>4.18</c:v>
                </c:pt>
                <c:pt idx="653">
                  <c:v>1.69</c:v>
                </c:pt>
                <c:pt idx="654">
                  <c:v>14.1</c:v>
                </c:pt>
                <c:pt idx="655">
                  <c:v>2.76</c:v>
                </c:pt>
                <c:pt idx="656">
                  <c:v>0.84099999999999997</c:v>
                </c:pt>
                <c:pt idx="657">
                  <c:v>1.37</c:v>
                </c:pt>
                <c:pt idx="658">
                  <c:v>3.65</c:v>
                </c:pt>
                <c:pt idx="659">
                  <c:v>5.42</c:v>
                </c:pt>
                <c:pt idx="660">
                  <c:v>4.7</c:v>
                </c:pt>
                <c:pt idx="661">
                  <c:v>3.02</c:v>
                </c:pt>
                <c:pt idx="662">
                  <c:v>2.2000000000000002</c:v>
                </c:pt>
                <c:pt idx="663">
                  <c:v>0.192</c:v>
                </c:pt>
                <c:pt idx="664">
                  <c:v>8.91</c:v>
                </c:pt>
                <c:pt idx="665">
                  <c:v>1.79</c:v>
                </c:pt>
                <c:pt idx="666">
                  <c:v>3.34</c:v>
                </c:pt>
                <c:pt idx="667">
                  <c:v>1.1599999999999999</c:v>
                </c:pt>
                <c:pt idx="668">
                  <c:v>1.37</c:v>
                </c:pt>
                <c:pt idx="669">
                  <c:v>4.1100000000000003</c:v>
                </c:pt>
                <c:pt idx="670">
                  <c:v>1.96</c:v>
                </c:pt>
                <c:pt idx="671">
                  <c:v>2.79</c:v>
                </c:pt>
                <c:pt idx="672">
                  <c:v>0.436</c:v>
                </c:pt>
                <c:pt idx="673">
                  <c:v>6.55</c:v>
                </c:pt>
                <c:pt idx="674">
                  <c:v>0.01</c:v>
                </c:pt>
                <c:pt idx="675">
                  <c:v>2.74</c:v>
                </c:pt>
                <c:pt idx="676">
                  <c:v>3.2</c:v>
                </c:pt>
                <c:pt idx="677">
                  <c:v>2.82</c:v>
                </c:pt>
                <c:pt idx="678">
                  <c:v>1.82</c:v>
                </c:pt>
                <c:pt idx="679">
                  <c:v>1.67</c:v>
                </c:pt>
                <c:pt idx="680">
                  <c:v>6.03</c:v>
                </c:pt>
                <c:pt idx="681">
                  <c:v>16</c:v>
                </c:pt>
                <c:pt idx="682">
                  <c:v>4.92</c:v>
                </c:pt>
                <c:pt idx="683">
                  <c:v>1.1399999999999999</c:v>
                </c:pt>
                <c:pt idx="684">
                  <c:v>21.17</c:v>
                </c:pt>
                <c:pt idx="685">
                  <c:v>7.26</c:v>
                </c:pt>
                <c:pt idx="686">
                  <c:v>0.378</c:v>
                </c:pt>
                <c:pt idx="687">
                  <c:v>4.38</c:v>
                </c:pt>
                <c:pt idx="688">
                  <c:v>12.32</c:v>
                </c:pt>
                <c:pt idx="689">
                  <c:v>12.7</c:v>
                </c:pt>
                <c:pt idx="690">
                  <c:v>9.06</c:v>
                </c:pt>
                <c:pt idx="691">
                  <c:v>7.69</c:v>
                </c:pt>
                <c:pt idx="692">
                  <c:v>3.94</c:v>
                </c:pt>
                <c:pt idx="693">
                  <c:v>2.38</c:v>
                </c:pt>
                <c:pt idx="694">
                  <c:v>9.66</c:v>
                </c:pt>
                <c:pt idx="695">
                  <c:v>0.32600000000000001</c:v>
                </c:pt>
                <c:pt idx="696">
                  <c:v>2.9</c:v>
                </c:pt>
                <c:pt idx="697">
                  <c:v>1.36</c:v>
                </c:pt>
                <c:pt idx="698">
                  <c:v>1.95</c:v>
                </c:pt>
                <c:pt idx="699">
                  <c:v>3.2</c:v>
                </c:pt>
                <c:pt idx="700">
                  <c:v>0.47299999999999998</c:v>
                </c:pt>
                <c:pt idx="701">
                  <c:v>0.47</c:v>
                </c:pt>
                <c:pt idx="702">
                  <c:v>0.90900000000000003</c:v>
                </c:pt>
                <c:pt idx="703">
                  <c:v>0.628</c:v>
                </c:pt>
                <c:pt idx="704">
                  <c:v>0.505</c:v>
                </c:pt>
                <c:pt idx="705">
                  <c:v>0.63</c:v>
                </c:pt>
                <c:pt idx="706">
                  <c:v>10.47</c:v>
                </c:pt>
                <c:pt idx="707">
                  <c:v>9.42</c:v>
                </c:pt>
                <c:pt idx="708">
                  <c:v>3.71</c:v>
                </c:pt>
                <c:pt idx="709">
                  <c:v>1.63</c:v>
                </c:pt>
                <c:pt idx="710">
                  <c:v>1.86</c:v>
                </c:pt>
              </c:numCache>
            </c:numRef>
          </c:xVal>
          <c:yVal>
            <c:numRef>
              <c:f>'G:\[AMH数据20170316.xlsx]方法学比对'!$K$3:$K$713</c:f>
              <c:numCache>
                <c:formatCode>General</c:formatCode>
                <c:ptCount val="711"/>
                <c:pt idx="0">
                  <c:v>0.49</c:v>
                </c:pt>
                <c:pt idx="1">
                  <c:v>2.31</c:v>
                </c:pt>
                <c:pt idx="2">
                  <c:v>5.26</c:v>
                </c:pt>
                <c:pt idx="3">
                  <c:v>4.76</c:v>
                </c:pt>
                <c:pt idx="4">
                  <c:v>2.68</c:v>
                </c:pt>
                <c:pt idx="5">
                  <c:v>3.85</c:v>
                </c:pt>
                <c:pt idx="6">
                  <c:v>12.15</c:v>
                </c:pt>
                <c:pt idx="7">
                  <c:v>8.5399999999999991</c:v>
                </c:pt>
                <c:pt idx="8">
                  <c:v>8.14</c:v>
                </c:pt>
                <c:pt idx="9">
                  <c:v>2.72</c:v>
                </c:pt>
                <c:pt idx="10">
                  <c:v>5.29</c:v>
                </c:pt>
                <c:pt idx="11">
                  <c:v>5.93</c:v>
                </c:pt>
                <c:pt idx="12">
                  <c:v>2.4300000000000002</c:v>
                </c:pt>
                <c:pt idx="13">
                  <c:v>11.2</c:v>
                </c:pt>
                <c:pt idx="14">
                  <c:v>2.3199999999999998</c:v>
                </c:pt>
                <c:pt idx="15">
                  <c:v>0.73</c:v>
                </c:pt>
                <c:pt idx="16">
                  <c:v>12.84</c:v>
                </c:pt>
                <c:pt idx="17">
                  <c:v>2.95</c:v>
                </c:pt>
                <c:pt idx="18">
                  <c:v>2.58</c:v>
                </c:pt>
                <c:pt idx="19">
                  <c:v>15.65</c:v>
                </c:pt>
                <c:pt idx="20">
                  <c:v>16.600000000000001</c:v>
                </c:pt>
                <c:pt idx="21">
                  <c:v>7.07</c:v>
                </c:pt>
                <c:pt idx="22">
                  <c:v>5.14</c:v>
                </c:pt>
                <c:pt idx="23">
                  <c:v>4.21</c:v>
                </c:pt>
                <c:pt idx="24">
                  <c:v>0</c:v>
                </c:pt>
                <c:pt idx="25">
                  <c:v>4.82</c:v>
                </c:pt>
                <c:pt idx="26">
                  <c:v>1.84</c:v>
                </c:pt>
                <c:pt idx="27">
                  <c:v>2.61</c:v>
                </c:pt>
                <c:pt idx="28">
                  <c:v>2.64</c:v>
                </c:pt>
                <c:pt idx="29">
                  <c:v>1.66</c:v>
                </c:pt>
                <c:pt idx="30">
                  <c:v>4.8499999999999996</c:v>
                </c:pt>
                <c:pt idx="31">
                  <c:v>0</c:v>
                </c:pt>
                <c:pt idx="32">
                  <c:v>1.17</c:v>
                </c:pt>
                <c:pt idx="33">
                  <c:v>0.7</c:v>
                </c:pt>
                <c:pt idx="34">
                  <c:v>4.2</c:v>
                </c:pt>
                <c:pt idx="35">
                  <c:v>6.99</c:v>
                </c:pt>
                <c:pt idx="36">
                  <c:v>2.66</c:v>
                </c:pt>
                <c:pt idx="37">
                  <c:v>4.41</c:v>
                </c:pt>
                <c:pt idx="38">
                  <c:v>12.86</c:v>
                </c:pt>
                <c:pt idx="39">
                  <c:v>4.79</c:v>
                </c:pt>
                <c:pt idx="40">
                  <c:v>13.81</c:v>
                </c:pt>
                <c:pt idx="41">
                  <c:v>5.85</c:v>
                </c:pt>
                <c:pt idx="42">
                  <c:v>2.29</c:v>
                </c:pt>
                <c:pt idx="43">
                  <c:v>1.88</c:v>
                </c:pt>
                <c:pt idx="44">
                  <c:v>0.53</c:v>
                </c:pt>
                <c:pt idx="45">
                  <c:v>5.07</c:v>
                </c:pt>
                <c:pt idx="46">
                  <c:v>4.78</c:v>
                </c:pt>
                <c:pt idx="47">
                  <c:v>10.09</c:v>
                </c:pt>
                <c:pt idx="48">
                  <c:v>5.72</c:v>
                </c:pt>
                <c:pt idx="49">
                  <c:v>5.97</c:v>
                </c:pt>
                <c:pt idx="50">
                  <c:v>11.29</c:v>
                </c:pt>
                <c:pt idx="51">
                  <c:v>15.57</c:v>
                </c:pt>
                <c:pt idx="52">
                  <c:v>6.26</c:v>
                </c:pt>
                <c:pt idx="53">
                  <c:v>9.64</c:v>
                </c:pt>
                <c:pt idx="54">
                  <c:v>17.16</c:v>
                </c:pt>
                <c:pt idx="55">
                  <c:v>11.85</c:v>
                </c:pt>
                <c:pt idx="56">
                  <c:v>4.54</c:v>
                </c:pt>
                <c:pt idx="57">
                  <c:v>2.48</c:v>
                </c:pt>
                <c:pt idx="58">
                  <c:v>4.07</c:v>
                </c:pt>
                <c:pt idx="59">
                  <c:v>6.74</c:v>
                </c:pt>
                <c:pt idx="60">
                  <c:v>2.2000000000000002</c:v>
                </c:pt>
                <c:pt idx="61">
                  <c:v>2.23</c:v>
                </c:pt>
                <c:pt idx="62">
                  <c:v>1.9</c:v>
                </c:pt>
                <c:pt idx="63">
                  <c:v>15.06</c:v>
                </c:pt>
                <c:pt idx="64">
                  <c:v>1.81</c:v>
                </c:pt>
                <c:pt idx="65">
                  <c:v>0.92</c:v>
                </c:pt>
                <c:pt idx="66">
                  <c:v>4.6900000000000004</c:v>
                </c:pt>
                <c:pt idx="67">
                  <c:v>6.31</c:v>
                </c:pt>
                <c:pt idx="68">
                  <c:v>4.75</c:v>
                </c:pt>
                <c:pt idx="69">
                  <c:v>7.0000000000000007E-2</c:v>
                </c:pt>
                <c:pt idx="70">
                  <c:v>2.27</c:v>
                </c:pt>
                <c:pt idx="71">
                  <c:v>3.45</c:v>
                </c:pt>
                <c:pt idx="72">
                  <c:v>0.8</c:v>
                </c:pt>
                <c:pt idx="73">
                  <c:v>4</c:v>
                </c:pt>
                <c:pt idx="74">
                  <c:v>12.91</c:v>
                </c:pt>
                <c:pt idx="75">
                  <c:v>2.56</c:v>
                </c:pt>
                <c:pt idx="76">
                  <c:v>7.14</c:v>
                </c:pt>
                <c:pt idx="77">
                  <c:v>0</c:v>
                </c:pt>
                <c:pt idx="78">
                  <c:v>0.72</c:v>
                </c:pt>
                <c:pt idx="79">
                  <c:v>20.82</c:v>
                </c:pt>
                <c:pt idx="80">
                  <c:v>5.25</c:v>
                </c:pt>
                <c:pt idx="81">
                  <c:v>21.86</c:v>
                </c:pt>
                <c:pt idx="82">
                  <c:v>2.67</c:v>
                </c:pt>
                <c:pt idx="83">
                  <c:v>0</c:v>
                </c:pt>
                <c:pt idx="84">
                  <c:v>3.75</c:v>
                </c:pt>
                <c:pt idx="85">
                  <c:v>3.05</c:v>
                </c:pt>
                <c:pt idx="86">
                  <c:v>7.78</c:v>
                </c:pt>
                <c:pt idx="87">
                  <c:v>9.93</c:v>
                </c:pt>
                <c:pt idx="88">
                  <c:v>9.24</c:v>
                </c:pt>
                <c:pt idx="89">
                  <c:v>1.61</c:v>
                </c:pt>
                <c:pt idx="90">
                  <c:v>16.190000000000001</c:v>
                </c:pt>
                <c:pt idx="91">
                  <c:v>2.76</c:v>
                </c:pt>
                <c:pt idx="92">
                  <c:v>4.71</c:v>
                </c:pt>
                <c:pt idx="93">
                  <c:v>15.34</c:v>
                </c:pt>
                <c:pt idx="94">
                  <c:v>2.44</c:v>
                </c:pt>
                <c:pt idx="95">
                  <c:v>4.84</c:v>
                </c:pt>
                <c:pt idx="96">
                  <c:v>9.51</c:v>
                </c:pt>
                <c:pt idx="97">
                  <c:v>3.16</c:v>
                </c:pt>
                <c:pt idx="98">
                  <c:v>14.56</c:v>
                </c:pt>
                <c:pt idx="99">
                  <c:v>5.3</c:v>
                </c:pt>
                <c:pt idx="100">
                  <c:v>1.05</c:v>
                </c:pt>
                <c:pt idx="101">
                  <c:v>0.86</c:v>
                </c:pt>
                <c:pt idx="102">
                  <c:v>1.38</c:v>
                </c:pt>
                <c:pt idx="103">
                  <c:v>5.6</c:v>
                </c:pt>
                <c:pt idx="104">
                  <c:v>3.68</c:v>
                </c:pt>
                <c:pt idx="105">
                  <c:v>2.42</c:v>
                </c:pt>
                <c:pt idx="106">
                  <c:v>2.5</c:v>
                </c:pt>
                <c:pt idx="107">
                  <c:v>12.82</c:v>
                </c:pt>
                <c:pt idx="108">
                  <c:v>10.74</c:v>
                </c:pt>
                <c:pt idx="109">
                  <c:v>3.6</c:v>
                </c:pt>
                <c:pt idx="110">
                  <c:v>4.3899999999999997</c:v>
                </c:pt>
                <c:pt idx="111">
                  <c:v>4.13</c:v>
                </c:pt>
                <c:pt idx="112">
                  <c:v>10.82</c:v>
                </c:pt>
                <c:pt idx="113">
                  <c:v>7.89</c:v>
                </c:pt>
                <c:pt idx="114">
                  <c:v>1.49</c:v>
                </c:pt>
                <c:pt idx="115">
                  <c:v>11.11</c:v>
                </c:pt>
                <c:pt idx="116">
                  <c:v>9.56</c:v>
                </c:pt>
                <c:pt idx="117">
                  <c:v>10.97</c:v>
                </c:pt>
                <c:pt idx="118">
                  <c:v>4.75</c:v>
                </c:pt>
                <c:pt idx="119">
                  <c:v>8.99</c:v>
                </c:pt>
                <c:pt idx="120">
                  <c:v>7.86</c:v>
                </c:pt>
                <c:pt idx="121">
                  <c:v>4.2</c:v>
                </c:pt>
                <c:pt idx="122">
                  <c:v>11.02</c:v>
                </c:pt>
                <c:pt idx="123">
                  <c:v>2.2799999999999998</c:v>
                </c:pt>
                <c:pt idx="124">
                  <c:v>2.81</c:v>
                </c:pt>
                <c:pt idx="125">
                  <c:v>4.08</c:v>
                </c:pt>
                <c:pt idx="126">
                  <c:v>5.74</c:v>
                </c:pt>
                <c:pt idx="127">
                  <c:v>3.21</c:v>
                </c:pt>
                <c:pt idx="128">
                  <c:v>0.79</c:v>
                </c:pt>
                <c:pt idx="129">
                  <c:v>1.69</c:v>
                </c:pt>
                <c:pt idx="130">
                  <c:v>7.92</c:v>
                </c:pt>
                <c:pt idx="131">
                  <c:v>13.42</c:v>
                </c:pt>
                <c:pt idx="132">
                  <c:v>9.36</c:v>
                </c:pt>
                <c:pt idx="133">
                  <c:v>2.68</c:v>
                </c:pt>
                <c:pt idx="134">
                  <c:v>1.61</c:v>
                </c:pt>
                <c:pt idx="135">
                  <c:v>11.1</c:v>
                </c:pt>
                <c:pt idx="136">
                  <c:v>1.48</c:v>
                </c:pt>
                <c:pt idx="137">
                  <c:v>1.06</c:v>
                </c:pt>
                <c:pt idx="138">
                  <c:v>3.65</c:v>
                </c:pt>
                <c:pt idx="139">
                  <c:v>2.0299999999999998</c:v>
                </c:pt>
                <c:pt idx="140">
                  <c:v>10.52</c:v>
                </c:pt>
                <c:pt idx="141">
                  <c:v>3.86</c:v>
                </c:pt>
                <c:pt idx="142">
                  <c:v>16.66</c:v>
                </c:pt>
                <c:pt idx="143">
                  <c:v>17.690000000000001</c:v>
                </c:pt>
                <c:pt idx="144">
                  <c:v>13.69</c:v>
                </c:pt>
                <c:pt idx="145">
                  <c:v>6.47</c:v>
                </c:pt>
                <c:pt idx="146">
                  <c:v>3.08</c:v>
                </c:pt>
                <c:pt idx="147">
                  <c:v>13.86</c:v>
                </c:pt>
                <c:pt idx="148">
                  <c:v>8.7200000000000006</c:v>
                </c:pt>
                <c:pt idx="149">
                  <c:v>5.1100000000000003</c:v>
                </c:pt>
                <c:pt idx="150">
                  <c:v>7.52</c:v>
                </c:pt>
                <c:pt idx="151">
                  <c:v>10.59</c:v>
                </c:pt>
                <c:pt idx="152">
                  <c:v>20.440000000000001</c:v>
                </c:pt>
                <c:pt idx="153">
                  <c:v>13.68</c:v>
                </c:pt>
                <c:pt idx="154">
                  <c:v>5.52</c:v>
                </c:pt>
                <c:pt idx="155">
                  <c:v>0</c:v>
                </c:pt>
                <c:pt idx="156">
                  <c:v>7.09</c:v>
                </c:pt>
                <c:pt idx="157">
                  <c:v>2.08</c:v>
                </c:pt>
                <c:pt idx="158">
                  <c:v>7.84</c:v>
                </c:pt>
                <c:pt idx="159">
                  <c:v>0.24</c:v>
                </c:pt>
                <c:pt idx="160">
                  <c:v>12.52</c:v>
                </c:pt>
                <c:pt idx="161">
                  <c:v>0.83</c:v>
                </c:pt>
                <c:pt idx="162">
                  <c:v>2.97</c:v>
                </c:pt>
                <c:pt idx="163">
                  <c:v>2.2799999999999998</c:v>
                </c:pt>
                <c:pt idx="164">
                  <c:v>4.0999999999999996</c:v>
                </c:pt>
                <c:pt idx="165">
                  <c:v>1.89</c:v>
                </c:pt>
                <c:pt idx="166">
                  <c:v>6.05</c:v>
                </c:pt>
                <c:pt idx="167">
                  <c:v>6.23</c:v>
                </c:pt>
                <c:pt idx="168">
                  <c:v>0.7</c:v>
                </c:pt>
                <c:pt idx="169">
                  <c:v>1.39</c:v>
                </c:pt>
                <c:pt idx="170">
                  <c:v>0.56000000000000005</c:v>
                </c:pt>
                <c:pt idx="171">
                  <c:v>1.75</c:v>
                </c:pt>
                <c:pt idx="172">
                  <c:v>1.67</c:v>
                </c:pt>
                <c:pt idx="173">
                  <c:v>9.07</c:v>
                </c:pt>
                <c:pt idx="174">
                  <c:v>3.1</c:v>
                </c:pt>
                <c:pt idx="175">
                  <c:v>3.95</c:v>
                </c:pt>
                <c:pt idx="176">
                  <c:v>2.96</c:v>
                </c:pt>
                <c:pt idx="177">
                  <c:v>6.79</c:v>
                </c:pt>
                <c:pt idx="178">
                  <c:v>4.3499999999999996</c:v>
                </c:pt>
                <c:pt idx="179">
                  <c:v>3.63</c:v>
                </c:pt>
                <c:pt idx="180">
                  <c:v>24.15</c:v>
                </c:pt>
                <c:pt idx="181">
                  <c:v>7.68</c:v>
                </c:pt>
                <c:pt idx="182">
                  <c:v>4.93</c:v>
                </c:pt>
                <c:pt idx="183">
                  <c:v>6.47</c:v>
                </c:pt>
                <c:pt idx="184">
                  <c:v>5.85</c:v>
                </c:pt>
                <c:pt idx="185">
                  <c:v>6.61</c:v>
                </c:pt>
                <c:pt idx="186">
                  <c:v>2.92</c:v>
                </c:pt>
                <c:pt idx="187">
                  <c:v>3.57</c:v>
                </c:pt>
                <c:pt idx="188">
                  <c:v>1.89</c:v>
                </c:pt>
                <c:pt idx="189">
                  <c:v>0.55000000000000004</c:v>
                </c:pt>
                <c:pt idx="190">
                  <c:v>5.86</c:v>
                </c:pt>
                <c:pt idx="191">
                  <c:v>9.4700000000000006</c:v>
                </c:pt>
                <c:pt idx="192">
                  <c:v>7.39</c:v>
                </c:pt>
                <c:pt idx="193">
                  <c:v>0.14000000000000001</c:v>
                </c:pt>
                <c:pt idx="194">
                  <c:v>6.32</c:v>
                </c:pt>
                <c:pt idx="195">
                  <c:v>3.26</c:v>
                </c:pt>
                <c:pt idx="196">
                  <c:v>9.23</c:v>
                </c:pt>
                <c:pt idx="197">
                  <c:v>2.62</c:v>
                </c:pt>
                <c:pt idx="198">
                  <c:v>0.51</c:v>
                </c:pt>
                <c:pt idx="199">
                  <c:v>5.01</c:v>
                </c:pt>
                <c:pt idx="200">
                  <c:v>4.63</c:v>
                </c:pt>
                <c:pt idx="201">
                  <c:v>0.5</c:v>
                </c:pt>
                <c:pt idx="202">
                  <c:v>5.31</c:v>
                </c:pt>
                <c:pt idx="203">
                  <c:v>25</c:v>
                </c:pt>
                <c:pt idx="204">
                  <c:v>6.06</c:v>
                </c:pt>
                <c:pt idx="205">
                  <c:v>8.07</c:v>
                </c:pt>
                <c:pt idx="206">
                  <c:v>7.29</c:v>
                </c:pt>
                <c:pt idx="207">
                  <c:v>2.33</c:v>
                </c:pt>
                <c:pt idx="208">
                  <c:v>0.55000000000000004</c:v>
                </c:pt>
                <c:pt idx="209">
                  <c:v>3.89</c:v>
                </c:pt>
                <c:pt idx="210">
                  <c:v>2.4900000000000002</c:v>
                </c:pt>
                <c:pt idx="211">
                  <c:v>5.94</c:v>
                </c:pt>
                <c:pt idx="212">
                  <c:v>3.87</c:v>
                </c:pt>
                <c:pt idx="213">
                  <c:v>9.7799999999999994</c:v>
                </c:pt>
                <c:pt idx="214">
                  <c:v>0.81</c:v>
                </c:pt>
                <c:pt idx="215">
                  <c:v>10.98</c:v>
                </c:pt>
                <c:pt idx="216">
                  <c:v>1.02</c:v>
                </c:pt>
                <c:pt idx="217">
                  <c:v>4.87</c:v>
                </c:pt>
                <c:pt idx="218">
                  <c:v>1.02</c:v>
                </c:pt>
                <c:pt idx="219">
                  <c:v>0.71</c:v>
                </c:pt>
                <c:pt idx="220">
                  <c:v>2.7</c:v>
                </c:pt>
                <c:pt idx="221">
                  <c:v>11.04</c:v>
                </c:pt>
                <c:pt idx="222">
                  <c:v>0.41</c:v>
                </c:pt>
                <c:pt idx="223">
                  <c:v>3.34</c:v>
                </c:pt>
                <c:pt idx="224">
                  <c:v>3.48</c:v>
                </c:pt>
                <c:pt idx="225">
                  <c:v>2.68</c:v>
                </c:pt>
                <c:pt idx="226">
                  <c:v>8.09</c:v>
                </c:pt>
                <c:pt idx="227">
                  <c:v>3.37</c:v>
                </c:pt>
                <c:pt idx="228">
                  <c:v>0.01</c:v>
                </c:pt>
                <c:pt idx="229">
                  <c:v>0</c:v>
                </c:pt>
                <c:pt idx="230">
                  <c:v>3.29</c:v>
                </c:pt>
                <c:pt idx="231">
                  <c:v>4.7300000000000004</c:v>
                </c:pt>
                <c:pt idx="232">
                  <c:v>0.73</c:v>
                </c:pt>
                <c:pt idx="233">
                  <c:v>3.03</c:v>
                </c:pt>
                <c:pt idx="234">
                  <c:v>13.79</c:v>
                </c:pt>
                <c:pt idx="235">
                  <c:v>1.56</c:v>
                </c:pt>
                <c:pt idx="236">
                  <c:v>2.4900000000000002</c:v>
                </c:pt>
                <c:pt idx="237">
                  <c:v>10.72</c:v>
                </c:pt>
                <c:pt idx="238">
                  <c:v>9.0399999999999991</c:v>
                </c:pt>
                <c:pt idx="239">
                  <c:v>8.42</c:v>
                </c:pt>
                <c:pt idx="240">
                  <c:v>12.3</c:v>
                </c:pt>
                <c:pt idx="241">
                  <c:v>2.62</c:v>
                </c:pt>
                <c:pt idx="242">
                  <c:v>3.67</c:v>
                </c:pt>
                <c:pt idx="243">
                  <c:v>5.39</c:v>
                </c:pt>
                <c:pt idx="244">
                  <c:v>14.38</c:v>
                </c:pt>
                <c:pt idx="245">
                  <c:v>6.4</c:v>
                </c:pt>
                <c:pt idx="246">
                  <c:v>9.9499999999999993</c:v>
                </c:pt>
                <c:pt idx="247">
                  <c:v>3.18</c:v>
                </c:pt>
                <c:pt idx="248">
                  <c:v>7.75</c:v>
                </c:pt>
                <c:pt idx="249">
                  <c:v>3.98</c:v>
                </c:pt>
                <c:pt idx="250">
                  <c:v>10.76</c:v>
                </c:pt>
                <c:pt idx="251">
                  <c:v>8.24</c:v>
                </c:pt>
                <c:pt idx="252">
                  <c:v>4.4800000000000004</c:v>
                </c:pt>
                <c:pt idx="253">
                  <c:v>3.01</c:v>
                </c:pt>
                <c:pt idx="254">
                  <c:v>6.04</c:v>
                </c:pt>
                <c:pt idx="255">
                  <c:v>6.68</c:v>
                </c:pt>
                <c:pt idx="256">
                  <c:v>0</c:v>
                </c:pt>
                <c:pt idx="257">
                  <c:v>11.98</c:v>
                </c:pt>
                <c:pt idx="258">
                  <c:v>4.87</c:v>
                </c:pt>
                <c:pt idx="259">
                  <c:v>11.37</c:v>
                </c:pt>
                <c:pt idx="260">
                  <c:v>5.39</c:v>
                </c:pt>
                <c:pt idx="261">
                  <c:v>7.98</c:v>
                </c:pt>
                <c:pt idx="262">
                  <c:v>6.87</c:v>
                </c:pt>
                <c:pt idx="263">
                  <c:v>9.3800000000000008</c:v>
                </c:pt>
                <c:pt idx="264">
                  <c:v>4.5999999999999996</c:v>
                </c:pt>
                <c:pt idx="265">
                  <c:v>2.96</c:v>
                </c:pt>
                <c:pt idx="266">
                  <c:v>0.39</c:v>
                </c:pt>
                <c:pt idx="267">
                  <c:v>11.15</c:v>
                </c:pt>
                <c:pt idx="268">
                  <c:v>7.6</c:v>
                </c:pt>
                <c:pt idx="269">
                  <c:v>1.8</c:v>
                </c:pt>
                <c:pt idx="270">
                  <c:v>4.8600000000000003</c:v>
                </c:pt>
                <c:pt idx="271">
                  <c:v>5.45</c:v>
                </c:pt>
                <c:pt idx="272">
                  <c:v>25</c:v>
                </c:pt>
                <c:pt idx="273">
                  <c:v>3.6</c:v>
                </c:pt>
                <c:pt idx="274">
                  <c:v>13.42</c:v>
                </c:pt>
                <c:pt idx="275">
                  <c:v>3.35</c:v>
                </c:pt>
                <c:pt idx="276">
                  <c:v>1.63</c:v>
                </c:pt>
                <c:pt idx="277">
                  <c:v>11.02</c:v>
                </c:pt>
                <c:pt idx="278">
                  <c:v>3.65</c:v>
                </c:pt>
                <c:pt idx="279">
                  <c:v>9.69</c:v>
                </c:pt>
                <c:pt idx="280">
                  <c:v>2.5299999999999998</c:v>
                </c:pt>
                <c:pt idx="281">
                  <c:v>2.68</c:v>
                </c:pt>
                <c:pt idx="282">
                  <c:v>7.68</c:v>
                </c:pt>
                <c:pt idx="283">
                  <c:v>1.78</c:v>
                </c:pt>
                <c:pt idx="284">
                  <c:v>7.21</c:v>
                </c:pt>
                <c:pt idx="285">
                  <c:v>5.74</c:v>
                </c:pt>
                <c:pt idx="286">
                  <c:v>9.23</c:v>
                </c:pt>
                <c:pt idx="287">
                  <c:v>5.04</c:v>
                </c:pt>
                <c:pt idx="288">
                  <c:v>5.42</c:v>
                </c:pt>
                <c:pt idx="289">
                  <c:v>2.73</c:v>
                </c:pt>
                <c:pt idx="290">
                  <c:v>6.48</c:v>
                </c:pt>
                <c:pt idx="291">
                  <c:v>11.14</c:v>
                </c:pt>
                <c:pt idx="292">
                  <c:v>25</c:v>
                </c:pt>
                <c:pt idx="293">
                  <c:v>3.78</c:v>
                </c:pt>
                <c:pt idx="294">
                  <c:v>9.56</c:v>
                </c:pt>
                <c:pt idx="295">
                  <c:v>5.62</c:v>
                </c:pt>
                <c:pt idx="296">
                  <c:v>9.3800000000000008</c:v>
                </c:pt>
                <c:pt idx="297">
                  <c:v>0.37</c:v>
                </c:pt>
                <c:pt idx="298">
                  <c:v>2.9</c:v>
                </c:pt>
                <c:pt idx="299">
                  <c:v>4.25</c:v>
                </c:pt>
                <c:pt idx="300">
                  <c:v>5.47</c:v>
                </c:pt>
                <c:pt idx="301">
                  <c:v>0.49</c:v>
                </c:pt>
                <c:pt idx="302">
                  <c:v>3.63</c:v>
                </c:pt>
                <c:pt idx="303">
                  <c:v>3.21</c:v>
                </c:pt>
                <c:pt idx="304">
                  <c:v>1.98</c:v>
                </c:pt>
                <c:pt idx="305">
                  <c:v>2.11</c:v>
                </c:pt>
                <c:pt idx="306">
                  <c:v>0</c:v>
                </c:pt>
                <c:pt idx="307">
                  <c:v>5.23</c:v>
                </c:pt>
                <c:pt idx="308">
                  <c:v>1.75</c:v>
                </c:pt>
                <c:pt idx="309">
                  <c:v>2.93</c:v>
                </c:pt>
                <c:pt idx="310">
                  <c:v>6.52</c:v>
                </c:pt>
                <c:pt idx="311">
                  <c:v>10.19</c:v>
                </c:pt>
                <c:pt idx="312">
                  <c:v>2.14</c:v>
                </c:pt>
                <c:pt idx="313">
                  <c:v>22.54</c:v>
                </c:pt>
                <c:pt idx="314">
                  <c:v>3.18</c:v>
                </c:pt>
                <c:pt idx="315">
                  <c:v>12.44</c:v>
                </c:pt>
                <c:pt idx="316">
                  <c:v>6.41</c:v>
                </c:pt>
                <c:pt idx="317">
                  <c:v>1.26</c:v>
                </c:pt>
                <c:pt idx="318">
                  <c:v>3.06</c:v>
                </c:pt>
                <c:pt idx="319">
                  <c:v>4.7</c:v>
                </c:pt>
                <c:pt idx="320">
                  <c:v>1.91</c:v>
                </c:pt>
                <c:pt idx="321">
                  <c:v>3.44</c:v>
                </c:pt>
                <c:pt idx="322">
                  <c:v>0</c:v>
                </c:pt>
                <c:pt idx="323">
                  <c:v>8.18</c:v>
                </c:pt>
                <c:pt idx="324">
                  <c:v>2.69</c:v>
                </c:pt>
                <c:pt idx="325">
                  <c:v>3.13</c:v>
                </c:pt>
                <c:pt idx="326">
                  <c:v>3.11</c:v>
                </c:pt>
                <c:pt idx="327">
                  <c:v>5.61</c:v>
                </c:pt>
                <c:pt idx="328">
                  <c:v>12.02</c:v>
                </c:pt>
                <c:pt idx="329">
                  <c:v>0</c:v>
                </c:pt>
                <c:pt idx="330">
                  <c:v>3.75</c:v>
                </c:pt>
                <c:pt idx="331">
                  <c:v>1.47</c:v>
                </c:pt>
                <c:pt idx="332">
                  <c:v>0.45</c:v>
                </c:pt>
                <c:pt idx="333">
                  <c:v>14.7</c:v>
                </c:pt>
                <c:pt idx="334">
                  <c:v>13.49</c:v>
                </c:pt>
                <c:pt idx="335">
                  <c:v>2.41</c:v>
                </c:pt>
                <c:pt idx="336">
                  <c:v>1.1200000000000001</c:v>
                </c:pt>
                <c:pt idx="337">
                  <c:v>16.36</c:v>
                </c:pt>
                <c:pt idx="338">
                  <c:v>16.13</c:v>
                </c:pt>
                <c:pt idx="339">
                  <c:v>9.32</c:v>
                </c:pt>
                <c:pt idx="340">
                  <c:v>8.35</c:v>
                </c:pt>
                <c:pt idx="341">
                  <c:v>13.17</c:v>
                </c:pt>
                <c:pt idx="342">
                  <c:v>4.91</c:v>
                </c:pt>
                <c:pt idx="343">
                  <c:v>5.81</c:v>
                </c:pt>
                <c:pt idx="344">
                  <c:v>13.35</c:v>
                </c:pt>
                <c:pt idx="345">
                  <c:v>3.33</c:v>
                </c:pt>
                <c:pt idx="346">
                  <c:v>7.07</c:v>
                </c:pt>
                <c:pt idx="347">
                  <c:v>4.54</c:v>
                </c:pt>
                <c:pt idx="348">
                  <c:v>3.57</c:v>
                </c:pt>
                <c:pt idx="349">
                  <c:v>7.82</c:v>
                </c:pt>
                <c:pt idx="350">
                  <c:v>16.329999999999998</c:v>
                </c:pt>
                <c:pt idx="351">
                  <c:v>4.3600000000000003</c:v>
                </c:pt>
                <c:pt idx="352">
                  <c:v>5.41</c:v>
                </c:pt>
                <c:pt idx="353">
                  <c:v>1.93</c:v>
                </c:pt>
                <c:pt idx="354">
                  <c:v>5.1100000000000003</c:v>
                </c:pt>
                <c:pt idx="355">
                  <c:v>1.43</c:v>
                </c:pt>
                <c:pt idx="356">
                  <c:v>3.95</c:v>
                </c:pt>
                <c:pt idx="357">
                  <c:v>7.79</c:v>
                </c:pt>
                <c:pt idx="358">
                  <c:v>4.0999999999999996</c:v>
                </c:pt>
                <c:pt idx="359">
                  <c:v>8.52</c:v>
                </c:pt>
                <c:pt idx="360">
                  <c:v>9.8699999999999992</c:v>
                </c:pt>
                <c:pt idx="361">
                  <c:v>0</c:v>
                </c:pt>
                <c:pt idx="362">
                  <c:v>0.67</c:v>
                </c:pt>
                <c:pt idx="363">
                  <c:v>12.09</c:v>
                </c:pt>
                <c:pt idx="364">
                  <c:v>2.11</c:v>
                </c:pt>
                <c:pt idx="365">
                  <c:v>0</c:v>
                </c:pt>
                <c:pt idx="366">
                  <c:v>0.81</c:v>
                </c:pt>
                <c:pt idx="367">
                  <c:v>6.71</c:v>
                </c:pt>
                <c:pt idx="368">
                  <c:v>2.1800000000000002</c:v>
                </c:pt>
                <c:pt idx="369">
                  <c:v>1.1000000000000001</c:v>
                </c:pt>
                <c:pt idx="370">
                  <c:v>2.02</c:v>
                </c:pt>
                <c:pt idx="371">
                  <c:v>0.83</c:v>
                </c:pt>
                <c:pt idx="372">
                  <c:v>0.99</c:v>
                </c:pt>
                <c:pt idx="373">
                  <c:v>5.25</c:v>
                </c:pt>
                <c:pt idx="374">
                  <c:v>8.6300000000000008</c:v>
                </c:pt>
                <c:pt idx="375">
                  <c:v>2.2599999999999998</c:v>
                </c:pt>
                <c:pt idx="376">
                  <c:v>2.25</c:v>
                </c:pt>
                <c:pt idx="377">
                  <c:v>1.62</c:v>
                </c:pt>
                <c:pt idx="378">
                  <c:v>5.0599999999999996</c:v>
                </c:pt>
                <c:pt idx="379">
                  <c:v>2.41</c:v>
                </c:pt>
                <c:pt idx="380">
                  <c:v>7.82</c:v>
                </c:pt>
                <c:pt idx="381">
                  <c:v>2.48</c:v>
                </c:pt>
                <c:pt idx="382">
                  <c:v>4.83</c:v>
                </c:pt>
                <c:pt idx="383">
                  <c:v>4.63</c:v>
                </c:pt>
                <c:pt idx="384">
                  <c:v>7.19</c:v>
                </c:pt>
                <c:pt idx="385">
                  <c:v>2.44</c:v>
                </c:pt>
                <c:pt idx="386">
                  <c:v>5.19</c:v>
                </c:pt>
                <c:pt idx="387">
                  <c:v>13.54</c:v>
                </c:pt>
                <c:pt idx="388">
                  <c:v>5.98</c:v>
                </c:pt>
                <c:pt idx="389">
                  <c:v>5.5</c:v>
                </c:pt>
                <c:pt idx="390">
                  <c:v>11.16</c:v>
                </c:pt>
                <c:pt idx="391">
                  <c:v>5</c:v>
                </c:pt>
                <c:pt idx="392">
                  <c:v>5.47</c:v>
                </c:pt>
                <c:pt idx="393">
                  <c:v>18.739999999999998</c:v>
                </c:pt>
                <c:pt idx="394">
                  <c:v>3.34</c:v>
                </c:pt>
                <c:pt idx="395">
                  <c:v>4.46</c:v>
                </c:pt>
                <c:pt idx="396">
                  <c:v>2.76</c:v>
                </c:pt>
                <c:pt idx="397">
                  <c:v>7.05</c:v>
                </c:pt>
                <c:pt idx="398">
                  <c:v>2.5499999999999998</c:v>
                </c:pt>
                <c:pt idx="399">
                  <c:v>2.4</c:v>
                </c:pt>
                <c:pt idx="400">
                  <c:v>5.13</c:v>
                </c:pt>
                <c:pt idx="401">
                  <c:v>4.57</c:v>
                </c:pt>
                <c:pt idx="402">
                  <c:v>1.5</c:v>
                </c:pt>
                <c:pt idx="403">
                  <c:v>1.19</c:v>
                </c:pt>
                <c:pt idx="404">
                  <c:v>1.65</c:v>
                </c:pt>
                <c:pt idx="405">
                  <c:v>1.92</c:v>
                </c:pt>
                <c:pt idx="406">
                  <c:v>2.4900000000000002</c:v>
                </c:pt>
                <c:pt idx="407">
                  <c:v>0</c:v>
                </c:pt>
                <c:pt idx="408">
                  <c:v>2.79</c:v>
                </c:pt>
                <c:pt idx="409">
                  <c:v>2.91</c:v>
                </c:pt>
                <c:pt idx="410">
                  <c:v>3.28</c:v>
                </c:pt>
                <c:pt idx="411">
                  <c:v>2.68</c:v>
                </c:pt>
                <c:pt idx="412">
                  <c:v>2.82</c:v>
                </c:pt>
                <c:pt idx="413">
                  <c:v>5.91</c:v>
                </c:pt>
                <c:pt idx="414">
                  <c:v>3.04</c:v>
                </c:pt>
                <c:pt idx="415">
                  <c:v>3.77</c:v>
                </c:pt>
                <c:pt idx="416">
                  <c:v>1.93</c:v>
                </c:pt>
                <c:pt idx="417">
                  <c:v>8.2899999999999991</c:v>
                </c:pt>
                <c:pt idx="418">
                  <c:v>5.22</c:v>
                </c:pt>
                <c:pt idx="419">
                  <c:v>0.7</c:v>
                </c:pt>
                <c:pt idx="420">
                  <c:v>2.2999999999999998</c:v>
                </c:pt>
                <c:pt idx="421">
                  <c:v>1.1599999999999999</c:v>
                </c:pt>
                <c:pt idx="422">
                  <c:v>5.8</c:v>
                </c:pt>
                <c:pt idx="423">
                  <c:v>4.78</c:v>
                </c:pt>
                <c:pt idx="424">
                  <c:v>6.86</c:v>
                </c:pt>
                <c:pt idx="425">
                  <c:v>3.54</c:v>
                </c:pt>
                <c:pt idx="426">
                  <c:v>4.99</c:v>
                </c:pt>
                <c:pt idx="427">
                  <c:v>4.72</c:v>
                </c:pt>
                <c:pt idx="428">
                  <c:v>1.8</c:v>
                </c:pt>
                <c:pt idx="429">
                  <c:v>6.61</c:v>
                </c:pt>
                <c:pt idx="430">
                  <c:v>3.18</c:v>
                </c:pt>
                <c:pt idx="431">
                  <c:v>2.37</c:v>
                </c:pt>
                <c:pt idx="432">
                  <c:v>3.12</c:v>
                </c:pt>
                <c:pt idx="433">
                  <c:v>7.44</c:v>
                </c:pt>
                <c:pt idx="434">
                  <c:v>1.04</c:v>
                </c:pt>
                <c:pt idx="435">
                  <c:v>4.76</c:v>
                </c:pt>
                <c:pt idx="436">
                  <c:v>4.8600000000000003</c:v>
                </c:pt>
                <c:pt idx="437">
                  <c:v>3.79</c:v>
                </c:pt>
                <c:pt idx="438">
                  <c:v>10.14</c:v>
                </c:pt>
                <c:pt idx="439">
                  <c:v>5.59</c:v>
                </c:pt>
                <c:pt idx="440">
                  <c:v>4.63</c:v>
                </c:pt>
                <c:pt idx="441">
                  <c:v>3.14</c:v>
                </c:pt>
                <c:pt idx="442">
                  <c:v>4.25</c:v>
                </c:pt>
                <c:pt idx="443">
                  <c:v>0.57999999999999996</c:v>
                </c:pt>
                <c:pt idx="444">
                  <c:v>3.09</c:v>
                </c:pt>
                <c:pt idx="445">
                  <c:v>5.33</c:v>
                </c:pt>
                <c:pt idx="446">
                  <c:v>3.59</c:v>
                </c:pt>
                <c:pt idx="447">
                  <c:v>2.15</c:v>
                </c:pt>
                <c:pt idx="448">
                  <c:v>6.95</c:v>
                </c:pt>
                <c:pt idx="449">
                  <c:v>3.1</c:v>
                </c:pt>
                <c:pt idx="450">
                  <c:v>5.49</c:v>
                </c:pt>
                <c:pt idx="451">
                  <c:v>3.41</c:v>
                </c:pt>
                <c:pt idx="452">
                  <c:v>2.86</c:v>
                </c:pt>
                <c:pt idx="453">
                  <c:v>0.33</c:v>
                </c:pt>
                <c:pt idx="454">
                  <c:v>6.39</c:v>
                </c:pt>
                <c:pt idx="455">
                  <c:v>7.01</c:v>
                </c:pt>
                <c:pt idx="456">
                  <c:v>2.13</c:v>
                </c:pt>
                <c:pt idx="457">
                  <c:v>11.57</c:v>
                </c:pt>
                <c:pt idx="458">
                  <c:v>3.59</c:v>
                </c:pt>
                <c:pt idx="459">
                  <c:v>4.8</c:v>
                </c:pt>
                <c:pt idx="460">
                  <c:v>3.61</c:v>
                </c:pt>
                <c:pt idx="461">
                  <c:v>9.11</c:v>
                </c:pt>
                <c:pt idx="462">
                  <c:v>5.07</c:v>
                </c:pt>
                <c:pt idx="463">
                  <c:v>2.48</c:v>
                </c:pt>
                <c:pt idx="464">
                  <c:v>10.29</c:v>
                </c:pt>
                <c:pt idx="465">
                  <c:v>8.02</c:v>
                </c:pt>
                <c:pt idx="466">
                  <c:v>3.29</c:v>
                </c:pt>
                <c:pt idx="467">
                  <c:v>6.44</c:v>
                </c:pt>
                <c:pt idx="468">
                  <c:v>0.98</c:v>
                </c:pt>
                <c:pt idx="469">
                  <c:v>0.23</c:v>
                </c:pt>
                <c:pt idx="470">
                  <c:v>1.29</c:v>
                </c:pt>
                <c:pt idx="471">
                  <c:v>17.57</c:v>
                </c:pt>
                <c:pt idx="472">
                  <c:v>10.79</c:v>
                </c:pt>
                <c:pt idx="473">
                  <c:v>2.2200000000000002</c:v>
                </c:pt>
                <c:pt idx="474">
                  <c:v>6.67</c:v>
                </c:pt>
                <c:pt idx="475">
                  <c:v>2.69</c:v>
                </c:pt>
                <c:pt idx="476">
                  <c:v>5.64</c:v>
                </c:pt>
                <c:pt idx="477">
                  <c:v>0</c:v>
                </c:pt>
                <c:pt idx="478">
                  <c:v>1.85</c:v>
                </c:pt>
                <c:pt idx="479">
                  <c:v>8.3800000000000008</c:v>
                </c:pt>
                <c:pt idx="480">
                  <c:v>10.29</c:v>
                </c:pt>
                <c:pt idx="481">
                  <c:v>3.95</c:v>
                </c:pt>
                <c:pt idx="482">
                  <c:v>2.8</c:v>
                </c:pt>
                <c:pt idx="483">
                  <c:v>19.93</c:v>
                </c:pt>
                <c:pt idx="484">
                  <c:v>8.82</c:v>
                </c:pt>
                <c:pt idx="485">
                  <c:v>9.98</c:v>
                </c:pt>
                <c:pt idx="486">
                  <c:v>17.12</c:v>
                </c:pt>
                <c:pt idx="487">
                  <c:v>4.2699999999999996</c:v>
                </c:pt>
                <c:pt idx="488">
                  <c:v>1.98</c:v>
                </c:pt>
                <c:pt idx="489">
                  <c:v>2.5499999999999998</c:v>
                </c:pt>
                <c:pt idx="490">
                  <c:v>24.52</c:v>
                </c:pt>
                <c:pt idx="491">
                  <c:v>1.94</c:v>
                </c:pt>
                <c:pt idx="492">
                  <c:v>10.28</c:v>
                </c:pt>
                <c:pt idx="493">
                  <c:v>4.07</c:v>
                </c:pt>
                <c:pt idx="494">
                  <c:v>1.5</c:v>
                </c:pt>
                <c:pt idx="495">
                  <c:v>6.07</c:v>
                </c:pt>
                <c:pt idx="496">
                  <c:v>3.32</c:v>
                </c:pt>
                <c:pt idx="497">
                  <c:v>0.31</c:v>
                </c:pt>
                <c:pt idx="498">
                  <c:v>2.73</c:v>
                </c:pt>
                <c:pt idx="499">
                  <c:v>3.8</c:v>
                </c:pt>
                <c:pt idx="500">
                  <c:v>0.67</c:v>
                </c:pt>
                <c:pt idx="501">
                  <c:v>9.9499999999999993</c:v>
                </c:pt>
                <c:pt idx="502">
                  <c:v>13.16</c:v>
                </c:pt>
                <c:pt idx="503">
                  <c:v>3.14</c:v>
                </c:pt>
                <c:pt idx="504">
                  <c:v>18.7</c:v>
                </c:pt>
                <c:pt idx="505">
                  <c:v>2.25</c:v>
                </c:pt>
                <c:pt idx="506">
                  <c:v>4.3</c:v>
                </c:pt>
                <c:pt idx="507">
                  <c:v>2.33</c:v>
                </c:pt>
                <c:pt idx="508">
                  <c:v>8.06</c:v>
                </c:pt>
                <c:pt idx="509">
                  <c:v>3.14</c:v>
                </c:pt>
                <c:pt idx="510">
                  <c:v>4.2300000000000004</c:v>
                </c:pt>
                <c:pt idx="511">
                  <c:v>11.99</c:v>
                </c:pt>
                <c:pt idx="512">
                  <c:v>5.0599999999999996</c:v>
                </c:pt>
                <c:pt idx="513">
                  <c:v>4.18</c:v>
                </c:pt>
                <c:pt idx="514">
                  <c:v>2.29</c:v>
                </c:pt>
                <c:pt idx="515">
                  <c:v>3.79</c:v>
                </c:pt>
                <c:pt idx="516">
                  <c:v>1.46</c:v>
                </c:pt>
                <c:pt idx="517">
                  <c:v>2.67</c:v>
                </c:pt>
                <c:pt idx="518">
                  <c:v>4.6900000000000004</c:v>
                </c:pt>
                <c:pt idx="519">
                  <c:v>3.48</c:v>
                </c:pt>
                <c:pt idx="520">
                  <c:v>0.1</c:v>
                </c:pt>
                <c:pt idx="521">
                  <c:v>0.91</c:v>
                </c:pt>
                <c:pt idx="522">
                  <c:v>7.39</c:v>
                </c:pt>
                <c:pt idx="523">
                  <c:v>3.51</c:v>
                </c:pt>
                <c:pt idx="524">
                  <c:v>5.0599999999999996</c:v>
                </c:pt>
                <c:pt idx="525">
                  <c:v>2.34</c:v>
                </c:pt>
                <c:pt idx="526">
                  <c:v>4.96</c:v>
                </c:pt>
                <c:pt idx="527">
                  <c:v>2.95</c:v>
                </c:pt>
                <c:pt idx="528">
                  <c:v>1.77</c:v>
                </c:pt>
                <c:pt idx="529">
                  <c:v>3.85</c:v>
                </c:pt>
                <c:pt idx="530">
                  <c:v>5.3</c:v>
                </c:pt>
                <c:pt idx="531">
                  <c:v>2.37</c:v>
                </c:pt>
                <c:pt idx="532">
                  <c:v>7.94</c:v>
                </c:pt>
                <c:pt idx="533">
                  <c:v>5.66</c:v>
                </c:pt>
                <c:pt idx="534">
                  <c:v>1.26</c:v>
                </c:pt>
                <c:pt idx="535">
                  <c:v>8.6999999999999993</c:v>
                </c:pt>
                <c:pt idx="536">
                  <c:v>10.29</c:v>
                </c:pt>
                <c:pt idx="537">
                  <c:v>4.7699999999999996</c:v>
                </c:pt>
                <c:pt idx="538">
                  <c:v>19.54</c:v>
                </c:pt>
                <c:pt idx="539">
                  <c:v>15.13</c:v>
                </c:pt>
                <c:pt idx="540">
                  <c:v>25</c:v>
                </c:pt>
                <c:pt idx="541">
                  <c:v>8.69</c:v>
                </c:pt>
                <c:pt idx="542">
                  <c:v>0</c:v>
                </c:pt>
                <c:pt idx="543">
                  <c:v>14.92</c:v>
                </c:pt>
                <c:pt idx="544">
                  <c:v>6.16</c:v>
                </c:pt>
                <c:pt idx="545">
                  <c:v>18.13</c:v>
                </c:pt>
                <c:pt idx="546">
                  <c:v>0</c:v>
                </c:pt>
                <c:pt idx="547">
                  <c:v>9.2899999999999991</c:v>
                </c:pt>
                <c:pt idx="548">
                  <c:v>5.61</c:v>
                </c:pt>
                <c:pt idx="549">
                  <c:v>4.26</c:v>
                </c:pt>
                <c:pt idx="550">
                  <c:v>2.89</c:v>
                </c:pt>
                <c:pt idx="551">
                  <c:v>1.81</c:v>
                </c:pt>
                <c:pt idx="552">
                  <c:v>7.04</c:v>
                </c:pt>
                <c:pt idx="553">
                  <c:v>1.52</c:v>
                </c:pt>
                <c:pt idx="554">
                  <c:v>1.56</c:v>
                </c:pt>
                <c:pt idx="555">
                  <c:v>0</c:v>
                </c:pt>
                <c:pt idx="556">
                  <c:v>0.51</c:v>
                </c:pt>
                <c:pt idx="557">
                  <c:v>1.18</c:v>
                </c:pt>
                <c:pt idx="558">
                  <c:v>3.78</c:v>
                </c:pt>
                <c:pt idx="559">
                  <c:v>5.19</c:v>
                </c:pt>
                <c:pt idx="560">
                  <c:v>2.91</c:v>
                </c:pt>
                <c:pt idx="561">
                  <c:v>9.2899999999999991</c:v>
                </c:pt>
                <c:pt idx="562">
                  <c:v>4.71</c:v>
                </c:pt>
                <c:pt idx="563">
                  <c:v>19.14</c:v>
                </c:pt>
                <c:pt idx="564">
                  <c:v>1.48</c:v>
                </c:pt>
                <c:pt idx="565">
                  <c:v>1.29</c:v>
                </c:pt>
                <c:pt idx="566">
                  <c:v>16.98</c:v>
                </c:pt>
                <c:pt idx="567">
                  <c:v>7.48</c:v>
                </c:pt>
                <c:pt idx="568">
                  <c:v>4.91</c:v>
                </c:pt>
                <c:pt idx="569">
                  <c:v>3.45</c:v>
                </c:pt>
                <c:pt idx="570">
                  <c:v>0.85</c:v>
                </c:pt>
                <c:pt idx="571">
                  <c:v>7.49</c:v>
                </c:pt>
                <c:pt idx="572">
                  <c:v>7.23</c:v>
                </c:pt>
                <c:pt idx="573">
                  <c:v>25</c:v>
                </c:pt>
                <c:pt idx="574">
                  <c:v>2.52</c:v>
                </c:pt>
                <c:pt idx="575">
                  <c:v>1.57</c:v>
                </c:pt>
                <c:pt idx="576">
                  <c:v>6.93</c:v>
                </c:pt>
                <c:pt idx="577">
                  <c:v>12.93</c:v>
                </c:pt>
                <c:pt idx="578">
                  <c:v>5.77</c:v>
                </c:pt>
                <c:pt idx="579">
                  <c:v>14.21</c:v>
                </c:pt>
                <c:pt idx="580">
                  <c:v>17.420000000000002</c:v>
                </c:pt>
                <c:pt idx="581">
                  <c:v>3.38</c:v>
                </c:pt>
                <c:pt idx="582">
                  <c:v>7.93</c:v>
                </c:pt>
                <c:pt idx="583">
                  <c:v>3.44</c:v>
                </c:pt>
                <c:pt idx="584">
                  <c:v>10.41</c:v>
                </c:pt>
                <c:pt idx="585">
                  <c:v>5.84</c:v>
                </c:pt>
                <c:pt idx="586">
                  <c:v>0.89</c:v>
                </c:pt>
                <c:pt idx="587">
                  <c:v>1.26</c:v>
                </c:pt>
                <c:pt idx="588">
                  <c:v>2.25</c:v>
                </c:pt>
                <c:pt idx="589">
                  <c:v>2.39</c:v>
                </c:pt>
                <c:pt idx="590">
                  <c:v>9.91</c:v>
                </c:pt>
                <c:pt idx="591">
                  <c:v>10.17</c:v>
                </c:pt>
                <c:pt idx="592">
                  <c:v>16.36</c:v>
                </c:pt>
                <c:pt idx="593">
                  <c:v>4.63</c:v>
                </c:pt>
                <c:pt idx="594">
                  <c:v>3.89</c:v>
                </c:pt>
                <c:pt idx="595">
                  <c:v>4.17</c:v>
                </c:pt>
                <c:pt idx="596">
                  <c:v>3.67</c:v>
                </c:pt>
                <c:pt idx="597">
                  <c:v>1.37</c:v>
                </c:pt>
                <c:pt idx="598">
                  <c:v>8.9700000000000006</c:v>
                </c:pt>
                <c:pt idx="599">
                  <c:v>2.96</c:v>
                </c:pt>
                <c:pt idx="600">
                  <c:v>2.94</c:v>
                </c:pt>
                <c:pt idx="601">
                  <c:v>0</c:v>
                </c:pt>
                <c:pt idx="602">
                  <c:v>4.5</c:v>
                </c:pt>
                <c:pt idx="603">
                  <c:v>3.05</c:v>
                </c:pt>
                <c:pt idx="604">
                  <c:v>3.14</c:v>
                </c:pt>
                <c:pt idx="605">
                  <c:v>3.58</c:v>
                </c:pt>
                <c:pt idx="606">
                  <c:v>1.74</c:v>
                </c:pt>
                <c:pt idx="607">
                  <c:v>8.74</c:v>
                </c:pt>
                <c:pt idx="608">
                  <c:v>1.76</c:v>
                </c:pt>
                <c:pt idx="609">
                  <c:v>14.15</c:v>
                </c:pt>
                <c:pt idx="610">
                  <c:v>4.5999999999999996</c:v>
                </c:pt>
                <c:pt idx="611">
                  <c:v>1.1399999999999999</c:v>
                </c:pt>
                <c:pt idx="612">
                  <c:v>3.79</c:v>
                </c:pt>
                <c:pt idx="613">
                  <c:v>2.78</c:v>
                </c:pt>
                <c:pt idx="614">
                  <c:v>2.3199999999999998</c:v>
                </c:pt>
                <c:pt idx="615">
                  <c:v>12.69</c:v>
                </c:pt>
                <c:pt idx="616">
                  <c:v>6.44</c:v>
                </c:pt>
                <c:pt idx="617">
                  <c:v>5.86</c:v>
                </c:pt>
                <c:pt idx="618">
                  <c:v>11.31</c:v>
                </c:pt>
                <c:pt idx="619">
                  <c:v>17.98</c:v>
                </c:pt>
                <c:pt idx="620">
                  <c:v>6.61</c:v>
                </c:pt>
                <c:pt idx="621">
                  <c:v>0.11</c:v>
                </c:pt>
                <c:pt idx="622">
                  <c:v>14.36</c:v>
                </c:pt>
                <c:pt idx="623">
                  <c:v>7.04</c:v>
                </c:pt>
                <c:pt idx="624">
                  <c:v>15.32</c:v>
                </c:pt>
                <c:pt idx="625">
                  <c:v>25</c:v>
                </c:pt>
                <c:pt idx="626">
                  <c:v>2.1</c:v>
                </c:pt>
                <c:pt idx="627">
                  <c:v>4.29</c:v>
                </c:pt>
                <c:pt idx="628">
                  <c:v>13.76</c:v>
                </c:pt>
                <c:pt idx="629">
                  <c:v>4.55</c:v>
                </c:pt>
                <c:pt idx="630">
                  <c:v>2.72</c:v>
                </c:pt>
                <c:pt idx="631">
                  <c:v>4.93</c:v>
                </c:pt>
                <c:pt idx="632">
                  <c:v>3.85</c:v>
                </c:pt>
                <c:pt idx="633">
                  <c:v>1.55</c:v>
                </c:pt>
                <c:pt idx="634">
                  <c:v>11</c:v>
                </c:pt>
                <c:pt idx="635">
                  <c:v>3.21</c:v>
                </c:pt>
                <c:pt idx="636">
                  <c:v>5.42</c:v>
                </c:pt>
                <c:pt idx="637">
                  <c:v>7.89</c:v>
                </c:pt>
                <c:pt idx="638">
                  <c:v>4.79</c:v>
                </c:pt>
                <c:pt idx="639">
                  <c:v>2.2000000000000002</c:v>
                </c:pt>
                <c:pt idx="640">
                  <c:v>1.89</c:v>
                </c:pt>
                <c:pt idx="641">
                  <c:v>3.12</c:v>
                </c:pt>
                <c:pt idx="642">
                  <c:v>5.08</c:v>
                </c:pt>
                <c:pt idx="643">
                  <c:v>5.14</c:v>
                </c:pt>
                <c:pt idx="644">
                  <c:v>2.4700000000000002</c:v>
                </c:pt>
                <c:pt idx="645">
                  <c:v>3.48</c:v>
                </c:pt>
                <c:pt idx="646">
                  <c:v>3.76</c:v>
                </c:pt>
                <c:pt idx="647">
                  <c:v>3.59</c:v>
                </c:pt>
                <c:pt idx="648">
                  <c:v>4.57</c:v>
                </c:pt>
                <c:pt idx="649">
                  <c:v>1.62</c:v>
                </c:pt>
                <c:pt idx="650">
                  <c:v>4.16</c:v>
                </c:pt>
                <c:pt idx="651">
                  <c:v>3.82</c:v>
                </c:pt>
                <c:pt idx="652">
                  <c:v>4.0599999999999996</c:v>
                </c:pt>
                <c:pt idx="653">
                  <c:v>1.67</c:v>
                </c:pt>
                <c:pt idx="654">
                  <c:v>14.52</c:v>
                </c:pt>
                <c:pt idx="655">
                  <c:v>3.17</c:v>
                </c:pt>
                <c:pt idx="656">
                  <c:v>1.1299999999999999</c:v>
                </c:pt>
                <c:pt idx="657">
                  <c:v>2.3199999999999998</c:v>
                </c:pt>
                <c:pt idx="658">
                  <c:v>3.46</c:v>
                </c:pt>
                <c:pt idx="659">
                  <c:v>5.63</c:v>
                </c:pt>
                <c:pt idx="660">
                  <c:v>4.6900000000000004</c:v>
                </c:pt>
                <c:pt idx="661">
                  <c:v>2.71</c:v>
                </c:pt>
                <c:pt idx="662">
                  <c:v>2.95</c:v>
                </c:pt>
                <c:pt idx="663">
                  <c:v>0</c:v>
                </c:pt>
                <c:pt idx="664">
                  <c:v>8.1199999999999992</c:v>
                </c:pt>
                <c:pt idx="665">
                  <c:v>1.7</c:v>
                </c:pt>
                <c:pt idx="666">
                  <c:v>3.9</c:v>
                </c:pt>
                <c:pt idx="667">
                  <c:v>1.4</c:v>
                </c:pt>
                <c:pt idx="668">
                  <c:v>1.57</c:v>
                </c:pt>
                <c:pt idx="669">
                  <c:v>4.32</c:v>
                </c:pt>
                <c:pt idx="670">
                  <c:v>2.31</c:v>
                </c:pt>
                <c:pt idx="671">
                  <c:v>2.57</c:v>
                </c:pt>
                <c:pt idx="672">
                  <c:v>0.42</c:v>
                </c:pt>
                <c:pt idx="673">
                  <c:v>6.74</c:v>
                </c:pt>
                <c:pt idx="674">
                  <c:v>0</c:v>
                </c:pt>
                <c:pt idx="675">
                  <c:v>2.79</c:v>
                </c:pt>
                <c:pt idx="676">
                  <c:v>2.96</c:v>
                </c:pt>
                <c:pt idx="677">
                  <c:v>2.63</c:v>
                </c:pt>
                <c:pt idx="678">
                  <c:v>1.9</c:v>
                </c:pt>
                <c:pt idx="679">
                  <c:v>1.4</c:v>
                </c:pt>
                <c:pt idx="680">
                  <c:v>6.67</c:v>
                </c:pt>
                <c:pt idx="681">
                  <c:v>16.03</c:v>
                </c:pt>
                <c:pt idx="682">
                  <c:v>5.31</c:v>
                </c:pt>
                <c:pt idx="683">
                  <c:v>0.98</c:v>
                </c:pt>
                <c:pt idx="684">
                  <c:v>20.73</c:v>
                </c:pt>
                <c:pt idx="685">
                  <c:v>8.14</c:v>
                </c:pt>
                <c:pt idx="686">
                  <c:v>0.45</c:v>
                </c:pt>
                <c:pt idx="687">
                  <c:v>4.09</c:v>
                </c:pt>
                <c:pt idx="688">
                  <c:v>10.95</c:v>
                </c:pt>
                <c:pt idx="689">
                  <c:v>12.39</c:v>
                </c:pt>
                <c:pt idx="690">
                  <c:v>7.79</c:v>
                </c:pt>
                <c:pt idx="691">
                  <c:v>7.65</c:v>
                </c:pt>
                <c:pt idx="692">
                  <c:v>3.48</c:v>
                </c:pt>
                <c:pt idx="693">
                  <c:v>2.4500000000000002</c:v>
                </c:pt>
                <c:pt idx="694">
                  <c:v>7.4</c:v>
                </c:pt>
                <c:pt idx="695">
                  <c:v>0.41</c:v>
                </c:pt>
                <c:pt idx="696">
                  <c:v>3.18</c:v>
                </c:pt>
                <c:pt idx="697">
                  <c:v>1.44</c:v>
                </c:pt>
                <c:pt idx="698">
                  <c:v>3.61</c:v>
                </c:pt>
                <c:pt idx="699">
                  <c:v>3.21</c:v>
                </c:pt>
                <c:pt idx="700">
                  <c:v>0.33</c:v>
                </c:pt>
                <c:pt idx="701">
                  <c:v>0.43</c:v>
                </c:pt>
                <c:pt idx="702">
                  <c:v>1.1100000000000001</c:v>
                </c:pt>
                <c:pt idx="703">
                  <c:v>0.61</c:v>
                </c:pt>
                <c:pt idx="704">
                  <c:v>0.54</c:v>
                </c:pt>
                <c:pt idx="705">
                  <c:v>0.75</c:v>
                </c:pt>
                <c:pt idx="706">
                  <c:v>9.67</c:v>
                </c:pt>
                <c:pt idx="707">
                  <c:v>8.2100000000000009</c:v>
                </c:pt>
                <c:pt idx="708">
                  <c:v>3.72</c:v>
                </c:pt>
                <c:pt idx="709">
                  <c:v>1.85</c:v>
                </c:pt>
                <c:pt idx="710">
                  <c:v>2.14</c:v>
                </c:pt>
              </c:numCache>
            </c:numRef>
          </c:yVal>
          <c:smooth val="0"/>
          <c:extLst>
            <c:ext xmlns:c16="http://schemas.microsoft.com/office/drawing/2014/chart" uri="{C3380CC4-5D6E-409C-BE32-E72D297353CC}">
              <c16:uniqueId val="{00000001-E871-4AF6-AEA3-EAD30643A2A8}"/>
            </c:ext>
          </c:extLst>
        </c:ser>
        <c:dLbls>
          <c:showLegendKey val="0"/>
          <c:showVal val="0"/>
          <c:showCatName val="0"/>
          <c:showSerName val="0"/>
          <c:showPercent val="0"/>
          <c:showBubbleSize val="0"/>
        </c:dLbls>
        <c:axId val="67414272"/>
        <c:axId val="67512192"/>
      </c:scatterChart>
      <c:valAx>
        <c:axId val="67414272"/>
        <c:scaling>
          <c:orientation val="minMax"/>
        </c:scaling>
        <c:delete val="0"/>
        <c:axPos val="b"/>
        <c:numFmt formatCode="General" sourceLinked="1"/>
        <c:majorTickMark val="out"/>
        <c:minorTickMark val="none"/>
        <c:tickLblPos val="nextTo"/>
        <c:txPr>
          <a:bodyPr rot="-60000000" vert="horz"/>
          <a:lstStyle/>
          <a:p>
            <a:pPr>
              <a:defRPr/>
            </a:pPr>
            <a:endParaRPr lang="zh-CN"/>
          </a:p>
        </c:txPr>
        <c:crossAx val="67512192"/>
        <c:crosses val="autoZero"/>
        <c:crossBetween val="midCat"/>
      </c:valAx>
      <c:valAx>
        <c:axId val="67512192"/>
        <c:scaling>
          <c:orientation val="minMax"/>
        </c:scaling>
        <c:delete val="0"/>
        <c:axPos val="l"/>
        <c:majorGridlines>
          <c:spPr>
            <a:ln>
              <a:solidFill>
                <a:schemeClr val="bg1"/>
              </a:solidFill>
            </a:ln>
          </c:spPr>
        </c:majorGridlines>
        <c:numFmt formatCode="General" sourceLinked="1"/>
        <c:majorTickMark val="out"/>
        <c:minorTickMark val="none"/>
        <c:tickLblPos val="nextTo"/>
        <c:txPr>
          <a:bodyPr rot="-60000000" vert="horz"/>
          <a:lstStyle/>
          <a:p>
            <a:pPr>
              <a:defRPr/>
            </a:pPr>
            <a:endParaRPr lang="zh-CN"/>
          </a:p>
        </c:txPr>
        <c:crossAx val="67414272"/>
        <c:crosses val="autoZero"/>
        <c:crossBetween val="midCat"/>
      </c:valAx>
    </c:plotArea>
    <c:plotVisOnly val="1"/>
    <c:dispBlanksAs val="gap"/>
    <c:showDLblsOverMax val="0"/>
  </c:chart>
  <c:txPr>
    <a:bodyPr/>
    <a:lstStyle/>
    <a:p>
      <a:pPr>
        <a:defRPr lang="zh-CN" sz="1800" b="1"/>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spPr>
            <a:ln w="28575">
              <a:noFill/>
            </a:ln>
          </c:spPr>
          <c:trendline>
            <c:trendlineType val="linear"/>
            <c:dispRSqr val="1"/>
            <c:dispEq val="1"/>
            <c:trendlineLbl>
              <c:layout>
                <c:manualLayout>
                  <c:x val="-0.37852566427421747"/>
                  <c:y val="4.3403380527163651E-2"/>
                </c:manualLayout>
              </c:layout>
              <c:numFmt formatCode="General" sourceLinked="0"/>
            </c:trendlineLbl>
          </c:trendline>
          <c:xVal>
            <c:numRef>
              <c:f>'G:\[抑制素B数据20170316.xlsx]性能验证'!$AA$51:$AA$77</c:f>
              <c:numCache>
                <c:formatCode>General</c:formatCode>
                <c:ptCount val="27"/>
                <c:pt idx="0">
                  <c:v>1402.93</c:v>
                </c:pt>
                <c:pt idx="3">
                  <c:v>734.55833333333339</c:v>
                </c:pt>
                <c:pt idx="6">
                  <c:v>400.37250000000006</c:v>
                </c:pt>
                <c:pt idx="9">
                  <c:v>233.27958333333336</c:v>
                </c:pt>
                <c:pt idx="12">
                  <c:v>149.73312500000003</c:v>
                </c:pt>
                <c:pt idx="15">
                  <c:v>107.95989583333335</c:v>
                </c:pt>
                <c:pt idx="18">
                  <c:v>87.073281250000008</c:v>
                </c:pt>
                <c:pt idx="21">
                  <c:v>76.629973958333338</c:v>
                </c:pt>
                <c:pt idx="24">
                  <c:v>71.408320312499995</c:v>
                </c:pt>
              </c:numCache>
            </c:numRef>
          </c:xVal>
          <c:yVal>
            <c:numRef>
              <c:f>'G:\[抑制素B数据20170316.xlsx]性能验证'!$AD$51:$AD$77</c:f>
              <c:numCache>
                <c:formatCode>General</c:formatCode>
                <c:ptCount val="27"/>
                <c:pt idx="0">
                  <c:v>1402.9333333333332</c:v>
                </c:pt>
                <c:pt idx="3">
                  <c:v>645.84666666666669</c:v>
                </c:pt>
                <c:pt idx="6">
                  <c:v>361.8966666666667</c:v>
                </c:pt>
                <c:pt idx="9">
                  <c:v>198.27999999999997</c:v>
                </c:pt>
                <c:pt idx="12">
                  <c:v>137.28666666666666</c:v>
                </c:pt>
                <c:pt idx="15">
                  <c:v>73.943333333333342</c:v>
                </c:pt>
                <c:pt idx="18">
                  <c:v>68.516666666666666</c:v>
                </c:pt>
                <c:pt idx="21">
                  <c:v>51.18</c:v>
                </c:pt>
                <c:pt idx="24">
                  <c:v>55.776666666666664</c:v>
                </c:pt>
              </c:numCache>
            </c:numRef>
          </c:yVal>
          <c:smooth val="0"/>
          <c:extLst>
            <c:ext xmlns:c16="http://schemas.microsoft.com/office/drawing/2014/chart" uri="{C3380CC4-5D6E-409C-BE32-E72D297353CC}">
              <c16:uniqueId val="{00000001-D6B6-414F-B93C-95E5D38A2BA0}"/>
            </c:ext>
          </c:extLst>
        </c:ser>
        <c:dLbls>
          <c:showLegendKey val="0"/>
          <c:showVal val="0"/>
          <c:showCatName val="0"/>
          <c:showSerName val="0"/>
          <c:showPercent val="0"/>
          <c:showBubbleSize val="0"/>
        </c:dLbls>
        <c:axId val="103895424"/>
        <c:axId val="103898112"/>
      </c:scatterChart>
      <c:valAx>
        <c:axId val="103895424"/>
        <c:scaling>
          <c:orientation val="minMax"/>
        </c:scaling>
        <c:delete val="0"/>
        <c:axPos val="b"/>
        <c:numFmt formatCode="0_);\(0\)" sourceLinked="0"/>
        <c:majorTickMark val="out"/>
        <c:minorTickMark val="none"/>
        <c:tickLblPos val="nextTo"/>
        <c:crossAx val="103898112"/>
        <c:crosses val="autoZero"/>
        <c:crossBetween val="midCat"/>
      </c:valAx>
      <c:valAx>
        <c:axId val="103898112"/>
        <c:scaling>
          <c:orientation val="minMax"/>
        </c:scaling>
        <c:delete val="0"/>
        <c:axPos val="l"/>
        <c:majorGridlines>
          <c:spPr>
            <a:ln>
              <a:solidFill>
                <a:schemeClr val="bg1"/>
              </a:solidFill>
            </a:ln>
          </c:spPr>
        </c:majorGridlines>
        <c:numFmt formatCode="0_);\(0\)" sourceLinked="0"/>
        <c:majorTickMark val="out"/>
        <c:minorTickMark val="none"/>
        <c:tickLblPos val="nextTo"/>
        <c:crossAx val="103895424"/>
        <c:crosses val="autoZero"/>
        <c:crossBetween val="midCat"/>
      </c:valAx>
    </c:plotArea>
    <c:plotVisOnly val="1"/>
    <c:dispBlanksAs val="gap"/>
    <c:showDLblsOverMax val="0"/>
  </c:chart>
  <c:txPr>
    <a:bodyPr/>
    <a:lstStyle/>
    <a:p>
      <a:pPr>
        <a:defRPr sz="1800" b="1"/>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spPr>
            <a:ln w="28575" cap="rnd" cmpd="sng" algn="ctr">
              <a:noFill/>
              <a:prstDash val="solid"/>
              <a:round/>
            </a:ln>
          </c:spPr>
          <c:trendline>
            <c:trendlineType val="linear"/>
            <c:dispRSqr val="1"/>
            <c:dispEq val="1"/>
            <c:trendlineLbl>
              <c:layout>
                <c:manualLayout>
                  <c:x val="-0.45681846461504277"/>
                  <c:y val="-0.15001529812384162"/>
                </c:manualLayout>
              </c:layout>
              <c:numFmt formatCode="General" sourceLinked="0"/>
              <c:txPr>
                <a:bodyPr rot="0" vert="horz"/>
                <a:lstStyle/>
                <a:p>
                  <a:pPr>
                    <a:defRPr/>
                  </a:pPr>
                  <a:endParaRPr lang="zh-CN"/>
                </a:p>
              </c:txPr>
            </c:trendlineLbl>
          </c:trendline>
          <c:xVal>
            <c:numRef>
              <c:f>'G:\[抑制素B数据20170316.xlsx]方法学比对'!$I$3:$I$284</c:f>
              <c:numCache>
                <c:formatCode>General</c:formatCode>
                <c:ptCount val="282"/>
                <c:pt idx="0">
                  <c:v>6.24</c:v>
                </c:pt>
                <c:pt idx="1">
                  <c:v>127.32</c:v>
                </c:pt>
                <c:pt idx="2">
                  <c:v>11.54</c:v>
                </c:pt>
                <c:pt idx="3">
                  <c:v>7.3</c:v>
                </c:pt>
                <c:pt idx="4">
                  <c:v>97.74</c:v>
                </c:pt>
                <c:pt idx="5">
                  <c:v>166.19</c:v>
                </c:pt>
                <c:pt idx="6">
                  <c:v>151.91</c:v>
                </c:pt>
                <c:pt idx="7">
                  <c:v>106.69</c:v>
                </c:pt>
                <c:pt idx="8">
                  <c:v>173.5</c:v>
                </c:pt>
                <c:pt idx="9">
                  <c:v>122.88</c:v>
                </c:pt>
                <c:pt idx="10">
                  <c:v>51</c:v>
                </c:pt>
                <c:pt idx="11">
                  <c:v>105.05</c:v>
                </c:pt>
                <c:pt idx="12">
                  <c:v>116.74</c:v>
                </c:pt>
                <c:pt idx="13">
                  <c:v>157.05000000000001</c:v>
                </c:pt>
                <c:pt idx="14">
                  <c:v>15.24</c:v>
                </c:pt>
                <c:pt idx="15">
                  <c:v>218.16</c:v>
                </c:pt>
                <c:pt idx="16">
                  <c:v>101.29</c:v>
                </c:pt>
                <c:pt idx="17">
                  <c:v>141.46</c:v>
                </c:pt>
                <c:pt idx="18">
                  <c:v>176.97</c:v>
                </c:pt>
                <c:pt idx="19">
                  <c:v>176.47</c:v>
                </c:pt>
                <c:pt idx="20">
                  <c:v>123.9</c:v>
                </c:pt>
                <c:pt idx="21">
                  <c:v>257.80099999999999</c:v>
                </c:pt>
                <c:pt idx="22">
                  <c:v>110.837</c:v>
                </c:pt>
                <c:pt idx="23">
                  <c:v>302.73899999999998</c:v>
                </c:pt>
                <c:pt idx="24">
                  <c:v>8.17</c:v>
                </c:pt>
                <c:pt idx="25">
                  <c:v>166.46</c:v>
                </c:pt>
                <c:pt idx="26">
                  <c:v>61</c:v>
                </c:pt>
                <c:pt idx="27">
                  <c:v>211.96</c:v>
                </c:pt>
                <c:pt idx="28">
                  <c:v>177.77</c:v>
                </c:pt>
                <c:pt idx="29">
                  <c:v>80.209999999999994</c:v>
                </c:pt>
                <c:pt idx="30">
                  <c:v>92.17</c:v>
                </c:pt>
                <c:pt idx="31">
                  <c:v>140.94999999999999</c:v>
                </c:pt>
                <c:pt idx="32">
                  <c:v>18.28</c:v>
                </c:pt>
                <c:pt idx="33">
                  <c:v>162.47999999999999</c:v>
                </c:pt>
                <c:pt idx="34">
                  <c:v>238.36</c:v>
                </c:pt>
                <c:pt idx="35">
                  <c:v>58.76</c:v>
                </c:pt>
                <c:pt idx="36">
                  <c:v>107.54</c:v>
                </c:pt>
                <c:pt idx="37">
                  <c:v>218.15</c:v>
                </c:pt>
                <c:pt idx="38">
                  <c:v>272.12</c:v>
                </c:pt>
                <c:pt idx="39">
                  <c:v>217.64</c:v>
                </c:pt>
                <c:pt idx="40">
                  <c:v>26.89</c:v>
                </c:pt>
                <c:pt idx="41">
                  <c:v>101.29</c:v>
                </c:pt>
                <c:pt idx="42">
                  <c:v>170.35</c:v>
                </c:pt>
                <c:pt idx="43">
                  <c:v>68.305000000000007</c:v>
                </c:pt>
                <c:pt idx="44">
                  <c:v>83.165000000000006</c:v>
                </c:pt>
                <c:pt idx="45">
                  <c:v>181.584</c:v>
                </c:pt>
                <c:pt idx="46">
                  <c:v>228.34299999999999</c:v>
                </c:pt>
                <c:pt idx="47">
                  <c:v>132.91499999999999</c:v>
                </c:pt>
                <c:pt idx="48">
                  <c:v>8.1210000000000004</c:v>
                </c:pt>
                <c:pt idx="49">
                  <c:v>300.33199999999999</c:v>
                </c:pt>
                <c:pt idx="50">
                  <c:v>231.524</c:v>
                </c:pt>
                <c:pt idx="51">
                  <c:v>10.327</c:v>
                </c:pt>
                <c:pt idx="52">
                  <c:v>32.674999999999997</c:v>
                </c:pt>
                <c:pt idx="53">
                  <c:v>129.31399999999999</c:v>
                </c:pt>
                <c:pt idx="54">
                  <c:v>137.54900000000001</c:v>
                </c:pt>
                <c:pt idx="55">
                  <c:v>189.41300000000001</c:v>
                </c:pt>
                <c:pt idx="56">
                  <c:v>100.577</c:v>
                </c:pt>
                <c:pt idx="57">
                  <c:v>5.32</c:v>
                </c:pt>
                <c:pt idx="58">
                  <c:v>101.09</c:v>
                </c:pt>
                <c:pt idx="59">
                  <c:v>0.04</c:v>
                </c:pt>
                <c:pt idx="60">
                  <c:v>159.88</c:v>
                </c:pt>
                <c:pt idx="61">
                  <c:v>10.93</c:v>
                </c:pt>
                <c:pt idx="62">
                  <c:v>201.16</c:v>
                </c:pt>
                <c:pt idx="63">
                  <c:v>169.38</c:v>
                </c:pt>
                <c:pt idx="64">
                  <c:v>242.86</c:v>
                </c:pt>
                <c:pt idx="65">
                  <c:v>242.86</c:v>
                </c:pt>
                <c:pt idx="66">
                  <c:v>234.24</c:v>
                </c:pt>
                <c:pt idx="67">
                  <c:v>135.07</c:v>
                </c:pt>
                <c:pt idx="68">
                  <c:v>145.47</c:v>
                </c:pt>
                <c:pt idx="69">
                  <c:v>36.5</c:v>
                </c:pt>
                <c:pt idx="70">
                  <c:v>188.46</c:v>
                </c:pt>
                <c:pt idx="71">
                  <c:v>144.125</c:v>
                </c:pt>
                <c:pt idx="72">
                  <c:v>45.161999999999999</c:v>
                </c:pt>
                <c:pt idx="73">
                  <c:v>160.82900000000001</c:v>
                </c:pt>
                <c:pt idx="74">
                  <c:v>225.65899999999999</c:v>
                </c:pt>
                <c:pt idx="75">
                  <c:v>127.935</c:v>
                </c:pt>
                <c:pt idx="76">
                  <c:v>135.79400000000001</c:v>
                </c:pt>
                <c:pt idx="77">
                  <c:v>109.462</c:v>
                </c:pt>
                <c:pt idx="78">
                  <c:v>134.869</c:v>
                </c:pt>
                <c:pt idx="79">
                  <c:v>125.625</c:v>
                </c:pt>
                <c:pt idx="80">
                  <c:v>188.36600000000001</c:v>
                </c:pt>
                <c:pt idx="81">
                  <c:v>90.977999999999994</c:v>
                </c:pt>
                <c:pt idx="82">
                  <c:v>152.93299999999999</c:v>
                </c:pt>
                <c:pt idx="83">
                  <c:v>9.9969999999999999</c:v>
                </c:pt>
                <c:pt idx="84">
                  <c:v>177.137</c:v>
                </c:pt>
                <c:pt idx="85">
                  <c:v>139.958</c:v>
                </c:pt>
                <c:pt idx="86">
                  <c:v>241.40799999999999</c:v>
                </c:pt>
                <c:pt idx="87">
                  <c:v>205.29400000000001</c:v>
                </c:pt>
                <c:pt idx="88">
                  <c:v>95.141000000000005</c:v>
                </c:pt>
                <c:pt idx="89">
                  <c:v>26.300999999999998</c:v>
                </c:pt>
                <c:pt idx="90">
                  <c:v>50.39</c:v>
                </c:pt>
                <c:pt idx="91">
                  <c:v>64.25</c:v>
                </c:pt>
                <c:pt idx="92">
                  <c:v>120.77</c:v>
                </c:pt>
                <c:pt idx="93">
                  <c:v>31.83</c:v>
                </c:pt>
                <c:pt idx="94">
                  <c:v>121.67</c:v>
                </c:pt>
                <c:pt idx="95">
                  <c:v>119.88</c:v>
                </c:pt>
                <c:pt idx="96">
                  <c:v>49.94</c:v>
                </c:pt>
                <c:pt idx="97">
                  <c:v>62.02</c:v>
                </c:pt>
                <c:pt idx="98">
                  <c:v>111.4</c:v>
                </c:pt>
                <c:pt idx="99">
                  <c:v>93.16</c:v>
                </c:pt>
                <c:pt idx="100">
                  <c:v>175.35</c:v>
                </c:pt>
                <c:pt idx="101">
                  <c:v>106.95</c:v>
                </c:pt>
                <c:pt idx="102">
                  <c:v>58</c:v>
                </c:pt>
                <c:pt idx="103">
                  <c:v>13.61</c:v>
                </c:pt>
                <c:pt idx="104">
                  <c:v>85.6</c:v>
                </c:pt>
                <c:pt idx="105">
                  <c:v>14.57</c:v>
                </c:pt>
                <c:pt idx="106">
                  <c:v>156.27000000000001</c:v>
                </c:pt>
                <c:pt idx="107">
                  <c:v>77.25</c:v>
                </c:pt>
                <c:pt idx="108">
                  <c:v>172.64599999999999</c:v>
                </c:pt>
                <c:pt idx="109">
                  <c:v>77.251000000000005</c:v>
                </c:pt>
                <c:pt idx="110">
                  <c:v>65.807000000000002</c:v>
                </c:pt>
                <c:pt idx="111">
                  <c:v>176.68299999999999</c:v>
                </c:pt>
                <c:pt idx="112">
                  <c:v>130.244</c:v>
                </c:pt>
                <c:pt idx="113">
                  <c:v>151.58099999999999</c:v>
                </c:pt>
                <c:pt idx="114">
                  <c:v>123.84</c:v>
                </c:pt>
                <c:pt idx="115">
                  <c:v>135.608</c:v>
                </c:pt>
                <c:pt idx="116">
                  <c:v>43.905000000000001</c:v>
                </c:pt>
                <c:pt idx="117">
                  <c:v>15.867000000000001</c:v>
                </c:pt>
                <c:pt idx="118">
                  <c:v>192.68799999999999</c:v>
                </c:pt>
                <c:pt idx="119">
                  <c:v>85.397999999999996</c:v>
                </c:pt>
                <c:pt idx="120">
                  <c:v>65.106999999999999</c:v>
                </c:pt>
                <c:pt idx="121">
                  <c:v>160.27799999999999</c:v>
                </c:pt>
                <c:pt idx="122">
                  <c:v>127.267</c:v>
                </c:pt>
                <c:pt idx="123">
                  <c:v>86.850999999999999</c:v>
                </c:pt>
                <c:pt idx="124">
                  <c:v>199.21899999999999</c:v>
                </c:pt>
                <c:pt idx="125">
                  <c:v>9.9969999999999999</c:v>
                </c:pt>
                <c:pt idx="126">
                  <c:v>109.679</c:v>
                </c:pt>
                <c:pt idx="127">
                  <c:v>123.84</c:v>
                </c:pt>
                <c:pt idx="128">
                  <c:v>22.667000000000002</c:v>
                </c:pt>
                <c:pt idx="129">
                  <c:v>109.679</c:v>
                </c:pt>
                <c:pt idx="130">
                  <c:v>74.277000000000001</c:v>
                </c:pt>
                <c:pt idx="131">
                  <c:v>125.798</c:v>
                </c:pt>
                <c:pt idx="132">
                  <c:v>31.37</c:v>
                </c:pt>
                <c:pt idx="133">
                  <c:v>76.691999999999993</c:v>
                </c:pt>
                <c:pt idx="134">
                  <c:v>244.90899999999999</c:v>
                </c:pt>
                <c:pt idx="135">
                  <c:v>12.938000000000001</c:v>
                </c:pt>
                <c:pt idx="136">
                  <c:v>127.267</c:v>
                </c:pt>
                <c:pt idx="137">
                  <c:v>132.661</c:v>
                </c:pt>
                <c:pt idx="138">
                  <c:v>163.749</c:v>
                </c:pt>
                <c:pt idx="139">
                  <c:v>76.209000000000003</c:v>
                </c:pt>
                <c:pt idx="140">
                  <c:v>100.434</c:v>
                </c:pt>
                <c:pt idx="141">
                  <c:v>43.26</c:v>
                </c:pt>
                <c:pt idx="142">
                  <c:v>14.54</c:v>
                </c:pt>
                <c:pt idx="143">
                  <c:v>13.43</c:v>
                </c:pt>
                <c:pt idx="144">
                  <c:v>11.97</c:v>
                </c:pt>
                <c:pt idx="145">
                  <c:v>65.209999999999994</c:v>
                </c:pt>
                <c:pt idx="146">
                  <c:v>46.41</c:v>
                </c:pt>
                <c:pt idx="147">
                  <c:v>59.57</c:v>
                </c:pt>
                <c:pt idx="148">
                  <c:v>84.4</c:v>
                </c:pt>
                <c:pt idx="149">
                  <c:v>141.28</c:v>
                </c:pt>
                <c:pt idx="150">
                  <c:v>70.08</c:v>
                </c:pt>
                <c:pt idx="151">
                  <c:v>97.25</c:v>
                </c:pt>
                <c:pt idx="152">
                  <c:v>107.7</c:v>
                </c:pt>
                <c:pt idx="153">
                  <c:v>80.290000000000006</c:v>
                </c:pt>
                <c:pt idx="154">
                  <c:v>139.56</c:v>
                </c:pt>
                <c:pt idx="155">
                  <c:v>215.06</c:v>
                </c:pt>
                <c:pt idx="156">
                  <c:v>104.77</c:v>
                </c:pt>
                <c:pt idx="157">
                  <c:v>99.75</c:v>
                </c:pt>
                <c:pt idx="158">
                  <c:v>169.02</c:v>
                </c:pt>
                <c:pt idx="159">
                  <c:v>146.88</c:v>
                </c:pt>
                <c:pt idx="160">
                  <c:v>60.86</c:v>
                </c:pt>
                <c:pt idx="161">
                  <c:v>101.39</c:v>
                </c:pt>
                <c:pt idx="162">
                  <c:v>74.099999999999994</c:v>
                </c:pt>
                <c:pt idx="163">
                  <c:v>11.92</c:v>
                </c:pt>
                <c:pt idx="164">
                  <c:v>121.61</c:v>
                </c:pt>
                <c:pt idx="165">
                  <c:v>95.72</c:v>
                </c:pt>
                <c:pt idx="166">
                  <c:v>90.5</c:v>
                </c:pt>
                <c:pt idx="167">
                  <c:v>173.92</c:v>
                </c:pt>
                <c:pt idx="168">
                  <c:v>122.93</c:v>
                </c:pt>
                <c:pt idx="169">
                  <c:v>101.14</c:v>
                </c:pt>
                <c:pt idx="170">
                  <c:v>187.15100000000001</c:v>
                </c:pt>
                <c:pt idx="171">
                  <c:v>69.004000000000005</c:v>
                </c:pt>
                <c:pt idx="172">
                  <c:v>19.236999999999998</c:v>
                </c:pt>
                <c:pt idx="173">
                  <c:v>127.94</c:v>
                </c:pt>
                <c:pt idx="174">
                  <c:v>69.468000000000004</c:v>
                </c:pt>
                <c:pt idx="175">
                  <c:v>14.997999999999999</c:v>
                </c:pt>
                <c:pt idx="176">
                  <c:v>133.77500000000001</c:v>
                </c:pt>
                <c:pt idx="177">
                  <c:v>114.889</c:v>
                </c:pt>
                <c:pt idx="178">
                  <c:v>116.333</c:v>
                </c:pt>
                <c:pt idx="179">
                  <c:v>52.002000000000002</c:v>
                </c:pt>
                <c:pt idx="180">
                  <c:v>92.444999999999993</c:v>
                </c:pt>
                <c:pt idx="181">
                  <c:v>56.564</c:v>
                </c:pt>
                <c:pt idx="182">
                  <c:v>124.062</c:v>
                </c:pt>
                <c:pt idx="183">
                  <c:v>69.004000000000005</c:v>
                </c:pt>
                <c:pt idx="184">
                  <c:v>53.368000000000002</c:v>
                </c:pt>
                <c:pt idx="185">
                  <c:v>61.61</c:v>
                </c:pt>
                <c:pt idx="186">
                  <c:v>42.061999999999998</c:v>
                </c:pt>
                <c:pt idx="187">
                  <c:v>167.09</c:v>
                </c:pt>
                <c:pt idx="188">
                  <c:v>113.95</c:v>
                </c:pt>
                <c:pt idx="189">
                  <c:v>9.15</c:v>
                </c:pt>
                <c:pt idx="190">
                  <c:v>107.51</c:v>
                </c:pt>
                <c:pt idx="191">
                  <c:v>247.01</c:v>
                </c:pt>
                <c:pt idx="192">
                  <c:v>58.92</c:v>
                </c:pt>
                <c:pt idx="193">
                  <c:v>125.5</c:v>
                </c:pt>
                <c:pt idx="194">
                  <c:v>127.82</c:v>
                </c:pt>
                <c:pt idx="195">
                  <c:v>84.66</c:v>
                </c:pt>
                <c:pt idx="196">
                  <c:v>290.11</c:v>
                </c:pt>
                <c:pt idx="197">
                  <c:v>14.7</c:v>
                </c:pt>
                <c:pt idx="198">
                  <c:v>21.71</c:v>
                </c:pt>
                <c:pt idx="199">
                  <c:v>88.3</c:v>
                </c:pt>
                <c:pt idx="200">
                  <c:v>104.75</c:v>
                </c:pt>
                <c:pt idx="201">
                  <c:v>81.02</c:v>
                </c:pt>
                <c:pt idx="202">
                  <c:v>248.47</c:v>
                </c:pt>
                <c:pt idx="203">
                  <c:v>94.22</c:v>
                </c:pt>
                <c:pt idx="204">
                  <c:v>21.28</c:v>
                </c:pt>
                <c:pt idx="205">
                  <c:v>202.2</c:v>
                </c:pt>
                <c:pt idx="206">
                  <c:v>114.673</c:v>
                </c:pt>
                <c:pt idx="207">
                  <c:v>59.868000000000002</c:v>
                </c:pt>
                <c:pt idx="208">
                  <c:v>14.435</c:v>
                </c:pt>
                <c:pt idx="209">
                  <c:v>143.154</c:v>
                </c:pt>
                <c:pt idx="210">
                  <c:v>233.274</c:v>
                </c:pt>
                <c:pt idx="211">
                  <c:v>290.97000000000003</c:v>
                </c:pt>
                <c:pt idx="212">
                  <c:v>134.58000000000001</c:v>
                </c:pt>
                <c:pt idx="213">
                  <c:v>45.412999999999997</c:v>
                </c:pt>
                <c:pt idx="214">
                  <c:v>123.583</c:v>
                </c:pt>
                <c:pt idx="215">
                  <c:v>148.22800000000001</c:v>
                </c:pt>
                <c:pt idx="216">
                  <c:v>166.67400000000001</c:v>
                </c:pt>
                <c:pt idx="217">
                  <c:v>47.197000000000003</c:v>
                </c:pt>
                <c:pt idx="218">
                  <c:v>130.06700000000001</c:v>
                </c:pt>
                <c:pt idx="219">
                  <c:v>293.13600000000002</c:v>
                </c:pt>
                <c:pt idx="220">
                  <c:v>117.53100000000001</c:v>
                </c:pt>
                <c:pt idx="221">
                  <c:v>112.827</c:v>
                </c:pt>
                <c:pt idx="222">
                  <c:v>87.673000000000002</c:v>
                </c:pt>
                <c:pt idx="223">
                  <c:v>180.90600000000001</c:v>
                </c:pt>
                <c:pt idx="224">
                  <c:v>54.834000000000003</c:v>
                </c:pt>
                <c:pt idx="225">
                  <c:v>162.423</c:v>
                </c:pt>
                <c:pt idx="226">
                  <c:v>95.546000000000006</c:v>
                </c:pt>
                <c:pt idx="227">
                  <c:v>122.25</c:v>
                </c:pt>
                <c:pt idx="228">
                  <c:v>83.063000000000002</c:v>
                </c:pt>
                <c:pt idx="229">
                  <c:v>119.417</c:v>
                </c:pt>
                <c:pt idx="230">
                  <c:v>12.14</c:v>
                </c:pt>
                <c:pt idx="231">
                  <c:v>119.889</c:v>
                </c:pt>
                <c:pt idx="232">
                  <c:v>61.604999999999997</c:v>
                </c:pt>
                <c:pt idx="233">
                  <c:v>107.669</c:v>
                </c:pt>
                <c:pt idx="234">
                  <c:v>18.634</c:v>
                </c:pt>
                <c:pt idx="235">
                  <c:v>88.135000000000005</c:v>
                </c:pt>
                <c:pt idx="236">
                  <c:v>104.863</c:v>
                </c:pt>
                <c:pt idx="237">
                  <c:v>178.95099999999999</c:v>
                </c:pt>
                <c:pt idx="238">
                  <c:v>202.54300000000001</c:v>
                </c:pt>
                <c:pt idx="239">
                  <c:v>218.935</c:v>
                </c:pt>
                <c:pt idx="240">
                  <c:v>105.92</c:v>
                </c:pt>
                <c:pt idx="241">
                  <c:v>80.22</c:v>
                </c:pt>
                <c:pt idx="242">
                  <c:v>119.84</c:v>
                </c:pt>
                <c:pt idx="243">
                  <c:v>96.61</c:v>
                </c:pt>
                <c:pt idx="244">
                  <c:v>63.35</c:v>
                </c:pt>
                <c:pt idx="245">
                  <c:v>160.4</c:v>
                </c:pt>
                <c:pt idx="246">
                  <c:v>157.86000000000001</c:v>
                </c:pt>
                <c:pt idx="247">
                  <c:v>120.66</c:v>
                </c:pt>
                <c:pt idx="248">
                  <c:v>114.5</c:v>
                </c:pt>
                <c:pt idx="249">
                  <c:v>174.47</c:v>
                </c:pt>
                <c:pt idx="250">
                  <c:v>177.47</c:v>
                </c:pt>
                <c:pt idx="251">
                  <c:v>183.92</c:v>
                </c:pt>
                <c:pt idx="252">
                  <c:v>233.3</c:v>
                </c:pt>
                <c:pt idx="253">
                  <c:v>25.79</c:v>
                </c:pt>
                <c:pt idx="254">
                  <c:v>183.49</c:v>
                </c:pt>
                <c:pt idx="255">
                  <c:v>250.65</c:v>
                </c:pt>
                <c:pt idx="256">
                  <c:v>122.187</c:v>
                </c:pt>
                <c:pt idx="257">
                  <c:v>68.088999999999999</c:v>
                </c:pt>
                <c:pt idx="258">
                  <c:v>63.201000000000001</c:v>
                </c:pt>
                <c:pt idx="259">
                  <c:v>113.32899999999999</c:v>
                </c:pt>
                <c:pt idx="260">
                  <c:v>248.58799999999999</c:v>
                </c:pt>
                <c:pt idx="261">
                  <c:v>83.95</c:v>
                </c:pt>
                <c:pt idx="262">
                  <c:v>141.578</c:v>
                </c:pt>
                <c:pt idx="263">
                  <c:v>70.347999999999999</c:v>
                </c:pt>
                <c:pt idx="264">
                  <c:v>182.94</c:v>
                </c:pt>
                <c:pt idx="265">
                  <c:v>197.33099999999999</c:v>
                </c:pt>
                <c:pt idx="266">
                  <c:v>107.574</c:v>
                </c:pt>
                <c:pt idx="267">
                  <c:v>86.43</c:v>
                </c:pt>
                <c:pt idx="268">
                  <c:v>48.39</c:v>
                </c:pt>
                <c:pt idx="269">
                  <c:v>94.71</c:v>
                </c:pt>
                <c:pt idx="270">
                  <c:v>163.38999999999999</c:v>
                </c:pt>
                <c:pt idx="271">
                  <c:v>137.79</c:v>
                </c:pt>
                <c:pt idx="272">
                  <c:v>246.11</c:v>
                </c:pt>
                <c:pt idx="273">
                  <c:v>12.51</c:v>
                </c:pt>
                <c:pt idx="274">
                  <c:v>268.33999999999997</c:v>
                </c:pt>
                <c:pt idx="275">
                  <c:v>75.180000000000007</c:v>
                </c:pt>
                <c:pt idx="276">
                  <c:v>70.33</c:v>
                </c:pt>
                <c:pt idx="277">
                  <c:v>80.430000000000007</c:v>
                </c:pt>
                <c:pt idx="278">
                  <c:v>134.71</c:v>
                </c:pt>
                <c:pt idx="279">
                  <c:v>110.62</c:v>
                </c:pt>
                <c:pt idx="280">
                  <c:v>149.77000000000001</c:v>
                </c:pt>
                <c:pt idx="281">
                  <c:v>138.94</c:v>
                </c:pt>
              </c:numCache>
            </c:numRef>
          </c:xVal>
          <c:yVal>
            <c:numRef>
              <c:f>'G:\[抑制素B数据20170316.xlsx]方法学比对'!$K$3:$K$284</c:f>
              <c:numCache>
                <c:formatCode>General</c:formatCode>
                <c:ptCount val="282"/>
                <c:pt idx="0">
                  <c:v>0</c:v>
                </c:pt>
                <c:pt idx="1">
                  <c:v>138.57</c:v>
                </c:pt>
                <c:pt idx="2">
                  <c:v>0</c:v>
                </c:pt>
                <c:pt idx="3">
                  <c:v>0</c:v>
                </c:pt>
                <c:pt idx="4">
                  <c:v>100.59</c:v>
                </c:pt>
                <c:pt idx="5">
                  <c:v>184.59</c:v>
                </c:pt>
                <c:pt idx="6">
                  <c:v>158.27000000000001</c:v>
                </c:pt>
                <c:pt idx="7">
                  <c:v>67.95</c:v>
                </c:pt>
                <c:pt idx="8">
                  <c:v>191.3</c:v>
                </c:pt>
                <c:pt idx="9">
                  <c:v>130.43</c:v>
                </c:pt>
                <c:pt idx="10">
                  <c:v>36.53</c:v>
                </c:pt>
                <c:pt idx="11">
                  <c:v>104.88</c:v>
                </c:pt>
                <c:pt idx="12">
                  <c:v>75.55</c:v>
                </c:pt>
                <c:pt idx="13">
                  <c:v>144.19</c:v>
                </c:pt>
                <c:pt idx="14">
                  <c:v>0</c:v>
                </c:pt>
                <c:pt idx="15">
                  <c:v>223.89</c:v>
                </c:pt>
                <c:pt idx="16">
                  <c:v>72.14</c:v>
                </c:pt>
                <c:pt idx="17">
                  <c:v>137.55000000000001</c:v>
                </c:pt>
                <c:pt idx="18">
                  <c:v>178.76</c:v>
                </c:pt>
                <c:pt idx="19">
                  <c:v>193.53</c:v>
                </c:pt>
                <c:pt idx="20">
                  <c:v>134.56</c:v>
                </c:pt>
                <c:pt idx="21">
                  <c:v>242.07</c:v>
                </c:pt>
                <c:pt idx="22">
                  <c:v>163.05000000000001</c:v>
                </c:pt>
                <c:pt idx="23">
                  <c:v>434.61</c:v>
                </c:pt>
                <c:pt idx="24">
                  <c:v>0</c:v>
                </c:pt>
                <c:pt idx="25">
                  <c:v>104.93</c:v>
                </c:pt>
                <c:pt idx="26">
                  <c:v>25.98</c:v>
                </c:pt>
                <c:pt idx="27">
                  <c:v>201.78</c:v>
                </c:pt>
                <c:pt idx="28">
                  <c:v>149.78</c:v>
                </c:pt>
                <c:pt idx="29">
                  <c:v>106.04</c:v>
                </c:pt>
                <c:pt idx="30">
                  <c:v>77.86</c:v>
                </c:pt>
                <c:pt idx="31">
                  <c:v>154.86000000000001</c:v>
                </c:pt>
                <c:pt idx="32">
                  <c:v>30.58</c:v>
                </c:pt>
                <c:pt idx="33">
                  <c:v>169.56</c:v>
                </c:pt>
                <c:pt idx="34">
                  <c:v>290.57</c:v>
                </c:pt>
                <c:pt idx="35">
                  <c:v>48.62</c:v>
                </c:pt>
                <c:pt idx="36">
                  <c:v>97.79</c:v>
                </c:pt>
                <c:pt idx="37">
                  <c:v>238.66</c:v>
                </c:pt>
                <c:pt idx="38">
                  <c:v>256.98</c:v>
                </c:pt>
                <c:pt idx="39">
                  <c:v>261.07</c:v>
                </c:pt>
                <c:pt idx="40">
                  <c:v>89.36</c:v>
                </c:pt>
                <c:pt idx="41">
                  <c:v>119.74</c:v>
                </c:pt>
                <c:pt idx="42">
                  <c:v>217.68</c:v>
                </c:pt>
                <c:pt idx="43">
                  <c:v>92.77</c:v>
                </c:pt>
                <c:pt idx="44">
                  <c:v>90.17</c:v>
                </c:pt>
                <c:pt idx="45">
                  <c:v>231.05</c:v>
                </c:pt>
                <c:pt idx="46">
                  <c:v>225.77</c:v>
                </c:pt>
                <c:pt idx="47">
                  <c:v>149.16</c:v>
                </c:pt>
                <c:pt idx="48">
                  <c:v>12.46</c:v>
                </c:pt>
                <c:pt idx="49">
                  <c:v>412.96</c:v>
                </c:pt>
                <c:pt idx="50">
                  <c:v>281.58999999999997</c:v>
                </c:pt>
                <c:pt idx="51">
                  <c:v>46.65</c:v>
                </c:pt>
                <c:pt idx="52">
                  <c:v>35.049999999999997</c:v>
                </c:pt>
                <c:pt idx="53">
                  <c:v>169.04</c:v>
                </c:pt>
                <c:pt idx="54">
                  <c:v>185.81</c:v>
                </c:pt>
                <c:pt idx="55">
                  <c:v>260.76</c:v>
                </c:pt>
                <c:pt idx="56">
                  <c:v>126.07</c:v>
                </c:pt>
                <c:pt idx="57">
                  <c:v>10.31</c:v>
                </c:pt>
                <c:pt idx="58">
                  <c:v>115.74</c:v>
                </c:pt>
                <c:pt idx="59">
                  <c:v>22.3</c:v>
                </c:pt>
                <c:pt idx="60">
                  <c:v>192.62</c:v>
                </c:pt>
                <c:pt idx="61">
                  <c:v>12.83</c:v>
                </c:pt>
                <c:pt idx="62">
                  <c:v>245.87</c:v>
                </c:pt>
                <c:pt idx="63">
                  <c:v>207.65</c:v>
                </c:pt>
                <c:pt idx="64">
                  <c:v>278.57</c:v>
                </c:pt>
                <c:pt idx="65">
                  <c:v>270.55</c:v>
                </c:pt>
                <c:pt idx="66">
                  <c:v>237.09</c:v>
                </c:pt>
                <c:pt idx="67">
                  <c:v>124.77</c:v>
                </c:pt>
                <c:pt idx="68">
                  <c:v>129.63</c:v>
                </c:pt>
                <c:pt idx="69">
                  <c:v>32.76</c:v>
                </c:pt>
                <c:pt idx="70">
                  <c:v>172.81</c:v>
                </c:pt>
                <c:pt idx="71">
                  <c:v>147.68</c:v>
                </c:pt>
                <c:pt idx="72">
                  <c:v>36.450000000000003</c:v>
                </c:pt>
                <c:pt idx="73">
                  <c:v>192.8</c:v>
                </c:pt>
                <c:pt idx="74">
                  <c:v>182.46</c:v>
                </c:pt>
                <c:pt idx="75">
                  <c:v>120.5</c:v>
                </c:pt>
                <c:pt idx="76">
                  <c:v>138.63</c:v>
                </c:pt>
                <c:pt idx="77">
                  <c:v>95.97</c:v>
                </c:pt>
                <c:pt idx="78">
                  <c:v>143.74</c:v>
                </c:pt>
                <c:pt idx="79">
                  <c:v>124.86</c:v>
                </c:pt>
                <c:pt idx="80">
                  <c:v>196.28</c:v>
                </c:pt>
                <c:pt idx="81">
                  <c:v>74.23</c:v>
                </c:pt>
                <c:pt idx="82">
                  <c:v>180.39</c:v>
                </c:pt>
                <c:pt idx="83">
                  <c:v>0</c:v>
                </c:pt>
                <c:pt idx="84">
                  <c:v>180.15</c:v>
                </c:pt>
                <c:pt idx="85">
                  <c:v>156.44</c:v>
                </c:pt>
                <c:pt idx="86">
                  <c:v>248.89</c:v>
                </c:pt>
                <c:pt idx="87">
                  <c:v>218.26</c:v>
                </c:pt>
                <c:pt idx="88">
                  <c:v>101.57</c:v>
                </c:pt>
                <c:pt idx="89">
                  <c:v>30.35</c:v>
                </c:pt>
                <c:pt idx="90">
                  <c:v>66.28</c:v>
                </c:pt>
                <c:pt idx="91">
                  <c:v>63.31</c:v>
                </c:pt>
                <c:pt idx="92">
                  <c:v>115.16</c:v>
                </c:pt>
                <c:pt idx="93">
                  <c:v>38.72</c:v>
                </c:pt>
                <c:pt idx="94">
                  <c:v>141.26</c:v>
                </c:pt>
                <c:pt idx="95">
                  <c:v>133.65</c:v>
                </c:pt>
                <c:pt idx="96">
                  <c:v>58.4</c:v>
                </c:pt>
                <c:pt idx="97">
                  <c:v>68.61</c:v>
                </c:pt>
                <c:pt idx="98">
                  <c:v>130.86000000000001</c:v>
                </c:pt>
                <c:pt idx="99">
                  <c:v>86.52</c:v>
                </c:pt>
                <c:pt idx="100">
                  <c:v>141.07</c:v>
                </c:pt>
                <c:pt idx="101">
                  <c:v>131.97999999999999</c:v>
                </c:pt>
                <c:pt idx="102">
                  <c:v>57.44</c:v>
                </c:pt>
                <c:pt idx="103">
                  <c:v>23.58</c:v>
                </c:pt>
                <c:pt idx="104">
                  <c:v>93.54</c:v>
                </c:pt>
                <c:pt idx="105">
                  <c:v>18.600000000000001</c:v>
                </c:pt>
                <c:pt idx="106">
                  <c:v>179.79</c:v>
                </c:pt>
                <c:pt idx="107">
                  <c:v>93.12</c:v>
                </c:pt>
                <c:pt idx="108">
                  <c:v>178.59</c:v>
                </c:pt>
                <c:pt idx="109">
                  <c:v>86.72</c:v>
                </c:pt>
                <c:pt idx="110">
                  <c:v>45.16</c:v>
                </c:pt>
                <c:pt idx="111">
                  <c:v>179.91</c:v>
                </c:pt>
                <c:pt idx="112">
                  <c:v>129.13999999999999</c:v>
                </c:pt>
                <c:pt idx="113">
                  <c:v>187.86</c:v>
                </c:pt>
                <c:pt idx="114">
                  <c:v>146.55000000000001</c:v>
                </c:pt>
                <c:pt idx="115">
                  <c:v>162.84</c:v>
                </c:pt>
                <c:pt idx="116">
                  <c:v>49.54</c:v>
                </c:pt>
                <c:pt idx="117">
                  <c:v>29.36</c:v>
                </c:pt>
                <c:pt idx="118">
                  <c:v>167.32</c:v>
                </c:pt>
                <c:pt idx="119">
                  <c:v>88.11</c:v>
                </c:pt>
                <c:pt idx="120">
                  <c:v>54.73</c:v>
                </c:pt>
                <c:pt idx="121">
                  <c:v>145.69</c:v>
                </c:pt>
                <c:pt idx="122">
                  <c:v>105.04</c:v>
                </c:pt>
                <c:pt idx="123">
                  <c:v>103.66</c:v>
                </c:pt>
                <c:pt idx="124">
                  <c:v>236.9</c:v>
                </c:pt>
                <c:pt idx="125">
                  <c:v>147.61000000000001</c:v>
                </c:pt>
                <c:pt idx="126">
                  <c:v>131.38</c:v>
                </c:pt>
                <c:pt idx="127">
                  <c:v>133.4</c:v>
                </c:pt>
                <c:pt idx="128">
                  <c:v>32.79</c:v>
                </c:pt>
                <c:pt idx="129">
                  <c:v>105.04</c:v>
                </c:pt>
                <c:pt idx="130">
                  <c:v>102.74</c:v>
                </c:pt>
                <c:pt idx="131">
                  <c:v>103.93</c:v>
                </c:pt>
                <c:pt idx="132">
                  <c:v>34.840000000000003</c:v>
                </c:pt>
                <c:pt idx="133">
                  <c:v>82.15</c:v>
                </c:pt>
                <c:pt idx="134">
                  <c:v>275.64999999999998</c:v>
                </c:pt>
                <c:pt idx="135">
                  <c:v>89.74</c:v>
                </c:pt>
                <c:pt idx="136">
                  <c:v>109.17</c:v>
                </c:pt>
                <c:pt idx="137">
                  <c:v>125.76</c:v>
                </c:pt>
                <c:pt idx="138">
                  <c:v>126.75</c:v>
                </c:pt>
                <c:pt idx="139">
                  <c:v>59.41</c:v>
                </c:pt>
                <c:pt idx="140">
                  <c:v>69.84</c:v>
                </c:pt>
                <c:pt idx="141">
                  <c:v>54.21</c:v>
                </c:pt>
                <c:pt idx="142">
                  <c:v>33.770000000000003</c:v>
                </c:pt>
                <c:pt idx="143">
                  <c:v>84</c:v>
                </c:pt>
                <c:pt idx="144">
                  <c:v>19.309999999999999</c:v>
                </c:pt>
                <c:pt idx="145">
                  <c:v>35.89</c:v>
                </c:pt>
                <c:pt idx="146">
                  <c:v>52.1</c:v>
                </c:pt>
                <c:pt idx="147">
                  <c:v>67.47</c:v>
                </c:pt>
                <c:pt idx="148">
                  <c:v>86.13</c:v>
                </c:pt>
                <c:pt idx="149">
                  <c:v>205.72</c:v>
                </c:pt>
                <c:pt idx="150">
                  <c:v>77.260000000000005</c:v>
                </c:pt>
                <c:pt idx="151">
                  <c:v>136.37</c:v>
                </c:pt>
                <c:pt idx="152">
                  <c:v>109.55</c:v>
                </c:pt>
                <c:pt idx="153">
                  <c:v>76.14</c:v>
                </c:pt>
                <c:pt idx="154">
                  <c:v>233.27</c:v>
                </c:pt>
                <c:pt idx="155">
                  <c:v>247.42</c:v>
                </c:pt>
                <c:pt idx="156">
                  <c:v>118.86</c:v>
                </c:pt>
                <c:pt idx="157">
                  <c:v>136.83000000000001</c:v>
                </c:pt>
                <c:pt idx="158">
                  <c:v>195.03</c:v>
                </c:pt>
                <c:pt idx="159">
                  <c:v>167.07</c:v>
                </c:pt>
                <c:pt idx="160">
                  <c:v>90.45</c:v>
                </c:pt>
                <c:pt idx="161">
                  <c:v>37.9</c:v>
                </c:pt>
                <c:pt idx="162">
                  <c:v>101.9</c:v>
                </c:pt>
                <c:pt idx="163">
                  <c:v>34.340000000000003</c:v>
                </c:pt>
                <c:pt idx="164">
                  <c:v>119.19</c:v>
                </c:pt>
                <c:pt idx="165">
                  <c:v>95.71</c:v>
                </c:pt>
                <c:pt idx="166">
                  <c:v>86.78</c:v>
                </c:pt>
                <c:pt idx="167">
                  <c:v>197.41</c:v>
                </c:pt>
                <c:pt idx="168">
                  <c:v>118.44</c:v>
                </c:pt>
                <c:pt idx="169">
                  <c:v>129.71</c:v>
                </c:pt>
                <c:pt idx="170">
                  <c:v>237.49</c:v>
                </c:pt>
                <c:pt idx="171">
                  <c:v>79.61</c:v>
                </c:pt>
                <c:pt idx="172">
                  <c:v>44.56</c:v>
                </c:pt>
                <c:pt idx="173">
                  <c:v>164.4</c:v>
                </c:pt>
                <c:pt idx="174">
                  <c:v>108.6</c:v>
                </c:pt>
                <c:pt idx="175">
                  <c:v>30.48</c:v>
                </c:pt>
                <c:pt idx="176">
                  <c:v>161.44</c:v>
                </c:pt>
                <c:pt idx="177">
                  <c:v>188.94</c:v>
                </c:pt>
                <c:pt idx="178">
                  <c:v>163.61000000000001</c:v>
                </c:pt>
                <c:pt idx="179">
                  <c:v>55.33</c:v>
                </c:pt>
                <c:pt idx="180">
                  <c:v>128.54</c:v>
                </c:pt>
                <c:pt idx="181">
                  <c:v>70.37</c:v>
                </c:pt>
                <c:pt idx="182">
                  <c:v>156.36000000000001</c:v>
                </c:pt>
                <c:pt idx="183">
                  <c:v>80.290000000000006</c:v>
                </c:pt>
                <c:pt idx="184">
                  <c:v>77.819999999999993</c:v>
                </c:pt>
                <c:pt idx="185">
                  <c:v>82.68</c:v>
                </c:pt>
                <c:pt idx="186">
                  <c:v>57.88</c:v>
                </c:pt>
                <c:pt idx="187">
                  <c:v>193.14</c:v>
                </c:pt>
                <c:pt idx="188">
                  <c:v>140.47</c:v>
                </c:pt>
                <c:pt idx="189">
                  <c:v>18.649999999999999</c:v>
                </c:pt>
                <c:pt idx="190">
                  <c:v>83.53</c:v>
                </c:pt>
                <c:pt idx="191">
                  <c:v>293.24</c:v>
                </c:pt>
                <c:pt idx="192">
                  <c:v>85.31</c:v>
                </c:pt>
                <c:pt idx="193">
                  <c:v>168.11</c:v>
                </c:pt>
                <c:pt idx="194">
                  <c:v>147</c:v>
                </c:pt>
                <c:pt idx="195">
                  <c:v>98.8</c:v>
                </c:pt>
                <c:pt idx="196">
                  <c:v>315.79000000000002</c:v>
                </c:pt>
                <c:pt idx="197">
                  <c:v>117.78</c:v>
                </c:pt>
                <c:pt idx="198">
                  <c:v>39.340000000000003</c:v>
                </c:pt>
                <c:pt idx="199">
                  <c:v>82.79</c:v>
                </c:pt>
                <c:pt idx="200">
                  <c:v>114.89</c:v>
                </c:pt>
                <c:pt idx="201">
                  <c:v>97.94</c:v>
                </c:pt>
                <c:pt idx="202">
                  <c:v>244.92</c:v>
                </c:pt>
                <c:pt idx="203">
                  <c:v>137.1</c:v>
                </c:pt>
                <c:pt idx="204">
                  <c:v>24.8</c:v>
                </c:pt>
                <c:pt idx="205">
                  <c:v>227.03</c:v>
                </c:pt>
                <c:pt idx="206">
                  <c:v>119.16</c:v>
                </c:pt>
                <c:pt idx="207">
                  <c:v>70.069999999999993</c:v>
                </c:pt>
                <c:pt idx="208">
                  <c:v>22.22</c:v>
                </c:pt>
                <c:pt idx="209">
                  <c:v>171.27</c:v>
                </c:pt>
                <c:pt idx="210">
                  <c:v>286.08</c:v>
                </c:pt>
                <c:pt idx="211">
                  <c:v>292.02999999999997</c:v>
                </c:pt>
                <c:pt idx="212">
                  <c:v>161.53</c:v>
                </c:pt>
                <c:pt idx="213">
                  <c:v>50.69</c:v>
                </c:pt>
                <c:pt idx="214">
                  <c:v>144.81</c:v>
                </c:pt>
                <c:pt idx="215">
                  <c:v>158.96</c:v>
                </c:pt>
                <c:pt idx="216">
                  <c:v>212.3</c:v>
                </c:pt>
                <c:pt idx="217">
                  <c:v>34.96</c:v>
                </c:pt>
                <c:pt idx="218">
                  <c:v>124.97</c:v>
                </c:pt>
                <c:pt idx="219">
                  <c:v>326.88</c:v>
                </c:pt>
                <c:pt idx="220">
                  <c:v>156</c:v>
                </c:pt>
                <c:pt idx="221">
                  <c:v>55.51</c:v>
                </c:pt>
                <c:pt idx="222">
                  <c:v>93.84</c:v>
                </c:pt>
                <c:pt idx="223">
                  <c:v>193.14</c:v>
                </c:pt>
                <c:pt idx="224">
                  <c:v>69.81</c:v>
                </c:pt>
                <c:pt idx="225">
                  <c:v>140.07</c:v>
                </c:pt>
                <c:pt idx="226">
                  <c:v>30.99</c:v>
                </c:pt>
                <c:pt idx="227">
                  <c:v>122.56</c:v>
                </c:pt>
                <c:pt idx="228">
                  <c:v>136.31</c:v>
                </c:pt>
                <c:pt idx="229">
                  <c:v>129.68</c:v>
                </c:pt>
                <c:pt idx="230">
                  <c:v>158.84</c:v>
                </c:pt>
                <c:pt idx="231">
                  <c:v>174.71</c:v>
                </c:pt>
                <c:pt idx="232">
                  <c:v>76.05</c:v>
                </c:pt>
                <c:pt idx="233">
                  <c:v>99.79</c:v>
                </c:pt>
                <c:pt idx="234">
                  <c:v>28.69</c:v>
                </c:pt>
                <c:pt idx="235">
                  <c:v>87.52</c:v>
                </c:pt>
                <c:pt idx="236">
                  <c:v>107.97</c:v>
                </c:pt>
                <c:pt idx="237">
                  <c:v>127.21</c:v>
                </c:pt>
                <c:pt idx="238">
                  <c:v>192.74</c:v>
                </c:pt>
                <c:pt idx="239">
                  <c:v>245.35</c:v>
                </c:pt>
                <c:pt idx="240">
                  <c:v>101.25</c:v>
                </c:pt>
                <c:pt idx="241">
                  <c:v>80.41</c:v>
                </c:pt>
                <c:pt idx="242">
                  <c:v>133.71</c:v>
                </c:pt>
                <c:pt idx="243">
                  <c:v>30.62</c:v>
                </c:pt>
                <c:pt idx="244">
                  <c:v>64.47</c:v>
                </c:pt>
                <c:pt idx="245">
                  <c:v>124.28</c:v>
                </c:pt>
                <c:pt idx="246">
                  <c:v>163.33000000000001</c:v>
                </c:pt>
                <c:pt idx="247">
                  <c:v>172.87</c:v>
                </c:pt>
                <c:pt idx="248">
                  <c:v>85.63</c:v>
                </c:pt>
                <c:pt idx="249">
                  <c:v>148.22</c:v>
                </c:pt>
                <c:pt idx="250">
                  <c:v>170.01</c:v>
                </c:pt>
                <c:pt idx="251">
                  <c:v>164.44</c:v>
                </c:pt>
                <c:pt idx="252">
                  <c:v>182.47</c:v>
                </c:pt>
                <c:pt idx="253">
                  <c:v>75.11</c:v>
                </c:pt>
                <c:pt idx="254">
                  <c:v>137.28</c:v>
                </c:pt>
                <c:pt idx="255">
                  <c:v>191.35</c:v>
                </c:pt>
                <c:pt idx="256">
                  <c:v>142.53</c:v>
                </c:pt>
                <c:pt idx="257">
                  <c:v>111.08</c:v>
                </c:pt>
                <c:pt idx="258">
                  <c:v>67.39</c:v>
                </c:pt>
                <c:pt idx="259">
                  <c:v>331.73</c:v>
                </c:pt>
                <c:pt idx="260">
                  <c:v>246.23</c:v>
                </c:pt>
                <c:pt idx="261">
                  <c:v>80.319999999999993</c:v>
                </c:pt>
                <c:pt idx="262">
                  <c:v>114.47</c:v>
                </c:pt>
                <c:pt idx="263">
                  <c:v>66.66</c:v>
                </c:pt>
                <c:pt idx="264">
                  <c:v>184.9</c:v>
                </c:pt>
                <c:pt idx="265">
                  <c:v>200.57</c:v>
                </c:pt>
                <c:pt idx="266">
                  <c:v>117.33</c:v>
                </c:pt>
                <c:pt idx="267">
                  <c:v>121.16</c:v>
                </c:pt>
                <c:pt idx="268">
                  <c:v>75.95</c:v>
                </c:pt>
                <c:pt idx="269">
                  <c:v>201.59</c:v>
                </c:pt>
                <c:pt idx="270">
                  <c:v>159.38</c:v>
                </c:pt>
                <c:pt idx="271">
                  <c:v>136.59</c:v>
                </c:pt>
                <c:pt idx="272">
                  <c:v>247.57</c:v>
                </c:pt>
                <c:pt idx="273">
                  <c:v>18.57</c:v>
                </c:pt>
                <c:pt idx="274">
                  <c:v>288.98</c:v>
                </c:pt>
                <c:pt idx="275">
                  <c:v>76.87</c:v>
                </c:pt>
                <c:pt idx="276">
                  <c:v>243.9</c:v>
                </c:pt>
                <c:pt idx="277">
                  <c:v>90.24</c:v>
                </c:pt>
                <c:pt idx="278">
                  <c:v>137.01</c:v>
                </c:pt>
                <c:pt idx="279">
                  <c:v>153.86000000000001</c:v>
                </c:pt>
                <c:pt idx="280">
                  <c:v>140.26</c:v>
                </c:pt>
                <c:pt idx="281">
                  <c:v>125.82</c:v>
                </c:pt>
              </c:numCache>
            </c:numRef>
          </c:yVal>
          <c:smooth val="0"/>
          <c:extLst>
            <c:ext xmlns:c16="http://schemas.microsoft.com/office/drawing/2014/chart" uri="{C3380CC4-5D6E-409C-BE32-E72D297353CC}">
              <c16:uniqueId val="{00000001-E535-46AF-BBF0-C8F5FEE56471}"/>
            </c:ext>
          </c:extLst>
        </c:ser>
        <c:dLbls>
          <c:showLegendKey val="0"/>
          <c:showVal val="0"/>
          <c:showCatName val="0"/>
          <c:showSerName val="0"/>
          <c:showPercent val="0"/>
          <c:showBubbleSize val="0"/>
        </c:dLbls>
        <c:axId val="89120128"/>
        <c:axId val="89313280"/>
      </c:scatterChart>
      <c:valAx>
        <c:axId val="89120128"/>
        <c:scaling>
          <c:orientation val="minMax"/>
        </c:scaling>
        <c:delete val="0"/>
        <c:axPos val="b"/>
        <c:numFmt formatCode="General" sourceLinked="1"/>
        <c:majorTickMark val="out"/>
        <c:minorTickMark val="none"/>
        <c:tickLblPos val="nextTo"/>
        <c:txPr>
          <a:bodyPr rot="-60000000" vert="horz"/>
          <a:lstStyle/>
          <a:p>
            <a:pPr>
              <a:defRPr/>
            </a:pPr>
            <a:endParaRPr lang="zh-CN"/>
          </a:p>
        </c:txPr>
        <c:crossAx val="89313280"/>
        <c:crosses val="autoZero"/>
        <c:crossBetween val="midCat"/>
      </c:valAx>
      <c:valAx>
        <c:axId val="89313280"/>
        <c:scaling>
          <c:orientation val="minMax"/>
        </c:scaling>
        <c:delete val="0"/>
        <c:axPos val="l"/>
        <c:majorGridlines>
          <c:spPr>
            <a:ln>
              <a:solidFill>
                <a:schemeClr val="bg1"/>
              </a:solidFill>
            </a:ln>
          </c:spPr>
        </c:majorGridlines>
        <c:numFmt formatCode="General" sourceLinked="1"/>
        <c:majorTickMark val="out"/>
        <c:minorTickMark val="none"/>
        <c:tickLblPos val="nextTo"/>
        <c:txPr>
          <a:bodyPr rot="-60000000" vert="horz"/>
          <a:lstStyle/>
          <a:p>
            <a:pPr>
              <a:defRPr/>
            </a:pPr>
            <a:endParaRPr lang="zh-CN"/>
          </a:p>
        </c:txPr>
        <c:crossAx val="89120128"/>
        <c:crosses val="autoZero"/>
        <c:crossBetween val="midCat"/>
      </c:valAx>
    </c:plotArea>
    <c:plotVisOnly val="1"/>
    <c:dispBlanksAs val="gap"/>
    <c:showDLblsOverMax val="0"/>
  </c:chart>
  <c:txPr>
    <a:bodyPr/>
    <a:lstStyle/>
    <a:p>
      <a:pPr>
        <a:defRPr lang="zh-CN" sz="1800" b="1"/>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C7C3D7E-DECD-40A8-83A4-F76C1F255BF3}" type="datetimeFigureOut">
              <a:rPr lang="en-US" smtClean="0"/>
              <a:pPr/>
              <a:t>3/17/2017</a:t>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FFA86EF-2066-4868-A2D4-77ABBC48F475}" type="slidenum">
              <a:rPr lang="en-US" smtClean="0"/>
              <a:pPr/>
              <a:t>‹#›</a:t>
            </a:fld>
            <a:endParaRPr lang="en-US"/>
          </a:p>
        </p:txBody>
      </p:sp>
    </p:spTree>
    <p:extLst>
      <p:ext uri="{BB962C8B-B14F-4D97-AF65-F5344CB8AC3E}">
        <p14:creationId xmlns:p14="http://schemas.microsoft.com/office/powerpoint/2010/main" val="7406327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66FC44DC-17B1-4BD0-9959-2723B1C0D4AF}" type="datetimeFigureOut">
              <a:rPr lang="zh-CN" altLang="en-US" smtClean="0"/>
              <a:pPr/>
              <a:t>2017/3/17</a:t>
            </a:fld>
            <a:endParaRPr lang="zh-CN" altLang="en-US" dirty="0"/>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90E55252-4D7C-4974-8F53-485A71EFFCE1}" type="slidenum">
              <a:rPr lang="zh-CN" altLang="en-US" smtClean="0"/>
              <a:pPr/>
              <a:t>‹#›</a:t>
            </a:fld>
            <a:endParaRPr lang="zh-CN" altLang="en-US" dirty="0"/>
          </a:p>
        </p:txBody>
      </p:sp>
    </p:spTree>
    <p:extLst>
      <p:ext uri="{BB962C8B-B14F-4D97-AF65-F5344CB8AC3E}">
        <p14:creationId xmlns:p14="http://schemas.microsoft.com/office/powerpoint/2010/main" val="1648147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ebioe.com/yp/product-list-678.html"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现代人环境污染、食品安全、工作生活压力大，生育年龄增大，出现很多不孕不育患者，几乎所有的生殖医学中心都人满为患，他们来这里就是为了生育健康的宝宝。</a:t>
            </a:r>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4</a:t>
            </a:fld>
            <a:endParaRPr lang="zh-CN" altLang="en-US" dirty="0"/>
          </a:p>
        </p:txBody>
      </p:sp>
    </p:spTree>
    <p:extLst>
      <p:ext uri="{BB962C8B-B14F-4D97-AF65-F5344CB8AC3E}">
        <p14:creationId xmlns:p14="http://schemas.microsoft.com/office/powerpoint/2010/main" val="30959852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15</a:t>
            </a:fld>
            <a:endParaRPr lang="zh-CN" altLang="en-US" dirty="0"/>
          </a:p>
        </p:txBody>
      </p:sp>
    </p:spTree>
    <p:extLst>
      <p:ext uri="{BB962C8B-B14F-4D97-AF65-F5344CB8AC3E}">
        <p14:creationId xmlns:p14="http://schemas.microsoft.com/office/powerpoint/2010/main" val="2776398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16</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想生育的女性要先检测生育力，对卵巢储备功能进行评估，检测</a:t>
            </a:r>
            <a:r>
              <a:rPr lang="en-US" altLang="zh-CN" dirty="0"/>
              <a:t>AMH</a:t>
            </a:r>
            <a:r>
              <a:rPr lang="zh-CN" altLang="en-US" dirty="0"/>
              <a:t>和</a:t>
            </a:r>
            <a:r>
              <a:rPr lang="en-US" altLang="zh-CN" dirty="0"/>
              <a:t>INHB</a:t>
            </a:r>
            <a:r>
              <a:rPr lang="zh-CN" altLang="en-US" dirty="0"/>
              <a:t>很有意义。</a:t>
            </a:r>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19</a:t>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22</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国外对</a:t>
            </a:r>
            <a:r>
              <a:rPr lang="en-US" altLang="zh-CN" dirty="0"/>
              <a:t>AMH</a:t>
            </a:r>
            <a:r>
              <a:rPr lang="zh-CN" altLang="en-US" dirty="0"/>
              <a:t>预测卵巢低反应进行了很多研究，比如</a:t>
            </a:r>
            <a:r>
              <a:rPr lang="en-US" altLang="zh-CN" dirty="0">
                <a:ea typeface="微软雅黑" panose="020B0503020204020204" pitchFamily="34" charset="-122"/>
              </a:rPr>
              <a:t>Riggs</a:t>
            </a:r>
            <a:r>
              <a:rPr lang="zh-CN" altLang="en-US" dirty="0">
                <a:ea typeface="微软雅黑" panose="020B0503020204020204" pitchFamily="34" charset="-122"/>
              </a:rPr>
              <a:t>研究发现</a:t>
            </a:r>
            <a:r>
              <a:rPr lang="zh-CN" altLang="en-US" sz="1200" dirty="0">
                <a:latin typeface="微软雅黑" pitchFamily="34" charset="-122"/>
                <a:ea typeface="微软雅黑" panose="020B0503020204020204" pitchFamily="34" charset="-122"/>
              </a:rPr>
              <a:t>各指标对卵巢低反应的预测价值，</a:t>
            </a:r>
            <a:r>
              <a:rPr lang="en-US" altLang="zh-CN" sz="1200" dirty="0">
                <a:latin typeface="微软雅黑" pitchFamily="34" charset="-122"/>
                <a:ea typeface="微软雅黑" panose="020B0503020204020204" pitchFamily="34" charset="-122"/>
              </a:rPr>
              <a:t>AMH&gt; AFC&gt; Age&gt; FSH/LH&gt; </a:t>
            </a:r>
            <a:r>
              <a:rPr lang="en-US" altLang="zh-CN" sz="1200" dirty="0" err="1">
                <a:latin typeface="微软雅黑" pitchFamily="34" charset="-122"/>
                <a:ea typeface="微软雅黑" panose="020B0503020204020204" pitchFamily="34" charset="-122"/>
              </a:rPr>
              <a:t>bFSH</a:t>
            </a:r>
            <a:r>
              <a:rPr lang="zh-CN" altLang="en-US" sz="1200" dirty="0">
                <a:latin typeface="微软雅黑" pitchFamily="34" charset="-122"/>
                <a:ea typeface="微软雅黑" panose="020B0503020204020204" pitchFamily="34" charset="-122"/>
              </a:rPr>
              <a:t>。以</a:t>
            </a:r>
            <a:r>
              <a:rPr lang="en-US" altLang="zh-CN" sz="1200" dirty="0">
                <a:latin typeface="微软雅黑" pitchFamily="34" charset="-122"/>
                <a:ea typeface="微软雅黑" panose="020B0503020204020204" pitchFamily="34" charset="-122"/>
              </a:rPr>
              <a:t>AMH=1.5</a:t>
            </a:r>
            <a:r>
              <a:rPr lang="zh-CN" altLang="en-US" sz="1200" dirty="0">
                <a:latin typeface="微软雅黑" pitchFamily="34" charset="-122"/>
                <a:ea typeface="微软雅黑" panose="020B0503020204020204" pitchFamily="34" charset="-122"/>
              </a:rPr>
              <a:t>作为临界，敏感性</a:t>
            </a:r>
            <a:r>
              <a:rPr lang="en-US" altLang="zh-CN" sz="1200" dirty="0">
                <a:latin typeface="微软雅黑" pitchFamily="34" charset="-122"/>
                <a:ea typeface="微软雅黑" panose="020B0503020204020204" pitchFamily="34" charset="-122"/>
              </a:rPr>
              <a:t>86%</a:t>
            </a:r>
            <a:r>
              <a:rPr lang="zh-CN" altLang="en-US" sz="1200" dirty="0">
                <a:latin typeface="微软雅黑" pitchFamily="34" charset="-122"/>
                <a:ea typeface="微软雅黑" panose="020B0503020204020204" pitchFamily="34" charset="-122"/>
              </a:rPr>
              <a:t>，特异性</a:t>
            </a:r>
            <a:r>
              <a:rPr lang="en-US" altLang="zh-CN" sz="1200" dirty="0">
                <a:latin typeface="微软雅黑" pitchFamily="34" charset="-122"/>
                <a:ea typeface="微软雅黑" panose="020B0503020204020204" pitchFamily="34" charset="-122"/>
              </a:rPr>
              <a:t>78%</a:t>
            </a:r>
            <a:r>
              <a:rPr lang="zh-CN" altLang="en-US" sz="1200" dirty="0">
                <a:latin typeface="微软雅黑" pitchFamily="34" charset="-122"/>
                <a:ea typeface="微软雅黑" panose="020B0503020204020204" pitchFamily="34" charset="-122"/>
              </a:rPr>
              <a:t>。</a:t>
            </a:r>
            <a:endParaRPr lang="en-US" altLang="zh-CN" sz="1200" dirty="0">
              <a:latin typeface="微软雅黑"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23</a:t>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b="1" dirty="0">
                <a:latin typeface="微软雅黑" pitchFamily="34" charset="-122"/>
                <a:ea typeface="微软雅黑" pitchFamily="34" charset="-122"/>
              </a:rPr>
              <a:t>不同的辅助生殖方式，相应卵巢低反应的界定标准不同。直至</a:t>
            </a:r>
            <a:r>
              <a:rPr lang="en-US" altLang="zh-CN" sz="1200" b="1" dirty="0">
                <a:solidFill>
                  <a:schemeClr val="bg2"/>
                </a:solidFill>
                <a:latin typeface="微软雅黑" pitchFamily="34" charset="-122"/>
                <a:ea typeface="微软雅黑" pitchFamily="34" charset="-122"/>
              </a:rPr>
              <a:t>2011</a:t>
            </a:r>
            <a:r>
              <a:rPr lang="zh-CN" altLang="en-US" sz="1200" b="1" dirty="0">
                <a:solidFill>
                  <a:schemeClr val="bg2"/>
                </a:solidFill>
                <a:latin typeface="微软雅黑" pitchFamily="34" charset="-122"/>
                <a:ea typeface="微软雅黑" pitchFamily="34" charset="-122"/>
              </a:rPr>
              <a:t>年</a:t>
            </a:r>
            <a:r>
              <a:rPr lang="en-US" altLang="zh-CN" sz="1200" b="1" dirty="0">
                <a:solidFill>
                  <a:schemeClr val="bg2"/>
                </a:solidFill>
                <a:latin typeface="微软雅黑" pitchFamily="34" charset="-122"/>
                <a:ea typeface="微软雅黑" pitchFamily="34" charset="-122"/>
              </a:rPr>
              <a:t>ESHRE</a:t>
            </a:r>
            <a:r>
              <a:rPr lang="zh-CN" altLang="en-US" sz="1200" b="1" dirty="0">
                <a:solidFill>
                  <a:schemeClr val="bg2"/>
                </a:solidFill>
                <a:latin typeface="微软雅黑" pitchFamily="34" charset="-122"/>
                <a:ea typeface="微软雅黑" pitchFamily="34" charset="-122"/>
              </a:rPr>
              <a:t>首次提出了</a:t>
            </a:r>
            <a:r>
              <a:rPr lang="en-US" altLang="zh-CN" sz="1200" b="1" dirty="0">
                <a:solidFill>
                  <a:schemeClr val="bg2"/>
                </a:solidFill>
                <a:latin typeface="微软雅黑" pitchFamily="34" charset="-122"/>
                <a:ea typeface="微软雅黑" pitchFamily="34" charset="-122"/>
              </a:rPr>
              <a:t>POR</a:t>
            </a:r>
            <a:r>
              <a:rPr lang="zh-CN" altLang="en-US" sz="1200" b="1" dirty="0">
                <a:solidFill>
                  <a:schemeClr val="bg2"/>
                </a:solidFill>
                <a:latin typeface="微软雅黑" pitchFamily="34" charset="-122"/>
                <a:ea typeface="微软雅黑" pitchFamily="34" charset="-122"/>
              </a:rPr>
              <a:t>的国际诊断标准（博洛尼亚标准）</a:t>
            </a:r>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24</a:t>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25</a:t>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先在黄体期降调，在月经期加用促性腺激素至</a:t>
            </a:r>
            <a:r>
              <a:rPr lang="en-US" altLang="zh-CN" dirty="0"/>
              <a:t>HCG</a:t>
            </a:r>
            <a:r>
              <a:rPr lang="zh-CN" altLang="en-US" dirty="0"/>
              <a:t>日。</a:t>
            </a:r>
            <a:endParaRPr lang="en-US" altLang="zh-CN" dirty="0"/>
          </a:p>
          <a:p>
            <a:r>
              <a:rPr lang="zh-CN" altLang="en-US" sz="900" b="0" i="0" u="none" strike="noStrike" kern="1200" baseline="0" dirty="0">
                <a:solidFill>
                  <a:schemeClr val="tx1"/>
                </a:solidFill>
                <a:latin typeface="+mn-lt"/>
                <a:ea typeface="+mn-ea"/>
                <a:cs typeface="+mn-cs"/>
              </a:rPr>
              <a:t>评价</a:t>
            </a:r>
            <a:r>
              <a:rPr lang="en-US" altLang="zh-CN" sz="900" b="0" i="0" u="none" strike="noStrike" kern="1200" baseline="0" dirty="0">
                <a:solidFill>
                  <a:schemeClr val="tx1"/>
                </a:solidFill>
                <a:latin typeface="+mn-lt"/>
                <a:ea typeface="+mn-ea"/>
                <a:cs typeface="+mn-cs"/>
              </a:rPr>
              <a:t>IVF </a:t>
            </a:r>
            <a:r>
              <a:rPr lang="zh-CN" altLang="en-US" sz="900" b="0" i="0" u="none" strike="noStrike" kern="1200" baseline="0" dirty="0">
                <a:solidFill>
                  <a:schemeClr val="tx1"/>
                </a:solidFill>
                <a:latin typeface="+mn-lt"/>
                <a:ea typeface="+mn-ea"/>
                <a:cs typeface="+mn-cs"/>
              </a:rPr>
              <a:t>助孕患者卵巢储备功能及反应性具有很高的临床价值</a:t>
            </a:r>
            <a:r>
              <a:rPr lang="en-US" altLang="zh-CN" sz="900" b="0" i="0" u="none" strike="noStrike" kern="1200" baseline="0" dirty="0">
                <a:solidFill>
                  <a:schemeClr val="tx1"/>
                </a:solidFill>
                <a:latin typeface="+mn-lt"/>
                <a:ea typeface="+mn-ea"/>
                <a:cs typeface="+mn-cs"/>
              </a:rPr>
              <a:t>,</a:t>
            </a:r>
            <a:r>
              <a:rPr lang="zh-CN" altLang="en-US" sz="900" b="0" i="0" u="none" strike="noStrike" kern="1200" baseline="0" dirty="0">
                <a:solidFill>
                  <a:schemeClr val="tx1"/>
                </a:solidFill>
                <a:latin typeface="+mn-lt"/>
                <a:ea typeface="+mn-ea"/>
                <a:cs typeface="+mn-cs"/>
              </a:rPr>
              <a:t>既有利于指导医生及早调整</a:t>
            </a:r>
            <a:r>
              <a:rPr lang="en-US" altLang="zh-CN" sz="900" b="0" i="0" u="none" strike="noStrike" kern="1200" baseline="0" dirty="0">
                <a:solidFill>
                  <a:schemeClr val="tx1"/>
                </a:solidFill>
                <a:latin typeface="+mn-lt"/>
                <a:ea typeface="+mn-ea"/>
                <a:cs typeface="+mn-cs"/>
              </a:rPr>
              <a:t>COH </a:t>
            </a:r>
            <a:r>
              <a:rPr lang="zh-CN" altLang="en-US" sz="900" b="0" i="0" u="none" strike="noStrike" kern="1200" baseline="0" dirty="0">
                <a:solidFill>
                  <a:schemeClr val="tx1"/>
                </a:solidFill>
                <a:latin typeface="+mn-lt"/>
                <a:ea typeface="+mn-ea"/>
                <a:cs typeface="+mn-cs"/>
              </a:rPr>
              <a:t>方案或取消助孕周期</a:t>
            </a:r>
            <a:r>
              <a:rPr lang="en-US" altLang="zh-CN" sz="900" b="0" i="0" u="none" strike="noStrike" kern="1200" baseline="0" dirty="0">
                <a:solidFill>
                  <a:schemeClr val="tx1"/>
                </a:solidFill>
                <a:latin typeface="+mn-lt"/>
                <a:ea typeface="+mn-ea"/>
                <a:cs typeface="+mn-cs"/>
              </a:rPr>
              <a:t>,</a:t>
            </a:r>
            <a:r>
              <a:rPr lang="zh-CN" altLang="en-US" sz="900" b="0" i="0" u="none" strike="noStrike" kern="1200" baseline="0" dirty="0">
                <a:solidFill>
                  <a:schemeClr val="tx1"/>
                </a:solidFill>
                <a:latin typeface="+mn-lt"/>
                <a:ea typeface="+mn-ea"/>
                <a:cs typeface="+mn-cs"/>
              </a:rPr>
              <a:t>以提高</a:t>
            </a:r>
            <a:r>
              <a:rPr lang="en-US" altLang="zh-CN" sz="900" b="0" i="0" u="none" strike="noStrike" kern="1200" baseline="0" dirty="0">
                <a:solidFill>
                  <a:schemeClr val="tx1"/>
                </a:solidFill>
                <a:latin typeface="+mn-lt"/>
                <a:ea typeface="+mn-ea"/>
                <a:cs typeface="+mn-cs"/>
              </a:rPr>
              <a:t>IVF </a:t>
            </a:r>
            <a:r>
              <a:rPr lang="zh-CN" altLang="en-US" sz="900" b="0" i="0" u="none" strike="noStrike" kern="1200" baseline="0" dirty="0">
                <a:solidFill>
                  <a:schemeClr val="tx1"/>
                </a:solidFill>
                <a:latin typeface="+mn-lt"/>
                <a:ea typeface="+mn-ea"/>
                <a:cs typeface="+mn-cs"/>
              </a:rPr>
              <a:t>妊娠率</a:t>
            </a:r>
            <a:r>
              <a:rPr lang="en-US" altLang="zh-CN" sz="900" b="0" i="0" u="none" strike="noStrike" kern="1200" baseline="0" dirty="0">
                <a:solidFill>
                  <a:schemeClr val="tx1"/>
                </a:solidFill>
                <a:latin typeface="+mn-lt"/>
                <a:ea typeface="+mn-ea"/>
                <a:cs typeface="+mn-cs"/>
              </a:rPr>
              <a:t>,</a:t>
            </a:r>
            <a:r>
              <a:rPr lang="zh-CN" altLang="en-US" sz="900" b="0" i="0" u="none" strike="noStrike" kern="1200" baseline="0" dirty="0">
                <a:solidFill>
                  <a:schemeClr val="tx1"/>
                </a:solidFill>
                <a:latin typeface="+mn-lt"/>
                <a:ea typeface="+mn-ea"/>
                <a:cs typeface="+mn-cs"/>
              </a:rPr>
              <a:t>又可估</a:t>
            </a:r>
          </a:p>
          <a:p>
            <a:r>
              <a:rPr lang="zh-CN" altLang="en-US" sz="900" b="0" i="0" u="none" strike="noStrike" kern="1200" baseline="0" dirty="0">
                <a:solidFill>
                  <a:schemeClr val="tx1"/>
                </a:solidFill>
                <a:latin typeface="+mn-lt"/>
                <a:ea typeface="+mn-ea"/>
                <a:cs typeface="+mn-cs"/>
              </a:rPr>
              <a:t>计预后</a:t>
            </a:r>
            <a:r>
              <a:rPr lang="en-US" altLang="zh-CN" sz="900" b="0" i="0" u="none" strike="noStrike" kern="1200" baseline="0" dirty="0">
                <a:solidFill>
                  <a:schemeClr val="tx1"/>
                </a:solidFill>
                <a:latin typeface="+mn-lt"/>
                <a:ea typeface="+mn-ea"/>
                <a:cs typeface="+mn-cs"/>
              </a:rPr>
              <a:t>,</a:t>
            </a:r>
            <a:r>
              <a:rPr lang="zh-CN" altLang="en-US" sz="900" b="0" i="0" u="none" strike="noStrike" kern="1200" baseline="0" dirty="0">
                <a:solidFill>
                  <a:schemeClr val="tx1"/>
                </a:solidFill>
                <a:latin typeface="+mn-lt"/>
                <a:ea typeface="+mn-ea"/>
                <a:cs typeface="+mn-cs"/>
              </a:rPr>
              <a:t>减少并发症</a:t>
            </a:r>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26</a:t>
            </a:fld>
            <a:endParaRPr lang="zh-CN" altLang="en-US"/>
          </a:p>
        </p:txBody>
      </p:sp>
    </p:spTree>
    <p:extLst>
      <p:ext uri="{BB962C8B-B14F-4D97-AF65-F5344CB8AC3E}">
        <p14:creationId xmlns:p14="http://schemas.microsoft.com/office/powerpoint/2010/main" val="31682254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新疆医科大学</a:t>
            </a:r>
            <a:r>
              <a:rPr lang="en-US" altLang="zh-CN" dirty="0"/>
              <a:t>-</a:t>
            </a:r>
            <a:r>
              <a:rPr lang="zh-CN" altLang="en-US" sz="900" b="0" i="0" kern="1200" dirty="0">
                <a:solidFill>
                  <a:schemeClr val="tx1"/>
                </a:solidFill>
                <a:effectLst/>
                <a:latin typeface="+mn-lt"/>
                <a:ea typeface="+mn-ea"/>
                <a:cs typeface="+mn-cs"/>
              </a:rPr>
              <a:t>新疆维吾尔自治区人民医院副院长</a:t>
            </a:r>
            <a:r>
              <a:rPr lang="en-US" altLang="zh-CN" sz="900" b="0" i="0" kern="1200" dirty="0">
                <a:solidFill>
                  <a:schemeClr val="tx1"/>
                </a:solidFill>
                <a:effectLst/>
                <a:latin typeface="+mn-lt"/>
                <a:ea typeface="+mn-ea"/>
                <a:cs typeface="+mn-cs"/>
              </a:rPr>
              <a:t>-</a:t>
            </a:r>
            <a:r>
              <a:rPr lang="zh-CN" altLang="en-US" sz="900" b="0" i="0" kern="1200" dirty="0">
                <a:solidFill>
                  <a:schemeClr val="tx1"/>
                </a:solidFill>
                <a:effectLst/>
                <a:latin typeface="+mn-lt"/>
                <a:ea typeface="+mn-ea"/>
                <a:cs typeface="+mn-cs"/>
              </a:rPr>
              <a:t>妇产科主任</a:t>
            </a:r>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28</a:t>
            </a:fld>
            <a:endParaRPr lang="zh-CN" altLang="en-US"/>
          </a:p>
        </p:txBody>
      </p:sp>
    </p:spTree>
    <p:extLst>
      <p:ext uri="{BB962C8B-B14F-4D97-AF65-F5344CB8AC3E}">
        <p14:creationId xmlns:p14="http://schemas.microsoft.com/office/powerpoint/2010/main" val="8070986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巴塞罗那大学医学院附属医院</a:t>
            </a:r>
            <a:r>
              <a:rPr lang="en-US" altLang="zh-CN" dirty="0"/>
              <a:t>-</a:t>
            </a:r>
            <a:r>
              <a:rPr lang="zh-CN" altLang="en-US" dirty="0"/>
              <a:t>妇科临床研究所</a:t>
            </a:r>
            <a:endParaRPr lang="en-US" altLang="zh-CN" dirty="0"/>
          </a:p>
          <a:p>
            <a:r>
              <a:rPr lang="zh-CN" altLang="en-US" dirty="0"/>
              <a:t>对</a:t>
            </a:r>
            <a:r>
              <a:rPr lang="en-US" altLang="zh-CN" dirty="0"/>
              <a:t>80</a:t>
            </a:r>
            <a:r>
              <a:rPr lang="zh-CN" altLang="en-US" dirty="0"/>
              <a:t>例</a:t>
            </a:r>
            <a:r>
              <a:rPr lang="en-US" altLang="zh-CN" dirty="0"/>
              <a:t>IVF</a:t>
            </a:r>
            <a:r>
              <a:rPr lang="zh-CN" altLang="en-US" dirty="0"/>
              <a:t>患者进行研究，发现基础</a:t>
            </a:r>
            <a:r>
              <a:rPr lang="en-US" altLang="zh-CN" dirty="0"/>
              <a:t>INHB</a:t>
            </a:r>
            <a:r>
              <a:rPr lang="zh-CN" altLang="en-US" dirty="0"/>
              <a:t>值在周期取消的病人中的值低于未取消的病人。而低的</a:t>
            </a:r>
            <a:r>
              <a:rPr lang="en-US" altLang="zh-CN" dirty="0"/>
              <a:t>INHB</a:t>
            </a:r>
            <a:r>
              <a:rPr lang="zh-CN" altLang="en-US" dirty="0"/>
              <a:t>提示卵巢功能低。并且在用药过程中，使用</a:t>
            </a:r>
            <a:r>
              <a:rPr lang="en-US" altLang="zh-CN" dirty="0"/>
              <a:t>FSH</a:t>
            </a:r>
            <a:r>
              <a:rPr lang="zh-CN" altLang="en-US" dirty="0"/>
              <a:t>的第五天的</a:t>
            </a:r>
            <a:r>
              <a:rPr lang="en-US" altLang="zh-CN" dirty="0"/>
              <a:t>INHB</a:t>
            </a:r>
            <a:r>
              <a:rPr lang="zh-CN" altLang="en-US" dirty="0"/>
              <a:t>的值在周期取消的病人中显著低于未取消的病人。雌二醇也有相同的表现。因此在超促排卵的过程中可以同时结合抑制素</a:t>
            </a:r>
            <a:r>
              <a:rPr lang="en-US" altLang="zh-CN" dirty="0"/>
              <a:t>B</a:t>
            </a:r>
            <a:r>
              <a:rPr lang="zh-CN" altLang="en-US" dirty="0"/>
              <a:t>和雌二醇的变化来预测卵巢反应性。</a:t>
            </a:r>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29</a:t>
            </a:fld>
            <a:endParaRPr lang="zh-CN" altLang="en-US"/>
          </a:p>
        </p:txBody>
      </p:sp>
    </p:spTree>
    <p:extLst>
      <p:ext uri="{BB962C8B-B14F-4D97-AF65-F5344CB8AC3E}">
        <p14:creationId xmlns:p14="http://schemas.microsoft.com/office/powerpoint/2010/main" val="4287560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6</a:t>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a:t>中南大学生殖研究所</a:t>
            </a:r>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34</a:t>
            </a:fld>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defRPr/>
            </a:pPr>
            <a:r>
              <a:rPr lang="zh-CN" altLang="en-US" dirty="0">
                <a:latin typeface="微软雅黑" pitchFamily="34" charset="-122"/>
                <a:ea typeface="微软雅黑" pitchFamily="34" charset="-122"/>
              </a:rPr>
              <a:t>温州医学院附属医院 妇产科</a:t>
            </a:r>
            <a:endParaRPr lang="en-US" altLang="zh-CN" dirty="0">
              <a:latin typeface="微软雅黑" pitchFamily="34" charset="-122"/>
              <a:ea typeface="微软雅黑" pitchFamily="34" charset="-122"/>
            </a:endParaRPr>
          </a:p>
          <a:p>
            <a:pPr marL="0" marR="0" indent="0" algn="l" defTabSz="685800" rtl="0" eaLnBrk="1" fontAlgn="auto" latinLnBrk="0" hangingPunct="1">
              <a:lnSpc>
                <a:spcPct val="100000"/>
              </a:lnSpc>
              <a:spcBef>
                <a:spcPts val="0"/>
              </a:spcBef>
              <a:spcAft>
                <a:spcPts val="0"/>
              </a:spcAft>
              <a:buClrTx/>
              <a:buSzTx/>
              <a:buFontTx/>
              <a:buNone/>
              <a:defRPr/>
            </a:pPr>
            <a:r>
              <a:rPr lang="zh-CN" altLang="en-US" dirty="0">
                <a:latin typeface="微软雅黑" pitchFamily="34" charset="-122"/>
                <a:ea typeface="微软雅黑" pitchFamily="34" charset="-122"/>
              </a:rPr>
              <a:t>而</a:t>
            </a:r>
            <a:r>
              <a:rPr lang="en-US" altLang="zh-CN" dirty="0">
                <a:latin typeface="微软雅黑" pitchFamily="34" charset="-122"/>
                <a:ea typeface="微软雅黑" pitchFamily="34" charset="-122"/>
              </a:rPr>
              <a:t>INH</a:t>
            </a:r>
            <a:r>
              <a:rPr lang="zh-CN" altLang="en-US" dirty="0">
                <a:latin typeface="微软雅黑" pitchFamily="34" charset="-122"/>
                <a:ea typeface="微软雅黑" pitchFamily="34" charset="-122"/>
              </a:rPr>
              <a:t>在卵泡的发育过程中是通过自分泌和旁分泌对卵巢颗粒细胞和生殖功能产生影响它能够选择性地抑制脑垂体前叶合成和分泌的</a:t>
            </a:r>
            <a:r>
              <a:rPr lang="en-US" altLang="zh-CN" dirty="0">
                <a:latin typeface="微软雅黑" pitchFamily="34" charset="-122"/>
                <a:ea typeface="微软雅黑" pitchFamily="34" charset="-122"/>
              </a:rPr>
              <a:t>FSH </a:t>
            </a:r>
            <a:r>
              <a:rPr lang="zh-CN" altLang="en-US" dirty="0">
                <a:latin typeface="微软雅黑" pitchFamily="34" charset="-122"/>
                <a:ea typeface="微软雅黑" pitchFamily="34" charset="-122"/>
              </a:rPr>
              <a:t>是除甾体激素外对垂体促性腺激素分泌进行调节的重要因素</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a:p>
            <a:endParaRPr lang="en-US" altLang="zh-CN" sz="900" b="0" i="0" u="none" strike="noStrike" kern="1200" baseline="0" dirty="0">
              <a:solidFill>
                <a:schemeClr val="tx1"/>
              </a:solidFill>
              <a:latin typeface="+mn-lt"/>
              <a:cs typeface="+mn-cs"/>
            </a:endParaRPr>
          </a:p>
          <a:p>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35</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a:t>荷兰 格罗林</a:t>
            </a:r>
            <a:r>
              <a:rPr lang="zh-CN" altLang="en-US" baseline="0" dirty="0"/>
              <a:t> 、乌德勒支</a:t>
            </a:r>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36</a:t>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新疆医科大学学报</a:t>
            </a:r>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37</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a:t>澳大利亚昆士兰大学</a:t>
            </a:r>
            <a:r>
              <a:rPr lang="en-US" altLang="zh-CN" dirty="0"/>
              <a:t>; </a:t>
            </a:r>
            <a:r>
              <a:rPr lang="zh-CN" altLang="en-US" dirty="0"/>
              <a:t>生殖研究中心 荷兰 乌德勒支</a:t>
            </a:r>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38</a:t>
            </a:fld>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a:t>英国诺丁汉、伊朗</a:t>
            </a:r>
            <a:r>
              <a:rPr lang="zh-CN" altLang="en-US" sz="900" b="0" i="0" kern="1200" dirty="0">
                <a:solidFill>
                  <a:schemeClr val="tx1"/>
                </a:solidFill>
                <a:latin typeface="+mn-lt"/>
                <a:ea typeface="微软雅黑" pitchFamily="34" charset="-122"/>
                <a:cs typeface="+mn-cs"/>
              </a:rPr>
              <a:t>贝赫什提</a:t>
            </a:r>
            <a:endParaRPr lang="en-US" altLang="zh-CN" dirty="0"/>
          </a:p>
          <a:p>
            <a:r>
              <a:rPr lang="zh-CN" altLang="en-US" dirty="0"/>
              <a:t>结论： </a:t>
            </a:r>
            <a:r>
              <a:rPr lang="en-US" altLang="zh-CN" dirty="0"/>
              <a:t>1015</a:t>
            </a:r>
            <a:r>
              <a:rPr lang="en-US" altLang="zh-CN" baseline="0" dirty="0"/>
              <a:t> </a:t>
            </a:r>
            <a:r>
              <a:rPr lang="zh-CN" altLang="en-US" baseline="0" dirty="0"/>
              <a:t>例</a:t>
            </a:r>
            <a:endParaRPr lang="zh-CN" altLang="en-US" dirty="0"/>
          </a:p>
          <a:p>
            <a:r>
              <a:rPr lang="zh-CN" altLang="en-US" dirty="0"/>
              <a:t>利用</a:t>
            </a:r>
            <a:r>
              <a:rPr lang="en-US" altLang="zh-CN" dirty="0"/>
              <a:t>AMH</a:t>
            </a:r>
            <a:r>
              <a:rPr lang="zh-CN" altLang="en-US" dirty="0"/>
              <a:t>与年龄构建的模型，可以在很多年前预测绝经年龄。</a:t>
            </a:r>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39</a:t>
            </a:fld>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AMH</a:t>
            </a:r>
            <a:r>
              <a:rPr lang="zh-CN" altLang="en-US" dirty="0"/>
              <a:t>以前称为</a:t>
            </a:r>
            <a:r>
              <a:rPr lang="en-US" altLang="zh-CN" dirty="0"/>
              <a:t>MIS</a:t>
            </a:r>
            <a:r>
              <a:rPr lang="zh-CN" altLang="en-US" dirty="0"/>
              <a:t>（苗勒管抑制物质）</a:t>
            </a:r>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46</a:t>
            </a:fld>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a:t>拉脱维亚 鹿特丹</a:t>
            </a:r>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47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a:t>广州市妇幼</a:t>
            </a:r>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48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sym typeface="+mn-ea"/>
              </a:rPr>
              <a:t>再者睾丸活检术有取材的局限性，也不能准确地反映睾丸生精的总体状态。</a:t>
            </a:r>
            <a:endParaRPr lang="zh-CN" altLang="en-US" dirty="0"/>
          </a:p>
          <a:p>
            <a:endParaRPr lang="zh-CN" altLang="en-US" dirty="0"/>
          </a:p>
        </p:txBody>
      </p:sp>
      <p:sp>
        <p:nvSpPr>
          <p:cNvPr id="4" name="灯片编号占位符 3"/>
          <p:cNvSpPr>
            <a:spLocks noGrp="1"/>
          </p:cNvSpPr>
          <p:nvPr>
            <p:ph type="sldNum" sz="quarter" idx="5"/>
          </p:nvPr>
        </p:nvSpPr>
        <p:spPr/>
        <p:txBody>
          <a:bodyPr/>
          <a:lstStyle/>
          <a:p>
            <a:fld id="{90E55252-4D7C-4974-8F53-485A71EFFCE1}" type="slidenum">
              <a:rPr lang="zh-CN" altLang="en-US" smtClean="0"/>
              <a:pPr/>
              <a:t>49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pPr marL="285750" indent="-285750">
              <a:lnSpc>
                <a:spcPct val="150000"/>
              </a:lnSpc>
              <a:buClr>
                <a:srgbClr val="BB2B35"/>
              </a:buClr>
              <a:buFont typeface="Wingdings" pitchFamily="2" charset="2"/>
              <a:buChar char="u"/>
            </a:pPr>
            <a:r>
              <a:rPr lang="en-US" altLang="zh-CN" sz="1200" b="1" dirty="0">
                <a:solidFill>
                  <a:srgbClr val="000000"/>
                </a:solidFill>
                <a:latin typeface="黑体" pitchFamily="2" charset="-122"/>
                <a:ea typeface="黑体" pitchFamily="2" charset="-122"/>
                <a:sym typeface="DFKai-SB" pitchFamily="65" charset="-120"/>
              </a:rPr>
              <a:t>AMH</a:t>
            </a:r>
            <a:r>
              <a:rPr lang="zh-CN" altLang="en-US" sz="1200" b="1" dirty="0">
                <a:solidFill>
                  <a:srgbClr val="000000"/>
                </a:solidFill>
                <a:latin typeface="黑体" pitchFamily="2" charset="-122"/>
                <a:ea typeface="黑体" pitchFamily="2" charset="-122"/>
                <a:sym typeface="DFKai-SB" pitchFamily="65" charset="-120"/>
              </a:rPr>
              <a:t>是卵泡生长发育的调节因子。</a:t>
            </a:r>
            <a:endParaRPr lang="en-US" altLang="zh-CN" sz="1200" b="1" dirty="0">
              <a:solidFill>
                <a:srgbClr val="000000"/>
              </a:solidFill>
              <a:latin typeface="黑体" pitchFamily="2" charset="-122"/>
              <a:ea typeface="黑体" pitchFamily="2" charset="-122"/>
              <a:sym typeface="DFKai-SB" pitchFamily="65" charset="-120"/>
            </a:endParaRPr>
          </a:p>
          <a:p>
            <a:pPr>
              <a:lnSpc>
                <a:spcPct val="150000"/>
              </a:lnSpc>
              <a:buFont typeface="Wingdings" pitchFamily="2" charset="2"/>
              <a:buChar char="u"/>
              <a:defRPr/>
            </a:pPr>
            <a:r>
              <a:rPr lang="en-US" altLang="zh-CN" sz="1200" b="1" dirty="0">
                <a:solidFill>
                  <a:srgbClr val="000000"/>
                </a:solidFill>
                <a:latin typeface="黑体" pitchFamily="2" charset="-122"/>
                <a:ea typeface="黑体" pitchFamily="2" charset="-122"/>
                <a:sym typeface="DFKai-SB" pitchFamily="65" charset="-120"/>
              </a:rPr>
              <a:t>  </a:t>
            </a:r>
            <a:r>
              <a:rPr lang="zh-CN" altLang="en-US" sz="1200" b="1" dirty="0">
                <a:solidFill>
                  <a:srgbClr val="000000"/>
                </a:solidFill>
                <a:latin typeface="黑体" pitchFamily="2" charset="-122"/>
                <a:ea typeface="黑体" pitchFamily="2" charset="-122"/>
                <a:sym typeface="DFKai-SB" pitchFamily="65" charset="-120"/>
              </a:rPr>
              <a:t>抑制卵泡从始基卵泡池进入生长卵泡池。</a:t>
            </a:r>
            <a:endParaRPr lang="en-US" altLang="zh-CN" sz="1200" b="1" dirty="0">
              <a:solidFill>
                <a:srgbClr val="000000"/>
              </a:solidFill>
              <a:latin typeface="黑体" pitchFamily="2" charset="-122"/>
              <a:ea typeface="黑体" pitchFamily="2" charset="-122"/>
              <a:sym typeface="DFKai-SB" pitchFamily="65" charset="-120"/>
            </a:endParaRPr>
          </a:p>
          <a:p>
            <a:pPr>
              <a:lnSpc>
                <a:spcPct val="150000"/>
              </a:lnSpc>
              <a:buFont typeface="Wingdings" pitchFamily="2" charset="2"/>
              <a:buChar char="u"/>
              <a:defRPr/>
            </a:pPr>
            <a:r>
              <a:rPr lang="en-US" altLang="zh-CN" sz="1200" b="1" dirty="0">
                <a:solidFill>
                  <a:srgbClr val="000000"/>
                </a:solidFill>
                <a:latin typeface="黑体" pitchFamily="2" charset="-122"/>
                <a:ea typeface="黑体" pitchFamily="2" charset="-122"/>
                <a:sym typeface="DFKai-SB" pitchFamily="65" charset="-120"/>
              </a:rPr>
              <a:t>  </a:t>
            </a:r>
            <a:r>
              <a:rPr lang="zh-CN" altLang="en-US" sz="1200" b="1" dirty="0">
                <a:solidFill>
                  <a:srgbClr val="000000"/>
                </a:solidFill>
                <a:latin typeface="黑体" pitchFamily="2" charset="-122"/>
                <a:ea typeface="黑体" pitchFamily="2" charset="-122"/>
                <a:sym typeface="DFKai-SB" pitchFamily="65" charset="-120"/>
              </a:rPr>
              <a:t>抑制卵泡的生长，防止卵泡过早消耗，保护卵巢的储备</a:t>
            </a:r>
            <a:r>
              <a:rPr lang="zh-CN" altLang="en-US" sz="1200" b="1" dirty="0">
                <a:solidFill>
                  <a:srgbClr val="000000"/>
                </a:solidFill>
                <a:latin typeface="微软雅黑" pitchFamily="34" charset="-122"/>
                <a:ea typeface="微软雅黑" pitchFamily="34" charset="-122"/>
                <a:sym typeface="DFKai-SB" pitchFamily="65" charset="-120"/>
              </a:rPr>
              <a:t>。</a:t>
            </a:r>
            <a:endParaRPr lang="en-US" altLang="zh-CN" sz="1200" b="1" dirty="0">
              <a:solidFill>
                <a:srgbClr val="000000"/>
              </a:solidFill>
              <a:latin typeface="微软雅黑" pitchFamily="34" charset="-122"/>
              <a:ea typeface="微软雅黑" pitchFamily="34" charset="-122"/>
              <a:sym typeface="DFKai-SB" pitchFamily="65" charset="-120"/>
            </a:endParaRPr>
          </a:p>
          <a:p>
            <a:pPr>
              <a:lnSpc>
                <a:spcPct val="150000"/>
              </a:lnSpc>
              <a:buFont typeface="Wingdings" pitchFamily="2" charset="2"/>
              <a:buChar char="u"/>
              <a:defRPr/>
            </a:pPr>
            <a:r>
              <a:rPr lang="zh-CN" altLang="en-US" sz="1200" b="1" dirty="0">
                <a:solidFill>
                  <a:srgbClr val="000000"/>
                </a:solidFill>
                <a:latin typeface="黑体" pitchFamily="2" charset="-122"/>
                <a:ea typeface="黑体" pitchFamily="2" charset="-122"/>
                <a:sym typeface="DFKai-SB" pitchFamily="65" charset="-120"/>
              </a:rPr>
              <a:t> 过高的</a:t>
            </a:r>
            <a:r>
              <a:rPr lang="en-US" altLang="zh-CN" sz="1200" b="1" dirty="0">
                <a:solidFill>
                  <a:srgbClr val="000000"/>
                </a:solidFill>
                <a:latin typeface="黑体" pitchFamily="2" charset="-122"/>
                <a:ea typeface="黑体" pitchFamily="2" charset="-122"/>
                <a:sym typeface="DFKai-SB" pitchFamily="65" charset="-120"/>
              </a:rPr>
              <a:t>AMH</a:t>
            </a:r>
            <a:r>
              <a:rPr lang="zh-CN" altLang="en-US" sz="1200" b="1" dirty="0">
                <a:solidFill>
                  <a:srgbClr val="000000"/>
                </a:solidFill>
                <a:latin typeface="黑体" pitchFamily="2" charset="-122"/>
                <a:ea typeface="黑体" pitchFamily="2" charset="-122"/>
                <a:sym typeface="DFKai-SB" pitchFamily="65" charset="-120"/>
              </a:rPr>
              <a:t>对卵泡的生长和发育有抑制作用。</a:t>
            </a:r>
            <a:endParaRPr lang="en-US" altLang="zh-CN" sz="1200" b="1" dirty="0">
              <a:solidFill>
                <a:srgbClr val="000000"/>
              </a:solidFill>
              <a:latin typeface="黑体" pitchFamily="2" charset="-122"/>
              <a:ea typeface="黑体" pitchFamily="2" charset="-122"/>
              <a:sym typeface="DFKai-SB" pitchFamily="65" charset="-120"/>
            </a:endParaRPr>
          </a:p>
          <a:p>
            <a:pPr>
              <a:lnSpc>
                <a:spcPct val="150000"/>
              </a:lnSpc>
              <a:buFont typeface="Wingdings" pitchFamily="2" charset="2"/>
              <a:buChar char="u"/>
              <a:defRPr/>
            </a:pPr>
            <a:r>
              <a:rPr lang="en-US" altLang="zh-CN" sz="1200" b="1" dirty="0">
                <a:solidFill>
                  <a:srgbClr val="000000"/>
                </a:solidFill>
                <a:latin typeface="黑体" pitchFamily="2" charset="-122"/>
                <a:ea typeface="黑体" pitchFamily="2" charset="-122"/>
                <a:sym typeface="DFKai-SB" pitchFamily="65" charset="-120"/>
              </a:rPr>
              <a:t>  </a:t>
            </a:r>
            <a:r>
              <a:rPr lang="zh-CN" altLang="en-US" sz="1200" b="1" dirty="0">
                <a:solidFill>
                  <a:srgbClr val="000000"/>
                </a:solidFill>
                <a:latin typeface="黑体" pitchFamily="2" charset="-122"/>
                <a:ea typeface="黑体" pitchFamily="2" charset="-122"/>
                <a:sym typeface="DFKai-SB" pitchFamily="65" charset="-120"/>
              </a:rPr>
              <a:t>缺乏</a:t>
            </a:r>
            <a:r>
              <a:rPr lang="en-US" altLang="zh-CN" sz="1200" b="1" dirty="0">
                <a:solidFill>
                  <a:srgbClr val="000000"/>
                </a:solidFill>
                <a:latin typeface="黑体" pitchFamily="2" charset="-122"/>
                <a:ea typeface="黑体" pitchFamily="2" charset="-122"/>
                <a:sym typeface="DFKai-SB" pitchFamily="65" charset="-120"/>
              </a:rPr>
              <a:t>AMH</a:t>
            </a:r>
            <a:r>
              <a:rPr lang="zh-CN" altLang="en-US" sz="1200" b="1" dirty="0">
                <a:solidFill>
                  <a:srgbClr val="000000"/>
                </a:solidFill>
                <a:latin typeface="黑体" pitchFamily="2" charset="-122"/>
                <a:ea typeface="黑体" pitchFamily="2" charset="-122"/>
                <a:sym typeface="DFKai-SB" pitchFamily="65" charset="-120"/>
              </a:rPr>
              <a:t>的卵泡对</a:t>
            </a:r>
            <a:r>
              <a:rPr lang="en-US" altLang="zh-CN" sz="1200" b="1" dirty="0">
                <a:solidFill>
                  <a:srgbClr val="000000"/>
                </a:solidFill>
                <a:latin typeface="黑体" pitchFamily="2" charset="-122"/>
                <a:ea typeface="黑体" pitchFamily="2" charset="-122"/>
                <a:sym typeface="DFKai-SB" pitchFamily="65" charset="-120"/>
              </a:rPr>
              <a:t>FSH</a:t>
            </a:r>
            <a:r>
              <a:rPr lang="zh-CN" altLang="en-US" sz="1200" b="1" dirty="0">
                <a:solidFill>
                  <a:srgbClr val="000000"/>
                </a:solidFill>
                <a:latin typeface="黑体" pitchFamily="2" charset="-122"/>
                <a:ea typeface="黑体" pitchFamily="2" charset="-122"/>
                <a:sym typeface="DFKai-SB" pitchFamily="65" charset="-120"/>
              </a:rPr>
              <a:t>更敏感。</a:t>
            </a:r>
            <a:endParaRPr lang="en-US" altLang="zh-CN" sz="1200" b="1" dirty="0">
              <a:solidFill>
                <a:srgbClr val="000000"/>
              </a:solidFill>
              <a:latin typeface="黑体" pitchFamily="2" charset="-122"/>
              <a:ea typeface="黑体" pitchFamily="2" charset="-122"/>
              <a:sym typeface="DFKai-SB" pitchFamily="65" charset="-120"/>
            </a:endParaRPr>
          </a:p>
          <a:p>
            <a:pPr marL="285750" indent="-285750">
              <a:lnSpc>
                <a:spcPct val="150000"/>
              </a:lnSpc>
              <a:buClr>
                <a:srgbClr val="BB2B35"/>
              </a:buClr>
              <a:buFont typeface="Wingdings" pitchFamily="2" charset="2"/>
              <a:buChar char="u"/>
            </a:pPr>
            <a:r>
              <a:rPr lang="zh-CN" altLang="en-US" dirty="0">
                <a:solidFill>
                  <a:srgbClr val="000000"/>
                </a:solidFill>
                <a:ea typeface="幼圆" pitchFamily="49" charset="-122"/>
                <a:sym typeface="Arial" pitchFamily="34" charset="0"/>
              </a:rPr>
              <a:t>抑制原始卵泡启动</a:t>
            </a:r>
            <a:endParaRPr lang="en-US" dirty="0">
              <a:solidFill>
                <a:srgbClr val="000000"/>
              </a:solidFill>
              <a:ea typeface="幼圆" pitchFamily="49" charset="-122"/>
              <a:sym typeface="Arial" pitchFamily="34" charset="0"/>
            </a:endParaRPr>
          </a:p>
          <a:p>
            <a:pPr marL="285750" indent="-285750">
              <a:lnSpc>
                <a:spcPct val="150000"/>
              </a:lnSpc>
              <a:buClr>
                <a:srgbClr val="BB2B35"/>
              </a:buClr>
              <a:buFont typeface="Wingdings" pitchFamily="2" charset="2"/>
              <a:buChar char="u"/>
            </a:pPr>
            <a:r>
              <a:rPr lang="zh-CN" altLang="en-US" dirty="0">
                <a:solidFill>
                  <a:srgbClr val="000000"/>
                </a:solidFill>
                <a:ea typeface="幼圆" pitchFamily="49" charset="-122"/>
                <a:sym typeface="Arial" pitchFamily="34" charset="0"/>
              </a:rPr>
              <a:t>抑制窦卵泡</a:t>
            </a:r>
            <a:r>
              <a:rPr lang="en-US" altLang="zh-CN" dirty="0">
                <a:solidFill>
                  <a:srgbClr val="000000"/>
                </a:solidFill>
                <a:ea typeface="幼圆" pitchFamily="49" charset="-122"/>
                <a:sym typeface="Arial" pitchFamily="34" charset="0"/>
              </a:rPr>
              <a:t>FSH</a:t>
            </a:r>
            <a:r>
              <a:rPr lang="zh-CN" altLang="en-US" dirty="0">
                <a:solidFill>
                  <a:srgbClr val="000000"/>
                </a:solidFill>
                <a:ea typeface="幼圆" pitchFamily="49" charset="-122"/>
                <a:sym typeface="Arial" pitchFamily="34" charset="0"/>
              </a:rPr>
              <a:t>依赖性的增长</a:t>
            </a:r>
            <a:endParaRPr lang="en-US" dirty="0">
              <a:solidFill>
                <a:srgbClr val="000000"/>
              </a:solidFill>
              <a:ea typeface="幼圆" pitchFamily="49" charset="-122"/>
              <a:sym typeface="Arial" pitchFamily="34" charset="0"/>
            </a:endParaRPr>
          </a:p>
          <a:p>
            <a:pPr marL="285750" indent="-285750">
              <a:lnSpc>
                <a:spcPct val="150000"/>
              </a:lnSpc>
              <a:buClr>
                <a:srgbClr val="BB2B35"/>
              </a:buClr>
              <a:buFont typeface="Wingdings" pitchFamily="2" charset="2"/>
              <a:buChar char="u"/>
            </a:pPr>
            <a:r>
              <a:rPr lang="zh-CN" altLang="en-US" dirty="0">
                <a:solidFill>
                  <a:srgbClr val="000000"/>
                </a:solidFill>
                <a:ea typeface="幼圆" pitchFamily="49" charset="-122"/>
                <a:sym typeface="Arial" pitchFamily="34" charset="0"/>
              </a:rPr>
              <a:t>防止卵泡池过快耗竭</a:t>
            </a:r>
          </a:p>
          <a:p>
            <a:pPr>
              <a:lnSpc>
                <a:spcPct val="150000"/>
              </a:lnSpc>
              <a:buFont typeface="Wingdings" pitchFamily="2" charset="2"/>
              <a:buChar char="u"/>
              <a:defRPr/>
            </a:pPr>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7</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a:t>文献名称：血清抑制素</a:t>
            </a:r>
            <a:r>
              <a:rPr lang="en-US" altLang="zh-CN" dirty="0"/>
              <a:t>B</a:t>
            </a:r>
            <a:r>
              <a:rPr lang="zh-CN" altLang="en-US" dirty="0"/>
              <a:t>在鉴别梗阻性与非梗阻性无精子症中的意义  </a:t>
            </a:r>
            <a:endParaRPr lang="en-US" altLang="zh-CN" dirty="0"/>
          </a:p>
          <a:p>
            <a:r>
              <a:rPr lang="zh-CN" altLang="en-US" dirty="0"/>
              <a:t>北京协和医学院研究生院：蔡文娟</a:t>
            </a:r>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50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900" b="0" i="0" u="none" strike="noStrike" kern="1200" baseline="0" dirty="0">
                <a:solidFill>
                  <a:schemeClr val="tx1"/>
                </a:solidFill>
                <a:latin typeface="+mn-lt"/>
                <a:ea typeface="+mn-ea"/>
                <a:cs typeface="+mn-cs"/>
              </a:rPr>
              <a:t>理想的手术方法应该具有较低的并发症发生率及复发率，并应综合考虑其改善精液质量及提高妊娠率的作用</a:t>
            </a:r>
            <a:endParaRPr lang="en-US" altLang="zh-CN" sz="900" b="0" i="0" u="none" strike="noStrike" kern="1200" baseline="0" dirty="0">
              <a:solidFill>
                <a:schemeClr val="tx1"/>
              </a:solidFill>
              <a:latin typeface="+mn-lt"/>
              <a:ea typeface="+mn-ea"/>
              <a:cs typeface="+mn-cs"/>
            </a:endParaRPr>
          </a:p>
          <a:p>
            <a:r>
              <a:rPr lang="zh-CN" altLang="en-US" sz="900" b="0" i="0" u="none" strike="noStrike" kern="1200" baseline="0" dirty="0">
                <a:solidFill>
                  <a:schemeClr val="tx1"/>
                </a:solidFill>
                <a:latin typeface="+mn-lt"/>
                <a:ea typeface="+mn-ea"/>
                <a:cs typeface="+mn-cs"/>
              </a:rPr>
              <a:t>术前如果能够预测术后是否可改善其精液质量及提高妊娠率</a:t>
            </a:r>
            <a:endParaRPr lang="en-US" altLang="zh-CN" sz="900" b="0" i="0" u="none" strike="noStrike" kern="1200" baseline="0" dirty="0">
              <a:solidFill>
                <a:schemeClr val="tx1"/>
              </a:solidFill>
              <a:latin typeface="+mn-lt"/>
              <a:ea typeface="+mn-ea"/>
              <a:cs typeface="+mn-cs"/>
            </a:endParaRPr>
          </a:p>
          <a:p>
            <a:r>
              <a:rPr lang="zh-CN" altLang="en-US" sz="900" b="0" i="0" u="none" strike="noStrike" kern="1200" baseline="0" dirty="0">
                <a:solidFill>
                  <a:schemeClr val="tx1"/>
                </a:solidFill>
                <a:latin typeface="+mn-lt"/>
                <a:ea typeface="+mn-ea"/>
                <a:cs typeface="+mn-cs"/>
              </a:rPr>
              <a:t>血清</a:t>
            </a:r>
            <a:r>
              <a:rPr lang="en-US" altLang="zh-CN" sz="900" b="0" i="0" u="none" strike="noStrike" kern="1200" baseline="0" dirty="0" err="1">
                <a:solidFill>
                  <a:schemeClr val="tx1"/>
                </a:solidFill>
                <a:latin typeface="+mn-lt"/>
                <a:ea typeface="+mn-ea"/>
                <a:cs typeface="+mn-cs"/>
              </a:rPr>
              <a:t>InhB</a:t>
            </a:r>
            <a:r>
              <a:rPr lang="en-US" altLang="zh-CN" sz="900" b="0" i="0" u="none" strike="noStrike" kern="1200" baseline="0" dirty="0">
                <a:solidFill>
                  <a:schemeClr val="tx1"/>
                </a:solidFill>
                <a:latin typeface="+mn-lt"/>
                <a:ea typeface="+mn-ea"/>
                <a:cs typeface="+mn-cs"/>
              </a:rPr>
              <a:t> </a:t>
            </a:r>
            <a:r>
              <a:rPr lang="zh-CN" altLang="en-US" sz="900" b="0" i="0" u="none" strike="noStrike" kern="1200" baseline="0" dirty="0">
                <a:solidFill>
                  <a:schemeClr val="tx1"/>
                </a:solidFill>
                <a:latin typeface="+mn-lt"/>
                <a:ea typeface="+mn-ea"/>
                <a:cs typeface="+mn-cs"/>
              </a:rPr>
              <a:t>水平可能反应了睾丸功能的损害程度和恢复潜力。</a:t>
            </a:r>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53</a:t>
            </a:fld>
            <a:endParaRPr lang="zh-CN" altLang="en-US"/>
          </a:p>
        </p:txBody>
      </p:sp>
    </p:spTree>
    <p:extLst>
      <p:ext uri="{BB962C8B-B14F-4D97-AF65-F5344CB8AC3E}">
        <p14:creationId xmlns:p14="http://schemas.microsoft.com/office/powerpoint/2010/main" val="21390461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defRPr/>
            </a:pPr>
            <a:r>
              <a:rPr lang="zh-CN" altLang="en-US" dirty="0"/>
              <a:t>西班牙</a:t>
            </a:r>
            <a:r>
              <a:rPr lang="zh-CN" altLang="en-US" baseline="0" dirty="0"/>
              <a:t> 巴塞罗那大学医学院 教授</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55</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685800" rtl="0" eaLnBrk="1" fontAlgn="auto" latinLnBrk="0" hangingPunct="1">
              <a:lnSpc>
                <a:spcPct val="100000"/>
              </a:lnSpc>
              <a:spcBef>
                <a:spcPts val="0"/>
              </a:spcBef>
              <a:spcAft>
                <a:spcPts val="0"/>
              </a:spcAft>
              <a:buClrTx/>
              <a:buSzTx/>
              <a:buFontTx/>
              <a:buNone/>
              <a:defRPr/>
            </a:pPr>
            <a:r>
              <a:rPr lang="zh-CN" altLang="en-US" dirty="0"/>
              <a:t>西班牙</a:t>
            </a:r>
            <a:r>
              <a:rPr lang="zh-CN" altLang="en-US" baseline="0" dirty="0"/>
              <a:t> 巴塞罗那大学医学院 教授</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56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en-US" altLang="zh-CN" dirty="0"/>
              <a:t>3260</a:t>
            </a:r>
            <a:r>
              <a:rPr lang="en-US" altLang="zh-CN" baseline="0" dirty="0"/>
              <a:t> </a:t>
            </a:r>
            <a:r>
              <a:rPr lang="zh-CN" altLang="en-US" baseline="0" dirty="0"/>
              <a:t>名</a:t>
            </a:r>
            <a:endParaRPr lang="en-US" altLang="zh-CN" baseline="0" dirty="0"/>
          </a:p>
          <a:p>
            <a:r>
              <a:rPr lang="zh-CN" altLang="en-US" baseline="0" dirty="0"/>
              <a:t>英国爱丁堡大学生殖学（全球</a:t>
            </a:r>
            <a:r>
              <a:rPr lang="en-US" altLang="zh-CN" baseline="0" dirty="0"/>
              <a:t>20</a:t>
            </a:r>
            <a:r>
              <a:rPr lang="zh-CN" altLang="en-US" baseline="0" dirty="0"/>
              <a:t>）</a:t>
            </a:r>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8</a:t>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a:t>意大利摩德纳（但丁）</a:t>
            </a:r>
            <a:r>
              <a:rPr lang="en-US" altLang="zh-CN" dirty="0"/>
              <a:t>-</a:t>
            </a:r>
            <a:r>
              <a:rPr lang="zh-CN" altLang="en-US" baseline="0" dirty="0"/>
              <a:t>安东尼</a:t>
            </a:r>
            <a:r>
              <a:rPr lang="en-US" altLang="zh-CN" baseline="0" dirty="0"/>
              <a:t>-</a:t>
            </a:r>
            <a:r>
              <a:rPr lang="zh-CN" altLang="en-US" baseline="0" dirty="0"/>
              <a:t>医学全国名列前十  </a:t>
            </a:r>
            <a:r>
              <a:rPr lang="en-US" altLang="zh-CN" baseline="0" dirty="0"/>
              <a:t>ICC </a:t>
            </a:r>
            <a:r>
              <a:rPr lang="zh-CN" altLang="en-US" baseline="0" dirty="0"/>
              <a:t>组内相关系数。</a:t>
            </a:r>
            <a:endParaRPr lang="en-US" altLang="zh-CN" baseline="0" dirty="0"/>
          </a:p>
          <a:p>
            <a:r>
              <a:rPr lang="zh-CN" altLang="en-US" baseline="0" dirty="0"/>
              <a:t>生殖学 生殖内分泌学 产科 妇科 此文发表与国际内分泌学杂志</a:t>
            </a:r>
            <a:r>
              <a:rPr lang="en-US" altLang="zh-CN" baseline="0" dirty="0"/>
              <a:t>-</a:t>
            </a:r>
            <a:r>
              <a:rPr lang="en-US" altLang="zh-CN" sz="900" kern="1200" baseline="0" dirty="0">
                <a:solidFill>
                  <a:schemeClr val="tx1"/>
                </a:solidFill>
                <a:latin typeface="+mn-lt"/>
                <a:ea typeface="微软雅黑" pitchFamily="34" charset="-122"/>
                <a:cs typeface="+mn-cs"/>
              </a:rPr>
              <a:t>November 2013 </a:t>
            </a:r>
            <a:r>
              <a:rPr lang="zh-CN" altLang="en-US" sz="900" kern="1200" baseline="0" dirty="0">
                <a:solidFill>
                  <a:schemeClr val="tx1"/>
                </a:solidFill>
                <a:latin typeface="+mn-lt"/>
                <a:ea typeface="微软雅黑" pitchFamily="34" charset="-122"/>
                <a:cs typeface="+mn-cs"/>
              </a:rPr>
              <a:t>研究内容包括</a:t>
            </a:r>
            <a:r>
              <a:rPr lang="en-US" altLang="zh-CN" sz="900" kern="1200" baseline="0" dirty="0">
                <a:solidFill>
                  <a:schemeClr val="tx1"/>
                </a:solidFill>
                <a:latin typeface="+mn-lt"/>
                <a:ea typeface="微软雅黑" pitchFamily="34" charset="-122"/>
                <a:cs typeface="+mn-cs"/>
              </a:rPr>
              <a:t>AMH</a:t>
            </a:r>
            <a:r>
              <a:rPr lang="zh-CN" altLang="en-US" sz="900" kern="1200" baseline="0" dirty="0">
                <a:solidFill>
                  <a:schemeClr val="tx1"/>
                </a:solidFill>
                <a:latin typeface="+mn-lt"/>
                <a:ea typeface="微软雅黑" pitchFamily="34" charset="-122"/>
                <a:cs typeface="+mn-cs"/>
              </a:rPr>
              <a:t>个体化差异、</a:t>
            </a:r>
            <a:r>
              <a:rPr lang="en-US" altLang="zh-CN" sz="900" kern="1200" baseline="0" dirty="0">
                <a:solidFill>
                  <a:schemeClr val="tx1"/>
                </a:solidFill>
                <a:latin typeface="+mn-lt"/>
                <a:ea typeface="微软雅黑" pitchFamily="34" charset="-122"/>
                <a:cs typeface="+mn-cs"/>
              </a:rPr>
              <a:t>AMH</a:t>
            </a:r>
            <a:r>
              <a:rPr lang="zh-CN" altLang="en-US" sz="900" kern="1200" baseline="0" dirty="0">
                <a:solidFill>
                  <a:schemeClr val="tx1"/>
                </a:solidFill>
                <a:latin typeface="+mn-lt"/>
                <a:ea typeface="微软雅黑" pitchFamily="34" charset="-122"/>
                <a:cs typeface="+mn-cs"/>
              </a:rPr>
              <a:t>与</a:t>
            </a:r>
            <a:r>
              <a:rPr lang="en-US" altLang="zh-CN" sz="900" kern="1200" baseline="0" dirty="0">
                <a:solidFill>
                  <a:schemeClr val="tx1"/>
                </a:solidFill>
                <a:latin typeface="+mn-lt"/>
                <a:ea typeface="微软雅黑" pitchFamily="34" charset="-122"/>
                <a:cs typeface="+mn-cs"/>
              </a:rPr>
              <a:t>BMI</a:t>
            </a:r>
            <a:r>
              <a:rPr lang="zh-CN" altLang="en-US" sz="900" kern="1200" baseline="0" dirty="0">
                <a:solidFill>
                  <a:schemeClr val="tx1"/>
                </a:solidFill>
                <a:latin typeface="+mn-lt"/>
                <a:ea typeface="微软雅黑" pitchFamily="34" charset="-122"/>
                <a:cs typeface="+mn-cs"/>
              </a:rPr>
              <a:t>、抽烟的关系及检测周期内波动、避孕药服用方式对</a:t>
            </a:r>
            <a:r>
              <a:rPr lang="en-US" altLang="zh-CN" sz="900" kern="1200" baseline="0" dirty="0">
                <a:solidFill>
                  <a:schemeClr val="tx1"/>
                </a:solidFill>
                <a:latin typeface="+mn-lt"/>
                <a:ea typeface="微软雅黑" pitchFamily="34" charset="-122"/>
                <a:cs typeface="+mn-cs"/>
              </a:rPr>
              <a:t>AMH</a:t>
            </a:r>
            <a:r>
              <a:rPr lang="zh-CN" altLang="en-US" sz="900" kern="1200" baseline="0" dirty="0">
                <a:solidFill>
                  <a:schemeClr val="tx1"/>
                </a:solidFill>
                <a:latin typeface="+mn-lt"/>
                <a:ea typeface="微软雅黑" pitchFamily="34" charset="-122"/>
                <a:cs typeface="+mn-cs"/>
              </a:rPr>
              <a:t>值变化的影响</a:t>
            </a:r>
            <a:endParaRPr lang="en-US" altLang="zh-CN" baseline="0" dirty="0"/>
          </a:p>
          <a:p>
            <a:r>
              <a:rPr lang="zh-CN" altLang="en-US" baseline="0" dirty="0"/>
              <a:t>已发表 </a:t>
            </a:r>
            <a:r>
              <a:rPr lang="en-US" altLang="zh-CN" baseline="0" dirty="0"/>
              <a:t>174</a:t>
            </a:r>
            <a:r>
              <a:rPr lang="zh-CN" altLang="en-US" baseline="0" dirty="0"/>
              <a:t>篇文章 </a:t>
            </a:r>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en-US" altLang="zh-CN" dirty="0"/>
              <a:t>INH—B</a:t>
            </a:r>
            <a:r>
              <a:rPr lang="zh-CN" altLang="en-US" dirty="0"/>
              <a:t>由</a:t>
            </a:r>
            <a:r>
              <a:rPr lang="en-US" altLang="zh-CN" dirty="0" err="1"/>
              <a:t>Robeason</a:t>
            </a:r>
            <a:r>
              <a:rPr lang="zh-CN" altLang="en-US" dirty="0"/>
              <a:t>等于</a:t>
            </a:r>
            <a:r>
              <a:rPr lang="en-US" altLang="zh-CN" dirty="0"/>
              <a:t>1985</a:t>
            </a:r>
            <a:r>
              <a:rPr lang="zh-CN" altLang="en-US" dirty="0"/>
              <a:t>年从牛卵泡液中分离提取得到，属于</a:t>
            </a:r>
            <a:r>
              <a:rPr lang="en-US" altLang="zh-CN" dirty="0"/>
              <a:t>TGF—B</a:t>
            </a:r>
            <a:r>
              <a:rPr lang="zh-CN" altLang="en-US" dirty="0"/>
              <a:t>超家族，在男性体内由睾丸支持</a:t>
            </a:r>
            <a:r>
              <a:rPr lang="en-US" altLang="zh-CN" dirty="0"/>
              <a:t>(</a:t>
            </a:r>
            <a:r>
              <a:rPr lang="en-US" altLang="zh-CN" dirty="0" err="1"/>
              <a:t>Sertoli</a:t>
            </a:r>
            <a:r>
              <a:rPr lang="en-US" altLang="zh-CN" dirty="0"/>
              <a:t>)</a:t>
            </a:r>
            <a:r>
              <a:rPr lang="zh-CN" altLang="en-US" dirty="0"/>
              <a:t>细胞合成分泌，反映睾丸生精功</a:t>
            </a:r>
          </a:p>
          <a:p>
            <a:r>
              <a:rPr lang="zh-CN" altLang="en-US" dirty="0"/>
              <a:t>能。在女性体内由窦前卵泡及早期窦卵泡颗粒细胞合成分泌⋯，其水平随月经周期变化口</a:t>
            </a:r>
            <a:r>
              <a:rPr lang="en-US" altLang="zh-CN" dirty="0"/>
              <a:t>1</a:t>
            </a:r>
            <a:r>
              <a:rPr lang="zh-CN" altLang="en-US" dirty="0"/>
              <a:t>，但不受</a:t>
            </a:r>
            <a:r>
              <a:rPr lang="en-US" altLang="zh-CN" dirty="0" err="1"/>
              <a:t>GnRH</a:t>
            </a:r>
            <a:r>
              <a:rPr lang="zh-CN" altLang="en-US" dirty="0"/>
              <a:t>、</a:t>
            </a:r>
            <a:r>
              <a:rPr lang="en-US" altLang="zh-CN" dirty="0"/>
              <a:t>E2</a:t>
            </a:r>
            <a:r>
              <a:rPr lang="zh-CN" altLang="en-US" dirty="0"/>
              <a:t>、</a:t>
            </a:r>
            <a:r>
              <a:rPr lang="en-US" altLang="zh-CN" dirty="0"/>
              <a:t>T</a:t>
            </a:r>
            <a:r>
              <a:rPr lang="zh-CN" altLang="en-US" dirty="0"/>
              <a:t>等诸多因素的影响，直接反映颗粒细胞的功能，因此可以作为卵泡发育状况及卵子数量的标记物，在评价卵巢储备功能及反应性时具有很高的临床诊断价值，能指导临床医生选择促排卵方案，提高临床妊娠率。</a:t>
            </a:r>
            <a:endParaRPr lang="en-US" altLang="zh-CN" dirty="0"/>
          </a:p>
          <a:p>
            <a:endParaRPr lang="en-US" altLang="zh-CN" dirty="0"/>
          </a:p>
          <a:p>
            <a:r>
              <a:rPr lang="zh-CN" altLang="en-US" sz="1200" b="0" i="0" u="none" strike="noStrike" kern="1200" baseline="0" dirty="0">
                <a:solidFill>
                  <a:schemeClr val="tx1"/>
                </a:solidFill>
                <a:latin typeface="+mn-lt"/>
                <a:cs typeface="+mn-cs"/>
              </a:rPr>
              <a:t>睾丸精子生成的一个</a:t>
            </a:r>
          </a:p>
          <a:p>
            <a:r>
              <a:rPr lang="zh-CN" altLang="en-US" sz="1200" b="0" i="0" u="none" strike="noStrike" kern="1200" baseline="0" dirty="0">
                <a:solidFill>
                  <a:schemeClr val="tx1"/>
                </a:solidFill>
                <a:latin typeface="+mn-lt"/>
                <a:cs typeface="+mn-cs"/>
              </a:rPr>
              <a:t>有用的标记物</a:t>
            </a:r>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11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12</a:t>
            </a:fld>
            <a:endParaRPr lang="zh-CN" altLang="en-US"/>
          </a:p>
        </p:txBody>
      </p:sp>
    </p:spTree>
    <p:extLst>
      <p:ext uri="{BB962C8B-B14F-4D97-AF65-F5344CB8AC3E}">
        <p14:creationId xmlns:p14="http://schemas.microsoft.com/office/powerpoint/2010/main" val="139618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女性正常月经周期中．血清</a:t>
            </a:r>
            <a:r>
              <a:rPr lang="en-US" altLang="zh-CN" dirty="0"/>
              <a:t>INHB</a:t>
            </a:r>
            <a:r>
              <a:rPr lang="zh-CN" altLang="en-US" dirty="0"/>
              <a:t>水平在卵泡早期开始上升，并于卵泡中期达到高峰，然后于卵泡晚期开始下降。</a:t>
            </a:r>
          </a:p>
          <a:p>
            <a:r>
              <a:rPr lang="zh-CN" altLang="en-US" dirty="0"/>
              <a:t>排卵后由于卵泡破裂</a:t>
            </a:r>
            <a:r>
              <a:rPr lang="en-US" altLang="zh-CN" dirty="0"/>
              <a:t>INHB</a:t>
            </a:r>
            <a:r>
              <a:rPr lang="zh-CN" altLang="en-US" dirty="0"/>
              <a:t>释放入血再次出现高峰。因此，如要进行</a:t>
            </a:r>
            <a:r>
              <a:rPr lang="en-US" altLang="zh-CN" dirty="0"/>
              <a:t>INHB</a:t>
            </a:r>
            <a:r>
              <a:rPr lang="zh-CN" altLang="en-US" dirty="0"/>
              <a:t>检测呢，我们会选择在经后</a:t>
            </a:r>
            <a:r>
              <a:rPr lang="en-US" altLang="zh-CN" dirty="0"/>
              <a:t>3-5</a:t>
            </a:r>
            <a:r>
              <a:rPr lang="zh-CN" altLang="en-US" dirty="0"/>
              <a:t>天，因为相对来说会比较稳定，也比较好定位。</a:t>
            </a:r>
          </a:p>
          <a:p>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13</a:t>
            </a:fld>
            <a:endParaRPr lang="zh-CN" altLang="en-US"/>
          </a:p>
        </p:txBody>
      </p:sp>
    </p:spTree>
    <p:extLst>
      <p:ext uri="{BB962C8B-B14F-4D97-AF65-F5344CB8AC3E}">
        <p14:creationId xmlns:p14="http://schemas.microsoft.com/office/powerpoint/2010/main" val="40886855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故生精小管可以一批接一批地持续不断地产生精子。故在睾丸组织切片中，可见生精小管的不同断面具有不同发育阶段生精细胞的组合</a:t>
            </a:r>
          </a:p>
          <a:p>
            <a:r>
              <a:rPr lang="zh-CN" altLang="en-US" dirty="0"/>
              <a:t>成人的生精小管（</a:t>
            </a:r>
            <a:r>
              <a:rPr lang="en-US" altLang="zh-CN" dirty="0"/>
              <a:t>seminiferous tubule</a:t>
            </a:r>
            <a:r>
              <a:rPr lang="zh-CN" altLang="en-US" dirty="0"/>
              <a:t>）长</a:t>
            </a:r>
            <a:r>
              <a:rPr lang="en-US" altLang="zh-CN" dirty="0"/>
              <a:t>30</a:t>
            </a:r>
            <a:r>
              <a:rPr lang="zh-CN" altLang="en-US" dirty="0"/>
              <a:t>～</a:t>
            </a:r>
            <a:r>
              <a:rPr lang="en-US" altLang="zh-CN" dirty="0"/>
              <a:t>70cm</a:t>
            </a:r>
            <a:r>
              <a:rPr lang="zh-CN" altLang="en-US" dirty="0"/>
              <a:t>，直径</a:t>
            </a:r>
            <a:r>
              <a:rPr lang="en-US" altLang="zh-CN" dirty="0"/>
              <a:t>150</a:t>
            </a:r>
            <a:r>
              <a:rPr lang="zh-CN" altLang="en-US" dirty="0"/>
              <a:t>～</a:t>
            </a:r>
            <a:r>
              <a:rPr lang="en-US" altLang="zh-CN" dirty="0"/>
              <a:t>250</a:t>
            </a:r>
            <a:r>
              <a:rPr lang="el-GR" altLang="zh-CN" dirty="0"/>
              <a:t>μ</a:t>
            </a:r>
            <a:r>
              <a:rPr lang="en-US" altLang="zh-CN" dirty="0"/>
              <a:t>m</a:t>
            </a:r>
            <a:r>
              <a:rPr lang="zh-CN" altLang="en-US" dirty="0"/>
              <a:t>，中央为管腔，壁厚</a:t>
            </a:r>
            <a:r>
              <a:rPr lang="en-US" altLang="zh-CN" dirty="0"/>
              <a:t>60</a:t>
            </a:r>
            <a:r>
              <a:rPr lang="zh-CN" altLang="en-US" dirty="0"/>
              <a:t>～</a:t>
            </a:r>
            <a:r>
              <a:rPr lang="en-US" altLang="zh-CN" dirty="0"/>
              <a:t>80</a:t>
            </a:r>
            <a:r>
              <a:rPr lang="el-GR" altLang="zh-CN" dirty="0"/>
              <a:t>μ</a:t>
            </a:r>
            <a:r>
              <a:rPr lang="en-US" altLang="zh-CN" dirty="0"/>
              <a:t>m</a:t>
            </a:r>
            <a:r>
              <a:rPr lang="zh-CN" altLang="en-US" dirty="0"/>
              <a:t>，主要由生精上皮（</a:t>
            </a:r>
            <a:r>
              <a:rPr lang="en-US" altLang="zh-CN" dirty="0" err="1"/>
              <a:t>spermatogenic</a:t>
            </a:r>
            <a:r>
              <a:rPr lang="en-US" altLang="zh-CN" dirty="0"/>
              <a:t> epithelium</a:t>
            </a:r>
            <a:r>
              <a:rPr lang="zh-CN" altLang="en-US" dirty="0"/>
              <a:t>）构成。生精上皮由支持细胞和</a:t>
            </a:r>
            <a:r>
              <a:rPr lang="en-US" altLang="zh-CN" dirty="0"/>
              <a:t>5</a:t>
            </a:r>
            <a:r>
              <a:rPr lang="zh-CN" altLang="en-US" dirty="0"/>
              <a:t>～</a:t>
            </a:r>
            <a:r>
              <a:rPr lang="en-US" altLang="zh-CN" dirty="0"/>
              <a:t>8</a:t>
            </a:r>
            <a:r>
              <a:rPr lang="zh-CN" altLang="en-US" dirty="0"/>
              <a:t>层生精细胞（</a:t>
            </a:r>
            <a:r>
              <a:rPr lang="en-US" altLang="zh-CN" dirty="0" err="1"/>
              <a:t>spermatogenic</a:t>
            </a:r>
            <a:r>
              <a:rPr lang="en-US" altLang="zh-CN" dirty="0"/>
              <a:t> cell</a:t>
            </a:r>
            <a:r>
              <a:rPr lang="zh-CN" altLang="en-US" dirty="0"/>
              <a:t>）组成。</a:t>
            </a:r>
            <a:endParaRPr lang="en-US" altLang="zh-CN" dirty="0"/>
          </a:p>
          <a:p>
            <a:pPr marL="0" marR="0" indent="0" algn="l" defTabSz="685800" rtl="0" eaLnBrk="1" fontAlgn="auto" latinLnBrk="0" hangingPunct="1">
              <a:lnSpc>
                <a:spcPct val="100000"/>
              </a:lnSpc>
              <a:spcBef>
                <a:spcPts val="0"/>
              </a:spcBef>
              <a:spcAft>
                <a:spcPts val="0"/>
              </a:spcAft>
              <a:buClrTx/>
              <a:buSzTx/>
              <a:buFontTx/>
              <a:buNone/>
              <a:tabLst/>
              <a:defRPr/>
            </a:pPr>
            <a:r>
              <a:rPr lang="zh-CN" altLang="en-US" dirty="0"/>
              <a:t>支持细胞有多方面的功能。它对生精细胞起支持和营养作用，其微丝和微管的收缩可使不断成熟的生精细胞向腔面移动，并促使精子释放入管腔。精子形成过程中脱落下来的残余胞质，可被支持细胞吞噬和消化。支持细胞分泌的少量液体有助于精子的运送，分泌物中含有一种抑制素（</a:t>
            </a:r>
            <a:r>
              <a:rPr lang="en-US" altLang="zh-CN" dirty="0"/>
              <a:t>inhibin</a:t>
            </a:r>
            <a:r>
              <a:rPr lang="zh-CN" altLang="en-US" dirty="0"/>
              <a:t>），它可抑制垂体前叶合成和分泌</a:t>
            </a:r>
            <a:r>
              <a:rPr lang="en-US" altLang="zh-CN" dirty="0"/>
              <a:t>FSH</a:t>
            </a:r>
            <a:r>
              <a:rPr lang="zh-CN" altLang="en-US" dirty="0"/>
              <a:t>。支持细胞在</a:t>
            </a:r>
            <a:r>
              <a:rPr lang="en-US" altLang="zh-CN" dirty="0"/>
              <a:t>FSH</a:t>
            </a:r>
            <a:r>
              <a:rPr lang="zh-CN" altLang="en-US" dirty="0"/>
              <a:t>和雄</a:t>
            </a:r>
            <a:r>
              <a:rPr lang="zh-CN" altLang="en-US" dirty="0">
                <a:hlinkClick r:id="rId3"/>
              </a:rPr>
              <a:t>激素</a:t>
            </a:r>
            <a:r>
              <a:rPr lang="zh-CN" altLang="en-US" dirty="0"/>
              <a:t>结合蛋白（</a:t>
            </a:r>
            <a:r>
              <a:rPr lang="en-US" altLang="zh-CN" dirty="0"/>
              <a:t>androgen binding protein ,ABP</a:t>
            </a:r>
            <a:r>
              <a:rPr lang="zh-CN" altLang="en-US" dirty="0"/>
              <a:t>），</a:t>
            </a:r>
            <a:r>
              <a:rPr lang="en-US" altLang="zh-CN" dirty="0"/>
              <a:t>ABP</a:t>
            </a:r>
            <a:r>
              <a:rPr lang="zh-CN" altLang="en-US" dirty="0"/>
              <a:t>可与雄</a:t>
            </a:r>
            <a:r>
              <a:rPr lang="zh-CN" altLang="en-US" dirty="0">
                <a:hlinkClick r:id="rId3"/>
              </a:rPr>
              <a:t>激素</a:t>
            </a:r>
            <a:r>
              <a:rPr lang="zh-CN" altLang="en-US" dirty="0"/>
              <a:t>结合，以保持生精小管内雄激素的水平，促进精子发生。支持细胞紧密连接参与构成的血</a:t>
            </a:r>
            <a:r>
              <a:rPr lang="en-US" altLang="zh-CN" dirty="0"/>
              <a:t>-</a:t>
            </a:r>
            <a:r>
              <a:rPr lang="zh-CN" altLang="en-US" dirty="0"/>
              <a:t>生精小管屏障，可阻止某些物质进出生精上皮，形成并维持有利于精子发生的微环境，还能防止精子抗原物质逸出到生精小管外而发生自体免疫反应。</a:t>
            </a:r>
          </a:p>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14</a:t>
            </a:fld>
            <a:endParaRPr lang="zh-CN" altLang="en-US"/>
          </a:p>
        </p:txBody>
      </p:sp>
    </p:spTree>
    <p:extLst>
      <p:ext uri="{BB962C8B-B14F-4D97-AF65-F5344CB8AC3E}">
        <p14:creationId xmlns:p14="http://schemas.microsoft.com/office/powerpoint/2010/main" val="32187219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2" name="燕尾形 11"/>
          <p:cNvSpPr/>
          <p:nvPr userDrawn="1"/>
        </p:nvSpPr>
        <p:spPr>
          <a:xfrm>
            <a:off x="10127734" y="800708"/>
            <a:ext cx="720000" cy="72008"/>
          </a:xfrm>
          <a:prstGeom prst="chevron">
            <a:avLst/>
          </a:prstGeom>
          <a:solidFill>
            <a:srgbClr val="009900"/>
          </a:solidFill>
          <a:ln>
            <a:solidFill>
              <a:srgbClr val="009900"/>
            </a:solid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13" name="椭圆 12"/>
          <p:cNvSpPr/>
          <p:nvPr userDrawn="1"/>
        </p:nvSpPr>
        <p:spPr>
          <a:xfrm>
            <a:off x="10631710" y="440712"/>
            <a:ext cx="792000" cy="792000"/>
          </a:xfrm>
          <a:prstGeom prst="ellipse">
            <a:avLst/>
          </a:prstGeom>
          <a:solidFill>
            <a:schemeClr val="bg1"/>
          </a:solidFill>
          <a:ln w="57150">
            <a:solidFill>
              <a:srgbClr val="009900"/>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fld id="{2EEF1883-7A0E-4F66-9932-E581691AD397}" type="slidenum">
              <a:rPr kumimoji="0" lang="zh-CN" altLang="en-US" sz="3200" b="1" i="0" u="none" strike="noStrike" kern="1200" cap="none" spc="0" normalizeH="0" baseline="0" noProof="0" smtClean="0">
                <a:ln>
                  <a:noFill/>
                </a:ln>
                <a:solidFill>
                  <a:srgbClr val="009900"/>
                </a:solidFill>
                <a:effectLst/>
                <a:uLnTx/>
                <a:uFillTx/>
                <a:latin typeface="Tahoma" pitchFamily="34" charset="0"/>
                <a:ea typeface="Arial Unicode MS" pitchFamily="34" charset="-122"/>
                <a:cs typeface="Tahoma"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3200" b="1" dirty="0">
              <a:solidFill>
                <a:srgbClr val="009900"/>
              </a:solidFill>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
        <p:nvSpPr>
          <p:cNvPr id="15" name="椭圆 14"/>
          <p:cNvSpPr/>
          <p:nvPr userDrawn="1"/>
        </p:nvSpPr>
        <p:spPr>
          <a:xfrm>
            <a:off x="9695662" y="584712"/>
            <a:ext cx="504000" cy="504000"/>
          </a:xfrm>
          <a:prstGeom prst="ellipse">
            <a:avLst/>
          </a:prstGeom>
          <a:solidFill>
            <a:schemeClr val="bg1"/>
          </a:solidFill>
          <a:ln w="57150">
            <a:solidFill>
              <a:srgbClr val="009900"/>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2800" b="1" dirty="0">
              <a:solidFill>
                <a:srgbClr val="F05425"/>
              </a:solidFill>
              <a:effectLst>
                <a:outerShdw blurRad="38100" dist="38100" dir="2700000" algn="tl">
                  <a:srgbClr val="000000">
                    <a:alpha val="43137"/>
                  </a:srgbClr>
                </a:outerShdw>
              </a:effectLst>
              <a:latin typeface="Broadway" pitchFamily="82" charset="0"/>
              <a:ea typeface="微软雅黑" pitchFamily="34" charset="-122"/>
              <a:cs typeface="Tahoma" pitchFamily="34" charset="0"/>
            </a:endParaRPr>
          </a:p>
        </p:txBody>
      </p:sp>
      <p:sp>
        <p:nvSpPr>
          <p:cNvPr id="21" name="椭圆 20"/>
          <p:cNvSpPr/>
          <p:nvPr userDrawn="1"/>
        </p:nvSpPr>
        <p:spPr>
          <a:xfrm>
            <a:off x="9191550" y="746224"/>
            <a:ext cx="179388" cy="180975"/>
          </a:xfrm>
          <a:prstGeom prst="ellipse">
            <a:avLst/>
          </a:prstGeom>
          <a:solidFill>
            <a:schemeClr val="bg1"/>
          </a:solidFill>
          <a:ln w="57150">
            <a:solidFill>
              <a:srgbClr val="009900"/>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cxnSp>
        <p:nvCxnSpPr>
          <p:cNvPr id="32" name="直接连接符 31"/>
          <p:cNvCxnSpPr>
            <a:cxnSpLocks/>
            <a:stCxn id="21" idx="2"/>
          </p:cNvCxnSpPr>
          <p:nvPr userDrawn="1"/>
        </p:nvCxnSpPr>
        <p:spPr>
          <a:xfrm flipH="1">
            <a:off x="1557336" y="836712"/>
            <a:ext cx="7634214" cy="36005"/>
          </a:xfrm>
          <a:prstGeom prst="line">
            <a:avLst/>
          </a:prstGeom>
          <a:ln>
            <a:solidFill>
              <a:srgbClr val="009900"/>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38" name="斜纹 37"/>
          <p:cNvSpPr/>
          <p:nvPr userDrawn="1"/>
        </p:nvSpPr>
        <p:spPr>
          <a:xfrm rot="10800000" flipH="1">
            <a:off x="0" y="5849936"/>
            <a:ext cx="1008224" cy="1008064"/>
          </a:xfrm>
          <a:prstGeom prst="diagStripe">
            <a:avLst/>
          </a:prstGeom>
          <a:solidFill>
            <a:srgbClr val="009900"/>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39" name="TextBox 38"/>
          <p:cNvSpPr txBox="1"/>
          <p:nvPr userDrawn="1"/>
        </p:nvSpPr>
        <p:spPr>
          <a:xfrm rot="2698316">
            <a:off x="-22886" y="6318503"/>
            <a:ext cx="800219" cy="338554"/>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目录页</a:t>
            </a:r>
          </a:p>
        </p:txBody>
      </p:sp>
      <p:pic>
        <p:nvPicPr>
          <p:cNvPr id="14" name="图片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848" y="66595"/>
            <a:ext cx="914402" cy="91440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12" name="燕尾形 11"/>
          <p:cNvSpPr/>
          <p:nvPr userDrawn="1"/>
        </p:nvSpPr>
        <p:spPr>
          <a:xfrm>
            <a:off x="10127734" y="800708"/>
            <a:ext cx="720000" cy="72008"/>
          </a:xfrm>
          <a:prstGeom prst="chevron">
            <a:avLst/>
          </a:prstGeom>
          <a:solidFill>
            <a:srgbClr val="009900"/>
          </a:solidFill>
          <a:ln>
            <a:solidFill>
              <a:srgbClr val="009900"/>
            </a:solid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13" name="椭圆 12"/>
          <p:cNvSpPr/>
          <p:nvPr userDrawn="1"/>
        </p:nvSpPr>
        <p:spPr>
          <a:xfrm>
            <a:off x="10631710" y="440712"/>
            <a:ext cx="792000" cy="792000"/>
          </a:xfrm>
          <a:prstGeom prst="ellipse">
            <a:avLst/>
          </a:prstGeom>
          <a:solidFill>
            <a:schemeClr val="bg1"/>
          </a:solidFill>
          <a:ln w="57150">
            <a:solidFill>
              <a:srgbClr val="009900"/>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fld id="{2EEF1883-7A0E-4F66-9932-E581691AD397}" type="slidenum">
              <a:rPr kumimoji="0" lang="zh-CN" altLang="en-US" sz="3200" b="1" i="0" u="none" strike="noStrike" kern="1200" cap="none" spc="0" normalizeH="0" baseline="0" noProof="0" smtClean="0">
                <a:ln>
                  <a:noFill/>
                </a:ln>
                <a:solidFill>
                  <a:srgbClr val="009900"/>
                </a:solidFill>
                <a:effectLst/>
                <a:uLnTx/>
                <a:uFillTx/>
                <a:latin typeface="Tahoma" pitchFamily="34" charset="0"/>
                <a:ea typeface="Arial Unicode MS" pitchFamily="34" charset="-122"/>
                <a:cs typeface="Tahoma"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3200" b="1" dirty="0">
              <a:solidFill>
                <a:srgbClr val="009900"/>
              </a:solidFill>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
        <p:nvSpPr>
          <p:cNvPr id="15" name="椭圆 14"/>
          <p:cNvSpPr/>
          <p:nvPr userDrawn="1"/>
        </p:nvSpPr>
        <p:spPr>
          <a:xfrm>
            <a:off x="9695662" y="584712"/>
            <a:ext cx="504000" cy="504000"/>
          </a:xfrm>
          <a:prstGeom prst="ellipse">
            <a:avLst/>
          </a:prstGeom>
          <a:solidFill>
            <a:schemeClr val="bg1"/>
          </a:solidFill>
          <a:ln w="57150">
            <a:solidFill>
              <a:srgbClr val="009900"/>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2800" b="1" dirty="0">
              <a:solidFill>
                <a:srgbClr val="F05425"/>
              </a:solidFill>
              <a:effectLst>
                <a:outerShdw blurRad="38100" dist="38100" dir="2700000" algn="tl">
                  <a:srgbClr val="000000">
                    <a:alpha val="43137"/>
                  </a:srgbClr>
                </a:outerShdw>
              </a:effectLst>
              <a:latin typeface="Broadway" pitchFamily="82" charset="0"/>
              <a:ea typeface="微软雅黑" pitchFamily="34" charset="-122"/>
              <a:cs typeface="Tahoma" pitchFamily="34" charset="0"/>
            </a:endParaRPr>
          </a:p>
        </p:txBody>
      </p:sp>
      <p:sp>
        <p:nvSpPr>
          <p:cNvPr id="21" name="椭圆 20"/>
          <p:cNvSpPr/>
          <p:nvPr userDrawn="1"/>
        </p:nvSpPr>
        <p:spPr>
          <a:xfrm>
            <a:off x="9191550" y="746224"/>
            <a:ext cx="179388" cy="180975"/>
          </a:xfrm>
          <a:prstGeom prst="ellipse">
            <a:avLst/>
          </a:prstGeom>
          <a:solidFill>
            <a:schemeClr val="bg1"/>
          </a:solidFill>
          <a:ln w="57150">
            <a:solidFill>
              <a:srgbClr val="009900"/>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cxnSp>
        <p:nvCxnSpPr>
          <p:cNvPr id="32" name="直接连接符 31"/>
          <p:cNvCxnSpPr>
            <a:cxnSpLocks/>
            <a:stCxn id="21" idx="2"/>
          </p:cNvCxnSpPr>
          <p:nvPr userDrawn="1"/>
        </p:nvCxnSpPr>
        <p:spPr>
          <a:xfrm flipH="1">
            <a:off x="1630710" y="836712"/>
            <a:ext cx="7560840" cy="13317"/>
          </a:xfrm>
          <a:prstGeom prst="line">
            <a:avLst/>
          </a:prstGeom>
          <a:ln>
            <a:solidFill>
              <a:srgbClr val="009900"/>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pic>
        <p:nvPicPr>
          <p:cNvPr id="16" name="图片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848" y="66595"/>
            <a:ext cx="914402" cy="914402"/>
          </a:xfrm>
          <a:prstGeom prst="rect">
            <a:avLst/>
          </a:prstGeom>
        </p:spPr>
      </p:pic>
    </p:spTree>
    <p:extLst>
      <p:ext uri="{BB962C8B-B14F-4D97-AF65-F5344CB8AC3E}">
        <p14:creationId xmlns:p14="http://schemas.microsoft.com/office/powerpoint/2010/main" val="4552433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cxnSp>
        <p:nvCxnSpPr>
          <p:cNvPr id="20" name="直接连接符 19"/>
          <p:cNvCxnSpPr/>
          <p:nvPr userDrawn="1"/>
        </p:nvCxnSpPr>
        <p:spPr>
          <a:xfrm>
            <a:off x="1724025" y="377062"/>
            <a:ext cx="0" cy="261937"/>
          </a:xfrm>
          <a:prstGeom prst="line">
            <a:avLst/>
          </a:prstGeom>
          <a:ln>
            <a:solidFill>
              <a:srgbClr val="009900"/>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userDrawn="1"/>
        </p:nvSpPr>
        <p:spPr>
          <a:xfrm>
            <a:off x="1846734" y="354519"/>
            <a:ext cx="2984673" cy="338554"/>
          </a:xfrm>
          <a:prstGeom prst="rect">
            <a:avLst/>
          </a:prstGeom>
          <a:noFill/>
          <a:ln>
            <a:solidFill>
              <a:srgbClr val="009900"/>
            </a:solidFill>
          </a:ln>
          <a:effectLst>
            <a:reflection blurRad="6350" stA="50000" endA="300" endPos="38500" dist="50800" dir="5400000" sy="-100000" algn="bl" rotWithShape="0"/>
          </a:effectLst>
        </p:spPr>
        <p:txBody>
          <a:bodyPr wrap="square" rtlCol="0">
            <a:spAutoFit/>
          </a:bodyPr>
          <a:lstStyle/>
          <a:p>
            <a:pPr marL="0" algn="l" defTabSz="914400" rtl="0" eaLnBrk="1" latinLnBrk="0" hangingPunct="1"/>
            <a:endParaRPr lang="zh-CN" altLang="en-US" sz="1600" kern="1200" dirty="0">
              <a:solidFill>
                <a:srgbClr val="009900"/>
              </a:solidFill>
              <a:latin typeface="微软雅黑" pitchFamily="34" charset="-122"/>
              <a:ea typeface="微软雅黑" pitchFamily="34" charset="-122"/>
              <a:cs typeface="+mn-cs"/>
            </a:endParaRPr>
          </a:p>
        </p:txBody>
      </p:sp>
      <p:sp>
        <p:nvSpPr>
          <p:cNvPr id="22" name="燕尾形 21"/>
          <p:cNvSpPr/>
          <p:nvPr userDrawn="1"/>
        </p:nvSpPr>
        <p:spPr>
          <a:xfrm>
            <a:off x="10127734" y="800708"/>
            <a:ext cx="720000" cy="72008"/>
          </a:xfrm>
          <a:prstGeom prst="chevron">
            <a:avLst/>
          </a:prstGeom>
          <a:solidFill>
            <a:srgbClr val="009900"/>
          </a:solidFill>
          <a:ln>
            <a:solidFill>
              <a:srgbClr val="009900"/>
            </a:solid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23" name="椭圆 22"/>
          <p:cNvSpPr/>
          <p:nvPr userDrawn="1"/>
        </p:nvSpPr>
        <p:spPr>
          <a:xfrm>
            <a:off x="10631710" y="440712"/>
            <a:ext cx="792000" cy="792000"/>
          </a:xfrm>
          <a:prstGeom prst="ellipse">
            <a:avLst/>
          </a:prstGeom>
          <a:solidFill>
            <a:schemeClr val="bg1"/>
          </a:solidFill>
          <a:ln w="57150">
            <a:solidFill>
              <a:srgbClr val="009900"/>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fld id="{2EEF1883-7A0E-4F66-9932-E581691AD397}" type="slidenum">
              <a:rPr kumimoji="0" lang="zh-CN" altLang="en-US" sz="3200" b="1" i="0" u="none" strike="noStrike" kern="1200" cap="none" spc="0" normalizeH="0" baseline="0" noProof="0" smtClean="0">
                <a:ln>
                  <a:noFill/>
                </a:ln>
                <a:solidFill>
                  <a:srgbClr val="009900"/>
                </a:solidFill>
                <a:effectLst/>
                <a:uLnTx/>
                <a:uFillTx/>
                <a:latin typeface="Tahoma" pitchFamily="34" charset="0"/>
                <a:ea typeface="Arial Unicode MS" pitchFamily="34" charset="-122"/>
                <a:cs typeface="Tahoma"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3200" b="1" dirty="0">
              <a:solidFill>
                <a:srgbClr val="009900"/>
              </a:solidFill>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
        <p:nvSpPr>
          <p:cNvPr id="24" name="椭圆 23"/>
          <p:cNvSpPr/>
          <p:nvPr userDrawn="1"/>
        </p:nvSpPr>
        <p:spPr>
          <a:xfrm>
            <a:off x="9695662" y="584712"/>
            <a:ext cx="504000" cy="504000"/>
          </a:xfrm>
          <a:prstGeom prst="ellipse">
            <a:avLst/>
          </a:prstGeom>
          <a:solidFill>
            <a:schemeClr val="bg1"/>
          </a:solidFill>
          <a:ln w="57150">
            <a:solidFill>
              <a:srgbClr val="009900"/>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2800" b="1" dirty="0">
              <a:solidFill>
                <a:srgbClr val="F05425"/>
              </a:solidFill>
              <a:effectLst>
                <a:outerShdw blurRad="38100" dist="38100" dir="2700000" algn="tl">
                  <a:srgbClr val="000000">
                    <a:alpha val="43137"/>
                  </a:srgbClr>
                </a:outerShdw>
              </a:effectLst>
              <a:latin typeface="Broadway" pitchFamily="82" charset="0"/>
              <a:ea typeface="微软雅黑" pitchFamily="34" charset="-122"/>
              <a:cs typeface="Tahoma" pitchFamily="34" charset="0"/>
            </a:endParaRPr>
          </a:p>
        </p:txBody>
      </p:sp>
      <p:sp>
        <p:nvSpPr>
          <p:cNvPr id="26" name="椭圆 25"/>
          <p:cNvSpPr/>
          <p:nvPr userDrawn="1"/>
        </p:nvSpPr>
        <p:spPr>
          <a:xfrm>
            <a:off x="9191550" y="746224"/>
            <a:ext cx="179388" cy="180975"/>
          </a:xfrm>
          <a:prstGeom prst="ellipse">
            <a:avLst/>
          </a:prstGeom>
          <a:solidFill>
            <a:schemeClr val="bg1"/>
          </a:solidFill>
          <a:ln w="57150">
            <a:solidFill>
              <a:srgbClr val="009900"/>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cxnSp>
        <p:nvCxnSpPr>
          <p:cNvPr id="28" name="直接连接符 27"/>
          <p:cNvCxnSpPr>
            <a:cxnSpLocks/>
            <a:stCxn id="26" idx="2"/>
          </p:cNvCxnSpPr>
          <p:nvPr userDrawn="1"/>
        </p:nvCxnSpPr>
        <p:spPr>
          <a:xfrm flipH="1">
            <a:off x="1522698" y="836712"/>
            <a:ext cx="7668852" cy="25957"/>
          </a:xfrm>
          <a:prstGeom prst="line">
            <a:avLst/>
          </a:prstGeom>
          <a:ln>
            <a:solidFill>
              <a:srgbClr val="009900"/>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29" name="矩形 28"/>
          <p:cNvSpPr/>
          <p:nvPr userDrawn="1"/>
        </p:nvSpPr>
        <p:spPr>
          <a:xfrm>
            <a:off x="2854846" y="523796"/>
            <a:ext cx="5904656" cy="576064"/>
          </a:xfrm>
          <a:prstGeom prst="rect">
            <a:avLst/>
          </a:prstGeom>
          <a:solidFill>
            <a:schemeClr val="bg1"/>
          </a:solidFill>
          <a:ln w="12700">
            <a:solidFill>
              <a:srgbClr val="009900"/>
            </a:solidFill>
            <a:prstDash val="dash"/>
            <a:tailEnd type="triangle" w="med" len="lg"/>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solidFill>
                <a:srgbClr val="F05425"/>
              </a:solidFill>
            </a:endParaRPr>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848" y="66595"/>
            <a:ext cx="914402" cy="91440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2017/3/17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燕尾形 11"/>
          <p:cNvSpPr/>
          <p:nvPr userDrawn="1"/>
        </p:nvSpPr>
        <p:spPr>
          <a:xfrm>
            <a:off x="10127734" y="800708"/>
            <a:ext cx="720000" cy="72008"/>
          </a:xfrm>
          <a:prstGeom prst="chevron">
            <a:avLst/>
          </a:prstGeom>
          <a:solidFill>
            <a:srgbClr val="009900"/>
          </a:solidFill>
          <a:ln>
            <a:solidFill>
              <a:srgbClr val="009900"/>
            </a:solid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6" name="椭圆 5"/>
          <p:cNvSpPr/>
          <p:nvPr userDrawn="1"/>
        </p:nvSpPr>
        <p:spPr>
          <a:xfrm>
            <a:off x="10631710" y="440712"/>
            <a:ext cx="792000" cy="792000"/>
          </a:xfrm>
          <a:prstGeom prst="ellipse">
            <a:avLst/>
          </a:prstGeom>
          <a:solidFill>
            <a:schemeClr val="bg1"/>
          </a:solidFill>
          <a:ln w="57150">
            <a:solidFill>
              <a:srgbClr val="009900"/>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fld id="{2EEF1883-7A0E-4F66-9932-E581691AD397}" type="slidenum">
              <a:rPr kumimoji="0" lang="zh-CN" altLang="en-US" sz="3200" b="1" i="0" u="none" strike="noStrike" kern="1200" cap="none" spc="0" normalizeH="0" baseline="0" noProof="0" smtClean="0">
                <a:ln>
                  <a:noFill/>
                </a:ln>
                <a:solidFill>
                  <a:srgbClr val="009900"/>
                </a:solidFill>
                <a:effectLst/>
                <a:uLnTx/>
                <a:uFillTx/>
                <a:latin typeface="Tahoma" pitchFamily="34" charset="0"/>
                <a:ea typeface="Arial Unicode MS" pitchFamily="34" charset="-122"/>
                <a:cs typeface="Tahoma"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3200" b="1" dirty="0">
              <a:solidFill>
                <a:srgbClr val="009900"/>
              </a:solidFill>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
        <p:nvSpPr>
          <p:cNvPr id="7" name="椭圆 6"/>
          <p:cNvSpPr/>
          <p:nvPr userDrawn="1"/>
        </p:nvSpPr>
        <p:spPr>
          <a:xfrm>
            <a:off x="9695662" y="584712"/>
            <a:ext cx="504000" cy="504000"/>
          </a:xfrm>
          <a:prstGeom prst="ellipse">
            <a:avLst/>
          </a:prstGeom>
          <a:solidFill>
            <a:schemeClr val="bg1"/>
          </a:solidFill>
          <a:ln w="57150">
            <a:solidFill>
              <a:srgbClr val="009900"/>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2800" b="1" dirty="0">
              <a:solidFill>
                <a:srgbClr val="F05425"/>
              </a:solidFill>
              <a:effectLst>
                <a:outerShdw blurRad="38100" dist="38100" dir="2700000" algn="tl">
                  <a:srgbClr val="000000">
                    <a:alpha val="43137"/>
                  </a:srgbClr>
                </a:outerShdw>
              </a:effectLst>
              <a:latin typeface="Broadway" pitchFamily="82" charset="0"/>
              <a:ea typeface="微软雅黑" pitchFamily="34" charset="-122"/>
              <a:cs typeface="Tahoma" pitchFamily="34" charset="0"/>
            </a:endParaRPr>
          </a:p>
        </p:txBody>
      </p:sp>
      <p:sp>
        <p:nvSpPr>
          <p:cNvPr id="8" name="椭圆 7"/>
          <p:cNvSpPr/>
          <p:nvPr userDrawn="1"/>
        </p:nvSpPr>
        <p:spPr>
          <a:xfrm>
            <a:off x="9191550" y="746224"/>
            <a:ext cx="179388" cy="180975"/>
          </a:xfrm>
          <a:prstGeom prst="ellipse">
            <a:avLst/>
          </a:prstGeom>
          <a:solidFill>
            <a:schemeClr val="bg1"/>
          </a:solidFill>
          <a:ln w="57150">
            <a:solidFill>
              <a:srgbClr val="009900"/>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cxnSp>
        <p:nvCxnSpPr>
          <p:cNvPr id="9" name="直接连接符 8"/>
          <p:cNvCxnSpPr>
            <a:cxnSpLocks/>
            <a:stCxn id="8" idx="2"/>
          </p:cNvCxnSpPr>
          <p:nvPr userDrawn="1"/>
        </p:nvCxnSpPr>
        <p:spPr>
          <a:xfrm flipH="1">
            <a:off x="1630710" y="836712"/>
            <a:ext cx="7560840" cy="13317"/>
          </a:xfrm>
          <a:prstGeom prst="line">
            <a:avLst/>
          </a:prstGeom>
          <a:ln>
            <a:solidFill>
              <a:srgbClr val="009900"/>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pic>
        <p:nvPicPr>
          <p:cNvPr id="10" name="图片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848" y="66595"/>
            <a:ext cx="914402" cy="91440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4A9BD1E-8459-48F8-A2B0-AD57A47C0A50}" type="datetimeFigureOut">
              <a:rPr lang="zh-CN" altLang="en-US" smtClean="0"/>
              <a:pPr/>
              <a:t>2017/3/17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11944CB-9368-4E96-9DDE-83573AE2607A}" type="slidenum">
              <a:rPr lang="zh-CN" altLang="en-US" smtClean="0"/>
              <a:pPr/>
              <a:t>‹#›</a:t>
            </a:fld>
            <a:endParaRPr lang="zh-CN" altLang="en-US"/>
          </a:p>
        </p:txBody>
      </p:sp>
      <p:sp>
        <p:nvSpPr>
          <p:cNvPr id="9" name="灯片编号占位符 5"/>
          <p:cNvSpPr txBox="1">
            <a:spLocks/>
          </p:cNvSpPr>
          <p:nvPr userDrawn="1"/>
        </p:nvSpPr>
        <p:spPr>
          <a:xfrm>
            <a:off x="-25474" y="68990"/>
            <a:ext cx="888460" cy="372780"/>
          </a:xfrm>
          <a:prstGeom prst="rect">
            <a:avLst/>
          </a:prstGeom>
          <a:effectLst>
            <a:outerShdw blurRad="152400" dist="317500" dir="5400000" sx="90000" sy="-19000" rotWithShape="0">
              <a:prstClr val="black">
                <a:alpha val="15000"/>
              </a:prstClr>
            </a:outerShdw>
          </a:effectLst>
        </p:spPr>
        <p:txBody>
          <a:bodyPr lIns="68571" tIns="34286" rIns="68571" bIns="34286" anchor="ctr"/>
          <a:lstStyle>
            <a:defPPr>
              <a:defRPr lang="zh-CN"/>
            </a:defPPr>
            <a:lvl1pPr algn="r" rtl="0" fontAlgn="auto">
              <a:spcBef>
                <a:spcPts val="0"/>
              </a:spcBef>
              <a:spcAft>
                <a:spcPts val="0"/>
              </a:spcAft>
              <a:defRPr sz="1000" kern="1200">
                <a:solidFill>
                  <a:schemeClr val="bg1"/>
                </a:solidFill>
                <a:latin typeface="华文宋体" pitchFamily="2" charset="-122"/>
                <a:ea typeface="华文宋体" pitchFamily="2"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algn="ctr">
              <a:defRPr/>
            </a:pPr>
            <a:r>
              <a:rPr lang="zh-CN" altLang="en-US" sz="1100" dirty="0">
                <a:effectLst/>
                <a:latin typeface="微软雅黑" pitchFamily="34" charset="-122"/>
                <a:ea typeface="微软雅黑" pitchFamily="34" charset="-122"/>
              </a:rPr>
              <a:t>第 </a:t>
            </a:r>
            <a:fld id="{2EEF1883-7A0E-4F66-9932-E581691AD397}" type="slidenum">
              <a:rPr lang="zh-CN" altLang="en-US" sz="1100" smtClean="0">
                <a:effectLst/>
                <a:latin typeface="微软雅黑" panose="020B0503020204020204" pitchFamily="34" charset="-122"/>
                <a:ea typeface="微软雅黑" panose="020B0503020204020204" pitchFamily="34" charset="-122"/>
              </a:rPr>
              <a:pPr algn="ctr">
                <a:defRPr/>
              </a:pPr>
              <a:t>‹#›</a:t>
            </a:fld>
            <a:r>
              <a:rPr lang="zh-CN" altLang="en-US" sz="1100" dirty="0">
                <a:effectLst/>
                <a:latin typeface="微软雅黑" pitchFamily="34" charset="-122"/>
                <a:ea typeface="微软雅黑" pitchFamily="34" charset="-122"/>
              </a:rPr>
              <a:t>  页</a:t>
            </a:r>
          </a:p>
        </p:txBody>
      </p:sp>
      <p:sp>
        <p:nvSpPr>
          <p:cNvPr id="11" name="燕尾形 11"/>
          <p:cNvSpPr/>
          <p:nvPr userDrawn="1"/>
        </p:nvSpPr>
        <p:spPr>
          <a:xfrm>
            <a:off x="10127734" y="800708"/>
            <a:ext cx="720000" cy="72008"/>
          </a:xfrm>
          <a:prstGeom prst="chevron">
            <a:avLst/>
          </a:prstGeom>
          <a:solidFill>
            <a:srgbClr val="009900"/>
          </a:solidFill>
          <a:ln>
            <a:solidFill>
              <a:srgbClr val="009900"/>
            </a:solid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12" name="椭圆 11"/>
          <p:cNvSpPr/>
          <p:nvPr userDrawn="1"/>
        </p:nvSpPr>
        <p:spPr>
          <a:xfrm>
            <a:off x="10631710" y="440712"/>
            <a:ext cx="792000" cy="792000"/>
          </a:xfrm>
          <a:prstGeom prst="ellipse">
            <a:avLst/>
          </a:prstGeom>
          <a:solidFill>
            <a:schemeClr val="bg1"/>
          </a:solidFill>
          <a:ln w="57150">
            <a:solidFill>
              <a:srgbClr val="009900"/>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fld id="{2EEF1883-7A0E-4F66-9932-E581691AD397}" type="slidenum">
              <a:rPr kumimoji="0" lang="zh-CN" altLang="en-US" sz="3200" b="1" i="0" u="none" strike="noStrike" kern="1200" cap="none" spc="0" normalizeH="0" baseline="0" noProof="0" smtClean="0">
                <a:ln>
                  <a:noFill/>
                </a:ln>
                <a:solidFill>
                  <a:srgbClr val="009900"/>
                </a:solidFill>
                <a:effectLst/>
                <a:uLnTx/>
                <a:uFillTx/>
                <a:latin typeface="Tahoma" pitchFamily="34" charset="0"/>
                <a:ea typeface="Arial Unicode MS" pitchFamily="34" charset="-122"/>
                <a:cs typeface="Tahoma"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3200" b="1" dirty="0">
              <a:solidFill>
                <a:srgbClr val="009900"/>
              </a:solidFill>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
        <p:nvSpPr>
          <p:cNvPr id="13" name="椭圆 12"/>
          <p:cNvSpPr/>
          <p:nvPr userDrawn="1"/>
        </p:nvSpPr>
        <p:spPr>
          <a:xfrm>
            <a:off x="9695662" y="584712"/>
            <a:ext cx="504000" cy="504000"/>
          </a:xfrm>
          <a:prstGeom prst="ellipse">
            <a:avLst/>
          </a:prstGeom>
          <a:solidFill>
            <a:schemeClr val="bg1"/>
          </a:solidFill>
          <a:ln w="57150">
            <a:solidFill>
              <a:srgbClr val="009900"/>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2800" b="1" dirty="0">
              <a:solidFill>
                <a:srgbClr val="F05425"/>
              </a:solidFill>
              <a:effectLst>
                <a:outerShdw blurRad="38100" dist="38100" dir="2700000" algn="tl">
                  <a:srgbClr val="000000">
                    <a:alpha val="43137"/>
                  </a:srgbClr>
                </a:outerShdw>
              </a:effectLst>
              <a:latin typeface="Broadway" pitchFamily="82" charset="0"/>
              <a:ea typeface="微软雅黑" pitchFamily="34" charset="-122"/>
              <a:cs typeface="Tahoma" pitchFamily="34" charset="0"/>
            </a:endParaRPr>
          </a:p>
        </p:txBody>
      </p:sp>
      <p:sp>
        <p:nvSpPr>
          <p:cNvPr id="14" name="椭圆 13"/>
          <p:cNvSpPr/>
          <p:nvPr userDrawn="1"/>
        </p:nvSpPr>
        <p:spPr>
          <a:xfrm>
            <a:off x="9191550" y="746224"/>
            <a:ext cx="179388" cy="180975"/>
          </a:xfrm>
          <a:prstGeom prst="ellipse">
            <a:avLst/>
          </a:prstGeom>
          <a:solidFill>
            <a:schemeClr val="bg1"/>
          </a:solidFill>
          <a:ln w="57150">
            <a:solidFill>
              <a:srgbClr val="009900"/>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cxnSp>
        <p:nvCxnSpPr>
          <p:cNvPr id="15" name="直接连接符 14"/>
          <p:cNvCxnSpPr>
            <a:cxnSpLocks/>
            <a:stCxn id="14" idx="2"/>
          </p:cNvCxnSpPr>
          <p:nvPr userDrawn="1"/>
        </p:nvCxnSpPr>
        <p:spPr>
          <a:xfrm flipH="1">
            <a:off x="1630710" y="836712"/>
            <a:ext cx="7560840" cy="13317"/>
          </a:xfrm>
          <a:prstGeom prst="line">
            <a:avLst/>
          </a:prstGeom>
          <a:ln>
            <a:solidFill>
              <a:srgbClr val="009900"/>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pic>
        <p:nvPicPr>
          <p:cNvPr id="16" name="图片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848" y="66595"/>
            <a:ext cx="914402" cy="914402"/>
          </a:xfrm>
          <a:prstGeom prst="rect">
            <a:avLst/>
          </a:prstGeom>
        </p:spPr>
      </p:pic>
    </p:spTree>
    <p:extLst>
      <p:ext uri="{BB962C8B-B14F-4D97-AF65-F5344CB8AC3E}">
        <p14:creationId xmlns:p14="http://schemas.microsoft.com/office/powerpoint/2010/main" val="107121090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530820CF-B880-4189-942D-D702A7CBA730}" type="datetimeFigureOut">
              <a:rPr lang="zh-CN" altLang="en-US" smtClean="0"/>
              <a:pPr/>
              <a:t>2017/3/17</a:t>
            </a:fld>
            <a:endParaRPr lang="zh-CN" altLang="en-US" dirty="0"/>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0C913308-F349-4B6D-A68A-DD1791B4A57B}"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55" r:id="rId4"/>
    <p:sldLayoutId id="2147483661" r:id="rId5"/>
  </p:sldLayoutIdLst>
  <p:txStyles>
    <p:titleStyle>
      <a:lvl1pPr algn="ctr" defTabSz="914400" rtl="0" eaLnBrk="1" latinLnBrk="0" hangingPunct="1">
        <a:spcBef>
          <a:spcPct val="0"/>
        </a:spcBef>
        <a:buNone/>
        <a:defRPr sz="4400" kern="1200">
          <a:solidFill>
            <a:schemeClr val="tx1"/>
          </a:solidFill>
          <a:latin typeface="+mj-lt"/>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39.png"/><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43.emf"/></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49.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3.xml"/><Relationship Id="rId5" Type="http://schemas.openxmlformats.org/officeDocument/2006/relationships/image" Target="../media/image48.png"/><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60.png"/></Relationships>
</file>

<file path=ppt/slides/_rels/slide3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62.png"/></Relationships>
</file>

<file path=ppt/slides/_rels/slide3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65.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7.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71.jpeg"/><Relationship Id="rId5" Type="http://schemas.openxmlformats.org/officeDocument/2006/relationships/slideLayout" Target="../slideLayouts/slideLayout3.xml"/><Relationship Id="rId4" Type="http://schemas.openxmlformats.org/officeDocument/2006/relationships/tags" Target="../tags/tag4.xml"/></Relationships>
</file>

<file path=ppt/slides/_rels/slide4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76.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78.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slideLayout" Target="../slideLayouts/slideLayout3.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tags" Target="../tags/tag16.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s>
</file>

<file path=ppt/slides/_rels/slide5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84.png"/><Relationship Id="rId4" Type="http://schemas.openxmlformats.org/officeDocument/2006/relationships/image" Target="../media/image83.png"/></Relationships>
</file>

<file path=ppt/slides/_rels/slide5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3.xml"/><Relationship Id="rId1" Type="http://schemas.openxmlformats.org/officeDocument/2006/relationships/slideLayout" Target="../slideLayouts/slideLayout3.xml"/><Relationship Id="rId5" Type="http://schemas.openxmlformats.org/officeDocument/2006/relationships/image" Target="../media/image86.png"/><Relationship Id="rId4" Type="http://schemas.openxmlformats.org/officeDocument/2006/relationships/image" Target="../media/image84.png"/></Relationships>
</file>

<file path=ppt/slides/_rels/slide5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215811" y="1285604"/>
            <a:ext cx="12190413" cy="1938992"/>
          </a:xfrm>
          <a:prstGeom prst="rect">
            <a:avLst/>
          </a:prstGeom>
          <a:noFill/>
        </p:spPr>
        <p:txBody>
          <a:bodyPr wrap="square">
            <a:spAutoFit/>
          </a:bodyPr>
          <a:lstStyle/>
          <a:p>
            <a:pPr algn="ctr" fontAlgn="auto">
              <a:spcBef>
                <a:spcPts val="0"/>
              </a:spcBef>
              <a:spcAft>
                <a:spcPts val="0"/>
              </a:spcAft>
              <a:defRPr/>
            </a:pPr>
            <a:r>
              <a:rPr lang="en-US" altLang="zh-CN" sz="6000" b="1" dirty="0">
                <a:solidFill>
                  <a:srgbClr val="006700"/>
                </a:solidFill>
                <a:latin typeface="华文中宋" panose="02010600040101010101" pitchFamily="2" charset="-122"/>
                <a:ea typeface="华文中宋" panose="02010600040101010101" pitchFamily="2" charset="-122"/>
                <a:cs typeface="微软雅黑"/>
              </a:rPr>
              <a:t>AMH</a:t>
            </a:r>
            <a:r>
              <a:rPr lang="zh-CN" altLang="en-US" sz="6000" b="1" dirty="0">
                <a:solidFill>
                  <a:srgbClr val="006700"/>
                </a:solidFill>
                <a:latin typeface="华文中宋" panose="02010600040101010101" pitchFamily="2" charset="-122"/>
                <a:ea typeface="华文中宋" panose="02010600040101010101" pitchFamily="2" charset="-122"/>
                <a:cs typeface="微软雅黑"/>
              </a:rPr>
              <a:t>与</a:t>
            </a:r>
            <a:r>
              <a:rPr lang="en-US" altLang="zh-CN" sz="6000" b="1" dirty="0">
                <a:solidFill>
                  <a:srgbClr val="006700"/>
                </a:solidFill>
                <a:latin typeface="华文中宋" panose="02010600040101010101" pitchFamily="2" charset="-122"/>
                <a:ea typeface="华文中宋" panose="02010600040101010101" pitchFamily="2" charset="-122"/>
                <a:cs typeface="微软雅黑"/>
              </a:rPr>
              <a:t>INHB</a:t>
            </a:r>
            <a:r>
              <a:rPr lang="zh-CN" altLang="en-US" sz="6000" b="1" dirty="0">
                <a:solidFill>
                  <a:srgbClr val="006700"/>
                </a:solidFill>
                <a:latin typeface="华文中宋" panose="02010600040101010101" pitchFamily="2" charset="-122"/>
                <a:ea typeface="华文中宋" panose="02010600040101010101" pitchFamily="2" charset="-122"/>
                <a:cs typeface="微软雅黑"/>
              </a:rPr>
              <a:t>临床应用</a:t>
            </a:r>
            <a:br>
              <a:rPr lang="en-US" altLang="zh-CN" sz="6000" b="1" dirty="0">
                <a:solidFill>
                  <a:srgbClr val="006700"/>
                </a:solidFill>
                <a:latin typeface="华文中宋" panose="02010600040101010101" pitchFamily="2" charset="-122"/>
                <a:ea typeface="华文中宋" panose="02010600040101010101" pitchFamily="2" charset="-122"/>
                <a:cs typeface="微软雅黑"/>
              </a:rPr>
            </a:br>
            <a:r>
              <a:rPr lang="zh-CN" altLang="en-US" sz="6000" b="1" dirty="0">
                <a:solidFill>
                  <a:srgbClr val="006700"/>
                </a:solidFill>
                <a:latin typeface="华文中宋" panose="02010600040101010101" pitchFamily="2" charset="-122"/>
                <a:ea typeface="华文中宋" panose="02010600040101010101" pitchFamily="2" charset="-122"/>
                <a:cs typeface="微软雅黑"/>
              </a:rPr>
              <a:t>与相关试剂性能比较分析</a:t>
            </a:r>
            <a:endParaRPr lang="zh-CN" altLang="en-US" sz="6000" b="1" dirty="0">
              <a:solidFill>
                <a:srgbClr val="009900"/>
              </a:solidFill>
              <a:effectLst>
                <a:outerShdw blurRad="38100" dist="38100" dir="2700000" algn="tl">
                  <a:srgbClr val="000000">
                    <a:alpha val="43137"/>
                  </a:srgbClr>
                </a:outerShdw>
                <a:reflection blurRad="25400" stA="30000" endPos="30000" dist="50800" dir="5400000" sy="-100000" algn="bl" rotWithShape="0"/>
              </a:effectLst>
              <a:latin typeface="华文中宋" panose="02010600040101010101" pitchFamily="2" charset="-122"/>
              <a:ea typeface="华文中宋" panose="02010600040101010101" pitchFamily="2" charset="-122"/>
            </a:endParaRPr>
          </a:p>
        </p:txBody>
      </p:sp>
      <p:sp>
        <p:nvSpPr>
          <p:cNvPr id="10" name="Rectangle 3"/>
          <p:cNvSpPr txBox="1">
            <a:spLocks noChangeArrowheads="1"/>
          </p:cNvSpPr>
          <p:nvPr/>
        </p:nvSpPr>
        <p:spPr>
          <a:xfrm>
            <a:off x="4551422" y="3297746"/>
            <a:ext cx="2367915" cy="98964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b="1" dirty="0">
                <a:solidFill>
                  <a:srgbClr val="006700"/>
                </a:solidFill>
                <a:latin typeface="华文中宋" panose="02010600040101010101" pitchFamily="2" charset="-122"/>
                <a:ea typeface="华文中宋" panose="02010600040101010101" pitchFamily="2" charset="-122"/>
              </a:rPr>
              <a:t>姚兵</a:t>
            </a:r>
            <a:endParaRPr lang="en-US" altLang="zh-CN" b="1" dirty="0">
              <a:solidFill>
                <a:srgbClr val="006700"/>
              </a:solidFill>
              <a:latin typeface="华文中宋" panose="02010600040101010101" pitchFamily="2" charset="-122"/>
              <a:ea typeface="华文中宋" panose="02010600040101010101" pitchFamily="2" charset="-122"/>
            </a:endParaRPr>
          </a:p>
          <a:p>
            <a:pPr marL="0" indent="0" algn="ctr">
              <a:buNone/>
            </a:pPr>
            <a:r>
              <a:rPr lang="zh-CN" altLang="en-US" b="1" dirty="0">
                <a:solidFill>
                  <a:srgbClr val="006700"/>
                </a:solidFill>
                <a:latin typeface="华文中宋" panose="02010600040101010101" pitchFamily="2" charset="-122"/>
                <a:ea typeface="华文中宋" panose="02010600040101010101" pitchFamily="2" charset="-122"/>
              </a:rPr>
              <a:t>生殖中心</a:t>
            </a:r>
            <a:endParaRPr lang="en-US" altLang="zh-CN" b="1" dirty="0">
              <a:solidFill>
                <a:srgbClr val="006700"/>
              </a:solidFill>
              <a:latin typeface="华文中宋" panose="02010600040101010101" pitchFamily="2" charset="-122"/>
              <a:ea typeface="华文中宋" panose="02010600040101010101" pitchFamily="2" charset="-122"/>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33343" y="4433694"/>
            <a:ext cx="1609726" cy="1609726"/>
          </a:xfrm>
          <a:prstGeom prst="rect">
            <a:avLst/>
          </a:prstGeom>
        </p:spPr>
      </p:pic>
      <p:sp>
        <p:nvSpPr>
          <p:cNvPr id="12" name="文本框 11"/>
          <p:cNvSpPr txBox="1"/>
          <p:nvPr/>
        </p:nvSpPr>
        <p:spPr>
          <a:xfrm>
            <a:off x="4222998" y="6043420"/>
            <a:ext cx="3312796" cy="461665"/>
          </a:xfrm>
          <a:prstGeom prst="rect">
            <a:avLst/>
          </a:prstGeom>
          <a:noFill/>
        </p:spPr>
        <p:txBody>
          <a:bodyPr wrap="square" rtlCol="0">
            <a:spAutoFit/>
          </a:bodyPr>
          <a:lstStyle/>
          <a:p>
            <a:r>
              <a:rPr lang="zh-CN" altLang="en-US" sz="2400" b="1" dirty="0">
                <a:solidFill>
                  <a:srgbClr val="006700"/>
                </a:solidFill>
                <a:latin typeface="华文中宋" panose="02010600040101010101" pitchFamily="2" charset="-122"/>
                <a:ea typeface="华文中宋" panose="02010600040101010101" pitchFamily="2" charset="-122"/>
              </a:rPr>
              <a:t>南京军区南京总医院</a:t>
            </a:r>
          </a:p>
        </p:txBody>
      </p:sp>
    </p:spTree>
    <p:extLst>
      <p:ext uri="{BB962C8B-B14F-4D97-AF65-F5344CB8AC3E}">
        <p14:creationId xmlns:p14="http://schemas.microsoft.com/office/powerpoint/2010/main" val="36299454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占位符 3"/>
          <p:cNvSpPr txBox="1">
            <a:spLocks/>
          </p:cNvSpPr>
          <p:nvPr/>
        </p:nvSpPr>
        <p:spPr>
          <a:xfrm>
            <a:off x="3563888" y="2780928"/>
            <a:ext cx="5267622"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n-US" altLang="zh-CN" sz="4000" dirty="0">
                <a:solidFill>
                  <a:srgbClr val="009900"/>
                </a:solidFill>
                <a:ea typeface="微软雅黑" pitchFamily="34" charset="-122"/>
              </a:rPr>
              <a:t>INHB</a:t>
            </a:r>
            <a:r>
              <a:rPr lang="zh-CN" altLang="en-US" sz="4000" dirty="0">
                <a:solidFill>
                  <a:srgbClr val="009900"/>
                </a:solidFill>
                <a:ea typeface="微软雅黑" pitchFamily="34" charset="-122"/>
              </a:rPr>
              <a:t>生理基础</a:t>
            </a:r>
          </a:p>
        </p:txBody>
      </p:sp>
      <p:sp>
        <p:nvSpPr>
          <p:cNvPr id="28" name="文本占位符 4"/>
          <p:cNvSpPr txBox="1">
            <a:spLocks/>
          </p:cNvSpPr>
          <p:nvPr/>
        </p:nvSpPr>
        <p:spPr>
          <a:xfrm>
            <a:off x="2255095" y="2564904"/>
            <a:ext cx="2100881" cy="1584176"/>
          </a:xfrm>
          <a:prstGeom prst="rect">
            <a:avLst/>
          </a:prstGeom>
        </p:spPr>
        <p:txBody>
          <a:bodyPr vert="horz" lIns="91440" tIns="45720" rIns="91440" bIns="45720" rtlCol="0" anchor="ctr">
            <a:normAutofit fontScale="55000" lnSpcReduction="20000"/>
          </a:bodyPr>
          <a:lstStyle>
            <a:lvl1pPr marL="0" indent="0" algn="l" defTabSz="914400" rtl="0" eaLnBrk="1" latinLnBrk="0" hangingPunct="1">
              <a:spcBef>
                <a:spcPct val="20000"/>
              </a:spcBef>
              <a:buFont typeface="Arial" pitchFamily="34" charset="0"/>
              <a:buNone/>
              <a:defRPr sz="11500" b="1" kern="1200">
                <a:solidFill>
                  <a:srgbClr val="56762C"/>
                </a:solidFill>
                <a:latin typeface="Bell MT" pitchFamily="18" charset="0"/>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altLang="zh-CN" sz="20200" dirty="0">
                <a:solidFill>
                  <a:srgbClr val="009900"/>
                </a:solidFill>
                <a:latin typeface="Broadway" pitchFamily="82" charset="0"/>
                <a:ea typeface="微软雅黑"/>
              </a:rPr>
              <a:t>2</a:t>
            </a:r>
            <a:endParaRPr kumimoji="0" lang="zh-CN" altLang="en-US" sz="20200" b="1" i="0" u="none" strike="noStrike" kern="1200" cap="none" spc="0" normalizeH="0" baseline="0" noProof="0" dirty="0">
              <a:ln>
                <a:noFill/>
              </a:ln>
              <a:solidFill>
                <a:srgbClr val="009900"/>
              </a:solidFill>
              <a:effectLst/>
              <a:uLnTx/>
              <a:uFillTx/>
              <a:latin typeface="Broadway" pitchFamily="82" charset="0"/>
              <a:ea typeface="微软雅黑"/>
            </a:endParaRPr>
          </a:p>
        </p:txBody>
      </p:sp>
      <p:cxnSp>
        <p:nvCxnSpPr>
          <p:cNvPr id="7" name="直接连接符 6"/>
          <p:cNvCxnSpPr/>
          <p:nvPr/>
        </p:nvCxnSpPr>
        <p:spPr>
          <a:xfrm>
            <a:off x="3594876" y="3500438"/>
            <a:ext cx="3357586" cy="1588"/>
          </a:xfrm>
          <a:prstGeom prst="line">
            <a:avLst/>
          </a:prstGeom>
          <a:ln w="31750">
            <a:solidFill>
              <a:srgbClr val="009900"/>
            </a:solidFill>
          </a:ln>
        </p:spPr>
        <p:style>
          <a:lnRef idx="1">
            <a:schemeClr val="accent1"/>
          </a:lnRef>
          <a:fillRef idx="0">
            <a:schemeClr val="accent1"/>
          </a:fillRef>
          <a:effectRef idx="0">
            <a:schemeClr val="accent1"/>
          </a:effectRef>
          <a:fontRef idx="minor">
            <a:schemeClr val="tx1"/>
          </a:fontRef>
        </p:style>
      </p:cxnSp>
      <p:pic>
        <p:nvPicPr>
          <p:cNvPr id="6" name="Picture 4"/>
          <p:cNvPicPr>
            <a:picLocks noChangeAspect="1" noChangeArrowheads="1"/>
          </p:cNvPicPr>
          <p:nvPr/>
        </p:nvPicPr>
        <p:blipFill>
          <a:blip r:embed="rId2" cstate="print"/>
          <a:srcRect/>
          <a:stretch>
            <a:fillRect/>
          </a:stretch>
        </p:blipFill>
        <p:spPr bwMode="auto">
          <a:xfrm>
            <a:off x="6881024" y="3714752"/>
            <a:ext cx="4823861" cy="2571768"/>
          </a:xfrm>
          <a:prstGeom prst="rect">
            <a:avLst/>
          </a:prstGeom>
          <a:noFill/>
          <a:ln w="9525">
            <a:noFill/>
            <a:miter lim="800000"/>
            <a:headEnd/>
            <a:tailEnd/>
          </a:ln>
        </p:spPr>
      </p:pic>
    </p:spTree>
    <p:extLst>
      <p:ext uri="{BB962C8B-B14F-4D97-AF65-F5344CB8AC3E}">
        <p14:creationId xmlns:p14="http://schemas.microsoft.com/office/powerpoint/2010/main" val="2796747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7" cy="546645"/>
          </a:xfrm>
          <a:prstGeom prst="rect">
            <a:avLst/>
          </a:prstGeom>
        </p:spPr>
        <p:txBody>
          <a:bodyPr wrap="square" lIns="91431" tIns="45715" rIns="91431" bIns="45715">
            <a:spAutoFit/>
          </a:bodyPr>
          <a:lstStyle/>
          <a:p>
            <a:pPr algn="ctr">
              <a:lnSpc>
                <a:spcPct val="123000"/>
              </a:lnSpc>
            </a:pPr>
            <a:r>
              <a:rPr lang="zh-CN" altLang="en-US" sz="2400" kern="0" dirty="0">
                <a:solidFill>
                  <a:srgbClr val="009900"/>
                </a:solidFill>
                <a:latin typeface="微软雅黑" pitchFamily="34" charset="-122"/>
                <a:ea typeface="微软雅黑" pitchFamily="34" charset="-122"/>
              </a:rPr>
              <a:t>抑制素</a:t>
            </a:r>
            <a:r>
              <a:rPr lang="en-US" altLang="zh-CN" sz="2400" kern="0" dirty="0">
                <a:solidFill>
                  <a:srgbClr val="009900"/>
                </a:solidFill>
                <a:latin typeface="微软雅黑" pitchFamily="34" charset="-122"/>
                <a:ea typeface="微软雅黑" pitchFamily="34" charset="-122"/>
              </a:rPr>
              <a:t>B</a:t>
            </a:r>
            <a:r>
              <a:rPr lang="zh-CN" altLang="en-US" sz="2400" kern="0" dirty="0">
                <a:solidFill>
                  <a:srgbClr val="009900"/>
                </a:solidFill>
                <a:latin typeface="微软雅黑" pitchFamily="34" charset="-122"/>
                <a:ea typeface="微软雅黑" pitchFamily="34" charset="-122"/>
              </a:rPr>
              <a:t>生理基础</a:t>
            </a:r>
          </a:p>
        </p:txBody>
      </p:sp>
      <p:sp>
        <p:nvSpPr>
          <p:cNvPr id="9" name="矩形 8"/>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第二章</a:t>
            </a:r>
          </a:p>
        </p:txBody>
      </p:sp>
      <p:sp>
        <p:nvSpPr>
          <p:cNvPr id="5" name="TextBox 3"/>
          <p:cNvSpPr txBox="1">
            <a:spLocks noChangeArrowheads="1"/>
          </p:cNvSpPr>
          <p:nvPr/>
        </p:nvSpPr>
        <p:spPr bwMode="auto">
          <a:xfrm>
            <a:off x="239318" y="2276871"/>
            <a:ext cx="11471104" cy="995144"/>
          </a:xfrm>
          <a:prstGeom prst="rect">
            <a:avLst/>
          </a:prstGeom>
          <a:noFill/>
          <a:ln w="9525">
            <a:noFill/>
            <a:miter lim="800000"/>
          </a:ln>
        </p:spPr>
        <p:txBody>
          <a:bodyPr wrap="square" lIns="91431" tIns="45715" rIns="91431" bIns="45715">
            <a:spAutoFit/>
          </a:bodyPr>
          <a:lstStyle/>
          <a:p>
            <a:pPr marL="380962" indent="-380962">
              <a:buFont typeface="Wingdings" pitchFamily="2" charset="2"/>
              <a:buChar char="Ø"/>
            </a:pPr>
            <a:r>
              <a:rPr lang="zh-CN" altLang="en-US" sz="2900" dirty="0">
                <a:latin typeface="微软雅黑" pitchFamily="34" charset="-122"/>
                <a:ea typeface="微软雅黑" pitchFamily="34" charset="-122"/>
              </a:rPr>
              <a:t>抑制素</a:t>
            </a:r>
            <a:r>
              <a:rPr lang="en-US" altLang="zh-CN" sz="2900" dirty="0">
                <a:latin typeface="微软雅黑" pitchFamily="34" charset="-122"/>
                <a:ea typeface="微软雅黑" pitchFamily="34" charset="-122"/>
              </a:rPr>
              <a:t>B</a:t>
            </a:r>
            <a:r>
              <a:rPr lang="zh-CN" altLang="en-US" sz="2900" dirty="0">
                <a:latin typeface="微软雅黑" pitchFamily="34" charset="-122"/>
                <a:ea typeface="微软雅黑" pitchFamily="34" charset="-122"/>
              </a:rPr>
              <a:t>为一类糖蛋白激素</a:t>
            </a:r>
            <a:endParaRPr lang="en-US" altLang="zh-CN" sz="2900" dirty="0">
              <a:latin typeface="微软雅黑" pitchFamily="34" charset="-122"/>
              <a:ea typeface="微软雅黑" pitchFamily="34" charset="-122"/>
            </a:endParaRPr>
          </a:p>
          <a:p>
            <a:pPr marL="380962" indent="-380962">
              <a:buFont typeface="Wingdings" pitchFamily="2" charset="2"/>
              <a:buChar char="Ø"/>
            </a:pPr>
            <a:r>
              <a:rPr lang="zh-CN" altLang="en-US" sz="2900" dirty="0">
                <a:latin typeface="微软雅黑" pitchFamily="34" charset="-122"/>
                <a:ea typeface="微软雅黑" pitchFamily="34" charset="-122"/>
              </a:rPr>
              <a:t>对于</a:t>
            </a:r>
            <a:r>
              <a:rPr lang="en-US" altLang="zh-CN" sz="2900" dirty="0">
                <a:latin typeface="微软雅黑" pitchFamily="34" charset="-122"/>
                <a:ea typeface="微软雅黑" pitchFamily="34" charset="-122"/>
              </a:rPr>
              <a:t>FSH</a:t>
            </a:r>
            <a:r>
              <a:rPr lang="zh-CN" altLang="en-US" sz="2900" dirty="0">
                <a:latin typeface="微软雅黑" pitchFamily="34" charset="-122"/>
                <a:ea typeface="微软雅黑" pitchFamily="34" charset="-122"/>
              </a:rPr>
              <a:t>有反馈调节作用，因此称为抑制素</a:t>
            </a:r>
            <a:endParaRPr lang="en-US" altLang="zh-CN" sz="2900" dirty="0">
              <a:latin typeface="微软雅黑" pitchFamily="34" charset="-122"/>
              <a:ea typeface="微软雅黑" pitchFamily="34" charset="-122"/>
            </a:endParaRPr>
          </a:p>
        </p:txBody>
      </p:sp>
      <p:sp>
        <p:nvSpPr>
          <p:cNvPr id="6" name="矩形 5"/>
          <p:cNvSpPr/>
          <p:nvPr/>
        </p:nvSpPr>
        <p:spPr bwMode="auto">
          <a:xfrm>
            <a:off x="798688" y="4590522"/>
            <a:ext cx="1762835" cy="718575"/>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1" tIns="45715" rIns="91431" bIns="45715" numCol="1" rtlCol="0" anchor="t" anchorCtr="0" compatLnSpc="1"/>
          <a:lstStyle/>
          <a:p>
            <a:pPr fontAlgn="base">
              <a:spcBef>
                <a:spcPct val="0"/>
              </a:spcBef>
              <a:spcAft>
                <a:spcPct val="0"/>
              </a:spcAft>
            </a:pPr>
            <a:r>
              <a:rPr lang="zh-CN" altLang="en-US" sz="2900" dirty="0">
                <a:solidFill>
                  <a:schemeClr val="bg1"/>
                </a:solidFill>
                <a:latin typeface="微软雅黑" pitchFamily="34" charset="-122"/>
                <a:ea typeface="微软雅黑" pitchFamily="34" charset="-122"/>
              </a:rPr>
              <a:t>抑制素</a:t>
            </a:r>
            <a:r>
              <a:rPr lang="en-US" altLang="zh-CN" sz="2900" dirty="0">
                <a:solidFill>
                  <a:schemeClr val="bg1"/>
                </a:solidFill>
                <a:latin typeface="微软雅黑" pitchFamily="34" charset="-122"/>
                <a:ea typeface="微软雅黑" pitchFamily="34" charset="-122"/>
              </a:rPr>
              <a:t>B</a:t>
            </a:r>
            <a:endParaRPr lang="zh-CN" altLang="en-US" sz="2900" dirty="0">
              <a:solidFill>
                <a:schemeClr val="bg1"/>
              </a:solidFill>
              <a:latin typeface="微软雅黑" pitchFamily="34" charset="-122"/>
              <a:ea typeface="微软雅黑" pitchFamily="34" charset="-122"/>
            </a:endParaRPr>
          </a:p>
        </p:txBody>
      </p:sp>
      <p:sp>
        <p:nvSpPr>
          <p:cNvPr id="7" name="左大括号 6"/>
          <p:cNvSpPr/>
          <p:nvPr/>
        </p:nvSpPr>
        <p:spPr bwMode="auto">
          <a:xfrm>
            <a:off x="2778334" y="4118245"/>
            <a:ext cx="571504" cy="1663132"/>
          </a:xfrm>
          <a:prstGeom prst="leftBrace">
            <a:avLst/>
          </a:prstGeom>
          <a:ln>
            <a:headEnd type="none" w="med" len="med"/>
            <a:tailEnd type="none" w="med" len="med"/>
          </a:ln>
        </p:spPr>
        <p:style>
          <a:lnRef idx="2">
            <a:schemeClr val="accent3"/>
          </a:lnRef>
          <a:fillRef idx="0">
            <a:schemeClr val="accent3"/>
          </a:fillRef>
          <a:effectRef idx="1">
            <a:schemeClr val="accent3"/>
          </a:effectRef>
          <a:fontRef idx="minor">
            <a:schemeClr val="tx1"/>
          </a:fontRef>
        </p:style>
        <p:txBody>
          <a:bodyPr vert="horz" wrap="square" lIns="91431" tIns="45715" rIns="91431" bIns="45715" numCol="1" rtlCol="0" anchor="t" anchorCtr="0" compatLnSpc="1"/>
          <a:lstStyle/>
          <a:p>
            <a:pPr fontAlgn="base">
              <a:spcBef>
                <a:spcPct val="0"/>
              </a:spcBef>
              <a:spcAft>
                <a:spcPct val="0"/>
              </a:spcAft>
            </a:pPr>
            <a:endParaRPr lang="zh-CN" altLang="en-US" sz="2900" b="1" u="sng">
              <a:solidFill>
                <a:srgbClr val="FF0066"/>
              </a:solidFill>
              <a:latin typeface="微软雅黑" pitchFamily="34" charset="-122"/>
              <a:ea typeface="微软雅黑" pitchFamily="34" charset="-122"/>
            </a:endParaRPr>
          </a:p>
        </p:txBody>
      </p:sp>
      <p:sp>
        <p:nvSpPr>
          <p:cNvPr id="8" name="TextBox 7"/>
          <p:cNvSpPr txBox="1"/>
          <p:nvPr/>
        </p:nvSpPr>
        <p:spPr>
          <a:xfrm>
            <a:off x="8166908" y="5500702"/>
            <a:ext cx="2763618" cy="543739"/>
          </a:xfrm>
          <a:prstGeom prst="rect">
            <a:avLst/>
          </a:prstGeom>
          <a:noFill/>
        </p:spPr>
        <p:txBody>
          <a:bodyPr wrap="square" lIns="91431" tIns="45715" rIns="91431" bIns="45715" rtlCol="0">
            <a:spAutoFit/>
          </a:bodyPr>
          <a:lstStyle/>
          <a:p>
            <a:r>
              <a:rPr lang="zh-CN" altLang="en-US" sz="2900" dirty="0">
                <a:latin typeface="微软雅黑" pitchFamily="34" charset="-122"/>
                <a:ea typeface="微软雅黑" pitchFamily="34" charset="-122"/>
              </a:rPr>
              <a:t>男性生精功能</a:t>
            </a:r>
          </a:p>
        </p:txBody>
      </p:sp>
      <p:sp>
        <p:nvSpPr>
          <p:cNvPr id="11" name="TextBox 10"/>
          <p:cNvSpPr txBox="1"/>
          <p:nvPr/>
        </p:nvSpPr>
        <p:spPr>
          <a:xfrm>
            <a:off x="3594876" y="5572140"/>
            <a:ext cx="3654432" cy="543739"/>
          </a:xfrm>
          <a:prstGeom prst="rect">
            <a:avLst/>
          </a:prstGeom>
          <a:noFill/>
        </p:spPr>
        <p:txBody>
          <a:bodyPr wrap="square" lIns="91431" tIns="45715" rIns="91431" bIns="45715" rtlCol="0">
            <a:spAutoFit/>
          </a:bodyPr>
          <a:lstStyle/>
          <a:p>
            <a:r>
              <a:rPr lang="zh-CN" altLang="en-US" sz="2900" dirty="0">
                <a:latin typeface="微软雅黑" pitchFamily="34" charset="-122"/>
                <a:ea typeface="微软雅黑" pitchFamily="34" charset="-122"/>
              </a:rPr>
              <a:t>睾丸支持细胞分泌</a:t>
            </a:r>
          </a:p>
        </p:txBody>
      </p:sp>
      <p:sp>
        <p:nvSpPr>
          <p:cNvPr id="13" name="TextBox 12"/>
          <p:cNvSpPr txBox="1"/>
          <p:nvPr/>
        </p:nvSpPr>
        <p:spPr>
          <a:xfrm>
            <a:off x="3594876" y="3857628"/>
            <a:ext cx="3754181" cy="543739"/>
          </a:xfrm>
          <a:prstGeom prst="rect">
            <a:avLst/>
          </a:prstGeom>
          <a:noFill/>
        </p:spPr>
        <p:txBody>
          <a:bodyPr wrap="square" lIns="91431" tIns="45715" rIns="91431" bIns="45715" rtlCol="0">
            <a:spAutoFit/>
          </a:bodyPr>
          <a:lstStyle/>
          <a:p>
            <a:r>
              <a:rPr lang="zh-CN" altLang="en-US" sz="2900" dirty="0">
                <a:latin typeface="微软雅黑" pitchFamily="34" charset="-122"/>
                <a:ea typeface="微软雅黑" pitchFamily="34" charset="-122"/>
              </a:rPr>
              <a:t>卵巢颗粒细胞分泌</a:t>
            </a:r>
          </a:p>
        </p:txBody>
      </p:sp>
      <p:sp>
        <p:nvSpPr>
          <p:cNvPr id="15" name="TextBox 14"/>
          <p:cNvSpPr txBox="1"/>
          <p:nvPr/>
        </p:nvSpPr>
        <p:spPr>
          <a:xfrm>
            <a:off x="8166908" y="3813955"/>
            <a:ext cx="2980173" cy="543739"/>
          </a:xfrm>
          <a:prstGeom prst="rect">
            <a:avLst/>
          </a:prstGeom>
          <a:noFill/>
        </p:spPr>
        <p:txBody>
          <a:bodyPr wrap="square" lIns="91431" tIns="45715" rIns="91431" bIns="45715" rtlCol="0">
            <a:spAutoFit/>
          </a:bodyPr>
          <a:lstStyle/>
          <a:p>
            <a:r>
              <a:rPr lang="zh-CN" altLang="en-US" sz="2900" dirty="0">
                <a:latin typeface="微软雅黑" pitchFamily="34" charset="-122"/>
                <a:ea typeface="微软雅黑" pitchFamily="34" charset="-122"/>
              </a:rPr>
              <a:t>卵巢储备功能</a:t>
            </a:r>
          </a:p>
        </p:txBody>
      </p:sp>
      <p:sp>
        <p:nvSpPr>
          <p:cNvPr id="17" name="TextBox 16"/>
          <p:cNvSpPr txBox="1"/>
          <p:nvPr/>
        </p:nvSpPr>
        <p:spPr>
          <a:xfrm>
            <a:off x="406574" y="1340769"/>
            <a:ext cx="2186799" cy="584765"/>
          </a:xfrm>
          <a:prstGeom prst="rect">
            <a:avLst/>
          </a:prstGeom>
          <a:noFill/>
        </p:spPr>
        <p:txBody>
          <a:bodyPr wrap="none" lIns="91431" tIns="45715" rIns="91431" bIns="45715" rtlCol="0">
            <a:spAutoFit/>
          </a:bodyPr>
          <a:lstStyle/>
          <a:p>
            <a:r>
              <a:rPr lang="en-US" altLang="zh-CN"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 B</a:t>
            </a:r>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简介</a:t>
            </a:r>
          </a:p>
        </p:txBody>
      </p:sp>
      <p:grpSp>
        <p:nvGrpSpPr>
          <p:cNvPr id="4" name="组合 3"/>
          <p:cNvGrpSpPr/>
          <p:nvPr/>
        </p:nvGrpSpPr>
        <p:grpSpPr>
          <a:xfrm>
            <a:off x="7018205" y="3715393"/>
            <a:ext cx="912364" cy="764665"/>
            <a:chOff x="5404249" y="2801933"/>
            <a:chExt cx="684362" cy="573499"/>
          </a:xfrm>
        </p:grpSpPr>
        <p:sp>
          <p:nvSpPr>
            <p:cNvPr id="12" name="右箭头 11"/>
            <p:cNvSpPr/>
            <p:nvPr/>
          </p:nvSpPr>
          <p:spPr bwMode="auto">
            <a:xfrm>
              <a:off x="5459332" y="2801933"/>
              <a:ext cx="629279" cy="573499"/>
            </a:xfrm>
            <a:prstGeom prst="rightArrow">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68580" tIns="34290" rIns="68580" bIns="34290" numCol="1" rtlCol="0" anchor="t" anchorCtr="0" compatLnSpc="1"/>
            <a:lstStyle/>
            <a:p>
              <a:pPr fontAlgn="base">
                <a:spcBef>
                  <a:spcPct val="0"/>
                </a:spcBef>
                <a:spcAft>
                  <a:spcPct val="0"/>
                </a:spcAft>
              </a:pPr>
              <a:endParaRPr lang="zh-CN" altLang="en-US" sz="2900" b="1" u="sng" dirty="0">
                <a:solidFill>
                  <a:srgbClr val="FF0066"/>
                </a:solidFill>
                <a:latin typeface="微软雅黑" pitchFamily="34" charset="-122"/>
                <a:ea typeface="微软雅黑" pitchFamily="34" charset="-122"/>
              </a:endParaRPr>
            </a:p>
          </p:txBody>
        </p:sp>
        <p:sp>
          <p:nvSpPr>
            <p:cNvPr id="2" name="TextBox 1"/>
            <p:cNvSpPr txBox="1"/>
            <p:nvPr/>
          </p:nvSpPr>
          <p:spPr>
            <a:xfrm>
              <a:off x="5404249" y="2919406"/>
              <a:ext cx="542527" cy="311624"/>
            </a:xfrm>
            <a:prstGeom prst="rect">
              <a:avLst/>
            </a:prstGeom>
            <a:noFill/>
          </p:spPr>
          <p:txBody>
            <a:bodyPr wrap="none" rtlCol="0">
              <a:spAutoFit/>
            </a:bodyPr>
            <a:lstStyle/>
            <a:p>
              <a:r>
                <a:rPr lang="zh-CN" altLang="en-US" sz="2100" b="1" i="1" dirty="0">
                  <a:solidFill>
                    <a:schemeClr val="bg1"/>
                  </a:solidFill>
                  <a:effectLst>
                    <a:outerShdw blurRad="38100" dist="38100" dir="2700000" algn="tl">
                      <a:srgbClr val="000000">
                        <a:alpha val="43137"/>
                      </a:srgbClr>
                    </a:outerShdw>
                  </a:effectLst>
                  <a:latin typeface="Broadway" pitchFamily="82" charset="0"/>
                  <a:ea typeface="DFPYeaSong-B5" pitchFamily="18" charset="-120"/>
                </a:rPr>
                <a:t>指示</a:t>
              </a:r>
            </a:p>
          </p:txBody>
        </p:sp>
      </p:grpSp>
      <p:grpSp>
        <p:nvGrpSpPr>
          <p:cNvPr id="19" name="组合 18"/>
          <p:cNvGrpSpPr/>
          <p:nvPr/>
        </p:nvGrpSpPr>
        <p:grpSpPr>
          <a:xfrm>
            <a:off x="7039437" y="5352961"/>
            <a:ext cx="912364" cy="764665"/>
            <a:chOff x="5404249" y="2801933"/>
            <a:chExt cx="684362" cy="573499"/>
          </a:xfrm>
        </p:grpSpPr>
        <p:sp>
          <p:nvSpPr>
            <p:cNvPr id="20" name="右箭头 19"/>
            <p:cNvSpPr/>
            <p:nvPr/>
          </p:nvSpPr>
          <p:spPr bwMode="auto">
            <a:xfrm>
              <a:off x="5459332" y="2801933"/>
              <a:ext cx="629279" cy="573499"/>
            </a:xfrm>
            <a:prstGeom prst="rightArrow">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68580" tIns="34290" rIns="68580" bIns="34290" numCol="1" rtlCol="0" anchor="t" anchorCtr="0" compatLnSpc="1"/>
            <a:lstStyle/>
            <a:p>
              <a:pPr fontAlgn="base">
                <a:spcBef>
                  <a:spcPct val="0"/>
                </a:spcBef>
                <a:spcAft>
                  <a:spcPct val="0"/>
                </a:spcAft>
              </a:pPr>
              <a:endParaRPr lang="zh-CN" altLang="en-US" sz="2900" b="1" u="sng" dirty="0">
                <a:solidFill>
                  <a:srgbClr val="FF0066"/>
                </a:solidFill>
                <a:latin typeface="微软雅黑" pitchFamily="34" charset="-122"/>
                <a:ea typeface="微软雅黑" pitchFamily="34" charset="-122"/>
              </a:endParaRPr>
            </a:p>
          </p:txBody>
        </p:sp>
        <p:sp>
          <p:nvSpPr>
            <p:cNvPr id="21" name="TextBox 20"/>
            <p:cNvSpPr txBox="1"/>
            <p:nvPr/>
          </p:nvSpPr>
          <p:spPr>
            <a:xfrm>
              <a:off x="5404249" y="2919406"/>
              <a:ext cx="542527" cy="311624"/>
            </a:xfrm>
            <a:prstGeom prst="rect">
              <a:avLst/>
            </a:prstGeom>
            <a:noFill/>
          </p:spPr>
          <p:txBody>
            <a:bodyPr wrap="none" rtlCol="0">
              <a:spAutoFit/>
            </a:bodyPr>
            <a:lstStyle/>
            <a:p>
              <a:r>
                <a:rPr lang="zh-CN" altLang="en-US" sz="2100" b="1" i="1" dirty="0">
                  <a:solidFill>
                    <a:schemeClr val="bg1"/>
                  </a:solidFill>
                  <a:effectLst>
                    <a:outerShdw blurRad="38100" dist="38100" dir="2700000" algn="tl">
                      <a:srgbClr val="000000">
                        <a:alpha val="43137"/>
                      </a:srgbClr>
                    </a:outerShdw>
                  </a:effectLst>
                  <a:latin typeface="Broadway" pitchFamily="82" charset="0"/>
                  <a:ea typeface="DFPYeaSong-B5" pitchFamily="18" charset="-120"/>
                </a:rPr>
                <a:t>指示</a:t>
              </a:r>
            </a:p>
          </p:txBody>
        </p:sp>
      </p:grpSp>
    </p:spTree>
    <p:extLst>
      <p:ext uri="{BB962C8B-B14F-4D97-AF65-F5344CB8AC3E}">
        <p14:creationId xmlns:p14="http://schemas.microsoft.com/office/powerpoint/2010/main" val="301814763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内容占位符 4"/>
          <p:cNvPicPr>
            <a:picLocks noChangeAspect="1"/>
          </p:cNvPicPr>
          <p:nvPr/>
        </p:nvPicPr>
        <p:blipFill>
          <a:blip r:embed="rId3" cstate="print"/>
          <a:srcRect/>
          <a:stretch>
            <a:fillRect/>
          </a:stretch>
        </p:blipFill>
        <p:spPr>
          <a:xfrm>
            <a:off x="6575197" y="1640608"/>
            <a:ext cx="5341970" cy="4860733"/>
          </a:xfrm>
          <a:prstGeom prst="rect">
            <a:avLst/>
          </a:prstGeom>
        </p:spPr>
      </p:pic>
      <p:sp>
        <p:nvSpPr>
          <p:cNvPr id="5" name="TextBox 4"/>
          <p:cNvSpPr txBox="1"/>
          <p:nvPr/>
        </p:nvSpPr>
        <p:spPr>
          <a:xfrm>
            <a:off x="406574" y="1340769"/>
            <a:ext cx="2331069" cy="584765"/>
          </a:xfrm>
          <a:prstGeom prst="rect">
            <a:avLst/>
          </a:prstGeom>
          <a:noFill/>
        </p:spPr>
        <p:txBody>
          <a:bodyPr wrap="none" lIns="91431" tIns="45715" rIns="91431" bIns="45715" rtlCol="0">
            <a:spAutoFit/>
          </a:bodyPr>
          <a:lstStyle/>
          <a:p>
            <a:r>
              <a:rPr lang="en-US" altLang="zh-CN"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 B-</a:t>
            </a:r>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女性</a:t>
            </a:r>
          </a:p>
        </p:txBody>
      </p:sp>
      <p:sp>
        <p:nvSpPr>
          <p:cNvPr id="6" name="椭圆 5"/>
          <p:cNvSpPr/>
          <p:nvPr/>
        </p:nvSpPr>
        <p:spPr>
          <a:xfrm>
            <a:off x="8555211" y="3531327"/>
            <a:ext cx="959982" cy="665312"/>
          </a:xfrm>
          <a:prstGeom prst="ellipse">
            <a:avLst/>
          </a:prstGeom>
          <a:noFill/>
          <a:ln>
            <a:solidFill>
              <a:srgbClr val="FFFF00"/>
            </a:solidFill>
          </a:ln>
        </p:spPr>
        <p:style>
          <a:lnRef idx="2">
            <a:schemeClr val="accent2"/>
          </a:lnRef>
          <a:fillRef idx="1">
            <a:schemeClr val="lt1"/>
          </a:fillRef>
          <a:effectRef idx="0">
            <a:schemeClr val="accent2"/>
          </a:effectRef>
          <a:fontRef idx="minor">
            <a:schemeClr val="dk1"/>
          </a:fontRef>
        </p:style>
        <p:txBody>
          <a:bodyPr lIns="121908" tIns="60954" rIns="121908" bIns="60954" rtlCol="0" anchor="ctr"/>
          <a:lstStyle/>
          <a:p>
            <a:pPr algn="ctr"/>
            <a:endParaRPr lang="zh-CN" altLang="en-US" dirty="0">
              <a:noFill/>
              <a:ea typeface="微软雅黑" panose="020B0503020204020204" pitchFamily="34" charset="-122"/>
            </a:endParaRPr>
          </a:p>
        </p:txBody>
      </p:sp>
      <p:sp>
        <p:nvSpPr>
          <p:cNvPr id="7" name="矩形 6"/>
          <p:cNvSpPr/>
          <p:nvPr/>
        </p:nvSpPr>
        <p:spPr>
          <a:xfrm>
            <a:off x="2854846" y="548680"/>
            <a:ext cx="5904657" cy="546645"/>
          </a:xfrm>
          <a:prstGeom prst="rect">
            <a:avLst/>
          </a:prstGeom>
        </p:spPr>
        <p:txBody>
          <a:bodyPr wrap="square" lIns="91431" tIns="45715" rIns="91431" bIns="45715">
            <a:spAutoFit/>
          </a:bodyPr>
          <a:lstStyle/>
          <a:p>
            <a:pPr algn="ctr">
              <a:lnSpc>
                <a:spcPct val="123000"/>
              </a:lnSpc>
            </a:pPr>
            <a:r>
              <a:rPr lang="zh-CN" altLang="en-US" sz="2400" kern="0" dirty="0">
                <a:solidFill>
                  <a:srgbClr val="009900"/>
                </a:solidFill>
                <a:latin typeface="微软雅黑" pitchFamily="34" charset="-122"/>
                <a:ea typeface="微软雅黑" pitchFamily="34" charset="-122"/>
              </a:rPr>
              <a:t>抑制素</a:t>
            </a:r>
            <a:r>
              <a:rPr lang="en-US" altLang="zh-CN" sz="2400" kern="0" dirty="0">
                <a:solidFill>
                  <a:srgbClr val="009900"/>
                </a:solidFill>
                <a:latin typeface="微软雅黑" pitchFamily="34" charset="-122"/>
                <a:ea typeface="微软雅黑" pitchFamily="34" charset="-122"/>
              </a:rPr>
              <a:t>B</a:t>
            </a:r>
            <a:r>
              <a:rPr lang="zh-CN" altLang="en-US" sz="2400" kern="0" dirty="0">
                <a:solidFill>
                  <a:srgbClr val="009900"/>
                </a:solidFill>
                <a:latin typeface="微软雅黑" pitchFamily="34" charset="-122"/>
                <a:ea typeface="微软雅黑" pitchFamily="34" charset="-122"/>
              </a:rPr>
              <a:t>生理基础</a:t>
            </a:r>
          </a:p>
        </p:txBody>
      </p:sp>
      <p:sp>
        <p:nvSpPr>
          <p:cNvPr id="8" name="矩形 7"/>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第二章</a:t>
            </a:r>
          </a:p>
        </p:txBody>
      </p:sp>
      <p:sp>
        <p:nvSpPr>
          <p:cNvPr id="9" name="矩形 8"/>
          <p:cNvSpPr/>
          <p:nvPr/>
        </p:nvSpPr>
        <p:spPr>
          <a:xfrm>
            <a:off x="239318" y="2473090"/>
            <a:ext cx="6095207" cy="3447097"/>
          </a:xfrm>
          <a:prstGeom prst="rect">
            <a:avLst/>
          </a:prstGeom>
        </p:spPr>
        <p:txBody>
          <a:bodyPr lIns="121908" tIns="60954" rIns="121908" bIns="60954">
            <a:spAutoFit/>
          </a:bodyPr>
          <a:lstStyle/>
          <a:p>
            <a:pPr marL="380962" indent="-380962">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女性体内由窦前卵泡及早期窦卵泡颗粒细胞合成分泌</a:t>
            </a:r>
            <a:endParaRPr lang="en-US" altLang="zh-CN" sz="2400" dirty="0">
              <a:latin typeface="微软雅黑" panose="020B0503020204020204" pitchFamily="34" charset="-122"/>
              <a:ea typeface="微软雅黑" panose="020B0503020204020204" pitchFamily="34" charset="-122"/>
            </a:endParaRPr>
          </a:p>
          <a:p>
            <a:pPr marL="380962" indent="-380962">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其水平随月经周期变化，但不受</a:t>
            </a:r>
            <a:r>
              <a:rPr lang="en-US" altLang="zh-CN" sz="2400" dirty="0">
                <a:latin typeface="微软雅黑" panose="020B0503020204020204" pitchFamily="34" charset="-122"/>
                <a:ea typeface="微软雅黑" panose="020B0503020204020204" pitchFamily="34" charset="-122"/>
              </a:rPr>
              <a:t>GnRH</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E2</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T</a:t>
            </a:r>
            <a:r>
              <a:rPr lang="zh-CN" altLang="en-US" sz="2400" dirty="0">
                <a:latin typeface="微软雅黑" panose="020B0503020204020204" pitchFamily="34" charset="-122"/>
                <a:ea typeface="微软雅黑" panose="020B0503020204020204" pitchFamily="34" charset="-122"/>
              </a:rPr>
              <a:t>等诸多因素的影响</a:t>
            </a:r>
            <a:endParaRPr lang="en-US" altLang="zh-CN" sz="2400" dirty="0">
              <a:latin typeface="微软雅黑" panose="020B0503020204020204" pitchFamily="34" charset="-122"/>
              <a:ea typeface="微软雅黑" panose="020B0503020204020204" pitchFamily="34" charset="-122"/>
            </a:endParaRPr>
          </a:p>
          <a:p>
            <a:pPr marL="380962" indent="-380962">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直接反映颗粒细胞的功能，因此可以作为卵泡发育状况及卵子数量的标记物</a:t>
            </a:r>
          </a:p>
        </p:txBody>
      </p:sp>
    </p:spTree>
    <p:extLst>
      <p:ext uri="{BB962C8B-B14F-4D97-AF65-F5344CB8AC3E}">
        <p14:creationId xmlns:p14="http://schemas.microsoft.com/office/powerpoint/2010/main" val="166217091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5316" y="2084851"/>
            <a:ext cx="6020856" cy="3974611"/>
            <a:chOff x="251520" y="1707654"/>
            <a:chExt cx="4516230" cy="2980958"/>
          </a:xfrm>
        </p:grpSpPr>
        <p:pic>
          <p:nvPicPr>
            <p:cNvPr id="3" name="Picture 2"/>
            <p:cNvPicPr>
              <a:picLocks noChangeAspect="1" noChangeArrowheads="1"/>
            </p:cNvPicPr>
            <p:nvPr/>
          </p:nvPicPr>
          <p:blipFill>
            <a:blip r:embed="rId3" cstate="print"/>
            <a:srcRect/>
            <a:stretch>
              <a:fillRect/>
            </a:stretch>
          </p:blipFill>
          <p:spPr bwMode="auto">
            <a:xfrm>
              <a:off x="251520" y="1707654"/>
              <a:ext cx="2160240" cy="1257645"/>
            </a:xfrm>
            <a:prstGeom prst="rect">
              <a:avLst/>
            </a:prstGeom>
            <a:noFill/>
            <a:ln w="9525">
              <a:noFill/>
              <a:miter lim="800000"/>
              <a:headEnd/>
              <a:tailEnd/>
            </a:ln>
          </p:spPr>
        </p:pic>
        <p:pic>
          <p:nvPicPr>
            <p:cNvPr id="4" name="Picture 3"/>
            <p:cNvPicPr>
              <a:picLocks noChangeAspect="1" noChangeArrowheads="1"/>
            </p:cNvPicPr>
            <p:nvPr/>
          </p:nvPicPr>
          <p:blipFill>
            <a:blip r:embed="rId4" cstate="print"/>
            <a:srcRect/>
            <a:stretch>
              <a:fillRect/>
            </a:stretch>
          </p:blipFill>
          <p:spPr bwMode="auto">
            <a:xfrm>
              <a:off x="2699792" y="3363838"/>
              <a:ext cx="2067958" cy="1224136"/>
            </a:xfrm>
            <a:prstGeom prst="rect">
              <a:avLst/>
            </a:prstGeom>
            <a:noFill/>
            <a:ln w="9525">
              <a:noFill/>
              <a:miter lim="800000"/>
              <a:headEnd/>
              <a:tailEnd/>
            </a:ln>
          </p:spPr>
        </p:pic>
        <p:pic>
          <p:nvPicPr>
            <p:cNvPr id="5" name="Picture 4"/>
            <p:cNvPicPr>
              <a:picLocks noChangeAspect="1" noChangeArrowheads="1"/>
            </p:cNvPicPr>
            <p:nvPr/>
          </p:nvPicPr>
          <p:blipFill>
            <a:blip r:embed="rId5" cstate="print"/>
            <a:srcRect/>
            <a:stretch>
              <a:fillRect/>
            </a:stretch>
          </p:blipFill>
          <p:spPr bwMode="auto">
            <a:xfrm>
              <a:off x="2555775" y="1707654"/>
              <a:ext cx="2183333" cy="1440160"/>
            </a:xfrm>
            <a:prstGeom prst="rect">
              <a:avLst/>
            </a:prstGeom>
            <a:noFill/>
            <a:ln w="9525">
              <a:noFill/>
              <a:miter lim="800000"/>
              <a:headEnd/>
              <a:tailEnd/>
            </a:ln>
          </p:spPr>
        </p:pic>
        <p:pic>
          <p:nvPicPr>
            <p:cNvPr id="6" name="Picture 5"/>
            <p:cNvPicPr>
              <a:picLocks noChangeAspect="1" noChangeArrowheads="1"/>
            </p:cNvPicPr>
            <p:nvPr/>
          </p:nvPicPr>
          <p:blipFill>
            <a:blip r:embed="rId6" cstate="print"/>
            <a:srcRect/>
            <a:stretch>
              <a:fillRect/>
            </a:stretch>
          </p:blipFill>
          <p:spPr bwMode="auto">
            <a:xfrm>
              <a:off x="323528" y="3291830"/>
              <a:ext cx="2016224" cy="1396782"/>
            </a:xfrm>
            <a:prstGeom prst="rect">
              <a:avLst/>
            </a:prstGeom>
            <a:noFill/>
            <a:ln w="9525">
              <a:noFill/>
              <a:miter lim="800000"/>
              <a:headEnd/>
              <a:tailEnd/>
            </a:ln>
          </p:spPr>
        </p:pic>
      </p:grpSp>
      <p:sp>
        <p:nvSpPr>
          <p:cNvPr id="7" name="TextBox 10"/>
          <p:cNvSpPr txBox="1">
            <a:spLocks noChangeArrowheads="1"/>
          </p:cNvSpPr>
          <p:nvPr/>
        </p:nvSpPr>
        <p:spPr bwMode="auto">
          <a:xfrm>
            <a:off x="7590082" y="5660510"/>
            <a:ext cx="3070688" cy="400097"/>
          </a:xfrm>
          <a:prstGeom prst="rect">
            <a:avLst/>
          </a:prstGeom>
          <a:noFill/>
          <a:ln w="9525">
            <a:noFill/>
            <a:miter lim="800000"/>
            <a:headEnd/>
            <a:tailEnd/>
          </a:ln>
        </p:spPr>
        <p:txBody>
          <a:bodyPr wrap="none" lIns="121908" tIns="60954" rIns="121908" bIns="60954">
            <a:spAutoFit/>
          </a:bodyPr>
          <a:lstStyle/>
          <a:p>
            <a:pPr eaLnBrk="0" hangingPunct="0"/>
            <a:r>
              <a:rPr lang="zh-CN" altLang="en-US" dirty="0">
                <a:latin typeface="微软雅黑" panose="020B0503020204020204" pitchFamily="34" charset="-122"/>
                <a:ea typeface="微软雅黑" panose="020B0503020204020204" pitchFamily="34" charset="-122"/>
              </a:rPr>
              <a:t>正常月经周期</a:t>
            </a:r>
            <a:r>
              <a:rPr lang="en-US" altLang="zh-CN" dirty="0">
                <a:latin typeface="微软雅黑" panose="020B0503020204020204" pitchFamily="34" charset="-122"/>
                <a:ea typeface="微软雅黑" panose="020B0503020204020204" pitchFamily="34" charset="-122"/>
              </a:rPr>
              <a:t>Inhibin B</a:t>
            </a:r>
            <a:r>
              <a:rPr lang="zh-CN" altLang="en-US" dirty="0">
                <a:latin typeface="微软雅黑" panose="020B0503020204020204" pitchFamily="34" charset="-122"/>
                <a:ea typeface="微软雅黑" panose="020B0503020204020204" pitchFamily="34" charset="-122"/>
              </a:rPr>
              <a:t>水平</a:t>
            </a:r>
          </a:p>
        </p:txBody>
      </p:sp>
      <p:sp>
        <p:nvSpPr>
          <p:cNvPr id="9" name="矩形 8"/>
          <p:cNvSpPr/>
          <p:nvPr/>
        </p:nvSpPr>
        <p:spPr>
          <a:xfrm>
            <a:off x="2854846" y="548680"/>
            <a:ext cx="5904657" cy="546645"/>
          </a:xfrm>
          <a:prstGeom prst="rect">
            <a:avLst/>
          </a:prstGeom>
        </p:spPr>
        <p:txBody>
          <a:bodyPr wrap="square" lIns="91431" tIns="45715" rIns="91431" bIns="45715">
            <a:spAutoFit/>
          </a:bodyPr>
          <a:lstStyle/>
          <a:p>
            <a:pPr algn="ctr">
              <a:lnSpc>
                <a:spcPct val="123000"/>
              </a:lnSpc>
            </a:pPr>
            <a:r>
              <a:rPr lang="zh-CN" altLang="en-US" sz="2400" kern="0" dirty="0">
                <a:solidFill>
                  <a:srgbClr val="009900"/>
                </a:solidFill>
                <a:latin typeface="微软雅黑" pitchFamily="34" charset="-122"/>
                <a:ea typeface="微软雅黑" pitchFamily="34" charset="-122"/>
              </a:rPr>
              <a:t>抑制素</a:t>
            </a:r>
            <a:r>
              <a:rPr lang="en-US" altLang="zh-CN" sz="2400" kern="0" dirty="0">
                <a:solidFill>
                  <a:srgbClr val="009900"/>
                </a:solidFill>
                <a:latin typeface="微软雅黑" pitchFamily="34" charset="-122"/>
                <a:ea typeface="微软雅黑" pitchFamily="34" charset="-122"/>
              </a:rPr>
              <a:t>B</a:t>
            </a:r>
            <a:r>
              <a:rPr lang="zh-CN" altLang="en-US" sz="2400" kern="0" dirty="0">
                <a:solidFill>
                  <a:srgbClr val="009900"/>
                </a:solidFill>
                <a:latin typeface="微软雅黑" pitchFamily="34" charset="-122"/>
                <a:ea typeface="微软雅黑" pitchFamily="34" charset="-122"/>
              </a:rPr>
              <a:t>生理基础</a:t>
            </a:r>
          </a:p>
        </p:txBody>
      </p:sp>
      <p:sp>
        <p:nvSpPr>
          <p:cNvPr id="10" name="矩形 9"/>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第二章</a:t>
            </a:r>
          </a:p>
        </p:txBody>
      </p:sp>
      <p:sp>
        <p:nvSpPr>
          <p:cNvPr id="11" name="TextBox 10"/>
          <p:cNvSpPr txBox="1"/>
          <p:nvPr/>
        </p:nvSpPr>
        <p:spPr>
          <a:xfrm>
            <a:off x="406574" y="1340769"/>
            <a:ext cx="2331069" cy="584765"/>
          </a:xfrm>
          <a:prstGeom prst="rect">
            <a:avLst/>
          </a:prstGeom>
          <a:noFill/>
        </p:spPr>
        <p:txBody>
          <a:bodyPr wrap="none" lIns="91431" tIns="45715" rIns="91431" bIns="45715" rtlCol="0">
            <a:spAutoFit/>
          </a:bodyPr>
          <a:lstStyle/>
          <a:p>
            <a:r>
              <a:rPr lang="en-US" altLang="zh-CN"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 B-</a:t>
            </a:r>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女性</a:t>
            </a:r>
          </a:p>
        </p:txBody>
      </p:sp>
      <p:sp>
        <p:nvSpPr>
          <p:cNvPr id="12" name="TextBox 11"/>
          <p:cNvSpPr txBox="1"/>
          <p:nvPr/>
        </p:nvSpPr>
        <p:spPr>
          <a:xfrm>
            <a:off x="1232585" y="6074140"/>
            <a:ext cx="4401181" cy="538597"/>
          </a:xfrm>
          <a:prstGeom prst="rect">
            <a:avLst/>
          </a:prstGeom>
          <a:noFill/>
        </p:spPr>
        <p:txBody>
          <a:bodyPr wrap="none" lIns="121908" tIns="60954" rIns="121908" bIns="60954" rtlCol="0">
            <a:spAutoFit/>
          </a:bodyPr>
          <a:lstStyle/>
          <a:p>
            <a:r>
              <a:rPr lang="zh-CN" altLang="en-US" sz="2700" b="1" i="1" dirty="0">
                <a:effectLst>
                  <a:outerShdw blurRad="38100" dist="38100" dir="2700000" algn="tl">
                    <a:srgbClr val="000000">
                      <a:alpha val="43137"/>
                    </a:srgbClr>
                  </a:outerShdw>
                </a:effectLst>
                <a:latin typeface="Broadway" pitchFamily="82" charset="0"/>
                <a:ea typeface="DFPYeaSong-B5" pitchFamily="18" charset="-120"/>
              </a:rPr>
              <a:t>部分传统激素月经周期水平</a:t>
            </a:r>
          </a:p>
        </p:txBody>
      </p:sp>
      <p:grpSp>
        <p:nvGrpSpPr>
          <p:cNvPr id="14" name="组合 13"/>
          <p:cNvGrpSpPr/>
          <p:nvPr/>
        </p:nvGrpSpPr>
        <p:grpSpPr>
          <a:xfrm>
            <a:off x="6881024" y="1862912"/>
            <a:ext cx="4655577" cy="3797597"/>
            <a:chOff x="6881024" y="1862912"/>
            <a:chExt cx="4655577" cy="3797597"/>
          </a:xfrm>
        </p:grpSpPr>
        <p:pic>
          <p:nvPicPr>
            <p:cNvPr id="8" name="Picture 5"/>
            <p:cNvPicPr>
              <a:picLocks noChangeAspect="1" noChangeArrowheads="1"/>
            </p:cNvPicPr>
            <p:nvPr/>
          </p:nvPicPr>
          <p:blipFill>
            <a:blip r:embed="rId7" cstate="print"/>
            <a:srcRect l="55675"/>
            <a:stretch>
              <a:fillRect/>
            </a:stretch>
          </p:blipFill>
          <p:spPr bwMode="auto">
            <a:xfrm>
              <a:off x="6881635" y="1862912"/>
              <a:ext cx="4654966" cy="3797597"/>
            </a:xfrm>
            <a:prstGeom prst="rect">
              <a:avLst/>
            </a:prstGeom>
            <a:noFill/>
            <a:ln w="9525">
              <a:noFill/>
              <a:miter lim="800000"/>
              <a:headEnd/>
              <a:tailEnd/>
            </a:ln>
          </p:spPr>
        </p:pic>
        <p:sp>
          <p:nvSpPr>
            <p:cNvPr id="13" name="矩形 12"/>
            <p:cNvSpPr/>
            <p:nvPr/>
          </p:nvSpPr>
          <p:spPr>
            <a:xfrm>
              <a:off x="6881024" y="2428868"/>
              <a:ext cx="1428760" cy="2857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7303301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66644" y="1741436"/>
            <a:ext cx="5447549" cy="48007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矩形 2"/>
          <p:cNvSpPr/>
          <p:nvPr/>
        </p:nvSpPr>
        <p:spPr>
          <a:xfrm>
            <a:off x="2854846" y="548680"/>
            <a:ext cx="5904657" cy="546645"/>
          </a:xfrm>
          <a:prstGeom prst="rect">
            <a:avLst/>
          </a:prstGeom>
        </p:spPr>
        <p:txBody>
          <a:bodyPr wrap="square" lIns="91431" tIns="45715" rIns="91431" bIns="45715">
            <a:spAutoFit/>
          </a:bodyPr>
          <a:lstStyle/>
          <a:p>
            <a:pPr algn="ctr">
              <a:lnSpc>
                <a:spcPct val="123000"/>
              </a:lnSpc>
            </a:pPr>
            <a:r>
              <a:rPr lang="zh-CN" altLang="en-US" sz="2400" kern="0" dirty="0">
                <a:solidFill>
                  <a:srgbClr val="009900"/>
                </a:solidFill>
                <a:latin typeface="微软雅黑" pitchFamily="34" charset="-122"/>
                <a:ea typeface="微软雅黑" pitchFamily="34" charset="-122"/>
              </a:rPr>
              <a:t>抑制素</a:t>
            </a:r>
            <a:r>
              <a:rPr lang="en-US" altLang="zh-CN" sz="2400" kern="0" dirty="0">
                <a:solidFill>
                  <a:srgbClr val="009900"/>
                </a:solidFill>
                <a:latin typeface="微软雅黑" pitchFamily="34" charset="-122"/>
                <a:ea typeface="微软雅黑" pitchFamily="34" charset="-122"/>
              </a:rPr>
              <a:t>B</a:t>
            </a:r>
            <a:r>
              <a:rPr lang="zh-CN" altLang="en-US" sz="2400" kern="0" dirty="0">
                <a:solidFill>
                  <a:srgbClr val="009900"/>
                </a:solidFill>
                <a:latin typeface="微软雅黑" pitchFamily="34" charset="-122"/>
                <a:ea typeface="微软雅黑" pitchFamily="34" charset="-122"/>
              </a:rPr>
              <a:t>生理基础</a:t>
            </a:r>
          </a:p>
        </p:txBody>
      </p:sp>
      <p:sp>
        <p:nvSpPr>
          <p:cNvPr id="4" name="矩形 3"/>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第二章</a:t>
            </a:r>
          </a:p>
        </p:txBody>
      </p:sp>
      <p:sp>
        <p:nvSpPr>
          <p:cNvPr id="2" name="矩形 1"/>
          <p:cNvSpPr/>
          <p:nvPr/>
        </p:nvSpPr>
        <p:spPr>
          <a:xfrm>
            <a:off x="7095338" y="4274587"/>
            <a:ext cx="1772616" cy="1376597"/>
          </a:xfrm>
          <a:prstGeom prst="rect">
            <a:avLst/>
          </a:prstGeom>
          <a:noFill/>
        </p:spPr>
        <p:style>
          <a:lnRef idx="2">
            <a:schemeClr val="accent2"/>
          </a:lnRef>
          <a:fillRef idx="1">
            <a:schemeClr val="lt1"/>
          </a:fillRef>
          <a:effectRef idx="0">
            <a:schemeClr val="accent2"/>
          </a:effectRef>
          <a:fontRef idx="minor">
            <a:schemeClr val="dk1"/>
          </a:fontRef>
        </p:style>
        <p:txBody>
          <a:bodyPr lIns="121908" tIns="60954" rIns="121908" bIns="60954" rtlCol="0" anchor="ctr"/>
          <a:lstStyle/>
          <a:p>
            <a:pPr algn="ctr"/>
            <a:endParaRPr lang="zh-CN" altLang="en-US" dirty="0">
              <a:ea typeface="微软雅黑" panose="020B0503020204020204" pitchFamily="34" charset="-122"/>
            </a:endParaRPr>
          </a:p>
        </p:txBody>
      </p:sp>
      <p:sp>
        <p:nvSpPr>
          <p:cNvPr id="6" name="TextBox 5"/>
          <p:cNvSpPr txBox="1"/>
          <p:nvPr/>
        </p:nvSpPr>
        <p:spPr>
          <a:xfrm>
            <a:off x="406574" y="1340769"/>
            <a:ext cx="2331069" cy="584765"/>
          </a:xfrm>
          <a:prstGeom prst="rect">
            <a:avLst/>
          </a:prstGeom>
          <a:noFill/>
        </p:spPr>
        <p:txBody>
          <a:bodyPr wrap="none" lIns="91431" tIns="45715" rIns="91431" bIns="45715" rtlCol="0">
            <a:spAutoFit/>
          </a:bodyPr>
          <a:lstStyle/>
          <a:p>
            <a:r>
              <a:rPr lang="en-US" altLang="zh-CN"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 B-</a:t>
            </a:r>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男性</a:t>
            </a:r>
          </a:p>
        </p:txBody>
      </p:sp>
      <p:sp>
        <p:nvSpPr>
          <p:cNvPr id="8" name="矩形 7"/>
          <p:cNvSpPr/>
          <p:nvPr/>
        </p:nvSpPr>
        <p:spPr>
          <a:xfrm>
            <a:off x="385377" y="2035756"/>
            <a:ext cx="5638391" cy="4062651"/>
          </a:xfrm>
          <a:prstGeom prst="rect">
            <a:avLst/>
          </a:prstGeom>
        </p:spPr>
        <p:txBody>
          <a:bodyPr wrap="square" lIns="121908" tIns="60954" rIns="121908" bIns="60954">
            <a:spAutoFit/>
          </a:bodyPr>
          <a:lstStyle/>
          <a:p>
            <a:pPr marL="380962" indent="-380962">
              <a:lnSpc>
                <a:spcPct val="150000"/>
              </a:lnSpc>
              <a:buFont typeface="Wingdings" panose="05000000000000000000" pitchFamily="2" charset="2"/>
              <a:buChar char="Ø"/>
            </a:pPr>
            <a:r>
              <a:rPr lang="zh-CN" altLang="en-US" sz="2100" dirty="0">
                <a:latin typeface="微软雅黑" panose="020B0503020204020204" pitchFamily="34" charset="-122"/>
                <a:ea typeface="微软雅黑" panose="020B0503020204020204" pitchFamily="34" charset="-122"/>
              </a:rPr>
              <a:t>生精上皮由支持细胞和</a:t>
            </a:r>
            <a:r>
              <a:rPr lang="en-US" altLang="zh-CN" sz="2100" dirty="0">
                <a:latin typeface="微软雅黑" panose="020B0503020204020204" pitchFamily="34" charset="-122"/>
                <a:ea typeface="微软雅黑" panose="020B0503020204020204" pitchFamily="34" charset="-122"/>
              </a:rPr>
              <a:t>5</a:t>
            </a:r>
            <a:r>
              <a:rPr lang="zh-CN" altLang="en-US" sz="2100" dirty="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8</a:t>
            </a:r>
            <a:r>
              <a:rPr lang="zh-CN" altLang="en-US" sz="2100" dirty="0">
                <a:latin typeface="微软雅黑" panose="020B0503020204020204" pitchFamily="34" charset="-122"/>
                <a:ea typeface="微软雅黑" panose="020B0503020204020204" pitchFamily="34" charset="-122"/>
              </a:rPr>
              <a:t>层生精细胞（</a:t>
            </a:r>
            <a:r>
              <a:rPr lang="en-US" altLang="zh-CN" sz="2100" dirty="0" err="1">
                <a:latin typeface="微软雅黑" panose="020B0503020204020204" pitchFamily="34" charset="-122"/>
                <a:ea typeface="微软雅黑" panose="020B0503020204020204" pitchFamily="34" charset="-122"/>
              </a:rPr>
              <a:t>spermatogenic</a:t>
            </a:r>
            <a:r>
              <a:rPr lang="en-US" altLang="zh-CN" sz="2100" dirty="0">
                <a:latin typeface="微软雅黑" panose="020B0503020204020204" pitchFamily="34" charset="-122"/>
                <a:ea typeface="微软雅黑" panose="020B0503020204020204" pitchFamily="34" charset="-122"/>
              </a:rPr>
              <a:t> cell</a:t>
            </a:r>
            <a:r>
              <a:rPr lang="zh-CN" altLang="en-US" sz="2100" dirty="0">
                <a:latin typeface="微软雅黑" panose="020B0503020204020204" pitchFamily="34" charset="-122"/>
                <a:ea typeface="微软雅黑" panose="020B0503020204020204" pitchFamily="34" charset="-122"/>
              </a:rPr>
              <a:t>）组成</a:t>
            </a:r>
            <a:endParaRPr lang="en-US" altLang="zh-CN" sz="2100" dirty="0">
              <a:latin typeface="微软雅黑" panose="020B0503020204020204" pitchFamily="34" charset="-122"/>
              <a:ea typeface="微软雅黑" panose="020B0503020204020204" pitchFamily="34" charset="-122"/>
            </a:endParaRPr>
          </a:p>
          <a:p>
            <a:pPr marL="380962" indent="-380962">
              <a:lnSpc>
                <a:spcPct val="150000"/>
              </a:lnSpc>
              <a:buFont typeface="Wingdings" panose="05000000000000000000" pitchFamily="2" charset="2"/>
              <a:buChar char="Ø"/>
            </a:pPr>
            <a:r>
              <a:rPr lang="zh-CN" altLang="en-US" sz="2100" dirty="0">
                <a:latin typeface="微软雅黑" panose="020B0503020204020204" pitchFamily="34" charset="-122"/>
                <a:ea typeface="微软雅黑" panose="020B0503020204020204" pitchFamily="34" charset="-122"/>
              </a:rPr>
              <a:t>支持细胞对生精细胞起空间支持和内分泌调控作用</a:t>
            </a:r>
            <a:endParaRPr lang="en-US" altLang="zh-CN" sz="2100" dirty="0">
              <a:latin typeface="微软雅黑" panose="020B0503020204020204" pitchFamily="34" charset="-122"/>
              <a:ea typeface="微软雅黑" panose="020B0503020204020204" pitchFamily="34" charset="-122"/>
            </a:endParaRPr>
          </a:p>
          <a:p>
            <a:pPr marL="380962" indent="-380962">
              <a:lnSpc>
                <a:spcPct val="150000"/>
              </a:lnSpc>
              <a:buFont typeface="Wingdings" panose="05000000000000000000" pitchFamily="2" charset="2"/>
              <a:buChar char="Ø"/>
            </a:pPr>
            <a:r>
              <a:rPr lang="en-US" altLang="zh-CN" sz="2100" dirty="0">
                <a:latin typeface="微软雅黑" panose="020B0503020204020204" pitchFamily="34" charset="-122"/>
                <a:ea typeface="微软雅黑" panose="020B0503020204020204" pitchFamily="34" charset="-122"/>
              </a:rPr>
              <a:t>INHB</a:t>
            </a:r>
            <a:r>
              <a:rPr lang="zh-CN" altLang="en-US" sz="2100" dirty="0">
                <a:latin typeface="微软雅黑" panose="020B0503020204020204" pitchFamily="34" charset="-122"/>
                <a:ea typeface="微软雅黑" panose="020B0503020204020204" pitchFamily="34" charset="-122"/>
              </a:rPr>
              <a:t>在男性体内由睾丸支持</a:t>
            </a:r>
            <a:r>
              <a:rPr lang="en-US" altLang="zh-CN" sz="2100" dirty="0">
                <a:latin typeface="微软雅黑" panose="020B0503020204020204" pitchFamily="34" charset="-122"/>
                <a:ea typeface="微软雅黑" panose="020B0503020204020204" pitchFamily="34" charset="-122"/>
              </a:rPr>
              <a:t>(</a:t>
            </a:r>
            <a:r>
              <a:rPr lang="en-US" altLang="zh-CN" sz="2100" dirty="0" err="1">
                <a:latin typeface="微软雅黑" panose="020B0503020204020204" pitchFamily="34" charset="-122"/>
                <a:ea typeface="微软雅黑" panose="020B0503020204020204" pitchFamily="34" charset="-122"/>
              </a:rPr>
              <a:t>Sertoli</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细胞合成分泌</a:t>
            </a:r>
            <a:endParaRPr lang="en-US" altLang="zh-CN" sz="2100" dirty="0">
              <a:latin typeface="微软雅黑" panose="020B0503020204020204" pitchFamily="34" charset="-122"/>
              <a:ea typeface="微软雅黑" panose="020B0503020204020204" pitchFamily="34" charset="-122"/>
            </a:endParaRPr>
          </a:p>
          <a:p>
            <a:pPr marL="380962" indent="-380962">
              <a:lnSpc>
                <a:spcPct val="150000"/>
              </a:lnSpc>
              <a:buFont typeface="Wingdings" panose="05000000000000000000" pitchFamily="2" charset="2"/>
              <a:buChar char="Ø"/>
            </a:pPr>
            <a:r>
              <a:rPr lang="en-US" altLang="zh-CN" sz="2100" dirty="0">
                <a:latin typeface="微软雅黑" panose="020B0503020204020204" pitchFamily="34" charset="-122"/>
                <a:ea typeface="微软雅黑" panose="020B0503020204020204" pitchFamily="34" charset="-122"/>
              </a:rPr>
              <a:t>INHB</a:t>
            </a:r>
            <a:r>
              <a:rPr lang="zh-CN" altLang="en-US" sz="2100" dirty="0">
                <a:latin typeface="微软雅黑" panose="020B0503020204020204" pitchFamily="34" charset="-122"/>
                <a:ea typeface="微软雅黑" panose="020B0503020204020204" pitchFamily="34" charset="-122"/>
              </a:rPr>
              <a:t>被认为是评价精子发生状态的最佳血清标志物</a:t>
            </a:r>
            <a:endParaRPr lang="en-US" altLang="zh-CN" sz="2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5424729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6574" y="1340769"/>
            <a:ext cx="2331069" cy="584765"/>
          </a:xfrm>
          <a:prstGeom prst="rect">
            <a:avLst/>
          </a:prstGeom>
          <a:noFill/>
        </p:spPr>
        <p:txBody>
          <a:bodyPr wrap="none" lIns="91431" tIns="45715" rIns="91431" bIns="45715" rtlCol="0">
            <a:spAutoFit/>
          </a:bodyPr>
          <a:lstStyle/>
          <a:p>
            <a:r>
              <a:rPr lang="en-US" altLang="zh-CN"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 B-</a:t>
            </a:r>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男性</a:t>
            </a:r>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51674"/>
          <a:stretch/>
        </p:blipFill>
        <p:spPr bwMode="auto">
          <a:xfrm>
            <a:off x="239318" y="1987101"/>
            <a:ext cx="5866636" cy="3670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9319" y="2336921"/>
            <a:ext cx="5242300" cy="512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直接连接符 5"/>
          <p:cNvCxnSpPr/>
          <p:nvPr/>
        </p:nvCxnSpPr>
        <p:spPr>
          <a:xfrm>
            <a:off x="1295299" y="5026347"/>
            <a:ext cx="2321371" cy="0"/>
          </a:xfrm>
          <a:prstGeom prst="line">
            <a:avLst/>
          </a:prstGeom>
          <a:ln w="12700"/>
        </p:spPr>
        <p:style>
          <a:lnRef idx="1">
            <a:schemeClr val="accent2"/>
          </a:lnRef>
          <a:fillRef idx="0">
            <a:schemeClr val="accent2"/>
          </a:fillRef>
          <a:effectRef idx="0">
            <a:schemeClr val="accent2"/>
          </a:effectRef>
          <a:fontRef idx="minor">
            <a:schemeClr val="tx1"/>
          </a:fontRef>
        </p:style>
      </p:cxnSp>
      <p:sp>
        <p:nvSpPr>
          <p:cNvPr id="11" name="矩形 10"/>
          <p:cNvSpPr/>
          <p:nvPr/>
        </p:nvSpPr>
        <p:spPr>
          <a:xfrm>
            <a:off x="2854846" y="548680"/>
            <a:ext cx="5904657" cy="546645"/>
          </a:xfrm>
          <a:prstGeom prst="rect">
            <a:avLst/>
          </a:prstGeom>
        </p:spPr>
        <p:txBody>
          <a:bodyPr wrap="square" lIns="91431" tIns="45715" rIns="91431" bIns="45715">
            <a:spAutoFit/>
          </a:bodyPr>
          <a:lstStyle/>
          <a:p>
            <a:pPr algn="ctr">
              <a:lnSpc>
                <a:spcPct val="123000"/>
              </a:lnSpc>
            </a:pPr>
            <a:r>
              <a:rPr lang="zh-CN" altLang="en-US" sz="2400" kern="0" dirty="0">
                <a:solidFill>
                  <a:srgbClr val="009900"/>
                </a:solidFill>
                <a:latin typeface="微软雅黑" pitchFamily="34" charset="-122"/>
                <a:ea typeface="微软雅黑" pitchFamily="34" charset="-122"/>
              </a:rPr>
              <a:t>抑制素</a:t>
            </a:r>
            <a:r>
              <a:rPr lang="en-US" altLang="zh-CN" sz="2400" kern="0" dirty="0">
                <a:solidFill>
                  <a:srgbClr val="009900"/>
                </a:solidFill>
                <a:latin typeface="微软雅黑" pitchFamily="34" charset="-122"/>
                <a:ea typeface="微软雅黑" pitchFamily="34" charset="-122"/>
              </a:rPr>
              <a:t>B</a:t>
            </a:r>
            <a:r>
              <a:rPr lang="zh-CN" altLang="en-US" sz="2400" kern="0" dirty="0">
                <a:solidFill>
                  <a:srgbClr val="009900"/>
                </a:solidFill>
                <a:latin typeface="微软雅黑" pitchFamily="34" charset="-122"/>
                <a:ea typeface="微软雅黑" pitchFamily="34" charset="-122"/>
              </a:rPr>
              <a:t>生理基础</a:t>
            </a:r>
          </a:p>
        </p:txBody>
      </p:sp>
      <p:sp>
        <p:nvSpPr>
          <p:cNvPr id="12" name="矩形 11"/>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第二章</a:t>
            </a:r>
          </a:p>
        </p:txBody>
      </p:sp>
      <p:pic>
        <p:nvPicPr>
          <p:cNvPr id="205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67193" y="1375591"/>
            <a:ext cx="4471533" cy="5339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3493969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2422798" y="5805265"/>
            <a:ext cx="7865232" cy="584776"/>
          </a:xfrm>
          <a:prstGeom prst="rect">
            <a:avLst/>
          </a:prstGeom>
          <a:noFill/>
        </p:spPr>
        <p:txBody>
          <a:bodyPr wrap="none" lIns="91431" tIns="45715" rIns="91431" bIns="45715" rtlCol="0">
            <a:spAutoFit/>
          </a:bodyPr>
          <a:lstStyle/>
          <a:p>
            <a:r>
              <a:rPr lang="zh-CN" altLang="en-US" sz="3200" b="1" i="1" dirty="0">
                <a:effectLst>
                  <a:outerShdw blurRad="38100" dist="38100" dir="2700000" algn="tl">
                    <a:srgbClr val="000000">
                      <a:alpha val="43137"/>
                    </a:srgbClr>
                  </a:outerShdw>
                </a:effectLst>
                <a:latin typeface="Broadway" pitchFamily="82" charset="0"/>
                <a:ea typeface="DFPYeaSong-B5" pitchFamily="18" charset="-120"/>
              </a:rPr>
              <a:t>抑制素</a:t>
            </a:r>
            <a:r>
              <a:rPr lang="en-US" altLang="zh-CN" sz="3200" b="1" i="1" dirty="0">
                <a:effectLst>
                  <a:outerShdw blurRad="38100" dist="38100" dir="2700000" algn="tl">
                    <a:srgbClr val="000000">
                      <a:alpha val="43137"/>
                    </a:srgbClr>
                  </a:outerShdw>
                </a:effectLst>
                <a:latin typeface="Broadway" pitchFamily="82" charset="0"/>
                <a:ea typeface="DFPYeaSong-B5" pitchFamily="18" charset="-120"/>
              </a:rPr>
              <a:t>B</a:t>
            </a:r>
            <a:r>
              <a:rPr lang="zh-CN" altLang="en-US" sz="3200" b="1" i="1" dirty="0">
                <a:effectLst>
                  <a:outerShdw blurRad="38100" dist="38100" dir="2700000" algn="tl">
                    <a:srgbClr val="000000">
                      <a:alpha val="43137"/>
                    </a:srgbClr>
                  </a:outerShdw>
                </a:effectLst>
                <a:latin typeface="Broadway" pitchFamily="82" charset="0"/>
                <a:ea typeface="DFPYeaSong-B5" pitchFamily="18" charset="-120"/>
              </a:rPr>
              <a:t>与传统生精功能评价指标相关性高</a:t>
            </a:r>
          </a:p>
        </p:txBody>
      </p:sp>
      <p:sp>
        <p:nvSpPr>
          <p:cNvPr id="12" name="矩形 11"/>
          <p:cNvSpPr/>
          <p:nvPr/>
        </p:nvSpPr>
        <p:spPr>
          <a:xfrm>
            <a:off x="3646935" y="6611780"/>
            <a:ext cx="4944224" cy="261600"/>
          </a:xfrm>
          <a:prstGeom prst="rect">
            <a:avLst/>
          </a:prstGeom>
        </p:spPr>
        <p:txBody>
          <a:bodyPr wrap="square" lIns="91431" tIns="45715" rIns="91431" bIns="45715">
            <a:spAutoFit/>
          </a:bodyPr>
          <a:lstStyle/>
          <a:p>
            <a:r>
              <a:rPr lang="en-US" altLang="zh-CN" sz="1100" i="1" dirty="0">
                <a:ea typeface="微软雅黑" panose="020B0503020204020204" pitchFamily="34" charset="-122"/>
              </a:rPr>
              <a:t>	Journal of Clinical Endocrinology &amp; Metabolism October 1998-</a:t>
            </a:r>
            <a:r>
              <a:rPr lang="zh-CN" altLang="en-US" sz="1100" i="1" dirty="0">
                <a:ea typeface="微软雅黑" panose="020B0503020204020204" pitchFamily="34" charset="-122"/>
              </a:rPr>
              <a:t>荷兰</a:t>
            </a:r>
          </a:p>
        </p:txBody>
      </p:sp>
      <p:pic>
        <p:nvPicPr>
          <p:cNvPr id="1026" name="Picture 2"/>
          <p:cNvPicPr>
            <a:picLocks noChangeAspect="1" noChangeArrowheads="1"/>
          </p:cNvPicPr>
          <p:nvPr/>
        </p:nvPicPr>
        <p:blipFill>
          <a:blip r:embed="rId3" cstate="print"/>
          <a:srcRect/>
          <a:stretch>
            <a:fillRect/>
          </a:stretch>
        </p:blipFill>
        <p:spPr bwMode="auto">
          <a:xfrm>
            <a:off x="1463481" y="1916832"/>
            <a:ext cx="4752160" cy="3744416"/>
          </a:xfrm>
          <a:prstGeom prst="rect">
            <a:avLst/>
          </a:prstGeom>
          <a:noFill/>
          <a:ln w="9525">
            <a:noFill/>
            <a:miter lim="800000"/>
            <a:headEnd/>
            <a:tailEnd/>
          </a:ln>
        </p:spPr>
      </p:pic>
      <p:sp>
        <p:nvSpPr>
          <p:cNvPr id="9" name="TextBox 8"/>
          <p:cNvSpPr txBox="1"/>
          <p:nvPr/>
        </p:nvSpPr>
        <p:spPr>
          <a:xfrm>
            <a:off x="982639" y="4414543"/>
            <a:ext cx="1271977" cy="738664"/>
          </a:xfrm>
          <a:prstGeom prst="rect">
            <a:avLst/>
          </a:prstGeom>
          <a:noFill/>
        </p:spPr>
        <p:txBody>
          <a:bodyPr wrap="none" lIns="121908" tIns="60954" rIns="121908" bIns="60954" rtlCol="0">
            <a:spAutoFit/>
          </a:bodyPr>
          <a:lstStyle/>
          <a:p>
            <a:r>
              <a:rPr lang="en-US" altLang="zh-CN" sz="2000" b="1" i="1" dirty="0">
                <a:effectLst>
                  <a:outerShdw blurRad="38100" dist="38100" dir="2700000" algn="tl">
                    <a:srgbClr val="000000">
                      <a:alpha val="43137"/>
                    </a:srgbClr>
                  </a:outerShdw>
                </a:effectLst>
                <a:latin typeface="Broadway" pitchFamily="82" charset="0"/>
                <a:ea typeface="DFPYeaSong-B5" pitchFamily="18" charset="-120"/>
              </a:rPr>
              <a:t>N=166</a:t>
            </a:r>
          </a:p>
          <a:p>
            <a:r>
              <a:rPr lang="zh-CN" altLang="en-US" sz="2000" b="1" i="1" dirty="0">
                <a:effectLst>
                  <a:outerShdw blurRad="38100" dist="38100" dir="2700000" algn="tl">
                    <a:srgbClr val="000000">
                      <a:alpha val="43137"/>
                    </a:srgbClr>
                  </a:outerShdw>
                </a:effectLst>
                <a:latin typeface="Broadway" pitchFamily="82" charset="0"/>
                <a:ea typeface="DFPYeaSong-B5" pitchFamily="18" charset="-120"/>
              </a:rPr>
              <a:t>睾丸体积</a:t>
            </a:r>
          </a:p>
        </p:txBody>
      </p:sp>
      <p:pic>
        <p:nvPicPr>
          <p:cNvPr id="18" name="Picture 3"/>
          <p:cNvPicPr>
            <a:picLocks noChangeAspect="1" noChangeArrowheads="1"/>
          </p:cNvPicPr>
          <p:nvPr/>
        </p:nvPicPr>
        <p:blipFill>
          <a:blip r:embed="rId4" cstate="print"/>
          <a:srcRect/>
          <a:stretch>
            <a:fillRect/>
          </a:stretch>
        </p:blipFill>
        <p:spPr bwMode="auto">
          <a:xfrm>
            <a:off x="6756175" y="1844728"/>
            <a:ext cx="4810928" cy="3848744"/>
          </a:xfrm>
          <a:prstGeom prst="rect">
            <a:avLst/>
          </a:prstGeom>
          <a:noFill/>
          <a:ln w="9525">
            <a:noFill/>
            <a:miter lim="800000"/>
            <a:headEnd/>
            <a:tailEnd/>
          </a:ln>
        </p:spPr>
      </p:pic>
      <p:sp>
        <p:nvSpPr>
          <p:cNvPr id="19" name="TextBox 18"/>
          <p:cNvSpPr txBox="1"/>
          <p:nvPr/>
        </p:nvSpPr>
        <p:spPr>
          <a:xfrm>
            <a:off x="6180109" y="4382926"/>
            <a:ext cx="1210588" cy="707887"/>
          </a:xfrm>
          <a:prstGeom prst="rect">
            <a:avLst/>
          </a:prstGeom>
          <a:noFill/>
        </p:spPr>
        <p:txBody>
          <a:bodyPr wrap="none" lIns="91431" tIns="45715" rIns="91431" bIns="45715" rtlCol="0">
            <a:spAutoFit/>
          </a:bodyPr>
          <a:lstStyle/>
          <a:p>
            <a:r>
              <a:rPr lang="en-US" altLang="zh-CN" sz="2000" b="1" i="1" dirty="0">
                <a:effectLst>
                  <a:outerShdw blurRad="38100" dist="38100" dir="2700000" algn="tl">
                    <a:srgbClr val="000000">
                      <a:alpha val="43137"/>
                    </a:srgbClr>
                  </a:outerShdw>
                </a:effectLst>
                <a:latin typeface="Broadway" pitchFamily="82" charset="0"/>
                <a:ea typeface="DFPYeaSong-B5" pitchFamily="18" charset="-120"/>
              </a:rPr>
              <a:t>N=205</a:t>
            </a:r>
          </a:p>
          <a:p>
            <a:r>
              <a:rPr lang="zh-CN" altLang="en-US" sz="2000" b="1" i="1" dirty="0">
                <a:effectLst>
                  <a:outerShdw blurRad="38100" dist="38100" dir="2700000" algn="tl">
                    <a:srgbClr val="000000">
                      <a:alpha val="43137"/>
                    </a:srgbClr>
                  </a:outerShdw>
                </a:effectLst>
                <a:latin typeface="Broadway" pitchFamily="82" charset="0"/>
                <a:ea typeface="DFPYeaSong-B5" pitchFamily="18" charset="-120"/>
              </a:rPr>
              <a:t>总精子数</a:t>
            </a:r>
          </a:p>
        </p:txBody>
      </p:sp>
      <p:sp>
        <p:nvSpPr>
          <p:cNvPr id="20" name="TextBox 19"/>
          <p:cNvSpPr txBox="1"/>
          <p:nvPr/>
        </p:nvSpPr>
        <p:spPr>
          <a:xfrm>
            <a:off x="406574" y="1285860"/>
            <a:ext cx="5777525" cy="584765"/>
          </a:xfrm>
          <a:prstGeom prst="rect">
            <a:avLst/>
          </a:prstGeom>
          <a:noFill/>
        </p:spPr>
        <p:txBody>
          <a:bodyPr wrap="none" lIns="91431" tIns="45715" rIns="91431" bIns="45715" rtlCol="0">
            <a:spAutoFit/>
          </a:bodyPr>
          <a:lstStyle/>
          <a:p>
            <a:r>
              <a:rPr lang="en-US" altLang="zh-CN"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与传统生精指标相关性高</a:t>
            </a:r>
          </a:p>
        </p:txBody>
      </p:sp>
      <p:sp>
        <p:nvSpPr>
          <p:cNvPr id="14" name="矩形 13"/>
          <p:cNvSpPr/>
          <p:nvPr/>
        </p:nvSpPr>
        <p:spPr>
          <a:xfrm>
            <a:off x="2854846" y="548680"/>
            <a:ext cx="5904657" cy="506282"/>
          </a:xfrm>
          <a:prstGeom prst="rect">
            <a:avLst/>
          </a:prstGeom>
        </p:spPr>
        <p:txBody>
          <a:bodyPr wrap="square" lIns="91431" tIns="45715" rIns="91431" bIns="45715">
            <a:spAutoFit/>
          </a:bodyPr>
          <a:lstStyle/>
          <a:p>
            <a:pPr algn="ctr">
              <a:lnSpc>
                <a:spcPct val="123000"/>
              </a:lnSpc>
            </a:pPr>
            <a:r>
              <a:rPr lang="zh-CN" altLang="en-US" sz="2400" kern="0" dirty="0">
                <a:solidFill>
                  <a:srgbClr val="009900"/>
                </a:solidFill>
                <a:latin typeface="微软雅黑" pitchFamily="34" charset="-122"/>
                <a:ea typeface="微软雅黑" pitchFamily="34" charset="-122"/>
              </a:rPr>
              <a:t>抑制素</a:t>
            </a:r>
            <a:r>
              <a:rPr lang="en-US" altLang="zh-CN" sz="2400" kern="0" dirty="0">
                <a:solidFill>
                  <a:srgbClr val="009900"/>
                </a:solidFill>
                <a:latin typeface="微软雅黑" pitchFamily="34" charset="-122"/>
                <a:ea typeface="微软雅黑" pitchFamily="34" charset="-122"/>
              </a:rPr>
              <a:t>B</a:t>
            </a:r>
            <a:r>
              <a:rPr lang="zh-CN" altLang="en-US" sz="2400" kern="0" dirty="0">
                <a:solidFill>
                  <a:srgbClr val="009900"/>
                </a:solidFill>
                <a:latin typeface="微软雅黑" pitchFamily="34" charset="-122"/>
                <a:ea typeface="微软雅黑" pitchFamily="34" charset="-122"/>
              </a:rPr>
              <a:t>生理基础</a:t>
            </a:r>
          </a:p>
        </p:txBody>
      </p:sp>
      <p:sp>
        <p:nvSpPr>
          <p:cNvPr id="15" name="矩形 14"/>
          <p:cNvSpPr/>
          <p:nvPr/>
        </p:nvSpPr>
        <p:spPr>
          <a:xfrm>
            <a:off x="1808926" y="345986"/>
            <a:ext cx="1071570" cy="395163"/>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第二章</a:t>
            </a:r>
          </a:p>
        </p:txBody>
      </p:sp>
    </p:spTree>
    <p:extLst>
      <p:ext uri="{BB962C8B-B14F-4D97-AF65-F5344CB8AC3E}">
        <p14:creationId xmlns:p14="http://schemas.microsoft.com/office/powerpoint/2010/main" val="312595592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占位符 3"/>
          <p:cNvSpPr txBox="1">
            <a:spLocks/>
          </p:cNvSpPr>
          <p:nvPr/>
        </p:nvSpPr>
        <p:spPr>
          <a:xfrm>
            <a:off x="3421012" y="2573454"/>
            <a:ext cx="5746028"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n-US" altLang="zh-CN" sz="4000" kern="0" dirty="0">
                <a:solidFill>
                  <a:srgbClr val="009900"/>
                </a:solidFill>
                <a:latin typeface="微软雅黑" pitchFamily="34" charset="-122"/>
                <a:ea typeface="微软雅黑" pitchFamily="34" charset="-122"/>
              </a:rPr>
              <a:t>AMH</a:t>
            </a:r>
            <a:r>
              <a:rPr lang="zh-CN" altLang="en-US" sz="4000" kern="0" dirty="0">
                <a:solidFill>
                  <a:srgbClr val="009900"/>
                </a:solidFill>
                <a:latin typeface="微软雅黑" pitchFamily="34" charset="-122"/>
                <a:ea typeface="微软雅黑" pitchFamily="34" charset="-122"/>
              </a:rPr>
              <a:t>和</a:t>
            </a:r>
            <a:r>
              <a:rPr lang="en-US" altLang="zh-CN" sz="4000" kern="0" dirty="0">
                <a:solidFill>
                  <a:srgbClr val="009900"/>
                </a:solidFill>
                <a:latin typeface="微软雅黑" pitchFamily="34" charset="-122"/>
                <a:ea typeface="微软雅黑" pitchFamily="34" charset="-122"/>
              </a:rPr>
              <a:t>INHB</a:t>
            </a:r>
            <a:r>
              <a:rPr lang="zh-CN" altLang="en-US" sz="4000" kern="0" dirty="0">
                <a:solidFill>
                  <a:srgbClr val="009900"/>
                </a:solidFill>
                <a:latin typeface="微软雅黑" pitchFamily="34" charset="-122"/>
                <a:ea typeface="微软雅黑" pitchFamily="34" charset="-122"/>
              </a:rPr>
              <a:t>临床应用</a:t>
            </a:r>
          </a:p>
        </p:txBody>
      </p:sp>
      <p:sp>
        <p:nvSpPr>
          <p:cNvPr id="28" name="文本占位符 4"/>
          <p:cNvSpPr txBox="1">
            <a:spLocks/>
          </p:cNvSpPr>
          <p:nvPr/>
        </p:nvSpPr>
        <p:spPr>
          <a:xfrm>
            <a:off x="2112219" y="2357430"/>
            <a:ext cx="2100881" cy="1584176"/>
          </a:xfrm>
          <a:prstGeom prst="rect">
            <a:avLst/>
          </a:prstGeom>
        </p:spPr>
        <p:txBody>
          <a:bodyPr vert="horz" lIns="91440" tIns="45720" rIns="91440" bIns="45720" rtlCol="0" anchor="ctr">
            <a:normAutofit fontScale="55000" lnSpcReduction="20000"/>
          </a:bodyPr>
          <a:lstStyle>
            <a:lvl1pPr marL="0" indent="0" algn="l" defTabSz="914400" rtl="0" eaLnBrk="1" latinLnBrk="0" hangingPunct="1">
              <a:spcBef>
                <a:spcPct val="20000"/>
              </a:spcBef>
              <a:buFont typeface="Arial" pitchFamily="34" charset="0"/>
              <a:buNone/>
              <a:defRPr sz="11500" b="1" kern="1200">
                <a:solidFill>
                  <a:srgbClr val="56762C"/>
                </a:solidFill>
                <a:latin typeface="Bell MT" pitchFamily="18" charset="0"/>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altLang="zh-CN" sz="20200" dirty="0">
                <a:solidFill>
                  <a:srgbClr val="009900"/>
                </a:solidFill>
                <a:latin typeface="Broadway" pitchFamily="82" charset="0"/>
                <a:ea typeface="微软雅黑"/>
              </a:rPr>
              <a:t>3</a:t>
            </a:r>
            <a:endParaRPr kumimoji="0" lang="zh-CN" altLang="en-US" sz="20200" b="1" i="0" u="none" strike="noStrike" kern="1200" cap="none" spc="0" normalizeH="0" baseline="0" noProof="0" dirty="0">
              <a:ln>
                <a:noFill/>
              </a:ln>
              <a:solidFill>
                <a:srgbClr val="009900"/>
              </a:solidFill>
              <a:effectLst/>
              <a:uLnTx/>
              <a:uFillTx/>
              <a:latin typeface="Broadway" pitchFamily="82" charset="0"/>
              <a:ea typeface="微软雅黑"/>
            </a:endParaRPr>
          </a:p>
        </p:txBody>
      </p:sp>
      <p:pic>
        <p:nvPicPr>
          <p:cNvPr id="6" name="Picture 1" descr="C:\Documents and Settings\Administrator\桌面\20130725090636697.jpeg"/>
          <p:cNvPicPr>
            <a:picLocks noChangeAspect="1" noChangeArrowheads="1"/>
          </p:cNvPicPr>
          <p:nvPr/>
        </p:nvPicPr>
        <p:blipFill>
          <a:blip r:embed="rId2" cstate="print"/>
          <a:srcRect/>
          <a:stretch>
            <a:fillRect/>
          </a:stretch>
        </p:blipFill>
        <p:spPr bwMode="auto">
          <a:xfrm>
            <a:off x="6809586" y="3405018"/>
            <a:ext cx="4862334" cy="3238691"/>
          </a:xfrm>
          <a:prstGeom prst="rect">
            <a:avLst/>
          </a:prstGeom>
          <a:noFill/>
        </p:spPr>
      </p:pic>
      <p:cxnSp>
        <p:nvCxnSpPr>
          <p:cNvPr id="14" name="直接连接符 13"/>
          <p:cNvCxnSpPr/>
          <p:nvPr/>
        </p:nvCxnSpPr>
        <p:spPr>
          <a:xfrm>
            <a:off x="3523438" y="3214686"/>
            <a:ext cx="5357850" cy="1588"/>
          </a:xfrm>
          <a:prstGeom prst="line">
            <a:avLst/>
          </a:prstGeom>
          <a:ln w="31750">
            <a:solidFill>
              <a:srgbClr val="0099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67479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6292"/>
          </a:xfrm>
          <a:prstGeom prst="rect">
            <a:avLst/>
          </a:prstGeom>
        </p:spPr>
        <p:txBody>
          <a:bodyPr wrap="square">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9" name="矩形 8"/>
          <p:cNvSpPr/>
          <p:nvPr/>
        </p:nvSpPr>
        <p:spPr>
          <a:xfrm>
            <a:off x="1808926" y="345985"/>
            <a:ext cx="1071570" cy="368371"/>
          </a:xfrm>
          <a:prstGeom prst="rect">
            <a:avLst/>
          </a:prstGeom>
        </p:spPr>
        <p:txBody>
          <a:bodyPr wrap="square">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grpSp>
        <p:nvGrpSpPr>
          <p:cNvPr id="59" name="组合 58"/>
          <p:cNvGrpSpPr/>
          <p:nvPr/>
        </p:nvGrpSpPr>
        <p:grpSpPr>
          <a:xfrm>
            <a:off x="1594612" y="1357298"/>
            <a:ext cx="7786742" cy="5000660"/>
            <a:chOff x="495248" y="1066800"/>
            <a:chExt cx="7429552" cy="4748214"/>
          </a:xfrm>
        </p:grpSpPr>
        <p:grpSp>
          <p:nvGrpSpPr>
            <p:cNvPr id="60" name="Group 3"/>
            <p:cNvGrpSpPr>
              <a:grpSpLocks/>
            </p:cNvGrpSpPr>
            <p:nvPr/>
          </p:nvGrpSpPr>
          <p:grpSpPr bwMode="auto">
            <a:xfrm>
              <a:off x="2332038" y="1420815"/>
              <a:ext cx="4284662" cy="2474911"/>
              <a:chOff x="0" y="0"/>
              <a:chExt cx="3987" cy="2338"/>
            </a:xfrm>
          </p:grpSpPr>
          <p:sp>
            <p:nvSpPr>
              <p:cNvPr id="88" name="Oval 4"/>
              <p:cNvSpPr>
                <a:spLocks noChangeArrowheads="1"/>
              </p:cNvSpPr>
              <p:nvPr/>
            </p:nvSpPr>
            <p:spPr bwMode="auto">
              <a:xfrm>
                <a:off x="483" y="1503"/>
                <a:ext cx="3504" cy="835"/>
              </a:xfrm>
              <a:prstGeom prst="ellipse">
                <a:avLst/>
              </a:prstGeom>
              <a:gradFill rotWithShape="1">
                <a:gsLst>
                  <a:gs pos="0">
                    <a:srgbClr val="808080"/>
                  </a:gs>
                  <a:gs pos="100000">
                    <a:srgbClr val="F7F9F2"/>
                  </a:gs>
                </a:gsLst>
                <a:lin ang="2700000" scaled="1"/>
              </a:gradFill>
              <a:ln w="9525">
                <a:noFill/>
                <a:round/>
                <a:headEnd/>
                <a:tailEnd/>
              </a:ln>
              <a:effectLst/>
            </p:spPr>
            <p:txBody>
              <a:bodyPr vert="eaVert" wrap="none"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Oval 5"/>
              <p:cNvSpPr>
                <a:spLocks noChangeArrowheads="1"/>
              </p:cNvSpPr>
              <p:nvPr/>
            </p:nvSpPr>
            <p:spPr bwMode="auto">
              <a:xfrm rot="-998298">
                <a:off x="26" y="172"/>
                <a:ext cx="3630" cy="1900"/>
              </a:xfrm>
              <a:prstGeom prst="ellipse">
                <a:avLst/>
              </a:prstGeom>
              <a:gradFill rotWithShape="0">
                <a:gsLst>
                  <a:gs pos="0">
                    <a:srgbClr val="808080"/>
                  </a:gs>
                  <a:gs pos="50000">
                    <a:srgbClr val="AEAEAE"/>
                  </a:gs>
                  <a:gs pos="100000">
                    <a:srgbClr val="808080"/>
                  </a:gs>
                </a:gsLst>
                <a:lin ang="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0" name="Oval 6"/>
              <p:cNvSpPr>
                <a:spLocks noChangeArrowheads="1"/>
              </p:cNvSpPr>
              <p:nvPr/>
            </p:nvSpPr>
            <p:spPr bwMode="auto">
              <a:xfrm rot="-998298">
                <a:off x="62" y="70"/>
                <a:ext cx="3504" cy="1841"/>
              </a:xfrm>
              <a:prstGeom prst="ellipse">
                <a:avLst/>
              </a:prstGeom>
              <a:gradFill rotWithShape="1">
                <a:gsLst>
                  <a:gs pos="0">
                    <a:srgbClr val="2791BB"/>
                  </a:gs>
                  <a:gs pos="100000">
                    <a:srgbClr val="000000"/>
                  </a:gs>
                </a:gsLst>
                <a:lin ang="27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1" name="Arc 7"/>
              <p:cNvSpPr>
                <a:spLocks/>
              </p:cNvSpPr>
              <p:nvPr/>
            </p:nvSpPr>
            <p:spPr bwMode="auto">
              <a:xfrm rot="20601702">
                <a:off x="1736" y="0"/>
                <a:ext cx="1795" cy="1239"/>
              </a:xfrm>
              <a:custGeom>
                <a:avLst/>
                <a:gdLst>
                  <a:gd name="G0" fmla="+- 0 0 0"/>
                  <a:gd name="G1" fmla="+- 17105 0 0"/>
                  <a:gd name="G2" fmla="+- 21600 0 0"/>
                  <a:gd name="T0" fmla="*/ 13190 w 21600"/>
                  <a:gd name="T1" fmla="*/ 0 h 29046"/>
                  <a:gd name="T2" fmla="*/ 17999 w 21600"/>
                  <a:gd name="T3" fmla="*/ 29046 h 29046"/>
                  <a:gd name="T4" fmla="*/ 0 w 21600"/>
                  <a:gd name="T5" fmla="*/ 17105 h 29046"/>
                </a:gdLst>
                <a:ahLst/>
                <a:cxnLst>
                  <a:cxn ang="0">
                    <a:pos x="T0" y="T1"/>
                  </a:cxn>
                  <a:cxn ang="0">
                    <a:pos x="T2" y="T3"/>
                  </a:cxn>
                  <a:cxn ang="0">
                    <a:pos x="T4" y="T5"/>
                  </a:cxn>
                </a:cxnLst>
                <a:rect l="0" t="0" r="r" b="b"/>
                <a:pathLst>
                  <a:path w="21600" h="29046" fill="none" extrusionOk="0">
                    <a:moveTo>
                      <a:pt x="13190" y="-1"/>
                    </a:moveTo>
                    <a:cubicBezTo>
                      <a:pt x="18493" y="4089"/>
                      <a:pt x="21600" y="10407"/>
                      <a:pt x="21600" y="17105"/>
                    </a:cubicBezTo>
                    <a:cubicBezTo>
                      <a:pt x="21600" y="21352"/>
                      <a:pt x="20347" y="25506"/>
                      <a:pt x="17999" y="29046"/>
                    </a:cubicBezTo>
                  </a:path>
                  <a:path w="21600" h="29046" stroke="0" extrusionOk="0">
                    <a:moveTo>
                      <a:pt x="13190" y="-1"/>
                    </a:moveTo>
                    <a:cubicBezTo>
                      <a:pt x="18493" y="4089"/>
                      <a:pt x="21600" y="10407"/>
                      <a:pt x="21600" y="17105"/>
                    </a:cubicBezTo>
                    <a:cubicBezTo>
                      <a:pt x="21600" y="21352"/>
                      <a:pt x="20347" y="25506"/>
                      <a:pt x="17999" y="29046"/>
                    </a:cubicBezTo>
                    <a:lnTo>
                      <a:pt x="0" y="17105"/>
                    </a:lnTo>
                    <a:close/>
                  </a:path>
                </a:pathLst>
              </a:custGeom>
              <a:gradFill rotWithShape="1">
                <a:gsLst>
                  <a:gs pos="0">
                    <a:srgbClr val="009999"/>
                  </a:gs>
                  <a:gs pos="100000">
                    <a:srgbClr val="009999">
                      <a:gamma/>
                      <a:tint val="63529"/>
                      <a:invGamma/>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2" name="Arc 8"/>
              <p:cNvSpPr>
                <a:spLocks/>
              </p:cNvSpPr>
              <p:nvPr/>
            </p:nvSpPr>
            <p:spPr bwMode="auto">
              <a:xfrm rot="20601703" flipH="1">
                <a:off x="216" y="1182"/>
                <a:ext cx="2067" cy="930"/>
              </a:xfrm>
              <a:custGeom>
                <a:avLst/>
                <a:gdLst>
                  <a:gd name="G0" fmla="+- 3659 0 0"/>
                  <a:gd name="G1" fmla="+- 0 0 0"/>
                  <a:gd name="G2" fmla="+- 21600 0 0"/>
                  <a:gd name="T0" fmla="*/ 25114 w 25114"/>
                  <a:gd name="T1" fmla="*/ 2497 h 21600"/>
                  <a:gd name="T2" fmla="*/ 0 w 25114"/>
                  <a:gd name="T3" fmla="*/ 21288 h 21600"/>
                  <a:gd name="T4" fmla="*/ 3659 w 25114"/>
                  <a:gd name="T5" fmla="*/ 0 h 21600"/>
                </a:gdLst>
                <a:ahLst/>
                <a:cxnLst>
                  <a:cxn ang="0">
                    <a:pos x="T0" y="T1"/>
                  </a:cxn>
                  <a:cxn ang="0">
                    <a:pos x="T2" y="T3"/>
                  </a:cxn>
                  <a:cxn ang="0">
                    <a:pos x="T4" y="T5"/>
                  </a:cxn>
                </a:cxnLst>
                <a:rect l="0" t="0" r="r" b="b"/>
                <a:pathLst>
                  <a:path w="25114" h="21600" fill="none" extrusionOk="0">
                    <a:moveTo>
                      <a:pt x="25114" y="2497"/>
                    </a:moveTo>
                    <a:cubicBezTo>
                      <a:pt x="23846" y="13386"/>
                      <a:pt x="14622" y="21599"/>
                      <a:pt x="3659" y="21600"/>
                    </a:cubicBezTo>
                    <a:cubicBezTo>
                      <a:pt x="2432" y="21600"/>
                      <a:pt x="1208" y="21495"/>
                      <a:pt x="0" y="21287"/>
                    </a:cubicBezTo>
                  </a:path>
                  <a:path w="25114" h="21600" stroke="0" extrusionOk="0">
                    <a:moveTo>
                      <a:pt x="25114" y="2497"/>
                    </a:moveTo>
                    <a:cubicBezTo>
                      <a:pt x="23846" y="13386"/>
                      <a:pt x="14622" y="21599"/>
                      <a:pt x="3659" y="21600"/>
                    </a:cubicBezTo>
                    <a:cubicBezTo>
                      <a:pt x="2432" y="21600"/>
                      <a:pt x="1208" y="21495"/>
                      <a:pt x="0" y="21287"/>
                    </a:cubicBezTo>
                    <a:lnTo>
                      <a:pt x="3659" y="0"/>
                    </a:lnTo>
                    <a:close/>
                  </a:path>
                </a:pathLst>
              </a:custGeom>
              <a:gradFill rotWithShape="1">
                <a:gsLst>
                  <a:gs pos="0">
                    <a:srgbClr val="BBE0E3">
                      <a:gamma/>
                      <a:shade val="69804"/>
                      <a:invGamma/>
                    </a:srgbClr>
                  </a:gs>
                  <a:gs pos="100000">
                    <a:srgbClr val="BBE0E3"/>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Arc 9"/>
              <p:cNvSpPr>
                <a:spLocks/>
              </p:cNvSpPr>
              <p:nvPr/>
            </p:nvSpPr>
            <p:spPr bwMode="auto">
              <a:xfrm rot="20601702">
                <a:off x="851" y="28"/>
                <a:ext cx="2034" cy="894"/>
              </a:xfrm>
              <a:custGeom>
                <a:avLst/>
                <a:gdLst>
                  <a:gd name="G0" fmla="+- 9843 0 0"/>
                  <a:gd name="G1" fmla="+- 21600 0 0"/>
                  <a:gd name="G2" fmla="+- 21600 0 0"/>
                  <a:gd name="T0" fmla="*/ 0 w 24549"/>
                  <a:gd name="T1" fmla="*/ 2373 h 21600"/>
                  <a:gd name="T2" fmla="*/ 24549 w 24549"/>
                  <a:gd name="T3" fmla="*/ 5780 h 21600"/>
                  <a:gd name="T4" fmla="*/ 9843 w 24549"/>
                  <a:gd name="T5" fmla="*/ 21600 h 21600"/>
                </a:gdLst>
                <a:ahLst/>
                <a:cxnLst>
                  <a:cxn ang="0">
                    <a:pos x="T0" y="T1"/>
                  </a:cxn>
                  <a:cxn ang="0">
                    <a:pos x="T2" y="T3"/>
                  </a:cxn>
                  <a:cxn ang="0">
                    <a:pos x="T4" y="T5"/>
                  </a:cxn>
                </a:cxnLst>
                <a:rect l="0" t="0" r="r" b="b"/>
                <a:pathLst>
                  <a:path w="24549" h="21600" fill="none" extrusionOk="0">
                    <a:moveTo>
                      <a:pt x="0" y="2373"/>
                    </a:moveTo>
                    <a:cubicBezTo>
                      <a:pt x="3046" y="813"/>
                      <a:pt x="6420" y="-1"/>
                      <a:pt x="9843" y="0"/>
                    </a:cubicBezTo>
                    <a:cubicBezTo>
                      <a:pt x="15299" y="0"/>
                      <a:pt x="20553" y="2064"/>
                      <a:pt x="24549" y="5779"/>
                    </a:cubicBezTo>
                  </a:path>
                  <a:path w="24549" h="21600" stroke="0" extrusionOk="0">
                    <a:moveTo>
                      <a:pt x="0" y="2373"/>
                    </a:moveTo>
                    <a:cubicBezTo>
                      <a:pt x="3046" y="813"/>
                      <a:pt x="6420" y="-1"/>
                      <a:pt x="9843" y="0"/>
                    </a:cubicBezTo>
                    <a:cubicBezTo>
                      <a:pt x="15299" y="0"/>
                      <a:pt x="20553" y="2064"/>
                      <a:pt x="24549" y="5779"/>
                    </a:cubicBezTo>
                    <a:lnTo>
                      <a:pt x="9843" y="21600"/>
                    </a:lnTo>
                    <a:close/>
                  </a:path>
                </a:pathLst>
              </a:custGeom>
              <a:gradFill rotWithShape="1">
                <a:gsLst>
                  <a:gs pos="0">
                    <a:srgbClr val="009999"/>
                  </a:gs>
                  <a:gs pos="100000">
                    <a:srgbClr val="009999">
                      <a:gamma/>
                      <a:shade val="72549"/>
                      <a:invGamma/>
                    </a:srgb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4" name="Arc 10"/>
              <p:cNvSpPr>
                <a:spLocks/>
              </p:cNvSpPr>
              <p:nvPr/>
            </p:nvSpPr>
            <p:spPr bwMode="auto">
              <a:xfrm rot="20601703" flipH="1">
                <a:off x="0" y="403"/>
                <a:ext cx="1796" cy="1302"/>
              </a:xfrm>
              <a:custGeom>
                <a:avLst/>
                <a:gdLst>
                  <a:gd name="G0" fmla="+- 0 0 0"/>
                  <a:gd name="G1" fmla="+- 19945 0 0"/>
                  <a:gd name="G2" fmla="+- 21600 0 0"/>
                  <a:gd name="T0" fmla="*/ 8292 w 21600"/>
                  <a:gd name="T1" fmla="*/ 0 h 30468"/>
                  <a:gd name="T2" fmla="*/ 18863 w 21600"/>
                  <a:gd name="T3" fmla="*/ 30468 h 30468"/>
                  <a:gd name="T4" fmla="*/ 0 w 21600"/>
                  <a:gd name="T5" fmla="*/ 19945 h 30468"/>
                </a:gdLst>
                <a:ahLst/>
                <a:cxnLst>
                  <a:cxn ang="0">
                    <a:pos x="T0" y="T1"/>
                  </a:cxn>
                  <a:cxn ang="0">
                    <a:pos x="T2" y="T3"/>
                  </a:cxn>
                  <a:cxn ang="0">
                    <a:pos x="T4" y="T5"/>
                  </a:cxn>
                </a:cxnLst>
                <a:rect l="0" t="0" r="r" b="b"/>
                <a:pathLst>
                  <a:path w="21600" h="30468" fill="none" extrusionOk="0">
                    <a:moveTo>
                      <a:pt x="8291" y="0"/>
                    </a:moveTo>
                    <a:cubicBezTo>
                      <a:pt x="16349" y="3349"/>
                      <a:pt x="21600" y="11218"/>
                      <a:pt x="21600" y="19945"/>
                    </a:cubicBezTo>
                    <a:cubicBezTo>
                      <a:pt x="21600" y="23628"/>
                      <a:pt x="20657" y="27251"/>
                      <a:pt x="18863" y="30468"/>
                    </a:cubicBezTo>
                  </a:path>
                  <a:path w="21600" h="30468" stroke="0" extrusionOk="0">
                    <a:moveTo>
                      <a:pt x="8291" y="0"/>
                    </a:moveTo>
                    <a:cubicBezTo>
                      <a:pt x="16349" y="3349"/>
                      <a:pt x="21600" y="11218"/>
                      <a:pt x="21600" y="19945"/>
                    </a:cubicBezTo>
                    <a:cubicBezTo>
                      <a:pt x="21600" y="23628"/>
                      <a:pt x="20657" y="27251"/>
                      <a:pt x="18863" y="30468"/>
                    </a:cubicBezTo>
                    <a:lnTo>
                      <a:pt x="0" y="19945"/>
                    </a:lnTo>
                    <a:close/>
                  </a:path>
                </a:pathLst>
              </a:custGeom>
              <a:gradFill rotWithShape="1">
                <a:gsLst>
                  <a:gs pos="0">
                    <a:srgbClr val="333399"/>
                  </a:gs>
                  <a:gs pos="100000">
                    <a:srgbClr val="333399">
                      <a:gamma/>
                      <a:shade val="46275"/>
                      <a:invGamma/>
                    </a:srgb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未知"/>
              <p:cNvSpPr>
                <a:spLocks/>
              </p:cNvSpPr>
              <p:nvPr/>
            </p:nvSpPr>
            <p:spPr bwMode="auto">
              <a:xfrm>
                <a:off x="2578" y="972"/>
                <a:ext cx="1105" cy="1120"/>
              </a:xfrm>
              <a:custGeom>
                <a:avLst/>
                <a:gdLst>
                  <a:gd name="T0" fmla="*/ 9 w 1105"/>
                  <a:gd name="T1" fmla="*/ 888 h 1120"/>
                  <a:gd name="T2" fmla="*/ 1105 w 1105"/>
                  <a:gd name="T3" fmla="*/ 0 h 1120"/>
                  <a:gd name="T4" fmla="*/ 1081 w 1105"/>
                  <a:gd name="T5" fmla="*/ 256 h 1120"/>
                  <a:gd name="T6" fmla="*/ 705 w 1105"/>
                  <a:gd name="T7" fmla="*/ 704 h 1120"/>
                  <a:gd name="T8" fmla="*/ 17 w 1105"/>
                  <a:gd name="T9" fmla="*/ 1120 h 1120"/>
                  <a:gd name="T10" fmla="*/ 9 w 1105"/>
                  <a:gd name="T11" fmla="*/ 888 h 1120"/>
                </a:gdLst>
                <a:ahLst/>
                <a:cxnLst>
                  <a:cxn ang="0">
                    <a:pos x="T0" y="T1"/>
                  </a:cxn>
                  <a:cxn ang="0">
                    <a:pos x="T2" y="T3"/>
                  </a:cxn>
                  <a:cxn ang="0">
                    <a:pos x="T4" y="T5"/>
                  </a:cxn>
                  <a:cxn ang="0">
                    <a:pos x="T6" y="T7"/>
                  </a:cxn>
                  <a:cxn ang="0">
                    <a:pos x="T8" y="T9"/>
                  </a:cxn>
                  <a:cxn ang="0">
                    <a:pos x="T10" y="T11"/>
                  </a:cxn>
                </a:cxnLst>
                <a:rect l="0" t="0" r="r" b="b"/>
                <a:pathLst>
                  <a:path w="1105" h="1120">
                    <a:moveTo>
                      <a:pt x="9" y="888"/>
                    </a:moveTo>
                    <a:lnTo>
                      <a:pt x="1105" y="0"/>
                    </a:lnTo>
                    <a:lnTo>
                      <a:pt x="1081" y="256"/>
                    </a:lnTo>
                    <a:cubicBezTo>
                      <a:pt x="1014" y="373"/>
                      <a:pt x="882" y="560"/>
                      <a:pt x="705" y="704"/>
                    </a:cubicBezTo>
                    <a:cubicBezTo>
                      <a:pt x="528" y="848"/>
                      <a:pt x="133" y="1089"/>
                      <a:pt x="17" y="1120"/>
                    </a:cubicBezTo>
                    <a:cubicBezTo>
                      <a:pt x="0" y="1038"/>
                      <a:pt x="9" y="888"/>
                      <a:pt x="9" y="888"/>
                    </a:cubicBezTo>
                    <a:close/>
                  </a:path>
                </a:pathLst>
              </a:custGeom>
              <a:gradFill rotWithShape="0">
                <a:gsLst>
                  <a:gs pos="0">
                    <a:srgbClr val="99CC00">
                      <a:gamma/>
                      <a:tint val="45490"/>
                      <a:invGamma/>
                    </a:srgbClr>
                  </a:gs>
                  <a:gs pos="100000">
                    <a:srgbClr val="99CC00"/>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6" name="Arc 12"/>
              <p:cNvSpPr>
                <a:spLocks/>
              </p:cNvSpPr>
              <p:nvPr/>
            </p:nvSpPr>
            <p:spPr bwMode="auto">
              <a:xfrm rot="20539204">
                <a:off x="1977" y="586"/>
                <a:ext cx="1718" cy="1171"/>
              </a:xfrm>
              <a:custGeom>
                <a:avLst/>
                <a:gdLst>
                  <a:gd name="G0" fmla="+- 0 0 0"/>
                  <a:gd name="G1" fmla="+- 0 0 0"/>
                  <a:gd name="G2" fmla="+- 21600 0 0"/>
                  <a:gd name="T0" fmla="*/ 18016 w 18016"/>
                  <a:gd name="T1" fmla="*/ 11915 h 21282"/>
                  <a:gd name="T2" fmla="*/ 3695 w 18016"/>
                  <a:gd name="T3" fmla="*/ 21282 h 21282"/>
                  <a:gd name="T4" fmla="*/ 0 w 18016"/>
                  <a:gd name="T5" fmla="*/ 0 h 21282"/>
                </a:gdLst>
                <a:ahLst/>
                <a:cxnLst>
                  <a:cxn ang="0">
                    <a:pos x="T0" y="T1"/>
                  </a:cxn>
                  <a:cxn ang="0">
                    <a:pos x="T2" y="T3"/>
                  </a:cxn>
                  <a:cxn ang="0">
                    <a:pos x="T4" y="T5"/>
                  </a:cxn>
                </a:cxnLst>
                <a:rect l="0" t="0" r="r" b="b"/>
                <a:pathLst>
                  <a:path w="18016" h="21282" fill="none" extrusionOk="0">
                    <a:moveTo>
                      <a:pt x="18016" y="11915"/>
                    </a:moveTo>
                    <a:cubicBezTo>
                      <a:pt x="14735" y="16875"/>
                      <a:pt x="9554" y="20264"/>
                      <a:pt x="3694" y="21281"/>
                    </a:cubicBezTo>
                  </a:path>
                  <a:path w="18016" h="21282" stroke="0" extrusionOk="0">
                    <a:moveTo>
                      <a:pt x="18016" y="11915"/>
                    </a:moveTo>
                    <a:cubicBezTo>
                      <a:pt x="14735" y="16875"/>
                      <a:pt x="9554" y="20264"/>
                      <a:pt x="3694" y="21281"/>
                    </a:cubicBezTo>
                    <a:lnTo>
                      <a:pt x="0" y="0"/>
                    </a:lnTo>
                    <a:close/>
                  </a:path>
                </a:pathLst>
              </a:custGeom>
              <a:gradFill rotWithShape="1">
                <a:gsLst>
                  <a:gs pos="0">
                    <a:srgbClr val="99CC00">
                      <a:gamma/>
                      <a:shade val="46275"/>
                      <a:invGamma/>
                    </a:srgbClr>
                  </a:gs>
                  <a:gs pos="100000">
                    <a:srgbClr val="99CC00"/>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未知"/>
              <p:cNvSpPr>
                <a:spLocks/>
              </p:cNvSpPr>
              <p:nvPr/>
            </p:nvSpPr>
            <p:spPr bwMode="auto">
              <a:xfrm>
                <a:off x="1954" y="1186"/>
                <a:ext cx="647" cy="928"/>
              </a:xfrm>
              <a:custGeom>
                <a:avLst/>
                <a:gdLst>
                  <a:gd name="T0" fmla="*/ 648 w 648"/>
                  <a:gd name="T1" fmla="*/ 632 h 928"/>
                  <a:gd name="T2" fmla="*/ 648 w 648"/>
                  <a:gd name="T3" fmla="*/ 928 h 928"/>
                  <a:gd name="T4" fmla="*/ 0 w 648"/>
                  <a:gd name="T5" fmla="*/ 64 h 928"/>
                  <a:gd name="T6" fmla="*/ 96 w 648"/>
                  <a:gd name="T7" fmla="*/ 0 h 928"/>
                  <a:gd name="T8" fmla="*/ 648 w 648"/>
                  <a:gd name="T9" fmla="*/ 632 h 928"/>
                </a:gdLst>
                <a:ahLst/>
                <a:cxnLst>
                  <a:cxn ang="0">
                    <a:pos x="T0" y="T1"/>
                  </a:cxn>
                  <a:cxn ang="0">
                    <a:pos x="T2" y="T3"/>
                  </a:cxn>
                  <a:cxn ang="0">
                    <a:pos x="T4" y="T5"/>
                  </a:cxn>
                  <a:cxn ang="0">
                    <a:pos x="T6" y="T7"/>
                  </a:cxn>
                  <a:cxn ang="0">
                    <a:pos x="T8" y="T9"/>
                  </a:cxn>
                </a:cxnLst>
                <a:rect l="0" t="0" r="r" b="b"/>
                <a:pathLst>
                  <a:path w="648" h="928">
                    <a:moveTo>
                      <a:pt x="648" y="632"/>
                    </a:moveTo>
                    <a:lnTo>
                      <a:pt x="648" y="928"/>
                    </a:lnTo>
                    <a:lnTo>
                      <a:pt x="0" y="64"/>
                    </a:lnTo>
                    <a:lnTo>
                      <a:pt x="96" y="0"/>
                    </a:lnTo>
                    <a:lnTo>
                      <a:pt x="648" y="632"/>
                    </a:lnTo>
                    <a:close/>
                  </a:path>
                </a:pathLst>
              </a:custGeom>
              <a:gradFill rotWithShape="1">
                <a:gsLst>
                  <a:gs pos="0">
                    <a:srgbClr val="99CC00">
                      <a:gamma/>
                      <a:tint val="45490"/>
                      <a:invGamma/>
                    </a:srgbClr>
                  </a:gs>
                  <a:gs pos="100000">
                    <a:srgbClr val="99CC00"/>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8" name="Oval 14"/>
              <p:cNvSpPr>
                <a:spLocks noChangeArrowheads="1"/>
              </p:cNvSpPr>
              <p:nvPr/>
            </p:nvSpPr>
            <p:spPr bwMode="auto">
              <a:xfrm rot="-998298">
                <a:off x="982" y="520"/>
                <a:ext cx="1698" cy="844"/>
              </a:xfrm>
              <a:prstGeom prst="ellipse">
                <a:avLst/>
              </a:prstGeom>
              <a:gradFill rotWithShape="0">
                <a:gsLst>
                  <a:gs pos="0">
                    <a:srgbClr val="000000"/>
                  </a:gs>
                  <a:gs pos="50000">
                    <a:srgbClr val="C1C1C1"/>
                  </a:gs>
                  <a:gs pos="100000">
                    <a:srgbClr val="000000"/>
                  </a:gs>
                </a:gsLst>
                <a:lin ang="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4" name="未知"/>
              <p:cNvSpPr>
                <a:spLocks/>
              </p:cNvSpPr>
              <p:nvPr/>
            </p:nvSpPr>
            <p:spPr bwMode="auto">
              <a:xfrm>
                <a:off x="1904" y="1322"/>
                <a:ext cx="544" cy="680"/>
              </a:xfrm>
              <a:custGeom>
                <a:avLst/>
                <a:gdLst>
                  <a:gd name="T0" fmla="*/ 0 w 544"/>
                  <a:gd name="T1" fmla="*/ 16 h 680"/>
                  <a:gd name="T2" fmla="*/ 256 w 544"/>
                  <a:gd name="T3" fmla="*/ 528 h 680"/>
                  <a:gd name="T4" fmla="*/ 264 w 544"/>
                  <a:gd name="T5" fmla="*/ 680 h 680"/>
                  <a:gd name="T6" fmla="*/ 448 w 544"/>
                  <a:gd name="T7" fmla="*/ 624 h 680"/>
                  <a:gd name="T8" fmla="*/ 544 w 544"/>
                  <a:gd name="T9" fmla="*/ 576 h 680"/>
                  <a:gd name="T10" fmla="*/ 112 w 544"/>
                  <a:gd name="T11" fmla="*/ 0 h 680"/>
                  <a:gd name="T12" fmla="*/ 0 w 544"/>
                  <a:gd name="T13" fmla="*/ 16 h 6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4" h="680">
                    <a:moveTo>
                      <a:pt x="0" y="16"/>
                    </a:moveTo>
                    <a:lnTo>
                      <a:pt x="256" y="528"/>
                    </a:lnTo>
                    <a:lnTo>
                      <a:pt x="264" y="680"/>
                    </a:lnTo>
                    <a:lnTo>
                      <a:pt x="448" y="624"/>
                    </a:lnTo>
                    <a:lnTo>
                      <a:pt x="544" y="576"/>
                    </a:lnTo>
                    <a:lnTo>
                      <a:pt x="112" y="0"/>
                    </a:lnTo>
                    <a:lnTo>
                      <a:pt x="0" y="16"/>
                    </a:lnTo>
                    <a:close/>
                  </a:path>
                </a:pathLst>
              </a:custGeom>
              <a:solidFill>
                <a:srgbClr val="000000">
                  <a:alpha val="50195"/>
                </a:srgbClr>
              </a:soli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Oval 21"/>
              <p:cNvSpPr>
                <a:spLocks noChangeArrowheads="1"/>
              </p:cNvSpPr>
              <p:nvPr/>
            </p:nvSpPr>
            <p:spPr bwMode="auto">
              <a:xfrm rot="-998298">
                <a:off x="1046" y="679"/>
                <a:ext cx="1629" cy="687"/>
              </a:xfrm>
              <a:prstGeom prst="ellipse">
                <a:avLst/>
              </a:prstGeom>
              <a:solidFill>
                <a:srgbClr val="FFFFFF"/>
              </a:soli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61" name="Text Box 22"/>
            <p:cNvSpPr txBox="1">
              <a:spLocks noChangeArrowheads="1"/>
            </p:cNvSpPr>
            <p:nvPr/>
          </p:nvSpPr>
          <p:spPr bwMode="auto">
            <a:xfrm>
              <a:off x="5961062" y="1125538"/>
              <a:ext cx="1677985" cy="379911"/>
            </a:xfrm>
            <a:prstGeom prst="rect">
              <a:avLst/>
            </a:prstGeom>
            <a:noFill/>
            <a:ln w="9525">
              <a:noFill/>
              <a:miter lim="800000"/>
              <a:headEnd/>
              <a:tailEnd/>
            </a:ln>
            <a:effectLst/>
          </p:spPr>
          <p:txBody>
            <a:bodyPr wrap="square">
              <a:spAutoFit/>
            </a:bodyPr>
            <a:lstStyle/>
            <a:p>
              <a:pPr lvl="0" algn="ctr">
                <a:defRPr/>
              </a:pPr>
              <a:r>
                <a:rPr lang="zh-CN" altLang="en-US" sz="2000" b="1" kern="0" dirty="0">
                  <a:solidFill>
                    <a:srgbClr val="333333"/>
                  </a:solidFill>
                  <a:latin typeface="微软雅黑" pitchFamily="34" charset="-122"/>
                  <a:ea typeface="微软雅黑" pitchFamily="34" charset="-122"/>
                </a:rPr>
                <a:t>生精功能</a:t>
              </a:r>
              <a:endParaRPr lang="en-US" altLang="zh-CN" sz="2000" b="1" kern="0" dirty="0">
                <a:solidFill>
                  <a:srgbClr val="333333"/>
                </a:solidFill>
                <a:latin typeface="微软雅黑" pitchFamily="34" charset="-122"/>
                <a:ea typeface="微软雅黑" pitchFamily="34" charset="-122"/>
              </a:endParaRPr>
            </a:p>
          </p:txBody>
        </p:sp>
        <p:cxnSp>
          <p:nvCxnSpPr>
            <p:cNvPr id="62" name="AutoShape 23"/>
            <p:cNvCxnSpPr>
              <a:cxnSpLocks noChangeShapeType="1"/>
            </p:cNvCxnSpPr>
            <p:nvPr/>
          </p:nvCxnSpPr>
          <p:spPr bwMode="auto">
            <a:xfrm rot="10800000" flipV="1">
              <a:off x="5768976" y="1281114"/>
              <a:ext cx="441313" cy="257174"/>
            </a:xfrm>
            <a:prstGeom prst="bentConnector3">
              <a:avLst>
                <a:gd name="adj1" fmla="val 50000"/>
              </a:avLst>
            </a:prstGeom>
            <a:noFill/>
            <a:ln w="9525">
              <a:solidFill>
                <a:srgbClr val="292929"/>
              </a:solidFill>
              <a:miter lim="800000"/>
              <a:headEnd/>
              <a:tailEnd/>
            </a:ln>
            <a:effectLst/>
          </p:spPr>
        </p:cxnSp>
        <p:sp>
          <p:nvSpPr>
            <p:cNvPr id="63" name="Text Box 24"/>
            <p:cNvSpPr txBox="1">
              <a:spLocks noChangeArrowheads="1"/>
            </p:cNvSpPr>
            <p:nvPr/>
          </p:nvSpPr>
          <p:spPr bwMode="auto">
            <a:xfrm>
              <a:off x="495248" y="1833563"/>
              <a:ext cx="2074915" cy="379911"/>
            </a:xfrm>
            <a:prstGeom prst="rect">
              <a:avLst/>
            </a:prstGeom>
            <a:noFill/>
            <a:ln w="9525">
              <a:noFill/>
              <a:miter lim="800000"/>
              <a:headEnd/>
              <a:tailEnd/>
            </a:ln>
            <a:effectLst/>
          </p:spPr>
          <p:txBody>
            <a:bodyPr wrap="square">
              <a:spAutoFit/>
            </a:bodyPr>
            <a:lstStyle/>
            <a:p>
              <a:pPr lvl="0" algn="ctr">
                <a:defRPr/>
              </a:pPr>
              <a:r>
                <a:rPr lang="zh-CN" altLang="en-US" sz="2000" b="1" kern="0" dirty="0">
                  <a:solidFill>
                    <a:srgbClr val="333333"/>
                  </a:solidFill>
                  <a:latin typeface="微软雅黑" pitchFamily="34" charset="-122"/>
                  <a:ea typeface="微软雅黑" pitchFamily="34" charset="-122"/>
                </a:rPr>
                <a:t>围绝经期管理</a:t>
              </a:r>
              <a:endParaRPr lang="en-US" altLang="zh-CN" sz="2000" b="1" kern="0" dirty="0">
                <a:solidFill>
                  <a:srgbClr val="333333"/>
                </a:solidFill>
                <a:latin typeface="微软雅黑" pitchFamily="34" charset="-122"/>
                <a:ea typeface="微软雅黑" pitchFamily="34" charset="-122"/>
              </a:endParaRPr>
            </a:p>
          </p:txBody>
        </p:sp>
        <p:cxnSp>
          <p:nvCxnSpPr>
            <p:cNvPr id="64" name="AutoShape 25"/>
            <p:cNvCxnSpPr>
              <a:cxnSpLocks noChangeShapeType="1"/>
            </p:cNvCxnSpPr>
            <p:nvPr/>
          </p:nvCxnSpPr>
          <p:spPr bwMode="auto">
            <a:xfrm>
              <a:off x="2352636" y="1995494"/>
              <a:ext cx="396914" cy="250819"/>
            </a:xfrm>
            <a:prstGeom prst="bentConnector3">
              <a:avLst>
                <a:gd name="adj1" fmla="val 50000"/>
              </a:avLst>
            </a:prstGeom>
            <a:noFill/>
            <a:ln w="9525">
              <a:solidFill>
                <a:srgbClr val="292929"/>
              </a:solidFill>
              <a:miter lim="800000"/>
              <a:headEnd/>
              <a:tailEnd/>
            </a:ln>
            <a:effectLst/>
          </p:spPr>
        </p:cxnSp>
        <p:sp>
          <p:nvSpPr>
            <p:cNvPr id="65" name="Text Box 26"/>
            <p:cNvSpPr txBox="1">
              <a:spLocks noChangeArrowheads="1"/>
            </p:cNvSpPr>
            <p:nvPr/>
          </p:nvSpPr>
          <p:spPr bwMode="auto">
            <a:xfrm>
              <a:off x="2209760" y="1066800"/>
              <a:ext cx="1789153" cy="379911"/>
            </a:xfrm>
            <a:prstGeom prst="rect">
              <a:avLst/>
            </a:prstGeom>
            <a:noFill/>
            <a:ln w="9525">
              <a:noFill/>
              <a:miter lim="800000"/>
              <a:headEnd/>
              <a:tailEnd/>
            </a:ln>
            <a:effectLst/>
          </p:spPr>
          <p:txBody>
            <a:bodyPr wrap="square">
              <a:spAutoFit/>
            </a:bodyPr>
            <a:lstStyle/>
            <a:p>
              <a:pPr lvl="0" algn="ctr">
                <a:defRPr/>
              </a:pPr>
              <a:r>
                <a:rPr lang="zh-CN" altLang="en-US" sz="2000" b="1" kern="0" dirty="0">
                  <a:solidFill>
                    <a:srgbClr val="333333"/>
                  </a:solidFill>
                  <a:latin typeface="微软雅黑" pitchFamily="34" charset="-122"/>
                  <a:ea typeface="微软雅黑" pitchFamily="34" charset="-122"/>
                </a:rPr>
                <a:t>卵巢储备功能</a:t>
              </a:r>
              <a:endParaRPr lang="en-US" altLang="zh-CN" sz="2000" b="1" kern="0" dirty="0">
                <a:solidFill>
                  <a:srgbClr val="333333"/>
                </a:solidFill>
                <a:latin typeface="微软雅黑" pitchFamily="34" charset="-122"/>
                <a:ea typeface="微软雅黑" pitchFamily="34" charset="-122"/>
              </a:endParaRPr>
            </a:p>
          </p:txBody>
        </p:sp>
        <p:cxnSp>
          <p:nvCxnSpPr>
            <p:cNvPr id="66" name="AutoShape 27"/>
            <p:cNvCxnSpPr>
              <a:cxnSpLocks noChangeShapeType="1"/>
            </p:cNvCxnSpPr>
            <p:nvPr/>
          </p:nvCxnSpPr>
          <p:spPr bwMode="auto">
            <a:xfrm>
              <a:off x="3852834" y="1209676"/>
              <a:ext cx="323879" cy="269874"/>
            </a:xfrm>
            <a:prstGeom prst="bentConnector3">
              <a:avLst>
                <a:gd name="adj1" fmla="val 50000"/>
              </a:avLst>
            </a:prstGeom>
            <a:noFill/>
            <a:ln w="9525">
              <a:solidFill>
                <a:srgbClr val="292929"/>
              </a:solidFill>
              <a:miter lim="800000"/>
              <a:headEnd/>
              <a:tailEnd/>
            </a:ln>
            <a:effectLst/>
          </p:spPr>
        </p:cxnSp>
        <p:sp>
          <p:nvSpPr>
            <p:cNvPr id="67" name="Text Box 28"/>
            <p:cNvSpPr txBox="1">
              <a:spLocks noChangeArrowheads="1"/>
            </p:cNvSpPr>
            <p:nvPr/>
          </p:nvSpPr>
          <p:spPr bwMode="auto">
            <a:xfrm>
              <a:off x="6497638" y="3070225"/>
              <a:ext cx="1427162" cy="379911"/>
            </a:xfrm>
            <a:prstGeom prst="rect">
              <a:avLst/>
            </a:prstGeom>
            <a:noFill/>
            <a:ln w="9525">
              <a:noFill/>
              <a:miter lim="800000"/>
              <a:headEnd/>
              <a:tailEnd/>
            </a:ln>
            <a:effectLst/>
          </p:spPr>
          <p:txBody>
            <a:bodyPr>
              <a:spAutoFit/>
            </a:bodyPr>
            <a:lstStyle/>
            <a:p>
              <a:pPr lvl="0" algn="ctr">
                <a:defRPr/>
              </a:pPr>
              <a:r>
                <a:rPr lang="zh-CN" altLang="en-US" sz="2000" b="1" kern="0" dirty="0">
                  <a:solidFill>
                    <a:srgbClr val="333333"/>
                  </a:solidFill>
                  <a:latin typeface="微软雅黑" pitchFamily="34" charset="-122"/>
                  <a:ea typeface="微软雅黑" pitchFamily="34" charset="-122"/>
                </a:rPr>
                <a:t>妇科疾病</a:t>
              </a:r>
              <a:endParaRPr lang="en-US" altLang="zh-CN" sz="2000" b="1" kern="0" dirty="0">
                <a:solidFill>
                  <a:srgbClr val="333333"/>
                </a:solidFill>
                <a:latin typeface="微软雅黑" pitchFamily="34" charset="-122"/>
                <a:ea typeface="微软雅黑" pitchFamily="34" charset="-122"/>
              </a:endParaRPr>
            </a:p>
          </p:txBody>
        </p:sp>
        <p:cxnSp>
          <p:nvCxnSpPr>
            <p:cNvPr id="68" name="AutoShape 29"/>
            <p:cNvCxnSpPr>
              <a:cxnSpLocks noChangeShapeType="1"/>
            </p:cNvCxnSpPr>
            <p:nvPr/>
          </p:nvCxnSpPr>
          <p:spPr bwMode="auto">
            <a:xfrm rot="10800000">
              <a:off x="5961064" y="2776540"/>
              <a:ext cx="677852" cy="433401"/>
            </a:xfrm>
            <a:prstGeom prst="bentConnector3">
              <a:avLst>
                <a:gd name="adj1" fmla="val 50000"/>
              </a:avLst>
            </a:prstGeom>
            <a:noFill/>
            <a:ln w="9525">
              <a:solidFill>
                <a:srgbClr val="292929"/>
              </a:solidFill>
              <a:miter lim="800000"/>
              <a:headEnd/>
              <a:tailEnd/>
            </a:ln>
            <a:effectLst/>
          </p:spPr>
        </p:cxnSp>
        <p:sp>
          <p:nvSpPr>
            <p:cNvPr id="69" name="Text Box 30"/>
            <p:cNvSpPr txBox="1">
              <a:spLocks noChangeArrowheads="1"/>
            </p:cNvSpPr>
            <p:nvPr/>
          </p:nvSpPr>
          <p:spPr bwMode="auto">
            <a:xfrm>
              <a:off x="1447800" y="3710006"/>
              <a:ext cx="1828800" cy="379911"/>
            </a:xfrm>
            <a:prstGeom prst="rect">
              <a:avLst/>
            </a:prstGeom>
            <a:noFill/>
            <a:ln w="9525">
              <a:noFill/>
              <a:miter lim="800000"/>
              <a:headEnd/>
              <a:tailEnd/>
            </a:ln>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333333"/>
                  </a:solidFill>
                  <a:effectLst/>
                  <a:uLnTx/>
                  <a:uFillTx/>
                  <a:latin typeface="微软雅黑" pitchFamily="34" charset="-122"/>
                  <a:ea typeface="微软雅黑" pitchFamily="34" charset="-122"/>
                </a:rPr>
                <a:t>辅助生殖</a:t>
              </a:r>
              <a:endParaRPr kumimoji="0" lang="en-US" altLang="zh-CN" sz="2000" b="1" i="0" u="none" strike="noStrike" kern="0" cap="none" spc="0" normalizeH="0" baseline="0" noProof="0" dirty="0">
                <a:ln>
                  <a:noFill/>
                </a:ln>
                <a:solidFill>
                  <a:srgbClr val="333333"/>
                </a:solidFill>
                <a:effectLst/>
                <a:uLnTx/>
                <a:uFillTx/>
                <a:latin typeface="微软雅黑" pitchFamily="34" charset="-122"/>
                <a:ea typeface="微软雅黑" pitchFamily="34" charset="-122"/>
              </a:endParaRPr>
            </a:p>
          </p:txBody>
        </p:sp>
        <p:cxnSp>
          <p:nvCxnSpPr>
            <p:cNvPr id="70" name="AutoShape 31"/>
            <p:cNvCxnSpPr>
              <a:cxnSpLocks noChangeShapeType="1"/>
            </p:cNvCxnSpPr>
            <p:nvPr/>
          </p:nvCxnSpPr>
          <p:spPr bwMode="auto">
            <a:xfrm flipV="1">
              <a:off x="2924140" y="3424254"/>
              <a:ext cx="695360" cy="438168"/>
            </a:xfrm>
            <a:prstGeom prst="bentConnector3">
              <a:avLst>
                <a:gd name="adj1" fmla="val 50000"/>
              </a:avLst>
            </a:prstGeom>
            <a:noFill/>
            <a:ln w="9525">
              <a:solidFill>
                <a:srgbClr val="292929"/>
              </a:solidFill>
              <a:miter lim="800000"/>
              <a:headEnd/>
              <a:tailEnd/>
            </a:ln>
            <a:effectLst/>
          </p:spPr>
        </p:cxnSp>
        <p:grpSp>
          <p:nvGrpSpPr>
            <p:cNvPr id="71" name="Group 32"/>
            <p:cNvGrpSpPr>
              <a:grpSpLocks/>
            </p:cNvGrpSpPr>
            <p:nvPr/>
          </p:nvGrpSpPr>
          <p:grpSpPr bwMode="auto">
            <a:xfrm>
              <a:off x="1371600" y="4106863"/>
              <a:ext cx="6359525" cy="1708151"/>
              <a:chOff x="0" y="0"/>
              <a:chExt cx="4006" cy="1076"/>
            </a:xfrm>
          </p:grpSpPr>
          <p:grpSp>
            <p:nvGrpSpPr>
              <p:cNvPr id="72" name="Group 33"/>
              <p:cNvGrpSpPr>
                <a:grpSpLocks/>
              </p:cNvGrpSpPr>
              <p:nvPr/>
            </p:nvGrpSpPr>
            <p:grpSpPr bwMode="auto">
              <a:xfrm>
                <a:off x="0" y="149"/>
                <a:ext cx="4006" cy="927"/>
                <a:chOff x="0" y="0"/>
                <a:chExt cx="4006" cy="927"/>
              </a:xfrm>
            </p:grpSpPr>
            <p:sp>
              <p:nvSpPr>
                <p:cNvPr id="76" name="AutoShape 34"/>
                <p:cNvSpPr>
                  <a:spLocks noChangeArrowheads="1"/>
                </p:cNvSpPr>
                <p:nvPr/>
              </p:nvSpPr>
              <p:spPr bwMode="auto">
                <a:xfrm>
                  <a:off x="0" y="271"/>
                  <a:ext cx="1330" cy="656"/>
                </a:xfrm>
                <a:prstGeom prst="bevel">
                  <a:avLst>
                    <a:gd name="adj" fmla="val 1648"/>
                  </a:avLst>
                </a:prstGeom>
                <a:gradFill rotWithShape="1">
                  <a:gsLst>
                    <a:gs pos="0">
                      <a:srgbClr val="DDDDDD"/>
                    </a:gs>
                    <a:gs pos="50000">
                      <a:srgbClr val="F4F4F4"/>
                    </a:gs>
                    <a:gs pos="100000">
                      <a:srgbClr val="DDDDDD"/>
                    </a:gs>
                  </a:gsLst>
                  <a:lin ang="2700000" scaled="1"/>
                </a:gra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AutoShape 35"/>
                <p:cNvSpPr>
                  <a:spLocks noChangeArrowheads="1"/>
                </p:cNvSpPr>
                <p:nvPr/>
              </p:nvSpPr>
              <p:spPr bwMode="auto">
                <a:xfrm>
                  <a:off x="0" y="2"/>
                  <a:ext cx="1330" cy="269"/>
                </a:xfrm>
                <a:prstGeom prst="bevel">
                  <a:avLst>
                    <a:gd name="adj" fmla="val 3718"/>
                  </a:avLst>
                </a:prstGeom>
                <a:solidFill>
                  <a:srgbClr val="009999">
                    <a:alpha val="50195"/>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8" name="AutoShape 36"/>
                <p:cNvSpPr>
                  <a:spLocks noChangeArrowheads="1"/>
                </p:cNvSpPr>
                <p:nvPr/>
              </p:nvSpPr>
              <p:spPr bwMode="auto">
                <a:xfrm>
                  <a:off x="1344" y="271"/>
                  <a:ext cx="1330" cy="656"/>
                </a:xfrm>
                <a:prstGeom prst="bevel">
                  <a:avLst>
                    <a:gd name="adj" fmla="val 1648"/>
                  </a:avLst>
                </a:prstGeom>
                <a:gradFill rotWithShape="1">
                  <a:gsLst>
                    <a:gs pos="0">
                      <a:srgbClr val="DDDDDD"/>
                    </a:gs>
                    <a:gs pos="50000">
                      <a:srgbClr val="F4F4F4"/>
                    </a:gs>
                    <a:gs pos="100000">
                      <a:srgbClr val="DDDDDD"/>
                    </a:gs>
                  </a:gsLst>
                  <a:lin ang="2700000" scaled="1"/>
                </a:gra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9" name="AutoShape 37"/>
                <p:cNvSpPr>
                  <a:spLocks noChangeArrowheads="1"/>
                </p:cNvSpPr>
                <p:nvPr/>
              </p:nvSpPr>
              <p:spPr bwMode="auto">
                <a:xfrm>
                  <a:off x="1344" y="2"/>
                  <a:ext cx="1330" cy="269"/>
                </a:xfrm>
                <a:prstGeom prst="bevel">
                  <a:avLst>
                    <a:gd name="adj" fmla="val 3718"/>
                  </a:avLst>
                </a:prstGeom>
                <a:solidFill>
                  <a:srgbClr val="99CC00">
                    <a:alpha val="50195"/>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0" name="Rectangle 38"/>
                <p:cNvSpPr>
                  <a:spLocks noChangeArrowheads="1"/>
                </p:cNvSpPr>
                <p:nvPr/>
              </p:nvSpPr>
              <p:spPr bwMode="auto">
                <a:xfrm>
                  <a:off x="312" y="31"/>
                  <a:ext cx="666" cy="221"/>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b="1" kern="0" dirty="0">
                      <a:latin typeface="微软雅黑" pitchFamily="34" charset="-122"/>
                      <a:ea typeface="微软雅黑" pitchFamily="34" charset="-122"/>
                    </a:rPr>
                    <a:t>生殖中心</a:t>
                  </a:r>
                  <a:endParaRPr lang="en-US" altLang="zh-CN" b="1" kern="0" dirty="0">
                    <a:latin typeface="微软雅黑" pitchFamily="34" charset="-122"/>
                    <a:ea typeface="微软雅黑" pitchFamily="34" charset="-122"/>
                  </a:endParaRPr>
                </a:p>
              </p:txBody>
            </p:sp>
            <p:sp>
              <p:nvSpPr>
                <p:cNvPr id="81" name="Rectangle 39"/>
                <p:cNvSpPr>
                  <a:spLocks noChangeArrowheads="1"/>
                </p:cNvSpPr>
                <p:nvPr/>
              </p:nvSpPr>
              <p:spPr bwMode="auto">
                <a:xfrm>
                  <a:off x="1656" y="37"/>
                  <a:ext cx="805" cy="221"/>
                </a:xfrm>
                <a:prstGeom prst="rect">
                  <a:avLst/>
                </a:prstGeom>
                <a:noFill/>
                <a:ln w="9525">
                  <a:noFill/>
                  <a:miter lim="800000"/>
                  <a:headEnd/>
                  <a:tailEnd/>
                </a:ln>
                <a:effectLst/>
              </p:spPr>
              <p:txBody>
                <a:bodyPr wrap="none">
                  <a:spAutoFit/>
                </a:bodyPr>
                <a:lstStyle/>
                <a:p>
                  <a:pPr algn="ctr"/>
                  <a:r>
                    <a:rPr lang="zh-CN" altLang="en-US" b="1" kern="0" dirty="0">
                      <a:latin typeface="微软雅黑" pitchFamily="34" charset="-122"/>
                      <a:ea typeface="微软雅黑" pitchFamily="34" charset="-122"/>
                    </a:rPr>
                    <a:t>妇科内分泌</a:t>
                  </a:r>
                  <a:endParaRPr lang="en-US" altLang="zh-CN" b="1" kern="0" dirty="0">
                    <a:latin typeface="微软雅黑" pitchFamily="34" charset="-122"/>
                    <a:ea typeface="微软雅黑" pitchFamily="34" charset="-122"/>
                  </a:endParaRPr>
                </a:p>
              </p:txBody>
            </p:sp>
            <p:sp>
              <p:nvSpPr>
                <p:cNvPr id="82" name="Rectangle 40"/>
                <p:cNvSpPr>
                  <a:spLocks noChangeArrowheads="1"/>
                </p:cNvSpPr>
                <p:nvPr/>
              </p:nvSpPr>
              <p:spPr bwMode="auto">
                <a:xfrm>
                  <a:off x="0" y="334"/>
                  <a:ext cx="1282" cy="523"/>
                </a:xfrm>
                <a:prstGeom prst="rect">
                  <a:avLst/>
                </a:prstGeom>
                <a:noFill/>
                <a:ln w="9525">
                  <a:noFill/>
                  <a:miter lim="800000"/>
                  <a:headEnd/>
                  <a:tailEnd/>
                </a:ln>
                <a:effectLst/>
              </p:spPr>
              <p:txBody>
                <a:bodyPr wrap="square">
                  <a:spAutoFit/>
                </a:bodyPr>
                <a:lstStyle/>
                <a:p>
                  <a:pPr marL="0" marR="0" lvl="0" indent="0" defTabSz="914400" eaLnBrk="0" fontAlgn="auto" latinLnBrk="0" hangingPunct="0">
                    <a:lnSpc>
                      <a:spcPct val="100000"/>
                    </a:lnSpc>
                    <a:spcBef>
                      <a:spcPts val="0"/>
                    </a:spcBef>
                    <a:spcAft>
                      <a:spcPts val="0"/>
                    </a:spcAft>
                    <a:buClrTx/>
                    <a:buSzTx/>
                    <a:buFont typeface="Arial" pitchFamily="34" charset="0"/>
                    <a:buChar char="•"/>
                    <a:tabLst/>
                    <a:defRPr/>
                  </a:pPr>
                  <a:r>
                    <a:rPr kumimoji="0" lang="zh-CN" altLang="en-US" sz="1600" b="1" i="0" u="none" strike="noStrike" kern="0" cap="none" spc="0" normalizeH="0" baseline="0" noProof="0" dirty="0">
                      <a:ln>
                        <a:noFill/>
                      </a:ln>
                      <a:solidFill>
                        <a:srgbClr val="1C1C1C"/>
                      </a:solidFill>
                      <a:effectLst/>
                      <a:uLnTx/>
                      <a:uFillTx/>
                      <a:latin typeface="微软雅黑" pitchFamily="34" charset="-122"/>
                      <a:ea typeface="微软雅黑" pitchFamily="34" charset="-122"/>
                    </a:rPr>
                    <a:t>卵巢低反应</a:t>
                  </a:r>
                  <a:endParaRPr kumimoji="0" lang="en-US" altLang="zh-CN" sz="1600" b="1" i="0" u="none" strike="noStrike" kern="0" cap="none" spc="0" normalizeH="0" baseline="0" noProof="0" dirty="0">
                    <a:ln>
                      <a:noFill/>
                    </a:ln>
                    <a:solidFill>
                      <a:srgbClr val="1C1C1C"/>
                    </a:solidFill>
                    <a:effectLst/>
                    <a:uLnTx/>
                    <a:uFillTx/>
                    <a:latin typeface="微软雅黑" pitchFamily="34" charset="-122"/>
                    <a:ea typeface="微软雅黑" pitchFamily="34" charset="-122"/>
                  </a:endParaRPr>
                </a:p>
                <a:p>
                  <a:pPr marL="0" marR="0" lvl="0" indent="0" defTabSz="914400" eaLnBrk="0" fontAlgn="auto" latinLnBrk="0" hangingPunct="0">
                    <a:lnSpc>
                      <a:spcPct val="100000"/>
                    </a:lnSpc>
                    <a:spcBef>
                      <a:spcPts val="0"/>
                    </a:spcBef>
                    <a:spcAft>
                      <a:spcPts val="0"/>
                    </a:spcAft>
                    <a:buClrTx/>
                    <a:buSzTx/>
                    <a:buFont typeface="Arial" pitchFamily="34" charset="0"/>
                    <a:buChar char="•"/>
                    <a:tabLst/>
                    <a:defRPr/>
                  </a:pPr>
                  <a:r>
                    <a:rPr lang="zh-CN" altLang="en-US" sz="1600" b="1" kern="0" dirty="0">
                      <a:solidFill>
                        <a:srgbClr val="1C1C1C"/>
                      </a:solidFill>
                      <a:latin typeface="微软雅黑" pitchFamily="34" charset="-122"/>
                      <a:ea typeface="微软雅黑" pitchFamily="34" charset="-122"/>
                    </a:rPr>
                    <a:t>卵巢高反应</a:t>
                  </a:r>
                  <a:endParaRPr lang="en-US" altLang="zh-CN" sz="1600" b="1" kern="0" dirty="0">
                    <a:solidFill>
                      <a:srgbClr val="1C1C1C"/>
                    </a:solidFill>
                    <a:latin typeface="微软雅黑" pitchFamily="34" charset="-122"/>
                    <a:ea typeface="微软雅黑" pitchFamily="34" charset="-122"/>
                  </a:endParaRPr>
                </a:p>
                <a:p>
                  <a:pPr marL="0" marR="0" lvl="0" indent="0" defTabSz="914400" eaLnBrk="0" fontAlgn="auto" latinLnBrk="0" hangingPunct="0">
                    <a:lnSpc>
                      <a:spcPct val="100000"/>
                    </a:lnSpc>
                    <a:spcBef>
                      <a:spcPts val="0"/>
                    </a:spcBef>
                    <a:spcAft>
                      <a:spcPts val="0"/>
                    </a:spcAft>
                    <a:buClrTx/>
                    <a:buSzTx/>
                    <a:buFont typeface="Arial" pitchFamily="34" charset="0"/>
                    <a:buChar char="•"/>
                    <a:tabLst/>
                    <a:defRPr/>
                  </a:pPr>
                  <a:r>
                    <a:rPr kumimoji="0" lang="zh-CN" altLang="en-US" sz="1600" b="1" i="0" u="none" strike="noStrike" kern="0" cap="none" spc="0" normalizeH="0" baseline="0" noProof="0" dirty="0">
                      <a:ln>
                        <a:noFill/>
                      </a:ln>
                      <a:solidFill>
                        <a:srgbClr val="1C1C1C"/>
                      </a:solidFill>
                      <a:effectLst/>
                      <a:uLnTx/>
                      <a:uFillTx/>
                      <a:latin typeface="微软雅黑" pitchFamily="34" charset="-122"/>
                      <a:ea typeface="微软雅黑" pitchFamily="34" charset="-122"/>
                    </a:rPr>
                    <a:t>个性化治疗</a:t>
                  </a:r>
                  <a:endParaRPr kumimoji="0" lang="en-US" altLang="zh-CN" sz="1600" b="0" i="0" u="none" strike="noStrike" kern="0" cap="none" spc="0" normalizeH="0" baseline="0" noProof="0" dirty="0">
                    <a:ln>
                      <a:noFill/>
                    </a:ln>
                    <a:solidFill>
                      <a:srgbClr val="1C1C1C"/>
                    </a:solidFill>
                    <a:effectLst/>
                    <a:uLnTx/>
                    <a:uFillTx/>
                    <a:latin typeface="微软雅黑" pitchFamily="34" charset="-122"/>
                    <a:ea typeface="微软雅黑" pitchFamily="34" charset="-122"/>
                  </a:endParaRPr>
                </a:p>
              </p:txBody>
            </p:sp>
            <p:sp>
              <p:nvSpPr>
                <p:cNvPr id="83" name="Rectangle 41"/>
                <p:cNvSpPr>
                  <a:spLocks noChangeArrowheads="1"/>
                </p:cNvSpPr>
                <p:nvPr/>
              </p:nvSpPr>
              <p:spPr bwMode="auto">
                <a:xfrm>
                  <a:off x="1344" y="334"/>
                  <a:ext cx="1282" cy="523"/>
                </a:xfrm>
                <a:prstGeom prst="rect">
                  <a:avLst/>
                </a:prstGeom>
                <a:noFill/>
                <a:ln w="9525">
                  <a:noFill/>
                  <a:miter lim="800000"/>
                  <a:headEnd/>
                  <a:tailEnd/>
                </a:ln>
                <a:effectLst/>
              </p:spPr>
              <p:txBody>
                <a:bodyPr>
                  <a:spAutoFit/>
                </a:bodyPr>
                <a:lstStyle/>
                <a:p>
                  <a:pPr lvl="0" eaLnBrk="0" hangingPunct="0">
                    <a:buFont typeface="Arial" pitchFamily="34" charset="0"/>
                    <a:buChar char="•"/>
                    <a:defRPr/>
                  </a:pPr>
                  <a:r>
                    <a:rPr lang="zh-CN" altLang="en-US" sz="1600" b="1" kern="0" dirty="0">
                      <a:solidFill>
                        <a:srgbClr val="1C1C1C"/>
                      </a:solidFill>
                      <a:latin typeface="微软雅黑" pitchFamily="34" charset="-122"/>
                      <a:ea typeface="微软雅黑" pitchFamily="34" charset="-122"/>
                    </a:rPr>
                    <a:t>多囊卵巢综合症</a:t>
                  </a:r>
                  <a:endParaRPr lang="en-US" altLang="zh-CN" sz="1600" b="1" kern="0" dirty="0">
                    <a:solidFill>
                      <a:srgbClr val="1C1C1C"/>
                    </a:solidFill>
                    <a:latin typeface="微软雅黑" pitchFamily="34" charset="-122"/>
                    <a:ea typeface="微软雅黑" pitchFamily="34" charset="-122"/>
                  </a:endParaRPr>
                </a:p>
                <a:p>
                  <a:pPr lvl="0" eaLnBrk="0" hangingPunct="0">
                    <a:buFont typeface="Arial" pitchFamily="34" charset="0"/>
                    <a:buChar char="•"/>
                    <a:defRPr/>
                  </a:pPr>
                  <a:r>
                    <a:rPr lang="zh-CN" altLang="en-US" sz="1600" b="1" kern="0" dirty="0">
                      <a:solidFill>
                        <a:srgbClr val="1C1C1C"/>
                      </a:solidFill>
                      <a:latin typeface="微软雅黑" pitchFamily="34" charset="-122"/>
                      <a:ea typeface="微软雅黑" pitchFamily="34" charset="-122"/>
                    </a:rPr>
                    <a:t>卵巢早衰</a:t>
                  </a:r>
                  <a:endParaRPr lang="en-US" altLang="zh-CN" sz="1600" b="1" kern="0" dirty="0">
                    <a:solidFill>
                      <a:srgbClr val="1C1C1C"/>
                    </a:solidFill>
                    <a:latin typeface="微软雅黑" pitchFamily="34" charset="-122"/>
                    <a:ea typeface="微软雅黑" pitchFamily="34" charset="-122"/>
                  </a:endParaRPr>
                </a:p>
                <a:p>
                  <a:pPr eaLnBrk="0" hangingPunct="0">
                    <a:buFont typeface="Arial" pitchFamily="34" charset="0"/>
                    <a:buChar char="•"/>
                    <a:defRPr/>
                  </a:pPr>
                  <a:r>
                    <a:rPr lang="zh-CN" altLang="en-US" sz="1600" b="1" kern="0" dirty="0">
                      <a:solidFill>
                        <a:srgbClr val="1C1C1C"/>
                      </a:solidFill>
                      <a:latin typeface="微软雅黑" pitchFamily="34" charset="-122"/>
                      <a:ea typeface="微软雅黑" pitchFamily="34" charset="-122"/>
                    </a:rPr>
                    <a:t>卵巢颗粒细胞瘤</a:t>
                  </a:r>
                  <a:endParaRPr lang="en-US" altLang="zh-CN" sz="1600" b="1" kern="0" dirty="0">
                    <a:solidFill>
                      <a:srgbClr val="1C1C1C"/>
                    </a:solidFill>
                    <a:latin typeface="微软雅黑" pitchFamily="34" charset="-122"/>
                    <a:ea typeface="微软雅黑" pitchFamily="34" charset="-122"/>
                  </a:endParaRPr>
                </a:p>
              </p:txBody>
            </p:sp>
            <p:sp>
              <p:nvSpPr>
                <p:cNvPr id="84" name="AutoShape 42"/>
                <p:cNvSpPr>
                  <a:spLocks noChangeArrowheads="1"/>
                </p:cNvSpPr>
                <p:nvPr/>
              </p:nvSpPr>
              <p:spPr bwMode="auto">
                <a:xfrm>
                  <a:off x="2676" y="269"/>
                  <a:ext cx="1330" cy="656"/>
                </a:xfrm>
                <a:prstGeom prst="bevel">
                  <a:avLst>
                    <a:gd name="adj" fmla="val 1648"/>
                  </a:avLst>
                </a:prstGeom>
                <a:gradFill rotWithShape="1">
                  <a:gsLst>
                    <a:gs pos="0">
                      <a:srgbClr val="DDDDDD"/>
                    </a:gs>
                    <a:gs pos="50000">
                      <a:srgbClr val="F4F4F4"/>
                    </a:gs>
                    <a:gs pos="100000">
                      <a:srgbClr val="DDDDDD"/>
                    </a:gs>
                  </a:gsLst>
                  <a:lin ang="2700000" scaled="1"/>
                </a:gra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AutoShape 43"/>
                <p:cNvSpPr>
                  <a:spLocks noChangeArrowheads="1"/>
                </p:cNvSpPr>
                <p:nvPr/>
              </p:nvSpPr>
              <p:spPr bwMode="auto">
                <a:xfrm>
                  <a:off x="2676" y="0"/>
                  <a:ext cx="1330" cy="269"/>
                </a:xfrm>
                <a:prstGeom prst="bevel">
                  <a:avLst>
                    <a:gd name="adj" fmla="val 3718"/>
                  </a:avLst>
                </a:prstGeom>
                <a:solidFill>
                  <a:srgbClr val="BBE0E3">
                    <a:alpha val="50195"/>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Rectangle 44"/>
                <p:cNvSpPr>
                  <a:spLocks noChangeArrowheads="1"/>
                </p:cNvSpPr>
                <p:nvPr/>
              </p:nvSpPr>
              <p:spPr bwMode="auto">
                <a:xfrm>
                  <a:off x="2988" y="35"/>
                  <a:ext cx="666" cy="221"/>
                </a:xfrm>
                <a:prstGeom prst="rect">
                  <a:avLst/>
                </a:prstGeom>
                <a:noFill/>
                <a:ln w="9525">
                  <a:noFill/>
                  <a:miter lim="800000"/>
                  <a:headEnd/>
                  <a:tailEnd/>
                </a:ln>
                <a:effectLst/>
              </p:spPr>
              <p:txBody>
                <a:bodyPr wrap="none">
                  <a:spAutoFit/>
                </a:bodyPr>
                <a:lstStyle/>
                <a:p>
                  <a:pPr algn="ctr">
                    <a:defRPr/>
                  </a:pPr>
                  <a:r>
                    <a:rPr lang="zh-CN" altLang="en-US" b="1" kern="0" dirty="0">
                      <a:latin typeface="微软雅黑" pitchFamily="34" charset="-122"/>
                      <a:ea typeface="微软雅黑" pitchFamily="34" charset="-122"/>
                    </a:rPr>
                    <a:t>泌尿外科</a:t>
                  </a:r>
                  <a:endParaRPr lang="en-US" altLang="zh-CN" b="1" kern="0" dirty="0">
                    <a:latin typeface="微软雅黑" pitchFamily="34" charset="-122"/>
                    <a:ea typeface="微软雅黑" pitchFamily="34" charset="-122"/>
                  </a:endParaRPr>
                </a:p>
              </p:txBody>
            </p:sp>
            <p:sp>
              <p:nvSpPr>
                <p:cNvPr id="87" name="Rectangle 45"/>
                <p:cNvSpPr>
                  <a:spLocks noChangeArrowheads="1"/>
                </p:cNvSpPr>
                <p:nvPr/>
              </p:nvSpPr>
              <p:spPr bwMode="auto">
                <a:xfrm>
                  <a:off x="2676" y="332"/>
                  <a:ext cx="1282" cy="523"/>
                </a:xfrm>
                <a:prstGeom prst="rect">
                  <a:avLst/>
                </a:prstGeom>
                <a:noFill/>
                <a:ln w="9525">
                  <a:noFill/>
                  <a:miter lim="800000"/>
                  <a:headEnd/>
                  <a:tailEnd/>
                </a:ln>
                <a:effectLst/>
              </p:spPr>
              <p:txBody>
                <a:bodyPr>
                  <a:spAutoFit/>
                </a:bodyPr>
                <a:lstStyle/>
                <a:p>
                  <a:pPr lvl="0" eaLnBrk="0" hangingPunct="0">
                    <a:buFont typeface="Arial" pitchFamily="34" charset="0"/>
                    <a:buChar char="•"/>
                    <a:defRPr/>
                  </a:pPr>
                  <a:r>
                    <a:rPr lang="zh-CN" altLang="en-US" sz="1600" b="1" kern="0" dirty="0">
                      <a:solidFill>
                        <a:srgbClr val="1C1C1C"/>
                      </a:solidFill>
                      <a:latin typeface="微软雅黑" pitchFamily="34" charset="-122"/>
                      <a:ea typeface="微软雅黑" pitchFamily="34" charset="-122"/>
                    </a:rPr>
                    <a:t>隐睾症</a:t>
                  </a:r>
                  <a:endParaRPr lang="en-US" altLang="zh-CN" sz="1600" b="1" kern="0" dirty="0">
                    <a:solidFill>
                      <a:srgbClr val="1C1C1C"/>
                    </a:solidFill>
                    <a:latin typeface="微软雅黑" pitchFamily="34" charset="-122"/>
                    <a:ea typeface="微软雅黑" pitchFamily="34" charset="-122"/>
                  </a:endParaRPr>
                </a:p>
                <a:p>
                  <a:pPr lvl="0" eaLnBrk="0" hangingPunct="0">
                    <a:buFont typeface="Arial" pitchFamily="34" charset="0"/>
                    <a:buChar char="•"/>
                    <a:defRPr/>
                  </a:pPr>
                  <a:r>
                    <a:rPr lang="zh-CN" altLang="en-US" sz="1600" b="1" kern="0" dirty="0">
                      <a:solidFill>
                        <a:srgbClr val="1C1C1C"/>
                      </a:solidFill>
                      <a:latin typeface="微软雅黑" pitchFamily="34" charset="-122"/>
                      <a:ea typeface="微软雅黑" pitchFamily="34" charset="-122"/>
                    </a:rPr>
                    <a:t>鉴别</a:t>
                  </a:r>
                  <a:r>
                    <a:rPr lang="en-US" altLang="zh-CN" sz="1600" b="1" kern="0" dirty="0">
                      <a:solidFill>
                        <a:srgbClr val="1C1C1C"/>
                      </a:solidFill>
                      <a:latin typeface="微软雅黑" pitchFamily="34" charset="-122"/>
                      <a:ea typeface="微软雅黑" pitchFamily="34" charset="-122"/>
                    </a:rPr>
                    <a:t>OA</a:t>
                  </a:r>
                  <a:r>
                    <a:rPr lang="zh-CN" altLang="en-US" sz="1600" b="1" kern="0" dirty="0">
                      <a:solidFill>
                        <a:srgbClr val="1C1C1C"/>
                      </a:solidFill>
                      <a:latin typeface="微软雅黑" pitchFamily="34" charset="-122"/>
                      <a:ea typeface="微软雅黑" pitchFamily="34" charset="-122"/>
                    </a:rPr>
                    <a:t>及</a:t>
                  </a:r>
                  <a:r>
                    <a:rPr lang="en-US" altLang="zh-CN" sz="1600" b="1" kern="0" dirty="0">
                      <a:solidFill>
                        <a:srgbClr val="1C1C1C"/>
                      </a:solidFill>
                      <a:latin typeface="微软雅黑" pitchFamily="34" charset="-122"/>
                      <a:ea typeface="微软雅黑" pitchFamily="34" charset="-122"/>
                    </a:rPr>
                    <a:t>NOA</a:t>
                  </a:r>
                </a:p>
                <a:p>
                  <a:pPr eaLnBrk="0" hangingPunct="0">
                    <a:buFont typeface="Arial" pitchFamily="34" charset="0"/>
                    <a:buChar char="•"/>
                    <a:defRPr/>
                  </a:pPr>
                  <a:r>
                    <a:rPr lang="zh-CN" altLang="en-US" sz="1600" b="1" kern="0" dirty="0">
                      <a:solidFill>
                        <a:srgbClr val="1C1C1C"/>
                      </a:solidFill>
                      <a:latin typeface="微软雅黑" pitchFamily="34" charset="-122"/>
                      <a:ea typeface="微软雅黑" pitchFamily="34" charset="-122"/>
                    </a:rPr>
                    <a:t>精索静脉手术预测</a:t>
                  </a:r>
                  <a:endParaRPr lang="en-US" altLang="zh-CN" sz="1600" kern="0" dirty="0">
                    <a:solidFill>
                      <a:srgbClr val="1C1C1C"/>
                    </a:solidFill>
                    <a:latin typeface="微软雅黑" pitchFamily="34" charset="-122"/>
                    <a:ea typeface="微软雅黑" pitchFamily="34" charset="-122"/>
                  </a:endParaRPr>
                </a:p>
              </p:txBody>
            </p:sp>
          </p:grpSp>
          <p:sp>
            <p:nvSpPr>
              <p:cNvPr id="73" name="未知"/>
              <p:cNvSpPr>
                <a:spLocks/>
              </p:cNvSpPr>
              <p:nvPr/>
            </p:nvSpPr>
            <p:spPr bwMode="auto">
              <a:xfrm>
                <a:off x="0" y="5"/>
                <a:ext cx="3984" cy="144"/>
              </a:xfrm>
              <a:custGeom>
                <a:avLst/>
                <a:gdLst>
                  <a:gd name="T0" fmla="*/ 0 w 3984"/>
                  <a:gd name="T1" fmla="*/ 144 h 144"/>
                  <a:gd name="T2" fmla="*/ 624 w 3984"/>
                  <a:gd name="T3" fmla="*/ 0 h 144"/>
                  <a:gd name="T4" fmla="*/ 3529 w 3984"/>
                  <a:gd name="T5" fmla="*/ 0 h 144"/>
                  <a:gd name="T6" fmla="*/ 3984 w 3984"/>
                  <a:gd name="T7" fmla="*/ 144 h 144"/>
                  <a:gd name="T8" fmla="*/ 0 w 3984"/>
                  <a:gd name="T9" fmla="*/ 144 h 144"/>
                </a:gdLst>
                <a:ahLst/>
                <a:cxnLst>
                  <a:cxn ang="0">
                    <a:pos x="T0" y="T1"/>
                  </a:cxn>
                  <a:cxn ang="0">
                    <a:pos x="T2" y="T3"/>
                  </a:cxn>
                  <a:cxn ang="0">
                    <a:pos x="T4" y="T5"/>
                  </a:cxn>
                  <a:cxn ang="0">
                    <a:pos x="T6" y="T7"/>
                  </a:cxn>
                  <a:cxn ang="0">
                    <a:pos x="T8" y="T9"/>
                  </a:cxn>
                </a:cxnLst>
                <a:rect l="0" t="0" r="r" b="b"/>
                <a:pathLst>
                  <a:path w="3984" h="144">
                    <a:moveTo>
                      <a:pt x="0" y="144"/>
                    </a:moveTo>
                    <a:lnTo>
                      <a:pt x="624" y="0"/>
                    </a:lnTo>
                    <a:lnTo>
                      <a:pt x="3529" y="0"/>
                    </a:lnTo>
                    <a:lnTo>
                      <a:pt x="3984" y="144"/>
                    </a:lnTo>
                    <a:lnTo>
                      <a:pt x="0" y="144"/>
                    </a:lnTo>
                    <a:close/>
                  </a:path>
                </a:pathLst>
              </a:custGeom>
              <a:gradFill rotWithShape="1">
                <a:gsLst>
                  <a:gs pos="0">
                    <a:srgbClr val="808080"/>
                  </a:gs>
                  <a:gs pos="50000">
                    <a:srgbClr val="808080">
                      <a:gamma/>
                      <a:tint val="51373"/>
                      <a:invGamma/>
                    </a:srgbClr>
                  </a:gs>
                  <a:gs pos="100000">
                    <a:srgbClr val="808080"/>
                  </a:gs>
                </a:gsLst>
                <a:lin ang="189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Line 47"/>
              <p:cNvSpPr>
                <a:spLocks noChangeShapeType="1"/>
              </p:cNvSpPr>
              <p:nvPr/>
            </p:nvSpPr>
            <p:spPr bwMode="auto">
              <a:xfrm flipV="1">
                <a:off x="1342" y="0"/>
                <a:ext cx="118" cy="130"/>
              </a:xfrm>
              <a:prstGeom prst="line">
                <a:avLst/>
              </a:prstGeom>
              <a:noFill/>
              <a:ln w="9525">
                <a:solidFill>
                  <a:srgbClr val="FFFFFF"/>
                </a:solidFill>
                <a:round/>
                <a:headEnd/>
                <a:tailEnd/>
              </a:ln>
              <a:effectLst>
                <a:outerShdw dist="28398" dir="9206097" algn="ctr" rotWithShape="0">
                  <a:srgbClr val="000000">
                    <a:alpha val="50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5" name="Line 48"/>
              <p:cNvSpPr>
                <a:spLocks noChangeShapeType="1"/>
              </p:cNvSpPr>
              <p:nvPr/>
            </p:nvSpPr>
            <p:spPr bwMode="auto">
              <a:xfrm flipH="1" flipV="1">
                <a:off x="2550" y="3"/>
                <a:ext cx="120" cy="140"/>
              </a:xfrm>
              <a:prstGeom prst="line">
                <a:avLst/>
              </a:prstGeom>
              <a:noFill/>
              <a:ln w="9525">
                <a:solidFill>
                  <a:srgbClr val="FFFFFF"/>
                </a:solidFill>
                <a:round/>
                <a:headEnd/>
                <a:tailEnd/>
              </a:ln>
              <a:effectLst>
                <a:outerShdw dist="12700" dir="10800000" algn="ctr" rotWithShape="0">
                  <a:srgbClr val="000000">
                    <a:alpha val="50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Tree>
    <p:extLst>
      <p:ext uri="{BB962C8B-B14F-4D97-AF65-F5344CB8AC3E}">
        <p14:creationId xmlns:p14="http://schemas.microsoft.com/office/powerpoint/2010/main" val="39580731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6292"/>
          </a:xfrm>
          <a:prstGeom prst="rect">
            <a:avLst/>
          </a:prstGeom>
        </p:spPr>
        <p:txBody>
          <a:bodyPr wrap="square">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9" name="矩形 8"/>
          <p:cNvSpPr/>
          <p:nvPr/>
        </p:nvSpPr>
        <p:spPr>
          <a:xfrm>
            <a:off x="1808926" y="345985"/>
            <a:ext cx="1071570" cy="368371"/>
          </a:xfrm>
          <a:prstGeom prst="rect">
            <a:avLst/>
          </a:prstGeom>
        </p:spPr>
        <p:txBody>
          <a:bodyPr wrap="square">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4" name="标题 1"/>
          <p:cNvSpPr txBox="1">
            <a:spLocks/>
          </p:cNvSpPr>
          <p:nvPr/>
        </p:nvSpPr>
        <p:spPr>
          <a:xfrm>
            <a:off x="2047049" y="1881188"/>
            <a:ext cx="8443912" cy="500054"/>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altLang="zh-CN" sz="2200" b="1" dirty="0">
                <a:effectLst>
                  <a:outerShdw blurRad="38100" dist="38100" dir="2700000" algn="tl">
                    <a:srgbClr val="000000">
                      <a:alpha val="43137"/>
                    </a:srgbClr>
                  </a:outerShdw>
                </a:effectLst>
                <a:ea typeface="微软雅黑" panose="020B0503020204020204" pitchFamily="34" charset="-122"/>
              </a:rPr>
              <a:t>2013 NICE</a:t>
            </a:r>
            <a:r>
              <a:rPr lang="zh-CN" altLang="en-US" sz="2200" b="1" dirty="0">
                <a:effectLst>
                  <a:outerShdw blurRad="38100" dist="38100" dir="2700000" algn="tl">
                    <a:srgbClr val="000000">
                      <a:alpha val="43137"/>
                    </a:srgbClr>
                  </a:outerShdw>
                </a:effectLst>
                <a:ea typeface="微软雅黑" panose="020B0503020204020204" pitchFamily="34" charset="-122"/>
              </a:rPr>
              <a:t>指南（英国国立健康与临床优化研究所）</a:t>
            </a:r>
          </a:p>
        </p:txBody>
      </p:sp>
      <p:pic>
        <p:nvPicPr>
          <p:cNvPr id="5" name="Picture 3"/>
          <p:cNvPicPr>
            <a:picLocks noChangeAspect="1" noChangeArrowheads="1"/>
          </p:cNvPicPr>
          <p:nvPr/>
        </p:nvPicPr>
        <p:blipFill>
          <a:blip r:embed="rId3" cstate="print"/>
          <a:srcRect b="17362"/>
          <a:stretch>
            <a:fillRect/>
          </a:stretch>
        </p:blipFill>
        <p:spPr bwMode="auto">
          <a:xfrm>
            <a:off x="2118487" y="3095622"/>
            <a:ext cx="7539037" cy="3143250"/>
          </a:xfrm>
          <a:prstGeom prst="rect">
            <a:avLst/>
          </a:prstGeom>
          <a:ln/>
          <a:extLst/>
        </p:spPr>
        <p:style>
          <a:lnRef idx="2">
            <a:schemeClr val="accent2"/>
          </a:lnRef>
          <a:fillRef idx="1">
            <a:schemeClr val="lt1"/>
          </a:fillRef>
          <a:effectRef idx="0">
            <a:schemeClr val="accent2"/>
          </a:effectRef>
          <a:fontRef idx="minor">
            <a:schemeClr val="dk1"/>
          </a:fontRef>
        </p:style>
      </p:pic>
      <p:sp>
        <p:nvSpPr>
          <p:cNvPr id="6" name="TextBox 8"/>
          <p:cNvSpPr txBox="1">
            <a:spLocks noChangeArrowheads="1"/>
          </p:cNvSpPr>
          <p:nvPr/>
        </p:nvSpPr>
        <p:spPr bwMode="auto">
          <a:xfrm>
            <a:off x="1948624" y="2378072"/>
            <a:ext cx="8208963" cy="646113"/>
          </a:xfrm>
          <a:prstGeom prst="rect">
            <a:avLst/>
          </a:prstGeom>
          <a:noFill/>
          <a:ln w="9525">
            <a:noFill/>
            <a:miter lim="800000"/>
            <a:headEnd/>
            <a:tailEnd/>
          </a:ln>
        </p:spPr>
        <p:txBody>
          <a:bodyPr>
            <a:spAutoFit/>
          </a:bodyPr>
          <a:lstStyle/>
          <a:p>
            <a:r>
              <a:rPr lang="en-GB" altLang="zh-CN" b="1" dirty="0">
                <a:solidFill>
                  <a:srgbClr val="000000"/>
                </a:solidFill>
                <a:ea typeface="微软雅黑" panose="020B0503020204020204" pitchFamily="34" charset="-122"/>
              </a:rPr>
              <a:t>NICE, Clinical Guideline - Fertility assessment and treatment for people with fertility problems, 2013.</a:t>
            </a:r>
            <a:r>
              <a:rPr lang="en-US" altLang="zh-CN" b="1" dirty="0">
                <a:solidFill>
                  <a:srgbClr val="000000"/>
                </a:solidFill>
                <a:ea typeface="微软雅黑" panose="020B0503020204020204" pitchFamily="34" charset="-122"/>
              </a:rPr>
              <a:t> </a:t>
            </a:r>
            <a:endParaRPr lang="zh-CN" altLang="en-US" b="1" dirty="0">
              <a:solidFill>
                <a:srgbClr val="000000"/>
              </a:solidFill>
              <a:ea typeface="微软雅黑" panose="020B0503020204020204" pitchFamily="34" charset="-122"/>
            </a:endParaRPr>
          </a:p>
        </p:txBody>
      </p:sp>
      <p:pic>
        <p:nvPicPr>
          <p:cNvPr id="7" name="内容占位符 4"/>
          <p:cNvPicPr>
            <a:picLocks noChangeAspect="1"/>
          </p:cNvPicPr>
          <p:nvPr/>
        </p:nvPicPr>
        <p:blipFill>
          <a:blip r:embed="rId4" cstate="print"/>
          <a:srcRect/>
          <a:stretch>
            <a:fillRect/>
          </a:stretch>
        </p:blipFill>
        <p:spPr bwMode="auto">
          <a:xfrm>
            <a:off x="6514274" y="2857497"/>
            <a:ext cx="3611563" cy="523875"/>
          </a:xfrm>
          <a:prstGeom prst="rect">
            <a:avLst/>
          </a:prstGeom>
          <a:noFill/>
          <a:ln w="12700">
            <a:noFill/>
            <a:miter lim="800000"/>
            <a:headEnd/>
            <a:tailEnd/>
          </a:ln>
        </p:spPr>
      </p:pic>
      <p:cxnSp>
        <p:nvCxnSpPr>
          <p:cNvPr id="8" name="直接连接符 11"/>
          <p:cNvCxnSpPr>
            <a:cxnSpLocks noChangeShapeType="1"/>
          </p:cNvCxnSpPr>
          <p:nvPr/>
        </p:nvCxnSpPr>
        <p:spPr bwMode="auto">
          <a:xfrm>
            <a:off x="3139249" y="5953122"/>
            <a:ext cx="2160588" cy="0"/>
          </a:xfrm>
          <a:prstGeom prst="line">
            <a:avLst/>
          </a:prstGeom>
          <a:noFill/>
          <a:ln w="28575" algn="ctr">
            <a:solidFill>
              <a:srgbClr val="FF0000"/>
            </a:solidFill>
            <a:round/>
            <a:headEnd/>
            <a:tailEnd/>
          </a:ln>
        </p:spPr>
      </p:cxnSp>
      <p:sp>
        <p:nvSpPr>
          <p:cNvPr id="11" name="矩形 10"/>
          <p:cNvSpPr/>
          <p:nvPr/>
        </p:nvSpPr>
        <p:spPr>
          <a:xfrm>
            <a:off x="406426" y="1214422"/>
            <a:ext cx="7272808" cy="523215"/>
          </a:xfrm>
          <a:prstGeom prst="rect">
            <a:avLst/>
          </a:prstGeom>
        </p:spPr>
        <p:txBody>
          <a:bodyPr wrap="square" lIns="91426" tIns="45713" rIns="91426" bIns="45713">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卵巢储备评估</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39580731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C:\Documents and Settings\Administrator\桌面\AMH资料\AMH儿科\13061M520-6.jpg"/>
          <p:cNvPicPr>
            <a:picLocks noChangeAspect="1" noChangeArrowheads="1"/>
          </p:cNvPicPr>
          <p:nvPr/>
        </p:nvPicPr>
        <p:blipFill>
          <a:blip r:embed="rId2" cstate="print"/>
          <a:srcRect/>
          <a:stretch>
            <a:fillRect/>
          </a:stretch>
        </p:blipFill>
        <p:spPr bwMode="auto">
          <a:xfrm rot="1696950">
            <a:off x="7262366" y="2442873"/>
            <a:ext cx="4314545" cy="2696700"/>
          </a:xfrm>
          <a:prstGeom prst="rect">
            <a:avLst/>
          </a:prstGeom>
          <a:noFill/>
        </p:spPr>
      </p:pic>
      <p:sp>
        <p:nvSpPr>
          <p:cNvPr id="68" name="AutoShape 4"/>
          <p:cNvSpPr>
            <a:spLocks noChangeArrowheads="1"/>
          </p:cNvSpPr>
          <p:nvPr/>
        </p:nvSpPr>
        <p:spPr bwMode="gray">
          <a:xfrm>
            <a:off x="1292909" y="1822008"/>
            <a:ext cx="5583938" cy="539662"/>
          </a:xfrm>
          <a:prstGeom prst="roundRect">
            <a:avLst>
              <a:gd name="adj" fmla="val 16667"/>
            </a:avLst>
          </a:prstGeom>
          <a:solidFill>
            <a:srgbClr val="74A1DE"/>
          </a:solidFill>
          <a:ln w="28575" algn="ctr">
            <a:solidFill>
              <a:srgbClr val="FFFFFF"/>
            </a:solidFill>
            <a:round/>
            <a:headEnd/>
            <a:tailEnd/>
          </a:ln>
          <a:effectLst>
            <a:outerShdw dist="71842" dir="2700000" algn="ctr" rotWithShape="0">
              <a:srgbClr val="808080">
                <a:alpha val="50000"/>
              </a:srgbClr>
            </a:outerShdw>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ea typeface="微软雅黑" panose="020B0503020204020204" pitchFamily="34" charset="-122"/>
            </a:endParaRPr>
          </a:p>
        </p:txBody>
      </p:sp>
      <p:sp>
        <p:nvSpPr>
          <p:cNvPr id="69" name="AutoShape 5"/>
          <p:cNvSpPr>
            <a:spLocks noChangeArrowheads="1"/>
          </p:cNvSpPr>
          <p:nvPr/>
        </p:nvSpPr>
        <p:spPr bwMode="gray">
          <a:xfrm>
            <a:off x="949282" y="1681472"/>
            <a:ext cx="773161" cy="809492"/>
          </a:xfrm>
          <a:prstGeom prst="diamond">
            <a:avLst/>
          </a:prstGeom>
          <a:solidFill>
            <a:srgbClr val="74A1DE"/>
          </a:solidFill>
          <a:ln w="25400" algn="ctr">
            <a:solidFill>
              <a:srgbClr val="FFFFFF"/>
            </a:solidFill>
            <a:miter lim="800000"/>
            <a:headEnd/>
            <a:tailEnd/>
          </a:ln>
          <a:effectLst>
            <a:outerShdw dist="76200" algn="ctr" rotWithShape="0">
              <a:srgbClr val="808080"/>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anose="020B0503020204020204" pitchFamily="34" charset="-122"/>
            </a:endParaRPr>
          </a:p>
        </p:txBody>
      </p:sp>
      <p:sp>
        <p:nvSpPr>
          <p:cNvPr id="70" name="Text Box 6"/>
          <p:cNvSpPr txBox="1">
            <a:spLocks noChangeArrowheads="1"/>
          </p:cNvSpPr>
          <p:nvPr/>
        </p:nvSpPr>
        <p:spPr bwMode="gray">
          <a:xfrm>
            <a:off x="1894256" y="1841342"/>
            <a:ext cx="4638964" cy="461665"/>
          </a:xfrm>
          <a:prstGeom prst="rect">
            <a:avLst/>
          </a:prstGeom>
          <a:noFill/>
          <a:ln w="9525" algn="ctr">
            <a:noFill/>
            <a:miter lim="800000"/>
            <a:headEnd/>
            <a:tailEnd/>
          </a:ln>
          <a:effectLst/>
        </p:spPr>
        <p:txBody>
          <a:bodyPr>
            <a:spAutoFit/>
          </a:bodyPr>
          <a:lstStyle/>
          <a:p>
            <a:pPr algn="ctr">
              <a:defRPr/>
            </a:pPr>
            <a:r>
              <a:rPr lang="en-US" altLang="zh-CN" sz="2400" b="1" kern="0" dirty="0">
                <a:latin typeface="微软雅黑" pitchFamily="34" charset="-122"/>
                <a:ea typeface="微软雅黑" pitchFamily="34" charset="-122"/>
              </a:rPr>
              <a:t>AMH</a:t>
            </a:r>
            <a:r>
              <a:rPr lang="zh-CN" altLang="en-US" sz="2400" b="1" kern="0" dirty="0">
                <a:latin typeface="微软雅黑" pitchFamily="34" charset="-122"/>
                <a:ea typeface="微软雅黑" pitchFamily="34" charset="-122"/>
              </a:rPr>
              <a:t>生理基础</a:t>
            </a:r>
          </a:p>
        </p:txBody>
      </p:sp>
      <p:sp>
        <p:nvSpPr>
          <p:cNvPr id="71" name="Text Box 7"/>
          <p:cNvSpPr txBox="1">
            <a:spLocks noChangeArrowheads="1"/>
          </p:cNvSpPr>
          <p:nvPr/>
        </p:nvSpPr>
        <p:spPr bwMode="gray">
          <a:xfrm>
            <a:off x="1151589" y="1797649"/>
            <a:ext cx="367408" cy="523220"/>
          </a:xfrm>
          <a:prstGeom prst="rect">
            <a:avLst/>
          </a:prstGeom>
          <a:noFill/>
          <a:ln w="9525" algn="ctr">
            <a:noFill/>
            <a:miter lim="800000"/>
            <a:headEnd/>
            <a:tailEnd/>
          </a:ln>
          <a:effectLst/>
        </p:spPr>
        <p:txBody>
          <a:bodyPr wrap="none">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effectLst/>
                <a:uLnTx/>
                <a:uFillTx/>
                <a:ea typeface="微软雅黑" panose="020B0503020204020204" pitchFamily="34" charset="-122"/>
              </a:rPr>
              <a:t>1</a:t>
            </a:r>
          </a:p>
        </p:txBody>
      </p:sp>
      <p:sp>
        <p:nvSpPr>
          <p:cNvPr id="72" name="AutoShape 12"/>
          <p:cNvSpPr>
            <a:spLocks noChangeArrowheads="1"/>
          </p:cNvSpPr>
          <p:nvPr/>
        </p:nvSpPr>
        <p:spPr bwMode="gray">
          <a:xfrm>
            <a:off x="1292909" y="3131567"/>
            <a:ext cx="5583938" cy="539662"/>
          </a:xfrm>
          <a:prstGeom prst="roundRect">
            <a:avLst>
              <a:gd name="adj" fmla="val 16667"/>
            </a:avLst>
          </a:prstGeom>
          <a:solidFill>
            <a:srgbClr val="BBE0E3"/>
          </a:solidFill>
          <a:ln w="28575" algn="ctr">
            <a:solidFill>
              <a:srgbClr val="FFFFFF"/>
            </a:solidFill>
            <a:round/>
            <a:headEnd/>
            <a:tailEnd/>
          </a:ln>
          <a:effectLst>
            <a:outerShdw dist="71842" dir="2700000" algn="ctr" rotWithShape="0">
              <a:srgbClr val="808080">
                <a:alpha val="50000"/>
              </a:srgbClr>
            </a:outerShdw>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ea typeface="微软雅黑" panose="020B0503020204020204" pitchFamily="34" charset="-122"/>
            </a:endParaRPr>
          </a:p>
        </p:txBody>
      </p:sp>
      <p:sp>
        <p:nvSpPr>
          <p:cNvPr id="73" name="AutoShape 13"/>
          <p:cNvSpPr>
            <a:spLocks noChangeArrowheads="1"/>
          </p:cNvSpPr>
          <p:nvPr/>
        </p:nvSpPr>
        <p:spPr bwMode="gray">
          <a:xfrm>
            <a:off x="949282" y="2991030"/>
            <a:ext cx="773161" cy="809492"/>
          </a:xfrm>
          <a:prstGeom prst="diamond">
            <a:avLst/>
          </a:prstGeom>
          <a:solidFill>
            <a:srgbClr val="BBE0E3"/>
          </a:solidFill>
          <a:ln w="25400" algn="ctr">
            <a:solidFill>
              <a:srgbClr val="FFFFFF"/>
            </a:solidFill>
            <a:miter lim="800000"/>
            <a:headEnd/>
            <a:tailEnd/>
          </a:ln>
          <a:effectLst>
            <a:outerShdw dist="76200" algn="ctr" rotWithShape="0">
              <a:srgbClr val="808080"/>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anose="020B0503020204020204" pitchFamily="34" charset="-122"/>
            </a:endParaRPr>
          </a:p>
        </p:txBody>
      </p:sp>
      <p:sp>
        <p:nvSpPr>
          <p:cNvPr id="74" name="Text Box 14"/>
          <p:cNvSpPr txBox="1">
            <a:spLocks noChangeArrowheads="1"/>
          </p:cNvSpPr>
          <p:nvPr/>
        </p:nvSpPr>
        <p:spPr bwMode="gray">
          <a:xfrm>
            <a:off x="1894256" y="3154417"/>
            <a:ext cx="4638964" cy="461665"/>
          </a:xfrm>
          <a:prstGeom prst="rect">
            <a:avLst/>
          </a:prstGeom>
          <a:noFill/>
          <a:ln w="9525" algn="ctr">
            <a:noFill/>
            <a:miter lim="800000"/>
            <a:headEnd/>
            <a:tailEnd/>
          </a:ln>
          <a:effectLst/>
        </p:spPr>
        <p:txBody>
          <a:bodyPr>
            <a:spAutoFit/>
          </a:bodyPr>
          <a:lstStyle/>
          <a:p>
            <a:pPr algn="ctr">
              <a:defRPr/>
            </a:pPr>
            <a:r>
              <a:rPr lang="en-US" altLang="zh-CN" sz="2400" b="1" kern="0" dirty="0">
                <a:latin typeface="微软雅黑" pitchFamily="34" charset="-122"/>
                <a:ea typeface="微软雅黑" pitchFamily="34" charset="-122"/>
              </a:rPr>
              <a:t>INHB</a:t>
            </a:r>
            <a:r>
              <a:rPr lang="zh-CN" altLang="en-US" sz="2400" b="1" kern="0" dirty="0">
                <a:latin typeface="微软雅黑" pitchFamily="34" charset="-122"/>
                <a:ea typeface="微软雅黑" pitchFamily="34" charset="-122"/>
              </a:rPr>
              <a:t>生理基础</a:t>
            </a:r>
          </a:p>
        </p:txBody>
      </p:sp>
      <p:sp>
        <p:nvSpPr>
          <p:cNvPr id="75" name="Text Box 15"/>
          <p:cNvSpPr txBox="1">
            <a:spLocks noChangeArrowheads="1"/>
          </p:cNvSpPr>
          <p:nvPr/>
        </p:nvSpPr>
        <p:spPr bwMode="gray">
          <a:xfrm>
            <a:off x="1151589" y="3107208"/>
            <a:ext cx="367408" cy="523220"/>
          </a:xfrm>
          <a:prstGeom prst="rect">
            <a:avLst/>
          </a:prstGeom>
          <a:noFill/>
          <a:ln w="9525" algn="ctr">
            <a:noFill/>
            <a:miter lim="800000"/>
            <a:headEnd/>
            <a:tailEnd/>
          </a:ln>
          <a:effectLst/>
        </p:spPr>
        <p:txBody>
          <a:bodyPr wrap="none">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effectLst/>
                <a:uLnTx/>
                <a:uFillTx/>
                <a:ea typeface="微软雅黑" panose="020B0503020204020204" pitchFamily="34" charset="-122"/>
              </a:rPr>
              <a:t>2</a:t>
            </a:r>
          </a:p>
        </p:txBody>
      </p:sp>
      <p:grpSp>
        <p:nvGrpSpPr>
          <p:cNvPr id="15" name="组合 14"/>
          <p:cNvGrpSpPr/>
          <p:nvPr/>
        </p:nvGrpSpPr>
        <p:grpSpPr>
          <a:xfrm>
            <a:off x="953459" y="4262582"/>
            <a:ext cx="5927565" cy="809492"/>
            <a:chOff x="1414686" y="4200486"/>
            <a:chExt cx="5927565" cy="809492"/>
          </a:xfrm>
        </p:grpSpPr>
        <p:sp>
          <p:nvSpPr>
            <p:cNvPr id="11" name="AutoShape 16"/>
            <p:cNvSpPr>
              <a:spLocks noChangeArrowheads="1"/>
            </p:cNvSpPr>
            <p:nvPr/>
          </p:nvSpPr>
          <p:spPr bwMode="gray">
            <a:xfrm>
              <a:off x="1758313" y="4341023"/>
              <a:ext cx="5583938" cy="539662"/>
            </a:xfrm>
            <a:prstGeom prst="roundRect">
              <a:avLst>
                <a:gd name="adj" fmla="val 16667"/>
              </a:avLst>
            </a:prstGeom>
            <a:solidFill>
              <a:srgbClr val="99CC00"/>
            </a:solidFill>
            <a:ln w="28575" algn="ctr">
              <a:solidFill>
                <a:srgbClr val="FFFFFF"/>
              </a:solidFill>
              <a:round/>
              <a:headEnd/>
              <a:tailEnd/>
            </a:ln>
            <a:effectLst>
              <a:outerShdw dist="71842" dir="2700000" algn="ctr" rotWithShape="0">
                <a:srgbClr val="808080">
                  <a:alpha val="50000"/>
                </a:srgbClr>
              </a:outerShdw>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2" name="AutoShape 17"/>
            <p:cNvSpPr>
              <a:spLocks noChangeArrowheads="1"/>
            </p:cNvSpPr>
            <p:nvPr/>
          </p:nvSpPr>
          <p:spPr bwMode="gray">
            <a:xfrm>
              <a:off x="1414686" y="4200486"/>
              <a:ext cx="773161" cy="809492"/>
            </a:xfrm>
            <a:prstGeom prst="diamond">
              <a:avLst/>
            </a:prstGeom>
            <a:solidFill>
              <a:srgbClr val="99CC00"/>
            </a:solidFill>
            <a:ln w="25400" algn="ctr">
              <a:solidFill>
                <a:srgbClr val="FFFFFF"/>
              </a:solidFill>
              <a:miter lim="800000"/>
              <a:headEnd/>
              <a:tailEnd/>
            </a:ln>
            <a:effectLst>
              <a:outerShdw dist="76200" algn="ctr" rotWithShape="0">
                <a:srgbClr val="808080"/>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3" name="Text Box 18"/>
            <p:cNvSpPr txBox="1">
              <a:spLocks noChangeArrowheads="1"/>
            </p:cNvSpPr>
            <p:nvPr/>
          </p:nvSpPr>
          <p:spPr bwMode="gray">
            <a:xfrm>
              <a:off x="2359660" y="4406606"/>
              <a:ext cx="4638964" cy="461665"/>
            </a:xfrm>
            <a:prstGeom prst="rect">
              <a:avLst/>
            </a:prstGeom>
            <a:noFill/>
            <a:ln w="9525" algn="ctr">
              <a:noFill/>
              <a:miter lim="800000"/>
              <a:headEnd/>
              <a:tailEnd/>
            </a:ln>
            <a:effectLst/>
          </p:spPr>
          <p:txBody>
            <a:bodyPr>
              <a:spAutoFit/>
            </a:bodyPr>
            <a:lstStyle/>
            <a:p>
              <a:pPr lvl="0" algn="ctr">
                <a:defRPr/>
              </a:pPr>
              <a:r>
                <a:rPr lang="en-US" altLang="zh-CN" sz="2400" b="1" kern="0" dirty="0">
                  <a:solidFill>
                    <a:prstClr val="black"/>
                  </a:solidFill>
                  <a:latin typeface="微软雅黑" pitchFamily="34" charset="-122"/>
                  <a:ea typeface="微软雅黑" pitchFamily="34" charset="-122"/>
                </a:rPr>
                <a:t>AMH</a:t>
              </a:r>
              <a:r>
                <a:rPr lang="zh-CN" altLang="en-US" sz="2400" b="1" kern="0" dirty="0">
                  <a:solidFill>
                    <a:prstClr val="black"/>
                  </a:solidFill>
                  <a:latin typeface="微软雅黑" pitchFamily="34" charset="-122"/>
                  <a:ea typeface="微软雅黑" pitchFamily="34" charset="-122"/>
                </a:rPr>
                <a:t>和</a:t>
              </a:r>
              <a:r>
                <a:rPr lang="en-US" altLang="zh-CN" sz="2400" b="1" kern="0" dirty="0">
                  <a:solidFill>
                    <a:prstClr val="black"/>
                  </a:solidFill>
                  <a:latin typeface="微软雅黑" pitchFamily="34" charset="-122"/>
                  <a:ea typeface="微软雅黑" pitchFamily="34" charset="-122"/>
                </a:rPr>
                <a:t>INHB</a:t>
              </a:r>
              <a:r>
                <a:rPr lang="zh-CN" altLang="en-US" sz="2400" b="1" kern="0" dirty="0">
                  <a:solidFill>
                    <a:prstClr val="black"/>
                  </a:solidFill>
                  <a:latin typeface="微软雅黑" pitchFamily="34" charset="-122"/>
                  <a:ea typeface="微软雅黑" pitchFamily="34" charset="-122"/>
                </a:rPr>
                <a:t>临床应用</a:t>
              </a:r>
            </a:p>
          </p:txBody>
        </p:sp>
        <p:sp>
          <p:nvSpPr>
            <p:cNvPr id="14" name="Text Box 19"/>
            <p:cNvSpPr txBox="1">
              <a:spLocks noChangeArrowheads="1"/>
            </p:cNvSpPr>
            <p:nvPr/>
          </p:nvSpPr>
          <p:spPr bwMode="gray">
            <a:xfrm>
              <a:off x="1618782" y="4316663"/>
              <a:ext cx="367408" cy="523220"/>
            </a:xfrm>
            <a:prstGeom prst="rect">
              <a:avLst/>
            </a:prstGeom>
            <a:noFill/>
            <a:ln w="9525" algn="ctr">
              <a:noFill/>
              <a:miter lim="800000"/>
              <a:headEnd/>
              <a:tailEnd/>
            </a:ln>
            <a:effectLst/>
          </p:spPr>
          <p:txBody>
            <a:bodyPr wrap="none">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effectLst/>
                  <a:uLnTx/>
                  <a:uFillTx/>
                  <a:ea typeface="微软雅黑" pitchFamily="34" charset="-122"/>
                </a:rPr>
                <a:t>3</a:t>
              </a:r>
            </a:p>
          </p:txBody>
        </p:sp>
      </p:grpSp>
      <p:sp>
        <p:nvSpPr>
          <p:cNvPr id="16" name="AutoShape 4"/>
          <p:cNvSpPr>
            <a:spLocks noChangeArrowheads="1"/>
          </p:cNvSpPr>
          <p:nvPr/>
        </p:nvSpPr>
        <p:spPr bwMode="gray">
          <a:xfrm>
            <a:off x="1292909" y="5539103"/>
            <a:ext cx="5583938" cy="539662"/>
          </a:xfrm>
          <a:prstGeom prst="roundRect">
            <a:avLst>
              <a:gd name="adj" fmla="val 16667"/>
            </a:avLst>
          </a:prstGeom>
          <a:solidFill>
            <a:srgbClr val="009900"/>
          </a:solidFill>
          <a:ln w="28575" algn="ctr">
            <a:solidFill>
              <a:srgbClr val="FFFFFF"/>
            </a:solidFill>
            <a:round/>
            <a:headEnd/>
            <a:tailEnd/>
          </a:ln>
          <a:effectLst>
            <a:outerShdw dist="71842" dir="2700000" algn="ctr" rotWithShape="0">
              <a:srgbClr val="808080">
                <a:alpha val="50000"/>
              </a:srgbClr>
            </a:outerShdw>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ea typeface="微软雅黑" panose="020B0503020204020204" pitchFamily="34" charset="-122"/>
            </a:endParaRPr>
          </a:p>
        </p:txBody>
      </p:sp>
      <p:sp>
        <p:nvSpPr>
          <p:cNvPr id="17" name="AutoShape 5"/>
          <p:cNvSpPr>
            <a:spLocks noChangeArrowheads="1"/>
          </p:cNvSpPr>
          <p:nvPr/>
        </p:nvSpPr>
        <p:spPr bwMode="gray">
          <a:xfrm>
            <a:off x="949282" y="5398567"/>
            <a:ext cx="773161" cy="809492"/>
          </a:xfrm>
          <a:prstGeom prst="diamond">
            <a:avLst/>
          </a:prstGeom>
          <a:solidFill>
            <a:srgbClr val="009900"/>
          </a:solidFill>
          <a:ln w="25400" algn="ctr">
            <a:solidFill>
              <a:srgbClr val="FFFFFF"/>
            </a:solidFill>
            <a:miter lim="800000"/>
            <a:headEnd/>
            <a:tailEnd/>
          </a:ln>
          <a:effectLst>
            <a:outerShdw dist="76200" algn="ctr" rotWithShape="0">
              <a:srgbClr val="808080"/>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anose="020B0503020204020204" pitchFamily="34" charset="-122"/>
            </a:endParaRPr>
          </a:p>
        </p:txBody>
      </p:sp>
      <p:sp>
        <p:nvSpPr>
          <p:cNvPr id="18" name="Text Box 6"/>
          <p:cNvSpPr txBox="1">
            <a:spLocks noChangeArrowheads="1"/>
          </p:cNvSpPr>
          <p:nvPr/>
        </p:nvSpPr>
        <p:spPr bwMode="gray">
          <a:xfrm>
            <a:off x="1894256" y="5558437"/>
            <a:ext cx="4638964" cy="461665"/>
          </a:xfrm>
          <a:prstGeom prst="rect">
            <a:avLst/>
          </a:prstGeom>
          <a:solidFill>
            <a:srgbClr val="009900"/>
          </a:solidFill>
          <a:ln w="9525" algn="ctr">
            <a:noFill/>
            <a:miter lim="800000"/>
            <a:headEnd/>
            <a:tailEnd/>
          </a:ln>
          <a:effectLst/>
        </p:spPr>
        <p:txBody>
          <a:bodyPr>
            <a:spAutoFit/>
          </a:bodyPr>
          <a:lstStyle/>
          <a:p>
            <a:pPr algn="ctr">
              <a:defRPr/>
            </a:pPr>
            <a:r>
              <a:rPr lang="en-US" altLang="zh-CN" sz="2400" b="1" kern="0" dirty="0">
                <a:latin typeface="微软雅黑" pitchFamily="34" charset="-122"/>
                <a:ea typeface="微软雅黑" pitchFamily="34" charset="-122"/>
              </a:rPr>
              <a:t>AMH</a:t>
            </a:r>
            <a:r>
              <a:rPr lang="zh-CN" altLang="en-US" sz="2400" b="1" kern="0" dirty="0">
                <a:latin typeface="微软雅黑" pitchFamily="34" charset="-122"/>
                <a:ea typeface="微软雅黑" pitchFamily="34" charset="-122"/>
              </a:rPr>
              <a:t>和</a:t>
            </a:r>
            <a:r>
              <a:rPr lang="en-US" altLang="zh-CN" sz="2400" b="1" kern="0" dirty="0">
                <a:latin typeface="微软雅黑" pitchFamily="34" charset="-122"/>
                <a:ea typeface="微软雅黑" pitchFamily="34" charset="-122"/>
              </a:rPr>
              <a:t>INHB</a:t>
            </a:r>
            <a:r>
              <a:rPr lang="zh-CN" altLang="en-US" sz="2400" b="1" kern="0" dirty="0">
                <a:latin typeface="微软雅黑" pitchFamily="34" charset="-122"/>
                <a:ea typeface="微软雅黑" pitchFamily="34" charset="-122"/>
              </a:rPr>
              <a:t>试剂性能评估</a:t>
            </a:r>
          </a:p>
        </p:txBody>
      </p:sp>
      <p:sp>
        <p:nvSpPr>
          <p:cNvPr id="19" name="Text Box 7"/>
          <p:cNvSpPr txBox="1">
            <a:spLocks noChangeArrowheads="1"/>
          </p:cNvSpPr>
          <p:nvPr/>
        </p:nvSpPr>
        <p:spPr bwMode="gray">
          <a:xfrm>
            <a:off x="1151589" y="5514744"/>
            <a:ext cx="367408" cy="523220"/>
          </a:xfrm>
          <a:prstGeom prst="rect">
            <a:avLst/>
          </a:prstGeom>
          <a:noFill/>
          <a:ln w="9525" algn="ctr">
            <a:noFill/>
            <a:miter lim="800000"/>
            <a:headEnd/>
            <a:tailEnd/>
          </a:ln>
          <a:effectLst/>
        </p:spPr>
        <p:txBody>
          <a:bodyPr wrap="none">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effectLst/>
                <a:uLnTx/>
                <a:uFillTx/>
                <a:ea typeface="微软雅黑" panose="020B0503020204020204" pitchFamily="34" charset="-122"/>
              </a:rPr>
              <a:t>4</a:t>
            </a:r>
          </a:p>
        </p:txBody>
      </p:sp>
    </p:spTree>
    <p:extLst>
      <p:ext uri="{BB962C8B-B14F-4D97-AF65-F5344CB8AC3E}">
        <p14:creationId xmlns:p14="http://schemas.microsoft.com/office/powerpoint/2010/main" val="1145116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3762530" y="1714488"/>
            <a:ext cx="4690130" cy="430887"/>
          </a:xfrm>
          <a:prstGeom prst="rect">
            <a:avLst/>
          </a:prstGeom>
          <a:noFill/>
          <a:ln w="9525">
            <a:noFill/>
            <a:miter lim="800000"/>
            <a:headEnd/>
            <a:tailEnd/>
          </a:ln>
        </p:spPr>
        <p:txBody>
          <a:bodyPr wrap="none">
            <a:spAutoFit/>
          </a:bodyPr>
          <a:lstStyle/>
          <a:p>
            <a:r>
              <a:rPr lang="en-US" altLang="zh-CN" sz="2200" b="1" dirty="0">
                <a:effectLst>
                  <a:outerShdw blurRad="38100" dist="38100" dir="2700000" algn="tl">
                    <a:srgbClr val="000000">
                      <a:alpha val="43137"/>
                    </a:srgbClr>
                  </a:outerShdw>
                </a:effectLst>
              </a:rPr>
              <a:t>2015  ACOG</a:t>
            </a:r>
            <a:r>
              <a:rPr lang="zh-CN" altLang="en-US" sz="2200" b="1" dirty="0">
                <a:effectLst>
                  <a:outerShdw blurRad="38100" dist="38100" dir="2700000" algn="tl">
                    <a:srgbClr val="000000">
                      <a:alpha val="43137"/>
                    </a:srgbClr>
                  </a:outerShdw>
                </a:effectLst>
              </a:rPr>
              <a:t>美国妇产科学会专家共识</a:t>
            </a:r>
          </a:p>
        </p:txBody>
      </p:sp>
      <p:pic>
        <p:nvPicPr>
          <p:cNvPr id="3" name="Picture 2"/>
          <p:cNvPicPr>
            <a:picLocks noChangeAspect="1" noChangeArrowheads="1"/>
          </p:cNvPicPr>
          <p:nvPr/>
        </p:nvPicPr>
        <p:blipFill>
          <a:blip r:embed="rId2" cstate="print"/>
          <a:srcRect t="34855"/>
          <a:stretch>
            <a:fillRect/>
          </a:stretch>
        </p:blipFill>
        <p:spPr bwMode="auto">
          <a:xfrm>
            <a:off x="2094678" y="2114338"/>
            <a:ext cx="6929486" cy="1886166"/>
          </a:xfrm>
          <a:prstGeom prst="rect">
            <a:avLst/>
          </a:prstGeom>
          <a:noFill/>
          <a:ln w="9525">
            <a:noFill/>
            <a:miter lim="800000"/>
            <a:headEnd/>
            <a:tailEnd/>
          </a:ln>
          <a:effectLst/>
        </p:spPr>
      </p:pic>
      <p:pic>
        <p:nvPicPr>
          <p:cNvPr id="4" name="Picture 3"/>
          <p:cNvPicPr>
            <a:picLocks noChangeAspect="1" noChangeArrowheads="1"/>
          </p:cNvPicPr>
          <p:nvPr/>
        </p:nvPicPr>
        <p:blipFill>
          <a:blip r:embed="rId3" cstate="print"/>
          <a:srcRect/>
          <a:stretch>
            <a:fillRect/>
          </a:stretch>
        </p:blipFill>
        <p:spPr bwMode="auto">
          <a:xfrm>
            <a:off x="2737619" y="4041326"/>
            <a:ext cx="6463987" cy="2602384"/>
          </a:xfrm>
          <a:prstGeom prst="rect">
            <a:avLst/>
          </a:prstGeom>
          <a:noFill/>
          <a:ln w="28575">
            <a:solidFill>
              <a:schemeClr val="accent2"/>
            </a:solidFill>
            <a:miter lim="800000"/>
            <a:headEnd/>
            <a:tailEnd/>
          </a:ln>
          <a:effectLst/>
        </p:spPr>
      </p:pic>
      <p:sp>
        <p:nvSpPr>
          <p:cNvPr id="5" name="矩形 4"/>
          <p:cNvSpPr/>
          <p:nvPr/>
        </p:nvSpPr>
        <p:spPr>
          <a:xfrm>
            <a:off x="2854846" y="548680"/>
            <a:ext cx="5904656" cy="506292"/>
          </a:xfrm>
          <a:prstGeom prst="rect">
            <a:avLst/>
          </a:prstGeom>
        </p:spPr>
        <p:txBody>
          <a:bodyPr wrap="square">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6" name="矩形 5"/>
          <p:cNvSpPr/>
          <p:nvPr/>
        </p:nvSpPr>
        <p:spPr>
          <a:xfrm>
            <a:off x="1808926" y="345985"/>
            <a:ext cx="1071570" cy="368371"/>
          </a:xfrm>
          <a:prstGeom prst="rect">
            <a:avLst/>
          </a:prstGeom>
        </p:spPr>
        <p:txBody>
          <a:bodyPr wrap="square">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7" name="矩形 6"/>
          <p:cNvSpPr/>
          <p:nvPr/>
        </p:nvSpPr>
        <p:spPr>
          <a:xfrm>
            <a:off x="406426" y="1214422"/>
            <a:ext cx="7272808" cy="523215"/>
          </a:xfrm>
          <a:prstGeom prst="rect">
            <a:avLst/>
          </a:prstGeom>
        </p:spPr>
        <p:txBody>
          <a:bodyPr wrap="square" lIns="91426" tIns="45713" rIns="91426" bIns="45713">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卵巢储备评估</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80628" y="6429396"/>
            <a:ext cx="4577834" cy="346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5299" y="2084851"/>
            <a:ext cx="10097199"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67564" y="4581128"/>
            <a:ext cx="6323777"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4175243" y="2660915"/>
            <a:ext cx="1247976" cy="1632181"/>
          </a:xfrm>
          <a:prstGeom prst="rect">
            <a:avLst/>
          </a:prstGeom>
          <a:noFill/>
        </p:spPr>
        <p:style>
          <a:lnRef idx="2">
            <a:schemeClr val="accent2"/>
          </a:lnRef>
          <a:fillRef idx="1">
            <a:schemeClr val="lt1"/>
          </a:fillRef>
          <a:effectRef idx="0">
            <a:schemeClr val="accent2"/>
          </a:effectRef>
          <a:fontRef idx="minor">
            <a:schemeClr val="dk1"/>
          </a:fontRef>
        </p:style>
        <p:txBody>
          <a:bodyPr lIns="121908" tIns="60954" rIns="121908" bIns="60954" rtlCol="0" anchor="ctr"/>
          <a:lstStyle/>
          <a:p>
            <a:pPr algn="ctr"/>
            <a:endParaRPr lang="zh-CN" altLang="en-US" dirty="0">
              <a:ea typeface="微软雅黑" panose="020B0503020204020204" pitchFamily="34" charset="-122"/>
            </a:endParaRPr>
          </a:p>
        </p:txBody>
      </p:sp>
      <p:sp>
        <p:nvSpPr>
          <p:cNvPr id="10" name="矩形 9"/>
          <p:cNvSpPr/>
          <p:nvPr/>
        </p:nvSpPr>
        <p:spPr>
          <a:xfrm>
            <a:off x="2854846" y="548680"/>
            <a:ext cx="5904657" cy="506282"/>
          </a:xfrm>
          <a:prstGeom prst="rect">
            <a:avLst/>
          </a:prstGeom>
        </p:spPr>
        <p:txBody>
          <a:bodyPr wrap="square" lIns="91431" tIns="45715" rIns="91431" bIns="45715">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11" name="矩形 10"/>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12" name="矩形 11"/>
          <p:cNvSpPr/>
          <p:nvPr/>
        </p:nvSpPr>
        <p:spPr>
          <a:xfrm>
            <a:off x="406426" y="1285860"/>
            <a:ext cx="7272808" cy="523215"/>
          </a:xfrm>
          <a:prstGeom prst="rect">
            <a:avLst/>
          </a:prstGeom>
        </p:spPr>
        <p:txBody>
          <a:bodyPr wrap="square" lIns="91426" tIns="45713" rIns="91426" bIns="45713">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卵巢储备评估</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140428196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854846" y="548680"/>
            <a:ext cx="5904657" cy="506282"/>
          </a:xfrm>
          <a:prstGeom prst="rect">
            <a:avLst/>
          </a:prstGeom>
        </p:spPr>
        <p:txBody>
          <a:bodyPr wrap="square" lIns="91431" tIns="45715" rIns="91431" bIns="45715">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9" name="矩形 8"/>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pic>
        <p:nvPicPr>
          <p:cNvPr id="1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4810" y="6286520"/>
            <a:ext cx="5193244" cy="285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6" name="组合 15"/>
          <p:cNvGrpSpPr/>
          <p:nvPr/>
        </p:nvGrpSpPr>
        <p:grpSpPr>
          <a:xfrm>
            <a:off x="3094810" y="1714488"/>
            <a:ext cx="5766242" cy="3500462"/>
            <a:chOff x="3166248" y="1571612"/>
            <a:chExt cx="5766242" cy="3500462"/>
          </a:xfrm>
        </p:grpSpPr>
        <p:pic>
          <p:nvPicPr>
            <p:cNvPr id="1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b="2000"/>
            <a:stretch>
              <a:fillRect/>
            </a:stretch>
          </p:blipFill>
          <p:spPr bwMode="auto">
            <a:xfrm>
              <a:off x="3166248" y="1571612"/>
              <a:ext cx="5766242" cy="3500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矩形 12"/>
            <p:cNvSpPr/>
            <p:nvPr/>
          </p:nvSpPr>
          <p:spPr>
            <a:xfrm>
              <a:off x="7238214" y="2357430"/>
              <a:ext cx="1214446" cy="1785950"/>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ea typeface="微软雅黑" panose="020B0503020204020204" pitchFamily="34" charset="-122"/>
              </a:endParaRPr>
            </a:p>
          </p:txBody>
        </p:sp>
      </p:grpSp>
      <p:pic>
        <p:nvPicPr>
          <p:cNvPr id="14"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t="14593"/>
          <a:stretch>
            <a:fillRect/>
          </a:stretch>
        </p:blipFill>
        <p:spPr bwMode="auto">
          <a:xfrm>
            <a:off x="2523306" y="5214950"/>
            <a:ext cx="6943667" cy="836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矩形 14"/>
          <p:cNvSpPr/>
          <p:nvPr/>
        </p:nvSpPr>
        <p:spPr>
          <a:xfrm>
            <a:off x="406426" y="1142984"/>
            <a:ext cx="7272808" cy="523215"/>
          </a:xfrm>
          <a:prstGeom prst="rect">
            <a:avLst/>
          </a:prstGeom>
        </p:spPr>
        <p:txBody>
          <a:bodyPr wrap="square" lIns="91426" tIns="45713" rIns="91426" bIns="45713">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卵巢储备评估</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243935951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p:cNvPicPr>
            <a:picLocks noChangeAspect="1" noChangeArrowheads="1"/>
          </p:cNvPicPr>
          <p:nvPr/>
        </p:nvPicPr>
        <p:blipFill>
          <a:blip r:embed="rId3" cstate="print"/>
          <a:srcRect/>
          <a:stretch>
            <a:fillRect/>
          </a:stretch>
        </p:blipFill>
        <p:spPr bwMode="auto">
          <a:xfrm>
            <a:off x="910630" y="2204864"/>
            <a:ext cx="6480720" cy="3111887"/>
          </a:xfrm>
          <a:prstGeom prst="rect">
            <a:avLst/>
          </a:prstGeom>
          <a:noFill/>
          <a:ln w="9525">
            <a:noFill/>
            <a:miter lim="800000"/>
            <a:headEnd/>
            <a:tailEnd/>
          </a:ln>
        </p:spPr>
      </p:pic>
      <p:sp>
        <p:nvSpPr>
          <p:cNvPr id="3" name="矩形 2"/>
          <p:cNvSpPr/>
          <p:nvPr/>
        </p:nvSpPr>
        <p:spPr>
          <a:xfrm>
            <a:off x="8172005" y="6488668"/>
            <a:ext cx="4018408" cy="369332"/>
          </a:xfrm>
          <a:prstGeom prst="rect">
            <a:avLst/>
          </a:prstGeom>
        </p:spPr>
        <p:txBody>
          <a:bodyPr wrap="none">
            <a:spAutoFit/>
          </a:bodyPr>
          <a:lstStyle/>
          <a:p>
            <a:r>
              <a:rPr lang="en-US" altLang="zh-CN" dirty="0">
                <a:ea typeface="微软雅黑" panose="020B0503020204020204" pitchFamily="34" charset="-122"/>
              </a:rPr>
              <a:t>Riggs, R et al. Fertility and Sterility, 2011</a:t>
            </a:r>
            <a:endParaRPr lang="zh-CN" altLang="en-US" dirty="0">
              <a:ea typeface="微软雅黑" panose="020B0503020204020204" pitchFamily="34" charset="-122"/>
            </a:endParaRPr>
          </a:p>
        </p:txBody>
      </p:sp>
      <p:sp>
        <p:nvSpPr>
          <p:cNvPr id="4" name="矩形 3"/>
          <p:cNvSpPr/>
          <p:nvPr/>
        </p:nvSpPr>
        <p:spPr>
          <a:xfrm>
            <a:off x="2062758" y="5589240"/>
            <a:ext cx="3775393" cy="400110"/>
          </a:xfrm>
          <a:prstGeom prst="rect">
            <a:avLst/>
          </a:prstGeom>
        </p:spPr>
        <p:txBody>
          <a:bodyPr wrap="none">
            <a:spAutoFit/>
          </a:bodyPr>
          <a:lstStyle/>
          <a:p>
            <a:r>
              <a:rPr lang="zh-CN" altLang="en-US" sz="2000" dirty="0">
                <a:latin typeface="微软雅黑" pitchFamily="34" charset="-122"/>
                <a:ea typeface="微软雅黑" pitchFamily="34" charset="-122"/>
              </a:rPr>
              <a:t>各指标对卵巢低反应的预测价值</a:t>
            </a:r>
          </a:p>
        </p:txBody>
      </p:sp>
      <p:graphicFrame>
        <p:nvGraphicFramePr>
          <p:cNvPr id="5" name="表格 4"/>
          <p:cNvGraphicFramePr>
            <a:graphicFrameLocks noGrp="1"/>
          </p:cNvGraphicFramePr>
          <p:nvPr/>
        </p:nvGraphicFramePr>
        <p:xfrm>
          <a:off x="8111430" y="2708920"/>
          <a:ext cx="3312368" cy="2602083"/>
        </p:xfrm>
        <a:graphic>
          <a:graphicData uri="http://schemas.openxmlformats.org/drawingml/2006/table">
            <a:tbl>
              <a:tblPr firstRow="1" bandRow="1">
                <a:tableStyleId>{1FECB4D8-DB02-4DC6-A0A2-4F2EBAE1DC90}</a:tableStyleId>
              </a:tblPr>
              <a:tblGrid>
                <a:gridCol w="1656184">
                  <a:extLst>
                    <a:ext uri="{9D8B030D-6E8A-4147-A177-3AD203B41FA5}">
                      <a16:colId xmlns:a16="http://schemas.microsoft.com/office/drawing/2014/main" val="20000"/>
                    </a:ext>
                  </a:extLst>
                </a:gridCol>
                <a:gridCol w="1656184">
                  <a:extLst>
                    <a:ext uri="{9D8B030D-6E8A-4147-A177-3AD203B41FA5}">
                      <a16:colId xmlns:a16="http://schemas.microsoft.com/office/drawing/2014/main" val="20001"/>
                    </a:ext>
                  </a:extLst>
                </a:gridCol>
              </a:tblGrid>
              <a:tr h="576064">
                <a:tc>
                  <a:txBody>
                    <a:bodyPr/>
                    <a:lstStyle/>
                    <a:p>
                      <a:pPr algn="ctr"/>
                      <a:r>
                        <a:rPr lang="en-US" altLang="zh-CN" sz="2400" kern="1200" baseline="0" dirty="0">
                          <a:latin typeface="微软雅黑" pitchFamily="34" charset="-122"/>
                          <a:ea typeface="微软雅黑" pitchFamily="34" charset="-122"/>
                        </a:rPr>
                        <a:t>AMH</a:t>
                      </a:r>
                      <a:endParaRPr lang="en-US" altLang="zh-CN" sz="2400" b="1" kern="1200" baseline="0" dirty="0">
                        <a:solidFill>
                          <a:schemeClr val="lt1"/>
                        </a:solidFill>
                        <a:latin typeface="微软雅黑" pitchFamily="34" charset="-122"/>
                        <a:ea typeface="微软雅黑" pitchFamily="34" charset="-122"/>
                        <a:cs typeface="+mn-cs"/>
                      </a:endParaRPr>
                    </a:p>
                  </a:txBody>
                  <a:tcPr/>
                </a:tc>
                <a:tc>
                  <a:txBody>
                    <a:bodyPr/>
                    <a:lstStyle/>
                    <a:p>
                      <a:pPr algn="ctr"/>
                      <a:r>
                        <a:rPr lang="zh-CN" altLang="en-US" sz="2400" kern="1200" baseline="0" dirty="0">
                          <a:latin typeface="微软雅黑" pitchFamily="34" charset="-122"/>
                          <a:ea typeface="微软雅黑" pitchFamily="34" charset="-122"/>
                        </a:rPr>
                        <a:t>低反应</a:t>
                      </a:r>
                      <a:endParaRPr lang="zh-CN" altLang="en-US" sz="2400" dirty="0">
                        <a:latin typeface="微软雅黑" pitchFamily="34" charset="-122"/>
                        <a:ea typeface="微软雅黑" pitchFamily="34" charset="-122"/>
                      </a:endParaRPr>
                    </a:p>
                  </a:txBody>
                  <a:tcPr/>
                </a:tc>
                <a:extLst>
                  <a:ext uri="{0D108BD9-81ED-4DB2-BD59-A6C34878D82A}">
                    <a16:rowId xmlns:a16="http://schemas.microsoft.com/office/drawing/2014/main" val="10000"/>
                  </a:ext>
                </a:extLst>
              </a:tr>
              <a:tr h="623939">
                <a:tc>
                  <a:txBody>
                    <a:bodyPr/>
                    <a:lstStyle/>
                    <a:p>
                      <a:pPr algn="ctr"/>
                      <a:r>
                        <a:rPr lang="en-US" altLang="zh-CN" sz="2000" kern="1200" baseline="0" dirty="0">
                          <a:latin typeface="微软雅黑" pitchFamily="34" charset="-122"/>
                          <a:ea typeface="微软雅黑" pitchFamily="34" charset="-122"/>
                        </a:rPr>
                        <a:t>Cut-off</a:t>
                      </a:r>
                      <a:r>
                        <a:rPr lang="zh-CN" altLang="en-US" sz="2000" kern="1200" baseline="0" dirty="0">
                          <a:latin typeface="微软雅黑" pitchFamily="34" charset="-122"/>
                          <a:ea typeface="微软雅黑" pitchFamily="34" charset="-122"/>
                        </a:rPr>
                        <a:t>（</a:t>
                      </a:r>
                      <a:r>
                        <a:rPr lang="en-US" altLang="zh-CN" sz="2000" kern="1200" baseline="0" dirty="0" err="1">
                          <a:latin typeface="微软雅黑" pitchFamily="34" charset="-122"/>
                          <a:ea typeface="微软雅黑" pitchFamily="34" charset="-122"/>
                        </a:rPr>
                        <a:t>ng</a:t>
                      </a:r>
                      <a:r>
                        <a:rPr lang="en-US" altLang="zh-CN" sz="2000" kern="1200" baseline="0" dirty="0">
                          <a:latin typeface="微软雅黑" pitchFamily="34" charset="-122"/>
                          <a:ea typeface="微软雅黑" pitchFamily="34" charset="-122"/>
                        </a:rPr>
                        <a:t>/ml</a:t>
                      </a:r>
                      <a:r>
                        <a:rPr lang="zh-CN" altLang="en-US" sz="2000" kern="1200" baseline="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a:txBody>
                  <a:tcPr/>
                </a:tc>
                <a:tc>
                  <a:txBody>
                    <a:bodyPr/>
                    <a:lstStyle/>
                    <a:p>
                      <a:pPr algn="ctr"/>
                      <a:r>
                        <a:rPr lang="en-US" altLang="zh-CN" sz="2000" kern="1200" baseline="0" dirty="0">
                          <a:latin typeface="微软雅黑" pitchFamily="34" charset="-122"/>
                          <a:ea typeface="微软雅黑" pitchFamily="34" charset="-122"/>
                        </a:rPr>
                        <a:t>1.5	</a:t>
                      </a:r>
                      <a:endParaRPr lang="zh-CN" altLang="en-US" sz="2000" dirty="0">
                        <a:latin typeface="微软雅黑" pitchFamily="34" charset="-122"/>
                        <a:ea typeface="微软雅黑" pitchFamily="34" charset="-122"/>
                      </a:endParaRPr>
                    </a:p>
                  </a:txBody>
                  <a:tcPr/>
                </a:tc>
                <a:extLst>
                  <a:ext uri="{0D108BD9-81ED-4DB2-BD59-A6C34878D82A}">
                    <a16:rowId xmlns:a16="http://schemas.microsoft.com/office/drawing/2014/main" val="10001"/>
                  </a:ext>
                </a:extLst>
              </a:tr>
              <a:tr h="623939">
                <a:tc>
                  <a:txBody>
                    <a:bodyPr/>
                    <a:lstStyle/>
                    <a:p>
                      <a:pPr algn="ctr"/>
                      <a:r>
                        <a:rPr lang="en-US" altLang="zh-CN" sz="2000" kern="1200" baseline="0" dirty="0">
                          <a:latin typeface="微软雅黑" pitchFamily="34" charset="-122"/>
                          <a:ea typeface="微软雅黑" pitchFamily="34" charset="-122"/>
                        </a:rPr>
                        <a:t>Sensitivity</a:t>
                      </a:r>
                      <a:endParaRPr lang="zh-CN" altLang="en-US" sz="2000" dirty="0">
                        <a:latin typeface="微软雅黑" pitchFamily="34" charset="-122"/>
                        <a:ea typeface="微软雅黑" pitchFamily="34" charset="-122"/>
                      </a:endParaRPr>
                    </a:p>
                  </a:txBody>
                  <a:tcPr/>
                </a:tc>
                <a:tc>
                  <a:txBody>
                    <a:bodyPr/>
                    <a:lstStyle/>
                    <a:p>
                      <a:pPr algn="ctr"/>
                      <a:r>
                        <a:rPr lang="en-US" altLang="zh-CN" sz="2000" kern="1200" baseline="0" dirty="0">
                          <a:latin typeface="微软雅黑" pitchFamily="34" charset="-122"/>
                          <a:ea typeface="微软雅黑" pitchFamily="34" charset="-122"/>
                        </a:rPr>
                        <a:t>0.86	</a:t>
                      </a:r>
                      <a:endParaRPr lang="zh-CN" altLang="en-US" sz="2000" dirty="0">
                        <a:latin typeface="微软雅黑" pitchFamily="34" charset="-122"/>
                        <a:ea typeface="微软雅黑" pitchFamily="34" charset="-122"/>
                      </a:endParaRPr>
                    </a:p>
                  </a:txBody>
                  <a:tcPr/>
                </a:tc>
                <a:extLst>
                  <a:ext uri="{0D108BD9-81ED-4DB2-BD59-A6C34878D82A}">
                    <a16:rowId xmlns:a16="http://schemas.microsoft.com/office/drawing/2014/main" val="10002"/>
                  </a:ext>
                </a:extLst>
              </a:tr>
              <a:tr h="623939">
                <a:tc>
                  <a:txBody>
                    <a:bodyPr/>
                    <a:lstStyle/>
                    <a:p>
                      <a:pPr algn="ctr"/>
                      <a:r>
                        <a:rPr lang="en-US" altLang="zh-CN" sz="2000" kern="1200" baseline="0" dirty="0">
                          <a:latin typeface="微软雅黑" pitchFamily="34" charset="-122"/>
                          <a:ea typeface="微软雅黑" pitchFamily="34" charset="-122"/>
                        </a:rPr>
                        <a:t>specificity</a:t>
                      </a:r>
                      <a:endParaRPr lang="zh-CN" altLang="en-US" sz="2000" dirty="0">
                        <a:latin typeface="微软雅黑" pitchFamily="34" charset="-122"/>
                        <a:ea typeface="微软雅黑" pitchFamily="34" charset="-12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000" kern="1200" baseline="0" dirty="0">
                          <a:latin typeface="微软雅黑" pitchFamily="34" charset="-122"/>
                          <a:ea typeface="微软雅黑" pitchFamily="34" charset="-122"/>
                        </a:rPr>
                        <a:t>0.78	</a:t>
                      </a:r>
                    </a:p>
                    <a:p>
                      <a:pPr algn="ctr"/>
                      <a:endParaRPr lang="zh-CN" altLang="en-US" sz="2000" dirty="0">
                        <a:latin typeface="微软雅黑" pitchFamily="34" charset="-122"/>
                        <a:ea typeface="微软雅黑" pitchFamily="34" charset="-122"/>
                      </a:endParaRPr>
                    </a:p>
                  </a:txBody>
                  <a:tcPr/>
                </a:tc>
                <a:extLst>
                  <a:ext uri="{0D108BD9-81ED-4DB2-BD59-A6C34878D82A}">
                    <a16:rowId xmlns:a16="http://schemas.microsoft.com/office/drawing/2014/main" val="10003"/>
                  </a:ext>
                </a:extLst>
              </a:tr>
            </a:tbl>
          </a:graphicData>
        </a:graphic>
      </p:graphicFrame>
      <p:sp>
        <p:nvSpPr>
          <p:cNvPr id="7" name="矩形 6"/>
          <p:cNvSpPr/>
          <p:nvPr/>
        </p:nvSpPr>
        <p:spPr>
          <a:xfrm>
            <a:off x="982638" y="3334414"/>
            <a:ext cx="4464496" cy="360040"/>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8" name="矩形 7"/>
          <p:cNvSpPr/>
          <p:nvPr/>
        </p:nvSpPr>
        <p:spPr>
          <a:xfrm>
            <a:off x="1846734" y="6021288"/>
            <a:ext cx="4273093" cy="461665"/>
          </a:xfrm>
          <a:prstGeom prst="rect">
            <a:avLst/>
          </a:prstGeom>
        </p:spPr>
        <p:txBody>
          <a:bodyPr wrap="none">
            <a:spAutoFit/>
          </a:bodyPr>
          <a:lstStyle/>
          <a:p>
            <a:r>
              <a:rPr lang="en-US" altLang="zh-CN" sz="2400" b="1" dirty="0">
                <a:solidFill>
                  <a:srgbClr val="FF0000"/>
                </a:solidFill>
                <a:ea typeface="微软雅黑" panose="020B0503020204020204" pitchFamily="34" charset="-122"/>
              </a:rPr>
              <a:t>AMH&gt; AFC&gt; Age&gt; FSH/LH&gt; </a:t>
            </a:r>
            <a:r>
              <a:rPr lang="en-US" altLang="zh-CN" sz="2400" b="1" dirty="0" err="1">
                <a:solidFill>
                  <a:srgbClr val="FF0000"/>
                </a:solidFill>
                <a:ea typeface="微软雅黑" panose="020B0503020204020204" pitchFamily="34" charset="-122"/>
              </a:rPr>
              <a:t>bFSH</a:t>
            </a:r>
            <a:endParaRPr lang="zh-CN" altLang="en-US" sz="2400" b="1" dirty="0">
              <a:solidFill>
                <a:srgbClr val="FF0000"/>
              </a:solidFill>
              <a:ea typeface="微软雅黑" panose="020B0503020204020204" pitchFamily="34" charset="-122"/>
            </a:endParaRPr>
          </a:p>
        </p:txBody>
      </p:sp>
      <p:sp>
        <p:nvSpPr>
          <p:cNvPr id="11" name="矩形 10"/>
          <p:cNvSpPr/>
          <p:nvPr/>
        </p:nvSpPr>
        <p:spPr>
          <a:xfrm>
            <a:off x="2854846" y="548680"/>
            <a:ext cx="5904656" cy="506292"/>
          </a:xfrm>
          <a:prstGeom prst="rect">
            <a:avLst/>
          </a:prstGeom>
        </p:spPr>
        <p:txBody>
          <a:bodyPr wrap="square">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12" name="矩形 11"/>
          <p:cNvSpPr/>
          <p:nvPr/>
        </p:nvSpPr>
        <p:spPr>
          <a:xfrm>
            <a:off x="1808926" y="345985"/>
            <a:ext cx="1071570" cy="368371"/>
          </a:xfrm>
          <a:prstGeom prst="rect">
            <a:avLst/>
          </a:prstGeom>
        </p:spPr>
        <p:txBody>
          <a:bodyPr wrap="square">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14" name="矩形 13"/>
          <p:cNvSpPr/>
          <p:nvPr/>
        </p:nvSpPr>
        <p:spPr>
          <a:xfrm>
            <a:off x="523042" y="1268760"/>
            <a:ext cx="5270995" cy="523220"/>
          </a:xfrm>
          <a:prstGeom prst="rect">
            <a:avLst/>
          </a:prstGeom>
        </p:spPr>
        <p:txBody>
          <a:bodyPr wrap="none">
            <a:spAutoFit/>
          </a:bodyPr>
          <a:lstStyle/>
          <a:p>
            <a:pPr>
              <a:spcBef>
                <a:spcPts val="0"/>
              </a:spcBef>
              <a:spcAft>
                <a:spcPts val="0"/>
              </a:spcAft>
            </a:pP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预测卵巢反应性</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39944562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93032" y="1922537"/>
            <a:ext cx="8486775" cy="707886"/>
          </a:xfrm>
          <a:prstGeom prst="rect">
            <a:avLst/>
          </a:prstGeom>
          <a:noFill/>
          <a:ln w="9525">
            <a:noFill/>
            <a:miter lim="800000"/>
            <a:headEnd/>
            <a:tailEnd/>
          </a:ln>
        </p:spPr>
        <p:txBody>
          <a:bodyPr>
            <a:spAutoFit/>
          </a:bodyPr>
          <a:lstStyle/>
          <a:p>
            <a:r>
              <a:rPr lang="en-US" altLang="zh-CN" sz="2000" b="1" dirty="0">
                <a:effectLst>
                  <a:outerShdw blurRad="38100" dist="38100" dir="2700000" algn="tl">
                    <a:srgbClr val="000000">
                      <a:alpha val="43137"/>
                    </a:srgbClr>
                  </a:outerShdw>
                </a:effectLst>
                <a:ea typeface="微软雅黑" pitchFamily="34" charset="-122"/>
              </a:rPr>
              <a:t>2011</a:t>
            </a:r>
            <a:r>
              <a:rPr lang="zh-CN" altLang="en-US" sz="2000" b="1" dirty="0">
                <a:effectLst>
                  <a:outerShdw blurRad="38100" dist="38100" dir="2700000" algn="tl">
                    <a:srgbClr val="000000">
                      <a:alpha val="43137"/>
                    </a:srgbClr>
                  </a:outerShdw>
                </a:effectLst>
                <a:ea typeface="微软雅黑" pitchFamily="34" charset="-122"/>
              </a:rPr>
              <a:t>年的</a:t>
            </a:r>
            <a:r>
              <a:rPr lang="en-US" altLang="zh-CN" sz="2000" b="1" dirty="0">
                <a:effectLst>
                  <a:outerShdw blurRad="38100" dist="38100" dir="2700000" algn="tl">
                    <a:srgbClr val="000000">
                      <a:alpha val="43137"/>
                    </a:srgbClr>
                  </a:outerShdw>
                </a:effectLst>
                <a:ea typeface="微软雅黑" pitchFamily="34" charset="-122"/>
              </a:rPr>
              <a:t>ESHRE </a:t>
            </a:r>
            <a:r>
              <a:rPr lang="zh-CN" altLang="en-US" sz="2000" b="1" dirty="0">
                <a:effectLst>
                  <a:outerShdw blurRad="38100" dist="38100" dir="2700000" algn="tl">
                    <a:srgbClr val="000000">
                      <a:alpha val="43137"/>
                    </a:srgbClr>
                  </a:outerShdw>
                </a:effectLst>
                <a:ea typeface="微软雅黑" pitchFamily="34" charset="-122"/>
              </a:rPr>
              <a:t>（欧洲人类生殖和胚胎学协会年会）对于“卵巢低反应”制定的博格尼亚标准</a:t>
            </a:r>
          </a:p>
        </p:txBody>
      </p:sp>
      <p:pic>
        <p:nvPicPr>
          <p:cNvPr id="5" name="Picture 2"/>
          <p:cNvPicPr>
            <a:picLocks noChangeAspect="1" noChangeArrowheads="1"/>
          </p:cNvPicPr>
          <p:nvPr/>
        </p:nvPicPr>
        <p:blipFill>
          <a:blip r:embed="rId3" cstate="print"/>
          <a:srcRect/>
          <a:stretch>
            <a:fillRect/>
          </a:stretch>
        </p:blipFill>
        <p:spPr bwMode="auto">
          <a:xfrm>
            <a:off x="2278782" y="2636912"/>
            <a:ext cx="7246938" cy="2430462"/>
          </a:xfrm>
          <a:prstGeom prst="rect">
            <a:avLst/>
          </a:prstGeom>
          <a:noFill/>
          <a:ln w="9525">
            <a:noFill/>
            <a:miter lim="800000"/>
            <a:headEnd/>
            <a:tailEnd/>
          </a:ln>
        </p:spPr>
      </p:pic>
      <p:sp>
        <p:nvSpPr>
          <p:cNvPr id="6" name="TextBox 5"/>
          <p:cNvSpPr txBox="1">
            <a:spLocks noChangeArrowheads="1"/>
          </p:cNvSpPr>
          <p:nvPr/>
        </p:nvSpPr>
        <p:spPr bwMode="auto">
          <a:xfrm>
            <a:off x="1856507" y="5065787"/>
            <a:ext cx="8137525" cy="1600438"/>
          </a:xfrm>
          <a:prstGeom prst="rect">
            <a:avLst/>
          </a:prstGeom>
          <a:noFill/>
          <a:ln w="9525">
            <a:noFill/>
            <a:miter lim="800000"/>
            <a:headEnd/>
            <a:tailEnd/>
          </a:ln>
        </p:spPr>
        <p:txBody>
          <a:bodyPr>
            <a:spAutoFit/>
          </a:bodyPr>
          <a:lstStyle/>
          <a:p>
            <a:pPr>
              <a:lnSpc>
                <a:spcPct val="150000"/>
              </a:lnSpc>
            </a:pPr>
            <a:r>
              <a:rPr lang="zh-CN" altLang="en-US" sz="2000" b="1" dirty="0">
                <a:ea typeface="微软雅黑" pitchFamily="34" charset="-122"/>
              </a:rPr>
              <a:t>（</a:t>
            </a:r>
            <a:r>
              <a:rPr lang="en-US" altLang="zh-CN" sz="2000" b="1" dirty="0">
                <a:ea typeface="微软雅黑" pitchFamily="34" charset="-122"/>
              </a:rPr>
              <a:t>1</a:t>
            </a:r>
            <a:r>
              <a:rPr lang="zh-CN" altLang="en-US" sz="2000" b="1" dirty="0">
                <a:ea typeface="微软雅黑" pitchFamily="34" charset="-122"/>
              </a:rPr>
              <a:t>）年龄≥</a:t>
            </a:r>
            <a:r>
              <a:rPr lang="en-US" altLang="zh-CN" sz="2000" b="1" dirty="0">
                <a:ea typeface="微软雅黑" pitchFamily="34" charset="-122"/>
              </a:rPr>
              <a:t>40</a:t>
            </a:r>
            <a:r>
              <a:rPr lang="zh-CN" altLang="en-US" sz="2000" b="1" dirty="0">
                <a:ea typeface="微软雅黑" pitchFamily="34" charset="-122"/>
              </a:rPr>
              <a:t>岁或存在其他卵巢低反应的风险；</a:t>
            </a:r>
            <a:endParaRPr lang="en-US" altLang="zh-CN" sz="2000" b="1" dirty="0">
              <a:ea typeface="微软雅黑" pitchFamily="34" charset="-122"/>
            </a:endParaRPr>
          </a:p>
          <a:p>
            <a:pPr>
              <a:lnSpc>
                <a:spcPct val="150000"/>
              </a:lnSpc>
            </a:pPr>
            <a:r>
              <a:rPr lang="zh-CN" altLang="en-US" sz="2000" b="1" dirty="0">
                <a:ea typeface="微软雅黑" pitchFamily="34" charset="-122"/>
              </a:rPr>
              <a:t>（</a:t>
            </a:r>
            <a:r>
              <a:rPr lang="en-US" altLang="zh-CN" sz="2000" b="1" dirty="0">
                <a:ea typeface="微软雅黑" pitchFamily="34" charset="-122"/>
              </a:rPr>
              <a:t>2</a:t>
            </a:r>
            <a:r>
              <a:rPr lang="zh-CN" altLang="en-US" sz="2000" b="1" dirty="0">
                <a:ea typeface="微软雅黑" pitchFamily="34" charset="-122"/>
              </a:rPr>
              <a:t>）前次卵巢低反应史（获卵数≤</a:t>
            </a:r>
            <a:r>
              <a:rPr lang="en-US" altLang="zh-CN" sz="2000" b="1" dirty="0">
                <a:ea typeface="微软雅黑" pitchFamily="34" charset="-122"/>
              </a:rPr>
              <a:t>3</a:t>
            </a:r>
            <a:r>
              <a:rPr lang="zh-CN" altLang="en-US" sz="2000" b="1" dirty="0">
                <a:ea typeface="微软雅黑" pitchFamily="34" charset="-122"/>
              </a:rPr>
              <a:t>个）；</a:t>
            </a:r>
            <a:endParaRPr lang="en-US" altLang="zh-CN" sz="2000" b="1" dirty="0">
              <a:ea typeface="微软雅黑" pitchFamily="34" charset="-122"/>
            </a:endParaRPr>
          </a:p>
          <a:p>
            <a:r>
              <a:rPr lang="zh-CN" altLang="en-US" sz="2000" b="1" dirty="0">
                <a:ea typeface="微软雅黑" pitchFamily="34" charset="-122"/>
              </a:rPr>
              <a:t>（</a:t>
            </a:r>
            <a:r>
              <a:rPr lang="en-US" altLang="zh-CN" sz="2000" b="1" dirty="0">
                <a:ea typeface="微软雅黑" pitchFamily="34" charset="-122"/>
              </a:rPr>
              <a:t>3</a:t>
            </a:r>
            <a:r>
              <a:rPr lang="zh-CN" altLang="en-US" sz="2000" b="1" dirty="0">
                <a:ea typeface="微软雅黑" pitchFamily="34" charset="-122"/>
              </a:rPr>
              <a:t>）卵巢储备试验提示异常（</a:t>
            </a:r>
            <a:r>
              <a:rPr lang="en-US" altLang="zh-CN" sz="2000" b="1" dirty="0">
                <a:ea typeface="微软雅黑" pitchFamily="34" charset="-122"/>
              </a:rPr>
              <a:t>AFC</a:t>
            </a:r>
            <a:r>
              <a:rPr lang="zh-CN" altLang="en-US" sz="2000" b="1" dirty="0">
                <a:ea typeface="微软雅黑" pitchFamily="34" charset="-122"/>
              </a:rPr>
              <a:t>＜</a:t>
            </a:r>
            <a:r>
              <a:rPr lang="en-US" altLang="zh-CN" sz="2000" b="1" dirty="0">
                <a:ea typeface="微软雅黑" pitchFamily="34" charset="-122"/>
              </a:rPr>
              <a:t>5~7</a:t>
            </a:r>
            <a:r>
              <a:rPr lang="zh-CN" altLang="en-US" sz="2000" b="1" dirty="0">
                <a:ea typeface="微软雅黑" pitchFamily="34" charset="-122"/>
              </a:rPr>
              <a:t>个或</a:t>
            </a:r>
            <a:r>
              <a:rPr lang="en-US" altLang="zh-CN" sz="2000" b="1" dirty="0">
                <a:solidFill>
                  <a:srgbClr val="FF0000"/>
                </a:solidFill>
                <a:ea typeface="微软雅黑" pitchFamily="34" charset="-122"/>
              </a:rPr>
              <a:t>AMH</a:t>
            </a:r>
            <a:r>
              <a:rPr lang="zh-CN" altLang="en-US" sz="2000" b="1" dirty="0">
                <a:solidFill>
                  <a:srgbClr val="FF0000"/>
                </a:solidFill>
                <a:ea typeface="微软雅黑" pitchFamily="34" charset="-122"/>
              </a:rPr>
              <a:t>＜</a:t>
            </a:r>
            <a:r>
              <a:rPr lang="en-US" altLang="zh-CN" sz="2000" b="1" dirty="0">
                <a:solidFill>
                  <a:srgbClr val="FF0000"/>
                </a:solidFill>
                <a:ea typeface="微软雅黑" pitchFamily="34" charset="-122"/>
              </a:rPr>
              <a:t>1.1ng/ml</a:t>
            </a:r>
            <a:r>
              <a:rPr lang="zh-CN" altLang="en-US" sz="2000" b="1" dirty="0">
                <a:ea typeface="微软雅黑" pitchFamily="34" charset="-122"/>
              </a:rPr>
              <a:t>）</a:t>
            </a:r>
            <a:endParaRPr lang="en-US" altLang="zh-CN" sz="2000" b="1" dirty="0">
              <a:ea typeface="微软雅黑" pitchFamily="34" charset="-122"/>
            </a:endParaRPr>
          </a:p>
          <a:p>
            <a:r>
              <a:rPr lang="zh-CN" altLang="en-US" dirty="0">
                <a:solidFill>
                  <a:schemeClr val="tx1">
                    <a:lumMod val="50000"/>
                    <a:lumOff val="50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至少满足以上</a:t>
            </a:r>
            <a:r>
              <a:rPr lang="en-US" altLang="zh-CN" dirty="0">
                <a:solidFill>
                  <a:schemeClr val="tx1">
                    <a:lumMod val="75000"/>
                    <a:lumOff val="25000"/>
                  </a:schemeClr>
                </a:solidFill>
                <a:latin typeface="微软雅黑" pitchFamily="34" charset="-122"/>
                <a:ea typeface="微软雅黑" pitchFamily="34" charset="-122"/>
              </a:rPr>
              <a:t>3 </a:t>
            </a:r>
            <a:r>
              <a:rPr lang="zh-CN" altLang="en-US" dirty="0">
                <a:solidFill>
                  <a:schemeClr val="tx1">
                    <a:lumMod val="75000"/>
                    <a:lumOff val="25000"/>
                  </a:schemeClr>
                </a:solidFill>
                <a:latin typeface="微软雅黑" pitchFamily="34" charset="-122"/>
                <a:ea typeface="微软雅黑" pitchFamily="34" charset="-122"/>
              </a:rPr>
              <a:t>条中的</a:t>
            </a:r>
            <a:r>
              <a:rPr lang="en-US" altLang="zh-CN" dirty="0">
                <a:solidFill>
                  <a:schemeClr val="tx1">
                    <a:lumMod val="75000"/>
                    <a:lumOff val="25000"/>
                  </a:schemeClr>
                </a:solidFill>
                <a:latin typeface="微软雅黑" pitchFamily="34" charset="-122"/>
                <a:ea typeface="微软雅黑" pitchFamily="34" charset="-122"/>
              </a:rPr>
              <a:t>2 </a:t>
            </a:r>
            <a:r>
              <a:rPr lang="zh-CN" altLang="en-US" dirty="0">
                <a:solidFill>
                  <a:schemeClr val="tx1">
                    <a:lumMod val="75000"/>
                    <a:lumOff val="25000"/>
                  </a:schemeClr>
                </a:solidFill>
                <a:latin typeface="微软雅黑" pitchFamily="34" charset="-122"/>
                <a:ea typeface="微软雅黑" pitchFamily="34" charset="-122"/>
              </a:rPr>
              <a:t>条即可诊断为</a:t>
            </a:r>
            <a:r>
              <a:rPr lang="en-US" altLang="zh-CN" dirty="0">
                <a:solidFill>
                  <a:schemeClr val="tx1">
                    <a:lumMod val="75000"/>
                    <a:lumOff val="25000"/>
                  </a:schemeClr>
                </a:solidFill>
                <a:latin typeface="微软雅黑" pitchFamily="34" charset="-122"/>
                <a:ea typeface="微软雅黑" pitchFamily="34" charset="-122"/>
              </a:rPr>
              <a:t>POR</a:t>
            </a:r>
            <a:endParaRPr lang="zh-CN" altLang="en-US" dirty="0">
              <a:solidFill>
                <a:schemeClr val="tx1">
                  <a:lumMod val="75000"/>
                  <a:lumOff val="25000"/>
                </a:schemeClr>
              </a:solidFill>
              <a:ea typeface="微软雅黑" pitchFamily="34" charset="-122"/>
            </a:endParaRPr>
          </a:p>
        </p:txBody>
      </p:sp>
      <p:sp>
        <p:nvSpPr>
          <p:cNvPr id="11" name="矩形 10"/>
          <p:cNvSpPr/>
          <p:nvPr/>
        </p:nvSpPr>
        <p:spPr>
          <a:xfrm>
            <a:off x="2854846" y="548680"/>
            <a:ext cx="5904656" cy="506292"/>
          </a:xfrm>
          <a:prstGeom prst="rect">
            <a:avLst/>
          </a:prstGeom>
        </p:spPr>
        <p:txBody>
          <a:bodyPr wrap="square">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12" name="矩形 11"/>
          <p:cNvSpPr/>
          <p:nvPr/>
        </p:nvSpPr>
        <p:spPr>
          <a:xfrm>
            <a:off x="1808926" y="345985"/>
            <a:ext cx="1071570" cy="368371"/>
          </a:xfrm>
          <a:prstGeom prst="rect">
            <a:avLst/>
          </a:prstGeom>
        </p:spPr>
        <p:txBody>
          <a:bodyPr wrap="square">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13" name="矩形 12"/>
          <p:cNvSpPr/>
          <p:nvPr/>
        </p:nvSpPr>
        <p:spPr>
          <a:xfrm>
            <a:off x="523042" y="1268760"/>
            <a:ext cx="5270995" cy="523220"/>
          </a:xfrm>
          <a:prstGeom prst="rect">
            <a:avLst/>
          </a:prstGeom>
        </p:spPr>
        <p:txBody>
          <a:bodyPr wrap="none">
            <a:spAutoFit/>
          </a:bodyPr>
          <a:lstStyle/>
          <a:p>
            <a:pPr>
              <a:spcBef>
                <a:spcPts val="0"/>
              </a:spcBef>
              <a:spcAft>
                <a:spcPts val="0"/>
              </a:spcAft>
            </a:pP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预测卵巢反应性</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413629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854846" y="548680"/>
            <a:ext cx="5904656" cy="506292"/>
          </a:xfrm>
          <a:prstGeom prst="rect">
            <a:avLst/>
          </a:prstGeom>
        </p:spPr>
        <p:txBody>
          <a:bodyPr wrap="square">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12" name="矩形 11"/>
          <p:cNvSpPr/>
          <p:nvPr/>
        </p:nvSpPr>
        <p:spPr>
          <a:xfrm>
            <a:off x="1808926" y="345985"/>
            <a:ext cx="1071570" cy="368371"/>
          </a:xfrm>
          <a:prstGeom prst="rect">
            <a:avLst/>
          </a:prstGeom>
        </p:spPr>
        <p:txBody>
          <a:bodyPr wrap="square">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pic>
        <p:nvPicPr>
          <p:cNvPr id="15" name="Picture 1"/>
          <p:cNvPicPr>
            <a:picLocks noChangeAspect="1"/>
          </p:cNvPicPr>
          <p:nvPr/>
        </p:nvPicPr>
        <p:blipFill>
          <a:blip r:embed="rId3" cstate="print">
            <a:extLst>
              <a:ext uri="{28A0092B-C50C-407E-A947-70E740481C1C}">
                <a14:useLocalDpi xmlns:a14="http://schemas.microsoft.com/office/drawing/2010/main" val="0"/>
              </a:ext>
            </a:extLst>
          </a:blip>
          <a:srcRect r="35851"/>
          <a:stretch>
            <a:fillRect/>
          </a:stretch>
        </p:blipFill>
        <p:spPr bwMode="auto">
          <a:xfrm>
            <a:off x="1630710" y="1916832"/>
            <a:ext cx="4392488" cy="4348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3"/>
          <p:cNvPicPr>
            <a:picLocks noChangeAspect="1"/>
          </p:cNvPicPr>
          <p:nvPr/>
        </p:nvPicPr>
        <p:blipFill>
          <a:blip r:embed="rId4" cstate="print">
            <a:extLst>
              <a:ext uri="{28A0092B-C50C-407E-A947-70E740481C1C}">
                <a14:useLocalDpi xmlns:a14="http://schemas.microsoft.com/office/drawing/2010/main" val="0"/>
              </a:ext>
            </a:extLst>
          </a:blip>
          <a:srcRect l="68285" t="42534" r="1653" b="21297"/>
          <a:stretch>
            <a:fillRect/>
          </a:stretch>
        </p:blipFill>
        <p:spPr bwMode="auto">
          <a:xfrm>
            <a:off x="4222998" y="3861048"/>
            <a:ext cx="1603375"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7" name="Group 49"/>
          <p:cNvGraphicFramePr>
            <a:graphicFrameLocks noGrp="1"/>
          </p:cNvGraphicFramePr>
          <p:nvPr/>
        </p:nvGraphicFramePr>
        <p:xfrm>
          <a:off x="6455246" y="1916832"/>
          <a:ext cx="4427586" cy="4133521"/>
        </p:xfrm>
        <a:graphic>
          <a:graphicData uri="http://schemas.openxmlformats.org/drawingml/2006/table">
            <a:tbl>
              <a:tblPr/>
              <a:tblGrid>
                <a:gridCol w="2646618">
                  <a:extLst>
                    <a:ext uri="{9D8B030D-6E8A-4147-A177-3AD203B41FA5}">
                      <a16:colId xmlns:a16="http://schemas.microsoft.com/office/drawing/2014/main" val="20000"/>
                    </a:ext>
                  </a:extLst>
                </a:gridCol>
                <a:gridCol w="1780968">
                  <a:extLst>
                    <a:ext uri="{9D8B030D-6E8A-4147-A177-3AD203B41FA5}">
                      <a16:colId xmlns:a16="http://schemas.microsoft.com/office/drawing/2014/main" val="20001"/>
                    </a:ext>
                  </a:extLst>
                </a:gridCol>
              </a:tblGrid>
              <a:tr h="287950">
                <a:tc gridSpan="2">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a:ln>
                            <a:noFill/>
                          </a:ln>
                          <a:solidFill>
                            <a:schemeClr val="tx1"/>
                          </a:solidFill>
                          <a:effectLst/>
                          <a:latin typeface="微软雅黑" pitchFamily="34" charset="-122"/>
                          <a:ea typeface="微软雅黑" pitchFamily="34" charset="-122"/>
                        </a:rPr>
                        <a:t>过度刺激预测</a:t>
                      </a:r>
                      <a:endParaRPr kumimoji="0" lang="en-GB" altLang="en-US" sz="1600" b="0" i="0" u="none" strike="noStrike" cap="none" normalizeH="0" baseline="0" dirty="0">
                        <a:ln>
                          <a:noFill/>
                        </a:ln>
                        <a:solidFill>
                          <a:schemeClr val="tx1"/>
                        </a:solidFill>
                        <a:effectLst/>
                        <a:latin typeface="微软雅黑" pitchFamily="34" charset="-122"/>
                        <a:ea typeface="微软雅黑" pitchFamily="34" charset="-122"/>
                      </a:endParaRP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330724">
                <a:tc>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a:ln>
                          <a:noFill/>
                        </a:ln>
                        <a:solidFill>
                          <a:schemeClr val="tx1"/>
                        </a:solidFill>
                        <a:effectLst/>
                        <a:latin typeface="微软雅黑" pitchFamily="34" charset="-122"/>
                        <a:ea typeface="微软雅黑" pitchFamily="34" charset="-122"/>
                      </a:endParaRP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微软雅黑" pitchFamily="34" charset="-122"/>
                          <a:ea typeface="微软雅黑" pitchFamily="34" charset="-122"/>
                        </a:rPr>
                        <a:t>AUC</a:t>
                      </a: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0724">
                <a:tc>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微软雅黑" pitchFamily="34" charset="-122"/>
                          <a:ea typeface="微软雅黑" pitchFamily="34" charset="-122"/>
                        </a:rPr>
                        <a:t>Age</a:t>
                      </a: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微软雅黑" pitchFamily="34" charset="-122"/>
                          <a:ea typeface="微软雅黑" pitchFamily="34" charset="-122"/>
                        </a:rPr>
                        <a:t>0.61</a:t>
                      </a: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0724">
                <a:tc>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微软雅黑" pitchFamily="34" charset="-122"/>
                          <a:ea typeface="微软雅黑" pitchFamily="34" charset="-122"/>
                        </a:rPr>
                        <a:t>FSH</a:t>
                      </a: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微软雅黑" pitchFamily="34" charset="-122"/>
                          <a:ea typeface="微软雅黑" pitchFamily="34" charset="-122"/>
                        </a:rPr>
                        <a:t>0.66</a:t>
                      </a: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0724">
                <a:tc>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微软雅黑" pitchFamily="34" charset="-122"/>
                          <a:ea typeface="微软雅黑" pitchFamily="34" charset="-122"/>
                        </a:rPr>
                        <a:t>AFC</a:t>
                      </a: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微软雅黑" pitchFamily="34" charset="-122"/>
                          <a:ea typeface="微软雅黑" pitchFamily="34" charset="-122"/>
                        </a:rPr>
                        <a:t>0.79</a:t>
                      </a: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30724">
                <a:tc>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微软雅黑" pitchFamily="34" charset="-122"/>
                          <a:ea typeface="微软雅黑" pitchFamily="34" charset="-122"/>
                        </a:rPr>
                        <a:t>AMH</a:t>
                      </a: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微软雅黑" pitchFamily="34" charset="-122"/>
                          <a:ea typeface="微软雅黑" pitchFamily="34" charset="-122"/>
                        </a:rPr>
                        <a:t>0.81</a:t>
                      </a: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30724">
                <a:tc>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微软雅黑" pitchFamily="34" charset="-122"/>
                          <a:ea typeface="微软雅黑" pitchFamily="34" charset="-122"/>
                        </a:rPr>
                        <a:t>Age &amp; FSH</a:t>
                      </a: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微软雅黑" pitchFamily="34" charset="-122"/>
                          <a:ea typeface="微软雅黑" pitchFamily="34" charset="-122"/>
                        </a:rPr>
                        <a:t>0.68</a:t>
                      </a: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30724">
                <a:tc>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微软雅黑" pitchFamily="34" charset="-122"/>
                          <a:ea typeface="微软雅黑" pitchFamily="34" charset="-122"/>
                        </a:rPr>
                        <a:t>Age &amp; AFC</a:t>
                      </a: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微软雅黑" pitchFamily="34" charset="-122"/>
                          <a:ea typeface="微软雅黑" pitchFamily="34" charset="-122"/>
                        </a:rPr>
                        <a:t>0.81</a:t>
                      </a: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30724">
                <a:tc>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微软雅黑" pitchFamily="34" charset="-122"/>
                          <a:ea typeface="微软雅黑" pitchFamily="34" charset="-122"/>
                        </a:rPr>
                        <a:t>Age &amp; AMH</a:t>
                      </a: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微软雅黑" pitchFamily="34" charset="-122"/>
                          <a:ea typeface="微软雅黑" pitchFamily="34" charset="-122"/>
                        </a:rPr>
                        <a:t>0.81</a:t>
                      </a: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30724">
                <a:tc>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微软雅黑" pitchFamily="34" charset="-122"/>
                          <a:ea typeface="微软雅黑" pitchFamily="34" charset="-122"/>
                        </a:rPr>
                        <a:t>Age &amp; AMH &amp; AFC</a:t>
                      </a: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微软雅黑" pitchFamily="34" charset="-122"/>
                          <a:ea typeface="微软雅黑" pitchFamily="34" charset="-122"/>
                        </a:rPr>
                        <a:t>0.85</a:t>
                      </a: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509865">
                <a:tc>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微软雅黑" pitchFamily="34" charset="-122"/>
                          <a:ea typeface="微软雅黑" pitchFamily="34" charset="-122"/>
                        </a:rPr>
                        <a:t>Age &amp; AMH &amp; AFC &amp;FSH </a:t>
                      </a: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微软雅黑" pitchFamily="34" charset="-122"/>
                          <a:ea typeface="微软雅黑" pitchFamily="34" charset="-122"/>
                        </a:rPr>
                        <a:t>0.85</a:t>
                      </a: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30724">
                <a:tc>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微软雅黑" pitchFamily="34" charset="-122"/>
                          <a:ea typeface="微软雅黑" pitchFamily="34" charset="-122"/>
                        </a:rPr>
                        <a:t>AMH &amp; AFC</a:t>
                      </a: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itchFamily="34" charset="0"/>
                          <a:ea typeface="宋体" pitchFamily="2" charset="-122"/>
                        </a:defRPr>
                      </a:lvl1pPr>
                      <a:lvl2pPr marL="742950" indent="-285750" eaLnBrk="0" hangingPunct="0">
                        <a:spcBef>
                          <a:spcPct val="20000"/>
                        </a:spcBef>
                        <a:defRPr sz="2400">
                          <a:solidFill>
                            <a:schemeClr val="tx1"/>
                          </a:solidFill>
                          <a:latin typeface="Arial" pitchFamily="34" charset="0"/>
                          <a:ea typeface="宋体" pitchFamily="2" charset="-122"/>
                        </a:defRPr>
                      </a:lvl2pPr>
                      <a:lvl3pPr marL="1143000" indent="-228600" eaLnBrk="0" hangingPunct="0">
                        <a:spcBef>
                          <a:spcPct val="20000"/>
                        </a:spcBef>
                        <a:defRPr sz="2000">
                          <a:solidFill>
                            <a:schemeClr val="tx1"/>
                          </a:solidFill>
                          <a:latin typeface="Arial" pitchFamily="34" charset="0"/>
                          <a:ea typeface="宋体" pitchFamily="2" charset="-122"/>
                        </a:defRPr>
                      </a:lvl3pPr>
                      <a:lvl4pPr marL="1600200" indent="-228600" eaLnBrk="0" hangingPunct="0">
                        <a:spcBef>
                          <a:spcPct val="20000"/>
                        </a:spcBef>
                        <a:defRPr>
                          <a:solidFill>
                            <a:schemeClr val="tx1"/>
                          </a:solidFill>
                          <a:latin typeface="Arial" pitchFamily="34" charset="0"/>
                          <a:ea typeface="宋体" pitchFamily="2" charset="-122"/>
                        </a:defRPr>
                      </a:lvl4pPr>
                      <a:lvl5pPr marL="2057400" indent="-228600" eaLnBrk="0" hangingPunct="0">
                        <a:spcBef>
                          <a:spcPct val="20000"/>
                        </a:spcBef>
                        <a:defRPr>
                          <a:solidFill>
                            <a:schemeClr val="tx1"/>
                          </a:solidFill>
                          <a:latin typeface="Arial" pitchFamily="34" charset="0"/>
                          <a:ea typeface="宋体" pitchFamily="2" charset="-122"/>
                        </a:defRPr>
                      </a:lvl5pPr>
                      <a:lvl6pPr marL="2514600" indent="-228600" eaLnBrk="0" fontAlgn="base" hangingPunct="0">
                        <a:spcBef>
                          <a:spcPct val="2000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2000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2000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20000"/>
                        </a:spcBef>
                        <a:spcAft>
                          <a:spcPct val="0"/>
                        </a:spcAft>
                        <a:defRPr>
                          <a:solidFill>
                            <a:schemeClr val="tx1"/>
                          </a:solidFill>
                          <a:latin typeface="Arial" pitchFamily="34" charset="0"/>
                          <a:ea typeface="宋体"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微软雅黑" pitchFamily="34" charset="-122"/>
                          <a:ea typeface="微软雅黑" pitchFamily="34" charset="-122"/>
                        </a:rPr>
                        <a:t>0.85</a:t>
                      </a:r>
                    </a:p>
                  </a:txBody>
                  <a:tcPr marL="54408" marR="54408" marT="36288" marB="3628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sp>
        <p:nvSpPr>
          <p:cNvPr id="21" name="Rounded Rectangle 7"/>
          <p:cNvSpPr/>
          <p:nvPr/>
        </p:nvSpPr>
        <p:spPr>
          <a:xfrm>
            <a:off x="6407621" y="4869755"/>
            <a:ext cx="4187179" cy="1152129"/>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76816" tIns="38408" rIns="76816" bIns="38408" anchor="ctr"/>
          <a:lstStyle/>
          <a:p>
            <a:pPr algn="ctr" fontAlgn="auto">
              <a:spcBef>
                <a:spcPts val="0"/>
              </a:spcBef>
              <a:spcAft>
                <a:spcPts val="0"/>
              </a:spcAft>
              <a:defRPr/>
            </a:pPr>
            <a:endParaRPr lang="en-GB"/>
          </a:p>
        </p:txBody>
      </p:sp>
      <p:sp>
        <p:nvSpPr>
          <p:cNvPr id="22" name="Rectangle 2"/>
          <p:cNvSpPr>
            <a:spLocks noChangeArrowheads="1"/>
          </p:cNvSpPr>
          <p:nvPr/>
        </p:nvSpPr>
        <p:spPr bwMode="auto">
          <a:xfrm>
            <a:off x="10415686" y="6453336"/>
            <a:ext cx="161290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defRPr/>
            </a:pPr>
            <a:r>
              <a:rPr lang="en-GB" altLang="en-US" sz="1000" i="1" dirty="0" err="1">
                <a:solidFill>
                  <a:srgbClr val="404040"/>
                </a:solidFill>
                <a:latin typeface="+mj-ea"/>
                <a:ea typeface="+mj-ea"/>
              </a:rPr>
              <a:t>Broer</a:t>
            </a:r>
            <a:r>
              <a:rPr lang="en-GB" altLang="en-US" sz="1000" i="1" dirty="0">
                <a:solidFill>
                  <a:srgbClr val="404040"/>
                </a:solidFill>
                <a:latin typeface="+mj-ea"/>
                <a:ea typeface="+mj-ea"/>
              </a:rPr>
              <a:t>. 2013 </a:t>
            </a:r>
            <a:r>
              <a:rPr lang="en-GB" altLang="en-US" sz="1000" i="1" dirty="0" err="1">
                <a:solidFill>
                  <a:srgbClr val="404040"/>
                </a:solidFill>
                <a:latin typeface="+mj-ea"/>
                <a:ea typeface="+mj-ea"/>
              </a:rPr>
              <a:t>Fertil</a:t>
            </a:r>
            <a:r>
              <a:rPr lang="en-GB" altLang="en-US" sz="1000" i="1" dirty="0">
                <a:solidFill>
                  <a:srgbClr val="404040"/>
                </a:solidFill>
                <a:latin typeface="+mj-ea"/>
                <a:ea typeface="+mj-ea"/>
              </a:rPr>
              <a:t> </a:t>
            </a:r>
            <a:r>
              <a:rPr lang="en-GB" altLang="en-US" sz="1000" i="1" dirty="0" err="1">
                <a:solidFill>
                  <a:srgbClr val="404040"/>
                </a:solidFill>
                <a:latin typeface="+mj-ea"/>
                <a:ea typeface="+mj-ea"/>
              </a:rPr>
              <a:t>Steril</a:t>
            </a:r>
            <a:r>
              <a:rPr lang="en-GB" altLang="en-US" sz="1000" i="1" dirty="0">
                <a:solidFill>
                  <a:srgbClr val="404040"/>
                </a:solidFill>
                <a:latin typeface="+mj-ea"/>
                <a:ea typeface="+mj-ea"/>
              </a:rPr>
              <a:t>.</a:t>
            </a:r>
            <a:endParaRPr lang="en-US" altLang="zh-CN" sz="1000" i="1" dirty="0">
              <a:solidFill>
                <a:srgbClr val="404040"/>
              </a:solidFill>
              <a:latin typeface="+mj-ea"/>
              <a:ea typeface="+mj-ea"/>
            </a:endParaRPr>
          </a:p>
        </p:txBody>
      </p:sp>
      <p:sp>
        <p:nvSpPr>
          <p:cNvPr id="23" name="TextBox 22"/>
          <p:cNvSpPr txBox="1"/>
          <p:nvPr/>
        </p:nvSpPr>
        <p:spPr>
          <a:xfrm>
            <a:off x="6455246" y="6165304"/>
            <a:ext cx="3775393" cy="523220"/>
          </a:xfrm>
          <a:prstGeom prst="rect">
            <a:avLst/>
          </a:prstGeom>
          <a:noFill/>
        </p:spPr>
        <p:txBody>
          <a:bodyPr wrap="none" rtlCol="0">
            <a:spAutoFit/>
          </a:bodyPr>
          <a:lstStyle/>
          <a:p>
            <a:pPr fontAlgn="auto">
              <a:spcBef>
                <a:spcPts val="0"/>
              </a:spcBef>
              <a:spcAft>
                <a:spcPts val="0"/>
              </a:spcAft>
            </a:pP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联合检测预测价值更高</a:t>
            </a:r>
          </a:p>
        </p:txBody>
      </p:sp>
      <p:sp>
        <p:nvSpPr>
          <p:cNvPr id="25" name="矩形 24"/>
          <p:cNvSpPr/>
          <p:nvPr/>
        </p:nvSpPr>
        <p:spPr>
          <a:xfrm>
            <a:off x="523042" y="1268760"/>
            <a:ext cx="5270995" cy="523220"/>
          </a:xfrm>
          <a:prstGeom prst="rect">
            <a:avLst/>
          </a:prstGeom>
        </p:spPr>
        <p:txBody>
          <a:bodyPr wrap="none">
            <a:spAutoFit/>
          </a:bodyPr>
          <a:lstStyle/>
          <a:p>
            <a:pPr>
              <a:spcBef>
                <a:spcPts val="0"/>
              </a:spcBef>
              <a:spcAft>
                <a:spcPts val="0"/>
              </a:spcAft>
            </a:pP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预测卵巢反应性</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8361224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84115" y="2084852"/>
            <a:ext cx="7175029" cy="31569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p:cNvSpPr/>
          <p:nvPr/>
        </p:nvSpPr>
        <p:spPr>
          <a:xfrm>
            <a:off x="2219648" y="4025536"/>
            <a:ext cx="887307" cy="410369"/>
          </a:xfrm>
          <a:prstGeom prst="rect">
            <a:avLst/>
          </a:prstGeom>
        </p:spPr>
        <p:txBody>
          <a:bodyPr wrap="none" lIns="121908" tIns="60954" rIns="121908" bIns="60954">
            <a:spAutoFit/>
          </a:bodyPr>
          <a:lstStyle/>
          <a:p>
            <a:r>
              <a:rPr lang="en-US" altLang="zh-CN" b="1" i="1" dirty="0">
                <a:effectLst>
                  <a:outerShdw blurRad="38100" dist="38100" dir="2700000" algn="tl">
                    <a:srgbClr val="000000">
                      <a:alpha val="43137"/>
                    </a:srgbClr>
                  </a:outerShdw>
                </a:effectLst>
                <a:latin typeface="Broadway" pitchFamily="82" charset="0"/>
                <a:ea typeface="DFPYeaSong-B5" pitchFamily="18" charset="-120"/>
              </a:rPr>
              <a:t>n=72</a:t>
            </a:r>
            <a:endParaRPr lang="zh-CN" altLang="en-US" b="1" i="1" dirty="0">
              <a:effectLst>
                <a:outerShdw blurRad="38100" dist="38100" dir="2700000" algn="tl">
                  <a:srgbClr val="000000">
                    <a:alpha val="43137"/>
                  </a:srgbClr>
                </a:outerShdw>
              </a:effectLst>
              <a:latin typeface="Broadway" pitchFamily="82" charset="0"/>
              <a:ea typeface="DFPYeaSong-B5" pitchFamily="18" charset="-120"/>
            </a:endParaRPr>
          </a:p>
        </p:txBody>
      </p:sp>
      <p:sp>
        <p:nvSpPr>
          <p:cNvPr id="4" name="矩形 3"/>
          <p:cNvSpPr/>
          <p:nvPr/>
        </p:nvSpPr>
        <p:spPr>
          <a:xfrm>
            <a:off x="1775289" y="5499469"/>
            <a:ext cx="9006947" cy="861775"/>
          </a:xfrm>
          <a:prstGeom prst="rect">
            <a:avLst/>
          </a:prstGeom>
        </p:spPr>
        <p:txBody>
          <a:bodyPr wrap="square" lIns="121908" tIns="60954" rIns="121908" bIns="60954">
            <a:spAutoFit/>
          </a:bodyPr>
          <a:lstStyle/>
          <a:p>
            <a:r>
              <a:rPr lang="zh-CN" altLang="en-US" sz="2400" dirty="0">
                <a:latin typeface="微软雅黑" panose="020B0503020204020204" pitchFamily="34" charset="-122"/>
                <a:ea typeface="微软雅黑" panose="020B0503020204020204" pitchFamily="34" charset="-122"/>
              </a:rPr>
              <a:t>在</a:t>
            </a:r>
            <a:r>
              <a:rPr lang="en-US" altLang="zh-CN" sz="2400" dirty="0">
                <a:latin typeface="微软雅黑" panose="020B0503020204020204" pitchFamily="34" charset="-122"/>
                <a:ea typeface="微软雅黑" panose="020B0503020204020204" pitchFamily="34" charset="-122"/>
              </a:rPr>
              <a:t>COH </a:t>
            </a:r>
            <a:r>
              <a:rPr lang="zh-CN" altLang="en-US" sz="2400" dirty="0">
                <a:latin typeface="微软雅黑" panose="020B0503020204020204" pitchFamily="34" charset="-122"/>
                <a:ea typeface="微软雅黑" panose="020B0503020204020204" pitchFamily="34" charset="-122"/>
              </a:rPr>
              <a:t>过程中</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随着卵泡的逐渐发育成熟</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血清中</a:t>
            </a:r>
            <a:r>
              <a:rPr lang="en-US" altLang="zh-CN" sz="2400" dirty="0">
                <a:latin typeface="微软雅黑" panose="020B0503020204020204" pitchFamily="34" charset="-122"/>
                <a:ea typeface="微软雅黑" panose="020B0503020204020204" pitchFamily="34" charset="-122"/>
              </a:rPr>
              <a:t>INHB</a:t>
            </a:r>
            <a:r>
              <a:rPr lang="zh-CN" altLang="en-US" sz="2400" dirty="0">
                <a:latin typeface="微软雅黑" panose="020B0503020204020204" pitchFamily="34" charset="-122"/>
                <a:ea typeface="微软雅黑" panose="020B0503020204020204" pitchFamily="34" charset="-122"/>
              </a:rPr>
              <a:t>浓度从卵泡早期开始迅速升高</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卵泡中期达峰值</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之后逐渐下降</a:t>
            </a:r>
          </a:p>
        </p:txBody>
      </p:sp>
      <p:sp>
        <p:nvSpPr>
          <p:cNvPr id="6" name="矩形 5"/>
          <p:cNvSpPr/>
          <p:nvPr/>
        </p:nvSpPr>
        <p:spPr>
          <a:xfrm>
            <a:off x="2317746" y="6529226"/>
            <a:ext cx="7007866" cy="328295"/>
          </a:xfrm>
          <a:prstGeom prst="rect">
            <a:avLst/>
          </a:prstGeom>
        </p:spPr>
        <p:txBody>
          <a:bodyPr wrap="square" lIns="121908" tIns="60954" rIns="121908" bIns="60954">
            <a:spAutoFit/>
          </a:bodyPr>
          <a:lstStyle/>
          <a:p>
            <a:r>
              <a:rPr lang="zh-CN" altLang="en-US" sz="1300" dirty="0"/>
              <a:t>程萍</a:t>
            </a:r>
            <a:r>
              <a:rPr lang="en-US" altLang="zh-CN" sz="1300" dirty="0"/>
              <a:t>, </a:t>
            </a:r>
            <a:r>
              <a:rPr lang="zh-CN" altLang="en-US" sz="1300" dirty="0"/>
              <a:t>杨飚</a:t>
            </a:r>
            <a:r>
              <a:rPr lang="en-US" altLang="zh-CN" sz="1300" dirty="0"/>
              <a:t>, </a:t>
            </a:r>
            <a:r>
              <a:rPr lang="zh-CN" altLang="en-US" sz="1300" dirty="0"/>
              <a:t>张丽萍</a:t>
            </a:r>
            <a:r>
              <a:rPr lang="en-US" altLang="zh-CN" sz="1300" dirty="0"/>
              <a:t>. </a:t>
            </a:r>
            <a:r>
              <a:rPr lang="zh-CN" altLang="en-US" sz="1300" dirty="0"/>
              <a:t>抑制素</a:t>
            </a:r>
            <a:r>
              <a:rPr lang="en-US" altLang="zh-CN" sz="1300" dirty="0"/>
              <a:t>B</a:t>
            </a:r>
            <a:r>
              <a:rPr lang="zh-CN" altLang="en-US" sz="1300" dirty="0"/>
              <a:t>对卵巢储备功能的预测作用</a:t>
            </a:r>
            <a:r>
              <a:rPr lang="en-US" altLang="zh-CN" sz="1300" dirty="0"/>
              <a:t>[J]. </a:t>
            </a:r>
            <a:r>
              <a:rPr lang="zh-CN" altLang="en-US" sz="1300" dirty="0"/>
              <a:t>中国医药导报</a:t>
            </a:r>
            <a:r>
              <a:rPr lang="en-US" altLang="zh-CN" sz="1300" dirty="0"/>
              <a:t>, 2012, 09(26):43-45.</a:t>
            </a:r>
            <a:endParaRPr lang="zh-CN" altLang="en-US" sz="1300" dirty="0"/>
          </a:p>
        </p:txBody>
      </p:sp>
      <p:sp>
        <p:nvSpPr>
          <p:cNvPr id="9" name="矩形 8"/>
          <p:cNvSpPr/>
          <p:nvPr/>
        </p:nvSpPr>
        <p:spPr>
          <a:xfrm>
            <a:off x="2854846" y="548680"/>
            <a:ext cx="5904657" cy="506282"/>
          </a:xfrm>
          <a:prstGeom prst="rect">
            <a:avLst/>
          </a:prstGeom>
        </p:spPr>
        <p:txBody>
          <a:bodyPr wrap="square" lIns="91431" tIns="45715" rIns="91431" bIns="45715">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10" name="矩形 9"/>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13" name="矩形 12"/>
          <p:cNvSpPr/>
          <p:nvPr/>
        </p:nvSpPr>
        <p:spPr>
          <a:xfrm>
            <a:off x="523042" y="1268760"/>
            <a:ext cx="5270995" cy="523220"/>
          </a:xfrm>
          <a:prstGeom prst="rect">
            <a:avLst/>
          </a:prstGeom>
        </p:spPr>
        <p:txBody>
          <a:bodyPr wrap="none">
            <a:spAutoFit/>
          </a:bodyPr>
          <a:lstStyle/>
          <a:p>
            <a:pPr>
              <a:spcBef>
                <a:spcPts val="0"/>
              </a:spcBef>
              <a:spcAft>
                <a:spcPts val="0"/>
              </a:spcAft>
            </a:pP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预测卵巢反应性</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160364433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5872" y="2133600"/>
            <a:ext cx="11758669" cy="2590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2591274" y="6529226"/>
            <a:ext cx="7007866" cy="328295"/>
          </a:xfrm>
          <a:prstGeom prst="rect">
            <a:avLst/>
          </a:prstGeom>
        </p:spPr>
        <p:txBody>
          <a:bodyPr wrap="square" lIns="121908" tIns="60954" rIns="121908" bIns="60954">
            <a:spAutoFit/>
          </a:bodyPr>
          <a:lstStyle/>
          <a:p>
            <a:r>
              <a:rPr lang="zh-CN" altLang="en-US" sz="1300" dirty="0"/>
              <a:t>程萍</a:t>
            </a:r>
            <a:r>
              <a:rPr lang="en-US" altLang="zh-CN" sz="1300" dirty="0"/>
              <a:t>, </a:t>
            </a:r>
            <a:r>
              <a:rPr lang="zh-CN" altLang="en-US" sz="1300" dirty="0"/>
              <a:t>杨飚</a:t>
            </a:r>
            <a:r>
              <a:rPr lang="en-US" altLang="zh-CN" sz="1300" dirty="0"/>
              <a:t>, </a:t>
            </a:r>
            <a:r>
              <a:rPr lang="zh-CN" altLang="en-US" sz="1300" dirty="0"/>
              <a:t>张丽萍</a:t>
            </a:r>
            <a:r>
              <a:rPr lang="en-US" altLang="zh-CN" sz="1300" dirty="0"/>
              <a:t>. </a:t>
            </a:r>
            <a:r>
              <a:rPr lang="zh-CN" altLang="en-US" sz="1300" dirty="0"/>
              <a:t>抑制素</a:t>
            </a:r>
            <a:r>
              <a:rPr lang="en-US" altLang="zh-CN" sz="1300" dirty="0"/>
              <a:t>B</a:t>
            </a:r>
            <a:r>
              <a:rPr lang="zh-CN" altLang="en-US" sz="1300" dirty="0"/>
              <a:t>对卵巢储备功能的预测作用</a:t>
            </a:r>
            <a:r>
              <a:rPr lang="en-US" altLang="zh-CN" sz="1300" dirty="0"/>
              <a:t>[J]. </a:t>
            </a:r>
            <a:r>
              <a:rPr lang="zh-CN" altLang="en-US" sz="1300" dirty="0"/>
              <a:t>中国医药导报</a:t>
            </a:r>
            <a:r>
              <a:rPr lang="en-US" altLang="zh-CN" sz="1300" dirty="0"/>
              <a:t>, 2012, 09(26):43-45.</a:t>
            </a:r>
            <a:endParaRPr lang="zh-CN" altLang="en-US" sz="1300" dirty="0"/>
          </a:p>
        </p:txBody>
      </p:sp>
      <p:sp>
        <p:nvSpPr>
          <p:cNvPr id="6" name="TextBox 5"/>
          <p:cNvSpPr txBox="1"/>
          <p:nvPr/>
        </p:nvSpPr>
        <p:spPr>
          <a:xfrm>
            <a:off x="2219437" y="5139582"/>
            <a:ext cx="7751540" cy="779700"/>
          </a:xfrm>
          <a:prstGeom prst="rect">
            <a:avLst/>
          </a:prstGeom>
          <a:noFill/>
        </p:spPr>
        <p:txBody>
          <a:bodyPr wrap="none" lIns="121908" tIns="60954" rIns="121908" bIns="60954" rtlCol="0">
            <a:spAutoFit/>
          </a:bodyPr>
          <a:lstStyle/>
          <a:p>
            <a:r>
              <a:rPr lang="zh-CN" altLang="en-US" sz="43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抑制素</a:t>
            </a:r>
            <a:r>
              <a:rPr lang="en-US" altLang="zh-CN" sz="43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B</a:t>
            </a:r>
            <a:r>
              <a:rPr lang="zh-CN" altLang="en-US" sz="43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浓度与获卵数有相关性</a:t>
            </a:r>
          </a:p>
        </p:txBody>
      </p:sp>
      <p:sp>
        <p:nvSpPr>
          <p:cNvPr id="8" name="TextBox 7"/>
          <p:cNvSpPr txBox="1"/>
          <p:nvPr/>
        </p:nvSpPr>
        <p:spPr>
          <a:xfrm>
            <a:off x="9840084" y="1844713"/>
            <a:ext cx="1068958" cy="492443"/>
          </a:xfrm>
          <a:prstGeom prst="rect">
            <a:avLst/>
          </a:prstGeom>
          <a:noFill/>
        </p:spPr>
        <p:txBody>
          <a:bodyPr wrap="none" lIns="121908" tIns="60954" rIns="121908" bIns="60954" rtlCol="0">
            <a:spAutoFit/>
          </a:bodyPr>
          <a:lstStyle/>
          <a:p>
            <a:r>
              <a:rPr lang="en-US" altLang="zh-CN" sz="2400" b="1" i="1" dirty="0">
                <a:effectLst>
                  <a:outerShdw blurRad="38100" dist="38100" dir="2700000" algn="tl">
                    <a:srgbClr val="000000">
                      <a:alpha val="43137"/>
                    </a:srgbClr>
                  </a:outerShdw>
                </a:effectLst>
                <a:latin typeface="Broadway" pitchFamily="82" charset="0"/>
                <a:ea typeface="DFPYeaSong-B5" pitchFamily="18" charset="-120"/>
              </a:rPr>
              <a:t>N=72</a:t>
            </a:r>
            <a:endParaRPr lang="zh-CN" altLang="en-US" sz="2400" b="1" i="1" dirty="0">
              <a:effectLst>
                <a:outerShdw blurRad="38100" dist="38100" dir="2700000" algn="tl">
                  <a:srgbClr val="000000">
                    <a:alpha val="43137"/>
                  </a:srgbClr>
                </a:outerShdw>
              </a:effectLst>
              <a:latin typeface="Broadway" pitchFamily="82" charset="0"/>
              <a:ea typeface="DFPYeaSong-B5" pitchFamily="18" charset="-120"/>
            </a:endParaRPr>
          </a:p>
        </p:txBody>
      </p:sp>
      <p:sp>
        <p:nvSpPr>
          <p:cNvPr id="10" name="矩形 9"/>
          <p:cNvSpPr/>
          <p:nvPr/>
        </p:nvSpPr>
        <p:spPr>
          <a:xfrm>
            <a:off x="2854846" y="548680"/>
            <a:ext cx="5904657" cy="506282"/>
          </a:xfrm>
          <a:prstGeom prst="rect">
            <a:avLst/>
          </a:prstGeom>
        </p:spPr>
        <p:txBody>
          <a:bodyPr wrap="square" lIns="91431" tIns="45715" rIns="91431" bIns="45715">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11" name="矩形 10"/>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12" name="矩形 11"/>
          <p:cNvSpPr/>
          <p:nvPr/>
        </p:nvSpPr>
        <p:spPr>
          <a:xfrm>
            <a:off x="523042" y="1268760"/>
            <a:ext cx="5270995" cy="523220"/>
          </a:xfrm>
          <a:prstGeom prst="rect">
            <a:avLst/>
          </a:prstGeom>
        </p:spPr>
        <p:txBody>
          <a:bodyPr wrap="none">
            <a:spAutoFit/>
          </a:bodyPr>
          <a:lstStyle/>
          <a:p>
            <a:pPr>
              <a:spcBef>
                <a:spcPts val="0"/>
              </a:spcBef>
              <a:spcAft>
                <a:spcPts val="0"/>
              </a:spcAft>
            </a:pP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预测卵巢反应性</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227529877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317" y="2036306"/>
            <a:ext cx="11669781" cy="288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71551" y="5253203"/>
            <a:ext cx="7647312" cy="9601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p:cNvSpPr/>
          <p:nvPr/>
        </p:nvSpPr>
        <p:spPr>
          <a:xfrm>
            <a:off x="4175243" y="3378688"/>
            <a:ext cx="3551932" cy="280419"/>
          </a:xfrm>
          <a:prstGeom prst="rect">
            <a:avLst/>
          </a:prstGeom>
          <a:noFill/>
        </p:spPr>
        <p:style>
          <a:lnRef idx="2">
            <a:schemeClr val="accent2"/>
          </a:lnRef>
          <a:fillRef idx="1">
            <a:schemeClr val="lt1"/>
          </a:fillRef>
          <a:effectRef idx="0">
            <a:schemeClr val="accent2"/>
          </a:effectRef>
          <a:fontRef idx="minor">
            <a:schemeClr val="dk1"/>
          </a:fontRef>
        </p:style>
        <p:txBody>
          <a:bodyPr lIns="121908" tIns="60954" rIns="121908" bIns="60954" rtlCol="0" anchor="ctr"/>
          <a:lstStyle/>
          <a:p>
            <a:pPr algn="ctr"/>
            <a:endParaRPr lang="zh-CN" altLang="en-US"/>
          </a:p>
        </p:txBody>
      </p:sp>
      <p:sp>
        <p:nvSpPr>
          <p:cNvPr id="4" name="TextBox 3"/>
          <p:cNvSpPr txBox="1"/>
          <p:nvPr/>
        </p:nvSpPr>
        <p:spPr>
          <a:xfrm>
            <a:off x="4970829" y="2920841"/>
            <a:ext cx="949282" cy="492443"/>
          </a:xfrm>
          <a:prstGeom prst="rect">
            <a:avLst/>
          </a:prstGeom>
          <a:noFill/>
        </p:spPr>
        <p:txBody>
          <a:bodyPr wrap="none" lIns="121908" tIns="60954" rIns="121908" bIns="60954" rtlCol="0">
            <a:spAutoFit/>
          </a:bodyPr>
          <a:lstStyle/>
          <a:p>
            <a:r>
              <a:rPr lang="en-US" altLang="zh-CN" sz="2400" b="1" dirty="0">
                <a:latin typeface="Broadway" pitchFamily="82" charset="0"/>
                <a:ea typeface="DFPYeaSong-B5" pitchFamily="18" charset="-120"/>
              </a:rPr>
              <a:t>POR</a:t>
            </a:r>
            <a:endParaRPr lang="zh-CN" altLang="en-US" sz="2400" b="1" dirty="0">
              <a:latin typeface="Broadway" pitchFamily="82" charset="0"/>
              <a:ea typeface="DFPYeaSong-B5" pitchFamily="18" charset="-120"/>
            </a:endParaRPr>
          </a:p>
        </p:txBody>
      </p:sp>
      <p:sp>
        <p:nvSpPr>
          <p:cNvPr id="7" name="TextBox 6"/>
          <p:cNvSpPr txBox="1"/>
          <p:nvPr/>
        </p:nvSpPr>
        <p:spPr>
          <a:xfrm>
            <a:off x="7439182" y="2922348"/>
            <a:ext cx="861662" cy="492443"/>
          </a:xfrm>
          <a:prstGeom prst="rect">
            <a:avLst/>
          </a:prstGeom>
          <a:noFill/>
        </p:spPr>
        <p:txBody>
          <a:bodyPr wrap="none" lIns="121908" tIns="60954" rIns="121908" bIns="60954" rtlCol="0">
            <a:spAutoFit/>
          </a:bodyPr>
          <a:lstStyle/>
          <a:p>
            <a:r>
              <a:rPr lang="zh-CN" altLang="en-US" sz="2400" b="1" dirty="0">
                <a:latin typeface="Broadway" pitchFamily="82" charset="0"/>
                <a:ea typeface="DFPYeaSong-B5" pitchFamily="18" charset="-120"/>
              </a:rPr>
              <a:t>正常</a:t>
            </a:r>
          </a:p>
        </p:txBody>
      </p:sp>
      <p:sp>
        <p:nvSpPr>
          <p:cNvPr id="8" name="矩形 7"/>
          <p:cNvSpPr/>
          <p:nvPr/>
        </p:nvSpPr>
        <p:spPr>
          <a:xfrm>
            <a:off x="4036491" y="4005064"/>
            <a:ext cx="3767239" cy="480053"/>
          </a:xfrm>
          <a:prstGeom prst="rect">
            <a:avLst/>
          </a:prstGeom>
          <a:noFill/>
          <a:ln>
            <a:solidFill>
              <a:schemeClr val="accent3"/>
            </a:solidFill>
          </a:ln>
        </p:spPr>
        <p:style>
          <a:lnRef idx="2">
            <a:schemeClr val="accent2"/>
          </a:lnRef>
          <a:fillRef idx="1">
            <a:schemeClr val="lt1"/>
          </a:fillRef>
          <a:effectRef idx="0">
            <a:schemeClr val="accent2"/>
          </a:effectRef>
          <a:fontRef idx="minor">
            <a:schemeClr val="dk1"/>
          </a:fontRef>
        </p:style>
        <p:txBody>
          <a:bodyPr lIns="121908" tIns="60954" rIns="121908" bIns="60954" rtlCol="0" anchor="ctr"/>
          <a:lstStyle/>
          <a:p>
            <a:pPr algn="ctr"/>
            <a:endParaRPr lang="zh-CN" altLang="en-US"/>
          </a:p>
        </p:txBody>
      </p:sp>
      <p:sp>
        <p:nvSpPr>
          <p:cNvPr id="5" name="TextBox 4"/>
          <p:cNvSpPr txBox="1"/>
          <p:nvPr/>
        </p:nvSpPr>
        <p:spPr>
          <a:xfrm>
            <a:off x="911306" y="5440180"/>
            <a:ext cx="10610925" cy="615553"/>
          </a:xfrm>
          <a:prstGeom prst="rect">
            <a:avLst/>
          </a:prstGeom>
          <a:noFill/>
        </p:spPr>
        <p:txBody>
          <a:bodyPr wrap="none" lIns="121908" tIns="60954" rIns="121908" bIns="60954" rtlCol="0">
            <a:spAutoFit/>
          </a:bodyPr>
          <a:lstStyle/>
          <a:p>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基础</a:t>
            </a:r>
            <a:r>
              <a:rPr lang="en-US" altLang="zh-CN"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t>
            </a:r>
            <a:r>
              <a:rPr lang="en-US" altLang="zh-CN"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FSH</a:t>
            </a:r>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注射第五天</a:t>
            </a:r>
            <a:r>
              <a:rPr lang="en-US" altLang="zh-CN"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可用于预测卵巢反应性</a:t>
            </a:r>
          </a:p>
        </p:txBody>
      </p:sp>
      <p:sp>
        <p:nvSpPr>
          <p:cNvPr id="9" name="TextBox 8"/>
          <p:cNvSpPr txBox="1"/>
          <p:nvPr/>
        </p:nvSpPr>
        <p:spPr>
          <a:xfrm>
            <a:off x="9840084" y="1844713"/>
            <a:ext cx="1068958" cy="492443"/>
          </a:xfrm>
          <a:prstGeom prst="rect">
            <a:avLst/>
          </a:prstGeom>
          <a:noFill/>
        </p:spPr>
        <p:txBody>
          <a:bodyPr wrap="none" lIns="121908" tIns="60954" rIns="121908" bIns="60954" rtlCol="0">
            <a:spAutoFit/>
          </a:bodyPr>
          <a:lstStyle/>
          <a:p>
            <a:r>
              <a:rPr lang="en-US" altLang="zh-CN" sz="2400" b="1" i="1" dirty="0">
                <a:effectLst>
                  <a:outerShdw blurRad="38100" dist="38100" dir="2700000" algn="tl">
                    <a:srgbClr val="000000">
                      <a:alpha val="43137"/>
                    </a:srgbClr>
                  </a:outerShdw>
                </a:effectLst>
                <a:latin typeface="Broadway" pitchFamily="82" charset="0"/>
                <a:ea typeface="DFPYeaSong-B5" pitchFamily="18" charset="-120"/>
              </a:rPr>
              <a:t>N=63</a:t>
            </a:r>
            <a:endParaRPr lang="zh-CN" altLang="en-US" sz="2400" b="1" i="1" dirty="0">
              <a:effectLst>
                <a:outerShdw blurRad="38100" dist="38100" dir="2700000" algn="tl">
                  <a:srgbClr val="000000">
                    <a:alpha val="43137"/>
                  </a:srgbClr>
                </a:outerShdw>
              </a:effectLst>
              <a:latin typeface="Broadway" pitchFamily="82" charset="0"/>
              <a:ea typeface="DFPYeaSong-B5" pitchFamily="18" charset="-120"/>
            </a:endParaRPr>
          </a:p>
        </p:txBody>
      </p:sp>
      <p:sp>
        <p:nvSpPr>
          <p:cNvPr id="6" name="矩形 5"/>
          <p:cNvSpPr/>
          <p:nvPr/>
        </p:nvSpPr>
        <p:spPr>
          <a:xfrm>
            <a:off x="3202121" y="6529706"/>
            <a:ext cx="6029294" cy="328295"/>
          </a:xfrm>
          <a:prstGeom prst="rect">
            <a:avLst/>
          </a:prstGeom>
        </p:spPr>
        <p:txBody>
          <a:bodyPr wrap="square" lIns="121908" tIns="60954" rIns="121908" bIns="60954">
            <a:spAutoFit/>
          </a:bodyPr>
          <a:lstStyle/>
          <a:p>
            <a:r>
              <a:rPr lang="en-US" altLang="zh-CN" sz="1300" dirty="0"/>
              <a:t>Chinese Journal of Woman and Child Health Research</a:t>
            </a:r>
            <a:r>
              <a:rPr lang="zh-CN" altLang="en-US" sz="1300" dirty="0"/>
              <a:t>，</a:t>
            </a:r>
            <a:r>
              <a:rPr lang="en-US" altLang="zh-CN" sz="1300" dirty="0"/>
              <a:t>2009</a:t>
            </a:r>
            <a:r>
              <a:rPr lang="zh-CN" altLang="en-US" sz="1300" dirty="0"/>
              <a:t>，</a:t>
            </a:r>
            <a:r>
              <a:rPr lang="en-US" altLang="zh-CN" sz="1300" dirty="0"/>
              <a:t>V01</a:t>
            </a:r>
            <a:r>
              <a:rPr lang="zh-CN" altLang="en-US" sz="1300" dirty="0"/>
              <a:t>．</a:t>
            </a:r>
            <a:r>
              <a:rPr lang="en-US" altLang="zh-CN" sz="1300" dirty="0"/>
              <a:t>20 No</a:t>
            </a:r>
            <a:r>
              <a:rPr lang="zh-CN" altLang="en-US" sz="1300" dirty="0"/>
              <a:t>．</a:t>
            </a:r>
            <a:r>
              <a:rPr lang="en-US" altLang="zh-CN" sz="1300" dirty="0"/>
              <a:t>3</a:t>
            </a:r>
            <a:endParaRPr lang="zh-CN" altLang="en-US" sz="1300" dirty="0"/>
          </a:p>
        </p:txBody>
      </p:sp>
      <p:sp>
        <p:nvSpPr>
          <p:cNvPr id="14" name="矩形 13"/>
          <p:cNvSpPr/>
          <p:nvPr/>
        </p:nvSpPr>
        <p:spPr>
          <a:xfrm>
            <a:off x="2854846" y="548680"/>
            <a:ext cx="5904657" cy="506282"/>
          </a:xfrm>
          <a:prstGeom prst="rect">
            <a:avLst/>
          </a:prstGeom>
        </p:spPr>
        <p:txBody>
          <a:bodyPr wrap="square" lIns="91431" tIns="45715" rIns="91431" bIns="45715">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15" name="矩形 14"/>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16" name="矩形 15"/>
          <p:cNvSpPr/>
          <p:nvPr/>
        </p:nvSpPr>
        <p:spPr>
          <a:xfrm>
            <a:off x="523042" y="1268760"/>
            <a:ext cx="5270995" cy="523220"/>
          </a:xfrm>
          <a:prstGeom prst="rect">
            <a:avLst/>
          </a:prstGeom>
        </p:spPr>
        <p:txBody>
          <a:bodyPr wrap="none">
            <a:spAutoFit/>
          </a:bodyPr>
          <a:lstStyle/>
          <a:p>
            <a:pPr>
              <a:spcBef>
                <a:spcPts val="0"/>
              </a:spcBef>
              <a:spcAft>
                <a:spcPts val="0"/>
              </a:spcAft>
            </a:pP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预测卵巢反应性</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73300234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xit" presetSubtype="0" fill="hold" nodeType="withEffect">
                                  <p:stCondLst>
                                    <p:cond delay="0"/>
                                  </p:stCondLst>
                                  <p:childTnLst>
                                    <p:set>
                                      <p:cBhvr>
                                        <p:cTn id="10" dur="1" fill="hold">
                                          <p:stCondLst>
                                            <p:cond delay="0"/>
                                          </p:stCondLst>
                                        </p:cTn>
                                        <p:tgtEl>
                                          <p:spTgt spid="307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48952" y="6610996"/>
            <a:ext cx="4895907" cy="2448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 name="组合 4"/>
          <p:cNvGrpSpPr/>
          <p:nvPr/>
        </p:nvGrpSpPr>
        <p:grpSpPr>
          <a:xfrm>
            <a:off x="2288260" y="1984139"/>
            <a:ext cx="7217292" cy="3941139"/>
            <a:chOff x="1716418" y="1416096"/>
            <a:chExt cx="5413674" cy="2955854"/>
          </a:xfrm>
        </p:grpSpPr>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16418" y="1416096"/>
              <a:ext cx="5413674" cy="29558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直接连接符 2"/>
            <p:cNvCxnSpPr/>
            <p:nvPr/>
          </p:nvCxnSpPr>
          <p:spPr>
            <a:xfrm>
              <a:off x="3851920" y="3567438"/>
              <a:ext cx="3096344" cy="0"/>
            </a:xfrm>
            <a:prstGeom prst="line">
              <a:avLst/>
            </a:prstGeom>
          </p:spPr>
          <p:style>
            <a:lnRef idx="2">
              <a:schemeClr val="accent2"/>
            </a:lnRef>
            <a:fillRef idx="0">
              <a:schemeClr val="accent2"/>
            </a:fillRef>
            <a:effectRef idx="1">
              <a:schemeClr val="accent2"/>
            </a:effectRef>
            <a:fontRef idx="minor">
              <a:schemeClr val="tx1"/>
            </a:fontRef>
          </p:style>
        </p:cxnSp>
      </p:grpSp>
      <p:sp>
        <p:nvSpPr>
          <p:cNvPr id="6" name="TextBox 5"/>
          <p:cNvSpPr txBox="1"/>
          <p:nvPr/>
        </p:nvSpPr>
        <p:spPr>
          <a:xfrm>
            <a:off x="2605780" y="5925278"/>
            <a:ext cx="6657367" cy="615553"/>
          </a:xfrm>
          <a:prstGeom prst="rect">
            <a:avLst/>
          </a:prstGeom>
          <a:noFill/>
        </p:spPr>
        <p:txBody>
          <a:bodyPr wrap="none" lIns="121908" tIns="60954" rIns="121908" bIns="60954" rtlCol="0">
            <a:spAutoFit/>
          </a:bodyPr>
          <a:lstStyle/>
          <a:p>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低浓度的</a:t>
            </a:r>
            <a:r>
              <a:rPr lang="en-US" altLang="zh-CN"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更容易发生周期取消</a:t>
            </a:r>
          </a:p>
        </p:txBody>
      </p:sp>
      <p:sp>
        <p:nvSpPr>
          <p:cNvPr id="12" name="矩形 11"/>
          <p:cNvSpPr/>
          <p:nvPr/>
        </p:nvSpPr>
        <p:spPr>
          <a:xfrm>
            <a:off x="2854846" y="548680"/>
            <a:ext cx="5904657" cy="506282"/>
          </a:xfrm>
          <a:prstGeom prst="rect">
            <a:avLst/>
          </a:prstGeom>
        </p:spPr>
        <p:txBody>
          <a:bodyPr wrap="square" lIns="91431" tIns="45715" rIns="91431" bIns="45715">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13" name="矩形 12"/>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10" name="矩形 9"/>
          <p:cNvSpPr/>
          <p:nvPr/>
        </p:nvSpPr>
        <p:spPr>
          <a:xfrm>
            <a:off x="523042" y="1268760"/>
            <a:ext cx="5270995" cy="523220"/>
          </a:xfrm>
          <a:prstGeom prst="rect">
            <a:avLst/>
          </a:prstGeom>
        </p:spPr>
        <p:txBody>
          <a:bodyPr wrap="none">
            <a:spAutoFit/>
          </a:bodyPr>
          <a:lstStyle/>
          <a:p>
            <a:pPr>
              <a:spcBef>
                <a:spcPts val="0"/>
              </a:spcBef>
              <a:spcAft>
                <a:spcPts val="0"/>
              </a:spcAft>
            </a:pP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预测卵巢反应性</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197936754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txBox="1">
            <a:spLocks/>
          </p:cNvSpPr>
          <p:nvPr/>
        </p:nvSpPr>
        <p:spPr bwMode="auto">
          <a:xfrm>
            <a:off x="2381251" y="1143001"/>
            <a:ext cx="8143875" cy="714375"/>
          </a:xfrm>
          <a:prstGeom prst="rect">
            <a:avLst/>
          </a:prstGeom>
          <a:noFill/>
          <a:ln>
            <a:noFill/>
          </a:ln>
          <a:effectLst/>
          <a:extLst/>
        </p:spPr>
        <p:txBody>
          <a:bodyPr/>
          <a:lstStyle>
            <a:lvl1pPr marL="342900" indent="-342900" algn="l" rtl="0" fontAlgn="base">
              <a:spcBef>
                <a:spcPct val="20000"/>
              </a:spcBef>
              <a:spcAft>
                <a:spcPct val="0"/>
              </a:spcAft>
              <a:buChar char="•"/>
              <a:defRPr sz="3200" b="1">
                <a:solidFill>
                  <a:srgbClr val="993366"/>
                </a:solidFill>
                <a:latin typeface="+mn-lt"/>
                <a:ea typeface="+mn-ea"/>
                <a:cs typeface="+mn-cs"/>
              </a:defRPr>
            </a:lvl1pPr>
            <a:lvl2pPr marL="742950" indent="-285750" algn="l" rtl="0" fontAlgn="base">
              <a:spcBef>
                <a:spcPct val="20000"/>
              </a:spcBef>
              <a:spcAft>
                <a:spcPct val="0"/>
              </a:spcAft>
              <a:buChar char="–"/>
              <a:defRPr sz="3200" b="1">
                <a:solidFill>
                  <a:srgbClr val="993366"/>
                </a:solidFill>
                <a:latin typeface="+mn-lt"/>
                <a:ea typeface="+mn-ea"/>
              </a:defRPr>
            </a:lvl2pPr>
            <a:lvl3pPr marL="1143000" indent="-228600" algn="l" rtl="0" fontAlgn="base">
              <a:spcBef>
                <a:spcPct val="20000"/>
              </a:spcBef>
              <a:spcAft>
                <a:spcPct val="0"/>
              </a:spcAft>
              <a:buChar char="•"/>
              <a:defRPr sz="3200" b="1">
                <a:solidFill>
                  <a:srgbClr val="993366"/>
                </a:solidFill>
                <a:latin typeface="+mn-lt"/>
                <a:ea typeface="+mn-ea"/>
              </a:defRPr>
            </a:lvl3pPr>
            <a:lvl4pPr marL="1600200" indent="-228600" algn="l" rtl="0" fontAlgn="base">
              <a:spcBef>
                <a:spcPct val="20000"/>
              </a:spcBef>
              <a:spcAft>
                <a:spcPct val="0"/>
              </a:spcAft>
              <a:buChar char="–"/>
              <a:defRPr sz="3200" b="1">
                <a:solidFill>
                  <a:srgbClr val="993366"/>
                </a:solidFill>
                <a:latin typeface="+mn-lt"/>
                <a:ea typeface="+mn-ea"/>
              </a:defRPr>
            </a:lvl4pPr>
            <a:lvl5pPr marL="2057400" indent="-228600" algn="l" rtl="0" fontAlgn="base">
              <a:spcBef>
                <a:spcPct val="20000"/>
              </a:spcBef>
              <a:spcAft>
                <a:spcPct val="0"/>
              </a:spcAft>
              <a:buChar char="»"/>
              <a:defRPr sz="3200" b="1">
                <a:solidFill>
                  <a:srgbClr val="993366"/>
                </a:solidFill>
                <a:latin typeface="+mn-lt"/>
                <a:ea typeface="+mn-ea"/>
              </a:defRPr>
            </a:lvl5pPr>
            <a:lvl6pPr marL="2514600" indent="-228600" algn="l" rtl="0" fontAlgn="base">
              <a:spcBef>
                <a:spcPct val="20000"/>
              </a:spcBef>
              <a:spcAft>
                <a:spcPct val="0"/>
              </a:spcAft>
              <a:buChar char="»"/>
              <a:defRPr sz="3200" b="1">
                <a:solidFill>
                  <a:srgbClr val="993366"/>
                </a:solidFill>
                <a:latin typeface="+mn-lt"/>
                <a:ea typeface="+mn-ea"/>
              </a:defRPr>
            </a:lvl6pPr>
            <a:lvl7pPr marL="2971800" indent="-228600" algn="l" rtl="0" fontAlgn="base">
              <a:spcBef>
                <a:spcPct val="20000"/>
              </a:spcBef>
              <a:spcAft>
                <a:spcPct val="0"/>
              </a:spcAft>
              <a:buChar char="»"/>
              <a:defRPr sz="3200" b="1">
                <a:solidFill>
                  <a:srgbClr val="993366"/>
                </a:solidFill>
                <a:latin typeface="+mn-lt"/>
                <a:ea typeface="+mn-ea"/>
              </a:defRPr>
            </a:lvl7pPr>
            <a:lvl8pPr marL="3429000" indent="-228600" algn="l" rtl="0" fontAlgn="base">
              <a:spcBef>
                <a:spcPct val="20000"/>
              </a:spcBef>
              <a:spcAft>
                <a:spcPct val="0"/>
              </a:spcAft>
              <a:buChar char="»"/>
              <a:defRPr sz="3200" b="1">
                <a:solidFill>
                  <a:srgbClr val="993366"/>
                </a:solidFill>
                <a:latin typeface="+mn-lt"/>
                <a:ea typeface="+mn-ea"/>
              </a:defRPr>
            </a:lvl8pPr>
            <a:lvl9pPr marL="3886200" indent="-228600" algn="l" rtl="0" fontAlgn="base">
              <a:spcBef>
                <a:spcPct val="20000"/>
              </a:spcBef>
              <a:spcAft>
                <a:spcPct val="0"/>
              </a:spcAft>
              <a:buChar char="»"/>
              <a:defRPr sz="3200" b="1">
                <a:solidFill>
                  <a:srgbClr val="993366"/>
                </a:solidFill>
                <a:latin typeface="+mn-lt"/>
                <a:ea typeface="+mn-ea"/>
              </a:defRPr>
            </a:lvl9pPr>
          </a:lstStyle>
          <a:p>
            <a:pPr>
              <a:buFont typeface="Wingdings" pitchFamily="2" charset="2"/>
              <a:buChar char="n"/>
              <a:defRPr/>
            </a:pPr>
            <a:r>
              <a:rPr lang="en-US" altLang="zh-CN" sz="2800" dirty="0">
                <a:solidFill>
                  <a:schemeClr val="tx2"/>
                </a:solidFill>
                <a:latin typeface="微软雅黑" pitchFamily="34" charset="-122"/>
                <a:ea typeface="微软雅黑" pitchFamily="34" charset="-122"/>
              </a:rPr>
              <a:t> 2016</a:t>
            </a:r>
            <a:r>
              <a:rPr lang="zh-CN" altLang="en-US" sz="2800" dirty="0">
                <a:solidFill>
                  <a:schemeClr val="tx2"/>
                </a:solidFill>
                <a:latin typeface="微软雅黑" pitchFamily="34" charset="-122"/>
                <a:ea typeface="微软雅黑" pitchFamily="34" charset="-122"/>
              </a:rPr>
              <a:t>年</a:t>
            </a:r>
            <a:r>
              <a:rPr lang="en-US" altLang="zh-CN" sz="2800" dirty="0">
                <a:solidFill>
                  <a:schemeClr val="tx2"/>
                </a:solidFill>
                <a:latin typeface="微软雅黑" pitchFamily="34" charset="-122"/>
                <a:ea typeface="微软雅黑" pitchFamily="34" charset="-122"/>
              </a:rPr>
              <a:t>1</a:t>
            </a:r>
            <a:r>
              <a:rPr lang="zh-CN" altLang="en-US" sz="2800" dirty="0">
                <a:solidFill>
                  <a:schemeClr val="tx2"/>
                </a:solidFill>
                <a:latin typeface="微软雅黑" pitchFamily="34" charset="-122"/>
                <a:ea typeface="微软雅黑" pitchFamily="34" charset="-122"/>
              </a:rPr>
              <a:t>月</a:t>
            </a:r>
            <a:r>
              <a:rPr lang="en-US" altLang="zh-CN" sz="2800" dirty="0">
                <a:solidFill>
                  <a:schemeClr val="tx2"/>
                </a:solidFill>
                <a:latin typeface="微软雅黑" pitchFamily="34" charset="-122"/>
                <a:ea typeface="微软雅黑" pitchFamily="34" charset="-122"/>
              </a:rPr>
              <a:t>1</a:t>
            </a:r>
            <a:r>
              <a:rPr lang="zh-CN" altLang="en-US" sz="2800" dirty="0">
                <a:solidFill>
                  <a:schemeClr val="tx2"/>
                </a:solidFill>
                <a:latin typeface="微软雅黑" pitchFamily="34" charset="-122"/>
                <a:ea typeface="微软雅黑" pitchFamily="34" charset="-122"/>
              </a:rPr>
              <a:t>日起，二孩政策在全国全面实施。</a:t>
            </a:r>
            <a:endParaRPr lang="en-US" altLang="zh-CN" sz="2800" dirty="0">
              <a:solidFill>
                <a:schemeClr val="tx2"/>
              </a:solidFill>
              <a:latin typeface="微软雅黑" pitchFamily="34" charset="-122"/>
              <a:ea typeface="微软雅黑" pitchFamily="34" charset="-122"/>
            </a:endParaRPr>
          </a:p>
          <a:p>
            <a:pPr>
              <a:buFontTx/>
              <a:buNone/>
              <a:defRPr/>
            </a:pPr>
            <a:endParaRPr lang="en-US" altLang="zh-CN" sz="2400" b="0" dirty="0">
              <a:solidFill>
                <a:schemeClr val="tx1">
                  <a:lumMod val="85000"/>
                  <a:lumOff val="15000"/>
                </a:schemeClr>
              </a:solidFill>
              <a:latin typeface="微软雅黑" pitchFamily="34" charset="-122"/>
              <a:ea typeface="微软雅黑" pitchFamily="34" charset="-122"/>
              <a:cs typeface="Times New Roman" pitchFamily="18" charset="0"/>
            </a:endParaRPr>
          </a:p>
        </p:txBody>
      </p:sp>
      <p:sp>
        <p:nvSpPr>
          <p:cNvPr id="3" name="内容占位符 2"/>
          <p:cNvSpPr txBox="1">
            <a:spLocks/>
          </p:cNvSpPr>
          <p:nvPr/>
        </p:nvSpPr>
        <p:spPr bwMode="auto">
          <a:xfrm>
            <a:off x="2381251" y="1928814"/>
            <a:ext cx="8143875" cy="928687"/>
          </a:xfrm>
          <a:prstGeom prst="rect">
            <a:avLst/>
          </a:prstGeom>
          <a:noFill/>
          <a:ln w="9525">
            <a:noFill/>
            <a:miter lim="800000"/>
            <a:headEnd/>
            <a:tailEnd/>
          </a:ln>
        </p:spPr>
        <p:txBody>
          <a:bodyPr/>
          <a:lstStyle/>
          <a:p>
            <a:pPr marL="342900" indent="-342900">
              <a:spcBef>
                <a:spcPct val="20000"/>
              </a:spcBef>
              <a:buFont typeface="Wingdings" pitchFamily="2" charset="2"/>
              <a:buChar char="n"/>
            </a:pPr>
            <a:r>
              <a:rPr lang="zh-CN" altLang="en-US" sz="2800" b="1">
                <a:solidFill>
                  <a:schemeClr val="tx2"/>
                </a:solidFill>
                <a:latin typeface="微软雅黑"/>
                <a:ea typeface="微软雅黑"/>
                <a:cs typeface="微软雅黑"/>
              </a:rPr>
              <a:t> 全国</a:t>
            </a:r>
            <a:r>
              <a:rPr lang="en-US" altLang="zh-CN" sz="2800" b="1">
                <a:solidFill>
                  <a:schemeClr val="tx2"/>
                </a:solidFill>
                <a:latin typeface="微软雅黑"/>
                <a:ea typeface="微软雅黑"/>
                <a:cs typeface="微软雅黑"/>
              </a:rPr>
              <a:t>9000</a:t>
            </a:r>
            <a:r>
              <a:rPr lang="zh-CN" altLang="en-US" sz="2800" b="1">
                <a:solidFill>
                  <a:schemeClr val="tx2"/>
                </a:solidFill>
                <a:latin typeface="微软雅黑"/>
                <a:ea typeface="微软雅黑"/>
                <a:cs typeface="微软雅黑"/>
              </a:rPr>
              <a:t>万对夫妇可生二孩。</a:t>
            </a:r>
            <a:endParaRPr lang="en-US" altLang="zh-CN" sz="2800" b="1">
              <a:solidFill>
                <a:schemeClr val="tx2"/>
              </a:solidFill>
              <a:latin typeface="微软雅黑"/>
              <a:ea typeface="微软雅黑"/>
              <a:cs typeface="微软雅黑"/>
            </a:endParaRPr>
          </a:p>
        </p:txBody>
      </p:sp>
      <p:sp>
        <p:nvSpPr>
          <p:cNvPr id="4" name="内容占位符 2"/>
          <p:cNvSpPr txBox="1">
            <a:spLocks/>
          </p:cNvSpPr>
          <p:nvPr/>
        </p:nvSpPr>
        <p:spPr bwMode="auto">
          <a:xfrm>
            <a:off x="2381251" y="2714626"/>
            <a:ext cx="8143875" cy="714375"/>
          </a:xfrm>
          <a:prstGeom prst="rect">
            <a:avLst/>
          </a:prstGeom>
          <a:noFill/>
          <a:ln w="9525">
            <a:noFill/>
            <a:miter lim="800000"/>
            <a:headEnd/>
            <a:tailEnd/>
          </a:ln>
        </p:spPr>
        <p:txBody>
          <a:bodyPr/>
          <a:lstStyle/>
          <a:p>
            <a:pPr marL="342900" indent="-342900">
              <a:spcBef>
                <a:spcPct val="20000"/>
              </a:spcBef>
              <a:buFont typeface="Wingdings" pitchFamily="2" charset="2"/>
              <a:buChar char="n"/>
            </a:pPr>
            <a:r>
              <a:rPr lang="zh-CN" altLang="en-US" sz="2800" b="1">
                <a:solidFill>
                  <a:schemeClr val="tx2"/>
                </a:solidFill>
                <a:latin typeface="微软雅黑"/>
                <a:ea typeface="微软雅黑"/>
                <a:cs typeface="微软雅黑"/>
              </a:rPr>
              <a:t> 其中</a:t>
            </a:r>
            <a:r>
              <a:rPr lang="en-US" altLang="zh-CN" sz="2800" b="1">
                <a:solidFill>
                  <a:schemeClr val="tx2"/>
                </a:solidFill>
                <a:latin typeface="微软雅黑"/>
                <a:ea typeface="微软雅黑"/>
                <a:cs typeface="微软雅黑"/>
              </a:rPr>
              <a:t>60%</a:t>
            </a:r>
            <a:r>
              <a:rPr lang="zh-CN" altLang="en-US" sz="2800" b="1">
                <a:solidFill>
                  <a:schemeClr val="tx2"/>
                </a:solidFill>
                <a:latin typeface="微软雅黑"/>
                <a:ea typeface="微软雅黑"/>
                <a:cs typeface="微软雅黑"/>
              </a:rPr>
              <a:t>超过</a:t>
            </a:r>
            <a:r>
              <a:rPr lang="en-US" altLang="zh-CN" sz="2800" b="1">
                <a:solidFill>
                  <a:schemeClr val="tx2"/>
                </a:solidFill>
                <a:latin typeface="微软雅黑"/>
                <a:ea typeface="微软雅黑"/>
                <a:cs typeface="微软雅黑"/>
              </a:rPr>
              <a:t>35</a:t>
            </a:r>
            <a:r>
              <a:rPr lang="zh-CN" altLang="en-US" sz="2800" b="1">
                <a:solidFill>
                  <a:schemeClr val="tx2"/>
                </a:solidFill>
                <a:latin typeface="微软雅黑"/>
                <a:ea typeface="微软雅黑"/>
                <a:cs typeface="微软雅黑"/>
              </a:rPr>
              <a:t>岁，</a:t>
            </a:r>
            <a:r>
              <a:rPr lang="en-US" altLang="zh-CN" sz="2800" b="1">
                <a:solidFill>
                  <a:schemeClr val="tx2"/>
                </a:solidFill>
                <a:latin typeface="微软雅黑"/>
                <a:ea typeface="微软雅黑"/>
                <a:cs typeface="微软雅黑"/>
              </a:rPr>
              <a:t>50%</a:t>
            </a:r>
            <a:r>
              <a:rPr lang="zh-CN" altLang="en-US" sz="2800" b="1">
                <a:solidFill>
                  <a:schemeClr val="tx2"/>
                </a:solidFill>
                <a:latin typeface="微软雅黑"/>
                <a:ea typeface="微软雅黑"/>
                <a:cs typeface="微软雅黑"/>
              </a:rPr>
              <a:t>超过</a:t>
            </a:r>
            <a:r>
              <a:rPr lang="en-US" altLang="zh-CN" sz="2800" b="1">
                <a:solidFill>
                  <a:schemeClr val="tx2"/>
                </a:solidFill>
                <a:latin typeface="微软雅黑"/>
                <a:ea typeface="微软雅黑"/>
                <a:cs typeface="微软雅黑"/>
              </a:rPr>
              <a:t>40</a:t>
            </a:r>
            <a:r>
              <a:rPr lang="zh-CN" altLang="en-US" sz="2800" b="1">
                <a:solidFill>
                  <a:schemeClr val="tx2"/>
                </a:solidFill>
                <a:latin typeface="微软雅黑"/>
                <a:ea typeface="微软雅黑"/>
                <a:cs typeface="微软雅黑"/>
              </a:rPr>
              <a:t>岁。</a:t>
            </a:r>
            <a:endParaRPr lang="en-US" altLang="zh-CN" sz="2800" b="1">
              <a:solidFill>
                <a:schemeClr val="tx2"/>
              </a:solidFill>
              <a:latin typeface="微软雅黑"/>
              <a:ea typeface="微软雅黑"/>
              <a:cs typeface="微软雅黑"/>
            </a:endParaRPr>
          </a:p>
        </p:txBody>
      </p:sp>
      <p:pic>
        <p:nvPicPr>
          <p:cNvPr id="5" name="Picture 6"/>
          <p:cNvPicPr>
            <a:picLocks noChangeAspect="1" noChangeArrowheads="1"/>
          </p:cNvPicPr>
          <p:nvPr/>
        </p:nvPicPr>
        <p:blipFill>
          <a:blip r:embed="rId2" cstate="print"/>
          <a:srcRect/>
          <a:stretch>
            <a:fillRect/>
          </a:stretch>
        </p:blipFill>
        <p:spPr bwMode="auto">
          <a:xfrm>
            <a:off x="3142878" y="3643313"/>
            <a:ext cx="5514975" cy="2809875"/>
          </a:xfrm>
          <a:prstGeom prst="rect">
            <a:avLst/>
          </a:prstGeom>
          <a:noFill/>
          <a:ln w="9525">
            <a:noFill/>
            <a:miter lim="800000"/>
            <a:headEnd/>
            <a:tailEnd/>
          </a:ln>
        </p:spPr>
      </p:pic>
    </p:spTree>
    <p:extLst>
      <p:ext uri="{BB962C8B-B14F-4D97-AF65-F5344CB8AC3E}">
        <p14:creationId xmlns:p14="http://schemas.microsoft.com/office/powerpoint/2010/main" val="132089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4566" y="2437746"/>
            <a:ext cx="4127921" cy="37470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1232" y="2437746"/>
            <a:ext cx="7111280" cy="1973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5584044" y="1822192"/>
            <a:ext cx="5508856" cy="538597"/>
          </a:xfrm>
          <a:prstGeom prst="rect">
            <a:avLst/>
          </a:prstGeom>
          <a:noFill/>
        </p:spPr>
        <p:txBody>
          <a:bodyPr wrap="none" lIns="121908" tIns="60954" rIns="121908" bIns="60954" rtlCol="0">
            <a:spAutoFit/>
          </a:bodyPr>
          <a:lstStyle/>
          <a:p>
            <a:r>
              <a:rPr lang="zh-CN" altLang="en-US" sz="2700" b="1" i="1" dirty="0">
                <a:effectLst>
                  <a:outerShdw blurRad="38100" dist="38100" dir="2700000" algn="tl">
                    <a:srgbClr val="000000">
                      <a:alpha val="43137"/>
                    </a:srgbClr>
                  </a:outerShdw>
                </a:effectLst>
                <a:latin typeface="Broadway" pitchFamily="82" charset="0"/>
                <a:ea typeface="DFPYeaSong-B5" pitchFamily="18" charset="-120"/>
              </a:rPr>
              <a:t>各指标用于预测卵巢反应性  </a:t>
            </a:r>
            <a:r>
              <a:rPr lang="en-US" altLang="zh-CN" sz="2700" b="1" i="1" dirty="0">
                <a:effectLst>
                  <a:outerShdw blurRad="38100" dist="38100" dir="2700000" algn="tl">
                    <a:srgbClr val="000000">
                      <a:alpha val="43137"/>
                    </a:srgbClr>
                  </a:outerShdw>
                </a:effectLst>
                <a:latin typeface="Broadway" pitchFamily="82" charset="0"/>
                <a:ea typeface="DFPYeaSong-B5" pitchFamily="18" charset="-120"/>
              </a:rPr>
              <a:t>n=80</a:t>
            </a:r>
            <a:endParaRPr lang="zh-CN" altLang="en-US" sz="2700" b="1" i="1" dirty="0">
              <a:effectLst>
                <a:outerShdw blurRad="38100" dist="38100" dir="2700000" algn="tl">
                  <a:srgbClr val="000000">
                    <a:alpha val="43137"/>
                  </a:srgbClr>
                </a:outerShdw>
              </a:effectLst>
              <a:latin typeface="Broadway" pitchFamily="82" charset="0"/>
              <a:ea typeface="DFPYeaSong-B5" pitchFamily="18" charset="-120"/>
            </a:endParaRPr>
          </a:p>
        </p:txBody>
      </p:sp>
      <p:sp>
        <p:nvSpPr>
          <p:cNvPr id="3" name="矩形 2"/>
          <p:cNvSpPr/>
          <p:nvPr/>
        </p:nvSpPr>
        <p:spPr>
          <a:xfrm>
            <a:off x="4751232" y="3887240"/>
            <a:ext cx="7007866" cy="185309"/>
          </a:xfrm>
          <a:prstGeom prst="rect">
            <a:avLst/>
          </a:prstGeom>
          <a:noFill/>
        </p:spPr>
        <p:style>
          <a:lnRef idx="2">
            <a:schemeClr val="accent2"/>
          </a:lnRef>
          <a:fillRef idx="1">
            <a:schemeClr val="lt1"/>
          </a:fillRef>
          <a:effectRef idx="0">
            <a:schemeClr val="accent2"/>
          </a:effectRef>
          <a:fontRef idx="minor">
            <a:schemeClr val="dk1"/>
          </a:fontRef>
        </p:style>
        <p:txBody>
          <a:bodyPr lIns="121908" tIns="60954" rIns="121908" bIns="60954" rtlCol="0" anchor="ctr"/>
          <a:lstStyle/>
          <a:p>
            <a:pPr algn="ctr"/>
            <a:endParaRPr lang="zh-CN" altLang="en-US"/>
          </a:p>
        </p:txBody>
      </p:sp>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69899" y="4506833"/>
            <a:ext cx="6873944" cy="17044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48952" y="6610996"/>
            <a:ext cx="4895907" cy="2448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矩形 9"/>
          <p:cNvSpPr/>
          <p:nvPr/>
        </p:nvSpPr>
        <p:spPr>
          <a:xfrm>
            <a:off x="2854846" y="548680"/>
            <a:ext cx="5904657" cy="506282"/>
          </a:xfrm>
          <a:prstGeom prst="rect">
            <a:avLst/>
          </a:prstGeom>
        </p:spPr>
        <p:txBody>
          <a:bodyPr wrap="square" lIns="91431" tIns="45715" rIns="91431" bIns="45715">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11" name="矩形 10"/>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14" name="矩形 13"/>
          <p:cNvSpPr/>
          <p:nvPr/>
        </p:nvSpPr>
        <p:spPr>
          <a:xfrm>
            <a:off x="523042" y="1268760"/>
            <a:ext cx="5270995" cy="523220"/>
          </a:xfrm>
          <a:prstGeom prst="rect">
            <a:avLst/>
          </a:prstGeom>
        </p:spPr>
        <p:txBody>
          <a:bodyPr wrap="none">
            <a:spAutoFit/>
          </a:bodyPr>
          <a:lstStyle/>
          <a:p>
            <a:pPr>
              <a:spcBef>
                <a:spcPts val="0"/>
              </a:spcBef>
              <a:spcAft>
                <a:spcPts val="0"/>
              </a:spcAft>
            </a:pP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预测卵巢反应性</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213148908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Documents and Settings\Administrator\Application Data\Tencent\Users\1317166751\QQ\WinTemp\RichOle\]G[[@)MTLZ6X$$]~}TNAHRL.png"/>
          <p:cNvPicPr>
            <a:picLocks noChangeAspect="1" noChangeArrowheads="1"/>
          </p:cNvPicPr>
          <p:nvPr/>
        </p:nvPicPr>
        <p:blipFill>
          <a:blip r:embed="rId2" cstate="print"/>
          <a:srcRect l="7692" t="17295" r="9231"/>
          <a:stretch>
            <a:fillRect/>
          </a:stretch>
        </p:blipFill>
        <p:spPr bwMode="auto">
          <a:xfrm>
            <a:off x="2259085" y="1871663"/>
            <a:ext cx="7776864" cy="4604658"/>
          </a:xfrm>
          <a:prstGeom prst="rect">
            <a:avLst/>
          </a:prstGeom>
          <a:noFill/>
        </p:spPr>
      </p:pic>
      <p:sp>
        <p:nvSpPr>
          <p:cNvPr id="5" name="矩形 4"/>
          <p:cNvSpPr/>
          <p:nvPr/>
        </p:nvSpPr>
        <p:spPr>
          <a:xfrm>
            <a:off x="2854846" y="548680"/>
            <a:ext cx="5904656" cy="506292"/>
          </a:xfrm>
          <a:prstGeom prst="rect">
            <a:avLst/>
          </a:prstGeom>
        </p:spPr>
        <p:txBody>
          <a:bodyPr wrap="square">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6" name="矩形 5"/>
          <p:cNvSpPr/>
          <p:nvPr/>
        </p:nvSpPr>
        <p:spPr>
          <a:xfrm>
            <a:off x="1808926" y="345985"/>
            <a:ext cx="1071570" cy="368371"/>
          </a:xfrm>
          <a:prstGeom prst="rect">
            <a:avLst/>
          </a:prstGeom>
        </p:spPr>
        <p:txBody>
          <a:bodyPr wrap="square">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2" name="矩形 1"/>
          <p:cNvSpPr/>
          <p:nvPr/>
        </p:nvSpPr>
        <p:spPr>
          <a:xfrm>
            <a:off x="7967413" y="3212976"/>
            <a:ext cx="2068535" cy="91440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7" name="矩形 6"/>
          <p:cNvSpPr/>
          <p:nvPr/>
        </p:nvSpPr>
        <p:spPr>
          <a:xfrm>
            <a:off x="575612" y="1214422"/>
            <a:ext cx="5046574" cy="523220"/>
          </a:xfrm>
          <a:prstGeom prst="rect">
            <a:avLst/>
          </a:prstGeom>
        </p:spPr>
        <p:txBody>
          <a:bodyPr wrap="none">
            <a:spAutoFit/>
          </a:bodyPr>
          <a:lstStyle/>
          <a:p>
            <a:pPr>
              <a:spcBef>
                <a:spcPts val="0"/>
              </a:spcBef>
              <a:spcAft>
                <a:spcPts val="0"/>
              </a:spcAft>
            </a:pP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辅助生殖</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与个体化治疗</a:t>
            </a:r>
          </a:p>
        </p:txBody>
      </p:sp>
    </p:spTree>
    <p:extLst>
      <p:ext uri="{BB962C8B-B14F-4D97-AF65-F5344CB8AC3E}">
        <p14:creationId xmlns:p14="http://schemas.microsoft.com/office/powerpoint/2010/main" val="12236807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4846" y="548680"/>
            <a:ext cx="5904656" cy="506292"/>
          </a:xfrm>
          <a:prstGeom prst="rect">
            <a:avLst/>
          </a:prstGeom>
        </p:spPr>
        <p:txBody>
          <a:bodyPr wrap="square">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3" name="矩形 2"/>
          <p:cNvSpPr/>
          <p:nvPr/>
        </p:nvSpPr>
        <p:spPr>
          <a:xfrm>
            <a:off x="1808926" y="345985"/>
            <a:ext cx="1071570" cy="368371"/>
          </a:xfrm>
          <a:prstGeom prst="rect">
            <a:avLst/>
          </a:prstGeom>
        </p:spPr>
        <p:txBody>
          <a:bodyPr wrap="square">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pic>
        <p:nvPicPr>
          <p:cNvPr id="3074" name="Picture 2" descr="http://www.mingyihui.net/upload/1410/06/1302069366.jpg"/>
          <p:cNvPicPr>
            <a:picLocks noChangeAspect="1" noChangeArrowheads="1"/>
          </p:cNvPicPr>
          <p:nvPr/>
        </p:nvPicPr>
        <p:blipFill>
          <a:blip r:embed="rId2" cstate="print"/>
          <a:srcRect/>
          <a:stretch>
            <a:fillRect/>
          </a:stretch>
        </p:blipFill>
        <p:spPr bwMode="auto">
          <a:xfrm>
            <a:off x="5552317" y="2428868"/>
            <a:ext cx="5686425" cy="2743201"/>
          </a:xfrm>
          <a:prstGeom prst="rect">
            <a:avLst/>
          </a:prstGeom>
          <a:noFill/>
        </p:spPr>
      </p:pic>
      <p:sp>
        <p:nvSpPr>
          <p:cNvPr id="3078" name="AutoShape 6" descr="http://img0.imgtn.bdimg.com/it/u=1661560463,652223785&amp;fm=21&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3080" name="AutoShape 8" descr="http://img0.imgtn.bdimg.com/it/u=1661560463,652223785&amp;fm=21&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3083" name="Picture 11" descr="http://www.qdmarie.com/uploads/allimg/120724/30_120724162424_1.jpg"/>
          <p:cNvPicPr>
            <a:picLocks noChangeAspect="1" noChangeArrowheads="1"/>
          </p:cNvPicPr>
          <p:nvPr/>
        </p:nvPicPr>
        <p:blipFill>
          <a:blip r:embed="rId3" cstate="print"/>
          <a:srcRect/>
          <a:stretch>
            <a:fillRect/>
          </a:stretch>
        </p:blipFill>
        <p:spPr bwMode="auto">
          <a:xfrm>
            <a:off x="1094546" y="2714620"/>
            <a:ext cx="4490775" cy="2557459"/>
          </a:xfrm>
          <a:prstGeom prst="rect">
            <a:avLst/>
          </a:prstGeom>
          <a:noFill/>
        </p:spPr>
      </p:pic>
      <p:sp>
        <p:nvSpPr>
          <p:cNvPr id="11" name="矩形 10"/>
          <p:cNvSpPr/>
          <p:nvPr/>
        </p:nvSpPr>
        <p:spPr>
          <a:xfrm>
            <a:off x="3023372" y="4500570"/>
            <a:ext cx="3061445" cy="584775"/>
          </a:xfrm>
          <a:prstGeom prst="rect">
            <a:avLst/>
          </a:prstGeom>
          <a:noFill/>
        </p:spPr>
        <p:txBody>
          <a:bodyPr wrap="square" lIns="91440" tIns="45720" rIns="91440" bIns="45720">
            <a:spAutoFit/>
          </a:bodyPr>
          <a:lstStyle/>
          <a:p>
            <a:pPr algn="ctr"/>
            <a:r>
              <a:rPr lang="zh-CN" altLang="en-US" sz="32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什么是月经病？</a:t>
            </a:r>
          </a:p>
        </p:txBody>
      </p:sp>
      <p:sp>
        <p:nvSpPr>
          <p:cNvPr id="12" name="矩形 11"/>
          <p:cNvSpPr/>
          <p:nvPr/>
        </p:nvSpPr>
        <p:spPr>
          <a:xfrm>
            <a:off x="3309124" y="1428736"/>
            <a:ext cx="5178021" cy="584775"/>
          </a:xfrm>
          <a:prstGeom prst="rect">
            <a:avLst/>
          </a:prstGeom>
        </p:spPr>
        <p:txBody>
          <a:bodyPr wrap="none">
            <a:spAutoFit/>
          </a:bodyPr>
          <a:lstStyle/>
          <a:p>
            <a:pPr>
              <a:spcBef>
                <a:spcPts val="0"/>
              </a:spcBef>
              <a:spcAft>
                <a:spcPts val="0"/>
              </a:spcAft>
            </a:pPr>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妇科内分泌</a:t>
            </a:r>
            <a:r>
              <a:rPr lang="en-US" altLang="zh-CN"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
          <p:cNvSpPr>
            <a:spLocks noChangeArrowheads="1"/>
          </p:cNvSpPr>
          <p:nvPr/>
        </p:nvSpPr>
        <p:spPr bwMode="auto">
          <a:xfrm>
            <a:off x="2206774" y="2132858"/>
            <a:ext cx="6927224" cy="420623"/>
          </a:xfrm>
          <a:prstGeom prst="rect">
            <a:avLst/>
          </a:prstGeom>
          <a:noFill/>
          <a:ln w="9525">
            <a:noFill/>
            <a:miter lim="800000"/>
          </a:ln>
        </p:spPr>
        <p:txBody>
          <a:bodyPr wrap="none" lIns="91426" tIns="45713" rIns="91426" bIns="45713">
            <a:spAutoFit/>
          </a:bodyPr>
          <a:lstStyle/>
          <a:p>
            <a:r>
              <a:rPr lang="zh-CN" altLang="en-US" dirty="0">
                <a:latin typeface="黑体" pitchFamily="49" charset="-122"/>
                <a:ea typeface="黑体" pitchFamily="49" charset="-122"/>
              </a:rPr>
              <a:t> </a:t>
            </a:r>
            <a:r>
              <a:rPr lang="zh-CN" altLang="en-US" sz="2100" b="1" dirty="0">
                <a:effectLst>
                  <a:outerShdw blurRad="38100" dist="38100" dir="2700000" algn="tl">
                    <a:srgbClr val="000000">
                      <a:alpha val="43137"/>
                    </a:srgbClr>
                  </a:outerShdw>
                </a:effectLst>
                <a:ea typeface="微软雅黑" pitchFamily="34" charset="-122"/>
              </a:rPr>
              <a:t>中南大学、湖南光琇医院、中信湘雅医院联合研究</a:t>
            </a:r>
            <a:r>
              <a:rPr lang="en-US" altLang="zh-CN" sz="2100" b="1" dirty="0">
                <a:effectLst>
                  <a:outerShdw blurRad="38100" dist="38100" dir="2700000" algn="tl">
                    <a:srgbClr val="000000">
                      <a:alpha val="43137"/>
                    </a:srgbClr>
                  </a:outerShdw>
                </a:effectLst>
                <a:ea typeface="微软雅黑" pitchFamily="34" charset="-122"/>
              </a:rPr>
              <a:t>PCOS</a:t>
            </a:r>
            <a:endParaRPr lang="zh-CN" altLang="en-US" sz="2100" b="1" dirty="0">
              <a:effectLst>
                <a:outerShdw blurRad="38100" dist="38100" dir="2700000" algn="tl">
                  <a:srgbClr val="000000">
                    <a:alpha val="43137"/>
                  </a:srgbClr>
                </a:outerShdw>
              </a:effectLst>
              <a:ea typeface="微软雅黑" pitchFamily="34" charset="-122"/>
            </a:endParaRPr>
          </a:p>
        </p:txBody>
      </p:sp>
      <p:sp>
        <p:nvSpPr>
          <p:cNvPr id="3" name="矩形 3"/>
          <p:cNvSpPr>
            <a:spLocks noChangeArrowheads="1"/>
          </p:cNvSpPr>
          <p:nvPr/>
        </p:nvSpPr>
        <p:spPr bwMode="auto">
          <a:xfrm>
            <a:off x="7439182" y="6539970"/>
            <a:ext cx="4751232" cy="318031"/>
          </a:xfrm>
          <a:prstGeom prst="rect">
            <a:avLst/>
          </a:prstGeom>
          <a:noFill/>
          <a:ln w="9525">
            <a:noFill/>
            <a:miter lim="800000"/>
          </a:ln>
        </p:spPr>
        <p:txBody>
          <a:bodyPr wrap="square" lIns="91426" tIns="45713" rIns="91426" bIns="45713">
            <a:spAutoFit/>
          </a:bodyPr>
          <a:lstStyle/>
          <a:p>
            <a:r>
              <a:rPr lang="zh-CN" altLang="en-US" sz="1400" i="1" dirty="0">
                <a:latin typeface="Cambria" pitchFamily="18" charset="0"/>
                <a:ea typeface="微软雅黑" pitchFamily="34" charset="-122"/>
              </a:rPr>
              <a:t>抗缪勒氏管激素在多囊卵巢综合征诊断中的价值</a:t>
            </a:r>
            <a:r>
              <a:rPr lang="en-US" altLang="zh-CN" sz="1400" i="1" dirty="0">
                <a:latin typeface="Cambria" pitchFamily="18" charset="0"/>
                <a:ea typeface="微软雅黑" pitchFamily="34" charset="-122"/>
              </a:rPr>
              <a:t>,2015,38(2)</a:t>
            </a:r>
            <a:endParaRPr lang="zh-CN" altLang="en-US" sz="1400" i="1" dirty="0">
              <a:latin typeface="Cambria" pitchFamily="18" charset="0"/>
              <a:ea typeface="微软雅黑" pitchFamily="34" charset="-122"/>
            </a:endParaRPr>
          </a:p>
        </p:txBody>
      </p:sp>
      <p:grpSp>
        <p:nvGrpSpPr>
          <p:cNvPr id="4" name="组合 5"/>
          <p:cNvGrpSpPr/>
          <p:nvPr/>
        </p:nvGrpSpPr>
        <p:grpSpPr bwMode="auto">
          <a:xfrm>
            <a:off x="3119264" y="2852936"/>
            <a:ext cx="5360989" cy="3706813"/>
            <a:chOff x="1403648" y="2204864"/>
            <a:chExt cx="5360559" cy="3706859"/>
          </a:xfrm>
        </p:grpSpPr>
        <p:pic>
          <p:nvPicPr>
            <p:cNvPr id="5" name="Picture 1"/>
            <p:cNvPicPr>
              <a:picLocks noChangeAspect="1" noChangeArrowheads="1"/>
            </p:cNvPicPr>
            <p:nvPr/>
          </p:nvPicPr>
          <p:blipFill>
            <a:blip r:embed="rId2" cstate="print"/>
            <a:srcRect/>
            <a:stretch>
              <a:fillRect/>
            </a:stretch>
          </p:blipFill>
          <p:spPr bwMode="auto">
            <a:xfrm>
              <a:off x="1403648" y="2204864"/>
              <a:ext cx="5360559" cy="3706859"/>
            </a:xfrm>
            <a:prstGeom prst="rect">
              <a:avLst/>
            </a:prstGeom>
            <a:noFill/>
            <a:ln w="9525">
              <a:noFill/>
              <a:miter lim="800000"/>
              <a:headEnd/>
              <a:tailEnd/>
            </a:ln>
          </p:spPr>
        </p:pic>
        <p:sp>
          <p:nvSpPr>
            <p:cNvPr id="6" name="TextBox 4"/>
            <p:cNvSpPr txBox="1">
              <a:spLocks noChangeArrowheads="1"/>
            </p:cNvSpPr>
            <p:nvPr/>
          </p:nvSpPr>
          <p:spPr bwMode="auto">
            <a:xfrm>
              <a:off x="1475656" y="3717032"/>
              <a:ext cx="5040561" cy="369337"/>
            </a:xfrm>
            <a:prstGeom prst="rect">
              <a:avLst/>
            </a:prstGeom>
            <a:noFill/>
            <a:ln w="22225">
              <a:solidFill>
                <a:srgbClr val="FF0000"/>
              </a:solidFill>
              <a:miter lim="800000"/>
            </a:ln>
          </p:spPr>
          <p:txBody>
            <a:bodyPr>
              <a:spAutoFit/>
            </a:bodyPr>
            <a:lstStyle/>
            <a:p>
              <a:endParaRPr lang="zh-CN" altLang="en-US" dirty="0">
                <a:ea typeface="微软雅黑" pitchFamily="34" charset="-122"/>
              </a:endParaRPr>
            </a:p>
          </p:txBody>
        </p:sp>
      </p:grpSp>
      <p:sp>
        <p:nvSpPr>
          <p:cNvPr id="7" name="TextBox 6"/>
          <p:cNvSpPr txBox="1"/>
          <p:nvPr/>
        </p:nvSpPr>
        <p:spPr>
          <a:xfrm>
            <a:off x="9167149" y="2084851"/>
            <a:ext cx="1267703" cy="492443"/>
          </a:xfrm>
          <a:prstGeom prst="rect">
            <a:avLst/>
          </a:prstGeom>
          <a:noFill/>
        </p:spPr>
        <p:txBody>
          <a:bodyPr wrap="none" lIns="121908" tIns="60954" rIns="121908" bIns="60954" rtlCol="0">
            <a:spAutoFit/>
          </a:bodyPr>
          <a:lstStyle/>
          <a:p>
            <a:r>
              <a:rPr lang="en-US" altLang="zh-CN" sz="2400" b="1" i="1" dirty="0">
                <a:effectLst>
                  <a:outerShdw blurRad="38100" dist="38100" dir="2700000" algn="tl">
                    <a:srgbClr val="000000">
                      <a:alpha val="43137"/>
                    </a:srgbClr>
                  </a:outerShdw>
                </a:effectLst>
                <a:latin typeface="Broadway" pitchFamily="82" charset="0"/>
                <a:ea typeface="DFPYeaSong-B5" pitchFamily="18" charset="-120"/>
              </a:rPr>
              <a:t>N=502</a:t>
            </a:r>
            <a:endParaRPr lang="zh-CN" altLang="en-US" sz="2400" b="1" i="1" dirty="0">
              <a:effectLst>
                <a:outerShdw blurRad="38100" dist="38100" dir="2700000" algn="tl">
                  <a:srgbClr val="000000">
                    <a:alpha val="43137"/>
                  </a:srgbClr>
                </a:outerShdw>
              </a:effectLst>
              <a:latin typeface="Broadway" pitchFamily="82" charset="0"/>
              <a:ea typeface="DFPYeaSong-B5" pitchFamily="18" charset="-120"/>
            </a:endParaRPr>
          </a:p>
        </p:txBody>
      </p:sp>
      <p:sp>
        <p:nvSpPr>
          <p:cNvPr id="8" name="矩形 7"/>
          <p:cNvSpPr/>
          <p:nvPr/>
        </p:nvSpPr>
        <p:spPr>
          <a:xfrm>
            <a:off x="2854846" y="548680"/>
            <a:ext cx="5904656" cy="506292"/>
          </a:xfrm>
          <a:prstGeom prst="rect">
            <a:avLst/>
          </a:prstGeom>
        </p:spPr>
        <p:txBody>
          <a:bodyPr wrap="square">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9" name="矩形 8"/>
          <p:cNvSpPr/>
          <p:nvPr/>
        </p:nvSpPr>
        <p:spPr>
          <a:xfrm>
            <a:off x="1808926" y="345985"/>
            <a:ext cx="1071570" cy="368371"/>
          </a:xfrm>
          <a:prstGeom prst="rect">
            <a:avLst/>
          </a:prstGeom>
        </p:spPr>
        <p:txBody>
          <a:bodyPr wrap="square">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10" name="TextBox 9"/>
          <p:cNvSpPr txBox="1"/>
          <p:nvPr/>
        </p:nvSpPr>
        <p:spPr>
          <a:xfrm>
            <a:off x="334753" y="1334154"/>
            <a:ext cx="8640960" cy="523210"/>
          </a:xfrm>
          <a:prstGeom prst="rect">
            <a:avLst/>
          </a:prstGeom>
          <a:noFill/>
        </p:spPr>
        <p:txBody>
          <a:bodyPr wrap="square" lIns="91431" tIns="45715" rIns="91431" bIns="45715" rtlCol="0">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多囊卵巢综合征</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l="4805" t="5325" r="6299"/>
          <a:stretch>
            <a:fillRect/>
          </a:stretch>
        </p:blipFill>
        <p:spPr bwMode="auto">
          <a:xfrm>
            <a:off x="694607" y="2060849"/>
            <a:ext cx="5286412" cy="3809999"/>
          </a:xfrm>
          <a:prstGeom prst="rect">
            <a:avLst/>
          </a:prstGeom>
          <a:noFill/>
          <a:ln w="9525">
            <a:noFill/>
            <a:miter lim="800000"/>
            <a:headEnd/>
            <a:tailEnd/>
          </a:ln>
        </p:spPr>
      </p:pic>
      <p:sp>
        <p:nvSpPr>
          <p:cNvPr id="7" name="矩形 3"/>
          <p:cNvSpPr>
            <a:spLocks noChangeArrowheads="1"/>
          </p:cNvSpPr>
          <p:nvPr/>
        </p:nvSpPr>
        <p:spPr bwMode="auto">
          <a:xfrm>
            <a:off x="7535179" y="6539970"/>
            <a:ext cx="4847230" cy="318031"/>
          </a:xfrm>
          <a:prstGeom prst="rect">
            <a:avLst/>
          </a:prstGeom>
          <a:noFill/>
          <a:ln w="9525">
            <a:noFill/>
            <a:miter lim="800000"/>
          </a:ln>
        </p:spPr>
        <p:txBody>
          <a:bodyPr wrap="square" lIns="91426" tIns="45713" rIns="91426" bIns="45713">
            <a:spAutoFit/>
          </a:bodyPr>
          <a:lstStyle/>
          <a:p>
            <a:r>
              <a:rPr lang="zh-CN" altLang="en-US" sz="1400" i="1" dirty="0">
                <a:latin typeface="Cambria" pitchFamily="18" charset="0"/>
                <a:ea typeface="微软雅黑" pitchFamily="34" charset="-122"/>
              </a:rPr>
              <a:t>抗缪勒氏管激素在多囊卵巢综合征诊断中的价值</a:t>
            </a:r>
            <a:r>
              <a:rPr lang="en-US" altLang="zh-CN" sz="1400" i="1" dirty="0">
                <a:latin typeface="Cambria" pitchFamily="18" charset="0"/>
                <a:ea typeface="微软雅黑" pitchFamily="34" charset="-122"/>
              </a:rPr>
              <a:t>,2015,38(2)</a:t>
            </a:r>
            <a:endParaRPr lang="zh-CN" altLang="en-US" sz="1400" i="1" dirty="0">
              <a:latin typeface="Cambria" pitchFamily="18" charset="0"/>
              <a:ea typeface="微软雅黑" pitchFamily="34" charset="-122"/>
            </a:endParaRPr>
          </a:p>
        </p:txBody>
      </p:sp>
      <p:sp>
        <p:nvSpPr>
          <p:cNvPr id="8" name="矩形 7"/>
          <p:cNvSpPr/>
          <p:nvPr/>
        </p:nvSpPr>
        <p:spPr>
          <a:xfrm>
            <a:off x="1808926" y="345988"/>
            <a:ext cx="1071570" cy="368356"/>
          </a:xfrm>
          <a:prstGeom prst="rect">
            <a:avLst/>
          </a:prstGeom>
        </p:spPr>
        <p:txBody>
          <a:bodyPr wrap="square" lIns="91426" tIns="45713" rIns="91426" bIns="45713">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10" name="矩形 9"/>
          <p:cNvSpPr/>
          <p:nvPr/>
        </p:nvSpPr>
        <p:spPr>
          <a:xfrm>
            <a:off x="2854847" y="548680"/>
            <a:ext cx="5904655" cy="506278"/>
          </a:xfrm>
          <a:prstGeom prst="rect">
            <a:avLst/>
          </a:prstGeom>
        </p:spPr>
        <p:txBody>
          <a:bodyPr wrap="square" lIns="91426" tIns="45713" rIns="91426" bIns="45713">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9" name="矩形 8"/>
          <p:cNvSpPr/>
          <p:nvPr/>
        </p:nvSpPr>
        <p:spPr>
          <a:xfrm>
            <a:off x="815307" y="6021289"/>
            <a:ext cx="7967848" cy="410369"/>
          </a:xfrm>
          <a:prstGeom prst="rect">
            <a:avLst/>
          </a:prstGeom>
        </p:spPr>
        <p:txBody>
          <a:bodyPr wrap="square" lIns="121908" tIns="60954" rIns="121908" bIns="60954">
            <a:spAutoFit/>
          </a:bodyPr>
          <a:lstStyle/>
          <a:p>
            <a:r>
              <a:rPr lang="zh-CN" altLang="en-US" b="1" dirty="0">
                <a:latin typeface="微软雅黑" pitchFamily="34" charset="-122"/>
                <a:ea typeface="微软雅黑" pitchFamily="34" charset="-122"/>
              </a:rPr>
              <a:t>以</a:t>
            </a:r>
            <a:r>
              <a:rPr lang="en-US" altLang="zh-CN" b="1" dirty="0">
                <a:latin typeface="微软雅黑" pitchFamily="34" charset="-122"/>
                <a:ea typeface="微软雅黑" pitchFamily="34" charset="-122"/>
              </a:rPr>
              <a:t>AMH</a:t>
            </a:r>
            <a:r>
              <a:rPr lang="en-US" altLang="zh-CN" b="1" dirty="0">
                <a:solidFill>
                  <a:srgbClr val="FF0000"/>
                </a:solidFill>
                <a:latin typeface="微软雅黑" pitchFamily="34" charset="-122"/>
                <a:ea typeface="微软雅黑" pitchFamily="34" charset="-122"/>
              </a:rPr>
              <a:t> 6.99 </a:t>
            </a:r>
            <a:r>
              <a:rPr lang="en-US" altLang="zh-CN" b="1" dirty="0" err="1">
                <a:latin typeface="微软雅黑" pitchFamily="34" charset="-122"/>
                <a:ea typeface="微软雅黑" pitchFamily="34" charset="-122"/>
              </a:rPr>
              <a:t>ng</a:t>
            </a:r>
            <a:r>
              <a:rPr lang="en-US" altLang="zh-CN" b="1" dirty="0">
                <a:latin typeface="微软雅黑" pitchFamily="34" charset="-122"/>
                <a:ea typeface="微软雅黑" pitchFamily="34" charset="-122"/>
              </a:rPr>
              <a:t>/ml</a:t>
            </a:r>
            <a:r>
              <a:rPr lang="zh-CN" altLang="en-US" b="1" dirty="0">
                <a:latin typeface="微软雅黑" pitchFamily="34" charset="-122"/>
                <a:ea typeface="微软雅黑" pitchFamily="34" charset="-122"/>
              </a:rPr>
              <a:t>为</a:t>
            </a:r>
            <a:r>
              <a:rPr lang="en-US" altLang="zh-CN" b="1" dirty="0">
                <a:latin typeface="微软雅黑" pitchFamily="34" charset="-122"/>
                <a:ea typeface="微软雅黑" pitchFamily="34" charset="-122"/>
              </a:rPr>
              <a:t>PCOS</a:t>
            </a:r>
            <a:r>
              <a:rPr lang="zh-CN" altLang="en-US" b="1" dirty="0">
                <a:latin typeface="微软雅黑" pitchFamily="34" charset="-122"/>
                <a:ea typeface="微软雅黑" pitchFamily="34" charset="-122"/>
              </a:rPr>
              <a:t>诊断界值时，敏感性</a:t>
            </a:r>
            <a:r>
              <a:rPr lang="en-US" altLang="zh-CN" b="1" dirty="0">
                <a:latin typeface="微软雅黑" pitchFamily="34" charset="-122"/>
                <a:ea typeface="微软雅黑" pitchFamily="34" charset="-122"/>
              </a:rPr>
              <a:t>84%</a:t>
            </a:r>
            <a:r>
              <a:rPr lang="zh-CN" altLang="en-US" b="1" dirty="0">
                <a:latin typeface="微软雅黑" pitchFamily="34" charset="-122"/>
                <a:ea typeface="微软雅黑" pitchFamily="34" charset="-122"/>
              </a:rPr>
              <a:t>，特异性</a:t>
            </a:r>
            <a:r>
              <a:rPr lang="en-US" altLang="zh-CN" b="1" dirty="0">
                <a:latin typeface="微软雅黑" pitchFamily="34" charset="-122"/>
                <a:ea typeface="微软雅黑" pitchFamily="34" charset="-122"/>
              </a:rPr>
              <a:t>92%</a:t>
            </a:r>
            <a:endParaRPr lang="zh-CN" altLang="en-US" b="1" dirty="0">
              <a:latin typeface="微软雅黑" pitchFamily="34" charset="-122"/>
              <a:ea typeface="微软雅黑" pitchFamily="34" charset="-122"/>
            </a:endParaRPr>
          </a:p>
        </p:txBody>
      </p:sp>
      <p:graphicFrame>
        <p:nvGraphicFramePr>
          <p:cNvPr id="12" name="表格 11"/>
          <p:cNvGraphicFramePr>
            <a:graphicFrameLocks noGrp="1"/>
          </p:cNvGraphicFramePr>
          <p:nvPr/>
        </p:nvGraphicFramePr>
        <p:xfrm>
          <a:off x="7247185" y="2084851"/>
          <a:ext cx="3551932" cy="3573430"/>
        </p:xfrm>
        <a:graphic>
          <a:graphicData uri="http://schemas.openxmlformats.org/drawingml/2006/table">
            <a:tbl>
              <a:tblPr firstRow="1" bandRow="1">
                <a:tableStyleId>{1FECB4D8-DB02-4DC6-A0A2-4F2EBAE1DC90}</a:tableStyleId>
              </a:tblPr>
              <a:tblGrid>
                <a:gridCol w="1121782">
                  <a:extLst>
                    <a:ext uri="{9D8B030D-6E8A-4147-A177-3AD203B41FA5}">
                      <a16:colId xmlns:a16="http://schemas.microsoft.com/office/drawing/2014/main" val="20000"/>
                    </a:ext>
                  </a:extLst>
                </a:gridCol>
                <a:gridCol w="2430150">
                  <a:extLst>
                    <a:ext uri="{9D8B030D-6E8A-4147-A177-3AD203B41FA5}">
                      <a16:colId xmlns:a16="http://schemas.microsoft.com/office/drawing/2014/main" val="20001"/>
                    </a:ext>
                  </a:extLst>
                </a:gridCol>
              </a:tblGrid>
              <a:tr h="576064">
                <a:tc>
                  <a:txBody>
                    <a:bodyPr/>
                    <a:lstStyle/>
                    <a:p>
                      <a:r>
                        <a:rPr lang="zh-CN" altLang="en-US" sz="2400" dirty="0">
                          <a:latin typeface="微软雅黑" pitchFamily="34" charset="-122"/>
                          <a:ea typeface="微软雅黑" pitchFamily="34" charset="-122"/>
                        </a:rPr>
                        <a:t>项目</a:t>
                      </a:r>
                    </a:p>
                  </a:txBody>
                  <a:tcPr marL="121904" marR="121904" marT="60960" marB="60960"/>
                </a:tc>
                <a:tc>
                  <a:txBody>
                    <a:bodyPr/>
                    <a:lstStyle/>
                    <a:p>
                      <a:pPr algn="l"/>
                      <a:r>
                        <a:rPr lang="en-US" altLang="zh-CN" sz="2400" dirty="0">
                          <a:latin typeface="微软雅黑" pitchFamily="34" charset="-122"/>
                          <a:ea typeface="微软雅黑" pitchFamily="34" charset="-122"/>
                        </a:rPr>
                        <a:t>ROC</a:t>
                      </a:r>
                      <a:r>
                        <a:rPr lang="en-US" altLang="zh-CN" sz="2400" baseline="-25000" dirty="0">
                          <a:latin typeface="微软雅黑" pitchFamily="34" charset="-122"/>
                          <a:ea typeface="微软雅黑" pitchFamily="34" charset="-122"/>
                        </a:rPr>
                        <a:t>AUC</a:t>
                      </a:r>
                      <a:endParaRPr lang="zh-CN" altLang="en-US" sz="2400" baseline="-25000" dirty="0">
                        <a:latin typeface="微软雅黑" pitchFamily="34" charset="-122"/>
                        <a:ea typeface="微软雅黑" pitchFamily="34" charset="-122"/>
                      </a:endParaRPr>
                    </a:p>
                  </a:txBody>
                  <a:tcPr marL="121904" marR="121904" marT="60960" marB="60960"/>
                </a:tc>
                <a:extLst>
                  <a:ext uri="{0D108BD9-81ED-4DB2-BD59-A6C34878D82A}">
                    <a16:rowId xmlns:a16="http://schemas.microsoft.com/office/drawing/2014/main" val="10000"/>
                  </a:ext>
                </a:extLst>
              </a:tr>
              <a:tr h="499561">
                <a:tc>
                  <a:txBody>
                    <a:bodyPr/>
                    <a:lstStyle/>
                    <a:p>
                      <a:r>
                        <a:rPr lang="en-US" altLang="zh-CN" sz="2400" dirty="0">
                          <a:latin typeface="微软雅黑" pitchFamily="34" charset="-122"/>
                          <a:ea typeface="微软雅黑" pitchFamily="34" charset="-122"/>
                        </a:rPr>
                        <a:t>AMH</a:t>
                      </a:r>
                      <a:endParaRPr lang="zh-CN" altLang="en-US" sz="2400" dirty="0">
                        <a:latin typeface="微软雅黑" pitchFamily="34" charset="-122"/>
                        <a:ea typeface="微软雅黑" pitchFamily="34" charset="-122"/>
                      </a:endParaRPr>
                    </a:p>
                  </a:txBody>
                  <a:tcPr marL="121904" marR="121904" marT="60960" marB="60960"/>
                </a:tc>
                <a:tc>
                  <a:txBody>
                    <a:bodyPr/>
                    <a:lstStyle/>
                    <a:p>
                      <a:pPr algn="l"/>
                      <a:r>
                        <a:rPr lang="en-US" altLang="zh-CN" sz="1900" dirty="0">
                          <a:effectLst>
                            <a:outerShdw blurRad="38100" dist="38100" dir="2700000" algn="tl">
                              <a:srgbClr val="000000">
                                <a:alpha val="43137"/>
                              </a:srgbClr>
                            </a:outerShdw>
                          </a:effectLst>
                          <a:latin typeface="微软雅黑" pitchFamily="34" charset="-122"/>
                          <a:ea typeface="微软雅黑" pitchFamily="34" charset="-122"/>
                        </a:rPr>
                        <a:t>0.926</a:t>
                      </a:r>
                      <a:endParaRPr lang="zh-CN" altLang="en-US" sz="2400" dirty="0">
                        <a:latin typeface="微软雅黑" pitchFamily="34" charset="-122"/>
                        <a:ea typeface="微软雅黑" pitchFamily="34" charset="-122"/>
                      </a:endParaRPr>
                    </a:p>
                  </a:txBody>
                  <a:tcPr marL="121904" marR="121904" marT="60960" marB="60960"/>
                </a:tc>
                <a:extLst>
                  <a:ext uri="{0D108BD9-81ED-4DB2-BD59-A6C34878D82A}">
                    <a16:rowId xmlns:a16="http://schemas.microsoft.com/office/drawing/2014/main" val="10001"/>
                  </a:ext>
                </a:extLst>
              </a:tr>
              <a:tr h="499561">
                <a:tc>
                  <a:txBody>
                    <a:bodyPr/>
                    <a:lstStyle/>
                    <a:p>
                      <a:r>
                        <a:rPr lang="en-US" altLang="zh-CN" sz="2400" dirty="0">
                          <a:latin typeface="微软雅黑" pitchFamily="34" charset="-122"/>
                          <a:ea typeface="微软雅黑" pitchFamily="34" charset="-122"/>
                        </a:rPr>
                        <a:t>E</a:t>
                      </a:r>
                      <a:r>
                        <a:rPr lang="en-US" altLang="zh-CN" sz="2400" baseline="-25000" dirty="0">
                          <a:latin typeface="微软雅黑" pitchFamily="34" charset="-122"/>
                          <a:ea typeface="微软雅黑" pitchFamily="34" charset="-122"/>
                        </a:rPr>
                        <a:t>2</a:t>
                      </a:r>
                      <a:endParaRPr lang="zh-CN" altLang="en-US" sz="2400" baseline="-25000" dirty="0">
                        <a:latin typeface="微软雅黑" pitchFamily="34" charset="-122"/>
                        <a:ea typeface="微软雅黑" pitchFamily="34" charset="-122"/>
                      </a:endParaRPr>
                    </a:p>
                  </a:txBody>
                  <a:tcPr marL="121904" marR="121904" marT="60960" marB="60960"/>
                </a:tc>
                <a:tc>
                  <a:txBody>
                    <a:bodyPr/>
                    <a:lstStyle/>
                    <a:p>
                      <a:pPr algn="l"/>
                      <a:r>
                        <a:rPr lang="en-US" altLang="zh-CN" sz="2400" dirty="0">
                          <a:latin typeface="微软雅黑" pitchFamily="34" charset="-122"/>
                          <a:ea typeface="微软雅黑" pitchFamily="34" charset="-122"/>
                        </a:rPr>
                        <a:t>&lt;0.5</a:t>
                      </a:r>
                      <a:endParaRPr lang="zh-CN" altLang="en-US" sz="2400" dirty="0">
                        <a:latin typeface="微软雅黑" pitchFamily="34" charset="-122"/>
                        <a:ea typeface="微软雅黑" pitchFamily="34" charset="-122"/>
                      </a:endParaRPr>
                    </a:p>
                  </a:txBody>
                  <a:tcPr marL="121904" marR="121904" marT="60960" marB="60960"/>
                </a:tc>
                <a:extLst>
                  <a:ext uri="{0D108BD9-81ED-4DB2-BD59-A6C34878D82A}">
                    <a16:rowId xmlns:a16="http://schemas.microsoft.com/office/drawing/2014/main" val="10002"/>
                  </a:ext>
                </a:extLst>
              </a:tr>
              <a:tr h="499561">
                <a:tc>
                  <a:txBody>
                    <a:bodyPr/>
                    <a:lstStyle/>
                    <a:p>
                      <a:r>
                        <a:rPr lang="en-US" altLang="zh-CN" sz="2400" dirty="0">
                          <a:latin typeface="微软雅黑" pitchFamily="34" charset="-122"/>
                          <a:ea typeface="微软雅黑" pitchFamily="34" charset="-122"/>
                        </a:rPr>
                        <a:t>FSH</a:t>
                      </a:r>
                      <a:endParaRPr lang="zh-CN" altLang="en-US" sz="2400" dirty="0">
                        <a:latin typeface="微软雅黑" pitchFamily="34" charset="-122"/>
                        <a:ea typeface="微软雅黑" pitchFamily="34" charset="-122"/>
                      </a:endParaRPr>
                    </a:p>
                  </a:txBody>
                  <a:tcPr marL="121904" marR="121904" marT="60960" marB="60960"/>
                </a:tc>
                <a:tc>
                  <a:txBody>
                    <a:bodyPr/>
                    <a:lstStyle/>
                    <a:p>
                      <a:pPr marL="0" marR="0" indent="0" algn="l" defTabSz="685284" rtl="0" eaLnBrk="1" fontAlgn="auto" latinLnBrk="0" hangingPunct="1">
                        <a:lnSpc>
                          <a:spcPct val="100000"/>
                        </a:lnSpc>
                        <a:spcBef>
                          <a:spcPts val="0"/>
                        </a:spcBef>
                        <a:spcAft>
                          <a:spcPts val="0"/>
                        </a:spcAft>
                        <a:buClrTx/>
                        <a:buSzTx/>
                        <a:buFontTx/>
                        <a:buNone/>
                        <a:tabLst/>
                        <a:defRPr/>
                      </a:pPr>
                      <a:r>
                        <a:rPr lang="en-US" altLang="zh-CN" sz="2400" dirty="0">
                          <a:latin typeface="微软雅黑" pitchFamily="34" charset="-122"/>
                          <a:ea typeface="微软雅黑" pitchFamily="34" charset="-122"/>
                        </a:rPr>
                        <a:t>&lt;0.5</a:t>
                      </a:r>
                      <a:endParaRPr lang="zh-CN" altLang="en-US" sz="2400" dirty="0">
                        <a:latin typeface="微软雅黑" pitchFamily="34" charset="-122"/>
                        <a:ea typeface="微软雅黑" pitchFamily="34" charset="-122"/>
                      </a:endParaRPr>
                    </a:p>
                  </a:txBody>
                  <a:tcPr marL="121904" marR="121904" marT="60960" marB="60960"/>
                </a:tc>
                <a:extLst>
                  <a:ext uri="{0D108BD9-81ED-4DB2-BD59-A6C34878D82A}">
                    <a16:rowId xmlns:a16="http://schemas.microsoft.com/office/drawing/2014/main" val="10003"/>
                  </a:ext>
                </a:extLst>
              </a:tr>
              <a:tr h="499561">
                <a:tc>
                  <a:txBody>
                    <a:bodyPr/>
                    <a:lstStyle/>
                    <a:p>
                      <a:r>
                        <a:rPr lang="en-US" altLang="zh-CN" sz="2400" dirty="0">
                          <a:latin typeface="微软雅黑" pitchFamily="34" charset="-122"/>
                          <a:ea typeface="微软雅黑" pitchFamily="34" charset="-122"/>
                        </a:rPr>
                        <a:t>LH</a:t>
                      </a:r>
                      <a:endParaRPr lang="zh-CN" altLang="en-US" sz="2400" dirty="0">
                        <a:latin typeface="微软雅黑" pitchFamily="34" charset="-122"/>
                        <a:ea typeface="微软雅黑" pitchFamily="34" charset="-122"/>
                      </a:endParaRPr>
                    </a:p>
                  </a:txBody>
                  <a:tcPr marL="121904" marR="121904" marT="60960" marB="60960"/>
                </a:tc>
                <a:tc>
                  <a:txBody>
                    <a:bodyPr/>
                    <a:lstStyle/>
                    <a:p>
                      <a:pPr algn="l"/>
                      <a:r>
                        <a:rPr lang="en-US" altLang="zh-CN" sz="2400" dirty="0">
                          <a:latin typeface="微软雅黑" pitchFamily="34" charset="-122"/>
                          <a:ea typeface="微软雅黑" pitchFamily="34" charset="-122"/>
                        </a:rPr>
                        <a:t>0.671</a:t>
                      </a:r>
                      <a:endParaRPr lang="zh-CN" altLang="en-US" sz="2400" dirty="0">
                        <a:latin typeface="微软雅黑" pitchFamily="34" charset="-122"/>
                        <a:ea typeface="微软雅黑" pitchFamily="34" charset="-122"/>
                      </a:endParaRPr>
                    </a:p>
                  </a:txBody>
                  <a:tcPr marL="121904" marR="121904" marT="60960" marB="60960"/>
                </a:tc>
                <a:extLst>
                  <a:ext uri="{0D108BD9-81ED-4DB2-BD59-A6C34878D82A}">
                    <a16:rowId xmlns:a16="http://schemas.microsoft.com/office/drawing/2014/main" val="10004"/>
                  </a:ext>
                </a:extLst>
              </a:tr>
              <a:tr h="499561">
                <a:tc>
                  <a:txBody>
                    <a:bodyPr/>
                    <a:lstStyle/>
                    <a:p>
                      <a:r>
                        <a:rPr lang="en-US" altLang="zh-CN" sz="2400" dirty="0">
                          <a:latin typeface="微软雅黑" pitchFamily="34" charset="-122"/>
                          <a:ea typeface="微软雅黑" pitchFamily="34" charset="-122"/>
                        </a:rPr>
                        <a:t>T</a:t>
                      </a:r>
                      <a:endParaRPr lang="zh-CN" altLang="en-US" sz="2400" dirty="0">
                        <a:latin typeface="微软雅黑" pitchFamily="34" charset="-122"/>
                        <a:ea typeface="微软雅黑" pitchFamily="34" charset="-122"/>
                      </a:endParaRPr>
                    </a:p>
                  </a:txBody>
                  <a:tcPr marL="121904" marR="121904" marT="60960" marB="60960"/>
                </a:tc>
                <a:tc>
                  <a:txBody>
                    <a:bodyPr/>
                    <a:lstStyle/>
                    <a:p>
                      <a:pPr marL="0" marR="0" indent="0" algn="l" defTabSz="685284" rtl="0" eaLnBrk="1" fontAlgn="auto" latinLnBrk="0" hangingPunct="1">
                        <a:lnSpc>
                          <a:spcPct val="100000"/>
                        </a:lnSpc>
                        <a:spcBef>
                          <a:spcPts val="0"/>
                        </a:spcBef>
                        <a:spcAft>
                          <a:spcPts val="0"/>
                        </a:spcAft>
                        <a:buClrTx/>
                        <a:buSzTx/>
                        <a:buFontTx/>
                        <a:buNone/>
                        <a:tabLst/>
                        <a:defRPr/>
                      </a:pPr>
                      <a:r>
                        <a:rPr lang="en-US" altLang="zh-CN" sz="2400" dirty="0">
                          <a:latin typeface="微软雅黑" pitchFamily="34" charset="-122"/>
                          <a:ea typeface="微软雅黑" pitchFamily="34" charset="-122"/>
                        </a:rPr>
                        <a:t>0.7</a:t>
                      </a:r>
                      <a:endParaRPr lang="zh-CN" altLang="en-US" sz="2400" dirty="0">
                        <a:latin typeface="微软雅黑" pitchFamily="34" charset="-122"/>
                        <a:ea typeface="微软雅黑" pitchFamily="34" charset="-122"/>
                      </a:endParaRPr>
                    </a:p>
                  </a:txBody>
                  <a:tcPr marL="121904" marR="121904" marT="60960" marB="60960"/>
                </a:tc>
                <a:extLst>
                  <a:ext uri="{0D108BD9-81ED-4DB2-BD59-A6C34878D82A}">
                    <a16:rowId xmlns:a16="http://schemas.microsoft.com/office/drawing/2014/main" val="10005"/>
                  </a:ext>
                </a:extLst>
              </a:tr>
              <a:tr h="499561">
                <a:tc>
                  <a:txBody>
                    <a:bodyPr/>
                    <a:lstStyle/>
                    <a:p>
                      <a:r>
                        <a:rPr lang="en-US" altLang="zh-CN" sz="2400" dirty="0">
                          <a:latin typeface="微软雅黑" pitchFamily="34" charset="-122"/>
                          <a:ea typeface="微软雅黑" pitchFamily="34" charset="-122"/>
                        </a:rPr>
                        <a:t>Age</a:t>
                      </a:r>
                      <a:endParaRPr lang="zh-CN" altLang="en-US" sz="2400" dirty="0">
                        <a:latin typeface="微软雅黑" pitchFamily="34" charset="-122"/>
                        <a:ea typeface="微软雅黑" pitchFamily="34" charset="-122"/>
                      </a:endParaRPr>
                    </a:p>
                  </a:txBody>
                  <a:tcPr marL="121904" marR="121904" marT="60960" marB="60960"/>
                </a:tc>
                <a:tc>
                  <a:txBody>
                    <a:bodyPr/>
                    <a:lstStyle/>
                    <a:p>
                      <a:pPr marL="0" marR="0" indent="0" algn="l" defTabSz="685284" rtl="0" eaLnBrk="1" fontAlgn="auto" latinLnBrk="0" hangingPunct="1">
                        <a:lnSpc>
                          <a:spcPct val="100000"/>
                        </a:lnSpc>
                        <a:spcBef>
                          <a:spcPts val="0"/>
                        </a:spcBef>
                        <a:spcAft>
                          <a:spcPts val="0"/>
                        </a:spcAft>
                        <a:buClrTx/>
                        <a:buSzTx/>
                        <a:buFontTx/>
                        <a:buNone/>
                        <a:tabLst/>
                        <a:defRPr/>
                      </a:pPr>
                      <a:r>
                        <a:rPr lang="en-US" altLang="zh-CN" sz="2400" dirty="0">
                          <a:latin typeface="微软雅黑" pitchFamily="34" charset="-122"/>
                          <a:ea typeface="微软雅黑" pitchFamily="34" charset="-122"/>
                        </a:rPr>
                        <a:t>&lt;0.5</a:t>
                      </a:r>
                      <a:endParaRPr lang="zh-CN" altLang="en-US" sz="2400" dirty="0">
                        <a:latin typeface="微软雅黑" pitchFamily="34" charset="-122"/>
                        <a:ea typeface="微软雅黑" pitchFamily="34" charset="-122"/>
                      </a:endParaRPr>
                    </a:p>
                  </a:txBody>
                  <a:tcPr marL="121904" marR="121904" marT="60960" marB="60960"/>
                </a:tc>
                <a:extLst>
                  <a:ext uri="{0D108BD9-81ED-4DB2-BD59-A6C34878D82A}">
                    <a16:rowId xmlns:a16="http://schemas.microsoft.com/office/drawing/2014/main" val="10006"/>
                  </a:ext>
                </a:extLst>
              </a:tr>
            </a:tbl>
          </a:graphicData>
        </a:graphic>
      </p:graphicFrame>
      <p:sp>
        <p:nvSpPr>
          <p:cNvPr id="13" name="矩形 12"/>
          <p:cNvSpPr/>
          <p:nvPr/>
        </p:nvSpPr>
        <p:spPr>
          <a:xfrm>
            <a:off x="7285814" y="2689604"/>
            <a:ext cx="2207958" cy="410369"/>
          </a:xfrm>
          <a:prstGeom prst="rect">
            <a:avLst/>
          </a:prstGeom>
          <a:noFill/>
        </p:spPr>
        <p:style>
          <a:lnRef idx="2">
            <a:schemeClr val="accent2"/>
          </a:lnRef>
          <a:fillRef idx="1">
            <a:schemeClr val="lt1"/>
          </a:fillRef>
          <a:effectRef idx="0">
            <a:schemeClr val="accent2"/>
          </a:effectRef>
          <a:fontRef idx="minor">
            <a:schemeClr val="dk1"/>
          </a:fontRef>
        </p:style>
        <p:txBody>
          <a:bodyPr wrap="square" lIns="121908" tIns="60954" rIns="121908" bIns="60954" rtlCol="0" anchor="ctr">
            <a:spAutoFit/>
          </a:bodyPr>
          <a:lstStyle/>
          <a:p>
            <a:pPr algn="ctr"/>
            <a:endParaRPr lang="zh-CN" altLang="en-US" dirty="0"/>
          </a:p>
        </p:txBody>
      </p:sp>
      <p:sp>
        <p:nvSpPr>
          <p:cNvPr id="14" name="TextBox 13"/>
          <p:cNvSpPr txBox="1"/>
          <p:nvPr/>
        </p:nvSpPr>
        <p:spPr>
          <a:xfrm>
            <a:off x="334753" y="1334154"/>
            <a:ext cx="8640960" cy="523210"/>
          </a:xfrm>
          <a:prstGeom prst="rect">
            <a:avLst/>
          </a:prstGeom>
          <a:noFill/>
        </p:spPr>
        <p:txBody>
          <a:bodyPr wrap="square" lIns="91431" tIns="45715" rIns="91431" bIns="45715" rtlCol="0">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多囊卵巢综合征</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31993635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87248" y="3429000"/>
            <a:ext cx="1535971" cy="1056117"/>
          </a:xfrm>
          <a:prstGeom prst="rect">
            <a:avLst/>
          </a:prstGeom>
          <a:noFill/>
        </p:spPr>
        <p:style>
          <a:lnRef idx="2">
            <a:schemeClr val="accent2"/>
          </a:lnRef>
          <a:fillRef idx="1">
            <a:schemeClr val="lt1"/>
          </a:fillRef>
          <a:effectRef idx="0">
            <a:schemeClr val="accent2"/>
          </a:effectRef>
          <a:fontRef idx="minor">
            <a:schemeClr val="dk1"/>
          </a:fontRef>
        </p:style>
        <p:txBody>
          <a:bodyPr lIns="121908" tIns="60954" rIns="121908" bIns="60954" rtlCol="0" anchor="ctr"/>
          <a:lstStyle/>
          <a:p>
            <a:pPr algn="ctr"/>
            <a:endParaRPr lang="zh-CN" altLang="en-US" dirty="0">
              <a:ea typeface="微软雅黑" panose="020B0503020204020204" pitchFamily="34" charset="-122"/>
            </a:endParaRPr>
          </a:p>
        </p:txBody>
      </p:sp>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7285" y="1896561"/>
            <a:ext cx="8681303" cy="3871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4655046" y="2453090"/>
            <a:ext cx="1247976" cy="1005289"/>
          </a:xfrm>
          <a:prstGeom prst="rect">
            <a:avLst/>
          </a:prstGeom>
          <a:noFill/>
        </p:spPr>
        <p:style>
          <a:lnRef idx="2">
            <a:schemeClr val="accent2"/>
          </a:lnRef>
          <a:fillRef idx="1">
            <a:schemeClr val="lt1"/>
          </a:fillRef>
          <a:effectRef idx="0">
            <a:schemeClr val="accent2"/>
          </a:effectRef>
          <a:fontRef idx="minor">
            <a:schemeClr val="dk1"/>
          </a:fontRef>
        </p:style>
        <p:txBody>
          <a:bodyPr lIns="121908" tIns="60954" rIns="121908" bIns="60954" rtlCol="0" anchor="ctr"/>
          <a:lstStyle/>
          <a:p>
            <a:pPr algn="ctr"/>
            <a:endParaRPr lang="zh-CN" altLang="en-US" dirty="0">
              <a:ea typeface="微软雅黑" panose="020B0503020204020204" pitchFamily="34" charset="-122"/>
            </a:endParaRPr>
          </a:p>
        </p:txBody>
      </p:sp>
      <p:sp>
        <p:nvSpPr>
          <p:cNvPr id="11" name="矩形 10"/>
          <p:cNvSpPr/>
          <p:nvPr/>
        </p:nvSpPr>
        <p:spPr>
          <a:xfrm>
            <a:off x="6134258" y="2468894"/>
            <a:ext cx="1247976" cy="989485"/>
          </a:xfrm>
          <a:prstGeom prst="rect">
            <a:avLst/>
          </a:prstGeom>
          <a:noFill/>
        </p:spPr>
        <p:style>
          <a:lnRef idx="2">
            <a:schemeClr val="accent2"/>
          </a:lnRef>
          <a:fillRef idx="1">
            <a:schemeClr val="lt1"/>
          </a:fillRef>
          <a:effectRef idx="0">
            <a:schemeClr val="accent2"/>
          </a:effectRef>
          <a:fontRef idx="minor">
            <a:schemeClr val="dk1"/>
          </a:fontRef>
        </p:style>
        <p:txBody>
          <a:bodyPr lIns="121908" tIns="60954" rIns="121908" bIns="60954" rtlCol="0" anchor="ctr"/>
          <a:lstStyle/>
          <a:p>
            <a:pPr algn="ctr"/>
            <a:endParaRPr lang="zh-CN" altLang="en-US" dirty="0">
              <a:ea typeface="微软雅黑" panose="020B0503020204020204" pitchFamily="34" charset="-122"/>
            </a:endParaRPr>
          </a:p>
        </p:txBody>
      </p:sp>
      <p:sp>
        <p:nvSpPr>
          <p:cNvPr id="12" name="矩形 11"/>
          <p:cNvSpPr/>
          <p:nvPr/>
        </p:nvSpPr>
        <p:spPr>
          <a:xfrm>
            <a:off x="6191205" y="4375716"/>
            <a:ext cx="1247976" cy="960107"/>
          </a:xfrm>
          <a:prstGeom prst="rect">
            <a:avLst/>
          </a:prstGeom>
          <a:noFill/>
        </p:spPr>
        <p:style>
          <a:lnRef idx="2">
            <a:schemeClr val="accent2"/>
          </a:lnRef>
          <a:fillRef idx="1">
            <a:schemeClr val="lt1"/>
          </a:fillRef>
          <a:effectRef idx="0">
            <a:schemeClr val="accent2"/>
          </a:effectRef>
          <a:fontRef idx="minor">
            <a:schemeClr val="dk1"/>
          </a:fontRef>
        </p:style>
        <p:txBody>
          <a:bodyPr lIns="121908" tIns="60954" rIns="121908" bIns="60954" rtlCol="0" anchor="ctr"/>
          <a:lstStyle/>
          <a:p>
            <a:pPr algn="ctr"/>
            <a:endParaRPr lang="zh-CN" altLang="en-US" dirty="0">
              <a:ea typeface="微软雅黑" panose="020B0503020204020204" pitchFamily="34" charset="-122"/>
            </a:endParaRPr>
          </a:p>
        </p:txBody>
      </p:sp>
      <p:sp>
        <p:nvSpPr>
          <p:cNvPr id="13" name="矩形 12"/>
          <p:cNvSpPr/>
          <p:nvPr/>
        </p:nvSpPr>
        <p:spPr>
          <a:xfrm>
            <a:off x="3198450" y="4375716"/>
            <a:ext cx="1247976" cy="960107"/>
          </a:xfrm>
          <a:prstGeom prst="rect">
            <a:avLst/>
          </a:prstGeom>
          <a:noFill/>
        </p:spPr>
        <p:style>
          <a:lnRef idx="2">
            <a:schemeClr val="accent2"/>
          </a:lnRef>
          <a:fillRef idx="1">
            <a:schemeClr val="lt1"/>
          </a:fillRef>
          <a:effectRef idx="0">
            <a:schemeClr val="accent2"/>
          </a:effectRef>
          <a:fontRef idx="minor">
            <a:schemeClr val="dk1"/>
          </a:fontRef>
        </p:style>
        <p:txBody>
          <a:bodyPr lIns="121908" tIns="60954" rIns="121908" bIns="60954" rtlCol="0" anchor="ctr"/>
          <a:lstStyle/>
          <a:p>
            <a:pPr algn="ctr"/>
            <a:endParaRPr lang="zh-CN" altLang="en-US" dirty="0">
              <a:ea typeface="微软雅黑" panose="020B0503020204020204" pitchFamily="34" charset="-122"/>
            </a:endParaRPr>
          </a:p>
        </p:txBody>
      </p:sp>
      <p:sp>
        <p:nvSpPr>
          <p:cNvPr id="10" name="矩形 9"/>
          <p:cNvSpPr/>
          <p:nvPr/>
        </p:nvSpPr>
        <p:spPr>
          <a:xfrm>
            <a:off x="2814155" y="6529706"/>
            <a:ext cx="6754099" cy="328295"/>
          </a:xfrm>
          <a:prstGeom prst="rect">
            <a:avLst/>
          </a:prstGeom>
        </p:spPr>
        <p:txBody>
          <a:bodyPr wrap="square" lIns="121908" tIns="60954" rIns="121908" bIns="60954">
            <a:spAutoFit/>
          </a:bodyPr>
          <a:lstStyle/>
          <a:p>
            <a:r>
              <a:rPr lang="zh-CN" altLang="en-US" sz="1300" i="1" dirty="0">
                <a:latin typeface="微软雅黑" pitchFamily="34" charset="-122"/>
                <a:ea typeface="微软雅黑" pitchFamily="34" charset="-122"/>
              </a:rPr>
              <a:t>丁鸿燕</a:t>
            </a:r>
            <a:r>
              <a:rPr lang="en-US" altLang="zh-CN" sz="1300" i="1" dirty="0">
                <a:latin typeface="微软雅黑" pitchFamily="34" charset="-122"/>
                <a:ea typeface="微软雅黑" pitchFamily="34" charset="-122"/>
              </a:rPr>
              <a:t>.</a:t>
            </a:r>
            <a:r>
              <a:rPr lang="zh-CN" altLang="en-US" sz="1300" i="1" dirty="0">
                <a:latin typeface="微软雅黑" pitchFamily="34" charset="-122"/>
                <a:ea typeface="微软雅黑" pitchFamily="34" charset="-122"/>
              </a:rPr>
              <a:t>方深慧多囊卵巢综合征患者血清抑制素</a:t>
            </a:r>
            <a:r>
              <a:rPr lang="en-US" altLang="zh-CN" sz="1300" i="1" dirty="0">
                <a:latin typeface="微软雅黑" pitchFamily="34" charset="-122"/>
                <a:ea typeface="微软雅黑" pitchFamily="34" charset="-122"/>
              </a:rPr>
              <a:t>B </a:t>
            </a:r>
            <a:r>
              <a:rPr lang="zh-CN" altLang="en-US" sz="1300" i="1" dirty="0">
                <a:latin typeface="微软雅黑" pitchFamily="34" charset="-122"/>
                <a:ea typeface="微软雅黑" pitchFamily="34" charset="-122"/>
              </a:rPr>
              <a:t>水平的分析</a:t>
            </a:r>
            <a:r>
              <a:rPr lang="en-US" altLang="zh-CN" sz="1300" i="1" dirty="0">
                <a:latin typeface="微软雅黑" pitchFamily="34" charset="-122"/>
                <a:ea typeface="微软雅黑" pitchFamily="34" charset="-122"/>
              </a:rPr>
              <a:t>[</a:t>
            </a:r>
            <a:r>
              <a:rPr lang="zh-CN" altLang="en-US" sz="1300" i="1" dirty="0">
                <a:latin typeface="微软雅黑" pitchFamily="34" charset="-122"/>
                <a:ea typeface="微软雅黑" pitchFamily="34" charset="-122"/>
              </a:rPr>
              <a:t>会议论文</a:t>
            </a:r>
            <a:r>
              <a:rPr lang="en-US" altLang="zh-CN" sz="1300" i="1" dirty="0">
                <a:latin typeface="微软雅黑" pitchFamily="34" charset="-122"/>
                <a:ea typeface="微软雅黑" pitchFamily="34" charset="-122"/>
              </a:rPr>
              <a:t>] 2007-</a:t>
            </a:r>
            <a:r>
              <a:rPr lang="zh-CN" altLang="en-US" sz="1300" i="1" dirty="0">
                <a:latin typeface="微软雅黑" pitchFamily="34" charset="-122"/>
                <a:ea typeface="微软雅黑" pitchFamily="34" charset="-122"/>
              </a:rPr>
              <a:t>温州</a:t>
            </a:r>
          </a:p>
        </p:txBody>
      </p:sp>
      <p:sp>
        <p:nvSpPr>
          <p:cNvPr id="16" name="TextBox 15"/>
          <p:cNvSpPr txBox="1"/>
          <p:nvPr/>
        </p:nvSpPr>
        <p:spPr>
          <a:xfrm>
            <a:off x="2771445" y="5829268"/>
            <a:ext cx="7204897" cy="615541"/>
          </a:xfrm>
          <a:prstGeom prst="rect">
            <a:avLst/>
          </a:prstGeom>
          <a:noFill/>
        </p:spPr>
        <p:txBody>
          <a:bodyPr wrap="none" lIns="121908" tIns="60954" rIns="121908" bIns="60954" rtlCol="0">
            <a:spAutoFit/>
          </a:bodyPr>
          <a:lstStyle/>
          <a:p>
            <a:r>
              <a:rPr lang="en-US" altLang="zh-CN" sz="2700" b="1" i="1" dirty="0">
                <a:effectLst>
                  <a:outerShdw blurRad="38100" dist="38100" dir="2700000" algn="tl">
                    <a:srgbClr val="000000">
                      <a:alpha val="43137"/>
                    </a:srgbClr>
                  </a:outerShdw>
                </a:effectLst>
                <a:latin typeface="Broadway" pitchFamily="82" charset="0"/>
                <a:ea typeface="DFPYeaSong-B5" pitchFamily="18" charset="-120"/>
              </a:rPr>
              <a:t>PCOS</a:t>
            </a:r>
            <a:r>
              <a:rPr lang="zh-CN" altLang="en-US" sz="2700" b="1" i="1" dirty="0">
                <a:effectLst>
                  <a:outerShdw blurRad="38100" dist="38100" dir="2700000" algn="tl">
                    <a:srgbClr val="000000">
                      <a:alpha val="43137"/>
                    </a:srgbClr>
                  </a:outerShdw>
                </a:effectLst>
                <a:latin typeface="Broadway" pitchFamily="82" charset="0"/>
                <a:ea typeface="DFPYeaSong-B5" pitchFamily="18" charset="-120"/>
              </a:rPr>
              <a:t>患者组血清</a:t>
            </a:r>
            <a:r>
              <a:rPr lang="en-US" altLang="zh-CN" sz="2700" b="1" i="1" dirty="0">
                <a:effectLst>
                  <a:outerShdw blurRad="38100" dist="38100" dir="2700000" algn="tl">
                    <a:srgbClr val="000000">
                      <a:alpha val="43137"/>
                    </a:srgbClr>
                  </a:outerShdw>
                </a:effectLst>
                <a:latin typeface="Broadway" pitchFamily="82" charset="0"/>
                <a:ea typeface="DFPYeaSong-B5" pitchFamily="18" charset="-120"/>
              </a:rPr>
              <a:t>INH b</a:t>
            </a:r>
            <a:r>
              <a:rPr lang="zh-CN" altLang="en-US" sz="2700" b="1" i="1" dirty="0">
                <a:effectLst>
                  <a:outerShdw blurRad="38100" dist="38100" dir="2700000" algn="tl">
                    <a:srgbClr val="000000">
                      <a:alpha val="43137"/>
                    </a:srgbClr>
                  </a:outerShdw>
                </a:effectLst>
                <a:latin typeface="Broadway" pitchFamily="82" charset="0"/>
                <a:ea typeface="DFPYeaSong-B5" pitchFamily="18" charset="-120"/>
              </a:rPr>
              <a:t>较正常组有明显</a:t>
            </a:r>
            <a:r>
              <a:rPr lang="zh-CN" altLang="en-US" sz="3200" b="1" i="1" dirty="0">
                <a:solidFill>
                  <a:srgbClr val="FF0000"/>
                </a:solidFill>
                <a:effectLst>
                  <a:outerShdw blurRad="38100" dist="38100" dir="2700000" algn="tl">
                    <a:srgbClr val="000000">
                      <a:alpha val="43137"/>
                    </a:srgbClr>
                  </a:outerShdw>
                </a:effectLst>
                <a:latin typeface="Broadway" pitchFamily="82" charset="0"/>
                <a:ea typeface="DFPYeaSong-B5" pitchFamily="18" charset="-120"/>
              </a:rPr>
              <a:t>升高</a:t>
            </a:r>
          </a:p>
        </p:txBody>
      </p:sp>
      <p:sp>
        <p:nvSpPr>
          <p:cNvPr id="17" name="矩形 16"/>
          <p:cNvSpPr/>
          <p:nvPr/>
        </p:nvSpPr>
        <p:spPr>
          <a:xfrm>
            <a:off x="2854846" y="548680"/>
            <a:ext cx="5904657" cy="506282"/>
          </a:xfrm>
          <a:prstGeom prst="rect">
            <a:avLst/>
          </a:prstGeom>
        </p:spPr>
        <p:txBody>
          <a:bodyPr wrap="square" lIns="91431" tIns="45715" rIns="91431" bIns="45715">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18" name="矩形 17"/>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14" name="TextBox 13"/>
          <p:cNvSpPr txBox="1"/>
          <p:nvPr/>
        </p:nvSpPr>
        <p:spPr>
          <a:xfrm>
            <a:off x="334753" y="1196753"/>
            <a:ext cx="8640960" cy="523210"/>
          </a:xfrm>
          <a:prstGeom prst="rect">
            <a:avLst/>
          </a:prstGeom>
          <a:noFill/>
        </p:spPr>
        <p:txBody>
          <a:bodyPr wrap="square" lIns="91431" tIns="45715" rIns="91431" bIns="45715" rtlCol="0">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多囊卵巢综合征</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5397376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08926" y="345988"/>
            <a:ext cx="1071570" cy="368356"/>
          </a:xfrm>
          <a:prstGeom prst="rect">
            <a:avLst/>
          </a:prstGeom>
        </p:spPr>
        <p:txBody>
          <a:bodyPr wrap="square" lIns="91426" tIns="45713" rIns="91426" bIns="45713">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8" name="矩形 7"/>
          <p:cNvSpPr/>
          <p:nvPr/>
        </p:nvSpPr>
        <p:spPr>
          <a:xfrm>
            <a:off x="2854847" y="548680"/>
            <a:ext cx="5904655" cy="506278"/>
          </a:xfrm>
          <a:prstGeom prst="rect">
            <a:avLst/>
          </a:prstGeom>
        </p:spPr>
        <p:txBody>
          <a:bodyPr wrap="square" lIns="91426" tIns="45713" rIns="91426" bIns="45713">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12" name="矩形 11"/>
          <p:cNvSpPr/>
          <p:nvPr/>
        </p:nvSpPr>
        <p:spPr>
          <a:xfrm>
            <a:off x="451604" y="1262720"/>
            <a:ext cx="7272808" cy="523206"/>
          </a:xfrm>
          <a:prstGeom prst="rect">
            <a:avLst/>
          </a:prstGeom>
        </p:spPr>
        <p:txBody>
          <a:bodyPr wrap="square" lIns="91426" tIns="45713" rIns="91426" bIns="45713">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卵巢早衰</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15" name="TextBox 14"/>
          <p:cNvSpPr txBox="1"/>
          <p:nvPr/>
        </p:nvSpPr>
        <p:spPr>
          <a:xfrm>
            <a:off x="9595668" y="4857760"/>
            <a:ext cx="1357322" cy="307777"/>
          </a:xfrm>
          <a:prstGeom prst="rect">
            <a:avLst/>
          </a:prstGeom>
          <a:noFill/>
        </p:spPr>
        <p:txBody>
          <a:bodyPr wrap="square" rtlCol="0">
            <a:spAutoFit/>
          </a:bodyPr>
          <a:lstStyle/>
          <a:p>
            <a:pPr fontAlgn="auto">
              <a:spcBef>
                <a:spcPts val="0"/>
              </a:spcBef>
              <a:spcAft>
                <a:spcPts val="0"/>
              </a:spcAft>
            </a:pPr>
            <a:r>
              <a:rPr lang="en-US" altLang="zh-CN" sz="1400" b="1" dirty="0">
                <a:solidFill>
                  <a:srgbClr val="FF0000"/>
                </a:solidFill>
                <a:latin typeface="微软雅黑" pitchFamily="34" charset="-122"/>
                <a:ea typeface="微软雅黑" pitchFamily="34" charset="-122"/>
                <a:cs typeface="Times New Roman" pitchFamily="18" charset="0"/>
              </a:rPr>
              <a:t>0.086ng/ml</a:t>
            </a:r>
            <a:endParaRPr lang="zh-CN" altLang="en-US" sz="1400" b="1" dirty="0">
              <a:solidFill>
                <a:srgbClr val="FF0000"/>
              </a:solidFill>
              <a:latin typeface="微软雅黑" pitchFamily="34" charset="-122"/>
              <a:ea typeface="微软雅黑" pitchFamily="34" charset="-122"/>
              <a:cs typeface="Times New Roman" pitchFamily="18" charset="0"/>
            </a:endParaRPr>
          </a:p>
        </p:txBody>
      </p:sp>
      <p:sp>
        <p:nvSpPr>
          <p:cNvPr id="16" name="TextBox 8"/>
          <p:cNvSpPr txBox="1">
            <a:spLocks noChangeArrowheads="1"/>
          </p:cNvSpPr>
          <p:nvPr/>
        </p:nvSpPr>
        <p:spPr bwMode="auto">
          <a:xfrm>
            <a:off x="3815449" y="1865369"/>
            <a:ext cx="5050716" cy="420623"/>
          </a:xfrm>
          <a:prstGeom prst="rect">
            <a:avLst/>
          </a:prstGeom>
          <a:noFill/>
          <a:ln w="9525">
            <a:noFill/>
            <a:miter lim="800000"/>
          </a:ln>
        </p:spPr>
        <p:txBody>
          <a:bodyPr wrap="none" lIns="91426" tIns="45713" rIns="91426" bIns="45713">
            <a:spAutoFit/>
          </a:bodyPr>
          <a:lstStyle/>
          <a:p>
            <a:r>
              <a:rPr lang="zh-CN" altLang="en-US" sz="2100" b="1" dirty="0">
                <a:effectLst>
                  <a:outerShdw blurRad="38100" dist="38100" dir="2700000" algn="tl">
                    <a:srgbClr val="000000">
                      <a:alpha val="43137"/>
                    </a:srgbClr>
                  </a:outerShdw>
                </a:effectLst>
                <a:ea typeface="微软雅黑" pitchFamily="34" charset="-122"/>
              </a:rPr>
              <a:t>不同年龄正常组和</a:t>
            </a:r>
            <a:r>
              <a:rPr lang="en-US" altLang="zh-CN" sz="2100" b="1" dirty="0">
                <a:effectLst>
                  <a:outerShdw blurRad="38100" dist="38100" dir="2700000" algn="tl">
                    <a:srgbClr val="000000">
                      <a:alpha val="43137"/>
                    </a:srgbClr>
                  </a:outerShdw>
                </a:effectLst>
                <a:ea typeface="微软雅黑" pitchFamily="34" charset="-122"/>
              </a:rPr>
              <a:t>POF</a:t>
            </a:r>
            <a:r>
              <a:rPr lang="zh-CN" altLang="en-US" sz="2100" b="1" dirty="0">
                <a:effectLst>
                  <a:outerShdw blurRad="38100" dist="38100" dir="2700000" algn="tl">
                    <a:srgbClr val="000000">
                      <a:alpha val="43137"/>
                    </a:srgbClr>
                  </a:outerShdw>
                </a:effectLst>
                <a:ea typeface="微软雅黑" pitchFamily="34" charset="-122"/>
              </a:rPr>
              <a:t>组的</a:t>
            </a:r>
            <a:r>
              <a:rPr lang="en-US" altLang="zh-CN" sz="2100" b="1" dirty="0">
                <a:effectLst>
                  <a:outerShdw blurRad="38100" dist="38100" dir="2700000" algn="tl">
                    <a:srgbClr val="000000">
                      <a:alpha val="43137"/>
                    </a:srgbClr>
                  </a:outerShdw>
                </a:effectLst>
                <a:ea typeface="微软雅黑" pitchFamily="34" charset="-122"/>
              </a:rPr>
              <a:t>AMH</a:t>
            </a:r>
            <a:r>
              <a:rPr lang="zh-CN" altLang="en-US" sz="2100" b="1" dirty="0">
                <a:effectLst>
                  <a:outerShdw blurRad="38100" dist="38100" dir="2700000" algn="tl">
                    <a:srgbClr val="000000">
                      <a:alpha val="43137"/>
                    </a:srgbClr>
                  </a:outerShdw>
                </a:effectLst>
                <a:ea typeface="微软雅黑" pitchFamily="34" charset="-122"/>
              </a:rPr>
              <a:t>水平比较</a:t>
            </a:r>
          </a:p>
        </p:txBody>
      </p:sp>
      <p:grpSp>
        <p:nvGrpSpPr>
          <p:cNvPr id="17" name="组合 17"/>
          <p:cNvGrpSpPr/>
          <p:nvPr/>
        </p:nvGrpSpPr>
        <p:grpSpPr bwMode="auto">
          <a:xfrm>
            <a:off x="6554413" y="2475489"/>
            <a:ext cx="3041255" cy="3941208"/>
            <a:chOff x="4267200" y="2465830"/>
            <a:chExt cx="2281237" cy="3941236"/>
          </a:xfrm>
        </p:grpSpPr>
        <p:pic>
          <p:nvPicPr>
            <p:cNvPr id="18" name="Picture 2"/>
            <p:cNvPicPr>
              <a:picLocks noChangeAspect="1" noChangeArrowheads="1"/>
            </p:cNvPicPr>
            <p:nvPr/>
          </p:nvPicPr>
          <p:blipFill>
            <a:blip r:embed="rId3" cstate="print"/>
            <a:srcRect l="-4131" r="-2"/>
            <a:stretch>
              <a:fillRect/>
            </a:stretch>
          </p:blipFill>
          <p:spPr bwMode="auto">
            <a:xfrm>
              <a:off x="4267200" y="2465830"/>
              <a:ext cx="2281237" cy="3786188"/>
            </a:xfrm>
            <a:prstGeom prst="rect">
              <a:avLst/>
            </a:prstGeom>
            <a:noFill/>
            <a:ln w="9525">
              <a:noFill/>
              <a:miter lim="800000"/>
              <a:headEnd/>
              <a:tailEnd/>
            </a:ln>
          </p:spPr>
        </p:pic>
        <p:sp>
          <p:nvSpPr>
            <p:cNvPr id="19" name="TextBox 13"/>
            <p:cNvSpPr txBox="1">
              <a:spLocks noChangeArrowheads="1"/>
            </p:cNvSpPr>
            <p:nvPr/>
          </p:nvSpPr>
          <p:spPr bwMode="auto">
            <a:xfrm>
              <a:off x="5000628" y="6037731"/>
              <a:ext cx="1000132" cy="369335"/>
            </a:xfrm>
            <a:prstGeom prst="rect">
              <a:avLst/>
            </a:prstGeom>
            <a:solidFill>
              <a:schemeClr val="bg1"/>
            </a:solidFill>
            <a:ln w="9525">
              <a:noFill/>
              <a:miter lim="800000"/>
            </a:ln>
          </p:spPr>
          <p:txBody>
            <a:bodyPr>
              <a:spAutoFit/>
            </a:bodyPr>
            <a:lstStyle/>
            <a:p>
              <a:pPr algn="ctr"/>
              <a:r>
                <a:rPr lang="zh-CN" altLang="en-US">
                  <a:latin typeface="Cambria" pitchFamily="18" charset="0"/>
                  <a:ea typeface="黑体" pitchFamily="2" charset="-122"/>
                </a:rPr>
                <a:t>年龄</a:t>
              </a:r>
            </a:p>
          </p:txBody>
        </p:sp>
      </p:grpSp>
      <p:grpSp>
        <p:nvGrpSpPr>
          <p:cNvPr id="20" name="组合 15"/>
          <p:cNvGrpSpPr/>
          <p:nvPr/>
        </p:nvGrpSpPr>
        <p:grpSpPr bwMode="auto">
          <a:xfrm>
            <a:off x="2180748" y="2488190"/>
            <a:ext cx="3827637" cy="3941206"/>
            <a:chOff x="915084" y="2465830"/>
            <a:chExt cx="2871104" cy="3941207"/>
          </a:xfrm>
        </p:grpSpPr>
        <p:pic>
          <p:nvPicPr>
            <p:cNvPr id="21" name="Picture 2"/>
            <p:cNvPicPr>
              <a:picLocks noChangeAspect="1" noChangeArrowheads="1"/>
            </p:cNvPicPr>
            <p:nvPr/>
          </p:nvPicPr>
          <p:blipFill>
            <a:blip r:embed="rId4" cstate="print"/>
            <a:srcRect/>
            <a:stretch>
              <a:fillRect/>
            </a:stretch>
          </p:blipFill>
          <p:spPr bwMode="auto">
            <a:xfrm>
              <a:off x="1000125" y="2465830"/>
              <a:ext cx="2786063" cy="3775075"/>
            </a:xfrm>
            <a:prstGeom prst="rect">
              <a:avLst/>
            </a:prstGeom>
            <a:noFill/>
            <a:ln w="9525">
              <a:noFill/>
              <a:miter lim="800000"/>
              <a:headEnd/>
              <a:tailEnd/>
            </a:ln>
          </p:spPr>
        </p:pic>
        <p:sp>
          <p:nvSpPr>
            <p:cNvPr id="22" name="矩形 21"/>
            <p:cNvSpPr/>
            <p:nvPr/>
          </p:nvSpPr>
          <p:spPr>
            <a:xfrm>
              <a:off x="1928812" y="6037706"/>
              <a:ext cx="1500189" cy="2857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微软雅黑" pitchFamily="34" charset="-122"/>
              </a:endParaRPr>
            </a:p>
          </p:txBody>
        </p:sp>
        <p:sp>
          <p:nvSpPr>
            <p:cNvPr id="23" name="矩形 22"/>
            <p:cNvSpPr/>
            <p:nvPr/>
          </p:nvSpPr>
          <p:spPr>
            <a:xfrm rot="5400000">
              <a:off x="392906" y="4287486"/>
              <a:ext cx="1500188" cy="2857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微软雅黑" pitchFamily="34" charset="-122"/>
              </a:endParaRPr>
            </a:p>
          </p:txBody>
        </p:sp>
        <p:sp>
          <p:nvSpPr>
            <p:cNvPr id="24" name="TextBox 14"/>
            <p:cNvSpPr txBox="1">
              <a:spLocks noChangeArrowheads="1"/>
            </p:cNvSpPr>
            <p:nvPr/>
          </p:nvSpPr>
          <p:spPr bwMode="auto">
            <a:xfrm>
              <a:off x="2357438" y="6037705"/>
              <a:ext cx="484812" cy="369332"/>
            </a:xfrm>
            <a:prstGeom prst="rect">
              <a:avLst/>
            </a:prstGeom>
            <a:noFill/>
            <a:ln w="9525">
              <a:noFill/>
              <a:miter lim="800000"/>
            </a:ln>
          </p:spPr>
          <p:txBody>
            <a:bodyPr wrap="none">
              <a:spAutoFit/>
            </a:bodyPr>
            <a:lstStyle/>
            <a:p>
              <a:r>
                <a:rPr lang="zh-CN" altLang="en-US">
                  <a:latin typeface="Cambria" pitchFamily="18" charset="0"/>
                  <a:ea typeface="黑体" pitchFamily="2" charset="-122"/>
                </a:rPr>
                <a:t>年龄</a:t>
              </a:r>
            </a:p>
          </p:txBody>
        </p:sp>
        <p:sp>
          <p:nvSpPr>
            <p:cNvPr id="25" name="TextBox 15"/>
            <p:cNvSpPr txBox="1">
              <a:spLocks noChangeArrowheads="1"/>
            </p:cNvSpPr>
            <p:nvPr/>
          </p:nvSpPr>
          <p:spPr bwMode="auto">
            <a:xfrm rot="10800000">
              <a:off x="915084" y="3537644"/>
              <a:ext cx="346294" cy="1655261"/>
            </a:xfrm>
            <a:prstGeom prst="rect">
              <a:avLst/>
            </a:prstGeom>
            <a:noFill/>
            <a:ln w="9525">
              <a:noFill/>
              <a:miter lim="800000"/>
            </a:ln>
          </p:spPr>
          <p:txBody>
            <a:bodyPr vert="eaVert" wrap="none">
              <a:spAutoFit/>
            </a:bodyPr>
            <a:lstStyle/>
            <a:p>
              <a:r>
                <a:rPr lang="en-US" altLang="zh-CN" dirty="0">
                  <a:latin typeface="Cambria" pitchFamily="18" charset="0"/>
                  <a:ea typeface="黑体" pitchFamily="2" charset="-122"/>
                </a:rPr>
                <a:t>AMH</a:t>
              </a:r>
              <a:r>
                <a:rPr lang="zh-CN" altLang="en-US" dirty="0">
                  <a:latin typeface="Cambria" pitchFamily="18" charset="0"/>
                  <a:ea typeface="黑体" pitchFamily="2" charset="-122"/>
                </a:rPr>
                <a:t>（</a:t>
              </a:r>
              <a:r>
                <a:rPr lang="en-US" altLang="zh-CN" dirty="0" err="1">
                  <a:latin typeface="Cambria" pitchFamily="18" charset="0"/>
                  <a:ea typeface="黑体" pitchFamily="2" charset="-122"/>
                </a:rPr>
                <a:t>ng</a:t>
              </a:r>
              <a:r>
                <a:rPr lang="en-US" altLang="zh-CN" dirty="0">
                  <a:latin typeface="Cambria" pitchFamily="18" charset="0"/>
                  <a:ea typeface="黑体" pitchFamily="2" charset="-122"/>
                </a:rPr>
                <a:t>/ml</a:t>
              </a:r>
              <a:r>
                <a:rPr lang="zh-CN" altLang="en-US" dirty="0">
                  <a:latin typeface="Cambria" pitchFamily="18" charset="0"/>
                  <a:ea typeface="黑体" pitchFamily="2" charset="-122"/>
                </a:rPr>
                <a:t>）</a:t>
              </a:r>
            </a:p>
          </p:txBody>
        </p:sp>
      </p:grpSp>
      <p:sp>
        <p:nvSpPr>
          <p:cNvPr id="26" name="矩形 9"/>
          <p:cNvSpPr>
            <a:spLocks noChangeArrowheads="1"/>
          </p:cNvSpPr>
          <p:nvPr/>
        </p:nvSpPr>
        <p:spPr bwMode="auto">
          <a:xfrm>
            <a:off x="4435743" y="6539970"/>
            <a:ext cx="3710283" cy="276985"/>
          </a:xfrm>
          <a:prstGeom prst="rect">
            <a:avLst/>
          </a:prstGeom>
          <a:noFill/>
          <a:ln w="9525">
            <a:noFill/>
            <a:miter lim="800000"/>
          </a:ln>
        </p:spPr>
        <p:txBody>
          <a:bodyPr wrap="none" lIns="91426" tIns="45713" rIns="91426" bIns="45713">
            <a:spAutoFit/>
          </a:bodyPr>
          <a:lstStyle/>
          <a:p>
            <a:pPr algn="ctr" eaLnBrk="0" hangingPunct="0"/>
            <a:r>
              <a:rPr lang="en-US" altLang="zh-CN" sz="1200" i="1" dirty="0" err="1">
                <a:latin typeface="Cambria" pitchFamily="18" charset="0"/>
                <a:ea typeface="微软雅黑" pitchFamily="34" charset="-122"/>
              </a:rPr>
              <a:t>Knauff</a:t>
            </a:r>
            <a:r>
              <a:rPr lang="en-US" altLang="zh-CN" sz="1200" i="1" dirty="0">
                <a:latin typeface="Cambria" pitchFamily="18" charset="0"/>
                <a:ea typeface="微软雅黑" pitchFamily="34" charset="-122"/>
              </a:rPr>
              <a:t> et al. J </a:t>
            </a:r>
            <a:r>
              <a:rPr lang="en-US" altLang="zh-CN" sz="1200" i="1" dirty="0" err="1">
                <a:latin typeface="Cambria" pitchFamily="18" charset="0"/>
                <a:ea typeface="微软雅黑" pitchFamily="34" charset="-122"/>
              </a:rPr>
              <a:t>Clin</a:t>
            </a:r>
            <a:r>
              <a:rPr lang="en-US" altLang="zh-CN" sz="1200" i="1" dirty="0">
                <a:latin typeface="Cambria" pitchFamily="18" charset="0"/>
                <a:ea typeface="微软雅黑" pitchFamily="34" charset="-122"/>
              </a:rPr>
              <a:t> </a:t>
            </a:r>
            <a:r>
              <a:rPr lang="en-US" altLang="zh-CN" sz="1200" i="1" dirty="0" err="1">
                <a:latin typeface="Cambria" pitchFamily="18" charset="0"/>
                <a:ea typeface="微软雅黑" pitchFamily="34" charset="-122"/>
              </a:rPr>
              <a:t>Endocrinol</a:t>
            </a:r>
            <a:r>
              <a:rPr lang="en-US" altLang="zh-CN" sz="1200" i="1" dirty="0">
                <a:latin typeface="Cambria" pitchFamily="18" charset="0"/>
                <a:ea typeface="微软雅黑" pitchFamily="34" charset="-122"/>
              </a:rPr>
              <a:t> </a:t>
            </a:r>
            <a:r>
              <a:rPr lang="en-US" altLang="zh-CN" sz="1200" i="1" dirty="0" err="1">
                <a:latin typeface="Cambria" pitchFamily="18" charset="0"/>
                <a:ea typeface="微软雅黑" pitchFamily="34" charset="-122"/>
              </a:rPr>
              <a:t>Metab</a:t>
            </a:r>
            <a:r>
              <a:rPr lang="en-US" altLang="zh-CN" sz="1200" i="1" dirty="0">
                <a:latin typeface="Cambria" pitchFamily="18" charset="0"/>
                <a:ea typeface="微软雅黑" pitchFamily="34" charset="-122"/>
              </a:rPr>
              <a:t>, March. 2009-</a:t>
            </a:r>
            <a:r>
              <a:rPr lang="zh-CN" altLang="en-US" sz="1200" i="1" dirty="0">
                <a:latin typeface="Cambria" pitchFamily="18" charset="0"/>
                <a:ea typeface="微软雅黑" pitchFamily="34" charset="-122"/>
              </a:rPr>
              <a:t>荷兰</a:t>
            </a:r>
          </a:p>
        </p:txBody>
      </p:sp>
    </p:spTree>
    <p:extLst>
      <p:ext uri="{BB962C8B-B14F-4D97-AF65-F5344CB8AC3E}">
        <p14:creationId xmlns:p14="http://schemas.microsoft.com/office/powerpoint/2010/main" val="28141908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tretch>
            <a:fillRect/>
          </a:stretch>
        </p:blipFill>
        <p:spPr bwMode="auto">
          <a:xfrm>
            <a:off x="911305" y="2468893"/>
            <a:ext cx="10655797" cy="1824203"/>
          </a:xfrm>
          <a:prstGeom prst="rect">
            <a:avLst/>
          </a:prstGeom>
          <a:noFill/>
          <a:ln w="9525">
            <a:noFill/>
            <a:miter lim="800000"/>
            <a:headEnd/>
            <a:tailEnd/>
          </a:ln>
        </p:spPr>
      </p:pic>
      <p:pic>
        <p:nvPicPr>
          <p:cNvPr id="717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02837" y="6658716"/>
            <a:ext cx="4272734" cy="191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543275" y="5103341"/>
            <a:ext cx="6980413" cy="615541"/>
          </a:xfrm>
          <a:prstGeom prst="rect">
            <a:avLst/>
          </a:prstGeom>
          <a:noFill/>
        </p:spPr>
        <p:txBody>
          <a:bodyPr wrap="none" lIns="121908" tIns="60954" rIns="121908" bIns="60954" rtlCol="0">
            <a:spAutoFit/>
          </a:bodyPr>
          <a:lstStyle/>
          <a:p>
            <a:r>
              <a:rPr lang="en-US" altLang="zh-CN" sz="2700" b="1" i="1" dirty="0">
                <a:effectLst>
                  <a:outerShdw blurRad="38100" dist="38100" dir="2700000" algn="tl">
                    <a:srgbClr val="000000">
                      <a:alpha val="43137"/>
                    </a:srgbClr>
                  </a:outerShdw>
                </a:effectLst>
                <a:latin typeface="Broadway" pitchFamily="82" charset="0"/>
                <a:ea typeface="DFPYeaSong-B5" pitchFamily="18" charset="-120"/>
              </a:rPr>
              <a:t>POF</a:t>
            </a:r>
            <a:r>
              <a:rPr lang="zh-CN" altLang="en-US" sz="2700" b="1" i="1" dirty="0">
                <a:effectLst>
                  <a:outerShdw blurRad="38100" dist="38100" dir="2700000" algn="tl">
                    <a:srgbClr val="000000">
                      <a:alpha val="43137"/>
                    </a:srgbClr>
                  </a:outerShdw>
                </a:effectLst>
                <a:latin typeface="Broadway" pitchFamily="82" charset="0"/>
                <a:ea typeface="DFPYeaSong-B5" pitchFamily="18" charset="-120"/>
              </a:rPr>
              <a:t>患者组血清</a:t>
            </a:r>
            <a:r>
              <a:rPr lang="en-US" altLang="zh-CN" sz="2700" b="1" i="1" dirty="0">
                <a:effectLst>
                  <a:outerShdw blurRad="38100" dist="38100" dir="2700000" algn="tl">
                    <a:srgbClr val="000000">
                      <a:alpha val="43137"/>
                    </a:srgbClr>
                  </a:outerShdw>
                </a:effectLst>
                <a:latin typeface="Broadway" pitchFamily="82" charset="0"/>
                <a:ea typeface="DFPYeaSong-B5" pitchFamily="18" charset="-120"/>
              </a:rPr>
              <a:t>INH b</a:t>
            </a:r>
            <a:r>
              <a:rPr lang="zh-CN" altLang="en-US" sz="2700" b="1" i="1" dirty="0">
                <a:effectLst>
                  <a:outerShdw blurRad="38100" dist="38100" dir="2700000" algn="tl">
                    <a:srgbClr val="000000">
                      <a:alpha val="43137"/>
                    </a:srgbClr>
                  </a:outerShdw>
                </a:effectLst>
                <a:latin typeface="Broadway" pitchFamily="82" charset="0"/>
                <a:ea typeface="DFPYeaSong-B5" pitchFamily="18" charset="-120"/>
              </a:rPr>
              <a:t>较正常组有明显</a:t>
            </a:r>
            <a:r>
              <a:rPr lang="zh-CN" altLang="en-US" sz="3200" b="1" i="1" dirty="0">
                <a:solidFill>
                  <a:srgbClr val="FF0000"/>
                </a:solidFill>
                <a:effectLst>
                  <a:outerShdw blurRad="38100" dist="38100" dir="2700000" algn="tl">
                    <a:srgbClr val="000000">
                      <a:alpha val="43137"/>
                    </a:srgbClr>
                  </a:outerShdw>
                </a:effectLst>
                <a:latin typeface="Broadway" pitchFamily="82" charset="0"/>
                <a:ea typeface="DFPYeaSong-B5" pitchFamily="18" charset="-120"/>
              </a:rPr>
              <a:t>降低</a:t>
            </a:r>
          </a:p>
        </p:txBody>
      </p:sp>
      <p:sp>
        <p:nvSpPr>
          <p:cNvPr id="8" name="矩形 7"/>
          <p:cNvSpPr/>
          <p:nvPr/>
        </p:nvSpPr>
        <p:spPr>
          <a:xfrm>
            <a:off x="2854846" y="548680"/>
            <a:ext cx="5904657" cy="506282"/>
          </a:xfrm>
          <a:prstGeom prst="rect">
            <a:avLst/>
          </a:prstGeom>
        </p:spPr>
        <p:txBody>
          <a:bodyPr wrap="square" lIns="91431" tIns="45715" rIns="91431" bIns="45715">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9" name="矩形 8"/>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11" name="矩形 10"/>
          <p:cNvSpPr/>
          <p:nvPr/>
        </p:nvSpPr>
        <p:spPr>
          <a:xfrm>
            <a:off x="406574" y="1477034"/>
            <a:ext cx="7272808" cy="523206"/>
          </a:xfrm>
          <a:prstGeom prst="rect">
            <a:avLst/>
          </a:prstGeom>
        </p:spPr>
        <p:txBody>
          <a:bodyPr wrap="square" lIns="91426" tIns="45713" rIns="91426" bIns="45713">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卵巢早衰</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58509346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08926" y="345991"/>
            <a:ext cx="1071570" cy="368334"/>
          </a:xfrm>
          <a:prstGeom prst="rect">
            <a:avLst/>
          </a:prstGeom>
        </p:spPr>
        <p:txBody>
          <a:bodyPr wrap="square" lIns="91404" tIns="45702" rIns="91404" bIns="45702">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pic>
        <p:nvPicPr>
          <p:cNvPr id="6" name="Picture 2"/>
          <p:cNvPicPr>
            <a:picLocks noChangeAspect="1" noChangeArrowheads="1"/>
          </p:cNvPicPr>
          <p:nvPr/>
        </p:nvPicPr>
        <p:blipFill>
          <a:blip r:embed="rId3" cstate="print"/>
          <a:srcRect b="10722"/>
          <a:stretch>
            <a:fillRect/>
          </a:stretch>
        </p:blipFill>
        <p:spPr bwMode="auto">
          <a:xfrm>
            <a:off x="6383812" y="1845303"/>
            <a:ext cx="4217986" cy="3886200"/>
          </a:xfrm>
          <a:prstGeom prst="rect">
            <a:avLst/>
          </a:prstGeom>
          <a:noFill/>
          <a:ln w="9525">
            <a:noFill/>
            <a:miter lim="800000"/>
            <a:headEnd/>
            <a:tailEnd/>
          </a:ln>
        </p:spPr>
      </p:pic>
      <p:sp>
        <p:nvSpPr>
          <p:cNvPr id="7" name="TextBox 5"/>
          <p:cNvSpPr txBox="1">
            <a:spLocks noChangeArrowheads="1"/>
          </p:cNvSpPr>
          <p:nvPr/>
        </p:nvSpPr>
        <p:spPr bwMode="auto">
          <a:xfrm>
            <a:off x="1951802" y="3428999"/>
            <a:ext cx="3462337" cy="1477300"/>
          </a:xfrm>
          <a:prstGeom prst="rect">
            <a:avLst/>
          </a:prstGeom>
          <a:noFill/>
          <a:ln w="9525">
            <a:noFill/>
            <a:miter lim="800000"/>
          </a:ln>
        </p:spPr>
        <p:txBody>
          <a:bodyPr lIns="91404" tIns="45702" rIns="91404" bIns="45702">
            <a:spAutoFit/>
          </a:bodyPr>
          <a:lstStyle/>
          <a:p>
            <a:pPr>
              <a:lnSpc>
                <a:spcPct val="150000"/>
              </a:lnSpc>
            </a:pPr>
            <a:r>
              <a:rPr lang="en-US" altLang="zh-CN" sz="2000" b="1" dirty="0">
                <a:latin typeface="Times New Roman" pitchFamily="18" charset="0"/>
                <a:ea typeface="微软雅黑" pitchFamily="34" charset="-122"/>
                <a:cs typeface="Times New Roman" pitchFamily="18" charset="0"/>
              </a:rPr>
              <a:t>V</a:t>
            </a:r>
            <a:r>
              <a:rPr lang="nl-NL" altLang="zh-CN" sz="2000" b="1" dirty="0">
                <a:latin typeface="Times New Roman" pitchFamily="18" charset="0"/>
                <a:ea typeface="微软雅黑" pitchFamily="34" charset="-122"/>
                <a:cs typeface="Times New Roman" pitchFamily="18" charset="0"/>
              </a:rPr>
              <a:t>an Disseldorp J</a:t>
            </a:r>
            <a:r>
              <a:rPr lang="zh-CN" altLang="en-US" sz="2000" b="1" dirty="0">
                <a:latin typeface="Times New Roman" pitchFamily="18" charset="0"/>
                <a:ea typeface="微软雅黑" pitchFamily="34" charset="-122"/>
                <a:cs typeface="Times New Roman" pitchFamily="18" charset="0"/>
              </a:rPr>
              <a:t>等提出：</a:t>
            </a:r>
            <a:endParaRPr lang="en-US" altLang="zh-CN" sz="2000" b="1" dirty="0">
              <a:latin typeface="Times New Roman" pitchFamily="18" charset="0"/>
              <a:ea typeface="微软雅黑" pitchFamily="34" charset="-122"/>
              <a:cs typeface="Times New Roman" pitchFamily="18" charset="0"/>
            </a:endParaRPr>
          </a:p>
          <a:p>
            <a:pPr>
              <a:lnSpc>
                <a:spcPct val="150000"/>
              </a:lnSpc>
            </a:pPr>
            <a:r>
              <a:rPr lang="en-US" altLang="zh-CN" sz="2000" b="1" dirty="0">
                <a:latin typeface="Times New Roman" pitchFamily="18" charset="0"/>
                <a:ea typeface="微软雅黑" pitchFamily="34" charset="-122"/>
                <a:cs typeface="Times New Roman" pitchFamily="18" charset="0"/>
              </a:rPr>
              <a:t>AMH=0.086ng/ml</a:t>
            </a:r>
            <a:r>
              <a:rPr lang="zh-CN" altLang="en-US" sz="2000" b="1" dirty="0">
                <a:latin typeface="Times New Roman" pitchFamily="18" charset="0"/>
                <a:ea typeface="微软雅黑" pitchFamily="34" charset="-122"/>
                <a:cs typeface="Times New Roman" pitchFamily="18" charset="0"/>
              </a:rPr>
              <a:t>作为预测绝经的临界值。</a:t>
            </a:r>
          </a:p>
        </p:txBody>
      </p:sp>
      <p:sp>
        <p:nvSpPr>
          <p:cNvPr id="8" name="Text Box 9"/>
          <p:cNvSpPr txBox="1">
            <a:spLocks noChangeArrowheads="1"/>
          </p:cNvSpPr>
          <p:nvPr/>
        </p:nvSpPr>
        <p:spPr bwMode="auto">
          <a:xfrm>
            <a:off x="3525582" y="6560509"/>
            <a:ext cx="4798499" cy="297491"/>
          </a:xfrm>
          <a:prstGeom prst="rect">
            <a:avLst/>
          </a:prstGeom>
          <a:noFill/>
          <a:ln w="9525">
            <a:noFill/>
            <a:miter lim="800000"/>
          </a:ln>
        </p:spPr>
        <p:txBody>
          <a:bodyPr wrap="none" lIns="91404" tIns="45702" rIns="91404" bIns="45702">
            <a:spAutoFit/>
          </a:bodyPr>
          <a:lstStyle/>
          <a:p>
            <a:pPr algn="ctr" eaLnBrk="0" hangingPunct="0"/>
            <a:r>
              <a:rPr lang="nl-NL" altLang="zh-CN" sz="1300" i="1" dirty="0">
                <a:latin typeface="Cambria" pitchFamily="18" charset="0"/>
                <a:ea typeface="微软雅黑" pitchFamily="34" charset="-122"/>
              </a:rPr>
              <a:t>van Disseldorp J</a:t>
            </a:r>
            <a:r>
              <a:rPr lang="fr-FR" altLang="zh-CN" sz="1300" i="1" dirty="0">
                <a:latin typeface="Cambria" pitchFamily="18" charset="0"/>
                <a:ea typeface="微软雅黑" pitchFamily="34" charset="-122"/>
              </a:rPr>
              <a:t>. </a:t>
            </a:r>
            <a:r>
              <a:rPr lang="en-US" altLang="zh-CN" sz="1300" i="1" dirty="0">
                <a:latin typeface="Cambria" pitchFamily="18" charset="0"/>
                <a:ea typeface="微软雅黑" pitchFamily="34" charset="-122"/>
              </a:rPr>
              <a:t> J </a:t>
            </a:r>
            <a:r>
              <a:rPr lang="en-US" altLang="zh-CN" sz="1300" i="1" dirty="0" err="1">
                <a:latin typeface="Cambria" pitchFamily="18" charset="0"/>
                <a:ea typeface="微软雅黑" pitchFamily="34" charset="-122"/>
              </a:rPr>
              <a:t>Clin</a:t>
            </a:r>
            <a:r>
              <a:rPr lang="en-US" altLang="zh-CN" sz="1300" i="1" dirty="0">
                <a:latin typeface="Cambria" pitchFamily="18" charset="0"/>
                <a:ea typeface="微软雅黑" pitchFamily="34" charset="-122"/>
              </a:rPr>
              <a:t> </a:t>
            </a:r>
            <a:r>
              <a:rPr lang="en-US" altLang="zh-CN" sz="1300" i="1" dirty="0" err="1">
                <a:latin typeface="Cambria" pitchFamily="18" charset="0"/>
                <a:ea typeface="微软雅黑" pitchFamily="34" charset="-122"/>
              </a:rPr>
              <a:t>Endocrinol</a:t>
            </a:r>
            <a:r>
              <a:rPr lang="en-US" altLang="zh-CN" sz="1300" i="1" dirty="0">
                <a:latin typeface="Cambria" pitchFamily="18" charset="0"/>
                <a:ea typeface="微软雅黑" pitchFamily="34" charset="-122"/>
              </a:rPr>
              <a:t> </a:t>
            </a:r>
            <a:r>
              <a:rPr lang="en-US" altLang="zh-CN" sz="1300" i="1" dirty="0" err="1">
                <a:latin typeface="Cambria" pitchFamily="18" charset="0"/>
                <a:ea typeface="微软雅黑" pitchFamily="34" charset="-122"/>
              </a:rPr>
              <a:t>Metab</a:t>
            </a:r>
            <a:r>
              <a:rPr lang="en-US" altLang="zh-CN" sz="1300" i="1" dirty="0">
                <a:latin typeface="Cambria" pitchFamily="18" charset="0"/>
                <a:ea typeface="微软雅黑" pitchFamily="34" charset="-122"/>
              </a:rPr>
              <a:t>, 2008-</a:t>
            </a:r>
            <a:r>
              <a:rPr lang="zh-CN" altLang="en-US" sz="1300" i="1" dirty="0">
                <a:latin typeface="Cambria" pitchFamily="18" charset="0"/>
                <a:ea typeface="微软雅黑" pitchFamily="34" charset="-122"/>
              </a:rPr>
              <a:t>澳大利亚、荷兰</a:t>
            </a:r>
            <a:endParaRPr lang="en-US" altLang="zh-CN" sz="1300" i="1" dirty="0">
              <a:latin typeface="Cambria" pitchFamily="18" charset="0"/>
              <a:ea typeface="微软雅黑" pitchFamily="34" charset="-122"/>
            </a:endParaRPr>
          </a:p>
        </p:txBody>
      </p:sp>
      <p:sp>
        <p:nvSpPr>
          <p:cNvPr id="10" name="矩形 1"/>
          <p:cNvSpPr>
            <a:spLocks noChangeArrowheads="1"/>
          </p:cNvSpPr>
          <p:nvPr/>
        </p:nvSpPr>
        <p:spPr bwMode="auto">
          <a:xfrm>
            <a:off x="-25562" y="2421564"/>
            <a:ext cx="7002464" cy="420601"/>
          </a:xfrm>
          <a:prstGeom prst="rect">
            <a:avLst/>
          </a:prstGeom>
          <a:noFill/>
          <a:ln w="9525">
            <a:noFill/>
            <a:miter lim="800000"/>
          </a:ln>
        </p:spPr>
        <p:txBody>
          <a:bodyPr lIns="91404" tIns="45702" rIns="91404" bIns="45702">
            <a:spAutoFit/>
          </a:bodyPr>
          <a:lstStyle/>
          <a:p>
            <a:pPr algn="ctr"/>
            <a:r>
              <a:rPr lang="en-US" altLang="zh-CN" sz="2100" b="1" dirty="0">
                <a:ea typeface="微软雅黑" pitchFamily="34" charset="-122"/>
              </a:rPr>
              <a:t>AMH</a:t>
            </a:r>
            <a:r>
              <a:rPr lang="zh-CN" altLang="zh-CN" sz="2100" b="1" dirty="0">
                <a:ea typeface="微软雅黑" pitchFamily="34" charset="-122"/>
              </a:rPr>
              <a:t>可以作为预测绝经期的有效生物标志物</a:t>
            </a:r>
            <a:endParaRPr lang="zh-CN" altLang="en-US" sz="2100" b="1" dirty="0">
              <a:ea typeface="微软雅黑" pitchFamily="34" charset="-122"/>
            </a:endParaRPr>
          </a:p>
        </p:txBody>
      </p:sp>
      <p:sp>
        <p:nvSpPr>
          <p:cNvPr id="2" name="矩形 1"/>
          <p:cNvSpPr/>
          <p:nvPr/>
        </p:nvSpPr>
        <p:spPr>
          <a:xfrm>
            <a:off x="2854850" y="548684"/>
            <a:ext cx="5904655" cy="506256"/>
          </a:xfrm>
          <a:prstGeom prst="rect">
            <a:avLst/>
          </a:prstGeom>
        </p:spPr>
        <p:txBody>
          <a:bodyPr wrap="square" lIns="91404" tIns="45702" rIns="91404" bIns="45702">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11" name="矩形 10"/>
          <p:cNvSpPr/>
          <p:nvPr/>
        </p:nvSpPr>
        <p:spPr>
          <a:xfrm>
            <a:off x="406574" y="1412776"/>
            <a:ext cx="7272808" cy="523206"/>
          </a:xfrm>
          <a:prstGeom prst="rect">
            <a:avLst/>
          </a:prstGeom>
        </p:spPr>
        <p:txBody>
          <a:bodyPr wrap="square" lIns="91426" tIns="45713" rIns="91426" bIns="45713">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围绝经期</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17891978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1056572" y="1271946"/>
            <a:ext cx="5688781" cy="4459237"/>
          </a:xfrm>
          <a:prstGeom prst="rect">
            <a:avLst/>
          </a:prstGeom>
          <a:noFill/>
          <a:ln w="9525">
            <a:noFill/>
            <a:miter lim="800000"/>
            <a:headEnd/>
            <a:tailEnd/>
          </a:ln>
        </p:spPr>
      </p:pic>
      <p:pic>
        <p:nvPicPr>
          <p:cNvPr id="5123" name="Picture 3"/>
          <p:cNvPicPr>
            <a:picLocks noChangeAspect="1" noChangeArrowheads="1"/>
          </p:cNvPicPr>
          <p:nvPr/>
        </p:nvPicPr>
        <p:blipFill>
          <a:blip r:embed="rId4" cstate="print"/>
          <a:srcRect/>
          <a:stretch>
            <a:fillRect/>
          </a:stretch>
        </p:blipFill>
        <p:spPr bwMode="auto">
          <a:xfrm>
            <a:off x="6731217" y="1275804"/>
            <a:ext cx="4572101" cy="3011069"/>
          </a:xfrm>
          <a:prstGeom prst="rect">
            <a:avLst/>
          </a:prstGeom>
          <a:noFill/>
          <a:ln w="9525">
            <a:noFill/>
            <a:miter lim="800000"/>
            <a:headEnd/>
            <a:tailEnd/>
          </a:ln>
        </p:spPr>
      </p:pic>
      <p:sp>
        <p:nvSpPr>
          <p:cNvPr id="4" name="矩形 3"/>
          <p:cNvSpPr/>
          <p:nvPr/>
        </p:nvSpPr>
        <p:spPr>
          <a:xfrm>
            <a:off x="7247185" y="4773149"/>
            <a:ext cx="4632377" cy="674211"/>
          </a:xfrm>
          <a:prstGeom prst="rect">
            <a:avLst/>
          </a:prstGeom>
        </p:spPr>
        <p:txBody>
          <a:bodyPr wrap="square" lIns="98721" tIns="49360" rIns="98721" bIns="49360">
            <a:spAutoFit/>
          </a:bodyPr>
          <a:lstStyle/>
          <a:p>
            <a:r>
              <a:rPr lang="en-US" altLang="zh-CN" b="1" dirty="0">
                <a:solidFill>
                  <a:srgbClr val="FF0000"/>
                </a:solidFill>
              </a:rPr>
              <a:t> menopausal age </a:t>
            </a:r>
            <a:r>
              <a:rPr lang="en-US" altLang="zh-CN" b="1" dirty="0"/>
              <a:t>={[ -</a:t>
            </a:r>
            <a:r>
              <a:rPr lang="en-US" altLang="zh-CN" b="1" dirty="0" err="1"/>
              <a:t>ln</a:t>
            </a:r>
            <a:r>
              <a:rPr lang="en-US" altLang="zh-CN" b="1" dirty="0"/>
              <a:t>(0.5)]</a:t>
            </a:r>
            <a:r>
              <a:rPr lang="en-US" altLang="zh-CN" b="1" baseline="30000" dirty="0"/>
              <a:t>0.060388</a:t>
            </a:r>
            <a:r>
              <a:rPr lang="en-US" altLang="zh-CN" b="1" dirty="0"/>
              <a:t>} *exp(3.18019 +0.1608897</a:t>
            </a:r>
            <a:r>
              <a:rPr lang="en-US" altLang="zh-CN" b="1" dirty="0">
                <a:solidFill>
                  <a:srgbClr val="FF0000"/>
                </a:solidFill>
              </a:rPr>
              <a:t>AMH</a:t>
            </a:r>
            <a:r>
              <a:rPr lang="en-US" altLang="zh-CN" b="1" dirty="0"/>
              <a:t>+0.016068</a:t>
            </a:r>
            <a:r>
              <a:rPr lang="en-US" altLang="zh-CN" b="1" dirty="0">
                <a:solidFill>
                  <a:srgbClr val="FF0000"/>
                </a:solidFill>
              </a:rPr>
              <a:t>age</a:t>
            </a:r>
            <a:r>
              <a:rPr lang="en-US" altLang="zh-CN" b="1" dirty="0"/>
              <a:t>) </a:t>
            </a:r>
          </a:p>
        </p:txBody>
      </p:sp>
      <p:sp>
        <p:nvSpPr>
          <p:cNvPr id="5" name="矩形 4"/>
          <p:cNvSpPr/>
          <p:nvPr/>
        </p:nvSpPr>
        <p:spPr>
          <a:xfrm>
            <a:off x="975305" y="5811331"/>
            <a:ext cx="6095207" cy="961469"/>
          </a:xfrm>
          <a:prstGeom prst="rect">
            <a:avLst/>
          </a:prstGeom>
        </p:spPr>
        <p:txBody>
          <a:bodyPr lIns="98721" tIns="49360" rIns="98721" bIns="49360">
            <a:spAutoFit/>
          </a:bodyPr>
          <a:lstStyle/>
          <a:p>
            <a:r>
              <a:rPr lang="en-US" altLang="zh-CN" dirty="0">
                <a:latin typeface="微软雅黑" pitchFamily="34" charset="-122"/>
                <a:ea typeface="微软雅黑" pitchFamily="34" charset="-122"/>
              </a:rPr>
              <a:t>-277</a:t>
            </a:r>
            <a:r>
              <a:rPr lang="zh-CN" altLang="en-US" dirty="0">
                <a:latin typeface="微软雅黑" pitchFamily="34" charset="-122"/>
                <a:ea typeface="微软雅黑" pitchFamily="34" charset="-122"/>
              </a:rPr>
              <a:t>例出现绝经，平均绝经年龄</a:t>
            </a:r>
            <a:r>
              <a:rPr lang="en-US" altLang="zh-CN" dirty="0">
                <a:latin typeface="微软雅黑" pitchFamily="34" charset="-122"/>
                <a:ea typeface="微软雅黑" pitchFamily="34" charset="-122"/>
              </a:rPr>
              <a:t>50</a:t>
            </a:r>
            <a:r>
              <a:rPr lang="zh-CN" altLang="en-US" dirty="0">
                <a:latin typeface="微软雅黑" pitchFamily="34" charset="-122"/>
                <a:ea typeface="微软雅黑" pitchFamily="34" charset="-122"/>
              </a:rPr>
              <a:t>岁（</a:t>
            </a:r>
            <a:r>
              <a:rPr lang="en-US" altLang="zh-CN" dirty="0">
                <a:latin typeface="微软雅黑" pitchFamily="34" charset="-122"/>
                <a:ea typeface="微软雅黑" pitchFamily="34" charset="-122"/>
              </a:rPr>
              <a:t>30-58</a:t>
            </a:r>
            <a:r>
              <a:rPr lang="zh-CN" altLang="en-US" dirty="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实际绝经年龄不模型预测相差</a:t>
            </a:r>
            <a:r>
              <a:rPr lang="en-US" altLang="zh-CN" dirty="0">
                <a:latin typeface="微软雅黑" pitchFamily="34" charset="-122"/>
                <a:ea typeface="微软雅黑" pitchFamily="34" charset="-122"/>
              </a:rPr>
              <a:t>0.5</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±2.5</a:t>
            </a:r>
            <a:r>
              <a:rPr lang="zh-CN" altLang="en-US" dirty="0">
                <a:latin typeface="微软雅黑" pitchFamily="34" charset="-122"/>
                <a:ea typeface="微软雅黑" pitchFamily="34" charset="-122"/>
              </a:rPr>
              <a:t>）年左右</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模型预测可信度为</a:t>
            </a:r>
            <a:r>
              <a:rPr lang="en-US" altLang="zh-CN" dirty="0">
                <a:latin typeface="微软雅黑" pitchFamily="34" charset="-122"/>
                <a:ea typeface="微软雅黑" pitchFamily="34" charset="-122"/>
              </a:rPr>
              <a:t>92%</a:t>
            </a:r>
            <a:endParaRPr lang="zh-CN" altLang="en-US" dirty="0">
              <a:latin typeface="微软雅黑" pitchFamily="34" charset="-122"/>
              <a:ea typeface="微软雅黑" pitchFamily="34" charset="-122"/>
            </a:endParaRPr>
          </a:p>
        </p:txBody>
      </p:sp>
      <p:sp>
        <p:nvSpPr>
          <p:cNvPr id="6" name="矩形 5"/>
          <p:cNvSpPr/>
          <p:nvPr/>
        </p:nvSpPr>
        <p:spPr>
          <a:xfrm>
            <a:off x="4525177" y="6553122"/>
            <a:ext cx="4449975" cy="304879"/>
          </a:xfrm>
          <a:prstGeom prst="rect">
            <a:avLst/>
          </a:prstGeom>
        </p:spPr>
        <p:txBody>
          <a:bodyPr wrap="none" lIns="98721" tIns="49360" rIns="98721" bIns="49360">
            <a:spAutoFit/>
          </a:bodyPr>
          <a:lstStyle/>
          <a:p>
            <a:r>
              <a:rPr lang="en-US" altLang="zh-CN" sz="1300" i="1" dirty="0" err="1"/>
              <a:t>Tehrani</a:t>
            </a:r>
            <a:r>
              <a:rPr lang="en-US" altLang="zh-CN" sz="1300" i="1" dirty="0"/>
              <a:t>, F R, et al. J </a:t>
            </a:r>
            <a:r>
              <a:rPr lang="en-US" altLang="zh-CN" sz="1300" i="1" dirty="0" err="1"/>
              <a:t>Clin</a:t>
            </a:r>
            <a:r>
              <a:rPr lang="en-US" altLang="zh-CN" sz="1300" i="1" dirty="0"/>
              <a:t> </a:t>
            </a:r>
            <a:r>
              <a:rPr lang="en-US" altLang="zh-CN" sz="1300" i="1" dirty="0" err="1"/>
              <a:t>Endocrinol</a:t>
            </a:r>
            <a:r>
              <a:rPr lang="en-US" altLang="zh-CN" sz="1300" i="1" dirty="0"/>
              <a:t> </a:t>
            </a:r>
            <a:r>
              <a:rPr lang="en-US" altLang="zh-CN" sz="1300" i="1" dirty="0" err="1"/>
              <a:t>Metab</a:t>
            </a:r>
            <a:r>
              <a:rPr lang="en-US" altLang="zh-CN" sz="1300" i="1" dirty="0"/>
              <a:t>. 2013-</a:t>
            </a:r>
            <a:r>
              <a:rPr lang="zh-CN" altLang="en-US" sz="1300" i="1" dirty="0"/>
              <a:t>英国、伊朗</a:t>
            </a:r>
            <a:endParaRPr lang="en-US" altLang="zh-CN" sz="1300" i="1" dirty="0"/>
          </a:p>
        </p:txBody>
      </p:sp>
      <p:sp>
        <p:nvSpPr>
          <p:cNvPr id="8" name="矩形 7"/>
          <p:cNvSpPr/>
          <p:nvPr/>
        </p:nvSpPr>
        <p:spPr>
          <a:xfrm>
            <a:off x="1808926" y="345988"/>
            <a:ext cx="1071570" cy="368356"/>
          </a:xfrm>
          <a:prstGeom prst="rect">
            <a:avLst/>
          </a:prstGeom>
        </p:spPr>
        <p:txBody>
          <a:bodyPr wrap="square" lIns="91426" tIns="45713" rIns="91426" bIns="45713">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9" name="矩形 8"/>
          <p:cNvSpPr/>
          <p:nvPr/>
        </p:nvSpPr>
        <p:spPr>
          <a:xfrm>
            <a:off x="2854847" y="548680"/>
            <a:ext cx="5904655" cy="506278"/>
          </a:xfrm>
          <a:prstGeom prst="rect">
            <a:avLst/>
          </a:prstGeom>
        </p:spPr>
        <p:txBody>
          <a:bodyPr wrap="square" lIns="91426" tIns="45713" rIns="91426" bIns="45713">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10" name="TextBox 9"/>
          <p:cNvSpPr txBox="1"/>
          <p:nvPr/>
        </p:nvSpPr>
        <p:spPr>
          <a:xfrm>
            <a:off x="8975152" y="3909053"/>
            <a:ext cx="1559969" cy="533480"/>
          </a:xfrm>
          <a:prstGeom prst="rect">
            <a:avLst/>
          </a:prstGeom>
          <a:noFill/>
        </p:spPr>
        <p:txBody>
          <a:bodyPr wrap="none" lIns="121908" tIns="60954" rIns="121908" bIns="60954" rtlCol="0">
            <a:spAutoFit/>
          </a:bodyPr>
          <a:lstStyle/>
          <a:p>
            <a:r>
              <a:rPr lang="en-US" altLang="zh-CN" sz="2700" b="1" i="1" dirty="0">
                <a:effectLst>
                  <a:outerShdw blurRad="38100" dist="38100" dir="2700000" algn="tl">
                    <a:srgbClr val="000000">
                      <a:alpha val="43137"/>
                    </a:srgbClr>
                  </a:outerShdw>
                </a:effectLst>
                <a:latin typeface="Broadway" pitchFamily="82" charset="0"/>
                <a:ea typeface="DFPYeaSong-B5" pitchFamily="18" charset="-120"/>
              </a:rPr>
              <a:t>N=1015</a:t>
            </a:r>
            <a:endParaRPr lang="zh-CN" altLang="en-US" sz="2700" b="1" i="1" dirty="0">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3104118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6292"/>
          </a:xfrm>
          <a:prstGeom prst="rect">
            <a:avLst/>
          </a:prstGeom>
        </p:spPr>
        <p:txBody>
          <a:bodyPr wrap="square">
            <a:spAutoFit/>
          </a:bodyPr>
          <a:lstStyle/>
          <a:p>
            <a:pPr algn="ctr">
              <a:lnSpc>
                <a:spcPct val="123000"/>
              </a:lnSpc>
            </a:pPr>
            <a:endParaRPr lang="zh-CN" altLang="en-US" sz="2400" kern="0" dirty="0">
              <a:solidFill>
                <a:srgbClr val="009900"/>
              </a:solidFill>
              <a:latin typeface="微软雅黑" pitchFamily="34" charset="-122"/>
              <a:ea typeface="微软雅黑" pitchFamily="34" charset="-122"/>
            </a:endParaRPr>
          </a:p>
        </p:txBody>
      </p:sp>
      <p:pic>
        <p:nvPicPr>
          <p:cNvPr id="3074" name="Picture 2" descr="http://www.shiyanhospital.com/UpFile/201211/2012112757779937.jpg"/>
          <p:cNvPicPr>
            <a:picLocks noChangeAspect="1" noChangeArrowheads="1"/>
          </p:cNvPicPr>
          <p:nvPr/>
        </p:nvPicPr>
        <p:blipFill>
          <a:blip r:embed="rId3" cstate="print"/>
          <a:srcRect b="9783"/>
          <a:stretch>
            <a:fillRect/>
          </a:stretch>
        </p:blipFill>
        <p:spPr bwMode="auto">
          <a:xfrm>
            <a:off x="951670" y="1309688"/>
            <a:ext cx="9644130" cy="1976436"/>
          </a:xfrm>
          <a:prstGeom prst="rect">
            <a:avLst/>
          </a:prstGeom>
          <a:noFill/>
          <a:ln w="25400">
            <a:solidFill>
              <a:srgbClr val="00B050"/>
            </a:solidFill>
          </a:ln>
        </p:spPr>
      </p:pic>
      <p:pic>
        <p:nvPicPr>
          <p:cNvPr id="3078" name="Picture 6" descr="http://images.oeeee.com/pics/20091228/huanghua_0912140002.jpg"/>
          <p:cNvPicPr>
            <a:picLocks noChangeAspect="1" noChangeArrowheads="1"/>
          </p:cNvPicPr>
          <p:nvPr/>
        </p:nvPicPr>
        <p:blipFill>
          <a:blip r:embed="rId4" cstate="print"/>
          <a:srcRect/>
          <a:stretch>
            <a:fillRect/>
          </a:stretch>
        </p:blipFill>
        <p:spPr bwMode="auto">
          <a:xfrm>
            <a:off x="6309520" y="3281383"/>
            <a:ext cx="4286250" cy="3219451"/>
          </a:xfrm>
          <a:prstGeom prst="rect">
            <a:avLst/>
          </a:prstGeom>
          <a:noFill/>
          <a:ln w="25400">
            <a:solidFill>
              <a:srgbClr val="00B050"/>
            </a:solidFill>
          </a:ln>
        </p:spPr>
      </p:pic>
      <p:pic>
        <p:nvPicPr>
          <p:cNvPr id="3080" name="Picture 8" descr="http://www.xbfqw.com/uploadfile/2015/0228/20150228012657661.jpg"/>
          <p:cNvPicPr>
            <a:picLocks noChangeAspect="1" noChangeArrowheads="1"/>
          </p:cNvPicPr>
          <p:nvPr/>
        </p:nvPicPr>
        <p:blipFill>
          <a:blip r:embed="rId5" cstate="print"/>
          <a:srcRect r="7187" b="12280"/>
          <a:stretch>
            <a:fillRect/>
          </a:stretch>
        </p:blipFill>
        <p:spPr bwMode="auto">
          <a:xfrm>
            <a:off x="951670" y="3286124"/>
            <a:ext cx="5304272" cy="3214710"/>
          </a:xfrm>
          <a:prstGeom prst="rect">
            <a:avLst/>
          </a:prstGeom>
          <a:noFill/>
          <a:ln w="25400">
            <a:solidFill>
              <a:srgbClr val="00B050"/>
            </a:solidFill>
          </a:ln>
        </p:spPr>
      </p:pic>
    </p:spTree>
    <p:extLst>
      <p:ext uri="{BB962C8B-B14F-4D97-AF65-F5344CB8AC3E}">
        <p14:creationId xmlns:p14="http://schemas.microsoft.com/office/powerpoint/2010/main" val="12867761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4846" y="548680"/>
            <a:ext cx="5904656" cy="506292"/>
          </a:xfrm>
          <a:prstGeom prst="rect">
            <a:avLst/>
          </a:prstGeom>
        </p:spPr>
        <p:txBody>
          <a:bodyPr wrap="square">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3" name="矩形 2"/>
          <p:cNvSpPr/>
          <p:nvPr/>
        </p:nvSpPr>
        <p:spPr>
          <a:xfrm>
            <a:off x="1808926" y="345985"/>
            <a:ext cx="1071570" cy="368371"/>
          </a:xfrm>
          <a:prstGeom prst="rect">
            <a:avLst/>
          </a:prstGeom>
        </p:spPr>
        <p:txBody>
          <a:bodyPr wrap="square">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5" name="矩形 4"/>
          <p:cNvSpPr/>
          <p:nvPr/>
        </p:nvSpPr>
        <p:spPr>
          <a:xfrm>
            <a:off x="4952198" y="6286520"/>
            <a:ext cx="2143140" cy="276999"/>
          </a:xfrm>
          <a:prstGeom prst="rect">
            <a:avLst/>
          </a:prstGeom>
        </p:spPr>
        <p:txBody>
          <a:bodyPr wrap="square">
            <a:spAutoFit/>
          </a:bodyPr>
          <a:lstStyle/>
          <a:p>
            <a:r>
              <a:rPr lang="zh-CN" altLang="en-US" sz="1200" i="1" dirty="0">
                <a:ea typeface="微软雅黑" panose="020B0503020204020204" pitchFamily="34" charset="-122"/>
              </a:rPr>
              <a:t>中国妇幼保健 </a:t>
            </a:r>
            <a:r>
              <a:rPr lang="en-US" altLang="zh-CN" sz="1200" i="1" dirty="0">
                <a:ea typeface="微软雅黑" panose="020B0503020204020204" pitchFamily="34" charset="-122"/>
              </a:rPr>
              <a:t>2008</a:t>
            </a:r>
            <a:r>
              <a:rPr lang="zh-CN" altLang="en-US" sz="1200" i="1" dirty="0">
                <a:ea typeface="微软雅黑" panose="020B0503020204020204" pitchFamily="34" charset="-122"/>
              </a:rPr>
              <a:t>年第 </a:t>
            </a:r>
            <a:r>
              <a:rPr lang="en-US" altLang="zh-CN" sz="1200" i="1" dirty="0">
                <a:ea typeface="微软雅黑" panose="020B0503020204020204" pitchFamily="34" charset="-122"/>
              </a:rPr>
              <a:t>23</a:t>
            </a:r>
            <a:r>
              <a:rPr lang="zh-CN" altLang="en-US" sz="1200" i="1" dirty="0">
                <a:ea typeface="微软雅黑" panose="020B0503020204020204" pitchFamily="34" charset="-122"/>
              </a:rPr>
              <a:t>卷</a:t>
            </a:r>
          </a:p>
        </p:txBody>
      </p:sp>
      <p:sp>
        <p:nvSpPr>
          <p:cNvPr id="6" name="TextBox 5"/>
          <p:cNvSpPr txBox="1"/>
          <p:nvPr/>
        </p:nvSpPr>
        <p:spPr>
          <a:xfrm>
            <a:off x="3237686" y="5681979"/>
            <a:ext cx="5715040" cy="461665"/>
          </a:xfrm>
          <a:prstGeom prst="rect">
            <a:avLst/>
          </a:prstGeom>
          <a:noFill/>
        </p:spPr>
        <p:txBody>
          <a:bodyPr wrap="square" rtlCol="0">
            <a:spAutoFit/>
          </a:bodyPr>
          <a:lstStyle/>
          <a:p>
            <a:pPr>
              <a:spcBef>
                <a:spcPts val="0"/>
              </a:spcBef>
              <a:spcAft>
                <a:spcPts val="0"/>
              </a:spcAft>
            </a:pPr>
            <a:r>
              <a:rPr lang="zh-CN" altLang="en-US" sz="2400" b="1" i="1" dirty="0">
                <a:effectLst>
                  <a:outerShdw blurRad="38100" dist="38100" dir="2700000" algn="tl">
                    <a:srgbClr val="000000">
                      <a:alpha val="43137"/>
                    </a:srgbClr>
                  </a:outerShdw>
                </a:effectLst>
                <a:latin typeface="Broadway" pitchFamily="82" charset="0"/>
                <a:ea typeface="DFPYeaSong-B5" pitchFamily="18" charset="-120"/>
              </a:rPr>
              <a:t>血清</a:t>
            </a:r>
            <a:r>
              <a:rPr lang="en-US" altLang="zh-CN" sz="2400" b="1" i="1" dirty="0">
                <a:effectLst>
                  <a:outerShdw blurRad="38100" dist="38100" dir="2700000" algn="tl">
                    <a:srgbClr val="000000">
                      <a:alpha val="43137"/>
                    </a:srgbClr>
                  </a:outerShdw>
                </a:effectLst>
                <a:latin typeface="Broadway" pitchFamily="82" charset="0"/>
                <a:ea typeface="DFPYeaSong-B5" pitchFamily="18" charset="-120"/>
              </a:rPr>
              <a:t>INH b</a:t>
            </a:r>
            <a:r>
              <a:rPr lang="zh-CN" altLang="en-US" sz="2400" b="1" i="1" dirty="0">
                <a:effectLst>
                  <a:outerShdw blurRad="38100" dist="38100" dir="2700000" algn="tl">
                    <a:srgbClr val="000000">
                      <a:alpha val="43137"/>
                    </a:srgbClr>
                  </a:outerShdw>
                </a:effectLst>
                <a:latin typeface="Broadway" pitchFamily="82" charset="0"/>
                <a:ea typeface="DFPYeaSong-B5" pitchFamily="18" charset="-120"/>
              </a:rPr>
              <a:t>随卵巢储备功能下降而降低</a:t>
            </a:r>
          </a:p>
        </p:txBody>
      </p:sp>
      <p:sp>
        <p:nvSpPr>
          <p:cNvPr id="7" name="矩形 6"/>
          <p:cNvSpPr/>
          <p:nvPr/>
        </p:nvSpPr>
        <p:spPr>
          <a:xfrm>
            <a:off x="406574" y="1412776"/>
            <a:ext cx="7272808" cy="523206"/>
          </a:xfrm>
          <a:prstGeom prst="rect">
            <a:avLst/>
          </a:prstGeom>
        </p:spPr>
        <p:txBody>
          <a:bodyPr wrap="square" lIns="91426" tIns="45713" rIns="91426" bIns="45713">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围绝经期</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15" name="组合 14"/>
          <p:cNvGrpSpPr/>
          <p:nvPr/>
        </p:nvGrpSpPr>
        <p:grpSpPr>
          <a:xfrm>
            <a:off x="2118713" y="2143116"/>
            <a:ext cx="7995715" cy="3429024"/>
            <a:chOff x="2118713" y="2143116"/>
            <a:chExt cx="7995715" cy="3429024"/>
          </a:xfrm>
        </p:grpSpPr>
        <p:pic>
          <p:nvPicPr>
            <p:cNvPr id="1026" name="Picture 2"/>
            <p:cNvPicPr>
              <a:picLocks noChangeAspect="1" noChangeArrowheads="1"/>
            </p:cNvPicPr>
            <p:nvPr/>
          </p:nvPicPr>
          <p:blipFill>
            <a:blip r:embed="rId2" cstate="print"/>
            <a:srcRect/>
            <a:stretch>
              <a:fillRect/>
            </a:stretch>
          </p:blipFill>
          <p:spPr bwMode="auto">
            <a:xfrm>
              <a:off x="2118713" y="2143116"/>
              <a:ext cx="7995715" cy="3429024"/>
            </a:xfrm>
            <a:prstGeom prst="rect">
              <a:avLst/>
            </a:prstGeom>
            <a:noFill/>
            <a:ln w="9525">
              <a:noFill/>
              <a:miter lim="800000"/>
              <a:headEnd/>
              <a:tailEnd/>
            </a:ln>
            <a:effectLst/>
          </p:spPr>
        </p:pic>
        <p:sp>
          <p:nvSpPr>
            <p:cNvPr id="11" name="矩形 10"/>
            <p:cNvSpPr/>
            <p:nvPr/>
          </p:nvSpPr>
          <p:spPr>
            <a:xfrm>
              <a:off x="2166116" y="3988362"/>
              <a:ext cx="1685077" cy="369332"/>
            </a:xfrm>
            <a:prstGeom prst="rect">
              <a:avLst/>
            </a:prstGeom>
            <a:solidFill>
              <a:schemeClr val="bg1"/>
            </a:solidFill>
          </p:spPr>
          <p:txBody>
            <a:bodyPr wrap="none">
              <a:spAutoFit/>
            </a:bodyPr>
            <a:lstStyle/>
            <a:p>
              <a:r>
                <a:rPr lang="zh-CN" altLang="en-US" dirty="0">
                  <a:latin typeface="黑体" pitchFamily="2" charset="-122"/>
                  <a:ea typeface="黑体" pitchFamily="2" charset="-122"/>
                  <a:cs typeface="Arial Unicode MS" pitchFamily="34" charset="-122"/>
                </a:rPr>
                <a:t>周期不超过</a:t>
              </a:r>
              <a:r>
                <a:rPr lang="en-US" altLang="zh-CN" dirty="0">
                  <a:latin typeface="黑体" pitchFamily="2" charset="-122"/>
                  <a:ea typeface="黑体" pitchFamily="2" charset="-122"/>
                  <a:cs typeface="Arial Unicode MS" pitchFamily="34" charset="-122"/>
                </a:rPr>
                <a:t>3</a:t>
              </a:r>
              <a:r>
                <a:rPr lang="zh-CN" altLang="en-US" dirty="0">
                  <a:latin typeface="黑体" pitchFamily="2" charset="-122"/>
                  <a:ea typeface="黑体" pitchFamily="2" charset="-122"/>
                  <a:cs typeface="Arial Unicode MS" pitchFamily="34" charset="-122"/>
                </a:rPr>
                <a:t>月</a:t>
              </a:r>
            </a:p>
          </p:txBody>
        </p:sp>
        <p:sp>
          <p:nvSpPr>
            <p:cNvPr id="12" name="矩形 11"/>
            <p:cNvSpPr/>
            <p:nvPr/>
          </p:nvSpPr>
          <p:spPr>
            <a:xfrm>
              <a:off x="2168092" y="4559866"/>
              <a:ext cx="1569660" cy="369332"/>
            </a:xfrm>
            <a:prstGeom prst="rect">
              <a:avLst/>
            </a:prstGeom>
            <a:solidFill>
              <a:schemeClr val="bg1"/>
            </a:solidFill>
          </p:spPr>
          <p:txBody>
            <a:bodyPr wrap="none">
              <a:spAutoFit/>
            </a:bodyPr>
            <a:lstStyle/>
            <a:p>
              <a:r>
                <a:rPr lang="zh-CN" altLang="en-US" dirty="0">
                  <a:latin typeface="黑体" pitchFamily="2" charset="-122"/>
                  <a:ea typeface="黑体" pitchFamily="2" charset="-122"/>
                  <a:cs typeface="Arial Unicode MS" pitchFamily="34" charset="-122"/>
                </a:rPr>
                <a:t>周期在</a:t>
              </a:r>
              <a:r>
                <a:rPr lang="en-US" altLang="zh-CN" dirty="0">
                  <a:latin typeface="黑体" pitchFamily="2" charset="-122"/>
                  <a:ea typeface="黑体" pitchFamily="2" charset="-122"/>
                  <a:cs typeface="Arial Unicode MS" pitchFamily="34" charset="-122"/>
                </a:rPr>
                <a:t>3-11</a:t>
              </a:r>
              <a:r>
                <a:rPr lang="zh-CN" altLang="en-US" dirty="0">
                  <a:latin typeface="黑体" pitchFamily="2" charset="-122"/>
                  <a:ea typeface="黑体" pitchFamily="2" charset="-122"/>
                  <a:cs typeface="Arial Unicode MS" pitchFamily="34" charset="-122"/>
                </a:rPr>
                <a:t>月</a:t>
              </a:r>
            </a:p>
          </p:txBody>
        </p:sp>
        <p:sp>
          <p:nvSpPr>
            <p:cNvPr id="13" name="矩形 12"/>
            <p:cNvSpPr/>
            <p:nvPr/>
          </p:nvSpPr>
          <p:spPr>
            <a:xfrm>
              <a:off x="2457817" y="5059932"/>
              <a:ext cx="994183" cy="369332"/>
            </a:xfrm>
            <a:prstGeom prst="rect">
              <a:avLst/>
            </a:prstGeom>
            <a:solidFill>
              <a:schemeClr val="bg1"/>
            </a:solidFill>
          </p:spPr>
          <p:txBody>
            <a:bodyPr wrap="none">
              <a:spAutoFit/>
            </a:bodyPr>
            <a:lstStyle/>
            <a:p>
              <a:r>
                <a:rPr lang="zh-CN" altLang="en-US" dirty="0">
                  <a:latin typeface="黑体" pitchFamily="2" charset="-122"/>
                  <a:ea typeface="黑体" pitchFamily="2" charset="-122"/>
                  <a:cs typeface="Arial Unicode MS" pitchFamily="34" charset="-122"/>
                </a:rPr>
                <a:t>绝经</a:t>
              </a:r>
              <a:r>
                <a:rPr lang="en-US" altLang="zh-CN" dirty="0">
                  <a:latin typeface="黑体" pitchFamily="2" charset="-122"/>
                  <a:ea typeface="黑体" pitchFamily="2" charset="-122"/>
                  <a:cs typeface="Arial Unicode MS" pitchFamily="34" charset="-122"/>
                </a:rPr>
                <a:t>1</a:t>
              </a:r>
              <a:r>
                <a:rPr lang="zh-CN" altLang="en-US" dirty="0">
                  <a:latin typeface="黑体" pitchFamily="2" charset="-122"/>
                  <a:ea typeface="黑体" pitchFamily="2" charset="-122"/>
                  <a:cs typeface="Arial Unicode MS" pitchFamily="34" charset="-122"/>
                </a:rPr>
                <a:t>年</a:t>
              </a:r>
            </a:p>
          </p:txBody>
        </p:sp>
        <p:sp>
          <p:nvSpPr>
            <p:cNvPr id="14" name="矩形 13"/>
            <p:cNvSpPr/>
            <p:nvPr/>
          </p:nvSpPr>
          <p:spPr>
            <a:xfrm>
              <a:off x="2168092" y="3488296"/>
              <a:ext cx="1569660" cy="369332"/>
            </a:xfrm>
            <a:prstGeom prst="rect">
              <a:avLst/>
            </a:prstGeom>
            <a:solidFill>
              <a:schemeClr val="bg1"/>
            </a:solidFill>
          </p:spPr>
          <p:txBody>
            <a:bodyPr wrap="none">
              <a:spAutoFit/>
            </a:bodyPr>
            <a:lstStyle/>
            <a:p>
              <a:r>
                <a:rPr lang="zh-CN" altLang="en-US" dirty="0">
                  <a:latin typeface="黑体" pitchFamily="2" charset="-122"/>
                  <a:ea typeface="黑体" pitchFamily="2" charset="-122"/>
                  <a:cs typeface="Arial Unicode MS" pitchFamily="34" charset="-122"/>
                </a:rPr>
                <a:t>月经周期规律</a:t>
              </a: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859354" y="6529706"/>
            <a:ext cx="2387523" cy="328295"/>
          </a:xfrm>
          <a:prstGeom prst="rect">
            <a:avLst/>
          </a:prstGeom>
        </p:spPr>
        <p:txBody>
          <a:bodyPr wrap="none" lIns="121908" tIns="60954" rIns="121908" bIns="60954">
            <a:spAutoFit/>
          </a:bodyPr>
          <a:lstStyle/>
          <a:p>
            <a:r>
              <a:rPr lang="zh-CN" altLang="en-US" sz="1300" i="1" dirty="0">
                <a:ea typeface="微软雅黑" panose="020B0503020204020204" pitchFamily="34" charset="-122"/>
              </a:rPr>
              <a:t>中国妇幼保健 </a:t>
            </a:r>
            <a:r>
              <a:rPr lang="en-US" altLang="zh-CN" sz="1300" i="1" dirty="0">
                <a:ea typeface="微软雅黑" panose="020B0503020204020204" pitchFamily="34" charset="-122"/>
              </a:rPr>
              <a:t>2008</a:t>
            </a:r>
            <a:r>
              <a:rPr lang="zh-CN" altLang="en-US" sz="1300" i="1" dirty="0">
                <a:ea typeface="微软雅黑" panose="020B0503020204020204" pitchFamily="34" charset="-122"/>
              </a:rPr>
              <a:t>年第 </a:t>
            </a:r>
            <a:r>
              <a:rPr lang="en-US" altLang="zh-CN" sz="1300" i="1" dirty="0">
                <a:ea typeface="微软雅黑" panose="020B0503020204020204" pitchFamily="34" charset="-122"/>
              </a:rPr>
              <a:t>23</a:t>
            </a:r>
            <a:r>
              <a:rPr lang="zh-CN" altLang="en-US" sz="1300" i="1" dirty="0">
                <a:ea typeface="微软雅黑" panose="020B0503020204020204" pitchFamily="34" charset="-122"/>
              </a:rPr>
              <a:t>卷</a:t>
            </a:r>
          </a:p>
        </p:txBody>
      </p:sp>
      <p:sp>
        <p:nvSpPr>
          <p:cNvPr id="7" name="TextBox 6"/>
          <p:cNvSpPr txBox="1"/>
          <p:nvPr/>
        </p:nvSpPr>
        <p:spPr>
          <a:xfrm>
            <a:off x="2771445" y="5747923"/>
            <a:ext cx="6645385" cy="538597"/>
          </a:xfrm>
          <a:prstGeom prst="rect">
            <a:avLst/>
          </a:prstGeom>
          <a:noFill/>
        </p:spPr>
        <p:txBody>
          <a:bodyPr wrap="none" lIns="121908" tIns="60954" rIns="121908" bIns="60954" rtlCol="0">
            <a:spAutoFit/>
          </a:bodyPr>
          <a:lstStyle/>
          <a:p>
            <a:r>
              <a:rPr lang="zh-CN" altLang="en-US" sz="2700" b="1" i="1" dirty="0">
                <a:effectLst>
                  <a:outerShdw blurRad="38100" dist="38100" dir="2700000" algn="tl">
                    <a:srgbClr val="000000">
                      <a:alpha val="43137"/>
                    </a:srgbClr>
                  </a:outerShdw>
                </a:effectLst>
                <a:latin typeface="Broadway" pitchFamily="82" charset="0"/>
                <a:ea typeface="DFPYeaSong-B5" pitchFamily="18" charset="-120"/>
              </a:rPr>
              <a:t>血清</a:t>
            </a:r>
            <a:r>
              <a:rPr lang="en-US" altLang="zh-CN" sz="2700" b="1" i="1" dirty="0">
                <a:effectLst>
                  <a:outerShdw blurRad="38100" dist="38100" dir="2700000" algn="tl">
                    <a:srgbClr val="000000">
                      <a:alpha val="43137"/>
                    </a:srgbClr>
                  </a:outerShdw>
                </a:effectLst>
                <a:latin typeface="Broadway" pitchFamily="82" charset="0"/>
                <a:ea typeface="DFPYeaSong-B5" pitchFamily="18" charset="-120"/>
              </a:rPr>
              <a:t>INH b</a:t>
            </a:r>
            <a:r>
              <a:rPr lang="zh-CN" altLang="en-US" sz="2700" b="1" i="1" dirty="0">
                <a:effectLst>
                  <a:outerShdw blurRad="38100" dist="38100" dir="2700000" algn="tl">
                    <a:srgbClr val="000000">
                      <a:alpha val="43137"/>
                    </a:srgbClr>
                  </a:outerShdw>
                </a:effectLst>
                <a:latin typeface="Broadway" pitchFamily="82" charset="0"/>
                <a:ea typeface="DFPYeaSong-B5" pitchFamily="18" charset="-120"/>
              </a:rPr>
              <a:t>比</a:t>
            </a:r>
            <a:r>
              <a:rPr lang="en-US" altLang="zh-CN" sz="2700" b="1" i="1" dirty="0">
                <a:effectLst>
                  <a:outerShdw blurRad="38100" dist="38100" dir="2700000" algn="tl">
                    <a:srgbClr val="000000">
                      <a:alpha val="43137"/>
                    </a:srgbClr>
                  </a:outerShdw>
                </a:effectLst>
                <a:latin typeface="Broadway" pitchFamily="82" charset="0"/>
                <a:ea typeface="DFPYeaSong-B5" pitchFamily="18" charset="-120"/>
              </a:rPr>
              <a:t>FSH</a:t>
            </a:r>
            <a:r>
              <a:rPr lang="zh-CN" altLang="en-US" sz="2700" b="1" i="1" dirty="0">
                <a:effectLst>
                  <a:outerShdw blurRad="38100" dist="38100" dir="2700000" algn="tl">
                    <a:srgbClr val="000000">
                      <a:alpha val="43137"/>
                    </a:srgbClr>
                  </a:outerShdw>
                </a:effectLst>
                <a:latin typeface="Broadway" pitchFamily="82" charset="0"/>
                <a:ea typeface="DFPYeaSong-B5" pitchFamily="18" charset="-120"/>
              </a:rPr>
              <a:t>、</a:t>
            </a:r>
            <a:r>
              <a:rPr lang="en-US" altLang="zh-CN" sz="2700" b="1" i="1" dirty="0">
                <a:effectLst>
                  <a:outerShdw blurRad="38100" dist="38100" dir="2700000" algn="tl">
                    <a:srgbClr val="000000">
                      <a:alpha val="43137"/>
                    </a:srgbClr>
                  </a:outerShdw>
                </a:effectLst>
                <a:latin typeface="Broadway" pitchFamily="82" charset="0"/>
                <a:ea typeface="DFPYeaSong-B5" pitchFamily="18" charset="-120"/>
              </a:rPr>
              <a:t>E2 </a:t>
            </a:r>
            <a:r>
              <a:rPr lang="zh-CN" altLang="en-US" sz="2700" b="1" i="1" dirty="0">
                <a:solidFill>
                  <a:srgbClr val="FF0000"/>
                </a:solidFill>
                <a:effectLst>
                  <a:outerShdw blurRad="38100" dist="38100" dir="2700000" algn="tl">
                    <a:srgbClr val="000000">
                      <a:alpha val="43137"/>
                    </a:srgbClr>
                  </a:outerShdw>
                </a:effectLst>
                <a:latin typeface="Broadway" pitchFamily="82" charset="0"/>
                <a:ea typeface="DFPYeaSong-B5" pitchFamily="18" charset="-120"/>
              </a:rPr>
              <a:t>更早</a:t>
            </a:r>
            <a:r>
              <a:rPr lang="zh-CN" altLang="en-US" sz="2700" b="1" i="1" dirty="0">
                <a:effectLst>
                  <a:outerShdw blurRad="38100" dist="38100" dir="2700000" algn="tl">
                    <a:srgbClr val="000000">
                      <a:alpha val="43137"/>
                    </a:srgbClr>
                  </a:outerShdw>
                </a:effectLst>
                <a:latin typeface="Broadway" pitchFamily="82" charset="0"/>
                <a:ea typeface="DFPYeaSong-B5" pitchFamily="18" charset="-120"/>
              </a:rPr>
              <a:t>提示围绝经期</a:t>
            </a:r>
          </a:p>
        </p:txBody>
      </p:sp>
      <p:sp>
        <p:nvSpPr>
          <p:cNvPr id="8" name="矩形 7"/>
          <p:cNvSpPr/>
          <p:nvPr/>
        </p:nvSpPr>
        <p:spPr>
          <a:xfrm>
            <a:off x="2854846" y="548680"/>
            <a:ext cx="5904657" cy="506282"/>
          </a:xfrm>
          <a:prstGeom prst="rect">
            <a:avLst/>
          </a:prstGeom>
        </p:spPr>
        <p:txBody>
          <a:bodyPr wrap="square" lIns="91431" tIns="45715" rIns="91431" bIns="45715">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9" name="矩形 8"/>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11" name="矩形 10"/>
          <p:cNvSpPr/>
          <p:nvPr/>
        </p:nvSpPr>
        <p:spPr>
          <a:xfrm>
            <a:off x="406574" y="1412776"/>
            <a:ext cx="7272808" cy="523206"/>
          </a:xfrm>
          <a:prstGeom prst="rect">
            <a:avLst/>
          </a:prstGeom>
        </p:spPr>
        <p:txBody>
          <a:bodyPr wrap="square" lIns="91426" tIns="45713" rIns="91426" bIns="45713">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围绝经期</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pic>
        <p:nvPicPr>
          <p:cNvPr id="2050" name="Picture 2"/>
          <p:cNvPicPr>
            <a:picLocks noChangeAspect="1" noChangeArrowheads="1"/>
          </p:cNvPicPr>
          <p:nvPr/>
        </p:nvPicPr>
        <p:blipFill>
          <a:blip r:embed="rId2" cstate="print"/>
          <a:srcRect/>
          <a:stretch>
            <a:fillRect/>
          </a:stretch>
        </p:blipFill>
        <p:spPr bwMode="auto">
          <a:xfrm>
            <a:off x="2809058" y="2143116"/>
            <a:ext cx="6612104" cy="3571900"/>
          </a:xfrm>
          <a:prstGeom prst="rect">
            <a:avLst/>
          </a:prstGeom>
          <a:noFill/>
          <a:ln w="9525">
            <a:noFill/>
            <a:miter lim="800000"/>
            <a:headEnd/>
            <a:tailEnd/>
          </a:ln>
          <a:effectLst/>
        </p:spPr>
      </p:pic>
      <p:sp>
        <p:nvSpPr>
          <p:cNvPr id="12" name="矩形 11"/>
          <p:cNvSpPr/>
          <p:nvPr/>
        </p:nvSpPr>
        <p:spPr>
          <a:xfrm>
            <a:off x="6666710" y="2571744"/>
            <a:ext cx="2571768" cy="2857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80628" y="2571744"/>
            <a:ext cx="2643206" cy="2857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5868340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1" descr="D:\Program Files\Tencent\QQ\Users\296124042\Image\C2C\][UZFUJS7JL4R[G_H2CR6)0.jpg"/>
          <p:cNvPicPr>
            <a:picLocks noChangeAspect="1" noChangeArrowheads="1"/>
          </p:cNvPicPr>
          <p:nvPr/>
        </p:nvPicPr>
        <p:blipFill>
          <a:blip r:embed="rId2" cstate="print"/>
          <a:srcRect/>
          <a:stretch>
            <a:fillRect/>
          </a:stretch>
        </p:blipFill>
        <p:spPr bwMode="auto">
          <a:xfrm>
            <a:off x="334566" y="2492898"/>
            <a:ext cx="5807175" cy="3472407"/>
          </a:xfrm>
          <a:prstGeom prst="rect">
            <a:avLst/>
          </a:prstGeom>
          <a:noFill/>
        </p:spPr>
      </p:pic>
      <p:sp>
        <p:nvSpPr>
          <p:cNvPr id="9" name="矩形 8"/>
          <p:cNvSpPr/>
          <p:nvPr/>
        </p:nvSpPr>
        <p:spPr>
          <a:xfrm>
            <a:off x="1808926" y="345988"/>
            <a:ext cx="1071570" cy="368356"/>
          </a:xfrm>
          <a:prstGeom prst="rect">
            <a:avLst/>
          </a:prstGeom>
        </p:spPr>
        <p:txBody>
          <a:bodyPr wrap="square" lIns="91426" tIns="45713" rIns="91426" bIns="45713">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7" name="矩形 6"/>
          <p:cNvSpPr/>
          <p:nvPr/>
        </p:nvSpPr>
        <p:spPr>
          <a:xfrm>
            <a:off x="2854847" y="548680"/>
            <a:ext cx="5904655" cy="506278"/>
          </a:xfrm>
          <a:prstGeom prst="rect">
            <a:avLst/>
          </a:prstGeom>
        </p:spPr>
        <p:txBody>
          <a:bodyPr wrap="square" lIns="91426" tIns="45713" rIns="91426" bIns="45713">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12" name="TextBox 11"/>
          <p:cNvSpPr txBox="1"/>
          <p:nvPr/>
        </p:nvSpPr>
        <p:spPr>
          <a:xfrm>
            <a:off x="6383239" y="2996952"/>
            <a:ext cx="7480284" cy="1938987"/>
          </a:xfrm>
          <a:prstGeom prst="rect">
            <a:avLst/>
          </a:prstGeom>
          <a:noFill/>
        </p:spPr>
        <p:txBody>
          <a:bodyPr wrap="square" lIns="91426" tIns="45713" rIns="91426" bIns="45713" rtlCol="0">
            <a:spAutoFit/>
          </a:bodyPr>
          <a:lstStyle/>
          <a:p>
            <a:r>
              <a:rPr lang="en-US" altLang="zh-CN" sz="2000" dirty="0">
                <a:solidFill>
                  <a:prstClr val="black"/>
                </a:solidFill>
                <a:latin typeface="微软雅黑" pitchFamily="34" charset="-122"/>
                <a:ea typeface="微软雅黑" pitchFamily="34" charset="-122"/>
              </a:rPr>
              <a:t>GCT</a:t>
            </a:r>
            <a:r>
              <a:rPr lang="zh-CN" altLang="en-US" sz="2000" dirty="0">
                <a:solidFill>
                  <a:prstClr val="black"/>
                </a:solidFill>
                <a:latin typeface="微软雅黑" pitchFamily="34" charset="-122"/>
                <a:ea typeface="微软雅黑" pitchFamily="34" charset="-122"/>
              </a:rPr>
              <a:t>患者血清</a:t>
            </a:r>
            <a:r>
              <a:rPr lang="en-US" altLang="zh-CN" sz="2000" dirty="0">
                <a:solidFill>
                  <a:prstClr val="black"/>
                </a:solidFill>
                <a:latin typeface="微软雅黑" pitchFamily="34" charset="-122"/>
                <a:ea typeface="微软雅黑" pitchFamily="34" charset="-122"/>
              </a:rPr>
              <a:t>AMH</a:t>
            </a:r>
            <a:r>
              <a:rPr lang="zh-CN" altLang="en-US" sz="2000" dirty="0">
                <a:solidFill>
                  <a:prstClr val="black"/>
                </a:solidFill>
                <a:latin typeface="微软雅黑" pitchFamily="34" charset="-122"/>
                <a:ea typeface="微软雅黑" pitchFamily="34" charset="-122"/>
              </a:rPr>
              <a:t>升高</a:t>
            </a:r>
            <a:endParaRPr lang="en-US" altLang="zh-CN" sz="2000" dirty="0">
              <a:solidFill>
                <a:prstClr val="black"/>
              </a:solidFill>
              <a:latin typeface="微软雅黑" pitchFamily="34" charset="-122"/>
              <a:ea typeface="微软雅黑" pitchFamily="34" charset="-122"/>
            </a:endParaRPr>
          </a:p>
          <a:p>
            <a:r>
              <a:rPr lang="zh-CN" altLang="en-US" sz="2000" dirty="0">
                <a:solidFill>
                  <a:prstClr val="black"/>
                </a:solidFill>
                <a:latin typeface="微软雅黑" pitchFamily="34" charset="-122"/>
                <a:ea typeface="微软雅黑" pitchFamily="34" charset="-122"/>
              </a:rPr>
              <a:t>在肿瘤切除后，</a:t>
            </a:r>
            <a:r>
              <a:rPr lang="en-US" altLang="zh-CN" sz="2000" dirty="0">
                <a:solidFill>
                  <a:prstClr val="black"/>
                </a:solidFill>
                <a:latin typeface="微软雅黑" pitchFamily="34" charset="-122"/>
                <a:ea typeface="微软雅黑" pitchFamily="34" charset="-122"/>
              </a:rPr>
              <a:t>AMH</a:t>
            </a:r>
            <a:r>
              <a:rPr lang="zh-CN" altLang="en-US" sz="2000" dirty="0">
                <a:solidFill>
                  <a:prstClr val="black"/>
                </a:solidFill>
                <a:latin typeface="微软雅黑" pitchFamily="34" charset="-122"/>
                <a:ea typeface="微软雅黑" pitchFamily="34" charset="-122"/>
              </a:rPr>
              <a:t>水平恢复正常</a:t>
            </a:r>
            <a:endParaRPr lang="en-US" altLang="zh-CN" sz="2000" dirty="0">
              <a:solidFill>
                <a:prstClr val="black"/>
              </a:solidFill>
              <a:latin typeface="微软雅黑" pitchFamily="34" charset="-122"/>
              <a:ea typeface="微软雅黑" pitchFamily="34" charset="-122"/>
            </a:endParaRPr>
          </a:p>
          <a:p>
            <a:endParaRPr lang="en-US" altLang="zh-CN" sz="2000" dirty="0">
              <a:solidFill>
                <a:prstClr val="black"/>
              </a:solidFill>
              <a:latin typeface="微软雅黑" pitchFamily="34" charset="-122"/>
              <a:ea typeface="微软雅黑" pitchFamily="34" charset="-122"/>
            </a:endParaRPr>
          </a:p>
          <a:p>
            <a:r>
              <a:rPr lang="zh-CN" altLang="en-US" sz="2000" dirty="0">
                <a:solidFill>
                  <a:prstClr val="black"/>
                </a:solidFill>
                <a:latin typeface="微软雅黑" pitchFamily="34" charset="-122"/>
                <a:ea typeface="微软雅黑" pitchFamily="34" charset="-122"/>
              </a:rPr>
              <a:t>根据术后回访得知，</a:t>
            </a:r>
            <a:r>
              <a:rPr lang="en-US" altLang="zh-CN" sz="2000" dirty="0">
                <a:solidFill>
                  <a:prstClr val="black"/>
                </a:solidFill>
                <a:latin typeface="微软雅黑" pitchFamily="34" charset="-122"/>
                <a:ea typeface="微软雅黑" pitchFamily="34" charset="-122"/>
              </a:rPr>
              <a:t>AMH</a:t>
            </a:r>
            <a:r>
              <a:rPr lang="zh-CN" altLang="en-US" sz="2000" dirty="0">
                <a:solidFill>
                  <a:prstClr val="black"/>
                </a:solidFill>
                <a:latin typeface="微软雅黑" pitchFamily="34" charset="-122"/>
                <a:ea typeface="微软雅黑" pitchFamily="34" charset="-122"/>
              </a:rPr>
              <a:t>水平再次升高与肿瘤</a:t>
            </a:r>
            <a:endParaRPr lang="en-US" altLang="zh-CN" sz="2000" dirty="0">
              <a:solidFill>
                <a:prstClr val="black"/>
              </a:solidFill>
              <a:latin typeface="微软雅黑" pitchFamily="34" charset="-122"/>
              <a:ea typeface="微软雅黑" pitchFamily="34" charset="-122"/>
            </a:endParaRPr>
          </a:p>
          <a:p>
            <a:r>
              <a:rPr lang="zh-CN" altLang="en-US" sz="2000" dirty="0">
                <a:solidFill>
                  <a:prstClr val="black"/>
                </a:solidFill>
                <a:latin typeface="微软雅黑" pitchFamily="34" charset="-122"/>
                <a:ea typeface="微软雅黑" pitchFamily="34" charset="-122"/>
              </a:rPr>
              <a:t>复发存在相关性，而在卵巢其他性质肿瘤或者</a:t>
            </a:r>
            <a:endParaRPr lang="en-US" altLang="zh-CN" sz="2000" dirty="0">
              <a:solidFill>
                <a:prstClr val="black"/>
              </a:solidFill>
              <a:latin typeface="微软雅黑" pitchFamily="34" charset="-122"/>
              <a:ea typeface="微软雅黑" pitchFamily="34" charset="-122"/>
            </a:endParaRPr>
          </a:p>
          <a:p>
            <a:r>
              <a:rPr lang="zh-CN" altLang="en-US" sz="2000" dirty="0">
                <a:solidFill>
                  <a:prstClr val="black"/>
                </a:solidFill>
                <a:latin typeface="微软雅黑" pitchFamily="34" charset="-122"/>
                <a:ea typeface="微软雅黑" pitchFamily="34" charset="-122"/>
              </a:rPr>
              <a:t>非卵巢肿瘤患者中，</a:t>
            </a:r>
            <a:r>
              <a:rPr lang="en-US" altLang="zh-CN" sz="2000" dirty="0">
                <a:solidFill>
                  <a:prstClr val="black"/>
                </a:solidFill>
                <a:latin typeface="微软雅黑" pitchFamily="34" charset="-122"/>
                <a:ea typeface="微软雅黑" pitchFamily="34" charset="-122"/>
              </a:rPr>
              <a:t>93.3%AMH</a:t>
            </a:r>
            <a:r>
              <a:rPr lang="zh-CN" altLang="en-US" sz="2000" dirty="0">
                <a:solidFill>
                  <a:prstClr val="black"/>
                </a:solidFill>
                <a:latin typeface="微软雅黑" pitchFamily="34" charset="-122"/>
                <a:ea typeface="微软雅黑" pitchFamily="34" charset="-122"/>
              </a:rPr>
              <a:t>水平正常。</a:t>
            </a:r>
            <a:endParaRPr lang="en-US" altLang="zh-CN" sz="2000" dirty="0">
              <a:solidFill>
                <a:prstClr val="black"/>
              </a:solidFill>
              <a:latin typeface="微软雅黑" pitchFamily="34" charset="-122"/>
              <a:ea typeface="微软雅黑" pitchFamily="34" charset="-122"/>
            </a:endParaRPr>
          </a:p>
        </p:txBody>
      </p:sp>
      <p:sp>
        <p:nvSpPr>
          <p:cNvPr id="8" name="矩形 7"/>
          <p:cNvSpPr/>
          <p:nvPr/>
        </p:nvSpPr>
        <p:spPr>
          <a:xfrm>
            <a:off x="406574" y="1412776"/>
            <a:ext cx="7272808" cy="523206"/>
          </a:xfrm>
          <a:prstGeom prst="rect">
            <a:avLst/>
          </a:prstGeom>
        </p:spPr>
        <p:txBody>
          <a:bodyPr wrap="square" lIns="91426" tIns="45713" rIns="91426" bIns="45713">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卵巢颗粒细胞瘤</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35040624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4846" y="548680"/>
            <a:ext cx="5904656" cy="506292"/>
          </a:xfrm>
          <a:prstGeom prst="rect">
            <a:avLst/>
          </a:prstGeom>
        </p:spPr>
        <p:txBody>
          <a:bodyPr wrap="square">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3" name="矩形 2"/>
          <p:cNvSpPr/>
          <p:nvPr/>
        </p:nvSpPr>
        <p:spPr>
          <a:xfrm>
            <a:off x="1808926" y="345985"/>
            <a:ext cx="1071570" cy="368371"/>
          </a:xfrm>
          <a:prstGeom prst="rect">
            <a:avLst/>
          </a:prstGeom>
        </p:spPr>
        <p:txBody>
          <a:bodyPr wrap="square">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pic>
        <p:nvPicPr>
          <p:cNvPr id="3074" name="Picture 2" descr="http://img.guahao.cn/portal_upload/department/fc1856b5-635e-4bb2-84bc-5480b6e900f2/default/20131118115220354dkmsqf.jpg"/>
          <p:cNvPicPr>
            <a:picLocks noChangeAspect="1" noChangeArrowheads="1"/>
          </p:cNvPicPr>
          <p:nvPr/>
        </p:nvPicPr>
        <p:blipFill>
          <a:blip r:embed="rId2" cstate="print"/>
          <a:srcRect/>
          <a:stretch>
            <a:fillRect/>
          </a:stretch>
        </p:blipFill>
        <p:spPr bwMode="auto">
          <a:xfrm>
            <a:off x="1023108" y="2500305"/>
            <a:ext cx="4714908" cy="3536181"/>
          </a:xfrm>
          <a:prstGeom prst="rect">
            <a:avLst/>
          </a:prstGeom>
          <a:noFill/>
        </p:spPr>
      </p:pic>
      <p:sp>
        <p:nvSpPr>
          <p:cNvPr id="5" name="矩形 4"/>
          <p:cNvSpPr/>
          <p:nvPr/>
        </p:nvSpPr>
        <p:spPr>
          <a:xfrm>
            <a:off x="3309124" y="1428736"/>
            <a:ext cx="4767652" cy="584775"/>
          </a:xfrm>
          <a:prstGeom prst="rect">
            <a:avLst/>
          </a:prstGeom>
        </p:spPr>
        <p:txBody>
          <a:bodyPr wrap="none">
            <a:spAutoFit/>
          </a:bodyPr>
          <a:lstStyle/>
          <a:p>
            <a:pPr>
              <a:spcBef>
                <a:spcPts val="0"/>
              </a:spcBef>
              <a:spcAft>
                <a:spcPts val="0"/>
              </a:spcAft>
            </a:pPr>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泌尿外科</a:t>
            </a:r>
            <a:r>
              <a:rPr lang="en-US" altLang="zh-CN"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3076" name="AutoShape 4" descr="http://img4.imgtn.bdimg.com/it/u=2099223020,3205480404&amp;fm=21&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3079" name="AutoShape 7" descr="http://img5.imgtn.bdimg.com/it/u=593260677,877945334&amp;fm=21&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3081" name="AutoShape 9" descr="http://img5.imgtn.bdimg.com/it/u=593260677,877945334&amp;fm=21&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3082" name="Picture 10" descr="C:\Documents and Settings\Administrator\桌面\u=593260677,877945334&amp;fm=21&amp;gp=0.jpg"/>
          <p:cNvPicPr>
            <a:picLocks noChangeAspect="1" noChangeArrowheads="1"/>
          </p:cNvPicPr>
          <p:nvPr/>
        </p:nvPicPr>
        <p:blipFill>
          <a:blip r:embed="rId3" cstate="print"/>
          <a:srcRect/>
          <a:stretch>
            <a:fillRect/>
          </a:stretch>
        </p:blipFill>
        <p:spPr bwMode="auto">
          <a:xfrm>
            <a:off x="5952330" y="2500306"/>
            <a:ext cx="5406557" cy="3571900"/>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H_Text_1"/>
          <p:cNvSpPr/>
          <p:nvPr>
            <p:custDataLst>
              <p:tags r:id="rId1"/>
            </p:custDataLst>
          </p:nvPr>
        </p:nvSpPr>
        <p:spPr>
          <a:xfrm>
            <a:off x="781642" y="2320336"/>
            <a:ext cx="4641577" cy="2001707"/>
          </a:xfrm>
          <a:custGeom>
            <a:avLst/>
            <a:gdLst>
              <a:gd name="connsiteX0" fmla="*/ 0 w 2160000"/>
              <a:gd name="connsiteY0" fmla="*/ 1377240 h 1593240"/>
              <a:gd name="connsiteX1" fmla="*/ 54000 w 2160000"/>
              <a:gd name="connsiteY1" fmla="*/ 1377240 h 1593240"/>
              <a:gd name="connsiteX2" fmla="*/ 54000 w 2160000"/>
              <a:gd name="connsiteY2" fmla="*/ 1539240 h 1593240"/>
              <a:gd name="connsiteX3" fmla="*/ 2106000 w 2160000"/>
              <a:gd name="connsiteY3" fmla="*/ 1539240 h 1593240"/>
              <a:gd name="connsiteX4" fmla="*/ 2106000 w 2160000"/>
              <a:gd name="connsiteY4" fmla="*/ 1377240 h 1593240"/>
              <a:gd name="connsiteX5" fmla="*/ 2160000 w 2160000"/>
              <a:gd name="connsiteY5" fmla="*/ 1377240 h 1593240"/>
              <a:gd name="connsiteX6" fmla="*/ 2160000 w 2160000"/>
              <a:gd name="connsiteY6" fmla="*/ 1539240 h 1593240"/>
              <a:gd name="connsiteX7" fmla="*/ 2160000 w 2160000"/>
              <a:gd name="connsiteY7" fmla="*/ 1593240 h 1593240"/>
              <a:gd name="connsiteX8" fmla="*/ 2106000 w 2160000"/>
              <a:gd name="connsiteY8" fmla="*/ 1593240 h 1593240"/>
              <a:gd name="connsiteX9" fmla="*/ 54000 w 2160000"/>
              <a:gd name="connsiteY9" fmla="*/ 1593240 h 1593240"/>
              <a:gd name="connsiteX10" fmla="*/ 0 w 2160000"/>
              <a:gd name="connsiteY10" fmla="*/ 1593240 h 1593240"/>
              <a:gd name="connsiteX11" fmla="*/ 0 w 2160000"/>
              <a:gd name="connsiteY11" fmla="*/ 1539240 h 1593240"/>
              <a:gd name="connsiteX12" fmla="*/ 1800000 w 2160000"/>
              <a:gd name="connsiteY12" fmla="*/ 0 h 1593240"/>
              <a:gd name="connsiteX13" fmla="*/ 2106000 w 2160000"/>
              <a:gd name="connsiteY13" fmla="*/ 0 h 1593240"/>
              <a:gd name="connsiteX14" fmla="*/ 2160000 w 2160000"/>
              <a:gd name="connsiteY14" fmla="*/ 0 h 1593240"/>
              <a:gd name="connsiteX15" fmla="*/ 2160000 w 2160000"/>
              <a:gd name="connsiteY15" fmla="*/ 54000 h 1593240"/>
              <a:gd name="connsiteX16" fmla="*/ 2160000 w 2160000"/>
              <a:gd name="connsiteY16" fmla="*/ 216000 h 1593240"/>
              <a:gd name="connsiteX17" fmla="*/ 2106000 w 2160000"/>
              <a:gd name="connsiteY17" fmla="*/ 216000 h 1593240"/>
              <a:gd name="connsiteX18" fmla="*/ 2106000 w 2160000"/>
              <a:gd name="connsiteY18" fmla="*/ 54000 h 1593240"/>
              <a:gd name="connsiteX19" fmla="*/ 1800000 w 2160000"/>
              <a:gd name="connsiteY19" fmla="*/ 54000 h 1593240"/>
              <a:gd name="connsiteX20" fmla="*/ 0 w 2160000"/>
              <a:gd name="connsiteY20" fmla="*/ 0 h 1593240"/>
              <a:gd name="connsiteX21" fmla="*/ 54000 w 2160000"/>
              <a:gd name="connsiteY21" fmla="*/ 0 h 1593240"/>
              <a:gd name="connsiteX22" fmla="*/ 360000 w 2160000"/>
              <a:gd name="connsiteY22" fmla="*/ 0 h 1593240"/>
              <a:gd name="connsiteX23" fmla="*/ 360000 w 2160000"/>
              <a:gd name="connsiteY23" fmla="*/ 54000 h 1593240"/>
              <a:gd name="connsiteX24" fmla="*/ 54000 w 2160000"/>
              <a:gd name="connsiteY24" fmla="*/ 54000 h 1593240"/>
              <a:gd name="connsiteX25" fmla="*/ 54000 w 2160000"/>
              <a:gd name="connsiteY25" fmla="*/ 216000 h 1593240"/>
              <a:gd name="connsiteX26" fmla="*/ 0 w 2160000"/>
              <a:gd name="connsiteY26" fmla="*/ 216000 h 1593240"/>
              <a:gd name="connsiteX27" fmla="*/ 0 w 2160000"/>
              <a:gd name="connsiteY27" fmla="*/ 54000 h 1593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60000" h="1593240">
                <a:moveTo>
                  <a:pt x="0" y="1377240"/>
                </a:moveTo>
                <a:lnTo>
                  <a:pt x="54000" y="1377240"/>
                </a:lnTo>
                <a:lnTo>
                  <a:pt x="54000" y="1539240"/>
                </a:lnTo>
                <a:lnTo>
                  <a:pt x="2106000" y="1539240"/>
                </a:lnTo>
                <a:lnTo>
                  <a:pt x="2106000" y="1377240"/>
                </a:lnTo>
                <a:lnTo>
                  <a:pt x="2160000" y="1377240"/>
                </a:lnTo>
                <a:lnTo>
                  <a:pt x="2160000" y="1539240"/>
                </a:lnTo>
                <a:lnTo>
                  <a:pt x="2160000" y="1593240"/>
                </a:lnTo>
                <a:lnTo>
                  <a:pt x="2106000" y="1593240"/>
                </a:lnTo>
                <a:lnTo>
                  <a:pt x="54000" y="1593240"/>
                </a:lnTo>
                <a:lnTo>
                  <a:pt x="0" y="1593240"/>
                </a:lnTo>
                <a:lnTo>
                  <a:pt x="0" y="1539240"/>
                </a:lnTo>
                <a:close/>
                <a:moveTo>
                  <a:pt x="1800000" y="0"/>
                </a:moveTo>
                <a:lnTo>
                  <a:pt x="2106000" y="0"/>
                </a:lnTo>
                <a:lnTo>
                  <a:pt x="2160000" y="0"/>
                </a:lnTo>
                <a:lnTo>
                  <a:pt x="2160000" y="54000"/>
                </a:lnTo>
                <a:lnTo>
                  <a:pt x="2160000" y="216000"/>
                </a:lnTo>
                <a:lnTo>
                  <a:pt x="2106000" y="216000"/>
                </a:lnTo>
                <a:lnTo>
                  <a:pt x="2106000" y="54000"/>
                </a:lnTo>
                <a:lnTo>
                  <a:pt x="1800000" y="54000"/>
                </a:lnTo>
                <a:close/>
                <a:moveTo>
                  <a:pt x="0" y="0"/>
                </a:moveTo>
                <a:lnTo>
                  <a:pt x="54000" y="0"/>
                </a:lnTo>
                <a:lnTo>
                  <a:pt x="360000" y="0"/>
                </a:lnTo>
                <a:lnTo>
                  <a:pt x="360000" y="54000"/>
                </a:lnTo>
                <a:lnTo>
                  <a:pt x="54000" y="54000"/>
                </a:lnTo>
                <a:lnTo>
                  <a:pt x="54000" y="216000"/>
                </a:lnTo>
                <a:lnTo>
                  <a:pt x="0" y="216000"/>
                </a:lnTo>
                <a:lnTo>
                  <a:pt x="0" y="54000"/>
                </a:lnTo>
                <a:close/>
              </a:path>
            </a:pathLst>
          </a:custGeom>
        </p:spPr>
        <p:style>
          <a:lnRef idx="2">
            <a:schemeClr val="accent3"/>
          </a:lnRef>
          <a:fillRef idx="1">
            <a:schemeClr val="lt1"/>
          </a:fillRef>
          <a:effectRef idx="0">
            <a:schemeClr val="accent3"/>
          </a:effectRef>
          <a:fontRef idx="minor">
            <a:schemeClr val="dk1"/>
          </a:fontRef>
        </p:style>
        <p:txBody>
          <a:bodyPr lIns="143986" tIns="191981" rIns="143986" bIns="60954" anchor="ctr">
            <a:noAutofit/>
          </a:bodyPr>
          <a:lstStyle/>
          <a:p>
            <a:r>
              <a:rPr lang="zh-CN" altLang="en-US" sz="2100" dirty="0">
                <a:latin typeface="微软雅黑" panose="020B0503020204020204" pitchFamily="34" charset="-122"/>
                <a:ea typeface="微软雅黑" panose="020B0503020204020204" pitchFamily="34" charset="-122"/>
              </a:rPr>
              <a:t>睾丸在正常发育过程中会从腰部腹膜后下降至阴囊，如果没有出现下降或下降不全，阴囊内没有睾丸或只有一侧有睾丸，称之为隐睾症</a:t>
            </a:r>
          </a:p>
        </p:txBody>
      </p:sp>
      <p:sp>
        <p:nvSpPr>
          <p:cNvPr id="7" name="MH_SubTitle_1"/>
          <p:cNvSpPr/>
          <p:nvPr>
            <p:custDataLst>
              <p:tags r:id="rId2"/>
            </p:custDataLst>
          </p:nvPr>
        </p:nvSpPr>
        <p:spPr>
          <a:xfrm>
            <a:off x="1468684" y="2023703"/>
            <a:ext cx="3093249" cy="523875"/>
          </a:xfrm>
          <a:prstGeom prst="rect">
            <a:avLst/>
          </a:prstGeom>
        </p:spPr>
        <p:style>
          <a:lnRef idx="2">
            <a:schemeClr val="accent3"/>
          </a:lnRef>
          <a:fillRef idx="1">
            <a:schemeClr val="lt1"/>
          </a:fillRef>
          <a:effectRef idx="0">
            <a:schemeClr val="accent3"/>
          </a:effectRef>
          <a:fontRef idx="minor">
            <a:schemeClr val="dk1"/>
          </a:fontRef>
        </p:style>
        <p:txBody>
          <a:bodyPr lIns="0" tIns="0" rIns="0" bIns="0" anchor="ctr">
            <a:normAutofit/>
          </a:bodyPr>
          <a:lstStyle/>
          <a:p>
            <a:pPr algn="ctr">
              <a:defRPr/>
            </a:pPr>
            <a:r>
              <a:rPr lang="zh-CN" altLang="en-US" sz="3200" b="1" dirty="0">
                <a:solidFill>
                  <a:schemeClr val="tx1"/>
                </a:solidFill>
                <a:latin typeface="微软雅黑" panose="020B0503020204020204" pitchFamily="34" charset="-122"/>
                <a:ea typeface="微软雅黑" panose="020B0503020204020204" pitchFamily="34" charset="-122"/>
              </a:rPr>
              <a:t>定义</a:t>
            </a:r>
          </a:p>
        </p:txBody>
      </p:sp>
      <p:sp>
        <p:nvSpPr>
          <p:cNvPr id="14" name="MH_Text_1"/>
          <p:cNvSpPr/>
          <p:nvPr>
            <p:custDataLst>
              <p:tags r:id="rId3"/>
            </p:custDataLst>
          </p:nvPr>
        </p:nvSpPr>
        <p:spPr>
          <a:xfrm>
            <a:off x="781642" y="4869684"/>
            <a:ext cx="4641577" cy="1593851"/>
          </a:xfrm>
          <a:custGeom>
            <a:avLst/>
            <a:gdLst>
              <a:gd name="connsiteX0" fmla="*/ 0 w 2160000"/>
              <a:gd name="connsiteY0" fmla="*/ 1377240 h 1593240"/>
              <a:gd name="connsiteX1" fmla="*/ 54000 w 2160000"/>
              <a:gd name="connsiteY1" fmla="*/ 1377240 h 1593240"/>
              <a:gd name="connsiteX2" fmla="*/ 54000 w 2160000"/>
              <a:gd name="connsiteY2" fmla="*/ 1539240 h 1593240"/>
              <a:gd name="connsiteX3" fmla="*/ 2106000 w 2160000"/>
              <a:gd name="connsiteY3" fmla="*/ 1539240 h 1593240"/>
              <a:gd name="connsiteX4" fmla="*/ 2106000 w 2160000"/>
              <a:gd name="connsiteY4" fmla="*/ 1377240 h 1593240"/>
              <a:gd name="connsiteX5" fmla="*/ 2160000 w 2160000"/>
              <a:gd name="connsiteY5" fmla="*/ 1377240 h 1593240"/>
              <a:gd name="connsiteX6" fmla="*/ 2160000 w 2160000"/>
              <a:gd name="connsiteY6" fmla="*/ 1539240 h 1593240"/>
              <a:gd name="connsiteX7" fmla="*/ 2160000 w 2160000"/>
              <a:gd name="connsiteY7" fmla="*/ 1593240 h 1593240"/>
              <a:gd name="connsiteX8" fmla="*/ 2106000 w 2160000"/>
              <a:gd name="connsiteY8" fmla="*/ 1593240 h 1593240"/>
              <a:gd name="connsiteX9" fmla="*/ 54000 w 2160000"/>
              <a:gd name="connsiteY9" fmla="*/ 1593240 h 1593240"/>
              <a:gd name="connsiteX10" fmla="*/ 0 w 2160000"/>
              <a:gd name="connsiteY10" fmla="*/ 1593240 h 1593240"/>
              <a:gd name="connsiteX11" fmla="*/ 0 w 2160000"/>
              <a:gd name="connsiteY11" fmla="*/ 1539240 h 1593240"/>
              <a:gd name="connsiteX12" fmla="*/ 1800000 w 2160000"/>
              <a:gd name="connsiteY12" fmla="*/ 0 h 1593240"/>
              <a:gd name="connsiteX13" fmla="*/ 2106000 w 2160000"/>
              <a:gd name="connsiteY13" fmla="*/ 0 h 1593240"/>
              <a:gd name="connsiteX14" fmla="*/ 2160000 w 2160000"/>
              <a:gd name="connsiteY14" fmla="*/ 0 h 1593240"/>
              <a:gd name="connsiteX15" fmla="*/ 2160000 w 2160000"/>
              <a:gd name="connsiteY15" fmla="*/ 54000 h 1593240"/>
              <a:gd name="connsiteX16" fmla="*/ 2160000 w 2160000"/>
              <a:gd name="connsiteY16" fmla="*/ 216000 h 1593240"/>
              <a:gd name="connsiteX17" fmla="*/ 2106000 w 2160000"/>
              <a:gd name="connsiteY17" fmla="*/ 216000 h 1593240"/>
              <a:gd name="connsiteX18" fmla="*/ 2106000 w 2160000"/>
              <a:gd name="connsiteY18" fmla="*/ 54000 h 1593240"/>
              <a:gd name="connsiteX19" fmla="*/ 1800000 w 2160000"/>
              <a:gd name="connsiteY19" fmla="*/ 54000 h 1593240"/>
              <a:gd name="connsiteX20" fmla="*/ 0 w 2160000"/>
              <a:gd name="connsiteY20" fmla="*/ 0 h 1593240"/>
              <a:gd name="connsiteX21" fmla="*/ 54000 w 2160000"/>
              <a:gd name="connsiteY21" fmla="*/ 0 h 1593240"/>
              <a:gd name="connsiteX22" fmla="*/ 360000 w 2160000"/>
              <a:gd name="connsiteY22" fmla="*/ 0 h 1593240"/>
              <a:gd name="connsiteX23" fmla="*/ 360000 w 2160000"/>
              <a:gd name="connsiteY23" fmla="*/ 54000 h 1593240"/>
              <a:gd name="connsiteX24" fmla="*/ 54000 w 2160000"/>
              <a:gd name="connsiteY24" fmla="*/ 54000 h 1593240"/>
              <a:gd name="connsiteX25" fmla="*/ 54000 w 2160000"/>
              <a:gd name="connsiteY25" fmla="*/ 216000 h 1593240"/>
              <a:gd name="connsiteX26" fmla="*/ 0 w 2160000"/>
              <a:gd name="connsiteY26" fmla="*/ 216000 h 1593240"/>
              <a:gd name="connsiteX27" fmla="*/ 0 w 2160000"/>
              <a:gd name="connsiteY27" fmla="*/ 54000 h 1593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60000" h="1593240">
                <a:moveTo>
                  <a:pt x="0" y="1377240"/>
                </a:moveTo>
                <a:lnTo>
                  <a:pt x="54000" y="1377240"/>
                </a:lnTo>
                <a:lnTo>
                  <a:pt x="54000" y="1539240"/>
                </a:lnTo>
                <a:lnTo>
                  <a:pt x="2106000" y="1539240"/>
                </a:lnTo>
                <a:lnTo>
                  <a:pt x="2106000" y="1377240"/>
                </a:lnTo>
                <a:lnTo>
                  <a:pt x="2160000" y="1377240"/>
                </a:lnTo>
                <a:lnTo>
                  <a:pt x="2160000" y="1539240"/>
                </a:lnTo>
                <a:lnTo>
                  <a:pt x="2160000" y="1593240"/>
                </a:lnTo>
                <a:lnTo>
                  <a:pt x="2106000" y="1593240"/>
                </a:lnTo>
                <a:lnTo>
                  <a:pt x="54000" y="1593240"/>
                </a:lnTo>
                <a:lnTo>
                  <a:pt x="0" y="1593240"/>
                </a:lnTo>
                <a:lnTo>
                  <a:pt x="0" y="1539240"/>
                </a:lnTo>
                <a:close/>
                <a:moveTo>
                  <a:pt x="1800000" y="0"/>
                </a:moveTo>
                <a:lnTo>
                  <a:pt x="2106000" y="0"/>
                </a:lnTo>
                <a:lnTo>
                  <a:pt x="2160000" y="0"/>
                </a:lnTo>
                <a:lnTo>
                  <a:pt x="2160000" y="54000"/>
                </a:lnTo>
                <a:lnTo>
                  <a:pt x="2160000" y="216000"/>
                </a:lnTo>
                <a:lnTo>
                  <a:pt x="2106000" y="216000"/>
                </a:lnTo>
                <a:lnTo>
                  <a:pt x="2106000" y="54000"/>
                </a:lnTo>
                <a:lnTo>
                  <a:pt x="1800000" y="54000"/>
                </a:lnTo>
                <a:close/>
                <a:moveTo>
                  <a:pt x="0" y="0"/>
                </a:moveTo>
                <a:lnTo>
                  <a:pt x="54000" y="0"/>
                </a:lnTo>
                <a:lnTo>
                  <a:pt x="360000" y="0"/>
                </a:lnTo>
                <a:lnTo>
                  <a:pt x="360000" y="54000"/>
                </a:lnTo>
                <a:lnTo>
                  <a:pt x="54000" y="54000"/>
                </a:lnTo>
                <a:lnTo>
                  <a:pt x="54000" y="216000"/>
                </a:lnTo>
                <a:lnTo>
                  <a:pt x="0" y="216000"/>
                </a:lnTo>
                <a:lnTo>
                  <a:pt x="0" y="54000"/>
                </a:lnTo>
                <a:close/>
              </a:path>
            </a:pathLst>
          </a:custGeom>
        </p:spPr>
        <p:style>
          <a:lnRef idx="2">
            <a:schemeClr val="accent3"/>
          </a:lnRef>
          <a:fillRef idx="1">
            <a:schemeClr val="lt1"/>
          </a:fillRef>
          <a:effectRef idx="0">
            <a:schemeClr val="accent3"/>
          </a:effectRef>
          <a:fontRef idx="minor">
            <a:schemeClr val="dk1"/>
          </a:fontRef>
        </p:style>
        <p:txBody>
          <a:bodyPr lIns="143986" tIns="191981" rIns="143986" bIns="60954" anchor="ctr">
            <a:normAutofit/>
          </a:bodyPr>
          <a:lstStyle/>
          <a:p>
            <a:r>
              <a:rPr lang="zh-CN" altLang="en-US" sz="2100" dirty="0">
                <a:latin typeface="微软雅黑" panose="020B0503020204020204" pitchFamily="34" charset="-122"/>
                <a:ea typeface="微软雅黑" panose="020B0503020204020204" pitchFamily="34" charset="-122"/>
              </a:rPr>
              <a:t>隐睾的发生率很高，据统计新生儿约</a:t>
            </a:r>
            <a:r>
              <a:rPr lang="en-US" altLang="zh-CN" sz="2100" dirty="0">
                <a:solidFill>
                  <a:srgbClr val="FF0000"/>
                </a:solidFill>
                <a:latin typeface="微软雅黑" panose="020B0503020204020204" pitchFamily="34" charset="-122"/>
                <a:ea typeface="微软雅黑" panose="020B0503020204020204" pitchFamily="34" charset="-122"/>
              </a:rPr>
              <a:t>3</a:t>
            </a:r>
            <a:r>
              <a:rPr lang="zh-CN" altLang="en-US" sz="2100" dirty="0">
                <a:solidFill>
                  <a:srgbClr val="FF0000"/>
                </a:solidFill>
                <a:latin typeface="微软雅黑" panose="020B0503020204020204" pitchFamily="34" charset="-122"/>
                <a:ea typeface="微软雅黑" panose="020B0503020204020204" pitchFamily="34" charset="-122"/>
              </a:rPr>
              <a:t>％～</a:t>
            </a:r>
            <a:r>
              <a:rPr lang="en-US" altLang="zh-CN" sz="2100" dirty="0">
                <a:solidFill>
                  <a:srgbClr val="FF0000"/>
                </a:solidFill>
                <a:latin typeface="微软雅黑" panose="020B0503020204020204" pitchFamily="34" charset="-122"/>
                <a:ea typeface="微软雅黑" panose="020B0503020204020204" pitchFamily="34" charset="-122"/>
              </a:rPr>
              <a:t>14</a:t>
            </a:r>
            <a:r>
              <a:rPr lang="zh-CN" altLang="en-US" sz="2100" dirty="0">
                <a:solidFill>
                  <a:srgbClr val="FF0000"/>
                </a:solidFill>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1</a:t>
            </a:r>
            <a:r>
              <a:rPr lang="zh-CN" altLang="en-US" sz="2100" dirty="0">
                <a:latin typeface="微软雅黑" panose="020B0503020204020204" pitchFamily="34" charset="-122"/>
                <a:ea typeface="微软雅黑" panose="020B0503020204020204" pitchFamily="34" charset="-122"/>
              </a:rPr>
              <a:t>岁时约</a:t>
            </a:r>
            <a:r>
              <a:rPr lang="en-US" altLang="zh-CN" sz="2100" dirty="0">
                <a:latin typeface="微软雅黑" panose="020B0503020204020204" pitchFamily="34" charset="-122"/>
                <a:ea typeface="微软雅黑" panose="020B0503020204020204" pitchFamily="34" charset="-122"/>
              </a:rPr>
              <a:t>2</a:t>
            </a:r>
            <a:r>
              <a:rPr lang="zh-CN" altLang="en-US" sz="2100" dirty="0">
                <a:latin typeface="微软雅黑" panose="020B0503020204020204" pitchFamily="34" charset="-122"/>
                <a:ea typeface="微软雅黑" panose="020B0503020204020204" pitchFamily="34" charset="-122"/>
              </a:rPr>
              <a:t>％，青春期约</a:t>
            </a:r>
            <a:r>
              <a:rPr lang="en-US" altLang="zh-CN" sz="2100" dirty="0">
                <a:latin typeface="微软雅黑" panose="020B0503020204020204" pitchFamily="34" charset="-122"/>
                <a:ea typeface="微软雅黑" panose="020B0503020204020204" pitchFamily="34" charset="-122"/>
              </a:rPr>
              <a:t>1</a:t>
            </a:r>
            <a:r>
              <a:rPr lang="zh-CN" altLang="en-US" sz="2100" dirty="0">
                <a:latin typeface="微软雅黑" panose="020B0503020204020204" pitchFamily="34" charset="-122"/>
                <a:ea typeface="微软雅黑" panose="020B0503020204020204" pitchFamily="34" charset="-122"/>
              </a:rPr>
              <a:t>％，青春期后下降者为数不多</a:t>
            </a:r>
          </a:p>
        </p:txBody>
      </p:sp>
      <p:sp>
        <p:nvSpPr>
          <p:cNvPr id="15" name="MH_SubTitle_1"/>
          <p:cNvSpPr/>
          <p:nvPr>
            <p:custDataLst>
              <p:tags r:id="rId4"/>
            </p:custDataLst>
          </p:nvPr>
        </p:nvSpPr>
        <p:spPr>
          <a:xfrm>
            <a:off x="1468684" y="4573051"/>
            <a:ext cx="3093249" cy="523875"/>
          </a:xfrm>
          <a:prstGeom prst="rect">
            <a:avLst/>
          </a:prstGeom>
        </p:spPr>
        <p:style>
          <a:lnRef idx="2">
            <a:schemeClr val="accent3"/>
          </a:lnRef>
          <a:fillRef idx="1">
            <a:schemeClr val="lt1"/>
          </a:fillRef>
          <a:effectRef idx="0">
            <a:schemeClr val="accent3"/>
          </a:effectRef>
          <a:fontRef idx="minor">
            <a:schemeClr val="dk1"/>
          </a:fontRef>
        </p:style>
        <p:txBody>
          <a:bodyPr lIns="0" tIns="0" rIns="0" bIns="0" anchor="ctr">
            <a:normAutofit/>
          </a:bodyPr>
          <a:lstStyle/>
          <a:p>
            <a:pPr algn="ctr">
              <a:defRPr/>
            </a:pPr>
            <a:r>
              <a:rPr lang="zh-CN" altLang="en-US" sz="3200" b="1" dirty="0">
                <a:solidFill>
                  <a:schemeClr val="tx1"/>
                </a:solidFill>
                <a:latin typeface="微软雅黑" panose="020B0503020204020204" pitchFamily="34" charset="-122"/>
                <a:ea typeface="微软雅黑" panose="020B0503020204020204" pitchFamily="34" charset="-122"/>
              </a:rPr>
              <a:t>发病率</a:t>
            </a:r>
          </a:p>
        </p:txBody>
      </p:sp>
      <p:pic>
        <p:nvPicPr>
          <p:cNvPr id="1026" name="Picture 2" descr="http://pic.baike.soso.com/p/20131014/20131014095217-54540478.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2459" r="3134" b="3013"/>
          <a:stretch/>
        </p:blipFill>
        <p:spPr bwMode="auto">
          <a:xfrm>
            <a:off x="6661855" y="2096157"/>
            <a:ext cx="4627342" cy="4451775"/>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406574" y="1334158"/>
            <a:ext cx="7272808" cy="523206"/>
          </a:xfrm>
          <a:prstGeom prst="rect">
            <a:avLst/>
          </a:prstGeom>
        </p:spPr>
        <p:txBody>
          <a:bodyPr wrap="square" lIns="91426" tIns="45713" rIns="91426" bIns="45713">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隐睾症</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11" name="矩形 10"/>
          <p:cNvSpPr/>
          <p:nvPr/>
        </p:nvSpPr>
        <p:spPr>
          <a:xfrm>
            <a:off x="2854846" y="548680"/>
            <a:ext cx="5904656" cy="506292"/>
          </a:xfrm>
          <a:prstGeom prst="rect">
            <a:avLst/>
          </a:prstGeom>
        </p:spPr>
        <p:txBody>
          <a:bodyPr wrap="square">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12" name="矩形 11"/>
          <p:cNvSpPr/>
          <p:nvPr/>
        </p:nvSpPr>
        <p:spPr>
          <a:xfrm>
            <a:off x="1808926" y="345985"/>
            <a:ext cx="1071570" cy="368371"/>
          </a:xfrm>
          <a:prstGeom prst="rect">
            <a:avLst/>
          </a:prstGeom>
        </p:spPr>
        <p:txBody>
          <a:bodyPr wrap="square">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Tree>
    <p:extLst>
      <p:ext uri="{BB962C8B-B14F-4D97-AF65-F5344CB8AC3E}">
        <p14:creationId xmlns:p14="http://schemas.microsoft.com/office/powerpoint/2010/main" val="1563956351"/>
      </p:ext>
    </p:extLst>
  </p:cSld>
  <p:clrMapOvr>
    <a:masterClrMapping/>
  </p:clrMapOvr>
  <p:transition advClick="0"/>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4846" y="548680"/>
            <a:ext cx="5904656" cy="506292"/>
          </a:xfrm>
          <a:prstGeom prst="rect">
            <a:avLst/>
          </a:prstGeom>
        </p:spPr>
        <p:txBody>
          <a:bodyPr wrap="square">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3" name="矩形 2"/>
          <p:cNvSpPr/>
          <p:nvPr/>
        </p:nvSpPr>
        <p:spPr>
          <a:xfrm>
            <a:off x="1808926" y="345985"/>
            <a:ext cx="1071570" cy="368371"/>
          </a:xfrm>
          <a:prstGeom prst="rect">
            <a:avLst/>
          </a:prstGeom>
        </p:spPr>
        <p:txBody>
          <a:bodyPr wrap="square">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pic>
        <p:nvPicPr>
          <p:cNvPr id="4" name="Picture 2"/>
          <p:cNvPicPr>
            <a:picLocks noChangeAspect="1" noChangeArrowheads="1"/>
          </p:cNvPicPr>
          <p:nvPr/>
        </p:nvPicPr>
        <p:blipFill>
          <a:blip r:embed="rId2" cstate="print"/>
          <a:srcRect/>
          <a:stretch>
            <a:fillRect/>
          </a:stretch>
        </p:blipFill>
        <p:spPr bwMode="auto">
          <a:xfrm>
            <a:off x="880232" y="1853975"/>
            <a:ext cx="6072230" cy="4904958"/>
          </a:xfrm>
          <a:prstGeom prst="rect">
            <a:avLst/>
          </a:prstGeom>
          <a:noFill/>
          <a:ln w="9525">
            <a:noFill/>
            <a:miter lim="800000"/>
            <a:headEnd/>
            <a:tailEnd/>
          </a:ln>
          <a:effectLst/>
        </p:spPr>
      </p:pic>
      <p:sp>
        <p:nvSpPr>
          <p:cNvPr id="5" name="矩形 1"/>
          <p:cNvSpPr>
            <a:spLocks noChangeArrowheads="1"/>
          </p:cNvSpPr>
          <p:nvPr/>
        </p:nvSpPr>
        <p:spPr bwMode="auto">
          <a:xfrm>
            <a:off x="7023900" y="2782669"/>
            <a:ext cx="3786214" cy="2400657"/>
          </a:xfrm>
          <a:prstGeom prst="rect">
            <a:avLst/>
          </a:prstGeom>
          <a:noFill/>
          <a:ln>
            <a:noFill/>
          </a:ln>
          <a:extLst/>
        </p:spPr>
        <p:txBody>
          <a:bodyPr wrap="square">
            <a:spAutoFit/>
          </a:bodyPr>
          <a:lstStyle/>
          <a:p>
            <a:pPr>
              <a:lnSpc>
                <a:spcPct val="150000"/>
              </a:lnSpc>
              <a:defRPr/>
            </a:pPr>
            <a:r>
              <a:rPr lang="zh-CN" altLang="en-US" sz="2000" b="1" dirty="0"/>
              <a:t>血清</a:t>
            </a:r>
            <a:r>
              <a:rPr lang="en-US" altLang="zh-CN" sz="2000" b="1" dirty="0"/>
              <a:t>AMH</a:t>
            </a:r>
            <a:r>
              <a:rPr lang="zh-CN" altLang="en-US" sz="2000" b="1" dirty="0"/>
              <a:t>浓度可以有效区分双侧隐睾和无睾，无睾症病人体内</a:t>
            </a:r>
            <a:r>
              <a:rPr lang="en-US" altLang="zh-CN" sz="2000" b="1" dirty="0"/>
              <a:t>AMH</a:t>
            </a:r>
            <a:r>
              <a:rPr lang="zh-CN" altLang="en-US" sz="2000" b="1" dirty="0"/>
              <a:t>浓度基本为</a:t>
            </a:r>
            <a:r>
              <a:rPr lang="en-US" altLang="zh-CN" sz="2000" b="1" dirty="0"/>
              <a:t>0</a:t>
            </a:r>
            <a:r>
              <a:rPr lang="zh-CN" altLang="en-US" sz="2000" b="1" dirty="0"/>
              <a:t>，双侧隐睾症患者体内</a:t>
            </a:r>
            <a:r>
              <a:rPr lang="en-US" altLang="zh-CN" sz="2000" b="1" dirty="0"/>
              <a:t>AMH</a:t>
            </a:r>
            <a:r>
              <a:rPr lang="zh-CN" altLang="en-US" sz="2000" b="1" dirty="0"/>
              <a:t>浓度可被检测到，并与性腺的功能损伤程度有关。</a:t>
            </a:r>
            <a:endParaRPr lang="zh-CN" altLang="zh-CN" sz="1600" dirty="0"/>
          </a:p>
        </p:txBody>
      </p:sp>
      <p:sp>
        <p:nvSpPr>
          <p:cNvPr id="6" name="矩形 5"/>
          <p:cNvSpPr/>
          <p:nvPr/>
        </p:nvSpPr>
        <p:spPr>
          <a:xfrm>
            <a:off x="5666578" y="6140255"/>
            <a:ext cx="5000660" cy="646331"/>
          </a:xfrm>
          <a:prstGeom prst="rect">
            <a:avLst/>
          </a:prstGeom>
        </p:spPr>
        <p:txBody>
          <a:bodyPr wrap="square">
            <a:spAutoFit/>
          </a:bodyPr>
          <a:lstStyle/>
          <a:p>
            <a:r>
              <a:rPr lang="en-US" altLang="zh-CN" dirty="0"/>
              <a:t>Anti-</a:t>
            </a:r>
            <a:r>
              <a:rPr lang="en-US" altLang="zh-CN" dirty="0" err="1"/>
              <a:t>Müllerian</a:t>
            </a:r>
            <a:r>
              <a:rPr lang="en-US" altLang="zh-CN" dirty="0"/>
              <a:t> Hormone: A Valuable Addition to the Toolbox of the Pediatric Endocrinologist.2013</a:t>
            </a:r>
            <a:endParaRPr lang="zh-CN" altLang="en-US" dirty="0"/>
          </a:p>
        </p:txBody>
      </p:sp>
      <p:sp>
        <p:nvSpPr>
          <p:cNvPr id="7" name="矩形 1"/>
          <p:cNvSpPr>
            <a:spLocks noChangeArrowheads="1"/>
          </p:cNvSpPr>
          <p:nvPr/>
        </p:nvSpPr>
        <p:spPr bwMode="auto">
          <a:xfrm>
            <a:off x="3666346" y="1824327"/>
            <a:ext cx="4572000" cy="461665"/>
          </a:xfrm>
          <a:prstGeom prst="rect">
            <a:avLst/>
          </a:prstGeom>
          <a:noFill/>
          <a:ln>
            <a:noFill/>
          </a:ln>
          <a:extLst/>
        </p:spPr>
        <p:txBody>
          <a:bodyPr wrap="square">
            <a:spAutoFit/>
          </a:bodyPr>
          <a:lstStyle/>
          <a:p>
            <a:pPr algn="ctr">
              <a:defRPr/>
            </a:pPr>
            <a:r>
              <a:rPr lang="en-US" altLang="zh-CN" sz="2400" b="1" dirty="0">
                <a:effectLst>
                  <a:outerShdw blurRad="38100" dist="38100" dir="2700000" algn="tl">
                    <a:srgbClr val="000000">
                      <a:alpha val="43137"/>
                    </a:srgbClr>
                  </a:outerShdw>
                </a:effectLst>
              </a:rPr>
              <a:t>AMH</a:t>
            </a:r>
            <a:r>
              <a:rPr lang="zh-CN" altLang="en-US" sz="2400" b="1" dirty="0">
                <a:effectLst>
                  <a:outerShdw blurRad="38100" dist="38100" dir="2700000" algn="tl">
                    <a:srgbClr val="000000">
                      <a:alpha val="43137"/>
                    </a:srgbClr>
                  </a:outerShdw>
                </a:effectLst>
              </a:rPr>
              <a:t>与双侧隐睾和无睾</a:t>
            </a:r>
            <a:endParaRPr lang="zh-CN" altLang="zh-CN" dirty="0"/>
          </a:p>
        </p:txBody>
      </p:sp>
      <p:sp>
        <p:nvSpPr>
          <p:cNvPr id="8" name="矩形 7"/>
          <p:cNvSpPr/>
          <p:nvPr/>
        </p:nvSpPr>
        <p:spPr>
          <a:xfrm>
            <a:off x="406574" y="1334158"/>
            <a:ext cx="7272808" cy="523206"/>
          </a:xfrm>
          <a:prstGeom prst="rect">
            <a:avLst/>
          </a:prstGeom>
        </p:spPr>
        <p:txBody>
          <a:bodyPr wrap="square" lIns="91426" tIns="45713" rIns="91426" bIns="45713">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隐睾症</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4846" y="548680"/>
            <a:ext cx="5904656" cy="506292"/>
          </a:xfrm>
          <a:prstGeom prst="rect">
            <a:avLst/>
          </a:prstGeom>
        </p:spPr>
        <p:txBody>
          <a:bodyPr wrap="square">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3" name="矩形 2"/>
          <p:cNvSpPr/>
          <p:nvPr/>
        </p:nvSpPr>
        <p:spPr>
          <a:xfrm>
            <a:off x="1808926" y="345985"/>
            <a:ext cx="1071570" cy="368371"/>
          </a:xfrm>
          <a:prstGeom prst="rect">
            <a:avLst/>
          </a:prstGeom>
        </p:spPr>
        <p:txBody>
          <a:bodyPr wrap="square">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4" name="矩形 3"/>
          <p:cNvSpPr/>
          <p:nvPr/>
        </p:nvSpPr>
        <p:spPr>
          <a:xfrm>
            <a:off x="3732890" y="6345816"/>
            <a:ext cx="4576894" cy="369332"/>
          </a:xfrm>
          <a:prstGeom prst="rect">
            <a:avLst/>
          </a:prstGeom>
        </p:spPr>
        <p:txBody>
          <a:bodyPr wrap="none">
            <a:spAutoFit/>
          </a:bodyPr>
          <a:lstStyle/>
          <a:p>
            <a:r>
              <a:rPr lang="zh-CN" altLang="en-US" dirty="0"/>
              <a:t>隐睾儿童血清苗勒管抑制物质的研究，</a:t>
            </a:r>
            <a:r>
              <a:rPr lang="en-US" altLang="zh-CN" dirty="0"/>
              <a:t>2007</a:t>
            </a:r>
            <a:endParaRPr lang="zh-CN" altLang="en-US" dirty="0"/>
          </a:p>
        </p:txBody>
      </p:sp>
      <p:sp>
        <p:nvSpPr>
          <p:cNvPr id="5" name="矩形 4"/>
          <p:cNvSpPr/>
          <p:nvPr/>
        </p:nvSpPr>
        <p:spPr>
          <a:xfrm>
            <a:off x="3880628" y="1895765"/>
            <a:ext cx="3927678" cy="461665"/>
          </a:xfrm>
          <a:prstGeom prst="rect">
            <a:avLst/>
          </a:prstGeom>
        </p:spPr>
        <p:txBody>
          <a:bodyPr wrap="none">
            <a:spAutoFit/>
          </a:bodyPr>
          <a:lstStyle/>
          <a:p>
            <a:r>
              <a:rPr lang="zh-CN" altLang="en-US" sz="2400" b="1" dirty="0">
                <a:effectLst>
                  <a:outerShdw blurRad="38100" dist="38100" dir="2700000" algn="tl">
                    <a:srgbClr val="000000">
                      <a:alpha val="43137"/>
                    </a:srgbClr>
                  </a:outerShdw>
                </a:effectLst>
              </a:rPr>
              <a:t>隐睾儿童血清</a:t>
            </a:r>
            <a:r>
              <a:rPr lang="en-US" altLang="zh-CN" sz="2400" b="1" dirty="0">
                <a:effectLst>
                  <a:outerShdw blurRad="38100" dist="38100" dir="2700000" algn="tl">
                    <a:srgbClr val="000000">
                      <a:alpha val="43137"/>
                    </a:srgbClr>
                  </a:outerShdw>
                </a:effectLst>
              </a:rPr>
              <a:t>AMH</a:t>
            </a:r>
            <a:r>
              <a:rPr lang="zh-CN" altLang="en-US" sz="2400" b="1" dirty="0">
                <a:effectLst>
                  <a:outerShdw blurRad="38100" dist="38100" dir="2700000" algn="tl">
                    <a:srgbClr val="000000">
                      <a:alpha val="43137"/>
                    </a:srgbClr>
                  </a:outerShdw>
                </a:effectLst>
              </a:rPr>
              <a:t>水平比较</a:t>
            </a:r>
            <a:endParaRPr lang="zh-CN" altLang="en-US" dirty="0"/>
          </a:p>
        </p:txBody>
      </p:sp>
      <p:grpSp>
        <p:nvGrpSpPr>
          <p:cNvPr id="9" name="组合 8"/>
          <p:cNvGrpSpPr/>
          <p:nvPr/>
        </p:nvGrpSpPr>
        <p:grpSpPr>
          <a:xfrm>
            <a:off x="1737488" y="2500306"/>
            <a:ext cx="8715437" cy="3679634"/>
            <a:chOff x="2023239" y="2000240"/>
            <a:chExt cx="8715437" cy="3679634"/>
          </a:xfrm>
        </p:grpSpPr>
        <p:pic>
          <p:nvPicPr>
            <p:cNvPr id="10" name="Picture 2"/>
            <p:cNvPicPr>
              <a:picLocks noChangeAspect="1" noChangeArrowheads="1"/>
            </p:cNvPicPr>
            <p:nvPr/>
          </p:nvPicPr>
          <p:blipFill>
            <a:blip r:embed="rId3" cstate="print"/>
            <a:srcRect/>
            <a:stretch>
              <a:fillRect/>
            </a:stretch>
          </p:blipFill>
          <p:spPr bwMode="auto">
            <a:xfrm>
              <a:off x="2023239" y="2000240"/>
              <a:ext cx="8715437" cy="3679634"/>
            </a:xfrm>
            <a:prstGeom prst="rect">
              <a:avLst/>
            </a:prstGeom>
            <a:noFill/>
            <a:ln w="9525">
              <a:noFill/>
              <a:miter lim="800000"/>
              <a:headEnd/>
              <a:tailEnd/>
            </a:ln>
            <a:effectLst/>
          </p:spPr>
        </p:pic>
        <p:sp>
          <p:nvSpPr>
            <p:cNvPr id="11" name="矩形 10"/>
            <p:cNvSpPr/>
            <p:nvPr/>
          </p:nvSpPr>
          <p:spPr>
            <a:xfrm>
              <a:off x="2094678" y="4143380"/>
              <a:ext cx="8286808" cy="3571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a:off x="406574" y="1334158"/>
            <a:ext cx="7272808" cy="523206"/>
          </a:xfrm>
          <a:prstGeom prst="rect">
            <a:avLst/>
          </a:prstGeom>
        </p:spPr>
        <p:txBody>
          <a:bodyPr wrap="square" lIns="91426" tIns="45713" rIns="91426" bIns="45713">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隐睾症</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3" cstate="print"/>
          <a:srcRect/>
          <a:stretch>
            <a:fillRect/>
          </a:stretch>
        </p:blipFill>
        <p:spPr bwMode="auto">
          <a:xfrm>
            <a:off x="694607" y="1700808"/>
            <a:ext cx="4848225" cy="4591051"/>
          </a:xfrm>
          <a:prstGeom prst="rect">
            <a:avLst/>
          </a:prstGeom>
          <a:noFill/>
          <a:ln w="9525">
            <a:noFill/>
            <a:miter lim="800000"/>
            <a:headEnd/>
            <a:tailEnd/>
          </a:ln>
        </p:spPr>
      </p:pic>
      <p:sp>
        <p:nvSpPr>
          <p:cNvPr id="7" name="矩形 6"/>
          <p:cNvSpPr/>
          <p:nvPr/>
        </p:nvSpPr>
        <p:spPr>
          <a:xfrm>
            <a:off x="4192210" y="6632000"/>
            <a:ext cx="4434209" cy="261600"/>
          </a:xfrm>
          <a:prstGeom prst="rect">
            <a:avLst/>
          </a:prstGeom>
        </p:spPr>
        <p:txBody>
          <a:bodyPr wrap="none" lIns="91431" tIns="45715" rIns="91431" bIns="45715">
            <a:spAutoFit/>
          </a:bodyPr>
          <a:lstStyle/>
          <a:p>
            <a:r>
              <a:rPr lang="en-US" altLang="zh-CN" sz="1100" i="1" dirty="0">
                <a:ea typeface="微软雅黑" panose="020B0503020204020204" pitchFamily="34" charset="-122"/>
              </a:rPr>
              <a:t>Blackwell Publishing Ltd, Clinical Endocrinology, 59, 136–141-</a:t>
            </a:r>
            <a:r>
              <a:rPr lang="zh-CN" altLang="en-US" sz="1100" i="1" dirty="0">
                <a:ea typeface="微软雅黑" panose="020B0503020204020204" pitchFamily="34" charset="-122"/>
              </a:rPr>
              <a:t>荷兰</a:t>
            </a:r>
            <a:r>
              <a:rPr lang="en-US" altLang="zh-CN" sz="1100" i="1" dirty="0">
                <a:ea typeface="微软雅黑" panose="020B0503020204020204" pitchFamily="34" charset="-122"/>
              </a:rPr>
              <a:t>-</a:t>
            </a:r>
            <a:r>
              <a:rPr lang="zh-CN" altLang="en-US" sz="1100" i="1" dirty="0">
                <a:ea typeface="微软雅黑" panose="020B0503020204020204" pitchFamily="34" charset="-122"/>
              </a:rPr>
              <a:t>鹿特丹</a:t>
            </a:r>
          </a:p>
        </p:txBody>
      </p:sp>
      <p:sp>
        <p:nvSpPr>
          <p:cNvPr id="9" name="TextBox 8"/>
          <p:cNvSpPr txBox="1"/>
          <p:nvPr/>
        </p:nvSpPr>
        <p:spPr>
          <a:xfrm>
            <a:off x="1748224" y="5549484"/>
            <a:ext cx="733791" cy="338555"/>
          </a:xfrm>
          <a:prstGeom prst="rect">
            <a:avLst/>
          </a:prstGeom>
          <a:noFill/>
        </p:spPr>
        <p:txBody>
          <a:bodyPr wrap="none" lIns="91431" tIns="45715" rIns="91431" bIns="45715" rtlCol="0">
            <a:spAutoFit/>
          </a:bodyPr>
          <a:lstStyle/>
          <a:p>
            <a:r>
              <a:rPr lang="en-US" altLang="zh-CN" sz="1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N=64</a:t>
            </a:r>
            <a:endParaRPr lang="zh-CN" altLang="en-US" sz="1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10" name="TextBox 9"/>
          <p:cNvSpPr txBox="1"/>
          <p:nvPr/>
        </p:nvSpPr>
        <p:spPr>
          <a:xfrm>
            <a:off x="3116375" y="5549484"/>
            <a:ext cx="856325" cy="338555"/>
          </a:xfrm>
          <a:prstGeom prst="rect">
            <a:avLst/>
          </a:prstGeom>
          <a:noFill/>
        </p:spPr>
        <p:txBody>
          <a:bodyPr wrap="none" lIns="91431" tIns="45715" rIns="91431" bIns="45715" rtlCol="0">
            <a:spAutoFit/>
          </a:bodyPr>
          <a:lstStyle/>
          <a:p>
            <a:r>
              <a:rPr lang="en-US" altLang="zh-CN" sz="1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N=128</a:t>
            </a:r>
            <a:endParaRPr lang="zh-CN" altLang="en-US" sz="1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11" name="TextBox 10"/>
          <p:cNvSpPr txBox="1"/>
          <p:nvPr/>
        </p:nvSpPr>
        <p:spPr>
          <a:xfrm>
            <a:off x="4412518" y="5549484"/>
            <a:ext cx="734496" cy="338555"/>
          </a:xfrm>
          <a:prstGeom prst="rect">
            <a:avLst/>
          </a:prstGeom>
          <a:noFill/>
        </p:spPr>
        <p:txBody>
          <a:bodyPr wrap="none" lIns="91431" tIns="45715" rIns="91431" bIns="45715" rtlCol="0">
            <a:spAutoFit/>
          </a:bodyPr>
          <a:lstStyle/>
          <a:p>
            <a:r>
              <a:rPr lang="en-US" altLang="zh-CN" sz="1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N=32</a:t>
            </a:r>
            <a:endParaRPr lang="zh-CN" altLang="en-US" sz="1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15" name="矩形 14"/>
          <p:cNvSpPr/>
          <p:nvPr/>
        </p:nvSpPr>
        <p:spPr>
          <a:xfrm>
            <a:off x="5821290" y="4017355"/>
            <a:ext cx="6092825" cy="1261884"/>
          </a:xfrm>
          <a:prstGeom prst="rect">
            <a:avLst/>
          </a:prstGeom>
        </p:spPr>
        <p:txBody>
          <a:bodyPr lIns="91431" tIns="45715" rIns="91431" bIns="45715">
            <a:spAutoFit/>
          </a:bodyPr>
          <a:lstStyle/>
          <a:p>
            <a:r>
              <a:rPr lang="en-US" altLang="zh-CN" b="1" dirty="0">
                <a:ea typeface="微软雅黑" panose="020B0503020204020204" pitchFamily="34" charset="-122"/>
              </a:rPr>
              <a:t>CONCLUSION </a:t>
            </a:r>
          </a:p>
          <a:p>
            <a:r>
              <a:rPr lang="en-US" altLang="zh-CN" dirty="0">
                <a:ea typeface="微软雅黑" panose="020B0503020204020204" pitchFamily="34" charset="-122"/>
              </a:rPr>
              <a:t>Spermatogenesis  is  more  impaired  in </a:t>
            </a:r>
            <a:r>
              <a:rPr lang="en-US" altLang="zh-CN" dirty="0" err="1">
                <a:ea typeface="微软雅黑" panose="020B0503020204020204" pitchFamily="34" charset="-122"/>
              </a:rPr>
              <a:t>cryptorchid</a:t>
            </a:r>
            <a:r>
              <a:rPr lang="en-US" altLang="zh-CN" dirty="0">
                <a:ea typeface="微软雅黑" panose="020B0503020204020204" pitchFamily="34" charset="-122"/>
              </a:rPr>
              <a:t>  </a:t>
            </a:r>
            <a:r>
              <a:rPr lang="en-US" altLang="zh-CN" dirty="0" err="1">
                <a:ea typeface="微软雅黑" panose="020B0503020204020204" pitchFamily="34" charset="-122"/>
              </a:rPr>
              <a:t>subfertile</a:t>
            </a:r>
            <a:r>
              <a:rPr lang="en-US" altLang="zh-CN" dirty="0">
                <a:ea typeface="微软雅黑" panose="020B0503020204020204" pitchFamily="34" charset="-122"/>
              </a:rPr>
              <a:t>  men  compared  to  men  with idiopathic </a:t>
            </a:r>
            <a:r>
              <a:rPr lang="en-US" altLang="zh-CN" dirty="0" err="1">
                <a:ea typeface="微软雅黑" panose="020B0503020204020204" pitchFamily="34" charset="-122"/>
              </a:rPr>
              <a:t>subfertility</a:t>
            </a:r>
            <a:r>
              <a:rPr lang="en-US" altLang="zh-CN" dirty="0">
                <a:ea typeface="微软雅黑" panose="020B0503020204020204" pitchFamily="34" charset="-122"/>
              </a:rPr>
              <a:t>, as </a:t>
            </a:r>
            <a:r>
              <a:rPr lang="en-US" altLang="zh-CN" dirty="0" err="1">
                <a:ea typeface="微软雅黑" panose="020B0503020204020204" pitchFamily="34" charset="-122"/>
              </a:rPr>
              <a:t>reﬂected</a:t>
            </a:r>
            <a:r>
              <a:rPr lang="en-US" altLang="zh-CN" dirty="0">
                <a:ea typeface="微软雅黑" panose="020B0503020204020204" pitchFamily="34" charset="-122"/>
              </a:rPr>
              <a:t> by </a:t>
            </a:r>
            <a:r>
              <a:rPr lang="en-US" altLang="zh-CN" sz="2000" b="1" u="sng" dirty="0">
                <a:ea typeface="微软雅黑" panose="020B0503020204020204" pitchFamily="34" charset="-122"/>
              </a:rPr>
              <a:t>a lower </a:t>
            </a:r>
            <a:r>
              <a:rPr lang="en-US" altLang="zh-CN" sz="2000" b="1" u="sng" dirty="0" err="1">
                <a:ea typeface="微软雅黑" panose="020B0503020204020204" pitchFamily="34" charset="-122"/>
              </a:rPr>
              <a:t>inhibin</a:t>
            </a:r>
            <a:r>
              <a:rPr lang="en-US" altLang="zh-CN" sz="2000" b="1" u="sng" dirty="0">
                <a:ea typeface="微软雅黑" panose="020B0503020204020204" pitchFamily="34" charset="-122"/>
              </a:rPr>
              <a:t> B concentration.</a:t>
            </a:r>
            <a:endParaRPr lang="zh-CN" altLang="en-US" b="1" u="sng" dirty="0">
              <a:ea typeface="微软雅黑" panose="020B0503020204020204" pitchFamily="34" charset="-122"/>
            </a:endParaRPr>
          </a:p>
        </p:txBody>
      </p:sp>
      <p:sp>
        <p:nvSpPr>
          <p:cNvPr id="2" name="TextBox 1"/>
          <p:cNvSpPr txBox="1"/>
          <p:nvPr/>
        </p:nvSpPr>
        <p:spPr>
          <a:xfrm>
            <a:off x="5821290" y="2276873"/>
            <a:ext cx="5428706" cy="1369594"/>
          </a:xfrm>
          <a:prstGeom prst="rect">
            <a:avLst/>
          </a:prstGeom>
          <a:noFill/>
        </p:spPr>
        <p:txBody>
          <a:bodyPr wrap="none" lIns="121908" tIns="60954" rIns="121908" bIns="60954" rtlCol="0">
            <a:spAutoFit/>
          </a:bodyPr>
          <a:lstStyle/>
          <a:p>
            <a:r>
              <a:rPr lang="zh-CN" altLang="en-US" sz="27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抑制素</a:t>
            </a:r>
            <a:r>
              <a:rPr lang="en-US" altLang="zh-CN" sz="27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B</a:t>
            </a:r>
            <a:r>
              <a:rPr lang="zh-CN" altLang="en-US" sz="27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是一种无刺激的检测</a:t>
            </a:r>
            <a:endParaRPr lang="en-US" altLang="zh-CN" sz="27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a:p>
            <a:r>
              <a:rPr lang="zh-CN" altLang="en-US" sz="27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且可以反应睾丸功能</a:t>
            </a:r>
            <a:endParaRPr lang="en-US" altLang="zh-CN" sz="27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a:p>
            <a:r>
              <a:rPr lang="zh-CN" altLang="en-US" sz="27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在隐睾症中 抑制素</a:t>
            </a:r>
            <a:r>
              <a:rPr lang="en-US" altLang="zh-CN" sz="27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B</a:t>
            </a:r>
            <a:r>
              <a:rPr lang="zh-CN" altLang="en-US" sz="27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水平明显降低</a:t>
            </a:r>
          </a:p>
        </p:txBody>
      </p:sp>
      <p:sp>
        <p:nvSpPr>
          <p:cNvPr id="12" name="矩形 11"/>
          <p:cNvSpPr/>
          <p:nvPr/>
        </p:nvSpPr>
        <p:spPr>
          <a:xfrm>
            <a:off x="2854846" y="548680"/>
            <a:ext cx="5904656" cy="506292"/>
          </a:xfrm>
          <a:prstGeom prst="rect">
            <a:avLst/>
          </a:prstGeom>
        </p:spPr>
        <p:txBody>
          <a:bodyPr wrap="square">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13" name="矩形 12"/>
          <p:cNvSpPr/>
          <p:nvPr/>
        </p:nvSpPr>
        <p:spPr>
          <a:xfrm>
            <a:off x="1808926" y="345985"/>
            <a:ext cx="1071570" cy="368371"/>
          </a:xfrm>
          <a:prstGeom prst="rect">
            <a:avLst/>
          </a:prstGeom>
        </p:spPr>
        <p:txBody>
          <a:bodyPr wrap="square">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14" name="矩形 13"/>
          <p:cNvSpPr/>
          <p:nvPr/>
        </p:nvSpPr>
        <p:spPr>
          <a:xfrm>
            <a:off x="406574" y="1214422"/>
            <a:ext cx="7272808" cy="523206"/>
          </a:xfrm>
          <a:prstGeom prst="rect">
            <a:avLst/>
          </a:prstGeom>
        </p:spPr>
        <p:txBody>
          <a:bodyPr wrap="square" lIns="91426" tIns="45713" rIns="91426" bIns="45713">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隐睾症</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cSld>
  <p:clrMapOvr>
    <a:masterClrMapping/>
  </p:clrMapOvr>
  <p:transition advClick="0"/>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a:stretch>
            <a:fillRect/>
          </a:stretch>
        </p:blipFill>
        <p:spPr bwMode="auto">
          <a:xfrm>
            <a:off x="694608" y="2636912"/>
            <a:ext cx="6035965" cy="1944216"/>
          </a:xfrm>
          <a:prstGeom prst="rect">
            <a:avLst/>
          </a:prstGeom>
          <a:noFill/>
          <a:ln w="9525">
            <a:noFill/>
            <a:miter lim="800000"/>
            <a:headEnd/>
            <a:tailEnd/>
          </a:ln>
        </p:spPr>
      </p:pic>
      <p:sp>
        <p:nvSpPr>
          <p:cNvPr id="4" name="矩形 3"/>
          <p:cNvSpPr/>
          <p:nvPr/>
        </p:nvSpPr>
        <p:spPr>
          <a:xfrm>
            <a:off x="838622" y="4797154"/>
            <a:ext cx="6408562" cy="666849"/>
          </a:xfrm>
          <a:prstGeom prst="rect">
            <a:avLst/>
          </a:prstGeom>
        </p:spPr>
        <p:txBody>
          <a:bodyPr wrap="square" lIns="91431" tIns="45715" rIns="91431" bIns="45715">
            <a:spAutoFit/>
          </a:bodyPr>
          <a:lstStyle/>
          <a:p>
            <a:r>
              <a:rPr lang="zh-CN" altLang="en-US" dirty="0">
                <a:latin typeface="微软雅黑" pitchFamily="34" charset="-122"/>
                <a:ea typeface="微软雅黑" pitchFamily="34" charset="-122"/>
              </a:rPr>
              <a:t>实验组与对照组血清 </a:t>
            </a:r>
            <a:r>
              <a:rPr lang="en-US" altLang="zh-CN" dirty="0" err="1">
                <a:latin typeface="微软雅黑" pitchFamily="34" charset="-122"/>
                <a:ea typeface="微软雅黑" pitchFamily="34" charset="-122"/>
              </a:rPr>
              <a:t>InhB</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水平差异有显著统计学意义</a:t>
            </a:r>
          </a:p>
          <a:p>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p </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0.01</a:t>
            </a:r>
            <a:r>
              <a:rPr lang="zh-CN" altLang="en-US" dirty="0">
                <a:latin typeface="微软雅黑" pitchFamily="34" charset="-122"/>
                <a:ea typeface="微软雅黑" pitchFamily="34" charset="-122"/>
              </a:rPr>
              <a:t>）</a:t>
            </a:r>
          </a:p>
        </p:txBody>
      </p:sp>
      <p:sp>
        <p:nvSpPr>
          <p:cNvPr id="5" name="矩形 4"/>
          <p:cNvSpPr/>
          <p:nvPr/>
        </p:nvSpPr>
        <p:spPr>
          <a:xfrm>
            <a:off x="6952462" y="3070412"/>
            <a:ext cx="4608512" cy="1077208"/>
          </a:xfrm>
          <a:prstGeom prst="rect">
            <a:avLst/>
          </a:prstGeom>
        </p:spPr>
        <p:txBody>
          <a:bodyPr wrap="square" lIns="91431" tIns="45715" rIns="91431" bIns="45715">
            <a:spAutoFit/>
          </a:bodyPr>
          <a:lstStyle/>
          <a:p>
            <a:r>
              <a:rPr lang="zh-CN" altLang="en-US" sz="3200" b="1" i="1" dirty="0">
                <a:effectLst>
                  <a:outerShdw blurRad="38100" dist="38100" dir="2700000" algn="tl">
                    <a:srgbClr val="000000">
                      <a:alpha val="43137"/>
                    </a:srgbClr>
                  </a:outerShdw>
                </a:effectLst>
                <a:latin typeface="Broadway" pitchFamily="82" charset="0"/>
                <a:ea typeface="DFPYeaSong-B5" pitchFamily="18" charset="-120"/>
              </a:rPr>
              <a:t>血清 </a:t>
            </a:r>
            <a:r>
              <a:rPr lang="en-US" altLang="zh-CN" sz="3200" i="1" dirty="0" err="1">
                <a:effectLst>
                  <a:outerShdw blurRad="38100" dist="38100" dir="2700000" algn="tl">
                    <a:srgbClr val="000000">
                      <a:alpha val="43137"/>
                    </a:srgbClr>
                  </a:outerShdw>
                </a:effectLst>
                <a:latin typeface="Times New Roman" pitchFamily="18" charset="0"/>
                <a:ea typeface="DFPYeaSong-B5" pitchFamily="18" charset="-120"/>
                <a:cs typeface="Times New Roman" pitchFamily="18" charset="0"/>
              </a:rPr>
              <a:t>InhB</a:t>
            </a:r>
            <a:r>
              <a:rPr lang="en-US" altLang="zh-CN" sz="3200" i="1" dirty="0">
                <a:effectLst>
                  <a:outerShdw blurRad="38100" dist="38100" dir="2700000" algn="tl">
                    <a:srgbClr val="000000">
                      <a:alpha val="43137"/>
                    </a:srgbClr>
                  </a:outerShdw>
                </a:effectLst>
                <a:latin typeface="Times New Roman" pitchFamily="18" charset="0"/>
                <a:ea typeface="DFPYeaSong-B5" pitchFamily="18" charset="-120"/>
                <a:cs typeface="Times New Roman" pitchFamily="18" charset="0"/>
              </a:rPr>
              <a:t> </a:t>
            </a:r>
            <a:r>
              <a:rPr lang="zh-CN" altLang="en-US" sz="3200" b="1" i="1" dirty="0">
                <a:effectLst>
                  <a:outerShdw blurRad="38100" dist="38100" dir="2700000" algn="tl">
                    <a:srgbClr val="000000">
                      <a:alpha val="43137"/>
                    </a:srgbClr>
                  </a:outerShdw>
                </a:effectLst>
                <a:latin typeface="Broadway" pitchFamily="82" charset="0"/>
                <a:ea typeface="DFPYeaSong-B5" pitchFamily="18" charset="-120"/>
              </a:rPr>
              <a:t>水平</a:t>
            </a:r>
            <a:endParaRPr lang="en-US" altLang="zh-CN" sz="3200" b="1" i="1" dirty="0">
              <a:effectLst>
                <a:outerShdw blurRad="38100" dist="38100" dir="2700000" algn="tl">
                  <a:srgbClr val="000000">
                    <a:alpha val="43137"/>
                  </a:srgbClr>
                </a:outerShdw>
              </a:effectLst>
              <a:latin typeface="Broadway" pitchFamily="82" charset="0"/>
              <a:ea typeface="DFPYeaSong-B5" pitchFamily="18" charset="-120"/>
            </a:endParaRPr>
          </a:p>
          <a:p>
            <a:r>
              <a:rPr lang="zh-CN" altLang="en-US" sz="3200" b="1" i="1" dirty="0">
                <a:effectLst>
                  <a:outerShdw blurRad="38100" dist="38100" dir="2700000" algn="tl">
                    <a:srgbClr val="000000">
                      <a:alpha val="43137"/>
                    </a:srgbClr>
                  </a:outerShdw>
                </a:effectLst>
                <a:latin typeface="Broadway" pitchFamily="82" charset="0"/>
                <a:ea typeface="DFPYeaSong-B5" pitchFamily="18" charset="-120"/>
              </a:rPr>
              <a:t>可用于辅助诊断隐睾症</a:t>
            </a:r>
          </a:p>
        </p:txBody>
      </p:sp>
      <p:pic>
        <p:nvPicPr>
          <p:cNvPr id="4098" name="Picture 2"/>
          <p:cNvPicPr>
            <a:picLocks noChangeAspect="1" noChangeArrowheads="1"/>
          </p:cNvPicPr>
          <p:nvPr/>
        </p:nvPicPr>
        <p:blipFill>
          <a:blip r:embed="rId4" cstate="print"/>
          <a:srcRect/>
          <a:stretch>
            <a:fillRect/>
          </a:stretch>
        </p:blipFill>
        <p:spPr bwMode="auto">
          <a:xfrm>
            <a:off x="4799062" y="6619876"/>
            <a:ext cx="3133725" cy="238125"/>
          </a:xfrm>
          <a:prstGeom prst="rect">
            <a:avLst/>
          </a:prstGeom>
          <a:noFill/>
          <a:ln w="9525">
            <a:noFill/>
            <a:miter lim="800000"/>
            <a:headEnd/>
            <a:tailEnd/>
          </a:ln>
        </p:spPr>
      </p:pic>
      <p:sp>
        <p:nvSpPr>
          <p:cNvPr id="3" name="矩形 2"/>
          <p:cNvSpPr/>
          <p:nvPr/>
        </p:nvSpPr>
        <p:spPr>
          <a:xfrm>
            <a:off x="4367240" y="3970229"/>
            <a:ext cx="1998685" cy="384043"/>
          </a:xfrm>
          <a:prstGeom prst="rect">
            <a:avLst/>
          </a:prstGeom>
          <a:noFill/>
        </p:spPr>
        <p:style>
          <a:lnRef idx="2">
            <a:schemeClr val="accent2"/>
          </a:lnRef>
          <a:fillRef idx="1">
            <a:schemeClr val="lt1"/>
          </a:fillRef>
          <a:effectRef idx="0">
            <a:schemeClr val="accent2"/>
          </a:effectRef>
          <a:fontRef idx="minor">
            <a:schemeClr val="dk1"/>
          </a:fontRef>
        </p:style>
        <p:txBody>
          <a:bodyPr lIns="121908" tIns="60954" rIns="121908" bIns="60954" rtlCol="0" anchor="ctr"/>
          <a:lstStyle/>
          <a:p>
            <a:pPr algn="ctr"/>
            <a:endParaRPr lang="zh-CN" altLang="en-US" dirty="0">
              <a:ea typeface="微软雅黑" panose="020B0503020204020204" pitchFamily="34" charset="-122"/>
            </a:endParaRPr>
          </a:p>
        </p:txBody>
      </p:sp>
      <p:sp>
        <p:nvSpPr>
          <p:cNvPr id="10" name="矩形 9"/>
          <p:cNvSpPr/>
          <p:nvPr/>
        </p:nvSpPr>
        <p:spPr>
          <a:xfrm>
            <a:off x="2085005" y="2106836"/>
            <a:ext cx="3255168" cy="451405"/>
          </a:xfrm>
          <a:prstGeom prst="rect">
            <a:avLst/>
          </a:prstGeom>
        </p:spPr>
        <p:txBody>
          <a:bodyPr wrap="none" lIns="121908" tIns="60954" rIns="121908" bIns="60954">
            <a:spAutoFit/>
          </a:bodyPr>
          <a:lstStyle/>
          <a:p>
            <a:r>
              <a:rPr lang="zh-CN" altLang="en-US" sz="2100" dirty="0">
                <a:latin typeface="微软雅黑" panose="020B0503020204020204" pitchFamily="34" charset="-122"/>
                <a:ea typeface="微软雅黑" panose="020B0503020204020204" pitchFamily="34" charset="-122"/>
              </a:rPr>
              <a:t>广州市妇女儿童医疗中心</a:t>
            </a:r>
          </a:p>
        </p:txBody>
      </p:sp>
      <p:sp>
        <p:nvSpPr>
          <p:cNvPr id="11" name="矩形 10"/>
          <p:cNvSpPr/>
          <p:nvPr/>
        </p:nvSpPr>
        <p:spPr>
          <a:xfrm>
            <a:off x="2854846" y="548680"/>
            <a:ext cx="5904656" cy="506292"/>
          </a:xfrm>
          <a:prstGeom prst="rect">
            <a:avLst/>
          </a:prstGeom>
        </p:spPr>
        <p:txBody>
          <a:bodyPr wrap="square">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14" name="矩形 13"/>
          <p:cNvSpPr/>
          <p:nvPr/>
        </p:nvSpPr>
        <p:spPr>
          <a:xfrm>
            <a:off x="1808926" y="345985"/>
            <a:ext cx="1071570" cy="368371"/>
          </a:xfrm>
          <a:prstGeom prst="rect">
            <a:avLst/>
          </a:prstGeom>
        </p:spPr>
        <p:txBody>
          <a:bodyPr wrap="square">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15" name="矩形 14"/>
          <p:cNvSpPr/>
          <p:nvPr/>
        </p:nvSpPr>
        <p:spPr>
          <a:xfrm>
            <a:off x="406574" y="1334158"/>
            <a:ext cx="7272808" cy="523206"/>
          </a:xfrm>
          <a:prstGeom prst="rect">
            <a:avLst/>
          </a:prstGeom>
        </p:spPr>
        <p:txBody>
          <a:bodyPr wrap="square" lIns="91426" tIns="45713" rIns="91426" bIns="45713">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隐睾症</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和</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cSld>
  <p:clrMapOvr>
    <a:masterClrMapping/>
  </p:clrMapOvr>
  <p:transition advClick="0"/>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179910" y="2716480"/>
          <a:ext cx="6335880" cy="2880320"/>
        </p:xfrm>
        <a:graphic>
          <a:graphicData uri="http://schemas.openxmlformats.org/drawingml/2006/table">
            <a:tbl>
              <a:tblPr firstRow="1" bandRow="1">
                <a:tableStyleId>{F5AB1C69-6EDB-4FF4-983F-18BD219EF322}</a:tableStyleId>
              </a:tblPr>
              <a:tblGrid>
                <a:gridCol w="2111960">
                  <a:extLst>
                    <a:ext uri="{9D8B030D-6E8A-4147-A177-3AD203B41FA5}">
                      <a16:colId xmlns:a16="http://schemas.microsoft.com/office/drawing/2014/main" val="20000"/>
                    </a:ext>
                  </a:extLst>
                </a:gridCol>
                <a:gridCol w="2111960">
                  <a:extLst>
                    <a:ext uri="{9D8B030D-6E8A-4147-A177-3AD203B41FA5}">
                      <a16:colId xmlns:a16="http://schemas.microsoft.com/office/drawing/2014/main" val="20001"/>
                    </a:ext>
                  </a:extLst>
                </a:gridCol>
                <a:gridCol w="2111960">
                  <a:extLst>
                    <a:ext uri="{9D8B030D-6E8A-4147-A177-3AD203B41FA5}">
                      <a16:colId xmlns:a16="http://schemas.microsoft.com/office/drawing/2014/main" val="20002"/>
                    </a:ext>
                  </a:extLst>
                </a:gridCol>
              </a:tblGrid>
              <a:tr h="548092">
                <a:tc>
                  <a:txBody>
                    <a:bodyPr/>
                    <a:lstStyle/>
                    <a:p>
                      <a:r>
                        <a:rPr lang="zh-CN" altLang="en-US" sz="2700" dirty="0">
                          <a:latin typeface="微软雅黑" pitchFamily="34" charset="-122"/>
                          <a:ea typeface="微软雅黑" pitchFamily="34" charset="-122"/>
                        </a:rPr>
                        <a:t>项目</a:t>
                      </a:r>
                    </a:p>
                  </a:txBody>
                  <a:tcPr marL="121904" marR="121904" marT="60960" marB="60960"/>
                </a:tc>
                <a:tc>
                  <a:txBody>
                    <a:bodyPr/>
                    <a:lstStyle/>
                    <a:p>
                      <a:r>
                        <a:rPr lang="zh-CN" altLang="en-US" sz="2700" dirty="0">
                          <a:latin typeface="微软雅黑" pitchFamily="34" charset="-122"/>
                          <a:ea typeface="微软雅黑" pitchFamily="34" charset="-122"/>
                        </a:rPr>
                        <a:t>睾丸活检</a:t>
                      </a:r>
                    </a:p>
                  </a:txBody>
                  <a:tcPr marL="121904" marR="121904" marT="60960" marB="60960"/>
                </a:tc>
                <a:tc>
                  <a:txBody>
                    <a:bodyPr/>
                    <a:lstStyle/>
                    <a:p>
                      <a:r>
                        <a:rPr lang="en-US" altLang="zh-CN" sz="2700" dirty="0">
                          <a:latin typeface="微软雅黑" pitchFamily="34" charset="-122"/>
                          <a:ea typeface="微软雅黑" pitchFamily="34" charset="-122"/>
                        </a:rPr>
                        <a:t>FSH</a:t>
                      </a:r>
                      <a:endParaRPr lang="zh-CN" altLang="en-US" sz="2700" dirty="0">
                        <a:latin typeface="微软雅黑" pitchFamily="34" charset="-122"/>
                        <a:ea typeface="微软雅黑" pitchFamily="34" charset="-122"/>
                      </a:endParaRPr>
                    </a:p>
                  </a:txBody>
                  <a:tcPr marL="121904" marR="121904" marT="60960" marB="60960"/>
                </a:tc>
                <a:extLst>
                  <a:ext uri="{0D108BD9-81ED-4DB2-BD59-A6C34878D82A}">
                    <a16:rowId xmlns:a16="http://schemas.microsoft.com/office/drawing/2014/main" val="10000"/>
                  </a:ext>
                </a:extLst>
              </a:tr>
              <a:tr h="548092">
                <a:tc>
                  <a:txBody>
                    <a:bodyPr/>
                    <a:lstStyle/>
                    <a:p>
                      <a:r>
                        <a:rPr lang="zh-CN" altLang="en-US" sz="2400" dirty="0">
                          <a:latin typeface="微软雅黑" pitchFamily="34" charset="-122"/>
                          <a:ea typeface="微软雅黑" pitchFamily="34" charset="-122"/>
                        </a:rPr>
                        <a:t>相关性</a:t>
                      </a:r>
                    </a:p>
                  </a:txBody>
                  <a:tcPr marL="121904" marR="121904" marT="60960" marB="60960"/>
                </a:tc>
                <a:tc>
                  <a:txBody>
                    <a:bodyPr/>
                    <a:lstStyle/>
                    <a:p>
                      <a:r>
                        <a:rPr lang="zh-CN" altLang="en-US" sz="2400" dirty="0">
                          <a:latin typeface="微软雅黑" pitchFamily="34" charset="-122"/>
                          <a:ea typeface="微软雅黑" pitchFamily="34" charset="-122"/>
                        </a:rPr>
                        <a:t>直接</a:t>
                      </a:r>
                    </a:p>
                  </a:txBody>
                  <a:tcPr marL="121904" marR="121904" marT="60960" marB="60960"/>
                </a:tc>
                <a:tc>
                  <a:txBody>
                    <a:bodyPr/>
                    <a:lstStyle/>
                    <a:p>
                      <a:r>
                        <a:rPr lang="zh-CN" altLang="en-US" sz="2400" dirty="0">
                          <a:latin typeface="微软雅黑" pitchFamily="34" charset="-122"/>
                          <a:ea typeface="微软雅黑" pitchFamily="34" charset="-122"/>
                        </a:rPr>
                        <a:t>间接</a:t>
                      </a:r>
                    </a:p>
                  </a:txBody>
                  <a:tcPr marL="121904" marR="121904" marT="60960" marB="60960"/>
                </a:tc>
                <a:extLst>
                  <a:ext uri="{0D108BD9-81ED-4DB2-BD59-A6C34878D82A}">
                    <a16:rowId xmlns:a16="http://schemas.microsoft.com/office/drawing/2014/main" val="10001"/>
                  </a:ext>
                </a:extLst>
              </a:tr>
              <a:tr h="548092">
                <a:tc>
                  <a:txBody>
                    <a:bodyPr/>
                    <a:lstStyle/>
                    <a:p>
                      <a:r>
                        <a:rPr lang="zh-CN" altLang="en-US" sz="2400" dirty="0">
                          <a:latin typeface="微软雅黑" pitchFamily="34" charset="-122"/>
                          <a:ea typeface="微软雅黑" pitchFamily="34" charset="-122"/>
                        </a:rPr>
                        <a:t>创伤性</a:t>
                      </a:r>
                    </a:p>
                  </a:txBody>
                  <a:tcPr marL="121904" marR="121904" marT="60960" marB="60960"/>
                </a:tc>
                <a:tc>
                  <a:txBody>
                    <a:bodyPr/>
                    <a:lstStyle/>
                    <a:p>
                      <a:r>
                        <a:rPr lang="zh-CN" altLang="en-US" sz="2400" dirty="0">
                          <a:latin typeface="微软雅黑" pitchFamily="34" charset="-122"/>
                          <a:ea typeface="微软雅黑" pitchFamily="34" charset="-122"/>
                        </a:rPr>
                        <a:t>有</a:t>
                      </a:r>
                    </a:p>
                  </a:txBody>
                  <a:tcPr marL="121904" marR="121904" marT="60960" marB="60960"/>
                </a:tc>
                <a:tc>
                  <a:txBody>
                    <a:bodyPr/>
                    <a:lstStyle/>
                    <a:p>
                      <a:r>
                        <a:rPr lang="zh-CN" altLang="en-US" sz="2400" dirty="0">
                          <a:latin typeface="微软雅黑" pitchFamily="34" charset="-122"/>
                          <a:ea typeface="微软雅黑" pitchFamily="34" charset="-122"/>
                        </a:rPr>
                        <a:t>无</a:t>
                      </a:r>
                    </a:p>
                  </a:txBody>
                  <a:tcPr marL="121904" marR="121904" marT="60960" marB="60960"/>
                </a:tc>
                <a:extLst>
                  <a:ext uri="{0D108BD9-81ED-4DB2-BD59-A6C34878D82A}">
                    <a16:rowId xmlns:a16="http://schemas.microsoft.com/office/drawing/2014/main" val="10002"/>
                  </a:ext>
                </a:extLst>
              </a:tr>
              <a:tr h="1236044">
                <a:tc>
                  <a:txBody>
                    <a:bodyPr/>
                    <a:lstStyle/>
                    <a:p>
                      <a:r>
                        <a:rPr lang="zh-CN" altLang="en-US" sz="2400" dirty="0">
                          <a:latin typeface="微软雅黑" pitchFamily="34" charset="-122"/>
                          <a:ea typeface="微软雅黑" pitchFamily="34" charset="-122"/>
                        </a:rPr>
                        <a:t>全面性</a:t>
                      </a:r>
                    </a:p>
                  </a:txBody>
                  <a:tcPr marL="121904" marR="121904" marT="60960" marB="60960"/>
                </a:tc>
                <a:tc>
                  <a:txBody>
                    <a:bodyPr/>
                    <a:lstStyle/>
                    <a:p>
                      <a:r>
                        <a:rPr lang="zh-CN" altLang="en-US" sz="2400" dirty="0">
                          <a:latin typeface="微软雅黑" pitchFamily="34" charset="-122"/>
                          <a:ea typeface="微软雅黑" pitchFamily="34" charset="-122"/>
                        </a:rPr>
                        <a:t>受取材位置影响，可能会造成误诊</a:t>
                      </a:r>
                    </a:p>
                  </a:txBody>
                  <a:tcPr marL="121904" marR="121904" marT="60960" marB="60960"/>
                </a:tc>
                <a:tc>
                  <a:txBody>
                    <a:bodyPr/>
                    <a:lstStyle/>
                    <a:p>
                      <a:r>
                        <a:rPr lang="zh-CN" altLang="en-US" sz="2400" dirty="0">
                          <a:latin typeface="微软雅黑" pitchFamily="34" charset="-122"/>
                          <a:ea typeface="微软雅黑" pitchFamily="34" charset="-122"/>
                        </a:rPr>
                        <a:t>激素检测，具有全面评估性</a:t>
                      </a:r>
                    </a:p>
                  </a:txBody>
                  <a:tcPr marL="121904" marR="121904" marT="60960" marB="60960"/>
                </a:tc>
                <a:extLst>
                  <a:ext uri="{0D108BD9-81ED-4DB2-BD59-A6C34878D82A}">
                    <a16:rowId xmlns:a16="http://schemas.microsoft.com/office/drawing/2014/main" val="10003"/>
                  </a:ext>
                </a:extLst>
              </a:tr>
            </a:tbl>
          </a:graphicData>
        </a:graphic>
      </p:graphicFrame>
      <p:sp>
        <p:nvSpPr>
          <p:cNvPr id="6" name="右箭头 5"/>
          <p:cNvSpPr/>
          <p:nvPr/>
        </p:nvSpPr>
        <p:spPr>
          <a:xfrm>
            <a:off x="7784395" y="3861335"/>
            <a:ext cx="652187" cy="646176"/>
          </a:xfrm>
          <a:prstGeom prst="rightArrow">
            <a:avLst/>
          </a:prstGeom>
        </p:spPr>
        <p:style>
          <a:lnRef idx="1">
            <a:schemeClr val="accent3"/>
          </a:lnRef>
          <a:fillRef idx="3">
            <a:schemeClr val="accent3"/>
          </a:fillRef>
          <a:effectRef idx="2">
            <a:schemeClr val="accent3"/>
          </a:effectRef>
          <a:fontRef idx="minor">
            <a:schemeClr val="lt1"/>
          </a:fontRef>
        </p:style>
        <p:txBody>
          <a:bodyPr lIns="121908" tIns="60954" rIns="121908" bIns="60954" rtlCol="0" anchor="ctr"/>
          <a:lstStyle/>
          <a:p>
            <a:pPr algn="ctr"/>
            <a:endParaRPr lang="zh-CN" altLang="en-US" dirty="0">
              <a:ea typeface="微软雅黑" panose="020B0503020204020204" pitchFamily="34" charset="-122"/>
            </a:endParaRPr>
          </a:p>
        </p:txBody>
      </p:sp>
      <p:graphicFrame>
        <p:nvGraphicFramePr>
          <p:cNvPr id="7" name="表格 6"/>
          <p:cNvGraphicFramePr>
            <a:graphicFrameLocks noGrp="1"/>
          </p:cNvGraphicFramePr>
          <p:nvPr/>
        </p:nvGraphicFramePr>
        <p:xfrm>
          <a:off x="9124105" y="2716480"/>
          <a:ext cx="1655622" cy="2880320"/>
        </p:xfrm>
        <a:graphic>
          <a:graphicData uri="http://schemas.openxmlformats.org/drawingml/2006/table">
            <a:tbl>
              <a:tblPr firstRow="1" bandRow="1">
                <a:tableStyleId>{F5AB1C69-6EDB-4FF4-983F-18BD219EF322}</a:tableStyleId>
              </a:tblPr>
              <a:tblGrid>
                <a:gridCol w="1655622">
                  <a:extLst>
                    <a:ext uri="{9D8B030D-6E8A-4147-A177-3AD203B41FA5}">
                      <a16:colId xmlns:a16="http://schemas.microsoft.com/office/drawing/2014/main" val="20000"/>
                    </a:ext>
                  </a:extLst>
                </a:gridCol>
              </a:tblGrid>
              <a:tr h="622772">
                <a:tc>
                  <a:txBody>
                    <a:bodyPr/>
                    <a:lstStyle/>
                    <a:p>
                      <a:r>
                        <a:rPr lang="en-US" altLang="zh-CN" sz="2700" dirty="0">
                          <a:latin typeface="微软雅黑" pitchFamily="34" charset="-122"/>
                          <a:ea typeface="微软雅黑" pitchFamily="34" charset="-122"/>
                        </a:rPr>
                        <a:t>INH b</a:t>
                      </a:r>
                      <a:endParaRPr lang="zh-CN" altLang="en-US" sz="2700" dirty="0">
                        <a:latin typeface="微软雅黑" pitchFamily="34" charset="-122"/>
                        <a:ea typeface="微软雅黑" pitchFamily="34" charset="-122"/>
                      </a:endParaRPr>
                    </a:p>
                  </a:txBody>
                  <a:tcPr marL="121904" marR="121904" marT="60960" marB="60960"/>
                </a:tc>
                <a:extLst>
                  <a:ext uri="{0D108BD9-81ED-4DB2-BD59-A6C34878D82A}">
                    <a16:rowId xmlns:a16="http://schemas.microsoft.com/office/drawing/2014/main" val="10000"/>
                  </a:ext>
                </a:extLst>
              </a:tr>
              <a:tr h="752516">
                <a:tc>
                  <a:txBody>
                    <a:bodyPr/>
                    <a:lstStyle/>
                    <a:p>
                      <a:r>
                        <a:rPr lang="zh-CN" altLang="en-US" sz="2400" dirty="0">
                          <a:latin typeface="微软雅黑" pitchFamily="34" charset="-122"/>
                          <a:ea typeface="微软雅黑" pitchFamily="34" charset="-122"/>
                        </a:rPr>
                        <a:t>直接</a:t>
                      </a:r>
                    </a:p>
                  </a:txBody>
                  <a:tcPr marL="121904" marR="121904" marT="60960" marB="60960"/>
                </a:tc>
                <a:extLst>
                  <a:ext uri="{0D108BD9-81ED-4DB2-BD59-A6C34878D82A}">
                    <a16:rowId xmlns:a16="http://schemas.microsoft.com/office/drawing/2014/main" val="10001"/>
                  </a:ext>
                </a:extLst>
              </a:tr>
              <a:tr h="752516">
                <a:tc>
                  <a:txBody>
                    <a:bodyPr/>
                    <a:lstStyle/>
                    <a:p>
                      <a:r>
                        <a:rPr lang="zh-CN" altLang="en-US" sz="2400" dirty="0">
                          <a:latin typeface="微软雅黑" pitchFamily="34" charset="-122"/>
                          <a:ea typeface="微软雅黑" pitchFamily="34" charset="-122"/>
                        </a:rPr>
                        <a:t>无</a:t>
                      </a:r>
                    </a:p>
                  </a:txBody>
                  <a:tcPr marL="121904" marR="121904" marT="60960" marB="60960"/>
                </a:tc>
                <a:extLst>
                  <a:ext uri="{0D108BD9-81ED-4DB2-BD59-A6C34878D82A}">
                    <a16:rowId xmlns:a16="http://schemas.microsoft.com/office/drawing/2014/main" val="10002"/>
                  </a:ext>
                </a:extLst>
              </a:tr>
              <a:tr h="752516">
                <a:tc>
                  <a:txBody>
                    <a:bodyPr/>
                    <a:lstStyle/>
                    <a:p>
                      <a:r>
                        <a:rPr lang="zh-CN" altLang="en-US" sz="2400" dirty="0">
                          <a:latin typeface="微软雅黑" pitchFamily="34" charset="-122"/>
                          <a:ea typeface="微软雅黑" pitchFamily="34" charset="-122"/>
                        </a:rPr>
                        <a:t>全面评估</a:t>
                      </a:r>
                    </a:p>
                  </a:txBody>
                  <a:tcPr marL="121904" marR="121904" marT="60960" marB="60960"/>
                </a:tc>
                <a:extLst>
                  <a:ext uri="{0D108BD9-81ED-4DB2-BD59-A6C34878D82A}">
                    <a16:rowId xmlns:a16="http://schemas.microsoft.com/office/drawing/2014/main" val="10003"/>
                  </a:ext>
                </a:extLst>
              </a:tr>
            </a:tbl>
          </a:graphicData>
        </a:graphic>
      </p:graphicFrame>
      <p:sp>
        <p:nvSpPr>
          <p:cNvPr id="10" name="矩形 9"/>
          <p:cNvSpPr/>
          <p:nvPr/>
        </p:nvSpPr>
        <p:spPr>
          <a:xfrm>
            <a:off x="2854846" y="548680"/>
            <a:ext cx="5904657" cy="506282"/>
          </a:xfrm>
          <a:prstGeom prst="rect">
            <a:avLst/>
          </a:prstGeom>
        </p:spPr>
        <p:txBody>
          <a:bodyPr wrap="square" lIns="91431" tIns="45715" rIns="91431" bIns="45715">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11" name="矩形 10"/>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8" name="TextBox 6"/>
          <p:cNvSpPr txBox="1"/>
          <p:nvPr/>
        </p:nvSpPr>
        <p:spPr>
          <a:xfrm>
            <a:off x="327980" y="1393064"/>
            <a:ext cx="3920029" cy="523210"/>
          </a:xfrm>
          <a:prstGeom prst="rect">
            <a:avLst/>
          </a:prstGeom>
          <a:noFill/>
        </p:spPr>
        <p:txBody>
          <a:bodyPr wrap="none" lIns="91431" tIns="45715" rIns="91431" bIns="45715" rtlCol="0">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鉴别</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OA</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微软雅黑" panose="020B0503020204020204" pitchFamily="34" charset="-122"/>
              </a:rPr>
              <a:t>及</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微软雅黑" panose="020B0503020204020204" pitchFamily="34" charset="-122"/>
              </a:rPr>
              <a:t>NOA—INHB</a:t>
            </a:r>
          </a:p>
        </p:txBody>
      </p:sp>
    </p:spTree>
    <p:extLst>
      <p:ext uri="{BB962C8B-B14F-4D97-AF65-F5344CB8AC3E}">
        <p14:creationId xmlns:p14="http://schemas.microsoft.com/office/powerpoint/2010/main" val="151871003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占位符 3"/>
          <p:cNvSpPr txBox="1">
            <a:spLocks/>
          </p:cNvSpPr>
          <p:nvPr/>
        </p:nvSpPr>
        <p:spPr>
          <a:xfrm>
            <a:off x="3563888" y="2780928"/>
            <a:ext cx="5267622"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n-US" altLang="zh-CN" sz="4000" dirty="0">
                <a:solidFill>
                  <a:srgbClr val="009900"/>
                </a:solidFill>
                <a:ea typeface="微软雅黑" pitchFamily="34" charset="-122"/>
              </a:rPr>
              <a:t>AMH</a:t>
            </a:r>
            <a:r>
              <a:rPr lang="zh-CN" altLang="en-US" sz="4000" dirty="0">
                <a:solidFill>
                  <a:srgbClr val="009900"/>
                </a:solidFill>
                <a:ea typeface="微软雅黑" pitchFamily="34" charset="-122"/>
              </a:rPr>
              <a:t>生理基础</a:t>
            </a:r>
          </a:p>
        </p:txBody>
      </p:sp>
      <p:sp>
        <p:nvSpPr>
          <p:cNvPr id="28" name="文本占位符 4"/>
          <p:cNvSpPr txBox="1">
            <a:spLocks/>
          </p:cNvSpPr>
          <p:nvPr/>
        </p:nvSpPr>
        <p:spPr>
          <a:xfrm>
            <a:off x="2255095" y="2564904"/>
            <a:ext cx="2100881" cy="1584176"/>
          </a:xfrm>
          <a:prstGeom prst="rect">
            <a:avLst/>
          </a:prstGeom>
        </p:spPr>
        <p:txBody>
          <a:bodyPr vert="horz" lIns="91440" tIns="45720" rIns="91440" bIns="45720" rtlCol="0" anchor="ctr">
            <a:normAutofit fontScale="55000" lnSpcReduction="20000"/>
          </a:bodyPr>
          <a:lstStyle>
            <a:lvl1pPr marL="0" indent="0" algn="l" defTabSz="914400" rtl="0" eaLnBrk="1" latinLnBrk="0" hangingPunct="1">
              <a:spcBef>
                <a:spcPct val="20000"/>
              </a:spcBef>
              <a:buFont typeface="Arial" pitchFamily="34" charset="0"/>
              <a:buNone/>
              <a:defRPr sz="11500" b="1" kern="1200">
                <a:solidFill>
                  <a:srgbClr val="56762C"/>
                </a:solidFill>
                <a:latin typeface="Bell MT" pitchFamily="18" charset="0"/>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altLang="zh-CN" sz="20200" dirty="0">
                <a:solidFill>
                  <a:srgbClr val="009900"/>
                </a:solidFill>
                <a:latin typeface="Broadway" pitchFamily="82" charset="0"/>
                <a:ea typeface="微软雅黑"/>
              </a:rPr>
              <a:t>1</a:t>
            </a:r>
            <a:endParaRPr kumimoji="0" lang="zh-CN" altLang="en-US" sz="20200" b="1" i="0" u="none" strike="noStrike" kern="1200" cap="none" spc="0" normalizeH="0" baseline="0" noProof="0" dirty="0">
              <a:ln>
                <a:noFill/>
              </a:ln>
              <a:solidFill>
                <a:srgbClr val="009900"/>
              </a:solidFill>
              <a:effectLst/>
              <a:uLnTx/>
              <a:uFillTx/>
              <a:latin typeface="Broadway" pitchFamily="82" charset="0"/>
              <a:ea typeface="微软雅黑"/>
            </a:endParaRPr>
          </a:p>
        </p:txBody>
      </p:sp>
      <p:cxnSp>
        <p:nvCxnSpPr>
          <p:cNvPr id="7" name="直接连接符 6"/>
          <p:cNvCxnSpPr/>
          <p:nvPr/>
        </p:nvCxnSpPr>
        <p:spPr>
          <a:xfrm>
            <a:off x="3594876" y="3500438"/>
            <a:ext cx="3357586" cy="1588"/>
          </a:xfrm>
          <a:prstGeom prst="line">
            <a:avLst/>
          </a:prstGeom>
          <a:ln w="31750">
            <a:solidFill>
              <a:srgbClr val="009900"/>
            </a:solidFill>
          </a:ln>
        </p:spPr>
        <p:style>
          <a:lnRef idx="1">
            <a:schemeClr val="accent1"/>
          </a:lnRef>
          <a:fillRef idx="0">
            <a:schemeClr val="accent1"/>
          </a:fillRef>
          <a:effectRef idx="0">
            <a:schemeClr val="accent1"/>
          </a:effectRef>
          <a:fontRef idx="minor">
            <a:schemeClr val="tx1"/>
          </a:fontRef>
        </p:style>
      </p:cxnSp>
      <p:pic>
        <p:nvPicPr>
          <p:cNvPr id="9" name="Picture 2" descr="E:\市场部项目\AMH项目\AMH临床PPT系列\AMH儿科\20091015_794d3a238d2ea87278f79RLm8CRG8ga0.jpg"/>
          <p:cNvPicPr>
            <a:picLocks noChangeAspect="1" noChangeArrowheads="1"/>
          </p:cNvPicPr>
          <p:nvPr/>
        </p:nvPicPr>
        <p:blipFill>
          <a:blip r:embed="rId2" cstate="print"/>
          <a:srcRect l="6613" r="15359" b="6858"/>
          <a:stretch>
            <a:fillRect/>
          </a:stretch>
        </p:blipFill>
        <p:spPr bwMode="auto">
          <a:xfrm>
            <a:off x="7095338" y="2714620"/>
            <a:ext cx="4429156" cy="3753522"/>
          </a:xfrm>
          <a:prstGeom prst="rect">
            <a:avLst/>
          </a:prstGeom>
          <a:noFill/>
        </p:spPr>
      </p:pic>
    </p:spTree>
    <p:extLst>
      <p:ext uri="{BB962C8B-B14F-4D97-AF65-F5344CB8AC3E}">
        <p14:creationId xmlns:p14="http://schemas.microsoft.com/office/powerpoint/2010/main" val="27967479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3" cstate="print"/>
          <a:srcRect/>
          <a:stretch>
            <a:fillRect/>
          </a:stretch>
        </p:blipFill>
        <p:spPr bwMode="auto">
          <a:xfrm>
            <a:off x="550592" y="2060848"/>
            <a:ext cx="5693319" cy="3672408"/>
          </a:xfrm>
          <a:prstGeom prst="rect">
            <a:avLst/>
          </a:prstGeom>
          <a:noFill/>
          <a:ln w="9525">
            <a:noFill/>
            <a:miter lim="800000"/>
            <a:headEnd/>
            <a:tailEnd/>
          </a:ln>
        </p:spPr>
      </p:pic>
      <p:pic>
        <p:nvPicPr>
          <p:cNvPr id="3074" name="Picture 2"/>
          <p:cNvPicPr>
            <a:picLocks noChangeAspect="1" noChangeArrowheads="1"/>
          </p:cNvPicPr>
          <p:nvPr/>
        </p:nvPicPr>
        <p:blipFill>
          <a:blip r:embed="rId4" cstate="print"/>
          <a:srcRect/>
          <a:stretch>
            <a:fillRect/>
          </a:stretch>
        </p:blipFill>
        <p:spPr bwMode="auto">
          <a:xfrm>
            <a:off x="5087094" y="6608256"/>
            <a:ext cx="2952328" cy="249744"/>
          </a:xfrm>
          <a:prstGeom prst="rect">
            <a:avLst/>
          </a:prstGeom>
          <a:noFill/>
          <a:ln w="9525">
            <a:noFill/>
            <a:miter lim="800000"/>
            <a:headEnd/>
            <a:tailEnd/>
          </a:ln>
        </p:spPr>
      </p:pic>
      <p:sp>
        <p:nvSpPr>
          <p:cNvPr id="5" name="矩形 4"/>
          <p:cNvSpPr/>
          <p:nvPr/>
        </p:nvSpPr>
        <p:spPr>
          <a:xfrm>
            <a:off x="1054647" y="5733258"/>
            <a:ext cx="4368573" cy="666849"/>
          </a:xfrm>
          <a:prstGeom prst="rect">
            <a:avLst/>
          </a:prstGeom>
        </p:spPr>
        <p:txBody>
          <a:bodyPr wrap="square" lIns="91431" tIns="45715" rIns="91431" bIns="45715">
            <a:spAutoFit/>
          </a:bodyPr>
          <a:lstStyle/>
          <a:p>
            <a:r>
              <a:rPr lang="zh-CN" altLang="en-US" dirty="0">
                <a:latin typeface="微软雅黑" pitchFamily="34" charset="-122"/>
                <a:ea typeface="微软雅黑" pitchFamily="34" charset="-122"/>
              </a:rPr>
              <a:t>以睾丸活检为金标准</a:t>
            </a:r>
            <a:endParaRPr lang="en-US" altLang="zh-CN" dirty="0">
              <a:latin typeface="微软雅黑" pitchFamily="34" charset="-122"/>
              <a:ea typeface="微软雅黑" pitchFamily="34" charset="-122"/>
            </a:endParaRPr>
          </a:p>
          <a:p>
            <a:r>
              <a:rPr lang="zh-CN" altLang="en-US" dirty="0">
                <a:latin typeface="微软雅黑" pitchFamily="34" charset="-122"/>
                <a:ea typeface="微软雅黑" pitchFamily="34" charset="-122"/>
              </a:rPr>
              <a:t>确定</a:t>
            </a:r>
            <a:r>
              <a:rPr lang="en-US" altLang="zh-CN" dirty="0">
                <a:latin typeface="微软雅黑" pitchFamily="34" charset="-122"/>
                <a:ea typeface="微软雅黑" pitchFamily="34" charset="-122"/>
              </a:rPr>
              <a:t>OA</a:t>
            </a:r>
            <a:r>
              <a:rPr lang="zh-CN" altLang="en-US" dirty="0">
                <a:latin typeface="微软雅黑" pitchFamily="34" charset="-122"/>
                <a:ea typeface="微软雅黑" pitchFamily="34" charset="-122"/>
              </a:rPr>
              <a:t>组</a:t>
            </a:r>
            <a:r>
              <a:rPr lang="en-US" altLang="zh-CN" dirty="0">
                <a:latin typeface="微软雅黑" pitchFamily="34" charset="-122"/>
                <a:ea typeface="微软雅黑" pitchFamily="34" charset="-122"/>
              </a:rPr>
              <a:t>(N=39)</a:t>
            </a:r>
            <a:r>
              <a:rPr lang="zh-CN" altLang="en-US" dirty="0">
                <a:latin typeface="微软雅黑" pitchFamily="34" charset="-122"/>
                <a:ea typeface="微软雅黑" pitchFamily="34" charset="-122"/>
              </a:rPr>
              <a:t>和</a:t>
            </a:r>
            <a:r>
              <a:rPr lang="en-US" altLang="zh-CN" dirty="0">
                <a:latin typeface="微软雅黑" pitchFamily="34" charset="-122"/>
                <a:ea typeface="微软雅黑" pitchFamily="34" charset="-122"/>
              </a:rPr>
              <a:t>NOA</a:t>
            </a:r>
            <a:r>
              <a:rPr lang="zh-CN" altLang="en-US" dirty="0">
                <a:latin typeface="微软雅黑" pitchFamily="34" charset="-122"/>
                <a:ea typeface="微软雅黑" pitchFamily="34" charset="-122"/>
              </a:rPr>
              <a:t>组</a:t>
            </a:r>
            <a:r>
              <a:rPr lang="en-US" altLang="zh-CN" dirty="0">
                <a:latin typeface="微软雅黑" pitchFamily="34" charset="-122"/>
                <a:ea typeface="微软雅黑" pitchFamily="34" charset="-122"/>
              </a:rPr>
              <a:t>(N=77)</a:t>
            </a:r>
            <a:endParaRPr lang="zh-CN" altLang="en-US" dirty="0">
              <a:latin typeface="微软雅黑" pitchFamily="34" charset="-122"/>
              <a:ea typeface="微软雅黑" pitchFamily="34" charset="-122"/>
            </a:endParaRPr>
          </a:p>
        </p:txBody>
      </p:sp>
      <p:sp>
        <p:nvSpPr>
          <p:cNvPr id="9" name="矩形 8"/>
          <p:cNvSpPr/>
          <p:nvPr/>
        </p:nvSpPr>
        <p:spPr>
          <a:xfrm>
            <a:off x="766615" y="3501009"/>
            <a:ext cx="5240136" cy="287356"/>
          </a:xfrm>
          <a:prstGeom prst="rect">
            <a:avLst/>
          </a:prstGeom>
          <a:noFill/>
        </p:spPr>
        <p:style>
          <a:lnRef idx="2">
            <a:schemeClr val="accent2"/>
          </a:lnRef>
          <a:fillRef idx="1">
            <a:schemeClr val="lt1"/>
          </a:fillRef>
          <a:effectRef idx="0">
            <a:schemeClr val="accent2"/>
          </a:effectRef>
          <a:fontRef idx="minor">
            <a:schemeClr val="dk1"/>
          </a:fontRef>
        </p:style>
        <p:txBody>
          <a:bodyPr lIns="91431" tIns="45715" rIns="91431" bIns="45715" rtlCol="0" anchor="ctr"/>
          <a:lstStyle/>
          <a:p>
            <a:pPr algn="ctr"/>
            <a:endParaRPr lang="zh-CN" altLang="en-US" dirty="0">
              <a:ea typeface="微软雅黑" panose="020B0503020204020204" pitchFamily="34" charset="-122"/>
            </a:endParaRPr>
          </a:p>
        </p:txBody>
      </p:sp>
      <p:sp>
        <p:nvSpPr>
          <p:cNvPr id="13" name="矩形 12"/>
          <p:cNvSpPr/>
          <p:nvPr/>
        </p:nvSpPr>
        <p:spPr>
          <a:xfrm>
            <a:off x="6527254" y="3284985"/>
            <a:ext cx="5231111" cy="1261884"/>
          </a:xfrm>
          <a:prstGeom prst="rect">
            <a:avLst/>
          </a:prstGeom>
        </p:spPr>
        <p:txBody>
          <a:bodyPr wrap="square" lIns="91431" tIns="45715" rIns="91431" bIns="45715">
            <a:spAutoFit/>
          </a:bodyPr>
          <a:lstStyle/>
          <a:p>
            <a:r>
              <a:rPr lang="zh-CN" altLang="en-US" sz="2800" dirty="0">
                <a:latin typeface="微软雅黑" pitchFamily="34" charset="-122"/>
                <a:ea typeface="微软雅黑" pitchFamily="34" charset="-122"/>
              </a:rPr>
              <a:t>单独应用时的价值为：</a:t>
            </a:r>
            <a:endParaRPr lang="en-US" altLang="zh-CN" sz="2800" dirty="0">
              <a:latin typeface="微软雅黑" pitchFamily="34" charset="-122"/>
              <a:ea typeface="微软雅黑" pitchFamily="34" charset="-122"/>
            </a:endParaRPr>
          </a:p>
          <a:p>
            <a:endParaRPr lang="en-US" altLang="zh-CN" sz="2400" dirty="0">
              <a:latin typeface="微软雅黑" pitchFamily="34" charset="-122"/>
              <a:ea typeface="微软雅黑" pitchFamily="34" charset="-122"/>
            </a:endParaRPr>
          </a:p>
          <a:p>
            <a:r>
              <a:rPr lang="zh-CN" altLang="en-US" sz="2400" dirty="0">
                <a:latin typeface="微软雅黑" pitchFamily="34" charset="-122"/>
                <a:ea typeface="微软雅黑" pitchFamily="34" charset="-122"/>
              </a:rPr>
              <a:t>血清</a:t>
            </a:r>
            <a:r>
              <a:rPr lang="en-US" altLang="zh-CN" sz="2400" dirty="0">
                <a:latin typeface="微软雅黑" pitchFamily="34" charset="-122"/>
                <a:ea typeface="微软雅黑" pitchFamily="34" charset="-122"/>
              </a:rPr>
              <a:t>INHB&gt;FSH&gt;</a:t>
            </a:r>
            <a:r>
              <a:rPr lang="zh-CN" altLang="en-US" sz="2400" dirty="0">
                <a:latin typeface="微软雅黑" pitchFamily="34" charset="-122"/>
                <a:ea typeface="微软雅黑" pitchFamily="34" charset="-122"/>
              </a:rPr>
              <a:t>精浆中性</a:t>
            </a:r>
            <a:r>
              <a:rPr lang="en-US" altLang="zh-CN" sz="2400" dirty="0">
                <a:latin typeface="微软雅黑" pitchFamily="34" charset="-122"/>
                <a:ea typeface="微软雅黑" pitchFamily="34" charset="-122"/>
              </a:rPr>
              <a:t>a-</a:t>
            </a:r>
            <a:r>
              <a:rPr lang="en-US" altLang="zh-CN" sz="2400" dirty="0" err="1">
                <a:latin typeface="微软雅黑" pitchFamily="34" charset="-122"/>
                <a:ea typeface="微软雅黑" pitchFamily="34" charset="-122"/>
              </a:rPr>
              <a:t>Glu</a:t>
            </a:r>
            <a:endParaRPr lang="zh-CN" altLang="en-US" sz="2400" dirty="0">
              <a:latin typeface="微软雅黑" pitchFamily="34" charset="-122"/>
              <a:ea typeface="微软雅黑" pitchFamily="34" charset="-122"/>
            </a:endParaRPr>
          </a:p>
        </p:txBody>
      </p:sp>
      <p:sp>
        <p:nvSpPr>
          <p:cNvPr id="12" name="矩形 11"/>
          <p:cNvSpPr/>
          <p:nvPr/>
        </p:nvSpPr>
        <p:spPr>
          <a:xfrm>
            <a:off x="2854846" y="548680"/>
            <a:ext cx="5904657" cy="506282"/>
          </a:xfrm>
          <a:prstGeom prst="rect">
            <a:avLst/>
          </a:prstGeom>
        </p:spPr>
        <p:txBody>
          <a:bodyPr wrap="square" lIns="91431" tIns="45715" rIns="91431" bIns="45715">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14" name="矩形 13"/>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11" name="TextBox 6"/>
          <p:cNvSpPr txBox="1"/>
          <p:nvPr/>
        </p:nvSpPr>
        <p:spPr>
          <a:xfrm>
            <a:off x="327980" y="1393064"/>
            <a:ext cx="3920029" cy="523210"/>
          </a:xfrm>
          <a:prstGeom prst="rect">
            <a:avLst/>
          </a:prstGeom>
          <a:noFill/>
        </p:spPr>
        <p:txBody>
          <a:bodyPr wrap="none" lIns="91431" tIns="45715" rIns="91431" bIns="45715" rtlCol="0">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鉴别</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OA</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微软雅黑" panose="020B0503020204020204" pitchFamily="34" charset="-122"/>
              </a:rPr>
              <a:t>及</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微软雅黑" panose="020B0503020204020204" pitchFamily="34" charset="-122"/>
              </a:rPr>
              <a:t>NOA—INHB</a:t>
            </a:r>
          </a:p>
        </p:txBody>
      </p:sp>
    </p:spTree>
    <p:extLst>
      <p:ext uri="{BB962C8B-B14F-4D97-AF65-F5344CB8AC3E}">
        <p14:creationId xmlns:p14="http://schemas.microsoft.com/office/powerpoint/2010/main" val="58952898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045762756"/>
              </p:ext>
            </p:extLst>
          </p:nvPr>
        </p:nvGraphicFramePr>
        <p:xfrm>
          <a:off x="652628" y="2865638"/>
          <a:ext cx="10584538" cy="3135130"/>
        </p:xfrm>
        <a:graphic>
          <a:graphicData uri="http://schemas.openxmlformats.org/drawingml/2006/table">
            <a:tbl>
              <a:tblPr firstRow="1" bandRow="1">
                <a:tableStyleId>{F5AB1C69-6EDB-4FF4-983F-18BD219EF322}</a:tableStyleId>
              </a:tblPr>
              <a:tblGrid>
                <a:gridCol w="1991715">
                  <a:extLst>
                    <a:ext uri="{9D8B030D-6E8A-4147-A177-3AD203B41FA5}">
                      <a16:colId xmlns:a16="http://schemas.microsoft.com/office/drawing/2014/main" val="20000"/>
                    </a:ext>
                  </a:extLst>
                </a:gridCol>
                <a:gridCol w="1308840">
                  <a:extLst>
                    <a:ext uri="{9D8B030D-6E8A-4147-A177-3AD203B41FA5}">
                      <a16:colId xmlns:a16="http://schemas.microsoft.com/office/drawing/2014/main" val="20001"/>
                    </a:ext>
                  </a:extLst>
                </a:gridCol>
                <a:gridCol w="1820996">
                  <a:extLst>
                    <a:ext uri="{9D8B030D-6E8A-4147-A177-3AD203B41FA5}">
                      <a16:colId xmlns:a16="http://schemas.microsoft.com/office/drawing/2014/main" val="20002"/>
                    </a:ext>
                  </a:extLst>
                </a:gridCol>
                <a:gridCol w="1479559">
                  <a:extLst>
                    <a:ext uri="{9D8B030D-6E8A-4147-A177-3AD203B41FA5}">
                      <a16:colId xmlns:a16="http://schemas.microsoft.com/office/drawing/2014/main" val="20003"/>
                    </a:ext>
                  </a:extLst>
                </a:gridCol>
                <a:gridCol w="1365747">
                  <a:extLst>
                    <a:ext uri="{9D8B030D-6E8A-4147-A177-3AD203B41FA5}">
                      <a16:colId xmlns:a16="http://schemas.microsoft.com/office/drawing/2014/main" val="20004"/>
                    </a:ext>
                  </a:extLst>
                </a:gridCol>
                <a:gridCol w="2617681">
                  <a:extLst>
                    <a:ext uri="{9D8B030D-6E8A-4147-A177-3AD203B41FA5}">
                      <a16:colId xmlns:a16="http://schemas.microsoft.com/office/drawing/2014/main" val="20005"/>
                    </a:ext>
                  </a:extLst>
                </a:gridCol>
              </a:tblGrid>
              <a:tr h="430351">
                <a:tc>
                  <a:txBody>
                    <a:bodyPr/>
                    <a:lstStyle/>
                    <a:p>
                      <a:r>
                        <a:rPr lang="zh-CN" altLang="en-US" sz="2400" dirty="0">
                          <a:latin typeface="微软雅黑" panose="020B0503020204020204" pitchFamily="34" charset="-122"/>
                          <a:ea typeface="微软雅黑" panose="020B0503020204020204" pitchFamily="34" charset="-122"/>
                        </a:rPr>
                        <a:t>医院</a:t>
                      </a:r>
                    </a:p>
                  </a:txBody>
                  <a:tcPr marL="121904" marR="121904" marT="60960" marB="60960"/>
                </a:tc>
                <a:tc>
                  <a:txBody>
                    <a:bodyPr/>
                    <a:lstStyle/>
                    <a:p>
                      <a:r>
                        <a:rPr lang="en-US" altLang="zh-CN" sz="2400" dirty="0">
                          <a:latin typeface="微软雅黑" panose="020B0503020204020204" pitchFamily="34" charset="-122"/>
                          <a:ea typeface="微软雅黑" panose="020B0503020204020204" pitchFamily="34" charset="-122"/>
                        </a:rPr>
                        <a:t>N</a:t>
                      </a:r>
                      <a:endParaRPr lang="zh-CN" altLang="en-US" sz="2400" dirty="0">
                        <a:latin typeface="微软雅黑" panose="020B0503020204020204" pitchFamily="34" charset="-122"/>
                        <a:ea typeface="微软雅黑" panose="020B0503020204020204" pitchFamily="34" charset="-122"/>
                      </a:endParaRPr>
                    </a:p>
                  </a:txBody>
                  <a:tcPr marL="121904" marR="121904" marT="60960" marB="60960"/>
                </a:tc>
                <a:tc>
                  <a:txBody>
                    <a:bodyPr/>
                    <a:lstStyle/>
                    <a:p>
                      <a:r>
                        <a:rPr lang="en-US" altLang="zh-CN" sz="2100" dirty="0">
                          <a:latin typeface="微软雅黑" panose="020B0503020204020204" pitchFamily="34" charset="-122"/>
                          <a:ea typeface="微软雅黑" panose="020B0503020204020204" pitchFamily="34" charset="-122"/>
                        </a:rPr>
                        <a:t>NOA </a:t>
                      </a:r>
                      <a:r>
                        <a:rPr lang="zh-CN" altLang="en-US" sz="2100" dirty="0">
                          <a:latin typeface="微软雅黑" panose="020B0503020204020204" pitchFamily="34" charset="-122"/>
                          <a:ea typeface="微软雅黑" panose="020B0503020204020204" pitchFamily="34" charset="-122"/>
                        </a:rPr>
                        <a:t>界值</a:t>
                      </a:r>
                    </a:p>
                  </a:txBody>
                  <a:tcPr marL="121904" marR="121904" marT="60960" marB="60960"/>
                </a:tc>
                <a:tc>
                  <a:txBody>
                    <a:bodyPr/>
                    <a:lstStyle/>
                    <a:p>
                      <a:r>
                        <a:rPr lang="zh-CN" altLang="en-US" sz="2400" dirty="0">
                          <a:latin typeface="微软雅黑" panose="020B0503020204020204" pitchFamily="34" charset="-122"/>
                          <a:ea typeface="微软雅黑" panose="020B0503020204020204" pitchFamily="34" charset="-122"/>
                        </a:rPr>
                        <a:t>特异性</a:t>
                      </a:r>
                    </a:p>
                  </a:txBody>
                  <a:tcPr marL="121904" marR="121904" marT="60960" marB="60960"/>
                </a:tc>
                <a:tc>
                  <a:txBody>
                    <a:bodyPr/>
                    <a:lstStyle/>
                    <a:p>
                      <a:r>
                        <a:rPr lang="zh-CN" altLang="en-US" sz="2400" dirty="0">
                          <a:latin typeface="微软雅黑" panose="020B0503020204020204" pitchFamily="34" charset="-122"/>
                          <a:ea typeface="微软雅黑" panose="020B0503020204020204" pitchFamily="34" charset="-122"/>
                        </a:rPr>
                        <a:t>灵敏度</a:t>
                      </a:r>
                    </a:p>
                  </a:txBody>
                  <a:tcPr marL="121904" marR="121904" marT="60960" marB="60960"/>
                </a:tc>
                <a:tc>
                  <a:txBody>
                    <a:bodyPr/>
                    <a:lstStyle/>
                    <a:p>
                      <a:r>
                        <a:rPr lang="zh-CN" altLang="en-US" sz="2400" dirty="0">
                          <a:latin typeface="微软雅黑" panose="020B0503020204020204" pitchFamily="34" charset="-122"/>
                          <a:ea typeface="微软雅黑" panose="020B0503020204020204" pitchFamily="34" charset="-122"/>
                        </a:rPr>
                        <a:t>杂志</a:t>
                      </a:r>
                    </a:p>
                  </a:txBody>
                  <a:tcPr marL="121904" marR="121904" marT="60960" marB="60960"/>
                </a:tc>
                <a:extLst>
                  <a:ext uri="{0D108BD9-81ED-4DB2-BD59-A6C34878D82A}">
                    <a16:rowId xmlns:a16="http://schemas.microsoft.com/office/drawing/2014/main" val="10000"/>
                  </a:ext>
                </a:extLst>
              </a:tr>
              <a:tr h="546485">
                <a:tc>
                  <a:txBody>
                    <a:bodyPr/>
                    <a:lstStyle/>
                    <a:p>
                      <a:r>
                        <a:rPr lang="zh-CN" altLang="en-US" sz="2400" dirty="0">
                          <a:latin typeface="微软雅黑" panose="020B0503020204020204" pitchFamily="34" charset="-122"/>
                          <a:ea typeface="微软雅黑" panose="020B0503020204020204" pitchFamily="34" charset="-122"/>
                        </a:rPr>
                        <a:t>郑大附医</a:t>
                      </a:r>
                    </a:p>
                  </a:txBody>
                  <a:tcPr marL="121904" marR="121904" marT="60960" marB="60960"/>
                </a:tc>
                <a:tc>
                  <a:txBody>
                    <a:bodyPr/>
                    <a:lstStyle/>
                    <a:p>
                      <a:r>
                        <a:rPr lang="en-US" altLang="zh-CN" sz="2400" dirty="0">
                          <a:latin typeface="微软雅黑" panose="020B0503020204020204" pitchFamily="34" charset="-122"/>
                          <a:ea typeface="微软雅黑" panose="020B0503020204020204" pitchFamily="34" charset="-122"/>
                        </a:rPr>
                        <a:t>95</a:t>
                      </a:r>
                      <a:endParaRPr lang="zh-CN" altLang="en-US" sz="2400" dirty="0">
                        <a:latin typeface="微软雅黑" panose="020B0503020204020204" pitchFamily="34" charset="-122"/>
                        <a:ea typeface="微软雅黑" panose="020B0503020204020204" pitchFamily="34" charset="-122"/>
                      </a:endParaRPr>
                    </a:p>
                  </a:txBody>
                  <a:tcPr marL="121904" marR="121904" marT="60960" marB="60960"/>
                </a:tc>
                <a:tc>
                  <a:txBody>
                    <a:bodyPr/>
                    <a:lstStyle/>
                    <a:p>
                      <a:r>
                        <a:rPr lang="en-US" altLang="zh-CN" sz="2400" dirty="0">
                          <a:latin typeface="微软雅黑" panose="020B0503020204020204" pitchFamily="34" charset="-122"/>
                          <a:ea typeface="微软雅黑" panose="020B0503020204020204" pitchFamily="34" charset="-122"/>
                        </a:rPr>
                        <a:t>41.5pg/ml</a:t>
                      </a:r>
                      <a:endParaRPr lang="zh-CN" altLang="en-US" sz="2400" dirty="0">
                        <a:latin typeface="微软雅黑" panose="020B0503020204020204" pitchFamily="34" charset="-122"/>
                        <a:ea typeface="微软雅黑" panose="020B0503020204020204" pitchFamily="34" charset="-122"/>
                      </a:endParaRPr>
                    </a:p>
                  </a:txBody>
                  <a:tcPr marL="121904" marR="121904" marT="60960" marB="60960"/>
                </a:tc>
                <a:tc>
                  <a:txBody>
                    <a:bodyPr/>
                    <a:lstStyle/>
                    <a:p>
                      <a:r>
                        <a:rPr lang="en-US" altLang="zh-CN" sz="2400" dirty="0">
                          <a:latin typeface="微软雅黑" panose="020B0503020204020204" pitchFamily="34" charset="-122"/>
                          <a:ea typeface="微软雅黑" panose="020B0503020204020204" pitchFamily="34" charset="-122"/>
                        </a:rPr>
                        <a:t>94%</a:t>
                      </a:r>
                      <a:endParaRPr lang="zh-CN" altLang="en-US" sz="2400" dirty="0">
                        <a:latin typeface="微软雅黑" panose="020B0503020204020204" pitchFamily="34" charset="-122"/>
                        <a:ea typeface="微软雅黑" panose="020B0503020204020204" pitchFamily="34" charset="-122"/>
                      </a:endParaRPr>
                    </a:p>
                  </a:txBody>
                  <a:tcPr marL="121904" marR="121904" marT="60960" marB="60960"/>
                </a:tc>
                <a:tc>
                  <a:txBody>
                    <a:bodyPr/>
                    <a:lstStyle/>
                    <a:p>
                      <a:r>
                        <a:rPr lang="en-US" altLang="zh-CN" sz="2400" dirty="0">
                          <a:latin typeface="微软雅黑" panose="020B0503020204020204" pitchFamily="34" charset="-122"/>
                          <a:ea typeface="微软雅黑" panose="020B0503020204020204" pitchFamily="34" charset="-122"/>
                        </a:rPr>
                        <a:t>92%</a:t>
                      </a:r>
                      <a:endParaRPr lang="zh-CN" altLang="en-US" sz="2400" dirty="0">
                        <a:latin typeface="微软雅黑" panose="020B0503020204020204" pitchFamily="34" charset="-122"/>
                        <a:ea typeface="微软雅黑" panose="020B0503020204020204" pitchFamily="34" charset="-122"/>
                      </a:endParaRPr>
                    </a:p>
                  </a:txBody>
                  <a:tcPr marL="121904" marR="121904" marT="60960" marB="60960"/>
                </a:tc>
                <a:tc>
                  <a:txBody>
                    <a:bodyPr/>
                    <a:lstStyle/>
                    <a:p>
                      <a:r>
                        <a:rPr lang="zh-CN" altLang="en-US" sz="2400" dirty="0">
                          <a:latin typeface="微软雅黑" panose="020B0503020204020204" pitchFamily="34" charset="-122"/>
                          <a:ea typeface="微软雅黑" panose="020B0503020204020204" pitchFamily="34" charset="-122"/>
                        </a:rPr>
                        <a:t>中华男科学杂志</a:t>
                      </a:r>
                    </a:p>
                  </a:txBody>
                  <a:tcPr marL="121904" marR="121904" marT="60960" marB="60960"/>
                </a:tc>
                <a:extLst>
                  <a:ext uri="{0D108BD9-81ED-4DB2-BD59-A6C34878D82A}">
                    <a16:rowId xmlns:a16="http://schemas.microsoft.com/office/drawing/2014/main" val="10001"/>
                  </a:ext>
                </a:extLst>
              </a:tr>
              <a:tr h="546485">
                <a:tc>
                  <a:txBody>
                    <a:bodyPr/>
                    <a:lstStyle/>
                    <a:p>
                      <a:r>
                        <a:rPr lang="zh-CN" altLang="en-US" sz="2400" dirty="0">
                          <a:latin typeface="微软雅黑" panose="020B0503020204020204" pitchFamily="34" charset="-122"/>
                          <a:ea typeface="微软雅黑" panose="020B0503020204020204" pitchFamily="34" charset="-122"/>
                        </a:rPr>
                        <a:t>北京协和</a:t>
                      </a:r>
                    </a:p>
                  </a:txBody>
                  <a:tcPr marL="121904" marR="121904" marT="60960" marB="60960"/>
                </a:tc>
                <a:tc>
                  <a:txBody>
                    <a:bodyPr/>
                    <a:lstStyle/>
                    <a:p>
                      <a:r>
                        <a:rPr lang="en-US" altLang="zh-CN" sz="2400" dirty="0">
                          <a:latin typeface="微软雅黑" panose="020B0503020204020204" pitchFamily="34" charset="-122"/>
                          <a:ea typeface="微软雅黑" panose="020B0503020204020204" pitchFamily="34" charset="-122"/>
                        </a:rPr>
                        <a:t>186</a:t>
                      </a:r>
                      <a:endParaRPr lang="zh-CN" altLang="en-US" sz="2400" dirty="0">
                        <a:latin typeface="微软雅黑" panose="020B0503020204020204" pitchFamily="34" charset="-122"/>
                        <a:ea typeface="微软雅黑" panose="020B0503020204020204" pitchFamily="34" charset="-122"/>
                      </a:endParaRPr>
                    </a:p>
                  </a:txBody>
                  <a:tcPr marL="121904" marR="121904" marT="60960" marB="60960"/>
                </a:tc>
                <a:tc>
                  <a:txBody>
                    <a:bodyPr/>
                    <a:lstStyle/>
                    <a:p>
                      <a:r>
                        <a:rPr lang="en-US" altLang="zh-CN" sz="2400" dirty="0">
                          <a:latin typeface="微软雅黑" panose="020B0503020204020204" pitchFamily="34" charset="-122"/>
                          <a:ea typeface="微软雅黑" panose="020B0503020204020204" pitchFamily="34" charset="-122"/>
                        </a:rPr>
                        <a:t>49.9pg/ml</a:t>
                      </a:r>
                      <a:endParaRPr lang="zh-CN" altLang="en-US" sz="2400" dirty="0">
                        <a:latin typeface="微软雅黑" panose="020B0503020204020204" pitchFamily="34" charset="-122"/>
                        <a:ea typeface="微软雅黑" panose="020B0503020204020204" pitchFamily="34" charset="-122"/>
                      </a:endParaRPr>
                    </a:p>
                  </a:txBody>
                  <a:tcPr marL="121904" marR="121904" marT="60960" marB="60960"/>
                </a:tc>
                <a:tc>
                  <a:txBody>
                    <a:bodyPr/>
                    <a:lstStyle/>
                    <a:p>
                      <a:r>
                        <a:rPr lang="en-US" altLang="zh-CN" sz="2400" dirty="0">
                          <a:latin typeface="微软雅黑" panose="020B0503020204020204" pitchFamily="34" charset="-122"/>
                          <a:ea typeface="微软雅黑" panose="020B0503020204020204" pitchFamily="34" charset="-122"/>
                        </a:rPr>
                        <a:t>92.2%</a:t>
                      </a:r>
                      <a:endParaRPr lang="zh-CN" altLang="en-US" sz="2400" dirty="0">
                        <a:latin typeface="微软雅黑" panose="020B0503020204020204" pitchFamily="34" charset="-122"/>
                        <a:ea typeface="微软雅黑" panose="020B0503020204020204" pitchFamily="34" charset="-122"/>
                      </a:endParaRPr>
                    </a:p>
                  </a:txBody>
                  <a:tcPr marL="121904" marR="121904" marT="60960" marB="60960"/>
                </a:tc>
                <a:tc>
                  <a:txBody>
                    <a:bodyPr/>
                    <a:lstStyle/>
                    <a:p>
                      <a:r>
                        <a:rPr lang="en-US" altLang="zh-CN" sz="2400" dirty="0">
                          <a:latin typeface="微软雅黑" panose="020B0503020204020204" pitchFamily="34" charset="-122"/>
                          <a:ea typeface="微软雅黑" panose="020B0503020204020204" pitchFamily="34" charset="-122"/>
                        </a:rPr>
                        <a:t>97.4%</a:t>
                      </a:r>
                      <a:endParaRPr lang="zh-CN" altLang="en-US" sz="2400" dirty="0">
                        <a:latin typeface="微软雅黑" panose="020B0503020204020204" pitchFamily="34" charset="-122"/>
                        <a:ea typeface="微软雅黑" panose="020B0503020204020204" pitchFamily="34" charset="-122"/>
                      </a:endParaRPr>
                    </a:p>
                  </a:txBody>
                  <a:tcPr marL="121904" marR="121904" marT="60960" marB="60960"/>
                </a:tc>
                <a:tc>
                  <a:txBody>
                    <a:bodyPr/>
                    <a:lstStyle/>
                    <a:p>
                      <a:r>
                        <a:rPr lang="zh-CN" altLang="en-US" sz="1900" u="none" strike="noStrike" kern="1200" baseline="0" dirty="0">
                          <a:latin typeface="微软雅黑" panose="020B0503020204020204" pitchFamily="34" charset="-122"/>
                          <a:ea typeface="微软雅黑" panose="020B0503020204020204" pitchFamily="34" charset="-122"/>
                        </a:rPr>
                        <a:t>生殖医学杂志</a:t>
                      </a:r>
                      <a:endParaRPr lang="zh-CN" altLang="en-US" sz="2400" dirty="0">
                        <a:latin typeface="微软雅黑" panose="020B0503020204020204" pitchFamily="34" charset="-122"/>
                        <a:ea typeface="微软雅黑" panose="020B0503020204020204" pitchFamily="34" charset="-122"/>
                      </a:endParaRPr>
                    </a:p>
                  </a:txBody>
                  <a:tcPr marL="121904" marR="121904" marT="60960" marB="60960"/>
                </a:tc>
                <a:extLst>
                  <a:ext uri="{0D108BD9-81ED-4DB2-BD59-A6C34878D82A}">
                    <a16:rowId xmlns:a16="http://schemas.microsoft.com/office/drawing/2014/main" val="10002"/>
                  </a:ext>
                </a:extLst>
              </a:tr>
              <a:tr h="546485">
                <a:tc>
                  <a:txBody>
                    <a:bodyPr/>
                    <a:lstStyle/>
                    <a:p>
                      <a:r>
                        <a:rPr lang="zh-CN" altLang="en-US" sz="2400" dirty="0">
                          <a:latin typeface="微软雅黑" panose="020B0503020204020204" pitchFamily="34" charset="-122"/>
                          <a:ea typeface="微软雅黑" panose="020B0503020204020204" pitchFamily="34" charset="-122"/>
                        </a:rPr>
                        <a:t>衡水人民</a:t>
                      </a:r>
                    </a:p>
                  </a:txBody>
                  <a:tcPr marL="121904" marR="121904" marT="60960" marB="60960"/>
                </a:tc>
                <a:tc>
                  <a:txBody>
                    <a:bodyPr/>
                    <a:lstStyle/>
                    <a:p>
                      <a:r>
                        <a:rPr lang="en-US" altLang="zh-CN" sz="2400" dirty="0">
                          <a:latin typeface="微软雅黑" panose="020B0503020204020204" pitchFamily="34" charset="-122"/>
                          <a:ea typeface="微软雅黑" panose="020B0503020204020204" pitchFamily="34" charset="-122"/>
                        </a:rPr>
                        <a:t>168</a:t>
                      </a:r>
                      <a:endParaRPr lang="zh-CN" altLang="en-US" sz="2400" dirty="0">
                        <a:latin typeface="微软雅黑" panose="020B0503020204020204" pitchFamily="34" charset="-122"/>
                        <a:ea typeface="微软雅黑" panose="020B0503020204020204" pitchFamily="34" charset="-122"/>
                      </a:endParaRPr>
                    </a:p>
                  </a:txBody>
                  <a:tcPr marL="121904" marR="121904" marT="60960" marB="60960"/>
                </a:tc>
                <a:tc>
                  <a:txBody>
                    <a:bodyPr/>
                    <a:lstStyle/>
                    <a:p>
                      <a:r>
                        <a:rPr lang="en-US" altLang="zh-CN" sz="2400" dirty="0">
                          <a:latin typeface="微软雅黑" panose="020B0503020204020204" pitchFamily="34" charset="-122"/>
                          <a:ea typeface="微软雅黑" panose="020B0503020204020204" pitchFamily="34" charset="-122"/>
                        </a:rPr>
                        <a:t>50pg/ml</a:t>
                      </a:r>
                      <a:endParaRPr lang="zh-CN" altLang="en-US" sz="2400" dirty="0">
                        <a:latin typeface="微软雅黑" panose="020B0503020204020204" pitchFamily="34" charset="-122"/>
                        <a:ea typeface="微软雅黑" panose="020B0503020204020204" pitchFamily="34" charset="-122"/>
                      </a:endParaRPr>
                    </a:p>
                  </a:txBody>
                  <a:tcPr marL="121904" marR="121904" marT="60960" marB="60960"/>
                </a:tc>
                <a:tc>
                  <a:txBody>
                    <a:bodyPr/>
                    <a:lstStyle/>
                    <a:p>
                      <a:r>
                        <a:rPr lang="en-US" altLang="zh-CN" sz="2400" dirty="0">
                          <a:latin typeface="微软雅黑" panose="020B0503020204020204" pitchFamily="34" charset="-122"/>
                          <a:ea typeface="微软雅黑" panose="020B0503020204020204" pitchFamily="34" charset="-122"/>
                        </a:rPr>
                        <a:t>92.7%</a:t>
                      </a:r>
                      <a:endParaRPr lang="zh-CN" altLang="en-US" sz="2400" dirty="0">
                        <a:latin typeface="微软雅黑" panose="020B0503020204020204" pitchFamily="34" charset="-122"/>
                        <a:ea typeface="微软雅黑" panose="020B0503020204020204" pitchFamily="34" charset="-122"/>
                      </a:endParaRPr>
                    </a:p>
                  </a:txBody>
                  <a:tcPr marL="121904" marR="121904" marT="60960" marB="60960"/>
                </a:tc>
                <a:tc>
                  <a:txBody>
                    <a:bodyPr/>
                    <a:lstStyle/>
                    <a:p>
                      <a:r>
                        <a:rPr lang="en-US" altLang="zh-CN" sz="2400" dirty="0">
                          <a:latin typeface="微软雅黑" panose="020B0503020204020204" pitchFamily="34" charset="-122"/>
                          <a:ea typeface="微软雅黑" panose="020B0503020204020204" pitchFamily="34" charset="-122"/>
                        </a:rPr>
                        <a:t>94.1%</a:t>
                      </a:r>
                      <a:endParaRPr lang="zh-CN" altLang="en-US" sz="2400" dirty="0">
                        <a:latin typeface="微软雅黑" panose="020B0503020204020204" pitchFamily="34" charset="-122"/>
                        <a:ea typeface="微软雅黑" panose="020B0503020204020204" pitchFamily="34" charset="-122"/>
                      </a:endParaRPr>
                    </a:p>
                  </a:txBody>
                  <a:tcPr marL="121904" marR="121904" marT="60960" marB="60960"/>
                </a:tc>
                <a:tc>
                  <a:txBody>
                    <a:bodyPr/>
                    <a:lstStyle/>
                    <a:p>
                      <a:r>
                        <a:rPr lang="zh-CN" altLang="en-US" sz="2400" dirty="0">
                          <a:latin typeface="微软雅黑" panose="020B0503020204020204" pitchFamily="34" charset="-122"/>
                          <a:ea typeface="微软雅黑" panose="020B0503020204020204" pitchFamily="34" charset="-122"/>
                        </a:rPr>
                        <a:t>标记免疫分析与临床</a:t>
                      </a:r>
                    </a:p>
                  </a:txBody>
                  <a:tcPr marL="121904" marR="121904" marT="60960" marB="60960"/>
                </a:tc>
                <a:extLst>
                  <a:ext uri="{0D108BD9-81ED-4DB2-BD59-A6C34878D82A}">
                    <a16:rowId xmlns:a16="http://schemas.microsoft.com/office/drawing/2014/main" val="10003"/>
                  </a:ext>
                </a:extLst>
              </a:tr>
              <a:tr h="546485">
                <a:tc>
                  <a:txBody>
                    <a:bodyPr/>
                    <a:lstStyle/>
                    <a:p>
                      <a:r>
                        <a:rPr lang="zh-CN" altLang="en-US" sz="1900" b="0" i="0" u="none" strike="noStrike" kern="1200" baseline="0" dirty="0">
                          <a:solidFill>
                            <a:schemeClr val="dk1"/>
                          </a:solidFill>
                          <a:latin typeface="微软雅黑" panose="020B0503020204020204" pitchFamily="34" charset="-122"/>
                          <a:ea typeface="微软雅黑" panose="020B0503020204020204" pitchFamily="34" charset="-122"/>
                          <a:cs typeface="+mn-cs"/>
                        </a:rPr>
                        <a:t>中国人民解放军总医院生殖</a:t>
                      </a:r>
                      <a:endParaRPr lang="zh-CN" altLang="en-US" sz="2400" dirty="0">
                        <a:latin typeface="微软雅黑" panose="020B0503020204020204" pitchFamily="34" charset="-122"/>
                        <a:ea typeface="微软雅黑" panose="020B0503020204020204" pitchFamily="34" charset="-122"/>
                      </a:endParaRPr>
                    </a:p>
                  </a:txBody>
                  <a:tcPr marL="121904" marR="121904" marT="60960" marB="60960"/>
                </a:tc>
                <a:tc>
                  <a:txBody>
                    <a:bodyPr/>
                    <a:lstStyle/>
                    <a:p>
                      <a:r>
                        <a:rPr lang="en-US" altLang="zh-CN" sz="2400" dirty="0">
                          <a:latin typeface="微软雅黑" panose="020B0503020204020204" pitchFamily="34" charset="-122"/>
                          <a:ea typeface="微软雅黑" panose="020B0503020204020204" pitchFamily="34" charset="-122"/>
                        </a:rPr>
                        <a:t>100</a:t>
                      </a:r>
                      <a:endParaRPr lang="zh-CN" altLang="en-US" sz="2400" dirty="0">
                        <a:latin typeface="微软雅黑" panose="020B0503020204020204" pitchFamily="34" charset="-122"/>
                        <a:ea typeface="微软雅黑" panose="020B0503020204020204" pitchFamily="34" charset="-122"/>
                      </a:endParaRPr>
                    </a:p>
                  </a:txBody>
                  <a:tcPr marL="121904" marR="121904" marT="60960" marB="60960"/>
                </a:tc>
                <a:tc>
                  <a:txBody>
                    <a:bodyPr/>
                    <a:lstStyle/>
                    <a:p>
                      <a:r>
                        <a:rPr lang="en-US" altLang="zh-CN" sz="2400" dirty="0">
                          <a:latin typeface="微软雅黑" panose="020B0503020204020204" pitchFamily="34" charset="-122"/>
                          <a:ea typeface="微软雅黑" panose="020B0503020204020204" pitchFamily="34" charset="-122"/>
                        </a:rPr>
                        <a:t>45.5pg/ml</a:t>
                      </a:r>
                      <a:endParaRPr lang="zh-CN" altLang="en-US" sz="2400" dirty="0">
                        <a:latin typeface="微软雅黑" panose="020B0503020204020204" pitchFamily="34" charset="-122"/>
                        <a:ea typeface="微软雅黑" panose="020B0503020204020204" pitchFamily="34" charset="-122"/>
                      </a:endParaRPr>
                    </a:p>
                  </a:txBody>
                  <a:tcPr marL="121904" marR="121904" marT="60960" marB="60960"/>
                </a:tc>
                <a:tc>
                  <a:txBody>
                    <a:bodyPr/>
                    <a:lstStyle/>
                    <a:p>
                      <a:r>
                        <a:rPr lang="en-US" altLang="zh-CN" sz="2400" dirty="0">
                          <a:latin typeface="微软雅黑" panose="020B0503020204020204" pitchFamily="34" charset="-122"/>
                          <a:ea typeface="微软雅黑" panose="020B0503020204020204" pitchFamily="34" charset="-122"/>
                        </a:rPr>
                        <a:t>94.1%</a:t>
                      </a:r>
                      <a:endParaRPr lang="zh-CN" altLang="en-US" sz="2400" dirty="0">
                        <a:latin typeface="微软雅黑" panose="020B0503020204020204" pitchFamily="34" charset="-122"/>
                        <a:ea typeface="微软雅黑" panose="020B0503020204020204" pitchFamily="34" charset="-122"/>
                      </a:endParaRPr>
                    </a:p>
                  </a:txBody>
                  <a:tcPr marL="121904" marR="121904" marT="60960" marB="60960"/>
                </a:tc>
                <a:tc>
                  <a:txBody>
                    <a:bodyPr/>
                    <a:lstStyle/>
                    <a:p>
                      <a:r>
                        <a:rPr lang="en-US" altLang="zh-CN" sz="2400" dirty="0">
                          <a:latin typeface="微软雅黑" panose="020B0503020204020204" pitchFamily="34" charset="-122"/>
                          <a:ea typeface="微软雅黑" panose="020B0503020204020204" pitchFamily="34" charset="-122"/>
                        </a:rPr>
                        <a:t>95.5%</a:t>
                      </a:r>
                      <a:endParaRPr lang="zh-CN" altLang="en-US" sz="2400" dirty="0">
                        <a:latin typeface="微软雅黑" panose="020B0503020204020204" pitchFamily="34" charset="-122"/>
                        <a:ea typeface="微软雅黑" panose="020B0503020204020204" pitchFamily="34" charset="-122"/>
                      </a:endParaRPr>
                    </a:p>
                  </a:txBody>
                  <a:tcPr marL="121904" marR="121904" marT="60960" marB="60960"/>
                </a:tc>
                <a:tc>
                  <a:txBody>
                    <a:bodyPr/>
                    <a:lstStyle/>
                    <a:p>
                      <a:r>
                        <a:rPr lang="zh-CN" altLang="en-US" sz="1900" b="0" i="0" u="none" strike="noStrike" kern="1200" baseline="0" dirty="0">
                          <a:solidFill>
                            <a:schemeClr val="dk1"/>
                          </a:solidFill>
                          <a:latin typeface="微软雅黑" panose="020B0503020204020204" pitchFamily="34" charset="-122"/>
                          <a:ea typeface="微软雅黑" panose="020B0503020204020204" pitchFamily="34" charset="-122"/>
                          <a:cs typeface="+mn-cs"/>
                        </a:rPr>
                        <a:t>实用医学杂志</a:t>
                      </a:r>
                      <a:endParaRPr lang="zh-CN" altLang="en-US" sz="2400" dirty="0">
                        <a:latin typeface="微软雅黑" panose="020B0503020204020204" pitchFamily="34" charset="-122"/>
                        <a:ea typeface="微软雅黑" panose="020B0503020204020204" pitchFamily="34" charset="-122"/>
                      </a:endParaRPr>
                    </a:p>
                  </a:txBody>
                  <a:tcPr marL="121904" marR="121904" marT="60960" marB="60960"/>
                </a:tc>
                <a:extLst>
                  <a:ext uri="{0D108BD9-81ED-4DB2-BD59-A6C34878D82A}">
                    <a16:rowId xmlns:a16="http://schemas.microsoft.com/office/drawing/2014/main" val="10004"/>
                  </a:ext>
                </a:extLst>
              </a:tr>
            </a:tbl>
          </a:graphicData>
        </a:graphic>
      </p:graphicFrame>
      <p:sp>
        <p:nvSpPr>
          <p:cNvPr id="3" name="矩形 2"/>
          <p:cNvSpPr/>
          <p:nvPr/>
        </p:nvSpPr>
        <p:spPr>
          <a:xfrm>
            <a:off x="7055188" y="6508181"/>
            <a:ext cx="4511914" cy="328295"/>
          </a:xfrm>
          <a:prstGeom prst="rect">
            <a:avLst/>
          </a:prstGeom>
        </p:spPr>
        <p:txBody>
          <a:bodyPr wrap="square" lIns="121908" tIns="60954" rIns="121908" bIns="60954">
            <a:spAutoFit/>
          </a:bodyPr>
          <a:lstStyle/>
          <a:p>
            <a:r>
              <a:rPr lang="zh-CN" altLang="en-US" sz="1300" dirty="0"/>
              <a:t>第</a:t>
            </a:r>
            <a:r>
              <a:rPr lang="en-US" altLang="zh-CN" sz="1300" dirty="0"/>
              <a:t>13</a:t>
            </a:r>
            <a:r>
              <a:rPr lang="zh-CN" altLang="en-US" sz="1300" dirty="0"/>
              <a:t>卷第</a:t>
            </a:r>
            <a:r>
              <a:rPr lang="en-US" altLang="zh-CN" sz="1300" dirty="0"/>
              <a:t>7</a:t>
            </a:r>
            <a:r>
              <a:rPr lang="zh-CN" altLang="en-US" sz="1300" dirty="0"/>
              <a:t>期 </a:t>
            </a:r>
            <a:r>
              <a:rPr lang="en-US" altLang="zh-CN" sz="1300" dirty="0"/>
              <a:t>2007</a:t>
            </a:r>
            <a:r>
              <a:rPr lang="zh-CN" altLang="en-US" sz="1300" dirty="0"/>
              <a:t>年</a:t>
            </a:r>
            <a:r>
              <a:rPr lang="en-US" altLang="zh-CN" sz="1300" dirty="0"/>
              <a:t>7</a:t>
            </a:r>
            <a:r>
              <a:rPr lang="zh-CN" altLang="en-US" sz="1300" dirty="0"/>
              <a:t>月 中华男科学杂志</a:t>
            </a:r>
          </a:p>
        </p:txBody>
      </p:sp>
      <p:sp>
        <p:nvSpPr>
          <p:cNvPr id="4" name="矩形 3"/>
          <p:cNvSpPr/>
          <p:nvPr/>
        </p:nvSpPr>
        <p:spPr>
          <a:xfrm>
            <a:off x="2159282" y="6512945"/>
            <a:ext cx="3086341" cy="328295"/>
          </a:xfrm>
          <a:prstGeom prst="rect">
            <a:avLst/>
          </a:prstGeom>
        </p:spPr>
        <p:txBody>
          <a:bodyPr wrap="none" lIns="121908" tIns="60954" rIns="121908" bIns="60954">
            <a:spAutoFit/>
          </a:bodyPr>
          <a:lstStyle/>
          <a:p>
            <a:r>
              <a:rPr lang="zh-CN" altLang="en-US" sz="1300" dirty="0"/>
              <a:t>生殖医学杂志</a:t>
            </a:r>
            <a:r>
              <a:rPr lang="en-US" altLang="zh-CN" sz="1300" dirty="0"/>
              <a:t>2009</a:t>
            </a:r>
            <a:r>
              <a:rPr lang="zh-CN" altLang="en-US" sz="1300" dirty="0"/>
              <a:t>年</a:t>
            </a:r>
            <a:r>
              <a:rPr lang="en-US" altLang="zh-CN" sz="1300" dirty="0"/>
              <a:t>10</a:t>
            </a:r>
            <a:r>
              <a:rPr lang="zh-CN" altLang="en-US" sz="1300" dirty="0"/>
              <a:t>月第</a:t>
            </a:r>
            <a:r>
              <a:rPr lang="en-US" altLang="zh-CN" sz="1300" dirty="0"/>
              <a:t>18</a:t>
            </a:r>
            <a:r>
              <a:rPr lang="zh-CN" altLang="en-US" sz="1300" dirty="0"/>
              <a:t>卷第</a:t>
            </a:r>
            <a:r>
              <a:rPr lang="en-US" altLang="zh-CN" sz="1300" dirty="0"/>
              <a:t>5</a:t>
            </a:r>
            <a:r>
              <a:rPr lang="zh-CN" altLang="en-US" sz="1300" dirty="0"/>
              <a:t>期</a:t>
            </a:r>
          </a:p>
        </p:txBody>
      </p:sp>
      <p:sp>
        <p:nvSpPr>
          <p:cNvPr id="6" name="TextBox 5"/>
          <p:cNvSpPr txBox="1"/>
          <p:nvPr/>
        </p:nvSpPr>
        <p:spPr>
          <a:xfrm>
            <a:off x="3749667" y="2099067"/>
            <a:ext cx="4390460" cy="615553"/>
          </a:xfrm>
          <a:prstGeom prst="rect">
            <a:avLst/>
          </a:prstGeom>
          <a:noFill/>
        </p:spPr>
        <p:txBody>
          <a:bodyPr wrap="none" lIns="121908" tIns="60954" rIns="121908" bIns="60954" rtlCol="0">
            <a:spAutoFit/>
          </a:bodyPr>
          <a:lstStyle/>
          <a:p>
            <a:r>
              <a:rPr lang="zh-CN" altLang="en-US" sz="3200" dirty="0">
                <a:latin typeface="微软雅黑" panose="020B0503020204020204" pitchFamily="34" charset="-122"/>
                <a:ea typeface="微软雅黑" panose="020B0503020204020204" pitchFamily="34" charset="-122"/>
              </a:rPr>
              <a:t>不同实验室的</a:t>
            </a:r>
            <a:r>
              <a:rPr lang="en-US" altLang="zh-CN" sz="3200" dirty="0">
                <a:latin typeface="微软雅黑" panose="020B0503020204020204" pitchFamily="34" charset="-122"/>
                <a:ea typeface="微软雅黑" panose="020B0503020204020204" pitchFamily="34" charset="-122"/>
              </a:rPr>
              <a:t>cut off</a:t>
            </a:r>
            <a:r>
              <a:rPr lang="zh-CN" altLang="en-US" sz="3200" dirty="0">
                <a:latin typeface="微软雅黑" panose="020B0503020204020204" pitchFamily="34" charset="-122"/>
                <a:ea typeface="微软雅黑" panose="020B0503020204020204" pitchFamily="34" charset="-122"/>
              </a:rPr>
              <a:t>值</a:t>
            </a:r>
            <a:endParaRPr lang="en-US" altLang="zh-CN" sz="3200" dirty="0">
              <a:latin typeface="微软雅黑" panose="020B0503020204020204" pitchFamily="34" charset="-122"/>
              <a:ea typeface="微软雅黑" panose="020B0503020204020204" pitchFamily="34" charset="-122"/>
            </a:endParaRPr>
          </a:p>
        </p:txBody>
      </p:sp>
      <p:sp>
        <p:nvSpPr>
          <p:cNvPr id="7" name="矩形 6"/>
          <p:cNvSpPr/>
          <p:nvPr/>
        </p:nvSpPr>
        <p:spPr>
          <a:xfrm>
            <a:off x="4006974" y="3441702"/>
            <a:ext cx="1667704" cy="2432312"/>
          </a:xfrm>
          <a:prstGeom prst="rect">
            <a:avLst/>
          </a:prstGeom>
          <a:noFill/>
          <a:ln/>
        </p:spPr>
        <p:style>
          <a:lnRef idx="2">
            <a:schemeClr val="accent2"/>
          </a:lnRef>
          <a:fillRef idx="1">
            <a:schemeClr val="lt1"/>
          </a:fillRef>
          <a:effectRef idx="0">
            <a:schemeClr val="accent2"/>
          </a:effectRef>
          <a:fontRef idx="minor">
            <a:schemeClr val="dk1"/>
          </a:fontRef>
        </p:style>
        <p:txBody>
          <a:bodyPr lIns="121908" tIns="60954" rIns="121908" bIns="60954" rtlCol="0" anchor="ctr"/>
          <a:lstStyle/>
          <a:p>
            <a:pPr algn="ctr"/>
            <a:endParaRPr lang="zh-CN" altLang="en-US"/>
          </a:p>
        </p:txBody>
      </p:sp>
      <p:sp>
        <p:nvSpPr>
          <p:cNvPr id="8" name="矩形 7"/>
          <p:cNvSpPr/>
          <p:nvPr/>
        </p:nvSpPr>
        <p:spPr>
          <a:xfrm>
            <a:off x="2854846" y="548680"/>
            <a:ext cx="5904657" cy="506282"/>
          </a:xfrm>
          <a:prstGeom prst="rect">
            <a:avLst/>
          </a:prstGeom>
        </p:spPr>
        <p:txBody>
          <a:bodyPr wrap="square" lIns="91431" tIns="45715" rIns="91431" bIns="45715">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9" name="矩形 8"/>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11" name="TextBox 6"/>
          <p:cNvSpPr txBox="1"/>
          <p:nvPr/>
        </p:nvSpPr>
        <p:spPr>
          <a:xfrm>
            <a:off x="327980" y="1393064"/>
            <a:ext cx="3920029" cy="523210"/>
          </a:xfrm>
          <a:prstGeom prst="rect">
            <a:avLst/>
          </a:prstGeom>
          <a:noFill/>
        </p:spPr>
        <p:txBody>
          <a:bodyPr wrap="none" lIns="91431" tIns="45715" rIns="91431" bIns="45715" rtlCol="0">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鉴别</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OA</a:t>
            </a:r>
            <a:r>
              <a:rPr lang="zh-CN" altLang="en-US" sz="2800" b="1" i="1" dirty="0">
                <a:solidFill>
                  <a:srgbClr val="FC6204"/>
                </a:solidFill>
                <a:effectLst>
                  <a:outerShdw blurRad="38100" dist="38100" dir="2700000" algn="tl">
                    <a:srgbClr val="000000">
                      <a:alpha val="43137"/>
                    </a:srgbClr>
                  </a:outerShdw>
                </a:effectLst>
                <a:latin typeface="Broadway" pitchFamily="82" charset="0"/>
                <a:ea typeface="微软雅黑" panose="020B0503020204020204" pitchFamily="34" charset="-122"/>
              </a:rPr>
              <a:t>及</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微软雅黑" panose="020B0503020204020204" pitchFamily="34" charset="-122"/>
              </a:rPr>
              <a:t>NOA—INHB</a:t>
            </a:r>
          </a:p>
        </p:txBody>
      </p:sp>
    </p:spTree>
    <p:extLst>
      <p:ext uri="{BB962C8B-B14F-4D97-AF65-F5344CB8AC3E}">
        <p14:creationId xmlns:p14="http://schemas.microsoft.com/office/powerpoint/2010/main" val="220549914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47276" y="1803311"/>
            <a:ext cx="7009487"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3046475" y="5786454"/>
            <a:ext cx="5289649" cy="779700"/>
          </a:xfrm>
          <a:prstGeom prst="rect">
            <a:avLst/>
          </a:prstGeom>
          <a:noFill/>
        </p:spPr>
        <p:txBody>
          <a:bodyPr wrap="none" lIns="121908" tIns="60954" rIns="121908" bIns="60954" rtlCol="0">
            <a:spAutoFit/>
          </a:bodyPr>
          <a:lstStyle/>
          <a:p>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精索静脉手术后</a:t>
            </a:r>
            <a:r>
              <a:rPr lang="en-US" altLang="zh-CN"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r>
              <a:rPr lang="zh-CN" altLang="en-US" sz="43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升高</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29805" y="6667501"/>
            <a:ext cx="2844430" cy="190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2639272" y="2887771"/>
            <a:ext cx="6719872" cy="288032"/>
          </a:xfrm>
          <a:prstGeom prst="rect">
            <a:avLst/>
          </a:prstGeom>
          <a:noFill/>
        </p:spPr>
        <p:style>
          <a:lnRef idx="2">
            <a:schemeClr val="accent2"/>
          </a:lnRef>
          <a:fillRef idx="1">
            <a:schemeClr val="lt1"/>
          </a:fillRef>
          <a:effectRef idx="0">
            <a:schemeClr val="accent2"/>
          </a:effectRef>
          <a:fontRef idx="minor">
            <a:schemeClr val="dk1"/>
          </a:fontRef>
        </p:style>
        <p:txBody>
          <a:bodyPr lIns="121908" tIns="60954" rIns="121908" bIns="60954" rtlCol="0" anchor="ctr"/>
          <a:lstStyle/>
          <a:p>
            <a:pPr algn="ctr"/>
            <a:endParaRPr lang="zh-CN" altLang="en-US"/>
          </a:p>
        </p:txBody>
      </p:sp>
      <p:sp>
        <p:nvSpPr>
          <p:cNvPr id="7" name="矩形 6"/>
          <p:cNvSpPr/>
          <p:nvPr/>
        </p:nvSpPr>
        <p:spPr>
          <a:xfrm>
            <a:off x="2854846" y="548680"/>
            <a:ext cx="5904657" cy="506282"/>
          </a:xfrm>
          <a:prstGeom prst="rect">
            <a:avLst/>
          </a:prstGeom>
        </p:spPr>
        <p:txBody>
          <a:bodyPr wrap="square" lIns="91431" tIns="45715" rIns="91431" bIns="45715">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8" name="矩形 7"/>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10" name="矩形 9"/>
          <p:cNvSpPr/>
          <p:nvPr/>
        </p:nvSpPr>
        <p:spPr>
          <a:xfrm>
            <a:off x="406574" y="1357298"/>
            <a:ext cx="7272808" cy="523206"/>
          </a:xfrm>
          <a:prstGeom prst="rect">
            <a:avLst/>
          </a:prstGeom>
        </p:spPr>
        <p:txBody>
          <a:bodyPr wrap="square" lIns="91426" tIns="45713" rIns="91426" bIns="45713">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精索静脉手术预测</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46875242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93335" y="1924080"/>
            <a:ext cx="6719872" cy="40784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2854846" y="548680"/>
            <a:ext cx="5904657" cy="506282"/>
          </a:xfrm>
          <a:prstGeom prst="rect">
            <a:avLst/>
          </a:prstGeom>
        </p:spPr>
        <p:txBody>
          <a:bodyPr wrap="square" lIns="91431" tIns="45715" rIns="91431" bIns="45715">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5" name="矩形 4"/>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3" name="圆角矩形 2"/>
          <p:cNvSpPr/>
          <p:nvPr/>
        </p:nvSpPr>
        <p:spPr>
          <a:xfrm>
            <a:off x="4840038" y="5511855"/>
            <a:ext cx="2225936" cy="347163"/>
          </a:xfrm>
          <a:prstGeom prst="roundRect">
            <a:avLst/>
          </a:prstGeom>
          <a:noFill/>
        </p:spPr>
        <p:style>
          <a:lnRef idx="2">
            <a:schemeClr val="accent2"/>
          </a:lnRef>
          <a:fillRef idx="1">
            <a:schemeClr val="lt1"/>
          </a:fillRef>
          <a:effectRef idx="0">
            <a:schemeClr val="accent2"/>
          </a:effectRef>
          <a:fontRef idx="minor">
            <a:schemeClr val="dk1"/>
          </a:fontRef>
        </p:style>
        <p:txBody>
          <a:bodyPr lIns="121908" tIns="60954" rIns="121908" bIns="60954" rtlCol="0" anchor="ctr"/>
          <a:lstStyle/>
          <a:p>
            <a:pPr algn="ctr"/>
            <a:endParaRPr lang="zh-CN" altLang="en-US"/>
          </a:p>
        </p:txBody>
      </p:sp>
      <p:sp>
        <p:nvSpPr>
          <p:cNvPr id="8" name="圆角矩形 7"/>
          <p:cNvSpPr/>
          <p:nvPr/>
        </p:nvSpPr>
        <p:spPr>
          <a:xfrm>
            <a:off x="4847231" y="3717402"/>
            <a:ext cx="2225936" cy="347163"/>
          </a:xfrm>
          <a:prstGeom prst="roundRect">
            <a:avLst/>
          </a:prstGeom>
          <a:noFill/>
        </p:spPr>
        <p:style>
          <a:lnRef idx="2">
            <a:schemeClr val="accent2"/>
          </a:lnRef>
          <a:fillRef idx="1">
            <a:schemeClr val="lt1"/>
          </a:fillRef>
          <a:effectRef idx="0">
            <a:schemeClr val="accent2"/>
          </a:effectRef>
          <a:fontRef idx="minor">
            <a:schemeClr val="dk1"/>
          </a:fontRef>
        </p:style>
        <p:txBody>
          <a:bodyPr lIns="121908" tIns="60954" rIns="121908" bIns="60954" rtlCol="0" anchor="ctr"/>
          <a:lstStyle/>
          <a:p>
            <a:pPr algn="ctr"/>
            <a:endParaRPr lang="zh-CN" altLang="en-US"/>
          </a:p>
        </p:txBody>
      </p:sp>
      <p:sp>
        <p:nvSpPr>
          <p:cNvPr id="7" name="TextBox 6"/>
          <p:cNvSpPr txBox="1"/>
          <p:nvPr/>
        </p:nvSpPr>
        <p:spPr>
          <a:xfrm>
            <a:off x="2637701" y="6000768"/>
            <a:ext cx="5946475" cy="692485"/>
          </a:xfrm>
          <a:prstGeom prst="rect">
            <a:avLst/>
          </a:prstGeom>
          <a:noFill/>
        </p:spPr>
        <p:txBody>
          <a:bodyPr wrap="none" lIns="121908" tIns="60954" rIns="121908" bIns="60954" rtlCol="0">
            <a:spAutoFit/>
          </a:bodyPr>
          <a:lstStyle/>
          <a:p>
            <a:r>
              <a:rPr lang="zh-CN" altLang="en-US" sz="37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高于</a:t>
            </a:r>
            <a:r>
              <a:rPr lang="en-US" altLang="zh-CN"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79pg/ml</a:t>
            </a:r>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的预后效果更好</a:t>
            </a:r>
            <a:endParaRPr lang="en-US" altLang="zh-CN"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10" name="矩形 9"/>
          <p:cNvSpPr/>
          <p:nvPr/>
        </p:nvSpPr>
        <p:spPr>
          <a:xfrm>
            <a:off x="406574" y="1357298"/>
            <a:ext cx="7272808" cy="523206"/>
          </a:xfrm>
          <a:prstGeom prst="rect">
            <a:avLst/>
          </a:prstGeom>
        </p:spPr>
        <p:txBody>
          <a:bodyPr wrap="square" lIns="91426" tIns="45713" rIns="91426" bIns="45713">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精索静脉手术预测</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282080548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54846" y="548680"/>
            <a:ext cx="5904657" cy="506282"/>
          </a:xfrm>
          <a:prstGeom prst="rect">
            <a:avLst/>
          </a:prstGeom>
        </p:spPr>
        <p:txBody>
          <a:bodyPr wrap="square" lIns="91431" tIns="45715" rIns="91431" bIns="45715">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5" name="矩形 4"/>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cxnSp>
        <p:nvCxnSpPr>
          <p:cNvPr id="6" name="MH_Other_1"/>
          <p:cNvCxnSpPr/>
          <p:nvPr>
            <p:custDataLst>
              <p:tags r:id="rId1"/>
            </p:custDataLst>
          </p:nvPr>
        </p:nvCxnSpPr>
        <p:spPr>
          <a:xfrm flipH="1">
            <a:off x="1750614" y="2416357"/>
            <a:ext cx="984657" cy="708521"/>
          </a:xfrm>
          <a:prstGeom prst="line">
            <a:avLst/>
          </a:prstGeom>
          <a:ln/>
        </p:spPr>
        <p:style>
          <a:lnRef idx="1">
            <a:schemeClr val="accent3"/>
          </a:lnRef>
          <a:fillRef idx="3">
            <a:schemeClr val="accent3"/>
          </a:fillRef>
          <a:effectRef idx="2">
            <a:schemeClr val="accent3"/>
          </a:effectRef>
          <a:fontRef idx="minor">
            <a:schemeClr val="lt1"/>
          </a:fontRef>
        </p:style>
      </p:cxnSp>
      <p:sp>
        <p:nvSpPr>
          <p:cNvPr id="7" name="MH_Other_2"/>
          <p:cNvSpPr/>
          <p:nvPr>
            <p:custDataLst>
              <p:tags r:id="rId2"/>
            </p:custDataLst>
          </p:nvPr>
        </p:nvSpPr>
        <p:spPr>
          <a:xfrm>
            <a:off x="965435" y="2683552"/>
            <a:ext cx="1102639" cy="374651"/>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ln/>
        </p:spPr>
        <p:style>
          <a:lnRef idx="1">
            <a:schemeClr val="accent3"/>
          </a:lnRef>
          <a:fillRef idx="3">
            <a:schemeClr val="accent3"/>
          </a:fillRef>
          <a:effectRef idx="2">
            <a:schemeClr val="accent3"/>
          </a:effectRef>
          <a:fontRef idx="minor">
            <a:schemeClr val="lt1"/>
          </a:fontRef>
        </p:style>
        <p:txBody>
          <a:bodyPr lIns="0" tIns="0" rIns="0" bIns="71993" anchor="ctr"/>
          <a:lstStyle/>
          <a:p>
            <a:pPr algn="ctr">
              <a:defRPr/>
            </a:pPr>
            <a:endParaRPr lang="zh-CN" altLang="en-US" sz="3700" b="1">
              <a:solidFill>
                <a:schemeClr val="accent1">
                  <a:lumMod val="50000"/>
                </a:schemeClr>
              </a:solidFill>
              <a:latin typeface="Agency FB" panose="020B0503020202020204" pitchFamily="34" charset="0"/>
              <a:ea typeface="微软雅黑" panose="020B0503020204020204" pitchFamily="34" charset="-122"/>
            </a:endParaRPr>
          </a:p>
        </p:txBody>
      </p:sp>
      <p:sp>
        <p:nvSpPr>
          <p:cNvPr id="8" name="MH_SubTitle_1"/>
          <p:cNvSpPr txBox="1">
            <a:spLocks noChangeArrowheads="1"/>
          </p:cNvSpPr>
          <p:nvPr>
            <p:custDataLst>
              <p:tags r:id="rId3"/>
            </p:custDataLst>
          </p:nvPr>
        </p:nvSpPr>
        <p:spPr bwMode="auto">
          <a:xfrm>
            <a:off x="2546376" y="2535915"/>
            <a:ext cx="8947910"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r>
              <a:rPr lang="zh-CN" altLang="en-US" sz="2700" dirty="0">
                <a:latin typeface="微软雅黑" panose="020B0503020204020204" pitchFamily="34" charset="-122"/>
                <a:ea typeface="微软雅黑" panose="020B0503020204020204" pitchFamily="34" charset="-122"/>
              </a:rPr>
              <a:t>可以作为一个较为敏感的指标来评价精索静脉曲张患者</a:t>
            </a:r>
          </a:p>
          <a:p>
            <a:r>
              <a:rPr lang="zh-CN" altLang="en-US" sz="2700" dirty="0">
                <a:latin typeface="微软雅黑" panose="020B0503020204020204" pitchFamily="34" charset="-122"/>
                <a:ea typeface="微软雅黑" panose="020B0503020204020204" pitchFamily="34" charset="-122"/>
              </a:rPr>
              <a:t>的生精功能</a:t>
            </a:r>
            <a:r>
              <a:rPr lang="en-US" altLang="zh-CN" sz="2700" dirty="0">
                <a:latin typeface="微软雅黑" panose="020B0503020204020204" pitchFamily="34" charset="-122"/>
                <a:ea typeface="微软雅黑" panose="020B0503020204020204" pitchFamily="34" charset="-122"/>
              </a:rPr>
              <a:t>,</a:t>
            </a:r>
            <a:r>
              <a:rPr lang="zh-CN" altLang="en-US" sz="2700" dirty="0">
                <a:latin typeface="微软雅黑" panose="020B0503020204020204" pitchFamily="34" charset="-122"/>
                <a:ea typeface="微软雅黑" panose="020B0503020204020204" pitchFamily="34" charset="-122"/>
              </a:rPr>
              <a:t>包括术前病情评估及术后判断预后。</a:t>
            </a:r>
          </a:p>
        </p:txBody>
      </p:sp>
      <p:sp>
        <p:nvSpPr>
          <p:cNvPr id="9" name="MH_Other_3"/>
          <p:cNvSpPr txBox="1">
            <a:spLocks noChangeArrowheads="1"/>
          </p:cNvSpPr>
          <p:nvPr>
            <p:custDataLst>
              <p:tags r:id="rId4"/>
            </p:custDataLst>
          </p:nvPr>
        </p:nvSpPr>
        <p:spPr bwMode="auto">
          <a:xfrm>
            <a:off x="927340" y="1827890"/>
            <a:ext cx="1172481" cy="8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da-DK" altLang="zh-CN" sz="4800" b="1" dirty="0">
                <a:latin typeface="Agency FB" pitchFamily="34" charset="0"/>
                <a:ea typeface="微软雅黑" pitchFamily="34" charset="-122"/>
              </a:rPr>
              <a:t>1</a:t>
            </a:r>
            <a:endParaRPr lang="zh-CN" altLang="en-US" sz="4800" b="1" dirty="0">
              <a:latin typeface="Agency FB" pitchFamily="34" charset="0"/>
              <a:ea typeface="微软雅黑" pitchFamily="34" charset="-122"/>
            </a:endParaRPr>
          </a:p>
        </p:txBody>
      </p:sp>
      <p:cxnSp>
        <p:nvCxnSpPr>
          <p:cNvPr id="15" name="MH_Other_1"/>
          <p:cNvCxnSpPr/>
          <p:nvPr>
            <p:custDataLst>
              <p:tags r:id="rId5"/>
            </p:custDataLst>
          </p:nvPr>
        </p:nvCxnSpPr>
        <p:spPr>
          <a:xfrm flipH="1">
            <a:off x="1763506" y="3851181"/>
            <a:ext cx="984657" cy="708521"/>
          </a:xfrm>
          <a:prstGeom prst="line">
            <a:avLst/>
          </a:prstGeom>
          <a:ln/>
        </p:spPr>
        <p:style>
          <a:lnRef idx="1">
            <a:schemeClr val="accent3"/>
          </a:lnRef>
          <a:fillRef idx="3">
            <a:schemeClr val="accent3"/>
          </a:fillRef>
          <a:effectRef idx="2">
            <a:schemeClr val="accent3"/>
          </a:effectRef>
          <a:fontRef idx="minor">
            <a:schemeClr val="lt1"/>
          </a:fontRef>
        </p:style>
      </p:cxnSp>
      <p:sp>
        <p:nvSpPr>
          <p:cNvPr id="16" name="MH_Other_2"/>
          <p:cNvSpPr/>
          <p:nvPr>
            <p:custDataLst>
              <p:tags r:id="rId6"/>
            </p:custDataLst>
          </p:nvPr>
        </p:nvSpPr>
        <p:spPr>
          <a:xfrm>
            <a:off x="978327" y="4118376"/>
            <a:ext cx="1102639" cy="374651"/>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ln/>
        </p:spPr>
        <p:style>
          <a:lnRef idx="1">
            <a:schemeClr val="accent3"/>
          </a:lnRef>
          <a:fillRef idx="3">
            <a:schemeClr val="accent3"/>
          </a:fillRef>
          <a:effectRef idx="2">
            <a:schemeClr val="accent3"/>
          </a:effectRef>
          <a:fontRef idx="minor">
            <a:schemeClr val="lt1"/>
          </a:fontRef>
        </p:style>
        <p:txBody>
          <a:bodyPr lIns="0" tIns="0" rIns="0" bIns="71993" anchor="ctr"/>
          <a:lstStyle/>
          <a:p>
            <a:pPr algn="ctr">
              <a:defRPr/>
            </a:pPr>
            <a:endParaRPr lang="zh-CN" altLang="en-US" sz="3700" b="1">
              <a:solidFill>
                <a:schemeClr val="accent1">
                  <a:lumMod val="50000"/>
                </a:schemeClr>
              </a:solidFill>
              <a:latin typeface="Agency FB" panose="020B0503020202020204" pitchFamily="34" charset="0"/>
              <a:ea typeface="微软雅黑" panose="020B0503020204020204" pitchFamily="34" charset="-122"/>
            </a:endParaRPr>
          </a:p>
        </p:txBody>
      </p:sp>
      <p:sp>
        <p:nvSpPr>
          <p:cNvPr id="17" name="MH_SubTitle_1"/>
          <p:cNvSpPr txBox="1">
            <a:spLocks noChangeArrowheads="1"/>
          </p:cNvSpPr>
          <p:nvPr>
            <p:custDataLst>
              <p:tags r:id="rId7"/>
            </p:custDataLst>
          </p:nvPr>
        </p:nvSpPr>
        <p:spPr bwMode="auto">
          <a:xfrm>
            <a:off x="2559268" y="3970739"/>
            <a:ext cx="8947910"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r>
              <a:rPr lang="zh-CN" altLang="en-US" sz="2700" dirty="0">
                <a:latin typeface="微软雅黑" panose="020B0503020204020204" pitchFamily="34" charset="-122"/>
                <a:ea typeface="微软雅黑" panose="020B0503020204020204" pitchFamily="34" charset="-122"/>
              </a:rPr>
              <a:t>可以协助体格检查</a:t>
            </a:r>
            <a:r>
              <a:rPr lang="en-US" altLang="zh-CN" sz="2700" dirty="0">
                <a:latin typeface="微软雅黑" panose="020B0503020204020204" pitchFamily="34" charset="-122"/>
                <a:ea typeface="微软雅黑" panose="020B0503020204020204" pitchFamily="34" charset="-122"/>
              </a:rPr>
              <a:t>,</a:t>
            </a:r>
            <a:r>
              <a:rPr lang="zh-CN" altLang="en-US" sz="2700" dirty="0">
                <a:latin typeface="微软雅黑" panose="020B0503020204020204" pitchFamily="34" charset="-122"/>
                <a:ea typeface="微软雅黑" panose="020B0503020204020204" pitchFamily="34" charset="-122"/>
              </a:rPr>
              <a:t>彩色多普勒超声检查等提高对精索</a:t>
            </a:r>
          </a:p>
          <a:p>
            <a:r>
              <a:rPr lang="zh-CN" altLang="en-US" sz="2700" dirty="0">
                <a:latin typeface="微软雅黑" panose="020B0503020204020204" pitchFamily="34" charset="-122"/>
                <a:ea typeface="微软雅黑" panose="020B0503020204020204" pitchFamily="34" charset="-122"/>
              </a:rPr>
              <a:t>静脉曲张进行临床分级的水平。</a:t>
            </a:r>
          </a:p>
        </p:txBody>
      </p:sp>
      <p:sp>
        <p:nvSpPr>
          <p:cNvPr id="18" name="MH_Other_3"/>
          <p:cNvSpPr txBox="1">
            <a:spLocks noChangeArrowheads="1"/>
          </p:cNvSpPr>
          <p:nvPr>
            <p:custDataLst>
              <p:tags r:id="rId8"/>
            </p:custDataLst>
          </p:nvPr>
        </p:nvSpPr>
        <p:spPr bwMode="auto">
          <a:xfrm>
            <a:off x="940231" y="3262714"/>
            <a:ext cx="1172481" cy="8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da-DK" altLang="zh-CN" sz="4800" b="1" dirty="0">
                <a:latin typeface="Agency FB" pitchFamily="34" charset="0"/>
                <a:ea typeface="微软雅黑" pitchFamily="34" charset="-122"/>
              </a:rPr>
              <a:t>2</a:t>
            </a:r>
            <a:endParaRPr lang="zh-CN" altLang="en-US" sz="4800" b="1" dirty="0">
              <a:latin typeface="Agency FB" pitchFamily="34" charset="0"/>
              <a:ea typeface="微软雅黑" pitchFamily="34" charset="-122"/>
            </a:endParaRPr>
          </a:p>
        </p:txBody>
      </p:sp>
      <p:cxnSp>
        <p:nvCxnSpPr>
          <p:cNvPr id="19" name="MH_Other_1"/>
          <p:cNvCxnSpPr/>
          <p:nvPr>
            <p:custDataLst>
              <p:tags r:id="rId9"/>
            </p:custDataLst>
          </p:nvPr>
        </p:nvCxnSpPr>
        <p:spPr>
          <a:xfrm flipH="1">
            <a:off x="1776756" y="5314166"/>
            <a:ext cx="984657" cy="708521"/>
          </a:xfrm>
          <a:prstGeom prst="line">
            <a:avLst/>
          </a:prstGeom>
          <a:ln/>
        </p:spPr>
        <p:style>
          <a:lnRef idx="1">
            <a:schemeClr val="accent3"/>
          </a:lnRef>
          <a:fillRef idx="3">
            <a:schemeClr val="accent3"/>
          </a:fillRef>
          <a:effectRef idx="2">
            <a:schemeClr val="accent3"/>
          </a:effectRef>
          <a:fontRef idx="minor">
            <a:schemeClr val="lt1"/>
          </a:fontRef>
        </p:style>
      </p:cxnSp>
      <p:sp>
        <p:nvSpPr>
          <p:cNvPr id="20" name="MH_Other_2"/>
          <p:cNvSpPr/>
          <p:nvPr>
            <p:custDataLst>
              <p:tags r:id="rId10"/>
            </p:custDataLst>
          </p:nvPr>
        </p:nvSpPr>
        <p:spPr>
          <a:xfrm>
            <a:off x="991577" y="5581361"/>
            <a:ext cx="1102639" cy="374651"/>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ln/>
        </p:spPr>
        <p:style>
          <a:lnRef idx="1">
            <a:schemeClr val="accent3"/>
          </a:lnRef>
          <a:fillRef idx="3">
            <a:schemeClr val="accent3"/>
          </a:fillRef>
          <a:effectRef idx="2">
            <a:schemeClr val="accent3"/>
          </a:effectRef>
          <a:fontRef idx="minor">
            <a:schemeClr val="lt1"/>
          </a:fontRef>
        </p:style>
        <p:txBody>
          <a:bodyPr lIns="0" tIns="0" rIns="0" bIns="71993" anchor="ctr"/>
          <a:lstStyle/>
          <a:p>
            <a:pPr algn="ctr">
              <a:defRPr/>
            </a:pPr>
            <a:endParaRPr lang="zh-CN" altLang="en-US" sz="3700" b="1">
              <a:solidFill>
                <a:schemeClr val="accent1">
                  <a:lumMod val="50000"/>
                </a:schemeClr>
              </a:solidFill>
              <a:latin typeface="Agency FB" panose="020B0503020202020204" pitchFamily="34" charset="0"/>
              <a:ea typeface="微软雅黑" panose="020B0503020204020204" pitchFamily="34" charset="-122"/>
            </a:endParaRPr>
          </a:p>
        </p:txBody>
      </p:sp>
      <p:sp>
        <p:nvSpPr>
          <p:cNvPr id="21" name="MH_SubTitle_1"/>
          <p:cNvSpPr txBox="1">
            <a:spLocks noChangeArrowheads="1"/>
          </p:cNvSpPr>
          <p:nvPr>
            <p:custDataLst>
              <p:tags r:id="rId11"/>
            </p:custDataLst>
          </p:nvPr>
        </p:nvSpPr>
        <p:spPr bwMode="auto">
          <a:xfrm>
            <a:off x="2572518" y="5433725"/>
            <a:ext cx="8947910"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r>
              <a:rPr lang="zh-CN" altLang="en-US" sz="2700" dirty="0">
                <a:latin typeface="微软雅黑" panose="020B0503020204020204" pitchFamily="34" charset="-122"/>
                <a:ea typeface="微软雅黑" panose="020B0503020204020204" pitchFamily="34" charset="-122"/>
              </a:rPr>
              <a:t>因其操作简便、创伤小、敏感性及特异性较高</a:t>
            </a:r>
            <a:r>
              <a:rPr lang="en-US" altLang="zh-CN" sz="2700" dirty="0">
                <a:latin typeface="微软雅黑" panose="020B0503020204020204" pitchFamily="34" charset="-122"/>
                <a:ea typeface="微软雅黑" panose="020B0503020204020204" pitchFamily="34" charset="-122"/>
              </a:rPr>
              <a:t>,</a:t>
            </a:r>
            <a:r>
              <a:rPr lang="zh-CN" altLang="en-US" sz="2700" dirty="0">
                <a:latin typeface="微软雅黑" panose="020B0503020204020204" pitchFamily="34" charset="-122"/>
                <a:ea typeface="微软雅黑" panose="020B0503020204020204" pitchFamily="34" charset="-122"/>
              </a:rPr>
              <a:t>值得推</a:t>
            </a:r>
          </a:p>
          <a:p>
            <a:r>
              <a:rPr lang="zh-CN" altLang="en-US" sz="2700" dirty="0">
                <a:latin typeface="微软雅黑" panose="020B0503020204020204" pitchFamily="34" charset="-122"/>
                <a:ea typeface="微软雅黑" panose="020B0503020204020204" pitchFamily="34" charset="-122"/>
              </a:rPr>
              <a:t>广应用。</a:t>
            </a:r>
          </a:p>
        </p:txBody>
      </p:sp>
      <p:sp>
        <p:nvSpPr>
          <p:cNvPr id="22" name="MH_Other_3"/>
          <p:cNvSpPr txBox="1">
            <a:spLocks noChangeArrowheads="1"/>
          </p:cNvSpPr>
          <p:nvPr>
            <p:custDataLst>
              <p:tags r:id="rId12"/>
            </p:custDataLst>
          </p:nvPr>
        </p:nvSpPr>
        <p:spPr bwMode="auto">
          <a:xfrm>
            <a:off x="953482" y="4725699"/>
            <a:ext cx="1172481" cy="8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da-DK" altLang="zh-CN" sz="4800" b="1" dirty="0">
                <a:latin typeface="Agency FB" pitchFamily="34" charset="0"/>
                <a:ea typeface="微软雅黑" pitchFamily="34" charset="-122"/>
              </a:rPr>
              <a:t>3</a:t>
            </a:r>
            <a:endParaRPr lang="zh-CN" altLang="en-US" sz="4800" b="1" dirty="0">
              <a:latin typeface="Agency FB" pitchFamily="34" charset="0"/>
              <a:ea typeface="微软雅黑" pitchFamily="34" charset="-122"/>
            </a:endParaRPr>
          </a:p>
        </p:txBody>
      </p:sp>
      <p:sp>
        <p:nvSpPr>
          <p:cNvPr id="24" name="矩形 23"/>
          <p:cNvSpPr/>
          <p:nvPr/>
        </p:nvSpPr>
        <p:spPr>
          <a:xfrm>
            <a:off x="406574" y="1357298"/>
            <a:ext cx="7272808" cy="523206"/>
          </a:xfrm>
          <a:prstGeom prst="rect">
            <a:avLst/>
          </a:prstGeom>
        </p:spPr>
        <p:txBody>
          <a:bodyPr wrap="square" lIns="91426" tIns="45713" rIns="91426" bIns="45713">
            <a:spAutoFit/>
          </a:bodyPr>
          <a:lstStyle/>
          <a:p>
            <a:r>
              <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精索静脉手术预测</a:t>
            </a:r>
            <a:r>
              <a:rPr lang="en-US" altLang="zh-CN"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endParaRPr lang="zh-CN" altLang="en-US" sz="28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329188496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575" y="2276873"/>
            <a:ext cx="5636995" cy="2380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39223" y="2276873"/>
            <a:ext cx="5200650" cy="301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2134767" y="3628623"/>
            <a:ext cx="1584176" cy="392771"/>
          </a:xfrm>
          <a:prstGeom prst="rect">
            <a:avLst/>
          </a:prstGeom>
          <a:noFill/>
        </p:spPr>
        <p:style>
          <a:lnRef idx="2">
            <a:schemeClr val="accent2"/>
          </a:lnRef>
          <a:fillRef idx="1">
            <a:schemeClr val="lt1"/>
          </a:fillRef>
          <a:effectRef idx="0">
            <a:schemeClr val="accent2"/>
          </a:effectRef>
          <a:fontRef idx="minor">
            <a:schemeClr val="dk1"/>
          </a:fontRef>
        </p:style>
        <p:txBody>
          <a:bodyPr lIns="91431" tIns="45715" rIns="91431" bIns="45715" spcCol="0" rtlCol="0" anchor="ctr"/>
          <a:lstStyle/>
          <a:p>
            <a:pPr algn="ctr"/>
            <a:endParaRPr lang="zh-CN" altLang="en-US" dirty="0">
              <a:ea typeface="微软雅黑" panose="020B0503020204020204" pitchFamily="34" charset="-122"/>
            </a:endParaRPr>
          </a:p>
        </p:txBody>
      </p:sp>
      <p:sp>
        <p:nvSpPr>
          <p:cNvPr id="11" name="矩形 10"/>
          <p:cNvSpPr/>
          <p:nvPr/>
        </p:nvSpPr>
        <p:spPr>
          <a:xfrm>
            <a:off x="4295007" y="3628623"/>
            <a:ext cx="1584176" cy="392771"/>
          </a:xfrm>
          <a:prstGeom prst="rect">
            <a:avLst/>
          </a:prstGeom>
          <a:noFill/>
        </p:spPr>
        <p:style>
          <a:lnRef idx="2">
            <a:schemeClr val="accent2"/>
          </a:lnRef>
          <a:fillRef idx="1">
            <a:schemeClr val="lt1"/>
          </a:fillRef>
          <a:effectRef idx="0">
            <a:schemeClr val="accent2"/>
          </a:effectRef>
          <a:fontRef idx="minor">
            <a:schemeClr val="dk1"/>
          </a:fontRef>
        </p:style>
        <p:txBody>
          <a:bodyPr lIns="91431" tIns="45715" rIns="91431" bIns="45715" spcCol="0" rtlCol="0" anchor="ctr"/>
          <a:lstStyle/>
          <a:p>
            <a:pPr algn="ctr"/>
            <a:endParaRPr lang="zh-CN" altLang="en-US" dirty="0">
              <a:ea typeface="微软雅黑" panose="020B0503020204020204" pitchFamily="34" charset="-122"/>
            </a:endParaRPr>
          </a:p>
        </p:txBody>
      </p:sp>
      <p:cxnSp>
        <p:nvCxnSpPr>
          <p:cNvPr id="8" name="直接连接符 7"/>
          <p:cNvCxnSpPr/>
          <p:nvPr/>
        </p:nvCxnSpPr>
        <p:spPr>
          <a:xfrm>
            <a:off x="8255447" y="3521595"/>
            <a:ext cx="2664296" cy="0"/>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14" name="直接连接符 13"/>
          <p:cNvCxnSpPr/>
          <p:nvPr/>
        </p:nvCxnSpPr>
        <p:spPr>
          <a:xfrm>
            <a:off x="8361582" y="4541779"/>
            <a:ext cx="2664296" cy="0"/>
          </a:xfrm>
          <a:prstGeom prst="line">
            <a:avLst/>
          </a:prstGeom>
          <a:ln w="19050"/>
        </p:spPr>
        <p:style>
          <a:lnRef idx="1">
            <a:schemeClr val="accent2"/>
          </a:lnRef>
          <a:fillRef idx="0">
            <a:schemeClr val="accent2"/>
          </a:fillRef>
          <a:effectRef idx="0">
            <a:schemeClr val="accent2"/>
          </a:effectRef>
          <a:fontRef idx="minor">
            <a:schemeClr val="tx1"/>
          </a:fontRef>
        </p:style>
      </p:cxnSp>
      <p:pic>
        <p:nvPicPr>
          <p:cNvPr id="1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98710" y="6648426"/>
            <a:ext cx="3408664" cy="179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2"/>
          <p:cNvSpPr txBox="1"/>
          <p:nvPr/>
        </p:nvSpPr>
        <p:spPr>
          <a:xfrm>
            <a:off x="1121069" y="5481215"/>
            <a:ext cx="10236307" cy="672075"/>
          </a:xfrm>
          <a:prstGeom prst="rect">
            <a:avLst/>
          </a:prstGeom>
        </p:spPr>
        <p:txBody>
          <a:bodyPr lIns="91431" tIns="45715" rIns="91431" bIns="45715"/>
          <a:lstStyle/>
          <a:p>
            <a:pPr>
              <a:spcBef>
                <a:spcPct val="0"/>
              </a:spcBef>
              <a:defRPr/>
            </a:pPr>
            <a:r>
              <a:rPr lang="zh-CN" altLang="en-US" sz="3200" b="1" i="1" dirty="0">
                <a:effectLst>
                  <a:outerShdw blurRad="38100" dist="38100" dir="2700000" algn="tl">
                    <a:srgbClr val="000000">
                      <a:alpha val="43137"/>
                    </a:srgbClr>
                  </a:outerShdw>
                </a:effectLst>
                <a:latin typeface="Broadway" pitchFamily="82" charset="0"/>
                <a:ea typeface="DFPYeaSong-B5" pitchFamily="18" charset="-120"/>
              </a:rPr>
              <a:t>抑制素</a:t>
            </a:r>
            <a:r>
              <a:rPr lang="en-US" altLang="zh-CN" sz="3200" b="1" i="1" dirty="0">
                <a:effectLst>
                  <a:outerShdw blurRad="38100" dist="38100" dir="2700000" algn="tl">
                    <a:srgbClr val="000000">
                      <a:alpha val="43137"/>
                    </a:srgbClr>
                  </a:outerShdw>
                </a:effectLst>
                <a:latin typeface="Broadway" pitchFamily="82" charset="0"/>
                <a:ea typeface="DFPYeaSong-B5" pitchFamily="18" charset="-120"/>
              </a:rPr>
              <a:t>B--</a:t>
            </a:r>
            <a:r>
              <a:rPr lang="zh-CN" altLang="en-US" sz="3200" b="1" i="1" dirty="0">
                <a:effectLst>
                  <a:outerShdw blurRad="38100" dist="38100" dir="2700000" algn="tl">
                    <a:srgbClr val="000000">
                      <a:alpha val="43137"/>
                    </a:srgbClr>
                  </a:outerShdw>
                </a:effectLst>
                <a:latin typeface="Broadway" pitchFamily="82" charset="0"/>
                <a:ea typeface="DFPYeaSong-B5" pitchFamily="18" charset="-120"/>
              </a:rPr>
              <a:t>非阻塞性无精症病人</a:t>
            </a:r>
            <a:r>
              <a:rPr lang="en-US" altLang="zh-CN" sz="3200" b="1" i="1" dirty="0">
                <a:effectLst>
                  <a:outerShdw blurRad="38100" dist="38100" dir="2700000" algn="tl">
                    <a:srgbClr val="000000">
                      <a:alpha val="43137"/>
                    </a:srgbClr>
                  </a:outerShdw>
                </a:effectLst>
                <a:latin typeface="Broadway" pitchFamily="82" charset="0"/>
                <a:ea typeface="DFPYeaSong-B5" pitchFamily="18" charset="-120"/>
              </a:rPr>
              <a:t>TESE </a:t>
            </a:r>
            <a:r>
              <a:rPr lang="zh-CN" altLang="en-US" sz="3200" b="1" i="1" dirty="0">
                <a:effectLst>
                  <a:outerShdw blurRad="38100" dist="38100" dir="2700000" algn="tl">
                    <a:srgbClr val="000000">
                      <a:alpha val="43137"/>
                    </a:srgbClr>
                  </a:outerShdw>
                </a:effectLst>
                <a:latin typeface="Broadway" pitchFamily="82" charset="0"/>
                <a:ea typeface="DFPYeaSong-B5" pitchFamily="18" charset="-120"/>
              </a:rPr>
              <a:t>成功率的预测指标</a:t>
            </a:r>
          </a:p>
        </p:txBody>
      </p:sp>
      <p:sp>
        <p:nvSpPr>
          <p:cNvPr id="16" name="矩形 15"/>
          <p:cNvSpPr/>
          <p:nvPr/>
        </p:nvSpPr>
        <p:spPr>
          <a:xfrm>
            <a:off x="2854846" y="548680"/>
            <a:ext cx="5904657" cy="506282"/>
          </a:xfrm>
          <a:prstGeom prst="rect">
            <a:avLst/>
          </a:prstGeom>
        </p:spPr>
        <p:txBody>
          <a:bodyPr wrap="square" lIns="91431" tIns="45715" rIns="91431" bIns="45715">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17" name="矩形 16"/>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13" name="TextBox 6"/>
          <p:cNvSpPr txBox="1"/>
          <p:nvPr/>
        </p:nvSpPr>
        <p:spPr>
          <a:xfrm>
            <a:off x="327980" y="1393064"/>
            <a:ext cx="4374897" cy="523210"/>
          </a:xfrm>
          <a:prstGeom prst="rect">
            <a:avLst/>
          </a:prstGeom>
          <a:noFill/>
        </p:spPr>
        <p:txBody>
          <a:bodyPr wrap="none" lIns="91431" tIns="45715" rIns="91431" bIns="45715" rtlCol="0">
            <a:spAutoFit/>
          </a:bodyPr>
          <a:lstStyle/>
          <a:p>
            <a:r>
              <a:rPr lang="zh-CN" altLang="en-US" sz="2800" i="1" dirty="0">
                <a:solidFill>
                  <a:srgbClr val="FC6204"/>
                </a:solidFill>
                <a:effectLst>
                  <a:outerShdw blurRad="38100" dist="38100" dir="2700000" algn="tl">
                    <a:srgbClr val="000000">
                      <a:alpha val="43137"/>
                    </a:srgbClr>
                  </a:outerShdw>
                </a:effectLst>
                <a:latin typeface="Broadway" pitchFamily="82" charset="0"/>
                <a:ea typeface="微软雅黑" panose="020B0503020204020204" pitchFamily="34" charset="-122"/>
              </a:rPr>
              <a:t>预测睾丸抽吸结局</a:t>
            </a:r>
            <a:r>
              <a:rPr lang="en-US" altLang="zh-CN" sz="2800" i="1" dirty="0">
                <a:solidFill>
                  <a:srgbClr val="FC6204"/>
                </a:solidFill>
                <a:effectLst>
                  <a:outerShdw blurRad="38100" dist="38100" dir="2700000" algn="tl">
                    <a:srgbClr val="000000">
                      <a:alpha val="43137"/>
                    </a:srgbClr>
                  </a:outerShdw>
                </a:effectLst>
                <a:latin typeface="Broadway" pitchFamily="82" charset="0"/>
                <a:ea typeface="微软雅黑" panose="020B0503020204020204" pitchFamily="34" charset="-122"/>
              </a:rPr>
              <a:t>—INHB</a:t>
            </a:r>
          </a:p>
        </p:txBody>
      </p:sp>
    </p:spTree>
    <p:extLst>
      <p:ext uri="{BB962C8B-B14F-4D97-AF65-F5344CB8AC3E}">
        <p14:creationId xmlns:p14="http://schemas.microsoft.com/office/powerpoint/2010/main" val="165320755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3" cstate="print"/>
          <a:srcRect/>
          <a:stretch>
            <a:fillRect/>
          </a:stretch>
        </p:blipFill>
        <p:spPr bwMode="auto">
          <a:xfrm>
            <a:off x="486312" y="1843085"/>
            <a:ext cx="4799908" cy="4426375"/>
          </a:xfrm>
          <a:prstGeom prst="rect">
            <a:avLst/>
          </a:prstGeom>
          <a:noFill/>
          <a:ln w="9525">
            <a:noFill/>
            <a:miter lim="800000"/>
            <a:headEnd/>
            <a:tailEnd/>
          </a:ln>
          <a:effectLst/>
        </p:spPr>
      </p:pic>
      <p:pic>
        <p:nvPicPr>
          <p:cNvPr id="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94942" y="6530577"/>
            <a:ext cx="4851957" cy="256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6952"/>
          <a:stretch>
            <a:fillRect/>
          </a:stretch>
        </p:blipFill>
        <p:spPr bwMode="auto">
          <a:xfrm>
            <a:off x="5177060" y="2714756"/>
            <a:ext cx="6920599" cy="1607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583293" y="2759458"/>
            <a:ext cx="1009119" cy="369332"/>
          </a:xfrm>
          <a:prstGeom prst="rect">
            <a:avLst/>
          </a:prstGeom>
          <a:noFill/>
        </p:spPr>
        <p:txBody>
          <a:bodyPr wrap="none" lIns="121908" tIns="60954" rIns="121908" bIns="60954" rtlCol="0">
            <a:spAutoFit/>
          </a:bodyPr>
          <a:lstStyle/>
          <a:p>
            <a:r>
              <a:rPr lang="zh-CN" altLang="en-US" sz="1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抑制素</a:t>
            </a:r>
            <a:r>
              <a:rPr lang="en-US" altLang="zh-CN" sz="1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B</a:t>
            </a:r>
            <a:endParaRPr lang="zh-CN" altLang="en-US" sz="1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9" name="TextBox 8"/>
          <p:cNvSpPr txBox="1"/>
          <p:nvPr/>
        </p:nvSpPr>
        <p:spPr>
          <a:xfrm>
            <a:off x="2232609" y="3871605"/>
            <a:ext cx="658642" cy="369332"/>
          </a:xfrm>
          <a:prstGeom prst="rect">
            <a:avLst/>
          </a:prstGeom>
          <a:noFill/>
        </p:spPr>
        <p:txBody>
          <a:bodyPr wrap="none" lIns="121908" tIns="60954" rIns="121908" bIns="60954" rtlCol="0">
            <a:spAutoFit/>
          </a:bodyPr>
          <a:lstStyle/>
          <a:p>
            <a:r>
              <a:rPr lang="en-US" altLang="zh-CN" sz="1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FSH</a:t>
            </a:r>
            <a:endParaRPr lang="zh-CN" altLang="en-US" sz="1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10" name="TextBox 9"/>
          <p:cNvSpPr txBox="1"/>
          <p:nvPr/>
        </p:nvSpPr>
        <p:spPr>
          <a:xfrm>
            <a:off x="3540068" y="3864926"/>
            <a:ext cx="1066820" cy="369332"/>
          </a:xfrm>
          <a:prstGeom prst="rect">
            <a:avLst/>
          </a:prstGeom>
          <a:noFill/>
        </p:spPr>
        <p:txBody>
          <a:bodyPr wrap="none" lIns="121908" tIns="60954" rIns="121908" bIns="60954" rtlCol="0">
            <a:spAutoFit/>
          </a:bodyPr>
          <a:lstStyle/>
          <a:p>
            <a:r>
              <a:rPr lang="zh-CN" altLang="en-US" sz="1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睾丸体积</a:t>
            </a:r>
          </a:p>
        </p:txBody>
      </p:sp>
      <p:sp>
        <p:nvSpPr>
          <p:cNvPr id="11" name="矩形 10"/>
          <p:cNvSpPr/>
          <p:nvPr/>
        </p:nvSpPr>
        <p:spPr>
          <a:xfrm>
            <a:off x="2854846" y="548680"/>
            <a:ext cx="5904657" cy="506282"/>
          </a:xfrm>
          <a:prstGeom prst="rect">
            <a:avLst/>
          </a:prstGeom>
        </p:spPr>
        <p:txBody>
          <a:bodyPr wrap="square" lIns="91431" tIns="45715" rIns="91431" bIns="45715">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12" name="矩形 11"/>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6" name="TextBox 5"/>
          <p:cNvSpPr txBox="1"/>
          <p:nvPr/>
        </p:nvSpPr>
        <p:spPr>
          <a:xfrm>
            <a:off x="5831945" y="4773149"/>
            <a:ext cx="5002051" cy="954095"/>
          </a:xfrm>
          <a:prstGeom prst="rect">
            <a:avLst/>
          </a:prstGeom>
          <a:noFill/>
        </p:spPr>
        <p:txBody>
          <a:bodyPr wrap="none" lIns="121908" tIns="60954" rIns="121908" bIns="60954" rtlCol="0">
            <a:spAutoFit/>
          </a:bodyPr>
          <a:lstStyle/>
          <a:p>
            <a:r>
              <a:rPr lang="zh-CN" altLang="en-US" sz="27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抑制素</a:t>
            </a:r>
            <a:r>
              <a:rPr lang="en-US" altLang="zh-CN" sz="27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B</a:t>
            </a:r>
            <a:r>
              <a:rPr lang="zh-CN" altLang="en-US" sz="27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用来预测</a:t>
            </a:r>
            <a:r>
              <a:rPr lang="en-US" altLang="zh-CN" sz="27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TESE</a:t>
            </a:r>
            <a:r>
              <a:rPr lang="zh-CN" altLang="en-US" sz="27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结局</a:t>
            </a:r>
            <a:endParaRPr lang="en-US" altLang="zh-CN" sz="27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a:p>
            <a:r>
              <a:rPr lang="zh-CN" altLang="en-US" sz="27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灵敏度为</a:t>
            </a:r>
            <a:r>
              <a:rPr lang="en-US" altLang="zh-CN" sz="27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90%</a:t>
            </a:r>
            <a:r>
              <a:rPr lang="zh-CN" altLang="en-US" sz="27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、特异性为</a:t>
            </a:r>
            <a:r>
              <a:rPr lang="en-US" altLang="zh-CN" sz="27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100%</a:t>
            </a:r>
            <a:endParaRPr lang="zh-CN" altLang="en-US" sz="27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14" name="TextBox 6"/>
          <p:cNvSpPr txBox="1"/>
          <p:nvPr/>
        </p:nvSpPr>
        <p:spPr>
          <a:xfrm>
            <a:off x="327980" y="1393064"/>
            <a:ext cx="4374897" cy="523210"/>
          </a:xfrm>
          <a:prstGeom prst="rect">
            <a:avLst/>
          </a:prstGeom>
          <a:noFill/>
        </p:spPr>
        <p:txBody>
          <a:bodyPr wrap="none" lIns="91431" tIns="45715" rIns="91431" bIns="45715" rtlCol="0">
            <a:spAutoFit/>
          </a:bodyPr>
          <a:lstStyle/>
          <a:p>
            <a:r>
              <a:rPr lang="zh-CN" altLang="en-US" sz="2800" i="1" dirty="0">
                <a:solidFill>
                  <a:srgbClr val="FC6204"/>
                </a:solidFill>
                <a:effectLst>
                  <a:outerShdw blurRad="38100" dist="38100" dir="2700000" algn="tl">
                    <a:srgbClr val="000000">
                      <a:alpha val="43137"/>
                    </a:srgbClr>
                  </a:outerShdw>
                </a:effectLst>
                <a:latin typeface="Broadway" pitchFamily="82" charset="0"/>
                <a:ea typeface="微软雅黑" panose="020B0503020204020204" pitchFamily="34" charset="-122"/>
              </a:rPr>
              <a:t>预测睾丸抽吸结局</a:t>
            </a:r>
            <a:r>
              <a:rPr lang="en-US" altLang="zh-CN" sz="2800" i="1" dirty="0">
                <a:solidFill>
                  <a:srgbClr val="FC6204"/>
                </a:solidFill>
                <a:effectLst>
                  <a:outerShdw blurRad="38100" dist="38100" dir="2700000" algn="tl">
                    <a:srgbClr val="000000">
                      <a:alpha val="43137"/>
                    </a:srgbClr>
                  </a:outerShdw>
                </a:effectLst>
                <a:latin typeface="Broadway" pitchFamily="82" charset="0"/>
                <a:ea typeface="微软雅黑" panose="020B0503020204020204" pitchFamily="34" charset="-122"/>
              </a:rPr>
              <a:t>—INHB</a:t>
            </a:r>
          </a:p>
        </p:txBody>
      </p:sp>
    </p:spTree>
    <p:extLst>
      <p:ext uri="{BB962C8B-B14F-4D97-AF65-F5344CB8AC3E}">
        <p14:creationId xmlns:p14="http://schemas.microsoft.com/office/powerpoint/2010/main" val="94823022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5655"/>
          <a:stretch/>
        </p:blipFill>
        <p:spPr bwMode="auto">
          <a:xfrm>
            <a:off x="1106447" y="2388821"/>
            <a:ext cx="10386420" cy="43909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9843227" y="2000240"/>
            <a:ext cx="1068958" cy="492443"/>
          </a:xfrm>
          <a:prstGeom prst="rect">
            <a:avLst/>
          </a:prstGeom>
          <a:noFill/>
        </p:spPr>
        <p:txBody>
          <a:bodyPr wrap="none" lIns="121908" tIns="60954" rIns="121908" bIns="60954" rtlCol="0">
            <a:spAutoFit/>
          </a:bodyPr>
          <a:lstStyle/>
          <a:p>
            <a:r>
              <a:rPr lang="en-US" altLang="zh-CN" sz="2400" b="1" i="1" dirty="0">
                <a:effectLst>
                  <a:outerShdw blurRad="38100" dist="38100" dir="2700000" algn="tl">
                    <a:srgbClr val="000000">
                      <a:alpha val="43137"/>
                    </a:srgbClr>
                  </a:outerShdw>
                </a:effectLst>
                <a:latin typeface="Broadway" pitchFamily="82" charset="0"/>
                <a:ea typeface="DFPYeaSong-B5" pitchFamily="18" charset="-120"/>
              </a:rPr>
              <a:t>N=63</a:t>
            </a:r>
            <a:endParaRPr lang="zh-CN" altLang="en-US" sz="2400" b="1" i="1" dirty="0">
              <a:effectLst>
                <a:outerShdw blurRad="38100" dist="38100" dir="2700000" algn="tl">
                  <a:srgbClr val="000000">
                    <a:alpha val="43137"/>
                  </a:srgbClr>
                </a:outerShdw>
              </a:effectLst>
              <a:latin typeface="Broadway" pitchFamily="82" charset="0"/>
              <a:ea typeface="DFPYeaSong-B5" pitchFamily="18" charset="-120"/>
            </a:endParaRPr>
          </a:p>
        </p:txBody>
      </p:sp>
      <p:sp>
        <p:nvSpPr>
          <p:cNvPr id="4" name="矩形 3"/>
          <p:cNvSpPr/>
          <p:nvPr/>
        </p:nvSpPr>
        <p:spPr>
          <a:xfrm>
            <a:off x="1230949" y="6064060"/>
            <a:ext cx="9293414" cy="436754"/>
          </a:xfrm>
          <a:prstGeom prst="rect">
            <a:avLst/>
          </a:prstGeom>
          <a:noFill/>
        </p:spPr>
        <p:style>
          <a:lnRef idx="2">
            <a:schemeClr val="accent2"/>
          </a:lnRef>
          <a:fillRef idx="1">
            <a:schemeClr val="lt1"/>
          </a:fillRef>
          <a:effectRef idx="0">
            <a:schemeClr val="accent2"/>
          </a:effectRef>
          <a:fontRef idx="minor">
            <a:schemeClr val="dk1"/>
          </a:fontRef>
        </p:style>
        <p:txBody>
          <a:bodyPr lIns="121908" tIns="60954" rIns="121908" bIns="60954" rtlCol="0" anchor="ctr"/>
          <a:lstStyle/>
          <a:p>
            <a:pPr algn="ctr"/>
            <a:endParaRPr lang="zh-CN" altLang="en-US"/>
          </a:p>
        </p:txBody>
      </p:sp>
      <p:sp>
        <p:nvSpPr>
          <p:cNvPr id="5" name="TextBox 4"/>
          <p:cNvSpPr txBox="1"/>
          <p:nvPr/>
        </p:nvSpPr>
        <p:spPr>
          <a:xfrm>
            <a:off x="1725208" y="1500174"/>
            <a:ext cx="8337095" cy="615553"/>
          </a:xfrm>
          <a:prstGeom prst="rect">
            <a:avLst/>
          </a:prstGeom>
          <a:noFill/>
        </p:spPr>
        <p:txBody>
          <a:bodyPr wrap="none" lIns="121908" tIns="60954" rIns="121908" bIns="60954" rtlCol="0">
            <a:spAutoFit/>
          </a:bodyPr>
          <a:lstStyle/>
          <a:p>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血清、精浆抑制素</a:t>
            </a:r>
            <a:r>
              <a:rPr lang="en-US" altLang="zh-CN"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B</a:t>
            </a:r>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应用于预测睾丸抽吸结局</a:t>
            </a:r>
          </a:p>
        </p:txBody>
      </p:sp>
      <p:sp>
        <p:nvSpPr>
          <p:cNvPr id="8" name="矩形 7"/>
          <p:cNvSpPr/>
          <p:nvPr/>
        </p:nvSpPr>
        <p:spPr>
          <a:xfrm>
            <a:off x="2854846" y="548680"/>
            <a:ext cx="5904657" cy="506282"/>
          </a:xfrm>
          <a:prstGeom prst="rect">
            <a:avLst/>
          </a:prstGeom>
        </p:spPr>
        <p:txBody>
          <a:bodyPr wrap="square" lIns="91431" tIns="45715" rIns="91431" bIns="45715">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
        <p:nvSpPr>
          <p:cNvPr id="9" name="矩形 8"/>
          <p:cNvSpPr/>
          <p:nvPr/>
        </p:nvSpPr>
        <p:spPr>
          <a:xfrm>
            <a:off x="1808926" y="345986"/>
            <a:ext cx="1071570" cy="368360"/>
          </a:xfrm>
          <a:prstGeom prst="rect">
            <a:avLst/>
          </a:prstGeom>
        </p:spPr>
        <p:txBody>
          <a:bodyPr wrap="square" lIns="91431" tIns="45715" rIns="91431" bIns="45715">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Tree>
    <p:extLst>
      <p:ext uri="{BB962C8B-B14F-4D97-AF65-F5344CB8AC3E}">
        <p14:creationId xmlns:p14="http://schemas.microsoft.com/office/powerpoint/2010/main" val="232729494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
          <p:cNvSpPr>
            <a:spLocks noChangeArrowheads="1"/>
          </p:cNvSpPr>
          <p:nvPr/>
        </p:nvSpPr>
        <p:spPr bwMode="auto">
          <a:xfrm>
            <a:off x="1666050" y="1580365"/>
            <a:ext cx="8965660" cy="2308324"/>
          </a:xfrm>
          <a:prstGeom prst="rect">
            <a:avLst/>
          </a:prstGeom>
          <a:noFill/>
          <a:ln w="9525">
            <a:noFill/>
            <a:miter lim="800000"/>
            <a:headEnd/>
            <a:tailEnd/>
          </a:ln>
        </p:spPr>
        <p:txBody>
          <a:bodyPr wrap="square" anchor="ctr">
            <a:spAutoFit/>
          </a:bodyPr>
          <a:lstStyle/>
          <a:p>
            <a:pPr eaLnBrk="0" hangingPunct="0">
              <a:lnSpc>
                <a:spcPct val="150000"/>
              </a:lnSpc>
              <a:buFont typeface="Wingdings" pitchFamily="2" charset="2"/>
              <a:buChar char="l"/>
            </a:pPr>
            <a:r>
              <a:rPr lang="en-US" altLang="zh-CN" sz="2400" b="1" dirty="0">
                <a:effectLst>
                  <a:outerShdw blurRad="38100" dist="38100" dir="2700000" algn="tl">
                    <a:srgbClr val="000000">
                      <a:alpha val="43137"/>
                    </a:srgbClr>
                  </a:outerShdw>
                </a:effectLst>
                <a:ea typeface="微软雅黑" panose="020B0503020204020204" pitchFamily="34" charset="-122"/>
              </a:rPr>
              <a:t>AMH</a:t>
            </a:r>
            <a:r>
              <a:rPr lang="zh-CN" altLang="en-US" sz="2400" b="1" dirty="0">
                <a:effectLst>
                  <a:outerShdw blurRad="38100" dist="38100" dir="2700000" algn="tl">
                    <a:srgbClr val="000000">
                      <a:alpha val="43137"/>
                    </a:srgbClr>
                  </a:outerShdw>
                </a:effectLst>
                <a:ea typeface="微软雅黑" panose="020B0503020204020204" pitchFamily="34" charset="-122"/>
              </a:rPr>
              <a:t>、</a:t>
            </a:r>
            <a:r>
              <a:rPr lang="en-US" altLang="zh-CN" sz="2400" b="1" dirty="0">
                <a:effectLst>
                  <a:outerShdw blurRad="38100" dist="38100" dir="2700000" algn="tl">
                    <a:srgbClr val="000000">
                      <a:alpha val="43137"/>
                    </a:srgbClr>
                  </a:outerShdw>
                </a:effectLst>
                <a:ea typeface="微软雅黑" panose="020B0503020204020204" pitchFamily="34" charset="-122"/>
              </a:rPr>
              <a:t>INHB</a:t>
            </a:r>
            <a:r>
              <a:rPr lang="zh-CN" altLang="en-US" sz="2400" b="1" dirty="0">
                <a:effectLst>
                  <a:outerShdw blurRad="38100" dist="38100" dir="2700000" algn="tl">
                    <a:srgbClr val="000000">
                      <a:alpha val="43137"/>
                    </a:srgbClr>
                  </a:outerShdw>
                </a:effectLst>
                <a:ea typeface="微软雅黑" panose="020B0503020204020204" pitchFamily="34" charset="-122"/>
              </a:rPr>
              <a:t>用于评估女性卵巢储备功能，与多种疾病相关。</a:t>
            </a:r>
            <a:endParaRPr lang="en-US" altLang="zh-CN" sz="2400" b="1" dirty="0">
              <a:effectLst>
                <a:outerShdw blurRad="38100" dist="38100" dir="2700000" algn="tl">
                  <a:srgbClr val="000000">
                    <a:alpha val="43137"/>
                  </a:srgbClr>
                </a:outerShdw>
              </a:effectLst>
              <a:ea typeface="微软雅黑" panose="020B0503020204020204" pitchFamily="34" charset="-122"/>
            </a:endParaRPr>
          </a:p>
          <a:p>
            <a:pPr eaLnBrk="0" hangingPunct="0">
              <a:lnSpc>
                <a:spcPct val="150000"/>
              </a:lnSpc>
              <a:buFont typeface="Wingdings" pitchFamily="2" charset="2"/>
              <a:buChar char="l"/>
            </a:pPr>
            <a:r>
              <a:rPr lang="en-US" altLang="zh-CN" sz="2400" b="1" dirty="0">
                <a:effectLst>
                  <a:outerShdw blurRad="38100" dist="38100" dir="2700000" algn="tl">
                    <a:srgbClr val="000000">
                      <a:alpha val="43137"/>
                    </a:srgbClr>
                  </a:outerShdw>
                </a:effectLst>
                <a:ea typeface="微软雅黑" panose="020B0503020204020204" pitchFamily="34" charset="-122"/>
              </a:rPr>
              <a:t>AMH</a:t>
            </a:r>
            <a:r>
              <a:rPr lang="zh-CN" altLang="en-US" sz="2400" b="1" dirty="0">
                <a:effectLst>
                  <a:outerShdw blurRad="38100" dist="38100" dir="2700000" algn="tl">
                    <a:srgbClr val="000000">
                      <a:alpha val="43137"/>
                    </a:srgbClr>
                  </a:outerShdw>
                </a:effectLst>
                <a:ea typeface="微软雅黑" panose="020B0503020204020204" pitchFamily="34" charset="-122"/>
              </a:rPr>
              <a:t>、</a:t>
            </a:r>
            <a:r>
              <a:rPr lang="en-US" altLang="zh-CN" sz="2400" b="1" dirty="0">
                <a:effectLst>
                  <a:outerShdw blurRad="38100" dist="38100" dir="2700000" algn="tl">
                    <a:srgbClr val="000000">
                      <a:alpha val="43137"/>
                    </a:srgbClr>
                  </a:outerShdw>
                </a:effectLst>
                <a:ea typeface="微软雅黑" panose="020B0503020204020204" pitchFamily="34" charset="-122"/>
              </a:rPr>
              <a:t>INHB</a:t>
            </a:r>
            <a:r>
              <a:rPr lang="zh-CN" altLang="en-US" sz="2400" b="1" dirty="0">
                <a:effectLst>
                  <a:outerShdw blurRad="38100" dist="38100" dir="2700000" algn="tl">
                    <a:srgbClr val="000000">
                      <a:alpha val="43137"/>
                    </a:srgbClr>
                  </a:outerShdw>
                </a:effectLst>
                <a:ea typeface="微软雅黑" panose="020B0503020204020204" pitchFamily="34" charset="-122"/>
              </a:rPr>
              <a:t>用于预测卵巢反应性，辅助制定个体化方案。</a:t>
            </a:r>
            <a:endParaRPr lang="en-US" altLang="zh-CN" sz="2400" b="1" dirty="0">
              <a:effectLst>
                <a:outerShdw blurRad="38100" dist="38100" dir="2700000" algn="tl">
                  <a:srgbClr val="000000">
                    <a:alpha val="43137"/>
                  </a:srgbClr>
                </a:outerShdw>
              </a:effectLst>
              <a:ea typeface="微软雅黑" panose="020B0503020204020204" pitchFamily="34" charset="-122"/>
            </a:endParaRPr>
          </a:p>
          <a:p>
            <a:pPr eaLnBrk="0" hangingPunct="0">
              <a:lnSpc>
                <a:spcPct val="150000"/>
              </a:lnSpc>
              <a:buFont typeface="Wingdings" pitchFamily="2" charset="2"/>
              <a:buChar char="l"/>
            </a:pPr>
            <a:r>
              <a:rPr lang="en-US" altLang="zh-CN" sz="2400" b="1" dirty="0">
                <a:effectLst>
                  <a:outerShdw blurRad="38100" dist="38100" dir="2700000" algn="tl">
                    <a:srgbClr val="000000">
                      <a:alpha val="43137"/>
                    </a:srgbClr>
                  </a:outerShdw>
                </a:effectLst>
                <a:ea typeface="微软雅黑" panose="020B0503020204020204" pitchFamily="34" charset="-122"/>
              </a:rPr>
              <a:t>AMH</a:t>
            </a:r>
            <a:r>
              <a:rPr lang="zh-CN" altLang="en-US" sz="2400" b="1" dirty="0">
                <a:effectLst>
                  <a:outerShdw blurRad="38100" dist="38100" dir="2700000" algn="tl">
                    <a:srgbClr val="000000">
                      <a:alpha val="43137"/>
                    </a:srgbClr>
                  </a:outerShdw>
                </a:effectLst>
                <a:ea typeface="微软雅黑" panose="020B0503020204020204" pitchFamily="34" charset="-122"/>
              </a:rPr>
              <a:t>、</a:t>
            </a:r>
            <a:r>
              <a:rPr lang="en-US" altLang="zh-CN" sz="2400" b="1" dirty="0">
                <a:effectLst>
                  <a:outerShdw blurRad="38100" dist="38100" dir="2700000" algn="tl">
                    <a:srgbClr val="000000">
                      <a:alpha val="43137"/>
                    </a:srgbClr>
                  </a:outerShdw>
                </a:effectLst>
                <a:ea typeface="微软雅黑" panose="020B0503020204020204" pitchFamily="34" charset="-122"/>
              </a:rPr>
              <a:t>INHB</a:t>
            </a:r>
            <a:r>
              <a:rPr lang="zh-CN" altLang="en-US" sz="2400" b="1" dirty="0">
                <a:effectLst>
                  <a:outerShdw blurRad="38100" dist="38100" dir="2700000" algn="tl">
                    <a:srgbClr val="000000">
                      <a:alpha val="43137"/>
                    </a:srgbClr>
                  </a:outerShdw>
                </a:effectLst>
                <a:ea typeface="微软雅黑" panose="020B0503020204020204" pitchFamily="34" charset="-122"/>
              </a:rPr>
              <a:t>用于辅助诊断隐睾症、鉴别</a:t>
            </a:r>
            <a:r>
              <a:rPr lang="en-US" altLang="zh-CN" sz="2400" b="1" dirty="0">
                <a:effectLst>
                  <a:outerShdw blurRad="38100" dist="38100" dir="2700000" algn="tl">
                    <a:srgbClr val="000000">
                      <a:alpha val="43137"/>
                    </a:srgbClr>
                  </a:outerShdw>
                </a:effectLst>
                <a:ea typeface="微软雅黑" panose="020B0503020204020204" pitchFamily="34" charset="-122"/>
              </a:rPr>
              <a:t>OA</a:t>
            </a:r>
            <a:r>
              <a:rPr lang="zh-CN" altLang="en-US" sz="2400" b="1" dirty="0">
                <a:effectLst>
                  <a:outerShdw blurRad="38100" dist="38100" dir="2700000" algn="tl">
                    <a:srgbClr val="000000">
                      <a:alpha val="43137"/>
                    </a:srgbClr>
                  </a:outerShdw>
                </a:effectLst>
                <a:ea typeface="微软雅黑" panose="020B0503020204020204" pitchFamily="34" charset="-122"/>
              </a:rPr>
              <a:t>及</a:t>
            </a:r>
            <a:r>
              <a:rPr lang="en-US" altLang="zh-CN" sz="2400" b="1" dirty="0">
                <a:effectLst>
                  <a:outerShdw blurRad="38100" dist="38100" dir="2700000" algn="tl">
                    <a:srgbClr val="000000">
                      <a:alpha val="43137"/>
                    </a:srgbClr>
                  </a:outerShdw>
                </a:effectLst>
                <a:ea typeface="微软雅黑" panose="020B0503020204020204" pitchFamily="34" charset="-122"/>
              </a:rPr>
              <a:t>NOA</a:t>
            </a:r>
            <a:r>
              <a:rPr lang="zh-CN" altLang="en-US" sz="2400" b="1" dirty="0">
                <a:effectLst>
                  <a:outerShdw blurRad="38100" dist="38100" dir="2700000" algn="tl">
                    <a:srgbClr val="000000">
                      <a:alpha val="43137"/>
                    </a:srgbClr>
                  </a:outerShdw>
                </a:effectLst>
                <a:ea typeface="微软雅黑" panose="020B0503020204020204" pitchFamily="34" charset="-122"/>
              </a:rPr>
              <a:t>等。</a:t>
            </a:r>
            <a:endParaRPr lang="en-US" altLang="zh-CN" sz="2400" b="1" dirty="0">
              <a:effectLst>
                <a:outerShdw blurRad="38100" dist="38100" dir="2700000" algn="tl">
                  <a:srgbClr val="000000">
                    <a:alpha val="43137"/>
                  </a:srgbClr>
                </a:outerShdw>
              </a:effectLst>
              <a:ea typeface="微软雅黑" panose="020B0503020204020204" pitchFamily="34" charset="-122"/>
            </a:endParaRPr>
          </a:p>
          <a:p>
            <a:pPr eaLnBrk="0" hangingPunct="0">
              <a:lnSpc>
                <a:spcPct val="150000"/>
              </a:lnSpc>
              <a:buFont typeface="Wingdings" pitchFamily="2" charset="2"/>
              <a:buChar char="l"/>
            </a:pPr>
            <a:r>
              <a:rPr lang="en-US" altLang="zh-CN" sz="2400" b="1" dirty="0">
                <a:effectLst>
                  <a:outerShdw blurRad="38100" dist="38100" dir="2700000" algn="tl">
                    <a:srgbClr val="000000">
                      <a:alpha val="43137"/>
                    </a:srgbClr>
                  </a:outerShdw>
                </a:effectLst>
                <a:ea typeface="微软雅黑" panose="020B0503020204020204" pitchFamily="34" charset="-122"/>
              </a:rPr>
              <a:t>AMH</a:t>
            </a:r>
            <a:r>
              <a:rPr lang="zh-CN" altLang="en-US" sz="2400" b="1" dirty="0">
                <a:effectLst>
                  <a:outerShdw blurRad="38100" dist="38100" dir="2700000" algn="tl">
                    <a:srgbClr val="000000">
                      <a:alpha val="43137"/>
                    </a:srgbClr>
                  </a:outerShdw>
                </a:effectLst>
                <a:ea typeface="微软雅黑" panose="020B0503020204020204" pitchFamily="34" charset="-122"/>
              </a:rPr>
              <a:t>和</a:t>
            </a:r>
            <a:r>
              <a:rPr lang="en-US" altLang="zh-CN" sz="2400" b="1" dirty="0">
                <a:effectLst>
                  <a:outerShdw blurRad="38100" dist="38100" dir="2700000" algn="tl">
                    <a:srgbClr val="000000">
                      <a:alpha val="43137"/>
                    </a:srgbClr>
                  </a:outerShdw>
                </a:effectLst>
                <a:ea typeface="微软雅黑" panose="020B0503020204020204" pitchFamily="34" charset="-122"/>
              </a:rPr>
              <a:t>INHB</a:t>
            </a:r>
            <a:r>
              <a:rPr lang="zh-CN" altLang="en-US" sz="2400" b="1" dirty="0">
                <a:effectLst>
                  <a:outerShdw blurRad="38100" dist="38100" dir="2700000" algn="tl">
                    <a:srgbClr val="000000">
                      <a:alpha val="43137"/>
                    </a:srgbClr>
                  </a:outerShdw>
                </a:effectLst>
                <a:ea typeface="微软雅黑" panose="020B0503020204020204" pitchFamily="34" charset="-122"/>
              </a:rPr>
              <a:t>联合检测，更好满足临床需求。</a:t>
            </a:r>
          </a:p>
        </p:txBody>
      </p:sp>
      <p:grpSp>
        <p:nvGrpSpPr>
          <p:cNvPr id="8" name="组合 7"/>
          <p:cNvGrpSpPr/>
          <p:nvPr/>
        </p:nvGrpSpPr>
        <p:grpSpPr>
          <a:xfrm>
            <a:off x="2023240" y="3905203"/>
            <a:ext cx="7613650" cy="3083940"/>
            <a:chOff x="468313" y="3321050"/>
            <a:chExt cx="7613650" cy="3083940"/>
          </a:xfrm>
        </p:grpSpPr>
        <p:sp>
          <p:nvSpPr>
            <p:cNvPr id="9" name="椭圆 10"/>
            <p:cNvSpPr>
              <a:spLocks noChangeArrowheads="1"/>
            </p:cNvSpPr>
            <p:nvPr/>
          </p:nvSpPr>
          <p:spPr bwMode="auto">
            <a:xfrm flipH="1" flipV="1">
              <a:off x="1446499" y="4785973"/>
              <a:ext cx="3211016" cy="1124592"/>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algn="ctr" fontAlgn="auto">
                <a:spcBef>
                  <a:spcPts val="0"/>
                </a:spcBef>
                <a:spcAft>
                  <a:spcPts val="0"/>
                </a:spcAft>
                <a:defRPr/>
              </a:pPr>
              <a:endParaRPr lang="zh-CN" altLang="zh-CN" kern="0" dirty="0">
                <a:solidFill>
                  <a:sysClr val="windowText" lastClr="000000"/>
                </a:solidFill>
                <a:ea typeface="微软雅黑" panose="020B0503020204020204" pitchFamily="34" charset="-122"/>
              </a:endParaRPr>
            </a:p>
          </p:txBody>
        </p:sp>
        <p:sp>
          <p:nvSpPr>
            <p:cNvPr id="10" name="椭圆 9"/>
            <p:cNvSpPr>
              <a:spLocks noChangeArrowheads="1"/>
            </p:cNvSpPr>
            <p:nvPr/>
          </p:nvSpPr>
          <p:spPr bwMode="auto">
            <a:xfrm flipH="1" flipV="1">
              <a:off x="2850039" y="5281147"/>
              <a:ext cx="3211016" cy="1123843"/>
            </a:xfrm>
            <a:prstGeom prst="ellipse">
              <a:avLst/>
            </a:prstGeom>
            <a:gradFill rotWithShape="1">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algn="ctr" fontAlgn="auto">
                <a:spcBef>
                  <a:spcPts val="0"/>
                </a:spcBef>
                <a:spcAft>
                  <a:spcPts val="0"/>
                </a:spcAft>
                <a:defRPr/>
              </a:pPr>
              <a:endParaRPr lang="zh-CN" altLang="zh-CN" kern="0" dirty="0">
                <a:solidFill>
                  <a:sysClr val="windowText" lastClr="000000"/>
                </a:solidFill>
                <a:ea typeface="微软雅黑" panose="020B0503020204020204" pitchFamily="34" charset="-122"/>
              </a:endParaRPr>
            </a:p>
          </p:txBody>
        </p:sp>
        <p:sp>
          <p:nvSpPr>
            <p:cNvPr id="11" name="椭圆 10"/>
            <p:cNvSpPr>
              <a:spLocks noChangeArrowheads="1"/>
            </p:cNvSpPr>
            <p:nvPr/>
          </p:nvSpPr>
          <p:spPr bwMode="auto">
            <a:xfrm flipH="1" flipV="1">
              <a:off x="4180974" y="4785973"/>
              <a:ext cx="3211016" cy="1124592"/>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algn="ctr" fontAlgn="auto">
                <a:spcBef>
                  <a:spcPts val="0"/>
                </a:spcBef>
                <a:spcAft>
                  <a:spcPts val="0"/>
                </a:spcAft>
                <a:defRPr/>
              </a:pPr>
              <a:endParaRPr lang="zh-CN" altLang="zh-CN" kern="0" dirty="0">
                <a:solidFill>
                  <a:sysClr val="windowText" lastClr="000000"/>
                </a:solidFill>
                <a:ea typeface="微软雅黑" panose="020B0503020204020204" pitchFamily="34" charset="-122"/>
              </a:endParaRPr>
            </a:p>
          </p:txBody>
        </p:sp>
        <p:grpSp>
          <p:nvGrpSpPr>
            <p:cNvPr id="12" name="组合 9"/>
            <p:cNvGrpSpPr>
              <a:grpSpLocks/>
            </p:cNvGrpSpPr>
            <p:nvPr/>
          </p:nvGrpSpPr>
          <p:grpSpPr bwMode="auto">
            <a:xfrm>
              <a:off x="2565400" y="3321050"/>
              <a:ext cx="996950" cy="2379663"/>
              <a:chOff x="6876256" y="2742174"/>
              <a:chExt cx="1513892" cy="2709936"/>
            </a:xfrm>
          </p:grpSpPr>
          <p:sp>
            <p:nvSpPr>
              <p:cNvPr id="38" name="圆角矩形 13"/>
              <p:cNvSpPr/>
              <p:nvPr/>
            </p:nvSpPr>
            <p:spPr>
              <a:xfrm>
                <a:off x="6876256" y="4093288"/>
                <a:ext cx="1512168" cy="1358822"/>
              </a:xfrm>
              <a:prstGeom prst="roundRect">
                <a:avLst>
                  <a:gd name="adj" fmla="val 5673"/>
                </a:avLst>
              </a:prstGeom>
              <a:gradFill flip="none" rotWithShape="1">
                <a:gsLst>
                  <a:gs pos="0">
                    <a:srgbClr val="03D4A8"/>
                  </a:gs>
                  <a:gs pos="25000">
                    <a:srgbClr val="21D6E0"/>
                  </a:gs>
                  <a:gs pos="75000">
                    <a:srgbClr val="0087E6"/>
                  </a:gs>
                  <a:gs pos="100000">
                    <a:srgbClr val="005CBF"/>
                  </a:gs>
                </a:gsLst>
                <a:lin ang="5400000" scaled="0"/>
                <a:tileRect/>
              </a:gradFill>
              <a:ln>
                <a:noFill/>
              </a:ln>
              <a:scene3d>
                <a:camera prst="isometricOffAxis1Top">
                  <a:rot lat="19308370" lon="17994607" rev="3982837"/>
                </a:camera>
                <a:lightRig rig="soft" dir="t"/>
              </a:scene3d>
              <a:sp3d extrusionH="63500"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sp>
            <p:nvSpPr>
              <p:cNvPr id="39" name="圆角矩形 14"/>
              <p:cNvSpPr/>
              <p:nvPr/>
            </p:nvSpPr>
            <p:spPr>
              <a:xfrm>
                <a:off x="6877980" y="4082395"/>
                <a:ext cx="1512168" cy="1358822"/>
              </a:xfrm>
              <a:prstGeom prst="roundRect">
                <a:avLst>
                  <a:gd name="adj" fmla="val 5673"/>
                </a:avLst>
              </a:prstGeom>
              <a:noFill/>
              <a:ln>
                <a:noFill/>
              </a:ln>
              <a:scene3d>
                <a:camera prst="isometricOffAxis1Top">
                  <a:rot lat="19308370" lon="17994607" rev="3982837"/>
                </a:camera>
                <a:lightRig rig="sof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sp>
            <p:nvSpPr>
              <p:cNvPr id="40" name="椭圆 10"/>
              <p:cNvSpPr/>
              <p:nvPr/>
            </p:nvSpPr>
            <p:spPr>
              <a:xfrm>
                <a:off x="6953397" y="2742174"/>
                <a:ext cx="1378895" cy="2189281"/>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60593 w 1457926"/>
                  <a:gd name="connsiteY8" fmla="*/ 1841423 h 2135354"/>
                  <a:gd name="connsiteX9" fmla="*/ 0 w 1457926"/>
                  <a:gd name="connsiteY9" fmla="*/ 1731886 h 2135354"/>
                  <a:gd name="connsiteX10" fmla="*/ 616661 w 1457926"/>
                  <a:gd name="connsiteY10" fmla="*/ 0 h 2135354"/>
                  <a:gd name="connsiteX0" fmla="*/ 689418 w 1530683"/>
                  <a:gd name="connsiteY0" fmla="*/ 0 h 2135354"/>
                  <a:gd name="connsiteX1" fmla="*/ 948148 w 1530683"/>
                  <a:gd name="connsiteY1" fmla="*/ 0 h 2135354"/>
                  <a:gd name="connsiteX2" fmla="*/ 1530683 w 1530683"/>
                  <a:gd name="connsiteY2" fmla="*/ 1732147 h 2135354"/>
                  <a:gd name="connsiteX3" fmla="*/ 1512420 w 1530683"/>
                  <a:gd name="connsiteY3" fmla="*/ 1841423 h 2135354"/>
                  <a:gd name="connsiteX4" fmla="*/ 1505629 w 1530683"/>
                  <a:gd name="connsiteY4" fmla="*/ 1841423 h 2135354"/>
                  <a:gd name="connsiteX5" fmla="*/ 1509070 w 1530683"/>
                  <a:gd name="connsiteY5" fmla="*/ 1855288 h 2135354"/>
                  <a:gd name="connsiteX6" fmla="*/ 819489 w 1530683"/>
                  <a:gd name="connsiteY6" fmla="*/ 2135354 h 2135354"/>
                  <a:gd name="connsiteX7" fmla="*/ 129908 w 1530683"/>
                  <a:gd name="connsiteY7" fmla="*/ 1855288 h 2135354"/>
                  <a:gd name="connsiteX8" fmla="*/ 0 w 1530683"/>
                  <a:gd name="connsiteY8" fmla="*/ 1841423 h 2135354"/>
                  <a:gd name="connsiteX9" fmla="*/ 72757 w 1530683"/>
                  <a:gd name="connsiteY9" fmla="*/ 1731886 h 2135354"/>
                  <a:gd name="connsiteX10" fmla="*/ 689418 w 1530683"/>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0 w 1457926"/>
                  <a:gd name="connsiteY8" fmla="*/ 1731886 h 2135354"/>
                  <a:gd name="connsiteX9" fmla="*/ 616661 w 1457926"/>
                  <a:gd name="connsiteY9" fmla="*/ 0 h 2135354"/>
                  <a:gd name="connsiteX0" fmla="*/ 559510 w 1400775"/>
                  <a:gd name="connsiteY0" fmla="*/ 0 h 2135354"/>
                  <a:gd name="connsiteX1" fmla="*/ 818240 w 1400775"/>
                  <a:gd name="connsiteY1" fmla="*/ 0 h 2135354"/>
                  <a:gd name="connsiteX2" fmla="*/ 1400775 w 1400775"/>
                  <a:gd name="connsiteY2" fmla="*/ 1732147 h 2135354"/>
                  <a:gd name="connsiteX3" fmla="*/ 1382512 w 1400775"/>
                  <a:gd name="connsiteY3" fmla="*/ 1841423 h 2135354"/>
                  <a:gd name="connsiteX4" fmla="*/ 1375721 w 1400775"/>
                  <a:gd name="connsiteY4" fmla="*/ 1841423 h 2135354"/>
                  <a:gd name="connsiteX5" fmla="*/ 1379162 w 1400775"/>
                  <a:gd name="connsiteY5" fmla="*/ 1855288 h 2135354"/>
                  <a:gd name="connsiteX6" fmla="*/ 689581 w 1400775"/>
                  <a:gd name="connsiteY6" fmla="*/ 2135354 h 2135354"/>
                  <a:gd name="connsiteX7" fmla="*/ 0 w 1400775"/>
                  <a:gd name="connsiteY7" fmla="*/ 1855288 h 2135354"/>
                  <a:gd name="connsiteX8" fmla="*/ 559510 w 1400775"/>
                  <a:gd name="connsiteY8" fmla="*/ 0 h 2135354"/>
                  <a:gd name="connsiteX0" fmla="*/ 559510 w 1382512"/>
                  <a:gd name="connsiteY0" fmla="*/ 0 h 2135354"/>
                  <a:gd name="connsiteX1" fmla="*/ 818240 w 1382512"/>
                  <a:gd name="connsiteY1" fmla="*/ 0 h 2135354"/>
                  <a:gd name="connsiteX2" fmla="*/ 1382512 w 1382512"/>
                  <a:gd name="connsiteY2" fmla="*/ 1841423 h 2135354"/>
                  <a:gd name="connsiteX3" fmla="*/ 1375721 w 1382512"/>
                  <a:gd name="connsiteY3" fmla="*/ 1841423 h 2135354"/>
                  <a:gd name="connsiteX4" fmla="*/ 1379162 w 1382512"/>
                  <a:gd name="connsiteY4" fmla="*/ 1855288 h 2135354"/>
                  <a:gd name="connsiteX5" fmla="*/ 689581 w 1382512"/>
                  <a:gd name="connsiteY5" fmla="*/ 2135354 h 2135354"/>
                  <a:gd name="connsiteX6" fmla="*/ 0 w 1382512"/>
                  <a:gd name="connsiteY6" fmla="*/ 1855288 h 2135354"/>
                  <a:gd name="connsiteX7" fmla="*/ 559510 w 1382512"/>
                  <a:gd name="connsiteY7" fmla="*/ 0 h 2135354"/>
                  <a:gd name="connsiteX0" fmla="*/ 559510 w 1392037"/>
                  <a:gd name="connsiteY0" fmla="*/ 0 h 2135354"/>
                  <a:gd name="connsiteX1" fmla="*/ 818240 w 1392037"/>
                  <a:gd name="connsiteY1" fmla="*/ 0 h 2135354"/>
                  <a:gd name="connsiteX2" fmla="*/ 1392037 w 1392037"/>
                  <a:gd name="connsiteY2" fmla="*/ 1727123 h 2135354"/>
                  <a:gd name="connsiteX3" fmla="*/ 1375721 w 1392037"/>
                  <a:gd name="connsiteY3" fmla="*/ 1841423 h 2135354"/>
                  <a:gd name="connsiteX4" fmla="*/ 1379162 w 1392037"/>
                  <a:gd name="connsiteY4" fmla="*/ 1855288 h 2135354"/>
                  <a:gd name="connsiteX5" fmla="*/ 689581 w 1392037"/>
                  <a:gd name="connsiteY5" fmla="*/ 2135354 h 2135354"/>
                  <a:gd name="connsiteX6" fmla="*/ 0 w 1392037"/>
                  <a:gd name="connsiteY6" fmla="*/ 1855288 h 2135354"/>
                  <a:gd name="connsiteX7" fmla="*/ 559510 w 1392037"/>
                  <a:gd name="connsiteY7" fmla="*/ 0 h 2135354"/>
                  <a:gd name="connsiteX0" fmla="*/ 559510 w 1379162"/>
                  <a:gd name="connsiteY0" fmla="*/ 0 h 2135354"/>
                  <a:gd name="connsiteX1" fmla="*/ 818240 w 1379162"/>
                  <a:gd name="connsiteY1" fmla="*/ 0 h 2135354"/>
                  <a:gd name="connsiteX2" fmla="*/ 1375721 w 1379162"/>
                  <a:gd name="connsiteY2" fmla="*/ 1841423 h 2135354"/>
                  <a:gd name="connsiteX3" fmla="*/ 1379162 w 1379162"/>
                  <a:gd name="connsiteY3" fmla="*/ 1855288 h 2135354"/>
                  <a:gd name="connsiteX4" fmla="*/ 689581 w 1379162"/>
                  <a:gd name="connsiteY4" fmla="*/ 2135354 h 2135354"/>
                  <a:gd name="connsiteX5" fmla="*/ 0 w 1379162"/>
                  <a:gd name="connsiteY5" fmla="*/ 1855288 h 2135354"/>
                  <a:gd name="connsiteX6" fmla="*/ 559510 w 1379162"/>
                  <a:gd name="connsiteY6" fmla="*/ 0 h 2135354"/>
                  <a:gd name="connsiteX0" fmla="*/ 559510 w 1379162"/>
                  <a:gd name="connsiteY0" fmla="*/ 3 h 2135357"/>
                  <a:gd name="connsiteX1" fmla="*/ 818240 w 1379162"/>
                  <a:gd name="connsiteY1" fmla="*/ 3 h 2135357"/>
                  <a:gd name="connsiteX2" fmla="*/ 1375721 w 1379162"/>
                  <a:gd name="connsiteY2" fmla="*/ 1841426 h 2135357"/>
                  <a:gd name="connsiteX3" fmla="*/ 1379162 w 1379162"/>
                  <a:gd name="connsiteY3" fmla="*/ 1855291 h 2135357"/>
                  <a:gd name="connsiteX4" fmla="*/ 689581 w 1379162"/>
                  <a:gd name="connsiteY4" fmla="*/ 2135357 h 2135357"/>
                  <a:gd name="connsiteX5" fmla="*/ 0 w 1379162"/>
                  <a:gd name="connsiteY5" fmla="*/ 1855291 h 2135357"/>
                  <a:gd name="connsiteX6" fmla="*/ 559510 w 1379162"/>
                  <a:gd name="connsiteY6" fmla="*/ 3 h 2135357"/>
                  <a:gd name="connsiteX0" fmla="*/ 559510 w 1379162"/>
                  <a:gd name="connsiteY0" fmla="*/ 40216 h 2175570"/>
                  <a:gd name="connsiteX1" fmla="*/ 818240 w 1379162"/>
                  <a:gd name="connsiteY1" fmla="*/ 40216 h 2175570"/>
                  <a:gd name="connsiteX2" fmla="*/ 1375721 w 1379162"/>
                  <a:gd name="connsiteY2" fmla="*/ 1881639 h 2175570"/>
                  <a:gd name="connsiteX3" fmla="*/ 1379162 w 1379162"/>
                  <a:gd name="connsiteY3" fmla="*/ 1895504 h 2175570"/>
                  <a:gd name="connsiteX4" fmla="*/ 689581 w 1379162"/>
                  <a:gd name="connsiteY4" fmla="*/ 2175570 h 2175570"/>
                  <a:gd name="connsiteX5" fmla="*/ 0 w 1379162"/>
                  <a:gd name="connsiteY5" fmla="*/ 1895504 h 2175570"/>
                  <a:gd name="connsiteX6" fmla="*/ 559510 w 1379162"/>
                  <a:gd name="connsiteY6" fmla="*/ 40216 h 2175570"/>
                  <a:gd name="connsiteX0" fmla="*/ 559510 w 1379162"/>
                  <a:gd name="connsiteY0" fmla="*/ 50079 h 2185433"/>
                  <a:gd name="connsiteX1" fmla="*/ 818240 w 1379162"/>
                  <a:gd name="connsiteY1" fmla="*/ 50079 h 2185433"/>
                  <a:gd name="connsiteX2" fmla="*/ 1375721 w 1379162"/>
                  <a:gd name="connsiteY2" fmla="*/ 1891502 h 2185433"/>
                  <a:gd name="connsiteX3" fmla="*/ 1379162 w 1379162"/>
                  <a:gd name="connsiteY3" fmla="*/ 1905367 h 2185433"/>
                  <a:gd name="connsiteX4" fmla="*/ 689581 w 1379162"/>
                  <a:gd name="connsiteY4" fmla="*/ 2185433 h 2185433"/>
                  <a:gd name="connsiteX5" fmla="*/ 0 w 1379162"/>
                  <a:gd name="connsiteY5" fmla="*/ 1905367 h 2185433"/>
                  <a:gd name="connsiteX6" fmla="*/ 559510 w 1379162"/>
                  <a:gd name="connsiteY6" fmla="*/ 50079 h 2185433"/>
                  <a:gd name="connsiteX0" fmla="*/ 559510 w 1379162"/>
                  <a:gd name="connsiteY0" fmla="*/ 52984 h 2188338"/>
                  <a:gd name="connsiteX1" fmla="*/ 818240 w 1379162"/>
                  <a:gd name="connsiteY1" fmla="*/ 52984 h 2188338"/>
                  <a:gd name="connsiteX2" fmla="*/ 1375721 w 1379162"/>
                  <a:gd name="connsiteY2" fmla="*/ 1894407 h 2188338"/>
                  <a:gd name="connsiteX3" fmla="*/ 1379162 w 1379162"/>
                  <a:gd name="connsiteY3" fmla="*/ 1908272 h 2188338"/>
                  <a:gd name="connsiteX4" fmla="*/ 689581 w 1379162"/>
                  <a:gd name="connsiteY4" fmla="*/ 2188338 h 2188338"/>
                  <a:gd name="connsiteX5" fmla="*/ 0 w 1379162"/>
                  <a:gd name="connsiteY5" fmla="*/ 1908272 h 2188338"/>
                  <a:gd name="connsiteX6" fmla="*/ 559510 w 1379162"/>
                  <a:gd name="connsiteY6" fmla="*/ 52984 h 2188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flip="none" rotWithShape="1">
                <a:gsLst>
                  <a:gs pos="0">
                    <a:srgbClr val="03D4A8"/>
                  </a:gs>
                  <a:gs pos="25000">
                    <a:srgbClr val="21D6E0"/>
                  </a:gs>
                  <a:gs pos="75000">
                    <a:srgbClr val="0087E6"/>
                  </a:gs>
                  <a:gs pos="100000">
                    <a:srgbClr val="005CBF"/>
                  </a:gs>
                </a:gsLst>
                <a:lin ang="54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sp>
            <p:nvSpPr>
              <p:cNvPr id="41" name="椭圆 10"/>
              <p:cNvSpPr/>
              <p:nvPr/>
            </p:nvSpPr>
            <p:spPr>
              <a:xfrm>
                <a:off x="7264372" y="3235712"/>
                <a:ext cx="759356" cy="430263"/>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sp>
            <p:nvSpPr>
              <p:cNvPr id="42" name="椭圆 10"/>
              <p:cNvSpPr/>
              <p:nvPr/>
            </p:nvSpPr>
            <p:spPr>
              <a:xfrm>
                <a:off x="7054645" y="3976922"/>
                <a:ext cx="1181221" cy="417608"/>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grpSp>
        <p:grpSp>
          <p:nvGrpSpPr>
            <p:cNvPr id="13" name="组合 15"/>
            <p:cNvGrpSpPr>
              <a:grpSpLocks/>
            </p:cNvGrpSpPr>
            <p:nvPr/>
          </p:nvGrpSpPr>
          <p:grpSpPr bwMode="auto">
            <a:xfrm>
              <a:off x="5302250" y="3321050"/>
              <a:ext cx="996950" cy="2379663"/>
              <a:chOff x="6876256" y="2742174"/>
              <a:chExt cx="1513892" cy="2709936"/>
            </a:xfrm>
          </p:grpSpPr>
          <p:sp>
            <p:nvSpPr>
              <p:cNvPr id="33" name="圆角矩形 32"/>
              <p:cNvSpPr/>
              <p:nvPr/>
            </p:nvSpPr>
            <p:spPr>
              <a:xfrm>
                <a:off x="6876256" y="4093288"/>
                <a:ext cx="1512168" cy="1358822"/>
              </a:xfrm>
              <a:prstGeom prst="roundRect">
                <a:avLst>
                  <a:gd name="adj" fmla="val 5673"/>
                </a:avLst>
              </a:prstGeom>
              <a:gradFill flip="none" rotWithShape="1">
                <a:gsLst>
                  <a:gs pos="0">
                    <a:srgbClr val="03D4A8"/>
                  </a:gs>
                  <a:gs pos="25000">
                    <a:srgbClr val="21D6E0"/>
                  </a:gs>
                  <a:gs pos="75000">
                    <a:srgbClr val="0087E6"/>
                  </a:gs>
                  <a:gs pos="100000">
                    <a:srgbClr val="005CBF"/>
                  </a:gs>
                </a:gsLst>
                <a:lin ang="6600000" scaled="0"/>
                <a:tileRect/>
              </a:gradFill>
              <a:ln>
                <a:noFill/>
              </a:ln>
              <a:scene3d>
                <a:camera prst="isometricOffAxis1Top">
                  <a:rot lat="19308370" lon="17994607" rev="3982837"/>
                </a:camera>
                <a:lightRig rig="soft" dir="t"/>
              </a:scene3d>
              <a:sp3d extrusionH="63500"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sp>
            <p:nvSpPr>
              <p:cNvPr id="34" name="圆角矩形 33"/>
              <p:cNvSpPr/>
              <p:nvPr/>
            </p:nvSpPr>
            <p:spPr>
              <a:xfrm>
                <a:off x="6877980" y="4082395"/>
                <a:ext cx="1512168" cy="1358822"/>
              </a:xfrm>
              <a:prstGeom prst="roundRect">
                <a:avLst>
                  <a:gd name="adj" fmla="val 5673"/>
                </a:avLst>
              </a:prstGeom>
              <a:noFill/>
              <a:ln>
                <a:noFill/>
              </a:ln>
              <a:scene3d>
                <a:camera prst="isometricOffAxis1Top">
                  <a:rot lat="19308370" lon="17994607" rev="3982837"/>
                </a:camera>
                <a:lightRig rig="sof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sp>
            <p:nvSpPr>
              <p:cNvPr id="35" name="椭圆 10"/>
              <p:cNvSpPr/>
              <p:nvPr/>
            </p:nvSpPr>
            <p:spPr>
              <a:xfrm>
                <a:off x="6953397" y="2742174"/>
                <a:ext cx="1378895" cy="2189281"/>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60593 w 1457926"/>
                  <a:gd name="connsiteY8" fmla="*/ 1841423 h 2135354"/>
                  <a:gd name="connsiteX9" fmla="*/ 0 w 1457926"/>
                  <a:gd name="connsiteY9" fmla="*/ 1731886 h 2135354"/>
                  <a:gd name="connsiteX10" fmla="*/ 616661 w 1457926"/>
                  <a:gd name="connsiteY10" fmla="*/ 0 h 2135354"/>
                  <a:gd name="connsiteX0" fmla="*/ 689418 w 1530683"/>
                  <a:gd name="connsiteY0" fmla="*/ 0 h 2135354"/>
                  <a:gd name="connsiteX1" fmla="*/ 948148 w 1530683"/>
                  <a:gd name="connsiteY1" fmla="*/ 0 h 2135354"/>
                  <a:gd name="connsiteX2" fmla="*/ 1530683 w 1530683"/>
                  <a:gd name="connsiteY2" fmla="*/ 1732147 h 2135354"/>
                  <a:gd name="connsiteX3" fmla="*/ 1512420 w 1530683"/>
                  <a:gd name="connsiteY3" fmla="*/ 1841423 h 2135354"/>
                  <a:gd name="connsiteX4" fmla="*/ 1505629 w 1530683"/>
                  <a:gd name="connsiteY4" fmla="*/ 1841423 h 2135354"/>
                  <a:gd name="connsiteX5" fmla="*/ 1509070 w 1530683"/>
                  <a:gd name="connsiteY5" fmla="*/ 1855288 h 2135354"/>
                  <a:gd name="connsiteX6" fmla="*/ 819489 w 1530683"/>
                  <a:gd name="connsiteY6" fmla="*/ 2135354 h 2135354"/>
                  <a:gd name="connsiteX7" fmla="*/ 129908 w 1530683"/>
                  <a:gd name="connsiteY7" fmla="*/ 1855288 h 2135354"/>
                  <a:gd name="connsiteX8" fmla="*/ 0 w 1530683"/>
                  <a:gd name="connsiteY8" fmla="*/ 1841423 h 2135354"/>
                  <a:gd name="connsiteX9" fmla="*/ 72757 w 1530683"/>
                  <a:gd name="connsiteY9" fmla="*/ 1731886 h 2135354"/>
                  <a:gd name="connsiteX10" fmla="*/ 689418 w 1530683"/>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0 w 1457926"/>
                  <a:gd name="connsiteY8" fmla="*/ 1731886 h 2135354"/>
                  <a:gd name="connsiteX9" fmla="*/ 616661 w 1457926"/>
                  <a:gd name="connsiteY9" fmla="*/ 0 h 2135354"/>
                  <a:gd name="connsiteX0" fmla="*/ 559510 w 1400775"/>
                  <a:gd name="connsiteY0" fmla="*/ 0 h 2135354"/>
                  <a:gd name="connsiteX1" fmla="*/ 818240 w 1400775"/>
                  <a:gd name="connsiteY1" fmla="*/ 0 h 2135354"/>
                  <a:gd name="connsiteX2" fmla="*/ 1400775 w 1400775"/>
                  <a:gd name="connsiteY2" fmla="*/ 1732147 h 2135354"/>
                  <a:gd name="connsiteX3" fmla="*/ 1382512 w 1400775"/>
                  <a:gd name="connsiteY3" fmla="*/ 1841423 h 2135354"/>
                  <a:gd name="connsiteX4" fmla="*/ 1375721 w 1400775"/>
                  <a:gd name="connsiteY4" fmla="*/ 1841423 h 2135354"/>
                  <a:gd name="connsiteX5" fmla="*/ 1379162 w 1400775"/>
                  <a:gd name="connsiteY5" fmla="*/ 1855288 h 2135354"/>
                  <a:gd name="connsiteX6" fmla="*/ 689581 w 1400775"/>
                  <a:gd name="connsiteY6" fmla="*/ 2135354 h 2135354"/>
                  <a:gd name="connsiteX7" fmla="*/ 0 w 1400775"/>
                  <a:gd name="connsiteY7" fmla="*/ 1855288 h 2135354"/>
                  <a:gd name="connsiteX8" fmla="*/ 559510 w 1400775"/>
                  <a:gd name="connsiteY8" fmla="*/ 0 h 2135354"/>
                  <a:gd name="connsiteX0" fmla="*/ 559510 w 1382512"/>
                  <a:gd name="connsiteY0" fmla="*/ 0 h 2135354"/>
                  <a:gd name="connsiteX1" fmla="*/ 818240 w 1382512"/>
                  <a:gd name="connsiteY1" fmla="*/ 0 h 2135354"/>
                  <a:gd name="connsiteX2" fmla="*/ 1382512 w 1382512"/>
                  <a:gd name="connsiteY2" fmla="*/ 1841423 h 2135354"/>
                  <a:gd name="connsiteX3" fmla="*/ 1375721 w 1382512"/>
                  <a:gd name="connsiteY3" fmla="*/ 1841423 h 2135354"/>
                  <a:gd name="connsiteX4" fmla="*/ 1379162 w 1382512"/>
                  <a:gd name="connsiteY4" fmla="*/ 1855288 h 2135354"/>
                  <a:gd name="connsiteX5" fmla="*/ 689581 w 1382512"/>
                  <a:gd name="connsiteY5" fmla="*/ 2135354 h 2135354"/>
                  <a:gd name="connsiteX6" fmla="*/ 0 w 1382512"/>
                  <a:gd name="connsiteY6" fmla="*/ 1855288 h 2135354"/>
                  <a:gd name="connsiteX7" fmla="*/ 559510 w 1382512"/>
                  <a:gd name="connsiteY7" fmla="*/ 0 h 2135354"/>
                  <a:gd name="connsiteX0" fmla="*/ 559510 w 1392037"/>
                  <a:gd name="connsiteY0" fmla="*/ 0 h 2135354"/>
                  <a:gd name="connsiteX1" fmla="*/ 818240 w 1392037"/>
                  <a:gd name="connsiteY1" fmla="*/ 0 h 2135354"/>
                  <a:gd name="connsiteX2" fmla="*/ 1392037 w 1392037"/>
                  <a:gd name="connsiteY2" fmla="*/ 1727123 h 2135354"/>
                  <a:gd name="connsiteX3" fmla="*/ 1375721 w 1392037"/>
                  <a:gd name="connsiteY3" fmla="*/ 1841423 h 2135354"/>
                  <a:gd name="connsiteX4" fmla="*/ 1379162 w 1392037"/>
                  <a:gd name="connsiteY4" fmla="*/ 1855288 h 2135354"/>
                  <a:gd name="connsiteX5" fmla="*/ 689581 w 1392037"/>
                  <a:gd name="connsiteY5" fmla="*/ 2135354 h 2135354"/>
                  <a:gd name="connsiteX6" fmla="*/ 0 w 1392037"/>
                  <a:gd name="connsiteY6" fmla="*/ 1855288 h 2135354"/>
                  <a:gd name="connsiteX7" fmla="*/ 559510 w 1392037"/>
                  <a:gd name="connsiteY7" fmla="*/ 0 h 2135354"/>
                  <a:gd name="connsiteX0" fmla="*/ 559510 w 1379162"/>
                  <a:gd name="connsiteY0" fmla="*/ 0 h 2135354"/>
                  <a:gd name="connsiteX1" fmla="*/ 818240 w 1379162"/>
                  <a:gd name="connsiteY1" fmla="*/ 0 h 2135354"/>
                  <a:gd name="connsiteX2" fmla="*/ 1375721 w 1379162"/>
                  <a:gd name="connsiteY2" fmla="*/ 1841423 h 2135354"/>
                  <a:gd name="connsiteX3" fmla="*/ 1379162 w 1379162"/>
                  <a:gd name="connsiteY3" fmla="*/ 1855288 h 2135354"/>
                  <a:gd name="connsiteX4" fmla="*/ 689581 w 1379162"/>
                  <a:gd name="connsiteY4" fmla="*/ 2135354 h 2135354"/>
                  <a:gd name="connsiteX5" fmla="*/ 0 w 1379162"/>
                  <a:gd name="connsiteY5" fmla="*/ 1855288 h 2135354"/>
                  <a:gd name="connsiteX6" fmla="*/ 559510 w 1379162"/>
                  <a:gd name="connsiteY6" fmla="*/ 0 h 2135354"/>
                  <a:gd name="connsiteX0" fmla="*/ 559510 w 1379162"/>
                  <a:gd name="connsiteY0" fmla="*/ 3 h 2135357"/>
                  <a:gd name="connsiteX1" fmla="*/ 818240 w 1379162"/>
                  <a:gd name="connsiteY1" fmla="*/ 3 h 2135357"/>
                  <a:gd name="connsiteX2" fmla="*/ 1375721 w 1379162"/>
                  <a:gd name="connsiteY2" fmla="*/ 1841426 h 2135357"/>
                  <a:gd name="connsiteX3" fmla="*/ 1379162 w 1379162"/>
                  <a:gd name="connsiteY3" fmla="*/ 1855291 h 2135357"/>
                  <a:gd name="connsiteX4" fmla="*/ 689581 w 1379162"/>
                  <a:gd name="connsiteY4" fmla="*/ 2135357 h 2135357"/>
                  <a:gd name="connsiteX5" fmla="*/ 0 w 1379162"/>
                  <a:gd name="connsiteY5" fmla="*/ 1855291 h 2135357"/>
                  <a:gd name="connsiteX6" fmla="*/ 559510 w 1379162"/>
                  <a:gd name="connsiteY6" fmla="*/ 3 h 2135357"/>
                  <a:gd name="connsiteX0" fmla="*/ 559510 w 1379162"/>
                  <a:gd name="connsiteY0" fmla="*/ 40216 h 2175570"/>
                  <a:gd name="connsiteX1" fmla="*/ 818240 w 1379162"/>
                  <a:gd name="connsiteY1" fmla="*/ 40216 h 2175570"/>
                  <a:gd name="connsiteX2" fmla="*/ 1375721 w 1379162"/>
                  <a:gd name="connsiteY2" fmla="*/ 1881639 h 2175570"/>
                  <a:gd name="connsiteX3" fmla="*/ 1379162 w 1379162"/>
                  <a:gd name="connsiteY3" fmla="*/ 1895504 h 2175570"/>
                  <a:gd name="connsiteX4" fmla="*/ 689581 w 1379162"/>
                  <a:gd name="connsiteY4" fmla="*/ 2175570 h 2175570"/>
                  <a:gd name="connsiteX5" fmla="*/ 0 w 1379162"/>
                  <a:gd name="connsiteY5" fmla="*/ 1895504 h 2175570"/>
                  <a:gd name="connsiteX6" fmla="*/ 559510 w 1379162"/>
                  <a:gd name="connsiteY6" fmla="*/ 40216 h 2175570"/>
                  <a:gd name="connsiteX0" fmla="*/ 559510 w 1379162"/>
                  <a:gd name="connsiteY0" fmla="*/ 50079 h 2185433"/>
                  <a:gd name="connsiteX1" fmla="*/ 818240 w 1379162"/>
                  <a:gd name="connsiteY1" fmla="*/ 50079 h 2185433"/>
                  <a:gd name="connsiteX2" fmla="*/ 1375721 w 1379162"/>
                  <a:gd name="connsiteY2" fmla="*/ 1891502 h 2185433"/>
                  <a:gd name="connsiteX3" fmla="*/ 1379162 w 1379162"/>
                  <a:gd name="connsiteY3" fmla="*/ 1905367 h 2185433"/>
                  <a:gd name="connsiteX4" fmla="*/ 689581 w 1379162"/>
                  <a:gd name="connsiteY4" fmla="*/ 2185433 h 2185433"/>
                  <a:gd name="connsiteX5" fmla="*/ 0 w 1379162"/>
                  <a:gd name="connsiteY5" fmla="*/ 1905367 h 2185433"/>
                  <a:gd name="connsiteX6" fmla="*/ 559510 w 1379162"/>
                  <a:gd name="connsiteY6" fmla="*/ 50079 h 2185433"/>
                  <a:gd name="connsiteX0" fmla="*/ 559510 w 1379162"/>
                  <a:gd name="connsiteY0" fmla="*/ 52984 h 2188338"/>
                  <a:gd name="connsiteX1" fmla="*/ 818240 w 1379162"/>
                  <a:gd name="connsiteY1" fmla="*/ 52984 h 2188338"/>
                  <a:gd name="connsiteX2" fmla="*/ 1375721 w 1379162"/>
                  <a:gd name="connsiteY2" fmla="*/ 1894407 h 2188338"/>
                  <a:gd name="connsiteX3" fmla="*/ 1379162 w 1379162"/>
                  <a:gd name="connsiteY3" fmla="*/ 1908272 h 2188338"/>
                  <a:gd name="connsiteX4" fmla="*/ 689581 w 1379162"/>
                  <a:gd name="connsiteY4" fmla="*/ 2188338 h 2188338"/>
                  <a:gd name="connsiteX5" fmla="*/ 0 w 1379162"/>
                  <a:gd name="connsiteY5" fmla="*/ 1908272 h 2188338"/>
                  <a:gd name="connsiteX6" fmla="*/ 559510 w 1379162"/>
                  <a:gd name="connsiteY6" fmla="*/ 52984 h 2188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flip="none" rotWithShape="1">
                <a:gsLst>
                  <a:gs pos="0">
                    <a:srgbClr val="03D4A8"/>
                  </a:gs>
                  <a:gs pos="25000">
                    <a:srgbClr val="21D6E0"/>
                  </a:gs>
                  <a:gs pos="75000">
                    <a:srgbClr val="0087E6"/>
                  </a:gs>
                  <a:gs pos="100000">
                    <a:srgbClr val="005CBF"/>
                  </a:gs>
                </a:gsLst>
                <a:lin ang="111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sp>
            <p:nvSpPr>
              <p:cNvPr id="36" name="椭圆 10"/>
              <p:cNvSpPr/>
              <p:nvPr/>
            </p:nvSpPr>
            <p:spPr>
              <a:xfrm>
                <a:off x="7264372" y="3235712"/>
                <a:ext cx="759356" cy="430263"/>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sp>
            <p:nvSpPr>
              <p:cNvPr id="37" name="椭圆 10"/>
              <p:cNvSpPr/>
              <p:nvPr/>
            </p:nvSpPr>
            <p:spPr>
              <a:xfrm>
                <a:off x="7054645" y="3976922"/>
                <a:ext cx="1181221" cy="417608"/>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grpSp>
        <p:sp>
          <p:nvSpPr>
            <p:cNvPr id="14" name="任意多边形 13"/>
            <p:cNvSpPr/>
            <p:nvPr/>
          </p:nvSpPr>
          <p:spPr>
            <a:xfrm>
              <a:off x="468313" y="4786313"/>
              <a:ext cx="7613650" cy="909637"/>
            </a:xfrm>
            <a:custGeom>
              <a:avLst/>
              <a:gdLst>
                <a:gd name="connsiteX0" fmla="*/ 0 w 8064500"/>
                <a:gd name="connsiteY0" fmla="*/ 685800 h 774700"/>
                <a:gd name="connsiteX1" fmla="*/ 1549400 w 8064500"/>
                <a:gd name="connsiteY1" fmla="*/ 12700 h 774700"/>
                <a:gd name="connsiteX2" fmla="*/ 2857500 w 8064500"/>
                <a:gd name="connsiteY2" fmla="*/ 596900 h 774700"/>
                <a:gd name="connsiteX3" fmla="*/ 4140200 w 8064500"/>
                <a:gd name="connsiteY3" fmla="*/ 12700 h 774700"/>
                <a:gd name="connsiteX4" fmla="*/ 5613400 w 8064500"/>
                <a:gd name="connsiteY4" fmla="*/ 774700 h 774700"/>
                <a:gd name="connsiteX5" fmla="*/ 6908800 w 8064500"/>
                <a:gd name="connsiteY5" fmla="*/ 0 h 774700"/>
                <a:gd name="connsiteX6" fmla="*/ 8064500 w 8064500"/>
                <a:gd name="connsiteY6" fmla="*/ 508000 h 774700"/>
                <a:gd name="connsiteX0" fmla="*/ 0 w 8064500"/>
                <a:gd name="connsiteY0" fmla="*/ 685800 h 774700"/>
                <a:gd name="connsiteX1" fmla="*/ 1549400 w 8064500"/>
                <a:gd name="connsiteY1" fmla="*/ 12700 h 774700"/>
                <a:gd name="connsiteX2" fmla="*/ 2857500 w 8064500"/>
                <a:gd name="connsiteY2" fmla="*/ 596900 h 774700"/>
                <a:gd name="connsiteX3" fmla="*/ 4140200 w 8064500"/>
                <a:gd name="connsiteY3" fmla="*/ 12700 h 774700"/>
                <a:gd name="connsiteX4" fmla="*/ 5613400 w 8064500"/>
                <a:gd name="connsiteY4" fmla="*/ 774700 h 774700"/>
                <a:gd name="connsiteX5" fmla="*/ 6908800 w 8064500"/>
                <a:gd name="connsiteY5" fmla="*/ 0 h 774700"/>
                <a:gd name="connsiteX6" fmla="*/ 8064500 w 8064500"/>
                <a:gd name="connsiteY6" fmla="*/ 508000 h 774700"/>
                <a:gd name="connsiteX0" fmla="*/ 0 w 8064500"/>
                <a:gd name="connsiteY0" fmla="*/ 685800 h 774700"/>
                <a:gd name="connsiteX1" fmla="*/ 1549400 w 8064500"/>
                <a:gd name="connsiteY1" fmla="*/ 12700 h 774700"/>
                <a:gd name="connsiteX2" fmla="*/ 2857500 w 8064500"/>
                <a:gd name="connsiteY2" fmla="*/ 596900 h 774700"/>
                <a:gd name="connsiteX3" fmla="*/ 4140200 w 8064500"/>
                <a:gd name="connsiteY3" fmla="*/ 12700 h 774700"/>
                <a:gd name="connsiteX4" fmla="*/ 5613400 w 8064500"/>
                <a:gd name="connsiteY4" fmla="*/ 774700 h 774700"/>
                <a:gd name="connsiteX5" fmla="*/ 6908800 w 8064500"/>
                <a:gd name="connsiteY5" fmla="*/ 0 h 774700"/>
                <a:gd name="connsiteX6" fmla="*/ 8064500 w 8064500"/>
                <a:gd name="connsiteY6" fmla="*/ 508000 h 774700"/>
                <a:gd name="connsiteX0" fmla="*/ 0 w 8064500"/>
                <a:gd name="connsiteY0" fmla="*/ 685800 h 774700"/>
                <a:gd name="connsiteX1" fmla="*/ 1549400 w 8064500"/>
                <a:gd name="connsiteY1" fmla="*/ 12700 h 774700"/>
                <a:gd name="connsiteX2" fmla="*/ 2857500 w 8064500"/>
                <a:gd name="connsiteY2" fmla="*/ 596900 h 774700"/>
                <a:gd name="connsiteX3" fmla="*/ 4140200 w 8064500"/>
                <a:gd name="connsiteY3" fmla="*/ 12700 h 774700"/>
                <a:gd name="connsiteX4" fmla="*/ 5613400 w 8064500"/>
                <a:gd name="connsiteY4" fmla="*/ 774700 h 774700"/>
                <a:gd name="connsiteX5" fmla="*/ 6908800 w 8064500"/>
                <a:gd name="connsiteY5" fmla="*/ 0 h 774700"/>
                <a:gd name="connsiteX6" fmla="*/ 8064500 w 8064500"/>
                <a:gd name="connsiteY6" fmla="*/ 508000 h 774700"/>
                <a:gd name="connsiteX0" fmla="*/ 0 w 8064500"/>
                <a:gd name="connsiteY0" fmla="*/ 685800 h 774700"/>
                <a:gd name="connsiteX1" fmla="*/ 1549400 w 8064500"/>
                <a:gd name="connsiteY1" fmla="*/ 12700 h 774700"/>
                <a:gd name="connsiteX2" fmla="*/ 2857500 w 8064500"/>
                <a:gd name="connsiteY2" fmla="*/ 596900 h 774700"/>
                <a:gd name="connsiteX3" fmla="*/ 4140200 w 8064500"/>
                <a:gd name="connsiteY3" fmla="*/ 12700 h 774700"/>
                <a:gd name="connsiteX4" fmla="*/ 5613400 w 8064500"/>
                <a:gd name="connsiteY4" fmla="*/ 774700 h 774700"/>
                <a:gd name="connsiteX5" fmla="*/ 6908800 w 8064500"/>
                <a:gd name="connsiteY5" fmla="*/ 0 h 774700"/>
                <a:gd name="connsiteX6" fmla="*/ 8064500 w 8064500"/>
                <a:gd name="connsiteY6" fmla="*/ 508000 h 774700"/>
                <a:gd name="connsiteX0" fmla="*/ 0 w 8064500"/>
                <a:gd name="connsiteY0" fmla="*/ 687223 h 776123"/>
                <a:gd name="connsiteX1" fmla="*/ 1549400 w 8064500"/>
                <a:gd name="connsiteY1" fmla="*/ 14123 h 776123"/>
                <a:gd name="connsiteX2" fmla="*/ 2857500 w 8064500"/>
                <a:gd name="connsiteY2" fmla="*/ 598323 h 776123"/>
                <a:gd name="connsiteX3" fmla="*/ 4140200 w 8064500"/>
                <a:gd name="connsiteY3" fmla="*/ 14123 h 776123"/>
                <a:gd name="connsiteX4" fmla="*/ 5613400 w 8064500"/>
                <a:gd name="connsiteY4" fmla="*/ 776123 h 776123"/>
                <a:gd name="connsiteX5" fmla="*/ 6908800 w 8064500"/>
                <a:gd name="connsiteY5" fmla="*/ 1423 h 776123"/>
                <a:gd name="connsiteX6" fmla="*/ 8064500 w 8064500"/>
                <a:gd name="connsiteY6" fmla="*/ 509423 h 776123"/>
                <a:gd name="connsiteX0" fmla="*/ 0 w 8064500"/>
                <a:gd name="connsiteY0" fmla="*/ 687223 h 776123"/>
                <a:gd name="connsiteX1" fmla="*/ 1549400 w 8064500"/>
                <a:gd name="connsiteY1" fmla="*/ 14123 h 776123"/>
                <a:gd name="connsiteX2" fmla="*/ 2857500 w 8064500"/>
                <a:gd name="connsiteY2" fmla="*/ 598323 h 776123"/>
                <a:gd name="connsiteX3" fmla="*/ 4140200 w 8064500"/>
                <a:gd name="connsiteY3" fmla="*/ 14123 h 776123"/>
                <a:gd name="connsiteX4" fmla="*/ 5613400 w 8064500"/>
                <a:gd name="connsiteY4" fmla="*/ 776123 h 776123"/>
                <a:gd name="connsiteX5" fmla="*/ 6908800 w 8064500"/>
                <a:gd name="connsiteY5" fmla="*/ 1423 h 776123"/>
                <a:gd name="connsiteX6" fmla="*/ 8064500 w 8064500"/>
                <a:gd name="connsiteY6" fmla="*/ 509423 h 776123"/>
                <a:gd name="connsiteX0" fmla="*/ 0 w 8064500"/>
                <a:gd name="connsiteY0" fmla="*/ 687223 h 776123"/>
                <a:gd name="connsiteX1" fmla="*/ 1549400 w 8064500"/>
                <a:gd name="connsiteY1" fmla="*/ 14123 h 776123"/>
                <a:gd name="connsiteX2" fmla="*/ 2857500 w 8064500"/>
                <a:gd name="connsiteY2" fmla="*/ 598323 h 776123"/>
                <a:gd name="connsiteX3" fmla="*/ 4140200 w 8064500"/>
                <a:gd name="connsiteY3" fmla="*/ 14123 h 776123"/>
                <a:gd name="connsiteX4" fmla="*/ 5613400 w 8064500"/>
                <a:gd name="connsiteY4" fmla="*/ 776123 h 776123"/>
                <a:gd name="connsiteX5" fmla="*/ 6908800 w 8064500"/>
                <a:gd name="connsiteY5" fmla="*/ 1423 h 776123"/>
                <a:gd name="connsiteX6" fmla="*/ 8064500 w 8064500"/>
                <a:gd name="connsiteY6" fmla="*/ 509423 h 776123"/>
                <a:gd name="connsiteX0" fmla="*/ 0 w 8064500"/>
                <a:gd name="connsiteY0" fmla="*/ 687223 h 778325"/>
                <a:gd name="connsiteX1" fmla="*/ 1549400 w 8064500"/>
                <a:gd name="connsiteY1" fmla="*/ 14123 h 778325"/>
                <a:gd name="connsiteX2" fmla="*/ 2857500 w 8064500"/>
                <a:gd name="connsiteY2" fmla="*/ 598323 h 778325"/>
                <a:gd name="connsiteX3" fmla="*/ 4140200 w 8064500"/>
                <a:gd name="connsiteY3" fmla="*/ 14123 h 778325"/>
                <a:gd name="connsiteX4" fmla="*/ 5613400 w 8064500"/>
                <a:gd name="connsiteY4" fmla="*/ 776123 h 778325"/>
                <a:gd name="connsiteX5" fmla="*/ 6908800 w 8064500"/>
                <a:gd name="connsiteY5" fmla="*/ 1423 h 778325"/>
                <a:gd name="connsiteX6" fmla="*/ 8064500 w 8064500"/>
                <a:gd name="connsiteY6" fmla="*/ 509423 h 778325"/>
                <a:gd name="connsiteX0" fmla="*/ 0 w 8064500"/>
                <a:gd name="connsiteY0" fmla="*/ 687223 h 777464"/>
                <a:gd name="connsiteX1" fmla="*/ 1549400 w 8064500"/>
                <a:gd name="connsiteY1" fmla="*/ 14123 h 777464"/>
                <a:gd name="connsiteX2" fmla="*/ 2857500 w 8064500"/>
                <a:gd name="connsiteY2" fmla="*/ 598323 h 777464"/>
                <a:gd name="connsiteX3" fmla="*/ 4140200 w 8064500"/>
                <a:gd name="connsiteY3" fmla="*/ 14123 h 777464"/>
                <a:gd name="connsiteX4" fmla="*/ 5613400 w 8064500"/>
                <a:gd name="connsiteY4" fmla="*/ 776123 h 777464"/>
                <a:gd name="connsiteX5" fmla="*/ 6908800 w 8064500"/>
                <a:gd name="connsiteY5" fmla="*/ 1423 h 777464"/>
                <a:gd name="connsiteX6" fmla="*/ 8064500 w 8064500"/>
                <a:gd name="connsiteY6" fmla="*/ 509423 h 777464"/>
                <a:gd name="connsiteX0" fmla="*/ 0 w 8064500"/>
                <a:gd name="connsiteY0" fmla="*/ 687223 h 777047"/>
                <a:gd name="connsiteX1" fmla="*/ 1549400 w 8064500"/>
                <a:gd name="connsiteY1" fmla="*/ 14123 h 777047"/>
                <a:gd name="connsiteX2" fmla="*/ 2857500 w 8064500"/>
                <a:gd name="connsiteY2" fmla="*/ 598323 h 777047"/>
                <a:gd name="connsiteX3" fmla="*/ 41402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857500 w 8064500"/>
                <a:gd name="connsiteY2" fmla="*/ 598323 h 777047"/>
                <a:gd name="connsiteX3" fmla="*/ 41402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857500 w 8064500"/>
                <a:gd name="connsiteY2" fmla="*/ 598323 h 777047"/>
                <a:gd name="connsiteX3" fmla="*/ 41402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857500 w 8064500"/>
                <a:gd name="connsiteY2" fmla="*/ 598323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857500 w 8064500"/>
                <a:gd name="connsiteY2" fmla="*/ 598323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857500 w 8064500"/>
                <a:gd name="connsiteY2" fmla="*/ 598323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790825 w 8064500"/>
                <a:gd name="connsiteY2" fmla="*/ 664998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790825 w 8064500"/>
                <a:gd name="connsiteY2" fmla="*/ 664998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549400 w 8064500"/>
                <a:gd name="connsiteY1" fmla="*/ 14123 h 777047"/>
                <a:gd name="connsiteX2" fmla="*/ 2790825 w 8064500"/>
                <a:gd name="connsiteY2" fmla="*/ 664998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473200 w 8064500"/>
                <a:gd name="connsiteY1" fmla="*/ 14123 h 777047"/>
                <a:gd name="connsiteX2" fmla="*/ 2790825 w 8064500"/>
                <a:gd name="connsiteY2" fmla="*/ 664998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473200 w 8064500"/>
                <a:gd name="connsiteY1" fmla="*/ 14123 h 777047"/>
                <a:gd name="connsiteX2" fmla="*/ 2790825 w 8064500"/>
                <a:gd name="connsiteY2" fmla="*/ 664998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473200 w 8064500"/>
                <a:gd name="connsiteY1" fmla="*/ 14123 h 777047"/>
                <a:gd name="connsiteX2" fmla="*/ 2790825 w 8064500"/>
                <a:gd name="connsiteY2" fmla="*/ 664998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8064500"/>
                <a:gd name="connsiteY0" fmla="*/ 687223 h 777047"/>
                <a:gd name="connsiteX1" fmla="*/ 1473200 w 8064500"/>
                <a:gd name="connsiteY1" fmla="*/ 14123 h 777047"/>
                <a:gd name="connsiteX2" fmla="*/ 2790825 w 8064500"/>
                <a:gd name="connsiteY2" fmla="*/ 664998 h 777047"/>
                <a:gd name="connsiteX3" fmla="*/ 4254500 w 8064500"/>
                <a:gd name="connsiteY3" fmla="*/ 14123 h 777047"/>
                <a:gd name="connsiteX4" fmla="*/ 5613400 w 8064500"/>
                <a:gd name="connsiteY4" fmla="*/ 776123 h 777047"/>
                <a:gd name="connsiteX5" fmla="*/ 6908800 w 8064500"/>
                <a:gd name="connsiteY5" fmla="*/ 1423 h 777047"/>
                <a:gd name="connsiteX6" fmla="*/ 8064500 w 8064500"/>
                <a:gd name="connsiteY6" fmla="*/ 509423 h 777047"/>
                <a:gd name="connsiteX0" fmla="*/ 0 w 7816850"/>
                <a:gd name="connsiteY0" fmla="*/ 715798 h 777047"/>
                <a:gd name="connsiteX1" fmla="*/ 1225550 w 7816850"/>
                <a:gd name="connsiteY1" fmla="*/ 14123 h 777047"/>
                <a:gd name="connsiteX2" fmla="*/ 2543175 w 7816850"/>
                <a:gd name="connsiteY2" fmla="*/ 664998 h 777047"/>
                <a:gd name="connsiteX3" fmla="*/ 4006850 w 7816850"/>
                <a:gd name="connsiteY3" fmla="*/ 14123 h 777047"/>
                <a:gd name="connsiteX4" fmla="*/ 5365750 w 7816850"/>
                <a:gd name="connsiteY4" fmla="*/ 776123 h 777047"/>
                <a:gd name="connsiteX5" fmla="*/ 6661150 w 7816850"/>
                <a:gd name="connsiteY5" fmla="*/ 1423 h 777047"/>
                <a:gd name="connsiteX6" fmla="*/ 7816850 w 7816850"/>
                <a:gd name="connsiteY6" fmla="*/ 509423 h 777047"/>
                <a:gd name="connsiteX0" fmla="*/ 0 w 7816850"/>
                <a:gd name="connsiteY0" fmla="*/ 715798 h 777047"/>
                <a:gd name="connsiteX1" fmla="*/ 1225550 w 7816850"/>
                <a:gd name="connsiteY1" fmla="*/ 14123 h 777047"/>
                <a:gd name="connsiteX2" fmla="*/ 2543175 w 7816850"/>
                <a:gd name="connsiteY2" fmla="*/ 664998 h 777047"/>
                <a:gd name="connsiteX3" fmla="*/ 4006850 w 7816850"/>
                <a:gd name="connsiteY3" fmla="*/ 14123 h 777047"/>
                <a:gd name="connsiteX4" fmla="*/ 5365750 w 7816850"/>
                <a:gd name="connsiteY4" fmla="*/ 776123 h 777047"/>
                <a:gd name="connsiteX5" fmla="*/ 6661150 w 7816850"/>
                <a:gd name="connsiteY5" fmla="*/ 1423 h 777047"/>
                <a:gd name="connsiteX6" fmla="*/ 7816850 w 7816850"/>
                <a:gd name="connsiteY6" fmla="*/ 509423 h 777047"/>
                <a:gd name="connsiteX0" fmla="*/ 0 w 7816850"/>
                <a:gd name="connsiteY0" fmla="*/ 725269 h 786518"/>
                <a:gd name="connsiteX1" fmla="*/ 1225550 w 7816850"/>
                <a:gd name="connsiteY1" fmla="*/ 23594 h 786518"/>
                <a:gd name="connsiteX2" fmla="*/ 2543175 w 7816850"/>
                <a:gd name="connsiteY2" fmla="*/ 674469 h 786518"/>
                <a:gd name="connsiteX3" fmla="*/ 4006850 w 7816850"/>
                <a:gd name="connsiteY3" fmla="*/ 23594 h 786518"/>
                <a:gd name="connsiteX4" fmla="*/ 5365750 w 7816850"/>
                <a:gd name="connsiteY4" fmla="*/ 785594 h 786518"/>
                <a:gd name="connsiteX5" fmla="*/ 6727825 w 7816850"/>
                <a:gd name="connsiteY5" fmla="*/ 1369 h 786518"/>
                <a:gd name="connsiteX6" fmla="*/ 7816850 w 7816850"/>
                <a:gd name="connsiteY6" fmla="*/ 518894 h 786518"/>
                <a:gd name="connsiteX0" fmla="*/ 0 w 7816850"/>
                <a:gd name="connsiteY0" fmla="*/ 725269 h 786518"/>
                <a:gd name="connsiteX1" fmla="*/ 1225550 w 7816850"/>
                <a:gd name="connsiteY1" fmla="*/ 23594 h 786518"/>
                <a:gd name="connsiteX2" fmla="*/ 2543175 w 7816850"/>
                <a:gd name="connsiteY2" fmla="*/ 674469 h 786518"/>
                <a:gd name="connsiteX3" fmla="*/ 4006850 w 7816850"/>
                <a:gd name="connsiteY3" fmla="*/ 23594 h 786518"/>
                <a:gd name="connsiteX4" fmla="*/ 5394325 w 7816850"/>
                <a:gd name="connsiteY4" fmla="*/ 785594 h 786518"/>
                <a:gd name="connsiteX5" fmla="*/ 6727825 w 7816850"/>
                <a:gd name="connsiteY5" fmla="*/ 1369 h 786518"/>
                <a:gd name="connsiteX6" fmla="*/ 7816850 w 7816850"/>
                <a:gd name="connsiteY6" fmla="*/ 518894 h 786518"/>
                <a:gd name="connsiteX0" fmla="*/ 0 w 7816850"/>
                <a:gd name="connsiteY0" fmla="*/ 725269 h 785747"/>
                <a:gd name="connsiteX1" fmla="*/ 1225550 w 7816850"/>
                <a:gd name="connsiteY1" fmla="*/ 23594 h 785747"/>
                <a:gd name="connsiteX2" fmla="*/ 2543175 w 7816850"/>
                <a:gd name="connsiteY2" fmla="*/ 674469 h 785747"/>
                <a:gd name="connsiteX3" fmla="*/ 4006850 w 7816850"/>
                <a:gd name="connsiteY3" fmla="*/ 23594 h 785747"/>
                <a:gd name="connsiteX4" fmla="*/ 5394325 w 7816850"/>
                <a:gd name="connsiteY4" fmla="*/ 785594 h 785747"/>
                <a:gd name="connsiteX5" fmla="*/ 6727825 w 7816850"/>
                <a:gd name="connsiteY5" fmla="*/ 1369 h 785747"/>
                <a:gd name="connsiteX6" fmla="*/ 7816850 w 7816850"/>
                <a:gd name="connsiteY6" fmla="*/ 518894 h 785747"/>
                <a:gd name="connsiteX0" fmla="*/ 0 w 7816850"/>
                <a:gd name="connsiteY0" fmla="*/ 725269 h 785747"/>
                <a:gd name="connsiteX1" fmla="*/ 1225550 w 7816850"/>
                <a:gd name="connsiteY1" fmla="*/ 23594 h 785747"/>
                <a:gd name="connsiteX2" fmla="*/ 2543175 w 7816850"/>
                <a:gd name="connsiteY2" fmla="*/ 674469 h 785747"/>
                <a:gd name="connsiteX3" fmla="*/ 4006850 w 7816850"/>
                <a:gd name="connsiteY3" fmla="*/ 23594 h 785747"/>
                <a:gd name="connsiteX4" fmla="*/ 5394325 w 7816850"/>
                <a:gd name="connsiteY4" fmla="*/ 785594 h 785747"/>
                <a:gd name="connsiteX5" fmla="*/ 6727825 w 7816850"/>
                <a:gd name="connsiteY5" fmla="*/ 1369 h 785747"/>
                <a:gd name="connsiteX6" fmla="*/ 7816850 w 7816850"/>
                <a:gd name="connsiteY6" fmla="*/ 518894 h 785747"/>
                <a:gd name="connsiteX0" fmla="*/ 0 w 7816850"/>
                <a:gd name="connsiteY0" fmla="*/ 725269 h 776224"/>
                <a:gd name="connsiteX1" fmla="*/ 1225550 w 7816850"/>
                <a:gd name="connsiteY1" fmla="*/ 23594 h 776224"/>
                <a:gd name="connsiteX2" fmla="*/ 2543175 w 7816850"/>
                <a:gd name="connsiteY2" fmla="*/ 674469 h 776224"/>
                <a:gd name="connsiteX3" fmla="*/ 4006850 w 7816850"/>
                <a:gd name="connsiteY3" fmla="*/ 23594 h 776224"/>
                <a:gd name="connsiteX4" fmla="*/ 5422900 w 7816850"/>
                <a:gd name="connsiteY4" fmla="*/ 776069 h 776224"/>
                <a:gd name="connsiteX5" fmla="*/ 6727825 w 7816850"/>
                <a:gd name="connsiteY5" fmla="*/ 1369 h 776224"/>
                <a:gd name="connsiteX6" fmla="*/ 7816850 w 7816850"/>
                <a:gd name="connsiteY6" fmla="*/ 518894 h 776224"/>
                <a:gd name="connsiteX0" fmla="*/ 0 w 7816850"/>
                <a:gd name="connsiteY0" fmla="*/ 725269 h 776069"/>
                <a:gd name="connsiteX1" fmla="*/ 1225550 w 7816850"/>
                <a:gd name="connsiteY1" fmla="*/ 23594 h 776069"/>
                <a:gd name="connsiteX2" fmla="*/ 2543175 w 7816850"/>
                <a:gd name="connsiteY2" fmla="*/ 674469 h 776069"/>
                <a:gd name="connsiteX3" fmla="*/ 4006850 w 7816850"/>
                <a:gd name="connsiteY3" fmla="*/ 23594 h 776069"/>
                <a:gd name="connsiteX4" fmla="*/ 5422900 w 7816850"/>
                <a:gd name="connsiteY4" fmla="*/ 776069 h 776069"/>
                <a:gd name="connsiteX5" fmla="*/ 6727825 w 7816850"/>
                <a:gd name="connsiteY5" fmla="*/ 1369 h 776069"/>
                <a:gd name="connsiteX6" fmla="*/ 7816850 w 7816850"/>
                <a:gd name="connsiteY6" fmla="*/ 518894 h 776069"/>
                <a:gd name="connsiteX0" fmla="*/ 0 w 7816850"/>
                <a:gd name="connsiteY0" fmla="*/ 725269 h 776069"/>
                <a:gd name="connsiteX1" fmla="*/ 1225550 w 7816850"/>
                <a:gd name="connsiteY1" fmla="*/ 23594 h 776069"/>
                <a:gd name="connsiteX2" fmla="*/ 2543175 w 7816850"/>
                <a:gd name="connsiteY2" fmla="*/ 674469 h 776069"/>
                <a:gd name="connsiteX3" fmla="*/ 4006850 w 7816850"/>
                <a:gd name="connsiteY3" fmla="*/ 23594 h 776069"/>
                <a:gd name="connsiteX4" fmla="*/ 5422900 w 7816850"/>
                <a:gd name="connsiteY4" fmla="*/ 776069 h 776069"/>
                <a:gd name="connsiteX5" fmla="*/ 6727825 w 7816850"/>
                <a:gd name="connsiteY5" fmla="*/ 1369 h 776069"/>
                <a:gd name="connsiteX6" fmla="*/ 7816850 w 7816850"/>
                <a:gd name="connsiteY6" fmla="*/ 518894 h 776069"/>
                <a:gd name="connsiteX0" fmla="*/ 0 w 7816850"/>
                <a:gd name="connsiteY0" fmla="*/ 362412 h 776069"/>
                <a:gd name="connsiteX1" fmla="*/ 1225550 w 7816850"/>
                <a:gd name="connsiteY1" fmla="*/ 23594 h 776069"/>
                <a:gd name="connsiteX2" fmla="*/ 2543175 w 7816850"/>
                <a:gd name="connsiteY2" fmla="*/ 674469 h 776069"/>
                <a:gd name="connsiteX3" fmla="*/ 4006850 w 7816850"/>
                <a:gd name="connsiteY3" fmla="*/ 23594 h 776069"/>
                <a:gd name="connsiteX4" fmla="*/ 5422900 w 7816850"/>
                <a:gd name="connsiteY4" fmla="*/ 776069 h 776069"/>
                <a:gd name="connsiteX5" fmla="*/ 6727825 w 7816850"/>
                <a:gd name="connsiteY5" fmla="*/ 1369 h 776069"/>
                <a:gd name="connsiteX6" fmla="*/ 7816850 w 7816850"/>
                <a:gd name="connsiteY6" fmla="*/ 518894 h 776069"/>
                <a:gd name="connsiteX0" fmla="*/ 0 w 7816850"/>
                <a:gd name="connsiteY0" fmla="*/ 362412 h 703498"/>
                <a:gd name="connsiteX1" fmla="*/ 1225550 w 7816850"/>
                <a:gd name="connsiteY1" fmla="*/ 23594 h 703498"/>
                <a:gd name="connsiteX2" fmla="*/ 2543175 w 7816850"/>
                <a:gd name="connsiteY2" fmla="*/ 674469 h 703498"/>
                <a:gd name="connsiteX3" fmla="*/ 4006850 w 7816850"/>
                <a:gd name="connsiteY3" fmla="*/ 23594 h 703498"/>
                <a:gd name="connsiteX4" fmla="*/ 5393872 w 7816850"/>
                <a:gd name="connsiteY4" fmla="*/ 703498 h 703498"/>
                <a:gd name="connsiteX5" fmla="*/ 6727825 w 7816850"/>
                <a:gd name="connsiteY5" fmla="*/ 1369 h 703498"/>
                <a:gd name="connsiteX6" fmla="*/ 7816850 w 7816850"/>
                <a:gd name="connsiteY6" fmla="*/ 518894 h 703498"/>
                <a:gd name="connsiteX0" fmla="*/ 0 w 7816850"/>
                <a:gd name="connsiteY0" fmla="*/ 362412 h 703498"/>
                <a:gd name="connsiteX1" fmla="*/ 1225550 w 7816850"/>
                <a:gd name="connsiteY1" fmla="*/ 23594 h 703498"/>
                <a:gd name="connsiteX2" fmla="*/ 2543175 w 7816850"/>
                <a:gd name="connsiteY2" fmla="*/ 674469 h 703498"/>
                <a:gd name="connsiteX3" fmla="*/ 3963307 w 7816850"/>
                <a:gd name="connsiteY3" fmla="*/ 255823 h 703498"/>
                <a:gd name="connsiteX4" fmla="*/ 5393872 w 7816850"/>
                <a:gd name="connsiteY4" fmla="*/ 703498 h 703498"/>
                <a:gd name="connsiteX5" fmla="*/ 6727825 w 7816850"/>
                <a:gd name="connsiteY5" fmla="*/ 1369 h 703498"/>
                <a:gd name="connsiteX6" fmla="*/ 7816850 w 7816850"/>
                <a:gd name="connsiteY6" fmla="*/ 518894 h 703498"/>
                <a:gd name="connsiteX0" fmla="*/ 0 w 7816850"/>
                <a:gd name="connsiteY0" fmla="*/ 341738 h 682824"/>
                <a:gd name="connsiteX1" fmla="*/ 1225550 w 7816850"/>
                <a:gd name="connsiteY1" fmla="*/ 2920 h 682824"/>
                <a:gd name="connsiteX2" fmla="*/ 2543175 w 7816850"/>
                <a:gd name="connsiteY2" fmla="*/ 653795 h 682824"/>
                <a:gd name="connsiteX3" fmla="*/ 3963307 w 7816850"/>
                <a:gd name="connsiteY3" fmla="*/ 235149 h 682824"/>
                <a:gd name="connsiteX4" fmla="*/ 5393872 w 7816850"/>
                <a:gd name="connsiteY4" fmla="*/ 682824 h 682824"/>
                <a:gd name="connsiteX5" fmla="*/ 6742339 w 7816850"/>
                <a:gd name="connsiteY5" fmla="*/ 53266 h 682824"/>
                <a:gd name="connsiteX6" fmla="*/ 7816850 w 7816850"/>
                <a:gd name="connsiteY6" fmla="*/ 498220 h 682824"/>
                <a:gd name="connsiteX0" fmla="*/ 0 w 7642679"/>
                <a:gd name="connsiteY0" fmla="*/ 341738 h 682824"/>
                <a:gd name="connsiteX1" fmla="*/ 1225550 w 7642679"/>
                <a:gd name="connsiteY1" fmla="*/ 2920 h 682824"/>
                <a:gd name="connsiteX2" fmla="*/ 2543175 w 7642679"/>
                <a:gd name="connsiteY2" fmla="*/ 653795 h 682824"/>
                <a:gd name="connsiteX3" fmla="*/ 3963307 w 7642679"/>
                <a:gd name="connsiteY3" fmla="*/ 235149 h 682824"/>
                <a:gd name="connsiteX4" fmla="*/ 5393872 w 7642679"/>
                <a:gd name="connsiteY4" fmla="*/ 682824 h 682824"/>
                <a:gd name="connsiteX5" fmla="*/ 6742339 w 7642679"/>
                <a:gd name="connsiteY5" fmla="*/ 53266 h 682824"/>
                <a:gd name="connsiteX6" fmla="*/ 7642679 w 7642679"/>
                <a:gd name="connsiteY6" fmla="*/ 411134 h 682824"/>
                <a:gd name="connsiteX0" fmla="*/ 0 w 7613650"/>
                <a:gd name="connsiteY0" fmla="*/ 341738 h 682824"/>
                <a:gd name="connsiteX1" fmla="*/ 1225550 w 7613650"/>
                <a:gd name="connsiteY1" fmla="*/ 2920 h 682824"/>
                <a:gd name="connsiteX2" fmla="*/ 2543175 w 7613650"/>
                <a:gd name="connsiteY2" fmla="*/ 653795 h 682824"/>
                <a:gd name="connsiteX3" fmla="*/ 3963307 w 7613650"/>
                <a:gd name="connsiteY3" fmla="*/ 235149 h 682824"/>
                <a:gd name="connsiteX4" fmla="*/ 5393872 w 7613650"/>
                <a:gd name="connsiteY4" fmla="*/ 682824 h 682824"/>
                <a:gd name="connsiteX5" fmla="*/ 6742339 w 7613650"/>
                <a:gd name="connsiteY5" fmla="*/ 53266 h 682824"/>
                <a:gd name="connsiteX6" fmla="*/ 7613650 w 7613650"/>
                <a:gd name="connsiteY6" fmla="*/ 454677 h 682824"/>
                <a:gd name="connsiteX0" fmla="*/ 0 w 7613650"/>
                <a:gd name="connsiteY0" fmla="*/ 341738 h 682824"/>
                <a:gd name="connsiteX1" fmla="*/ 1225550 w 7613650"/>
                <a:gd name="connsiteY1" fmla="*/ 2920 h 682824"/>
                <a:gd name="connsiteX2" fmla="*/ 2543175 w 7613650"/>
                <a:gd name="connsiteY2" fmla="*/ 653795 h 682824"/>
                <a:gd name="connsiteX3" fmla="*/ 3963307 w 7613650"/>
                <a:gd name="connsiteY3" fmla="*/ 235149 h 682824"/>
                <a:gd name="connsiteX4" fmla="*/ 5393872 w 7613650"/>
                <a:gd name="connsiteY4" fmla="*/ 682824 h 682824"/>
                <a:gd name="connsiteX5" fmla="*/ 6742339 w 7613650"/>
                <a:gd name="connsiteY5" fmla="*/ 53266 h 682824"/>
                <a:gd name="connsiteX6" fmla="*/ 7613650 w 7613650"/>
                <a:gd name="connsiteY6" fmla="*/ 454677 h 682824"/>
                <a:gd name="connsiteX0" fmla="*/ 0 w 7613650"/>
                <a:gd name="connsiteY0" fmla="*/ 341738 h 682824"/>
                <a:gd name="connsiteX1" fmla="*/ 1225550 w 7613650"/>
                <a:gd name="connsiteY1" fmla="*/ 2920 h 682824"/>
                <a:gd name="connsiteX2" fmla="*/ 2543175 w 7613650"/>
                <a:gd name="connsiteY2" fmla="*/ 653795 h 682824"/>
                <a:gd name="connsiteX3" fmla="*/ 3963307 w 7613650"/>
                <a:gd name="connsiteY3" fmla="*/ 235149 h 682824"/>
                <a:gd name="connsiteX4" fmla="*/ 5393872 w 7613650"/>
                <a:gd name="connsiteY4" fmla="*/ 682824 h 682824"/>
                <a:gd name="connsiteX5" fmla="*/ 6742339 w 7613650"/>
                <a:gd name="connsiteY5" fmla="*/ 53266 h 682824"/>
                <a:gd name="connsiteX6" fmla="*/ 7613650 w 7613650"/>
                <a:gd name="connsiteY6" fmla="*/ 454677 h 682824"/>
                <a:gd name="connsiteX0" fmla="*/ 0 w 7613650"/>
                <a:gd name="connsiteY0" fmla="*/ 341738 h 682824"/>
                <a:gd name="connsiteX1" fmla="*/ 1225550 w 7613650"/>
                <a:gd name="connsiteY1" fmla="*/ 2920 h 682824"/>
                <a:gd name="connsiteX2" fmla="*/ 2543175 w 7613650"/>
                <a:gd name="connsiteY2" fmla="*/ 653795 h 682824"/>
                <a:gd name="connsiteX3" fmla="*/ 3963307 w 7613650"/>
                <a:gd name="connsiteY3" fmla="*/ 235149 h 682824"/>
                <a:gd name="connsiteX4" fmla="*/ 5393872 w 7613650"/>
                <a:gd name="connsiteY4" fmla="*/ 682824 h 682824"/>
                <a:gd name="connsiteX5" fmla="*/ 6742339 w 7613650"/>
                <a:gd name="connsiteY5" fmla="*/ 53266 h 682824"/>
                <a:gd name="connsiteX6" fmla="*/ 7613650 w 7613650"/>
                <a:gd name="connsiteY6" fmla="*/ 454677 h 682824"/>
                <a:gd name="connsiteX0" fmla="*/ 0 w 7613650"/>
                <a:gd name="connsiteY0" fmla="*/ 341738 h 682824"/>
                <a:gd name="connsiteX1" fmla="*/ 1225550 w 7613650"/>
                <a:gd name="connsiteY1" fmla="*/ 2920 h 682824"/>
                <a:gd name="connsiteX2" fmla="*/ 2543175 w 7613650"/>
                <a:gd name="connsiteY2" fmla="*/ 653795 h 682824"/>
                <a:gd name="connsiteX3" fmla="*/ 3963307 w 7613650"/>
                <a:gd name="connsiteY3" fmla="*/ 235149 h 682824"/>
                <a:gd name="connsiteX4" fmla="*/ 5393872 w 7613650"/>
                <a:gd name="connsiteY4" fmla="*/ 682824 h 682824"/>
                <a:gd name="connsiteX5" fmla="*/ 6742339 w 7613650"/>
                <a:gd name="connsiteY5" fmla="*/ 53266 h 682824"/>
                <a:gd name="connsiteX6" fmla="*/ 7613650 w 7613650"/>
                <a:gd name="connsiteY6" fmla="*/ 454677 h 682824"/>
                <a:gd name="connsiteX0" fmla="*/ 0 w 7613650"/>
                <a:gd name="connsiteY0" fmla="*/ 341738 h 682824"/>
                <a:gd name="connsiteX1" fmla="*/ 1225550 w 7613650"/>
                <a:gd name="connsiteY1" fmla="*/ 2920 h 682824"/>
                <a:gd name="connsiteX2" fmla="*/ 2543175 w 7613650"/>
                <a:gd name="connsiteY2" fmla="*/ 653795 h 682824"/>
                <a:gd name="connsiteX3" fmla="*/ 3963307 w 7613650"/>
                <a:gd name="connsiteY3" fmla="*/ 235149 h 682824"/>
                <a:gd name="connsiteX4" fmla="*/ 5393872 w 7613650"/>
                <a:gd name="connsiteY4" fmla="*/ 682824 h 682824"/>
                <a:gd name="connsiteX5" fmla="*/ 6742339 w 7613650"/>
                <a:gd name="connsiteY5" fmla="*/ 53266 h 682824"/>
                <a:gd name="connsiteX6" fmla="*/ 7613650 w 7613650"/>
                <a:gd name="connsiteY6" fmla="*/ 454677 h 682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13650" h="682824">
                  <a:moveTo>
                    <a:pt x="0" y="341738"/>
                  </a:moveTo>
                  <a:cubicBezTo>
                    <a:pt x="157692" y="222146"/>
                    <a:pt x="601133" y="-29888"/>
                    <a:pt x="1225550" y="2920"/>
                  </a:cubicBezTo>
                  <a:cubicBezTo>
                    <a:pt x="1823508" y="35728"/>
                    <a:pt x="2069042" y="611462"/>
                    <a:pt x="2543175" y="653795"/>
                  </a:cubicBezTo>
                  <a:cubicBezTo>
                    <a:pt x="3104092" y="649562"/>
                    <a:pt x="3469065" y="229857"/>
                    <a:pt x="3963307" y="235149"/>
                  </a:cubicBezTo>
                  <a:cubicBezTo>
                    <a:pt x="4616299" y="231974"/>
                    <a:pt x="4687359" y="672392"/>
                    <a:pt x="5393872" y="682824"/>
                  </a:cubicBezTo>
                  <a:cubicBezTo>
                    <a:pt x="6008461" y="610102"/>
                    <a:pt x="6205764" y="130524"/>
                    <a:pt x="6742339" y="53266"/>
                  </a:cubicBezTo>
                  <a:cubicBezTo>
                    <a:pt x="7158415" y="32099"/>
                    <a:pt x="7483777" y="273098"/>
                    <a:pt x="7613650" y="454677"/>
                  </a:cubicBezTo>
                </a:path>
              </a:pathLst>
            </a:custGeom>
            <a:noFill/>
            <a:ln w="9525">
              <a:solidFill>
                <a:schemeClr val="tx1">
                  <a:lumMod val="85000"/>
                  <a:lumOff val="15000"/>
                </a:schemeClr>
              </a:solidFill>
              <a:prstDash val="sysDash"/>
              <a:tailEnd type="triangle"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grpSp>
          <p:nvGrpSpPr>
            <p:cNvPr id="15" name="组合 22"/>
            <p:cNvGrpSpPr>
              <a:grpSpLocks/>
            </p:cNvGrpSpPr>
            <p:nvPr/>
          </p:nvGrpSpPr>
          <p:grpSpPr bwMode="auto">
            <a:xfrm>
              <a:off x="1198563" y="3841750"/>
              <a:ext cx="966787" cy="2311400"/>
              <a:chOff x="179512" y="2797966"/>
              <a:chExt cx="1513892" cy="2709936"/>
            </a:xfrm>
          </p:grpSpPr>
          <p:sp>
            <p:nvSpPr>
              <p:cNvPr id="28" name="圆角矩形 27"/>
              <p:cNvSpPr/>
              <p:nvPr/>
            </p:nvSpPr>
            <p:spPr>
              <a:xfrm>
                <a:off x="179512" y="4149080"/>
                <a:ext cx="1512168" cy="1358822"/>
              </a:xfrm>
              <a:prstGeom prst="roundRect">
                <a:avLst>
                  <a:gd name="adj" fmla="val 5673"/>
                </a:avLst>
              </a:prstGeom>
              <a:solidFill>
                <a:srgbClr val="13A907"/>
              </a:solidFill>
              <a:ln>
                <a:noFill/>
              </a:ln>
              <a:scene3d>
                <a:camera prst="isometricOffAxis1Top">
                  <a:rot lat="19308370" lon="17994607" rev="3982837"/>
                </a:camera>
                <a:lightRig rig="soft" dir="t"/>
              </a:scene3d>
              <a:sp3d extrusionH="63500"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sp>
            <p:nvSpPr>
              <p:cNvPr id="29" name="圆角矩形 28"/>
              <p:cNvSpPr/>
              <p:nvPr/>
            </p:nvSpPr>
            <p:spPr>
              <a:xfrm>
                <a:off x="181236" y="4138187"/>
                <a:ext cx="1512168" cy="1358822"/>
              </a:xfrm>
              <a:prstGeom prst="roundRect">
                <a:avLst>
                  <a:gd name="adj" fmla="val 5673"/>
                </a:avLst>
              </a:prstGeom>
              <a:gradFill flip="none" rotWithShape="1">
                <a:gsLst>
                  <a:gs pos="0">
                    <a:srgbClr val="DDEBCF"/>
                  </a:gs>
                  <a:gs pos="50000">
                    <a:srgbClr val="9CB86E"/>
                  </a:gs>
                  <a:gs pos="100000">
                    <a:srgbClr val="156B13"/>
                  </a:gs>
                </a:gsLst>
                <a:lin ang="7200000" scaled="0"/>
                <a:tileRect/>
              </a:gradFill>
              <a:ln>
                <a:noFill/>
              </a:ln>
              <a:scene3d>
                <a:camera prst="isometricOffAxis1Top">
                  <a:rot lat="19308370" lon="17994607" rev="3982837"/>
                </a:camera>
                <a:lightRig rig="sof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sp>
            <p:nvSpPr>
              <p:cNvPr id="30" name="椭圆 10"/>
              <p:cNvSpPr/>
              <p:nvPr/>
            </p:nvSpPr>
            <p:spPr>
              <a:xfrm>
                <a:off x="256573" y="2797966"/>
                <a:ext cx="1379657" cy="2188794"/>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60593 w 1457926"/>
                  <a:gd name="connsiteY8" fmla="*/ 1841423 h 2135354"/>
                  <a:gd name="connsiteX9" fmla="*/ 0 w 1457926"/>
                  <a:gd name="connsiteY9" fmla="*/ 1731886 h 2135354"/>
                  <a:gd name="connsiteX10" fmla="*/ 616661 w 1457926"/>
                  <a:gd name="connsiteY10" fmla="*/ 0 h 2135354"/>
                  <a:gd name="connsiteX0" fmla="*/ 689418 w 1530683"/>
                  <a:gd name="connsiteY0" fmla="*/ 0 h 2135354"/>
                  <a:gd name="connsiteX1" fmla="*/ 948148 w 1530683"/>
                  <a:gd name="connsiteY1" fmla="*/ 0 h 2135354"/>
                  <a:gd name="connsiteX2" fmla="*/ 1530683 w 1530683"/>
                  <a:gd name="connsiteY2" fmla="*/ 1732147 h 2135354"/>
                  <a:gd name="connsiteX3" fmla="*/ 1512420 w 1530683"/>
                  <a:gd name="connsiteY3" fmla="*/ 1841423 h 2135354"/>
                  <a:gd name="connsiteX4" fmla="*/ 1505629 w 1530683"/>
                  <a:gd name="connsiteY4" fmla="*/ 1841423 h 2135354"/>
                  <a:gd name="connsiteX5" fmla="*/ 1509070 w 1530683"/>
                  <a:gd name="connsiteY5" fmla="*/ 1855288 h 2135354"/>
                  <a:gd name="connsiteX6" fmla="*/ 819489 w 1530683"/>
                  <a:gd name="connsiteY6" fmla="*/ 2135354 h 2135354"/>
                  <a:gd name="connsiteX7" fmla="*/ 129908 w 1530683"/>
                  <a:gd name="connsiteY7" fmla="*/ 1855288 h 2135354"/>
                  <a:gd name="connsiteX8" fmla="*/ 0 w 1530683"/>
                  <a:gd name="connsiteY8" fmla="*/ 1841423 h 2135354"/>
                  <a:gd name="connsiteX9" fmla="*/ 72757 w 1530683"/>
                  <a:gd name="connsiteY9" fmla="*/ 1731886 h 2135354"/>
                  <a:gd name="connsiteX10" fmla="*/ 689418 w 1530683"/>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0 w 1457926"/>
                  <a:gd name="connsiteY8" fmla="*/ 1731886 h 2135354"/>
                  <a:gd name="connsiteX9" fmla="*/ 616661 w 1457926"/>
                  <a:gd name="connsiteY9" fmla="*/ 0 h 2135354"/>
                  <a:gd name="connsiteX0" fmla="*/ 559510 w 1400775"/>
                  <a:gd name="connsiteY0" fmla="*/ 0 h 2135354"/>
                  <a:gd name="connsiteX1" fmla="*/ 818240 w 1400775"/>
                  <a:gd name="connsiteY1" fmla="*/ 0 h 2135354"/>
                  <a:gd name="connsiteX2" fmla="*/ 1400775 w 1400775"/>
                  <a:gd name="connsiteY2" fmla="*/ 1732147 h 2135354"/>
                  <a:gd name="connsiteX3" fmla="*/ 1382512 w 1400775"/>
                  <a:gd name="connsiteY3" fmla="*/ 1841423 h 2135354"/>
                  <a:gd name="connsiteX4" fmla="*/ 1375721 w 1400775"/>
                  <a:gd name="connsiteY4" fmla="*/ 1841423 h 2135354"/>
                  <a:gd name="connsiteX5" fmla="*/ 1379162 w 1400775"/>
                  <a:gd name="connsiteY5" fmla="*/ 1855288 h 2135354"/>
                  <a:gd name="connsiteX6" fmla="*/ 689581 w 1400775"/>
                  <a:gd name="connsiteY6" fmla="*/ 2135354 h 2135354"/>
                  <a:gd name="connsiteX7" fmla="*/ 0 w 1400775"/>
                  <a:gd name="connsiteY7" fmla="*/ 1855288 h 2135354"/>
                  <a:gd name="connsiteX8" fmla="*/ 559510 w 1400775"/>
                  <a:gd name="connsiteY8" fmla="*/ 0 h 2135354"/>
                  <a:gd name="connsiteX0" fmla="*/ 559510 w 1382512"/>
                  <a:gd name="connsiteY0" fmla="*/ 0 h 2135354"/>
                  <a:gd name="connsiteX1" fmla="*/ 818240 w 1382512"/>
                  <a:gd name="connsiteY1" fmla="*/ 0 h 2135354"/>
                  <a:gd name="connsiteX2" fmla="*/ 1382512 w 1382512"/>
                  <a:gd name="connsiteY2" fmla="*/ 1841423 h 2135354"/>
                  <a:gd name="connsiteX3" fmla="*/ 1375721 w 1382512"/>
                  <a:gd name="connsiteY3" fmla="*/ 1841423 h 2135354"/>
                  <a:gd name="connsiteX4" fmla="*/ 1379162 w 1382512"/>
                  <a:gd name="connsiteY4" fmla="*/ 1855288 h 2135354"/>
                  <a:gd name="connsiteX5" fmla="*/ 689581 w 1382512"/>
                  <a:gd name="connsiteY5" fmla="*/ 2135354 h 2135354"/>
                  <a:gd name="connsiteX6" fmla="*/ 0 w 1382512"/>
                  <a:gd name="connsiteY6" fmla="*/ 1855288 h 2135354"/>
                  <a:gd name="connsiteX7" fmla="*/ 559510 w 1382512"/>
                  <a:gd name="connsiteY7" fmla="*/ 0 h 2135354"/>
                  <a:gd name="connsiteX0" fmla="*/ 559510 w 1392037"/>
                  <a:gd name="connsiteY0" fmla="*/ 0 h 2135354"/>
                  <a:gd name="connsiteX1" fmla="*/ 818240 w 1392037"/>
                  <a:gd name="connsiteY1" fmla="*/ 0 h 2135354"/>
                  <a:gd name="connsiteX2" fmla="*/ 1392037 w 1392037"/>
                  <a:gd name="connsiteY2" fmla="*/ 1727123 h 2135354"/>
                  <a:gd name="connsiteX3" fmla="*/ 1375721 w 1392037"/>
                  <a:gd name="connsiteY3" fmla="*/ 1841423 h 2135354"/>
                  <a:gd name="connsiteX4" fmla="*/ 1379162 w 1392037"/>
                  <a:gd name="connsiteY4" fmla="*/ 1855288 h 2135354"/>
                  <a:gd name="connsiteX5" fmla="*/ 689581 w 1392037"/>
                  <a:gd name="connsiteY5" fmla="*/ 2135354 h 2135354"/>
                  <a:gd name="connsiteX6" fmla="*/ 0 w 1392037"/>
                  <a:gd name="connsiteY6" fmla="*/ 1855288 h 2135354"/>
                  <a:gd name="connsiteX7" fmla="*/ 559510 w 1392037"/>
                  <a:gd name="connsiteY7" fmla="*/ 0 h 2135354"/>
                  <a:gd name="connsiteX0" fmla="*/ 559510 w 1379162"/>
                  <a:gd name="connsiteY0" fmla="*/ 0 h 2135354"/>
                  <a:gd name="connsiteX1" fmla="*/ 818240 w 1379162"/>
                  <a:gd name="connsiteY1" fmla="*/ 0 h 2135354"/>
                  <a:gd name="connsiteX2" fmla="*/ 1375721 w 1379162"/>
                  <a:gd name="connsiteY2" fmla="*/ 1841423 h 2135354"/>
                  <a:gd name="connsiteX3" fmla="*/ 1379162 w 1379162"/>
                  <a:gd name="connsiteY3" fmla="*/ 1855288 h 2135354"/>
                  <a:gd name="connsiteX4" fmla="*/ 689581 w 1379162"/>
                  <a:gd name="connsiteY4" fmla="*/ 2135354 h 2135354"/>
                  <a:gd name="connsiteX5" fmla="*/ 0 w 1379162"/>
                  <a:gd name="connsiteY5" fmla="*/ 1855288 h 2135354"/>
                  <a:gd name="connsiteX6" fmla="*/ 559510 w 1379162"/>
                  <a:gd name="connsiteY6" fmla="*/ 0 h 2135354"/>
                  <a:gd name="connsiteX0" fmla="*/ 559510 w 1379162"/>
                  <a:gd name="connsiteY0" fmla="*/ 3 h 2135357"/>
                  <a:gd name="connsiteX1" fmla="*/ 818240 w 1379162"/>
                  <a:gd name="connsiteY1" fmla="*/ 3 h 2135357"/>
                  <a:gd name="connsiteX2" fmla="*/ 1375721 w 1379162"/>
                  <a:gd name="connsiteY2" fmla="*/ 1841426 h 2135357"/>
                  <a:gd name="connsiteX3" fmla="*/ 1379162 w 1379162"/>
                  <a:gd name="connsiteY3" fmla="*/ 1855291 h 2135357"/>
                  <a:gd name="connsiteX4" fmla="*/ 689581 w 1379162"/>
                  <a:gd name="connsiteY4" fmla="*/ 2135357 h 2135357"/>
                  <a:gd name="connsiteX5" fmla="*/ 0 w 1379162"/>
                  <a:gd name="connsiteY5" fmla="*/ 1855291 h 2135357"/>
                  <a:gd name="connsiteX6" fmla="*/ 559510 w 1379162"/>
                  <a:gd name="connsiteY6" fmla="*/ 3 h 2135357"/>
                  <a:gd name="connsiteX0" fmla="*/ 559510 w 1379162"/>
                  <a:gd name="connsiteY0" fmla="*/ 40216 h 2175570"/>
                  <a:gd name="connsiteX1" fmla="*/ 818240 w 1379162"/>
                  <a:gd name="connsiteY1" fmla="*/ 40216 h 2175570"/>
                  <a:gd name="connsiteX2" fmla="*/ 1375721 w 1379162"/>
                  <a:gd name="connsiteY2" fmla="*/ 1881639 h 2175570"/>
                  <a:gd name="connsiteX3" fmla="*/ 1379162 w 1379162"/>
                  <a:gd name="connsiteY3" fmla="*/ 1895504 h 2175570"/>
                  <a:gd name="connsiteX4" fmla="*/ 689581 w 1379162"/>
                  <a:gd name="connsiteY4" fmla="*/ 2175570 h 2175570"/>
                  <a:gd name="connsiteX5" fmla="*/ 0 w 1379162"/>
                  <a:gd name="connsiteY5" fmla="*/ 1895504 h 2175570"/>
                  <a:gd name="connsiteX6" fmla="*/ 559510 w 1379162"/>
                  <a:gd name="connsiteY6" fmla="*/ 40216 h 2175570"/>
                  <a:gd name="connsiteX0" fmla="*/ 559510 w 1379162"/>
                  <a:gd name="connsiteY0" fmla="*/ 50079 h 2185433"/>
                  <a:gd name="connsiteX1" fmla="*/ 818240 w 1379162"/>
                  <a:gd name="connsiteY1" fmla="*/ 50079 h 2185433"/>
                  <a:gd name="connsiteX2" fmla="*/ 1375721 w 1379162"/>
                  <a:gd name="connsiteY2" fmla="*/ 1891502 h 2185433"/>
                  <a:gd name="connsiteX3" fmla="*/ 1379162 w 1379162"/>
                  <a:gd name="connsiteY3" fmla="*/ 1905367 h 2185433"/>
                  <a:gd name="connsiteX4" fmla="*/ 689581 w 1379162"/>
                  <a:gd name="connsiteY4" fmla="*/ 2185433 h 2185433"/>
                  <a:gd name="connsiteX5" fmla="*/ 0 w 1379162"/>
                  <a:gd name="connsiteY5" fmla="*/ 1905367 h 2185433"/>
                  <a:gd name="connsiteX6" fmla="*/ 559510 w 1379162"/>
                  <a:gd name="connsiteY6" fmla="*/ 50079 h 2185433"/>
                  <a:gd name="connsiteX0" fmla="*/ 559510 w 1379162"/>
                  <a:gd name="connsiteY0" fmla="*/ 52984 h 2188338"/>
                  <a:gd name="connsiteX1" fmla="*/ 818240 w 1379162"/>
                  <a:gd name="connsiteY1" fmla="*/ 52984 h 2188338"/>
                  <a:gd name="connsiteX2" fmla="*/ 1375721 w 1379162"/>
                  <a:gd name="connsiteY2" fmla="*/ 1894407 h 2188338"/>
                  <a:gd name="connsiteX3" fmla="*/ 1379162 w 1379162"/>
                  <a:gd name="connsiteY3" fmla="*/ 1908272 h 2188338"/>
                  <a:gd name="connsiteX4" fmla="*/ 689581 w 1379162"/>
                  <a:gd name="connsiteY4" fmla="*/ 2188338 h 2188338"/>
                  <a:gd name="connsiteX5" fmla="*/ 0 w 1379162"/>
                  <a:gd name="connsiteY5" fmla="*/ 1908272 h 2188338"/>
                  <a:gd name="connsiteX6" fmla="*/ 559510 w 1379162"/>
                  <a:gd name="connsiteY6" fmla="*/ 52984 h 2188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flip="none" rotWithShape="1">
                <a:gsLst>
                  <a:gs pos="0">
                    <a:srgbClr val="DDEBCF"/>
                  </a:gs>
                  <a:gs pos="50000">
                    <a:srgbClr val="9CB86E"/>
                  </a:gs>
                  <a:gs pos="100000">
                    <a:srgbClr val="156B13"/>
                  </a:gs>
                </a:gsLst>
                <a:lin ang="111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sp>
            <p:nvSpPr>
              <p:cNvPr id="31" name="椭圆 10"/>
              <p:cNvSpPr/>
              <p:nvPr/>
            </p:nvSpPr>
            <p:spPr>
              <a:xfrm>
                <a:off x="567307" y="3291190"/>
                <a:ext cx="758189" cy="429941"/>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sp>
            <p:nvSpPr>
              <p:cNvPr id="32" name="椭圆 10"/>
              <p:cNvSpPr/>
              <p:nvPr/>
            </p:nvSpPr>
            <p:spPr>
              <a:xfrm>
                <a:off x="358494" y="4031955"/>
                <a:ext cx="1180786" cy="418774"/>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grpSp>
        <p:grpSp>
          <p:nvGrpSpPr>
            <p:cNvPr id="16" name="组合 28"/>
            <p:cNvGrpSpPr>
              <a:grpSpLocks/>
            </p:cNvGrpSpPr>
            <p:nvPr/>
          </p:nvGrpSpPr>
          <p:grpSpPr bwMode="auto">
            <a:xfrm>
              <a:off x="4006850" y="3841750"/>
              <a:ext cx="966788" cy="2311400"/>
              <a:chOff x="179512" y="2797966"/>
              <a:chExt cx="1513892" cy="2709936"/>
            </a:xfrm>
          </p:grpSpPr>
          <p:sp>
            <p:nvSpPr>
              <p:cNvPr id="23" name="圆角矩形 22"/>
              <p:cNvSpPr/>
              <p:nvPr/>
            </p:nvSpPr>
            <p:spPr>
              <a:xfrm>
                <a:off x="179512" y="4149080"/>
                <a:ext cx="1512168" cy="1358822"/>
              </a:xfrm>
              <a:prstGeom prst="roundRect">
                <a:avLst>
                  <a:gd name="adj" fmla="val 5673"/>
                </a:avLst>
              </a:prstGeom>
              <a:solidFill>
                <a:srgbClr val="13A907"/>
              </a:solidFill>
              <a:ln>
                <a:noFill/>
              </a:ln>
              <a:scene3d>
                <a:camera prst="isometricOffAxis1Top">
                  <a:rot lat="19308370" lon="17994607" rev="3982837"/>
                </a:camera>
                <a:lightRig rig="soft" dir="t"/>
              </a:scene3d>
              <a:sp3d extrusionH="63500"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sp>
            <p:nvSpPr>
              <p:cNvPr id="24" name="圆角矩形 23"/>
              <p:cNvSpPr/>
              <p:nvPr/>
            </p:nvSpPr>
            <p:spPr>
              <a:xfrm>
                <a:off x="181236" y="4138187"/>
                <a:ext cx="1512168" cy="1358822"/>
              </a:xfrm>
              <a:prstGeom prst="roundRect">
                <a:avLst>
                  <a:gd name="adj" fmla="val 5673"/>
                </a:avLst>
              </a:prstGeom>
              <a:gradFill flip="none" rotWithShape="1">
                <a:gsLst>
                  <a:gs pos="0">
                    <a:srgbClr val="DDEBCF"/>
                  </a:gs>
                  <a:gs pos="50000">
                    <a:srgbClr val="9CB86E"/>
                  </a:gs>
                  <a:gs pos="100000">
                    <a:srgbClr val="156B13"/>
                  </a:gs>
                </a:gsLst>
                <a:lin ang="5400000" scaled="0"/>
                <a:tileRect/>
              </a:gradFill>
              <a:ln>
                <a:noFill/>
              </a:ln>
              <a:scene3d>
                <a:camera prst="isometricOffAxis1Top">
                  <a:rot lat="19308370" lon="17994607" rev="3982837"/>
                </a:camera>
                <a:lightRig rig="sof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sp>
            <p:nvSpPr>
              <p:cNvPr id="25" name="椭圆 10"/>
              <p:cNvSpPr/>
              <p:nvPr/>
            </p:nvSpPr>
            <p:spPr>
              <a:xfrm>
                <a:off x="256575" y="2797966"/>
                <a:ext cx="1379654" cy="2188794"/>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60593 w 1457926"/>
                  <a:gd name="connsiteY8" fmla="*/ 1841423 h 2135354"/>
                  <a:gd name="connsiteX9" fmla="*/ 0 w 1457926"/>
                  <a:gd name="connsiteY9" fmla="*/ 1731886 h 2135354"/>
                  <a:gd name="connsiteX10" fmla="*/ 616661 w 1457926"/>
                  <a:gd name="connsiteY10" fmla="*/ 0 h 2135354"/>
                  <a:gd name="connsiteX0" fmla="*/ 689418 w 1530683"/>
                  <a:gd name="connsiteY0" fmla="*/ 0 h 2135354"/>
                  <a:gd name="connsiteX1" fmla="*/ 948148 w 1530683"/>
                  <a:gd name="connsiteY1" fmla="*/ 0 h 2135354"/>
                  <a:gd name="connsiteX2" fmla="*/ 1530683 w 1530683"/>
                  <a:gd name="connsiteY2" fmla="*/ 1732147 h 2135354"/>
                  <a:gd name="connsiteX3" fmla="*/ 1512420 w 1530683"/>
                  <a:gd name="connsiteY3" fmla="*/ 1841423 h 2135354"/>
                  <a:gd name="connsiteX4" fmla="*/ 1505629 w 1530683"/>
                  <a:gd name="connsiteY4" fmla="*/ 1841423 h 2135354"/>
                  <a:gd name="connsiteX5" fmla="*/ 1509070 w 1530683"/>
                  <a:gd name="connsiteY5" fmla="*/ 1855288 h 2135354"/>
                  <a:gd name="connsiteX6" fmla="*/ 819489 w 1530683"/>
                  <a:gd name="connsiteY6" fmla="*/ 2135354 h 2135354"/>
                  <a:gd name="connsiteX7" fmla="*/ 129908 w 1530683"/>
                  <a:gd name="connsiteY7" fmla="*/ 1855288 h 2135354"/>
                  <a:gd name="connsiteX8" fmla="*/ 0 w 1530683"/>
                  <a:gd name="connsiteY8" fmla="*/ 1841423 h 2135354"/>
                  <a:gd name="connsiteX9" fmla="*/ 72757 w 1530683"/>
                  <a:gd name="connsiteY9" fmla="*/ 1731886 h 2135354"/>
                  <a:gd name="connsiteX10" fmla="*/ 689418 w 1530683"/>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0 w 1457926"/>
                  <a:gd name="connsiteY8" fmla="*/ 1731886 h 2135354"/>
                  <a:gd name="connsiteX9" fmla="*/ 616661 w 1457926"/>
                  <a:gd name="connsiteY9" fmla="*/ 0 h 2135354"/>
                  <a:gd name="connsiteX0" fmla="*/ 559510 w 1400775"/>
                  <a:gd name="connsiteY0" fmla="*/ 0 h 2135354"/>
                  <a:gd name="connsiteX1" fmla="*/ 818240 w 1400775"/>
                  <a:gd name="connsiteY1" fmla="*/ 0 h 2135354"/>
                  <a:gd name="connsiteX2" fmla="*/ 1400775 w 1400775"/>
                  <a:gd name="connsiteY2" fmla="*/ 1732147 h 2135354"/>
                  <a:gd name="connsiteX3" fmla="*/ 1382512 w 1400775"/>
                  <a:gd name="connsiteY3" fmla="*/ 1841423 h 2135354"/>
                  <a:gd name="connsiteX4" fmla="*/ 1375721 w 1400775"/>
                  <a:gd name="connsiteY4" fmla="*/ 1841423 h 2135354"/>
                  <a:gd name="connsiteX5" fmla="*/ 1379162 w 1400775"/>
                  <a:gd name="connsiteY5" fmla="*/ 1855288 h 2135354"/>
                  <a:gd name="connsiteX6" fmla="*/ 689581 w 1400775"/>
                  <a:gd name="connsiteY6" fmla="*/ 2135354 h 2135354"/>
                  <a:gd name="connsiteX7" fmla="*/ 0 w 1400775"/>
                  <a:gd name="connsiteY7" fmla="*/ 1855288 h 2135354"/>
                  <a:gd name="connsiteX8" fmla="*/ 559510 w 1400775"/>
                  <a:gd name="connsiteY8" fmla="*/ 0 h 2135354"/>
                  <a:gd name="connsiteX0" fmla="*/ 559510 w 1382512"/>
                  <a:gd name="connsiteY0" fmla="*/ 0 h 2135354"/>
                  <a:gd name="connsiteX1" fmla="*/ 818240 w 1382512"/>
                  <a:gd name="connsiteY1" fmla="*/ 0 h 2135354"/>
                  <a:gd name="connsiteX2" fmla="*/ 1382512 w 1382512"/>
                  <a:gd name="connsiteY2" fmla="*/ 1841423 h 2135354"/>
                  <a:gd name="connsiteX3" fmla="*/ 1375721 w 1382512"/>
                  <a:gd name="connsiteY3" fmla="*/ 1841423 h 2135354"/>
                  <a:gd name="connsiteX4" fmla="*/ 1379162 w 1382512"/>
                  <a:gd name="connsiteY4" fmla="*/ 1855288 h 2135354"/>
                  <a:gd name="connsiteX5" fmla="*/ 689581 w 1382512"/>
                  <a:gd name="connsiteY5" fmla="*/ 2135354 h 2135354"/>
                  <a:gd name="connsiteX6" fmla="*/ 0 w 1382512"/>
                  <a:gd name="connsiteY6" fmla="*/ 1855288 h 2135354"/>
                  <a:gd name="connsiteX7" fmla="*/ 559510 w 1382512"/>
                  <a:gd name="connsiteY7" fmla="*/ 0 h 2135354"/>
                  <a:gd name="connsiteX0" fmla="*/ 559510 w 1392037"/>
                  <a:gd name="connsiteY0" fmla="*/ 0 h 2135354"/>
                  <a:gd name="connsiteX1" fmla="*/ 818240 w 1392037"/>
                  <a:gd name="connsiteY1" fmla="*/ 0 h 2135354"/>
                  <a:gd name="connsiteX2" fmla="*/ 1392037 w 1392037"/>
                  <a:gd name="connsiteY2" fmla="*/ 1727123 h 2135354"/>
                  <a:gd name="connsiteX3" fmla="*/ 1375721 w 1392037"/>
                  <a:gd name="connsiteY3" fmla="*/ 1841423 h 2135354"/>
                  <a:gd name="connsiteX4" fmla="*/ 1379162 w 1392037"/>
                  <a:gd name="connsiteY4" fmla="*/ 1855288 h 2135354"/>
                  <a:gd name="connsiteX5" fmla="*/ 689581 w 1392037"/>
                  <a:gd name="connsiteY5" fmla="*/ 2135354 h 2135354"/>
                  <a:gd name="connsiteX6" fmla="*/ 0 w 1392037"/>
                  <a:gd name="connsiteY6" fmla="*/ 1855288 h 2135354"/>
                  <a:gd name="connsiteX7" fmla="*/ 559510 w 1392037"/>
                  <a:gd name="connsiteY7" fmla="*/ 0 h 2135354"/>
                  <a:gd name="connsiteX0" fmla="*/ 559510 w 1379162"/>
                  <a:gd name="connsiteY0" fmla="*/ 0 h 2135354"/>
                  <a:gd name="connsiteX1" fmla="*/ 818240 w 1379162"/>
                  <a:gd name="connsiteY1" fmla="*/ 0 h 2135354"/>
                  <a:gd name="connsiteX2" fmla="*/ 1375721 w 1379162"/>
                  <a:gd name="connsiteY2" fmla="*/ 1841423 h 2135354"/>
                  <a:gd name="connsiteX3" fmla="*/ 1379162 w 1379162"/>
                  <a:gd name="connsiteY3" fmla="*/ 1855288 h 2135354"/>
                  <a:gd name="connsiteX4" fmla="*/ 689581 w 1379162"/>
                  <a:gd name="connsiteY4" fmla="*/ 2135354 h 2135354"/>
                  <a:gd name="connsiteX5" fmla="*/ 0 w 1379162"/>
                  <a:gd name="connsiteY5" fmla="*/ 1855288 h 2135354"/>
                  <a:gd name="connsiteX6" fmla="*/ 559510 w 1379162"/>
                  <a:gd name="connsiteY6" fmla="*/ 0 h 2135354"/>
                  <a:gd name="connsiteX0" fmla="*/ 559510 w 1379162"/>
                  <a:gd name="connsiteY0" fmla="*/ 3 h 2135357"/>
                  <a:gd name="connsiteX1" fmla="*/ 818240 w 1379162"/>
                  <a:gd name="connsiteY1" fmla="*/ 3 h 2135357"/>
                  <a:gd name="connsiteX2" fmla="*/ 1375721 w 1379162"/>
                  <a:gd name="connsiteY2" fmla="*/ 1841426 h 2135357"/>
                  <a:gd name="connsiteX3" fmla="*/ 1379162 w 1379162"/>
                  <a:gd name="connsiteY3" fmla="*/ 1855291 h 2135357"/>
                  <a:gd name="connsiteX4" fmla="*/ 689581 w 1379162"/>
                  <a:gd name="connsiteY4" fmla="*/ 2135357 h 2135357"/>
                  <a:gd name="connsiteX5" fmla="*/ 0 w 1379162"/>
                  <a:gd name="connsiteY5" fmla="*/ 1855291 h 2135357"/>
                  <a:gd name="connsiteX6" fmla="*/ 559510 w 1379162"/>
                  <a:gd name="connsiteY6" fmla="*/ 3 h 2135357"/>
                  <a:gd name="connsiteX0" fmla="*/ 559510 w 1379162"/>
                  <a:gd name="connsiteY0" fmla="*/ 40216 h 2175570"/>
                  <a:gd name="connsiteX1" fmla="*/ 818240 w 1379162"/>
                  <a:gd name="connsiteY1" fmla="*/ 40216 h 2175570"/>
                  <a:gd name="connsiteX2" fmla="*/ 1375721 w 1379162"/>
                  <a:gd name="connsiteY2" fmla="*/ 1881639 h 2175570"/>
                  <a:gd name="connsiteX3" fmla="*/ 1379162 w 1379162"/>
                  <a:gd name="connsiteY3" fmla="*/ 1895504 h 2175570"/>
                  <a:gd name="connsiteX4" fmla="*/ 689581 w 1379162"/>
                  <a:gd name="connsiteY4" fmla="*/ 2175570 h 2175570"/>
                  <a:gd name="connsiteX5" fmla="*/ 0 w 1379162"/>
                  <a:gd name="connsiteY5" fmla="*/ 1895504 h 2175570"/>
                  <a:gd name="connsiteX6" fmla="*/ 559510 w 1379162"/>
                  <a:gd name="connsiteY6" fmla="*/ 40216 h 2175570"/>
                  <a:gd name="connsiteX0" fmla="*/ 559510 w 1379162"/>
                  <a:gd name="connsiteY0" fmla="*/ 50079 h 2185433"/>
                  <a:gd name="connsiteX1" fmla="*/ 818240 w 1379162"/>
                  <a:gd name="connsiteY1" fmla="*/ 50079 h 2185433"/>
                  <a:gd name="connsiteX2" fmla="*/ 1375721 w 1379162"/>
                  <a:gd name="connsiteY2" fmla="*/ 1891502 h 2185433"/>
                  <a:gd name="connsiteX3" fmla="*/ 1379162 w 1379162"/>
                  <a:gd name="connsiteY3" fmla="*/ 1905367 h 2185433"/>
                  <a:gd name="connsiteX4" fmla="*/ 689581 w 1379162"/>
                  <a:gd name="connsiteY4" fmla="*/ 2185433 h 2185433"/>
                  <a:gd name="connsiteX5" fmla="*/ 0 w 1379162"/>
                  <a:gd name="connsiteY5" fmla="*/ 1905367 h 2185433"/>
                  <a:gd name="connsiteX6" fmla="*/ 559510 w 1379162"/>
                  <a:gd name="connsiteY6" fmla="*/ 50079 h 2185433"/>
                  <a:gd name="connsiteX0" fmla="*/ 559510 w 1379162"/>
                  <a:gd name="connsiteY0" fmla="*/ 52984 h 2188338"/>
                  <a:gd name="connsiteX1" fmla="*/ 818240 w 1379162"/>
                  <a:gd name="connsiteY1" fmla="*/ 52984 h 2188338"/>
                  <a:gd name="connsiteX2" fmla="*/ 1375721 w 1379162"/>
                  <a:gd name="connsiteY2" fmla="*/ 1894407 h 2188338"/>
                  <a:gd name="connsiteX3" fmla="*/ 1379162 w 1379162"/>
                  <a:gd name="connsiteY3" fmla="*/ 1908272 h 2188338"/>
                  <a:gd name="connsiteX4" fmla="*/ 689581 w 1379162"/>
                  <a:gd name="connsiteY4" fmla="*/ 2188338 h 2188338"/>
                  <a:gd name="connsiteX5" fmla="*/ 0 w 1379162"/>
                  <a:gd name="connsiteY5" fmla="*/ 1908272 h 2188338"/>
                  <a:gd name="connsiteX6" fmla="*/ 559510 w 1379162"/>
                  <a:gd name="connsiteY6" fmla="*/ 52984 h 2188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flip="none" rotWithShape="1">
                <a:gsLst>
                  <a:gs pos="0">
                    <a:srgbClr val="DDEBCF"/>
                  </a:gs>
                  <a:gs pos="50000">
                    <a:srgbClr val="9CB86E"/>
                  </a:gs>
                  <a:gs pos="100000">
                    <a:srgbClr val="156B13"/>
                  </a:gs>
                </a:gsLst>
                <a:lin ang="54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sp>
            <p:nvSpPr>
              <p:cNvPr id="26" name="椭圆 10"/>
              <p:cNvSpPr/>
              <p:nvPr/>
            </p:nvSpPr>
            <p:spPr>
              <a:xfrm>
                <a:off x="567307" y="3291190"/>
                <a:ext cx="758189" cy="429941"/>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sp>
            <p:nvSpPr>
              <p:cNvPr id="27" name="椭圆 10"/>
              <p:cNvSpPr/>
              <p:nvPr/>
            </p:nvSpPr>
            <p:spPr>
              <a:xfrm>
                <a:off x="358494" y="4031955"/>
                <a:ext cx="1180786" cy="418774"/>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grpSp>
        <p:grpSp>
          <p:nvGrpSpPr>
            <p:cNvPr id="17" name="组合 34"/>
            <p:cNvGrpSpPr>
              <a:grpSpLocks/>
            </p:cNvGrpSpPr>
            <p:nvPr/>
          </p:nvGrpSpPr>
          <p:grpSpPr bwMode="auto">
            <a:xfrm>
              <a:off x="6670675" y="3841750"/>
              <a:ext cx="968375" cy="2311400"/>
              <a:chOff x="179512" y="2797966"/>
              <a:chExt cx="1513892" cy="2709936"/>
            </a:xfrm>
          </p:grpSpPr>
          <p:sp>
            <p:nvSpPr>
              <p:cNvPr id="18" name="圆角矩形 17"/>
              <p:cNvSpPr/>
              <p:nvPr/>
            </p:nvSpPr>
            <p:spPr>
              <a:xfrm>
                <a:off x="179512" y="4149080"/>
                <a:ext cx="1512168" cy="1358822"/>
              </a:xfrm>
              <a:prstGeom prst="roundRect">
                <a:avLst>
                  <a:gd name="adj" fmla="val 5673"/>
                </a:avLst>
              </a:prstGeom>
              <a:solidFill>
                <a:srgbClr val="BE1247"/>
              </a:solidFill>
              <a:ln>
                <a:noFill/>
              </a:ln>
              <a:scene3d>
                <a:camera prst="isometricOffAxis1Top">
                  <a:rot lat="19308370" lon="17994607" rev="3982837"/>
                </a:camera>
                <a:lightRig rig="soft" dir="t"/>
              </a:scene3d>
              <a:sp3d extrusionH="63500"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sp>
            <p:nvSpPr>
              <p:cNvPr id="19" name="圆角矩形 18"/>
              <p:cNvSpPr/>
              <p:nvPr/>
            </p:nvSpPr>
            <p:spPr>
              <a:xfrm>
                <a:off x="181236" y="4138187"/>
                <a:ext cx="1512168" cy="1358822"/>
              </a:xfrm>
              <a:prstGeom prst="roundRect">
                <a:avLst>
                  <a:gd name="adj" fmla="val 5673"/>
                </a:avLst>
              </a:prstGeom>
              <a:gradFill flip="none" rotWithShape="1">
                <a:gsLst>
                  <a:gs pos="0">
                    <a:srgbClr val="BE1247"/>
                  </a:gs>
                  <a:gs pos="33000">
                    <a:srgbClr val="D2144F"/>
                  </a:gs>
                  <a:gs pos="90000">
                    <a:srgbClr val="F87477"/>
                  </a:gs>
                  <a:gs pos="100000">
                    <a:srgbClr val="FA9496"/>
                  </a:gs>
                </a:gsLst>
                <a:lin ang="7200000" scaled="0"/>
                <a:tileRect/>
              </a:gradFill>
              <a:ln>
                <a:noFill/>
              </a:ln>
              <a:scene3d>
                <a:camera prst="isometricOffAxis1Top">
                  <a:rot lat="19308370" lon="17994607" rev="3982837"/>
                </a:camera>
                <a:lightRig rig="sof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sp>
            <p:nvSpPr>
              <p:cNvPr id="20" name="椭圆 10"/>
              <p:cNvSpPr/>
              <p:nvPr/>
            </p:nvSpPr>
            <p:spPr>
              <a:xfrm>
                <a:off x="256448" y="2797966"/>
                <a:ext cx="1379875" cy="2188794"/>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60593 w 1457926"/>
                  <a:gd name="connsiteY8" fmla="*/ 1841423 h 2135354"/>
                  <a:gd name="connsiteX9" fmla="*/ 0 w 1457926"/>
                  <a:gd name="connsiteY9" fmla="*/ 1731886 h 2135354"/>
                  <a:gd name="connsiteX10" fmla="*/ 616661 w 1457926"/>
                  <a:gd name="connsiteY10" fmla="*/ 0 h 2135354"/>
                  <a:gd name="connsiteX0" fmla="*/ 689418 w 1530683"/>
                  <a:gd name="connsiteY0" fmla="*/ 0 h 2135354"/>
                  <a:gd name="connsiteX1" fmla="*/ 948148 w 1530683"/>
                  <a:gd name="connsiteY1" fmla="*/ 0 h 2135354"/>
                  <a:gd name="connsiteX2" fmla="*/ 1530683 w 1530683"/>
                  <a:gd name="connsiteY2" fmla="*/ 1732147 h 2135354"/>
                  <a:gd name="connsiteX3" fmla="*/ 1512420 w 1530683"/>
                  <a:gd name="connsiteY3" fmla="*/ 1841423 h 2135354"/>
                  <a:gd name="connsiteX4" fmla="*/ 1505629 w 1530683"/>
                  <a:gd name="connsiteY4" fmla="*/ 1841423 h 2135354"/>
                  <a:gd name="connsiteX5" fmla="*/ 1509070 w 1530683"/>
                  <a:gd name="connsiteY5" fmla="*/ 1855288 h 2135354"/>
                  <a:gd name="connsiteX6" fmla="*/ 819489 w 1530683"/>
                  <a:gd name="connsiteY6" fmla="*/ 2135354 h 2135354"/>
                  <a:gd name="connsiteX7" fmla="*/ 129908 w 1530683"/>
                  <a:gd name="connsiteY7" fmla="*/ 1855288 h 2135354"/>
                  <a:gd name="connsiteX8" fmla="*/ 0 w 1530683"/>
                  <a:gd name="connsiteY8" fmla="*/ 1841423 h 2135354"/>
                  <a:gd name="connsiteX9" fmla="*/ 72757 w 1530683"/>
                  <a:gd name="connsiteY9" fmla="*/ 1731886 h 2135354"/>
                  <a:gd name="connsiteX10" fmla="*/ 689418 w 1530683"/>
                  <a:gd name="connsiteY10" fmla="*/ 0 h 2135354"/>
                  <a:gd name="connsiteX0" fmla="*/ 616661 w 1457926"/>
                  <a:gd name="connsiteY0" fmla="*/ 0 h 2135354"/>
                  <a:gd name="connsiteX1" fmla="*/ 875391 w 1457926"/>
                  <a:gd name="connsiteY1" fmla="*/ 0 h 2135354"/>
                  <a:gd name="connsiteX2" fmla="*/ 1457926 w 1457926"/>
                  <a:gd name="connsiteY2" fmla="*/ 1732147 h 2135354"/>
                  <a:gd name="connsiteX3" fmla="*/ 1439663 w 1457926"/>
                  <a:gd name="connsiteY3" fmla="*/ 1841423 h 2135354"/>
                  <a:gd name="connsiteX4" fmla="*/ 1432872 w 1457926"/>
                  <a:gd name="connsiteY4" fmla="*/ 1841423 h 2135354"/>
                  <a:gd name="connsiteX5" fmla="*/ 1436313 w 1457926"/>
                  <a:gd name="connsiteY5" fmla="*/ 1855288 h 2135354"/>
                  <a:gd name="connsiteX6" fmla="*/ 746732 w 1457926"/>
                  <a:gd name="connsiteY6" fmla="*/ 2135354 h 2135354"/>
                  <a:gd name="connsiteX7" fmla="*/ 57151 w 1457926"/>
                  <a:gd name="connsiteY7" fmla="*/ 1855288 h 2135354"/>
                  <a:gd name="connsiteX8" fmla="*/ 0 w 1457926"/>
                  <a:gd name="connsiteY8" fmla="*/ 1731886 h 2135354"/>
                  <a:gd name="connsiteX9" fmla="*/ 616661 w 1457926"/>
                  <a:gd name="connsiteY9" fmla="*/ 0 h 2135354"/>
                  <a:gd name="connsiteX0" fmla="*/ 559510 w 1400775"/>
                  <a:gd name="connsiteY0" fmla="*/ 0 h 2135354"/>
                  <a:gd name="connsiteX1" fmla="*/ 818240 w 1400775"/>
                  <a:gd name="connsiteY1" fmla="*/ 0 h 2135354"/>
                  <a:gd name="connsiteX2" fmla="*/ 1400775 w 1400775"/>
                  <a:gd name="connsiteY2" fmla="*/ 1732147 h 2135354"/>
                  <a:gd name="connsiteX3" fmla="*/ 1382512 w 1400775"/>
                  <a:gd name="connsiteY3" fmla="*/ 1841423 h 2135354"/>
                  <a:gd name="connsiteX4" fmla="*/ 1375721 w 1400775"/>
                  <a:gd name="connsiteY4" fmla="*/ 1841423 h 2135354"/>
                  <a:gd name="connsiteX5" fmla="*/ 1379162 w 1400775"/>
                  <a:gd name="connsiteY5" fmla="*/ 1855288 h 2135354"/>
                  <a:gd name="connsiteX6" fmla="*/ 689581 w 1400775"/>
                  <a:gd name="connsiteY6" fmla="*/ 2135354 h 2135354"/>
                  <a:gd name="connsiteX7" fmla="*/ 0 w 1400775"/>
                  <a:gd name="connsiteY7" fmla="*/ 1855288 h 2135354"/>
                  <a:gd name="connsiteX8" fmla="*/ 559510 w 1400775"/>
                  <a:gd name="connsiteY8" fmla="*/ 0 h 2135354"/>
                  <a:gd name="connsiteX0" fmla="*/ 559510 w 1382512"/>
                  <a:gd name="connsiteY0" fmla="*/ 0 h 2135354"/>
                  <a:gd name="connsiteX1" fmla="*/ 818240 w 1382512"/>
                  <a:gd name="connsiteY1" fmla="*/ 0 h 2135354"/>
                  <a:gd name="connsiteX2" fmla="*/ 1382512 w 1382512"/>
                  <a:gd name="connsiteY2" fmla="*/ 1841423 h 2135354"/>
                  <a:gd name="connsiteX3" fmla="*/ 1375721 w 1382512"/>
                  <a:gd name="connsiteY3" fmla="*/ 1841423 h 2135354"/>
                  <a:gd name="connsiteX4" fmla="*/ 1379162 w 1382512"/>
                  <a:gd name="connsiteY4" fmla="*/ 1855288 h 2135354"/>
                  <a:gd name="connsiteX5" fmla="*/ 689581 w 1382512"/>
                  <a:gd name="connsiteY5" fmla="*/ 2135354 h 2135354"/>
                  <a:gd name="connsiteX6" fmla="*/ 0 w 1382512"/>
                  <a:gd name="connsiteY6" fmla="*/ 1855288 h 2135354"/>
                  <a:gd name="connsiteX7" fmla="*/ 559510 w 1382512"/>
                  <a:gd name="connsiteY7" fmla="*/ 0 h 2135354"/>
                  <a:gd name="connsiteX0" fmla="*/ 559510 w 1392037"/>
                  <a:gd name="connsiteY0" fmla="*/ 0 h 2135354"/>
                  <a:gd name="connsiteX1" fmla="*/ 818240 w 1392037"/>
                  <a:gd name="connsiteY1" fmla="*/ 0 h 2135354"/>
                  <a:gd name="connsiteX2" fmla="*/ 1392037 w 1392037"/>
                  <a:gd name="connsiteY2" fmla="*/ 1727123 h 2135354"/>
                  <a:gd name="connsiteX3" fmla="*/ 1375721 w 1392037"/>
                  <a:gd name="connsiteY3" fmla="*/ 1841423 h 2135354"/>
                  <a:gd name="connsiteX4" fmla="*/ 1379162 w 1392037"/>
                  <a:gd name="connsiteY4" fmla="*/ 1855288 h 2135354"/>
                  <a:gd name="connsiteX5" fmla="*/ 689581 w 1392037"/>
                  <a:gd name="connsiteY5" fmla="*/ 2135354 h 2135354"/>
                  <a:gd name="connsiteX6" fmla="*/ 0 w 1392037"/>
                  <a:gd name="connsiteY6" fmla="*/ 1855288 h 2135354"/>
                  <a:gd name="connsiteX7" fmla="*/ 559510 w 1392037"/>
                  <a:gd name="connsiteY7" fmla="*/ 0 h 2135354"/>
                  <a:gd name="connsiteX0" fmla="*/ 559510 w 1379162"/>
                  <a:gd name="connsiteY0" fmla="*/ 0 h 2135354"/>
                  <a:gd name="connsiteX1" fmla="*/ 818240 w 1379162"/>
                  <a:gd name="connsiteY1" fmla="*/ 0 h 2135354"/>
                  <a:gd name="connsiteX2" fmla="*/ 1375721 w 1379162"/>
                  <a:gd name="connsiteY2" fmla="*/ 1841423 h 2135354"/>
                  <a:gd name="connsiteX3" fmla="*/ 1379162 w 1379162"/>
                  <a:gd name="connsiteY3" fmla="*/ 1855288 h 2135354"/>
                  <a:gd name="connsiteX4" fmla="*/ 689581 w 1379162"/>
                  <a:gd name="connsiteY4" fmla="*/ 2135354 h 2135354"/>
                  <a:gd name="connsiteX5" fmla="*/ 0 w 1379162"/>
                  <a:gd name="connsiteY5" fmla="*/ 1855288 h 2135354"/>
                  <a:gd name="connsiteX6" fmla="*/ 559510 w 1379162"/>
                  <a:gd name="connsiteY6" fmla="*/ 0 h 2135354"/>
                  <a:gd name="connsiteX0" fmla="*/ 559510 w 1379162"/>
                  <a:gd name="connsiteY0" fmla="*/ 3 h 2135357"/>
                  <a:gd name="connsiteX1" fmla="*/ 818240 w 1379162"/>
                  <a:gd name="connsiteY1" fmla="*/ 3 h 2135357"/>
                  <a:gd name="connsiteX2" fmla="*/ 1375721 w 1379162"/>
                  <a:gd name="connsiteY2" fmla="*/ 1841426 h 2135357"/>
                  <a:gd name="connsiteX3" fmla="*/ 1379162 w 1379162"/>
                  <a:gd name="connsiteY3" fmla="*/ 1855291 h 2135357"/>
                  <a:gd name="connsiteX4" fmla="*/ 689581 w 1379162"/>
                  <a:gd name="connsiteY4" fmla="*/ 2135357 h 2135357"/>
                  <a:gd name="connsiteX5" fmla="*/ 0 w 1379162"/>
                  <a:gd name="connsiteY5" fmla="*/ 1855291 h 2135357"/>
                  <a:gd name="connsiteX6" fmla="*/ 559510 w 1379162"/>
                  <a:gd name="connsiteY6" fmla="*/ 3 h 2135357"/>
                  <a:gd name="connsiteX0" fmla="*/ 559510 w 1379162"/>
                  <a:gd name="connsiteY0" fmla="*/ 40216 h 2175570"/>
                  <a:gd name="connsiteX1" fmla="*/ 818240 w 1379162"/>
                  <a:gd name="connsiteY1" fmla="*/ 40216 h 2175570"/>
                  <a:gd name="connsiteX2" fmla="*/ 1375721 w 1379162"/>
                  <a:gd name="connsiteY2" fmla="*/ 1881639 h 2175570"/>
                  <a:gd name="connsiteX3" fmla="*/ 1379162 w 1379162"/>
                  <a:gd name="connsiteY3" fmla="*/ 1895504 h 2175570"/>
                  <a:gd name="connsiteX4" fmla="*/ 689581 w 1379162"/>
                  <a:gd name="connsiteY4" fmla="*/ 2175570 h 2175570"/>
                  <a:gd name="connsiteX5" fmla="*/ 0 w 1379162"/>
                  <a:gd name="connsiteY5" fmla="*/ 1895504 h 2175570"/>
                  <a:gd name="connsiteX6" fmla="*/ 559510 w 1379162"/>
                  <a:gd name="connsiteY6" fmla="*/ 40216 h 2175570"/>
                  <a:gd name="connsiteX0" fmla="*/ 559510 w 1379162"/>
                  <a:gd name="connsiteY0" fmla="*/ 50079 h 2185433"/>
                  <a:gd name="connsiteX1" fmla="*/ 818240 w 1379162"/>
                  <a:gd name="connsiteY1" fmla="*/ 50079 h 2185433"/>
                  <a:gd name="connsiteX2" fmla="*/ 1375721 w 1379162"/>
                  <a:gd name="connsiteY2" fmla="*/ 1891502 h 2185433"/>
                  <a:gd name="connsiteX3" fmla="*/ 1379162 w 1379162"/>
                  <a:gd name="connsiteY3" fmla="*/ 1905367 h 2185433"/>
                  <a:gd name="connsiteX4" fmla="*/ 689581 w 1379162"/>
                  <a:gd name="connsiteY4" fmla="*/ 2185433 h 2185433"/>
                  <a:gd name="connsiteX5" fmla="*/ 0 w 1379162"/>
                  <a:gd name="connsiteY5" fmla="*/ 1905367 h 2185433"/>
                  <a:gd name="connsiteX6" fmla="*/ 559510 w 1379162"/>
                  <a:gd name="connsiteY6" fmla="*/ 50079 h 2185433"/>
                  <a:gd name="connsiteX0" fmla="*/ 559510 w 1379162"/>
                  <a:gd name="connsiteY0" fmla="*/ 52984 h 2188338"/>
                  <a:gd name="connsiteX1" fmla="*/ 818240 w 1379162"/>
                  <a:gd name="connsiteY1" fmla="*/ 52984 h 2188338"/>
                  <a:gd name="connsiteX2" fmla="*/ 1375721 w 1379162"/>
                  <a:gd name="connsiteY2" fmla="*/ 1894407 h 2188338"/>
                  <a:gd name="connsiteX3" fmla="*/ 1379162 w 1379162"/>
                  <a:gd name="connsiteY3" fmla="*/ 1908272 h 2188338"/>
                  <a:gd name="connsiteX4" fmla="*/ 689581 w 1379162"/>
                  <a:gd name="connsiteY4" fmla="*/ 2188338 h 2188338"/>
                  <a:gd name="connsiteX5" fmla="*/ 0 w 1379162"/>
                  <a:gd name="connsiteY5" fmla="*/ 1908272 h 2188338"/>
                  <a:gd name="connsiteX6" fmla="*/ 559510 w 1379162"/>
                  <a:gd name="connsiteY6" fmla="*/ 52984 h 2188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flip="none" rotWithShape="1">
                <a:gsLst>
                  <a:gs pos="98000">
                    <a:srgbClr val="C5134A"/>
                  </a:gs>
                  <a:gs pos="0">
                    <a:srgbClr val="BE1247"/>
                  </a:gs>
                  <a:gs pos="19000">
                    <a:srgbClr val="D2144F"/>
                  </a:gs>
                  <a:gs pos="54000">
                    <a:srgbClr val="F87477"/>
                  </a:gs>
                </a:gsLst>
                <a:lin ang="111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sp>
            <p:nvSpPr>
              <p:cNvPr id="21" name="椭圆 10"/>
              <p:cNvSpPr/>
              <p:nvPr/>
            </p:nvSpPr>
            <p:spPr>
              <a:xfrm>
                <a:off x="569154" y="3291190"/>
                <a:ext cx="756945" cy="429941"/>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sp>
            <p:nvSpPr>
              <p:cNvPr id="22" name="椭圆 10"/>
              <p:cNvSpPr/>
              <p:nvPr/>
            </p:nvSpPr>
            <p:spPr>
              <a:xfrm>
                <a:off x="358201" y="4031955"/>
                <a:ext cx="1181332" cy="418774"/>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a typeface="微软雅黑" panose="020B0503020204020204" pitchFamily="34" charset="-122"/>
                </a:endParaRPr>
              </a:p>
            </p:txBody>
          </p:sp>
        </p:grpSp>
      </p:grpSp>
      <p:sp>
        <p:nvSpPr>
          <p:cNvPr id="43" name="矩形 1"/>
          <p:cNvSpPr>
            <a:spLocks noChangeArrowheads="1"/>
          </p:cNvSpPr>
          <p:nvPr/>
        </p:nvSpPr>
        <p:spPr bwMode="auto">
          <a:xfrm>
            <a:off x="3380562" y="1191268"/>
            <a:ext cx="4572000" cy="523220"/>
          </a:xfrm>
          <a:prstGeom prst="rect">
            <a:avLst/>
          </a:prstGeom>
          <a:noFill/>
          <a:ln>
            <a:noFill/>
          </a:ln>
          <a:extLst/>
        </p:spPr>
        <p:txBody>
          <a:bodyPr wrap="square">
            <a:spAutoFit/>
          </a:bodyPr>
          <a:lstStyle/>
          <a:p>
            <a:pPr algn="ctr">
              <a:defRPr/>
            </a:pPr>
            <a:r>
              <a:rPr lang="zh-CN" altLang="en-US" sz="2800" b="1" dirty="0">
                <a:effectLst>
                  <a:outerShdw blurRad="38100" dist="38100" dir="2700000" algn="tl">
                    <a:srgbClr val="000000">
                      <a:alpha val="43137"/>
                    </a:srgbClr>
                  </a:outerShdw>
                </a:effectLst>
                <a:ea typeface="微软雅黑" panose="020B0503020204020204" pitchFamily="34" charset="-122"/>
              </a:rPr>
              <a:t>小结</a:t>
            </a:r>
          </a:p>
        </p:txBody>
      </p:sp>
      <p:sp>
        <p:nvSpPr>
          <p:cNvPr id="44" name="矩形 43"/>
          <p:cNvSpPr/>
          <p:nvPr/>
        </p:nvSpPr>
        <p:spPr>
          <a:xfrm>
            <a:off x="1808926" y="345985"/>
            <a:ext cx="1071570" cy="368371"/>
          </a:xfrm>
          <a:prstGeom prst="rect">
            <a:avLst/>
          </a:prstGeom>
        </p:spPr>
        <p:txBody>
          <a:bodyPr wrap="square">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第三章</a:t>
            </a:r>
          </a:p>
        </p:txBody>
      </p:sp>
      <p:sp>
        <p:nvSpPr>
          <p:cNvPr id="45" name="矩形 44"/>
          <p:cNvSpPr/>
          <p:nvPr/>
        </p:nvSpPr>
        <p:spPr>
          <a:xfrm>
            <a:off x="2854846" y="548680"/>
            <a:ext cx="5904656" cy="506292"/>
          </a:xfrm>
          <a:prstGeom prst="rect">
            <a:avLst/>
          </a:prstGeom>
        </p:spPr>
        <p:txBody>
          <a:bodyPr wrap="square">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和</a:t>
            </a:r>
            <a:r>
              <a:rPr lang="en-US" altLang="zh-CN" sz="2400" kern="0" dirty="0">
                <a:solidFill>
                  <a:srgbClr val="009900"/>
                </a:solidFill>
                <a:latin typeface="微软雅黑" pitchFamily="34" charset="-122"/>
                <a:ea typeface="微软雅黑" pitchFamily="34" charset="-122"/>
              </a:rPr>
              <a:t>INHB</a:t>
            </a:r>
            <a:r>
              <a:rPr lang="zh-CN" altLang="en-US" sz="2400" kern="0" dirty="0">
                <a:solidFill>
                  <a:srgbClr val="009900"/>
                </a:solidFill>
                <a:latin typeface="微软雅黑" pitchFamily="34" charset="-122"/>
                <a:ea typeface="微软雅黑" pitchFamily="34" charset="-122"/>
              </a:rPr>
              <a:t>临床应用</a:t>
            </a:r>
          </a:p>
        </p:txBody>
      </p:sp>
    </p:spTree>
    <p:extLst>
      <p:ext uri="{BB962C8B-B14F-4D97-AF65-F5344CB8AC3E}">
        <p14:creationId xmlns:p14="http://schemas.microsoft.com/office/powerpoint/2010/main" val="20297021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占位符 3"/>
          <p:cNvSpPr txBox="1">
            <a:spLocks/>
          </p:cNvSpPr>
          <p:nvPr/>
        </p:nvSpPr>
        <p:spPr>
          <a:xfrm>
            <a:off x="3421012" y="2573454"/>
            <a:ext cx="8074794"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4000" kern="0" dirty="0">
                <a:solidFill>
                  <a:srgbClr val="009900"/>
                </a:solidFill>
                <a:latin typeface="微软雅黑" pitchFamily="34" charset="-122"/>
                <a:ea typeface="微软雅黑" pitchFamily="34" charset="-122"/>
              </a:rPr>
              <a:t>亚辉龙</a:t>
            </a:r>
            <a:r>
              <a:rPr lang="en-US" altLang="zh-CN" sz="4000" kern="0" dirty="0">
                <a:solidFill>
                  <a:srgbClr val="009900"/>
                </a:solidFill>
                <a:latin typeface="微软雅黑" pitchFamily="34" charset="-122"/>
                <a:ea typeface="微软雅黑" pitchFamily="34" charset="-122"/>
              </a:rPr>
              <a:t>AMH</a:t>
            </a:r>
            <a:r>
              <a:rPr lang="zh-CN" altLang="en-US" sz="4000" kern="0" dirty="0">
                <a:solidFill>
                  <a:srgbClr val="009900"/>
                </a:solidFill>
                <a:latin typeface="微软雅黑" pitchFamily="34" charset="-122"/>
                <a:ea typeface="微软雅黑" pitchFamily="34" charset="-122"/>
              </a:rPr>
              <a:t>和</a:t>
            </a:r>
            <a:r>
              <a:rPr lang="en-US" altLang="zh-CN" sz="4000" kern="0" dirty="0" err="1">
                <a:solidFill>
                  <a:srgbClr val="009900"/>
                </a:solidFill>
                <a:latin typeface="微软雅黑" pitchFamily="34" charset="-122"/>
                <a:ea typeface="微软雅黑" pitchFamily="34" charset="-122"/>
              </a:rPr>
              <a:t>InB</a:t>
            </a:r>
            <a:r>
              <a:rPr lang="zh-CN" altLang="en-US" sz="4000" kern="0" dirty="0">
                <a:solidFill>
                  <a:srgbClr val="009900"/>
                </a:solidFill>
                <a:latin typeface="微软雅黑" pitchFamily="34" charset="-122"/>
                <a:ea typeface="微软雅黑" pitchFamily="34" charset="-122"/>
              </a:rPr>
              <a:t>试剂性能评估</a:t>
            </a:r>
          </a:p>
        </p:txBody>
      </p:sp>
      <p:sp>
        <p:nvSpPr>
          <p:cNvPr id="28" name="文本占位符 4"/>
          <p:cNvSpPr txBox="1">
            <a:spLocks/>
          </p:cNvSpPr>
          <p:nvPr/>
        </p:nvSpPr>
        <p:spPr>
          <a:xfrm>
            <a:off x="2112219" y="2357430"/>
            <a:ext cx="2100881" cy="1584176"/>
          </a:xfrm>
          <a:prstGeom prst="rect">
            <a:avLst/>
          </a:prstGeom>
        </p:spPr>
        <p:txBody>
          <a:bodyPr vert="horz" lIns="91440" tIns="45720" rIns="91440" bIns="45720" rtlCol="0" anchor="ctr">
            <a:normAutofit fontScale="55000" lnSpcReduction="20000"/>
          </a:bodyPr>
          <a:lstStyle>
            <a:lvl1pPr marL="0" indent="0" algn="l" defTabSz="914400" rtl="0" eaLnBrk="1" latinLnBrk="0" hangingPunct="1">
              <a:spcBef>
                <a:spcPct val="20000"/>
              </a:spcBef>
              <a:buFont typeface="Arial" pitchFamily="34" charset="0"/>
              <a:buNone/>
              <a:defRPr sz="11500" b="1" kern="1200">
                <a:solidFill>
                  <a:srgbClr val="56762C"/>
                </a:solidFill>
                <a:latin typeface="Bell MT" pitchFamily="18" charset="0"/>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altLang="zh-CN" sz="20200" dirty="0">
                <a:solidFill>
                  <a:srgbClr val="009900"/>
                </a:solidFill>
                <a:latin typeface="Broadway" pitchFamily="82" charset="0"/>
                <a:ea typeface="微软雅黑"/>
              </a:rPr>
              <a:t>4</a:t>
            </a:r>
            <a:endParaRPr kumimoji="0" lang="zh-CN" altLang="en-US" sz="20200" b="1" i="0" u="none" strike="noStrike" kern="1200" cap="none" spc="0" normalizeH="0" baseline="0" noProof="0" dirty="0">
              <a:ln>
                <a:noFill/>
              </a:ln>
              <a:solidFill>
                <a:srgbClr val="009900"/>
              </a:solidFill>
              <a:effectLst/>
              <a:uLnTx/>
              <a:uFillTx/>
              <a:latin typeface="Broadway" pitchFamily="82" charset="0"/>
              <a:ea typeface="微软雅黑"/>
            </a:endParaRPr>
          </a:p>
        </p:txBody>
      </p:sp>
      <p:pic>
        <p:nvPicPr>
          <p:cNvPr id="6" name="Picture 1" descr="C:\Documents and Settings\Administrator\桌面\20130725090636697.jpeg"/>
          <p:cNvPicPr>
            <a:picLocks noChangeAspect="1" noChangeArrowheads="1"/>
          </p:cNvPicPr>
          <p:nvPr/>
        </p:nvPicPr>
        <p:blipFill>
          <a:blip r:embed="rId2" cstate="print"/>
          <a:srcRect/>
          <a:stretch>
            <a:fillRect/>
          </a:stretch>
        </p:blipFill>
        <p:spPr bwMode="auto">
          <a:xfrm>
            <a:off x="6809586" y="3405018"/>
            <a:ext cx="4862334" cy="3238691"/>
          </a:xfrm>
          <a:prstGeom prst="rect">
            <a:avLst/>
          </a:prstGeom>
          <a:noFill/>
        </p:spPr>
      </p:pic>
      <p:cxnSp>
        <p:nvCxnSpPr>
          <p:cNvPr id="14" name="直接连接符 13"/>
          <p:cNvCxnSpPr/>
          <p:nvPr/>
        </p:nvCxnSpPr>
        <p:spPr>
          <a:xfrm>
            <a:off x="3523438" y="3214686"/>
            <a:ext cx="5357850" cy="1588"/>
          </a:xfrm>
          <a:prstGeom prst="line">
            <a:avLst/>
          </a:prstGeom>
          <a:ln w="31750">
            <a:solidFill>
              <a:srgbClr val="0099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6700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7" y="548680"/>
            <a:ext cx="5904655" cy="546640"/>
          </a:xfrm>
          <a:prstGeom prst="rect">
            <a:avLst/>
          </a:prstGeom>
        </p:spPr>
        <p:txBody>
          <a:bodyPr wrap="square" lIns="91426" tIns="45713" rIns="91426" bIns="45713">
            <a:spAutoFit/>
          </a:bodyPr>
          <a:lstStyle/>
          <a:p>
            <a:pPr algn="ctr">
              <a:lnSpc>
                <a:spcPct val="123000"/>
              </a:lnSpc>
            </a:pPr>
            <a:r>
              <a:rPr lang="en-US" altLang="zh-CN" sz="2400" kern="0" dirty="0">
                <a:solidFill>
                  <a:srgbClr val="009900"/>
                </a:solidFill>
                <a:latin typeface="微软雅黑" pitchFamily="34" charset="-122"/>
                <a:ea typeface="微软雅黑" pitchFamily="34" charset="-122"/>
              </a:rPr>
              <a:t>AMH</a:t>
            </a:r>
            <a:r>
              <a:rPr lang="zh-CN" altLang="en-US" sz="2400" kern="0" dirty="0">
                <a:solidFill>
                  <a:srgbClr val="009900"/>
                </a:solidFill>
                <a:latin typeface="微软雅黑" pitchFamily="34" charset="-122"/>
                <a:ea typeface="微软雅黑" pitchFamily="34" charset="-122"/>
              </a:rPr>
              <a:t>生理基础</a:t>
            </a:r>
          </a:p>
        </p:txBody>
      </p:sp>
      <p:sp>
        <p:nvSpPr>
          <p:cNvPr id="9" name="矩形 8"/>
          <p:cNvSpPr/>
          <p:nvPr/>
        </p:nvSpPr>
        <p:spPr>
          <a:xfrm>
            <a:off x="1808926" y="345988"/>
            <a:ext cx="1071570" cy="395145"/>
          </a:xfrm>
          <a:prstGeom prst="rect">
            <a:avLst/>
          </a:prstGeom>
        </p:spPr>
        <p:txBody>
          <a:bodyPr wrap="square" lIns="91426" tIns="45713" rIns="91426" bIns="45713">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第一章</a:t>
            </a:r>
          </a:p>
        </p:txBody>
      </p:sp>
      <p:pic>
        <p:nvPicPr>
          <p:cNvPr id="13" name="Picture 15" descr="C:\Users\Administrator\Desktop\5555.png"/>
          <p:cNvPicPr>
            <a:picLocks noChangeAspect="1" noChangeArrowheads="1"/>
          </p:cNvPicPr>
          <p:nvPr/>
        </p:nvPicPr>
        <p:blipFill>
          <a:blip r:embed="rId3" cstate="print"/>
          <a:srcRect/>
          <a:stretch>
            <a:fillRect/>
          </a:stretch>
        </p:blipFill>
        <p:spPr bwMode="auto">
          <a:xfrm>
            <a:off x="7151696" y="2562699"/>
            <a:ext cx="4713645" cy="3038824"/>
          </a:xfrm>
          <a:prstGeom prst="rect">
            <a:avLst/>
          </a:prstGeom>
          <a:noFill/>
          <a:ln w="9525">
            <a:noFill/>
            <a:miter lim="800000"/>
            <a:headEnd/>
            <a:tailEnd/>
          </a:ln>
        </p:spPr>
      </p:pic>
      <p:grpSp>
        <p:nvGrpSpPr>
          <p:cNvPr id="3" name="组合 20"/>
          <p:cNvGrpSpPr>
            <a:grpSpLocks/>
          </p:cNvGrpSpPr>
          <p:nvPr/>
        </p:nvGrpSpPr>
        <p:grpSpPr bwMode="auto">
          <a:xfrm>
            <a:off x="8126916" y="3857630"/>
            <a:ext cx="1091161" cy="642941"/>
            <a:chOff x="2600641" y="4437112"/>
            <a:chExt cx="1512168" cy="907114"/>
          </a:xfrm>
        </p:grpSpPr>
        <p:sp>
          <p:nvSpPr>
            <p:cNvPr id="20" name="TextBox 19"/>
            <p:cNvSpPr txBox="1"/>
            <p:nvPr/>
          </p:nvSpPr>
          <p:spPr>
            <a:xfrm>
              <a:off x="2600641" y="4437112"/>
              <a:ext cx="1512168" cy="564508"/>
            </a:xfrm>
            <a:prstGeom prst="rect">
              <a:avLst/>
            </a:prstGeom>
            <a:noFill/>
          </p:spPr>
          <p:txBody>
            <a:bodyPr>
              <a:spAutoFit/>
            </a:bodyPr>
            <a:lstStyle/>
            <a:p>
              <a:pPr algn="ctr">
                <a:defRPr/>
              </a:pPr>
              <a:r>
                <a:rPr lang="zh-CN" altLang="en-US" sz="2000" b="1" dirty="0">
                  <a:solidFill>
                    <a:srgbClr val="FF0000"/>
                  </a:solidFill>
                  <a:effectLst>
                    <a:outerShdw blurRad="38100" dist="38100" dir="2700000" algn="tl">
                      <a:srgbClr val="C0C0C0"/>
                    </a:outerShdw>
                  </a:effectLst>
                  <a:ea typeface="微软雅黑" panose="020B0503020204020204" pitchFamily="34" charset="-122"/>
                </a:rPr>
                <a:t>女性</a:t>
              </a:r>
              <a:endParaRPr lang="zh-CN" altLang="en-US" sz="2100" b="1" dirty="0">
                <a:solidFill>
                  <a:srgbClr val="FF0000"/>
                </a:solidFill>
                <a:effectLst>
                  <a:outerShdw blurRad="38100" dist="38100" dir="2700000" algn="tl">
                    <a:srgbClr val="C0C0C0"/>
                  </a:outerShdw>
                </a:effectLst>
                <a:ea typeface="微软雅黑" panose="020B0503020204020204" pitchFamily="34" charset="-122"/>
              </a:endParaRPr>
            </a:p>
          </p:txBody>
        </p:sp>
        <p:pic>
          <p:nvPicPr>
            <p:cNvPr id="21" name="Picture 13" descr="C:\Users\Administrator\Desktop\333.png"/>
            <p:cNvPicPr>
              <a:picLocks noChangeAspect="1" noChangeArrowheads="1"/>
            </p:cNvPicPr>
            <p:nvPr/>
          </p:nvPicPr>
          <p:blipFill>
            <a:blip r:embed="rId4" cstate="print"/>
            <a:srcRect/>
            <a:stretch>
              <a:fillRect/>
            </a:stretch>
          </p:blipFill>
          <p:spPr bwMode="auto">
            <a:xfrm>
              <a:off x="3270999" y="5000635"/>
              <a:ext cx="220880" cy="343591"/>
            </a:xfrm>
            <a:prstGeom prst="rect">
              <a:avLst/>
            </a:prstGeom>
            <a:noFill/>
            <a:ln w="9525">
              <a:noFill/>
              <a:miter lim="800000"/>
              <a:headEnd/>
              <a:tailEnd/>
            </a:ln>
          </p:spPr>
        </p:pic>
      </p:grpSp>
      <p:cxnSp>
        <p:nvCxnSpPr>
          <p:cNvPr id="19" name="直接箭头连接符 18"/>
          <p:cNvCxnSpPr/>
          <p:nvPr/>
        </p:nvCxnSpPr>
        <p:spPr bwMode="auto">
          <a:xfrm>
            <a:off x="10646233" y="3824176"/>
            <a:ext cx="208604" cy="159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bwMode="auto">
          <a:xfrm>
            <a:off x="9752281" y="3491350"/>
            <a:ext cx="1159246" cy="561349"/>
          </a:xfrm>
          <a:prstGeom prst="rect">
            <a:avLst/>
          </a:prstGeom>
          <a:noFill/>
        </p:spPr>
        <p:txBody>
          <a:bodyPr wrap="square" lIns="98721" tIns="49360" rIns="98721" bIns="49360">
            <a:spAutoFit/>
          </a:bodyPr>
          <a:lstStyle/>
          <a:p>
            <a:pPr algn="ctr">
              <a:defRPr/>
            </a:pPr>
            <a:r>
              <a:rPr lang="zh-CN" altLang="en-US" sz="1500" b="1" dirty="0">
                <a:solidFill>
                  <a:srgbClr val="FF0000"/>
                </a:solidFill>
                <a:effectLst>
                  <a:outerShdw blurRad="38100" dist="38100" dir="2700000" algn="tl">
                    <a:srgbClr val="C0C0C0"/>
                  </a:outerShdw>
                </a:effectLst>
                <a:ea typeface="微软雅黑" panose="020B0503020204020204" pitchFamily="34" charset="-122"/>
              </a:rPr>
              <a:t>卵巢颗粒细胞瘤</a:t>
            </a:r>
          </a:p>
        </p:txBody>
      </p:sp>
      <p:sp>
        <p:nvSpPr>
          <p:cNvPr id="16" name="矩形 11"/>
          <p:cNvSpPr>
            <a:spLocks noChangeArrowheads="1"/>
          </p:cNvSpPr>
          <p:nvPr/>
        </p:nvSpPr>
        <p:spPr bwMode="auto">
          <a:xfrm>
            <a:off x="4943229" y="6560488"/>
            <a:ext cx="7583855" cy="297512"/>
          </a:xfrm>
          <a:prstGeom prst="rect">
            <a:avLst/>
          </a:prstGeom>
          <a:noFill/>
          <a:ln w="9525">
            <a:noFill/>
            <a:miter lim="800000"/>
            <a:headEnd/>
            <a:tailEnd/>
          </a:ln>
        </p:spPr>
        <p:txBody>
          <a:bodyPr wrap="square" lIns="91426" tIns="45713" rIns="91426" bIns="45713">
            <a:spAutoFit/>
          </a:bodyPr>
          <a:lstStyle/>
          <a:p>
            <a:r>
              <a:rPr lang="en-US" altLang="zh-CN" sz="1300" dirty="0" err="1">
                <a:ea typeface="微软雅黑" panose="020B0503020204020204" pitchFamily="34" charset="-122"/>
              </a:rPr>
              <a:t>Müllerian</a:t>
            </a:r>
            <a:r>
              <a:rPr lang="en-US" altLang="zh-CN" sz="1300" dirty="0">
                <a:ea typeface="微软雅黑" panose="020B0503020204020204" pitchFamily="34" charset="-122"/>
              </a:rPr>
              <a:t> inhibiting substance/anti-</a:t>
            </a:r>
            <a:r>
              <a:rPr lang="en-US" altLang="zh-CN" sz="1300" dirty="0" err="1">
                <a:ea typeface="微软雅黑" panose="020B0503020204020204" pitchFamily="34" charset="-122"/>
              </a:rPr>
              <a:t>Müllerian</a:t>
            </a:r>
            <a:r>
              <a:rPr lang="en-US" altLang="zh-CN" sz="1300" dirty="0">
                <a:ea typeface="微软雅黑" panose="020B0503020204020204" pitchFamily="34" charset="-122"/>
              </a:rPr>
              <a:t> </a:t>
            </a:r>
            <a:r>
              <a:rPr lang="en-US" altLang="zh-CN" sz="1300" dirty="0" err="1">
                <a:ea typeface="微软雅黑" panose="020B0503020204020204" pitchFamily="34" charset="-122"/>
              </a:rPr>
              <a:t>hormone:A</a:t>
            </a:r>
            <a:r>
              <a:rPr lang="en-US" altLang="zh-CN" sz="1300" dirty="0">
                <a:ea typeface="微软雅黑" panose="020B0503020204020204" pitchFamily="34" charset="-122"/>
              </a:rPr>
              <a:t> novel treatment for gynecologic tumors.2014</a:t>
            </a:r>
            <a:endParaRPr lang="zh-CN" altLang="en-US" sz="1300" dirty="0">
              <a:ea typeface="微软雅黑" panose="020B0503020204020204" pitchFamily="34" charset="-122"/>
            </a:endParaRPr>
          </a:p>
        </p:txBody>
      </p:sp>
      <p:sp>
        <p:nvSpPr>
          <p:cNvPr id="15" name="矩形 14"/>
          <p:cNvSpPr/>
          <p:nvPr/>
        </p:nvSpPr>
        <p:spPr>
          <a:xfrm>
            <a:off x="243890" y="2345277"/>
            <a:ext cx="7003295" cy="2869673"/>
          </a:xfrm>
          <a:prstGeom prst="rect">
            <a:avLst/>
          </a:prstGeom>
        </p:spPr>
        <p:txBody>
          <a:bodyPr wrap="square" lIns="98721" tIns="49360" rIns="98721" bIns="49360">
            <a:spAutoFit/>
          </a:bodyPr>
          <a:lstStyle/>
          <a:p>
            <a:pPr>
              <a:lnSpc>
                <a:spcPct val="150000"/>
              </a:lnSpc>
              <a:buFont typeface="Wingdings" pitchFamily="2" charset="2"/>
              <a:buChar char="u"/>
              <a:defRPr/>
            </a:pPr>
            <a:r>
              <a:rPr lang="zh-CN" altLang="en-US" sz="2000" dirty="0">
                <a:latin typeface="微软雅黑" pitchFamily="34" charset="-122"/>
                <a:ea typeface="微软雅黑" pitchFamily="34" charset="-122"/>
                <a:sym typeface="DFKai-SB" pitchFamily="65" charset="-120"/>
              </a:rPr>
              <a:t>缪勒氏管是胚胎早期的原始生殖管道，发育成阴道上段、子宫和输卵管。</a:t>
            </a:r>
            <a:endParaRPr lang="en-US" altLang="zh-CN" sz="2000" dirty="0">
              <a:latin typeface="微软雅黑" pitchFamily="34" charset="-122"/>
              <a:ea typeface="微软雅黑" pitchFamily="34" charset="-122"/>
              <a:sym typeface="DFKai-SB" pitchFamily="65" charset="-120"/>
            </a:endParaRPr>
          </a:p>
          <a:p>
            <a:pPr>
              <a:lnSpc>
                <a:spcPct val="150000"/>
              </a:lnSpc>
              <a:buFont typeface="Wingdings" pitchFamily="2" charset="2"/>
              <a:buChar char="u"/>
              <a:defRPr/>
            </a:pPr>
            <a:r>
              <a:rPr lang="zh-CN" altLang="en-US" sz="2000" dirty="0">
                <a:latin typeface="微软雅黑" pitchFamily="34" charset="-122"/>
                <a:ea typeface="微软雅黑" pitchFamily="34" charset="-122"/>
                <a:sym typeface="DFKai-SB" pitchFamily="65" charset="-120"/>
              </a:rPr>
              <a:t>在男性中，</a:t>
            </a:r>
            <a:r>
              <a:rPr lang="en-US" altLang="zh-CN" sz="2000" dirty="0">
                <a:latin typeface="微软雅黑" pitchFamily="34" charset="-122"/>
                <a:ea typeface="微软雅黑" pitchFamily="34" charset="-122"/>
                <a:sym typeface="DFKai-SB" pitchFamily="65" charset="-120"/>
              </a:rPr>
              <a:t>8</a:t>
            </a:r>
            <a:r>
              <a:rPr lang="zh-CN" altLang="en-US" sz="2000" dirty="0">
                <a:latin typeface="微软雅黑" pitchFamily="34" charset="-122"/>
                <a:ea typeface="微软雅黑" pitchFamily="34" charset="-122"/>
                <a:sym typeface="DFKai-SB" pitchFamily="65" charset="-120"/>
              </a:rPr>
              <a:t>周胎儿即可分泌</a:t>
            </a:r>
            <a:r>
              <a:rPr lang="en-US" altLang="zh-CN" sz="2000" dirty="0">
                <a:latin typeface="微软雅黑" pitchFamily="34" charset="-122"/>
                <a:ea typeface="微软雅黑" pitchFamily="34" charset="-122"/>
                <a:sym typeface="DFKai-SB" pitchFamily="65" charset="-120"/>
              </a:rPr>
              <a:t>AMH</a:t>
            </a:r>
            <a:r>
              <a:rPr lang="zh-CN" altLang="en-US" sz="2000" dirty="0">
                <a:latin typeface="微软雅黑" pitchFamily="34" charset="-122"/>
                <a:ea typeface="微软雅黑" pitchFamily="34" charset="-122"/>
                <a:sym typeface="DFKai-SB" pitchFamily="65" charset="-120"/>
              </a:rPr>
              <a:t>，抑制缪勒氏管的发育，使中肾管在睾酮的作用下发育为男性生殖道。</a:t>
            </a:r>
            <a:endParaRPr lang="en-US" altLang="zh-CN" sz="2000" dirty="0">
              <a:latin typeface="微软雅黑" pitchFamily="34" charset="-122"/>
              <a:ea typeface="微软雅黑" pitchFamily="34" charset="-122"/>
              <a:sym typeface="DFKai-SB" pitchFamily="65" charset="-120"/>
            </a:endParaRPr>
          </a:p>
          <a:p>
            <a:pPr>
              <a:lnSpc>
                <a:spcPct val="150000"/>
              </a:lnSpc>
              <a:buFont typeface="Wingdings" pitchFamily="2" charset="2"/>
              <a:buChar char="u"/>
              <a:defRPr/>
            </a:pPr>
            <a:r>
              <a:rPr lang="zh-CN" altLang="en-US" sz="2000" dirty="0">
                <a:latin typeface="微软雅黑" pitchFamily="34" charset="-122"/>
                <a:ea typeface="微软雅黑" pitchFamily="34" charset="-122"/>
                <a:sym typeface="DFKai-SB" pitchFamily="65" charset="-120"/>
              </a:rPr>
              <a:t>在女性中，</a:t>
            </a:r>
            <a:r>
              <a:rPr lang="en-US" altLang="zh-CN" sz="2000" dirty="0">
                <a:latin typeface="微软雅黑" pitchFamily="34" charset="-122"/>
                <a:ea typeface="微软雅黑" pitchFamily="34" charset="-122"/>
                <a:sym typeface="DFKai-SB" pitchFamily="65" charset="-120"/>
              </a:rPr>
              <a:t>36</a:t>
            </a:r>
            <a:r>
              <a:rPr lang="zh-CN" altLang="en-US" sz="2000" dirty="0">
                <a:latin typeface="微软雅黑" pitchFamily="34" charset="-122"/>
                <a:ea typeface="微软雅黑" pitchFamily="34" charset="-122"/>
                <a:sym typeface="DFKai-SB" pitchFamily="65" charset="-120"/>
              </a:rPr>
              <a:t>周胎儿卵巢的颗粒细胞开始分泌</a:t>
            </a:r>
            <a:r>
              <a:rPr lang="en-US" altLang="zh-CN" sz="2000" dirty="0">
                <a:latin typeface="微软雅黑" pitchFamily="34" charset="-122"/>
                <a:ea typeface="微软雅黑" pitchFamily="34" charset="-122"/>
                <a:sym typeface="DFKai-SB" pitchFamily="65" charset="-120"/>
              </a:rPr>
              <a:t>AMH,</a:t>
            </a:r>
            <a:r>
              <a:rPr lang="zh-CN" altLang="en-US" sz="2000" dirty="0">
                <a:latin typeface="微软雅黑" pitchFamily="34" charset="-122"/>
                <a:ea typeface="微软雅黑" pitchFamily="34" charset="-122"/>
                <a:sym typeface="DFKai-SB" pitchFamily="65" charset="-120"/>
              </a:rPr>
              <a:t>由于缺乏</a:t>
            </a:r>
            <a:r>
              <a:rPr lang="en-US" altLang="zh-CN" sz="2000" dirty="0">
                <a:latin typeface="微软雅黑" pitchFamily="34" charset="-122"/>
                <a:ea typeface="微软雅黑" pitchFamily="34" charset="-122"/>
                <a:sym typeface="DFKai-SB" pitchFamily="65" charset="-120"/>
              </a:rPr>
              <a:t>AMH</a:t>
            </a:r>
            <a:r>
              <a:rPr lang="zh-CN" altLang="en-US" sz="2000" dirty="0">
                <a:latin typeface="微软雅黑" pitchFamily="34" charset="-122"/>
                <a:ea typeface="微软雅黑" pitchFamily="34" charset="-122"/>
                <a:sym typeface="DFKai-SB" pitchFamily="65" charset="-120"/>
              </a:rPr>
              <a:t>的分泌，使生殖系统发育为女性。</a:t>
            </a:r>
            <a:endParaRPr lang="en-US" altLang="zh-CN" sz="2000" dirty="0">
              <a:latin typeface="微软雅黑" pitchFamily="34" charset="-122"/>
              <a:ea typeface="微软雅黑" pitchFamily="34" charset="-122"/>
              <a:sym typeface="DFKai-SB" pitchFamily="65" charset="-120"/>
            </a:endParaRPr>
          </a:p>
        </p:txBody>
      </p:sp>
      <p:sp>
        <p:nvSpPr>
          <p:cNvPr id="14" name="矩形 13"/>
          <p:cNvSpPr/>
          <p:nvPr/>
        </p:nvSpPr>
        <p:spPr>
          <a:xfrm>
            <a:off x="894036" y="1407630"/>
            <a:ext cx="4474274" cy="584761"/>
          </a:xfrm>
          <a:prstGeom prst="rect">
            <a:avLst/>
          </a:prstGeom>
        </p:spPr>
        <p:txBody>
          <a:bodyPr wrap="none" lIns="91426" tIns="45713" rIns="91426" bIns="45713">
            <a:spAutoFit/>
          </a:bodyPr>
          <a:lstStyle/>
          <a:p>
            <a:pPr lvl="0"/>
            <a:r>
              <a:rPr lang="en-US" altLang="zh-CN" sz="3200" i="1" dirty="0">
                <a:solidFill>
                  <a:srgbClr val="FC6204"/>
                </a:solidFill>
                <a:effectLst>
                  <a:outerShdw blurRad="38100" dist="38100" dir="2700000" algn="tl">
                    <a:srgbClr val="000000">
                      <a:alpha val="43137"/>
                    </a:srgbClr>
                  </a:outerShdw>
                </a:effectLst>
                <a:latin typeface="微软雅黑" pitchFamily="34" charset="-122"/>
                <a:ea typeface="微软雅黑" pitchFamily="34" charset="-122"/>
              </a:rPr>
              <a:t>AMH</a:t>
            </a:r>
            <a:r>
              <a:rPr lang="zh-CN" altLang="en-US" sz="3200" i="1" dirty="0">
                <a:solidFill>
                  <a:srgbClr val="FC6204"/>
                </a:solidFill>
                <a:effectLst>
                  <a:outerShdw blurRad="38100" dist="38100" dir="2700000" algn="tl">
                    <a:srgbClr val="000000">
                      <a:alpha val="43137"/>
                    </a:srgbClr>
                  </a:outerShdw>
                </a:effectLst>
                <a:latin typeface="微软雅黑" pitchFamily="34" charset="-122"/>
                <a:ea typeface="微软雅黑" pitchFamily="34" charset="-122"/>
              </a:rPr>
              <a:t>在男女体内的表达</a:t>
            </a:r>
            <a:endPar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274031922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918742" y="188640"/>
            <a:ext cx="6575815" cy="748975"/>
          </a:xfrm>
          <a:prstGeom prst="rect">
            <a:avLst/>
          </a:prstGeom>
          <a:noFill/>
        </p:spPr>
        <p:txBody>
          <a:bodyPr wrap="none" lIns="91428" tIns="45714" rIns="91428" bIns="45714" rtlCol="0">
            <a:spAutoFit/>
          </a:bodyPr>
          <a:lstStyle/>
          <a:p>
            <a:r>
              <a:rPr lang="en-US" altLang="zh-CN" sz="4267"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4267"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性能评估：样本稳定性</a:t>
            </a:r>
          </a:p>
        </p:txBody>
      </p:sp>
      <p:graphicFrame>
        <p:nvGraphicFramePr>
          <p:cNvPr id="8" name="表格 7"/>
          <p:cNvGraphicFramePr>
            <a:graphicFrameLocks noGrp="1"/>
          </p:cNvGraphicFramePr>
          <p:nvPr/>
        </p:nvGraphicFramePr>
        <p:xfrm>
          <a:off x="1702718" y="2204864"/>
          <a:ext cx="9577065" cy="3024335"/>
        </p:xfrm>
        <a:graphic>
          <a:graphicData uri="http://schemas.openxmlformats.org/drawingml/2006/table">
            <a:tbl>
              <a:tblPr/>
              <a:tblGrid>
                <a:gridCol w="1584176">
                  <a:extLst>
                    <a:ext uri="{9D8B030D-6E8A-4147-A177-3AD203B41FA5}">
                      <a16:colId xmlns:a16="http://schemas.microsoft.com/office/drawing/2014/main" val="20000"/>
                    </a:ext>
                  </a:extLst>
                </a:gridCol>
                <a:gridCol w="1728192">
                  <a:extLst>
                    <a:ext uri="{9D8B030D-6E8A-4147-A177-3AD203B41FA5}">
                      <a16:colId xmlns:a16="http://schemas.microsoft.com/office/drawing/2014/main" val="20001"/>
                    </a:ext>
                  </a:extLst>
                </a:gridCol>
                <a:gridCol w="1656184">
                  <a:extLst>
                    <a:ext uri="{9D8B030D-6E8A-4147-A177-3AD203B41FA5}">
                      <a16:colId xmlns:a16="http://schemas.microsoft.com/office/drawing/2014/main" val="20002"/>
                    </a:ext>
                  </a:extLst>
                </a:gridCol>
                <a:gridCol w="1512168">
                  <a:extLst>
                    <a:ext uri="{9D8B030D-6E8A-4147-A177-3AD203B41FA5}">
                      <a16:colId xmlns:a16="http://schemas.microsoft.com/office/drawing/2014/main" val="20003"/>
                    </a:ext>
                  </a:extLst>
                </a:gridCol>
                <a:gridCol w="1512168">
                  <a:extLst>
                    <a:ext uri="{9D8B030D-6E8A-4147-A177-3AD203B41FA5}">
                      <a16:colId xmlns:a16="http://schemas.microsoft.com/office/drawing/2014/main" val="20004"/>
                    </a:ext>
                  </a:extLst>
                </a:gridCol>
                <a:gridCol w="1584177">
                  <a:extLst>
                    <a:ext uri="{9D8B030D-6E8A-4147-A177-3AD203B41FA5}">
                      <a16:colId xmlns:a16="http://schemas.microsoft.com/office/drawing/2014/main" val="20005"/>
                    </a:ext>
                  </a:extLst>
                </a:gridCol>
              </a:tblGrid>
              <a:tr h="847375">
                <a:tc>
                  <a:txBody>
                    <a:bodyPr/>
                    <a:lstStyle/>
                    <a:p>
                      <a:pPr algn="ctr" fontAlgn="ctr"/>
                      <a:r>
                        <a:rPr lang="en-US" sz="1800" b="1" i="0" u="none" strike="noStrike" dirty="0">
                          <a:solidFill>
                            <a:srgbClr val="000000"/>
                          </a:solidFill>
                          <a:latin typeface="宋体"/>
                        </a:rPr>
                        <a:t>Samples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a:solidFill>
                            <a:srgbClr val="000000"/>
                          </a:solidFill>
                          <a:latin typeface="宋体"/>
                        </a:rPr>
                        <a:t>新鲜样本</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4℃</a:t>
                      </a:r>
                      <a:r>
                        <a:rPr lang="zh-CN" altLang="en-US" sz="1800" b="1" i="0" u="none" strike="noStrike">
                          <a:solidFill>
                            <a:srgbClr val="000000"/>
                          </a:solidFill>
                          <a:latin typeface="宋体"/>
                        </a:rPr>
                        <a:t>放置</a:t>
                      </a:r>
                      <a:r>
                        <a:rPr lang="en-US" altLang="zh-CN" sz="1800" b="1" i="0" u="none" strike="noStrike">
                          <a:solidFill>
                            <a:srgbClr val="000000"/>
                          </a:solidFill>
                          <a:latin typeface="宋体"/>
                        </a:rPr>
                        <a:t>3</a:t>
                      </a:r>
                      <a:r>
                        <a:rPr lang="zh-CN" altLang="en-US" sz="1800" b="1" i="0" u="none" strike="noStrike">
                          <a:solidFill>
                            <a:srgbClr val="000000"/>
                          </a:solidFill>
                          <a:latin typeface="宋体"/>
                        </a:rPr>
                        <a:t>天</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dirty="0">
                          <a:solidFill>
                            <a:srgbClr val="000000"/>
                          </a:solidFill>
                          <a:latin typeface="宋体"/>
                        </a:rPr>
                        <a:t>4℃</a:t>
                      </a:r>
                      <a:r>
                        <a:rPr lang="zh-CN" altLang="en-US" sz="1800" b="1" i="0" u="none" strike="noStrike" dirty="0">
                          <a:solidFill>
                            <a:srgbClr val="000000"/>
                          </a:solidFill>
                          <a:latin typeface="宋体"/>
                        </a:rPr>
                        <a:t>放置</a:t>
                      </a:r>
                      <a:r>
                        <a:rPr lang="en-US" altLang="zh-CN" sz="1800" b="1" i="0" u="none" strike="noStrike" dirty="0">
                          <a:solidFill>
                            <a:srgbClr val="000000"/>
                          </a:solidFill>
                          <a:latin typeface="宋体"/>
                        </a:rPr>
                        <a:t>5</a:t>
                      </a:r>
                      <a:r>
                        <a:rPr lang="zh-CN" altLang="en-US" sz="1800" b="1" i="0" u="none" strike="noStrike" dirty="0">
                          <a:solidFill>
                            <a:srgbClr val="000000"/>
                          </a:solidFill>
                          <a:latin typeface="宋体"/>
                        </a:rPr>
                        <a:t>天</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a:solidFill>
                            <a:srgbClr val="000000"/>
                          </a:solidFill>
                          <a:latin typeface="宋体"/>
                        </a:rPr>
                        <a:t>室温放置</a:t>
                      </a:r>
                      <a:r>
                        <a:rPr lang="en-US" altLang="zh-CN" sz="1800" b="1" i="0" u="none" strike="noStrike">
                          <a:solidFill>
                            <a:srgbClr val="000000"/>
                          </a:solidFill>
                          <a:latin typeface="宋体"/>
                        </a:rPr>
                        <a:t>3</a:t>
                      </a:r>
                      <a:r>
                        <a:rPr lang="zh-CN" altLang="en-US" sz="1800" b="1" i="0" u="none" strike="noStrike">
                          <a:solidFill>
                            <a:srgbClr val="000000"/>
                          </a:solidFill>
                          <a:latin typeface="宋体"/>
                        </a:rPr>
                        <a:t>天</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a:solidFill>
                            <a:srgbClr val="000000"/>
                          </a:solidFill>
                          <a:latin typeface="宋体"/>
                        </a:rPr>
                        <a:t>室温放置</a:t>
                      </a:r>
                      <a:r>
                        <a:rPr lang="en-US" altLang="zh-CN" sz="1800" b="1" i="0" u="none" strike="noStrike">
                          <a:solidFill>
                            <a:srgbClr val="000000"/>
                          </a:solidFill>
                          <a:latin typeface="宋体"/>
                        </a:rPr>
                        <a:t>5</a:t>
                      </a:r>
                      <a:r>
                        <a:rPr lang="zh-CN" altLang="en-US" sz="1800" b="1" i="0" u="none" strike="noStrike">
                          <a:solidFill>
                            <a:srgbClr val="000000"/>
                          </a:solidFill>
                          <a:latin typeface="宋体"/>
                        </a:rPr>
                        <a:t>天</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35392">
                <a:tc>
                  <a:txBody>
                    <a:bodyPr/>
                    <a:lstStyle/>
                    <a:p>
                      <a:pPr algn="ctr" fontAlgn="ctr"/>
                      <a:r>
                        <a:rPr lang="en-US" sz="1800" b="1" i="0" u="none" strike="noStrike">
                          <a:solidFill>
                            <a:srgbClr val="000000"/>
                          </a:solidFill>
                          <a:latin typeface="宋体"/>
                        </a:rPr>
                        <a:t>Serum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4.71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5.16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5.2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5.28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5.15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35392">
                <a:tc>
                  <a:txBody>
                    <a:bodyPr/>
                    <a:lstStyle/>
                    <a:p>
                      <a:pPr algn="ctr" fontAlgn="ctr"/>
                      <a:r>
                        <a:rPr lang="en-US" sz="1800" b="1" i="0" u="none" strike="noStrike">
                          <a:solidFill>
                            <a:srgbClr val="000000"/>
                          </a:solidFill>
                          <a:latin typeface="宋体"/>
                        </a:rPr>
                        <a:t>Serum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1.66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1.67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1.58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1.83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dirty="0">
                          <a:solidFill>
                            <a:srgbClr val="000000"/>
                          </a:solidFill>
                          <a:latin typeface="宋体"/>
                        </a:rPr>
                        <a:t>1.74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35392">
                <a:tc>
                  <a:txBody>
                    <a:bodyPr/>
                    <a:lstStyle/>
                    <a:p>
                      <a:pPr algn="ctr" fontAlgn="ctr"/>
                      <a:r>
                        <a:rPr lang="en-US" sz="1800" b="1" i="0" u="none" strike="noStrike">
                          <a:solidFill>
                            <a:srgbClr val="000000"/>
                          </a:solidFill>
                          <a:latin typeface="宋体"/>
                        </a:rPr>
                        <a:t>Serum 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2.51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2.49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2.41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2.59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2.55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35392">
                <a:tc>
                  <a:txBody>
                    <a:bodyPr/>
                    <a:lstStyle/>
                    <a:p>
                      <a:pPr algn="ctr" fontAlgn="ctr"/>
                      <a:r>
                        <a:rPr lang="en-US" sz="1800" b="1" i="0" u="none" strike="noStrike">
                          <a:solidFill>
                            <a:srgbClr val="000000"/>
                          </a:solidFill>
                          <a:latin typeface="宋体"/>
                        </a:rPr>
                        <a:t>Serum 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7.36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8.07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7.84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7.62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7.55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35392">
                <a:tc>
                  <a:txBody>
                    <a:bodyPr/>
                    <a:lstStyle/>
                    <a:p>
                      <a:pPr algn="ctr" fontAlgn="ctr"/>
                      <a:r>
                        <a:rPr lang="en-US" sz="1800" b="1" i="0" u="none" strike="noStrike" dirty="0">
                          <a:solidFill>
                            <a:srgbClr val="000000"/>
                          </a:solidFill>
                          <a:latin typeface="宋体"/>
                        </a:rPr>
                        <a:t>Serum 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10.01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10.14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9.5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10.77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dirty="0">
                          <a:solidFill>
                            <a:srgbClr val="000000"/>
                          </a:solidFill>
                          <a:latin typeface="宋体"/>
                        </a:rPr>
                        <a:t>10.12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9" name="TextBox 8"/>
          <p:cNvSpPr txBox="1"/>
          <p:nvPr/>
        </p:nvSpPr>
        <p:spPr>
          <a:xfrm>
            <a:off x="1774726" y="5373216"/>
            <a:ext cx="2016224" cy="369332"/>
          </a:xfrm>
          <a:prstGeom prst="rect">
            <a:avLst/>
          </a:prstGeom>
          <a:noFill/>
        </p:spPr>
        <p:txBody>
          <a:bodyPr wrap="square" rtlCol="0">
            <a:spAutoFit/>
          </a:bodyPr>
          <a:lstStyle/>
          <a:p>
            <a:pPr fontAlgn="auto">
              <a:spcBef>
                <a:spcPts val="0"/>
              </a:spcBef>
              <a:spcAft>
                <a:spcPts val="0"/>
              </a:spcAft>
            </a:pPr>
            <a:r>
              <a:rPr lang="en-US" altLang="zh-CN" b="1" dirty="0">
                <a:latin typeface="Times New Roman" pitchFamily="18" charset="0"/>
                <a:ea typeface="DFPYeaSong-B5" pitchFamily="18" charset="-120"/>
                <a:cs typeface="Times New Roman" pitchFamily="18" charset="0"/>
              </a:rPr>
              <a:t>AMH </a:t>
            </a:r>
            <a:r>
              <a:rPr lang="en-US" altLang="zh-CN" b="1" dirty="0" err="1">
                <a:latin typeface="Times New Roman" pitchFamily="18" charset="0"/>
                <a:ea typeface="DFPYeaSong-B5" pitchFamily="18" charset="-120"/>
                <a:cs typeface="Times New Roman" pitchFamily="18" charset="0"/>
              </a:rPr>
              <a:t>ng</a:t>
            </a:r>
            <a:r>
              <a:rPr lang="en-US" altLang="zh-CN" b="1" dirty="0">
                <a:latin typeface="Times New Roman" pitchFamily="18" charset="0"/>
                <a:ea typeface="DFPYeaSong-B5" pitchFamily="18" charset="-120"/>
                <a:cs typeface="Times New Roman" pitchFamily="18" charset="0"/>
              </a:rPr>
              <a:t>/</a:t>
            </a:r>
            <a:r>
              <a:rPr lang="en-US" altLang="zh-CN" b="1" dirty="0" err="1">
                <a:latin typeface="Times New Roman" pitchFamily="18" charset="0"/>
                <a:ea typeface="DFPYeaSong-B5" pitchFamily="18" charset="-120"/>
                <a:cs typeface="Times New Roman" pitchFamily="18" charset="0"/>
              </a:rPr>
              <a:t>mL</a:t>
            </a:r>
            <a:endParaRPr lang="zh-CN" altLang="en-US" b="1" dirty="0">
              <a:latin typeface="Times New Roman" pitchFamily="18" charset="0"/>
              <a:ea typeface="DFPYeaSong-B5" pitchFamily="18" charset="-120"/>
              <a:cs typeface="Times New Roman" pitchFamily="18" charset="0"/>
            </a:endParaRPr>
          </a:p>
        </p:txBody>
      </p:sp>
      <p:sp>
        <p:nvSpPr>
          <p:cNvPr id="10" name="TextBox 9"/>
          <p:cNvSpPr txBox="1"/>
          <p:nvPr/>
        </p:nvSpPr>
        <p:spPr>
          <a:xfrm>
            <a:off x="1702718" y="1484784"/>
            <a:ext cx="8280920" cy="369332"/>
          </a:xfrm>
          <a:prstGeom prst="rect">
            <a:avLst/>
          </a:prstGeom>
          <a:noFill/>
        </p:spPr>
        <p:txBody>
          <a:bodyPr wrap="square" rtlCol="0">
            <a:spAutoFit/>
          </a:bodyPr>
          <a:lstStyle/>
          <a:p>
            <a:pPr fontAlgn="auto">
              <a:spcBef>
                <a:spcPts val="0"/>
              </a:spcBef>
              <a:spcAft>
                <a:spcPts val="0"/>
              </a:spcAft>
            </a:pPr>
            <a:r>
              <a:rPr lang="zh-CN" altLang="en-US" b="1" dirty="0">
                <a:latin typeface="Times New Roman" pitchFamily="18" charset="0"/>
                <a:ea typeface="DFPYeaSong-B5" pitchFamily="18" charset="-120"/>
                <a:cs typeface="Times New Roman" pitchFamily="18" charset="0"/>
              </a:rPr>
              <a:t>血清收集后分别测试新鲜样本和不同条件储存的样本</a:t>
            </a:r>
            <a:r>
              <a:rPr lang="en-US" altLang="zh-CN" b="1" dirty="0">
                <a:latin typeface="Times New Roman" pitchFamily="18" charset="0"/>
                <a:ea typeface="DFPYeaSong-B5" pitchFamily="18" charset="-120"/>
                <a:cs typeface="Times New Roman" pitchFamily="18" charset="0"/>
              </a:rPr>
              <a:t>AMH</a:t>
            </a:r>
            <a:r>
              <a:rPr lang="zh-CN" altLang="en-US" b="1" dirty="0">
                <a:latin typeface="Times New Roman" pitchFamily="18" charset="0"/>
                <a:ea typeface="DFPYeaSong-B5" pitchFamily="18" charset="-120"/>
                <a:cs typeface="Times New Roman" pitchFamily="18" charset="0"/>
              </a:rPr>
              <a:t>浓度</a:t>
            </a:r>
          </a:p>
        </p:txBody>
      </p:sp>
      <p:sp>
        <p:nvSpPr>
          <p:cNvPr id="11" name="TextBox 10"/>
          <p:cNvSpPr txBox="1"/>
          <p:nvPr/>
        </p:nvSpPr>
        <p:spPr>
          <a:xfrm>
            <a:off x="1702718" y="6021288"/>
            <a:ext cx="5256584" cy="369332"/>
          </a:xfrm>
          <a:prstGeom prst="rect">
            <a:avLst/>
          </a:prstGeom>
          <a:noFill/>
        </p:spPr>
        <p:txBody>
          <a:bodyPr wrap="square" rtlCol="0">
            <a:spAutoFit/>
          </a:bodyPr>
          <a:lstStyle/>
          <a:p>
            <a:pPr fontAlgn="auto">
              <a:spcBef>
                <a:spcPts val="0"/>
              </a:spcBef>
              <a:spcAft>
                <a:spcPts val="0"/>
              </a:spcAft>
            </a:pPr>
            <a:r>
              <a:rPr lang="zh-CN" altLang="en-US" b="1" dirty="0">
                <a:solidFill>
                  <a:srgbClr val="FC6204"/>
                </a:solidFill>
                <a:latin typeface="Times New Roman" pitchFamily="18" charset="0"/>
                <a:ea typeface="DFPYeaSong-B5" pitchFamily="18" charset="-120"/>
                <a:cs typeface="Times New Roman" pitchFamily="18" charset="0"/>
              </a:rPr>
              <a:t>结论：样本在</a:t>
            </a:r>
            <a:r>
              <a:rPr lang="en-US" altLang="zh-CN" b="1" dirty="0">
                <a:solidFill>
                  <a:schemeClr val="accent6">
                    <a:lumMod val="75000"/>
                  </a:schemeClr>
                </a:solidFill>
                <a:latin typeface="宋体"/>
              </a:rPr>
              <a:t>4℃</a:t>
            </a:r>
            <a:r>
              <a:rPr lang="zh-CN" altLang="en-US" b="1" dirty="0">
                <a:solidFill>
                  <a:schemeClr val="accent6">
                    <a:lumMod val="75000"/>
                  </a:schemeClr>
                </a:solidFill>
                <a:latin typeface="宋体"/>
              </a:rPr>
              <a:t>或室温保存</a:t>
            </a:r>
            <a:r>
              <a:rPr lang="en-US" altLang="zh-CN" b="1" dirty="0">
                <a:solidFill>
                  <a:schemeClr val="accent6">
                    <a:lumMod val="75000"/>
                  </a:schemeClr>
                </a:solidFill>
                <a:latin typeface="宋体"/>
              </a:rPr>
              <a:t>5</a:t>
            </a:r>
            <a:r>
              <a:rPr lang="zh-CN" altLang="en-US" b="1" dirty="0">
                <a:solidFill>
                  <a:schemeClr val="accent6">
                    <a:lumMod val="75000"/>
                  </a:schemeClr>
                </a:solidFill>
                <a:latin typeface="宋体"/>
              </a:rPr>
              <a:t>天浓度没有变化</a:t>
            </a:r>
            <a:endParaRPr lang="zh-CN" altLang="en-US" b="1" dirty="0">
              <a:solidFill>
                <a:schemeClr val="accent6">
                  <a:lumMod val="75000"/>
                </a:schemeClr>
              </a:solidFill>
              <a:latin typeface="Times New Roman" pitchFamily="18" charset="0"/>
              <a:ea typeface="DFPYeaSong-B5" pitchFamily="18" charset="-120"/>
              <a:cs typeface="Times New Roman" pitchFamily="18" charset="0"/>
            </a:endParaRPr>
          </a:p>
        </p:txBody>
      </p:sp>
    </p:spTree>
    <p:extLst>
      <p:ext uri="{BB962C8B-B14F-4D97-AF65-F5344CB8AC3E}">
        <p14:creationId xmlns:p14="http://schemas.microsoft.com/office/powerpoint/2010/main" val="2849882173"/>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62758" y="188640"/>
            <a:ext cx="6575815" cy="748975"/>
          </a:xfrm>
          <a:prstGeom prst="rect">
            <a:avLst/>
          </a:prstGeom>
          <a:noFill/>
        </p:spPr>
        <p:txBody>
          <a:bodyPr wrap="none" lIns="91428" tIns="45714" rIns="91428" bIns="45714" rtlCol="0">
            <a:spAutoFit/>
          </a:bodyPr>
          <a:lstStyle/>
          <a:p>
            <a:r>
              <a:rPr lang="en-US" altLang="zh-CN" sz="4267"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4267"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性能评估：批内精密度</a:t>
            </a:r>
          </a:p>
        </p:txBody>
      </p:sp>
      <p:sp>
        <p:nvSpPr>
          <p:cNvPr id="7" name="TextBox 6"/>
          <p:cNvSpPr txBox="1"/>
          <p:nvPr/>
        </p:nvSpPr>
        <p:spPr>
          <a:xfrm>
            <a:off x="2782838" y="5445224"/>
            <a:ext cx="1296144" cy="369332"/>
          </a:xfrm>
          <a:prstGeom prst="rect">
            <a:avLst/>
          </a:prstGeom>
          <a:noFill/>
        </p:spPr>
        <p:txBody>
          <a:bodyPr wrap="square" rtlCol="0">
            <a:spAutoFit/>
          </a:bodyPr>
          <a:lstStyle/>
          <a:p>
            <a:pPr fontAlgn="auto">
              <a:spcBef>
                <a:spcPts val="0"/>
              </a:spcBef>
              <a:spcAft>
                <a:spcPts val="0"/>
              </a:spcAft>
            </a:pPr>
            <a:r>
              <a:rPr lang="en-US" altLang="zh-CN" b="1" dirty="0">
                <a:solidFill>
                  <a:srgbClr val="FC6204"/>
                </a:solidFill>
                <a:latin typeface="Times New Roman" pitchFamily="18" charset="0"/>
                <a:ea typeface="DFPYeaSong-B5" pitchFamily="18" charset="-120"/>
                <a:cs typeface="Times New Roman" pitchFamily="18" charset="0"/>
              </a:rPr>
              <a:t>n = 20</a:t>
            </a:r>
            <a:endParaRPr lang="zh-CN" altLang="en-US" b="1" dirty="0">
              <a:solidFill>
                <a:srgbClr val="FC6204"/>
              </a:solidFill>
              <a:latin typeface="Times New Roman" pitchFamily="18" charset="0"/>
              <a:ea typeface="DFPYeaSong-B5" pitchFamily="18" charset="-120"/>
              <a:cs typeface="Times New Roman" pitchFamily="18" charset="0"/>
            </a:endParaRPr>
          </a:p>
        </p:txBody>
      </p:sp>
      <p:graphicFrame>
        <p:nvGraphicFramePr>
          <p:cNvPr id="8" name="表格 7"/>
          <p:cNvGraphicFramePr>
            <a:graphicFrameLocks noGrp="1"/>
          </p:cNvGraphicFramePr>
          <p:nvPr/>
        </p:nvGraphicFramePr>
        <p:xfrm>
          <a:off x="2422798" y="1988840"/>
          <a:ext cx="7704856" cy="3312368"/>
        </p:xfrm>
        <a:graphic>
          <a:graphicData uri="http://schemas.openxmlformats.org/drawingml/2006/table">
            <a:tbl>
              <a:tblPr/>
              <a:tblGrid>
                <a:gridCol w="1926214">
                  <a:extLst>
                    <a:ext uri="{9D8B030D-6E8A-4147-A177-3AD203B41FA5}">
                      <a16:colId xmlns:a16="http://schemas.microsoft.com/office/drawing/2014/main" val="20000"/>
                    </a:ext>
                  </a:extLst>
                </a:gridCol>
                <a:gridCol w="1926214">
                  <a:extLst>
                    <a:ext uri="{9D8B030D-6E8A-4147-A177-3AD203B41FA5}">
                      <a16:colId xmlns:a16="http://schemas.microsoft.com/office/drawing/2014/main" val="20001"/>
                    </a:ext>
                  </a:extLst>
                </a:gridCol>
                <a:gridCol w="1926214">
                  <a:extLst>
                    <a:ext uri="{9D8B030D-6E8A-4147-A177-3AD203B41FA5}">
                      <a16:colId xmlns:a16="http://schemas.microsoft.com/office/drawing/2014/main" val="20002"/>
                    </a:ext>
                  </a:extLst>
                </a:gridCol>
                <a:gridCol w="1926214">
                  <a:extLst>
                    <a:ext uri="{9D8B030D-6E8A-4147-A177-3AD203B41FA5}">
                      <a16:colId xmlns:a16="http://schemas.microsoft.com/office/drawing/2014/main" val="20003"/>
                    </a:ext>
                  </a:extLst>
                </a:gridCol>
              </a:tblGrid>
              <a:tr h="828092">
                <a:tc>
                  <a:txBody>
                    <a:bodyPr/>
                    <a:lstStyle/>
                    <a:p>
                      <a:pPr algn="ctr" fontAlgn="ctr"/>
                      <a:r>
                        <a:rPr lang="en-US" sz="1800" b="1" i="0" u="none" strike="noStrike" dirty="0">
                          <a:solidFill>
                            <a:srgbClr val="000000"/>
                          </a:solidFill>
                          <a:latin typeface="宋体"/>
                        </a:rPr>
                        <a:t>Samples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latin typeface="宋体"/>
                        </a:rPr>
                        <a:t>Mean</a:t>
                      </a:r>
                      <a:br>
                        <a:rPr lang="en-US" sz="1800" b="1" i="0" u="none" strike="noStrike">
                          <a:solidFill>
                            <a:srgbClr val="000000"/>
                          </a:solidFill>
                          <a:latin typeface="宋体"/>
                        </a:rPr>
                      </a:br>
                      <a:r>
                        <a:rPr lang="en-US" sz="1800" b="1" i="0" u="none" strike="noStrike">
                          <a:solidFill>
                            <a:srgbClr val="000000"/>
                          </a:solidFill>
                          <a:latin typeface="宋体"/>
                        </a:rPr>
                        <a:t>(ng/mL)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dirty="0">
                          <a:solidFill>
                            <a:srgbClr val="000000"/>
                          </a:solidFill>
                          <a:latin typeface="宋体"/>
                        </a:rPr>
                        <a:t>SD</a:t>
                      </a:r>
                      <a:br>
                        <a:rPr lang="en-US" sz="1800" b="1" i="0" u="none" strike="noStrike" dirty="0">
                          <a:solidFill>
                            <a:srgbClr val="000000"/>
                          </a:solidFill>
                          <a:latin typeface="宋体"/>
                        </a:rPr>
                      </a:br>
                      <a:r>
                        <a:rPr lang="en-US" sz="1800" b="1" i="0" u="none" strike="noStrike" dirty="0">
                          <a:solidFill>
                            <a:srgbClr val="000000"/>
                          </a:solidFill>
                          <a:latin typeface="宋体"/>
                        </a:rPr>
                        <a:t>(</a:t>
                      </a:r>
                      <a:r>
                        <a:rPr lang="en-US" sz="1800" b="1" i="0" u="none" strike="noStrike" dirty="0" err="1">
                          <a:solidFill>
                            <a:srgbClr val="000000"/>
                          </a:solidFill>
                          <a:latin typeface="宋体"/>
                        </a:rPr>
                        <a:t>ng</a:t>
                      </a:r>
                      <a:r>
                        <a:rPr lang="en-US" sz="1800" b="1" i="0" u="none" strike="noStrike" dirty="0">
                          <a:solidFill>
                            <a:srgbClr val="000000"/>
                          </a:solidFill>
                          <a:latin typeface="宋体"/>
                        </a:rPr>
                        <a:t>/</a:t>
                      </a:r>
                      <a:r>
                        <a:rPr lang="en-US" sz="1800" b="1" i="0" u="none" strike="noStrike" dirty="0" err="1">
                          <a:solidFill>
                            <a:srgbClr val="000000"/>
                          </a:solidFill>
                          <a:latin typeface="宋体"/>
                        </a:rPr>
                        <a:t>mL</a:t>
                      </a:r>
                      <a:r>
                        <a:rPr lang="en-US" sz="1800" b="1" i="0" u="none" strike="noStrike" dirty="0">
                          <a:solidFill>
                            <a:srgbClr val="000000"/>
                          </a:solidFill>
                          <a:latin typeface="宋体"/>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latin typeface="宋体"/>
                        </a:rPr>
                        <a:t>CV</a:t>
                      </a:r>
                      <a:br>
                        <a:rPr lang="en-US" sz="1800" b="1" i="0" u="none" strike="noStrike">
                          <a:solidFill>
                            <a:srgbClr val="000000"/>
                          </a:solidFill>
                          <a:latin typeface="宋体"/>
                        </a:rPr>
                      </a:br>
                      <a:r>
                        <a:rPr lang="en-US" sz="1800" b="1" i="0" u="none" strike="noStrike">
                          <a:solidFill>
                            <a:srgbClr val="000000"/>
                          </a:solidFill>
                          <a:latin typeface="宋体"/>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28092">
                <a:tc>
                  <a:txBody>
                    <a:bodyPr/>
                    <a:lstStyle/>
                    <a:p>
                      <a:pPr algn="ctr" fontAlgn="ctr"/>
                      <a:r>
                        <a:rPr lang="en-US" sz="1800" b="1" i="0" u="none" strike="noStrike">
                          <a:solidFill>
                            <a:srgbClr val="000000"/>
                          </a:solidFill>
                          <a:latin typeface="宋体"/>
                        </a:rPr>
                        <a:t>Serum 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0.30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0.02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5.78%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14046">
                <a:tc>
                  <a:txBody>
                    <a:bodyPr/>
                    <a:lstStyle/>
                    <a:p>
                      <a:pPr algn="ctr" fontAlgn="ctr"/>
                      <a:r>
                        <a:rPr lang="en-US" sz="1800" b="1" i="0" u="none" strike="noStrike">
                          <a:solidFill>
                            <a:srgbClr val="000000"/>
                          </a:solidFill>
                          <a:latin typeface="宋体"/>
                        </a:rPr>
                        <a:t>Serum 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0.93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0.03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14046">
                <a:tc>
                  <a:txBody>
                    <a:bodyPr/>
                    <a:lstStyle/>
                    <a:p>
                      <a:pPr algn="ctr" fontAlgn="ctr"/>
                      <a:r>
                        <a:rPr lang="en-US" sz="1800" b="1" i="0" u="none" strike="noStrike">
                          <a:solidFill>
                            <a:srgbClr val="000000"/>
                          </a:solidFill>
                          <a:latin typeface="宋体"/>
                        </a:rPr>
                        <a:t>Serum 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3.72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0.11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2.85%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14046">
                <a:tc>
                  <a:txBody>
                    <a:bodyPr/>
                    <a:lstStyle/>
                    <a:p>
                      <a:pPr algn="ctr" fontAlgn="ctr"/>
                      <a:r>
                        <a:rPr lang="en-US" sz="1800" b="1" i="0" u="none" strike="noStrike">
                          <a:solidFill>
                            <a:srgbClr val="000000"/>
                          </a:solidFill>
                          <a:latin typeface="宋体"/>
                        </a:rPr>
                        <a:t>Serum 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9.70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0.17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1.79%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14046">
                <a:tc>
                  <a:txBody>
                    <a:bodyPr/>
                    <a:lstStyle/>
                    <a:p>
                      <a:pPr algn="ctr" fontAlgn="ctr"/>
                      <a:r>
                        <a:rPr lang="en-US" sz="1800" b="1" i="0" u="none" strike="noStrike">
                          <a:solidFill>
                            <a:srgbClr val="000000"/>
                          </a:solidFill>
                          <a:latin typeface="宋体"/>
                        </a:rPr>
                        <a:t>Serum 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18.73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0.69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dirty="0">
                          <a:solidFill>
                            <a:srgbClr val="000000"/>
                          </a:solidFill>
                          <a:latin typeface="宋体"/>
                        </a:rPr>
                        <a:t>3.66%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9" name="TextBox 8"/>
          <p:cNvSpPr txBox="1"/>
          <p:nvPr/>
        </p:nvSpPr>
        <p:spPr>
          <a:xfrm>
            <a:off x="1918742" y="1196752"/>
            <a:ext cx="8280920" cy="369332"/>
          </a:xfrm>
          <a:prstGeom prst="rect">
            <a:avLst/>
          </a:prstGeom>
          <a:noFill/>
        </p:spPr>
        <p:txBody>
          <a:bodyPr wrap="square" rtlCol="0">
            <a:spAutoFit/>
          </a:bodyPr>
          <a:lstStyle/>
          <a:p>
            <a:pPr fontAlgn="auto">
              <a:spcBef>
                <a:spcPts val="0"/>
              </a:spcBef>
              <a:spcAft>
                <a:spcPts val="0"/>
              </a:spcAft>
            </a:pPr>
            <a:r>
              <a:rPr lang="en-US" altLang="zh-CN" b="1" dirty="0">
                <a:latin typeface="Times New Roman" pitchFamily="18" charset="0"/>
                <a:ea typeface="DFPYeaSong-B5" pitchFamily="18" charset="-120"/>
                <a:cs typeface="Times New Roman" pitchFamily="18" charset="0"/>
              </a:rPr>
              <a:t>5</a:t>
            </a:r>
            <a:r>
              <a:rPr lang="zh-CN" altLang="en-US" b="1" dirty="0">
                <a:latin typeface="Times New Roman" pitchFamily="18" charset="0"/>
                <a:ea typeface="DFPYeaSong-B5" pitchFamily="18" charset="-120"/>
                <a:cs typeface="Times New Roman" pitchFamily="18" charset="0"/>
              </a:rPr>
              <a:t>份从低到高浓度血清，每份血清重复测试</a:t>
            </a:r>
            <a:r>
              <a:rPr lang="en-US" altLang="zh-CN" b="1" dirty="0">
                <a:latin typeface="Times New Roman" pitchFamily="18" charset="0"/>
                <a:ea typeface="DFPYeaSong-B5" pitchFamily="18" charset="-120"/>
                <a:cs typeface="Times New Roman" pitchFamily="18" charset="0"/>
              </a:rPr>
              <a:t>20</a:t>
            </a:r>
            <a:r>
              <a:rPr lang="zh-CN" altLang="en-US" b="1" dirty="0">
                <a:latin typeface="Times New Roman" pitchFamily="18" charset="0"/>
                <a:ea typeface="DFPYeaSong-B5" pitchFamily="18" charset="-120"/>
                <a:cs typeface="Times New Roman" pitchFamily="18" charset="0"/>
              </a:rPr>
              <a:t>次，计算</a:t>
            </a:r>
            <a:r>
              <a:rPr lang="en-US" altLang="zh-CN" b="1" dirty="0">
                <a:latin typeface="Times New Roman" pitchFamily="18" charset="0"/>
                <a:ea typeface="DFPYeaSong-B5" pitchFamily="18" charset="-120"/>
                <a:cs typeface="Times New Roman" pitchFamily="18" charset="0"/>
              </a:rPr>
              <a:t>CV</a:t>
            </a:r>
            <a:endParaRPr lang="zh-CN" altLang="en-US" b="1" dirty="0">
              <a:latin typeface="Times New Roman" pitchFamily="18" charset="0"/>
              <a:ea typeface="DFPYeaSong-B5" pitchFamily="18" charset="-120"/>
              <a:cs typeface="Times New Roman" pitchFamily="18" charset="0"/>
            </a:endParaRPr>
          </a:p>
        </p:txBody>
      </p:sp>
    </p:spTree>
    <p:extLst>
      <p:ext uri="{BB962C8B-B14F-4D97-AF65-F5344CB8AC3E}">
        <p14:creationId xmlns:p14="http://schemas.microsoft.com/office/powerpoint/2010/main" val="919705597"/>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62758" y="188640"/>
            <a:ext cx="5479361" cy="748975"/>
          </a:xfrm>
          <a:prstGeom prst="rect">
            <a:avLst/>
          </a:prstGeom>
          <a:noFill/>
        </p:spPr>
        <p:txBody>
          <a:bodyPr wrap="none" lIns="91428" tIns="45714" rIns="91428" bIns="45714" rtlCol="0">
            <a:spAutoFit/>
          </a:bodyPr>
          <a:lstStyle/>
          <a:p>
            <a:r>
              <a:rPr lang="en-US" altLang="zh-CN" sz="4267"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4267"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性能评估：精密度</a:t>
            </a:r>
          </a:p>
        </p:txBody>
      </p:sp>
      <p:graphicFrame>
        <p:nvGraphicFramePr>
          <p:cNvPr id="5" name="表格 4"/>
          <p:cNvGraphicFramePr>
            <a:graphicFrameLocks noGrp="1"/>
          </p:cNvGraphicFramePr>
          <p:nvPr/>
        </p:nvGraphicFramePr>
        <p:xfrm>
          <a:off x="1486694" y="1916832"/>
          <a:ext cx="9505055" cy="4320484"/>
        </p:xfrm>
        <a:graphic>
          <a:graphicData uri="http://schemas.openxmlformats.org/drawingml/2006/table">
            <a:tbl>
              <a:tblPr/>
              <a:tblGrid>
                <a:gridCol w="1737482">
                  <a:extLst>
                    <a:ext uri="{9D8B030D-6E8A-4147-A177-3AD203B41FA5}">
                      <a16:colId xmlns:a16="http://schemas.microsoft.com/office/drawing/2014/main" val="20000"/>
                    </a:ext>
                  </a:extLst>
                </a:gridCol>
                <a:gridCol w="1880569">
                  <a:extLst>
                    <a:ext uri="{9D8B030D-6E8A-4147-A177-3AD203B41FA5}">
                      <a16:colId xmlns:a16="http://schemas.microsoft.com/office/drawing/2014/main" val="20001"/>
                    </a:ext>
                  </a:extLst>
                </a:gridCol>
                <a:gridCol w="1471751">
                  <a:extLst>
                    <a:ext uri="{9D8B030D-6E8A-4147-A177-3AD203B41FA5}">
                      <a16:colId xmlns:a16="http://schemas.microsoft.com/office/drawing/2014/main" val="20002"/>
                    </a:ext>
                  </a:extLst>
                </a:gridCol>
                <a:gridCol w="1471751">
                  <a:extLst>
                    <a:ext uri="{9D8B030D-6E8A-4147-A177-3AD203B41FA5}">
                      <a16:colId xmlns:a16="http://schemas.microsoft.com/office/drawing/2014/main" val="20003"/>
                    </a:ext>
                  </a:extLst>
                </a:gridCol>
                <a:gridCol w="1471751">
                  <a:extLst>
                    <a:ext uri="{9D8B030D-6E8A-4147-A177-3AD203B41FA5}">
                      <a16:colId xmlns:a16="http://schemas.microsoft.com/office/drawing/2014/main" val="20004"/>
                    </a:ext>
                  </a:extLst>
                </a:gridCol>
                <a:gridCol w="1471751">
                  <a:extLst>
                    <a:ext uri="{9D8B030D-6E8A-4147-A177-3AD203B41FA5}">
                      <a16:colId xmlns:a16="http://schemas.microsoft.com/office/drawing/2014/main" val="20005"/>
                    </a:ext>
                  </a:extLst>
                </a:gridCol>
              </a:tblGrid>
              <a:tr h="434384">
                <a:tc gridSpan="2">
                  <a:txBody>
                    <a:bodyPr/>
                    <a:lstStyle/>
                    <a:p>
                      <a:pPr algn="ctr" fontAlgn="ctr"/>
                      <a:r>
                        <a:rPr lang="zh-CN" altLang="en-US" sz="1800" b="1" i="0" u="none" strike="noStrike" dirty="0">
                          <a:solidFill>
                            <a:srgbClr val="000000"/>
                          </a:solidFill>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en-US" sz="1800" b="1" i="0" u="none" strike="noStrike">
                          <a:solidFill>
                            <a:srgbClr val="000000"/>
                          </a:solidFill>
                          <a:latin typeface="宋体"/>
                        </a:rPr>
                        <a:t>Within Run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en-US" sz="1800" b="1" i="0" u="none" strike="noStrike">
                          <a:solidFill>
                            <a:srgbClr val="000000"/>
                          </a:solidFill>
                          <a:latin typeface="宋体"/>
                        </a:rPr>
                        <a:t>Total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0"/>
                  </a:ext>
                </a:extLst>
              </a:tr>
              <a:tr h="845412">
                <a:tc>
                  <a:txBody>
                    <a:bodyPr/>
                    <a:lstStyle/>
                    <a:p>
                      <a:pPr algn="ctr" fontAlgn="ctr"/>
                      <a:r>
                        <a:rPr lang="en-US" sz="1800" b="1" i="0" u="none" strike="noStrike" dirty="0">
                          <a:solidFill>
                            <a:srgbClr val="000000"/>
                          </a:solidFill>
                          <a:latin typeface="宋体"/>
                        </a:rPr>
                        <a:t>Samples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dirty="0">
                          <a:solidFill>
                            <a:srgbClr val="000000"/>
                          </a:solidFill>
                          <a:latin typeface="宋体"/>
                        </a:rPr>
                        <a:t>Mean</a:t>
                      </a:r>
                      <a:br>
                        <a:rPr lang="en-US" sz="1800" b="1" i="0" u="none" strike="noStrike" dirty="0">
                          <a:solidFill>
                            <a:srgbClr val="000000"/>
                          </a:solidFill>
                          <a:latin typeface="宋体"/>
                        </a:rPr>
                      </a:br>
                      <a:r>
                        <a:rPr lang="en-US" sz="1800" b="1" i="0" u="none" strike="noStrike" dirty="0">
                          <a:solidFill>
                            <a:srgbClr val="000000"/>
                          </a:solidFill>
                          <a:latin typeface="宋体"/>
                        </a:rPr>
                        <a:t>(</a:t>
                      </a:r>
                      <a:r>
                        <a:rPr lang="en-US" sz="1800" b="1" i="0" u="none" strike="noStrike" dirty="0" err="1">
                          <a:solidFill>
                            <a:srgbClr val="000000"/>
                          </a:solidFill>
                          <a:latin typeface="宋体"/>
                        </a:rPr>
                        <a:t>ng</a:t>
                      </a:r>
                      <a:r>
                        <a:rPr lang="en-US" sz="1800" b="1" i="0" u="none" strike="noStrike" dirty="0">
                          <a:solidFill>
                            <a:srgbClr val="000000"/>
                          </a:solidFill>
                          <a:latin typeface="宋体"/>
                        </a:rPr>
                        <a:t>/</a:t>
                      </a:r>
                      <a:r>
                        <a:rPr lang="en-US" sz="1800" b="1" i="0" u="none" strike="noStrike" dirty="0" err="1">
                          <a:solidFill>
                            <a:srgbClr val="000000"/>
                          </a:solidFill>
                          <a:latin typeface="宋体"/>
                        </a:rPr>
                        <a:t>mL</a:t>
                      </a:r>
                      <a:r>
                        <a:rPr lang="en-US" sz="1800" b="1" i="0" u="none" strike="noStrike" dirty="0">
                          <a:solidFill>
                            <a:srgbClr val="000000"/>
                          </a:solidFill>
                          <a:latin typeface="宋体"/>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latin typeface="宋体"/>
                        </a:rPr>
                        <a:t>SD</a:t>
                      </a:r>
                      <a:br>
                        <a:rPr lang="en-US" sz="1800" b="1" i="0" u="none" strike="noStrike">
                          <a:solidFill>
                            <a:srgbClr val="000000"/>
                          </a:solidFill>
                          <a:latin typeface="宋体"/>
                        </a:rPr>
                      </a:br>
                      <a:r>
                        <a:rPr lang="en-US" sz="1800" b="1" i="0" u="none" strike="noStrike">
                          <a:solidFill>
                            <a:srgbClr val="000000"/>
                          </a:solidFill>
                          <a:latin typeface="宋体"/>
                        </a:rPr>
                        <a:t>(ng/mL)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latin typeface="宋体"/>
                        </a:rPr>
                        <a:t>CV</a:t>
                      </a:r>
                      <a:br>
                        <a:rPr lang="en-US" sz="1800" b="1" i="0" u="none" strike="noStrike">
                          <a:solidFill>
                            <a:srgbClr val="000000"/>
                          </a:solidFill>
                          <a:latin typeface="宋体"/>
                        </a:rPr>
                      </a:br>
                      <a:r>
                        <a:rPr lang="en-US" sz="1800" b="1" i="0" u="none" strike="noStrike">
                          <a:solidFill>
                            <a:srgbClr val="000000"/>
                          </a:solidFill>
                          <a:latin typeface="宋体"/>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latin typeface="宋体"/>
                        </a:rPr>
                        <a:t>SD</a:t>
                      </a:r>
                      <a:br>
                        <a:rPr lang="en-US" sz="1800" b="1" i="0" u="none" strike="noStrike">
                          <a:solidFill>
                            <a:srgbClr val="000000"/>
                          </a:solidFill>
                          <a:latin typeface="宋体"/>
                        </a:rPr>
                      </a:br>
                      <a:r>
                        <a:rPr lang="en-US" sz="1800" b="1" i="0" u="none" strike="noStrike">
                          <a:solidFill>
                            <a:srgbClr val="000000"/>
                          </a:solidFill>
                          <a:latin typeface="宋体"/>
                        </a:rPr>
                        <a:t>(ng/mL)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latin typeface="宋体"/>
                        </a:rPr>
                        <a:t>CV</a:t>
                      </a:r>
                      <a:br>
                        <a:rPr lang="en-US" sz="1800" b="1" i="0" u="none" strike="noStrike">
                          <a:solidFill>
                            <a:srgbClr val="000000"/>
                          </a:solidFill>
                          <a:latin typeface="宋体"/>
                        </a:rPr>
                      </a:br>
                      <a:r>
                        <a:rPr lang="en-US" sz="1800" b="1" i="0" u="none" strike="noStrike">
                          <a:solidFill>
                            <a:srgbClr val="000000"/>
                          </a:solidFill>
                          <a:latin typeface="宋体"/>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34384">
                <a:tc>
                  <a:txBody>
                    <a:bodyPr/>
                    <a:lstStyle/>
                    <a:p>
                      <a:pPr algn="ctr" fontAlgn="ctr"/>
                      <a:r>
                        <a:rPr lang="en-US" sz="1800" b="1" i="0" u="none" strike="noStrike" dirty="0">
                          <a:solidFill>
                            <a:srgbClr val="000000"/>
                          </a:solidFill>
                          <a:latin typeface="宋体"/>
                        </a:rPr>
                        <a:t>Serum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0.329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9.73%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0.040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12.16%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34384">
                <a:tc>
                  <a:txBody>
                    <a:bodyPr/>
                    <a:lstStyle/>
                    <a:p>
                      <a:pPr algn="ctr" fontAlgn="ctr"/>
                      <a:r>
                        <a:rPr lang="en-US" sz="1800" b="1" i="0" u="none" strike="noStrike">
                          <a:solidFill>
                            <a:srgbClr val="000000"/>
                          </a:solidFill>
                          <a:latin typeface="宋体"/>
                        </a:rPr>
                        <a:t>Serum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0.918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0.054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5.88%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0.081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8.82%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34384">
                <a:tc>
                  <a:txBody>
                    <a:bodyPr/>
                    <a:lstStyle/>
                    <a:p>
                      <a:pPr algn="ctr" fontAlgn="ctr"/>
                      <a:r>
                        <a:rPr lang="en-US" sz="1800" b="1" i="0" u="none" strike="noStrike">
                          <a:solidFill>
                            <a:srgbClr val="000000"/>
                          </a:solidFill>
                          <a:latin typeface="宋体"/>
                        </a:rPr>
                        <a:t>Serum 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3.621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0.125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0.227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6.27%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34384">
                <a:tc>
                  <a:txBody>
                    <a:bodyPr/>
                    <a:lstStyle/>
                    <a:p>
                      <a:pPr algn="ctr" fontAlgn="ctr"/>
                      <a:r>
                        <a:rPr lang="en-US" sz="1800" b="1" i="0" u="none" strike="noStrike">
                          <a:solidFill>
                            <a:srgbClr val="000000"/>
                          </a:solidFill>
                          <a:latin typeface="宋体"/>
                        </a:rPr>
                        <a:t>Serum 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9.271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0.241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2.60%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0.477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5.15%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34384">
                <a:tc>
                  <a:txBody>
                    <a:bodyPr/>
                    <a:lstStyle/>
                    <a:p>
                      <a:pPr algn="ctr" fontAlgn="ctr"/>
                      <a:r>
                        <a:rPr lang="en-US" sz="1800" b="1" i="0" u="none" strike="noStrike">
                          <a:solidFill>
                            <a:srgbClr val="000000"/>
                          </a:solidFill>
                          <a:latin typeface="宋体"/>
                        </a:rPr>
                        <a:t>Serum 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17.28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0.51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2.95%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0.986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5.71%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34384">
                <a:tc>
                  <a:txBody>
                    <a:bodyPr/>
                    <a:lstStyle/>
                    <a:p>
                      <a:pPr algn="ctr" fontAlgn="ctr"/>
                      <a:r>
                        <a:rPr lang="en-US" sz="1800" b="1" i="0" u="none" strike="noStrike">
                          <a:solidFill>
                            <a:srgbClr val="000000"/>
                          </a:solidFill>
                          <a:latin typeface="宋体"/>
                        </a:rPr>
                        <a:t>Control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0.937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0.039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4.16%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0.063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6.72%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34384">
                <a:tc>
                  <a:txBody>
                    <a:bodyPr/>
                    <a:lstStyle/>
                    <a:p>
                      <a:pPr algn="ctr" fontAlgn="ctr"/>
                      <a:r>
                        <a:rPr lang="en-US" sz="1800" b="1" i="0" u="none" strike="noStrike" dirty="0">
                          <a:solidFill>
                            <a:srgbClr val="000000"/>
                          </a:solidFill>
                          <a:latin typeface="宋体"/>
                        </a:rPr>
                        <a:t>Control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4.561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0.207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4.54%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0.207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dirty="0">
                          <a:solidFill>
                            <a:srgbClr val="000000"/>
                          </a:solidFill>
                          <a:latin typeface="宋体"/>
                        </a:rPr>
                        <a:t>4.53%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7" name="TextBox 6"/>
          <p:cNvSpPr txBox="1"/>
          <p:nvPr/>
        </p:nvSpPr>
        <p:spPr>
          <a:xfrm>
            <a:off x="1558702" y="6309320"/>
            <a:ext cx="3672408" cy="369332"/>
          </a:xfrm>
          <a:prstGeom prst="rect">
            <a:avLst/>
          </a:prstGeom>
          <a:noFill/>
        </p:spPr>
        <p:txBody>
          <a:bodyPr wrap="square" rtlCol="0">
            <a:spAutoFit/>
          </a:bodyPr>
          <a:lstStyle/>
          <a:p>
            <a:pPr fontAlgn="auto">
              <a:spcBef>
                <a:spcPts val="0"/>
              </a:spcBef>
              <a:spcAft>
                <a:spcPts val="0"/>
              </a:spcAft>
            </a:pPr>
            <a:r>
              <a:rPr lang="en-US" altLang="zh-CN" b="1" dirty="0">
                <a:solidFill>
                  <a:srgbClr val="FC6204"/>
                </a:solidFill>
                <a:latin typeface="Times New Roman" pitchFamily="18" charset="0"/>
                <a:ea typeface="DFPYeaSong-B5" pitchFamily="18" charset="-120"/>
                <a:cs typeface="Times New Roman" pitchFamily="18" charset="0"/>
              </a:rPr>
              <a:t>n = 80 for each serum and controls</a:t>
            </a:r>
            <a:endParaRPr lang="zh-CN" altLang="en-US" b="1" dirty="0">
              <a:solidFill>
                <a:srgbClr val="FC6204"/>
              </a:solidFill>
              <a:latin typeface="Times New Roman" pitchFamily="18" charset="0"/>
              <a:ea typeface="DFPYeaSong-B5" pitchFamily="18" charset="-120"/>
              <a:cs typeface="Times New Roman" pitchFamily="18" charset="0"/>
            </a:endParaRPr>
          </a:p>
        </p:txBody>
      </p:sp>
      <p:sp>
        <p:nvSpPr>
          <p:cNvPr id="8" name="TextBox 7"/>
          <p:cNvSpPr txBox="1"/>
          <p:nvPr/>
        </p:nvSpPr>
        <p:spPr>
          <a:xfrm>
            <a:off x="1342678" y="1052736"/>
            <a:ext cx="9001000" cy="646331"/>
          </a:xfrm>
          <a:prstGeom prst="rect">
            <a:avLst/>
          </a:prstGeom>
          <a:noFill/>
        </p:spPr>
        <p:txBody>
          <a:bodyPr wrap="square" rtlCol="0">
            <a:spAutoFit/>
          </a:bodyPr>
          <a:lstStyle/>
          <a:p>
            <a:pPr fontAlgn="auto">
              <a:spcBef>
                <a:spcPts val="0"/>
              </a:spcBef>
              <a:spcAft>
                <a:spcPts val="0"/>
              </a:spcAft>
            </a:pPr>
            <a:r>
              <a:rPr lang="zh-CN" altLang="en-US" b="1" dirty="0">
                <a:latin typeface="Times New Roman" pitchFamily="18" charset="0"/>
                <a:ea typeface="DFPYeaSong-B5" pitchFamily="18" charset="-120"/>
                <a:cs typeface="Times New Roman" pitchFamily="18" charset="0"/>
              </a:rPr>
              <a:t>按</a:t>
            </a:r>
            <a:r>
              <a:rPr lang="en-US" altLang="zh-CN" b="1" dirty="0">
                <a:latin typeface="Times New Roman" pitchFamily="18" charset="0"/>
                <a:ea typeface="DFPYeaSong-B5" pitchFamily="18" charset="-120"/>
                <a:cs typeface="Times New Roman" pitchFamily="18" charset="0"/>
              </a:rPr>
              <a:t>CLSI</a:t>
            </a:r>
            <a:r>
              <a:rPr lang="zh-CN" altLang="en-US" b="1" dirty="0">
                <a:latin typeface="Times New Roman" pitchFamily="18" charset="0"/>
                <a:ea typeface="DFPYeaSong-B5" pitchFamily="18" charset="-120"/>
                <a:cs typeface="Times New Roman" pitchFamily="18" charset="0"/>
              </a:rPr>
              <a:t>标准，选择</a:t>
            </a:r>
            <a:r>
              <a:rPr lang="en-US" altLang="zh-CN" b="1" dirty="0">
                <a:latin typeface="Times New Roman" pitchFamily="18" charset="0"/>
                <a:ea typeface="DFPYeaSong-B5" pitchFamily="18" charset="-120"/>
                <a:cs typeface="Times New Roman" pitchFamily="18" charset="0"/>
              </a:rPr>
              <a:t>5</a:t>
            </a:r>
            <a:r>
              <a:rPr lang="zh-CN" altLang="en-US" b="1" dirty="0">
                <a:latin typeface="Times New Roman" pitchFamily="18" charset="0"/>
                <a:ea typeface="DFPYeaSong-B5" pitchFamily="18" charset="-120"/>
                <a:cs typeface="Times New Roman" pitchFamily="18" charset="0"/>
              </a:rPr>
              <a:t>份不同浓度的血清和</a:t>
            </a:r>
            <a:r>
              <a:rPr lang="en-US" altLang="zh-CN" b="1" dirty="0">
                <a:latin typeface="Times New Roman" pitchFamily="18" charset="0"/>
                <a:ea typeface="DFPYeaSong-B5" pitchFamily="18" charset="-120"/>
                <a:cs typeface="Times New Roman" pitchFamily="18" charset="0"/>
              </a:rPr>
              <a:t>2</a:t>
            </a:r>
            <a:r>
              <a:rPr lang="zh-CN" altLang="en-US" b="1" dirty="0">
                <a:latin typeface="Times New Roman" pitchFamily="18" charset="0"/>
                <a:ea typeface="DFPYeaSong-B5" pitchFamily="18" charset="-120"/>
                <a:cs typeface="Times New Roman" pitchFamily="18" charset="0"/>
              </a:rPr>
              <a:t>个质控品，每份血清每天上午、下午各测试一次，每次重复</a:t>
            </a:r>
            <a:r>
              <a:rPr lang="en-US" altLang="zh-CN" b="1" dirty="0">
                <a:latin typeface="Times New Roman" pitchFamily="18" charset="0"/>
                <a:ea typeface="DFPYeaSong-B5" pitchFamily="18" charset="-120"/>
                <a:cs typeface="Times New Roman" pitchFamily="18" charset="0"/>
              </a:rPr>
              <a:t>2</a:t>
            </a:r>
            <a:r>
              <a:rPr lang="zh-CN" altLang="en-US" b="1" dirty="0">
                <a:latin typeface="Times New Roman" pitchFamily="18" charset="0"/>
                <a:ea typeface="DFPYeaSong-B5" pitchFamily="18" charset="-120"/>
                <a:cs typeface="Times New Roman" pitchFamily="18" charset="0"/>
              </a:rPr>
              <a:t>个测试，连续测试</a:t>
            </a:r>
            <a:r>
              <a:rPr lang="en-US" altLang="zh-CN" b="1" dirty="0">
                <a:latin typeface="Times New Roman" pitchFamily="18" charset="0"/>
                <a:ea typeface="DFPYeaSong-B5" pitchFamily="18" charset="-120"/>
                <a:cs typeface="Times New Roman" pitchFamily="18" charset="0"/>
              </a:rPr>
              <a:t>20</a:t>
            </a:r>
            <a:r>
              <a:rPr lang="zh-CN" altLang="en-US" b="1" dirty="0">
                <a:latin typeface="Times New Roman" pitchFamily="18" charset="0"/>
                <a:ea typeface="DFPYeaSong-B5" pitchFamily="18" charset="-120"/>
                <a:cs typeface="Times New Roman" pitchFamily="18" charset="0"/>
              </a:rPr>
              <a:t>天，总共</a:t>
            </a:r>
            <a:r>
              <a:rPr lang="en-US" altLang="zh-CN" b="1" dirty="0">
                <a:latin typeface="Times New Roman" pitchFamily="18" charset="0"/>
                <a:ea typeface="DFPYeaSong-B5" pitchFamily="18" charset="-120"/>
                <a:cs typeface="Times New Roman" pitchFamily="18" charset="0"/>
              </a:rPr>
              <a:t>80</a:t>
            </a:r>
            <a:r>
              <a:rPr lang="zh-CN" altLang="en-US" b="1" dirty="0">
                <a:latin typeface="Times New Roman" pitchFamily="18" charset="0"/>
                <a:ea typeface="DFPYeaSong-B5" pitchFamily="18" charset="-120"/>
                <a:cs typeface="Times New Roman" pitchFamily="18" charset="0"/>
              </a:rPr>
              <a:t>个测试，统计测试内和总不精密度</a:t>
            </a:r>
          </a:p>
        </p:txBody>
      </p:sp>
    </p:spTree>
    <p:extLst>
      <p:ext uri="{BB962C8B-B14F-4D97-AF65-F5344CB8AC3E}">
        <p14:creationId xmlns:p14="http://schemas.microsoft.com/office/powerpoint/2010/main" val="919705597"/>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62758" y="188640"/>
            <a:ext cx="6575815" cy="748975"/>
          </a:xfrm>
          <a:prstGeom prst="rect">
            <a:avLst/>
          </a:prstGeom>
          <a:noFill/>
        </p:spPr>
        <p:txBody>
          <a:bodyPr wrap="none" lIns="91428" tIns="45714" rIns="91428" bIns="45714" rtlCol="0">
            <a:spAutoFit/>
          </a:bodyPr>
          <a:lstStyle/>
          <a:p>
            <a:r>
              <a:rPr lang="en-US" altLang="zh-CN" sz="4267"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4267"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性能评估：功能灵敏度</a:t>
            </a:r>
          </a:p>
        </p:txBody>
      </p:sp>
      <p:graphicFrame>
        <p:nvGraphicFramePr>
          <p:cNvPr id="9" name="表格 8"/>
          <p:cNvGraphicFramePr>
            <a:graphicFrameLocks noGrp="1"/>
          </p:cNvGraphicFramePr>
          <p:nvPr/>
        </p:nvGraphicFramePr>
        <p:xfrm>
          <a:off x="1414685" y="1628800"/>
          <a:ext cx="9505055" cy="4183380"/>
        </p:xfrm>
        <a:graphic>
          <a:graphicData uri="http://schemas.openxmlformats.org/drawingml/2006/table">
            <a:tbl>
              <a:tblPr/>
              <a:tblGrid>
                <a:gridCol w="1901011">
                  <a:extLst>
                    <a:ext uri="{9D8B030D-6E8A-4147-A177-3AD203B41FA5}">
                      <a16:colId xmlns:a16="http://schemas.microsoft.com/office/drawing/2014/main" val="20000"/>
                    </a:ext>
                  </a:extLst>
                </a:gridCol>
                <a:gridCol w="1901011">
                  <a:extLst>
                    <a:ext uri="{9D8B030D-6E8A-4147-A177-3AD203B41FA5}">
                      <a16:colId xmlns:a16="http://schemas.microsoft.com/office/drawing/2014/main" val="20001"/>
                    </a:ext>
                  </a:extLst>
                </a:gridCol>
                <a:gridCol w="1901011">
                  <a:extLst>
                    <a:ext uri="{9D8B030D-6E8A-4147-A177-3AD203B41FA5}">
                      <a16:colId xmlns:a16="http://schemas.microsoft.com/office/drawing/2014/main" val="20002"/>
                    </a:ext>
                  </a:extLst>
                </a:gridCol>
                <a:gridCol w="1901011">
                  <a:extLst>
                    <a:ext uri="{9D8B030D-6E8A-4147-A177-3AD203B41FA5}">
                      <a16:colId xmlns:a16="http://schemas.microsoft.com/office/drawing/2014/main" val="20003"/>
                    </a:ext>
                  </a:extLst>
                </a:gridCol>
                <a:gridCol w="1901011">
                  <a:extLst>
                    <a:ext uri="{9D8B030D-6E8A-4147-A177-3AD203B41FA5}">
                      <a16:colId xmlns:a16="http://schemas.microsoft.com/office/drawing/2014/main" val="20004"/>
                    </a:ext>
                  </a:extLst>
                </a:gridCol>
              </a:tblGrid>
              <a:tr h="342900">
                <a:tc>
                  <a:txBody>
                    <a:bodyPr/>
                    <a:lstStyle/>
                    <a:p>
                      <a:pPr algn="ctr" fontAlgn="ctr"/>
                      <a:r>
                        <a:rPr lang="zh-CN" altLang="en-US" sz="1800" b="1" i="0" u="none" strike="noStrike" dirty="0">
                          <a:solidFill>
                            <a:srgbClr val="000000"/>
                          </a:solidFill>
                          <a:latin typeface="宋体"/>
                        </a:rPr>
                        <a:t>测试</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dirty="0">
                          <a:solidFill>
                            <a:srgbClr val="000000"/>
                          </a:solidFill>
                          <a:latin typeface="宋体"/>
                        </a:rPr>
                        <a:t>稀释血清</a:t>
                      </a:r>
                      <a:r>
                        <a:rPr lang="en-US" altLang="zh-CN" sz="1800" b="1" i="0" u="none" strike="noStrike" dirty="0">
                          <a:solidFill>
                            <a:srgbClr val="000000"/>
                          </a:solidFill>
                          <a:latin typeface="宋体"/>
                        </a:rPr>
                        <a:t>1</a:t>
                      </a:r>
                    </a:p>
                    <a:p>
                      <a:pPr algn="ctr" fontAlgn="ctr"/>
                      <a:r>
                        <a:rPr lang="zh-CN" altLang="en-US" sz="1800" b="1" i="0" u="none" strike="noStrike" dirty="0">
                          <a:solidFill>
                            <a:srgbClr val="000000"/>
                          </a:solidFill>
                          <a:latin typeface="宋体"/>
                        </a:rPr>
                        <a:t>（</a:t>
                      </a:r>
                      <a:r>
                        <a:rPr lang="en-US" altLang="zh-CN" sz="1800" b="1" i="0" u="none" strike="noStrike" dirty="0">
                          <a:solidFill>
                            <a:srgbClr val="000000"/>
                          </a:solidFill>
                          <a:latin typeface="宋体"/>
                        </a:rPr>
                        <a:t>0.25 </a:t>
                      </a:r>
                      <a:r>
                        <a:rPr lang="en-US" sz="1800" b="1" i="0" u="none" strike="noStrike" dirty="0" err="1">
                          <a:solidFill>
                            <a:srgbClr val="000000"/>
                          </a:solidFill>
                          <a:latin typeface="宋体"/>
                        </a:rPr>
                        <a:t>ng</a:t>
                      </a:r>
                      <a:r>
                        <a:rPr lang="en-US" sz="1800" b="1" i="0" u="none" strike="noStrike" dirty="0">
                          <a:solidFill>
                            <a:srgbClr val="000000"/>
                          </a:solidFill>
                          <a:latin typeface="宋体"/>
                        </a:rPr>
                        <a:t>/</a:t>
                      </a:r>
                      <a:r>
                        <a:rPr lang="en-US" sz="1800" b="1" i="0" u="none" strike="noStrike" dirty="0" err="1">
                          <a:solidFill>
                            <a:srgbClr val="000000"/>
                          </a:solidFill>
                          <a:latin typeface="宋体"/>
                        </a:rPr>
                        <a:t>mL</a:t>
                      </a:r>
                      <a:r>
                        <a:rPr lang="en-US" sz="1800" b="1" i="0" u="none" strike="noStrike" dirty="0">
                          <a:solidFill>
                            <a:srgbClr val="000000"/>
                          </a:solidFill>
                          <a:latin typeface="宋体"/>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dirty="0">
                          <a:solidFill>
                            <a:srgbClr val="000000"/>
                          </a:solidFill>
                          <a:latin typeface="宋体"/>
                        </a:rPr>
                        <a:t>稀释血清</a:t>
                      </a:r>
                      <a:r>
                        <a:rPr lang="en-US" altLang="zh-CN" sz="1800" b="1" i="0" u="none" strike="noStrike" dirty="0">
                          <a:solidFill>
                            <a:srgbClr val="000000"/>
                          </a:solidFill>
                          <a:latin typeface="宋体"/>
                        </a:rPr>
                        <a:t>2</a:t>
                      </a:r>
                    </a:p>
                    <a:p>
                      <a:pPr algn="ctr" fontAlgn="ctr"/>
                      <a:r>
                        <a:rPr lang="zh-CN" altLang="en-US" sz="1800" b="1" i="0" u="none" strike="noStrike" dirty="0">
                          <a:solidFill>
                            <a:srgbClr val="000000"/>
                          </a:solidFill>
                          <a:latin typeface="宋体"/>
                        </a:rPr>
                        <a:t>（</a:t>
                      </a:r>
                      <a:r>
                        <a:rPr lang="en-US" altLang="zh-CN" sz="1800" b="1" i="0" u="none" strike="noStrike" dirty="0">
                          <a:solidFill>
                            <a:srgbClr val="000000"/>
                          </a:solidFill>
                          <a:latin typeface="宋体"/>
                        </a:rPr>
                        <a:t>0.13 </a:t>
                      </a:r>
                      <a:r>
                        <a:rPr lang="en-US" sz="1800" b="1" i="0" u="none" strike="noStrike" dirty="0" err="1">
                          <a:solidFill>
                            <a:srgbClr val="000000"/>
                          </a:solidFill>
                          <a:latin typeface="宋体"/>
                        </a:rPr>
                        <a:t>ng</a:t>
                      </a:r>
                      <a:r>
                        <a:rPr lang="en-US" sz="1800" b="1" i="0" u="none" strike="noStrike" dirty="0">
                          <a:solidFill>
                            <a:srgbClr val="000000"/>
                          </a:solidFill>
                          <a:latin typeface="宋体"/>
                        </a:rPr>
                        <a:t>/</a:t>
                      </a:r>
                      <a:r>
                        <a:rPr lang="en-US" sz="1800" b="1" i="0" u="none" strike="noStrike" dirty="0" err="1">
                          <a:solidFill>
                            <a:srgbClr val="000000"/>
                          </a:solidFill>
                          <a:latin typeface="宋体"/>
                        </a:rPr>
                        <a:t>mL</a:t>
                      </a:r>
                      <a:r>
                        <a:rPr lang="en-US" sz="1800" b="1" i="0" u="none" strike="noStrike" dirty="0">
                          <a:solidFill>
                            <a:srgbClr val="000000"/>
                          </a:solidFill>
                          <a:latin typeface="宋体"/>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dirty="0">
                          <a:solidFill>
                            <a:srgbClr val="000000"/>
                          </a:solidFill>
                          <a:latin typeface="宋体"/>
                        </a:rPr>
                        <a:t>稀释血清</a:t>
                      </a:r>
                      <a:r>
                        <a:rPr lang="en-US" altLang="zh-CN" sz="1800" b="1" i="0" u="none" strike="noStrike" dirty="0">
                          <a:solidFill>
                            <a:srgbClr val="000000"/>
                          </a:solidFill>
                          <a:latin typeface="宋体"/>
                        </a:rPr>
                        <a:t>3</a:t>
                      </a:r>
                    </a:p>
                    <a:p>
                      <a:pPr algn="ctr" fontAlgn="ctr"/>
                      <a:r>
                        <a:rPr lang="zh-CN" altLang="en-US" sz="1800" b="1" i="0" u="none" strike="noStrike" dirty="0">
                          <a:solidFill>
                            <a:srgbClr val="000000"/>
                          </a:solidFill>
                          <a:latin typeface="宋体"/>
                        </a:rPr>
                        <a:t>（</a:t>
                      </a:r>
                      <a:r>
                        <a:rPr lang="en-US" altLang="zh-CN" sz="1800" b="1" i="0" u="none" strike="noStrike" dirty="0">
                          <a:solidFill>
                            <a:srgbClr val="000000"/>
                          </a:solidFill>
                          <a:latin typeface="宋体"/>
                        </a:rPr>
                        <a:t>0.08 </a:t>
                      </a:r>
                      <a:r>
                        <a:rPr lang="en-US" sz="1800" b="1" i="0" u="none" strike="noStrike" dirty="0" err="1">
                          <a:solidFill>
                            <a:srgbClr val="000000"/>
                          </a:solidFill>
                          <a:latin typeface="宋体"/>
                        </a:rPr>
                        <a:t>ng</a:t>
                      </a:r>
                      <a:r>
                        <a:rPr lang="en-US" sz="1800" b="1" i="0" u="none" strike="noStrike" dirty="0">
                          <a:solidFill>
                            <a:srgbClr val="000000"/>
                          </a:solidFill>
                          <a:latin typeface="宋体"/>
                        </a:rPr>
                        <a:t>/</a:t>
                      </a:r>
                      <a:r>
                        <a:rPr lang="en-US" sz="1800" b="1" i="0" u="none" strike="noStrike" dirty="0" err="1">
                          <a:solidFill>
                            <a:srgbClr val="000000"/>
                          </a:solidFill>
                          <a:latin typeface="宋体"/>
                        </a:rPr>
                        <a:t>mL</a:t>
                      </a:r>
                      <a:r>
                        <a:rPr lang="en-US" sz="1800" b="1" i="0" u="none" strike="noStrike" dirty="0">
                          <a:solidFill>
                            <a:srgbClr val="000000"/>
                          </a:solidFill>
                          <a:latin typeface="宋体"/>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dirty="0">
                          <a:solidFill>
                            <a:srgbClr val="000000"/>
                          </a:solidFill>
                          <a:latin typeface="宋体"/>
                        </a:rPr>
                        <a:t>稀释血清</a:t>
                      </a:r>
                      <a:r>
                        <a:rPr lang="en-US" altLang="zh-CN" sz="1800" b="1" i="0" u="none" strike="noStrike" dirty="0">
                          <a:solidFill>
                            <a:srgbClr val="000000"/>
                          </a:solidFill>
                          <a:latin typeface="宋体"/>
                        </a:rPr>
                        <a:t>4</a:t>
                      </a:r>
                    </a:p>
                    <a:p>
                      <a:pPr algn="ctr" fontAlgn="ctr"/>
                      <a:r>
                        <a:rPr lang="zh-CN" altLang="en-US" sz="1800" b="1" i="0" u="none" strike="noStrike" dirty="0">
                          <a:solidFill>
                            <a:srgbClr val="000000"/>
                          </a:solidFill>
                          <a:latin typeface="宋体"/>
                        </a:rPr>
                        <a:t>（</a:t>
                      </a:r>
                      <a:r>
                        <a:rPr lang="en-US" altLang="zh-CN" sz="1800" b="1" i="0" u="none" strike="noStrike" dirty="0">
                          <a:solidFill>
                            <a:srgbClr val="000000"/>
                          </a:solidFill>
                          <a:latin typeface="宋体"/>
                        </a:rPr>
                        <a:t>0.02 </a:t>
                      </a:r>
                      <a:r>
                        <a:rPr lang="en-US" sz="1800" b="1" i="0" u="none" strike="noStrike" dirty="0" err="1">
                          <a:solidFill>
                            <a:srgbClr val="000000"/>
                          </a:solidFill>
                          <a:latin typeface="宋体"/>
                        </a:rPr>
                        <a:t>ng</a:t>
                      </a:r>
                      <a:r>
                        <a:rPr lang="en-US" sz="1800" b="1" i="0" u="none" strike="noStrike" dirty="0">
                          <a:solidFill>
                            <a:srgbClr val="000000"/>
                          </a:solidFill>
                          <a:latin typeface="宋体"/>
                        </a:rPr>
                        <a:t>/</a:t>
                      </a:r>
                      <a:r>
                        <a:rPr lang="en-US" sz="1800" b="1" i="0" u="none" strike="noStrike" dirty="0" err="1">
                          <a:solidFill>
                            <a:srgbClr val="000000"/>
                          </a:solidFill>
                          <a:latin typeface="宋体"/>
                        </a:rPr>
                        <a:t>mL</a:t>
                      </a:r>
                      <a:r>
                        <a:rPr lang="en-US" sz="1800" b="1" i="0" u="none" strike="noStrike" dirty="0">
                          <a:solidFill>
                            <a:srgbClr val="000000"/>
                          </a:solidFill>
                          <a:latin typeface="宋体"/>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2900">
                <a:tc>
                  <a:txBody>
                    <a:bodyPr/>
                    <a:lstStyle/>
                    <a:p>
                      <a:pPr algn="ctr" fontAlgn="ctr"/>
                      <a:r>
                        <a:rPr lang="en-US" altLang="zh-CN" sz="1800" b="1" i="0" u="none" strike="noStrike">
                          <a:solidFill>
                            <a:srgbClr val="000000"/>
                          </a:solidFill>
                          <a:latin typeface="宋体"/>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0.26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71450">
                <a:tc>
                  <a:txBody>
                    <a:bodyPr/>
                    <a:lstStyle/>
                    <a:p>
                      <a:pPr algn="ctr" fontAlgn="ctr"/>
                      <a:r>
                        <a:rPr lang="en-US" altLang="zh-CN" sz="1800" b="1" i="0" u="none" strike="noStrike">
                          <a:solidFill>
                            <a:srgbClr val="000000"/>
                          </a:solidFill>
                          <a:latin typeface="宋体"/>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800" b="1" i="0" u="none" strike="noStrike">
                          <a:solidFill>
                            <a:srgbClr val="000000"/>
                          </a:solidFill>
                          <a:latin typeface="宋体"/>
                        </a:rPr>
                        <a:t>0.26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71450">
                <a:tc>
                  <a:txBody>
                    <a:bodyPr/>
                    <a:lstStyle/>
                    <a:p>
                      <a:pPr algn="ctr" fontAlgn="ctr"/>
                      <a:r>
                        <a:rPr lang="en-US" altLang="zh-CN" sz="1800" b="1" i="0" u="none" strike="noStrike">
                          <a:solidFill>
                            <a:srgbClr val="000000"/>
                          </a:solidFill>
                          <a:latin typeface="宋体"/>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800" b="1" i="0" u="none" strike="noStrike">
                          <a:solidFill>
                            <a:srgbClr val="000000"/>
                          </a:solidFill>
                          <a:latin typeface="宋体"/>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71450">
                <a:tc>
                  <a:txBody>
                    <a:bodyPr/>
                    <a:lstStyle/>
                    <a:p>
                      <a:pPr algn="ctr" fontAlgn="ctr"/>
                      <a:r>
                        <a:rPr lang="en-US" altLang="zh-CN" sz="1800" b="1" i="0" u="none" strike="noStrike">
                          <a:solidFill>
                            <a:srgbClr val="000000"/>
                          </a:solidFill>
                          <a:latin typeface="宋体"/>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71450">
                <a:tc>
                  <a:txBody>
                    <a:bodyPr/>
                    <a:lstStyle/>
                    <a:p>
                      <a:pPr algn="ctr" fontAlgn="ctr"/>
                      <a:r>
                        <a:rPr lang="en-US" altLang="zh-CN" sz="1800" b="1" i="0" u="none" strike="noStrike">
                          <a:solidFill>
                            <a:srgbClr val="000000"/>
                          </a:solidFill>
                          <a:latin typeface="宋体"/>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71450">
                <a:tc>
                  <a:txBody>
                    <a:bodyPr/>
                    <a:lstStyle/>
                    <a:p>
                      <a:pPr algn="ctr" fontAlgn="ctr"/>
                      <a:r>
                        <a:rPr lang="en-US" altLang="zh-CN" sz="1800" b="1" i="0" u="none" strike="noStrike">
                          <a:solidFill>
                            <a:srgbClr val="000000"/>
                          </a:solidFill>
                          <a:latin typeface="宋体"/>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71450">
                <a:tc>
                  <a:txBody>
                    <a:bodyPr/>
                    <a:lstStyle/>
                    <a:p>
                      <a:pPr algn="ctr" fontAlgn="ctr"/>
                      <a:r>
                        <a:rPr lang="en-US" altLang="zh-CN" sz="1800" b="1" i="0" u="none" strike="noStrike">
                          <a:solidFill>
                            <a:srgbClr val="000000"/>
                          </a:solidFill>
                          <a:latin typeface="宋体"/>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71450">
                <a:tc>
                  <a:txBody>
                    <a:bodyPr/>
                    <a:lstStyle/>
                    <a:p>
                      <a:pPr algn="ctr" fontAlgn="ctr"/>
                      <a:r>
                        <a:rPr lang="en-US" altLang="zh-CN" sz="1800" b="1" i="0" u="none" strike="noStrike">
                          <a:solidFill>
                            <a:srgbClr val="000000"/>
                          </a:solidFill>
                          <a:latin typeface="宋体"/>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71450">
                <a:tc>
                  <a:txBody>
                    <a:bodyPr/>
                    <a:lstStyle/>
                    <a:p>
                      <a:pPr algn="ctr" fontAlgn="ctr"/>
                      <a:r>
                        <a:rPr lang="en-US" altLang="zh-CN" sz="1800" b="1" i="0" u="none" strike="noStrike">
                          <a:solidFill>
                            <a:srgbClr val="000000"/>
                          </a:solidFill>
                          <a:latin typeface="宋体"/>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171450">
                <a:tc>
                  <a:txBody>
                    <a:bodyPr/>
                    <a:lstStyle/>
                    <a:p>
                      <a:pPr algn="ctr" fontAlgn="ctr"/>
                      <a:r>
                        <a:rPr lang="en-US" altLang="zh-CN" sz="1800" b="1" i="0" u="none" strike="noStrike">
                          <a:solidFill>
                            <a:srgbClr val="000000"/>
                          </a:solidFill>
                          <a:latin typeface="宋体"/>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171450">
                <a:tc>
                  <a:txBody>
                    <a:bodyPr/>
                    <a:lstStyle/>
                    <a:p>
                      <a:pPr algn="ctr" fontAlgn="ctr"/>
                      <a:r>
                        <a:rPr lang="zh-CN" altLang="en-US" sz="1800" b="1" i="0" u="none" strike="noStrike">
                          <a:solidFill>
                            <a:srgbClr val="000000"/>
                          </a:solidFill>
                          <a:latin typeface="宋体"/>
                        </a:rPr>
                        <a:t>平均值</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0.25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0.13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0.08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0.02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171450">
                <a:tc>
                  <a:txBody>
                    <a:bodyPr/>
                    <a:lstStyle/>
                    <a:p>
                      <a:pPr algn="ctr" fontAlgn="ctr"/>
                      <a:r>
                        <a:rPr lang="en-US" sz="1800" b="1" i="0" u="none" strike="noStrike">
                          <a:solidFill>
                            <a:srgbClr val="000000"/>
                          </a:solidFill>
                          <a:latin typeface="宋体"/>
                        </a:rPr>
                        <a:t>SD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0.01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0.01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0.00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171450">
                <a:tc>
                  <a:txBody>
                    <a:bodyPr/>
                    <a:lstStyle/>
                    <a:p>
                      <a:pPr algn="ctr" fontAlgn="ctr"/>
                      <a:r>
                        <a:rPr lang="en-US" sz="1800" b="1" i="0" u="none" strike="noStrike">
                          <a:solidFill>
                            <a:srgbClr val="000000"/>
                          </a:solidFill>
                          <a:latin typeface="宋体"/>
                        </a:rPr>
                        <a:t>CV</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6.7%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5.1%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dirty="0">
                          <a:solidFill>
                            <a:srgbClr val="000000"/>
                          </a:solidFill>
                          <a:latin typeface="宋体"/>
                        </a:rPr>
                        <a:t>19.2%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bl>
          </a:graphicData>
        </a:graphic>
      </p:graphicFrame>
      <p:sp>
        <p:nvSpPr>
          <p:cNvPr id="11" name="TextBox 10"/>
          <p:cNvSpPr txBox="1"/>
          <p:nvPr/>
        </p:nvSpPr>
        <p:spPr>
          <a:xfrm>
            <a:off x="1414686" y="1052736"/>
            <a:ext cx="9001000" cy="369332"/>
          </a:xfrm>
          <a:prstGeom prst="rect">
            <a:avLst/>
          </a:prstGeom>
          <a:noFill/>
        </p:spPr>
        <p:txBody>
          <a:bodyPr wrap="square" rtlCol="0">
            <a:spAutoFit/>
          </a:bodyPr>
          <a:lstStyle/>
          <a:p>
            <a:pPr fontAlgn="auto">
              <a:spcBef>
                <a:spcPts val="0"/>
              </a:spcBef>
              <a:spcAft>
                <a:spcPts val="0"/>
              </a:spcAft>
            </a:pPr>
            <a:r>
              <a:rPr lang="zh-CN" altLang="en-US" b="1" dirty="0">
                <a:latin typeface="Times New Roman" pitchFamily="18" charset="0"/>
                <a:ea typeface="DFPYeaSong-B5" pitchFamily="18" charset="-120"/>
                <a:cs typeface="Times New Roman" pitchFamily="18" charset="0"/>
              </a:rPr>
              <a:t>对较高浓度血清进行稀释，检测</a:t>
            </a:r>
            <a:r>
              <a:rPr lang="en-US" altLang="zh-CN" b="1" dirty="0">
                <a:latin typeface="Times New Roman" pitchFamily="18" charset="0"/>
                <a:ea typeface="DFPYeaSong-B5" pitchFamily="18" charset="-120"/>
                <a:cs typeface="Times New Roman" pitchFamily="18" charset="0"/>
              </a:rPr>
              <a:t>CV</a:t>
            </a:r>
            <a:r>
              <a:rPr lang="zh-CN" altLang="en-US" b="1" dirty="0">
                <a:latin typeface="Times New Roman" pitchFamily="18" charset="0"/>
                <a:ea typeface="DFPYeaSong-B5" pitchFamily="18" charset="-120"/>
                <a:cs typeface="Times New Roman" pitchFamily="18" charset="0"/>
              </a:rPr>
              <a:t>在</a:t>
            </a:r>
            <a:r>
              <a:rPr lang="en-US" altLang="zh-CN" b="1" dirty="0">
                <a:latin typeface="Times New Roman" pitchFamily="18" charset="0"/>
                <a:ea typeface="DFPYeaSong-B5" pitchFamily="18" charset="-120"/>
                <a:cs typeface="Times New Roman" pitchFamily="18" charset="0"/>
              </a:rPr>
              <a:t>20%</a:t>
            </a:r>
            <a:r>
              <a:rPr lang="zh-CN" altLang="en-US" b="1" dirty="0">
                <a:latin typeface="Times New Roman" pitchFamily="18" charset="0"/>
                <a:ea typeface="DFPYeaSong-B5" pitchFamily="18" charset="-120"/>
                <a:cs typeface="Times New Roman" pitchFamily="18" charset="0"/>
              </a:rPr>
              <a:t>以内的稀释样本浓度</a:t>
            </a:r>
          </a:p>
        </p:txBody>
      </p:sp>
      <p:sp>
        <p:nvSpPr>
          <p:cNvPr id="12" name="TextBox 11"/>
          <p:cNvSpPr txBox="1"/>
          <p:nvPr/>
        </p:nvSpPr>
        <p:spPr>
          <a:xfrm>
            <a:off x="1486694" y="6093296"/>
            <a:ext cx="3888432" cy="369332"/>
          </a:xfrm>
          <a:prstGeom prst="rect">
            <a:avLst/>
          </a:prstGeom>
          <a:noFill/>
        </p:spPr>
        <p:txBody>
          <a:bodyPr wrap="square" rtlCol="0">
            <a:spAutoFit/>
          </a:bodyPr>
          <a:lstStyle/>
          <a:p>
            <a:pPr fontAlgn="auto">
              <a:spcBef>
                <a:spcPts val="0"/>
              </a:spcBef>
              <a:spcAft>
                <a:spcPts val="0"/>
              </a:spcAft>
            </a:pPr>
            <a:r>
              <a:rPr lang="zh-CN" altLang="en-US" b="1" dirty="0">
                <a:solidFill>
                  <a:srgbClr val="FC6204"/>
                </a:solidFill>
                <a:latin typeface="Times New Roman" pitchFamily="18" charset="0"/>
                <a:ea typeface="DFPYeaSong-B5" pitchFamily="18" charset="-120"/>
                <a:cs typeface="Times New Roman" pitchFamily="18" charset="0"/>
              </a:rPr>
              <a:t>结论：功能灵敏度达</a:t>
            </a:r>
            <a:r>
              <a:rPr lang="en-US" altLang="zh-CN" b="1" dirty="0">
                <a:solidFill>
                  <a:srgbClr val="FC6204"/>
                </a:solidFill>
                <a:latin typeface="Times New Roman" pitchFamily="18" charset="0"/>
                <a:ea typeface="DFPYeaSong-B5" pitchFamily="18" charset="-120"/>
                <a:cs typeface="Times New Roman" pitchFamily="18" charset="0"/>
              </a:rPr>
              <a:t>20pg/</a:t>
            </a:r>
            <a:r>
              <a:rPr lang="en-US" altLang="zh-CN" b="1" dirty="0" err="1">
                <a:solidFill>
                  <a:srgbClr val="FC6204"/>
                </a:solidFill>
                <a:latin typeface="Times New Roman" pitchFamily="18" charset="0"/>
                <a:ea typeface="DFPYeaSong-B5" pitchFamily="18" charset="-120"/>
                <a:cs typeface="Times New Roman" pitchFamily="18" charset="0"/>
              </a:rPr>
              <a:t>mL</a:t>
            </a:r>
            <a:endParaRPr lang="zh-CN" altLang="en-US" b="1" dirty="0">
              <a:solidFill>
                <a:srgbClr val="FC6204"/>
              </a:solidFill>
              <a:latin typeface="Times New Roman" pitchFamily="18" charset="0"/>
              <a:ea typeface="DFPYeaSong-B5" pitchFamily="18" charset="-120"/>
              <a:cs typeface="Times New Roman" pitchFamily="18" charset="0"/>
            </a:endParaRPr>
          </a:p>
        </p:txBody>
      </p:sp>
    </p:spTree>
    <p:extLst>
      <p:ext uri="{BB962C8B-B14F-4D97-AF65-F5344CB8AC3E}">
        <p14:creationId xmlns:p14="http://schemas.microsoft.com/office/powerpoint/2010/main" val="919705597"/>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990750" y="188640"/>
            <a:ext cx="4931134" cy="748975"/>
          </a:xfrm>
          <a:prstGeom prst="rect">
            <a:avLst/>
          </a:prstGeom>
          <a:noFill/>
        </p:spPr>
        <p:txBody>
          <a:bodyPr wrap="none" lIns="91428" tIns="45714" rIns="91428" bIns="45714" rtlCol="0">
            <a:spAutoFit/>
          </a:bodyPr>
          <a:lstStyle/>
          <a:p>
            <a:r>
              <a:rPr lang="en-US" altLang="zh-CN" sz="4267"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4267"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性能评估：线性</a:t>
            </a:r>
          </a:p>
        </p:txBody>
      </p:sp>
      <p:sp>
        <p:nvSpPr>
          <p:cNvPr id="7" name="TextBox 6"/>
          <p:cNvSpPr txBox="1"/>
          <p:nvPr/>
        </p:nvSpPr>
        <p:spPr>
          <a:xfrm>
            <a:off x="2854846" y="6093296"/>
            <a:ext cx="2088232" cy="369332"/>
          </a:xfrm>
          <a:prstGeom prst="rect">
            <a:avLst/>
          </a:prstGeom>
          <a:noFill/>
        </p:spPr>
        <p:txBody>
          <a:bodyPr wrap="square" rtlCol="0">
            <a:spAutoFit/>
          </a:bodyPr>
          <a:lstStyle/>
          <a:p>
            <a:pPr fontAlgn="auto">
              <a:spcBef>
                <a:spcPts val="0"/>
              </a:spcBef>
              <a:spcAft>
                <a:spcPts val="0"/>
              </a:spcAft>
            </a:pPr>
            <a:r>
              <a:rPr lang="en-US" altLang="zh-CN" b="1" dirty="0">
                <a:latin typeface="Times New Roman" pitchFamily="18" charset="0"/>
                <a:ea typeface="DFPYeaSong-B5" pitchFamily="18" charset="-120"/>
                <a:cs typeface="Times New Roman" pitchFamily="18" charset="0"/>
              </a:rPr>
              <a:t>AMH </a:t>
            </a:r>
            <a:r>
              <a:rPr lang="en-US" altLang="zh-CN" b="1" dirty="0" err="1">
                <a:latin typeface="Times New Roman" pitchFamily="18" charset="0"/>
                <a:ea typeface="DFPYeaSong-B5" pitchFamily="18" charset="-120"/>
                <a:cs typeface="Times New Roman" pitchFamily="18" charset="0"/>
              </a:rPr>
              <a:t>ng</a:t>
            </a:r>
            <a:r>
              <a:rPr lang="en-US" altLang="zh-CN" b="1" dirty="0">
                <a:latin typeface="Times New Roman" pitchFamily="18" charset="0"/>
                <a:ea typeface="DFPYeaSong-B5" pitchFamily="18" charset="-120"/>
                <a:cs typeface="Times New Roman" pitchFamily="18" charset="0"/>
              </a:rPr>
              <a:t>/</a:t>
            </a:r>
            <a:r>
              <a:rPr lang="en-US" altLang="zh-CN" b="1" dirty="0" err="1">
                <a:latin typeface="Times New Roman" pitchFamily="18" charset="0"/>
                <a:ea typeface="DFPYeaSong-B5" pitchFamily="18" charset="-120"/>
                <a:cs typeface="Times New Roman" pitchFamily="18" charset="0"/>
              </a:rPr>
              <a:t>mL</a:t>
            </a:r>
            <a:endParaRPr lang="zh-CN" altLang="en-US" b="1" dirty="0">
              <a:latin typeface="Times New Roman" pitchFamily="18" charset="0"/>
              <a:ea typeface="DFPYeaSong-B5" pitchFamily="18" charset="-120"/>
              <a:cs typeface="Times New Roman" pitchFamily="18" charset="0"/>
            </a:endParaRPr>
          </a:p>
        </p:txBody>
      </p:sp>
      <p:sp>
        <p:nvSpPr>
          <p:cNvPr id="10" name="TextBox 9"/>
          <p:cNvSpPr txBox="1"/>
          <p:nvPr/>
        </p:nvSpPr>
        <p:spPr>
          <a:xfrm rot="16200000">
            <a:off x="-452874" y="3208330"/>
            <a:ext cx="2088231" cy="369332"/>
          </a:xfrm>
          <a:prstGeom prst="rect">
            <a:avLst/>
          </a:prstGeom>
          <a:noFill/>
        </p:spPr>
        <p:txBody>
          <a:bodyPr wrap="square" rtlCol="0">
            <a:spAutoFit/>
          </a:bodyPr>
          <a:lstStyle/>
          <a:p>
            <a:pPr fontAlgn="auto">
              <a:spcBef>
                <a:spcPts val="0"/>
              </a:spcBef>
              <a:spcAft>
                <a:spcPts val="0"/>
              </a:spcAft>
            </a:pPr>
            <a:r>
              <a:rPr lang="en-US" altLang="zh-CN" b="1" dirty="0">
                <a:latin typeface="Times New Roman" pitchFamily="18" charset="0"/>
                <a:ea typeface="DFPYeaSong-B5" pitchFamily="18" charset="-120"/>
                <a:cs typeface="Times New Roman" pitchFamily="18" charset="0"/>
              </a:rPr>
              <a:t>AMH </a:t>
            </a:r>
            <a:r>
              <a:rPr lang="en-US" altLang="zh-CN" b="1" dirty="0" err="1">
                <a:latin typeface="Times New Roman" pitchFamily="18" charset="0"/>
                <a:ea typeface="DFPYeaSong-B5" pitchFamily="18" charset="-120"/>
                <a:cs typeface="Times New Roman" pitchFamily="18" charset="0"/>
              </a:rPr>
              <a:t>ng</a:t>
            </a:r>
            <a:r>
              <a:rPr lang="en-US" altLang="zh-CN" b="1" dirty="0">
                <a:latin typeface="Times New Roman" pitchFamily="18" charset="0"/>
                <a:ea typeface="DFPYeaSong-B5" pitchFamily="18" charset="-120"/>
                <a:cs typeface="Times New Roman" pitchFamily="18" charset="0"/>
              </a:rPr>
              <a:t>/</a:t>
            </a:r>
            <a:r>
              <a:rPr lang="en-US" altLang="zh-CN" b="1" dirty="0" err="1">
                <a:latin typeface="Times New Roman" pitchFamily="18" charset="0"/>
                <a:ea typeface="DFPYeaSong-B5" pitchFamily="18" charset="-120"/>
                <a:cs typeface="Times New Roman" pitchFamily="18" charset="0"/>
              </a:rPr>
              <a:t>mL</a:t>
            </a:r>
            <a:endParaRPr lang="zh-CN" altLang="en-US" b="1" dirty="0">
              <a:latin typeface="Times New Roman" pitchFamily="18" charset="0"/>
              <a:ea typeface="DFPYeaSong-B5" pitchFamily="18" charset="-120"/>
              <a:cs typeface="Times New Roman" pitchFamily="18" charset="0"/>
            </a:endParaRPr>
          </a:p>
        </p:txBody>
      </p:sp>
      <p:graphicFrame>
        <p:nvGraphicFramePr>
          <p:cNvPr id="8" name="图表 7"/>
          <p:cNvGraphicFramePr/>
          <p:nvPr/>
        </p:nvGraphicFramePr>
        <p:xfrm>
          <a:off x="838622" y="1916832"/>
          <a:ext cx="5688632" cy="417646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图表 8"/>
          <p:cNvGraphicFramePr/>
          <p:nvPr/>
        </p:nvGraphicFramePr>
        <p:xfrm>
          <a:off x="6239222" y="1628800"/>
          <a:ext cx="5519142" cy="345638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49882173"/>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742" y="188640"/>
            <a:ext cx="6575815" cy="748975"/>
          </a:xfrm>
          <a:prstGeom prst="rect">
            <a:avLst/>
          </a:prstGeom>
          <a:noFill/>
        </p:spPr>
        <p:txBody>
          <a:bodyPr wrap="none" lIns="91428" tIns="45714" rIns="91428" bIns="45714" rtlCol="0">
            <a:spAutoFit/>
          </a:bodyPr>
          <a:lstStyle/>
          <a:p>
            <a:r>
              <a:rPr lang="en-US" altLang="zh-CN" sz="4267"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4267"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性能评估：方法学比对</a:t>
            </a:r>
          </a:p>
        </p:txBody>
      </p:sp>
      <p:graphicFrame>
        <p:nvGraphicFramePr>
          <p:cNvPr id="4" name="图表 3"/>
          <p:cNvGraphicFramePr/>
          <p:nvPr/>
        </p:nvGraphicFramePr>
        <p:xfrm>
          <a:off x="1414686" y="1340768"/>
          <a:ext cx="9505056" cy="4752528"/>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5807174" y="6093296"/>
            <a:ext cx="2808312" cy="369332"/>
          </a:xfrm>
          <a:prstGeom prst="rect">
            <a:avLst/>
          </a:prstGeom>
          <a:noFill/>
        </p:spPr>
        <p:txBody>
          <a:bodyPr wrap="square" rtlCol="0">
            <a:spAutoFit/>
          </a:bodyPr>
          <a:lstStyle/>
          <a:p>
            <a:pPr fontAlgn="auto">
              <a:spcBef>
                <a:spcPts val="0"/>
              </a:spcBef>
              <a:spcAft>
                <a:spcPts val="0"/>
              </a:spcAft>
            </a:pPr>
            <a:r>
              <a:rPr lang="zh-CN" altLang="en-US" b="1" dirty="0">
                <a:latin typeface="Times New Roman" pitchFamily="18" charset="0"/>
                <a:ea typeface="DFPYeaSong-B5" pitchFamily="18" charset="-120"/>
                <a:cs typeface="Times New Roman" pitchFamily="18" charset="0"/>
              </a:rPr>
              <a:t>罗氏（</a:t>
            </a:r>
            <a:r>
              <a:rPr lang="en-US" altLang="zh-CN" b="1" dirty="0">
                <a:latin typeface="Times New Roman" pitchFamily="18" charset="0"/>
                <a:ea typeface="DFPYeaSong-B5" pitchFamily="18" charset="-120"/>
                <a:cs typeface="Times New Roman" pitchFamily="18" charset="0"/>
              </a:rPr>
              <a:t>AMH </a:t>
            </a:r>
            <a:r>
              <a:rPr lang="en-US" altLang="zh-CN" b="1" dirty="0" err="1">
                <a:latin typeface="Times New Roman" pitchFamily="18" charset="0"/>
                <a:ea typeface="DFPYeaSong-B5" pitchFamily="18" charset="-120"/>
                <a:cs typeface="Times New Roman" pitchFamily="18" charset="0"/>
              </a:rPr>
              <a:t>ng</a:t>
            </a:r>
            <a:r>
              <a:rPr lang="en-US" altLang="zh-CN" b="1" dirty="0">
                <a:latin typeface="Times New Roman" pitchFamily="18" charset="0"/>
                <a:ea typeface="DFPYeaSong-B5" pitchFamily="18" charset="-120"/>
                <a:cs typeface="Times New Roman" pitchFamily="18" charset="0"/>
              </a:rPr>
              <a:t>/</a:t>
            </a:r>
            <a:r>
              <a:rPr lang="en-US" altLang="zh-CN" b="1" dirty="0" err="1">
                <a:latin typeface="Times New Roman" pitchFamily="18" charset="0"/>
                <a:ea typeface="DFPYeaSong-B5" pitchFamily="18" charset="-120"/>
                <a:cs typeface="Times New Roman" pitchFamily="18" charset="0"/>
              </a:rPr>
              <a:t>mL</a:t>
            </a:r>
            <a:r>
              <a:rPr lang="zh-CN" altLang="en-US" b="1" dirty="0">
                <a:latin typeface="Times New Roman" pitchFamily="18" charset="0"/>
                <a:ea typeface="DFPYeaSong-B5" pitchFamily="18" charset="-120"/>
                <a:cs typeface="Times New Roman" pitchFamily="18" charset="0"/>
              </a:rPr>
              <a:t>）</a:t>
            </a:r>
          </a:p>
        </p:txBody>
      </p:sp>
      <p:sp>
        <p:nvSpPr>
          <p:cNvPr id="6" name="TextBox 5"/>
          <p:cNvSpPr txBox="1"/>
          <p:nvPr/>
        </p:nvSpPr>
        <p:spPr>
          <a:xfrm rot="16200000">
            <a:off x="-236851" y="3568370"/>
            <a:ext cx="2808311" cy="369332"/>
          </a:xfrm>
          <a:prstGeom prst="rect">
            <a:avLst/>
          </a:prstGeom>
          <a:noFill/>
        </p:spPr>
        <p:txBody>
          <a:bodyPr wrap="square" rtlCol="0">
            <a:spAutoFit/>
          </a:bodyPr>
          <a:lstStyle/>
          <a:p>
            <a:pPr fontAlgn="auto">
              <a:spcBef>
                <a:spcPts val="0"/>
              </a:spcBef>
              <a:spcAft>
                <a:spcPts val="0"/>
              </a:spcAft>
            </a:pPr>
            <a:r>
              <a:rPr lang="zh-CN" altLang="en-US" b="1" dirty="0">
                <a:latin typeface="Times New Roman" pitchFamily="18" charset="0"/>
                <a:ea typeface="DFPYeaSong-B5" pitchFamily="18" charset="-120"/>
                <a:cs typeface="Times New Roman" pitchFamily="18" charset="0"/>
              </a:rPr>
              <a:t>亚辉龙（</a:t>
            </a:r>
            <a:r>
              <a:rPr lang="en-US" altLang="zh-CN" b="1" dirty="0">
                <a:latin typeface="Times New Roman" pitchFamily="18" charset="0"/>
                <a:ea typeface="DFPYeaSong-B5" pitchFamily="18" charset="-120"/>
                <a:cs typeface="Times New Roman" pitchFamily="18" charset="0"/>
              </a:rPr>
              <a:t>AMH </a:t>
            </a:r>
            <a:r>
              <a:rPr lang="en-US" altLang="zh-CN" b="1" dirty="0" err="1">
                <a:latin typeface="Times New Roman" pitchFamily="18" charset="0"/>
                <a:ea typeface="DFPYeaSong-B5" pitchFamily="18" charset="-120"/>
                <a:cs typeface="Times New Roman" pitchFamily="18" charset="0"/>
              </a:rPr>
              <a:t>ng</a:t>
            </a:r>
            <a:r>
              <a:rPr lang="en-US" altLang="zh-CN" b="1" dirty="0">
                <a:latin typeface="Times New Roman" pitchFamily="18" charset="0"/>
                <a:ea typeface="DFPYeaSong-B5" pitchFamily="18" charset="-120"/>
                <a:cs typeface="Times New Roman" pitchFamily="18" charset="0"/>
              </a:rPr>
              <a:t>/</a:t>
            </a:r>
            <a:r>
              <a:rPr lang="en-US" altLang="zh-CN" b="1" dirty="0" err="1">
                <a:latin typeface="Times New Roman" pitchFamily="18" charset="0"/>
                <a:ea typeface="DFPYeaSong-B5" pitchFamily="18" charset="-120"/>
                <a:cs typeface="Times New Roman" pitchFamily="18" charset="0"/>
              </a:rPr>
              <a:t>mL</a:t>
            </a:r>
            <a:r>
              <a:rPr lang="zh-CN" altLang="en-US" b="1" dirty="0">
                <a:latin typeface="Times New Roman" pitchFamily="18" charset="0"/>
                <a:ea typeface="DFPYeaSong-B5" pitchFamily="18" charset="-120"/>
                <a:cs typeface="Times New Roman" pitchFamily="18" charset="0"/>
              </a:rPr>
              <a:t>）</a:t>
            </a:r>
          </a:p>
        </p:txBody>
      </p:sp>
      <p:sp>
        <p:nvSpPr>
          <p:cNvPr id="8" name="TextBox 7"/>
          <p:cNvSpPr txBox="1"/>
          <p:nvPr/>
        </p:nvSpPr>
        <p:spPr>
          <a:xfrm>
            <a:off x="1918742" y="6021288"/>
            <a:ext cx="1440160" cy="369332"/>
          </a:xfrm>
          <a:prstGeom prst="rect">
            <a:avLst/>
          </a:prstGeom>
          <a:noFill/>
        </p:spPr>
        <p:txBody>
          <a:bodyPr wrap="square" rtlCol="0">
            <a:spAutoFit/>
          </a:bodyPr>
          <a:lstStyle/>
          <a:p>
            <a:pPr fontAlgn="auto">
              <a:spcBef>
                <a:spcPts val="0"/>
              </a:spcBef>
              <a:spcAft>
                <a:spcPts val="0"/>
              </a:spcAft>
            </a:pPr>
            <a:r>
              <a:rPr lang="en-US" altLang="zh-CN" b="1" dirty="0">
                <a:solidFill>
                  <a:srgbClr val="FC6204"/>
                </a:solidFill>
                <a:latin typeface="Times New Roman" pitchFamily="18" charset="0"/>
                <a:ea typeface="DFPYeaSong-B5" pitchFamily="18" charset="-120"/>
                <a:cs typeface="Times New Roman" pitchFamily="18" charset="0"/>
              </a:rPr>
              <a:t>n = 711</a:t>
            </a:r>
            <a:endParaRPr lang="zh-CN" altLang="en-US" b="1" dirty="0">
              <a:solidFill>
                <a:srgbClr val="FC6204"/>
              </a:solidFill>
              <a:latin typeface="Times New Roman" pitchFamily="18" charset="0"/>
              <a:ea typeface="DFPYeaSong-B5" pitchFamily="18" charset="-120"/>
              <a:cs typeface="Times New Roman" pitchFamily="18" charset="0"/>
            </a:endParaRPr>
          </a:p>
        </p:txBody>
      </p:sp>
    </p:spTree>
    <p:extLst>
      <p:ext uri="{BB962C8B-B14F-4D97-AF65-F5344CB8AC3E}">
        <p14:creationId xmlns:p14="http://schemas.microsoft.com/office/powerpoint/2010/main" val="3617338852"/>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742" y="188640"/>
            <a:ext cx="6250405" cy="748975"/>
          </a:xfrm>
          <a:prstGeom prst="rect">
            <a:avLst/>
          </a:prstGeom>
          <a:noFill/>
        </p:spPr>
        <p:txBody>
          <a:bodyPr wrap="none" lIns="91428" tIns="45714" rIns="91428" bIns="45714" rtlCol="0">
            <a:spAutoFit/>
          </a:bodyPr>
          <a:lstStyle/>
          <a:p>
            <a:r>
              <a:rPr lang="en-US" altLang="zh-CN" sz="4267" b="1" i="1" dirty="0" err="1">
                <a:solidFill>
                  <a:srgbClr val="FC6204"/>
                </a:solidFill>
                <a:effectLst>
                  <a:outerShdw blurRad="38100" dist="38100" dir="2700000" algn="tl">
                    <a:srgbClr val="000000">
                      <a:alpha val="43137"/>
                    </a:srgbClr>
                  </a:outerShdw>
                </a:effectLst>
                <a:latin typeface="Broadway" pitchFamily="82" charset="0"/>
                <a:ea typeface="DFPYeaSong-B5" pitchFamily="18" charset="-120"/>
              </a:rPr>
              <a:t>InB</a:t>
            </a:r>
            <a:r>
              <a:rPr lang="zh-CN" altLang="en-US" sz="4267"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性能评估：批内精密度</a:t>
            </a:r>
          </a:p>
        </p:txBody>
      </p:sp>
      <p:sp>
        <p:nvSpPr>
          <p:cNvPr id="9" name="TextBox 8"/>
          <p:cNvSpPr txBox="1"/>
          <p:nvPr/>
        </p:nvSpPr>
        <p:spPr>
          <a:xfrm>
            <a:off x="2566814" y="5661248"/>
            <a:ext cx="1152128" cy="369332"/>
          </a:xfrm>
          <a:prstGeom prst="rect">
            <a:avLst/>
          </a:prstGeom>
          <a:noFill/>
        </p:spPr>
        <p:txBody>
          <a:bodyPr wrap="square" rtlCol="0">
            <a:spAutoFit/>
          </a:bodyPr>
          <a:lstStyle/>
          <a:p>
            <a:pPr fontAlgn="auto">
              <a:spcBef>
                <a:spcPts val="0"/>
              </a:spcBef>
              <a:spcAft>
                <a:spcPts val="0"/>
              </a:spcAft>
            </a:pPr>
            <a:r>
              <a:rPr lang="en-US" altLang="zh-CN" b="1" dirty="0">
                <a:solidFill>
                  <a:srgbClr val="FC6204"/>
                </a:solidFill>
                <a:latin typeface="Times New Roman" pitchFamily="18" charset="0"/>
                <a:ea typeface="DFPYeaSong-B5" pitchFamily="18" charset="-120"/>
                <a:cs typeface="Times New Roman" pitchFamily="18" charset="0"/>
              </a:rPr>
              <a:t>n = 20</a:t>
            </a:r>
            <a:endParaRPr lang="zh-CN" altLang="en-US" b="1" dirty="0">
              <a:solidFill>
                <a:srgbClr val="FC6204"/>
              </a:solidFill>
              <a:latin typeface="Times New Roman" pitchFamily="18" charset="0"/>
              <a:ea typeface="DFPYeaSong-B5" pitchFamily="18" charset="-120"/>
              <a:cs typeface="Times New Roman" pitchFamily="18" charset="0"/>
            </a:endParaRPr>
          </a:p>
        </p:txBody>
      </p:sp>
      <p:graphicFrame>
        <p:nvGraphicFramePr>
          <p:cNvPr id="5" name="表格 4"/>
          <p:cNvGraphicFramePr>
            <a:graphicFrameLocks noGrp="1"/>
          </p:cNvGraphicFramePr>
          <p:nvPr/>
        </p:nvGraphicFramePr>
        <p:xfrm>
          <a:off x="2494806" y="2204864"/>
          <a:ext cx="6624736" cy="3240358"/>
        </p:xfrm>
        <a:graphic>
          <a:graphicData uri="http://schemas.openxmlformats.org/drawingml/2006/table">
            <a:tbl>
              <a:tblPr/>
              <a:tblGrid>
                <a:gridCol w="2353264">
                  <a:extLst>
                    <a:ext uri="{9D8B030D-6E8A-4147-A177-3AD203B41FA5}">
                      <a16:colId xmlns:a16="http://schemas.microsoft.com/office/drawing/2014/main" val="20000"/>
                    </a:ext>
                  </a:extLst>
                </a:gridCol>
                <a:gridCol w="1423824">
                  <a:extLst>
                    <a:ext uri="{9D8B030D-6E8A-4147-A177-3AD203B41FA5}">
                      <a16:colId xmlns:a16="http://schemas.microsoft.com/office/drawing/2014/main" val="20001"/>
                    </a:ext>
                  </a:extLst>
                </a:gridCol>
                <a:gridCol w="1423824">
                  <a:extLst>
                    <a:ext uri="{9D8B030D-6E8A-4147-A177-3AD203B41FA5}">
                      <a16:colId xmlns:a16="http://schemas.microsoft.com/office/drawing/2014/main" val="20002"/>
                    </a:ext>
                  </a:extLst>
                </a:gridCol>
                <a:gridCol w="1423824">
                  <a:extLst>
                    <a:ext uri="{9D8B030D-6E8A-4147-A177-3AD203B41FA5}">
                      <a16:colId xmlns:a16="http://schemas.microsoft.com/office/drawing/2014/main" val="20003"/>
                    </a:ext>
                  </a:extLst>
                </a:gridCol>
              </a:tblGrid>
              <a:tr h="925818">
                <a:tc>
                  <a:txBody>
                    <a:bodyPr/>
                    <a:lstStyle/>
                    <a:p>
                      <a:pPr algn="ctr" fontAlgn="ctr"/>
                      <a:r>
                        <a:rPr lang="en-US" sz="1800" b="1" i="0" u="none" strike="noStrike" dirty="0">
                          <a:solidFill>
                            <a:srgbClr val="000000"/>
                          </a:solidFill>
                          <a:latin typeface="宋体"/>
                        </a:rPr>
                        <a:t>Samples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latin typeface="宋体"/>
                        </a:rPr>
                        <a:t>Mean</a:t>
                      </a:r>
                      <a:br>
                        <a:rPr lang="en-US" sz="1800" b="1" i="0" u="none" strike="noStrike">
                          <a:solidFill>
                            <a:srgbClr val="000000"/>
                          </a:solidFill>
                          <a:latin typeface="宋体"/>
                        </a:rPr>
                      </a:br>
                      <a:r>
                        <a:rPr lang="en-US" sz="1800" b="1" i="0" u="none" strike="noStrike">
                          <a:solidFill>
                            <a:srgbClr val="000000"/>
                          </a:solidFill>
                          <a:latin typeface="宋体"/>
                        </a:rPr>
                        <a:t>(ng/mL)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latin typeface="宋体"/>
                        </a:rPr>
                        <a:t>SD</a:t>
                      </a:r>
                      <a:br>
                        <a:rPr lang="en-US" sz="1800" b="1" i="0" u="none" strike="noStrike">
                          <a:solidFill>
                            <a:srgbClr val="000000"/>
                          </a:solidFill>
                          <a:latin typeface="宋体"/>
                        </a:rPr>
                      </a:br>
                      <a:r>
                        <a:rPr lang="en-US" sz="1800" b="1" i="0" u="none" strike="noStrike">
                          <a:solidFill>
                            <a:srgbClr val="000000"/>
                          </a:solidFill>
                          <a:latin typeface="宋体"/>
                        </a:rPr>
                        <a:t>(ng/mL)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latin typeface="宋体"/>
                        </a:rPr>
                        <a:t>CV</a:t>
                      </a:r>
                      <a:br>
                        <a:rPr lang="en-US" sz="1800" b="1" i="0" u="none" strike="noStrike">
                          <a:solidFill>
                            <a:srgbClr val="000000"/>
                          </a:solidFill>
                          <a:latin typeface="宋体"/>
                        </a:rPr>
                      </a:br>
                      <a:r>
                        <a:rPr lang="en-US" sz="1800" b="1" i="0" u="none" strike="noStrike">
                          <a:solidFill>
                            <a:srgbClr val="000000"/>
                          </a:solidFill>
                          <a:latin typeface="宋体"/>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62908">
                <a:tc>
                  <a:txBody>
                    <a:bodyPr/>
                    <a:lstStyle/>
                    <a:p>
                      <a:pPr algn="ctr" fontAlgn="ctr"/>
                      <a:r>
                        <a:rPr lang="en-US" sz="1800" b="1" i="0" u="none" strike="noStrike">
                          <a:solidFill>
                            <a:srgbClr val="000000"/>
                          </a:solidFill>
                          <a:latin typeface="宋体"/>
                        </a:rPr>
                        <a:t>Serum 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92.09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7.27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7.90%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62908">
                <a:tc>
                  <a:txBody>
                    <a:bodyPr/>
                    <a:lstStyle/>
                    <a:p>
                      <a:pPr algn="ctr" fontAlgn="ctr"/>
                      <a:r>
                        <a:rPr lang="en-US" sz="1800" b="1" i="0" u="none" strike="noStrike">
                          <a:solidFill>
                            <a:srgbClr val="000000"/>
                          </a:solidFill>
                          <a:latin typeface="宋体"/>
                        </a:rPr>
                        <a:t>Serum 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151.6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4.959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3.27%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62908">
                <a:tc>
                  <a:txBody>
                    <a:bodyPr/>
                    <a:lstStyle/>
                    <a:p>
                      <a:pPr algn="ctr" fontAlgn="ctr"/>
                      <a:r>
                        <a:rPr lang="en-US" sz="1800" b="1" i="0" u="none" strike="noStrike">
                          <a:solidFill>
                            <a:srgbClr val="000000"/>
                          </a:solidFill>
                          <a:latin typeface="宋体"/>
                        </a:rPr>
                        <a:t>Serum 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390.7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7.753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1.98%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62908">
                <a:tc>
                  <a:txBody>
                    <a:bodyPr/>
                    <a:lstStyle/>
                    <a:p>
                      <a:pPr algn="ctr" fontAlgn="ctr"/>
                      <a:r>
                        <a:rPr lang="en-US" sz="1800" b="1" i="0" u="none" strike="noStrike">
                          <a:solidFill>
                            <a:srgbClr val="000000"/>
                          </a:solidFill>
                          <a:latin typeface="宋体"/>
                        </a:rPr>
                        <a:t>Serum 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636.9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12.346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62908">
                <a:tc>
                  <a:txBody>
                    <a:bodyPr/>
                    <a:lstStyle/>
                    <a:p>
                      <a:pPr algn="ctr" fontAlgn="ctr"/>
                      <a:r>
                        <a:rPr lang="en-US" sz="1800" b="1" i="0" u="none" strike="noStrike">
                          <a:solidFill>
                            <a:srgbClr val="000000"/>
                          </a:solidFill>
                          <a:latin typeface="宋体"/>
                        </a:rPr>
                        <a:t>Serum 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dirty="0">
                          <a:solidFill>
                            <a:srgbClr val="000000"/>
                          </a:solidFill>
                          <a:latin typeface="宋体"/>
                        </a:rPr>
                        <a:t>1387.2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31.9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dirty="0">
                          <a:solidFill>
                            <a:srgbClr val="000000"/>
                          </a:solidFill>
                          <a:latin typeface="宋体"/>
                        </a:rPr>
                        <a:t>2.30%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6" name="TextBox 5"/>
          <p:cNvSpPr txBox="1"/>
          <p:nvPr/>
        </p:nvSpPr>
        <p:spPr>
          <a:xfrm>
            <a:off x="1918742" y="1412776"/>
            <a:ext cx="8280920" cy="369332"/>
          </a:xfrm>
          <a:prstGeom prst="rect">
            <a:avLst/>
          </a:prstGeom>
          <a:noFill/>
        </p:spPr>
        <p:txBody>
          <a:bodyPr wrap="square" rtlCol="0">
            <a:spAutoFit/>
          </a:bodyPr>
          <a:lstStyle/>
          <a:p>
            <a:pPr fontAlgn="auto">
              <a:spcBef>
                <a:spcPts val="0"/>
              </a:spcBef>
              <a:spcAft>
                <a:spcPts val="0"/>
              </a:spcAft>
            </a:pPr>
            <a:r>
              <a:rPr lang="en-US" altLang="zh-CN" b="1" dirty="0">
                <a:latin typeface="Times New Roman" pitchFamily="18" charset="0"/>
                <a:ea typeface="DFPYeaSong-B5" pitchFamily="18" charset="-120"/>
                <a:cs typeface="Times New Roman" pitchFamily="18" charset="0"/>
              </a:rPr>
              <a:t>5</a:t>
            </a:r>
            <a:r>
              <a:rPr lang="zh-CN" altLang="en-US" b="1" dirty="0">
                <a:latin typeface="Times New Roman" pitchFamily="18" charset="0"/>
                <a:ea typeface="DFPYeaSong-B5" pitchFamily="18" charset="-120"/>
                <a:cs typeface="Times New Roman" pitchFamily="18" charset="0"/>
              </a:rPr>
              <a:t>份从低到高浓度血清，每份血清重复测试</a:t>
            </a:r>
            <a:r>
              <a:rPr lang="en-US" altLang="zh-CN" b="1" dirty="0">
                <a:latin typeface="Times New Roman" pitchFamily="18" charset="0"/>
                <a:ea typeface="DFPYeaSong-B5" pitchFamily="18" charset="-120"/>
                <a:cs typeface="Times New Roman" pitchFamily="18" charset="0"/>
              </a:rPr>
              <a:t>20</a:t>
            </a:r>
            <a:r>
              <a:rPr lang="zh-CN" altLang="en-US" b="1" dirty="0">
                <a:latin typeface="Times New Roman" pitchFamily="18" charset="0"/>
                <a:ea typeface="DFPYeaSong-B5" pitchFamily="18" charset="-120"/>
                <a:cs typeface="Times New Roman" pitchFamily="18" charset="0"/>
              </a:rPr>
              <a:t>次，计算</a:t>
            </a:r>
            <a:r>
              <a:rPr lang="en-US" altLang="zh-CN" b="1" dirty="0">
                <a:latin typeface="Times New Roman" pitchFamily="18" charset="0"/>
                <a:ea typeface="DFPYeaSong-B5" pitchFamily="18" charset="-120"/>
                <a:cs typeface="Times New Roman" pitchFamily="18" charset="0"/>
              </a:rPr>
              <a:t>CV</a:t>
            </a:r>
            <a:endParaRPr lang="zh-CN" altLang="en-US" b="1" dirty="0">
              <a:latin typeface="Times New Roman" pitchFamily="18" charset="0"/>
              <a:ea typeface="DFPYeaSong-B5" pitchFamily="18" charset="-120"/>
              <a:cs typeface="Times New Roman" pitchFamily="18" charset="0"/>
            </a:endParaRPr>
          </a:p>
        </p:txBody>
      </p:sp>
    </p:spTree>
    <p:extLst>
      <p:ext uri="{BB962C8B-B14F-4D97-AF65-F5344CB8AC3E}">
        <p14:creationId xmlns:p14="http://schemas.microsoft.com/office/powerpoint/2010/main" val="2517823069"/>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742" y="188640"/>
            <a:ext cx="5153951" cy="748975"/>
          </a:xfrm>
          <a:prstGeom prst="rect">
            <a:avLst/>
          </a:prstGeom>
          <a:noFill/>
        </p:spPr>
        <p:txBody>
          <a:bodyPr wrap="none" lIns="91428" tIns="45714" rIns="91428" bIns="45714" rtlCol="0">
            <a:spAutoFit/>
          </a:bodyPr>
          <a:lstStyle/>
          <a:p>
            <a:r>
              <a:rPr lang="en-US" altLang="zh-CN" sz="4267" b="1" i="1" dirty="0" err="1">
                <a:solidFill>
                  <a:srgbClr val="FC6204"/>
                </a:solidFill>
                <a:effectLst>
                  <a:outerShdw blurRad="38100" dist="38100" dir="2700000" algn="tl">
                    <a:srgbClr val="000000">
                      <a:alpha val="43137"/>
                    </a:srgbClr>
                  </a:outerShdw>
                </a:effectLst>
                <a:latin typeface="Broadway" pitchFamily="82" charset="0"/>
                <a:ea typeface="DFPYeaSong-B5" pitchFamily="18" charset="-120"/>
              </a:rPr>
              <a:t>InB</a:t>
            </a:r>
            <a:r>
              <a:rPr lang="zh-CN" altLang="en-US" sz="4267"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性能评估：精密度</a:t>
            </a:r>
          </a:p>
        </p:txBody>
      </p:sp>
      <p:graphicFrame>
        <p:nvGraphicFramePr>
          <p:cNvPr id="8" name="表格 7"/>
          <p:cNvGraphicFramePr>
            <a:graphicFrameLocks noGrp="1"/>
          </p:cNvGraphicFramePr>
          <p:nvPr/>
        </p:nvGraphicFramePr>
        <p:xfrm>
          <a:off x="1486694" y="1988840"/>
          <a:ext cx="9433047" cy="3892783"/>
        </p:xfrm>
        <a:graphic>
          <a:graphicData uri="http://schemas.openxmlformats.org/drawingml/2006/table">
            <a:tbl>
              <a:tblPr/>
              <a:tblGrid>
                <a:gridCol w="1724320">
                  <a:extLst>
                    <a:ext uri="{9D8B030D-6E8A-4147-A177-3AD203B41FA5}">
                      <a16:colId xmlns:a16="http://schemas.microsoft.com/office/drawing/2014/main" val="20000"/>
                    </a:ext>
                  </a:extLst>
                </a:gridCol>
                <a:gridCol w="1866323">
                  <a:extLst>
                    <a:ext uri="{9D8B030D-6E8A-4147-A177-3AD203B41FA5}">
                      <a16:colId xmlns:a16="http://schemas.microsoft.com/office/drawing/2014/main" val="20001"/>
                    </a:ext>
                  </a:extLst>
                </a:gridCol>
                <a:gridCol w="1460601">
                  <a:extLst>
                    <a:ext uri="{9D8B030D-6E8A-4147-A177-3AD203B41FA5}">
                      <a16:colId xmlns:a16="http://schemas.microsoft.com/office/drawing/2014/main" val="20002"/>
                    </a:ext>
                  </a:extLst>
                </a:gridCol>
                <a:gridCol w="1460601">
                  <a:extLst>
                    <a:ext uri="{9D8B030D-6E8A-4147-A177-3AD203B41FA5}">
                      <a16:colId xmlns:a16="http://schemas.microsoft.com/office/drawing/2014/main" val="20003"/>
                    </a:ext>
                  </a:extLst>
                </a:gridCol>
                <a:gridCol w="1460601">
                  <a:extLst>
                    <a:ext uri="{9D8B030D-6E8A-4147-A177-3AD203B41FA5}">
                      <a16:colId xmlns:a16="http://schemas.microsoft.com/office/drawing/2014/main" val="20004"/>
                    </a:ext>
                  </a:extLst>
                </a:gridCol>
                <a:gridCol w="1460601">
                  <a:extLst>
                    <a:ext uri="{9D8B030D-6E8A-4147-A177-3AD203B41FA5}">
                      <a16:colId xmlns:a16="http://schemas.microsoft.com/office/drawing/2014/main" val="20005"/>
                    </a:ext>
                  </a:extLst>
                </a:gridCol>
              </a:tblGrid>
              <a:tr h="390589">
                <a:tc gridSpan="2">
                  <a:txBody>
                    <a:bodyPr/>
                    <a:lstStyle/>
                    <a:p>
                      <a:pPr algn="ctr" fontAlgn="ctr"/>
                      <a:r>
                        <a:rPr lang="zh-CN" altLang="en-US" sz="1800" b="1" i="0" u="none" strike="noStrike" dirty="0">
                          <a:solidFill>
                            <a:srgbClr val="000000"/>
                          </a:solidFill>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en-US" sz="1800" b="1" i="0" u="none" strike="noStrike">
                          <a:solidFill>
                            <a:srgbClr val="000000"/>
                          </a:solidFill>
                          <a:latin typeface="宋体"/>
                        </a:rPr>
                        <a:t>Within Run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fontAlgn="ctr"/>
                      <a:r>
                        <a:rPr lang="en-US" sz="1800" b="1" i="0" u="none" strike="noStrike">
                          <a:solidFill>
                            <a:srgbClr val="000000"/>
                          </a:solidFill>
                          <a:latin typeface="宋体"/>
                        </a:rPr>
                        <a:t>Total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0"/>
                  </a:ext>
                </a:extLst>
              </a:tr>
              <a:tr h="768071">
                <a:tc>
                  <a:txBody>
                    <a:bodyPr/>
                    <a:lstStyle/>
                    <a:p>
                      <a:pPr algn="ctr" fontAlgn="ctr"/>
                      <a:r>
                        <a:rPr lang="en-US" sz="1800" b="1" i="0" u="none" strike="noStrike">
                          <a:solidFill>
                            <a:srgbClr val="000000"/>
                          </a:solidFill>
                          <a:latin typeface="宋体"/>
                        </a:rPr>
                        <a:t>Samples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latin typeface="宋体"/>
                        </a:rPr>
                        <a:t>Mean</a:t>
                      </a:r>
                      <a:br>
                        <a:rPr lang="en-US" sz="1800" b="1" i="0" u="none" strike="noStrike">
                          <a:solidFill>
                            <a:srgbClr val="000000"/>
                          </a:solidFill>
                          <a:latin typeface="宋体"/>
                        </a:rPr>
                      </a:br>
                      <a:r>
                        <a:rPr lang="en-US" sz="1800" b="1" i="0" u="none" strike="noStrike">
                          <a:solidFill>
                            <a:srgbClr val="000000"/>
                          </a:solidFill>
                          <a:latin typeface="宋体"/>
                        </a:rPr>
                        <a:t>(ng/mL)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latin typeface="宋体"/>
                        </a:rPr>
                        <a:t>SD</a:t>
                      </a:r>
                      <a:br>
                        <a:rPr lang="en-US" sz="1800" b="1" i="0" u="none" strike="noStrike">
                          <a:solidFill>
                            <a:srgbClr val="000000"/>
                          </a:solidFill>
                          <a:latin typeface="宋体"/>
                        </a:rPr>
                      </a:br>
                      <a:r>
                        <a:rPr lang="en-US" sz="1800" b="1" i="0" u="none" strike="noStrike">
                          <a:solidFill>
                            <a:srgbClr val="000000"/>
                          </a:solidFill>
                          <a:latin typeface="宋体"/>
                        </a:rPr>
                        <a:t>(ng/mL)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latin typeface="宋体"/>
                        </a:rPr>
                        <a:t>CV</a:t>
                      </a:r>
                      <a:br>
                        <a:rPr lang="en-US" sz="1800" b="1" i="0" u="none" strike="noStrike">
                          <a:solidFill>
                            <a:srgbClr val="000000"/>
                          </a:solidFill>
                          <a:latin typeface="宋体"/>
                        </a:rPr>
                      </a:br>
                      <a:r>
                        <a:rPr lang="en-US" sz="1800" b="1" i="0" u="none" strike="noStrike">
                          <a:solidFill>
                            <a:srgbClr val="000000"/>
                          </a:solidFill>
                          <a:latin typeface="宋体"/>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latin typeface="宋体"/>
                        </a:rPr>
                        <a:t>SD</a:t>
                      </a:r>
                      <a:br>
                        <a:rPr lang="en-US" sz="1800" b="1" i="0" u="none" strike="noStrike">
                          <a:solidFill>
                            <a:srgbClr val="000000"/>
                          </a:solidFill>
                          <a:latin typeface="宋体"/>
                        </a:rPr>
                      </a:br>
                      <a:r>
                        <a:rPr lang="en-US" sz="1800" b="1" i="0" u="none" strike="noStrike">
                          <a:solidFill>
                            <a:srgbClr val="000000"/>
                          </a:solidFill>
                          <a:latin typeface="宋体"/>
                        </a:rPr>
                        <a:t>(ng/mL)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latin typeface="宋体"/>
                        </a:rPr>
                        <a:t>CV</a:t>
                      </a:r>
                      <a:br>
                        <a:rPr lang="en-US" sz="1800" b="1" i="0" u="none" strike="noStrike">
                          <a:solidFill>
                            <a:srgbClr val="000000"/>
                          </a:solidFill>
                          <a:latin typeface="宋体"/>
                        </a:rPr>
                      </a:br>
                      <a:r>
                        <a:rPr lang="en-US" sz="1800" b="1" i="0" u="none" strike="noStrike">
                          <a:solidFill>
                            <a:srgbClr val="000000"/>
                          </a:solidFill>
                          <a:latin typeface="宋体"/>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90589">
                <a:tc>
                  <a:txBody>
                    <a:bodyPr/>
                    <a:lstStyle/>
                    <a:p>
                      <a:pPr algn="ctr" fontAlgn="ctr"/>
                      <a:r>
                        <a:rPr lang="en-US" sz="1800" b="1" i="0" u="none" strike="noStrike">
                          <a:solidFill>
                            <a:srgbClr val="000000"/>
                          </a:solidFill>
                          <a:latin typeface="宋体"/>
                        </a:rPr>
                        <a:t>Serum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92.7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4.926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5.31%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7.184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7.75%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90589">
                <a:tc>
                  <a:txBody>
                    <a:bodyPr/>
                    <a:lstStyle/>
                    <a:p>
                      <a:pPr algn="ctr" fontAlgn="ctr"/>
                      <a:r>
                        <a:rPr lang="en-US" sz="1800" b="1" i="0" u="none" strike="noStrike">
                          <a:solidFill>
                            <a:srgbClr val="000000"/>
                          </a:solidFill>
                          <a:latin typeface="宋体"/>
                        </a:rPr>
                        <a:t>Serum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149.1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14.501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9.73%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13.994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9.39%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90589">
                <a:tc>
                  <a:txBody>
                    <a:bodyPr/>
                    <a:lstStyle/>
                    <a:p>
                      <a:pPr algn="ctr" fontAlgn="ctr"/>
                      <a:r>
                        <a:rPr lang="en-US" sz="1800" b="1" i="0" u="none" strike="noStrike">
                          <a:solidFill>
                            <a:srgbClr val="000000"/>
                          </a:solidFill>
                          <a:latin typeface="宋体"/>
                        </a:rPr>
                        <a:t>Serum 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372.4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29.509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7.92%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31.035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8.33%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90589">
                <a:tc>
                  <a:txBody>
                    <a:bodyPr/>
                    <a:lstStyle/>
                    <a:p>
                      <a:pPr algn="ctr" fontAlgn="ctr"/>
                      <a:r>
                        <a:rPr lang="en-US" sz="1800" b="1" i="0" u="none" strike="noStrike">
                          <a:solidFill>
                            <a:srgbClr val="000000"/>
                          </a:solidFill>
                          <a:latin typeface="宋体"/>
                        </a:rPr>
                        <a:t>Serum 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608.7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18.510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33.790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5.55%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90589">
                <a:tc>
                  <a:txBody>
                    <a:bodyPr/>
                    <a:lstStyle/>
                    <a:p>
                      <a:pPr algn="ctr" fontAlgn="ctr"/>
                      <a:r>
                        <a:rPr lang="en-US" sz="1800" b="1" i="0" u="none" strike="noStrike">
                          <a:solidFill>
                            <a:srgbClr val="000000"/>
                          </a:solidFill>
                          <a:latin typeface="宋体"/>
                        </a:rPr>
                        <a:t>Serum 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1311.8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76.768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5.85%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113.017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8.62%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90589">
                <a:tc>
                  <a:txBody>
                    <a:bodyPr/>
                    <a:lstStyle/>
                    <a:p>
                      <a:pPr algn="ctr" fontAlgn="ctr"/>
                      <a:r>
                        <a:rPr lang="en-US" sz="1800" b="1" i="0" u="none" strike="noStrike">
                          <a:solidFill>
                            <a:srgbClr val="000000"/>
                          </a:solidFill>
                          <a:latin typeface="宋体"/>
                        </a:rPr>
                        <a:t>Control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94.3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6.991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7.41%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7.926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8.40%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90589">
                <a:tc>
                  <a:txBody>
                    <a:bodyPr/>
                    <a:lstStyle/>
                    <a:p>
                      <a:pPr algn="ctr" fontAlgn="ctr"/>
                      <a:r>
                        <a:rPr lang="en-US" sz="1800" b="1" i="0" u="none" strike="noStrike" dirty="0">
                          <a:solidFill>
                            <a:srgbClr val="000000"/>
                          </a:solidFill>
                          <a:latin typeface="宋体"/>
                        </a:rPr>
                        <a:t>Control 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785.5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36.974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4.71%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52.483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dirty="0">
                          <a:solidFill>
                            <a:srgbClr val="000000"/>
                          </a:solidFill>
                          <a:latin typeface="宋体"/>
                        </a:rPr>
                        <a:t>6.68%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9" name="TextBox 8"/>
          <p:cNvSpPr txBox="1"/>
          <p:nvPr/>
        </p:nvSpPr>
        <p:spPr>
          <a:xfrm>
            <a:off x="1630710" y="6021288"/>
            <a:ext cx="3672408" cy="369332"/>
          </a:xfrm>
          <a:prstGeom prst="rect">
            <a:avLst/>
          </a:prstGeom>
          <a:noFill/>
        </p:spPr>
        <p:txBody>
          <a:bodyPr wrap="square" rtlCol="0">
            <a:spAutoFit/>
          </a:bodyPr>
          <a:lstStyle/>
          <a:p>
            <a:pPr fontAlgn="auto">
              <a:spcBef>
                <a:spcPts val="0"/>
              </a:spcBef>
              <a:spcAft>
                <a:spcPts val="0"/>
              </a:spcAft>
            </a:pPr>
            <a:r>
              <a:rPr lang="en-US" altLang="zh-CN" b="1" dirty="0">
                <a:solidFill>
                  <a:srgbClr val="FC6204"/>
                </a:solidFill>
                <a:latin typeface="Times New Roman" pitchFamily="18" charset="0"/>
                <a:ea typeface="DFPYeaSong-B5" pitchFamily="18" charset="-120"/>
                <a:cs typeface="Times New Roman" pitchFamily="18" charset="0"/>
              </a:rPr>
              <a:t>n = 80 for each serum and controls</a:t>
            </a:r>
            <a:endParaRPr lang="zh-CN" altLang="en-US" b="1" dirty="0">
              <a:solidFill>
                <a:srgbClr val="FC6204"/>
              </a:solidFill>
              <a:latin typeface="Times New Roman" pitchFamily="18" charset="0"/>
              <a:ea typeface="DFPYeaSong-B5" pitchFamily="18" charset="-120"/>
              <a:cs typeface="Times New Roman" pitchFamily="18" charset="0"/>
            </a:endParaRPr>
          </a:p>
        </p:txBody>
      </p:sp>
      <p:sp>
        <p:nvSpPr>
          <p:cNvPr id="10" name="TextBox 9"/>
          <p:cNvSpPr txBox="1"/>
          <p:nvPr/>
        </p:nvSpPr>
        <p:spPr>
          <a:xfrm>
            <a:off x="1342678" y="1126485"/>
            <a:ext cx="9001000" cy="646331"/>
          </a:xfrm>
          <a:prstGeom prst="rect">
            <a:avLst/>
          </a:prstGeom>
          <a:noFill/>
        </p:spPr>
        <p:txBody>
          <a:bodyPr wrap="square" rtlCol="0">
            <a:spAutoFit/>
          </a:bodyPr>
          <a:lstStyle/>
          <a:p>
            <a:pPr fontAlgn="auto">
              <a:spcBef>
                <a:spcPts val="0"/>
              </a:spcBef>
              <a:spcAft>
                <a:spcPts val="0"/>
              </a:spcAft>
            </a:pPr>
            <a:r>
              <a:rPr lang="zh-CN" altLang="en-US" b="1" dirty="0">
                <a:latin typeface="Times New Roman" pitchFamily="18" charset="0"/>
                <a:ea typeface="DFPYeaSong-B5" pitchFamily="18" charset="-120"/>
                <a:cs typeface="Times New Roman" pitchFamily="18" charset="0"/>
              </a:rPr>
              <a:t>按</a:t>
            </a:r>
            <a:r>
              <a:rPr lang="en-US" altLang="zh-CN" b="1" dirty="0">
                <a:latin typeface="Times New Roman" pitchFamily="18" charset="0"/>
                <a:ea typeface="DFPYeaSong-B5" pitchFamily="18" charset="-120"/>
                <a:cs typeface="Times New Roman" pitchFamily="18" charset="0"/>
              </a:rPr>
              <a:t>CLSI</a:t>
            </a:r>
            <a:r>
              <a:rPr lang="zh-CN" altLang="en-US" b="1" dirty="0">
                <a:latin typeface="Times New Roman" pitchFamily="18" charset="0"/>
                <a:ea typeface="DFPYeaSong-B5" pitchFamily="18" charset="-120"/>
                <a:cs typeface="Times New Roman" pitchFamily="18" charset="0"/>
              </a:rPr>
              <a:t>标准，选择</a:t>
            </a:r>
            <a:r>
              <a:rPr lang="en-US" altLang="zh-CN" b="1" dirty="0">
                <a:latin typeface="Times New Roman" pitchFamily="18" charset="0"/>
                <a:ea typeface="DFPYeaSong-B5" pitchFamily="18" charset="-120"/>
                <a:cs typeface="Times New Roman" pitchFamily="18" charset="0"/>
              </a:rPr>
              <a:t>5</a:t>
            </a:r>
            <a:r>
              <a:rPr lang="zh-CN" altLang="en-US" b="1" dirty="0">
                <a:latin typeface="Times New Roman" pitchFamily="18" charset="0"/>
                <a:ea typeface="DFPYeaSong-B5" pitchFamily="18" charset="-120"/>
                <a:cs typeface="Times New Roman" pitchFamily="18" charset="0"/>
              </a:rPr>
              <a:t>份不同浓度的血清和</a:t>
            </a:r>
            <a:r>
              <a:rPr lang="en-US" altLang="zh-CN" b="1" dirty="0">
                <a:latin typeface="Times New Roman" pitchFamily="18" charset="0"/>
                <a:ea typeface="DFPYeaSong-B5" pitchFamily="18" charset="-120"/>
                <a:cs typeface="Times New Roman" pitchFamily="18" charset="0"/>
              </a:rPr>
              <a:t>2</a:t>
            </a:r>
            <a:r>
              <a:rPr lang="zh-CN" altLang="en-US" b="1" dirty="0">
                <a:latin typeface="Times New Roman" pitchFamily="18" charset="0"/>
                <a:ea typeface="DFPYeaSong-B5" pitchFamily="18" charset="-120"/>
                <a:cs typeface="Times New Roman" pitchFamily="18" charset="0"/>
              </a:rPr>
              <a:t>个质控品，每份血清每天上午、下午各测试一次，每次重复</a:t>
            </a:r>
            <a:r>
              <a:rPr lang="en-US" altLang="zh-CN" b="1" dirty="0">
                <a:latin typeface="Times New Roman" pitchFamily="18" charset="0"/>
                <a:ea typeface="DFPYeaSong-B5" pitchFamily="18" charset="-120"/>
                <a:cs typeface="Times New Roman" pitchFamily="18" charset="0"/>
              </a:rPr>
              <a:t>2</a:t>
            </a:r>
            <a:r>
              <a:rPr lang="zh-CN" altLang="en-US" b="1" dirty="0">
                <a:latin typeface="Times New Roman" pitchFamily="18" charset="0"/>
                <a:ea typeface="DFPYeaSong-B5" pitchFamily="18" charset="-120"/>
                <a:cs typeface="Times New Roman" pitchFamily="18" charset="0"/>
              </a:rPr>
              <a:t>个测试，连续测试</a:t>
            </a:r>
            <a:r>
              <a:rPr lang="en-US" altLang="zh-CN" b="1" dirty="0">
                <a:latin typeface="Times New Roman" pitchFamily="18" charset="0"/>
                <a:ea typeface="DFPYeaSong-B5" pitchFamily="18" charset="-120"/>
                <a:cs typeface="Times New Roman" pitchFamily="18" charset="0"/>
              </a:rPr>
              <a:t>20</a:t>
            </a:r>
            <a:r>
              <a:rPr lang="zh-CN" altLang="en-US" b="1" dirty="0">
                <a:latin typeface="Times New Roman" pitchFamily="18" charset="0"/>
                <a:ea typeface="DFPYeaSong-B5" pitchFamily="18" charset="-120"/>
                <a:cs typeface="Times New Roman" pitchFamily="18" charset="0"/>
              </a:rPr>
              <a:t>天，总共</a:t>
            </a:r>
            <a:r>
              <a:rPr lang="en-US" altLang="zh-CN" b="1" dirty="0">
                <a:latin typeface="Times New Roman" pitchFamily="18" charset="0"/>
                <a:ea typeface="DFPYeaSong-B5" pitchFamily="18" charset="-120"/>
                <a:cs typeface="Times New Roman" pitchFamily="18" charset="0"/>
              </a:rPr>
              <a:t>80</a:t>
            </a:r>
            <a:r>
              <a:rPr lang="zh-CN" altLang="en-US" b="1" dirty="0">
                <a:latin typeface="Times New Roman" pitchFamily="18" charset="0"/>
                <a:ea typeface="DFPYeaSong-B5" pitchFamily="18" charset="-120"/>
                <a:cs typeface="Times New Roman" pitchFamily="18" charset="0"/>
              </a:rPr>
              <a:t>个测试，统计测试内和总不精密度</a:t>
            </a:r>
          </a:p>
        </p:txBody>
      </p:sp>
    </p:spTree>
    <p:extLst>
      <p:ext uri="{BB962C8B-B14F-4D97-AF65-F5344CB8AC3E}">
        <p14:creationId xmlns:p14="http://schemas.microsoft.com/office/powerpoint/2010/main" val="2517823069"/>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990750" y="188640"/>
            <a:ext cx="5458521" cy="748975"/>
          </a:xfrm>
          <a:prstGeom prst="rect">
            <a:avLst/>
          </a:prstGeom>
          <a:noFill/>
        </p:spPr>
        <p:txBody>
          <a:bodyPr wrap="none" lIns="91428" tIns="45714" rIns="91428" bIns="45714" rtlCol="0">
            <a:spAutoFit/>
          </a:bodyPr>
          <a:lstStyle/>
          <a:p>
            <a:r>
              <a:rPr lang="en-US" altLang="zh-CN" sz="4267" b="1" i="1" dirty="0" err="1">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r>
              <a:rPr lang="zh-CN" altLang="en-US" sz="4267"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性能评估：线性</a:t>
            </a:r>
          </a:p>
        </p:txBody>
      </p:sp>
      <p:graphicFrame>
        <p:nvGraphicFramePr>
          <p:cNvPr id="6" name="图表 5"/>
          <p:cNvGraphicFramePr/>
          <p:nvPr/>
        </p:nvGraphicFramePr>
        <p:xfrm>
          <a:off x="1918742" y="1556792"/>
          <a:ext cx="8712968" cy="4608512"/>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5735166" y="6156012"/>
            <a:ext cx="1368152" cy="369332"/>
          </a:xfrm>
          <a:prstGeom prst="rect">
            <a:avLst/>
          </a:prstGeom>
          <a:noFill/>
        </p:spPr>
        <p:txBody>
          <a:bodyPr wrap="square" rtlCol="0">
            <a:spAutoFit/>
          </a:bodyPr>
          <a:lstStyle/>
          <a:p>
            <a:pPr fontAlgn="auto">
              <a:spcBef>
                <a:spcPts val="0"/>
              </a:spcBef>
              <a:spcAft>
                <a:spcPts val="0"/>
              </a:spcAft>
            </a:pPr>
            <a:r>
              <a:rPr lang="en-US" altLang="zh-CN" b="1" dirty="0" err="1">
                <a:latin typeface="Times New Roman" pitchFamily="18" charset="0"/>
                <a:ea typeface="DFPYeaSong-B5" pitchFamily="18" charset="-120"/>
                <a:cs typeface="Times New Roman" pitchFamily="18" charset="0"/>
              </a:rPr>
              <a:t>InB</a:t>
            </a:r>
            <a:r>
              <a:rPr lang="en-US" altLang="zh-CN" b="1" dirty="0">
                <a:latin typeface="Times New Roman" pitchFamily="18" charset="0"/>
                <a:ea typeface="DFPYeaSong-B5" pitchFamily="18" charset="-120"/>
                <a:cs typeface="Times New Roman" pitchFamily="18" charset="0"/>
              </a:rPr>
              <a:t> </a:t>
            </a:r>
            <a:r>
              <a:rPr lang="en-US" altLang="zh-CN" b="1" dirty="0" err="1">
                <a:latin typeface="Times New Roman" pitchFamily="18" charset="0"/>
                <a:ea typeface="DFPYeaSong-B5" pitchFamily="18" charset="-120"/>
                <a:cs typeface="Times New Roman" pitchFamily="18" charset="0"/>
              </a:rPr>
              <a:t>ng</a:t>
            </a:r>
            <a:r>
              <a:rPr lang="en-US" altLang="zh-CN" b="1" dirty="0">
                <a:latin typeface="Times New Roman" pitchFamily="18" charset="0"/>
                <a:ea typeface="DFPYeaSong-B5" pitchFamily="18" charset="-120"/>
                <a:cs typeface="Times New Roman" pitchFamily="18" charset="0"/>
              </a:rPr>
              <a:t>/</a:t>
            </a:r>
            <a:r>
              <a:rPr lang="en-US" altLang="zh-CN" b="1" dirty="0" err="1">
                <a:latin typeface="Times New Roman" pitchFamily="18" charset="0"/>
                <a:ea typeface="DFPYeaSong-B5" pitchFamily="18" charset="-120"/>
                <a:cs typeface="Times New Roman" pitchFamily="18" charset="0"/>
              </a:rPr>
              <a:t>mL</a:t>
            </a:r>
            <a:endParaRPr lang="zh-CN" altLang="en-US" b="1" dirty="0">
              <a:latin typeface="Times New Roman" pitchFamily="18" charset="0"/>
              <a:ea typeface="DFPYeaSong-B5" pitchFamily="18" charset="-120"/>
              <a:cs typeface="Times New Roman" pitchFamily="18" charset="0"/>
            </a:endParaRPr>
          </a:p>
        </p:txBody>
      </p:sp>
      <p:sp>
        <p:nvSpPr>
          <p:cNvPr id="10" name="TextBox 9"/>
          <p:cNvSpPr txBox="1"/>
          <p:nvPr/>
        </p:nvSpPr>
        <p:spPr>
          <a:xfrm rot="16200000">
            <a:off x="987284" y="3424354"/>
            <a:ext cx="1368152" cy="369332"/>
          </a:xfrm>
          <a:prstGeom prst="rect">
            <a:avLst/>
          </a:prstGeom>
          <a:noFill/>
        </p:spPr>
        <p:txBody>
          <a:bodyPr wrap="square" rtlCol="0">
            <a:spAutoFit/>
          </a:bodyPr>
          <a:lstStyle/>
          <a:p>
            <a:pPr fontAlgn="auto">
              <a:spcBef>
                <a:spcPts val="0"/>
              </a:spcBef>
              <a:spcAft>
                <a:spcPts val="0"/>
              </a:spcAft>
            </a:pPr>
            <a:r>
              <a:rPr lang="en-US" altLang="zh-CN" b="1" dirty="0" err="1">
                <a:latin typeface="Times New Roman" pitchFamily="18" charset="0"/>
                <a:ea typeface="DFPYeaSong-B5" pitchFamily="18" charset="-120"/>
                <a:cs typeface="Times New Roman" pitchFamily="18" charset="0"/>
              </a:rPr>
              <a:t>InB</a:t>
            </a:r>
            <a:r>
              <a:rPr lang="en-US" altLang="zh-CN" b="1" dirty="0">
                <a:latin typeface="Times New Roman" pitchFamily="18" charset="0"/>
                <a:ea typeface="DFPYeaSong-B5" pitchFamily="18" charset="-120"/>
                <a:cs typeface="Times New Roman" pitchFamily="18" charset="0"/>
              </a:rPr>
              <a:t> </a:t>
            </a:r>
            <a:r>
              <a:rPr lang="en-US" altLang="zh-CN" b="1" dirty="0" err="1">
                <a:latin typeface="Times New Roman" pitchFamily="18" charset="0"/>
                <a:ea typeface="DFPYeaSong-B5" pitchFamily="18" charset="-120"/>
                <a:cs typeface="Times New Roman" pitchFamily="18" charset="0"/>
              </a:rPr>
              <a:t>ng</a:t>
            </a:r>
            <a:r>
              <a:rPr lang="en-US" altLang="zh-CN" b="1" dirty="0">
                <a:latin typeface="Times New Roman" pitchFamily="18" charset="0"/>
                <a:ea typeface="DFPYeaSong-B5" pitchFamily="18" charset="-120"/>
                <a:cs typeface="Times New Roman" pitchFamily="18" charset="0"/>
              </a:rPr>
              <a:t>/</a:t>
            </a:r>
            <a:r>
              <a:rPr lang="en-US" altLang="zh-CN" b="1" dirty="0" err="1">
                <a:latin typeface="Times New Roman" pitchFamily="18" charset="0"/>
                <a:ea typeface="DFPYeaSong-B5" pitchFamily="18" charset="-120"/>
                <a:cs typeface="Times New Roman" pitchFamily="18" charset="0"/>
              </a:rPr>
              <a:t>mL</a:t>
            </a:r>
            <a:endParaRPr lang="zh-CN" altLang="en-US" b="1" dirty="0">
              <a:latin typeface="Times New Roman" pitchFamily="18" charset="0"/>
              <a:ea typeface="DFPYeaSong-B5" pitchFamily="18" charset="-120"/>
              <a:cs typeface="Times New Roman" pitchFamily="18" charset="0"/>
            </a:endParaRPr>
          </a:p>
        </p:txBody>
      </p:sp>
    </p:spTree>
    <p:extLst>
      <p:ext uri="{BB962C8B-B14F-4D97-AF65-F5344CB8AC3E}">
        <p14:creationId xmlns:p14="http://schemas.microsoft.com/office/powerpoint/2010/main" val="2849882173"/>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90750" y="188640"/>
            <a:ext cx="7488832" cy="748975"/>
          </a:xfrm>
          <a:prstGeom prst="rect">
            <a:avLst/>
          </a:prstGeom>
          <a:noFill/>
        </p:spPr>
        <p:txBody>
          <a:bodyPr wrap="square" lIns="91428" tIns="45714" rIns="91428" bIns="45714" rtlCol="0">
            <a:spAutoFit/>
          </a:bodyPr>
          <a:lstStyle/>
          <a:p>
            <a:r>
              <a:rPr lang="en-US" altLang="zh-CN" sz="4267" b="1" i="1" dirty="0" err="1">
                <a:solidFill>
                  <a:srgbClr val="FC6204"/>
                </a:solidFill>
                <a:effectLst>
                  <a:outerShdw blurRad="38100" dist="38100" dir="2700000" algn="tl">
                    <a:srgbClr val="000000">
                      <a:alpha val="43137"/>
                    </a:srgbClr>
                  </a:outerShdw>
                </a:effectLst>
                <a:latin typeface="Broadway" pitchFamily="82" charset="0"/>
                <a:ea typeface="DFPYeaSong-B5" pitchFamily="18" charset="-120"/>
              </a:rPr>
              <a:t>InhB</a:t>
            </a:r>
            <a:r>
              <a:rPr lang="zh-CN" altLang="en-US" sz="4267"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性能评估：功能灵敏度</a:t>
            </a:r>
          </a:p>
        </p:txBody>
      </p:sp>
      <p:graphicFrame>
        <p:nvGraphicFramePr>
          <p:cNvPr id="5" name="表格 4"/>
          <p:cNvGraphicFramePr>
            <a:graphicFrameLocks noGrp="1"/>
          </p:cNvGraphicFramePr>
          <p:nvPr/>
        </p:nvGraphicFramePr>
        <p:xfrm>
          <a:off x="1486694" y="1556792"/>
          <a:ext cx="8280920" cy="4536509"/>
        </p:xfrm>
        <a:graphic>
          <a:graphicData uri="http://schemas.openxmlformats.org/drawingml/2006/table">
            <a:tbl>
              <a:tblPr/>
              <a:tblGrid>
                <a:gridCol w="2070230">
                  <a:extLst>
                    <a:ext uri="{9D8B030D-6E8A-4147-A177-3AD203B41FA5}">
                      <a16:colId xmlns:a16="http://schemas.microsoft.com/office/drawing/2014/main" val="20000"/>
                    </a:ext>
                  </a:extLst>
                </a:gridCol>
                <a:gridCol w="2070230">
                  <a:extLst>
                    <a:ext uri="{9D8B030D-6E8A-4147-A177-3AD203B41FA5}">
                      <a16:colId xmlns:a16="http://schemas.microsoft.com/office/drawing/2014/main" val="20001"/>
                    </a:ext>
                  </a:extLst>
                </a:gridCol>
                <a:gridCol w="2070230">
                  <a:extLst>
                    <a:ext uri="{9D8B030D-6E8A-4147-A177-3AD203B41FA5}">
                      <a16:colId xmlns:a16="http://schemas.microsoft.com/office/drawing/2014/main" val="20002"/>
                    </a:ext>
                  </a:extLst>
                </a:gridCol>
                <a:gridCol w="2070230">
                  <a:extLst>
                    <a:ext uri="{9D8B030D-6E8A-4147-A177-3AD203B41FA5}">
                      <a16:colId xmlns:a16="http://schemas.microsoft.com/office/drawing/2014/main" val="20003"/>
                    </a:ext>
                  </a:extLst>
                </a:gridCol>
              </a:tblGrid>
              <a:tr h="604867">
                <a:tc>
                  <a:txBody>
                    <a:bodyPr/>
                    <a:lstStyle/>
                    <a:p>
                      <a:pPr algn="ctr" fontAlgn="ctr"/>
                      <a:r>
                        <a:rPr lang="zh-CN" altLang="en-US" sz="1800" b="1" i="0" u="none" strike="noStrike" dirty="0">
                          <a:solidFill>
                            <a:srgbClr val="000000"/>
                          </a:solidFill>
                          <a:latin typeface="宋体"/>
                        </a:rPr>
                        <a:t>测试</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dirty="0">
                          <a:solidFill>
                            <a:srgbClr val="000000"/>
                          </a:solidFill>
                          <a:latin typeface="宋体"/>
                        </a:rPr>
                        <a:t>稀释血清</a:t>
                      </a:r>
                      <a:r>
                        <a:rPr lang="en-US" altLang="zh-CN" sz="1800" b="1" i="0" u="none" strike="noStrike" dirty="0">
                          <a:solidFill>
                            <a:srgbClr val="000000"/>
                          </a:solidFill>
                          <a:latin typeface="宋体"/>
                        </a:rPr>
                        <a:t>1</a:t>
                      </a:r>
                    </a:p>
                    <a:p>
                      <a:pPr algn="ctr" fontAlgn="ctr"/>
                      <a:r>
                        <a:rPr lang="zh-CN" altLang="en-US" sz="1800" b="1" i="0" u="none" strike="noStrike" dirty="0">
                          <a:solidFill>
                            <a:srgbClr val="000000"/>
                          </a:solidFill>
                          <a:latin typeface="宋体"/>
                        </a:rPr>
                        <a:t>（</a:t>
                      </a:r>
                      <a:r>
                        <a:rPr lang="en-US" altLang="zh-CN" sz="1800" b="1" i="0" u="none" strike="noStrike" dirty="0">
                          <a:solidFill>
                            <a:srgbClr val="000000"/>
                          </a:solidFill>
                          <a:latin typeface="宋体"/>
                        </a:rPr>
                        <a:t>70 pg/</a:t>
                      </a:r>
                      <a:r>
                        <a:rPr lang="en-US" altLang="zh-CN" sz="1800" b="1" i="0" u="none" strike="noStrike" dirty="0" err="1">
                          <a:solidFill>
                            <a:srgbClr val="000000"/>
                          </a:solidFill>
                          <a:latin typeface="宋体"/>
                        </a:rPr>
                        <a:t>mL</a:t>
                      </a:r>
                      <a:r>
                        <a:rPr lang="zh-CN" altLang="en-US" sz="1800" b="1" i="0" u="none" strike="noStrike" dirty="0">
                          <a:solidFill>
                            <a:srgbClr val="000000"/>
                          </a:solidFill>
                          <a:latin typeface="宋体"/>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dirty="0">
                          <a:solidFill>
                            <a:srgbClr val="000000"/>
                          </a:solidFill>
                          <a:latin typeface="宋体"/>
                        </a:rPr>
                        <a:t>稀释血清</a:t>
                      </a:r>
                      <a:r>
                        <a:rPr lang="en-US" altLang="zh-CN" sz="1800" b="1" i="0" u="none" strike="noStrike" dirty="0">
                          <a:solidFill>
                            <a:srgbClr val="000000"/>
                          </a:solidFill>
                          <a:latin typeface="宋体"/>
                        </a:rPr>
                        <a:t>2</a:t>
                      </a:r>
                    </a:p>
                    <a:p>
                      <a:pPr algn="ctr" fontAlgn="ctr"/>
                      <a:r>
                        <a:rPr lang="zh-CN" altLang="en-US" sz="1800" b="1" i="0" u="none" strike="noStrike" dirty="0">
                          <a:solidFill>
                            <a:srgbClr val="000000"/>
                          </a:solidFill>
                          <a:latin typeface="宋体"/>
                        </a:rPr>
                        <a:t>（</a:t>
                      </a:r>
                      <a:r>
                        <a:rPr lang="en-US" altLang="zh-CN" sz="1800" b="1" i="0" u="none" strike="noStrike" dirty="0">
                          <a:solidFill>
                            <a:srgbClr val="000000"/>
                          </a:solidFill>
                          <a:latin typeface="宋体"/>
                        </a:rPr>
                        <a:t>35 pg/</a:t>
                      </a:r>
                      <a:r>
                        <a:rPr lang="en-US" altLang="zh-CN" sz="1800" b="1" i="0" u="none" strike="noStrike" dirty="0" err="1">
                          <a:solidFill>
                            <a:srgbClr val="000000"/>
                          </a:solidFill>
                          <a:latin typeface="宋体"/>
                        </a:rPr>
                        <a:t>mL</a:t>
                      </a:r>
                      <a:r>
                        <a:rPr lang="zh-CN" altLang="en-US" sz="1800" b="1" i="0" u="none" strike="noStrike" dirty="0">
                          <a:solidFill>
                            <a:srgbClr val="000000"/>
                          </a:solidFill>
                          <a:latin typeface="宋体"/>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dirty="0">
                          <a:solidFill>
                            <a:srgbClr val="000000"/>
                          </a:solidFill>
                          <a:latin typeface="宋体"/>
                        </a:rPr>
                        <a:t>稀释血清</a:t>
                      </a:r>
                      <a:r>
                        <a:rPr lang="en-US" altLang="zh-CN" sz="1800" b="1" i="0" u="none" strike="noStrike" dirty="0">
                          <a:solidFill>
                            <a:srgbClr val="000000"/>
                          </a:solidFill>
                          <a:latin typeface="宋体"/>
                        </a:rPr>
                        <a:t>3</a:t>
                      </a:r>
                    </a:p>
                    <a:p>
                      <a:pPr algn="ctr" fontAlgn="ctr"/>
                      <a:r>
                        <a:rPr lang="zh-CN" altLang="en-US" sz="1800" b="1" i="0" u="none" strike="noStrike" dirty="0">
                          <a:solidFill>
                            <a:srgbClr val="000000"/>
                          </a:solidFill>
                          <a:latin typeface="宋体"/>
                        </a:rPr>
                        <a:t>（</a:t>
                      </a:r>
                      <a:r>
                        <a:rPr lang="en-US" altLang="zh-CN" sz="1800" b="1" i="0" u="none" strike="noStrike" dirty="0">
                          <a:solidFill>
                            <a:schemeClr val="accent6">
                              <a:lumMod val="75000"/>
                            </a:schemeClr>
                          </a:solidFill>
                          <a:latin typeface="宋体"/>
                        </a:rPr>
                        <a:t>10 pg/</a:t>
                      </a:r>
                      <a:r>
                        <a:rPr lang="en-US" altLang="zh-CN" sz="1800" b="1" i="0" u="none" strike="noStrike" dirty="0" err="1">
                          <a:solidFill>
                            <a:schemeClr val="accent6">
                              <a:lumMod val="75000"/>
                            </a:schemeClr>
                          </a:solidFill>
                          <a:latin typeface="宋体"/>
                        </a:rPr>
                        <a:t>mL</a:t>
                      </a:r>
                      <a:r>
                        <a:rPr lang="zh-CN" altLang="en-US" sz="1800" b="1" i="0" u="none" strike="noStrike" dirty="0">
                          <a:solidFill>
                            <a:srgbClr val="000000"/>
                          </a:solidFill>
                          <a:latin typeface="宋体"/>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02434">
                <a:tc>
                  <a:txBody>
                    <a:bodyPr/>
                    <a:lstStyle/>
                    <a:p>
                      <a:pPr algn="ctr" fontAlgn="ctr"/>
                      <a:r>
                        <a:rPr lang="en-US" altLang="zh-CN" sz="1800" b="1" i="0" u="none" strike="noStrike">
                          <a:solidFill>
                            <a:srgbClr val="000000"/>
                          </a:solidFill>
                          <a:latin typeface="宋体"/>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73.37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37.96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11.93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2434">
                <a:tc>
                  <a:txBody>
                    <a:bodyPr/>
                    <a:lstStyle/>
                    <a:p>
                      <a:pPr algn="ctr" fontAlgn="ctr"/>
                      <a:r>
                        <a:rPr lang="en-US" altLang="zh-CN" sz="1800" b="1" i="0" u="none" strike="noStrike">
                          <a:solidFill>
                            <a:srgbClr val="000000"/>
                          </a:solidFill>
                          <a:latin typeface="宋体"/>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65.01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35.4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10.43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2434">
                <a:tc>
                  <a:txBody>
                    <a:bodyPr/>
                    <a:lstStyle/>
                    <a:p>
                      <a:pPr algn="ctr" fontAlgn="ctr"/>
                      <a:r>
                        <a:rPr lang="en-US" altLang="zh-CN" sz="1800" b="1" i="0" u="none" strike="noStrike">
                          <a:solidFill>
                            <a:srgbClr val="000000"/>
                          </a:solidFill>
                          <a:latin typeface="宋体"/>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73.58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36.12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9.62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2434">
                <a:tc>
                  <a:txBody>
                    <a:bodyPr/>
                    <a:lstStyle/>
                    <a:p>
                      <a:pPr algn="ctr" fontAlgn="ctr"/>
                      <a:r>
                        <a:rPr lang="en-US" altLang="zh-CN" sz="1800" b="1" i="0" u="none" strike="noStrike">
                          <a:solidFill>
                            <a:srgbClr val="000000"/>
                          </a:solidFill>
                          <a:latin typeface="宋体"/>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75.64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35.77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10.92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2434">
                <a:tc>
                  <a:txBody>
                    <a:bodyPr/>
                    <a:lstStyle/>
                    <a:p>
                      <a:pPr algn="ctr" fontAlgn="ctr"/>
                      <a:r>
                        <a:rPr lang="en-US" altLang="zh-CN" sz="1800" b="1" i="0" u="none" strike="noStrike">
                          <a:solidFill>
                            <a:srgbClr val="000000"/>
                          </a:solidFill>
                          <a:latin typeface="宋体"/>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75.07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35.51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9.94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2434">
                <a:tc>
                  <a:txBody>
                    <a:bodyPr/>
                    <a:lstStyle/>
                    <a:p>
                      <a:pPr algn="ctr" fontAlgn="ctr"/>
                      <a:r>
                        <a:rPr lang="en-US" altLang="zh-CN" sz="1800" b="1" i="0" u="none" strike="noStrike">
                          <a:solidFill>
                            <a:srgbClr val="000000"/>
                          </a:solidFill>
                          <a:latin typeface="宋体"/>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78.93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33.67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12.36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2434">
                <a:tc>
                  <a:txBody>
                    <a:bodyPr/>
                    <a:lstStyle/>
                    <a:p>
                      <a:pPr algn="ctr" fontAlgn="ctr"/>
                      <a:r>
                        <a:rPr lang="en-US" altLang="zh-CN" sz="1800" b="1" i="0" u="none" strike="noStrike">
                          <a:solidFill>
                            <a:srgbClr val="000000"/>
                          </a:solidFill>
                          <a:latin typeface="宋体"/>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68.72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10.46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02434">
                <a:tc>
                  <a:txBody>
                    <a:bodyPr/>
                    <a:lstStyle/>
                    <a:p>
                      <a:pPr algn="ctr" fontAlgn="ctr"/>
                      <a:r>
                        <a:rPr lang="en-US" altLang="zh-CN" sz="1800" b="1" i="0" u="none" strike="noStrike">
                          <a:solidFill>
                            <a:srgbClr val="000000"/>
                          </a:solidFill>
                          <a:latin typeface="宋体"/>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66.55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37.65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10.43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02434">
                <a:tc>
                  <a:txBody>
                    <a:bodyPr/>
                    <a:lstStyle/>
                    <a:p>
                      <a:pPr algn="ctr" fontAlgn="ctr"/>
                      <a:r>
                        <a:rPr lang="en-US" altLang="zh-CN" sz="1800" b="1" i="0" u="none" strike="noStrike">
                          <a:solidFill>
                            <a:srgbClr val="000000"/>
                          </a:solidFill>
                          <a:latin typeface="宋体"/>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69.31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36.03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14.2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02434">
                <a:tc>
                  <a:txBody>
                    <a:bodyPr/>
                    <a:lstStyle/>
                    <a:p>
                      <a:pPr algn="ctr" fontAlgn="ctr"/>
                      <a:r>
                        <a:rPr lang="en-US" altLang="zh-CN" sz="1800" b="1" i="0" u="none" strike="noStrike">
                          <a:solidFill>
                            <a:srgbClr val="000000"/>
                          </a:solidFill>
                          <a:latin typeface="宋体"/>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68.93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38.89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16.82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02434">
                <a:tc>
                  <a:txBody>
                    <a:bodyPr/>
                    <a:lstStyle/>
                    <a:p>
                      <a:pPr algn="ctr" fontAlgn="ctr"/>
                      <a:r>
                        <a:rPr lang="zh-CN" altLang="en-US" sz="1800" b="1" i="0" u="none" strike="noStrike">
                          <a:solidFill>
                            <a:srgbClr val="000000"/>
                          </a:solidFill>
                          <a:latin typeface="宋体"/>
                        </a:rPr>
                        <a:t>平均值</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71.51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36.30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dirty="0">
                          <a:solidFill>
                            <a:schemeClr val="tx1"/>
                          </a:solidFill>
                          <a:latin typeface="宋体"/>
                        </a:rPr>
                        <a:t>11.71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302434">
                <a:tc>
                  <a:txBody>
                    <a:bodyPr/>
                    <a:lstStyle/>
                    <a:p>
                      <a:pPr algn="ctr" fontAlgn="ctr"/>
                      <a:r>
                        <a:rPr lang="en-US" sz="1800" b="1" i="0" u="none" strike="noStrike">
                          <a:solidFill>
                            <a:srgbClr val="000000"/>
                          </a:solidFill>
                          <a:latin typeface="宋体"/>
                        </a:rPr>
                        <a:t>SD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4.46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1.49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2.25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302434">
                <a:tc>
                  <a:txBody>
                    <a:bodyPr/>
                    <a:lstStyle/>
                    <a:p>
                      <a:pPr algn="ctr" fontAlgn="ctr"/>
                      <a:r>
                        <a:rPr lang="en-US" sz="1800" b="1" i="0" u="none" strike="noStrike" dirty="0">
                          <a:solidFill>
                            <a:srgbClr val="000000"/>
                          </a:solidFill>
                          <a:latin typeface="宋体"/>
                        </a:rPr>
                        <a:t>CV</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dirty="0">
                          <a:solidFill>
                            <a:srgbClr val="000000"/>
                          </a:solidFill>
                          <a:latin typeface="宋体"/>
                        </a:rPr>
                        <a:t>6.2%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a:solidFill>
                            <a:srgbClr val="000000"/>
                          </a:solidFill>
                          <a:latin typeface="宋体"/>
                        </a:rPr>
                        <a:t>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dirty="0">
                          <a:solidFill>
                            <a:srgbClr val="000000"/>
                          </a:solidFill>
                          <a:latin typeface="宋体"/>
                        </a:rPr>
                        <a:t>19.3%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bl>
          </a:graphicData>
        </a:graphic>
      </p:graphicFrame>
      <p:sp>
        <p:nvSpPr>
          <p:cNvPr id="7" name="TextBox 6"/>
          <p:cNvSpPr txBox="1"/>
          <p:nvPr/>
        </p:nvSpPr>
        <p:spPr>
          <a:xfrm>
            <a:off x="1414686" y="1052736"/>
            <a:ext cx="9001000" cy="369332"/>
          </a:xfrm>
          <a:prstGeom prst="rect">
            <a:avLst/>
          </a:prstGeom>
          <a:noFill/>
        </p:spPr>
        <p:txBody>
          <a:bodyPr wrap="square" rtlCol="0">
            <a:spAutoFit/>
          </a:bodyPr>
          <a:lstStyle/>
          <a:p>
            <a:pPr fontAlgn="auto">
              <a:spcBef>
                <a:spcPts val="0"/>
              </a:spcBef>
              <a:spcAft>
                <a:spcPts val="0"/>
              </a:spcAft>
            </a:pPr>
            <a:r>
              <a:rPr lang="zh-CN" altLang="en-US" b="1" dirty="0">
                <a:latin typeface="Times New Roman" pitchFamily="18" charset="0"/>
                <a:ea typeface="DFPYeaSong-B5" pitchFamily="18" charset="-120"/>
                <a:cs typeface="Times New Roman" pitchFamily="18" charset="0"/>
              </a:rPr>
              <a:t>对较高浓度血清进行稀释，检测</a:t>
            </a:r>
            <a:r>
              <a:rPr lang="en-US" altLang="zh-CN" b="1" dirty="0">
                <a:latin typeface="Times New Roman" pitchFamily="18" charset="0"/>
                <a:ea typeface="DFPYeaSong-B5" pitchFamily="18" charset="-120"/>
                <a:cs typeface="Times New Roman" pitchFamily="18" charset="0"/>
              </a:rPr>
              <a:t>CV</a:t>
            </a:r>
            <a:r>
              <a:rPr lang="zh-CN" altLang="en-US" b="1" dirty="0">
                <a:latin typeface="Times New Roman" pitchFamily="18" charset="0"/>
                <a:ea typeface="DFPYeaSong-B5" pitchFamily="18" charset="-120"/>
                <a:cs typeface="Times New Roman" pitchFamily="18" charset="0"/>
              </a:rPr>
              <a:t>在</a:t>
            </a:r>
            <a:r>
              <a:rPr lang="en-US" altLang="zh-CN" b="1" dirty="0">
                <a:latin typeface="Times New Roman" pitchFamily="18" charset="0"/>
                <a:ea typeface="DFPYeaSong-B5" pitchFamily="18" charset="-120"/>
                <a:cs typeface="Times New Roman" pitchFamily="18" charset="0"/>
              </a:rPr>
              <a:t>20%</a:t>
            </a:r>
            <a:r>
              <a:rPr lang="zh-CN" altLang="en-US" b="1" dirty="0">
                <a:latin typeface="Times New Roman" pitchFamily="18" charset="0"/>
                <a:ea typeface="DFPYeaSong-B5" pitchFamily="18" charset="-120"/>
                <a:cs typeface="Times New Roman" pitchFamily="18" charset="0"/>
              </a:rPr>
              <a:t>以内的稀释样本浓度</a:t>
            </a:r>
          </a:p>
        </p:txBody>
      </p:sp>
      <p:sp>
        <p:nvSpPr>
          <p:cNvPr id="8" name="TextBox 7"/>
          <p:cNvSpPr txBox="1"/>
          <p:nvPr/>
        </p:nvSpPr>
        <p:spPr>
          <a:xfrm>
            <a:off x="1486694" y="6237312"/>
            <a:ext cx="8352928" cy="369332"/>
          </a:xfrm>
          <a:prstGeom prst="rect">
            <a:avLst/>
          </a:prstGeom>
          <a:noFill/>
        </p:spPr>
        <p:txBody>
          <a:bodyPr wrap="square" rtlCol="0">
            <a:spAutoFit/>
          </a:bodyPr>
          <a:lstStyle/>
          <a:p>
            <a:pPr fontAlgn="auto">
              <a:spcBef>
                <a:spcPts val="0"/>
              </a:spcBef>
              <a:spcAft>
                <a:spcPts val="0"/>
              </a:spcAft>
            </a:pPr>
            <a:r>
              <a:rPr lang="zh-CN" altLang="en-US" b="1" dirty="0">
                <a:solidFill>
                  <a:srgbClr val="FC6204"/>
                </a:solidFill>
                <a:latin typeface="Times New Roman" pitchFamily="18" charset="0"/>
                <a:ea typeface="DFPYeaSong-B5" pitchFamily="18" charset="-120"/>
                <a:cs typeface="Times New Roman" pitchFamily="18" charset="0"/>
              </a:rPr>
              <a:t>结论：功能灵敏度达</a:t>
            </a:r>
            <a:r>
              <a:rPr lang="en-US" altLang="zh-CN" b="1" dirty="0">
                <a:solidFill>
                  <a:srgbClr val="FC6204"/>
                </a:solidFill>
                <a:latin typeface="Times New Roman" pitchFamily="18" charset="0"/>
                <a:ea typeface="DFPYeaSong-B5" pitchFamily="18" charset="-120"/>
                <a:cs typeface="Times New Roman" pitchFamily="18" charset="0"/>
              </a:rPr>
              <a:t>10pg/</a:t>
            </a:r>
            <a:r>
              <a:rPr lang="en-US" altLang="zh-CN" b="1" dirty="0" err="1">
                <a:solidFill>
                  <a:srgbClr val="FC6204"/>
                </a:solidFill>
                <a:latin typeface="Times New Roman" pitchFamily="18" charset="0"/>
                <a:ea typeface="DFPYeaSong-B5" pitchFamily="18" charset="-120"/>
                <a:cs typeface="Times New Roman" pitchFamily="18" charset="0"/>
              </a:rPr>
              <a:t>mL</a:t>
            </a:r>
            <a:endParaRPr lang="zh-CN" altLang="en-US" b="1" dirty="0">
              <a:solidFill>
                <a:srgbClr val="FC6204"/>
              </a:solidFill>
              <a:latin typeface="Times New Roman" pitchFamily="18" charset="0"/>
              <a:ea typeface="DFPYeaSong-B5" pitchFamily="18" charset="-120"/>
              <a:cs typeface="Times New Roman" pitchFamily="18" charset="0"/>
            </a:endParaRPr>
          </a:p>
        </p:txBody>
      </p:sp>
    </p:spTree>
    <p:extLst>
      <p:ext uri="{BB962C8B-B14F-4D97-AF65-F5344CB8AC3E}">
        <p14:creationId xmlns:p14="http://schemas.microsoft.com/office/powerpoint/2010/main" val="185067152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3" cstate="print"/>
          <a:srcRect/>
          <a:stretch>
            <a:fillRect/>
          </a:stretch>
        </p:blipFill>
        <p:spPr bwMode="auto">
          <a:xfrm>
            <a:off x="1056572" y="1479821"/>
            <a:ext cx="9914732" cy="4880768"/>
          </a:xfrm>
          <a:prstGeom prst="rect">
            <a:avLst/>
          </a:prstGeom>
          <a:noFill/>
          <a:ln w="9525">
            <a:noFill/>
            <a:miter lim="800000"/>
            <a:headEnd/>
            <a:tailEnd/>
          </a:ln>
        </p:spPr>
      </p:pic>
      <p:sp>
        <p:nvSpPr>
          <p:cNvPr id="18" name="矩形 17"/>
          <p:cNvSpPr/>
          <p:nvPr/>
        </p:nvSpPr>
        <p:spPr>
          <a:xfrm>
            <a:off x="2854850" y="548684"/>
            <a:ext cx="5904655" cy="1000931"/>
          </a:xfrm>
          <a:prstGeom prst="rect">
            <a:avLst/>
          </a:prstGeom>
        </p:spPr>
        <p:txBody>
          <a:bodyPr wrap="square" lIns="91404" tIns="45702" rIns="91404" bIns="45702">
            <a:spAutoFit/>
          </a:bodyPr>
          <a:lstStyle/>
          <a:p>
            <a:pPr algn="ctr">
              <a:lnSpc>
                <a:spcPct val="123000"/>
              </a:lnSpc>
            </a:pPr>
            <a:r>
              <a:rPr lang="en-US" altLang="zh-CN" sz="2400" kern="0" dirty="0">
                <a:solidFill>
                  <a:srgbClr val="009900"/>
                </a:solidFill>
                <a:latin typeface="微软雅黑" pitchFamily="34" charset="-122"/>
                <a:ea typeface="微软雅黑" pitchFamily="34" charset="-122"/>
                <a:sym typeface="Arial" pitchFamily="34" charset="0"/>
              </a:rPr>
              <a:t>AMH</a:t>
            </a:r>
            <a:r>
              <a:rPr lang="zh-CN" altLang="en-US" sz="2400" kern="0" dirty="0">
                <a:solidFill>
                  <a:srgbClr val="009900"/>
                </a:solidFill>
                <a:latin typeface="微软雅黑" pitchFamily="34" charset="-122"/>
                <a:ea typeface="微软雅黑" pitchFamily="34" charset="-122"/>
                <a:sym typeface="幼圆" pitchFamily="49" charset="-122"/>
              </a:rPr>
              <a:t>生理基础</a:t>
            </a:r>
            <a:endParaRPr lang="zh-CN" altLang="en-US" sz="2400" kern="0" dirty="0">
              <a:solidFill>
                <a:srgbClr val="009900"/>
              </a:solidFill>
              <a:latin typeface="微软雅黑" pitchFamily="34" charset="-122"/>
              <a:ea typeface="微软雅黑" pitchFamily="34" charset="-122"/>
            </a:endParaRPr>
          </a:p>
          <a:p>
            <a:pPr algn="ctr">
              <a:lnSpc>
                <a:spcPct val="123000"/>
              </a:lnSpc>
            </a:pPr>
            <a:endParaRPr lang="zh-CN" altLang="en-US" sz="2400" kern="0" dirty="0">
              <a:solidFill>
                <a:srgbClr val="009900"/>
              </a:solidFill>
              <a:latin typeface="微软雅黑" pitchFamily="34" charset="-122"/>
              <a:ea typeface="微软雅黑" pitchFamily="34" charset="-122"/>
            </a:endParaRPr>
          </a:p>
        </p:txBody>
      </p:sp>
      <p:sp>
        <p:nvSpPr>
          <p:cNvPr id="9" name="矩形 8"/>
          <p:cNvSpPr/>
          <p:nvPr/>
        </p:nvSpPr>
        <p:spPr>
          <a:xfrm>
            <a:off x="1808926" y="345991"/>
            <a:ext cx="1071570" cy="395124"/>
          </a:xfrm>
          <a:prstGeom prst="rect">
            <a:avLst/>
          </a:prstGeom>
        </p:spPr>
        <p:txBody>
          <a:bodyPr wrap="square" lIns="91404" tIns="45702" rIns="91404" bIns="45702">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第一章</a:t>
            </a:r>
          </a:p>
        </p:txBody>
      </p:sp>
      <p:sp>
        <p:nvSpPr>
          <p:cNvPr id="30" name="矩形 29"/>
          <p:cNvSpPr/>
          <p:nvPr/>
        </p:nvSpPr>
        <p:spPr>
          <a:xfrm>
            <a:off x="406574" y="1412776"/>
            <a:ext cx="7272808" cy="1077204"/>
          </a:xfrm>
          <a:prstGeom prst="rect">
            <a:avLst/>
          </a:prstGeom>
        </p:spPr>
        <p:txBody>
          <a:bodyPr wrap="square" lIns="91426" tIns="45713" rIns="91426" bIns="45713">
            <a:spAutoFit/>
          </a:bodyPr>
          <a:lstStyle/>
          <a:p>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卵泡发育的初级募集及选择生长</a:t>
            </a:r>
          </a:p>
          <a:p>
            <a:endPar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11267607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742" y="188640"/>
            <a:ext cx="6250405" cy="748975"/>
          </a:xfrm>
          <a:prstGeom prst="rect">
            <a:avLst/>
          </a:prstGeom>
          <a:noFill/>
        </p:spPr>
        <p:txBody>
          <a:bodyPr wrap="none" lIns="91428" tIns="45714" rIns="91428" bIns="45714" rtlCol="0">
            <a:spAutoFit/>
          </a:bodyPr>
          <a:lstStyle/>
          <a:p>
            <a:r>
              <a:rPr lang="en-US" altLang="zh-CN" sz="4267" b="1" i="1" dirty="0" err="1">
                <a:solidFill>
                  <a:srgbClr val="FC6204"/>
                </a:solidFill>
                <a:effectLst>
                  <a:outerShdw blurRad="38100" dist="38100" dir="2700000" algn="tl">
                    <a:srgbClr val="000000">
                      <a:alpha val="43137"/>
                    </a:srgbClr>
                  </a:outerShdw>
                </a:effectLst>
                <a:latin typeface="Broadway" pitchFamily="82" charset="0"/>
                <a:ea typeface="DFPYeaSong-B5" pitchFamily="18" charset="-120"/>
              </a:rPr>
              <a:t>InB</a:t>
            </a:r>
            <a:r>
              <a:rPr lang="zh-CN" altLang="en-US" sz="4267"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性能评估：方法学比对</a:t>
            </a:r>
          </a:p>
        </p:txBody>
      </p:sp>
      <p:sp>
        <p:nvSpPr>
          <p:cNvPr id="5" name="TextBox 4"/>
          <p:cNvSpPr txBox="1"/>
          <p:nvPr/>
        </p:nvSpPr>
        <p:spPr>
          <a:xfrm>
            <a:off x="5231110" y="5949280"/>
            <a:ext cx="3672408" cy="369332"/>
          </a:xfrm>
          <a:prstGeom prst="rect">
            <a:avLst/>
          </a:prstGeom>
          <a:noFill/>
        </p:spPr>
        <p:txBody>
          <a:bodyPr wrap="square" rtlCol="0">
            <a:spAutoFit/>
          </a:bodyPr>
          <a:lstStyle/>
          <a:p>
            <a:pPr fontAlgn="auto">
              <a:spcBef>
                <a:spcPts val="0"/>
              </a:spcBef>
              <a:spcAft>
                <a:spcPts val="0"/>
              </a:spcAft>
            </a:pPr>
            <a:r>
              <a:rPr lang="zh-CN" altLang="en-US" b="1" dirty="0">
                <a:latin typeface="Times New Roman" pitchFamily="18" charset="0"/>
                <a:ea typeface="DFPYeaSong-B5" pitchFamily="18" charset="-120"/>
                <a:cs typeface="Times New Roman" pitchFamily="18" charset="0"/>
              </a:rPr>
              <a:t>某厂家</a:t>
            </a:r>
            <a:r>
              <a:rPr lang="en-US" altLang="zh-CN" b="1" dirty="0">
                <a:latin typeface="Times New Roman" pitchFamily="18" charset="0"/>
                <a:ea typeface="DFPYeaSong-B5" pitchFamily="18" charset="-120"/>
                <a:cs typeface="Times New Roman" pitchFamily="18" charset="0"/>
              </a:rPr>
              <a:t>ELISA</a:t>
            </a:r>
            <a:r>
              <a:rPr lang="zh-CN" altLang="en-US" b="1" dirty="0">
                <a:latin typeface="Times New Roman" pitchFamily="18" charset="0"/>
                <a:ea typeface="DFPYeaSong-B5" pitchFamily="18" charset="-120"/>
                <a:cs typeface="Times New Roman" pitchFamily="18" charset="0"/>
              </a:rPr>
              <a:t>（</a:t>
            </a:r>
            <a:r>
              <a:rPr lang="en-US" altLang="zh-CN" b="1" dirty="0" err="1">
                <a:latin typeface="Times New Roman" pitchFamily="18" charset="0"/>
                <a:ea typeface="DFPYeaSong-B5" pitchFamily="18" charset="-120"/>
                <a:cs typeface="Times New Roman" pitchFamily="18" charset="0"/>
              </a:rPr>
              <a:t>InB</a:t>
            </a:r>
            <a:r>
              <a:rPr lang="en-US" altLang="zh-CN" b="1" dirty="0">
                <a:latin typeface="Times New Roman" pitchFamily="18" charset="0"/>
                <a:ea typeface="DFPYeaSong-B5" pitchFamily="18" charset="-120"/>
                <a:cs typeface="Times New Roman" pitchFamily="18" charset="0"/>
              </a:rPr>
              <a:t>, pg/</a:t>
            </a:r>
            <a:r>
              <a:rPr lang="en-US" altLang="zh-CN" b="1" dirty="0" err="1">
                <a:latin typeface="Times New Roman" pitchFamily="18" charset="0"/>
                <a:ea typeface="DFPYeaSong-B5" pitchFamily="18" charset="-120"/>
                <a:cs typeface="Times New Roman" pitchFamily="18" charset="0"/>
              </a:rPr>
              <a:t>mL</a:t>
            </a:r>
            <a:r>
              <a:rPr lang="zh-CN" altLang="en-US" b="1" dirty="0">
                <a:latin typeface="Times New Roman" pitchFamily="18" charset="0"/>
                <a:ea typeface="DFPYeaSong-B5" pitchFamily="18" charset="-120"/>
                <a:cs typeface="Times New Roman" pitchFamily="18" charset="0"/>
              </a:rPr>
              <a:t>）</a:t>
            </a:r>
          </a:p>
        </p:txBody>
      </p:sp>
      <p:sp>
        <p:nvSpPr>
          <p:cNvPr id="6" name="TextBox 5"/>
          <p:cNvSpPr txBox="1"/>
          <p:nvPr/>
        </p:nvSpPr>
        <p:spPr>
          <a:xfrm rot="16200000">
            <a:off x="-92834" y="3352346"/>
            <a:ext cx="2808311" cy="369332"/>
          </a:xfrm>
          <a:prstGeom prst="rect">
            <a:avLst/>
          </a:prstGeom>
          <a:noFill/>
        </p:spPr>
        <p:txBody>
          <a:bodyPr wrap="square" rtlCol="0">
            <a:spAutoFit/>
          </a:bodyPr>
          <a:lstStyle/>
          <a:p>
            <a:pPr fontAlgn="auto">
              <a:spcBef>
                <a:spcPts val="0"/>
              </a:spcBef>
              <a:spcAft>
                <a:spcPts val="0"/>
              </a:spcAft>
            </a:pPr>
            <a:r>
              <a:rPr lang="zh-CN" altLang="en-US" b="1" dirty="0">
                <a:latin typeface="Times New Roman" pitchFamily="18" charset="0"/>
                <a:ea typeface="DFPYeaSong-B5" pitchFamily="18" charset="-120"/>
                <a:cs typeface="Times New Roman" pitchFamily="18" charset="0"/>
              </a:rPr>
              <a:t>亚辉龙</a:t>
            </a:r>
            <a:r>
              <a:rPr lang="en-US" altLang="zh-CN" b="1" dirty="0">
                <a:latin typeface="Times New Roman" pitchFamily="18" charset="0"/>
                <a:ea typeface="DFPYeaSong-B5" pitchFamily="18" charset="-120"/>
                <a:cs typeface="Times New Roman" pitchFamily="18" charset="0"/>
              </a:rPr>
              <a:t>(</a:t>
            </a:r>
            <a:r>
              <a:rPr lang="en-US" altLang="zh-CN" b="1" dirty="0" err="1">
                <a:latin typeface="Times New Roman" pitchFamily="18" charset="0"/>
                <a:ea typeface="DFPYeaSong-B5" pitchFamily="18" charset="-120"/>
                <a:cs typeface="Times New Roman" pitchFamily="18" charset="0"/>
              </a:rPr>
              <a:t>InB</a:t>
            </a:r>
            <a:r>
              <a:rPr lang="en-US" altLang="zh-CN" b="1" dirty="0">
                <a:latin typeface="Times New Roman" pitchFamily="18" charset="0"/>
                <a:ea typeface="DFPYeaSong-B5" pitchFamily="18" charset="-120"/>
                <a:cs typeface="Times New Roman" pitchFamily="18" charset="0"/>
              </a:rPr>
              <a:t>,  pg/</a:t>
            </a:r>
            <a:r>
              <a:rPr lang="en-US" altLang="zh-CN" b="1" dirty="0" err="1">
                <a:latin typeface="Times New Roman" pitchFamily="18" charset="0"/>
                <a:ea typeface="DFPYeaSong-B5" pitchFamily="18" charset="-120"/>
                <a:cs typeface="Times New Roman" pitchFamily="18" charset="0"/>
              </a:rPr>
              <a:t>mL</a:t>
            </a:r>
            <a:r>
              <a:rPr lang="zh-CN" altLang="en-US" b="1" dirty="0">
                <a:latin typeface="Times New Roman" pitchFamily="18" charset="0"/>
                <a:ea typeface="DFPYeaSong-B5" pitchFamily="18" charset="-120"/>
                <a:cs typeface="Times New Roman" pitchFamily="18" charset="0"/>
              </a:rPr>
              <a:t>）</a:t>
            </a:r>
          </a:p>
        </p:txBody>
      </p:sp>
      <p:sp>
        <p:nvSpPr>
          <p:cNvPr id="8" name="TextBox 7"/>
          <p:cNvSpPr txBox="1"/>
          <p:nvPr/>
        </p:nvSpPr>
        <p:spPr>
          <a:xfrm>
            <a:off x="2278782" y="5949280"/>
            <a:ext cx="1080120" cy="369332"/>
          </a:xfrm>
          <a:prstGeom prst="rect">
            <a:avLst/>
          </a:prstGeom>
          <a:noFill/>
        </p:spPr>
        <p:txBody>
          <a:bodyPr wrap="square" rtlCol="0">
            <a:spAutoFit/>
          </a:bodyPr>
          <a:lstStyle/>
          <a:p>
            <a:pPr fontAlgn="auto">
              <a:spcBef>
                <a:spcPts val="0"/>
              </a:spcBef>
              <a:spcAft>
                <a:spcPts val="0"/>
              </a:spcAft>
            </a:pPr>
            <a:r>
              <a:rPr lang="en-US" altLang="zh-CN" b="1" dirty="0">
                <a:solidFill>
                  <a:srgbClr val="FC6204"/>
                </a:solidFill>
                <a:latin typeface="Times New Roman" pitchFamily="18" charset="0"/>
                <a:ea typeface="DFPYeaSong-B5" pitchFamily="18" charset="-120"/>
                <a:cs typeface="Times New Roman" pitchFamily="18" charset="0"/>
              </a:rPr>
              <a:t>n = 282</a:t>
            </a:r>
            <a:endParaRPr lang="zh-CN" altLang="en-US" b="1" dirty="0">
              <a:solidFill>
                <a:srgbClr val="FC6204"/>
              </a:solidFill>
              <a:latin typeface="Times New Roman" pitchFamily="18" charset="0"/>
              <a:ea typeface="DFPYeaSong-B5" pitchFamily="18" charset="-120"/>
              <a:cs typeface="Times New Roman" pitchFamily="18" charset="0"/>
            </a:endParaRPr>
          </a:p>
        </p:txBody>
      </p:sp>
      <p:graphicFrame>
        <p:nvGraphicFramePr>
          <p:cNvPr id="7" name="图表 6"/>
          <p:cNvGraphicFramePr/>
          <p:nvPr/>
        </p:nvGraphicFramePr>
        <p:xfrm>
          <a:off x="1774726" y="1340768"/>
          <a:ext cx="9001000" cy="453650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17338852"/>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椭圆 15"/>
          <p:cNvSpPr/>
          <p:nvPr/>
        </p:nvSpPr>
        <p:spPr>
          <a:xfrm rot="21157555">
            <a:off x="-104937" y="5134573"/>
            <a:ext cx="12350543" cy="809446"/>
          </a:xfrm>
          <a:custGeom>
            <a:avLst/>
            <a:gdLst/>
            <a:ahLst/>
            <a:cxnLst/>
            <a:rect l="l" t="t" r="r" b="b"/>
            <a:pathLst>
              <a:path w="9144000" h="1181820">
                <a:moveTo>
                  <a:pt x="4503736" y="0"/>
                </a:moveTo>
                <a:cubicBezTo>
                  <a:pt x="6407413" y="0"/>
                  <a:pt x="8095417" y="403989"/>
                  <a:pt x="9144000" y="1027158"/>
                </a:cubicBezTo>
                <a:lnTo>
                  <a:pt x="9144000" y="1181820"/>
                </a:lnTo>
                <a:cubicBezTo>
                  <a:pt x="8096888" y="552513"/>
                  <a:pt x="6400701" y="144016"/>
                  <a:pt x="4486433" y="144016"/>
                </a:cubicBezTo>
                <a:cubicBezTo>
                  <a:pt x="2673012" y="144016"/>
                  <a:pt x="1055298" y="510606"/>
                  <a:pt x="0" y="1084233"/>
                </a:cubicBezTo>
                <a:lnTo>
                  <a:pt x="0" y="949973"/>
                </a:lnTo>
                <a:cubicBezTo>
                  <a:pt x="1054723" y="370654"/>
                  <a:pt x="2680292" y="0"/>
                  <a:pt x="4503736" y="0"/>
                </a:cubicBezTo>
                <a:close/>
              </a:path>
            </a:pathLst>
          </a:custGeom>
          <a:solidFill>
            <a:srgbClr val="00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2" name="矩形 11"/>
          <p:cNvSpPr>
            <a:spLocks noChangeArrowheads="1"/>
          </p:cNvSpPr>
          <p:nvPr/>
        </p:nvSpPr>
        <p:spPr bwMode="auto">
          <a:xfrm>
            <a:off x="1198662" y="4159288"/>
            <a:ext cx="9144000" cy="2007729"/>
          </a:xfrm>
          <a:prstGeom prst="rect">
            <a:avLst/>
          </a:prstGeom>
          <a:noFill/>
          <a:ln>
            <a:noFill/>
          </a:ln>
          <a:extLst/>
        </p:spPr>
        <p:txBody>
          <a:bodyPr>
            <a:spAutoFit/>
          </a:bodyPr>
          <a:lstStyle/>
          <a:p>
            <a:pPr>
              <a:lnSpc>
                <a:spcPct val="150000"/>
              </a:lnSpc>
              <a:defRPr/>
            </a:pPr>
            <a:r>
              <a:rPr lang="en-US" altLang="zh-CN" sz="4000" dirty="0">
                <a:latin typeface="+mj-lt"/>
                <a:ea typeface="黑体" pitchFamily="49" charset="-122"/>
              </a:rPr>
              <a:t>       </a:t>
            </a:r>
            <a:r>
              <a:rPr lang="zh-CN" altLang="en-US" sz="4400" dirty="0">
                <a:latin typeface="+mj-lt"/>
                <a:ea typeface="黑体" pitchFamily="49" charset="-122"/>
              </a:rPr>
              <a:t>关注生殖健康</a:t>
            </a:r>
            <a:endParaRPr lang="en-US" altLang="zh-CN" sz="4400" dirty="0">
              <a:latin typeface="+mj-lt"/>
              <a:ea typeface="黑体" pitchFamily="49" charset="-122"/>
            </a:endParaRPr>
          </a:p>
          <a:p>
            <a:pPr>
              <a:lnSpc>
                <a:spcPct val="150000"/>
              </a:lnSpc>
              <a:defRPr/>
            </a:pPr>
            <a:r>
              <a:rPr lang="zh-CN" altLang="en-US" sz="4400" dirty="0">
                <a:latin typeface="+mj-lt"/>
                <a:ea typeface="黑体" pitchFamily="49" charset="-122"/>
              </a:rPr>
              <a:t>                                 关爱人类生命！</a:t>
            </a:r>
            <a:endParaRPr lang="en-US" altLang="zh-CN" sz="4400" dirty="0">
              <a:latin typeface="+mj-lt"/>
              <a:ea typeface="黑体" pitchFamily="49"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31510" y="2420888"/>
            <a:ext cx="2346145" cy="2346145"/>
          </a:xfrm>
          <a:prstGeom prst="rect">
            <a:avLst/>
          </a:prstGeom>
        </p:spPr>
      </p:pic>
      <p:sp>
        <p:nvSpPr>
          <p:cNvPr id="8" name="Rectangle 2"/>
          <p:cNvSpPr txBox="1">
            <a:spLocks noChangeArrowheads="1"/>
          </p:cNvSpPr>
          <p:nvPr/>
        </p:nvSpPr>
        <p:spPr>
          <a:xfrm>
            <a:off x="1702718" y="2024768"/>
            <a:ext cx="7772400" cy="1102996"/>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微软雅黑" panose="020B0503020204020204" pitchFamily="34" charset="-122"/>
                <a:cs typeface="+mj-cs"/>
              </a:defRPr>
            </a:lvl1pPr>
          </a:lstStyle>
          <a:p>
            <a:r>
              <a:rPr lang="zh-CN" altLang="en-US" sz="6000" b="1" dirty="0">
                <a:solidFill>
                  <a:srgbClr val="006700"/>
                </a:solidFill>
                <a:latin typeface="华文中宋" panose="02010600040101010101" pitchFamily="2" charset="-122"/>
                <a:ea typeface="华文中宋" panose="02010600040101010101" pitchFamily="2" charset="-122"/>
                <a:cs typeface="微软雅黑"/>
              </a:rPr>
              <a:t>谢谢聆听</a:t>
            </a:r>
          </a:p>
        </p:txBody>
      </p:sp>
    </p:spTree>
    <p:extLst>
      <p:ext uri="{BB962C8B-B14F-4D97-AF65-F5344CB8AC3E}">
        <p14:creationId xmlns:p14="http://schemas.microsoft.com/office/powerpoint/2010/main" val="36299454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426" y="1335437"/>
            <a:ext cx="7272808" cy="1077204"/>
          </a:xfrm>
          <a:prstGeom prst="rect">
            <a:avLst/>
          </a:prstGeom>
        </p:spPr>
        <p:txBody>
          <a:bodyPr wrap="square" lIns="91426" tIns="45713" rIns="91426" bIns="45713">
            <a:spAutoFit/>
          </a:bodyPr>
          <a:lstStyle/>
          <a:p>
            <a:r>
              <a:rPr lang="en-US" altLang="zh-CN"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与女性年龄的关系</a:t>
            </a:r>
          </a:p>
          <a:p>
            <a:endPar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7" name="矩形 6"/>
          <p:cNvSpPr/>
          <p:nvPr/>
        </p:nvSpPr>
        <p:spPr>
          <a:xfrm>
            <a:off x="2854850" y="548684"/>
            <a:ext cx="5904655" cy="1000931"/>
          </a:xfrm>
          <a:prstGeom prst="rect">
            <a:avLst/>
          </a:prstGeom>
        </p:spPr>
        <p:txBody>
          <a:bodyPr wrap="square" lIns="91404" tIns="45702" rIns="91404" bIns="45702">
            <a:spAutoFit/>
          </a:bodyPr>
          <a:lstStyle/>
          <a:p>
            <a:pPr algn="ctr">
              <a:lnSpc>
                <a:spcPct val="123000"/>
              </a:lnSpc>
            </a:pPr>
            <a:r>
              <a:rPr lang="en-US" altLang="zh-CN" sz="2400" kern="0" dirty="0">
                <a:solidFill>
                  <a:srgbClr val="009900"/>
                </a:solidFill>
                <a:latin typeface="微软雅黑" pitchFamily="34" charset="-122"/>
                <a:ea typeface="微软雅黑" pitchFamily="34" charset="-122"/>
                <a:sym typeface="Arial" pitchFamily="34" charset="0"/>
              </a:rPr>
              <a:t>AMH</a:t>
            </a:r>
            <a:r>
              <a:rPr lang="zh-CN" altLang="en-US" sz="2400" kern="0" dirty="0">
                <a:solidFill>
                  <a:srgbClr val="009900"/>
                </a:solidFill>
                <a:latin typeface="微软雅黑" pitchFamily="34" charset="-122"/>
                <a:ea typeface="微软雅黑" pitchFamily="34" charset="-122"/>
                <a:sym typeface="幼圆" pitchFamily="49" charset="-122"/>
              </a:rPr>
              <a:t>生理基础</a:t>
            </a:r>
            <a:endParaRPr lang="zh-CN" altLang="en-US" sz="2400" kern="0" dirty="0">
              <a:solidFill>
                <a:srgbClr val="009900"/>
              </a:solidFill>
              <a:latin typeface="微软雅黑" pitchFamily="34" charset="-122"/>
              <a:ea typeface="微软雅黑" pitchFamily="34" charset="-122"/>
            </a:endParaRPr>
          </a:p>
          <a:p>
            <a:pPr algn="ctr">
              <a:lnSpc>
                <a:spcPct val="123000"/>
              </a:lnSpc>
            </a:pPr>
            <a:endParaRPr lang="zh-CN" altLang="en-US" sz="2400" kern="0" dirty="0">
              <a:solidFill>
                <a:srgbClr val="009900"/>
              </a:solidFill>
              <a:latin typeface="微软雅黑" pitchFamily="34" charset="-122"/>
              <a:ea typeface="微软雅黑" pitchFamily="34" charset="-122"/>
            </a:endParaRPr>
          </a:p>
        </p:txBody>
      </p:sp>
      <p:sp>
        <p:nvSpPr>
          <p:cNvPr id="8" name="矩形 7"/>
          <p:cNvSpPr/>
          <p:nvPr/>
        </p:nvSpPr>
        <p:spPr>
          <a:xfrm>
            <a:off x="1808926" y="345991"/>
            <a:ext cx="1071570" cy="395124"/>
          </a:xfrm>
          <a:prstGeom prst="rect">
            <a:avLst/>
          </a:prstGeom>
        </p:spPr>
        <p:txBody>
          <a:bodyPr wrap="square" lIns="91404" tIns="45702" rIns="91404" bIns="45702">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第一章</a:t>
            </a:r>
          </a:p>
        </p:txBody>
      </p:sp>
      <p:pic>
        <p:nvPicPr>
          <p:cNvPr id="1026" name="Picture 2"/>
          <p:cNvPicPr>
            <a:picLocks noChangeAspect="1" noChangeArrowheads="1"/>
          </p:cNvPicPr>
          <p:nvPr/>
        </p:nvPicPr>
        <p:blipFill>
          <a:blip r:embed="rId3" cstate="print"/>
          <a:srcRect/>
          <a:stretch>
            <a:fillRect/>
          </a:stretch>
        </p:blipFill>
        <p:spPr bwMode="auto">
          <a:xfrm>
            <a:off x="1199301" y="2180862"/>
            <a:ext cx="9670926" cy="4310177"/>
          </a:xfrm>
          <a:prstGeom prst="rect">
            <a:avLst/>
          </a:prstGeom>
          <a:noFill/>
          <a:ln w="9525">
            <a:noFill/>
            <a:miter lim="800000"/>
            <a:headEnd/>
            <a:tailEnd/>
          </a:ln>
        </p:spPr>
      </p:pic>
      <p:sp>
        <p:nvSpPr>
          <p:cNvPr id="9" name="矩形 8"/>
          <p:cNvSpPr/>
          <p:nvPr/>
        </p:nvSpPr>
        <p:spPr>
          <a:xfrm>
            <a:off x="3314949" y="6669360"/>
            <a:ext cx="5439630" cy="253572"/>
          </a:xfrm>
          <a:prstGeom prst="rect">
            <a:avLst/>
          </a:prstGeom>
        </p:spPr>
        <p:txBody>
          <a:bodyPr wrap="square" lIns="98721" tIns="49360" rIns="98721" bIns="49360">
            <a:spAutoFit/>
          </a:bodyPr>
          <a:lstStyle/>
          <a:p>
            <a:r>
              <a:rPr lang="en-US" altLang="zh-CN" sz="1000" dirty="0">
                <a:ea typeface="微软雅黑" panose="020B0503020204020204" pitchFamily="34" charset="-122"/>
              </a:rPr>
              <a:t>A Validated Model of Serum Anti-Mu </a:t>
            </a:r>
            <a:r>
              <a:rPr lang="en-US" altLang="zh-CN" sz="1000" dirty="0" err="1">
                <a:ea typeface="微软雅黑" panose="020B0503020204020204" pitchFamily="34" charset="-122"/>
              </a:rPr>
              <a:t>llerian</a:t>
            </a:r>
            <a:r>
              <a:rPr lang="en-US" altLang="zh-CN" sz="1000" dirty="0">
                <a:ea typeface="微软雅黑" panose="020B0503020204020204" pitchFamily="34" charset="-122"/>
              </a:rPr>
              <a:t> Hormone  from Conception to Menopause-</a:t>
            </a:r>
            <a:r>
              <a:rPr lang="zh-CN" altLang="en-US" sz="1000" dirty="0">
                <a:ea typeface="微软雅黑" panose="020B0503020204020204" pitchFamily="34" charset="-122"/>
              </a:rPr>
              <a:t>爱丁堡</a:t>
            </a:r>
          </a:p>
        </p:txBody>
      </p:sp>
      <p:sp>
        <p:nvSpPr>
          <p:cNvPr id="10" name="矩形 9"/>
          <p:cNvSpPr/>
          <p:nvPr/>
        </p:nvSpPr>
        <p:spPr>
          <a:xfrm>
            <a:off x="6479199" y="1508787"/>
            <a:ext cx="3114312" cy="407472"/>
          </a:xfrm>
          <a:prstGeom prst="rect">
            <a:avLst/>
          </a:prstGeom>
        </p:spPr>
        <p:txBody>
          <a:bodyPr wrap="none" lIns="98721" tIns="49360" rIns="98721" bIns="49360">
            <a:spAutoFit/>
          </a:bodyPr>
          <a:lstStyle/>
          <a:p>
            <a:r>
              <a:rPr lang="en-US" altLang="zh-CN" sz="2000" b="1" dirty="0">
                <a:latin typeface="微软雅黑" pitchFamily="34" charset="-122"/>
                <a:ea typeface="微软雅黑" pitchFamily="34" charset="-122"/>
              </a:rPr>
              <a:t>3260 </a:t>
            </a:r>
            <a:r>
              <a:rPr lang="zh-CN" altLang="en-US" sz="2000" b="1" dirty="0">
                <a:latin typeface="微软雅黑" pitchFamily="34" charset="-122"/>
                <a:ea typeface="微软雅黑" pitchFamily="34" charset="-122"/>
              </a:rPr>
              <a:t>名女性</a:t>
            </a:r>
            <a:r>
              <a:rPr lang="en-US" altLang="zh-CN" sz="2000" b="1" dirty="0">
                <a:latin typeface="微软雅黑" pitchFamily="34" charset="-122"/>
                <a:ea typeface="微软雅黑" pitchFamily="34" charset="-122"/>
              </a:rPr>
              <a:t>AMH</a:t>
            </a:r>
            <a:r>
              <a:rPr lang="zh-CN" altLang="en-US" sz="2000" b="1" dirty="0">
                <a:latin typeface="微软雅黑" pitchFamily="34" charset="-122"/>
                <a:ea typeface="微软雅黑" pitchFamily="34" charset="-122"/>
              </a:rPr>
              <a:t>值跟踪</a:t>
            </a:r>
            <a:endParaRPr lang="en-US" altLang="zh-CN" sz="2000" b="1" dirty="0">
              <a:latin typeface="微软雅黑" pitchFamily="34" charset="-122"/>
              <a:ea typeface="微软雅黑" pitchFamily="34" charset="-122"/>
            </a:endParaRPr>
          </a:p>
        </p:txBody>
      </p:sp>
    </p:spTree>
    <p:extLst>
      <p:ext uri="{BB962C8B-B14F-4D97-AF65-F5344CB8AC3E}">
        <p14:creationId xmlns:p14="http://schemas.microsoft.com/office/powerpoint/2010/main" val="3338962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3" cstate="print"/>
          <a:srcRect/>
          <a:stretch>
            <a:fillRect/>
          </a:stretch>
        </p:blipFill>
        <p:spPr bwMode="auto">
          <a:xfrm>
            <a:off x="4198943" y="2615834"/>
            <a:ext cx="4111520" cy="2160240"/>
          </a:xfrm>
          <a:prstGeom prst="rect">
            <a:avLst/>
          </a:prstGeom>
          <a:noFill/>
          <a:ln w="9525">
            <a:noFill/>
            <a:miter lim="800000"/>
            <a:headEnd/>
            <a:tailEnd/>
          </a:ln>
        </p:spPr>
      </p:pic>
      <p:sp>
        <p:nvSpPr>
          <p:cNvPr id="21" name="矩形 20"/>
          <p:cNvSpPr/>
          <p:nvPr/>
        </p:nvSpPr>
        <p:spPr>
          <a:xfrm>
            <a:off x="406426" y="1335438"/>
            <a:ext cx="7272808" cy="584761"/>
          </a:xfrm>
          <a:prstGeom prst="rect">
            <a:avLst/>
          </a:prstGeom>
        </p:spPr>
        <p:txBody>
          <a:bodyPr wrap="square" lIns="91426" tIns="45713" rIns="91426" bIns="45713">
            <a:spAutoFit/>
          </a:bodyPr>
          <a:lstStyle/>
          <a:p>
            <a:r>
              <a:rPr lang="en-US" altLang="zh-CN"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32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变化</a:t>
            </a:r>
          </a:p>
        </p:txBody>
      </p:sp>
      <p:sp>
        <p:nvSpPr>
          <p:cNvPr id="22" name="矩形 21"/>
          <p:cNvSpPr/>
          <p:nvPr/>
        </p:nvSpPr>
        <p:spPr>
          <a:xfrm>
            <a:off x="2854850" y="548684"/>
            <a:ext cx="5904655" cy="1000931"/>
          </a:xfrm>
          <a:prstGeom prst="rect">
            <a:avLst/>
          </a:prstGeom>
        </p:spPr>
        <p:txBody>
          <a:bodyPr wrap="square" lIns="91404" tIns="45702" rIns="91404" bIns="45702">
            <a:spAutoFit/>
          </a:bodyPr>
          <a:lstStyle/>
          <a:p>
            <a:pPr algn="ctr">
              <a:lnSpc>
                <a:spcPct val="123000"/>
              </a:lnSpc>
            </a:pPr>
            <a:r>
              <a:rPr lang="en-US" altLang="zh-CN" sz="2400" kern="0" dirty="0">
                <a:solidFill>
                  <a:srgbClr val="009900"/>
                </a:solidFill>
                <a:latin typeface="微软雅黑" pitchFamily="34" charset="-122"/>
                <a:ea typeface="微软雅黑" pitchFamily="34" charset="-122"/>
                <a:sym typeface="Arial" pitchFamily="34" charset="0"/>
              </a:rPr>
              <a:t>AMH</a:t>
            </a:r>
            <a:r>
              <a:rPr lang="zh-CN" altLang="en-US" sz="2400" kern="0" dirty="0">
                <a:solidFill>
                  <a:srgbClr val="009900"/>
                </a:solidFill>
                <a:latin typeface="微软雅黑" pitchFamily="34" charset="-122"/>
                <a:ea typeface="微软雅黑" pitchFamily="34" charset="-122"/>
                <a:sym typeface="幼圆" pitchFamily="49" charset="-122"/>
              </a:rPr>
              <a:t>生理基础</a:t>
            </a:r>
            <a:endParaRPr lang="zh-CN" altLang="en-US" sz="2400" kern="0" dirty="0">
              <a:solidFill>
                <a:srgbClr val="009900"/>
              </a:solidFill>
              <a:latin typeface="微软雅黑" pitchFamily="34" charset="-122"/>
              <a:ea typeface="微软雅黑" pitchFamily="34" charset="-122"/>
            </a:endParaRPr>
          </a:p>
          <a:p>
            <a:pPr algn="ctr">
              <a:lnSpc>
                <a:spcPct val="123000"/>
              </a:lnSpc>
            </a:pPr>
            <a:endParaRPr lang="zh-CN" altLang="en-US" sz="2400" kern="0" dirty="0">
              <a:solidFill>
                <a:srgbClr val="009900"/>
              </a:solidFill>
              <a:latin typeface="微软雅黑" pitchFamily="34" charset="-122"/>
              <a:ea typeface="微软雅黑" pitchFamily="34" charset="-122"/>
            </a:endParaRPr>
          </a:p>
        </p:txBody>
      </p:sp>
      <p:sp>
        <p:nvSpPr>
          <p:cNvPr id="23" name="矩形 22"/>
          <p:cNvSpPr/>
          <p:nvPr/>
        </p:nvSpPr>
        <p:spPr>
          <a:xfrm>
            <a:off x="1808926" y="345991"/>
            <a:ext cx="1071570" cy="395124"/>
          </a:xfrm>
          <a:prstGeom prst="rect">
            <a:avLst/>
          </a:prstGeom>
        </p:spPr>
        <p:txBody>
          <a:bodyPr wrap="square" lIns="91404" tIns="45702" rIns="91404" bIns="45702">
            <a:spAutoFit/>
          </a:bodyPr>
          <a:lstStyle/>
          <a:p>
            <a:pPr algn="ctr">
              <a:lnSpc>
                <a:spcPct val="123000"/>
              </a:lnSpc>
            </a:pPr>
            <a:r>
              <a:rPr lang="zh-CN" altLang="en-US" sz="1600" dirty="0">
                <a:solidFill>
                  <a:srgbClr val="009900"/>
                </a:solidFill>
                <a:latin typeface="微软雅黑" pitchFamily="34" charset="-122"/>
                <a:ea typeface="微软雅黑" pitchFamily="34" charset="-122"/>
              </a:rPr>
              <a:t>第一章</a:t>
            </a:r>
          </a:p>
        </p:txBody>
      </p:sp>
      <p:sp>
        <p:nvSpPr>
          <p:cNvPr id="18" name="矩形 17"/>
          <p:cNvSpPr/>
          <p:nvPr/>
        </p:nvSpPr>
        <p:spPr>
          <a:xfrm>
            <a:off x="2109562" y="6575827"/>
            <a:ext cx="3730786" cy="253572"/>
          </a:xfrm>
          <a:prstGeom prst="rect">
            <a:avLst/>
          </a:prstGeom>
        </p:spPr>
        <p:txBody>
          <a:bodyPr wrap="none" lIns="98721" tIns="49360" rIns="98721" bIns="49360">
            <a:spAutoFit/>
          </a:bodyPr>
          <a:lstStyle/>
          <a:p>
            <a:r>
              <a:rPr lang="en-US" altLang="zh-CN" sz="1000" dirty="0">
                <a:ea typeface="微软雅黑" panose="020B0503020204020204" pitchFamily="34" charset="-122"/>
              </a:rPr>
              <a:t>International	 Journal of Endocrinology November 2013-</a:t>
            </a:r>
            <a:r>
              <a:rPr lang="zh-CN" altLang="en-US" sz="1000" dirty="0">
                <a:ea typeface="微软雅黑" panose="020B0503020204020204" pitchFamily="34" charset="-122"/>
              </a:rPr>
              <a:t>意大利</a:t>
            </a:r>
          </a:p>
        </p:txBody>
      </p:sp>
      <p:pic>
        <p:nvPicPr>
          <p:cNvPr id="9" name="Picture 6"/>
          <p:cNvPicPr>
            <a:picLocks noChangeAspect="1" noChangeArrowheads="1"/>
          </p:cNvPicPr>
          <p:nvPr/>
        </p:nvPicPr>
        <p:blipFill>
          <a:blip r:embed="rId4" cstate="print"/>
          <a:srcRect/>
          <a:stretch>
            <a:fillRect/>
          </a:stretch>
        </p:blipFill>
        <p:spPr bwMode="auto">
          <a:xfrm>
            <a:off x="436112" y="2615834"/>
            <a:ext cx="3496645" cy="2367476"/>
          </a:xfrm>
          <a:prstGeom prst="rect">
            <a:avLst/>
          </a:prstGeom>
          <a:noFill/>
          <a:ln w="9525">
            <a:noFill/>
            <a:miter lim="800000"/>
            <a:headEnd/>
            <a:tailEnd/>
          </a:ln>
        </p:spPr>
      </p:pic>
      <p:sp>
        <p:nvSpPr>
          <p:cNvPr id="10" name="TextBox 9"/>
          <p:cNvSpPr txBox="1"/>
          <p:nvPr/>
        </p:nvSpPr>
        <p:spPr>
          <a:xfrm>
            <a:off x="580760" y="5274238"/>
            <a:ext cx="3527901" cy="538597"/>
          </a:xfrm>
          <a:prstGeom prst="rect">
            <a:avLst/>
          </a:prstGeom>
          <a:noFill/>
        </p:spPr>
        <p:txBody>
          <a:bodyPr wrap="square" lIns="121908" tIns="60954" rIns="121908" bIns="60954" rtlCol="0">
            <a:spAutoFit/>
          </a:bodyPr>
          <a:lstStyle/>
          <a:p>
            <a:r>
              <a:rPr lang="en-US" altLang="zh-CN" sz="2700" b="1" i="1" dirty="0">
                <a:solidFill>
                  <a:srgbClr val="FF0000"/>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700" b="1" i="1" dirty="0">
                <a:solidFill>
                  <a:srgbClr val="FF0000"/>
                </a:solidFill>
                <a:effectLst>
                  <a:outerShdw blurRad="38100" dist="38100" dir="2700000" algn="tl">
                    <a:srgbClr val="000000">
                      <a:alpha val="43137"/>
                    </a:srgbClr>
                  </a:outerShdw>
                </a:effectLst>
                <a:latin typeface="Broadway" pitchFamily="82" charset="0"/>
                <a:ea typeface="DFPYeaSong-B5" pitchFamily="18" charset="-120"/>
              </a:rPr>
              <a:t>周期内波动小</a:t>
            </a:r>
          </a:p>
        </p:txBody>
      </p:sp>
      <p:sp>
        <p:nvSpPr>
          <p:cNvPr id="11" name="TextBox 10"/>
          <p:cNvSpPr txBox="1"/>
          <p:nvPr/>
        </p:nvSpPr>
        <p:spPr>
          <a:xfrm>
            <a:off x="4954645" y="5295873"/>
            <a:ext cx="3527901" cy="538597"/>
          </a:xfrm>
          <a:prstGeom prst="rect">
            <a:avLst/>
          </a:prstGeom>
          <a:noFill/>
        </p:spPr>
        <p:txBody>
          <a:bodyPr wrap="square" lIns="121908" tIns="60954" rIns="121908" bIns="60954" rtlCol="0">
            <a:spAutoFit/>
          </a:bodyPr>
          <a:lstStyle/>
          <a:p>
            <a:r>
              <a:rPr lang="en-US" altLang="zh-CN" sz="2700" b="1" i="1" dirty="0">
                <a:solidFill>
                  <a:srgbClr val="FF0000"/>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700" b="1" i="1" dirty="0">
                <a:solidFill>
                  <a:srgbClr val="FF0000"/>
                </a:solidFill>
                <a:effectLst>
                  <a:outerShdw blurRad="38100" dist="38100" dir="2700000" algn="tl">
                    <a:srgbClr val="000000">
                      <a:alpha val="43137"/>
                    </a:srgbClr>
                  </a:outerShdw>
                </a:effectLst>
                <a:latin typeface="Broadway" pitchFamily="82" charset="0"/>
                <a:ea typeface="DFPYeaSong-B5" pitchFamily="18" charset="-120"/>
              </a:rPr>
              <a:t>周期间波动小</a:t>
            </a:r>
          </a:p>
        </p:txBody>
      </p:sp>
      <p:pic>
        <p:nvPicPr>
          <p:cNvPr id="12" name="Picture 3"/>
          <p:cNvPicPr>
            <a:picLocks noChangeAspect="1" noChangeArrowheads="1"/>
          </p:cNvPicPr>
          <p:nvPr/>
        </p:nvPicPr>
        <p:blipFill>
          <a:blip r:embed="rId5" cstate="print"/>
          <a:srcRect/>
          <a:stretch>
            <a:fillRect/>
          </a:stretch>
        </p:blipFill>
        <p:spPr bwMode="auto">
          <a:xfrm>
            <a:off x="8762814" y="1809921"/>
            <a:ext cx="3123270" cy="3333377"/>
          </a:xfrm>
          <a:prstGeom prst="rect">
            <a:avLst/>
          </a:prstGeom>
          <a:noFill/>
          <a:ln w="9525">
            <a:noFill/>
            <a:miter lim="800000"/>
            <a:headEnd/>
            <a:tailEnd/>
          </a:ln>
        </p:spPr>
      </p:pic>
      <p:sp>
        <p:nvSpPr>
          <p:cNvPr id="13" name="TextBox 12"/>
          <p:cNvSpPr txBox="1"/>
          <p:nvPr/>
        </p:nvSpPr>
        <p:spPr>
          <a:xfrm>
            <a:off x="8560498" y="5259314"/>
            <a:ext cx="3527901" cy="538597"/>
          </a:xfrm>
          <a:prstGeom prst="rect">
            <a:avLst/>
          </a:prstGeom>
          <a:noFill/>
        </p:spPr>
        <p:txBody>
          <a:bodyPr wrap="square" lIns="121908" tIns="60954" rIns="121908" bIns="60954" rtlCol="0">
            <a:spAutoFit/>
          </a:bodyPr>
          <a:lstStyle/>
          <a:p>
            <a:r>
              <a:rPr lang="en-US" altLang="zh-CN" sz="2700" b="1" i="1" dirty="0">
                <a:solidFill>
                  <a:srgbClr val="FF0000"/>
                </a:solidFill>
                <a:effectLst>
                  <a:outerShdw blurRad="38100" dist="38100" dir="2700000" algn="tl">
                    <a:srgbClr val="000000">
                      <a:alpha val="43137"/>
                    </a:srgbClr>
                  </a:outerShdw>
                </a:effectLst>
                <a:latin typeface="Broadway" pitchFamily="82" charset="0"/>
                <a:ea typeface="DFPYeaSong-B5" pitchFamily="18" charset="-120"/>
              </a:rPr>
              <a:t>AMH</a:t>
            </a:r>
            <a:r>
              <a:rPr lang="zh-CN" altLang="en-US" sz="2700" b="1" i="1" dirty="0">
                <a:solidFill>
                  <a:srgbClr val="FF0000"/>
                </a:solidFill>
                <a:effectLst>
                  <a:outerShdw blurRad="38100" dist="38100" dir="2700000" algn="tl">
                    <a:srgbClr val="000000">
                      <a:alpha val="43137"/>
                    </a:srgbClr>
                  </a:outerShdw>
                </a:effectLst>
                <a:latin typeface="Broadway" pitchFamily="82" charset="0"/>
                <a:ea typeface="DFPYeaSong-B5" pitchFamily="18" charset="-120"/>
              </a:rPr>
              <a:t>一天间波动小</a:t>
            </a:r>
          </a:p>
        </p:txBody>
      </p:sp>
      <p:sp>
        <p:nvSpPr>
          <p:cNvPr id="14" name="矩形 13"/>
          <p:cNvSpPr/>
          <p:nvPr/>
        </p:nvSpPr>
        <p:spPr>
          <a:xfrm>
            <a:off x="8017941" y="6531959"/>
            <a:ext cx="3900750" cy="304879"/>
          </a:xfrm>
          <a:prstGeom prst="rect">
            <a:avLst/>
          </a:prstGeom>
        </p:spPr>
        <p:txBody>
          <a:bodyPr wrap="none" lIns="98721" tIns="49360" rIns="98721" bIns="49360">
            <a:spAutoFit/>
          </a:bodyPr>
          <a:lstStyle/>
          <a:p>
            <a:r>
              <a:rPr lang="da-DK" altLang="zh-CN" sz="1300" dirty="0">
                <a:ea typeface="微软雅黑" panose="020B0503020204020204" pitchFamily="34" charset="-122"/>
              </a:rPr>
              <a:t>Bungum L et al. Hum. Reprod. 2011;26:678-684-</a:t>
            </a:r>
            <a:r>
              <a:rPr lang="zh-CN" altLang="en-US" sz="1300" dirty="0">
                <a:ea typeface="微软雅黑" panose="020B0503020204020204" pitchFamily="34" charset="-122"/>
              </a:rPr>
              <a:t>隆德</a:t>
            </a:r>
          </a:p>
        </p:txBody>
      </p:sp>
    </p:spTree>
    <p:extLst>
      <p:ext uri="{BB962C8B-B14F-4D97-AF65-F5344CB8AC3E}">
        <p14:creationId xmlns:p14="http://schemas.microsoft.com/office/powerpoint/2010/main" val="31464675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 val="20160510105248"/>
  <p:tag name="MH_LIBRARY" val="GRAPHIC"/>
  <p:tag name="MH_TYPE" val="Text"/>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527152732"/>
  <p:tag name="MH_LIBRARY" val="GRAPHIC"/>
  <p:tag name="MH_TYPE" val="Other"/>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60527152732"/>
  <p:tag name="MH_LIBRARY" val="GRAPHIC"/>
  <p:tag name="MH_TYPE" val="Sub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527152732"/>
  <p:tag name="MH_LIBRARY" val="GRAPHIC"/>
  <p:tag name="MH_TYPE" val="Other"/>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60527152732"/>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527152732"/>
  <p:tag name="MH_LIBRARY" val="GRAPHIC"/>
  <p:tag name="MH_TYPE" val="Other"/>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60527152732"/>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527152732"/>
  <p:tag name="MH_LIBRARY" val="GRAPHIC"/>
  <p:tag name="MH_TYPE" val="Other"/>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 val="20160510105248"/>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510105248"/>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510105248"/>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527152732"/>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527152732"/>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0527152732"/>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527152732"/>
  <p:tag name="MH_LIBRARY" val="GRAPHIC"/>
  <p:tag name="MH_TYPE" val="Other"/>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60527152732"/>
  <p:tag name="MH_LIBRARY" val="GRAPHIC"/>
  <p:tag name="MH_TYPE" val="Other"/>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a:spAutoFit/>
      </a:bodyPr>
      <a:lstStyle>
        <a:defPPr fontAlgn="auto">
          <a:spcBef>
            <a:spcPts val="0"/>
          </a:spcBef>
          <a:spcAft>
            <a:spcPts val="0"/>
          </a:spcAft>
          <a:defRPr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7001</TotalTime>
  <Words>4464</Words>
  <Application>Microsoft Office PowerPoint</Application>
  <PresentationFormat>自定义</PresentationFormat>
  <Paragraphs>880</Paragraphs>
  <Slides>71</Slides>
  <Notes>33</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71</vt:i4>
      </vt:variant>
    </vt:vector>
  </HeadingPairs>
  <TitlesOfParts>
    <vt:vector size="88" baseType="lpstr">
      <vt:lpstr>Arial Unicode MS</vt:lpstr>
      <vt:lpstr>DFKai-SB</vt:lpstr>
      <vt:lpstr>DFPYeaSong-B5</vt:lpstr>
      <vt:lpstr>黑体</vt:lpstr>
      <vt:lpstr>华文中宋</vt:lpstr>
      <vt:lpstr>宋体</vt:lpstr>
      <vt:lpstr>微软雅黑</vt:lpstr>
      <vt:lpstr>幼圆</vt:lpstr>
      <vt:lpstr>Agency FB</vt:lpstr>
      <vt:lpstr>Arial</vt:lpstr>
      <vt:lpstr>Broadway</vt:lpstr>
      <vt:lpstr>Calibri</vt:lpstr>
      <vt:lpstr>Cambria</vt:lpstr>
      <vt:lpstr>Tahoma</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于大鹏</cp:lastModifiedBy>
  <cp:revision>1265</cp:revision>
  <dcterms:modified xsi:type="dcterms:W3CDTF">2017-03-17T05:38:00Z</dcterms:modified>
</cp:coreProperties>
</file>