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69" r:id="rId2"/>
    <p:sldId id="285" r:id="rId3"/>
    <p:sldId id="386" r:id="rId4"/>
    <p:sldId id="387" r:id="rId5"/>
    <p:sldId id="378" r:id="rId6"/>
    <p:sldId id="286" r:id="rId7"/>
    <p:sldId id="287" r:id="rId8"/>
    <p:sldId id="332" r:id="rId9"/>
    <p:sldId id="326" r:id="rId10"/>
    <p:sldId id="336" r:id="rId11"/>
    <p:sldId id="328" r:id="rId12"/>
    <p:sldId id="329" r:id="rId13"/>
    <p:sldId id="330" r:id="rId14"/>
    <p:sldId id="290" r:id="rId15"/>
    <p:sldId id="291" r:id="rId16"/>
    <p:sldId id="292" r:id="rId17"/>
    <p:sldId id="321" r:id="rId18"/>
    <p:sldId id="322" r:id="rId19"/>
    <p:sldId id="323" r:id="rId20"/>
    <p:sldId id="388" r:id="rId21"/>
    <p:sldId id="390" r:id="rId22"/>
    <p:sldId id="391" r:id="rId23"/>
    <p:sldId id="349" r:id="rId24"/>
    <p:sldId id="394" r:id="rId25"/>
    <p:sldId id="331" r:id="rId26"/>
    <p:sldId id="295" r:id="rId27"/>
    <p:sldId id="294" r:id="rId28"/>
    <p:sldId id="338" r:id="rId29"/>
    <p:sldId id="305" r:id="rId30"/>
    <p:sldId id="319" r:id="rId31"/>
    <p:sldId id="306" r:id="rId32"/>
    <p:sldId id="339" r:id="rId33"/>
    <p:sldId id="340" r:id="rId34"/>
    <p:sldId id="318"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A701"/>
    <a:srgbClr val="38507C"/>
    <a:srgbClr val="436093"/>
    <a:srgbClr val="FFC801"/>
    <a:srgbClr val="FFFFFF"/>
    <a:srgbClr val="4B6AA3"/>
    <a:srgbClr val="0070C0"/>
    <a:srgbClr val="ECED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7384" autoAdjust="0"/>
  </p:normalViewPr>
  <p:slideViewPr>
    <p:cSldViewPr>
      <p:cViewPr varScale="1">
        <p:scale>
          <a:sx n="72" d="100"/>
          <a:sy n="72" d="100"/>
        </p:scale>
        <p:origin x="1326" y="60"/>
      </p:cViewPr>
      <p:guideLst>
        <p:guide orient="horz" pos="2160"/>
        <p:guide pos="2880"/>
      </p:guideLst>
    </p:cSldViewPr>
  </p:slid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6A2BDE-6545-4808-B2C7-A08B3340DF84}" type="doc">
      <dgm:prSet loTypeId="urn:microsoft.com/office/officeart/2005/8/layout/hList1" loCatId="list" qsTypeId="urn:microsoft.com/office/officeart/2005/8/quickstyle/3d1" qsCatId="3D" csTypeId="urn:microsoft.com/office/officeart/2005/8/colors/accent3_2" csCatId="accent3" phldr="1"/>
      <dgm:spPr/>
      <dgm:t>
        <a:bodyPr/>
        <a:lstStyle/>
        <a:p>
          <a:endParaRPr lang="zh-CN" altLang="en-US"/>
        </a:p>
      </dgm:t>
    </dgm:pt>
    <dgm:pt modelId="{8DBB739B-EECB-4F37-965B-6A287EBED9FC}">
      <dgm:prSet phldrT="[文本]" custT="1"/>
      <dgm:spPr>
        <a:solidFill>
          <a:srgbClr val="38507C"/>
        </a:solidFill>
      </dgm:spPr>
      <dgm:t>
        <a:bodyPr/>
        <a:lstStyle/>
        <a:p>
          <a:r>
            <a:rPr lang="zh-CN" altLang="en-US" sz="2000" b="1" dirty="0">
              <a:latin typeface="微软雅黑" panose="020B0503020204020204" pitchFamily="34" charset="-122"/>
              <a:ea typeface="微软雅黑" panose="020B0503020204020204" pitchFamily="34" charset="-122"/>
            </a:rPr>
            <a:t>特殊人群</a:t>
          </a:r>
        </a:p>
      </dgm:t>
    </dgm:pt>
    <dgm:pt modelId="{D97EEEBA-B5C0-46D4-8754-AF0BA94F8BA5}" type="parTrans" cxnId="{DB1588C1-E186-41E6-A0FB-65052F049DFB}">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C5B65DFC-73FD-4AA0-BC21-6DA4E8695668}" type="sibTrans" cxnId="{DB1588C1-E186-41E6-A0FB-65052F049DFB}">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44494193-C869-4470-B55E-2D42555222B9}">
      <dgm:prSet phldrT="[文本]" custT="1"/>
      <dgm:spPr/>
      <dgm:t>
        <a:bodyPr/>
        <a:lstStyle/>
        <a:p>
          <a:r>
            <a:rPr lang="zh-CN" altLang="en-US" sz="2000" b="1" dirty="0">
              <a:latin typeface="微软雅黑" panose="020B0503020204020204" pitchFamily="34" charset="-122"/>
              <a:ea typeface="微软雅黑" panose="020B0503020204020204" pitchFamily="34" charset="-122"/>
            </a:rPr>
            <a:t>新生儿</a:t>
          </a:r>
        </a:p>
      </dgm:t>
    </dgm:pt>
    <dgm:pt modelId="{38129003-4E07-4595-91DB-FAF1DF6DD93E}" type="parTrans" cxnId="{9874EAF9-4EFC-4C7E-B161-EC235808C646}">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7EA95044-4D35-4B71-BD29-B1EA23919D8B}" type="sibTrans" cxnId="{9874EAF9-4EFC-4C7E-B161-EC235808C646}">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81993F1-E4CA-4B15-B15D-40DDAFC73CD1}">
      <dgm:prSet phldrT="[文本]" custT="1"/>
      <dgm:spPr/>
      <dgm:t>
        <a:bodyPr/>
        <a:lstStyle/>
        <a:p>
          <a:r>
            <a:rPr lang="zh-CN" altLang="en-US" sz="2000" b="1" dirty="0">
              <a:latin typeface="微软雅黑" panose="020B0503020204020204" pitchFamily="34" charset="-122"/>
              <a:ea typeface="微软雅黑" panose="020B0503020204020204" pitchFamily="34" charset="-122"/>
            </a:rPr>
            <a:t>妊娠妇女</a:t>
          </a:r>
        </a:p>
      </dgm:t>
    </dgm:pt>
    <dgm:pt modelId="{D7DE72A9-478E-44BA-AFDF-DC6CC2F23868}" type="parTrans" cxnId="{24EC3B43-6DFC-49EA-8450-6613CD6A9866}">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2F85E86-FD5F-41BC-BEDA-6A0FE7E87447}" type="sibTrans" cxnId="{24EC3B43-6DFC-49EA-8450-6613CD6A9866}">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05B9DFE9-9D2B-438E-8F18-CF8599FCF044}">
      <dgm:prSet phldrT="[文本]" custT="1"/>
      <dgm:spPr>
        <a:solidFill>
          <a:srgbClr val="38507C"/>
        </a:solidFill>
      </dgm:spPr>
      <dgm:t>
        <a:bodyPr/>
        <a:lstStyle/>
        <a:p>
          <a:r>
            <a:rPr lang="zh-CN" altLang="en-US" sz="2000" b="1" dirty="0">
              <a:latin typeface="微软雅黑" panose="020B0503020204020204" pitchFamily="34" charset="-122"/>
              <a:ea typeface="微软雅黑" panose="020B0503020204020204" pitchFamily="34" charset="-122"/>
            </a:rPr>
            <a:t>一级亲属</a:t>
          </a:r>
        </a:p>
      </dgm:t>
    </dgm:pt>
    <dgm:pt modelId="{983AE0C0-DB2B-41BE-8845-7DEF57E6CB65}" type="parTrans" cxnId="{C7D2C713-5E07-4D01-8490-ED48A1FC1F21}">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7E7670A1-0BB9-4A1B-9486-1756752DA0CD}" type="sibTrans" cxnId="{C7D2C713-5E07-4D01-8490-ED48A1FC1F21}">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4BC28276-3F5F-4E8C-A393-5D6BBAADA5B8}">
      <dgm:prSet phldrT="[文本]" custT="1"/>
      <dgm:spPr/>
      <dgm:t>
        <a:bodyPr/>
        <a:lstStyle/>
        <a:p>
          <a:r>
            <a:rPr lang="zh-CN" altLang="en-US" sz="2000" b="1" dirty="0">
              <a:latin typeface="微软雅黑" panose="020B0503020204020204" pitchFamily="34" charset="-122"/>
              <a:ea typeface="微软雅黑" panose="020B0503020204020204" pitchFamily="34" charset="-122"/>
            </a:rPr>
            <a:t>双生子</a:t>
          </a:r>
        </a:p>
      </dgm:t>
    </dgm:pt>
    <dgm:pt modelId="{F25BE433-8156-4913-A2AA-EF2ACCF6DAD2}" type="parTrans" cxnId="{F24DC68C-5D3E-4D17-AFEC-6FCC263D16EF}">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9AF24F11-A495-4C83-A2EC-0AC40E2A90AF}" type="sibTrans" cxnId="{F24DC68C-5D3E-4D17-AFEC-6FCC263D16EF}">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0BED316B-5412-47D2-8F15-DC5C0E420EB6}">
      <dgm:prSet phldrT="[文本]" custT="1"/>
      <dgm:spPr/>
      <dgm:t>
        <a:bodyPr/>
        <a:lstStyle/>
        <a:p>
          <a:r>
            <a:rPr lang="zh-CN" altLang="en-US" sz="2000" b="1" dirty="0">
              <a:latin typeface="微软雅黑" panose="020B0503020204020204" pitchFamily="34" charset="-122"/>
              <a:ea typeface="微软雅黑" panose="020B0503020204020204" pitchFamily="34" charset="-122"/>
            </a:rPr>
            <a:t>同胞先证者</a:t>
          </a:r>
        </a:p>
      </dgm:t>
    </dgm:pt>
    <dgm:pt modelId="{02546DEA-7889-4E41-A2E3-9D10EB0F63A7}" type="parTrans" cxnId="{A94644A5-1A0D-4802-BC7F-07C4E974B3F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0F432044-AC2F-488A-A893-B1636B1CBEFE}" type="sibTrans" cxnId="{A94644A5-1A0D-4802-BC7F-07C4E974B3F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EEE42DF8-D152-404E-91AE-9BFFB8C8B850}">
      <dgm:prSet phldrT="[文本]" custT="1"/>
      <dgm:spPr>
        <a:solidFill>
          <a:srgbClr val="38507C"/>
        </a:solidFill>
      </dgm:spPr>
      <dgm:t>
        <a:bodyPr/>
        <a:lstStyle/>
        <a:p>
          <a:r>
            <a:rPr lang="zh-CN" altLang="en-US" sz="2000" b="1" dirty="0">
              <a:latin typeface="微软雅黑" panose="020B0503020204020204" pitchFamily="34" charset="-122"/>
              <a:ea typeface="微软雅黑" panose="020B0503020204020204" pitchFamily="34" charset="-122"/>
            </a:rPr>
            <a:t>普通人群</a:t>
          </a:r>
        </a:p>
      </dgm:t>
    </dgm:pt>
    <dgm:pt modelId="{61EEA7E8-812B-4A2E-B5DB-3AD0D7205FA6}" type="parTrans" cxnId="{08362F10-2F22-445D-AFF3-3DFAD149E02F}">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908B51FB-9EA8-4CEB-847E-0B4212582DFC}" type="sibTrans" cxnId="{08362F10-2F22-445D-AFF3-3DFAD149E02F}">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684E4C0-B6F7-403D-A589-088DDA141460}">
      <dgm:prSet phldrT="[文本]" custT="1"/>
      <dgm:spPr/>
      <dgm:t>
        <a:bodyPr/>
        <a:lstStyle/>
        <a:p>
          <a:r>
            <a:rPr lang="zh-CN" altLang="en-US" sz="2000" b="1" dirty="0">
              <a:latin typeface="微软雅黑" panose="020B0503020204020204" pitchFamily="34" charset="-122"/>
              <a:ea typeface="微软雅黑" panose="020B0503020204020204" pitchFamily="34" charset="-122"/>
            </a:rPr>
            <a:t>健康管理</a:t>
          </a:r>
        </a:p>
      </dgm:t>
    </dgm:pt>
    <dgm:pt modelId="{A2F25122-8D34-4FA0-898A-46A5F542DF94}" type="parTrans" cxnId="{C0E3A48C-76F8-4DE4-A3B6-81D1293D6969}">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358B59A2-E167-47DA-87EC-F6F856DC41E5}" type="sibTrans" cxnId="{C0E3A48C-76F8-4DE4-A3B6-81D1293D6969}">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3583291D-3DAF-4C97-B236-DC2036094A78}">
      <dgm:prSet phldrT="[文本]" custT="1"/>
      <dgm:spPr/>
      <dgm:t>
        <a:bodyPr/>
        <a:lstStyle/>
        <a:p>
          <a:r>
            <a:rPr lang="zh-CN" altLang="en-US" sz="2000" b="1" dirty="0">
              <a:latin typeface="微软雅黑" panose="020B0503020204020204" pitchFamily="34" charset="-122"/>
              <a:ea typeface="微软雅黑" panose="020B0503020204020204" pitchFamily="34" charset="-122"/>
            </a:rPr>
            <a:t>青少年</a:t>
          </a:r>
        </a:p>
      </dgm:t>
    </dgm:pt>
    <dgm:pt modelId="{35FA07E0-F695-4533-B27F-96DF43F6D4AC}" type="parTrans" cxnId="{42EDD04A-3699-49BF-B7F4-3858A4106E0F}">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EA42B4B1-2953-4096-A5ED-65CAB6C6867D}" type="sibTrans" cxnId="{42EDD04A-3699-49BF-B7F4-3858A4106E0F}">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6A018D55-2B21-4F8B-9A4B-FFB5CABA7395}">
      <dgm:prSet phldrT="[文本]" custT="1"/>
      <dgm:spPr/>
      <dgm:t>
        <a:bodyPr/>
        <a:lstStyle/>
        <a:p>
          <a:r>
            <a:rPr lang="zh-CN" altLang="en-US" sz="2000" b="1" dirty="0">
              <a:latin typeface="微软雅黑" panose="020B0503020204020204" pitchFamily="34" charset="-122"/>
              <a:ea typeface="微软雅黑" panose="020B0503020204020204" pitchFamily="34" charset="-122"/>
            </a:rPr>
            <a:t>老年人</a:t>
          </a:r>
        </a:p>
      </dgm:t>
    </dgm:pt>
    <dgm:pt modelId="{89127BA8-A9A6-422A-B8BC-3FC5DF1F92A1}" type="parTrans" cxnId="{28DB3C27-4068-4D07-AFCA-3F0F90D41F2E}">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8A5AAA8E-5E74-4DFC-9BE2-E21D8C2F8F61}" type="sibTrans" cxnId="{28DB3C27-4068-4D07-AFCA-3F0F90D41F2E}">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1294C9C0-7196-44D0-9AB5-3A56F2FFD986}">
      <dgm:prSet phldrT="[文本]" custT="1"/>
      <dgm:spPr/>
      <dgm:t>
        <a:bodyPr/>
        <a:lstStyle/>
        <a:p>
          <a:r>
            <a:rPr lang="zh-CN" altLang="en-US" sz="2000" b="1" dirty="0">
              <a:latin typeface="微软雅黑" panose="020B0503020204020204" pitchFamily="34" charset="-122"/>
              <a:ea typeface="微软雅黑" panose="020B0503020204020204" pitchFamily="34" charset="-122"/>
            </a:rPr>
            <a:t>父母先证者</a:t>
          </a:r>
        </a:p>
      </dgm:t>
    </dgm:pt>
    <dgm:pt modelId="{72B6D70B-890F-4E91-A901-AD051E2CEA53}" type="parTrans" cxnId="{4707C27A-5262-4385-9755-1016B52A10B2}">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C00EBEA-397A-4E68-9388-DA1D3213F56E}" type="sibTrans" cxnId="{4707C27A-5262-4385-9755-1016B52A10B2}">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6FE4D9A0-9569-4E94-8279-E047B5F13E98}" type="pres">
      <dgm:prSet presAssocID="{3F6A2BDE-6545-4808-B2C7-A08B3340DF84}" presName="Name0" presStyleCnt="0">
        <dgm:presLayoutVars>
          <dgm:dir/>
          <dgm:animLvl val="lvl"/>
          <dgm:resizeHandles val="exact"/>
        </dgm:presLayoutVars>
      </dgm:prSet>
      <dgm:spPr/>
    </dgm:pt>
    <dgm:pt modelId="{99714CC0-176E-4F66-B815-7246062B84C9}" type="pres">
      <dgm:prSet presAssocID="{8DBB739B-EECB-4F37-965B-6A287EBED9FC}" presName="composite" presStyleCnt="0"/>
      <dgm:spPr/>
    </dgm:pt>
    <dgm:pt modelId="{9D7B160A-2D0A-4408-9E27-60EB4DE5B960}" type="pres">
      <dgm:prSet presAssocID="{8DBB739B-EECB-4F37-965B-6A287EBED9FC}" presName="parTx" presStyleLbl="alignNode1" presStyleIdx="0" presStyleCnt="3">
        <dgm:presLayoutVars>
          <dgm:chMax val="0"/>
          <dgm:chPref val="0"/>
          <dgm:bulletEnabled val="1"/>
        </dgm:presLayoutVars>
      </dgm:prSet>
      <dgm:spPr/>
    </dgm:pt>
    <dgm:pt modelId="{8C24A7AD-A241-4599-A006-C8F8ACD5C9AB}" type="pres">
      <dgm:prSet presAssocID="{8DBB739B-EECB-4F37-965B-6A287EBED9FC}" presName="desTx" presStyleLbl="alignAccFollowNode1" presStyleIdx="0" presStyleCnt="3">
        <dgm:presLayoutVars>
          <dgm:bulletEnabled val="1"/>
        </dgm:presLayoutVars>
      </dgm:prSet>
      <dgm:spPr/>
    </dgm:pt>
    <dgm:pt modelId="{2C912C6E-D3C0-4EED-9C79-EEA3AB7557A4}" type="pres">
      <dgm:prSet presAssocID="{C5B65DFC-73FD-4AA0-BC21-6DA4E8695668}" presName="space" presStyleCnt="0"/>
      <dgm:spPr/>
    </dgm:pt>
    <dgm:pt modelId="{46065A74-2A25-4664-874A-DB166EDA2368}" type="pres">
      <dgm:prSet presAssocID="{05B9DFE9-9D2B-438E-8F18-CF8599FCF044}" presName="composite" presStyleCnt="0"/>
      <dgm:spPr/>
    </dgm:pt>
    <dgm:pt modelId="{FB081F64-DA71-4E04-9539-FEDF64BA06C5}" type="pres">
      <dgm:prSet presAssocID="{05B9DFE9-9D2B-438E-8F18-CF8599FCF044}" presName="parTx" presStyleLbl="alignNode1" presStyleIdx="1" presStyleCnt="3">
        <dgm:presLayoutVars>
          <dgm:chMax val="0"/>
          <dgm:chPref val="0"/>
          <dgm:bulletEnabled val="1"/>
        </dgm:presLayoutVars>
      </dgm:prSet>
      <dgm:spPr/>
    </dgm:pt>
    <dgm:pt modelId="{0EF68A9C-652A-4BA9-BDE0-7256C7931B0E}" type="pres">
      <dgm:prSet presAssocID="{05B9DFE9-9D2B-438E-8F18-CF8599FCF044}" presName="desTx" presStyleLbl="alignAccFollowNode1" presStyleIdx="1" presStyleCnt="3">
        <dgm:presLayoutVars>
          <dgm:bulletEnabled val="1"/>
        </dgm:presLayoutVars>
      </dgm:prSet>
      <dgm:spPr/>
    </dgm:pt>
    <dgm:pt modelId="{8081C03D-FC19-498D-A918-8DED626D0198}" type="pres">
      <dgm:prSet presAssocID="{7E7670A1-0BB9-4A1B-9486-1756752DA0CD}" presName="space" presStyleCnt="0"/>
      <dgm:spPr/>
    </dgm:pt>
    <dgm:pt modelId="{F5C990B3-AE0D-4903-82D1-35EAE61826F8}" type="pres">
      <dgm:prSet presAssocID="{EEE42DF8-D152-404E-91AE-9BFFB8C8B850}" presName="composite" presStyleCnt="0"/>
      <dgm:spPr/>
    </dgm:pt>
    <dgm:pt modelId="{087F4622-1B47-4600-8F5B-2C4E3BA86058}" type="pres">
      <dgm:prSet presAssocID="{EEE42DF8-D152-404E-91AE-9BFFB8C8B850}" presName="parTx" presStyleLbl="alignNode1" presStyleIdx="2" presStyleCnt="3">
        <dgm:presLayoutVars>
          <dgm:chMax val="0"/>
          <dgm:chPref val="0"/>
          <dgm:bulletEnabled val="1"/>
        </dgm:presLayoutVars>
      </dgm:prSet>
      <dgm:spPr/>
    </dgm:pt>
    <dgm:pt modelId="{DCCD3714-6D03-4230-A5B8-F50151CD4F01}" type="pres">
      <dgm:prSet presAssocID="{EEE42DF8-D152-404E-91AE-9BFFB8C8B850}" presName="desTx" presStyleLbl="alignAccFollowNode1" presStyleIdx="2" presStyleCnt="3">
        <dgm:presLayoutVars>
          <dgm:bulletEnabled val="1"/>
        </dgm:presLayoutVars>
      </dgm:prSet>
      <dgm:spPr/>
    </dgm:pt>
  </dgm:ptLst>
  <dgm:cxnLst>
    <dgm:cxn modelId="{08362F10-2F22-445D-AFF3-3DFAD149E02F}" srcId="{3F6A2BDE-6545-4808-B2C7-A08B3340DF84}" destId="{EEE42DF8-D152-404E-91AE-9BFFB8C8B850}" srcOrd="2" destOrd="0" parTransId="{61EEA7E8-812B-4A2E-B5DB-3AD0D7205FA6}" sibTransId="{908B51FB-9EA8-4CEB-847E-0B4212582DFC}"/>
    <dgm:cxn modelId="{C7D2C713-5E07-4D01-8490-ED48A1FC1F21}" srcId="{3F6A2BDE-6545-4808-B2C7-A08B3340DF84}" destId="{05B9DFE9-9D2B-438E-8F18-CF8599FCF044}" srcOrd="1" destOrd="0" parTransId="{983AE0C0-DB2B-41BE-8845-7DEF57E6CB65}" sibTransId="{7E7670A1-0BB9-4A1B-9486-1756752DA0CD}"/>
    <dgm:cxn modelId="{9C7BEA1D-0583-4C69-A653-868E63B20CD5}" type="presOf" srcId="{1294C9C0-7196-44D0-9AB5-3A56F2FFD986}" destId="{0EF68A9C-652A-4BA9-BDE0-7256C7931B0E}" srcOrd="0" destOrd="2" presId="urn:microsoft.com/office/officeart/2005/8/layout/hList1"/>
    <dgm:cxn modelId="{28DB3C27-4068-4D07-AFCA-3F0F90D41F2E}" srcId="{8DBB739B-EECB-4F37-965B-6A287EBED9FC}" destId="{6A018D55-2B21-4F8B-9A4B-FFB5CABA7395}" srcOrd="3" destOrd="0" parTransId="{89127BA8-A9A6-422A-B8BC-3FC5DF1F92A1}" sibTransId="{8A5AAA8E-5E74-4DFC-9BE2-E21D8C2F8F61}"/>
    <dgm:cxn modelId="{94A6BC3B-7723-4AF1-BF05-591D3A051408}" type="presOf" srcId="{EEE42DF8-D152-404E-91AE-9BFFB8C8B850}" destId="{087F4622-1B47-4600-8F5B-2C4E3BA86058}" srcOrd="0" destOrd="0" presId="urn:microsoft.com/office/officeart/2005/8/layout/hList1"/>
    <dgm:cxn modelId="{63D7CE60-1DB4-4E69-A4D9-BB33ED877E63}" type="presOf" srcId="{6A018D55-2B21-4F8B-9A4B-FFB5CABA7395}" destId="{8C24A7AD-A241-4599-A006-C8F8ACD5C9AB}" srcOrd="0" destOrd="3" presId="urn:microsoft.com/office/officeart/2005/8/layout/hList1"/>
    <dgm:cxn modelId="{24EC3B43-6DFC-49EA-8450-6613CD6A9866}" srcId="{8DBB739B-EECB-4F37-965B-6A287EBED9FC}" destId="{B81993F1-E4CA-4B15-B15D-40DDAFC73CD1}" srcOrd="1" destOrd="0" parTransId="{D7DE72A9-478E-44BA-AFDF-DC6CC2F23868}" sibTransId="{B2F85E86-FD5F-41BC-BEDA-6A0FE7E87447}"/>
    <dgm:cxn modelId="{42EDD04A-3699-49BF-B7F4-3858A4106E0F}" srcId="{8DBB739B-EECB-4F37-965B-6A287EBED9FC}" destId="{3583291D-3DAF-4C97-B236-DC2036094A78}" srcOrd="2" destOrd="0" parTransId="{35FA07E0-F695-4533-B27F-96DF43F6D4AC}" sibTransId="{EA42B4B1-2953-4096-A5ED-65CAB6C6867D}"/>
    <dgm:cxn modelId="{6B13704E-1525-4515-8777-2164B197DB4C}" type="presOf" srcId="{8DBB739B-EECB-4F37-965B-6A287EBED9FC}" destId="{9D7B160A-2D0A-4408-9E27-60EB4DE5B960}" srcOrd="0" destOrd="0" presId="urn:microsoft.com/office/officeart/2005/8/layout/hList1"/>
    <dgm:cxn modelId="{4707C27A-5262-4385-9755-1016B52A10B2}" srcId="{05B9DFE9-9D2B-438E-8F18-CF8599FCF044}" destId="{1294C9C0-7196-44D0-9AB5-3A56F2FFD986}" srcOrd="2" destOrd="0" parTransId="{72B6D70B-890F-4E91-A901-AD051E2CEA53}" sibTransId="{BC00EBEA-397A-4E68-9388-DA1D3213F56E}"/>
    <dgm:cxn modelId="{0CE38481-398B-400E-AFFE-78B3D57D0010}" type="presOf" srcId="{4BC28276-3F5F-4E8C-A393-5D6BBAADA5B8}" destId="{0EF68A9C-652A-4BA9-BDE0-7256C7931B0E}" srcOrd="0" destOrd="0" presId="urn:microsoft.com/office/officeart/2005/8/layout/hList1"/>
    <dgm:cxn modelId="{C0E3A48C-76F8-4DE4-A3B6-81D1293D6969}" srcId="{EEE42DF8-D152-404E-91AE-9BFFB8C8B850}" destId="{5684E4C0-B6F7-403D-A589-088DDA141460}" srcOrd="0" destOrd="0" parTransId="{A2F25122-8D34-4FA0-898A-46A5F542DF94}" sibTransId="{358B59A2-E167-47DA-87EC-F6F856DC41E5}"/>
    <dgm:cxn modelId="{F24DC68C-5D3E-4D17-AFEC-6FCC263D16EF}" srcId="{05B9DFE9-9D2B-438E-8F18-CF8599FCF044}" destId="{4BC28276-3F5F-4E8C-A393-5D6BBAADA5B8}" srcOrd="0" destOrd="0" parTransId="{F25BE433-8156-4913-A2AA-EF2ACCF6DAD2}" sibTransId="{9AF24F11-A495-4C83-A2EC-0AC40E2A90AF}"/>
    <dgm:cxn modelId="{455A048E-649D-4B21-9B2A-1194CF164D8E}" type="presOf" srcId="{3F6A2BDE-6545-4808-B2C7-A08B3340DF84}" destId="{6FE4D9A0-9569-4E94-8279-E047B5F13E98}" srcOrd="0" destOrd="0" presId="urn:microsoft.com/office/officeart/2005/8/layout/hList1"/>
    <dgm:cxn modelId="{E4E5738E-47AC-4951-A236-60F641E5DA06}" type="presOf" srcId="{5684E4C0-B6F7-403D-A589-088DDA141460}" destId="{DCCD3714-6D03-4230-A5B8-F50151CD4F01}" srcOrd="0" destOrd="0" presId="urn:microsoft.com/office/officeart/2005/8/layout/hList1"/>
    <dgm:cxn modelId="{A94644A5-1A0D-4802-BC7F-07C4E974B3F3}" srcId="{05B9DFE9-9D2B-438E-8F18-CF8599FCF044}" destId="{0BED316B-5412-47D2-8F15-DC5C0E420EB6}" srcOrd="1" destOrd="0" parTransId="{02546DEA-7889-4E41-A2E3-9D10EB0F63A7}" sibTransId="{0F432044-AC2F-488A-A893-B1636B1CBEFE}"/>
    <dgm:cxn modelId="{CD459CAA-96F1-4CC9-90C2-854DCF3083EF}" type="presOf" srcId="{0BED316B-5412-47D2-8F15-DC5C0E420EB6}" destId="{0EF68A9C-652A-4BA9-BDE0-7256C7931B0E}" srcOrd="0" destOrd="1" presId="urn:microsoft.com/office/officeart/2005/8/layout/hList1"/>
    <dgm:cxn modelId="{8ED8B2AF-F27D-4273-BAE8-2C28E081F28D}" type="presOf" srcId="{44494193-C869-4470-B55E-2D42555222B9}" destId="{8C24A7AD-A241-4599-A006-C8F8ACD5C9AB}" srcOrd="0" destOrd="0" presId="urn:microsoft.com/office/officeart/2005/8/layout/hList1"/>
    <dgm:cxn modelId="{DB1588C1-E186-41E6-A0FB-65052F049DFB}" srcId="{3F6A2BDE-6545-4808-B2C7-A08B3340DF84}" destId="{8DBB739B-EECB-4F37-965B-6A287EBED9FC}" srcOrd="0" destOrd="0" parTransId="{D97EEEBA-B5C0-46D4-8754-AF0BA94F8BA5}" sibTransId="{C5B65DFC-73FD-4AA0-BC21-6DA4E8695668}"/>
    <dgm:cxn modelId="{AD7E09C8-2AFD-40C0-8535-767BA4B3DF2B}" type="presOf" srcId="{B81993F1-E4CA-4B15-B15D-40DDAFC73CD1}" destId="{8C24A7AD-A241-4599-A006-C8F8ACD5C9AB}" srcOrd="0" destOrd="1" presId="urn:microsoft.com/office/officeart/2005/8/layout/hList1"/>
    <dgm:cxn modelId="{ADB625E1-FC9B-41B6-AE04-74C1D8417AB6}" type="presOf" srcId="{3583291D-3DAF-4C97-B236-DC2036094A78}" destId="{8C24A7AD-A241-4599-A006-C8F8ACD5C9AB}" srcOrd="0" destOrd="2" presId="urn:microsoft.com/office/officeart/2005/8/layout/hList1"/>
    <dgm:cxn modelId="{423AD6F0-EADC-4BBB-A878-B8DFC0503551}" type="presOf" srcId="{05B9DFE9-9D2B-438E-8F18-CF8599FCF044}" destId="{FB081F64-DA71-4E04-9539-FEDF64BA06C5}" srcOrd="0" destOrd="0" presId="urn:microsoft.com/office/officeart/2005/8/layout/hList1"/>
    <dgm:cxn modelId="{9874EAF9-4EFC-4C7E-B161-EC235808C646}" srcId="{8DBB739B-EECB-4F37-965B-6A287EBED9FC}" destId="{44494193-C869-4470-B55E-2D42555222B9}" srcOrd="0" destOrd="0" parTransId="{38129003-4E07-4595-91DB-FAF1DF6DD93E}" sibTransId="{7EA95044-4D35-4B71-BD29-B1EA23919D8B}"/>
    <dgm:cxn modelId="{B0D05996-B1D8-457B-8F1E-3FA8EEE16E94}" type="presParOf" srcId="{6FE4D9A0-9569-4E94-8279-E047B5F13E98}" destId="{99714CC0-176E-4F66-B815-7246062B84C9}" srcOrd="0" destOrd="0" presId="urn:microsoft.com/office/officeart/2005/8/layout/hList1"/>
    <dgm:cxn modelId="{8782DD86-7895-4CAE-ABD8-5BCBDD9C9A95}" type="presParOf" srcId="{99714CC0-176E-4F66-B815-7246062B84C9}" destId="{9D7B160A-2D0A-4408-9E27-60EB4DE5B960}" srcOrd="0" destOrd="0" presId="urn:microsoft.com/office/officeart/2005/8/layout/hList1"/>
    <dgm:cxn modelId="{5BF37C71-8EFF-4CC4-9B9D-C12253C14647}" type="presParOf" srcId="{99714CC0-176E-4F66-B815-7246062B84C9}" destId="{8C24A7AD-A241-4599-A006-C8F8ACD5C9AB}" srcOrd="1" destOrd="0" presId="urn:microsoft.com/office/officeart/2005/8/layout/hList1"/>
    <dgm:cxn modelId="{9DD12C10-EAD3-417F-9319-28A92A8EC661}" type="presParOf" srcId="{6FE4D9A0-9569-4E94-8279-E047B5F13E98}" destId="{2C912C6E-D3C0-4EED-9C79-EEA3AB7557A4}" srcOrd="1" destOrd="0" presId="urn:microsoft.com/office/officeart/2005/8/layout/hList1"/>
    <dgm:cxn modelId="{7DD37215-690E-4ACD-995C-E81DB6CC585C}" type="presParOf" srcId="{6FE4D9A0-9569-4E94-8279-E047B5F13E98}" destId="{46065A74-2A25-4664-874A-DB166EDA2368}" srcOrd="2" destOrd="0" presId="urn:microsoft.com/office/officeart/2005/8/layout/hList1"/>
    <dgm:cxn modelId="{167FF711-0BC6-42AF-8D8B-9DC6EB46638B}" type="presParOf" srcId="{46065A74-2A25-4664-874A-DB166EDA2368}" destId="{FB081F64-DA71-4E04-9539-FEDF64BA06C5}" srcOrd="0" destOrd="0" presId="urn:microsoft.com/office/officeart/2005/8/layout/hList1"/>
    <dgm:cxn modelId="{374FFB77-F798-4547-9F60-B3A66154B6B9}" type="presParOf" srcId="{46065A74-2A25-4664-874A-DB166EDA2368}" destId="{0EF68A9C-652A-4BA9-BDE0-7256C7931B0E}" srcOrd="1" destOrd="0" presId="urn:microsoft.com/office/officeart/2005/8/layout/hList1"/>
    <dgm:cxn modelId="{1F8E76F4-CF60-42D3-AD54-ABE81B7FCBEA}" type="presParOf" srcId="{6FE4D9A0-9569-4E94-8279-E047B5F13E98}" destId="{8081C03D-FC19-498D-A918-8DED626D0198}" srcOrd="3" destOrd="0" presId="urn:microsoft.com/office/officeart/2005/8/layout/hList1"/>
    <dgm:cxn modelId="{B8C020FD-E94D-464B-979E-C3EC9B1A672D}" type="presParOf" srcId="{6FE4D9A0-9569-4E94-8279-E047B5F13E98}" destId="{F5C990B3-AE0D-4903-82D1-35EAE61826F8}" srcOrd="4" destOrd="0" presId="urn:microsoft.com/office/officeart/2005/8/layout/hList1"/>
    <dgm:cxn modelId="{FA689713-DF37-40FD-86E1-9303C1741D1F}" type="presParOf" srcId="{F5C990B3-AE0D-4903-82D1-35EAE61826F8}" destId="{087F4622-1B47-4600-8F5B-2C4E3BA86058}" srcOrd="0" destOrd="0" presId="urn:microsoft.com/office/officeart/2005/8/layout/hList1"/>
    <dgm:cxn modelId="{EC0CFAA7-AEB0-4288-A507-4D109A07F019}" type="presParOf" srcId="{F5C990B3-AE0D-4903-82D1-35EAE61826F8}" destId="{DCCD3714-6D03-4230-A5B8-F50151CD4F0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7B160A-2D0A-4408-9E27-60EB4DE5B960}">
      <dsp:nvSpPr>
        <dsp:cNvPr id="0" name=""/>
        <dsp:cNvSpPr/>
      </dsp:nvSpPr>
      <dsp:spPr>
        <a:xfrm>
          <a:off x="2436" y="12835"/>
          <a:ext cx="2375816" cy="950326"/>
        </a:xfrm>
        <a:prstGeom prst="rect">
          <a:avLst/>
        </a:prstGeom>
        <a:solidFill>
          <a:srgbClr val="38507C"/>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anose="020B0503020204020204" pitchFamily="34" charset="-122"/>
              <a:ea typeface="微软雅黑" panose="020B0503020204020204" pitchFamily="34" charset="-122"/>
            </a:rPr>
            <a:t>特殊人群</a:t>
          </a:r>
        </a:p>
      </dsp:txBody>
      <dsp:txXfrm>
        <a:off x="2436" y="12835"/>
        <a:ext cx="2375816" cy="950326"/>
      </dsp:txXfrm>
    </dsp:sp>
    <dsp:sp modelId="{8C24A7AD-A241-4599-A006-C8F8ACD5C9AB}">
      <dsp:nvSpPr>
        <dsp:cNvPr id="0" name=""/>
        <dsp:cNvSpPr/>
      </dsp:nvSpPr>
      <dsp:spPr>
        <a:xfrm>
          <a:off x="2436" y="963162"/>
          <a:ext cx="2375816" cy="2196000"/>
        </a:xfrm>
        <a:prstGeom prst="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a:latin typeface="微软雅黑" panose="020B0503020204020204" pitchFamily="34" charset="-122"/>
              <a:ea typeface="微软雅黑" panose="020B0503020204020204" pitchFamily="34" charset="-122"/>
            </a:rPr>
            <a:t>新生儿</a:t>
          </a:r>
        </a:p>
        <a:p>
          <a:pPr marL="228600" lvl="1" indent="-228600" algn="l" defTabSz="889000">
            <a:lnSpc>
              <a:spcPct val="90000"/>
            </a:lnSpc>
            <a:spcBef>
              <a:spcPct val="0"/>
            </a:spcBef>
            <a:spcAft>
              <a:spcPct val="15000"/>
            </a:spcAft>
            <a:buChar char="•"/>
          </a:pPr>
          <a:r>
            <a:rPr lang="zh-CN" altLang="en-US" sz="2000" b="1" kern="1200" dirty="0">
              <a:latin typeface="微软雅黑" panose="020B0503020204020204" pitchFamily="34" charset="-122"/>
              <a:ea typeface="微软雅黑" panose="020B0503020204020204" pitchFamily="34" charset="-122"/>
            </a:rPr>
            <a:t>妊娠妇女</a:t>
          </a:r>
        </a:p>
        <a:p>
          <a:pPr marL="228600" lvl="1" indent="-228600" algn="l" defTabSz="889000">
            <a:lnSpc>
              <a:spcPct val="90000"/>
            </a:lnSpc>
            <a:spcBef>
              <a:spcPct val="0"/>
            </a:spcBef>
            <a:spcAft>
              <a:spcPct val="15000"/>
            </a:spcAft>
            <a:buChar char="•"/>
          </a:pPr>
          <a:r>
            <a:rPr lang="zh-CN" altLang="en-US" sz="2000" b="1" kern="1200" dirty="0">
              <a:latin typeface="微软雅黑" panose="020B0503020204020204" pitchFamily="34" charset="-122"/>
              <a:ea typeface="微软雅黑" panose="020B0503020204020204" pitchFamily="34" charset="-122"/>
            </a:rPr>
            <a:t>青少年</a:t>
          </a:r>
        </a:p>
        <a:p>
          <a:pPr marL="228600" lvl="1" indent="-228600" algn="l" defTabSz="889000">
            <a:lnSpc>
              <a:spcPct val="90000"/>
            </a:lnSpc>
            <a:spcBef>
              <a:spcPct val="0"/>
            </a:spcBef>
            <a:spcAft>
              <a:spcPct val="15000"/>
            </a:spcAft>
            <a:buChar char="•"/>
          </a:pPr>
          <a:r>
            <a:rPr lang="zh-CN" altLang="en-US" sz="2000" b="1" kern="1200" dirty="0">
              <a:latin typeface="微软雅黑" panose="020B0503020204020204" pitchFamily="34" charset="-122"/>
              <a:ea typeface="微软雅黑" panose="020B0503020204020204" pitchFamily="34" charset="-122"/>
            </a:rPr>
            <a:t>老年人</a:t>
          </a:r>
        </a:p>
      </dsp:txBody>
      <dsp:txXfrm>
        <a:off x="2436" y="963162"/>
        <a:ext cx="2375816" cy="2196000"/>
      </dsp:txXfrm>
    </dsp:sp>
    <dsp:sp modelId="{FB081F64-DA71-4E04-9539-FEDF64BA06C5}">
      <dsp:nvSpPr>
        <dsp:cNvPr id="0" name=""/>
        <dsp:cNvSpPr/>
      </dsp:nvSpPr>
      <dsp:spPr>
        <a:xfrm>
          <a:off x="2710867" y="12835"/>
          <a:ext cx="2375816" cy="950326"/>
        </a:xfrm>
        <a:prstGeom prst="rect">
          <a:avLst/>
        </a:prstGeom>
        <a:solidFill>
          <a:srgbClr val="38507C"/>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anose="020B0503020204020204" pitchFamily="34" charset="-122"/>
              <a:ea typeface="微软雅黑" panose="020B0503020204020204" pitchFamily="34" charset="-122"/>
            </a:rPr>
            <a:t>一级亲属</a:t>
          </a:r>
        </a:p>
      </dsp:txBody>
      <dsp:txXfrm>
        <a:off x="2710867" y="12835"/>
        <a:ext cx="2375816" cy="950326"/>
      </dsp:txXfrm>
    </dsp:sp>
    <dsp:sp modelId="{0EF68A9C-652A-4BA9-BDE0-7256C7931B0E}">
      <dsp:nvSpPr>
        <dsp:cNvPr id="0" name=""/>
        <dsp:cNvSpPr/>
      </dsp:nvSpPr>
      <dsp:spPr>
        <a:xfrm>
          <a:off x="2710867" y="963162"/>
          <a:ext cx="2375816" cy="2196000"/>
        </a:xfrm>
        <a:prstGeom prst="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a:latin typeface="微软雅黑" panose="020B0503020204020204" pitchFamily="34" charset="-122"/>
              <a:ea typeface="微软雅黑" panose="020B0503020204020204" pitchFamily="34" charset="-122"/>
            </a:rPr>
            <a:t>双生子</a:t>
          </a:r>
        </a:p>
        <a:p>
          <a:pPr marL="228600" lvl="1" indent="-228600" algn="l" defTabSz="889000">
            <a:lnSpc>
              <a:spcPct val="90000"/>
            </a:lnSpc>
            <a:spcBef>
              <a:spcPct val="0"/>
            </a:spcBef>
            <a:spcAft>
              <a:spcPct val="15000"/>
            </a:spcAft>
            <a:buChar char="•"/>
          </a:pPr>
          <a:r>
            <a:rPr lang="zh-CN" altLang="en-US" sz="2000" b="1" kern="1200" dirty="0">
              <a:latin typeface="微软雅黑" panose="020B0503020204020204" pitchFamily="34" charset="-122"/>
              <a:ea typeface="微软雅黑" panose="020B0503020204020204" pitchFamily="34" charset="-122"/>
            </a:rPr>
            <a:t>同胞先证者</a:t>
          </a:r>
        </a:p>
        <a:p>
          <a:pPr marL="228600" lvl="1" indent="-228600" algn="l" defTabSz="889000">
            <a:lnSpc>
              <a:spcPct val="90000"/>
            </a:lnSpc>
            <a:spcBef>
              <a:spcPct val="0"/>
            </a:spcBef>
            <a:spcAft>
              <a:spcPct val="15000"/>
            </a:spcAft>
            <a:buChar char="•"/>
          </a:pPr>
          <a:r>
            <a:rPr lang="zh-CN" altLang="en-US" sz="2000" b="1" kern="1200" dirty="0">
              <a:latin typeface="微软雅黑" panose="020B0503020204020204" pitchFamily="34" charset="-122"/>
              <a:ea typeface="微软雅黑" panose="020B0503020204020204" pitchFamily="34" charset="-122"/>
            </a:rPr>
            <a:t>父母先证者</a:t>
          </a:r>
        </a:p>
      </dsp:txBody>
      <dsp:txXfrm>
        <a:off x="2710867" y="963162"/>
        <a:ext cx="2375816" cy="2196000"/>
      </dsp:txXfrm>
    </dsp:sp>
    <dsp:sp modelId="{087F4622-1B47-4600-8F5B-2C4E3BA86058}">
      <dsp:nvSpPr>
        <dsp:cNvPr id="0" name=""/>
        <dsp:cNvSpPr/>
      </dsp:nvSpPr>
      <dsp:spPr>
        <a:xfrm>
          <a:off x="5419298" y="12835"/>
          <a:ext cx="2375816" cy="950326"/>
        </a:xfrm>
        <a:prstGeom prst="rect">
          <a:avLst/>
        </a:prstGeom>
        <a:solidFill>
          <a:srgbClr val="38507C"/>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latin typeface="微软雅黑" panose="020B0503020204020204" pitchFamily="34" charset="-122"/>
              <a:ea typeface="微软雅黑" panose="020B0503020204020204" pitchFamily="34" charset="-122"/>
            </a:rPr>
            <a:t>普通人群</a:t>
          </a:r>
        </a:p>
      </dsp:txBody>
      <dsp:txXfrm>
        <a:off x="5419298" y="12835"/>
        <a:ext cx="2375816" cy="950326"/>
      </dsp:txXfrm>
    </dsp:sp>
    <dsp:sp modelId="{DCCD3714-6D03-4230-A5B8-F50151CD4F01}">
      <dsp:nvSpPr>
        <dsp:cNvPr id="0" name=""/>
        <dsp:cNvSpPr/>
      </dsp:nvSpPr>
      <dsp:spPr>
        <a:xfrm>
          <a:off x="5419298" y="963162"/>
          <a:ext cx="2375816" cy="2196000"/>
        </a:xfrm>
        <a:prstGeom prst="rect">
          <a:avLst/>
        </a:prstGeom>
        <a:solidFill>
          <a:schemeClr val="accent3">
            <a:alpha val="90000"/>
            <a:tint val="40000"/>
            <a:hueOff val="0"/>
            <a:satOff val="0"/>
            <a:lumOff val="0"/>
            <a:alphaOff val="0"/>
          </a:schemeClr>
        </a:solidFill>
        <a:ln w="9525" cap="flat" cmpd="sng" algn="ctr">
          <a:solidFill>
            <a:schemeClr val="accent3">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a:latin typeface="微软雅黑" panose="020B0503020204020204" pitchFamily="34" charset="-122"/>
              <a:ea typeface="微软雅黑" panose="020B0503020204020204" pitchFamily="34" charset="-122"/>
            </a:rPr>
            <a:t>健康管理</a:t>
          </a:r>
        </a:p>
      </dsp:txBody>
      <dsp:txXfrm>
        <a:off x="5419298" y="963162"/>
        <a:ext cx="2375816" cy="219600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D037A4-9CA3-43BC-A3A2-BB6EB97B33EC}" type="datetimeFigureOut">
              <a:rPr lang="zh-CN" altLang="en-US" smtClean="0"/>
              <a:pPr/>
              <a:t>2017/3/16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1F3F50-2A0D-42CE-90F4-C3AD6A0A6FC4}" type="slidenum">
              <a:rPr lang="zh-CN" altLang="en-US" smtClean="0"/>
              <a:pPr/>
              <a:t>‹#›</a:t>
            </a:fld>
            <a:endParaRPr lang="zh-CN" altLang="en-US"/>
          </a:p>
        </p:txBody>
      </p:sp>
    </p:spTree>
    <p:extLst>
      <p:ext uri="{BB962C8B-B14F-4D97-AF65-F5344CB8AC3E}">
        <p14:creationId xmlns:p14="http://schemas.microsoft.com/office/powerpoint/2010/main" val="2719688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71F3F50-2A0D-42CE-90F4-C3AD6A0A6FC4}" type="slidenum">
              <a:rPr lang="zh-CN" altLang="en-US" smtClean="0"/>
              <a:pPr/>
              <a:t>1</a:t>
            </a:fld>
            <a:endParaRPr lang="zh-CN" altLang="en-US"/>
          </a:p>
        </p:txBody>
      </p:sp>
    </p:spTree>
    <p:extLst>
      <p:ext uri="{BB962C8B-B14F-4D97-AF65-F5344CB8AC3E}">
        <p14:creationId xmlns:p14="http://schemas.microsoft.com/office/powerpoint/2010/main" val="98668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71F3F50-2A0D-42CE-90F4-C3AD6A0A6FC4}" type="slidenum">
              <a:rPr lang="zh-CN" altLang="en-US" smtClean="0"/>
              <a:pPr/>
              <a:t>7</a:t>
            </a:fld>
            <a:endParaRPr lang="zh-CN" altLang="en-US"/>
          </a:p>
        </p:txBody>
      </p:sp>
    </p:spTree>
    <p:extLst>
      <p:ext uri="{BB962C8B-B14F-4D97-AF65-F5344CB8AC3E}">
        <p14:creationId xmlns:p14="http://schemas.microsoft.com/office/powerpoint/2010/main" val="3842863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a:solidFill>
                  <a:srgbClr val="38507C"/>
                </a:solidFill>
                <a:latin typeface="微软雅黑" panose="020B0503020204020204" pitchFamily="34" charset="-122"/>
                <a:ea typeface="微软雅黑" panose="020B0503020204020204" pitchFamily="34" charset="-122"/>
              </a:rPr>
              <a:t>在自身抗体出现，但是未发展成为自身免疫性疾病的时候，进行有效的干预治疗，是避免自身免疫性疾病发展的有效途径</a:t>
            </a:r>
          </a:p>
          <a:p>
            <a:endParaRPr lang="zh-CN" altLang="en-US" dirty="0"/>
          </a:p>
        </p:txBody>
      </p:sp>
      <p:sp>
        <p:nvSpPr>
          <p:cNvPr id="4" name="灯片编号占位符 3"/>
          <p:cNvSpPr>
            <a:spLocks noGrp="1"/>
          </p:cNvSpPr>
          <p:nvPr>
            <p:ph type="sldNum" sz="quarter" idx="10"/>
          </p:nvPr>
        </p:nvSpPr>
        <p:spPr/>
        <p:txBody>
          <a:bodyPr/>
          <a:lstStyle/>
          <a:p>
            <a:fld id="{071F3F50-2A0D-42CE-90F4-C3AD6A0A6FC4}" type="slidenum">
              <a:rPr lang="zh-CN" altLang="en-US" smtClean="0"/>
              <a:pPr/>
              <a:t>8</a:t>
            </a:fld>
            <a:endParaRPr lang="zh-CN" altLang="en-US"/>
          </a:p>
        </p:txBody>
      </p:sp>
    </p:spTree>
    <p:extLst>
      <p:ext uri="{BB962C8B-B14F-4D97-AF65-F5344CB8AC3E}">
        <p14:creationId xmlns:p14="http://schemas.microsoft.com/office/powerpoint/2010/main" val="27916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0" i="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071F3F50-2A0D-42CE-90F4-C3AD6A0A6FC4}" type="slidenum">
              <a:rPr lang="zh-CN" altLang="en-US" smtClean="0"/>
              <a:pPr/>
              <a:t>9</a:t>
            </a:fld>
            <a:endParaRPr lang="zh-CN" altLang="en-US"/>
          </a:p>
        </p:txBody>
      </p:sp>
    </p:spTree>
    <p:extLst>
      <p:ext uri="{BB962C8B-B14F-4D97-AF65-F5344CB8AC3E}">
        <p14:creationId xmlns:p14="http://schemas.microsoft.com/office/powerpoint/2010/main" val="1404598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a:p>
        </p:txBody>
      </p:sp>
      <p:sp>
        <p:nvSpPr>
          <p:cNvPr id="4" name="灯片编号占位符 3"/>
          <p:cNvSpPr>
            <a:spLocks noGrp="1"/>
          </p:cNvSpPr>
          <p:nvPr>
            <p:ph type="sldNum" sz="quarter" idx="10"/>
          </p:nvPr>
        </p:nvSpPr>
        <p:spPr/>
        <p:txBody>
          <a:bodyPr/>
          <a:lstStyle/>
          <a:p>
            <a:fld id="{071F3F50-2A0D-42CE-90F4-C3AD6A0A6FC4}" type="slidenum">
              <a:rPr lang="zh-CN" altLang="en-US" smtClean="0"/>
              <a:pPr/>
              <a:t>17</a:t>
            </a:fld>
            <a:endParaRPr lang="zh-CN" altLang="en-US"/>
          </a:p>
        </p:txBody>
      </p:sp>
    </p:spTree>
    <p:extLst>
      <p:ext uri="{BB962C8B-B14F-4D97-AF65-F5344CB8AC3E}">
        <p14:creationId xmlns:p14="http://schemas.microsoft.com/office/powerpoint/2010/main" val="4206483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F6992B4-B68C-4C28-B53B-CC7230BD547E}" type="slidenum">
              <a:rPr lang="zh-CN" altLang="en-US" smtClean="0"/>
              <a:pPr/>
              <a:t>23</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系统性红斑狼疮是</a:t>
            </a:r>
            <a:r>
              <a:rPr lang="zh-CN" altLang="en-US" sz="1200" kern="1200" baseline="0" dirty="0">
                <a:solidFill>
                  <a:schemeClr val="tx1"/>
                </a:solidFill>
                <a:latin typeface="+mn-lt"/>
                <a:ea typeface="+mn-ea"/>
                <a:cs typeface="+mn-cs"/>
              </a:rPr>
              <a:t>累及全身多个系统、多器官的弥漫性自身免疫疾病。以抗核抗体为代表的多种自身抗体和多系统受累是</a:t>
            </a:r>
            <a:r>
              <a:rPr lang="en-US" altLang="zh-CN" sz="1200" kern="1200" baseline="0" dirty="0">
                <a:solidFill>
                  <a:schemeClr val="tx1"/>
                </a:solidFill>
                <a:latin typeface="+mn-lt"/>
                <a:ea typeface="+mn-ea"/>
                <a:cs typeface="+mn-cs"/>
              </a:rPr>
              <a:t>SLE</a:t>
            </a:r>
            <a:r>
              <a:rPr lang="zh-CN" altLang="en-US" sz="1200" kern="1200" baseline="0" dirty="0">
                <a:solidFill>
                  <a:schemeClr val="tx1"/>
                </a:solidFill>
                <a:latin typeface="+mn-lt"/>
                <a:ea typeface="+mn-ea"/>
                <a:cs typeface="+mn-cs"/>
              </a:rPr>
              <a:t>的两个主要临床特征。</a:t>
            </a:r>
            <a:endParaRPr lang="en-US" altLang="zh-CN" sz="1200" kern="1200" baseline="0" dirty="0">
              <a:solidFill>
                <a:schemeClr val="tx1"/>
              </a:solidFill>
              <a:latin typeface="+mn-lt"/>
              <a:ea typeface="+mn-ea"/>
              <a:cs typeface="+mn-cs"/>
            </a:endParaRPr>
          </a:p>
          <a:p>
            <a:r>
              <a:rPr lang="zh-CN" altLang="en-US" dirty="0"/>
              <a:t>是典型的结缔组织病。在系统性红斑狼疮的检测图中。</a:t>
            </a:r>
          </a:p>
        </p:txBody>
      </p:sp>
      <p:sp>
        <p:nvSpPr>
          <p:cNvPr id="4" name="灯片编号占位符 3"/>
          <p:cNvSpPr>
            <a:spLocks noGrp="1"/>
          </p:cNvSpPr>
          <p:nvPr>
            <p:ph type="sldNum" sz="quarter" idx="10"/>
          </p:nvPr>
        </p:nvSpPr>
        <p:spPr/>
        <p:txBody>
          <a:bodyPr/>
          <a:lstStyle/>
          <a:p>
            <a:fld id="{98E49900-2864-446E-AAAB-ED777AED302E}" type="slidenum">
              <a:rPr lang="zh-CN" altLang="en-US" smtClean="0"/>
              <a:pPr/>
              <a:t>25</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71F3F50-2A0D-42CE-90F4-C3AD6A0A6FC4}" type="slidenum">
              <a:rPr lang="zh-CN" altLang="en-US" smtClean="0"/>
              <a:pPr/>
              <a:t>26</a:t>
            </a:fld>
            <a:endParaRPr lang="zh-CN" altLang="en-US"/>
          </a:p>
        </p:txBody>
      </p:sp>
    </p:spTree>
    <p:extLst>
      <p:ext uri="{BB962C8B-B14F-4D97-AF65-F5344CB8AC3E}">
        <p14:creationId xmlns:p14="http://schemas.microsoft.com/office/powerpoint/2010/main" val="965814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zh-CN" altLang="en-US" sz="1800" b="1" dirty="0">
                <a:solidFill>
                  <a:srgbClr val="38507C"/>
                </a:solidFill>
                <a:latin typeface="微软雅黑" pitchFamily="34" charset="-122"/>
                <a:ea typeface="微软雅黑" pitchFamily="34" charset="-122"/>
              </a:rPr>
              <a:t>分析后：</a:t>
            </a:r>
          </a:p>
          <a:p>
            <a:endParaRPr lang="zh-CN" altLang="en-US" dirty="0"/>
          </a:p>
        </p:txBody>
      </p:sp>
      <p:sp>
        <p:nvSpPr>
          <p:cNvPr id="4" name="灯片编号占位符 3"/>
          <p:cNvSpPr>
            <a:spLocks noGrp="1"/>
          </p:cNvSpPr>
          <p:nvPr>
            <p:ph type="sldNum" sz="quarter" idx="10"/>
          </p:nvPr>
        </p:nvSpPr>
        <p:spPr/>
        <p:txBody>
          <a:bodyPr/>
          <a:lstStyle/>
          <a:p>
            <a:fld id="{071F3F50-2A0D-42CE-90F4-C3AD6A0A6FC4}" type="slidenum">
              <a:rPr lang="zh-CN" altLang="en-US" smtClean="0"/>
              <a:pPr/>
              <a:t>28</a:t>
            </a:fld>
            <a:endParaRPr lang="zh-CN" altLang="en-US"/>
          </a:p>
        </p:txBody>
      </p:sp>
    </p:spTree>
    <p:extLst>
      <p:ext uri="{BB962C8B-B14F-4D97-AF65-F5344CB8AC3E}">
        <p14:creationId xmlns:p14="http://schemas.microsoft.com/office/powerpoint/2010/main" val="4293149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8937893-E1C6-46EC-B100-057D2CD5247C}" type="datetimeFigureOut">
              <a:rPr lang="zh-CN" altLang="en-US" smtClean="0"/>
              <a:pPr/>
              <a:t>2017/3/16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37B88E-E368-4300-AA40-B775C36FF6BF}" type="slidenum">
              <a:rPr lang="zh-CN" altLang="en-US" smtClean="0"/>
              <a:pPr/>
              <a:t>‹#›</a:t>
            </a:fld>
            <a:endParaRPr lang="zh-CN" altLang="en-US"/>
          </a:p>
        </p:txBody>
      </p:sp>
    </p:spTree>
    <p:extLst>
      <p:ext uri="{BB962C8B-B14F-4D97-AF65-F5344CB8AC3E}">
        <p14:creationId xmlns:p14="http://schemas.microsoft.com/office/powerpoint/2010/main" val="16793984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8937893-E1C6-46EC-B100-057D2CD5247C}" type="datetimeFigureOut">
              <a:rPr lang="zh-CN" altLang="en-US" smtClean="0"/>
              <a:pPr/>
              <a:t>2017/3/16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37B88E-E368-4300-AA40-B775C36FF6BF}" type="slidenum">
              <a:rPr lang="zh-CN" altLang="en-US" smtClean="0"/>
              <a:pPr/>
              <a:t>‹#›</a:t>
            </a:fld>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2000131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8937893-E1C6-46EC-B100-057D2CD5247C}" type="datetimeFigureOut">
              <a:rPr lang="zh-CN" altLang="en-US" smtClean="0"/>
              <a:pPr/>
              <a:t>2017/3/16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637B88E-E368-4300-AA40-B775C36FF6BF}" type="slidenum">
              <a:rPr lang="zh-CN" altLang="en-US" smtClean="0"/>
              <a:pPr/>
              <a:t>‹#›</a:t>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2746005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8937893-E1C6-46EC-B100-057D2CD5247C}" type="datetimeFigureOut">
              <a:rPr lang="zh-CN" altLang="en-US" smtClean="0"/>
              <a:pPr/>
              <a:t>2017/3/16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37B88E-E368-4300-AA40-B775C36FF6BF}" type="slidenum">
              <a:rPr lang="zh-CN" altLang="en-US" smtClean="0"/>
              <a:pPr/>
              <a:t>‹#›</a:t>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3410716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pPr>
              <a:defRPr/>
            </a:pPr>
            <a:endParaRPr lang="zh-CN" altLang="zh-CN"/>
          </a:p>
        </p:txBody>
      </p:sp>
      <p:sp>
        <p:nvSpPr>
          <p:cNvPr id="4" name="页脚占位符 3"/>
          <p:cNvSpPr>
            <a:spLocks noGrp="1"/>
          </p:cNvSpPr>
          <p:nvPr>
            <p:ph type="ftr" sz="quarter" idx="11"/>
          </p:nvPr>
        </p:nvSpPr>
        <p:spPr/>
        <p:txBody>
          <a:bodyPr/>
          <a:lstStyle>
            <a:lvl1pPr>
              <a:defRPr/>
            </a:lvl1pPr>
          </a:lstStyle>
          <a:p>
            <a:pPr>
              <a:defRPr/>
            </a:pPr>
            <a:r>
              <a:rPr lang="zh-CN" altLang="zh-CN"/>
              <a:t>Distributor Meeting 17 - 20 April 2012</a:t>
            </a:r>
            <a:endParaRPr lang="zh-CN" altLang="zh-CN" sz="1800">
              <a:solidFill>
                <a:schemeClr val="tx1"/>
              </a:solidFill>
              <a:latin typeface="Arial" pitchFamily="34" charset="0"/>
            </a:endParaRPr>
          </a:p>
        </p:txBody>
      </p:sp>
      <p:sp>
        <p:nvSpPr>
          <p:cNvPr id="5" name="灯片编号占位符 4"/>
          <p:cNvSpPr>
            <a:spLocks noGrp="1"/>
          </p:cNvSpPr>
          <p:nvPr>
            <p:ph type="sldNum" sz="quarter" idx="12"/>
          </p:nvPr>
        </p:nvSpPr>
        <p:spPr/>
        <p:txBody>
          <a:bodyPr/>
          <a:lstStyle>
            <a:lvl1pPr>
              <a:defRPr/>
            </a:lvl1pPr>
          </a:lstStyle>
          <a:p>
            <a:pPr>
              <a:defRPr/>
            </a:pPr>
            <a:fld id="{D430C7DC-D545-4ED2-ABC6-360220CA4A39}" type="slidenum">
              <a:rPr lang="zh-CN" altLang="en-US"/>
              <a:pPr>
                <a:defRPr/>
              </a:pPr>
              <a:t>‹#›</a:t>
            </a:fld>
            <a:endParaRPr lang="en-US" sz="1800">
              <a:solidFill>
                <a:schemeClr val="tx1"/>
              </a:solidFill>
              <a:latin typeface="Arial" pitchFamily="34" charset="0"/>
            </a:endParaRPr>
          </a:p>
        </p:txBody>
      </p: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27813051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CEDE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937893-E1C6-46EC-B100-057D2CD5247C}" type="datetimeFigureOut">
              <a:rPr lang="zh-CN" altLang="en-US" smtClean="0"/>
              <a:pPr/>
              <a:t>2017/3/16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37B88E-E368-4300-AA40-B775C36FF6BF}" type="slidenum">
              <a:rPr lang="zh-CN" altLang="en-US" smtClean="0"/>
              <a:pPr/>
              <a:t>‹#›</a:t>
            </a:fld>
            <a:endParaRPr lang="zh-CN" altLang="en-US"/>
          </a:p>
        </p:txBody>
      </p:sp>
    </p:spTree>
    <p:extLst>
      <p:ext uri="{BB962C8B-B14F-4D97-AF65-F5344CB8AC3E}">
        <p14:creationId xmlns:p14="http://schemas.microsoft.com/office/powerpoint/2010/main" val="3584160587"/>
      </p:ext>
    </p:extLst>
  </p:cSld>
  <p:clrMap bg1="lt1" tx1="dk1" bg2="lt2" tx2="dk2" accent1="accent1" accent2="accent2" accent3="accent3" accent4="accent4" accent5="accent5" accent6="accent6" hlink="hlink" folHlink="folHlink"/>
  <p:sldLayoutIdLst>
    <p:sldLayoutId id="2147483650" r:id="rId1"/>
    <p:sldLayoutId id="2147483652" r:id="rId2"/>
    <p:sldLayoutId id="2147483654" r:id="rId3"/>
    <p:sldLayoutId id="2147483655" r:id="rId4"/>
    <p:sldLayoutId id="2147483660"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6.jpe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9.jpe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pn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microsoft.com/office/2007/relationships/hdphoto" Target="../media/hdphoto5.wdp"/><Relationship Id="rId7"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1.xml"/><Relationship Id="rId6" Type="http://schemas.microsoft.com/office/2007/relationships/hdphoto" Target="../media/hdphoto8.wdp"/><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image" Target="../media/image32.wmf"/></Relationships>
</file>

<file path=ppt/slides/_rels/slide22.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33.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1.png"/><Relationship Id="rId4" Type="http://schemas.openxmlformats.org/officeDocument/2006/relationships/image" Target="../media/image37.png"/><Relationship Id="rId9" Type="http://schemas.openxmlformats.org/officeDocument/2006/relationships/image" Target="../media/image4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26.png"/><Relationship Id="rId3" Type="http://schemas.microsoft.com/office/2007/relationships/hdphoto" Target="../media/hdphoto10.wdp"/><Relationship Id="rId7" Type="http://schemas.openxmlformats.org/officeDocument/2006/relationships/image" Target="../media/image25.png"/><Relationship Id="rId2" Type="http://schemas.openxmlformats.org/officeDocument/2006/relationships/image" Target="../media/image43.png"/><Relationship Id="rId1" Type="http://schemas.openxmlformats.org/officeDocument/2006/relationships/slideLayout" Target="../slideLayouts/slideLayout1.xml"/><Relationship Id="rId6" Type="http://schemas.microsoft.com/office/2007/relationships/hdphoto" Target="../media/hdphoto11.wdp"/><Relationship Id="rId5" Type="http://schemas.openxmlformats.org/officeDocument/2006/relationships/image" Target="../media/image45.png"/><Relationship Id="rId4" Type="http://schemas.openxmlformats.org/officeDocument/2006/relationships/image" Target="../media/image44.png"/><Relationship Id="rId9" Type="http://schemas.openxmlformats.org/officeDocument/2006/relationships/image" Target="../media/image1.png"/></Relationships>
</file>

<file path=ppt/slides/_rels/slide2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12.wdp"/><Relationship Id="rId5" Type="http://schemas.openxmlformats.org/officeDocument/2006/relationships/image" Target="../media/image48.png"/><Relationship Id="rId10" Type="http://schemas.openxmlformats.org/officeDocument/2006/relationships/image" Target="../media/image52.png"/><Relationship Id="rId4" Type="http://schemas.openxmlformats.org/officeDocument/2006/relationships/image" Target="../media/image47.png"/><Relationship Id="rId9"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jpeg"/><Relationship Id="rId11" Type="http://schemas.openxmlformats.org/officeDocument/2006/relationships/image" Target="../media/image1.png"/><Relationship Id="rId5" Type="http://schemas.openxmlformats.org/officeDocument/2006/relationships/image" Target="../media/image9.png"/><Relationship Id="rId10" Type="http://schemas.microsoft.com/office/2007/relationships/hdphoto" Target="../media/hdphoto4.wdp"/><Relationship Id="rId4" Type="http://schemas.microsoft.com/office/2007/relationships/hdphoto" Target="../media/hdphoto2.wdp"/><Relationship Id="rId9"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microsoft.com/office/2007/relationships/hdphoto" Target="../media/hdphoto5.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349000"/>
            <a:ext cx="9144000" cy="2160000"/>
          </a:xfrm>
          <a:prstGeom prst="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6"/>
          <p:cNvSpPr txBox="1"/>
          <p:nvPr/>
        </p:nvSpPr>
        <p:spPr>
          <a:xfrm>
            <a:off x="1835696" y="2796647"/>
            <a:ext cx="7239000" cy="632353"/>
          </a:xfrm>
          <a:prstGeom prst="rect">
            <a:avLst/>
          </a:prstGeom>
          <a:noFill/>
        </p:spPr>
        <p:txBody>
          <a:bodyPr wrap="square" rtlCol="0">
            <a:spAutoFit/>
          </a:bodyPr>
          <a:lstStyle/>
          <a:p>
            <a:pPr algn="r">
              <a:lnSpc>
                <a:spcPct val="120000"/>
              </a:lnSpc>
            </a:pPr>
            <a:r>
              <a:rPr lang="zh-CN" altLang="en-US" sz="3200" b="1" dirty="0">
                <a:solidFill>
                  <a:srgbClr val="ECEDEF"/>
                </a:solidFill>
                <a:latin typeface="Arial" panose="020B0604020202020204" pitchFamily="34" charset="0"/>
                <a:ea typeface="微软雅黑" panose="020B0503020204020204" pitchFamily="34" charset="-122"/>
                <a:sym typeface="Arial" panose="020B0604020202020204" pitchFamily="34" charset="0"/>
              </a:rPr>
              <a:t>自身抗体检测现状以及发展方向</a:t>
            </a:r>
          </a:p>
        </p:txBody>
      </p:sp>
      <p:cxnSp>
        <p:nvCxnSpPr>
          <p:cNvPr id="7" name="直接连接符 6"/>
          <p:cNvCxnSpPr/>
          <p:nvPr/>
        </p:nvCxnSpPr>
        <p:spPr>
          <a:xfrm>
            <a:off x="2891118" y="3717032"/>
            <a:ext cx="625288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35"/>
          <p:cNvSpPr txBox="1"/>
          <p:nvPr/>
        </p:nvSpPr>
        <p:spPr>
          <a:xfrm>
            <a:off x="3419872" y="3895211"/>
            <a:ext cx="3384376" cy="369332"/>
          </a:xfrm>
          <a:prstGeom prst="rect">
            <a:avLst/>
          </a:prstGeom>
          <a:noFill/>
        </p:spPr>
        <p:txBody>
          <a:bodyPr wrap="square" rtlCol="0">
            <a:spAutoFit/>
          </a:bodyPr>
          <a:lstStyle/>
          <a:p>
            <a:pPr algn="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南京军区福州总医院检验科</a:t>
            </a:r>
          </a:p>
        </p:txBody>
      </p:sp>
      <p:sp>
        <p:nvSpPr>
          <p:cNvPr id="9" name="文本框 36"/>
          <p:cNvSpPr txBox="1"/>
          <p:nvPr/>
        </p:nvSpPr>
        <p:spPr>
          <a:xfrm>
            <a:off x="6012160" y="3895211"/>
            <a:ext cx="2519362" cy="369332"/>
          </a:xfrm>
          <a:prstGeom prst="rect">
            <a:avLst/>
          </a:prstGeom>
          <a:noFill/>
        </p:spPr>
        <p:txBody>
          <a:bodyPr wrap="square" rtlCol="0">
            <a:spAutoFit/>
          </a:bodyPr>
          <a:lstStyle/>
          <a:p>
            <a:pPr algn="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兰小鹏</a:t>
            </a:r>
          </a:p>
        </p:txBody>
      </p:sp>
      <p:grpSp>
        <p:nvGrpSpPr>
          <p:cNvPr id="22" name="组合 21"/>
          <p:cNvGrpSpPr/>
          <p:nvPr/>
        </p:nvGrpSpPr>
        <p:grpSpPr>
          <a:xfrm>
            <a:off x="395536" y="2555339"/>
            <a:ext cx="1747322" cy="1747322"/>
            <a:chOff x="395536" y="2555339"/>
            <a:chExt cx="1747322" cy="1747322"/>
          </a:xfrm>
        </p:grpSpPr>
        <p:sp>
          <p:nvSpPr>
            <p:cNvPr id="12" name="椭圆 11"/>
            <p:cNvSpPr/>
            <p:nvPr/>
          </p:nvSpPr>
          <p:spPr>
            <a:xfrm>
              <a:off x="395536" y="2555339"/>
              <a:ext cx="1747322" cy="1747322"/>
            </a:xfrm>
            <a:prstGeom prst="ellipse">
              <a:avLst/>
            </a:prstGeom>
            <a:solidFill>
              <a:schemeClr val="bg1"/>
            </a:solidFill>
            <a:ln w="127000">
              <a:solidFill>
                <a:srgbClr val="ECED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187624" y="3353527"/>
              <a:ext cx="521483" cy="541725"/>
            </a:xfrm>
            <a:prstGeom prst="ellipse">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4437" y="2223194"/>
            <a:ext cx="2414448" cy="2302959"/>
            <a:chOff x="64437" y="2223194"/>
            <a:chExt cx="2414448" cy="2302959"/>
          </a:xfrm>
        </p:grpSpPr>
        <p:sp>
          <p:nvSpPr>
            <p:cNvPr id="3" name="TextBox 2"/>
            <p:cNvSpPr txBox="1"/>
            <p:nvPr/>
          </p:nvSpPr>
          <p:spPr>
            <a:xfrm rot="947909">
              <a:off x="735985" y="4002933"/>
              <a:ext cx="504056" cy="523220"/>
            </a:xfrm>
            <a:prstGeom prst="rect">
              <a:avLst/>
            </a:prstGeom>
            <a:noFill/>
          </p:spPr>
          <p:txBody>
            <a:bodyPr wrap="square" rtlCol="0">
              <a:spAutoFit/>
            </a:bodyPr>
            <a:lstStyle/>
            <a:p>
              <a:r>
                <a:rPr lang="en-US" altLang="zh-CN" sz="2800" dirty="0">
                  <a:solidFill>
                    <a:srgbClr val="FFC801"/>
                  </a:solidFill>
                  <a:latin typeface="Aharoni" panose="02010803020104030203" pitchFamily="2" charset="-79"/>
                  <a:ea typeface="Adobe Gothic Std B" pitchFamily="34" charset="-128"/>
                  <a:cs typeface="Aharoni" panose="02010803020104030203" pitchFamily="2" charset="-79"/>
                </a:rPr>
                <a:t>Y</a:t>
              </a:r>
              <a:endParaRPr lang="zh-CN" altLang="en-US" sz="2800" dirty="0">
                <a:solidFill>
                  <a:srgbClr val="FFC801"/>
                </a:solidFill>
                <a:latin typeface="Aharoni" panose="02010803020104030203" pitchFamily="2" charset="-79"/>
                <a:cs typeface="Aharoni" panose="02010803020104030203" pitchFamily="2" charset="-79"/>
              </a:endParaRPr>
            </a:p>
          </p:txBody>
        </p:sp>
        <p:sp>
          <p:nvSpPr>
            <p:cNvPr id="14" name="TextBox 13"/>
            <p:cNvSpPr txBox="1"/>
            <p:nvPr/>
          </p:nvSpPr>
          <p:spPr>
            <a:xfrm rot="7822185">
              <a:off x="74019" y="2810435"/>
              <a:ext cx="504056" cy="523220"/>
            </a:xfrm>
            <a:prstGeom prst="rect">
              <a:avLst/>
            </a:prstGeom>
            <a:noFill/>
          </p:spPr>
          <p:txBody>
            <a:bodyPr wrap="square" rtlCol="0">
              <a:spAutoFit/>
            </a:bodyPr>
            <a:lstStyle/>
            <a:p>
              <a:r>
                <a:rPr lang="en-US" altLang="zh-CN" sz="2800" dirty="0">
                  <a:solidFill>
                    <a:srgbClr val="FFC801"/>
                  </a:solidFill>
                  <a:latin typeface="Aharoni" panose="02010803020104030203" pitchFamily="2" charset="-79"/>
                  <a:ea typeface="Adobe Gothic Std B" pitchFamily="34" charset="-128"/>
                  <a:cs typeface="Aharoni" panose="02010803020104030203" pitchFamily="2" charset="-79"/>
                </a:rPr>
                <a:t>Y</a:t>
              </a:r>
              <a:endParaRPr lang="zh-CN" altLang="en-US" sz="2800" dirty="0">
                <a:solidFill>
                  <a:srgbClr val="FFC801"/>
                </a:solidFill>
                <a:latin typeface="Aharoni" panose="02010803020104030203" pitchFamily="2" charset="-79"/>
                <a:cs typeface="Aharoni" panose="02010803020104030203" pitchFamily="2" charset="-79"/>
              </a:endParaRPr>
            </a:p>
          </p:txBody>
        </p:sp>
        <p:sp>
          <p:nvSpPr>
            <p:cNvPr id="15" name="TextBox 14"/>
            <p:cNvSpPr txBox="1"/>
            <p:nvPr/>
          </p:nvSpPr>
          <p:spPr>
            <a:xfrm rot="16976610">
              <a:off x="1965247" y="3445785"/>
              <a:ext cx="504056" cy="523220"/>
            </a:xfrm>
            <a:prstGeom prst="rect">
              <a:avLst/>
            </a:prstGeom>
            <a:noFill/>
          </p:spPr>
          <p:txBody>
            <a:bodyPr wrap="square" rtlCol="0">
              <a:spAutoFit/>
            </a:bodyPr>
            <a:lstStyle/>
            <a:p>
              <a:r>
                <a:rPr lang="en-US" altLang="zh-CN" sz="2800" dirty="0">
                  <a:solidFill>
                    <a:srgbClr val="FFC801"/>
                  </a:solidFill>
                  <a:latin typeface="Aharoni" panose="02010803020104030203" pitchFamily="2" charset="-79"/>
                  <a:ea typeface="Adobe Gothic Std B" pitchFamily="34" charset="-128"/>
                  <a:cs typeface="Aharoni" panose="02010803020104030203" pitchFamily="2" charset="-79"/>
                </a:rPr>
                <a:t>Y</a:t>
              </a:r>
              <a:endParaRPr lang="zh-CN" altLang="en-US" sz="2800" dirty="0">
                <a:solidFill>
                  <a:srgbClr val="FFC801"/>
                </a:solidFill>
                <a:latin typeface="Aharoni" panose="02010803020104030203" pitchFamily="2" charset="-79"/>
                <a:cs typeface="Aharoni" panose="02010803020104030203" pitchFamily="2" charset="-79"/>
              </a:endParaRPr>
            </a:p>
          </p:txBody>
        </p:sp>
        <p:sp>
          <p:nvSpPr>
            <p:cNvPr id="16" name="TextBox 15"/>
            <p:cNvSpPr txBox="1"/>
            <p:nvPr/>
          </p:nvSpPr>
          <p:spPr>
            <a:xfrm rot="11285107">
              <a:off x="1254144" y="2223194"/>
              <a:ext cx="504056" cy="523220"/>
            </a:xfrm>
            <a:prstGeom prst="rect">
              <a:avLst/>
            </a:prstGeom>
            <a:noFill/>
          </p:spPr>
          <p:txBody>
            <a:bodyPr wrap="square" rtlCol="0">
              <a:spAutoFit/>
            </a:bodyPr>
            <a:lstStyle/>
            <a:p>
              <a:r>
                <a:rPr lang="en-US" altLang="zh-CN" sz="2800" dirty="0">
                  <a:solidFill>
                    <a:srgbClr val="FFC801"/>
                  </a:solidFill>
                  <a:latin typeface="Aharoni" panose="02010803020104030203" pitchFamily="2" charset="-79"/>
                  <a:ea typeface="Adobe Gothic Std B" pitchFamily="34" charset="-128"/>
                  <a:cs typeface="Aharoni" panose="02010803020104030203" pitchFamily="2" charset="-79"/>
                </a:rPr>
                <a:t>Y</a:t>
              </a:r>
              <a:endParaRPr lang="zh-CN" altLang="en-US" sz="2800" dirty="0">
                <a:solidFill>
                  <a:srgbClr val="FFC801"/>
                </a:solidFill>
                <a:latin typeface="Aharoni" panose="02010803020104030203" pitchFamily="2" charset="-79"/>
                <a:cs typeface="Aharoni" panose="02010803020104030203" pitchFamily="2" charset="-79"/>
              </a:endParaRPr>
            </a:p>
          </p:txBody>
        </p:sp>
        <p:sp>
          <p:nvSpPr>
            <p:cNvPr id="17" name="TextBox 16"/>
            <p:cNvSpPr txBox="1"/>
            <p:nvPr/>
          </p:nvSpPr>
          <p:spPr>
            <a:xfrm rot="18929089">
              <a:off x="1668224" y="3818265"/>
              <a:ext cx="504056" cy="523220"/>
            </a:xfrm>
            <a:prstGeom prst="rect">
              <a:avLst/>
            </a:prstGeom>
            <a:noFill/>
          </p:spPr>
          <p:txBody>
            <a:bodyPr wrap="square" rtlCol="0">
              <a:spAutoFit/>
            </a:bodyPr>
            <a:lstStyle/>
            <a:p>
              <a:r>
                <a:rPr lang="en-US" altLang="zh-CN" sz="2800" dirty="0">
                  <a:solidFill>
                    <a:srgbClr val="FFC801"/>
                  </a:solidFill>
                  <a:latin typeface="Aharoni" panose="02010803020104030203" pitchFamily="2" charset="-79"/>
                  <a:ea typeface="Adobe Gothic Std B" pitchFamily="34" charset="-128"/>
                  <a:cs typeface="Aharoni" panose="02010803020104030203" pitchFamily="2" charset="-79"/>
                </a:rPr>
                <a:t>Y</a:t>
              </a:r>
              <a:endParaRPr lang="zh-CN" altLang="en-US" sz="2800" dirty="0">
                <a:solidFill>
                  <a:srgbClr val="FFC801"/>
                </a:solidFill>
                <a:latin typeface="Aharoni" panose="02010803020104030203" pitchFamily="2" charset="-79"/>
                <a:cs typeface="Aharoni" panose="02010803020104030203" pitchFamily="2" charset="-79"/>
              </a:endParaRPr>
            </a:p>
          </p:txBody>
        </p:sp>
        <p:sp>
          <p:nvSpPr>
            <p:cNvPr id="18" name="TextBox 17"/>
            <p:cNvSpPr txBox="1"/>
            <p:nvPr/>
          </p:nvSpPr>
          <p:spPr>
            <a:xfrm rot="13588036">
              <a:off x="1814855" y="2580179"/>
              <a:ext cx="504056" cy="523220"/>
            </a:xfrm>
            <a:prstGeom prst="rect">
              <a:avLst/>
            </a:prstGeom>
            <a:noFill/>
          </p:spPr>
          <p:txBody>
            <a:bodyPr wrap="square" rtlCol="0">
              <a:spAutoFit/>
            </a:bodyPr>
            <a:lstStyle/>
            <a:p>
              <a:r>
                <a:rPr lang="en-US" altLang="zh-CN" sz="2800" dirty="0">
                  <a:solidFill>
                    <a:srgbClr val="FFC801"/>
                  </a:solidFill>
                  <a:latin typeface="Aharoni" panose="02010803020104030203" pitchFamily="2" charset="-79"/>
                  <a:ea typeface="Adobe Gothic Std B" pitchFamily="34" charset="-128"/>
                  <a:cs typeface="Aharoni" panose="02010803020104030203" pitchFamily="2" charset="-79"/>
                </a:rPr>
                <a:t>Y</a:t>
              </a:r>
              <a:endParaRPr lang="zh-CN" altLang="en-US" sz="2800" dirty="0">
                <a:solidFill>
                  <a:srgbClr val="FFC801"/>
                </a:solidFill>
                <a:latin typeface="Aharoni" panose="02010803020104030203" pitchFamily="2" charset="-79"/>
                <a:cs typeface="Aharoni" panose="02010803020104030203" pitchFamily="2" charset="-79"/>
              </a:endParaRPr>
            </a:p>
          </p:txBody>
        </p:sp>
        <p:sp>
          <p:nvSpPr>
            <p:cNvPr id="19" name="TextBox 18"/>
            <p:cNvSpPr txBox="1"/>
            <p:nvPr/>
          </p:nvSpPr>
          <p:spPr>
            <a:xfrm rot="9224123">
              <a:off x="485284" y="2361077"/>
              <a:ext cx="504056" cy="523220"/>
            </a:xfrm>
            <a:prstGeom prst="rect">
              <a:avLst/>
            </a:prstGeom>
            <a:noFill/>
          </p:spPr>
          <p:txBody>
            <a:bodyPr wrap="square" rtlCol="0">
              <a:spAutoFit/>
            </a:bodyPr>
            <a:lstStyle/>
            <a:p>
              <a:r>
                <a:rPr lang="en-US" altLang="zh-CN" sz="2800" dirty="0">
                  <a:solidFill>
                    <a:srgbClr val="FFC801"/>
                  </a:solidFill>
                  <a:latin typeface="Aharoni" panose="02010803020104030203" pitchFamily="2" charset="-79"/>
                  <a:ea typeface="Adobe Gothic Std B" pitchFamily="34" charset="-128"/>
                  <a:cs typeface="Aharoni" panose="02010803020104030203" pitchFamily="2" charset="-79"/>
                </a:rPr>
                <a:t>Y</a:t>
              </a:r>
              <a:endParaRPr lang="zh-CN" altLang="en-US" sz="2800" dirty="0">
                <a:solidFill>
                  <a:srgbClr val="FFC801"/>
                </a:solidFill>
                <a:latin typeface="Aharoni" panose="02010803020104030203" pitchFamily="2" charset="-79"/>
                <a:cs typeface="Aharoni" panose="02010803020104030203" pitchFamily="2" charset="-79"/>
              </a:endParaRPr>
            </a:p>
          </p:txBody>
        </p:sp>
        <p:sp>
          <p:nvSpPr>
            <p:cNvPr id="20" name="TextBox 19"/>
            <p:cNvSpPr txBox="1"/>
            <p:nvPr/>
          </p:nvSpPr>
          <p:spPr>
            <a:xfrm rot="3849629">
              <a:off x="158247" y="3690632"/>
              <a:ext cx="504056" cy="523220"/>
            </a:xfrm>
            <a:prstGeom prst="rect">
              <a:avLst/>
            </a:prstGeom>
            <a:noFill/>
          </p:spPr>
          <p:txBody>
            <a:bodyPr wrap="square" rtlCol="0">
              <a:spAutoFit/>
            </a:bodyPr>
            <a:lstStyle/>
            <a:p>
              <a:r>
                <a:rPr lang="en-US" altLang="zh-CN" sz="2800" dirty="0">
                  <a:solidFill>
                    <a:srgbClr val="FFC801"/>
                  </a:solidFill>
                  <a:latin typeface="Aharoni" panose="02010803020104030203" pitchFamily="2" charset="-79"/>
                  <a:ea typeface="Adobe Gothic Std B" pitchFamily="34" charset="-128"/>
                  <a:cs typeface="Aharoni" panose="02010803020104030203" pitchFamily="2" charset="-79"/>
                </a:rPr>
                <a:t>Y</a:t>
              </a:r>
              <a:endParaRPr lang="zh-CN" altLang="en-US" sz="2800" dirty="0">
                <a:solidFill>
                  <a:srgbClr val="FFC801"/>
                </a:solidFill>
                <a:latin typeface="Aharoni" panose="02010803020104030203" pitchFamily="2" charset="-79"/>
                <a:cs typeface="Aharoni" panose="02010803020104030203" pitchFamily="2" charset="-79"/>
              </a:endParaRPr>
            </a:p>
          </p:txBody>
        </p:sp>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4088" y="4809552"/>
            <a:ext cx="1756174" cy="1756174"/>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1118" y="4809552"/>
            <a:ext cx="1756174" cy="1756174"/>
          </a:xfrm>
          <a:prstGeom prst="rect">
            <a:avLst/>
          </a:prstGeom>
        </p:spPr>
      </p:pic>
    </p:spTree>
    <p:extLst>
      <p:ext uri="{BB962C8B-B14F-4D97-AF65-F5344CB8AC3E}">
        <p14:creationId xmlns:p14="http://schemas.microsoft.com/office/powerpoint/2010/main" val="571811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22" presetClass="entr" presetSubtype="2" fill="hold" nodeType="withEffect">
                                  <p:stCondLst>
                                    <p:cond delay="25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par>
                                <p:cTn id="14" presetID="42" presetClass="entr" presetSubtype="0" fill="hold" grpId="0" nodeType="withEffect">
                                  <p:stCondLst>
                                    <p:cond delay="5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par>
                                <p:cTn id="19" presetID="53" presetClass="entr" presetSubtype="16" fill="hold" grpId="0" nodeType="withEffect">
                                  <p:stCondLst>
                                    <p:cond delay="5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84389"/>
            <a:ext cx="1692275" cy="529772"/>
            <a:chOff x="0" y="284389"/>
            <a:chExt cx="1692275" cy="529772"/>
          </a:xfrm>
          <a:solidFill>
            <a:srgbClr val="38507C"/>
          </a:solidFill>
        </p:grpSpPr>
        <p:sp>
          <p:nvSpPr>
            <p:cNvPr id="6" name="矩形 5"/>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7" name="矩形 6"/>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0" y="284389"/>
            <a:ext cx="4244585" cy="529772"/>
            <a:chOff x="0" y="284389"/>
            <a:chExt cx="1571087" cy="529772"/>
          </a:xfrm>
          <a:solidFill>
            <a:srgbClr val="38507C"/>
          </a:solidFill>
        </p:grpSpPr>
        <p:sp>
          <p:nvSpPr>
            <p:cNvPr id="9" name="矩形 8"/>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自身抗体与自身免疫性疾病</a:t>
              </a:r>
            </a:p>
          </p:txBody>
        </p:sp>
        <p:sp>
          <p:nvSpPr>
            <p:cNvPr id="10" name="矩形 9"/>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1" name="直接连接符 10"/>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6184313" y="312525"/>
            <a:ext cx="2954656"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自身抗体与疾病预警</a:t>
            </a:r>
          </a:p>
        </p:txBody>
      </p:sp>
      <p:pic>
        <p:nvPicPr>
          <p:cNvPr id="13" name="Picture 5" descr="c:\users\air\appdata\roaming\360se6\User Data\temp\xpic5665.jp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18000" contrast="44000"/>
                    </a14:imgEffect>
                  </a14:imgLayer>
                </a14:imgProps>
              </a:ext>
              <a:ext uri="{28A0092B-C50C-407E-A947-70E740481C1C}">
                <a14:useLocalDpi xmlns:a14="http://schemas.microsoft.com/office/drawing/2010/main" val="0"/>
              </a:ext>
            </a:extLst>
          </a:blip>
          <a:srcRect/>
          <a:stretch>
            <a:fillRect/>
          </a:stretch>
        </p:blipFill>
        <p:spPr bwMode="auto">
          <a:xfrm>
            <a:off x="636866" y="4221088"/>
            <a:ext cx="2407625" cy="2203903"/>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755576" y="2132946"/>
            <a:ext cx="2448272" cy="973472"/>
          </a:xfrm>
          <a:prstGeom prst="rect">
            <a:avLst/>
          </a:prstGeom>
        </p:spPr>
        <p:txBody>
          <a:bodyPr wrap="square">
            <a:spAutoFit/>
          </a:bodyPr>
          <a:lstStyle/>
          <a:p>
            <a:pPr algn="ctr">
              <a:lnSpc>
                <a:spcPct val="125000"/>
              </a:lnSpc>
            </a:pPr>
            <a:r>
              <a:rPr lang="zh-CN" altLang="en-US" sz="2400" b="1" dirty="0">
                <a:solidFill>
                  <a:srgbClr val="38507C"/>
                </a:solidFill>
                <a:latin typeface="微软雅黑" panose="020B0503020204020204" pitchFamily="34" charset="-122"/>
                <a:ea typeface="微软雅黑" panose="020B0503020204020204" pitchFamily="34" charset="-122"/>
              </a:rPr>
              <a:t>哪些自身抗体</a:t>
            </a:r>
            <a:endParaRPr lang="en-US" altLang="zh-CN" sz="2400" b="1" dirty="0">
              <a:solidFill>
                <a:srgbClr val="38507C"/>
              </a:solidFill>
              <a:latin typeface="微软雅黑" panose="020B0503020204020204" pitchFamily="34" charset="-122"/>
              <a:ea typeface="微软雅黑" panose="020B0503020204020204" pitchFamily="34" charset="-122"/>
            </a:endParaRPr>
          </a:p>
          <a:p>
            <a:pPr algn="ctr">
              <a:lnSpc>
                <a:spcPct val="125000"/>
              </a:lnSpc>
            </a:pPr>
            <a:r>
              <a:rPr lang="zh-CN" altLang="en-US" sz="2400" b="1" dirty="0">
                <a:solidFill>
                  <a:srgbClr val="38507C"/>
                </a:solidFill>
                <a:latin typeface="微软雅黑" panose="020B0503020204020204" pitchFamily="34" charset="-122"/>
                <a:ea typeface="微软雅黑" panose="020B0503020204020204" pitchFamily="34" charset="-122"/>
              </a:rPr>
              <a:t>具有疾病预测性？</a:t>
            </a: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8134" y="1185199"/>
            <a:ext cx="4714306" cy="531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539553" y="3161516"/>
            <a:ext cx="2821920" cy="646331"/>
          </a:xfrm>
          <a:prstGeom prst="rect">
            <a:avLst/>
          </a:prstGeom>
        </p:spPr>
        <p:txBody>
          <a:bodyPr wrap="square">
            <a:spAutoFit/>
          </a:bodyPr>
          <a:lstStyle/>
          <a:p>
            <a:pPr algn="ctr"/>
            <a:r>
              <a:rPr lang="en-US" altLang="zh-CN" sz="1200" b="1" dirty="0">
                <a:latin typeface="Arial" panose="020B0604020202020204" pitchFamily="34" charset="0"/>
                <a:cs typeface="Arial" panose="020B0604020202020204" pitchFamily="34" charset="0"/>
              </a:rPr>
              <a:t>Predicting and preventing autoimmunity, myth or reality? </a:t>
            </a:r>
          </a:p>
          <a:p>
            <a:pPr algn="ctr"/>
            <a:r>
              <a:rPr lang="en-US" altLang="zh-CN" sz="1200" b="1" dirty="0">
                <a:latin typeface="Arial" panose="020B0604020202020204" pitchFamily="34" charset="0"/>
                <a:cs typeface="Arial" panose="020B0604020202020204" pitchFamily="34" charset="0"/>
              </a:rPr>
              <a:t>Ann N Y </a:t>
            </a:r>
            <a:r>
              <a:rPr lang="en-US" altLang="zh-CN" sz="1200" b="1" dirty="0" err="1">
                <a:latin typeface="Arial" panose="020B0604020202020204" pitchFamily="34" charset="0"/>
                <a:cs typeface="Arial" panose="020B0604020202020204" pitchFamily="34" charset="0"/>
              </a:rPr>
              <a:t>Acad</a:t>
            </a:r>
            <a:r>
              <a:rPr lang="en-US" altLang="zh-CN" sz="1200" b="1" dirty="0">
                <a:latin typeface="Arial" panose="020B0604020202020204" pitchFamily="34" charset="0"/>
                <a:cs typeface="Arial" panose="020B0604020202020204" pitchFamily="34" charset="0"/>
              </a:rPr>
              <a:t> Sci. 2006. 1069:322-45.</a:t>
            </a:r>
          </a:p>
        </p:txBody>
      </p:sp>
      <p:pic>
        <p:nvPicPr>
          <p:cNvPr id="1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68461" y="4869161"/>
            <a:ext cx="473068" cy="53345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487379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自身免疫.jpg"/>
          <p:cNvPicPr>
            <a:picLocks noGrp="1" noChangeAspect="1"/>
          </p:cNvPicPr>
          <p:nvPr>
            <p:ph idx="1"/>
          </p:nvPr>
        </p:nvPicPr>
        <p:blipFill>
          <a:blip r:embed="rId2" cstate="print">
            <a:extLst>
              <a:ext uri="{BEBA8EAE-BF5A-486C-A8C5-ECC9F3942E4B}">
                <a14:imgProps xmlns:a14="http://schemas.microsoft.com/office/drawing/2010/main">
                  <a14:imgLayer r:embed="rId3">
                    <a14:imgEffect>
                      <a14:brightnessContrast bright="-18000" contrast="44000"/>
                    </a14:imgEffect>
                  </a14:imgLayer>
                </a14:imgProps>
              </a:ext>
            </a:extLst>
          </a:blip>
          <a:stretch>
            <a:fillRect/>
          </a:stretch>
        </p:blipFill>
        <p:spPr>
          <a:xfrm>
            <a:off x="457200" y="2636912"/>
            <a:ext cx="8229600" cy="3026550"/>
          </a:xfrm>
        </p:spPr>
      </p:pic>
      <p:sp>
        <p:nvSpPr>
          <p:cNvPr id="3" name="标题 2"/>
          <p:cNvSpPr>
            <a:spLocks noGrp="1"/>
          </p:cNvSpPr>
          <p:nvPr>
            <p:ph type="title"/>
          </p:nvPr>
        </p:nvSpPr>
        <p:spPr>
          <a:xfrm>
            <a:off x="889178" y="1237938"/>
            <a:ext cx="3682822" cy="648072"/>
          </a:xfrm>
        </p:spPr>
        <p:txBody>
          <a:bodyPr>
            <a:noAutofit/>
          </a:bodyPr>
          <a:lstStyle/>
          <a:p>
            <a:pPr algn="l"/>
            <a:r>
              <a:rPr lang="zh-CN" altLang="en-US" sz="3200" b="1" dirty="0">
                <a:latin typeface="微软雅黑" panose="020B0503020204020204" pitchFamily="34" charset="-122"/>
                <a:ea typeface="微软雅黑" panose="020B0503020204020204" pitchFamily="34" charset="-122"/>
              </a:rPr>
              <a:t>马赛克的自身免疫</a:t>
            </a:r>
          </a:p>
        </p:txBody>
      </p:sp>
      <p:sp>
        <p:nvSpPr>
          <p:cNvPr id="5" name="圆角矩形 4"/>
          <p:cNvSpPr/>
          <p:nvPr/>
        </p:nvSpPr>
        <p:spPr>
          <a:xfrm>
            <a:off x="2643174" y="5949280"/>
            <a:ext cx="5889266" cy="486956"/>
          </a:xfrm>
          <a:prstGeom prst="round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ECEDEF"/>
                </a:solidFill>
                <a:latin typeface="微软雅黑" panose="020B0503020204020204" pitchFamily="34" charset="-122"/>
                <a:ea typeface="微软雅黑" panose="020B0503020204020204" pitchFamily="34" charset="-122"/>
              </a:rPr>
              <a:t>各种自身免疫性疾病之间具有一定的临床关系</a:t>
            </a:r>
          </a:p>
        </p:txBody>
      </p:sp>
      <p:grpSp>
        <p:nvGrpSpPr>
          <p:cNvPr id="6" name="组合 5"/>
          <p:cNvGrpSpPr/>
          <p:nvPr/>
        </p:nvGrpSpPr>
        <p:grpSpPr>
          <a:xfrm>
            <a:off x="0" y="284389"/>
            <a:ext cx="1692275" cy="529772"/>
            <a:chOff x="0" y="284389"/>
            <a:chExt cx="1692275" cy="529772"/>
          </a:xfrm>
          <a:solidFill>
            <a:srgbClr val="38507C"/>
          </a:solidFill>
        </p:grpSpPr>
        <p:sp>
          <p:nvSpPr>
            <p:cNvPr id="7" name="矩形 6"/>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8" name="矩形 7"/>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8"/>
          <p:cNvGrpSpPr/>
          <p:nvPr/>
        </p:nvGrpSpPr>
        <p:grpSpPr>
          <a:xfrm>
            <a:off x="0" y="284389"/>
            <a:ext cx="4244585" cy="529772"/>
            <a:chOff x="0" y="284389"/>
            <a:chExt cx="1571087" cy="529772"/>
          </a:xfrm>
          <a:solidFill>
            <a:srgbClr val="38507C"/>
          </a:solidFill>
        </p:grpSpPr>
        <p:sp>
          <p:nvSpPr>
            <p:cNvPr id="10" name="矩形 9"/>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自身抗体与自身免疫性疾病</a:t>
              </a:r>
            </a:p>
          </p:txBody>
        </p:sp>
        <p:sp>
          <p:nvSpPr>
            <p:cNvPr id="11" name="矩形 10"/>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2" name="直接连接符 11"/>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184313" y="312525"/>
            <a:ext cx="2954656"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自身抗体与疾病预警</a:t>
            </a:r>
          </a:p>
        </p:txBody>
      </p:sp>
      <p:sp>
        <p:nvSpPr>
          <p:cNvPr id="14" name="标题 2"/>
          <p:cNvSpPr txBox="1">
            <a:spLocks/>
          </p:cNvSpPr>
          <p:nvPr/>
        </p:nvSpPr>
        <p:spPr>
          <a:xfrm>
            <a:off x="508640" y="1865372"/>
            <a:ext cx="8229600"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自身免疫易感人群的临床多元化</a:t>
            </a:r>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3539271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4079027647"/>
              </p:ext>
            </p:extLst>
          </p:nvPr>
        </p:nvGraphicFramePr>
        <p:xfrm>
          <a:off x="683568" y="2129210"/>
          <a:ext cx="7797552" cy="31719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5" name="组合 4"/>
          <p:cNvGrpSpPr/>
          <p:nvPr/>
        </p:nvGrpSpPr>
        <p:grpSpPr>
          <a:xfrm>
            <a:off x="0" y="284389"/>
            <a:ext cx="1692275" cy="529772"/>
            <a:chOff x="0" y="284389"/>
            <a:chExt cx="1692275" cy="529772"/>
          </a:xfrm>
          <a:solidFill>
            <a:srgbClr val="38507C"/>
          </a:solidFill>
        </p:grpSpPr>
        <p:sp>
          <p:nvSpPr>
            <p:cNvPr id="6" name="矩形 5"/>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7" name="矩形 6"/>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0" y="284389"/>
            <a:ext cx="4244585" cy="529772"/>
            <a:chOff x="0" y="284389"/>
            <a:chExt cx="1571087" cy="529772"/>
          </a:xfrm>
          <a:solidFill>
            <a:srgbClr val="38507C"/>
          </a:solidFill>
        </p:grpSpPr>
        <p:sp>
          <p:nvSpPr>
            <p:cNvPr id="9" name="矩形 8"/>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自身抗体与自身免疫性疾病</a:t>
              </a:r>
            </a:p>
          </p:txBody>
        </p:sp>
        <p:sp>
          <p:nvSpPr>
            <p:cNvPr id="10" name="矩形 9"/>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1" name="直接连接符 10"/>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6184313" y="312525"/>
            <a:ext cx="2954656"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自身抗体与疾病预警</a:t>
            </a:r>
          </a:p>
        </p:txBody>
      </p:sp>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1550472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84389"/>
            <a:ext cx="1692275" cy="529772"/>
            <a:chOff x="0" y="284389"/>
            <a:chExt cx="1692275" cy="529772"/>
          </a:xfrm>
          <a:solidFill>
            <a:srgbClr val="38507C"/>
          </a:solidFill>
        </p:grpSpPr>
        <p:sp>
          <p:nvSpPr>
            <p:cNvPr id="5" name="矩形 4"/>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6" name="矩形 5"/>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0" y="284389"/>
            <a:ext cx="4244585" cy="529772"/>
            <a:chOff x="0" y="284389"/>
            <a:chExt cx="1571087" cy="529772"/>
          </a:xfrm>
          <a:solidFill>
            <a:srgbClr val="38507C"/>
          </a:solidFill>
        </p:grpSpPr>
        <p:sp>
          <p:nvSpPr>
            <p:cNvPr id="8" name="矩形 7"/>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自身抗体与自身免疫性疾病</a:t>
              </a:r>
            </a:p>
          </p:txBody>
        </p:sp>
        <p:sp>
          <p:nvSpPr>
            <p:cNvPr id="9" name="矩形 8"/>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0" name="直接连接符 9"/>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6184313" y="312525"/>
            <a:ext cx="2954656"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自身抗体与疾病预警</a:t>
            </a:r>
          </a:p>
        </p:txBody>
      </p:sp>
      <p:sp>
        <p:nvSpPr>
          <p:cNvPr id="12" name="矩形 11"/>
          <p:cNvSpPr/>
          <p:nvPr/>
        </p:nvSpPr>
        <p:spPr>
          <a:xfrm>
            <a:off x="0" y="1340768"/>
            <a:ext cx="9143999" cy="461665"/>
          </a:xfrm>
          <a:prstGeom prst="rect">
            <a:avLst/>
          </a:prstGeom>
        </p:spPr>
        <p:txBody>
          <a:bodyPr wrap="square">
            <a:spAutoFit/>
          </a:bodyPr>
          <a:lstStyle/>
          <a:p>
            <a:pPr lvl="0" algn="ctr">
              <a:spcBef>
                <a:spcPct val="0"/>
              </a:spcBef>
              <a:defRPr/>
            </a:pPr>
            <a:r>
              <a:rPr lang="zh-CN" altLang="en-US" sz="2400" b="1" dirty="0">
                <a:solidFill>
                  <a:srgbClr val="38507C"/>
                </a:solidFill>
                <a:latin typeface="微软雅黑" panose="020B0503020204020204" pitchFamily="34" charset="-122"/>
                <a:ea typeface="微软雅黑" panose="020B0503020204020204" pitchFamily="34" charset="-122"/>
              </a:rPr>
              <a:t>自身抗体阳性</a:t>
            </a:r>
          </a:p>
        </p:txBody>
      </p:sp>
      <p:sp>
        <p:nvSpPr>
          <p:cNvPr id="14" name="圆角矩形 13"/>
          <p:cNvSpPr/>
          <p:nvPr/>
        </p:nvSpPr>
        <p:spPr>
          <a:xfrm>
            <a:off x="1997584" y="2064881"/>
            <a:ext cx="5148829" cy="486956"/>
          </a:xfrm>
          <a:prstGeom prst="round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ECEDEF"/>
                </a:solidFill>
                <a:latin typeface="微软雅黑" panose="020B0503020204020204" pitchFamily="34" charset="-122"/>
                <a:ea typeface="微软雅黑" panose="020B0503020204020204" pitchFamily="34" charset="-122"/>
              </a:rPr>
              <a:t>“疾病预警”≠“疾病诊断”</a:t>
            </a:r>
          </a:p>
        </p:txBody>
      </p:sp>
      <p:sp>
        <p:nvSpPr>
          <p:cNvPr id="15" name="矩形 14"/>
          <p:cNvSpPr/>
          <p:nvPr/>
        </p:nvSpPr>
        <p:spPr>
          <a:xfrm>
            <a:off x="3707905" y="3258124"/>
            <a:ext cx="5184576" cy="507831"/>
          </a:xfrm>
          <a:prstGeom prst="rect">
            <a:avLst/>
          </a:prstGeom>
        </p:spPr>
        <p:txBody>
          <a:bodyPr wrap="square">
            <a:spAutoFit/>
          </a:bodyPr>
          <a:lstStyle/>
          <a:p>
            <a:pPr>
              <a:lnSpc>
                <a:spcPct val="150000"/>
              </a:lnSpc>
              <a:spcBef>
                <a:spcPts val="1200"/>
              </a:spcBef>
            </a:pPr>
            <a:r>
              <a:rPr lang="zh-CN" altLang="en-US" b="1" dirty="0">
                <a:solidFill>
                  <a:srgbClr val="38507C"/>
                </a:solidFill>
                <a:latin typeface="微软雅黑" panose="020B0503020204020204" pitchFamily="34" charset="-122"/>
                <a:ea typeface="微软雅黑" panose="020B0503020204020204" pitchFamily="34" charset="-122"/>
              </a:rPr>
              <a:t>健康人群或处于疾病前期</a:t>
            </a:r>
            <a:r>
              <a:rPr lang="en-US" altLang="zh-CN" b="1" dirty="0">
                <a:solidFill>
                  <a:srgbClr val="38507C"/>
                </a:solidFill>
                <a:latin typeface="微软雅黑" panose="020B0503020204020204" pitchFamily="34" charset="-122"/>
                <a:ea typeface="微软雅黑" panose="020B0503020204020204" pitchFamily="34" charset="-122"/>
              </a:rPr>
              <a:t>——</a:t>
            </a:r>
            <a:r>
              <a:rPr lang="zh-CN" altLang="en-US" b="1" dirty="0">
                <a:solidFill>
                  <a:srgbClr val="DCA701"/>
                </a:solidFill>
                <a:latin typeface="微软雅黑" panose="020B0503020204020204" pitchFamily="34" charset="-122"/>
                <a:ea typeface="微软雅黑" panose="020B0503020204020204" pitchFamily="34" charset="-122"/>
              </a:rPr>
              <a:t>监测一段时间</a:t>
            </a:r>
            <a:endParaRPr lang="en-US" altLang="zh-CN" b="1" dirty="0">
              <a:solidFill>
                <a:srgbClr val="DCA701"/>
              </a:solidFill>
              <a:latin typeface="微软雅黑" panose="020B0503020204020204" pitchFamily="34" charset="-122"/>
              <a:ea typeface="微软雅黑" panose="020B0503020204020204" pitchFamily="34" charset="-122"/>
            </a:endParaRPr>
          </a:p>
        </p:txBody>
      </p:sp>
      <p:pic>
        <p:nvPicPr>
          <p:cNvPr id="16" name="Picture 3"/>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18000" contrast="44000"/>
                    </a14:imgEffect>
                  </a14:imgLayer>
                </a14:imgProps>
              </a:ext>
              <a:ext uri="{28A0092B-C50C-407E-A947-70E740481C1C}">
                <a14:useLocalDpi xmlns:a14="http://schemas.microsoft.com/office/drawing/2010/main" val="0"/>
              </a:ext>
            </a:extLst>
          </a:blip>
          <a:srcRect l="25985" r="52223" b="74421"/>
          <a:stretch/>
        </p:blipFill>
        <p:spPr bwMode="auto">
          <a:xfrm>
            <a:off x="539614" y="3752826"/>
            <a:ext cx="936104" cy="1080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1511300" y="3098550"/>
            <a:ext cx="1639089" cy="1644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左大括号 28"/>
          <p:cNvSpPr/>
          <p:nvPr/>
        </p:nvSpPr>
        <p:spPr>
          <a:xfrm flipH="1">
            <a:off x="3152999" y="3212976"/>
            <a:ext cx="338880" cy="576064"/>
          </a:xfrm>
          <a:prstGeom prst="leftBrace">
            <a:avLst/>
          </a:prstGeom>
          <a:noFill/>
          <a:ln w="19050">
            <a:solidFill>
              <a:srgbClr val="38507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dirty="0"/>
          </a:p>
        </p:txBody>
      </p:sp>
      <p:sp>
        <p:nvSpPr>
          <p:cNvPr id="31" name="左大括号 30"/>
          <p:cNvSpPr/>
          <p:nvPr/>
        </p:nvSpPr>
        <p:spPr>
          <a:xfrm flipH="1">
            <a:off x="3135959" y="4005064"/>
            <a:ext cx="338880" cy="576064"/>
          </a:xfrm>
          <a:prstGeom prst="leftBrace">
            <a:avLst/>
          </a:prstGeom>
          <a:noFill/>
          <a:ln w="19050">
            <a:solidFill>
              <a:srgbClr val="38507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dirty="0"/>
          </a:p>
        </p:txBody>
      </p:sp>
      <p:sp>
        <p:nvSpPr>
          <p:cNvPr id="30" name="矩形 29"/>
          <p:cNvSpPr/>
          <p:nvPr/>
        </p:nvSpPr>
        <p:spPr>
          <a:xfrm>
            <a:off x="2699792" y="5222407"/>
            <a:ext cx="4961849" cy="1015663"/>
          </a:xfrm>
          <a:prstGeom prst="rect">
            <a:avLst/>
          </a:prstGeom>
        </p:spPr>
        <p:txBody>
          <a:bodyPr wrap="square">
            <a:spAutoFit/>
          </a:bodyPr>
          <a:lstStyle/>
          <a:p>
            <a:pPr marL="457200" indent="-457200">
              <a:lnSpc>
                <a:spcPct val="150000"/>
              </a:lnSpc>
              <a:buFont typeface="+mj-lt"/>
              <a:buAutoNum type="arabicPeriod"/>
            </a:pPr>
            <a:r>
              <a:rPr lang="zh-CN" altLang="en-US" sz="2000" b="1" dirty="0">
                <a:solidFill>
                  <a:srgbClr val="38507C"/>
                </a:solidFill>
                <a:latin typeface="微软雅黑" panose="020B0503020204020204" pitchFamily="34" charset="-122"/>
                <a:ea typeface="微软雅黑" panose="020B0503020204020204" pitchFamily="34" charset="-122"/>
              </a:rPr>
              <a:t>动态监测，定期随访，早期干预措施</a:t>
            </a:r>
            <a:endParaRPr lang="en-US" altLang="zh-CN" sz="2000" b="1" dirty="0">
              <a:solidFill>
                <a:srgbClr val="38507C"/>
              </a:solidFill>
              <a:latin typeface="微软雅黑" panose="020B0503020204020204" pitchFamily="34" charset="-122"/>
              <a:ea typeface="微软雅黑" panose="020B0503020204020204" pitchFamily="34" charset="-122"/>
            </a:endParaRPr>
          </a:p>
          <a:p>
            <a:pPr marL="457200" indent="-457200">
              <a:lnSpc>
                <a:spcPct val="150000"/>
              </a:lnSpc>
              <a:buFont typeface="+mj-lt"/>
              <a:buAutoNum type="arabicPeriod"/>
            </a:pPr>
            <a:r>
              <a:rPr lang="zh-CN" altLang="en-US" sz="2000" b="1" dirty="0">
                <a:solidFill>
                  <a:srgbClr val="38507C"/>
                </a:solidFill>
                <a:latin typeface="微软雅黑" panose="020B0503020204020204" pitchFamily="34" charset="-122"/>
                <a:ea typeface="微软雅黑" panose="020B0503020204020204" pitchFamily="34" charset="-122"/>
              </a:rPr>
              <a:t>并存多种自身抗体更具有预测意义</a:t>
            </a:r>
            <a:endParaRPr lang="en-US" altLang="zh-CN" sz="2000" b="1" dirty="0">
              <a:solidFill>
                <a:srgbClr val="38507C"/>
              </a:solidFill>
              <a:latin typeface="微软雅黑" panose="020B0503020204020204" pitchFamily="34" charset="-122"/>
              <a:ea typeface="微软雅黑" panose="020B0503020204020204" pitchFamily="34" charset="-122"/>
            </a:endParaRPr>
          </a:p>
        </p:txBody>
      </p:sp>
      <p:sp>
        <p:nvSpPr>
          <p:cNvPr id="34" name="矩形 33"/>
          <p:cNvSpPr/>
          <p:nvPr/>
        </p:nvSpPr>
        <p:spPr>
          <a:xfrm>
            <a:off x="3718178" y="3994790"/>
            <a:ext cx="5184576" cy="458908"/>
          </a:xfrm>
          <a:prstGeom prst="rect">
            <a:avLst/>
          </a:prstGeom>
        </p:spPr>
        <p:txBody>
          <a:bodyPr wrap="square">
            <a:spAutoFit/>
          </a:bodyPr>
          <a:lstStyle/>
          <a:p>
            <a:pPr>
              <a:lnSpc>
                <a:spcPct val="150000"/>
              </a:lnSpc>
              <a:spcBef>
                <a:spcPts val="1200"/>
              </a:spcBef>
            </a:pPr>
            <a:r>
              <a:rPr lang="zh-CN" altLang="en-US" b="1" dirty="0">
                <a:solidFill>
                  <a:srgbClr val="38507C"/>
                </a:solidFill>
                <a:latin typeface="微软雅黑" panose="020B0503020204020204" pitchFamily="34" charset="-122"/>
                <a:ea typeface="微软雅黑" panose="020B0503020204020204" pitchFamily="34" charset="-122"/>
              </a:rPr>
              <a:t>高滴度高度提示自身免疫性疾病</a:t>
            </a:r>
            <a:r>
              <a:rPr lang="en-US" altLang="zh-CN" b="1" dirty="0">
                <a:solidFill>
                  <a:srgbClr val="38507C"/>
                </a:solidFill>
                <a:latin typeface="微软雅黑" panose="020B0503020204020204" pitchFamily="34" charset="-122"/>
                <a:ea typeface="微软雅黑" panose="020B0503020204020204" pitchFamily="34" charset="-122"/>
              </a:rPr>
              <a:t>——</a:t>
            </a:r>
            <a:r>
              <a:rPr lang="zh-CN" altLang="en-US" b="1" dirty="0">
                <a:solidFill>
                  <a:srgbClr val="DCA701"/>
                </a:solidFill>
                <a:latin typeface="微软雅黑" panose="020B0503020204020204" pitchFamily="34" charset="-122"/>
                <a:ea typeface="微软雅黑" panose="020B0503020204020204" pitchFamily="34" charset="-122"/>
              </a:rPr>
              <a:t>安排就诊</a:t>
            </a:r>
            <a:endParaRPr lang="en-US" altLang="zh-CN" b="1" dirty="0">
              <a:solidFill>
                <a:srgbClr val="DCA701"/>
              </a:solidFill>
              <a:latin typeface="微软雅黑" panose="020B0503020204020204" pitchFamily="34" charset="-122"/>
              <a:ea typeface="微软雅黑" panose="020B0503020204020204" pitchFamily="34" charset="-122"/>
            </a:endParaRPr>
          </a:p>
        </p:txBody>
      </p:sp>
      <p:pic>
        <p:nvPicPr>
          <p:cNvPr id="3076" name="Picture 3"/>
          <p:cNvPicPr>
            <a:picLocks noChangeAspect="1" noChangeArrowheads="1"/>
          </p:cNvPicPr>
          <p:nvPr/>
        </p:nvPicPr>
        <p:blipFill>
          <a:blip r:embed="rId5" cstate="print">
            <a:extLst>
              <a:ext uri="{BEBA8EAE-BF5A-486C-A8C5-ECC9F3942E4B}">
                <a14:imgProps xmlns:a14="http://schemas.microsoft.com/office/drawing/2010/main">
                  <a14:imgLayer r:embed="rId6">
                    <a14:imgEffect>
                      <a14:artisticPencilGrayscale/>
                    </a14:imgEffect>
                  </a14:imgLayer>
                </a14:imgProps>
              </a:ext>
              <a:ext uri="{28A0092B-C50C-407E-A947-70E740481C1C}">
                <a14:useLocalDpi xmlns:a14="http://schemas.microsoft.com/office/drawing/2010/main" val="0"/>
              </a:ext>
            </a:extLst>
          </a:blip>
          <a:srcRect/>
          <a:stretch>
            <a:fillRect/>
          </a:stretch>
        </p:blipFill>
        <p:spPr bwMode="auto">
          <a:xfrm>
            <a:off x="1440573" y="5322477"/>
            <a:ext cx="11461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图片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343007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744133" y="1196752"/>
            <a:ext cx="3766917" cy="636240"/>
          </a:xfrm>
          <a:prstGeom prst="round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ECEDEF"/>
                </a:solidFill>
                <a:latin typeface="微软雅黑" panose="020B0503020204020204" pitchFamily="34" charset="-122"/>
                <a:ea typeface="微软雅黑" panose="020B0503020204020204" pitchFamily="34" charset="-122"/>
              </a:rPr>
              <a:t>1. </a:t>
            </a:r>
            <a:r>
              <a:rPr lang="zh-CN" altLang="en-US" sz="2400" b="1" dirty="0">
                <a:solidFill>
                  <a:srgbClr val="ECEDEF"/>
                </a:solidFill>
                <a:latin typeface="微软雅黑" panose="020B0503020204020204" pitchFamily="34" charset="-122"/>
                <a:ea typeface="微软雅黑" panose="020B0503020204020204" pitchFamily="34" charset="-122"/>
              </a:rPr>
              <a:t>方法学还比较单一</a:t>
            </a:r>
          </a:p>
        </p:txBody>
      </p:sp>
      <p:grpSp>
        <p:nvGrpSpPr>
          <p:cNvPr id="8" name="组合 7"/>
          <p:cNvGrpSpPr/>
          <p:nvPr/>
        </p:nvGrpSpPr>
        <p:grpSpPr>
          <a:xfrm>
            <a:off x="0" y="284389"/>
            <a:ext cx="1692275" cy="529772"/>
            <a:chOff x="0" y="284389"/>
            <a:chExt cx="1692275" cy="529772"/>
          </a:xfrm>
          <a:solidFill>
            <a:srgbClr val="38507C"/>
          </a:solidFill>
        </p:grpSpPr>
        <p:sp>
          <p:nvSpPr>
            <p:cNvPr id="9" name="矩形 8"/>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0" name="矩形 9"/>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0" y="284389"/>
            <a:ext cx="4244585" cy="529772"/>
            <a:chOff x="0" y="284389"/>
            <a:chExt cx="1571087" cy="529772"/>
          </a:xfrm>
          <a:solidFill>
            <a:srgbClr val="38507C"/>
          </a:solidFill>
        </p:grpSpPr>
        <p:sp>
          <p:nvSpPr>
            <p:cNvPr id="12" name="矩形 11"/>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国内自身抗体检测现状</a:t>
              </a:r>
            </a:p>
          </p:txBody>
        </p:sp>
        <p:sp>
          <p:nvSpPr>
            <p:cNvPr id="13" name="矩形 12"/>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4" name="直接连接符 13"/>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899592" y="2420888"/>
            <a:ext cx="7519293" cy="3763130"/>
            <a:chOff x="1057795" y="2204864"/>
            <a:chExt cx="7519293" cy="3763130"/>
          </a:xfrm>
        </p:grpSpPr>
        <p:pic>
          <p:nvPicPr>
            <p:cNvPr id="4" name="Picture 2"/>
            <p:cNvPicPr>
              <a:picLocks noChangeAspect="1" noChangeArrowheads="1"/>
            </p:cNvPicPr>
            <p:nvPr/>
          </p:nvPicPr>
          <p:blipFill rotWithShape="1">
            <a:blip r:embed="rId2" cstate="print"/>
            <a:srcRect r="25785" b="8286"/>
            <a:stretch/>
          </p:blipFill>
          <p:spPr bwMode="auto">
            <a:xfrm>
              <a:off x="1057795" y="2204864"/>
              <a:ext cx="3456000" cy="1296886"/>
            </a:xfrm>
            <a:prstGeom prst="rect">
              <a:avLst/>
            </a:prstGeom>
            <a:noFill/>
            <a:ln w="28575">
              <a:solidFill>
                <a:srgbClr val="ECEDEF"/>
              </a:solidFill>
              <a:miter lim="800000"/>
              <a:headEnd/>
              <a:tailEnd/>
            </a:ln>
            <a:effectLst>
              <a:outerShdw blurRad="50800" dist="38100" dir="2700000" algn="tl" rotWithShape="0">
                <a:prstClr val="black">
                  <a:alpha val="40000"/>
                </a:prstClr>
              </a:outerShdw>
            </a:effectLst>
          </p:spPr>
        </p:pic>
        <p:pic>
          <p:nvPicPr>
            <p:cNvPr id="5" name="Picture 4" descr="C:\Users\toshiba\Documents\Tencent Files\89397331\Image\5TR)P8HMCQR@LUSE0PW`_$H.jpg"/>
            <p:cNvPicPr>
              <a:picLocks noChangeAspect="1" noChangeArrowheads="1"/>
            </p:cNvPicPr>
            <p:nvPr/>
          </p:nvPicPr>
          <p:blipFill rotWithShape="1">
            <a:blip r:embed="rId3" cstate="print"/>
            <a:srcRect r="22646" b="4650"/>
            <a:stretch/>
          </p:blipFill>
          <p:spPr bwMode="auto">
            <a:xfrm>
              <a:off x="4777006" y="3699993"/>
              <a:ext cx="3800082" cy="2268000"/>
            </a:xfrm>
            <a:prstGeom prst="rect">
              <a:avLst/>
            </a:prstGeom>
            <a:noFill/>
            <a:ln w="28575">
              <a:solidFill>
                <a:srgbClr val="ECEDEF"/>
              </a:solidFill>
            </a:ln>
            <a:effectLst>
              <a:outerShdw blurRad="50800" dist="38100" dir="2700000" algn="tl" rotWithShape="0">
                <a:prstClr val="black">
                  <a:alpha val="40000"/>
                </a:prstClr>
              </a:outerShdw>
            </a:effectLst>
          </p:spPr>
        </p:pic>
        <p:pic>
          <p:nvPicPr>
            <p:cNvPr id="6" name="Picture 5" descr="C:\Users\lenovo\AppData\Roaming\Tencent\Users\784259144\QQ\WinTemp\RichOle\URE3~OI9%SLFRKYLZG~`@XF.jpg"/>
            <p:cNvPicPr>
              <a:picLocks noChangeAspect="1" noChangeArrowheads="1"/>
            </p:cNvPicPr>
            <p:nvPr/>
          </p:nvPicPr>
          <p:blipFill rotWithShape="1">
            <a:blip r:embed="rId4" cstate="print"/>
            <a:srcRect l="1615" t="2530" r="1125"/>
            <a:stretch/>
          </p:blipFill>
          <p:spPr bwMode="auto">
            <a:xfrm>
              <a:off x="1057795" y="3699994"/>
              <a:ext cx="3502966" cy="2268000"/>
            </a:xfrm>
            <a:prstGeom prst="rect">
              <a:avLst/>
            </a:prstGeom>
            <a:noFill/>
            <a:ln w="28575">
              <a:solidFill>
                <a:srgbClr val="ECEDEF"/>
              </a:solidFill>
            </a:ln>
            <a:effectLst>
              <a:outerShdw blurRad="50800" dist="38100" dir="2700000" algn="tl" rotWithShape="0">
                <a:prstClr val="black">
                  <a:alpha val="40000"/>
                </a:prstClr>
              </a:outerShdw>
            </a:effectLst>
          </p:spPr>
        </p:pic>
        <p:sp>
          <p:nvSpPr>
            <p:cNvPr id="7" name="云形 6"/>
            <p:cNvSpPr/>
            <p:nvPr/>
          </p:nvSpPr>
          <p:spPr>
            <a:xfrm>
              <a:off x="4777007" y="2204864"/>
              <a:ext cx="3800081" cy="1296886"/>
            </a:xfrm>
            <a:prstGeom prst="rect">
              <a:avLst/>
            </a:prstGeom>
            <a:solidFill>
              <a:srgbClr val="ECEDEF"/>
            </a:solidFill>
            <a:ln w="28575">
              <a:solidFill>
                <a:srgbClr val="ECEDEF"/>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6" name="矩形 15"/>
            <p:cNvSpPr/>
            <p:nvPr/>
          </p:nvSpPr>
          <p:spPr>
            <a:xfrm>
              <a:off x="5117152" y="2295014"/>
              <a:ext cx="3168352" cy="1123712"/>
            </a:xfrm>
            <a:prstGeom prst="roundRect">
              <a:avLst/>
            </a:prstGeom>
          </p:spPr>
          <p:txBody>
            <a:bodyPr wrap="square">
              <a:spAutoFit/>
            </a:bodyPr>
            <a:lstStyle/>
            <a:p>
              <a:pPr algn="ctr">
                <a:lnSpc>
                  <a:spcPct val="150000"/>
                </a:lnSpc>
              </a:pPr>
              <a:r>
                <a:rPr lang="zh-CN" altLang="en-US" sz="2000" b="1" dirty="0">
                  <a:solidFill>
                    <a:srgbClr val="38507C"/>
                  </a:solidFill>
                  <a:latin typeface="微软雅黑" panose="020B0503020204020204" pitchFamily="34" charset="-122"/>
                  <a:ea typeface="微软雅黑" panose="020B0503020204020204" pitchFamily="34" charset="-122"/>
                </a:rPr>
                <a:t>手工、自动化程度低</a:t>
              </a:r>
              <a:endParaRPr lang="en-US" altLang="zh-CN" sz="2000" b="1" dirty="0">
                <a:solidFill>
                  <a:srgbClr val="38507C"/>
                </a:solidFill>
                <a:latin typeface="微软雅黑" panose="020B0503020204020204" pitchFamily="34" charset="-122"/>
                <a:ea typeface="微软雅黑" panose="020B0503020204020204" pitchFamily="34" charset="-122"/>
              </a:endParaRPr>
            </a:p>
            <a:p>
              <a:pPr algn="ctr">
                <a:lnSpc>
                  <a:spcPct val="150000"/>
                </a:lnSpc>
              </a:pPr>
              <a:r>
                <a:rPr lang="zh-CN" altLang="en-US" sz="2000" b="1" dirty="0">
                  <a:solidFill>
                    <a:srgbClr val="38507C"/>
                  </a:solidFill>
                  <a:latin typeface="微软雅黑" panose="020B0503020204020204" pitchFamily="34" charset="-122"/>
                  <a:ea typeface="微软雅黑" panose="020B0503020204020204" pitchFamily="34" charset="-122"/>
                </a:rPr>
                <a:t>定性、可选择性少</a:t>
              </a:r>
            </a:p>
          </p:txBody>
        </p:sp>
      </p:gr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1320721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表格 19"/>
          <p:cNvGraphicFramePr>
            <a:graphicFrameLocks noGrp="1"/>
          </p:cNvGraphicFramePr>
          <p:nvPr>
            <p:extLst>
              <p:ext uri="{D42A27DB-BD31-4B8C-83A1-F6EECF244321}">
                <p14:modId xmlns:p14="http://schemas.microsoft.com/office/powerpoint/2010/main" val="1914896852"/>
              </p:ext>
            </p:extLst>
          </p:nvPr>
        </p:nvGraphicFramePr>
        <p:xfrm>
          <a:off x="2244080" y="3441305"/>
          <a:ext cx="4776192" cy="365760"/>
        </p:xfrm>
        <a:graphic>
          <a:graphicData uri="http://schemas.openxmlformats.org/drawingml/2006/table">
            <a:tbl>
              <a:tblPr firstRow="1" bandRow="1">
                <a:tableStyleId>{5C22544A-7EE6-4342-B048-85BDC9FD1C3A}</a:tableStyleId>
              </a:tblPr>
              <a:tblGrid>
                <a:gridCol w="4776192">
                  <a:extLst>
                    <a:ext uri="{9D8B030D-6E8A-4147-A177-3AD203B41FA5}">
                      <a16:colId xmlns:a16="http://schemas.microsoft.com/office/drawing/2014/main" val="20000"/>
                    </a:ext>
                  </a:extLst>
                </a:gridCol>
              </a:tblGrid>
              <a:tr h="358283">
                <a:tc>
                  <a:txBody>
                    <a:bodyPr/>
                    <a:lstStyle/>
                    <a:p>
                      <a:endParaRPr lang="zh-CN" altLang="en-US" dirty="0"/>
                    </a:p>
                  </a:txBody>
                  <a:tcPr>
                    <a:lnL w="19050" cap="flat" cmpd="sng" algn="ctr">
                      <a:solidFill>
                        <a:srgbClr val="ECEDEF"/>
                      </a:solidFill>
                      <a:prstDash val="solid"/>
                      <a:round/>
                      <a:headEnd type="none" w="med" len="med"/>
                      <a:tailEnd type="none" w="med" len="med"/>
                    </a:lnL>
                    <a:lnR w="19050" cap="flat" cmpd="sng" algn="ctr">
                      <a:solidFill>
                        <a:srgbClr val="ECEDEF"/>
                      </a:solidFill>
                      <a:prstDash val="solid"/>
                      <a:round/>
                      <a:headEnd type="none" w="med" len="med"/>
                      <a:tailEnd type="none" w="med" len="med"/>
                    </a:lnR>
                    <a:lnT w="19050" cap="flat" cmpd="sng" algn="ctr">
                      <a:solidFill>
                        <a:srgbClr val="38507C"/>
                      </a:solidFill>
                      <a:prstDash val="solid"/>
                      <a:round/>
                      <a:headEnd type="none" w="med" len="med"/>
                      <a:tailEnd type="none" w="med" len="med"/>
                    </a:lnT>
                    <a:lnB w="19050" cap="flat" cmpd="sng" algn="ctr">
                      <a:solidFill>
                        <a:srgbClr val="38507C"/>
                      </a:solidFill>
                      <a:prstDash val="solid"/>
                      <a:round/>
                      <a:headEnd type="none" w="med" len="med"/>
                      <a:tailEnd type="none" w="med" len="med"/>
                    </a:lnB>
                    <a:solidFill>
                      <a:srgbClr val="ECEDEF"/>
                    </a:solidFill>
                  </a:tcPr>
                </a:tc>
                <a:extLst>
                  <a:ext uri="{0D108BD9-81ED-4DB2-BD59-A6C34878D82A}">
                    <a16:rowId xmlns:a16="http://schemas.microsoft.com/office/drawing/2014/main" val="10000"/>
                  </a:ext>
                </a:extLst>
              </a:tr>
            </a:tbl>
          </a:graphicData>
        </a:graphic>
      </p:graphicFrame>
      <p:sp>
        <p:nvSpPr>
          <p:cNvPr id="3" name="内容占位符 2"/>
          <p:cNvSpPr>
            <a:spLocks noGrp="1"/>
          </p:cNvSpPr>
          <p:nvPr>
            <p:ph idx="1"/>
          </p:nvPr>
        </p:nvSpPr>
        <p:spPr>
          <a:xfrm>
            <a:off x="2236224" y="2221955"/>
            <a:ext cx="4536504" cy="604454"/>
          </a:xfrm>
        </p:spPr>
        <p:txBody>
          <a:bodyPr>
            <a:noAutofit/>
          </a:bodyPr>
          <a:lstStyle/>
          <a:p>
            <a:pPr>
              <a:buNone/>
            </a:pPr>
            <a:r>
              <a:rPr lang="en-US" altLang="zh-CN" sz="2000" b="1" dirty="0" err="1">
                <a:solidFill>
                  <a:srgbClr val="38507C"/>
                </a:solidFill>
                <a:latin typeface="微软雅黑" panose="020B0503020204020204" pitchFamily="34" charset="-122"/>
                <a:ea typeface="微软雅黑" panose="020B0503020204020204" pitchFamily="34" charset="-122"/>
                <a:cs typeface="Times New Roman" pitchFamily="18" charset="0"/>
              </a:rPr>
              <a:t>国外临床常规检测项目已达</a:t>
            </a:r>
            <a:r>
              <a:rPr lang="en-US" altLang="zh-CN" sz="2000" b="1" dirty="0" err="1">
                <a:solidFill>
                  <a:srgbClr val="DCA701"/>
                </a:solidFill>
                <a:latin typeface="微软雅黑" panose="020B0503020204020204" pitchFamily="34" charset="-122"/>
                <a:ea typeface="微软雅黑" panose="020B0503020204020204" pitchFamily="34" charset="-122"/>
                <a:cs typeface="Times New Roman" pitchFamily="18" charset="0"/>
              </a:rPr>
              <a:t>百种</a:t>
            </a:r>
            <a:r>
              <a:rPr lang="en-US" altLang="zh-CN" sz="2000" b="1" dirty="0" err="1">
                <a:solidFill>
                  <a:srgbClr val="38507C"/>
                </a:solidFill>
                <a:latin typeface="微软雅黑" panose="020B0503020204020204" pitchFamily="34" charset="-122"/>
                <a:ea typeface="微软雅黑" panose="020B0503020204020204" pitchFamily="34" charset="-122"/>
                <a:cs typeface="Times New Roman" pitchFamily="18" charset="0"/>
              </a:rPr>
              <a:t>以上</a:t>
            </a:r>
            <a:endParaRPr lang="en-US" altLang="zh-CN" sz="2000" b="1" dirty="0">
              <a:solidFill>
                <a:srgbClr val="38507C"/>
              </a:solidFill>
              <a:latin typeface="微软雅黑" panose="020B0503020204020204" pitchFamily="34" charset="-122"/>
              <a:ea typeface="微软雅黑" panose="020B0503020204020204" pitchFamily="34" charset="-122"/>
              <a:cs typeface="Times New Roman" pitchFamily="18" charset="0"/>
            </a:endParaRPr>
          </a:p>
        </p:txBody>
      </p:sp>
      <p:sp>
        <p:nvSpPr>
          <p:cNvPr id="4" name="TextBox 1"/>
          <p:cNvSpPr txBox="1"/>
          <p:nvPr/>
        </p:nvSpPr>
        <p:spPr>
          <a:xfrm>
            <a:off x="2217159" y="2938197"/>
            <a:ext cx="4803113" cy="432000"/>
          </a:xfrm>
          <a:prstGeom prst="rect">
            <a:avLst/>
          </a:prstGeom>
          <a:solidFill>
            <a:srgbClr val="38507C"/>
          </a:solidFill>
        </p:spPr>
        <p:txBody>
          <a:bodyPr wrap="square" lIns="0" tIns="0" rIns="0" rtlCol="0" anchor="ctr">
            <a:spAutoFit/>
          </a:bodyPr>
          <a:lstStyle/>
          <a:p>
            <a:pPr algn="ctr">
              <a:lnSpc>
                <a:spcPts val="2700"/>
              </a:lnSpc>
              <a:tabLst/>
            </a:pPr>
            <a:r>
              <a:rPr lang="en-US" altLang="zh-CN" sz="2000" b="1" dirty="0">
                <a:solidFill>
                  <a:srgbClr val="ECEDEF"/>
                </a:solidFill>
                <a:latin typeface="微软雅黑" panose="020B0503020204020204" pitchFamily="34" charset="-122"/>
                <a:ea typeface="微软雅黑" panose="020B0503020204020204" pitchFamily="34" charset="-122"/>
                <a:cs typeface="Times New Roman" pitchFamily="18" charset="0"/>
              </a:rPr>
              <a:t>系统性自身免疫病相关自身抗体</a:t>
            </a:r>
          </a:p>
        </p:txBody>
      </p:sp>
      <p:sp>
        <p:nvSpPr>
          <p:cNvPr id="5" name="TextBox 1"/>
          <p:cNvSpPr txBox="1"/>
          <p:nvPr/>
        </p:nvSpPr>
        <p:spPr>
          <a:xfrm>
            <a:off x="2567622" y="3472872"/>
            <a:ext cx="3837076" cy="315471"/>
          </a:xfrm>
          <a:prstGeom prst="rect">
            <a:avLst/>
          </a:prstGeom>
          <a:noFill/>
        </p:spPr>
        <p:txBody>
          <a:bodyPr wrap="none" lIns="0" tIns="0" rIns="0" rtlCol="0">
            <a:spAutoFit/>
          </a:bodyPr>
          <a:lstStyle/>
          <a:p>
            <a:pPr>
              <a:lnSpc>
                <a:spcPts val="2100"/>
              </a:lnSpc>
              <a:tabLst/>
            </a:pPr>
            <a:r>
              <a:rPr lang="en-US" altLang="zh-CN" b="1" dirty="0" err="1">
                <a:solidFill>
                  <a:srgbClr val="38507C"/>
                </a:solidFill>
                <a:latin typeface="微软雅黑" panose="020B0503020204020204" pitchFamily="34" charset="-122"/>
                <a:ea typeface="微软雅黑" panose="020B0503020204020204" pitchFamily="34" charset="-122"/>
                <a:cs typeface="Times New Roman" pitchFamily="18" charset="0"/>
              </a:rPr>
              <a:t>ANAs、ANCAs、APLs、RF＆ACPs</a:t>
            </a:r>
            <a:endParaRPr lang="en-US" altLang="zh-CN" b="1" dirty="0">
              <a:solidFill>
                <a:srgbClr val="38507C"/>
              </a:solidFill>
              <a:latin typeface="微软雅黑" panose="020B0503020204020204" pitchFamily="34" charset="-122"/>
              <a:ea typeface="微软雅黑" panose="020B0503020204020204" pitchFamily="34" charset="-122"/>
              <a:cs typeface="Times New Roman" pitchFamily="18" charset="0"/>
            </a:endParaRPr>
          </a:p>
        </p:txBody>
      </p:sp>
      <p:sp>
        <p:nvSpPr>
          <p:cNvPr id="6" name="TextBox 1"/>
          <p:cNvSpPr txBox="1"/>
          <p:nvPr/>
        </p:nvSpPr>
        <p:spPr>
          <a:xfrm>
            <a:off x="2217159" y="4023565"/>
            <a:ext cx="4803113" cy="432000"/>
          </a:xfrm>
          <a:prstGeom prst="rect">
            <a:avLst/>
          </a:prstGeom>
          <a:solidFill>
            <a:srgbClr val="38507C"/>
          </a:solidFill>
        </p:spPr>
        <p:txBody>
          <a:bodyPr wrap="square" lIns="0" tIns="0" rIns="0" rtlCol="0" anchor="ctr">
            <a:spAutoFit/>
          </a:bodyPr>
          <a:lstStyle>
            <a:defPPr>
              <a:defRPr lang="zh-CN"/>
            </a:defPPr>
            <a:lvl1pPr algn="ctr">
              <a:lnSpc>
                <a:spcPts val="2700"/>
              </a:lnSpc>
              <a:tabLst/>
              <a:defRPr sz="2000" b="1">
                <a:solidFill>
                  <a:srgbClr val="ECEDEF"/>
                </a:solidFill>
                <a:latin typeface="微软雅黑" panose="020B0503020204020204" pitchFamily="34" charset="-122"/>
                <a:ea typeface="微软雅黑" panose="020B0503020204020204" pitchFamily="34" charset="-122"/>
                <a:cs typeface="Times New Roman" pitchFamily="18" charset="0"/>
              </a:defRPr>
            </a:lvl1pPr>
          </a:lstStyle>
          <a:p>
            <a:r>
              <a:rPr lang="en-US" altLang="zh-CN" dirty="0" err="1"/>
              <a:t>器官特异性自身免疫病相关自身抗体</a:t>
            </a:r>
            <a:endParaRPr lang="en-US" altLang="zh-CN" dirty="0"/>
          </a:p>
        </p:txBody>
      </p:sp>
      <p:sp>
        <p:nvSpPr>
          <p:cNvPr id="7" name="TextBox 1"/>
          <p:cNvSpPr txBox="1"/>
          <p:nvPr/>
        </p:nvSpPr>
        <p:spPr>
          <a:xfrm>
            <a:off x="1165950" y="5290709"/>
            <a:ext cx="7181264" cy="1067215"/>
          </a:xfrm>
          <a:prstGeom prst="rect">
            <a:avLst/>
          </a:prstGeom>
          <a:noFill/>
        </p:spPr>
        <p:txBody>
          <a:bodyPr wrap="square" lIns="0" tIns="0" rIns="0" rtlCol="0">
            <a:spAutoFit/>
          </a:bodyPr>
          <a:lstStyle/>
          <a:p>
            <a:pPr>
              <a:lnSpc>
                <a:spcPct val="150000"/>
              </a:lnSpc>
              <a:tabLst>
                <a:tab pos="50800" algn="l"/>
              </a:tabLst>
            </a:pPr>
            <a:r>
              <a:rPr lang="en-US" altLang="zh-CN" sz="1600" b="1" dirty="0">
                <a:solidFill>
                  <a:srgbClr val="38507C"/>
                </a:solidFill>
                <a:latin typeface="微软雅黑" panose="020B0503020204020204" pitchFamily="34" charset="-122"/>
                <a:ea typeface="微软雅黑" panose="020B0503020204020204" pitchFamily="34" charset="-122"/>
              </a:rPr>
              <a:t>	</a:t>
            </a:r>
            <a:r>
              <a:rPr lang="en-US" altLang="zh-CN" sz="1500" b="1" dirty="0">
                <a:solidFill>
                  <a:srgbClr val="38507C"/>
                </a:solidFill>
                <a:latin typeface="微软雅黑" panose="020B0503020204020204" pitchFamily="34" charset="-122"/>
                <a:ea typeface="微软雅黑" panose="020B0503020204020204" pitchFamily="34" charset="-122"/>
                <a:cs typeface="Times New Roman" pitchFamily="18" charset="0"/>
              </a:rPr>
              <a:t>特发性血小板减少紫癜、自身免疫性肝病、炎症性肠病、自身免疫性胃炎/恶性贫血、麦胶性肠病、自身免疫性甲状腺炎、1型自身免疫性糖尿病、副肿瘤综合征、</a:t>
            </a:r>
          </a:p>
          <a:p>
            <a:pPr>
              <a:lnSpc>
                <a:spcPct val="150000"/>
              </a:lnSpc>
              <a:tabLst>
                <a:tab pos="50800" algn="l"/>
              </a:tabLst>
            </a:pPr>
            <a:r>
              <a:rPr lang="en-US" altLang="zh-CN" sz="1500" b="1" dirty="0" err="1">
                <a:solidFill>
                  <a:srgbClr val="38507C"/>
                </a:solidFill>
                <a:latin typeface="微软雅黑" panose="020B0503020204020204" pitchFamily="34" charset="-122"/>
                <a:ea typeface="微软雅黑" panose="020B0503020204020204" pitchFamily="34" charset="-122"/>
                <a:cs typeface="Times New Roman" pitchFamily="18" charset="0"/>
              </a:rPr>
              <a:t>多发性神经病变、重症肌无力、不孕</a:t>
            </a:r>
            <a:r>
              <a:rPr lang="en-US" altLang="zh-CN" sz="1500" b="1" dirty="0">
                <a:solidFill>
                  <a:srgbClr val="38507C"/>
                </a:solidFill>
                <a:latin typeface="微软雅黑" panose="020B0503020204020204" pitchFamily="34" charset="-122"/>
                <a:ea typeface="微软雅黑" panose="020B0503020204020204" pitchFamily="34" charset="-122"/>
                <a:cs typeface="Times New Roman" pitchFamily="18" charset="0"/>
              </a:rPr>
              <a:t>/不育和自身免疫性大疱病等</a:t>
            </a:r>
          </a:p>
        </p:txBody>
      </p:sp>
      <p:grpSp>
        <p:nvGrpSpPr>
          <p:cNvPr id="8" name="组合 7"/>
          <p:cNvGrpSpPr/>
          <p:nvPr/>
        </p:nvGrpSpPr>
        <p:grpSpPr>
          <a:xfrm>
            <a:off x="0" y="284389"/>
            <a:ext cx="1692275" cy="529772"/>
            <a:chOff x="0" y="284389"/>
            <a:chExt cx="1692275" cy="529772"/>
          </a:xfrm>
          <a:solidFill>
            <a:srgbClr val="38507C"/>
          </a:solidFill>
        </p:grpSpPr>
        <p:sp>
          <p:nvSpPr>
            <p:cNvPr id="9" name="矩形 8"/>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0" name="矩形 9"/>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0" y="284389"/>
            <a:ext cx="4244585" cy="529772"/>
            <a:chOff x="0" y="284389"/>
            <a:chExt cx="1571087" cy="529772"/>
          </a:xfrm>
          <a:solidFill>
            <a:srgbClr val="38507C"/>
          </a:solidFill>
        </p:grpSpPr>
        <p:sp>
          <p:nvSpPr>
            <p:cNvPr id="12" name="矩形 11"/>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国内自身抗体检测现状</a:t>
              </a:r>
            </a:p>
          </p:txBody>
        </p:sp>
        <p:sp>
          <p:nvSpPr>
            <p:cNvPr id="13" name="矩形 12"/>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4" name="直接连接符 13"/>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744133" y="1196752"/>
            <a:ext cx="4536556" cy="636240"/>
          </a:xfrm>
          <a:prstGeom prst="round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ECEDEF"/>
                </a:solidFill>
                <a:latin typeface="微软雅黑" panose="020B0503020204020204" pitchFamily="34" charset="-122"/>
                <a:ea typeface="微软雅黑" panose="020B0503020204020204" pitchFamily="34" charset="-122"/>
              </a:rPr>
              <a:t>2. </a:t>
            </a:r>
            <a:r>
              <a:rPr lang="zh-CN" altLang="en-US" sz="2400" b="1" dirty="0">
                <a:solidFill>
                  <a:srgbClr val="ECEDEF"/>
                </a:solidFill>
                <a:latin typeface="微软雅黑" panose="020B0503020204020204" pitchFamily="34" charset="-122"/>
                <a:ea typeface="微软雅黑" panose="020B0503020204020204" pitchFamily="34" charset="-122"/>
              </a:rPr>
              <a:t>临床常规项目少，普及性低</a:t>
            </a:r>
          </a:p>
        </p:txBody>
      </p:sp>
      <p:sp>
        <p:nvSpPr>
          <p:cNvPr id="16" name="Freeform 11"/>
          <p:cNvSpPr>
            <a:spLocks noEditPoints="1"/>
          </p:cNvSpPr>
          <p:nvPr/>
        </p:nvSpPr>
        <p:spPr bwMode="auto">
          <a:xfrm>
            <a:off x="1804224" y="2122942"/>
            <a:ext cx="432000" cy="432000"/>
          </a:xfrm>
          <a:custGeom>
            <a:avLst/>
            <a:gdLst>
              <a:gd name="T0" fmla="*/ 99 w 197"/>
              <a:gd name="T1" fmla="*/ 0 h 198"/>
              <a:gd name="T2" fmla="*/ 0 w 197"/>
              <a:gd name="T3" fmla="*/ 99 h 198"/>
              <a:gd name="T4" fmla="*/ 99 w 197"/>
              <a:gd name="T5" fmla="*/ 198 h 198"/>
              <a:gd name="T6" fmla="*/ 197 w 197"/>
              <a:gd name="T7" fmla="*/ 99 h 198"/>
              <a:gd name="T8" fmla="*/ 99 w 197"/>
              <a:gd name="T9" fmla="*/ 0 h 198"/>
              <a:gd name="T10" fmla="*/ 99 w 197"/>
              <a:gd name="T11" fmla="*/ 184 h 198"/>
              <a:gd name="T12" fmla="*/ 36 w 197"/>
              <a:gd name="T13" fmla="*/ 156 h 198"/>
              <a:gd name="T14" fmla="*/ 44 w 197"/>
              <a:gd name="T15" fmla="*/ 136 h 198"/>
              <a:gd name="T16" fmla="*/ 54 w 197"/>
              <a:gd name="T17" fmla="*/ 123 h 198"/>
              <a:gd name="T18" fmla="*/ 36 w 197"/>
              <a:gd name="T19" fmla="*/ 110 h 198"/>
              <a:gd name="T20" fmla="*/ 24 w 197"/>
              <a:gd name="T21" fmla="*/ 101 h 198"/>
              <a:gd name="T22" fmla="*/ 16 w 197"/>
              <a:gd name="T23" fmla="*/ 119 h 198"/>
              <a:gd name="T24" fmla="*/ 14 w 197"/>
              <a:gd name="T25" fmla="*/ 99 h 198"/>
              <a:gd name="T26" fmla="*/ 29 w 197"/>
              <a:gd name="T27" fmla="*/ 51 h 198"/>
              <a:gd name="T28" fmla="*/ 34 w 197"/>
              <a:gd name="T29" fmla="*/ 67 h 198"/>
              <a:gd name="T30" fmla="*/ 47 w 197"/>
              <a:gd name="T31" fmla="*/ 59 h 198"/>
              <a:gd name="T32" fmla="*/ 54 w 197"/>
              <a:gd name="T33" fmla="*/ 47 h 198"/>
              <a:gd name="T34" fmla="*/ 56 w 197"/>
              <a:gd name="T35" fmla="*/ 66 h 198"/>
              <a:gd name="T36" fmla="*/ 65 w 197"/>
              <a:gd name="T37" fmla="*/ 65 h 198"/>
              <a:gd name="T38" fmla="*/ 76 w 197"/>
              <a:gd name="T39" fmla="*/ 43 h 198"/>
              <a:gd name="T40" fmla="*/ 97 w 197"/>
              <a:gd name="T41" fmla="*/ 54 h 198"/>
              <a:gd name="T42" fmla="*/ 87 w 197"/>
              <a:gd name="T43" fmla="*/ 64 h 198"/>
              <a:gd name="T44" fmla="*/ 84 w 197"/>
              <a:gd name="T45" fmla="*/ 84 h 198"/>
              <a:gd name="T46" fmla="*/ 110 w 197"/>
              <a:gd name="T47" fmla="*/ 93 h 198"/>
              <a:gd name="T48" fmla="*/ 118 w 197"/>
              <a:gd name="T49" fmla="*/ 103 h 198"/>
              <a:gd name="T50" fmla="*/ 121 w 197"/>
              <a:gd name="T51" fmla="*/ 113 h 198"/>
              <a:gd name="T52" fmla="*/ 123 w 197"/>
              <a:gd name="T53" fmla="*/ 126 h 198"/>
              <a:gd name="T54" fmla="*/ 123 w 197"/>
              <a:gd name="T55" fmla="*/ 137 h 198"/>
              <a:gd name="T56" fmla="*/ 131 w 197"/>
              <a:gd name="T57" fmla="*/ 153 h 198"/>
              <a:gd name="T58" fmla="*/ 156 w 197"/>
              <a:gd name="T59" fmla="*/ 102 h 198"/>
              <a:gd name="T60" fmla="*/ 159 w 197"/>
              <a:gd name="T61" fmla="*/ 84 h 198"/>
              <a:gd name="T62" fmla="*/ 173 w 197"/>
              <a:gd name="T63" fmla="*/ 68 h 198"/>
              <a:gd name="T64" fmla="*/ 173 w 197"/>
              <a:gd name="T65" fmla="*/ 58 h 198"/>
              <a:gd name="T66" fmla="*/ 183 w 197"/>
              <a:gd name="T67" fmla="*/ 99 h 198"/>
              <a:gd name="T68" fmla="*/ 99 w 197"/>
              <a:gd name="T69" fmla="*/ 18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7" h="198">
                <a:moveTo>
                  <a:pt x="99" y="0"/>
                </a:moveTo>
                <a:cubicBezTo>
                  <a:pt x="44" y="0"/>
                  <a:pt x="0" y="45"/>
                  <a:pt x="0" y="99"/>
                </a:cubicBezTo>
                <a:cubicBezTo>
                  <a:pt x="0" y="153"/>
                  <a:pt x="44" y="198"/>
                  <a:pt x="99" y="198"/>
                </a:cubicBezTo>
                <a:cubicBezTo>
                  <a:pt x="153" y="198"/>
                  <a:pt x="197" y="153"/>
                  <a:pt x="197" y="99"/>
                </a:cubicBezTo>
                <a:cubicBezTo>
                  <a:pt x="197" y="45"/>
                  <a:pt x="153" y="0"/>
                  <a:pt x="99" y="0"/>
                </a:cubicBezTo>
                <a:close/>
                <a:moveTo>
                  <a:pt x="99" y="184"/>
                </a:moveTo>
                <a:cubicBezTo>
                  <a:pt x="74" y="184"/>
                  <a:pt x="51" y="173"/>
                  <a:pt x="36" y="156"/>
                </a:cubicBezTo>
                <a:cubicBezTo>
                  <a:pt x="37" y="154"/>
                  <a:pt x="41" y="142"/>
                  <a:pt x="44" y="136"/>
                </a:cubicBezTo>
                <a:cubicBezTo>
                  <a:pt x="47" y="130"/>
                  <a:pt x="48" y="129"/>
                  <a:pt x="54" y="123"/>
                </a:cubicBezTo>
                <a:cubicBezTo>
                  <a:pt x="61" y="117"/>
                  <a:pt x="41" y="115"/>
                  <a:pt x="36" y="110"/>
                </a:cubicBezTo>
                <a:cubicBezTo>
                  <a:pt x="31" y="105"/>
                  <a:pt x="29" y="105"/>
                  <a:pt x="24" y="101"/>
                </a:cubicBezTo>
                <a:cubicBezTo>
                  <a:pt x="20" y="98"/>
                  <a:pt x="17" y="112"/>
                  <a:pt x="16" y="119"/>
                </a:cubicBezTo>
                <a:cubicBezTo>
                  <a:pt x="15" y="113"/>
                  <a:pt x="14" y="106"/>
                  <a:pt x="14" y="99"/>
                </a:cubicBezTo>
                <a:cubicBezTo>
                  <a:pt x="14" y="81"/>
                  <a:pt x="20" y="64"/>
                  <a:pt x="29" y="51"/>
                </a:cubicBezTo>
                <a:cubicBezTo>
                  <a:pt x="26" y="59"/>
                  <a:pt x="24" y="71"/>
                  <a:pt x="34" y="67"/>
                </a:cubicBezTo>
                <a:cubicBezTo>
                  <a:pt x="46" y="63"/>
                  <a:pt x="47" y="59"/>
                  <a:pt x="47" y="59"/>
                </a:cubicBezTo>
                <a:cubicBezTo>
                  <a:pt x="54" y="47"/>
                  <a:pt x="54" y="47"/>
                  <a:pt x="54" y="47"/>
                </a:cubicBezTo>
                <a:cubicBezTo>
                  <a:pt x="54" y="47"/>
                  <a:pt x="55" y="63"/>
                  <a:pt x="56" y="66"/>
                </a:cubicBezTo>
                <a:cubicBezTo>
                  <a:pt x="58" y="68"/>
                  <a:pt x="63" y="75"/>
                  <a:pt x="65" y="65"/>
                </a:cubicBezTo>
                <a:cubicBezTo>
                  <a:pt x="69" y="48"/>
                  <a:pt x="69" y="43"/>
                  <a:pt x="76" y="43"/>
                </a:cubicBezTo>
                <a:cubicBezTo>
                  <a:pt x="82" y="43"/>
                  <a:pt x="95" y="38"/>
                  <a:pt x="97" y="54"/>
                </a:cubicBezTo>
                <a:cubicBezTo>
                  <a:pt x="98" y="69"/>
                  <a:pt x="95" y="60"/>
                  <a:pt x="87" y="64"/>
                </a:cubicBezTo>
                <a:cubicBezTo>
                  <a:pt x="79" y="68"/>
                  <a:pt x="76" y="82"/>
                  <a:pt x="84" y="84"/>
                </a:cubicBezTo>
                <a:cubicBezTo>
                  <a:pt x="92" y="86"/>
                  <a:pt x="110" y="93"/>
                  <a:pt x="110" y="93"/>
                </a:cubicBezTo>
                <a:cubicBezTo>
                  <a:pt x="118" y="103"/>
                  <a:pt x="118" y="103"/>
                  <a:pt x="118" y="103"/>
                </a:cubicBezTo>
                <a:cubicBezTo>
                  <a:pt x="121" y="113"/>
                  <a:pt x="121" y="113"/>
                  <a:pt x="121" y="113"/>
                </a:cubicBezTo>
                <a:cubicBezTo>
                  <a:pt x="121" y="113"/>
                  <a:pt x="123" y="125"/>
                  <a:pt x="123" y="126"/>
                </a:cubicBezTo>
                <a:cubicBezTo>
                  <a:pt x="123" y="127"/>
                  <a:pt x="123" y="137"/>
                  <a:pt x="123" y="137"/>
                </a:cubicBezTo>
                <a:cubicBezTo>
                  <a:pt x="123" y="137"/>
                  <a:pt x="123" y="158"/>
                  <a:pt x="131" y="153"/>
                </a:cubicBezTo>
                <a:cubicBezTo>
                  <a:pt x="139" y="148"/>
                  <a:pt x="160" y="115"/>
                  <a:pt x="156" y="102"/>
                </a:cubicBezTo>
                <a:cubicBezTo>
                  <a:pt x="151" y="90"/>
                  <a:pt x="151" y="88"/>
                  <a:pt x="159" y="84"/>
                </a:cubicBezTo>
                <a:cubicBezTo>
                  <a:pt x="167" y="80"/>
                  <a:pt x="173" y="74"/>
                  <a:pt x="173" y="68"/>
                </a:cubicBezTo>
                <a:cubicBezTo>
                  <a:pt x="172" y="64"/>
                  <a:pt x="173" y="61"/>
                  <a:pt x="173" y="58"/>
                </a:cubicBezTo>
                <a:cubicBezTo>
                  <a:pt x="180" y="71"/>
                  <a:pt x="183" y="84"/>
                  <a:pt x="183" y="99"/>
                </a:cubicBezTo>
                <a:cubicBezTo>
                  <a:pt x="183" y="146"/>
                  <a:pt x="145" y="184"/>
                  <a:pt x="99" y="184"/>
                </a:cubicBezTo>
                <a:close/>
              </a:path>
            </a:pathLst>
          </a:custGeom>
          <a:solidFill>
            <a:srgbClr val="38507C"/>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2" name="圆角矩形 1"/>
          <p:cNvSpPr/>
          <p:nvPr/>
        </p:nvSpPr>
        <p:spPr>
          <a:xfrm>
            <a:off x="611560" y="5229200"/>
            <a:ext cx="7735654" cy="1224136"/>
          </a:xfrm>
          <a:prstGeom prst="roundRect">
            <a:avLst/>
          </a:prstGeom>
          <a:noFill/>
          <a:ln w="19050">
            <a:solidFill>
              <a:srgbClr val="38507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1" name="表格 20"/>
          <p:cNvGraphicFramePr>
            <a:graphicFrameLocks noGrp="1"/>
          </p:cNvGraphicFramePr>
          <p:nvPr>
            <p:extLst>
              <p:ext uri="{D42A27DB-BD31-4B8C-83A1-F6EECF244321}">
                <p14:modId xmlns:p14="http://schemas.microsoft.com/office/powerpoint/2010/main" val="1192351975"/>
              </p:ext>
            </p:extLst>
          </p:nvPr>
        </p:nvGraphicFramePr>
        <p:xfrm>
          <a:off x="2244080" y="4517468"/>
          <a:ext cx="4776192" cy="365760"/>
        </p:xfrm>
        <a:graphic>
          <a:graphicData uri="http://schemas.openxmlformats.org/drawingml/2006/table">
            <a:tbl>
              <a:tblPr firstRow="1" bandRow="1">
                <a:tableStyleId>{5C22544A-7EE6-4342-B048-85BDC9FD1C3A}</a:tableStyleId>
              </a:tblPr>
              <a:tblGrid>
                <a:gridCol w="4776192">
                  <a:extLst>
                    <a:ext uri="{9D8B030D-6E8A-4147-A177-3AD203B41FA5}">
                      <a16:colId xmlns:a16="http://schemas.microsoft.com/office/drawing/2014/main" val="20000"/>
                    </a:ext>
                  </a:extLst>
                </a:gridCol>
              </a:tblGrid>
              <a:tr h="358283">
                <a:tc>
                  <a:txBody>
                    <a:bodyPr/>
                    <a:lstStyle/>
                    <a:p>
                      <a:endParaRPr lang="zh-CN" altLang="en-US" dirty="0"/>
                    </a:p>
                  </a:txBody>
                  <a:tcPr>
                    <a:lnL w="19050" cap="flat" cmpd="sng" algn="ctr">
                      <a:solidFill>
                        <a:srgbClr val="ECEDEF"/>
                      </a:solidFill>
                      <a:prstDash val="solid"/>
                      <a:round/>
                      <a:headEnd type="none" w="med" len="med"/>
                      <a:tailEnd type="none" w="med" len="med"/>
                    </a:lnL>
                    <a:lnR w="19050" cap="flat" cmpd="sng" algn="ctr">
                      <a:solidFill>
                        <a:srgbClr val="ECEDEF"/>
                      </a:solidFill>
                      <a:prstDash val="solid"/>
                      <a:round/>
                      <a:headEnd type="none" w="med" len="med"/>
                      <a:tailEnd type="none" w="med" len="med"/>
                    </a:lnR>
                    <a:lnT w="19050" cap="flat" cmpd="sng" algn="ctr">
                      <a:solidFill>
                        <a:srgbClr val="38507C"/>
                      </a:solidFill>
                      <a:prstDash val="solid"/>
                      <a:round/>
                      <a:headEnd type="none" w="med" len="med"/>
                      <a:tailEnd type="none" w="med" len="med"/>
                    </a:lnT>
                    <a:lnB w="19050" cap="flat" cmpd="sng" algn="ctr">
                      <a:solidFill>
                        <a:srgbClr val="38507C"/>
                      </a:solidFill>
                      <a:prstDash val="solid"/>
                      <a:round/>
                      <a:headEnd type="none" w="med" len="med"/>
                      <a:tailEnd type="none" w="med" len="med"/>
                    </a:lnB>
                    <a:solidFill>
                      <a:srgbClr val="ECEDEF"/>
                    </a:solidFill>
                  </a:tcPr>
                </a:tc>
                <a:extLst>
                  <a:ext uri="{0D108BD9-81ED-4DB2-BD59-A6C34878D82A}">
                    <a16:rowId xmlns:a16="http://schemas.microsoft.com/office/drawing/2014/main" val="10000"/>
                  </a:ext>
                </a:extLst>
              </a:tr>
            </a:tbl>
          </a:graphicData>
        </a:graphic>
      </p:graphicFrame>
      <p:sp>
        <p:nvSpPr>
          <p:cNvPr id="22" name="TextBox 1"/>
          <p:cNvSpPr txBox="1"/>
          <p:nvPr/>
        </p:nvSpPr>
        <p:spPr>
          <a:xfrm>
            <a:off x="2231380" y="4549035"/>
            <a:ext cx="4782972" cy="315471"/>
          </a:xfrm>
          <a:prstGeom prst="rect">
            <a:avLst/>
          </a:prstGeom>
          <a:noFill/>
        </p:spPr>
        <p:txBody>
          <a:bodyPr wrap="square" lIns="0" tIns="0" rIns="0" rtlCol="0">
            <a:spAutoFit/>
          </a:bodyPr>
          <a:lstStyle/>
          <a:p>
            <a:pPr>
              <a:lnSpc>
                <a:spcPts val="2100"/>
              </a:lnSpc>
              <a:tabLst/>
            </a:pPr>
            <a:r>
              <a:rPr lang="zh-CN" altLang="en-US" b="1" dirty="0">
                <a:solidFill>
                  <a:srgbClr val="38507C"/>
                </a:solidFill>
                <a:latin typeface="微软雅黑" panose="020B0503020204020204" pitchFamily="34" charset="-122"/>
                <a:ea typeface="微软雅黑" panose="020B0503020204020204" pitchFamily="34" charset="-122"/>
                <a:cs typeface="Times New Roman" pitchFamily="18" charset="0"/>
              </a:rPr>
              <a:t> 血液、消化、内分泌、神经、生殖、皮肤</a:t>
            </a:r>
            <a:r>
              <a:rPr lang="en-US" altLang="zh-CN" b="1" dirty="0">
                <a:solidFill>
                  <a:srgbClr val="38507C"/>
                </a:solidFill>
                <a:latin typeface="微软雅黑" panose="020B0503020204020204" pitchFamily="34" charset="-122"/>
                <a:ea typeface="微软雅黑" panose="020B0503020204020204" pitchFamily="34" charset="-122"/>
                <a:cs typeface="Times New Roman" pitchFamily="18" charset="0"/>
              </a:rPr>
              <a:t>…</a:t>
            </a:r>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1689628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43200000">
                                      <p:cBhvr>
                                        <p:cTn id="6" dur="2000" fill="hold"/>
                                        <p:tgtEl>
                                          <p:spTgt spid="16"/>
                                        </p:tgtEl>
                                        <p:attrNameLst>
                                          <p:attrName>r</p:attrName>
                                        </p:attrNameLst>
                                      </p:cBhvr>
                                    </p:animRot>
                                  </p:childTnLst>
                                </p:cTn>
                              </p:par>
                              <p:par>
                                <p:cTn id="7" presetID="63" presetClass="path" presetSubtype="0" accel="50000" decel="50000" fill="hold" grpId="1" nodeType="withEffect">
                                  <p:stCondLst>
                                    <p:cond delay="0"/>
                                  </p:stCondLst>
                                  <p:childTnLst>
                                    <p:animMotion origin="layout" path="M -3.88889E-6 -3.72195E-6 L 0.51355 -3.72195E-6 " pathEditMode="relative" rAng="0" ptsTypes="AA">
                                      <p:cBhvr>
                                        <p:cTn id="8" dur="2000" fill="hold"/>
                                        <p:tgtEl>
                                          <p:spTgt spid="16"/>
                                        </p:tgtEl>
                                        <p:attrNameLst>
                                          <p:attrName>ppt_x</p:attrName>
                                          <p:attrName>ppt_y</p:attrName>
                                        </p:attrNameLst>
                                      </p:cBhvr>
                                      <p:rCtr x="25677" y="0"/>
                                    </p:animMotion>
                                  </p:childTnLst>
                                </p:cTn>
                              </p:par>
                              <p:par>
                                <p:cTn id="9" presetID="22" presetClass="entr" presetSubtype="8" fill="hold" grpId="0" nodeType="withEffect">
                                  <p:stCondLst>
                                    <p:cond delay="25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6" grpId="0" animBg="1"/>
      <p:bldP spid="16"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84389"/>
            <a:ext cx="1692275" cy="529772"/>
            <a:chOff x="0" y="284389"/>
            <a:chExt cx="1692275" cy="529772"/>
          </a:xfrm>
          <a:solidFill>
            <a:srgbClr val="38507C"/>
          </a:solidFill>
        </p:grpSpPr>
        <p:sp>
          <p:nvSpPr>
            <p:cNvPr id="6" name="矩形 5"/>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7" name="矩形 6"/>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0" y="284389"/>
            <a:ext cx="4244585" cy="529772"/>
            <a:chOff x="0" y="284389"/>
            <a:chExt cx="1571087" cy="529772"/>
          </a:xfrm>
          <a:solidFill>
            <a:srgbClr val="38507C"/>
          </a:solidFill>
        </p:grpSpPr>
        <p:sp>
          <p:nvSpPr>
            <p:cNvPr id="9" name="矩形 8"/>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国内自身抗体检测现状</a:t>
              </a:r>
            </a:p>
          </p:txBody>
        </p:sp>
        <p:sp>
          <p:nvSpPr>
            <p:cNvPr id="10" name="矩形 9"/>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1" name="直接连接符 10"/>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a:off x="744133" y="1196752"/>
            <a:ext cx="4536556" cy="636240"/>
          </a:xfrm>
          <a:prstGeom prst="round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anose="020B0503020204020204" pitchFamily="34" charset="-122"/>
                <a:ea typeface="微软雅黑" panose="020B0503020204020204" pitchFamily="34" charset="-122"/>
              </a:rPr>
              <a:t>3.</a:t>
            </a:r>
            <a:r>
              <a:rPr lang="zh-CN" altLang="en-US" sz="2400" b="1" dirty="0">
                <a:solidFill>
                  <a:schemeClr val="bg1"/>
                </a:solidFill>
                <a:latin typeface="微软雅黑" panose="020B0503020204020204" pitchFamily="34" charset="-122"/>
                <a:ea typeface="微软雅黑" panose="020B0503020204020204" pitchFamily="34" charset="-122"/>
              </a:rPr>
              <a:t>质量控制仍处于初级阶段</a:t>
            </a:r>
          </a:p>
        </p:txBody>
      </p:sp>
      <p:grpSp>
        <p:nvGrpSpPr>
          <p:cNvPr id="35" name="组合 34"/>
          <p:cNvGrpSpPr/>
          <p:nvPr/>
        </p:nvGrpSpPr>
        <p:grpSpPr>
          <a:xfrm>
            <a:off x="740206" y="4070341"/>
            <a:ext cx="1979613" cy="1374883"/>
            <a:chOff x="740206" y="2702859"/>
            <a:chExt cx="1979613" cy="1374883"/>
          </a:xfrm>
        </p:grpSpPr>
        <p:sp>
          <p:nvSpPr>
            <p:cNvPr id="36" name="矩形 35"/>
            <p:cNvSpPr/>
            <p:nvPr/>
          </p:nvSpPr>
          <p:spPr>
            <a:xfrm>
              <a:off x="740206" y="2702859"/>
              <a:ext cx="1979613" cy="1374883"/>
            </a:xfrm>
            <a:prstGeom prst="rect">
              <a:avLst/>
            </a:prstGeom>
            <a:solidFill>
              <a:schemeClr val="bg1"/>
            </a:solidFill>
            <a:ln>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66"/>
            <p:cNvSpPr txBox="1"/>
            <p:nvPr/>
          </p:nvSpPr>
          <p:spPr>
            <a:xfrm>
              <a:off x="775230" y="2809674"/>
              <a:ext cx="1944589" cy="920573"/>
            </a:xfrm>
            <a:prstGeom prst="rect">
              <a:avLst/>
            </a:prstGeom>
            <a:noFill/>
          </p:spPr>
          <p:txBody>
            <a:bodyPr wrap="square" rtlCol="0">
              <a:spAutoFit/>
            </a:bodyPr>
            <a:lstStyle/>
            <a:p>
              <a:pPr algn="ctr">
                <a:lnSpc>
                  <a:spcPct val="150000"/>
                </a:lnSpc>
                <a:buNone/>
              </a:pPr>
              <a:r>
                <a:rPr lang="zh-CN" altLang="en-US" sz="2000" b="1" dirty="0">
                  <a:solidFill>
                    <a:srgbClr val="38507C"/>
                  </a:solidFill>
                  <a:latin typeface="微软雅黑" panose="020B0503020204020204" pitchFamily="34" charset="-122"/>
                  <a:ea typeface="微软雅黑" panose="020B0503020204020204" pitchFamily="34" charset="-122"/>
                </a:rPr>
                <a:t>无全套质控品</a:t>
              </a:r>
              <a:r>
                <a:rPr lang="zh-CN" altLang="en-US" b="1" dirty="0">
                  <a:solidFill>
                    <a:srgbClr val="38507C"/>
                  </a:solidFill>
                  <a:latin typeface="微软雅黑" panose="020B0503020204020204" pitchFamily="34" charset="-122"/>
                  <a:ea typeface="微软雅黑" panose="020B0503020204020204" pitchFamily="34" charset="-122"/>
                </a:rPr>
                <a:t>（第三方、厂家）</a:t>
              </a:r>
              <a:endParaRPr lang="en-US" altLang="zh-CN" b="1" dirty="0">
                <a:solidFill>
                  <a:srgbClr val="38507C"/>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3730013" y="4070341"/>
            <a:ext cx="1990059" cy="1374883"/>
            <a:chOff x="3730013" y="2702859"/>
            <a:chExt cx="1990059" cy="1374883"/>
          </a:xfrm>
        </p:grpSpPr>
        <p:sp>
          <p:nvSpPr>
            <p:cNvPr id="39" name="矩形 38"/>
            <p:cNvSpPr/>
            <p:nvPr/>
          </p:nvSpPr>
          <p:spPr>
            <a:xfrm>
              <a:off x="3740459" y="2702859"/>
              <a:ext cx="1979613" cy="1374883"/>
            </a:xfrm>
            <a:prstGeom prst="rect">
              <a:avLst/>
            </a:prstGeom>
            <a:solidFill>
              <a:schemeClr val="bg1"/>
            </a:solidFill>
            <a:ln>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67"/>
            <p:cNvSpPr txBox="1"/>
            <p:nvPr/>
          </p:nvSpPr>
          <p:spPr>
            <a:xfrm>
              <a:off x="3730013" y="2809674"/>
              <a:ext cx="1944589" cy="1015663"/>
            </a:xfrm>
            <a:prstGeom prst="rect">
              <a:avLst/>
            </a:prstGeom>
            <a:noFill/>
          </p:spPr>
          <p:txBody>
            <a:bodyPr wrap="square" rtlCol="0">
              <a:spAutoFit/>
            </a:bodyPr>
            <a:lstStyle/>
            <a:p>
              <a:pPr>
                <a:lnSpc>
                  <a:spcPct val="150000"/>
                </a:lnSpc>
                <a:buNone/>
              </a:pPr>
              <a:r>
                <a:rPr lang="zh-CN" altLang="en-US" sz="2000" b="1" dirty="0">
                  <a:solidFill>
                    <a:srgbClr val="38507C"/>
                  </a:solidFill>
                  <a:latin typeface="微软雅黑" panose="020B0503020204020204" pitchFamily="34" charset="-122"/>
                  <a:ea typeface="微软雅黑" panose="020B0503020204020204" pitchFamily="34" charset="-122"/>
                </a:rPr>
                <a:t>手工操作</a:t>
              </a:r>
              <a:endParaRPr lang="en-US" altLang="zh-CN" sz="2000" b="1" dirty="0">
                <a:solidFill>
                  <a:srgbClr val="38507C"/>
                </a:solidFill>
                <a:latin typeface="微软雅黑" panose="020B0503020204020204" pitchFamily="34" charset="-122"/>
                <a:ea typeface="微软雅黑" panose="020B0503020204020204" pitchFamily="34" charset="-122"/>
              </a:endParaRPr>
            </a:p>
            <a:p>
              <a:pPr>
                <a:lnSpc>
                  <a:spcPct val="150000"/>
                </a:lnSpc>
                <a:buNone/>
              </a:pPr>
              <a:r>
                <a:rPr lang="zh-CN" altLang="en-US" sz="2000" b="1" dirty="0">
                  <a:solidFill>
                    <a:srgbClr val="38507C"/>
                  </a:solidFill>
                  <a:latin typeface="微软雅黑" panose="020B0503020204020204" pitchFamily="34" charset="-122"/>
                  <a:ea typeface="微软雅黑" panose="020B0503020204020204" pitchFamily="34" charset="-122"/>
                </a:rPr>
                <a:t>标准化程度低</a:t>
              </a:r>
              <a:endParaRPr lang="en-US" altLang="zh-CN" sz="2000" b="1" dirty="0">
                <a:solidFill>
                  <a:srgbClr val="38507C"/>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740712" y="4070341"/>
            <a:ext cx="1979613" cy="1374883"/>
            <a:chOff x="6740712" y="2702859"/>
            <a:chExt cx="1979613" cy="1374883"/>
          </a:xfrm>
        </p:grpSpPr>
        <p:sp>
          <p:nvSpPr>
            <p:cNvPr id="42" name="矩形 41"/>
            <p:cNvSpPr/>
            <p:nvPr/>
          </p:nvSpPr>
          <p:spPr>
            <a:xfrm>
              <a:off x="6740712" y="2702859"/>
              <a:ext cx="1979613" cy="1374883"/>
            </a:xfrm>
            <a:prstGeom prst="rect">
              <a:avLst/>
            </a:prstGeom>
            <a:solidFill>
              <a:schemeClr val="bg1"/>
            </a:solidFill>
            <a:ln>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68"/>
            <p:cNvSpPr txBox="1"/>
            <p:nvPr/>
          </p:nvSpPr>
          <p:spPr>
            <a:xfrm>
              <a:off x="6767611" y="2809674"/>
              <a:ext cx="1944589" cy="961289"/>
            </a:xfrm>
            <a:prstGeom prst="rect">
              <a:avLst/>
            </a:prstGeom>
            <a:noFill/>
          </p:spPr>
          <p:txBody>
            <a:bodyPr wrap="square" rtlCol="0">
              <a:spAutoFit/>
            </a:bodyPr>
            <a:lstStyle/>
            <a:p>
              <a:pPr>
                <a:lnSpc>
                  <a:spcPct val="150000"/>
                </a:lnSpc>
                <a:buNone/>
              </a:pPr>
              <a:r>
                <a:rPr lang="zh-CN" altLang="en-US" sz="2000" b="1" dirty="0">
                  <a:solidFill>
                    <a:srgbClr val="38507C"/>
                  </a:solidFill>
                  <a:latin typeface="微软雅黑" panose="020B0503020204020204" pitchFamily="34" charset="-122"/>
                  <a:ea typeface="微软雅黑" panose="020B0503020204020204" pitchFamily="34" charset="-122"/>
                </a:rPr>
                <a:t>实验室人员培训有限</a:t>
              </a:r>
              <a:endParaRPr lang="en-US" altLang="zh-CN" sz="2000" b="1" dirty="0">
                <a:solidFill>
                  <a:srgbClr val="38507C"/>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740206" y="2846658"/>
            <a:ext cx="1979613" cy="1223683"/>
            <a:chOff x="740206" y="2414610"/>
            <a:chExt cx="1979613" cy="1223683"/>
          </a:xfrm>
        </p:grpSpPr>
        <p:grpSp>
          <p:nvGrpSpPr>
            <p:cNvPr id="26" name="组合 25"/>
            <p:cNvGrpSpPr/>
            <p:nvPr/>
          </p:nvGrpSpPr>
          <p:grpSpPr>
            <a:xfrm>
              <a:off x="740206" y="2414610"/>
              <a:ext cx="1979613" cy="1223683"/>
              <a:chOff x="740206" y="1479176"/>
              <a:chExt cx="1979613" cy="1223683"/>
            </a:xfrm>
          </p:grpSpPr>
          <p:sp>
            <p:nvSpPr>
              <p:cNvPr id="27" name="矩形 26"/>
              <p:cNvSpPr/>
              <p:nvPr/>
            </p:nvSpPr>
            <p:spPr>
              <a:xfrm>
                <a:off x="740206" y="1479176"/>
                <a:ext cx="1979613" cy="1223683"/>
              </a:xfrm>
              <a:prstGeom prst="rect">
                <a:avLst/>
              </a:prstGeom>
              <a:solidFill>
                <a:srgbClr val="38507C"/>
              </a:solidFill>
              <a:ln>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9" name="Freeform 5"/>
              <p:cNvSpPr>
                <a:spLocks/>
              </p:cNvSpPr>
              <p:nvPr/>
            </p:nvSpPr>
            <p:spPr bwMode="auto">
              <a:xfrm>
                <a:off x="1526869" y="2123714"/>
                <a:ext cx="280988" cy="11113"/>
              </a:xfrm>
              <a:custGeom>
                <a:avLst/>
                <a:gdLst>
                  <a:gd name="T0" fmla="*/ 72 w 74"/>
                  <a:gd name="T1" fmla="*/ 0 h 3"/>
                  <a:gd name="T2" fmla="*/ 2 w 74"/>
                  <a:gd name="T3" fmla="*/ 0 h 3"/>
                  <a:gd name="T4" fmla="*/ 0 w 74"/>
                  <a:gd name="T5" fmla="*/ 2 h 3"/>
                  <a:gd name="T6" fmla="*/ 2 w 74"/>
                  <a:gd name="T7" fmla="*/ 3 h 3"/>
                  <a:gd name="T8" fmla="*/ 72 w 74"/>
                  <a:gd name="T9" fmla="*/ 3 h 3"/>
                  <a:gd name="T10" fmla="*/ 74 w 74"/>
                  <a:gd name="T11" fmla="*/ 2 h 3"/>
                  <a:gd name="T12" fmla="*/ 72 w 7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74" h="3">
                    <a:moveTo>
                      <a:pt x="72" y="0"/>
                    </a:moveTo>
                    <a:cubicBezTo>
                      <a:pt x="2" y="0"/>
                      <a:pt x="2" y="0"/>
                      <a:pt x="2" y="0"/>
                    </a:cubicBezTo>
                    <a:cubicBezTo>
                      <a:pt x="1" y="0"/>
                      <a:pt x="0" y="1"/>
                      <a:pt x="0" y="2"/>
                    </a:cubicBezTo>
                    <a:cubicBezTo>
                      <a:pt x="0" y="3"/>
                      <a:pt x="1" y="3"/>
                      <a:pt x="2" y="3"/>
                    </a:cubicBezTo>
                    <a:cubicBezTo>
                      <a:pt x="72" y="3"/>
                      <a:pt x="72" y="3"/>
                      <a:pt x="72" y="3"/>
                    </a:cubicBezTo>
                    <a:cubicBezTo>
                      <a:pt x="73" y="3"/>
                      <a:pt x="74" y="3"/>
                      <a:pt x="74" y="2"/>
                    </a:cubicBezTo>
                    <a:cubicBezTo>
                      <a:pt x="74" y="1"/>
                      <a:pt x="73" y="0"/>
                      <a:pt x="7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9" name="矩形 68"/>
            <p:cNvSpPr/>
            <p:nvPr/>
          </p:nvSpPr>
          <p:spPr>
            <a:xfrm>
              <a:off x="1078756" y="2533960"/>
              <a:ext cx="1438856" cy="889418"/>
            </a:xfrm>
            <a:prstGeom prst="rect">
              <a:avLst/>
            </a:prstGeom>
            <a:solidFill>
              <a:srgbClr val="38507C"/>
            </a:solidFill>
            <a:ln>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rot="360822">
              <a:off x="999754" y="2573594"/>
              <a:ext cx="1584251" cy="918962"/>
              <a:chOff x="2456346" y="5476889"/>
              <a:chExt cx="1788239" cy="1037288"/>
            </a:xfrm>
          </p:grpSpPr>
          <p:pic>
            <p:nvPicPr>
              <p:cNvPr id="1033"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56346" y="5476889"/>
                <a:ext cx="720000" cy="42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7485" y="5971252"/>
                <a:ext cx="92710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15008" y="5622616"/>
                <a:ext cx="792000" cy="463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92533" y="5799144"/>
                <a:ext cx="864000" cy="505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57" name="组合 56"/>
          <p:cNvGrpSpPr/>
          <p:nvPr/>
        </p:nvGrpSpPr>
        <p:grpSpPr>
          <a:xfrm rot="2038957">
            <a:off x="2416139" y="2437779"/>
            <a:ext cx="355453" cy="1324726"/>
            <a:chOff x="96652" y="2377568"/>
            <a:chExt cx="355453" cy="1324726"/>
          </a:xfrm>
        </p:grpSpPr>
        <p:sp>
          <p:nvSpPr>
            <p:cNvPr id="46" name="等腰三角形 45"/>
            <p:cNvSpPr/>
            <p:nvPr/>
          </p:nvSpPr>
          <p:spPr>
            <a:xfrm rot="10800000">
              <a:off x="96652" y="2377568"/>
              <a:ext cx="355453" cy="1307865"/>
            </a:xfrm>
            <a:prstGeom prst="triangle">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251302" y="3582944"/>
              <a:ext cx="45719" cy="119350"/>
            </a:xfrm>
            <a:prstGeom prst="rect">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3740459" y="2846658"/>
            <a:ext cx="1979613" cy="1324625"/>
            <a:chOff x="3740459" y="2414610"/>
            <a:chExt cx="1979613" cy="1324625"/>
          </a:xfrm>
        </p:grpSpPr>
        <p:sp>
          <p:nvSpPr>
            <p:cNvPr id="24" name="矩形 23"/>
            <p:cNvSpPr/>
            <p:nvPr/>
          </p:nvSpPr>
          <p:spPr>
            <a:xfrm>
              <a:off x="3740459" y="2414610"/>
              <a:ext cx="1979613" cy="1223683"/>
            </a:xfrm>
            <a:prstGeom prst="rect">
              <a:avLst/>
            </a:prstGeom>
            <a:solidFill>
              <a:srgbClr val="38507C"/>
            </a:solidFill>
            <a:ln>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70" name="组合 69"/>
            <p:cNvGrpSpPr/>
            <p:nvPr/>
          </p:nvGrpSpPr>
          <p:grpSpPr>
            <a:xfrm>
              <a:off x="4419924" y="2484120"/>
              <a:ext cx="723276" cy="1255115"/>
              <a:chOff x="4424788" y="2454936"/>
              <a:chExt cx="723276" cy="1255115"/>
            </a:xfrm>
          </p:grpSpPr>
          <p:grpSp>
            <p:nvGrpSpPr>
              <p:cNvPr id="67" name="组合 66"/>
              <p:cNvGrpSpPr/>
              <p:nvPr/>
            </p:nvGrpSpPr>
            <p:grpSpPr>
              <a:xfrm>
                <a:off x="4424788" y="2454936"/>
                <a:ext cx="723276" cy="1065129"/>
                <a:chOff x="4424788" y="2420319"/>
                <a:chExt cx="723276" cy="1065129"/>
              </a:xfrm>
            </p:grpSpPr>
            <p:sp>
              <p:nvSpPr>
                <p:cNvPr id="58" name="椭圆 57"/>
                <p:cNvSpPr/>
                <p:nvPr/>
              </p:nvSpPr>
              <p:spPr>
                <a:xfrm>
                  <a:off x="4427984" y="3040739"/>
                  <a:ext cx="720080" cy="444709"/>
                </a:xfrm>
                <a:prstGeom prst="ellipse">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4424788" y="2992088"/>
                  <a:ext cx="515457" cy="216927"/>
                </a:xfrm>
                <a:prstGeom prst="roundRect">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4424788" y="2673627"/>
                  <a:ext cx="108000" cy="629059"/>
                </a:xfrm>
                <a:prstGeom prst="roundRect">
                  <a:avLst>
                    <a:gd name="adj" fmla="val 50000"/>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4578607" y="2510155"/>
                  <a:ext cx="108000" cy="683365"/>
                </a:xfrm>
                <a:prstGeom prst="roundRect">
                  <a:avLst>
                    <a:gd name="adj" fmla="val 50000"/>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4732426" y="2420319"/>
                  <a:ext cx="108000" cy="683365"/>
                </a:xfrm>
                <a:prstGeom prst="roundRect">
                  <a:avLst>
                    <a:gd name="adj" fmla="val 50000"/>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5040064" y="2780928"/>
                  <a:ext cx="108000" cy="381367"/>
                </a:xfrm>
                <a:prstGeom prst="roundRect">
                  <a:avLst>
                    <a:gd name="adj" fmla="val 50000"/>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4886245" y="2490385"/>
                  <a:ext cx="108000" cy="683365"/>
                </a:xfrm>
                <a:prstGeom prst="roundRect">
                  <a:avLst>
                    <a:gd name="adj" fmla="val 50000"/>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4697377" y="3079184"/>
                  <a:ext cx="450687" cy="212035"/>
                </a:xfrm>
                <a:prstGeom prst="roundRect">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4462032" y="3089368"/>
                <a:ext cx="676304" cy="620683"/>
              </a:xfrm>
              <a:prstGeom prst="rect">
                <a:avLst/>
              </a:prstGeom>
              <a:noFill/>
            </p:spPr>
            <p:txBody>
              <a:bodyPr wrap="square" rtlCol="0">
                <a:spAutoFit/>
              </a:bodyPr>
              <a:lstStyle/>
              <a:p>
                <a:pPr>
                  <a:lnSpc>
                    <a:spcPts val="1100"/>
                  </a:lnSpc>
                </a:pPr>
                <a:r>
                  <a:rPr lang="en-US" altLang="zh-CN" sz="1600" b="1" dirty="0">
                    <a:solidFill>
                      <a:srgbClr val="38507C"/>
                    </a:solidFill>
                  </a:rPr>
                  <a:t>By Hand</a:t>
                </a:r>
              </a:p>
              <a:p>
                <a:endParaRPr lang="zh-CN" altLang="en-US" sz="1600" b="1" dirty="0">
                  <a:solidFill>
                    <a:srgbClr val="38507C"/>
                  </a:solidFill>
                </a:endParaRPr>
              </a:p>
            </p:txBody>
          </p:sp>
        </p:grpSp>
      </p:grpSp>
      <p:grpSp>
        <p:nvGrpSpPr>
          <p:cNvPr id="72" name="组合 71"/>
          <p:cNvGrpSpPr/>
          <p:nvPr/>
        </p:nvGrpSpPr>
        <p:grpSpPr>
          <a:xfrm>
            <a:off x="6740712" y="2846658"/>
            <a:ext cx="1979613" cy="1223683"/>
            <a:chOff x="6740712" y="2414610"/>
            <a:chExt cx="1979613" cy="1223683"/>
          </a:xfrm>
        </p:grpSpPr>
        <p:grpSp>
          <p:nvGrpSpPr>
            <p:cNvPr id="13" name="组合 12"/>
            <p:cNvGrpSpPr/>
            <p:nvPr/>
          </p:nvGrpSpPr>
          <p:grpSpPr>
            <a:xfrm>
              <a:off x="6740712" y="2414610"/>
              <a:ext cx="1979613" cy="1223683"/>
              <a:chOff x="6740712" y="1479176"/>
              <a:chExt cx="1979613" cy="1223683"/>
            </a:xfrm>
          </p:grpSpPr>
          <p:sp>
            <p:nvSpPr>
              <p:cNvPr id="14" name="矩形 13"/>
              <p:cNvSpPr/>
              <p:nvPr/>
            </p:nvSpPr>
            <p:spPr>
              <a:xfrm>
                <a:off x="6740712" y="1479176"/>
                <a:ext cx="1979613" cy="1223683"/>
              </a:xfrm>
              <a:prstGeom prst="rect">
                <a:avLst/>
              </a:prstGeom>
              <a:solidFill>
                <a:srgbClr val="38507C"/>
              </a:solidFill>
              <a:ln>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15" name="Group 14"/>
              <p:cNvGrpSpPr>
                <a:grpSpLocks noChangeAspect="1"/>
              </p:cNvGrpSpPr>
              <p:nvPr/>
            </p:nvGrpSpPr>
            <p:grpSpPr bwMode="auto">
              <a:xfrm>
                <a:off x="7430481" y="1714780"/>
                <a:ext cx="600075" cy="752475"/>
                <a:chOff x="2692" y="1921"/>
                <a:chExt cx="378" cy="474"/>
              </a:xfrm>
              <a:solidFill>
                <a:srgbClr val="FFFFFF"/>
              </a:solidFill>
            </p:grpSpPr>
            <p:sp>
              <p:nvSpPr>
                <p:cNvPr id="16" name="Freeform 15"/>
                <p:cNvSpPr>
                  <a:spLocks/>
                </p:cNvSpPr>
                <p:nvPr/>
              </p:nvSpPr>
              <p:spPr bwMode="auto">
                <a:xfrm>
                  <a:off x="2822" y="2244"/>
                  <a:ext cx="178" cy="14"/>
                </a:xfrm>
                <a:custGeom>
                  <a:avLst/>
                  <a:gdLst>
                    <a:gd name="T0" fmla="*/ 71 w 74"/>
                    <a:gd name="T1" fmla="*/ 0 h 6"/>
                    <a:gd name="T2" fmla="*/ 2 w 74"/>
                    <a:gd name="T3" fmla="*/ 0 h 6"/>
                    <a:gd name="T4" fmla="*/ 0 w 74"/>
                    <a:gd name="T5" fmla="*/ 3 h 6"/>
                    <a:gd name="T6" fmla="*/ 2 w 74"/>
                    <a:gd name="T7" fmla="*/ 6 h 6"/>
                    <a:gd name="T8" fmla="*/ 71 w 74"/>
                    <a:gd name="T9" fmla="*/ 6 h 6"/>
                    <a:gd name="T10" fmla="*/ 74 w 74"/>
                    <a:gd name="T11" fmla="*/ 3 h 6"/>
                    <a:gd name="T12" fmla="*/ 71 w 74"/>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4" h="6">
                      <a:moveTo>
                        <a:pt x="71" y="0"/>
                      </a:moveTo>
                      <a:cubicBezTo>
                        <a:pt x="2" y="0"/>
                        <a:pt x="2" y="0"/>
                        <a:pt x="2" y="0"/>
                      </a:cubicBezTo>
                      <a:cubicBezTo>
                        <a:pt x="1" y="0"/>
                        <a:pt x="0" y="2"/>
                        <a:pt x="0" y="3"/>
                      </a:cubicBezTo>
                      <a:cubicBezTo>
                        <a:pt x="0" y="5"/>
                        <a:pt x="1" y="6"/>
                        <a:pt x="2" y="6"/>
                      </a:cubicBezTo>
                      <a:cubicBezTo>
                        <a:pt x="71" y="6"/>
                        <a:pt x="71" y="6"/>
                        <a:pt x="71" y="6"/>
                      </a:cubicBezTo>
                      <a:cubicBezTo>
                        <a:pt x="72" y="6"/>
                        <a:pt x="74" y="5"/>
                        <a:pt x="74" y="3"/>
                      </a:cubicBezTo>
                      <a:cubicBezTo>
                        <a:pt x="74" y="2"/>
                        <a:pt x="72" y="0"/>
                        <a:pt x="71" y="0"/>
                      </a:cubicBezTo>
                      <a:close/>
                    </a:path>
                  </a:pathLst>
                </a:custGeom>
                <a:solidFill>
                  <a:srgbClr val="ECED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6"/>
                <p:cNvSpPr>
                  <a:spLocks/>
                </p:cNvSpPr>
                <p:nvPr/>
              </p:nvSpPr>
              <p:spPr bwMode="auto">
                <a:xfrm>
                  <a:off x="2822" y="2167"/>
                  <a:ext cx="178" cy="12"/>
                </a:xfrm>
                <a:custGeom>
                  <a:avLst/>
                  <a:gdLst>
                    <a:gd name="T0" fmla="*/ 71 w 74"/>
                    <a:gd name="T1" fmla="*/ 0 h 5"/>
                    <a:gd name="T2" fmla="*/ 2 w 74"/>
                    <a:gd name="T3" fmla="*/ 0 h 5"/>
                    <a:gd name="T4" fmla="*/ 0 w 74"/>
                    <a:gd name="T5" fmla="*/ 2 h 5"/>
                    <a:gd name="T6" fmla="*/ 2 w 74"/>
                    <a:gd name="T7" fmla="*/ 5 h 5"/>
                    <a:gd name="T8" fmla="*/ 71 w 74"/>
                    <a:gd name="T9" fmla="*/ 5 h 5"/>
                    <a:gd name="T10" fmla="*/ 74 w 74"/>
                    <a:gd name="T11" fmla="*/ 2 h 5"/>
                    <a:gd name="T12" fmla="*/ 71 w 7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4" h="5">
                      <a:moveTo>
                        <a:pt x="71" y="0"/>
                      </a:moveTo>
                      <a:cubicBezTo>
                        <a:pt x="2" y="0"/>
                        <a:pt x="2" y="0"/>
                        <a:pt x="2" y="0"/>
                      </a:cubicBezTo>
                      <a:cubicBezTo>
                        <a:pt x="1" y="0"/>
                        <a:pt x="0" y="1"/>
                        <a:pt x="0" y="2"/>
                      </a:cubicBezTo>
                      <a:cubicBezTo>
                        <a:pt x="0" y="4"/>
                        <a:pt x="1" y="5"/>
                        <a:pt x="2" y="5"/>
                      </a:cubicBezTo>
                      <a:cubicBezTo>
                        <a:pt x="71" y="5"/>
                        <a:pt x="71" y="5"/>
                        <a:pt x="71" y="5"/>
                      </a:cubicBezTo>
                      <a:cubicBezTo>
                        <a:pt x="72" y="5"/>
                        <a:pt x="74" y="4"/>
                        <a:pt x="74" y="2"/>
                      </a:cubicBezTo>
                      <a:cubicBezTo>
                        <a:pt x="74" y="1"/>
                        <a:pt x="72" y="0"/>
                        <a:pt x="71" y="0"/>
                      </a:cubicBezTo>
                      <a:close/>
                    </a:path>
                  </a:pathLst>
                </a:custGeom>
                <a:solidFill>
                  <a:srgbClr val="ECED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p:cNvSpPr>
                <p:nvPr/>
              </p:nvSpPr>
              <p:spPr bwMode="auto">
                <a:xfrm>
                  <a:off x="2757" y="2153"/>
                  <a:ext cx="41" cy="41"/>
                </a:xfrm>
                <a:custGeom>
                  <a:avLst/>
                  <a:gdLst>
                    <a:gd name="T0" fmla="*/ 15 w 17"/>
                    <a:gd name="T1" fmla="*/ 0 h 17"/>
                    <a:gd name="T2" fmla="*/ 3 w 17"/>
                    <a:gd name="T3" fmla="*/ 0 h 17"/>
                    <a:gd name="T4" fmla="*/ 0 w 17"/>
                    <a:gd name="T5" fmla="*/ 2 h 17"/>
                    <a:gd name="T6" fmla="*/ 0 w 17"/>
                    <a:gd name="T7" fmla="*/ 14 h 17"/>
                    <a:gd name="T8" fmla="*/ 3 w 17"/>
                    <a:gd name="T9" fmla="*/ 17 h 17"/>
                    <a:gd name="T10" fmla="*/ 15 w 17"/>
                    <a:gd name="T11" fmla="*/ 17 h 17"/>
                    <a:gd name="T12" fmla="*/ 17 w 17"/>
                    <a:gd name="T13" fmla="*/ 14 h 17"/>
                    <a:gd name="T14" fmla="*/ 17 w 17"/>
                    <a:gd name="T15" fmla="*/ 2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2" y="0"/>
                        <a:pt x="0" y="1"/>
                        <a:pt x="0" y="2"/>
                      </a:cubicBezTo>
                      <a:cubicBezTo>
                        <a:pt x="0" y="14"/>
                        <a:pt x="0" y="14"/>
                        <a:pt x="0" y="14"/>
                      </a:cubicBezTo>
                      <a:cubicBezTo>
                        <a:pt x="0" y="16"/>
                        <a:pt x="2" y="17"/>
                        <a:pt x="3" y="17"/>
                      </a:cubicBezTo>
                      <a:cubicBezTo>
                        <a:pt x="15" y="17"/>
                        <a:pt x="15" y="17"/>
                        <a:pt x="15" y="17"/>
                      </a:cubicBezTo>
                      <a:cubicBezTo>
                        <a:pt x="16" y="17"/>
                        <a:pt x="17" y="16"/>
                        <a:pt x="17" y="14"/>
                      </a:cubicBezTo>
                      <a:cubicBezTo>
                        <a:pt x="17" y="2"/>
                        <a:pt x="17" y="2"/>
                        <a:pt x="17" y="2"/>
                      </a:cubicBezTo>
                      <a:cubicBezTo>
                        <a:pt x="17" y="1"/>
                        <a:pt x="16" y="0"/>
                        <a:pt x="15" y="0"/>
                      </a:cubicBezTo>
                      <a:close/>
                    </a:path>
                  </a:pathLst>
                </a:custGeom>
                <a:solidFill>
                  <a:srgbClr val="ECED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p:cNvSpPr>
                <p:nvPr/>
              </p:nvSpPr>
              <p:spPr bwMode="auto">
                <a:xfrm>
                  <a:off x="2757" y="2232"/>
                  <a:ext cx="41" cy="41"/>
                </a:xfrm>
                <a:custGeom>
                  <a:avLst/>
                  <a:gdLst>
                    <a:gd name="T0" fmla="*/ 15 w 17"/>
                    <a:gd name="T1" fmla="*/ 0 h 17"/>
                    <a:gd name="T2" fmla="*/ 3 w 17"/>
                    <a:gd name="T3" fmla="*/ 0 h 17"/>
                    <a:gd name="T4" fmla="*/ 0 w 17"/>
                    <a:gd name="T5" fmla="*/ 2 h 17"/>
                    <a:gd name="T6" fmla="*/ 0 w 17"/>
                    <a:gd name="T7" fmla="*/ 14 h 17"/>
                    <a:gd name="T8" fmla="*/ 3 w 17"/>
                    <a:gd name="T9" fmla="*/ 17 h 17"/>
                    <a:gd name="T10" fmla="*/ 15 w 17"/>
                    <a:gd name="T11" fmla="*/ 17 h 17"/>
                    <a:gd name="T12" fmla="*/ 17 w 17"/>
                    <a:gd name="T13" fmla="*/ 14 h 17"/>
                    <a:gd name="T14" fmla="*/ 17 w 17"/>
                    <a:gd name="T15" fmla="*/ 2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2" y="0"/>
                        <a:pt x="0" y="1"/>
                        <a:pt x="0" y="2"/>
                      </a:cubicBezTo>
                      <a:cubicBezTo>
                        <a:pt x="0" y="14"/>
                        <a:pt x="0" y="14"/>
                        <a:pt x="0" y="14"/>
                      </a:cubicBezTo>
                      <a:cubicBezTo>
                        <a:pt x="0" y="15"/>
                        <a:pt x="2" y="17"/>
                        <a:pt x="3" y="17"/>
                      </a:cubicBezTo>
                      <a:cubicBezTo>
                        <a:pt x="15" y="17"/>
                        <a:pt x="15" y="17"/>
                        <a:pt x="15" y="17"/>
                      </a:cubicBezTo>
                      <a:cubicBezTo>
                        <a:pt x="16" y="17"/>
                        <a:pt x="17" y="15"/>
                        <a:pt x="17" y="14"/>
                      </a:cubicBezTo>
                      <a:cubicBezTo>
                        <a:pt x="17" y="2"/>
                        <a:pt x="17" y="2"/>
                        <a:pt x="17" y="2"/>
                      </a:cubicBezTo>
                      <a:cubicBezTo>
                        <a:pt x="17" y="1"/>
                        <a:pt x="16" y="0"/>
                        <a:pt x="15" y="0"/>
                      </a:cubicBezTo>
                      <a:close/>
                    </a:path>
                  </a:pathLst>
                </a:custGeom>
                <a:solidFill>
                  <a:srgbClr val="ECED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noEditPoints="1"/>
                </p:cNvSpPr>
                <p:nvPr/>
              </p:nvSpPr>
              <p:spPr bwMode="auto">
                <a:xfrm>
                  <a:off x="2692" y="1921"/>
                  <a:ext cx="378" cy="474"/>
                </a:xfrm>
                <a:custGeom>
                  <a:avLst/>
                  <a:gdLst>
                    <a:gd name="T0" fmla="*/ 155 w 157"/>
                    <a:gd name="T1" fmla="*/ 30 h 198"/>
                    <a:gd name="T2" fmla="*/ 126 w 157"/>
                    <a:gd name="T3" fmla="*/ 2 h 198"/>
                    <a:gd name="T4" fmla="*/ 121 w 157"/>
                    <a:gd name="T5" fmla="*/ 0 h 198"/>
                    <a:gd name="T6" fmla="*/ 7 w 157"/>
                    <a:gd name="T7" fmla="*/ 0 h 198"/>
                    <a:gd name="T8" fmla="*/ 0 w 157"/>
                    <a:gd name="T9" fmla="*/ 6 h 198"/>
                    <a:gd name="T10" fmla="*/ 0 w 157"/>
                    <a:gd name="T11" fmla="*/ 191 h 198"/>
                    <a:gd name="T12" fmla="*/ 7 w 157"/>
                    <a:gd name="T13" fmla="*/ 198 h 198"/>
                    <a:gd name="T14" fmla="*/ 150 w 157"/>
                    <a:gd name="T15" fmla="*/ 198 h 198"/>
                    <a:gd name="T16" fmla="*/ 157 w 157"/>
                    <a:gd name="T17" fmla="*/ 191 h 198"/>
                    <a:gd name="T18" fmla="*/ 157 w 157"/>
                    <a:gd name="T19" fmla="*/ 35 h 198"/>
                    <a:gd name="T20" fmla="*/ 155 w 157"/>
                    <a:gd name="T21" fmla="*/ 30 h 198"/>
                    <a:gd name="T22" fmla="*/ 14 w 157"/>
                    <a:gd name="T23" fmla="*/ 184 h 198"/>
                    <a:gd name="T24" fmla="*/ 14 w 157"/>
                    <a:gd name="T25" fmla="*/ 13 h 198"/>
                    <a:gd name="T26" fmla="*/ 117 w 157"/>
                    <a:gd name="T27" fmla="*/ 13 h 198"/>
                    <a:gd name="T28" fmla="*/ 117 w 157"/>
                    <a:gd name="T29" fmla="*/ 37 h 198"/>
                    <a:gd name="T30" fmla="*/ 121 w 157"/>
                    <a:gd name="T31" fmla="*/ 41 h 198"/>
                    <a:gd name="T32" fmla="*/ 144 w 157"/>
                    <a:gd name="T33" fmla="*/ 41 h 198"/>
                    <a:gd name="T34" fmla="*/ 144 w 157"/>
                    <a:gd name="T35" fmla="*/ 184 h 198"/>
                    <a:gd name="T36" fmla="*/ 14 w 157"/>
                    <a:gd name="T37" fmla="*/ 18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198">
                      <a:moveTo>
                        <a:pt x="155" y="30"/>
                      </a:moveTo>
                      <a:cubicBezTo>
                        <a:pt x="126" y="2"/>
                        <a:pt x="126" y="2"/>
                        <a:pt x="126" y="2"/>
                      </a:cubicBezTo>
                      <a:cubicBezTo>
                        <a:pt x="125" y="0"/>
                        <a:pt x="123" y="0"/>
                        <a:pt x="121" y="0"/>
                      </a:cubicBezTo>
                      <a:cubicBezTo>
                        <a:pt x="7" y="0"/>
                        <a:pt x="7" y="0"/>
                        <a:pt x="7" y="0"/>
                      </a:cubicBezTo>
                      <a:cubicBezTo>
                        <a:pt x="3" y="0"/>
                        <a:pt x="0" y="3"/>
                        <a:pt x="0" y="6"/>
                      </a:cubicBezTo>
                      <a:cubicBezTo>
                        <a:pt x="0" y="191"/>
                        <a:pt x="0" y="191"/>
                        <a:pt x="0" y="191"/>
                      </a:cubicBezTo>
                      <a:cubicBezTo>
                        <a:pt x="0" y="195"/>
                        <a:pt x="3" y="198"/>
                        <a:pt x="7" y="198"/>
                      </a:cubicBezTo>
                      <a:cubicBezTo>
                        <a:pt x="150" y="198"/>
                        <a:pt x="150" y="198"/>
                        <a:pt x="150" y="198"/>
                      </a:cubicBezTo>
                      <a:cubicBezTo>
                        <a:pt x="154" y="198"/>
                        <a:pt x="157" y="195"/>
                        <a:pt x="157" y="191"/>
                      </a:cubicBezTo>
                      <a:cubicBezTo>
                        <a:pt x="157" y="35"/>
                        <a:pt x="157" y="35"/>
                        <a:pt x="157" y="35"/>
                      </a:cubicBezTo>
                      <a:cubicBezTo>
                        <a:pt x="157" y="33"/>
                        <a:pt x="156" y="31"/>
                        <a:pt x="155" y="30"/>
                      </a:cubicBezTo>
                      <a:close/>
                      <a:moveTo>
                        <a:pt x="14" y="184"/>
                      </a:moveTo>
                      <a:cubicBezTo>
                        <a:pt x="14" y="13"/>
                        <a:pt x="14" y="13"/>
                        <a:pt x="14" y="13"/>
                      </a:cubicBezTo>
                      <a:cubicBezTo>
                        <a:pt x="117" y="13"/>
                        <a:pt x="117" y="13"/>
                        <a:pt x="117" y="13"/>
                      </a:cubicBezTo>
                      <a:cubicBezTo>
                        <a:pt x="117" y="37"/>
                        <a:pt x="117" y="37"/>
                        <a:pt x="117" y="37"/>
                      </a:cubicBezTo>
                      <a:cubicBezTo>
                        <a:pt x="117" y="39"/>
                        <a:pt x="119" y="41"/>
                        <a:pt x="121" y="41"/>
                      </a:cubicBezTo>
                      <a:cubicBezTo>
                        <a:pt x="144" y="41"/>
                        <a:pt x="144" y="41"/>
                        <a:pt x="144" y="41"/>
                      </a:cubicBezTo>
                      <a:cubicBezTo>
                        <a:pt x="144" y="184"/>
                        <a:pt x="144" y="184"/>
                        <a:pt x="144" y="184"/>
                      </a:cubicBezTo>
                      <a:lnTo>
                        <a:pt x="14" y="184"/>
                      </a:lnTo>
                      <a:close/>
                    </a:path>
                  </a:pathLst>
                </a:custGeom>
                <a:solidFill>
                  <a:srgbClr val="ECED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1" name="TextBox 70"/>
            <p:cNvSpPr txBox="1"/>
            <p:nvPr/>
          </p:nvSpPr>
          <p:spPr>
            <a:xfrm>
              <a:off x="7490281" y="2718648"/>
              <a:ext cx="576063" cy="369332"/>
            </a:xfrm>
            <a:prstGeom prst="rect">
              <a:avLst/>
            </a:prstGeom>
            <a:noFill/>
          </p:spPr>
          <p:txBody>
            <a:bodyPr wrap="square" rtlCol="0">
              <a:spAutoFit/>
            </a:bodyPr>
            <a:lstStyle/>
            <a:p>
              <a:r>
                <a:rPr lang="en-US" altLang="zh-CN" b="1" dirty="0">
                  <a:solidFill>
                    <a:srgbClr val="ECEDEF"/>
                  </a:solidFill>
                  <a:latin typeface="Adobe Gothic Std B" pitchFamily="34" charset="-128"/>
                  <a:ea typeface="Adobe Gothic Std B" pitchFamily="34" charset="-128"/>
                </a:rPr>
                <a:t>CV</a:t>
              </a:r>
              <a:endParaRPr lang="zh-CN" altLang="en-US" b="1" dirty="0">
                <a:solidFill>
                  <a:srgbClr val="ECEDEF"/>
                </a:solidFill>
                <a:latin typeface="Adobe Gothic Std B" pitchFamily="34" charset="-128"/>
              </a:endParaRPr>
            </a:p>
          </p:txBody>
        </p:sp>
      </p:grpSp>
      <p:sp>
        <p:nvSpPr>
          <p:cNvPr id="32" name="椭圆 31"/>
          <p:cNvSpPr>
            <a:spLocks noChangeAspect="1"/>
          </p:cNvSpPr>
          <p:nvPr/>
        </p:nvSpPr>
        <p:spPr>
          <a:xfrm>
            <a:off x="470206" y="2585992"/>
            <a:ext cx="540000" cy="540000"/>
          </a:xfrm>
          <a:prstGeom prst="ellipse">
            <a:avLst/>
          </a:prstGeom>
          <a:solidFill>
            <a:schemeClr val="bg1"/>
          </a:solidFill>
          <a:ln w="25400">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38507C"/>
                </a:solidFill>
                <a:latin typeface="微软雅黑" panose="020B0503020204020204" pitchFamily="34" charset="-122"/>
                <a:ea typeface="微软雅黑" panose="020B0503020204020204" pitchFamily="34" charset="-122"/>
              </a:rPr>
              <a:t>1</a:t>
            </a:r>
            <a:endParaRPr lang="zh-CN" altLang="en-US" sz="2400" b="1" dirty="0">
              <a:solidFill>
                <a:srgbClr val="38507C"/>
              </a:solidFill>
              <a:latin typeface="微软雅黑" panose="020B0503020204020204" pitchFamily="34" charset="-122"/>
              <a:ea typeface="微软雅黑" panose="020B0503020204020204" pitchFamily="34" charset="-122"/>
            </a:endParaRPr>
          </a:p>
        </p:txBody>
      </p:sp>
      <p:sp>
        <p:nvSpPr>
          <p:cNvPr id="33" name="椭圆 32"/>
          <p:cNvSpPr>
            <a:spLocks noChangeAspect="1"/>
          </p:cNvSpPr>
          <p:nvPr/>
        </p:nvSpPr>
        <p:spPr>
          <a:xfrm>
            <a:off x="3466397" y="2585992"/>
            <a:ext cx="540000" cy="540000"/>
          </a:xfrm>
          <a:prstGeom prst="ellipse">
            <a:avLst/>
          </a:prstGeom>
          <a:solidFill>
            <a:schemeClr val="bg1"/>
          </a:solidFill>
          <a:ln w="25400">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38507C"/>
                </a:solidFill>
                <a:latin typeface="微软雅黑" panose="020B0503020204020204" pitchFamily="34" charset="-122"/>
                <a:ea typeface="微软雅黑" panose="020B0503020204020204" pitchFamily="34" charset="-122"/>
              </a:rPr>
              <a:t>2</a:t>
            </a:r>
            <a:endParaRPr lang="zh-CN" altLang="en-US" sz="2400" b="1" dirty="0">
              <a:solidFill>
                <a:srgbClr val="38507C"/>
              </a:solidFill>
              <a:latin typeface="微软雅黑" panose="020B0503020204020204" pitchFamily="34" charset="-122"/>
              <a:ea typeface="微软雅黑" panose="020B0503020204020204" pitchFamily="34" charset="-122"/>
            </a:endParaRPr>
          </a:p>
        </p:txBody>
      </p:sp>
      <p:sp>
        <p:nvSpPr>
          <p:cNvPr id="34" name="椭圆 33"/>
          <p:cNvSpPr>
            <a:spLocks noChangeAspect="1"/>
          </p:cNvSpPr>
          <p:nvPr/>
        </p:nvSpPr>
        <p:spPr>
          <a:xfrm>
            <a:off x="6462588" y="2585992"/>
            <a:ext cx="540000" cy="540000"/>
          </a:xfrm>
          <a:prstGeom prst="ellipse">
            <a:avLst/>
          </a:prstGeom>
          <a:solidFill>
            <a:schemeClr val="bg1"/>
          </a:solidFill>
          <a:ln w="25400">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38507C"/>
                </a:solidFill>
                <a:latin typeface="微软雅黑" panose="020B0503020204020204" pitchFamily="34" charset="-122"/>
                <a:ea typeface="微软雅黑" panose="020B0503020204020204" pitchFamily="34" charset="-122"/>
              </a:rPr>
              <a:t>3</a:t>
            </a:r>
            <a:endParaRPr lang="zh-CN" altLang="en-US" sz="2400" b="1" dirty="0">
              <a:solidFill>
                <a:srgbClr val="38507C"/>
              </a:solidFill>
              <a:latin typeface="微软雅黑" panose="020B0503020204020204" pitchFamily="34" charset="-122"/>
              <a:ea typeface="微软雅黑" panose="020B0503020204020204" pitchFamily="34" charset="-122"/>
            </a:endParaRPr>
          </a:p>
        </p:txBody>
      </p:sp>
      <p:pic>
        <p:nvPicPr>
          <p:cNvPr id="60" name="图片 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1729931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ppt_x"/>
                                          </p:val>
                                        </p:tav>
                                        <p:tav tm="100000">
                                          <p:val>
                                            <p:strVal val="#ppt_x"/>
                                          </p:val>
                                        </p:tav>
                                      </p:tavLst>
                                    </p:anim>
                                    <p:anim calcmode="lin" valueType="num">
                                      <p:cBhvr additive="base">
                                        <p:cTn id="8" dur="500" fill="hold"/>
                                        <p:tgtEl>
                                          <p:spTgt spid="7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ppt_x"/>
                                          </p:val>
                                        </p:tav>
                                        <p:tav tm="100000">
                                          <p:val>
                                            <p:strVal val="#ppt_x"/>
                                          </p:val>
                                        </p:tav>
                                      </p:tavLst>
                                    </p:anim>
                                    <p:anim calcmode="lin" valueType="num">
                                      <p:cBhvr additive="base">
                                        <p:cTn id="12" dur="500" fill="hold"/>
                                        <p:tgtEl>
                                          <p:spTgt spid="7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p:cTn id="20" dur="500" fill="hold"/>
                                        <p:tgtEl>
                                          <p:spTgt spid="32"/>
                                        </p:tgtEl>
                                        <p:attrNameLst>
                                          <p:attrName>ppt_w</p:attrName>
                                        </p:attrNameLst>
                                      </p:cBhvr>
                                      <p:tavLst>
                                        <p:tav tm="0">
                                          <p:val>
                                            <p:fltVal val="0"/>
                                          </p:val>
                                        </p:tav>
                                        <p:tav tm="100000">
                                          <p:val>
                                            <p:strVal val="#ppt_w"/>
                                          </p:val>
                                        </p:tav>
                                      </p:tavLst>
                                    </p:anim>
                                    <p:anim calcmode="lin" valueType="num">
                                      <p:cBhvr>
                                        <p:cTn id="21" dur="500" fill="hold"/>
                                        <p:tgtEl>
                                          <p:spTgt spid="32"/>
                                        </p:tgtEl>
                                        <p:attrNameLst>
                                          <p:attrName>ppt_h</p:attrName>
                                        </p:attrNameLst>
                                      </p:cBhvr>
                                      <p:tavLst>
                                        <p:tav tm="0">
                                          <p:val>
                                            <p:fltVal val="0"/>
                                          </p:val>
                                        </p:tav>
                                        <p:tav tm="100000">
                                          <p:val>
                                            <p:strVal val="#ppt_h"/>
                                          </p:val>
                                        </p:tav>
                                      </p:tavLst>
                                    </p:anim>
                                    <p:animEffect transition="in" filter="fade">
                                      <p:cBhvr>
                                        <p:cTn id="22" dur="500"/>
                                        <p:tgtEl>
                                          <p:spTgt spid="32"/>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ppt_w</p:attrName>
                                        </p:attrNameLst>
                                      </p:cBhvr>
                                      <p:tavLst>
                                        <p:tav tm="0">
                                          <p:val>
                                            <p:fltVal val="0"/>
                                          </p:val>
                                        </p:tav>
                                        <p:tav tm="100000">
                                          <p:val>
                                            <p:strVal val="#ppt_w"/>
                                          </p:val>
                                        </p:tav>
                                      </p:tavLst>
                                    </p:anim>
                                    <p:anim calcmode="lin" valueType="num">
                                      <p:cBhvr>
                                        <p:cTn id="26" dur="500" fill="hold"/>
                                        <p:tgtEl>
                                          <p:spTgt spid="33"/>
                                        </p:tgtEl>
                                        <p:attrNameLst>
                                          <p:attrName>ppt_h</p:attrName>
                                        </p:attrNameLst>
                                      </p:cBhvr>
                                      <p:tavLst>
                                        <p:tav tm="0">
                                          <p:val>
                                            <p:fltVal val="0"/>
                                          </p:val>
                                        </p:tav>
                                        <p:tav tm="100000">
                                          <p:val>
                                            <p:strVal val="#ppt_h"/>
                                          </p:val>
                                        </p:tav>
                                      </p:tavLst>
                                    </p:anim>
                                    <p:animEffect transition="in" filter="fade">
                                      <p:cBhvr>
                                        <p:cTn id="27" dur="500"/>
                                        <p:tgtEl>
                                          <p:spTgt spid="33"/>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500" fill="hold"/>
                                        <p:tgtEl>
                                          <p:spTgt spid="34"/>
                                        </p:tgtEl>
                                        <p:attrNameLst>
                                          <p:attrName>ppt_w</p:attrName>
                                        </p:attrNameLst>
                                      </p:cBhvr>
                                      <p:tavLst>
                                        <p:tav tm="0">
                                          <p:val>
                                            <p:fltVal val="0"/>
                                          </p:val>
                                        </p:tav>
                                        <p:tav tm="100000">
                                          <p:val>
                                            <p:strVal val="#ppt_w"/>
                                          </p:val>
                                        </p:tav>
                                      </p:tavLst>
                                    </p:anim>
                                    <p:anim calcmode="lin" valueType="num">
                                      <p:cBhvr>
                                        <p:cTn id="31" dur="500" fill="hold"/>
                                        <p:tgtEl>
                                          <p:spTgt spid="34"/>
                                        </p:tgtEl>
                                        <p:attrNameLst>
                                          <p:attrName>ppt_h</p:attrName>
                                        </p:attrNameLst>
                                      </p:cBhvr>
                                      <p:tavLst>
                                        <p:tav tm="0">
                                          <p:val>
                                            <p:fltVal val="0"/>
                                          </p:val>
                                        </p:tav>
                                        <p:tav tm="100000">
                                          <p:val>
                                            <p:strVal val="#ppt_h"/>
                                          </p:val>
                                        </p:tav>
                                      </p:tavLst>
                                    </p:anim>
                                    <p:animEffect transition="in" filter="fade">
                                      <p:cBhvr>
                                        <p:cTn id="32" dur="500"/>
                                        <p:tgtEl>
                                          <p:spTgt spid="34"/>
                                        </p:tgtEl>
                                      </p:cBhvr>
                                    </p:animEffect>
                                  </p:childTnLst>
                                </p:cTn>
                              </p:par>
                            </p:childTnLst>
                          </p:cTn>
                        </p:par>
                        <p:par>
                          <p:cTn id="33" fill="hold">
                            <p:stCondLst>
                              <p:cond delay="1000"/>
                            </p:stCondLst>
                            <p:childTnLst>
                              <p:par>
                                <p:cTn id="34" presetID="12" presetClass="entr" presetSubtype="1"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p:tgtEl>
                                          <p:spTgt spid="35"/>
                                        </p:tgtEl>
                                        <p:attrNameLst>
                                          <p:attrName>ppt_y</p:attrName>
                                        </p:attrNameLst>
                                      </p:cBhvr>
                                      <p:tavLst>
                                        <p:tav tm="0">
                                          <p:val>
                                            <p:strVal val="#ppt_y-#ppt_h*1.125000"/>
                                          </p:val>
                                        </p:tav>
                                        <p:tav tm="100000">
                                          <p:val>
                                            <p:strVal val="#ppt_y"/>
                                          </p:val>
                                        </p:tav>
                                      </p:tavLst>
                                    </p:anim>
                                    <p:animEffect transition="in" filter="wipe(down)">
                                      <p:cBhvr>
                                        <p:cTn id="37" dur="500"/>
                                        <p:tgtEl>
                                          <p:spTgt spid="35"/>
                                        </p:tgtEl>
                                      </p:cBhvr>
                                    </p:animEffect>
                                  </p:childTnLst>
                                </p:cTn>
                              </p:par>
                              <p:par>
                                <p:cTn id="38" presetID="12" presetClass="entr" presetSubtype="1"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p:tgtEl>
                                          <p:spTgt spid="38"/>
                                        </p:tgtEl>
                                        <p:attrNameLst>
                                          <p:attrName>ppt_y</p:attrName>
                                        </p:attrNameLst>
                                      </p:cBhvr>
                                      <p:tavLst>
                                        <p:tav tm="0">
                                          <p:val>
                                            <p:strVal val="#ppt_y-#ppt_h*1.125000"/>
                                          </p:val>
                                        </p:tav>
                                        <p:tav tm="100000">
                                          <p:val>
                                            <p:strVal val="#ppt_y"/>
                                          </p:val>
                                        </p:tav>
                                      </p:tavLst>
                                    </p:anim>
                                    <p:animEffect transition="in" filter="wipe(down)">
                                      <p:cBhvr>
                                        <p:cTn id="41" dur="500"/>
                                        <p:tgtEl>
                                          <p:spTgt spid="38"/>
                                        </p:tgtEl>
                                      </p:cBhvr>
                                    </p:animEffect>
                                  </p:childTnLst>
                                </p:cTn>
                              </p:par>
                              <p:par>
                                <p:cTn id="42" presetID="12" presetClass="entr" presetSubtype="1" fill="hold"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500"/>
                                        <p:tgtEl>
                                          <p:spTgt spid="41"/>
                                        </p:tgtEl>
                                        <p:attrNameLst>
                                          <p:attrName>ppt_y</p:attrName>
                                        </p:attrNameLst>
                                      </p:cBhvr>
                                      <p:tavLst>
                                        <p:tav tm="0">
                                          <p:val>
                                            <p:strVal val="#ppt_y-#ppt_h*1.125000"/>
                                          </p:val>
                                        </p:tav>
                                        <p:tav tm="100000">
                                          <p:val>
                                            <p:strVal val="#ppt_y"/>
                                          </p:val>
                                        </p:tav>
                                      </p:tavLst>
                                    </p:anim>
                                    <p:animEffect transition="in" filter="wipe(down)">
                                      <p:cBhvr>
                                        <p:cTn id="4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1556792"/>
            <a:ext cx="5061373" cy="4112155"/>
          </a:xfrm>
        </p:spPr>
        <p:txBody>
          <a:bodyPr>
            <a:normAutofit/>
          </a:bodyPr>
          <a:lstStyle/>
          <a:p>
            <a:pPr algn="ctr">
              <a:buNone/>
            </a:pPr>
            <a:r>
              <a:rPr lang="en-US" altLang="zh-CN" sz="2400" b="1" dirty="0">
                <a:solidFill>
                  <a:srgbClr val="38507C"/>
                </a:solidFill>
                <a:latin typeface="微软雅黑" pitchFamily="34" charset="-122"/>
                <a:ea typeface="微软雅黑" pitchFamily="34" charset="-122"/>
              </a:rPr>
              <a:t>2014</a:t>
            </a:r>
            <a:r>
              <a:rPr lang="zh-CN" altLang="en-US" sz="2400" b="1" dirty="0">
                <a:solidFill>
                  <a:srgbClr val="38507C"/>
                </a:solidFill>
                <a:latin typeface="微软雅黑" pitchFamily="34" charset="-122"/>
                <a:ea typeface="微软雅黑" pitchFamily="34" charset="-122"/>
              </a:rPr>
              <a:t>年抗核抗体检测的国际建议</a:t>
            </a:r>
            <a:endParaRPr lang="en-US" altLang="zh-CN" sz="2400" b="1" dirty="0">
              <a:solidFill>
                <a:srgbClr val="38507C"/>
              </a:solidFill>
              <a:latin typeface="微软雅黑" pitchFamily="34" charset="-122"/>
              <a:ea typeface="微软雅黑" pitchFamily="34" charset="-122"/>
            </a:endParaRPr>
          </a:p>
          <a:p>
            <a:pPr algn="ctr">
              <a:spcBef>
                <a:spcPts val="1800"/>
              </a:spcBef>
              <a:buNone/>
            </a:pPr>
            <a:r>
              <a:rPr lang="zh-CN" altLang="en-US" sz="2000" b="1" dirty="0">
                <a:solidFill>
                  <a:srgbClr val="DCA701"/>
                </a:solidFill>
                <a:latin typeface="微软雅黑" pitchFamily="34" charset="-122"/>
                <a:ea typeface="微软雅黑" pitchFamily="34" charset="-122"/>
              </a:rPr>
              <a:t>（</a:t>
            </a:r>
            <a:r>
              <a:rPr lang="en-US" altLang="zh-CN" sz="2000" b="1" dirty="0">
                <a:solidFill>
                  <a:srgbClr val="DCA701"/>
                </a:solidFill>
                <a:latin typeface="微软雅黑" pitchFamily="34" charset="-122"/>
                <a:ea typeface="微软雅黑" pitchFamily="34" charset="-122"/>
              </a:rPr>
              <a:t>25</a:t>
            </a:r>
            <a:r>
              <a:rPr lang="zh-CN" altLang="en-US" sz="2000" b="1" dirty="0">
                <a:solidFill>
                  <a:srgbClr val="DCA701"/>
                </a:solidFill>
                <a:latin typeface="微软雅黑" pitchFamily="34" charset="-122"/>
                <a:ea typeface="微软雅黑" pitchFamily="34" charset="-122"/>
              </a:rPr>
              <a:t>条）</a:t>
            </a:r>
          </a:p>
        </p:txBody>
      </p:sp>
      <p:grpSp>
        <p:nvGrpSpPr>
          <p:cNvPr id="29" name="组合 28"/>
          <p:cNvGrpSpPr/>
          <p:nvPr/>
        </p:nvGrpSpPr>
        <p:grpSpPr>
          <a:xfrm>
            <a:off x="5776356" y="1916832"/>
            <a:ext cx="2656926" cy="2643918"/>
            <a:chOff x="5776356" y="1685750"/>
            <a:chExt cx="2656926" cy="2643918"/>
          </a:xfrm>
        </p:grpSpPr>
        <p:sp>
          <p:nvSpPr>
            <p:cNvPr id="23" name="任意多边形 22"/>
            <p:cNvSpPr/>
            <p:nvPr/>
          </p:nvSpPr>
          <p:spPr>
            <a:xfrm>
              <a:off x="6011632" y="1826911"/>
              <a:ext cx="2280300" cy="2280300"/>
            </a:xfrm>
            <a:custGeom>
              <a:avLst/>
              <a:gdLst>
                <a:gd name="connsiteX0" fmla="*/ 1140150 w 2280300"/>
                <a:gd name="connsiteY0" fmla="*/ 0 h 2280300"/>
                <a:gd name="connsiteX1" fmla="*/ 2127549 w 2280300"/>
                <a:gd name="connsiteY1" fmla="*/ 570075 h 2280300"/>
                <a:gd name="connsiteX2" fmla="*/ 2127549 w 2280300"/>
                <a:gd name="connsiteY2" fmla="*/ 1710225 h 2280300"/>
                <a:gd name="connsiteX3" fmla="*/ 1140150 w 2280300"/>
                <a:gd name="connsiteY3" fmla="*/ 1140150 h 2280300"/>
                <a:gd name="connsiteX4" fmla="*/ 1140150 w 2280300"/>
                <a:gd name="connsiteY4" fmla="*/ 0 h 2280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0300" h="2280300">
                  <a:moveTo>
                    <a:pt x="1140150" y="0"/>
                  </a:moveTo>
                  <a:cubicBezTo>
                    <a:pt x="1547486" y="0"/>
                    <a:pt x="1923881" y="217311"/>
                    <a:pt x="2127549" y="570075"/>
                  </a:cubicBezTo>
                  <a:cubicBezTo>
                    <a:pt x="2331217" y="922839"/>
                    <a:pt x="2331217" y="1357461"/>
                    <a:pt x="2127549" y="1710225"/>
                  </a:cubicBezTo>
                  <a:lnTo>
                    <a:pt x="1140150" y="1140150"/>
                  </a:lnTo>
                  <a:lnTo>
                    <a:pt x="1140150" y="0"/>
                  </a:lnTo>
                  <a:close/>
                </a:path>
              </a:pathLst>
            </a:custGeom>
            <a:solidFill>
              <a:srgbClr val="38507C"/>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219553" tIns="500987" rIns="281914" bIns="1136212" numCol="1" spcCol="1270" anchor="ctr" anchorCtr="0">
              <a:noAutofit/>
            </a:bodyPr>
            <a:lstStyle/>
            <a:p>
              <a:pPr lvl="0" algn="ctr" defTabSz="622300">
                <a:lnSpc>
                  <a:spcPct val="90000"/>
                </a:lnSpc>
                <a:spcBef>
                  <a:spcPct val="0"/>
                </a:spcBef>
                <a:spcAft>
                  <a:spcPct val="35000"/>
                </a:spcAft>
              </a:pPr>
              <a:r>
                <a:rPr lang="zh-CN" altLang="en-US" sz="1400" b="1" kern="1200" dirty="0">
                  <a:latin typeface="微软雅黑" pitchFamily="34" charset="-122"/>
                  <a:ea typeface="微软雅黑" pitchFamily="34" charset="-122"/>
                </a:rPr>
                <a:t>检测现有常见问题</a:t>
              </a:r>
            </a:p>
          </p:txBody>
        </p:sp>
        <p:sp>
          <p:nvSpPr>
            <p:cNvPr id="24" name="任意多边形 23"/>
            <p:cNvSpPr/>
            <p:nvPr/>
          </p:nvSpPr>
          <p:spPr>
            <a:xfrm>
              <a:off x="5964669" y="1908351"/>
              <a:ext cx="2280300" cy="2280300"/>
            </a:xfrm>
            <a:custGeom>
              <a:avLst/>
              <a:gdLst>
                <a:gd name="connsiteX0" fmla="*/ 2127549 w 2280300"/>
                <a:gd name="connsiteY0" fmla="*/ 1710225 h 2280300"/>
                <a:gd name="connsiteX1" fmla="*/ 1140150 w 2280300"/>
                <a:gd name="connsiteY1" fmla="*/ 2280300 h 2280300"/>
                <a:gd name="connsiteX2" fmla="*/ 152751 w 2280300"/>
                <a:gd name="connsiteY2" fmla="*/ 1710225 h 2280300"/>
                <a:gd name="connsiteX3" fmla="*/ 1140150 w 2280300"/>
                <a:gd name="connsiteY3" fmla="*/ 1140150 h 2280300"/>
                <a:gd name="connsiteX4" fmla="*/ 2127549 w 2280300"/>
                <a:gd name="connsiteY4" fmla="*/ 1710225 h 2280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0300" h="2280300">
                  <a:moveTo>
                    <a:pt x="2127549" y="1710225"/>
                  </a:moveTo>
                  <a:cubicBezTo>
                    <a:pt x="1923881" y="2062989"/>
                    <a:pt x="1547486" y="2280300"/>
                    <a:pt x="1140150" y="2280300"/>
                  </a:cubicBezTo>
                  <a:cubicBezTo>
                    <a:pt x="732814" y="2280300"/>
                    <a:pt x="356419" y="2062989"/>
                    <a:pt x="152751" y="1710225"/>
                  </a:cubicBezTo>
                  <a:lnTo>
                    <a:pt x="1140150" y="1140150"/>
                  </a:lnTo>
                  <a:lnTo>
                    <a:pt x="2127549" y="1710225"/>
                  </a:lnTo>
                  <a:close/>
                </a:path>
              </a:pathLst>
            </a:custGeom>
            <a:solidFill>
              <a:srgbClr val="38507C"/>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60709" tIns="1497261" rIns="533562" bIns="221378" numCol="1" spcCol="1270" anchor="ctr" anchorCtr="0">
              <a:noAutofit/>
            </a:bodyPr>
            <a:lstStyle/>
            <a:p>
              <a:pPr lvl="0" algn="ctr" defTabSz="622300">
                <a:lnSpc>
                  <a:spcPct val="90000"/>
                </a:lnSpc>
                <a:spcBef>
                  <a:spcPct val="0"/>
                </a:spcBef>
                <a:spcAft>
                  <a:spcPct val="35000"/>
                </a:spcAft>
              </a:pPr>
              <a:r>
                <a:rPr lang="zh-CN" altLang="en-US" sz="1400" b="1" kern="1200" dirty="0">
                  <a:latin typeface="微软雅黑" pitchFamily="34" charset="-122"/>
                  <a:ea typeface="微软雅黑" pitchFamily="34" charset="-122"/>
                </a:rPr>
                <a:t>实验室检测标准化的需求</a:t>
              </a:r>
            </a:p>
          </p:txBody>
        </p:sp>
        <p:sp>
          <p:nvSpPr>
            <p:cNvPr id="25" name="任意多边形 24"/>
            <p:cNvSpPr/>
            <p:nvPr/>
          </p:nvSpPr>
          <p:spPr>
            <a:xfrm>
              <a:off x="5917706" y="1826911"/>
              <a:ext cx="2280300" cy="2280300"/>
            </a:xfrm>
            <a:custGeom>
              <a:avLst/>
              <a:gdLst>
                <a:gd name="connsiteX0" fmla="*/ 152751 w 2280300"/>
                <a:gd name="connsiteY0" fmla="*/ 1710225 h 2280300"/>
                <a:gd name="connsiteX1" fmla="*/ 152751 w 2280300"/>
                <a:gd name="connsiteY1" fmla="*/ 570075 h 2280300"/>
                <a:gd name="connsiteX2" fmla="*/ 1140150 w 2280300"/>
                <a:gd name="connsiteY2" fmla="*/ 0 h 2280300"/>
                <a:gd name="connsiteX3" fmla="*/ 1140150 w 2280300"/>
                <a:gd name="connsiteY3" fmla="*/ 1140150 h 2280300"/>
                <a:gd name="connsiteX4" fmla="*/ 152751 w 2280300"/>
                <a:gd name="connsiteY4" fmla="*/ 1710225 h 2280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0300" h="2280300">
                  <a:moveTo>
                    <a:pt x="152751" y="1710225"/>
                  </a:moveTo>
                  <a:cubicBezTo>
                    <a:pt x="-50917" y="1357461"/>
                    <a:pt x="-50917" y="922839"/>
                    <a:pt x="152751" y="570075"/>
                  </a:cubicBezTo>
                  <a:cubicBezTo>
                    <a:pt x="356419" y="217311"/>
                    <a:pt x="732814" y="0"/>
                    <a:pt x="1140150" y="0"/>
                  </a:cubicBezTo>
                  <a:lnTo>
                    <a:pt x="1140150" y="1140150"/>
                  </a:lnTo>
                  <a:lnTo>
                    <a:pt x="152751" y="1710225"/>
                  </a:lnTo>
                  <a:close/>
                </a:path>
              </a:pathLst>
            </a:custGeom>
            <a:solidFill>
              <a:srgbClr val="38507C"/>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81915" tIns="500987" rIns="1219552" bIns="1136212" numCol="1" spcCol="1270" anchor="ctr" anchorCtr="0">
              <a:noAutofit/>
            </a:bodyPr>
            <a:lstStyle/>
            <a:p>
              <a:pPr lvl="0" algn="ctr" defTabSz="622300">
                <a:lnSpc>
                  <a:spcPct val="90000"/>
                </a:lnSpc>
                <a:spcBef>
                  <a:spcPct val="0"/>
                </a:spcBef>
                <a:spcAft>
                  <a:spcPct val="35000"/>
                </a:spcAft>
              </a:pPr>
              <a:r>
                <a:rPr lang="zh-CN" altLang="en-US" sz="1400" b="1" kern="1200" dirty="0">
                  <a:latin typeface="微软雅黑" pitchFamily="34" charset="-122"/>
                  <a:ea typeface="微软雅黑" pitchFamily="34" charset="-122"/>
                </a:rPr>
                <a:t>需求</a:t>
              </a:r>
              <a:r>
                <a:rPr lang="en-US" altLang="zh-CN" sz="1400" b="1" kern="1200" dirty="0">
                  <a:latin typeface="微软雅黑" pitchFamily="34" charset="-122"/>
                  <a:ea typeface="微软雅黑" pitchFamily="34" charset="-122"/>
                </a:rPr>
                <a:t>——</a:t>
              </a:r>
              <a:r>
                <a:rPr lang="zh-CN" altLang="en-US" sz="1400" b="1" kern="1200" dirty="0">
                  <a:latin typeface="微软雅黑" pitchFamily="34" charset="-122"/>
                  <a:ea typeface="微软雅黑" pitchFamily="34" charset="-122"/>
                </a:rPr>
                <a:t>方向</a:t>
              </a:r>
            </a:p>
          </p:txBody>
        </p:sp>
        <p:sp>
          <p:nvSpPr>
            <p:cNvPr id="26" name="环形箭头 25"/>
            <p:cNvSpPr/>
            <p:nvPr/>
          </p:nvSpPr>
          <p:spPr>
            <a:xfrm>
              <a:off x="5870659" y="1685750"/>
              <a:ext cx="2562623" cy="2562623"/>
            </a:xfrm>
            <a:prstGeom prst="circularArrow">
              <a:avLst>
                <a:gd name="adj1" fmla="val 5085"/>
                <a:gd name="adj2" fmla="val 327528"/>
                <a:gd name="adj3" fmla="val 1472472"/>
                <a:gd name="adj4" fmla="val 16199432"/>
                <a:gd name="adj5" fmla="val 5932"/>
              </a:avLst>
            </a:prstGeom>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lt1"/>
            </a:fontRef>
          </p:style>
        </p:sp>
        <p:sp>
          <p:nvSpPr>
            <p:cNvPr id="27" name="环形箭头 26"/>
            <p:cNvSpPr/>
            <p:nvPr/>
          </p:nvSpPr>
          <p:spPr>
            <a:xfrm>
              <a:off x="5823508" y="1767045"/>
              <a:ext cx="2562623" cy="2562623"/>
            </a:xfrm>
            <a:prstGeom prst="circularArrow">
              <a:avLst>
                <a:gd name="adj1" fmla="val 5085"/>
                <a:gd name="adj2" fmla="val 327528"/>
                <a:gd name="adj3" fmla="val 8671970"/>
                <a:gd name="adj4" fmla="val 1800502"/>
                <a:gd name="adj5" fmla="val 5932"/>
              </a:avLst>
            </a:prstGeom>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lt1"/>
            </a:fontRef>
          </p:style>
        </p:sp>
        <p:sp>
          <p:nvSpPr>
            <p:cNvPr id="28" name="环形箭头 27"/>
            <p:cNvSpPr/>
            <p:nvPr/>
          </p:nvSpPr>
          <p:spPr>
            <a:xfrm>
              <a:off x="5776356" y="1685750"/>
              <a:ext cx="2562623" cy="2562623"/>
            </a:xfrm>
            <a:prstGeom prst="circularArrow">
              <a:avLst>
                <a:gd name="adj1" fmla="val 5085"/>
                <a:gd name="adj2" fmla="val 327528"/>
                <a:gd name="adj3" fmla="val 15873039"/>
                <a:gd name="adj4" fmla="val 9000000"/>
                <a:gd name="adj5" fmla="val 5932"/>
              </a:avLst>
            </a:prstGeom>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lt1"/>
            </a:fontRef>
          </p:style>
        </p:sp>
      </p:grpSp>
      <p:grpSp>
        <p:nvGrpSpPr>
          <p:cNvPr id="7" name="组合 6"/>
          <p:cNvGrpSpPr/>
          <p:nvPr/>
        </p:nvGrpSpPr>
        <p:grpSpPr>
          <a:xfrm>
            <a:off x="0" y="284389"/>
            <a:ext cx="1692275" cy="529772"/>
            <a:chOff x="0" y="284389"/>
            <a:chExt cx="1692275" cy="529772"/>
          </a:xfrm>
          <a:solidFill>
            <a:srgbClr val="38507C"/>
          </a:solidFill>
        </p:grpSpPr>
        <p:sp>
          <p:nvSpPr>
            <p:cNvPr id="8" name="矩形 7"/>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9" name="矩形 8"/>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nvGrpSpPr>
        <p:grpSpPr>
          <a:xfrm>
            <a:off x="0" y="284389"/>
            <a:ext cx="4244585" cy="529772"/>
            <a:chOff x="0" y="284389"/>
            <a:chExt cx="1571087" cy="529772"/>
          </a:xfrm>
          <a:solidFill>
            <a:srgbClr val="38507C"/>
          </a:solidFill>
        </p:grpSpPr>
        <p:sp>
          <p:nvSpPr>
            <p:cNvPr id="11" name="矩形 10"/>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最新指南解读</a:t>
              </a:r>
            </a:p>
          </p:txBody>
        </p:sp>
        <p:sp>
          <p:nvSpPr>
            <p:cNvPr id="12" name="矩形 11"/>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3" name="直接连接符 12"/>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7723554" y="312525"/>
            <a:ext cx="1415772"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国际建议</a:t>
            </a:r>
          </a:p>
        </p:txBody>
      </p:sp>
      <p:sp>
        <p:nvSpPr>
          <p:cNvPr id="2" name="TextBox 1"/>
          <p:cNvSpPr txBox="1"/>
          <p:nvPr/>
        </p:nvSpPr>
        <p:spPr>
          <a:xfrm>
            <a:off x="732396" y="2571447"/>
            <a:ext cx="4775250" cy="954107"/>
          </a:xfrm>
          <a:prstGeom prst="rect">
            <a:avLst/>
          </a:prstGeom>
          <a:noFill/>
        </p:spPr>
        <p:txBody>
          <a:bodyPr wrap="square" rtlCol="0">
            <a:spAutoFit/>
          </a:bodyPr>
          <a:lstStyle/>
          <a:p>
            <a:pPr algn="just"/>
            <a:r>
              <a:rPr lang="en-US" altLang="zh-CN" sz="1400" b="1" dirty="0" err="1">
                <a:latin typeface="Arial" panose="020B0604020202020204" pitchFamily="34" charset="0"/>
                <a:cs typeface="Arial" panose="020B0604020202020204" pitchFamily="34" charset="0"/>
              </a:rPr>
              <a:t>Agmon</a:t>
            </a:r>
            <a:r>
              <a:rPr lang="en-US" altLang="zh-CN" sz="1400" b="1" dirty="0">
                <a:latin typeface="Arial" panose="020B0604020202020204" pitchFamily="34" charset="0"/>
                <a:cs typeface="Arial" panose="020B0604020202020204" pitchFamily="34" charset="0"/>
              </a:rPr>
              <a:t>-Levin N, </a:t>
            </a:r>
            <a:r>
              <a:rPr lang="en-US" altLang="zh-CN" sz="1400" b="1" dirty="0" err="1">
                <a:latin typeface="Arial" panose="020B0604020202020204" pitchFamily="34" charset="0"/>
                <a:cs typeface="Arial" panose="020B0604020202020204" pitchFamily="34" charset="0"/>
              </a:rPr>
              <a:t>Damoiseaux</a:t>
            </a:r>
            <a:r>
              <a:rPr lang="en-US" altLang="zh-CN" sz="1400" b="1" dirty="0">
                <a:latin typeface="Arial" panose="020B0604020202020204" pitchFamily="34" charset="0"/>
                <a:cs typeface="Arial" panose="020B0604020202020204" pitchFamily="34" charset="0"/>
              </a:rPr>
              <a:t> J, </a:t>
            </a:r>
            <a:r>
              <a:rPr lang="en-US" altLang="zh-CN" sz="1400" b="1" dirty="0" err="1">
                <a:latin typeface="Arial" panose="020B0604020202020204" pitchFamily="34" charset="0"/>
                <a:cs typeface="Arial" panose="020B0604020202020204" pitchFamily="34" charset="0"/>
              </a:rPr>
              <a:t>Kallenberg</a:t>
            </a:r>
            <a:r>
              <a:rPr lang="en-US" altLang="zh-CN" sz="1400" b="1" dirty="0">
                <a:latin typeface="Arial" panose="020B0604020202020204" pitchFamily="34" charset="0"/>
                <a:cs typeface="Arial" panose="020B0604020202020204" pitchFamily="34" charset="0"/>
              </a:rPr>
              <a:t> C, et al. International recommendations for the assessment of autoantibodies to cellular antigens referred to as anti-nuclear antibodies. Ann Rheum Dis. 2014; 73(1):17-23.</a:t>
            </a: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7" y="4725144"/>
            <a:ext cx="7606125" cy="1627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2047441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6" name="表格 5"/>
              <p:cNvGraphicFramePr>
                <a:graphicFrameLocks noGrp="1"/>
              </p:cNvGraphicFramePr>
              <p:nvPr>
                <p:extLst>
                  <p:ext uri="{D42A27DB-BD31-4B8C-83A1-F6EECF244321}">
                    <p14:modId xmlns:p14="http://schemas.microsoft.com/office/powerpoint/2010/main" val="4214449155"/>
                  </p:ext>
                </p:extLst>
              </p:nvPr>
            </p:nvGraphicFramePr>
            <p:xfrm>
              <a:off x="395536" y="1052735"/>
              <a:ext cx="8496944" cy="5616626"/>
            </p:xfrm>
            <a:graphic>
              <a:graphicData uri="http://schemas.openxmlformats.org/drawingml/2006/table">
                <a:tbl>
                  <a:tblPr firstRow="1" bandRow="1">
                    <a:tableStyleId>{F2DE63D5-997A-4646-A377-4702673A728D}</a:tableStyleId>
                  </a:tblPr>
                  <a:tblGrid>
                    <a:gridCol w="360040">
                      <a:extLst>
                        <a:ext uri="{9D8B030D-6E8A-4147-A177-3AD203B41FA5}">
                          <a16:colId xmlns:a16="http://schemas.microsoft.com/office/drawing/2014/main" val="20000"/>
                        </a:ext>
                      </a:extLst>
                    </a:gridCol>
                    <a:gridCol w="5904656">
                      <a:extLst>
                        <a:ext uri="{9D8B030D-6E8A-4147-A177-3AD203B41FA5}">
                          <a16:colId xmlns:a16="http://schemas.microsoft.com/office/drawing/2014/main" val="20001"/>
                        </a:ext>
                      </a:extLst>
                    </a:gridCol>
                    <a:gridCol w="576064">
                      <a:extLst>
                        <a:ext uri="{9D8B030D-6E8A-4147-A177-3AD203B41FA5}">
                          <a16:colId xmlns:a16="http://schemas.microsoft.com/office/drawing/2014/main" val="20002"/>
                        </a:ext>
                      </a:extLst>
                    </a:gridCol>
                    <a:gridCol w="576063">
                      <a:extLst>
                        <a:ext uri="{9D8B030D-6E8A-4147-A177-3AD203B41FA5}">
                          <a16:colId xmlns:a16="http://schemas.microsoft.com/office/drawing/2014/main" val="20003"/>
                        </a:ext>
                      </a:extLst>
                    </a:gridCol>
                    <a:gridCol w="1080121">
                      <a:extLst>
                        <a:ext uri="{9D8B030D-6E8A-4147-A177-3AD203B41FA5}">
                          <a16:colId xmlns:a16="http://schemas.microsoft.com/office/drawing/2014/main" val="20004"/>
                        </a:ext>
                      </a:extLst>
                    </a:gridCol>
                  </a:tblGrid>
                  <a:tr h="687263">
                    <a:tc>
                      <a:txBody>
                        <a:bodyPr/>
                        <a:lstStyle/>
                        <a:p>
                          <a:pPr algn="ctr"/>
                          <a:endParaRPr lang="zh-CN" altLang="en-US" sz="1200" dirty="0">
                            <a:latin typeface="微软雅黑" pitchFamily="34" charset="-122"/>
                            <a:ea typeface="微软雅黑" pitchFamily="34" charset="-122"/>
                            <a:cs typeface="Times New Roman" pitchFamily="18" charset="0"/>
                          </a:endParaRPr>
                        </a:p>
                      </a:txBody>
                      <a:tcPr anchor="ctr">
                        <a:lnB w="12700" cap="flat" cmpd="sng" algn="ctr">
                          <a:solidFill>
                            <a:srgbClr val="38507C"/>
                          </a:solidFill>
                          <a:prstDash val="solid"/>
                          <a:round/>
                          <a:headEnd type="none" w="med" len="med"/>
                          <a:tailEnd type="none" w="med" len="med"/>
                        </a:lnB>
                        <a:solidFill>
                          <a:srgbClr val="38507C"/>
                        </a:solidFill>
                      </a:tcPr>
                    </a:tc>
                    <a:tc>
                      <a:txBody>
                        <a:bodyPr/>
                        <a:lstStyle/>
                        <a:p>
                          <a:pPr algn="ctr"/>
                          <a:r>
                            <a:rPr lang="zh-CN" altLang="en-US" sz="1200" dirty="0">
                              <a:latin typeface="微软雅黑" pitchFamily="34" charset="-122"/>
                              <a:ea typeface="微软雅黑" pitchFamily="34" charset="-122"/>
                            </a:rPr>
                            <a:t>专家建议</a:t>
                          </a:r>
                          <a:endParaRPr lang="zh-CN" altLang="en-US" sz="1200" dirty="0">
                            <a:latin typeface="微软雅黑" pitchFamily="34" charset="-122"/>
                            <a:ea typeface="微软雅黑" pitchFamily="34" charset="-122"/>
                            <a:cs typeface="Times New Roman" pitchFamily="18" charset="0"/>
                          </a:endParaRPr>
                        </a:p>
                      </a:txBody>
                      <a:tcPr anchor="ctr">
                        <a:lnB w="12700" cap="flat" cmpd="sng" algn="ctr">
                          <a:solidFill>
                            <a:srgbClr val="38507C"/>
                          </a:solidFill>
                          <a:prstDash val="solid"/>
                          <a:round/>
                          <a:headEnd type="none" w="med" len="med"/>
                          <a:tailEnd type="none" w="med" len="med"/>
                        </a:lnB>
                        <a:solidFill>
                          <a:srgbClr val="38507C"/>
                        </a:solidFill>
                      </a:tcPr>
                    </a:tc>
                    <a:tc>
                      <a:txBody>
                        <a:bodyPr/>
                        <a:lstStyle/>
                        <a:p>
                          <a:pPr algn="ctr"/>
                          <a:r>
                            <a:rPr lang="zh-CN" altLang="en-US" sz="1200" dirty="0">
                              <a:latin typeface="微软雅黑" pitchFamily="34" charset="-122"/>
                              <a:ea typeface="微软雅黑" pitchFamily="34" charset="-122"/>
                            </a:rPr>
                            <a:t>证据分级</a:t>
                          </a:r>
                          <a:endParaRPr lang="zh-CN" altLang="en-US" sz="1200" dirty="0">
                            <a:latin typeface="微软雅黑" pitchFamily="34" charset="-122"/>
                            <a:ea typeface="微软雅黑" pitchFamily="34" charset="-122"/>
                            <a:cs typeface="Times New Roman" pitchFamily="18" charset="0"/>
                          </a:endParaRPr>
                        </a:p>
                      </a:txBody>
                      <a:tcPr anchor="ctr">
                        <a:lnB w="12700" cap="flat" cmpd="sng" algn="ctr">
                          <a:solidFill>
                            <a:srgbClr val="38507C"/>
                          </a:solidFill>
                          <a:prstDash val="solid"/>
                          <a:round/>
                          <a:headEnd type="none" w="med" len="med"/>
                          <a:tailEnd type="none" w="med" len="med"/>
                        </a:lnB>
                        <a:solidFill>
                          <a:srgbClr val="38507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a:latin typeface="微软雅黑" pitchFamily="34" charset="-122"/>
                              <a:ea typeface="微软雅黑" pitchFamily="34" charset="-122"/>
                            </a:rPr>
                            <a:t>证据质量</a:t>
                          </a:r>
                          <a:endParaRPr lang="zh-CN" altLang="en-US" sz="1200" dirty="0">
                            <a:latin typeface="微软雅黑" pitchFamily="34" charset="-122"/>
                            <a:ea typeface="微软雅黑" pitchFamily="34" charset="-122"/>
                            <a:cs typeface="Times New Roman" pitchFamily="18" charset="0"/>
                          </a:endParaRPr>
                        </a:p>
                      </a:txBody>
                      <a:tcPr anchor="ctr">
                        <a:lnB w="12700" cap="flat" cmpd="sng" algn="ctr">
                          <a:solidFill>
                            <a:srgbClr val="38507C"/>
                          </a:solidFill>
                          <a:prstDash val="solid"/>
                          <a:round/>
                          <a:headEnd type="none" w="med" len="med"/>
                          <a:tailEnd type="none" w="med" len="med"/>
                        </a:lnB>
                        <a:solidFill>
                          <a:srgbClr val="38507C"/>
                        </a:solidFill>
                      </a:tcPr>
                    </a:tc>
                    <a:tc>
                      <a:txBody>
                        <a:bodyPr/>
                        <a:lstStyle/>
                        <a:p>
                          <a:pPr algn="ctr"/>
                          <a:r>
                            <a:rPr lang="zh-CN" altLang="en-US" sz="1200" dirty="0">
                              <a:latin typeface="微软雅黑" pitchFamily="34" charset="-122"/>
                              <a:ea typeface="微软雅黑" pitchFamily="34" charset="-122"/>
                            </a:rPr>
                            <a:t>专家认可度（</a:t>
                          </a:r>
                          <a14:m>
                            <m:oMath xmlns:m="http://schemas.openxmlformats.org/officeDocument/2006/math">
                              <m:acc>
                                <m:accPr>
                                  <m:chr m:val="̅"/>
                                  <m:ctrlPr>
                                    <a:rPr lang="en-US" altLang="zh-CN" sz="1050" i="1" smtClean="0">
                                      <a:latin typeface="Cambria Math" panose="02040503050406030204" pitchFamily="18" charset="0"/>
                                    </a:rPr>
                                  </m:ctrlPr>
                                </m:accPr>
                                <m:e>
                                  <m:r>
                                    <a:rPr lang="en-US" altLang="zh-CN" sz="1050" smtClean="0">
                                      <a:latin typeface="Cambria Math"/>
                                    </a:rPr>
                                    <m:t>𝑿</m:t>
                                  </m:r>
                                </m:e>
                              </m:acc>
                              <m:r>
                                <a:rPr lang="en-US" altLang="zh-CN" sz="1050" smtClean="0">
                                  <a:latin typeface="Cambria Math"/>
                                </a:rPr>
                                <m:t>±</m:t>
                              </m:r>
                            </m:oMath>
                          </a14:m>
                          <a:r>
                            <a:rPr lang="en-US" altLang="zh-CN" sz="1050" dirty="0">
                              <a:latin typeface="微软雅黑" pitchFamily="34" charset="-122"/>
                              <a:ea typeface="微软雅黑" pitchFamily="34" charset="-122"/>
                            </a:rPr>
                            <a:t>S</a:t>
                          </a:r>
                          <a:r>
                            <a:rPr lang="zh-CN" altLang="en-US" sz="1050" dirty="0">
                              <a:latin typeface="微软雅黑" pitchFamily="34" charset="-122"/>
                              <a:ea typeface="微软雅黑" pitchFamily="34" charset="-122"/>
                            </a:rPr>
                            <a:t>）</a:t>
                          </a:r>
                          <a:endParaRPr lang="zh-CN" altLang="en-US" sz="1050" dirty="0">
                            <a:latin typeface="微软雅黑" pitchFamily="34" charset="-122"/>
                            <a:ea typeface="微软雅黑" pitchFamily="34" charset="-122"/>
                            <a:cs typeface="Times New Roman" pitchFamily="18" charset="0"/>
                          </a:endParaRPr>
                        </a:p>
                      </a:txBody>
                      <a:tcPr anchor="ctr">
                        <a:lnB w="12700" cap="flat" cmpd="sng" algn="ctr">
                          <a:solidFill>
                            <a:srgbClr val="38507C"/>
                          </a:solidFill>
                          <a:prstDash val="solid"/>
                          <a:round/>
                          <a:headEnd type="none" w="med" len="med"/>
                          <a:tailEnd type="none" w="med" len="med"/>
                        </a:lnB>
                        <a:solidFill>
                          <a:srgbClr val="38507C"/>
                        </a:solidFill>
                      </a:tcPr>
                    </a:tc>
                    <a:extLst>
                      <a:ext uri="{0D108BD9-81ED-4DB2-BD59-A6C34878D82A}">
                        <a16:rowId xmlns:a16="http://schemas.microsoft.com/office/drawing/2014/main" val="10000"/>
                      </a:ext>
                    </a:extLst>
                  </a:tr>
                  <a:tr h="951688">
                    <a:tc>
                      <a:txBody>
                        <a:bodyPr/>
                        <a:lstStyle/>
                        <a:p>
                          <a:pPr algn="ctr">
                            <a:lnSpc>
                              <a:spcPct val="150000"/>
                            </a:lnSpc>
                            <a:spcAft>
                              <a:spcPts val="0"/>
                            </a:spcAft>
                          </a:pPr>
                          <a:r>
                            <a:rPr lang="en-US" altLang="zh-CN" sz="1800" b="1" kern="100" dirty="0">
                              <a:effectLst/>
                              <a:latin typeface="微软雅黑" pitchFamily="34" charset="-122"/>
                              <a:ea typeface="微软雅黑" pitchFamily="34" charset="-122"/>
                            </a:rPr>
                            <a:t>1</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l">
                            <a:lnSpc>
                              <a:spcPct val="150000"/>
                            </a:lnSpc>
                            <a:spcAft>
                              <a:spcPts val="0"/>
                            </a:spcAft>
                          </a:pPr>
                          <a:r>
                            <a:rPr lang="zh-CN" sz="1200" kern="100" dirty="0">
                              <a:effectLst/>
                              <a:latin typeface="微软雅黑" pitchFamily="34" charset="-122"/>
                              <a:ea typeface="微软雅黑" pitchFamily="34" charset="-122"/>
                            </a:rPr>
                            <a:t>对临床怀疑有自身免疫病的患者建议进行自身抗体的检测。疾病分类或诊断标准中列出的自身抗体应在检测之列。需要结合患者病史、症状、体征及自身抗体水平等对自身免疫病进行诊断及鉴别诊断</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1200" kern="100" dirty="0">
                              <a:effectLst/>
                              <a:latin typeface="微软雅黑" pitchFamily="34" charset="-122"/>
                              <a:ea typeface="微软雅黑" pitchFamily="34" charset="-122"/>
                            </a:rPr>
                            <a:t>Ⅱ</a:t>
                          </a:r>
                          <a:r>
                            <a:rPr lang="en-US" altLang="zh-CN" sz="1200" kern="100" dirty="0">
                              <a:effectLst/>
                              <a:latin typeface="微软雅黑" pitchFamily="34" charset="-122"/>
                              <a:ea typeface="微软雅黑" pitchFamily="34" charset="-122"/>
                            </a:rPr>
                            <a:t>-2</a:t>
                          </a:r>
                          <a:endParaRPr lang="zh-CN" altLang="zh-CN" sz="1200" kern="100" dirty="0">
                            <a:effectLst/>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pPr>
                          <a:r>
                            <a:rPr lang="en-US" altLang="zh-CN" sz="1200" dirty="0">
                              <a:latin typeface="微软雅黑" pitchFamily="34" charset="-122"/>
                              <a:ea typeface="微软雅黑" pitchFamily="34" charset="-122"/>
                            </a:rPr>
                            <a:t>A</a:t>
                          </a:r>
                          <a:endParaRPr lang="zh-CN" altLang="en-US" sz="1200" dirty="0">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微软雅黑" pitchFamily="34" charset="-122"/>
                              <a:ea typeface="微软雅黑" pitchFamily="34" charset="-122"/>
                            </a:rPr>
                            <a:t>8.87</a:t>
                          </a:r>
                          <a:r>
                            <a:rPr lang="zh-CN" sz="1200" kern="100" dirty="0">
                              <a:effectLst/>
                              <a:latin typeface="微软雅黑" pitchFamily="34" charset="-122"/>
                              <a:ea typeface="微软雅黑" pitchFamily="34" charset="-122"/>
                            </a:rPr>
                            <a:t>±</a:t>
                          </a:r>
                          <a:r>
                            <a:rPr lang="en-US" sz="1200" kern="100" dirty="0">
                              <a:effectLst/>
                              <a:latin typeface="微软雅黑" pitchFamily="34" charset="-122"/>
                              <a:ea typeface="微软雅黑" pitchFamily="34" charset="-122"/>
                            </a:rPr>
                            <a:t>1.21</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extLst>
                      <a:ext uri="{0D108BD9-81ED-4DB2-BD59-A6C34878D82A}">
                        <a16:rowId xmlns:a16="http://schemas.microsoft.com/office/drawing/2014/main" val="10001"/>
                      </a:ext>
                    </a:extLst>
                  </a:tr>
                  <a:tr h="512879">
                    <a:tc>
                      <a:txBody>
                        <a:bodyPr/>
                        <a:lstStyle/>
                        <a:p>
                          <a:pPr algn="ctr">
                            <a:lnSpc>
                              <a:spcPct val="150000"/>
                            </a:lnSpc>
                            <a:spcAft>
                              <a:spcPts val="0"/>
                            </a:spcAft>
                          </a:pPr>
                          <a:r>
                            <a:rPr lang="en-US" altLang="zh-CN" sz="1800" b="1" kern="100" dirty="0">
                              <a:effectLst/>
                              <a:latin typeface="微软雅黑" pitchFamily="34" charset="-122"/>
                              <a:ea typeface="微软雅黑" pitchFamily="34" charset="-122"/>
                            </a:rPr>
                            <a:t>2</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l">
                            <a:lnSpc>
                              <a:spcPct val="150000"/>
                            </a:lnSpc>
                            <a:spcAft>
                              <a:spcPts val="0"/>
                            </a:spcAft>
                          </a:pPr>
                          <a:r>
                            <a:rPr lang="zh-CN" sz="1200" kern="100" dirty="0">
                              <a:solidFill>
                                <a:schemeClr val="tx1"/>
                              </a:solidFill>
                              <a:effectLst/>
                              <a:latin typeface="微软雅黑" pitchFamily="34" charset="-122"/>
                              <a:ea typeface="微软雅黑" pitchFamily="34" charset="-122"/>
                            </a:rPr>
                            <a:t>自身抗体的检侧建议选用</a:t>
                          </a:r>
                          <a:r>
                            <a:rPr lang="zh-CN" sz="1200" b="1" kern="100" dirty="0">
                              <a:solidFill>
                                <a:schemeClr val="tx1"/>
                              </a:solidFill>
                              <a:effectLst/>
                              <a:latin typeface="微软雅黑" pitchFamily="34" charset="-122"/>
                              <a:ea typeface="微软雅黑" pitchFamily="34" charset="-122"/>
                            </a:rPr>
                            <a:t>国际推荐（或公认）</a:t>
                          </a:r>
                          <a:r>
                            <a:rPr lang="zh-CN" sz="1200" kern="100" dirty="0">
                              <a:solidFill>
                                <a:schemeClr val="tx1"/>
                              </a:solidFill>
                              <a:effectLst/>
                              <a:latin typeface="微软雅黑" pitchFamily="34" charset="-122"/>
                              <a:ea typeface="微软雅黑" pitchFamily="34" charset="-122"/>
                            </a:rPr>
                            <a:t>的检</a:t>
                          </a:r>
                          <a:r>
                            <a:rPr lang="zh-CN" altLang="en-US" sz="1200" kern="100" dirty="0">
                              <a:solidFill>
                                <a:schemeClr val="tx1"/>
                              </a:solidFill>
                              <a:effectLst/>
                              <a:latin typeface="微软雅黑" pitchFamily="34" charset="-122"/>
                              <a:ea typeface="微软雅黑" pitchFamily="34" charset="-122"/>
                            </a:rPr>
                            <a:t>测</a:t>
                          </a:r>
                          <a:r>
                            <a:rPr lang="zh-CN" sz="1200" kern="100" dirty="0">
                              <a:solidFill>
                                <a:schemeClr val="tx1"/>
                              </a:solidFill>
                              <a:effectLst/>
                              <a:latin typeface="微软雅黑" pitchFamily="34" charset="-122"/>
                              <a:ea typeface="微软雅黑" pitchFamily="34" charset="-122"/>
                            </a:rPr>
                            <a:t>方法</a:t>
                          </a:r>
                          <a:endParaRPr lang="zh-CN" sz="1200"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1200" kern="100" dirty="0">
                              <a:effectLst/>
                              <a:latin typeface="微软雅黑" pitchFamily="34" charset="-122"/>
                              <a:ea typeface="微软雅黑" pitchFamily="34" charset="-122"/>
                            </a:rPr>
                            <a:t>Ⅲ  </a:t>
                          </a:r>
                          <a:endParaRPr lang="zh-CN" altLang="zh-CN" sz="1200" kern="100" dirty="0">
                            <a:effectLst/>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pPr>
                          <a:r>
                            <a:rPr lang="en-US" altLang="zh-CN" sz="1200" dirty="0">
                              <a:latin typeface="微软雅黑" pitchFamily="34" charset="-122"/>
                              <a:ea typeface="微软雅黑" pitchFamily="34" charset="-122"/>
                            </a:rPr>
                            <a:t>B</a:t>
                          </a:r>
                          <a:endParaRPr lang="zh-CN" altLang="en-US" sz="1200" dirty="0">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微软雅黑" pitchFamily="34" charset="-122"/>
                              <a:ea typeface="微软雅黑" pitchFamily="34" charset="-122"/>
                            </a:rPr>
                            <a:t>8.90±0.97</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extLst>
                      <a:ext uri="{0D108BD9-81ED-4DB2-BD59-A6C34878D82A}">
                        <a16:rowId xmlns:a16="http://schemas.microsoft.com/office/drawing/2014/main" val="10002"/>
                      </a:ext>
                    </a:extLst>
                  </a:tr>
                  <a:tr h="512879">
                    <a:tc>
                      <a:txBody>
                        <a:bodyPr/>
                        <a:lstStyle/>
                        <a:p>
                          <a:pPr algn="ctr">
                            <a:lnSpc>
                              <a:spcPct val="150000"/>
                            </a:lnSpc>
                            <a:spcAft>
                              <a:spcPts val="0"/>
                            </a:spcAft>
                          </a:pPr>
                          <a:r>
                            <a:rPr lang="en-US" altLang="zh-CN" sz="1800" b="1" kern="100" dirty="0">
                              <a:effectLst/>
                              <a:latin typeface="微软雅黑" pitchFamily="34" charset="-122"/>
                              <a:ea typeface="微软雅黑" pitchFamily="34" charset="-122"/>
                            </a:rPr>
                            <a:t>3</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l">
                            <a:lnSpc>
                              <a:spcPct val="150000"/>
                            </a:lnSpc>
                            <a:spcAft>
                              <a:spcPts val="0"/>
                            </a:spcAft>
                          </a:pPr>
                          <a:r>
                            <a:rPr lang="zh-CN" sz="1200" kern="100" dirty="0">
                              <a:solidFill>
                                <a:schemeClr val="tx1"/>
                              </a:solidFill>
                              <a:effectLst/>
                              <a:latin typeface="微软雅黑" pitchFamily="34" charset="-122"/>
                              <a:ea typeface="微软雅黑" pitchFamily="34" charset="-122"/>
                            </a:rPr>
                            <a:t>自身抗体的检测结果建议以</a:t>
                          </a:r>
                          <a:r>
                            <a:rPr lang="zh-CN" sz="1200" b="1" kern="100" dirty="0">
                              <a:solidFill>
                                <a:schemeClr val="tx1"/>
                              </a:solidFill>
                              <a:effectLst/>
                              <a:latin typeface="微软雅黑" pitchFamily="34" charset="-122"/>
                              <a:ea typeface="微软雅黑" pitchFamily="34" charset="-122"/>
                            </a:rPr>
                            <a:t>定量或半定</a:t>
                          </a:r>
                          <a:r>
                            <a:rPr lang="zh-CN" altLang="en-US" sz="1200" b="1" kern="100" dirty="0">
                              <a:solidFill>
                                <a:schemeClr val="tx1"/>
                              </a:solidFill>
                              <a:effectLst/>
                              <a:latin typeface="微软雅黑" pitchFamily="34" charset="-122"/>
                              <a:ea typeface="微软雅黑" pitchFamily="34" charset="-122"/>
                            </a:rPr>
                            <a:t>量</a:t>
                          </a:r>
                          <a:r>
                            <a:rPr lang="zh-CN" sz="1200" kern="100" dirty="0">
                              <a:solidFill>
                                <a:schemeClr val="tx1"/>
                              </a:solidFill>
                              <a:effectLst/>
                              <a:latin typeface="微软雅黑" pitchFamily="34" charset="-122"/>
                              <a:ea typeface="微软雅黑" pitchFamily="34" charset="-122"/>
                            </a:rPr>
                            <a:t>方式表达</a:t>
                          </a:r>
                          <a:endParaRPr lang="zh-CN" sz="1200"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1200" kern="100" dirty="0">
                              <a:effectLst/>
                              <a:latin typeface="微软雅黑" pitchFamily="34" charset="-122"/>
                              <a:ea typeface="微软雅黑" pitchFamily="34" charset="-122"/>
                            </a:rPr>
                            <a:t>Ⅱ</a:t>
                          </a:r>
                          <a:r>
                            <a:rPr lang="en-US" altLang="zh-CN" sz="1200" kern="100" dirty="0">
                              <a:effectLst/>
                              <a:latin typeface="微软雅黑" pitchFamily="34" charset="-122"/>
                              <a:ea typeface="微软雅黑" pitchFamily="34" charset="-122"/>
                            </a:rPr>
                            <a:t>-2</a:t>
                          </a:r>
                          <a:endParaRPr lang="zh-CN" altLang="zh-CN" sz="1200" kern="100" dirty="0">
                            <a:effectLst/>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pPr>
                          <a:r>
                            <a:rPr lang="en-US" altLang="zh-CN" sz="1200" dirty="0">
                              <a:latin typeface="微软雅黑" pitchFamily="34" charset="-122"/>
                              <a:ea typeface="微软雅黑" pitchFamily="34" charset="-122"/>
                            </a:rPr>
                            <a:t>A</a:t>
                          </a:r>
                          <a:endParaRPr lang="zh-CN" altLang="en-US" sz="1200" dirty="0">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微软雅黑" pitchFamily="34" charset="-122"/>
                              <a:ea typeface="微软雅黑" pitchFamily="34" charset="-122"/>
                            </a:rPr>
                            <a:t>8.55</a:t>
                          </a:r>
                          <a:r>
                            <a:rPr lang="zh-CN" sz="1200" kern="100" dirty="0">
                              <a:effectLst/>
                              <a:latin typeface="微软雅黑" pitchFamily="34" charset="-122"/>
                              <a:ea typeface="微软雅黑" pitchFamily="34" charset="-122"/>
                            </a:rPr>
                            <a:t>±</a:t>
                          </a:r>
                          <a:r>
                            <a:rPr lang="en-US" sz="1200" kern="100" dirty="0">
                              <a:effectLst/>
                              <a:latin typeface="微软雅黑" pitchFamily="34" charset="-122"/>
                              <a:ea typeface="微软雅黑" pitchFamily="34" charset="-122"/>
                            </a:rPr>
                            <a:t>1.07</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extLst>
                      <a:ext uri="{0D108BD9-81ED-4DB2-BD59-A6C34878D82A}">
                        <a16:rowId xmlns:a16="http://schemas.microsoft.com/office/drawing/2014/main" val="10003"/>
                      </a:ext>
                    </a:extLst>
                  </a:tr>
                  <a:tr h="666743">
                    <a:tc>
                      <a:txBody>
                        <a:bodyPr/>
                        <a:lstStyle/>
                        <a:p>
                          <a:pPr algn="ctr">
                            <a:lnSpc>
                              <a:spcPct val="150000"/>
                            </a:lnSpc>
                            <a:spcAft>
                              <a:spcPts val="0"/>
                            </a:spcAft>
                          </a:pPr>
                          <a:r>
                            <a:rPr lang="en-US" altLang="zh-CN" sz="1800" b="1" kern="100" dirty="0">
                              <a:effectLst/>
                              <a:latin typeface="微软雅黑" pitchFamily="34" charset="-122"/>
                              <a:ea typeface="微软雅黑" pitchFamily="34" charset="-122"/>
                            </a:rPr>
                            <a:t>4</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zh-CN" sz="1200" kern="100" dirty="0">
                              <a:effectLst/>
                              <a:latin typeface="微软雅黑" pitchFamily="34" charset="-122"/>
                              <a:ea typeface="微软雅黑" pitchFamily="34" charset="-122"/>
                            </a:rPr>
                            <a:t>当自身抗体检</a:t>
                          </a:r>
                          <a:r>
                            <a:rPr lang="zh-CN" altLang="en-US" sz="1200" kern="100" dirty="0">
                              <a:effectLst/>
                              <a:latin typeface="微软雅黑" pitchFamily="34" charset="-122"/>
                              <a:ea typeface="微软雅黑" pitchFamily="34" charset="-122"/>
                            </a:rPr>
                            <a:t>验</a:t>
                          </a:r>
                          <a:r>
                            <a:rPr lang="zh-CN" altLang="zh-CN" sz="1200" kern="100" dirty="0">
                              <a:effectLst/>
                              <a:latin typeface="微软雅黑" pitchFamily="34" charset="-122"/>
                              <a:ea typeface="微软雅黑" pitchFamily="34" charset="-122"/>
                            </a:rPr>
                            <a:t>结果与临床情况不符时，建议结合患者性别、年龄、病史及其他实验室指标等特点，对检验结果作出适当解释及下一步建议</a:t>
                          </a:r>
                          <a:endParaRPr lang="zh-CN" alt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1200" kern="100" dirty="0">
                              <a:effectLst/>
                              <a:latin typeface="微软雅黑" pitchFamily="34" charset="-122"/>
                              <a:ea typeface="微软雅黑" pitchFamily="34" charset="-122"/>
                            </a:rPr>
                            <a:t>Ⅲ  </a:t>
                          </a:r>
                          <a:endParaRPr lang="zh-CN" altLang="zh-CN" sz="1200" kern="100" dirty="0">
                            <a:effectLst/>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pPr>
                          <a:r>
                            <a:rPr lang="en-US" altLang="zh-CN" sz="1200" dirty="0">
                              <a:latin typeface="微软雅黑" pitchFamily="34" charset="-122"/>
                              <a:ea typeface="微软雅黑" pitchFamily="34" charset="-122"/>
                            </a:rPr>
                            <a:t>B</a:t>
                          </a:r>
                          <a:endParaRPr lang="zh-CN" altLang="en-US" sz="1200" dirty="0">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微软雅黑" pitchFamily="34" charset="-122"/>
                              <a:ea typeface="微软雅黑" pitchFamily="34" charset="-122"/>
                            </a:rPr>
                            <a:t>8.46</a:t>
                          </a:r>
                          <a:r>
                            <a:rPr lang="zh-CN" sz="1200" kern="100" dirty="0">
                              <a:effectLst/>
                              <a:latin typeface="微软雅黑" pitchFamily="34" charset="-122"/>
                              <a:ea typeface="微软雅黑" pitchFamily="34" charset="-122"/>
                            </a:rPr>
                            <a:t>±</a:t>
                          </a:r>
                          <a:r>
                            <a:rPr lang="en-US" sz="1200" kern="100" dirty="0">
                              <a:effectLst/>
                              <a:latin typeface="微软雅黑" pitchFamily="34" charset="-122"/>
                              <a:ea typeface="微软雅黑" pitchFamily="34" charset="-122"/>
                            </a:rPr>
                            <a:t>1.11</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extLst>
                      <a:ext uri="{0D108BD9-81ED-4DB2-BD59-A6C34878D82A}">
                        <a16:rowId xmlns:a16="http://schemas.microsoft.com/office/drawing/2014/main" val="10004"/>
                      </a:ext>
                    </a:extLst>
                  </a:tr>
                  <a:tr h="666743">
                    <a:tc>
                      <a:txBody>
                        <a:bodyPr/>
                        <a:lstStyle/>
                        <a:p>
                          <a:pPr algn="ctr">
                            <a:lnSpc>
                              <a:spcPct val="150000"/>
                            </a:lnSpc>
                            <a:spcAft>
                              <a:spcPts val="0"/>
                            </a:spcAft>
                          </a:pPr>
                          <a:r>
                            <a:rPr lang="en-US" altLang="zh-CN" sz="1800" b="1" kern="100" dirty="0">
                              <a:effectLst/>
                              <a:latin typeface="微软雅黑" pitchFamily="34" charset="-122"/>
                              <a:ea typeface="微软雅黑" pitchFamily="34" charset="-122"/>
                            </a:rPr>
                            <a:t>5</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l">
                            <a:lnSpc>
                              <a:spcPct val="150000"/>
                            </a:lnSpc>
                            <a:spcAft>
                              <a:spcPts val="0"/>
                            </a:spcAft>
                          </a:pPr>
                          <a:r>
                            <a:rPr lang="zh-CN" sz="1200" kern="100" dirty="0">
                              <a:effectLst/>
                              <a:latin typeface="微软雅黑" pitchFamily="34" charset="-122"/>
                              <a:ea typeface="微软雅黑" pitchFamily="34" charset="-122"/>
                            </a:rPr>
                            <a:t>诊断系统性自身免疫病时，</a:t>
                          </a:r>
                          <a:r>
                            <a:rPr lang="en-US" sz="1200" kern="100" dirty="0">
                              <a:effectLst/>
                              <a:latin typeface="微软雅黑" pitchFamily="34" charset="-122"/>
                              <a:ea typeface="微软雅黑" pitchFamily="34" charset="-122"/>
                            </a:rPr>
                            <a:t>ANA</a:t>
                          </a:r>
                          <a:r>
                            <a:rPr lang="zh-CN" sz="1200" kern="100" dirty="0">
                              <a:effectLst/>
                              <a:latin typeface="微软雅黑" pitchFamily="34" charset="-122"/>
                              <a:ea typeface="微软雅黑" pitchFamily="34" charset="-122"/>
                            </a:rPr>
                            <a:t>应作为初筛项目之一。当</a:t>
                          </a:r>
                          <a:r>
                            <a:rPr lang="en-US" sz="1200" kern="100" dirty="0">
                              <a:effectLst/>
                              <a:latin typeface="微软雅黑" pitchFamily="34" charset="-122"/>
                              <a:ea typeface="微软雅黑" pitchFamily="34" charset="-122"/>
                            </a:rPr>
                            <a:t>IIF-ANA</a:t>
                          </a:r>
                          <a:r>
                            <a:rPr lang="zh-CN" sz="1200" kern="100" dirty="0">
                              <a:effectLst/>
                              <a:latin typeface="微软雅黑" pitchFamily="34" charset="-122"/>
                              <a:ea typeface="微软雅黑" pitchFamily="34" charset="-122"/>
                            </a:rPr>
                            <a:t>阳性时，需要对</a:t>
                          </a:r>
                          <a:r>
                            <a:rPr lang="en-US" sz="1200" kern="100" dirty="0">
                              <a:effectLst/>
                              <a:latin typeface="微软雅黑" pitchFamily="34" charset="-122"/>
                              <a:ea typeface="微软雅黑" pitchFamily="34" charset="-122"/>
                            </a:rPr>
                            <a:t>ANA</a:t>
                          </a:r>
                          <a:r>
                            <a:rPr lang="zh-CN" sz="1200" kern="100" dirty="0">
                              <a:effectLst/>
                              <a:latin typeface="微软雅黑" pitchFamily="34" charset="-122"/>
                              <a:ea typeface="微软雅黑" pitchFamily="34" charset="-122"/>
                            </a:rPr>
                            <a:t>特异性自身抗体进行进一步检测</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1200" kern="100" dirty="0">
                              <a:effectLst/>
                              <a:latin typeface="微软雅黑" pitchFamily="34" charset="-122"/>
                              <a:ea typeface="微软雅黑" pitchFamily="34" charset="-122"/>
                            </a:rPr>
                            <a:t>Ⅱ</a:t>
                          </a:r>
                          <a:r>
                            <a:rPr lang="en-US" altLang="zh-CN" sz="1200" kern="100" dirty="0">
                              <a:effectLst/>
                              <a:latin typeface="微软雅黑" pitchFamily="34" charset="-122"/>
                              <a:ea typeface="微软雅黑" pitchFamily="34" charset="-122"/>
                            </a:rPr>
                            <a:t>-2</a:t>
                          </a:r>
                          <a:endParaRPr lang="zh-CN" altLang="zh-CN" sz="1200" kern="100" dirty="0">
                            <a:effectLst/>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pPr>
                          <a:r>
                            <a:rPr lang="en-US" altLang="zh-CN" sz="1200" dirty="0">
                              <a:latin typeface="微软雅黑" pitchFamily="34" charset="-122"/>
                              <a:ea typeface="微软雅黑" pitchFamily="34" charset="-122"/>
                            </a:rPr>
                            <a:t>A</a:t>
                          </a:r>
                          <a:endParaRPr lang="zh-CN" altLang="en-US" sz="1200" dirty="0">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微软雅黑" pitchFamily="34" charset="-122"/>
                              <a:ea typeface="微软雅黑" pitchFamily="34" charset="-122"/>
                            </a:rPr>
                            <a:t>7.93</a:t>
                          </a:r>
                          <a:r>
                            <a:rPr lang="zh-CN" sz="1200" kern="100" dirty="0">
                              <a:effectLst/>
                              <a:latin typeface="微软雅黑" pitchFamily="34" charset="-122"/>
                              <a:ea typeface="微软雅黑" pitchFamily="34" charset="-122"/>
                            </a:rPr>
                            <a:t>±</a:t>
                          </a:r>
                          <a:r>
                            <a:rPr lang="en-US" sz="1200" kern="100" dirty="0">
                              <a:effectLst/>
                              <a:latin typeface="微软雅黑" pitchFamily="34" charset="-122"/>
                              <a:ea typeface="微软雅黑" pitchFamily="34" charset="-122"/>
                            </a:rPr>
                            <a:t>1.63</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extLst>
                      <a:ext uri="{0D108BD9-81ED-4DB2-BD59-A6C34878D82A}">
                        <a16:rowId xmlns:a16="http://schemas.microsoft.com/office/drawing/2014/main" val="10005"/>
                      </a:ext>
                    </a:extLst>
                  </a:tr>
                  <a:tr h="951688">
                    <a:tc>
                      <a:txBody>
                        <a:bodyPr/>
                        <a:lstStyle/>
                        <a:p>
                          <a:pPr algn="ctr">
                            <a:lnSpc>
                              <a:spcPct val="150000"/>
                            </a:lnSpc>
                            <a:spcAft>
                              <a:spcPts val="0"/>
                            </a:spcAft>
                          </a:pPr>
                          <a:r>
                            <a:rPr lang="en-US" altLang="zh-CN" sz="1800" b="1" kern="100" dirty="0">
                              <a:effectLst/>
                              <a:latin typeface="微软雅黑" pitchFamily="34" charset="-122"/>
                              <a:ea typeface="微软雅黑" pitchFamily="34" charset="-122"/>
                            </a:rPr>
                            <a:t>6</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l">
                            <a:lnSpc>
                              <a:spcPct val="150000"/>
                            </a:lnSpc>
                            <a:spcAft>
                              <a:spcPts val="0"/>
                            </a:spcAft>
                          </a:pPr>
                          <a:r>
                            <a:rPr lang="en-US" sz="1200" kern="100" dirty="0">
                              <a:effectLst/>
                              <a:latin typeface="微软雅黑" pitchFamily="34" charset="-122"/>
                              <a:ea typeface="微软雅黑" pitchFamily="34" charset="-122"/>
                            </a:rPr>
                            <a:t>ANA</a:t>
                          </a:r>
                          <a:r>
                            <a:rPr lang="zh-CN" sz="1200" kern="100" dirty="0">
                              <a:effectLst/>
                              <a:latin typeface="微软雅黑" pitchFamily="34" charset="-122"/>
                              <a:ea typeface="微软雅黑" pitchFamily="34" charset="-122"/>
                            </a:rPr>
                            <a:t>检测建议以</a:t>
                          </a:r>
                          <a:r>
                            <a:rPr lang="en-US" sz="1200" kern="100" dirty="0">
                              <a:effectLst/>
                              <a:latin typeface="微软雅黑" pitchFamily="34" charset="-122"/>
                              <a:ea typeface="微软雅黑" pitchFamily="34" charset="-122"/>
                            </a:rPr>
                            <a:t>Hep-2</a:t>
                          </a:r>
                          <a:r>
                            <a:rPr lang="zh-CN" sz="1200" kern="100" dirty="0">
                              <a:effectLst/>
                              <a:latin typeface="微软雅黑" pitchFamily="34" charset="-122"/>
                              <a:ea typeface="微软雅黑" pitchFamily="34" charset="-122"/>
                            </a:rPr>
                            <a:t>细抱为底物的</a:t>
                          </a:r>
                          <a:r>
                            <a:rPr lang="en-US" sz="1200" kern="100" dirty="0">
                              <a:effectLst/>
                              <a:latin typeface="微软雅黑" pitchFamily="34" charset="-122"/>
                              <a:ea typeface="微软雅黑" pitchFamily="34" charset="-122"/>
                            </a:rPr>
                            <a:t>IIF</a:t>
                          </a:r>
                          <a:r>
                            <a:rPr lang="zh-CN" sz="1200" kern="100" dirty="0">
                              <a:effectLst/>
                              <a:latin typeface="微软雅黑" pitchFamily="34" charset="-122"/>
                              <a:ea typeface="微软雅黑" pitchFamily="34" charset="-122"/>
                            </a:rPr>
                            <a:t>法为首选。</a:t>
                          </a:r>
                          <a:r>
                            <a:rPr lang="en-US" sz="1200" kern="100" dirty="0">
                              <a:effectLst/>
                              <a:latin typeface="微软雅黑" pitchFamily="34" charset="-122"/>
                              <a:ea typeface="微软雅黑" pitchFamily="34" charset="-122"/>
                            </a:rPr>
                            <a:t>IIF-ANA</a:t>
                          </a:r>
                          <a:r>
                            <a:rPr lang="zh-CN" sz="1200" kern="100" dirty="0">
                              <a:effectLst/>
                              <a:latin typeface="微软雅黑" pitchFamily="34" charset="-122"/>
                              <a:ea typeface="微软雅黑" pitchFamily="34" charset="-122"/>
                            </a:rPr>
                            <a:t>检测报告中建议注明检测方法、特异性荧光核型和抗体滴度值，同时指出正常参考区间和临界值</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1200" kern="100" dirty="0">
                              <a:effectLst/>
                              <a:latin typeface="微软雅黑" pitchFamily="34" charset="-122"/>
                              <a:ea typeface="微软雅黑" pitchFamily="34" charset="-122"/>
                            </a:rPr>
                            <a:t>Ⅱ</a:t>
                          </a:r>
                          <a:r>
                            <a:rPr lang="en-US" altLang="zh-CN" sz="1200" kern="100" dirty="0">
                              <a:effectLst/>
                              <a:latin typeface="微软雅黑" pitchFamily="34" charset="-122"/>
                              <a:ea typeface="微软雅黑" pitchFamily="34" charset="-122"/>
                            </a:rPr>
                            <a:t>-3</a:t>
                          </a:r>
                          <a:endParaRPr lang="zh-CN" altLang="zh-CN" sz="1200" kern="100" dirty="0">
                            <a:effectLst/>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pPr>
                          <a:r>
                            <a:rPr lang="en-US" altLang="zh-CN" sz="1200" dirty="0">
                              <a:latin typeface="微软雅黑" pitchFamily="34" charset="-122"/>
                              <a:ea typeface="微软雅黑" pitchFamily="34" charset="-122"/>
                            </a:rPr>
                            <a:t>B</a:t>
                          </a:r>
                          <a:endParaRPr lang="zh-CN" altLang="en-US" sz="1200" dirty="0">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微软雅黑" pitchFamily="34" charset="-122"/>
                              <a:ea typeface="微软雅黑" pitchFamily="34" charset="-122"/>
                            </a:rPr>
                            <a:t>8.50</a:t>
                          </a:r>
                          <a:r>
                            <a:rPr lang="zh-CN" sz="1200" kern="100" dirty="0">
                              <a:effectLst/>
                              <a:latin typeface="微软雅黑" pitchFamily="34" charset="-122"/>
                              <a:ea typeface="微软雅黑" pitchFamily="34" charset="-122"/>
                            </a:rPr>
                            <a:t>±</a:t>
                          </a:r>
                          <a:r>
                            <a:rPr lang="en-US" sz="1200" kern="100" dirty="0">
                              <a:effectLst/>
                              <a:latin typeface="微软雅黑" pitchFamily="34" charset="-122"/>
                              <a:ea typeface="微软雅黑" pitchFamily="34" charset="-122"/>
                            </a:rPr>
                            <a:t>1.35</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extLst>
                      <a:ext uri="{0D108BD9-81ED-4DB2-BD59-A6C34878D82A}">
                        <a16:rowId xmlns:a16="http://schemas.microsoft.com/office/drawing/2014/main" val="10006"/>
                      </a:ext>
                    </a:extLst>
                  </a:tr>
                  <a:tr h="666743">
                    <a:tc>
                      <a:txBody>
                        <a:bodyPr/>
                        <a:lstStyle/>
                        <a:p>
                          <a:pPr algn="ctr">
                            <a:lnSpc>
                              <a:spcPct val="150000"/>
                            </a:lnSpc>
                            <a:spcAft>
                              <a:spcPts val="0"/>
                            </a:spcAft>
                          </a:pPr>
                          <a:r>
                            <a:rPr lang="en-US" altLang="zh-CN" sz="1800" b="1" kern="100" dirty="0">
                              <a:effectLst/>
                              <a:latin typeface="微软雅黑" pitchFamily="34" charset="-122"/>
                              <a:ea typeface="微软雅黑" pitchFamily="34" charset="-122"/>
                            </a:rPr>
                            <a:t>7</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28575" cap="flat" cmpd="sng" algn="ctr">
                          <a:solidFill>
                            <a:srgbClr val="38507C"/>
                          </a:solidFill>
                          <a:prstDash val="solid"/>
                          <a:round/>
                          <a:headEnd type="none" w="med" len="med"/>
                          <a:tailEnd type="none" w="med" len="med"/>
                        </a:lnB>
                      </a:tcPr>
                    </a:tc>
                    <a:tc>
                      <a:txBody>
                        <a:bodyPr/>
                        <a:lstStyle/>
                        <a:p>
                          <a:pPr algn="l">
                            <a:lnSpc>
                              <a:spcPct val="150000"/>
                            </a:lnSpc>
                            <a:spcAft>
                              <a:spcPts val="0"/>
                            </a:spcAft>
                          </a:pPr>
                          <a:r>
                            <a:rPr lang="zh-CN" sz="1200" kern="100" dirty="0">
                              <a:effectLst/>
                              <a:latin typeface="微软雅黑" pitchFamily="34" charset="-122"/>
                              <a:ea typeface="微软雅黑" pitchFamily="34" charset="-122"/>
                            </a:rPr>
                            <a:t>抗</a:t>
                          </a:r>
                          <a:r>
                            <a:rPr lang="en-US" sz="1200" kern="100" dirty="0" err="1">
                              <a:effectLst/>
                              <a:latin typeface="微软雅黑" pitchFamily="34" charset="-122"/>
                              <a:ea typeface="微软雅黑" pitchFamily="34" charset="-122"/>
                            </a:rPr>
                            <a:t>dsDNA</a:t>
                          </a:r>
                          <a:r>
                            <a:rPr lang="zh-CN" sz="1200" kern="100" dirty="0">
                              <a:effectLst/>
                              <a:latin typeface="微软雅黑" pitchFamily="34" charset="-122"/>
                              <a:ea typeface="微软雅黑" pitchFamily="34" charset="-122"/>
                            </a:rPr>
                            <a:t>抗体检测建议以短膜虫</a:t>
                          </a:r>
                          <a:r>
                            <a:rPr lang="en-US" sz="1200" kern="100" dirty="0">
                              <a:effectLst/>
                              <a:latin typeface="微软雅黑" pitchFamily="34" charset="-122"/>
                              <a:ea typeface="微软雅黑" pitchFamily="34" charset="-122"/>
                            </a:rPr>
                            <a:t>IIF</a:t>
                          </a:r>
                          <a:r>
                            <a:rPr lang="zh-CN" sz="1200" kern="100" dirty="0">
                              <a:effectLst/>
                              <a:latin typeface="微软雅黑" pitchFamily="34" charset="-122"/>
                              <a:ea typeface="微软雅黑" pitchFamily="34" charset="-122"/>
                            </a:rPr>
                            <a:t>或放射免疫法（</a:t>
                          </a:r>
                          <a:r>
                            <a:rPr lang="en-US" sz="1200" kern="100" dirty="0">
                              <a:effectLst/>
                              <a:latin typeface="微软雅黑" pitchFamily="34" charset="-122"/>
                              <a:ea typeface="微软雅黑" pitchFamily="34" charset="-122"/>
                            </a:rPr>
                            <a:t>Farr</a:t>
                          </a:r>
                          <a:r>
                            <a:rPr lang="zh-CN" sz="1200" kern="100" dirty="0">
                              <a:effectLst/>
                              <a:latin typeface="微软雅黑" pitchFamily="34" charset="-122"/>
                              <a:ea typeface="微软雅黑" pitchFamily="34" charset="-122"/>
                            </a:rPr>
                            <a:t>法）或</a:t>
                          </a:r>
                          <a:r>
                            <a:rPr lang="en-US" sz="1200" kern="100" dirty="0">
                              <a:effectLst/>
                              <a:latin typeface="微软雅黑" pitchFamily="34" charset="-122"/>
                              <a:ea typeface="微软雅黑" pitchFamily="34" charset="-122"/>
                            </a:rPr>
                            <a:t>ELISA</a:t>
                          </a:r>
                          <a:r>
                            <a:rPr lang="zh-CN" sz="1200" kern="100" dirty="0">
                              <a:effectLst/>
                              <a:latin typeface="微软雅黑" pitchFamily="34" charset="-122"/>
                              <a:ea typeface="微软雅黑" pitchFamily="34" charset="-122"/>
                            </a:rPr>
                            <a:t>方法检测。结合临床需要，可进行</a:t>
                          </a:r>
                          <a:r>
                            <a:rPr lang="en-US" sz="1200" kern="100" dirty="0">
                              <a:effectLst/>
                              <a:latin typeface="微软雅黑" pitchFamily="34" charset="-122"/>
                              <a:ea typeface="微软雅黑" pitchFamily="34" charset="-122"/>
                            </a:rPr>
                            <a:t>2</a:t>
                          </a:r>
                          <a:r>
                            <a:rPr lang="zh-CN" sz="1200" kern="100" dirty="0">
                              <a:effectLst/>
                              <a:latin typeface="微软雅黑" pitchFamily="34" charset="-122"/>
                              <a:ea typeface="微软雅黑" pitchFamily="34" charset="-122"/>
                            </a:rPr>
                            <a:t>种方法平行检测</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28575" cap="flat" cmpd="sng" algn="ctr">
                          <a:solidFill>
                            <a:srgbClr val="38507C"/>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1200" kern="100" dirty="0">
                              <a:effectLst/>
                              <a:latin typeface="微软雅黑" pitchFamily="34" charset="-122"/>
                              <a:ea typeface="微软雅黑" pitchFamily="34" charset="-122"/>
                            </a:rPr>
                            <a:t>Ⅱ</a:t>
                          </a:r>
                          <a:r>
                            <a:rPr lang="en-US" altLang="zh-CN" sz="1200" kern="100" dirty="0">
                              <a:effectLst/>
                              <a:latin typeface="微软雅黑" pitchFamily="34" charset="-122"/>
                              <a:ea typeface="微软雅黑" pitchFamily="34" charset="-122"/>
                            </a:rPr>
                            <a:t>-3</a:t>
                          </a:r>
                          <a:endParaRPr lang="zh-CN" altLang="zh-CN" sz="1200" kern="100" dirty="0">
                            <a:effectLst/>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28575" cap="flat" cmpd="sng" algn="ctr">
                          <a:solidFill>
                            <a:srgbClr val="38507C"/>
                          </a:solidFill>
                          <a:prstDash val="solid"/>
                          <a:round/>
                          <a:headEnd type="none" w="med" len="med"/>
                          <a:tailEnd type="none" w="med" len="med"/>
                        </a:lnB>
                      </a:tcPr>
                    </a:tc>
                    <a:tc>
                      <a:txBody>
                        <a:bodyPr/>
                        <a:lstStyle/>
                        <a:p>
                          <a:pPr algn="ctr">
                            <a:lnSpc>
                              <a:spcPct val="150000"/>
                            </a:lnSpc>
                          </a:pPr>
                          <a:r>
                            <a:rPr lang="en-US" altLang="zh-CN" sz="1200" dirty="0">
                              <a:latin typeface="微软雅黑" pitchFamily="34" charset="-122"/>
                              <a:ea typeface="微软雅黑" pitchFamily="34" charset="-122"/>
                            </a:rPr>
                            <a:t>B</a:t>
                          </a:r>
                          <a:endParaRPr lang="zh-CN" altLang="en-US" sz="1200" dirty="0">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28575" cap="flat" cmpd="sng" algn="ctr">
                          <a:solidFill>
                            <a:srgbClr val="38507C"/>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微软雅黑" pitchFamily="34" charset="-122"/>
                              <a:ea typeface="微软雅黑" pitchFamily="34" charset="-122"/>
                            </a:rPr>
                            <a:t>7.57</a:t>
                          </a:r>
                          <a:r>
                            <a:rPr lang="zh-CN" sz="1200" kern="100" dirty="0">
                              <a:effectLst/>
                              <a:latin typeface="微软雅黑" pitchFamily="34" charset="-122"/>
                              <a:ea typeface="微软雅黑" pitchFamily="34" charset="-122"/>
                            </a:rPr>
                            <a:t>±</a:t>
                          </a:r>
                          <a:r>
                            <a:rPr lang="en-US" sz="1200" kern="100" dirty="0">
                              <a:effectLst/>
                              <a:latin typeface="微软雅黑" pitchFamily="34" charset="-122"/>
                              <a:ea typeface="微软雅黑" pitchFamily="34" charset="-122"/>
                            </a:rPr>
                            <a:t>1.60</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28575" cap="flat" cmpd="sng" algn="ctr">
                          <a:solidFill>
                            <a:srgbClr val="38507C"/>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mc:Choice>
        <mc:Fallback xmlns="">
          <p:graphicFrame>
            <p:nvGraphicFramePr>
              <p:cNvPr id="6" name="表格 5"/>
              <p:cNvGraphicFramePr>
                <a:graphicFrameLocks noGrp="1"/>
              </p:cNvGraphicFramePr>
              <p:nvPr>
                <p:extLst>
                  <p:ext uri="{D42A27DB-BD31-4B8C-83A1-F6EECF244321}">
                    <p14:modId xmlns:p14="http://schemas.microsoft.com/office/powerpoint/2010/main" xmlns="" xmlns:a14="http://schemas.microsoft.com/office/drawing/2010/main" val="4214449155"/>
                  </p:ext>
                </p:extLst>
              </p:nvPr>
            </p:nvGraphicFramePr>
            <p:xfrm>
              <a:off x="395536" y="1052735"/>
              <a:ext cx="8496944" cy="5616626"/>
            </p:xfrm>
            <a:graphic>
              <a:graphicData uri="http://schemas.openxmlformats.org/drawingml/2006/table">
                <a:tbl>
                  <a:tblPr firstRow="1" bandRow="1">
                    <a:tableStyleId>{F2DE63D5-997A-4646-A377-4702673A728D}</a:tableStyleId>
                  </a:tblPr>
                  <a:tblGrid>
                    <a:gridCol w="360040"/>
                    <a:gridCol w="5904656"/>
                    <a:gridCol w="576064"/>
                    <a:gridCol w="576063"/>
                    <a:gridCol w="1080121"/>
                  </a:tblGrid>
                  <a:tr h="687263">
                    <a:tc>
                      <a:txBody>
                        <a:bodyPr/>
                        <a:lstStyle/>
                        <a:p>
                          <a:pPr algn="ctr"/>
                          <a:endParaRPr lang="zh-CN" altLang="en-US" sz="1200" dirty="0">
                            <a:latin typeface="微软雅黑" pitchFamily="34" charset="-122"/>
                            <a:ea typeface="微软雅黑" pitchFamily="34" charset="-122"/>
                            <a:cs typeface="Times New Roman" pitchFamily="18" charset="0"/>
                          </a:endParaRPr>
                        </a:p>
                      </a:txBody>
                      <a:tcPr anchor="ctr">
                        <a:lnB w="12700" cap="flat" cmpd="sng" algn="ctr">
                          <a:solidFill>
                            <a:srgbClr val="38507C"/>
                          </a:solidFill>
                          <a:prstDash val="solid"/>
                          <a:round/>
                          <a:headEnd type="none" w="med" len="med"/>
                          <a:tailEnd type="none" w="med" len="med"/>
                        </a:lnB>
                        <a:solidFill>
                          <a:srgbClr val="38507C"/>
                        </a:solidFill>
                      </a:tcPr>
                    </a:tc>
                    <a:tc>
                      <a:txBody>
                        <a:bodyPr/>
                        <a:lstStyle/>
                        <a:p>
                          <a:pPr algn="ctr"/>
                          <a:r>
                            <a:rPr lang="zh-CN" altLang="en-US" sz="1200" dirty="0" smtClean="0">
                              <a:latin typeface="微软雅黑" pitchFamily="34" charset="-122"/>
                              <a:ea typeface="微软雅黑" pitchFamily="34" charset="-122"/>
                            </a:rPr>
                            <a:t>专家建议</a:t>
                          </a:r>
                          <a:endParaRPr lang="zh-CN" altLang="en-US" sz="1200" dirty="0">
                            <a:latin typeface="微软雅黑" pitchFamily="34" charset="-122"/>
                            <a:ea typeface="微软雅黑" pitchFamily="34" charset="-122"/>
                            <a:cs typeface="Times New Roman" pitchFamily="18" charset="0"/>
                          </a:endParaRPr>
                        </a:p>
                      </a:txBody>
                      <a:tcPr anchor="ctr">
                        <a:lnB w="12700" cap="flat" cmpd="sng" algn="ctr">
                          <a:solidFill>
                            <a:srgbClr val="38507C"/>
                          </a:solidFill>
                          <a:prstDash val="solid"/>
                          <a:round/>
                          <a:headEnd type="none" w="med" len="med"/>
                          <a:tailEnd type="none" w="med" len="med"/>
                        </a:lnB>
                        <a:solidFill>
                          <a:srgbClr val="38507C"/>
                        </a:solidFill>
                      </a:tcPr>
                    </a:tc>
                    <a:tc>
                      <a:txBody>
                        <a:bodyPr/>
                        <a:lstStyle/>
                        <a:p>
                          <a:pPr algn="ctr"/>
                          <a:r>
                            <a:rPr lang="zh-CN" altLang="en-US" sz="1200" dirty="0" smtClean="0">
                              <a:latin typeface="微软雅黑" pitchFamily="34" charset="-122"/>
                              <a:ea typeface="微软雅黑" pitchFamily="34" charset="-122"/>
                            </a:rPr>
                            <a:t>证据分级</a:t>
                          </a:r>
                          <a:endParaRPr lang="zh-CN" altLang="en-US" sz="1200" dirty="0">
                            <a:latin typeface="微软雅黑" pitchFamily="34" charset="-122"/>
                            <a:ea typeface="微软雅黑" pitchFamily="34" charset="-122"/>
                            <a:cs typeface="Times New Roman" pitchFamily="18" charset="0"/>
                          </a:endParaRPr>
                        </a:p>
                      </a:txBody>
                      <a:tcPr anchor="ctr">
                        <a:lnB w="12700" cap="flat" cmpd="sng" algn="ctr">
                          <a:solidFill>
                            <a:srgbClr val="38507C"/>
                          </a:solidFill>
                          <a:prstDash val="solid"/>
                          <a:round/>
                          <a:headEnd type="none" w="med" len="med"/>
                          <a:tailEnd type="none" w="med" len="med"/>
                        </a:lnB>
                        <a:solidFill>
                          <a:srgbClr val="38507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latin typeface="微软雅黑" pitchFamily="34" charset="-122"/>
                              <a:ea typeface="微软雅黑" pitchFamily="34" charset="-122"/>
                            </a:rPr>
                            <a:t>证据质量</a:t>
                          </a:r>
                          <a:endParaRPr lang="zh-CN" altLang="en-US" sz="1200" dirty="0" smtClean="0">
                            <a:latin typeface="微软雅黑" pitchFamily="34" charset="-122"/>
                            <a:ea typeface="微软雅黑" pitchFamily="34" charset="-122"/>
                            <a:cs typeface="Times New Roman" pitchFamily="18" charset="0"/>
                          </a:endParaRPr>
                        </a:p>
                      </a:txBody>
                      <a:tcPr anchor="ctr">
                        <a:lnB w="12700" cap="flat" cmpd="sng" algn="ctr">
                          <a:solidFill>
                            <a:srgbClr val="38507C"/>
                          </a:solidFill>
                          <a:prstDash val="solid"/>
                          <a:round/>
                          <a:headEnd type="none" w="med" len="med"/>
                          <a:tailEnd type="none" w="med" len="med"/>
                        </a:lnB>
                        <a:solidFill>
                          <a:srgbClr val="38507C"/>
                        </a:solidFill>
                      </a:tcPr>
                    </a:tc>
                    <a:tc>
                      <a:txBody>
                        <a:bodyPr/>
                        <a:lstStyle/>
                        <a:p>
                          <a:endParaRPr lang="zh-CN"/>
                        </a:p>
                      </a:txBody>
                      <a:tcPr anchor="ctr">
                        <a:lnB w="12700" cap="flat" cmpd="sng" algn="ctr">
                          <a:solidFill>
                            <a:srgbClr val="38507C"/>
                          </a:solidFill>
                          <a:prstDash val="solid"/>
                          <a:round/>
                          <a:headEnd type="none" w="med" len="med"/>
                          <a:tailEnd type="none" w="med" len="med"/>
                        </a:lnB>
                        <a:blipFill rotWithShape="1">
                          <a:blip r:embed="rId2"/>
                          <a:stretch>
                            <a:fillRect l="-688136" t="-885" b="-715929"/>
                          </a:stretch>
                        </a:blipFill>
                      </a:tcPr>
                    </a:tc>
                  </a:tr>
                  <a:tr h="951688">
                    <a:tc>
                      <a:txBody>
                        <a:bodyPr/>
                        <a:lstStyle/>
                        <a:p>
                          <a:pPr algn="ctr">
                            <a:lnSpc>
                              <a:spcPct val="150000"/>
                            </a:lnSpc>
                            <a:spcAft>
                              <a:spcPts val="0"/>
                            </a:spcAft>
                          </a:pPr>
                          <a:r>
                            <a:rPr lang="en-US" altLang="zh-CN" sz="1800" b="1" kern="100" dirty="0" smtClean="0">
                              <a:effectLst/>
                              <a:latin typeface="微软雅黑" pitchFamily="34" charset="-122"/>
                              <a:ea typeface="微软雅黑" pitchFamily="34" charset="-122"/>
                            </a:rPr>
                            <a:t>1</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l">
                            <a:lnSpc>
                              <a:spcPct val="150000"/>
                            </a:lnSpc>
                            <a:spcAft>
                              <a:spcPts val="0"/>
                            </a:spcAft>
                          </a:pPr>
                          <a:r>
                            <a:rPr lang="zh-CN" sz="1200" kern="100" dirty="0">
                              <a:effectLst/>
                              <a:latin typeface="微软雅黑" pitchFamily="34" charset="-122"/>
                              <a:ea typeface="微软雅黑" pitchFamily="34" charset="-122"/>
                            </a:rPr>
                            <a:t>对临床怀疑有自身免疫病的患者建议进行自身抗体的检测。疾病分类或诊断标准中列出的自身抗体应在检测之列。需要结合患者病史、症状、体征及自身抗体水平等对自身免疫病进行诊断及鉴别</a:t>
                          </a:r>
                          <a:r>
                            <a:rPr lang="zh-CN" sz="1200" kern="100" dirty="0" smtClean="0">
                              <a:effectLst/>
                              <a:latin typeface="微软雅黑" pitchFamily="34" charset="-122"/>
                              <a:ea typeface="微软雅黑" pitchFamily="34" charset="-122"/>
                            </a:rPr>
                            <a:t>诊断</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1200" kern="100" dirty="0" smtClean="0">
                              <a:effectLst/>
                              <a:latin typeface="微软雅黑" pitchFamily="34" charset="-122"/>
                              <a:ea typeface="微软雅黑" pitchFamily="34" charset="-122"/>
                            </a:rPr>
                            <a:t>Ⅱ</a:t>
                          </a:r>
                          <a:r>
                            <a:rPr lang="en-US" altLang="zh-CN" sz="1200" kern="100" dirty="0" smtClean="0">
                              <a:effectLst/>
                              <a:latin typeface="微软雅黑" pitchFamily="34" charset="-122"/>
                              <a:ea typeface="微软雅黑" pitchFamily="34" charset="-122"/>
                            </a:rPr>
                            <a:t>-2</a:t>
                          </a:r>
                          <a:endParaRPr lang="zh-CN" altLang="zh-CN" sz="1200" kern="100" dirty="0" smtClean="0">
                            <a:effectLst/>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pPr>
                          <a:r>
                            <a:rPr lang="en-US" altLang="zh-CN" sz="1200" dirty="0" smtClean="0">
                              <a:latin typeface="微软雅黑" pitchFamily="34" charset="-122"/>
                              <a:ea typeface="微软雅黑" pitchFamily="34" charset="-122"/>
                            </a:rPr>
                            <a:t>A</a:t>
                          </a:r>
                          <a:endParaRPr lang="zh-CN" altLang="en-US" sz="1200" dirty="0">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微软雅黑" pitchFamily="34" charset="-122"/>
                              <a:ea typeface="微软雅黑" pitchFamily="34" charset="-122"/>
                            </a:rPr>
                            <a:t>8.87</a:t>
                          </a:r>
                          <a:r>
                            <a:rPr lang="zh-CN" sz="1200" kern="100" dirty="0">
                              <a:effectLst/>
                              <a:latin typeface="微软雅黑" pitchFamily="34" charset="-122"/>
                              <a:ea typeface="微软雅黑" pitchFamily="34" charset="-122"/>
                            </a:rPr>
                            <a:t>±</a:t>
                          </a:r>
                          <a:r>
                            <a:rPr lang="en-US" sz="1200" kern="100" dirty="0" smtClean="0">
                              <a:effectLst/>
                              <a:latin typeface="微软雅黑" pitchFamily="34" charset="-122"/>
                              <a:ea typeface="微软雅黑" pitchFamily="34" charset="-122"/>
                            </a:rPr>
                            <a:t>1.21</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r>
                  <a:tr h="512879">
                    <a:tc>
                      <a:txBody>
                        <a:bodyPr/>
                        <a:lstStyle/>
                        <a:p>
                          <a:pPr algn="ctr">
                            <a:lnSpc>
                              <a:spcPct val="150000"/>
                            </a:lnSpc>
                            <a:spcAft>
                              <a:spcPts val="0"/>
                            </a:spcAft>
                          </a:pPr>
                          <a:r>
                            <a:rPr lang="en-US" altLang="zh-CN" sz="1800" b="1" kern="100" dirty="0" smtClean="0">
                              <a:effectLst/>
                              <a:latin typeface="微软雅黑" pitchFamily="34" charset="-122"/>
                              <a:ea typeface="微软雅黑" pitchFamily="34" charset="-122"/>
                            </a:rPr>
                            <a:t>2</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l">
                            <a:lnSpc>
                              <a:spcPct val="150000"/>
                            </a:lnSpc>
                            <a:spcAft>
                              <a:spcPts val="0"/>
                            </a:spcAft>
                          </a:pPr>
                          <a:r>
                            <a:rPr lang="zh-CN" sz="1200" kern="100" dirty="0">
                              <a:solidFill>
                                <a:schemeClr val="tx1"/>
                              </a:solidFill>
                              <a:effectLst/>
                              <a:latin typeface="微软雅黑" pitchFamily="34" charset="-122"/>
                              <a:ea typeface="微软雅黑" pitchFamily="34" charset="-122"/>
                            </a:rPr>
                            <a:t>自身抗体的检侧建议选用</a:t>
                          </a:r>
                          <a:r>
                            <a:rPr lang="zh-CN" sz="1200" b="1" kern="100" dirty="0">
                              <a:solidFill>
                                <a:schemeClr val="tx1"/>
                              </a:solidFill>
                              <a:effectLst/>
                              <a:latin typeface="微软雅黑" pitchFamily="34" charset="-122"/>
                              <a:ea typeface="微软雅黑" pitchFamily="34" charset="-122"/>
                            </a:rPr>
                            <a:t>国际推荐（或公认）</a:t>
                          </a:r>
                          <a:r>
                            <a:rPr lang="zh-CN" sz="1200" kern="100" dirty="0">
                              <a:solidFill>
                                <a:schemeClr val="tx1"/>
                              </a:solidFill>
                              <a:effectLst/>
                              <a:latin typeface="微软雅黑" pitchFamily="34" charset="-122"/>
                              <a:ea typeface="微软雅黑" pitchFamily="34" charset="-122"/>
                            </a:rPr>
                            <a:t>的</a:t>
                          </a:r>
                          <a:r>
                            <a:rPr lang="zh-CN" sz="1200" kern="100" dirty="0" smtClean="0">
                              <a:solidFill>
                                <a:schemeClr val="tx1"/>
                              </a:solidFill>
                              <a:effectLst/>
                              <a:latin typeface="微软雅黑" pitchFamily="34" charset="-122"/>
                              <a:ea typeface="微软雅黑" pitchFamily="34" charset="-122"/>
                            </a:rPr>
                            <a:t>检</a:t>
                          </a:r>
                          <a:r>
                            <a:rPr lang="zh-CN" altLang="en-US" sz="1200" kern="100" dirty="0" smtClean="0">
                              <a:solidFill>
                                <a:schemeClr val="tx1"/>
                              </a:solidFill>
                              <a:effectLst/>
                              <a:latin typeface="微软雅黑" pitchFamily="34" charset="-122"/>
                              <a:ea typeface="微软雅黑" pitchFamily="34" charset="-122"/>
                            </a:rPr>
                            <a:t>测</a:t>
                          </a:r>
                          <a:r>
                            <a:rPr lang="zh-CN" sz="1200" kern="100" dirty="0" smtClean="0">
                              <a:solidFill>
                                <a:schemeClr val="tx1"/>
                              </a:solidFill>
                              <a:effectLst/>
                              <a:latin typeface="微软雅黑" pitchFamily="34" charset="-122"/>
                              <a:ea typeface="微软雅黑" pitchFamily="34" charset="-122"/>
                            </a:rPr>
                            <a:t>方法</a:t>
                          </a:r>
                          <a:endParaRPr lang="zh-CN" sz="1200"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1200" kern="100" dirty="0" smtClean="0">
                              <a:effectLst/>
                              <a:latin typeface="微软雅黑" pitchFamily="34" charset="-122"/>
                              <a:ea typeface="微软雅黑" pitchFamily="34" charset="-122"/>
                            </a:rPr>
                            <a:t>Ⅲ  </a:t>
                          </a:r>
                          <a:endParaRPr lang="zh-CN" altLang="zh-CN" sz="1200" kern="100" dirty="0" smtClean="0">
                            <a:effectLst/>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pPr>
                          <a:r>
                            <a:rPr lang="en-US" altLang="zh-CN" sz="1200" dirty="0" smtClean="0">
                              <a:latin typeface="微软雅黑" pitchFamily="34" charset="-122"/>
                              <a:ea typeface="微软雅黑" pitchFamily="34" charset="-122"/>
                            </a:rPr>
                            <a:t>B</a:t>
                          </a:r>
                          <a:endParaRPr lang="zh-CN" altLang="en-US" sz="1200" dirty="0">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spcAft>
                              <a:spcPts val="0"/>
                            </a:spcAft>
                          </a:pPr>
                          <a:r>
                            <a:rPr lang="en-US" sz="1200" kern="100" dirty="0" smtClean="0">
                              <a:effectLst/>
                              <a:latin typeface="微软雅黑" pitchFamily="34" charset="-122"/>
                              <a:ea typeface="微软雅黑" pitchFamily="34" charset="-122"/>
                            </a:rPr>
                            <a:t>8.90±0.97</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r>
                  <a:tr h="512879">
                    <a:tc>
                      <a:txBody>
                        <a:bodyPr/>
                        <a:lstStyle/>
                        <a:p>
                          <a:pPr algn="ctr">
                            <a:lnSpc>
                              <a:spcPct val="150000"/>
                            </a:lnSpc>
                            <a:spcAft>
                              <a:spcPts val="0"/>
                            </a:spcAft>
                          </a:pPr>
                          <a:r>
                            <a:rPr lang="en-US" altLang="zh-CN" sz="1800" b="1" kern="100" dirty="0" smtClean="0">
                              <a:effectLst/>
                              <a:latin typeface="微软雅黑" pitchFamily="34" charset="-122"/>
                              <a:ea typeface="微软雅黑" pitchFamily="34" charset="-122"/>
                            </a:rPr>
                            <a:t>3</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l">
                            <a:lnSpc>
                              <a:spcPct val="150000"/>
                            </a:lnSpc>
                            <a:spcAft>
                              <a:spcPts val="0"/>
                            </a:spcAft>
                          </a:pPr>
                          <a:r>
                            <a:rPr lang="zh-CN" sz="1200" kern="100" dirty="0">
                              <a:solidFill>
                                <a:schemeClr val="tx1"/>
                              </a:solidFill>
                              <a:effectLst/>
                              <a:latin typeface="微软雅黑" pitchFamily="34" charset="-122"/>
                              <a:ea typeface="微软雅黑" pitchFamily="34" charset="-122"/>
                            </a:rPr>
                            <a:t>自身抗体的检测结果建议以</a:t>
                          </a:r>
                          <a:r>
                            <a:rPr lang="zh-CN" sz="1200" b="1" kern="100" dirty="0">
                              <a:solidFill>
                                <a:schemeClr val="tx1"/>
                              </a:solidFill>
                              <a:effectLst/>
                              <a:latin typeface="微软雅黑" pitchFamily="34" charset="-122"/>
                              <a:ea typeface="微软雅黑" pitchFamily="34" charset="-122"/>
                            </a:rPr>
                            <a:t>定量或半</a:t>
                          </a:r>
                          <a:r>
                            <a:rPr lang="zh-CN" sz="1200" b="1" kern="100" dirty="0" smtClean="0">
                              <a:solidFill>
                                <a:schemeClr val="tx1"/>
                              </a:solidFill>
                              <a:effectLst/>
                              <a:latin typeface="微软雅黑" pitchFamily="34" charset="-122"/>
                              <a:ea typeface="微软雅黑" pitchFamily="34" charset="-122"/>
                            </a:rPr>
                            <a:t>定</a:t>
                          </a:r>
                          <a:r>
                            <a:rPr lang="zh-CN" altLang="en-US" sz="1200" b="1" kern="100" dirty="0" smtClean="0">
                              <a:solidFill>
                                <a:schemeClr val="tx1"/>
                              </a:solidFill>
                              <a:effectLst/>
                              <a:latin typeface="微软雅黑" pitchFamily="34" charset="-122"/>
                              <a:ea typeface="微软雅黑" pitchFamily="34" charset="-122"/>
                            </a:rPr>
                            <a:t>量</a:t>
                          </a:r>
                          <a:r>
                            <a:rPr lang="zh-CN" sz="1200" kern="100" dirty="0" smtClean="0">
                              <a:solidFill>
                                <a:schemeClr val="tx1"/>
                              </a:solidFill>
                              <a:effectLst/>
                              <a:latin typeface="微软雅黑" pitchFamily="34" charset="-122"/>
                              <a:ea typeface="微软雅黑" pitchFamily="34" charset="-122"/>
                            </a:rPr>
                            <a:t>方式表达</a:t>
                          </a:r>
                          <a:endParaRPr lang="zh-CN" sz="1200"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1200" kern="100" dirty="0" smtClean="0">
                              <a:effectLst/>
                              <a:latin typeface="微软雅黑" pitchFamily="34" charset="-122"/>
                              <a:ea typeface="微软雅黑" pitchFamily="34" charset="-122"/>
                            </a:rPr>
                            <a:t>Ⅱ</a:t>
                          </a:r>
                          <a:r>
                            <a:rPr lang="en-US" altLang="zh-CN" sz="1200" kern="100" dirty="0" smtClean="0">
                              <a:effectLst/>
                              <a:latin typeface="微软雅黑" pitchFamily="34" charset="-122"/>
                              <a:ea typeface="微软雅黑" pitchFamily="34" charset="-122"/>
                            </a:rPr>
                            <a:t>-2</a:t>
                          </a:r>
                          <a:endParaRPr lang="zh-CN" altLang="zh-CN" sz="1200" kern="100" dirty="0" smtClean="0">
                            <a:effectLst/>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pPr>
                          <a:r>
                            <a:rPr lang="en-US" altLang="zh-CN" sz="1200" dirty="0" smtClean="0">
                              <a:latin typeface="微软雅黑" pitchFamily="34" charset="-122"/>
                              <a:ea typeface="微软雅黑" pitchFamily="34" charset="-122"/>
                            </a:rPr>
                            <a:t>A</a:t>
                          </a:r>
                          <a:endParaRPr lang="zh-CN" altLang="en-US" sz="1200" dirty="0">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微软雅黑" pitchFamily="34" charset="-122"/>
                              <a:ea typeface="微软雅黑" pitchFamily="34" charset="-122"/>
                            </a:rPr>
                            <a:t>8.55</a:t>
                          </a:r>
                          <a:r>
                            <a:rPr lang="zh-CN" sz="1200" kern="100" dirty="0">
                              <a:effectLst/>
                              <a:latin typeface="微软雅黑" pitchFamily="34" charset="-122"/>
                              <a:ea typeface="微软雅黑" pitchFamily="34" charset="-122"/>
                            </a:rPr>
                            <a:t>±</a:t>
                          </a:r>
                          <a:r>
                            <a:rPr lang="en-US" sz="1200" kern="100" dirty="0" smtClean="0">
                              <a:effectLst/>
                              <a:latin typeface="微软雅黑" pitchFamily="34" charset="-122"/>
                              <a:ea typeface="微软雅黑" pitchFamily="34" charset="-122"/>
                            </a:rPr>
                            <a:t>1.07</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r>
                  <a:tr h="666743">
                    <a:tc>
                      <a:txBody>
                        <a:bodyPr/>
                        <a:lstStyle/>
                        <a:p>
                          <a:pPr algn="ctr">
                            <a:lnSpc>
                              <a:spcPct val="150000"/>
                            </a:lnSpc>
                            <a:spcAft>
                              <a:spcPts val="0"/>
                            </a:spcAft>
                          </a:pPr>
                          <a:r>
                            <a:rPr lang="en-US" altLang="zh-CN" sz="1800" b="1" kern="100" dirty="0" smtClean="0">
                              <a:effectLst/>
                              <a:latin typeface="微软雅黑" pitchFamily="34" charset="-122"/>
                              <a:ea typeface="微软雅黑" pitchFamily="34" charset="-122"/>
                            </a:rPr>
                            <a:t>4</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zh-CN" sz="1200" kern="100" dirty="0" smtClean="0">
                              <a:effectLst/>
                              <a:latin typeface="微软雅黑" pitchFamily="34" charset="-122"/>
                              <a:ea typeface="微软雅黑" pitchFamily="34" charset="-122"/>
                            </a:rPr>
                            <a:t>当自身抗体检</a:t>
                          </a:r>
                          <a:r>
                            <a:rPr lang="zh-CN" altLang="en-US" sz="1200" kern="100" dirty="0" smtClean="0">
                              <a:effectLst/>
                              <a:latin typeface="微软雅黑" pitchFamily="34" charset="-122"/>
                              <a:ea typeface="微软雅黑" pitchFamily="34" charset="-122"/>
                            </a:rPr>
                            <a:t>验</a:t>
                          </a:r>
                          <a:r>
                            <a:rPr lang="zh-CN" altLang="zh-CN" sz="1200" kern="100" dirty="0" smtClean="0">
                              <a:effectLst/>
                              <a:latin typeface="微软雅黑" pitchFamily="34" charset="-122"/>
                              <a:ea typeface="微软雅黑" pitchFamily="34" charset="-122"/>
                            </a:rPr>
                            <a:t>结果与临床情况不符时，建议结合患者性别、年龄、病史及其他实验室指标等特点，对检验结果作出适当解释及下一步建议</a:t>
                          </a:r>
                          <a:endParaRPr lang="zh-CN" altLang="zh-CN" sz="1200" kern="100" dirty="0" smtClean="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1200" kern="100" dirty="0" smtClean="0">
                              <a:effectLst/>
                              <a:latin typeface="微软雅黑" pitchFamily="34" charset="-122"/>
                              <a:ea typeface="微软雅黑" pitchFamily="34" charset="-122"/>
                            </a:rPr>
                            <a:t>Ⅲ  </a:t>
                          </a:r>
                          <a:endParaRPr lang="zh-CN" altLang="zh-CN" sz="1200" kern="100" dirty="0" smtClean="0">
                            <a:effectLst/>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pPr>
                          <a:r>
                            <a:rPr lang="en-US" altLang="zh-CN" sz="1200" dirty="0" smtClean="0">
                              <a:latin typeface="微软雅黑" pitchFamily="34" charset="-122"/>
                              <a:ea typeface="微软雅黑" pitchFamily="34" charset="-122"/>
                            </a:rPr>
                            <a:t>B</a:t>
                          </a:r>
                          <a:endParaRPr lang="zh-CN" altLang="en-US" sz="1200" dirty="0">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微软雅黑" pitchFamily="34" charset="-122"/>
                              <a:ea typeface="微软雅黑" pitchFamily="34" charset="-122"/>
                            </a:rPr>
                            <a:t>8.46</a:t>
                          </a:r>
                          <a:r>
                            <a:rPr lang="zh-CN" sz="1200" kern="100" dirty="0">
                              <a:effectLst/>
                              <a:latin typeface="微软雅黑" pitchFamily="34" charset="-122"/>
                              <a:ea typeface="微软雅黑" pitchFamily="34" charset="-122"/>
                            </a:rPr>
                            <a:t>±</a:t>
                          </a:r>
                          <a:r>
                            <a:rPr lang="en-US" sz="1200" kern="100" dirty="0" smtClean="0">
                              <a:effectLst/>
                              <a:latin typeface="微软雅黑" pitchFamily="34" charset="-122"/>
                              <a:ea typeface="微软雅黑" pitchFamily="34" charset="-122"/>
                            </a:rPr>
                            <a:t>1.11</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r>
                  <a:tr h="666743">
                    <a:tc>
                      <a:txBody>
                        <a:bodyPr/>
                        <a:lstStyle/>
                        <a:p>
                          <a:pPr algn="ctr">
                            <a:lnSpc>
                              <a:spcPct val="150000"/>
                            </a:lnSpc>
                            <a:spcAft>
                              <a:spcPts val="0"/>
                            </a:spcAft>
                          </a:pPr>
                          <a:r>
                            <a:rPr lang="en-US" altLang="zh-CN" sz="1800" b="1" kern="100" dirty="0" smtClean="0">
                              <a:effectLst/>
                              <a:latin typeface="微软雅黑" pitchFamily="34" charset="-122"/>
                              <a:ea typeface="微软雅黑" pitchFamily="34" charset="-122"/>
                            </a:rPr>
                            <a:t>5</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l">
                            <a:lnSpc>
                              <a:spcPct val="150000"/>
                            </a:lnSpc>
                            <a:spcAft>
                              <a:spcPts val="0"/>
                            </a:spcAft>
                          </a:pPr>
                          <a:r>
                            <a:rPr lang="zh-CN" sz="1200" kern="100" dirty="0">
                              <a:effectLst/>
                              <a:latin typeface="微软雅黑" pitchFamily="34" charset="-122"/>
                              <a:ea typeface="微软雅黑" pitchFamily="34" charset="-122"/>
                            </a:rPr>
                            <a:t>诊断系统性自身免疫病时，</a:t>
                          </a:r>
                          <a:r>
                            <a:rPr lang="en-US" sz="1200" kern="100" dirty="0">
                              <a:effectLst/>
                              <a:latin typeface="微软雅黑" pitchFamily="34" charset="-122"/>
                              <a:ea typeface="微软雅黑" pitchFamily="34" charset="-122"/>
                            </a:rPr>
                            <a:t>ANA</a:t>
                          </a:r>
                          <a:r>
                            <a:rPr lang="zh-CN" sz="1200" kern="100" dirty="0">
                              <a:effectLst/>
                              <a:latin typeface="微软雅黑" pitchFamily="34" charset="-122"/>
                              <a:ea typeface="微软雅黑" pitchFamily="34" charset="-122"/>
                            </a:rPr>
                            <a:t>应作为初筛项目之一。当</a:t>
                          </a:r>
                          <a:r>
                            <a:rPr lang="en-US" sz="1200" kern="100" dirty="0">
                              <a:effectLst/>
                              <a:latin typeface="微软雅黑" pitchFamily="34" charset="-122"/>
                              <a:ea typeface="微软雅黑" pitchFamily="34" charset="-122"/>
                            </a:rPr>
                            <a:t>IIF-ANA</a:t>
                          </a:r>
                          <a:r>
                            <a:rPr lang="zh-CN" sz="1200" kern="100" dirty="0">
                              <a:effectLst/>
                              <a:latin typeface="微软雅黑" pitchFamily="34" charset="-122"/>
                              <a:ea typeface="微软雅黑" pitchFamily="34" charset="-122"/>
                            </a:rPr>
                            <a:t>阳性时，需要对</a:t>
                          </a:r>
                          <a:r>
                            <a:rPr lang="en-US" sz="1200" kern="100" dirty="0">
                              <a:effectLst/>
                              <a:latin typeface="微软雅黑" pitchFamily="34" charset="-122"/>
                              <a:ea typeface="微软雅黑" pitchFamily="34" charset="-122"/>
                            </a:rPr>
                            <a:t>ANA</a:t>
                          </a:r>
                          <a:r>
                            <a:rPr lang="zh-CN" sz="1200" kern="100" dirty="0">
                              <a:effectLst/>
                              <a:latin typeface="微软雅黑" pitchFamily="34" charset="-122"/>
                              <a:ea typeface="微软雅黑" pitchFamily="34" charset="-122"/>
                            </a:rPr>
                            <a:t>特异性自身抗体进行进一步</a:t>
                          </a:r>
                          <a:r>
                            <a:rPr lang="zh-CN" sz="1200" kern="100" dirty="0" smtClean="0">
                              <a:effectLst/>
                              <a:latin typeface="微软雅黑" pitchFamily="34" charset="-122"/>
                              <a:ea typeface="微软雅黑" pitchFamily="34" charset="-122"/>
                            </a:rPr>
                            <a:t>检测</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1200" kern="100" dirty="0" smtClean="0">
                              <a:effectLst/>
                              <a:latin typeface="微软雅黑" pitchFamily="34" charset="-122"/>
                              <a:ea typeface="微软雅黑" pitchFamily="34" charset="-122"/>
                            </a:rPr>
                            <a:t>Ⅱ</a:t>
                          </a:r>
                          <a:r>
                            <a:rPr lang="en-US" altLang="zh-CN" sz="1200" kern="100" dirty="0" smtClean="0">
                              <a:effectLst/>
                              <a:latin typeface="微软雅黑" pitchFamily="34" charset="-122"/>
                              <a:ea typeface="微软雅黑" pitchFamily="34" charset="-122"/>
                            </a:rPr>
                            <a:t>-2</a:t>
                          </a:r>
                          <a:endParaRPr lang="zh-CN" altLang="zh-CN" sz="1200" kern="100" dirty="0" smtClean="0">
                            <a:effectLst/>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pPr>
                          <a:r>
                            <a:rPr lang="en-US" altLang="zh-CN" sz="1200" dirty="0" smtClean="0">
                              <a:latin typeface="微软雅黑" pitchFamily="34" charset="-122"/>
                              <a:ea typeface="微软雅黑" pitchFamily="34" charset="-122"/>
                            </a:rPr>
                            <a:t>A</a:t>
                          </a:r>
                          <a:endParaRPr lang="zh-CN" altLang="en-US" sz="1200" dirty="0">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微软雅黑" pitchFamily="34" charset="-122"/>
                              <a:ea typeface="微软雅黑" pitchFamily="34" charset="-122"/>
                            </a:rPr>
                            <a:t>7.93</a:t>
                          </a:r>
                          <a:r>
                            <a:rPr lang="zh-CN" sz="1200" kern="100" dirty="0">
                              <a:effectLst/>
                              <a:latin typeface="微软雅黑" pitchFamily="34" charset="-122"/>
                              <a:ea typeface="微软雅黑" pitchFamily="34" charset="-122"/>
                            </a:rPr>
                            <a:t>±</a:t>
                          </a:r>
                          <a:r>
                            <a:rPr lang="en-US" sz="1200" kern="100" dirty="0" smtClean="0">
                              <a:effectLst/>
                              <a:latin typeface="微软雅黑" pitchFamily="34" charset="-122"/>
                              <a:ea typeface="微软雅黑" pitchFamily="34" charset="-122"/>
                            </a:rPr>
                            <a:t>1.63</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r>
                  <a:tr h="951688">
                    <a:tc>
                      <a:txBody>
                        <a:bodyPr/>
                        <a:lstStyle/>
                        <a:p>
                          <a:pPr algn="ctr">
                            <a:lnSpc>
                              <a:spcPct val="150000"/>
                            </a:lnSpc>
                            <a:spcAft>
                              <a:spcPts val="0"/>
                            </a:spcAft>
                          </a:pPr>
                          <a:r>
                            <a:rPr lang="en-US" altLang="zh-CN" sz="1800" b="1" kern="100" dirty="0" smtClean="0">
                              <a:effectLst/>
                              <a:latin typeface="微软雅黑" pitchFamily="34" charset="-122"/>
                              <a:ea typeface="微软雅黑" pitchFamily="34" charset="-122"/>
                            </a:rPr>
                            <a:t>6</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l">
                            <a:lnSpc>
                              <a:spcPct val="150000"/>
                            </a:lnSpc>
                            <a:spcAft>
                              <a:spcPts val="0"/>
                            </a:spcAft>
                          </a:pPr>
                          <a:r>
                            <a:rPr lang="en-US" sz="1200" kern="100" dirty="0">
                              <a:effectLst/>
                              <a:latin typeface="微软雅黑" pitchFamily="34" charset="-122"/>
                              <a:ea typeface="微软雅黑" pitchFamily="34" charset="-122"/>
                            </a:rPr>
                            <a:t>ANA</a:t>
                          </a:r>
                          <a:r>
                            <a:rPr lang="zh-CN" sz="1200" kern="100" dirty="0">
                              <a:effectLst/>
                              <a:latin typeface="微软雅黑" pitchFamily="34" charset="-122"/>
                              <a:ea typeface="微软雅黑" pitchFamily="34" charset="-122"/>
                            </a:rPr>
                            <a:t>检测建议以</a:t>
                          </a:r>
                          <a:r>
                            <a:rPr lang="en-US" sz="1200" kern="100" dirty="0">
                              <a:effectLst/>
                              <a:latin typeface="微软雅黑" pitchFamily="34" charset="-122"/>
                              <a:ea typeface="微软雅黑" pitchFamily="34" charset="-122"/>
                            </a:rPr>
                            <a:t>Hep-2</a:t>
                          </a:r>
                          <a:r>
                            <a:rPr lang="zh-CN" sz="1200" kern="100" dirty="0">
                              <a:effectLst/>
                              <a:latin typeface="微软雅黑" pitchFamily="34" charset="-122"/>
                              <a:ea typeface="微软雅黑" pitchFamily="34" charset="-122"/>
                            </a:rPr>
                            <a:t>细抱为底物的</a:t>
                          </a:r>
                          <a:r>
                            <a:rPr lang="en-US" sz="1200" kern="100" dirty="0">
                              <a:effectLst/>
                              <a:latin typeface="微软雅黑" pitchFamily="34" charset="-122"/>
                              <a:ea typeface="微软雅黑" pitchFamily="34" charset="-122"/>
                            </a:rPr>
                            <a:t>IIF</a:t>
                          </a:r>
                          <a:r>
                            <a:rPr lang="zh-CN" sz="1200" kern="100" dirty="0">
                              <a:effectLst/>
                              <a:latin typeface="微软雅黑" pitchFamily="34" charset="-122"/>
                              <a:ea typeface="微软雅黑" pitchFamily="34" charset="-122"/>
                            </a:rPr>
                            <a:t>法为首选。</a:t>
                          </a:r>
                          <a:r>
                            <a:rPr lang="en-US" sz="1200" kern="100" dirty="0">
                              <a:effectLst/>
                              <a:latin typeface="微软雅黑" pitchFamily="34" charset="-122"/>
                              <a:ea typeface="微软雅黑" pitchFamily="34" charset="-122"/>
                            </a:rPr>
                            <a:t>IIF-ANA</a:t>
                          </a:r>
                          <a:r>
                            <a:rPr lang="zh-CN" sz="1200" kern="100" dirty="0">
                              <a:effectLst/>
                              <a:latin typeface="微软雅黑" pitchFamily="34" charset="-122"/>
                              <a:ea typeface="微软雅黑" pitchFamily="34" charset="-122"/>
                            </a:rPr>
                            <a:t>检测报告中建议注明检测方法、特异性荧光核型和抗体滴度值，同时指出正常参考区间和</a:t>
                          </a:r>
                          <a:r>
                            <a:rPr lang="zh-CN" sz="1200" kern="100" dirty="0" smtClean="0">
                              <a:effectLst/>
                              <a:latin typeface="微软雅黑" pitchFamily="34" charset="-122"/>
                              <a:ea typeface="微软雅黑" pitchFamily="34" charset="-122"/>
                            </a:rPr>
                            <a:t>临界值</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1200" kern="100" dirty="0" smtClean="0">
                              <a:effectLst/>
                              <a:latin typeface="微软雅黑" pitchFamily="34" charset="-122"/>
                              <a:ea typeface="微软雅黑" pitchFamily="34" charset="-122"/>
                            </a:rPr>
                            <a:t>Ⅱ</a:t>
                          </a:r>
                          <a:r>
                            <a:rPr lang="en-US" altLang="zh-CN" sz="1200" kern="100" dirty="0" smtClean="0">
                              <a:effectLst/>
                              <a:latin typeface="微软雅黑" pitchFamily="34" charset="-122"/>
                              <a:ea typeface="微软雅黑" pitchFamily="34" charset="-122"/>
                            </a:rPr>
                            <a:t>-3</a:t>
                          </a:r>
                          <a:endParaRPr lang="zh-CN" altLang="zh-CN" sz="1200" kern="100" dirty="0" smtClean="0">
                            <a:effectLst/>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pPr>
                          <a:r>
                            <a:rPr lang="en-US" altLang="zh-CN" sz="1200" dirty="0" smtClean="0">
                              <a:latin typeface="微软雅黑" pitchFamily="34" charset="-122"/>
                              <a:ea typeface="微软雅黑" pitchFamily="34" charset="-122"/>
                            </a:rPr>
                            <a:t>B</a:t>
                          </a:r>
                          <a:endParaRPr lang="zh-CN" altLang="en-US" sz="1200" dirty="0">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微软雅黑" pitchFamily="34" charset="-122"/>
                              <a:ea typeface="微软雅黑" pitchFamily="34" charset="-122"/>
                            </a:rPr>
                            <a:t>8.50</a:t>
                          </a:r>
                          <a:r>
                            <a:rPr lang="zh-CN" sz="1200" kern="100" dirty="0">
                              <a:effectLst/>
                              <a:latin typeface="微软雅黑" pitchFamily="34" charset="-122"/>
                              <a:ea typeface="微软雅黑" pitchFamily="34" charset="-122"/>
                            </a:rPr>
                            <a:t>±</a:t>
                          </a:r>
                          <a:r>
                            <a:rPr lang="en-US" sz="1200" kern="100" dirty="0" smtClean="0">
                              <a:effectLst/>
                              <a:latin typeface="微软雅黑" pitchFamily="34" charset="-122"/>
                              <a:ea typeface="微软雅黑" pitchFamily="34" charset="-122"/>
                            </a:rPr>
                            <a:t>1.35</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12700" cap="flat" cmpd="sng" algn="ctr">
                          <a:solidFill>
                            <a:srgbClr val="38507C"/>
                          </a:solidFill>
                          <a:prstDash val="solid"/>
                          <a:round/>
                          <a:headEnd type="none" w="med" len="med"/>
                          <a:tailEnd type="none" w="med" len="med"/>
                        </a:lnB>
                      </a:tcPr>
                    </a:tc>
                  </a:tr>
                  <a:tr h="666743">
                    <a:tc>
                      <a:txBody>
                        <a:bodyPr/>
                        <a:lstStyle/>
                        <a:p>
                          <a:pPr algn="ctr">
                            <a:lnSpc>
                              <a:spcPct val="150000"/>
                            </a:lnSpc>
                            <a:spcAft>
                              <a:spcPts val="0"/>
                            </a:spcAft>
                          </a:pPr>
                          <a:r>
                            <a:rPr lang="en-US" altLang="zh-CN" sz="1800" b="1" kern="100" dirty="0" smtClean="0">
                              <a:effectLst/>
                              <a:latin typeface="微软雅黑" pitchFamily="34" charset="-122"/>
                              <a:ea typeface="微软雅黑" pitchFamily="34" charset="-122"/>
                            </a:rPr>
                            <a:t>7</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28575" cap="flat" cmpd="sng" algn="ctr">
                          <a:solidFill>
                            <a:srgbClr val="38507C"/>
                          </a:solidFill>
                          <a:prstDash val="solid"/>
                          <a:round/>
                          <a:headEnd type="none" w="med" len="med"/>
                          <a:tailEnd type="none" w="med" len="med"/>
                        </a:lnB>
                      </a:tcPr>
                    </a:tc>
                    <a:tc>
                      <a:txBody>
                        <a:bodyPr/>
                        <a:lstStyle/>
                        <a:p>
                          <a:pPr algn="l">
                            <a:lnSpc>
                              <a:spcPct val="150000"/>
                            </a:lnSpc>
                            <a:spcAft>
                              <a:spcPts val="0"/>
                            </a:spcAft>
                          </a:pPr>
                          <a:r>
                            <a:rPr lang="zh-CN" sz="1200" kern="100" dirty="0">
                              <a:effectLst/>
                              <a:latin typeface="微软雅黑" pitchFamily="34" charset="-122"/>
                              <a:ea typeface="微软雅黑" pitchFamily="34" charset="-122"/>
                            </a:rPr>
                            <a:t>抗</a:t>
                          </a:r>
                          <a:r>
                            <a:rPr lang="en-US" sz="1200" kern="100" dirty="0" err="1">
                              <a:effectLst/>
                              <a:latin typeface="微软雅黑" pitchFamily="34" charset="-122"/>
                              <a:ea typeface="微软雅黑" pitchFamily="34" charset="-122"/>
                            </a:rPr>
                            <a:t>dsDNA</a:t>
                          </a:r>
                          <a:r>
                            <a:rPr lang="zh-CN" sz="1200" kern="100" dirty="0">
                              <a:effectLst/>
                              <a:latin typeface="微软雅黑" pitchFamily="34" charset="-122"/>
                              <a:ea typeface="微软雅黑" pitchFamily="34" charset="-122"/>
                            </a:rPr>
                            <a:t>抗体检测建议以短膜虫</a:t>
                          </a:r>
                          <a:r>
                            <a:rPr lang="en-US" sz="1200" kern="100" dirty="0">
                              <a:effectLst/>
                              <a:latin typeface="微软雅黑" pitchFamily="34" charset="-122"/>
                              <a:ea typeface="微软雅黑" pitchFamily="34" charset="-122"/>
                            </a:rPr>
                            <a:t>IIF</a:t>
                          </a:r>
                          <a:r>
                            <a:rPr lang="zh-CN" sz="1200" kern="100" dirty="0">
                              <a:effectLst/>
                              <a:latin typeface="微软雅黑" pitchFamily="34" charset="-122"/>
                              <a:ea typeface="微软雅黑" pitchFamily="34" charset="-122"/>
                            </a:rPr>
                            <a:t>或放射免疫法（</a:t>
                          </a:r>
                          <a:r>
                            <a:rPr lang="en-US" sz="1200" kern="100" dirty="0">
                              <a:effectLst/>
                              <a:latin typeface="微软雅黑" pitchFamily="34" charset="-122"/>
                              <a:ea typeface="微软雅黑" pitchFamily="34" charset="-122"/>
                            </a:rPr>
                            <a:t>Farr</a:t>
                          </a:r>
                          <a:r>
                            <a:rPr lang="zh-CN" sz="1200" kern="100" dirty="0">
                              <a:effectLst/>
                              <a:latin typeface="微软雅黑" pitchFamily="34" charset="-122"/>
                              <a:ea typeface="微软雅黑" pitchFamily="34" charset="-122"/>
                            </a:rPr>
                            <a:t>法）或</a:t>
                          </a:r>
                          <a:r>
                            <a:rPr lang="en-US" sz="1200" kern="100" dirty="0">
                              <a:effectLst/>
                              <a:latin typeface="微软雅黑" pitchFamily="34" charset="-122"/>
                              <a:ea typeface="微软雅黑" pitchFamily="34" charset="-122"/>
                            </a:rPr>
                            <a:t>ELISA</a:t>
                          </a:r>
                          <a:r>
                            <a:rPr lang="zh-CN" sz="1200" kern="100" dirty="0">
                              <a:effectLst/>
                              <a:latin typeface="微软雅黑" pitchFamily="34" charset="-122"/>
                              <a:ea typeface="微软雅黑" pitchFamily="34" charset="-122"/>
                            </a:rPr>
                            <a:t>方法检测。结合临床需要，可进行</a:t>
                          </a:r>
                          <a:r>
                            <a:rPr lang="en-US" sz="1200" kern="100" dirty="0">
                              <a:effectLst/>
                              <a:latin typeface="微软雅黑" pitchFamily="34" charset="-122"/>
                              <a:ea typeface="微软雅黑" pitchFamily="34" charset="-122"/>
                            </a:rPr>
                            <a:t>2</a:t>
                          </a:r>
                          <a:r>
                            <a:rPr lang="zh-CN" sz="1200" kern="100" dirty="0">
                              <a:effectLst/>
                              <a:latin typeface="微软雅黑" pitchFamily="34" charset="-122"/>
                              <a:ea typeface="微软雅黑" pitchFamily="34" charset="-122"/>
                            </a:rPr>
                            <a:t>种方法平行</a:t>
                          </a:r>
                          <a:r>
                            <a:rPr lang="zh-CN" sz="1200" kern="100" dirty="0" smtClean="0">
                              <a:effectLst/>
                              <a:latin typeface="微软雅黑" pitchFamily="34" charset="-122"/>
                              <a:ea typeface="微软雅黑" pitchFamily="34" charset="-122"/>
                            </a:rPr>
                            <a:t>检测</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28575" cap="flat" cmpd="sng" algn="ctr">
                          <a:solidFill>
                            <a:srgbClr val="38507C"/>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1200" kern="100" dirty="0" smtClean="0">
                              <a:effectLst/>
                              <a:latin typeface="微软雅黑" pitchFamily="34" charset="-122"/>
                              <a:ea typeface="微软雅黑" pitchFamily="34" charset="-122"/>
                            </a:rPr>
                            <a:t>Ⅱ</a:t>
                          </a:r>
                          <a:r>
                            <a:rPr lang="en-US" altLang="zh-CN" sz="1200" kern="100" dirty="0" smtClean="0">
                              <a:effectLst/>
                              <a:latin typeface="微软雅黑" pitchFamily="34" charset="-122"/>
                              <a:ea typeface="微软雅黑" pitchFamily="34" charset="-122"/>
                            </a:rPr>
                            <a:t>-3</a:t>
                          </a:r>
                          <a:endParaRPr lang="zh-CN" altLang="zh-CN" sz="1200" kern="100" dirty="0" smtClean="0">
                            <a:effectLst/>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28575" cap="flat" cmpd="sng" algn="ctr">
                          <a:solidFill>
                            <a:srgbClr val="38507C"/>
                          </a:solidFill>
                          <a:prstDash val="solid"/>
                          <a:round/>
                          <a:headEnd type="none" w="med" len="med"/>
                          <a:tailEnd type="none" w="med" len="med"/>
                        </a:lnB>
                      </a:tcPr>
                    </a:tc>
                    <a:tc>
                      <a:txBody>
                        <a:bodyPr/>
                        <a:lstStyle/>
                        <a:p>
                          <a:pPr algn="ctr">
                            <a:lnSpc>
                              <a:spcPct val="150000"/>
                            </a:lnSpc>
                          </a:pPr>
                          <a:r>
                            <a:rPr lang="en-US" altLang="zh-CN" sz="1200" dirty="0" smtClean="0">
                              <a:latin typeface="微软雅黑" pitchFamily="34" charset="-122"/>
                              <a:ea typeface="微软雅黑" pitchFamily="34" charset="-122"/>
                            </a:rPr>
                            <a:t>B</a:t>
                          </a:r>
                          <a:endParaRPr lang="zh-CN" altLang="en-US" sz="1200" dirty="0">
                            <a:latin typeface="微软雅黑" pitchFamily="34" charset="-122"/>
                            <a:ea typeface="微软雅黑" pitchFamily="34" charset="-122"/>
                            <a:cs typeface="Times New Roman" pitchFamily="18" charset="0"/>
                          </a:endParaRPr>
                        </a:p>
                      </a:txBody>
                      <a:tcPr anchor="ctr">
                        <a:lnT w="12700" cap="flat" cmpd="sng" algn="ctr">
                          <a:solidFill>
                            <a:srgbClr val="38507C"/>
                          </a:solidFill>
                          <a:prstDash val="solid"/>
                          <a:round/>
                          <a:headEnd type="none" w="med" len="med"/>
                          <a:tailEnd type="none" w="med" len="med"/>
                        </a:lnT>
                        <a:lnB w="28575" cap="flat" cmpd="sng" algn="ctr">
                          <a:solidFill>
                            <a:srgbClr val="38507C"/>
                          </a:solidFill>
                          <a:prstDash val="solid"/>
                          <a:round/>
                          <a:headEnd type="none" w="med" len="med"/>
                          <a:tailEnd type="none" w="med" len="med"/>
                        </a:lnB>
                      </a:tcPr>
                    </a:tc>
                    <a:tc>
                      <a:txBody>
                        <a:bodyPr/>
                        <a:lstStyle/>
                        <a:p>
                          <a:pPr algn="ctr">
                            <a:lnSpc>
                              <a:spcPct val="150000"/>
                            </a:lnSpc>
                            <a:spcAft>
                              <a:spcPts val="0"/>
                            </a:spcAft>
                          </a:pPr>
                          <a:r>
                            <a:rPr lang="en-US" sz="1200" kern="100" dirty="0">
                              <a:effectLst/>
                              <a:latin typeface="微软雅黑" pitchFamily="34" charset="-122"/>
                              <a:ea typeface="微软雅黑" pitchFamily="34" charset="-122"/>
                            </a:rPr>
                            <a:t>7.57</a:t>
                          </a:r>
                          <a:r>
                            <a:rPr lang="zh-CN" sz="1200" kern="100" dirty="0">
                              <a:effectLst/>
                              <a:latin typeface="微软雅黑" pitchFamily="34" charset="-122"/>
                              <a:ea typeface="微软雅黑" pitchFamily="34" charset="-122"/>
                            </a:rPr>
                            <a:t>±</a:t>
                          </a:r>
                          <a:r>
                            <a:rPr lang="en-US" sz="1200" kern="100" dirty="0" smtClean="0">
                              <a:effectLst/>
                              <a:latin typeface="微软雅黑" pitchFamily="34" charset="-122"/>
                              <a:ea typeface="微软雅黑" pitchFamily="34" charset="-122"/>
                            </a:rPr>
                            <a:t>1.60</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T w="12700" cap="flat" cmpd="sng" algn="ctr">
                          <a:solidFill>
                            <a:srgbClr val="38507C"/>
                          </a:solidFill>
                          <a:prstDash val="solid"/>
                          <a:round/>
                          <a:headEnd type="none" w="med" len="med"/>
                          <a:tailEnd type="none" w="med" len="med"/>
                        </a:lnT>
                        <a:lnB w="28575" cap="flat" cmpd="sng" algn="ctr">
                          <a:solidFill>
                            <a:srgbClr val="38507C"/>
                          </a:solidFill>
                          <a:prstDash val="solid"/>
                          <a:round/>
                          <a:headEnd type="none" w="med" len="med"/>
                          <a:tailEnd type="none" w="med" len="med"/>
                        </a:lnB>
                      </a:tcPr>
                    </a:tc>
                  </a:tr>
                </a:tbl>
              </a:graphicData>
            </a:graphic>
          </p:graphicFrame>
        </mc:Fallback>
      </mc:AlternateContent>
      <p:grpSp>
        <p:nvGrpSpPr>
          <p:cNvPr id="3" name="组合 2"/>
          <p:cNvGrpSpPr/>
          <p:nvPr/>
        </p:nvGrpSpPr>
        <p:grpSpPr>
          <a:xfrm>
            <a:off x="0" y="284389"/>
            <a:ext cx="1692275" cy="529772"/>
            <a:chOff x="0" y="284389"/>
            <a:chExt cx="1692275" cy="529772"/>
          </a:xfrm>
          <a:solidFill>
            <a:srgbClr val="38507C"/>
          </a:solidFill>
        </p:grpSpPr>
        <p:sp>
          <p:nvSpPr>
            <p:cNvPr id="4" name="矩形 3"/>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5" name="矩形 4"/>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0" y="284389"/>
            <a:ext cx="4244585" cy="529772"/>
            <a:chOff x="0" y="284389"/>
            <a:chExt cx="1571087" cy="529772"/>
          </a:xfrm>
          <a:solidFill>
            <a:srgbClr val="38507C"/>
          </a:solidFill>
        </p:grpSpPr>
        <p:sp>
          <p:nvSpPr>
            <p:cNvPr id="8" name="矩形 7"/>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最新指南解读</a:t>
              </a:r>
            </a:p>
          </p:txBody>
        </p:sp>
        <p:sp>
          <p:nvSpPr>
            <p:cNvPr id="9" name="矩形 8"/>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0" name="直接连接符 9"/>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7723554" y="312525"/>
            <a:ext cx="1415773"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国内建议</a:t>
            </a: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1695932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4" name="表格 3"/>
              <p:cNvGraphicFramePr>
                <a:graphicFrameLocks noGrp="1"/>
              </p:cNvGraphicFramePr>
              <p:nvPr>
                <p:extLst>
                  <p:ext uri="{D42A27DB-BD31-4B8C-83A1-F6EECF244321}">
                    <p14:modId xmlns:p14="http://schemas.microsoft.com/office/powerpoint/2010/main" val="2201259073"/>
                  </p:ext>
                </p:extLst>
              </p:nvPr>
            </p:nvGraphicFramePr>
            <p:xfrm>
              <a:off x="323528" y="1268447"/>
              <a:ext cx="8496944" cy="5256897"/>
            </p:xfrm>
            <a:graphic>
              <a:graphicData uri="http://schemas.openxmlformats.org/drawingml/2006/table">
                <a:tbl>
                  <a:tblPr firstRow="1" bandRow="1">
                    <a:tableStyleId>{F2DE63D5-997A-4646-A377-4702673A728D}</a:tableStyleId>
                  </a:tblPr>
                  <a:tblGrid>
                    <a:gridCol w="432048">
                      <a:extLst>
                        <a:ext uri="{9D8B030D-6E8A-4147-A177-3AD203B41FA5}">
                          <a16:colId xmlns:a16="http://schemas.microsoft.com/office/drawing/2014/main" val="20000"/>
                        </a:ext>
                      </a:extLst>
                    </a:gridCol>
                    <a:gridCol w="5976663">
                      <a:extLst>
                        <a:ext uri="{9D8B030D-6E8A-4147-A177-3AD203B41FA5}">
                          <a16:colId xmlns:a16="http://schemas.microsoft.com/office/drawing/2014/main" val="20001"/>
                        </a:ext>
                      </a:extLst>
                    </a:gridCol>
                    <a:gridCol w="504056">
                      <a:extLst>
                        <a:ext uri="{9D8B030D-6E8A-4147-A177-3AD203B41FA5}">
                          <a16:colId xmlns:a16="http://schemas.microsoft.com/office/drawing/2014/main" val="20002"/>
                        </a:ext>
                      </a:extLst>
                    </a:gridCol>
                    <a:gridCol w="504056">
                      <a:extLst>
                        <a:ext uri="{9D8B030D-6E8A-4147-A177-3AD203B41FA5}">
                          <a16:colId xmlns:a16="http://schemas.microsoft.com/office/drawing/2014/main" val="20003"/>
                        </a:ext>
                      </a:extLst>
                    </a:gridCol>
                    <a:gridCol w="1080121">
                      <a:extLst>
                        <a:ext uri="{9D8B030D-6E8A-4147-A177-3AD203B41FA5}">
                          <a16:colId xmlns:a16="http://schemas.microsoft.com/office/drawing/2014/main" val="20004"/>
                        </a:ext>
                      </a:extLst>
                    </a:gridCol>
                  </a:tblGrid>
                  <a:tr h="648074">
                    <a:tc>
                      <a:txBody>
                        <a:bodyPr/>
                        <a:lstStyle/>
                        <a:p>
                          <a:pPr algn="ctr"/>
                          <a:endParaRPr lang="zh-CN" altLang="en-US" sz="1200" dirty="0">
                            <a:latin typeface="微软雅黑" pitchFamily="34" charset="-122"/>
                            <a:ea typeface="微软雅黑" pitchFamily="34" charset="-122"/>
                            <a:cs typeface="Times New Roman" pitchFamily="18" charset="0"/>
                          </a:endParaRPr>
                        </a:p>
                      </a:txBody>
                      <a:tcPr anchor="ctr">
                        <a:solidFill>
                          <a:srgbClr val="38507C"/>
                        </a:solidFill>
                      </a:tcPr>
                    </a:tc>
                    <a:tc>
                      <a:txBody>
                        <a:bodyPr/>
                        <a:lstStyle/>
                        <a:p>
                          <a:pPr algn="ctr"/>
                          <a:r>
                            <a:rPr lang="zh-CN" altLang="en-US" sz="1200" dirty="0">
                              <a:latin typeface="微软雅黑" pitchFamily="34" charset="-122"/>
                              <a:ea typeface="微软雅黑" pitchFamily="34" charset="-122"/>
                            </a:rPr>
                            <a:t>专家建议</a:t>
                          </a:r>
                          <a:endParaRPr lang="zh-CN" altLang="en-US" sz="1200" dirty="0">
                            <a:latin typeface="微软雅黑" pitchFamily="34" charset="-122"/>
                            <a:ea typeface="微软雅黑" pitchFamily="34" charset="-122"/>
                            <a:cs typeface="Times New Roman" pitchFamily="18" charset="0"/>
                          </a:endParaRPr>
                        </a:p>
                      </a:txBody>
                      <a:tcPr anchor="ctr">
                        <a:solidFill>
                          <a:srgbClr val="38507C"/>
                        </a:solidFill>
                      </a:tcPr>
                    </a:tc>
                    <a:tc>
                      <a:txBody>
                        <a:bodyPr/>
                        <a:lstStyle/>
                        <a:p>
                          <a:pPr algn="ctr"/>
                          <a:r>
                            <a:rPr lang="zh-CN" altLang="en-US" sz="1200" dirty="0">
                              <a:latin typeface="微软雅黑" pitchFamily="34" charset="-122"/>
                              <a:ea typeface="微软雅黑" pitchFamily="34" charset="-122"/>
                            </a:rPr>
                            <a:t>证据分级</a:t>
                          </a:r>
                          <a:endParaRPr lang="zh-CN" altLang="en-US" sz="1200" dirty="0">
                            <a:latin typeface="微软雅黑" pitchFamily="34" charset="-122"/>
                            <a:ea typeface="微软雅黑" pitchFamily="34" charset="-122"/>
                            <a:cs typeface="Times New Roman" pitchFamily="18" charset="0"/>
                          </a:endParaRPr>
                        </a:p>
                      </a:txBody>
                      <a:tcPr anchor="ctr">
                        <a:solidFill>
                          <a:srgbClr val="38507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a:latin typeface="微软雅黑" pitchFamily="34" charset="-122"/>
                              <a:ea typeface="微软雅黑" pitchFamily="34" charset="-122"/>
                            </a:rPr>
                            <a:t>证据质量</a:t>
                          </a:r>
                          <a:endParaRPr lang="zh-CN" altLang="en-US" sz="1200" dirty="0">
                            <a:latin typeface="微软雅黑" pitchFamily="34" charset="-122"/>
                            <a:ea typeface="微软雅黑" pitchFamily="34" charset="-122"/>
                            <a:cs typeface="Times New Roman" pitchFamily="18" charset="0"/>
                          </a:endParaRPr>
                        </a:p>
                      </a:txBody>
                      <a:tcPr anchor="ctr">
                        <a:solidFill>
                          <a:srgbClr val="38507C"/>
                        </a:solidFill>
                      </a:tcPr>
                    </a:tc>
                    <a:tc>
                      <a:txBody>
                        <a:bodyPr/>
                        <a:lstStyle/>
                        <a:p>
                          <a:pPr algn="ctr"/>
                          <a:r>
                            <a:rPr lang="zh-CN" altLang="en-US" sz="1200" dirty="0">
                              <a:latin typeface="微软雅黑" pitchFamily="34" charset="-122"/>
                              <a:ea typeface="微软雅黑" pitchFamily="34" charset="-122"/>
                            </a:rPr>
                            <a:t>专家认可度（</a:t>
                          </a:r>
                          <a14:m>
                            <m:oMath xmlns:m="http://schemas.openxmlformats.org/officeDocument/2006/math">
                              <m:acc>
                                <m:accPr>
                                  <m:chr m:val="̅"/>
                                  <m:ctrlPr>
                                    <a:rPr lang="en-US" altLang="zh-CN" sz="1050" i="1" smtClean="0">
                                      <a:latin typeface="Cambria Math" panose="02040503050406030204" pitchFamily="18" charset="0"/>
                                    </a:rPr>
                                  </m:ctrlPr>
                                </m:accPr>
                                <m:e>
                                  <m:r>
                                    <a:rPr lang="en-US" altLang="zh-CN" sz="1050" smtClean="0">
                                      <a:latin typeface="Cambria Math"/>
                                    </a:rPr>
                                    <m:t>𝑿</m:t>
                                  </m:r>
                                </m:e>
                              </m:acc>
                              <m:r>
                                <a:rPr lang="en-US" altLang="zh-CN" sz="1050" smtClean="0">
                                  <a:latin typeface="Cambria Math"/>
                                </a:rPr>
                                <m:t>±</m:t>
                              </m:r>
                            </m:oMath>
                          </a14:m>
                          <a:r>
                            <a:rPr lang="en-US" altLang="zh-CN" sz="1050" dirty="0">
                              <a:latin typeface="微软雅黑" pitchFamily="34" charset="-122"/>
                              <a:ea typeface="微软雅黑" pitchFamily="34" charset="-122"/>
                            </a:rPr>
                            <a:t>S</a:t>
                          </a:r>
                          <a:r>
                            <a:rPr lang="zh-CN" altLang="en-US" sz="1050" dirty="0">
                              <a:latin typeface="微软雅黑" pitchFamily="34" charset="-122"/>
                              <a:ea typeface="微软雅黑" pitchFamily="34" charset="-122"/>
                            </a:rPr>
                            <a:t>）</a:t>
                          </a:r>
                          <a:endParaRPr lang="zh-CN" altLang="en-US" sz="1050" dirty="0">
                            <a:latin typeface="微软雅黑" pitchFamily="34" charset="-122"/>
                            <a:ea typeface="微软雅黑" pitchFamily="34" charset="-122"/>
                            <a:cs typeface="Times New Roman" pitchFamily="18" charset="0"/>
                          </a:endParaRPr>
                        </a:p>
                      </a:txBody>
                      <a:tcPr anchor="ctr">
                        <a:solidFill>
                          <a:srgbClr val="38507C"/>
                        </a:solidFill>
                      </a:tcPr>
                    </a:tc>
                    <a:extLst>
                      <a:ext uri="{0D108BD9-81ED-4DB2-BD59-A6C34878D82A}">
                        <a16:rowId xmlns:a16="http://schemas.microsoft.com/office/drawing/2014/main" val="10000"/>
                      </a:ext>
                    </a:extLst>
                  </a:tr>
                  <a:tr h="590875">
                    <a:tc>
                      <a:txBody>
                        <a:bodyPr/>
                        <a:lstStyle/>
                        <a:p>
                          <a:pPr algn="ctr">
                            <a:spcAft>
                              <a:spcPts val="0"/>
                            </a:spcAft>
                          </a:pPr>
                          <a:r>
                            <a:rPr lang="en-US" altLang="zh-CN" sz="1600" b="1" kern="100" dirty="0">
                              <a:solidFill>
                                <a:schemeClr val="tx1"/>
                              </a:solidFill>
                              <a:effectLst/>
                              <a:latin typeface="微软雅黑" pitchFamily="34" charset="-122"/>
                              <a:ea typeface="微软雅黑" pitchFamily="34" charset="-122"/>
                            </a:rPr>
                            <a:t>8</a:t>
                          </a:r>
                          <a:endParaRPr lang="zh-CN" sz="1600" b="1"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zh-CN" sz="1200" kern="100" dirty="0">
                              <a:effectLst/>
                              <a:latin typeface="微软雅黑" pitchFamily="34" charset="-122"/>
                              <a:ea typeface="微软雅黑" pitchFamily="34" charset="-122"/>
                            </a:rPr>
                            <a:t>抗</a:t>
                          </a:r>
                          <a:r>
                            <a:rPr lang="en-US" sz="1200" kern="100" dirty="0" err="1">
                              <a:effectLst/>
                              <a:latin typeface="微软雅黑" pitchFamily="34" charset="-122"/>
                              <a:ea typeface="微软雅黑" pitchFamily="34" charset="-122"/>
                            </a:rPr>
                            <a:t>dsDNA</a:t>
                          </a:r>
                          <a:r>
                            <a:rPr lang="zh-CN" sz="1200" kern="100" dirty="0">
                              <a:effectLst/>
                              <a:latin typeface="微软雅黑" pitchFamily="34" charset="-122"/>
                              <a:ea typeface="微软雅黑" pitchFamily="34" charset="-122"/>
                            </a:rPr>
                            <a:t>抗体作为</a:t>
                          </a:r>
                          <a:r>
                            <a:rPr lang="en-US" sz="1200" kern="100" dirty="0">
                              <a:effectLst/>
                              <a:latin typeface="微软雅黑" pitchFamily="34" charset="-122"/>
                              <a:ea typeface="微软雅黑" pitchFamily="34" charset="-122"/>
                            </a:rPr>
                            <a:t>SLE</a:t>
                          </a:r>
                          <a:r>
                            <a:rPr lang="zh-CN" sz="1200" kern="100" dirty="0">
                              <a:effectLst/>
                              <a:latin typeface="微软雅黑" pitchFamily="34" charset="-122"/>
                              <a:ea typeface="微软雅黑" pitchFamily="34" charset="-122"/>
                            </a:rPr>
                            <a:t>疾病活动性的监测指标之一，应定期进行检测</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200" kern="100" dirty="0">
                              <a:effectLst/>
                              <a:latin typeface="微软雅黑" pitchFamily="34" charset="-122"/>
                              <a:ea typeface="微软雅黑" pitchFamily="34" charset="-122"/>
                            </a:rPr>
                            <a:t>Ⅱ</a:t>
                          </a:r>
                          <a:r>
                            <a:rPr lang="en-US" altLang="zh-CN" sz="1200" kern="100" dirty="0">
                              <a:effectLst/>
                              <a:latin typeface="微软雅黑" pitchFamily="34" charset="-122"/>
                              <a:ea typeface="微软雅黑" pitchFamily="34" charset="-122"/>
                            </a:rPr>
                            <a:t>-2</a:t>
                          </a:r>
                          <a:endParaRPr lang="zh-CN" altLang="zh-CN" sz="1200" kern="100" dirty="0">
                            <a:effectLst/>
                            <a:latin typeface="微软雅黑" pitchFamily="34" charset="-122"/>
                            <a:ea typeface="微软雅黑" pitchFamily="34" charset="-122"/>
                            <a:cs typeface="Times New Roman" pitchFamily="18" charset="0"/>
                          </a:endParaRPr>
                        </a:p>
                      </a:txBody>
                      <a:tcPr anchor="ctr"/>
                    </a:tc>
                    <a:tc>
                      <a:txBody>
                        <a:bodyPr/>
                        <a:lstStyle/>
                        <a:p>
                          <a:pPr algn="ctr"/>
                          <a:r>
                            <a:rPr lang="en-US" altLang="zh-CN" sz="1200" dirty="0">
                              <a:latin typeface="微软雅黑" pitchFamily="34" charset="-122"/>
                              <a:ea typeface="微软雅黑" pitchFamily="34" charset="-122"/>
                            </a:rPr>
                            <a:t>B</a:t>
                          </a:r>
                          <a:endParaRPr lang="zh-CN" altLang="en-US" sz="1200" dirty="0">
                            <a:latin typeface="微软雅黑" pitchFamily="34" charset="-122"/>
                            <a:ea typeface="微软雅黑" pitchFamily="34" charset="-122"/>
                            <a:cs typeface="Times New Roman" pitchFamily="18" charset="0"/>
                          </a:endParaRPr>
                        </a:p>
                      </a:txBody>
                      <a:tcPr anchor="ctr"/>
                    </a:tc>
                    <a:tc>
                      <a:txBody>
                        <a:bodyPr/>
                        <a:lstStyle/>
                        <a:p>
                          <a:pPr algn="ctr">
                            <a:spcAft>
                              <a:spcPts val="0"/>
                            </a:spcAft>
                          </a:pPr>
                          <a:r>
                            <a:rPr lang="en-US" sz="1200" kern="100" dirty="0">
                              <a:effectLst/>
                              <a:latin typeface="微软雅黑" pitchFamily="34" charset="-122"/>
                              <a:ea typeface="微软雅黑" pitchFamily="34" charset="-122"/>
                            </a:rPr>
                            <a:t>8.70</a:t>
                          </a:r>
                          <a:r>
                            <a:rPr lang="zh-CN" sz="1200" kern="100" dirty="0">
                              <a:effectLst/>
                              <a:latin typeface="微软雅黑" pitchFamily="34" charset="-122"/>
                              <a:ea typeface="微软雅黑" pitchFamily="34" charset="-122"/>
                            </a:rPr>
                            <a:t>±</a:t>
                          </a:r>
                          <a:r>
                            <a:rPr lang="en-US" sz="1200" kern="100" dirty="0">
                              <a:effectLst/>
                              <a:latin typeface="微软雅黑" pitchFamily="34" charset="-122"/>
                              <a:ea typeface="微软雅黑" pitchFamily="34" charset="-122"/>
                            </a:rPr>
                            <a:t>1.43</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1"/>
                      </a:ext>
                    </a:extLst>
                  </a:tr>
                  <a:tr h="768137">
                    <a:tc>
                      <a:txBody>
                        <a:bodyPr/>
                        <a:lstStyle/>
                        <a:p>
                          <a:pPr algn="ctr">
                            <a:spcAft>
                              <a:spcPts val="0"/>
                            </a:spcAft>
                          </a:pPr>
                          <a:r>
                            <a:rPr lang="en-US" altLang="zh-CN" sz="1600" b="1" kern="100" dirty="0">
                              <a:solidFill>
                                <a:schemeClr val="tx1"/>
                              </a:solidFill>
                              <a:effectLst/>
                              <a:latin typeface="微软雅黑" pitchFamily="34" charset="-122"/>
                              <a:ea typeface="微软雅黑" pitchFamily="34" charset="-122"/>
                            </a:rPr>
                            <a:t>9</a:t>
                          </a:r>
                          <a:endParaRPr lang="zh-CN" sz="1600" b="1"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zh-CN" sz="1200" kern="100" dirty="0">
                              <a:effectLst/>
                              <a:latin typeface="微软雅黑" pitchFamily="34" charset="-122"/>
                              <a:ea typeface="微软雅黑" pitchFamily="34" charset="-122"/>
                            </a:rPr>
                            <a:t>对疑诊为</a:t>
                          </a:r>
                          <a:r>
                            <a:rPr lang="en-US" sz="1200" kern="100" dirty="0">
                              <a:effectLst/>
                              <a:latin typeface="微软雅黑" pitchFamily="34" charset="-122"/>
                              <a:ea typeface="微软雅黑" pitchFamily="34" charset="-122"/>
                            </a:rPr>
                            <a:t>RA</a:t>
                          </a:r>
                          <a:r>
                            <a:rPr lang="zh-CN" sz="1200" kern="100" dirty="0">
                              <a:effectLst/>
                              <a:latin typeface="微软雅黑" pitchFamily="34" charset="-122"/>
                              <a:ea typeface="微软雅黑" pitchFamily="34" charset="-122"/>
                            </a:rPr>
                            <a:t>的患者，应进行包括</a:t>
                          </a:r>
                          <a:r>
                            <a:rPr lang="en-US" sz="1200" kern="100" dirty="0">
                              <a:effectLst/>
                              <a:latin typeface="微软雅黑" pitchFamily="34" charset="-122"/>
                              <a:ea typeface="微软雅黑" pitchFamily="34" charset="-122"/>
                            </a:rPr>
                            <a:t>RF</a:t>
                          </a:r>
                          <a:r>
                            <a:rPr lang="zh-CN" sz="1200" kern="100" dirty="0">
                              <a:effectLst/>
                              <a:latin typeface="微软雅黑" pitchFamily="34" charset="-122"/>
                              <a:ea typeface="微软雅黑" pitchFamily="34" charset="-122"/>
                            </a:rPr>
                            <a:t>、抗</a:t>
                          </a:r>
                          <a:r>
                            <a:rPr lang="en-US" sz="1200" kern="100" dirty="0">
                              <a:effectLst/>
                              <a:latin typeface="微软雅黑" pitchFamily="34" charset="-122"/>
                              <a:ea typeface="微软雅黑" pitchFamily="34" charset="-122"/>
                            </a:rPr>
                            <a:t>CCP</a:t>
                          </a:r>
                          <a:r>
                            <a:rPr lang="zh-CN" altLang="en-US" sz="1200" kern="100" dirty="0">
                              <a:effectLst/>
                              <a:latin typeface="微软雅黑" pitchFamily="34" charset="-122"/>
                              <a:ea typeface="微软雅黑" pitchFamily="34" charset="-122"/>
                            </a:rPr>
                            <a:t>抗</a:t>
                          </a:r>
                          <a:r>
                            <a:rPr lang="zh-CN" sz="1200" kern="100" dirty="0">
                              <a:effectLst/>
                              <a:latin typeface="微软雅黑" pitchFamily="34" charset="-122"/>
                              <a:ea typeface="微软雅黑" pitchFamily="34" charset="-122"/>
                            </a:rPr>
                            <a:t>体在内的相关自身抗体的联合检测，以提高</a:t>
                          </a:r>
                          <a:r>
                            <a:rPr lang="en-US" sz="1200" kern="100" dirty="0">
                              <a:effectLst/>
                              <a:latin typeface="微软雅黑" pitchFamily="34" charset="-122"/>
                              <a:ea typeface="微软雅黑" pitchFamily="34" charset="-122"/>
                            </a:rPr>
                            <a:t>RA</a:t>
                          </a:r>
                          <a:r>
                            <a:rPr lang="zh-CN" sz="1200" kern="100" dirty="0">
                              <a:effectLst/>
                              <a:latin typeface="微软雅黑" pitchFamily="34" charset="-122"/>
                              <a:ea typeface="微软雅黑" pitchFamily="34" charset="-122"/>
                            </a:rPr>
                            <a:t>的早期诊断率</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200" kern="100" dirty="0">
                              <a:effectLst/>
                              <a:latin typeface="微软雅黑" pitchFamily="34" charset="-122"/>
                              <a:ea typeface="微软雅黑" pitchFamily="34" charset="-122"/>
                            </a:rPr>
                            <a:t>Ⅱ</a:t>
                          </a:r>
                          <a:r>
                            <a:rPr lang="en-US" altLang="zh-CN" sz="1200" kern="100" dirty="0">
                              <a:effectLst/>
                              <a:latin typeface="微软雅黑" pitchFamily="34" charset="-122"/>
                              <a:ea typeface="微软雅黑" pitchFamily="34" charset="-122"/>
                            </a:rPr>
                            <a:t>-2</a:t>
                          </a:r>
                          <a:endParaRPr lang="zh-CN" altLang="zh-CN" sz="1200" kern="100" dirty="0">
                            <a:effectLst/>
                            <a:latin typeface="微软雅黑" pitchFamily="34" charset="-122"/>
                            <a:ea typeface="微软雅黑" pitchFamily="34" charset="-122"/>
                            <a:cs typeface="Times New Roman" pitchFamily="18" charset="0"/>
                          </a:endParaRPr>
                        </a:p>
                      </a:txBody>
                      <a:tcPr anchor="ctr"/>
                    </a:tc>
                    <a:tc>
                      <a:txBody>
                        <a:bodyPr/>
                        <a:lstStyle/>
                        <a:p>
                          <a:pPr algn="ctr"/>
                          <a:r>
                            <a:rPr lang="en-US" altLang="zh-CN" sz="1200" dirty="0">
                              <a:latin typeface="微软雅黑" pitchFamily="34" charset="-122"/>
                              <a:ea typeface="微软雅黑" pitchFamily="34" charset="-122"/>
                            </a:rPr>
                            <a:t>A</a:t>
                          </a:r>
                          <a:endParaRPr lang="zh-CN" altLang="en-US" sz="1200" dirty="0">
                            <a:latin typeface="微软雅黑" pitchFamily="34" charset="-122"/>
                            <a:ea typeface="微软雅黑" pitchFamily="34" charset="-122"/>
                            <a:cs typeface="Times New Roman" pitchFamily="18" charset="0"/>
                          </a:endParaRPr>
                        </a:p>
                      </a:txBody>
                      <a:tcPr anchor="ctr"/>
                    </a:tc>
                    <a:tc>
                      <a:txBody>
                        <a:bodyPr/>
                        <a:lstStyle/>
                        <a:p>
                          <a:pPr algn="ctr">
                            <a:spcAft>
                              <a:spcPts val="0"/>
                            </a:spcAft>
                          </a:pPr>
                          <a:r>
                            <a:rPr lang="en-US" sz="1200" kern="100" dirty="0">
                              <a:effectLst/>
                              <a:latin typeface="微软雅黑" pitchFamily="34" charset="-122"/>
                              <a:ea typeface="微软雅黑" pitchFamily="34" charset="-122"/>
                            </a:rPr>
                            <a:t>8.82±1.24</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2"/>
                      </a:ext>
                    </a:extLst>
                  </a:tr>
                  <a:tr h="768137">
                    <a:tc>
                      <a:txBody>
                        <a:bodyPr/>
                        <a:lstStyle/>
                        <a:p>
                          <a:pPr algn="ctr">
                            <a:spcAft>
                              <a:spcPts val="0"/>
                            </a:spcAft>
                          </a:pPr>
                          <a:r>
                            <a:rPr lang="en-US" altLang="zh-CN" sz="1600" b="1" kern="100" dirty="0">
                              <a:solidFill>
                                <a:schemeClr val="tx1"/>
                              </a:solidFill>
                              <a:effectLst/>
                              <a:latin typeface="微软雅黑" pitchFamily="34" charset="-122"/>
                              <a:ea typeface="微软雅黑" pitchFamily="34" charset="-122"/>
                            </a:rPr>
                            <a:t>10</a:t>
                          </a:r>
                          <a:endParaRPr lang="zh-CN" sz="1600" b="1"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zh-CN" sz="1200" kern="100" dirty="0">
                              <a:effectLst/>
                              <a:latin typeface="微软雅黑" pitchFamily="34" charset="-122"/>
                              <a:ea typeface="微软雅黑" pitchFamily="34" charset="-122"/>
                            </a:rPr>
                            <a:t>诊断</a:t>
                          </a:r>
                          <a:r>
                            <a:rPr lang="en-US" sz="1200" kern="100" dirty="0">
                              <a:effectLst/>
                              <a:latin typeface="微软雅黑" pitchFamily="34" charset="-122"/>
                              <a:ea typeface="微软雅黑" pitchFamily="34" charset="-122"/>
                            </a:rPr>
                            <a:t>APS</a:t>
                          </a:r>
                          <a:r>
                            <a:rPr lang="zh-CN" sz="1200" kern="100" dirty="0">
                              <a:effectLst/>
                              <a:latin typeface="微软雅黑" pitchFamily="34" charset="-122"/>
                              <a:ea typeface="微软雅黑" pitchFamily="34" charset="-122"/>
                            </a:rPr>
                            <a:t>及评估血栓风险时，建议进行抗</a:t>
                          </a:r>
                          <a:r>
                            <a:rPr lang="en-US" sz="1200" kern="100" dirty="0">
                              <a:effectLst/>
                              <a:latin typeface="微软雅黑" pitchFamily="34" charset="-122"/>
                              <a:ea typeface="微软雅黑" pitchFamily="34" charset="-122"/>
                            </a:rPr>
                            <a:t>CL</a:t>
                          </a:r>
                          <a:r>
                            <a:rPr lang="zh-CN" sz="1200" kern="100" dirty="0">
                              <a:effectLst/>
                              <a:latin typeface="微软雅黑" pitchFamily="34" charset="-122"/>
                              <a:ea typeface="微软雅黑" pitchFamily="34" charset="-122"/>
                            </a:rPr>
                            <a:t>抗体、抗</a:t>
                          </a:r>
                          <a:r>
                            <a:rPr lang="el-GR" sz="1200" kern="100" dirty="0">
                              <a:effectLst/>
                              <a:latin typeface="微软雅黑" pitchFamily="34" charset="-122"/>
                              <a:ea typeface="微软雅黑" pitchFamily="34" charset="-122"/>
                            </a:rPr>
                            <a:t>β</a:t>
                          </a:r>
                          <a:r>
                            <a:rPr lang="en-US" sz="1200" kern="100" dirty="0">
                              <a:effectLst/>
                              <a:latin typeface="微软雅黑" pitchFamily="34" charset="-122"/>
                              <a:ea typeface="微软雅黑" pitchFamily="34" charset="-122"/>
                            </a:rPr>
                            <a:t>2GP</a:t>
                          </a:r>
                          <a:r>
                            <a:rPr lang="zh-CN" sz="1200" kern="100" dirty="0">
                              <a:effectLst/>
                              <a:latin typeface="微软雅黑" pitchFamily="34" charset="-122"/>
                              <a:ea typeface="微软雅黑" pitchFamily="34" charset="-122"/>
                            </a:rPr>
                            <a:t>Ⅰ、</a:t>
                          </a:r>
                          <a:r>
                            <a:rPr lang="en-US" sz="1200" kern="100" dirty="0">
                              <a:effectLst/>
                              <a:latin typeface="微软雅黑" pitchFamily="34" charset="-122"/>
                              <a:ea typeface="微软雅黑" pitchFamily="34" charset="-122"/>
                            </a:rPr>
                            <a:t>LA</a:t>
                          </a:r>
                          <a:r>
                            <a:rPr lang="zh-CN" sz="1200" kern="100" dirty="0">
                              <a:effectLst/>
                              <a:latin typeface="微软雅黑" pitchFamily="34" charset="-122"/>
                              <a:ea typeface="微软雅黑" pitchFamily="34" charset="-122"/>
                            </a:rPr>
                            <a:t>等抗磷脂抗体的联合检测</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200" kern="100" dirty="0">
                              <a:effectLst/>
                              <a:latin typeface="微软雅黑" pitchFamily="34" charset="-122"/>
                              <a:ea typeface="微软雅黑" pitchFamily="34" charset="-122"/>
                            </a:rPr>
                            <a:t>Ⅱ</a:t>
                          </a:r>
                          <a:r>
                            <a:rPr lang="en-US" altLang="zh-CN" sz="1200" kern="100" dirty="0">
                              <a:effectLst/>
                              <a:latin typeface="微软雅黑" pitchFamily="34" charset="-122"/>
                              <a:ea typeface="微软雅黑" pitchFamily="34" charset="-122"/>
                            </a:rPr>
                            <a:t>-2</a:t>
                          </a:r>
                          <a:endParaRPr lang="zh-CN" altLang="zh-CN" sz="1200" kern="100" dirty="0">
                            <a:effectLst/>
                            <a:latin typeface="微软雅黑" pitchFamily="34" charset="-122"/>
                            <a:ea typeface="微软雅黑" pitchFamily="34" charset="-122"/>
                            <a:cs typeface="Times New Roman" pitchFamily="18" charset="0"/>
                          </a:endParaRPr>
                        </a:p>
                      </a:txBody>
                      <a:tcPr anchor="ctr"/>
                    </a:tc>
                    <a:tc>
                      <a:txBody>
                        <a:bodyPr/>
                        <a:lstStyle/>
                        <a:p>
                          <a:pPr algn="ctr"/>
                          <a:r>
                            <a:rPr lang="en-US" altLang="zh-CN" sz="1200" dirty="0">
                              <a:latin typeface="微软雅黑" pitchFamily="34" charset="-122"/>
                              <a:ea typeface="微软雅黑" pitchFamily="34" charset="-122"/>
                            </a:rPr>
                            <a:t>B</a:t>
                          </a:r>
                          <a:endParaRPr lang="zh-CN" altLang="en-US" sz="1200" dirty="0">
                            <a:latin typeface="微软雅黑" pitchFamily="34" charset="-122"/>
                            <a:ea typeface="微软雅黑" pitchFamily="34" charset="-122"/>
                            <a:cs typeface="Times New Roman" pitchFamily="18" charset="0"/>
                          </a:endParaRPr>
                        </a:p>
                      </a:txBody>
                      <a:tcPr anchor="ctr"/>
                    </a:tc>
                    <a:tc>
                      <a:txBody>
                        <a:bodyPr/>
                        <a:lstStyle/>
                        <a:p>
                          <a:pPr algn="ctr">
                            <a:spcAft>
                              <a:spcPts val="0"/>
                            </a:spcAft>
                          </a:pPr>
                          <a:r>
                            <a:rPr lang="en-US" sz="1200" kern="100" dirty="0">
                              <a:effectLst/>
                              <a:latin typeface="微软雅黑" pitchFamily="34" charset="-122"/>
                              <a:ea typeface="微软雅黑" pitchFamily="34" charset="-122"/>
                            </a:rPr>
                            <a:t>8.58</a:t>
                          </a:r>
                          <a:r>
                            <a:rPr lang="zh-CN" sz="1200" kern="100" dirty="0">
                              <a:effectLst/>
                              <a:latin typeface="微软雅黑" pitchFamily="34" charset="-122"/>
                              <a:ea typeface="微软雅黑" pitchFamily="34" charset="-122"/>
                            </a:rPr>
                            <a:t>±</a:t>
                          </a:r>
                          <a:r>
                            <a:rPr lang="en-US" sz="1200" kern="100" dirty="0">
                              <a:effectLst/>
                              <a:latin typeface="微软雅黑" pitchFamily="34" charset="-122"/>
                              <a:ea typeface="微软雅黑" pitchFamily="34" charset="-122"/>
                            </a:rPr>
                            <a:t>1.26</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3"/>
                      </a:ext>
                    </a:extLst>
                  </a:tr>
                  <a:tr h="945400">
                    <a:tc>
                      <a:txBody>
                        <a:bodyPr/>
                        <a:lstStyle/>
                        <a:p>
                          <a:pPr algn="ctr">
                            <a:spcAft>
                              <a:spcPts val="0"/>
                            </a:spcAft>
                          </a:pPr>
                          <a:r>
                            <a:rPr lang="en-US" altLang="zh-CN" sz="1600" b="1" kern="100" dirty="0">
                              <a:solidFill>
                                <a:schemeClr val="tx1"/>
                              </a:solidFill>
                              <a:effectLst/>
                              <a:latin typeface="微软雅黑" pitchFamily="34" charset="-122"/>
                              <a:ea typeface="微软雅黑" pitchFamily="34" charset="-122"/>
                            </a:rPr>
                            <a:t>11</a:t>
                          </a:r>
                          <a:endParaRPr lang="zh-CN" sz="1600" b="1"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zh-CN" sz="1200" kern="100" dirty="0">
                              <a:effectLst/>
                              <a:latin typeface="微软雅黑" pitchFamily="34" charset="-122"/>
                              <a:ea typeface="微软雅黑" pitchFamily="34" charset="-122"/>
                            </a:rPr>
                            <a:t>对临床疑诊为</a:t>
                          </a:r>
                          <a:r>
                            <a:rPr lang="en-US" sz="1200" kern="100" dirty="0">
                              <a:effectLst/>
                              <a:latin typeface="微软雅黑" pitchFamily="34" charset="-122"/>
                              <a:ea typeface="微软雅黑" pitchFamily="34" charset="-122"/>
                            </a:rPr>
                            <a:t>ANCA</a:t>
                          </a:r>
                          <a:r>
                            <a:rPr lang="zh-CN" sz="1200" kern="100" dirty="0">
                              <a:effectLst/>
                              <a:latin typeface="微软雅黑" pitchFamily="34" charset="-122"/>
                              <a:ea typeface="微软雅黑" pitchFamily="34" charset="-122"/>
                            </a:rPr>
                            <a:t>相关性血管炎的患者建议进行</a:t>
                          </a:r>
                          <a:r>
                            <a:rPr lang="en-US" sz="1200" kern="100" dirty="0">
                              <a:effectLst/>
                              <a:latin typeface="微软雅黑" pitchFamily="34" charset="-122"/>
                              <a:ea typeface="微软雅黑" pitchFamily="34" charset="-122"/>
                            </a:rPr>
                            <a:t>ANCA</a:t>
                          </a:r>
                          <a:r>
                            <a:rPr lang="zh-CN" sz="1200" kern="100" dirty="0">
                              <a:effectLst/>
                              <a:latin typeface="微软雅黑" pitchFamily="34" charset="-122"/>
                              <a:ea typeface="微软雅黑" pitchFamily="34" charset="-122"/>
                            </a:rPr>
                            <a:t>测定．并针对抗</a:t>
                          </a:r>
                          <a:r>
                            <a:rPr lang="en-US" sz="1200" kern="100" dirty="0">
                              <a:effectLst/>
                              <a:latin typeface="微软雅黑" pitchFamily="34" charset="-122"/>
                              <a:ea typeface="微软雅黑" pitchFamily="34" charset="-122"/>
                            </a:rPr>
                            <a:t>PR3</a:t>
                          </a:r>
                          <a:r>
                            <a:rPr lang="zh-CN" sz="1200" kern="100" dirty="0">
                              <a:effectLst/>
                              <a:latin typeface="微软雅黑" pitchFamily="34" charset="-122"/>
                              <a:ea typeface="微软雅黑" pitchFamily="34" charset="-122"/>
                            </a:rPr>
                            <a:t>及抗</a:t>
                          </a:r>
                          <a:r>
                            <a:rPr lang="en-US" sz="1200" kern="100" dirty="0">
                              <a:effectLst/>
                              <a:latin typeface="微软雅黑" pitchFamily="34" charset="-122"/>
                              <a:ea typeface="微软雅黑" pitchFamily="34" charset="-122"/>
                            </a:rPr>
                            <a:t>MPO</a:t>
                          </a:r>
                          <a:r>
                            <a:rPr lang="zh-CN" sz="1200" kern="100" dirty="0">
                              <a:effectLst/>
                              <a:latin typeface="微软雅黑" pitchFamily="34" charset="-122"/>
                              <a:ea typeface="微软雅黑" pitchFamily="34" charset="-122"/>
                            </a:rPr>
                            <a:t>特异性抗体</a:t>
                          </a:r>
                          <a:r>
                            <a:rPr lang="zh-CN" altLang="zh-CN" sz="1200" kern="100" dirty="0">
                              <a:effectLst/>
                              <a:latin typeface="微软雅黑" pitchFamily="34" charset="-122"/>
                              <a:ea typeface="微软雅黑" pitchFamily="34" charset="-122"/>
                            </a:rPr>
                            <a:t>进行检测。作为疾病活动性的监测指标之一，建议对抗</a:t>
                          </a:r>
                          <a:r>
                            <a:rPr lang="en-US" altLang="zh-CN" sz="1200" kern="100" dirty="0">
                              <a:effectLst/>
                              <a:latin typeface="微软雅黑" pitchFamily="34" charset="-122"/>
                              <a:ea typeface="微软雅黑" pitchFamily="34" charset="-122"/>
                            </a:rPr>
                            <a:t>RP3</a:t>
                          </a:r>
                          <a:r>
                            <a:rPr lang="zh-CN" altLang="zh-CN" sz="1200" kern="100" dirty="0">
                              <a:effectLst/>
                              <a:latin typeface="微软雅黑" pitchFamily="34" charset="-122"/>
                              <a:ea typeface="微软雅黑" pitchFamily="34" charset="-122"/>
                            </a:rPr>
                            <a:t>及</a:t>
                          </a:r>
                          <a:r>
                            <a:rPr lang="en-US" altLang="zh-CN" sz="1200" kern="100" dirty="0">
                              <a:effectLst/>
                              <a:latin typeface="微软雅黑" pitchFamily="34" charset="-122"/>
                              <a:ea typeface="微软雅黑" pitchFamily="34" charset="-122"/>
                            </a:rPr>
                            <a:t>MPO</a:t>
                          </a:r>
                          <a:r>
                            <a:rPr lang="zh-CN" altLang="zh-CN" sz="1200" kern="100" dirty="0">
                              <a:effectLst/>
                              <a:latin typeface="微软雅黑" pitchFamily="34" charset="-122"/>
                              <a:ea typeface="微软雅黑" pitchFamily="34" charset="-122"/>
                            </a:rPr>
                            <a:t>抗体定期进行定量检测</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200" kern="100" dirty="0">
                              <a:effectLst/>
                              <a:latin typeface="微软雅黑" pitchFamily="34" charset="-122"/>
                              <a:ea typeface="微软雅黑" pitchFamily="34" charset="-122"/>
                            </a:rPr>
                            <a:t>Ⅱ</a:t>
                          </a:r>
                          <a:r>
                            <a:rPr lang="en-US" altLang="zh-CN" sz="1200" kern="100" dirty="0">
                              <a:effectLst/>
                              <a:latin typeface="微软雅黑" pitchFamily="34" charset="-122"/>
                              <a:ea typeface="微软雅黑" pitchFamily="34" charset="-122"/>
                            </a:rPr>
                            <a:t>-2</a:t>
                          </a:r>
                          <a:endParaRPr lang="zh-CN" altLang="zh-CN" sz="1200" kern="100" dirty="0">
                            <a:effectLst/>
                            <a:latin typeface="微软雅黑" pitchFamily="34" charset="-122"/>
                            <a:ea typeface="微软雅黑" pitchFamily="34" charset="-122"/>
                            <a:cs typeface="Times New Roman" pitchFamily="18" charset="0"/>
                          </a:endParaRPr>
                        </a:p>
                      </a:txBody>
                      <a:tcPr anchor="ctr"/>
                    </a:tc>
                    <a:tc>
                      <a:txBody>
                        <a:bodyPr/>
                        <a:lstStyle/>
                        <a:p>
                          <a:pPr algn="ctr"/>
                          <a:r>
                            <a:rPr lang="en-US" altLang="zh-CN" sz="1200" dirty="0">
                              <a:latin typeface="微软雅黑" pitchFamily="34" charset="-122"/>
                              <a:ea typeface="微软雅黑" pitchFamily="34" charset="-122"/>
                            </a:rPr>
                            <a:t>A</a:t>
                          </a:r>
                          <a:endParaRPr lang="zh-CN" altLang="en-US" sz="1200" dirty="0">
                            <a:latin typeface="微软雅黑" pitchFamily="34" charset="-122"/>
                            <a:ea typeface="微软雅黑" pitchFamily="34" charset="-122"/>
                            <a:cs typeface="Times New Roman" pitchFamily="18" charset="0"/>
                          </a:endParaRPr>
                        </a:p>
                      </a:txBody>
                      <a:tcPr anchor="ctr"/>
                    </a:tc>
                    <a:tc>
                      <a:txBody>
                        <a:bodyPr/>
                        <a:lstStyle/>
                        <a:p>
                          <a:pPr algn="ctr">
                            <a:spcAft>
                              <a:spcPts val="0"/>
                            </a:spcAft>
                          </a:pPr>
                          <a:r>
                            <a:rPr lang="en-US" sz="1200" kern="100" dirty="0">
                              <a:effectLst/>
                              <a:latin typeface="微软雅黑" pitchFamily="34" charset="-122"/>
                              <a:ea typeface="微软雅黑" pitchFamily="34" charset="-122"/>
                            </a:rPr>
                            <a:t>8.78</a:t>
                          </a:r>
                          <a:r>
                            <a:rPr lang="zh-CN" sz="1200" kern="100" dirty="0">
                              <a:effectLst/>
                              <a:latin typeface="微软雅黑" pitchFamily="34" charset="-122"/>
                              <a:ea typeface="微软雅黑" pitchFamily="34" charset="-122"/>
                            </a:rPr>
                            <a:t>±</a:t>
                          </a:r>
                          <a:r>
                            <a:rPr lang="en-US" sz="1200" kern="100" dirty="0">
                              <a:effectLst/>
                              <a:latin typeface="微软雅黑" pitchFamily="34" charset="-122"/>
                              <a:ea typeface="微软雅黑" pitchFamily="34" charset="-122"/>
                            </a:rPr>
                            <a:t>1.03</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4"/>
                      </a:ext>
                    </a:extLst>
                  </a:tr>
                  <a:tr h="768137">
                    <a:tc>
                      <a:txBody>
                        <a:bodyPr/>
                        <a:lstStyle/>
                        <a:p>
                          <a:pPr algn="ctr">
                            <a:spcAft>
                              <a:spcPts val="0"/>
                            </a:spcAft>
                          </a:pPr>
                          <a:r>
                            <a:rPr lang="en-US" altLang="zh-CN" sz="1600" b="1" kern="100" dirty="0">
                              <a:solidFill>
                                <a:schemeClr val="tx1"/>
                              </a:solidFill>
                              <a:effectLst/>
                              <a:latin typeface="微软雅黑" pitchFamily="34" charset="-122"/>
                              <a:ea typeface="微软雅黑" pitchFamily="34" charset="-122"/>
                            </a:rPr>
                            <a:t>12</a:t>
                          </a:r>
                          <a:endParaRPr lang="zh-CN" sz="1600" b="1"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zh-CN" sz="1200" kern="100" dirty="0">
                              <a:effectLst/>
                              <a:latin typeface="微软雅黑" pitchFamily="34" charset="-122"/>
                              <a:ea typeface="微软雅黑" pitchFamily="34" charset="-122"/>
                            </a:rPr>
                            <a:t>器官特异性自身免疫病如肝脏、中枢神经系统、血液系统、甲状腺等疾病，进行自身抗体检测有助于与非自身免疫病或非抗体介导的自身免疫病等进行鉴别</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200" kern="100" dirty="0">
                              <a:effectLst/>
                              <a:latin typeface="微软雅黑" pitchFamily="34" charset="-122"/>
                              <a:ea typeface="微软雅黑" pitchFamily="34" charset="-122"/>
                            </a:rPr>
                            <a:t>Ⅱ</a:t>
                          </a:r>
                          <a:r>
                            <a:rPr lang="en-US" altLang="zh-CN" sz="1200" kern="100" dirty="0">
                              <a:effectLst/>
                              <a:latin typeface="微软雅黑" pitchFamily="34" charset="-122"/>
                              <a:ea typeface="微软雅黑" pitchFamily="34" charset="-122"/>
                            </a:rPr>
                            <a:t>-2</a:t>
                          </a:r>
                          <a:endParaRPr lang="zh-CN" altLang="zh-CN" sz="1200" kern="100" dirty="0">
                            <a:effectLst/>
                            <a:latin typeface="微软雅黑" pitchFamily="34" charset="-122"/>
                            <a:ea typeface="微软雅黑" pitchFamily="34" charset="-122"/>
                            <a:cs typeface="Times New Roman" pitchFamily="18" charset="0"/>
                          </a:endParaRPr>
                        </a:p>
                      </a:txBody>
                      <a:tcPr anchor="ctr"/>
                    </a:tc>
                    <a:tc>
                      <a:txBody>
                        <a:bodyPr/>
                        <a:lstStyle/>
                        <a:p>
                          <a:pPr algn="ctr"/>
                          <a:r>
                            <a:rPr lang="en-US" altLang="zh-CN" sz="1200" dirty="0">
                              <a:latin typeface="微软雅黑" pitchFamily="34" charset="-122"/>
                              <a:ea typeface="微软雅黑" pitchFamily="34" charset="-122"/>
                            </a:rPr>
                            <a:t>A</a:t>
                          </a:r>
                          <a:endParaRPr lang="zh-CN" altLang="en-US" sz="1200" dirty="0">
                            <a:latin typeface="微软雅黑" pitchFamily="34" charset="-122"/>
                            <a:ea typeface="微软雅黑" pitchFamily="34" charset="-122"/>
                            <a:cs typeface="Times New Roman" pitchFamily="18" charset="0"/>
                          </a:endParaRPr>
                        </a:p>
                      </a:txBody>
                      <a:tcPr anchor="ctr"/>
                    </a:tc>
                    <a:tc>
                      <a:txBody>
                        <a:bodyPr/>
                        <a:lstStyle/>
                        <a:p>
                          <a:pPr algn="ctr">
                            <a:spcAft>
                              <a:spcPts val="0"/>
                            </a:spcAft>
                          </a:pPr>
                          <a:r>
                            <a:rPr lang="en-US" sz="1200" kern="100" dirty="0">
                              <a:effectLst/>
                              <a:latin typeface="微软雅黑" pitchFamily="34" charset="-122"/>
                              <a:ea typeface="微软雅黑" pitchFamily="34" charset="-122"/>
                            </a:rPr>
                            <a:t>8.62</a:t>
                          </a:r>
                          <a:r>
                            <a:rPr lang="zh-CN" sz="1200" kern="100" dirty="0">
                              <a:effectLst/>
                              <a:latin typeface="微软雅黑" pitchFamily="34" charset="-122"/>
                              <a:ea typeface="微软雅黑" pitchFamily="34" charset="-122"/>
                            </a:rPr>
                            <a:t>±</a:t>
                          </a:r>
                          <a:r>
                            <a:rPr lang="en-US" sz="1200" kern="100" dirty="0">
                              <a:effectLst/>
                              <a:latin typeface="微软雅黑" pitchFamily="34" charset="-122"/>
                              <a:ea typeface="微软雅黑" pitchFamily="34" charset="-122"/>
                            </a:rPr>
                            <a:t>1.28</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5"/>
                      </a:ext>
                    </a:extLst>
                  </a:tr>
                  <a:tr h="768137">
                    <a:tc>
                      <a:txBody>
                        <a:bodyPr/>
                        <a:lstStyle/>
                        <a:p>
                          <a:pPr algn="ctr">
                            <a:spcAft>
                              <a:spcPts val="0"/>
                            </a:spcAft>
                          </a:pPr>
                          <a:r>
                            <a:rPr lang="en-US" altLang="zh-CN" sz="1600" b="1" kern="100" dirty="0">
                              <a:solidFill>
                                <a:schemeClr val="tx1"/>
                              </a:solidFill>
                              <a:effectLst/>
                              <a:latin typeface="微软雅黑" pitchFamily="34" charset="-122"/>
                              <a:ea typeface="微软雅黑" pitchFamily="34" charset="-122"/>
                            </a:rPr>
                            <a:t>13</a:t>
                          </a:r>
                          <a:endParaRPr lang="zh-CN" sz="1600" b="1"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lnB w="28575" cap="flat" cmpd="sng" algn="ctr">
                          <a:solidFill>
                            <a:srgbClr val="38507C"/>
                          </a:solidFill>
                          <a:prstDash val="solid"/>
                          <a:round/>
                          <a:headEnd type="none" w="med" len="med"/>
                          <a:tailEnd type="none" w="med" len="med"/>
                        </a:lnB>
                      </a:tcPr>
                    </a:tc>
                    <a:tc>
                      <a:txBody>
                        <a:bodyPr/>
                        <a:lstStyle/>
                        <a:p>
                          <a:pPr algn="l">
                            <a:lnSpc>
                              <a:spcPct val="150000"/>
                            </a:lnSpc>
                            <a:spcAft>
                              <a:spcPts val="0"/>
                            </a:spcAft>
                          </a:pPr>
                          <a:r>
                            <a:rPr lang="zh-CN" sz="1200" kern="100" dirty="0">
                              <a:effectLst/>
                              <a:latin typeface="微软雅黑" pitchFamily="34" charset="-122"/>
                              <a:ea typeface="微软雅黑" pitchFamily="34" charset="-122"/>
                            </a:rPr>
                            <a:t>新自身抗体在自身免疫病诊断及疾病监测中的作用还需要临床验证和探讨，临床工作中医生应根据患者其体情况合理选用</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B w="28575" cap="flat" cmpd="sng" algn="ctr">
                          <a:solidFill>
                            <a:srgbClr val="38507C"/>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200" kern="100" dirty="0">
                              <a:effectLst/>
                              <a:latin typeface="微软雅黑" pitchFamily="34" charset="-122"/>
                              <a:ea typeface="微软雅黑" pitchFamily="34" charset="-122"/>
                            </a:rPr>
                            <a:t>Ⅲ</a:t>
                          </a:r>
                          <a:endParaRPr lang="zh-CN" altLang="zh-CN" sz="1200" kern="100" dirty="0">
                            <a:effectLst/>
                            <a:latin typeface="微软雅黑" pitchFamily="34" charset="-122"/>
                            <a:ea typeface="微软雅黑" pitchFamily="34" charset="-122"/>
                            <a:cs typeface="Times New Roman" pitchFamily="18" charset="0"/>
                          </a:endParaRPr>
                        </a:p>
                      </a:txBody>
                      <a:tcPr anchor="ctr">
                        <a:lnB w="28575" cap="flat" cmpd="sng" algn="ctr">
                          <a:solidFill>
                            <a:srgbClr val="38507C"/>
                          </a:solidFill>
                          <a:prstDash val="solid"/>
                          <a:round/>
                          <a:headEnd type="none" w="med" len="med"/>
                          <a:tailEnd type="none" w="med" len="med"/>
                        </a:lnB>
                      </a:tcPr>
                    </a:tc>
                    <a:tc>
                      <a:txBody>
                        <a:bodyPr/>
                        <a:lstStyle/>
                        <a:p>
                          <a:pPr algn="ctr"/>
                          <a:r>
                            <a:rPr lang="en-US" altLang="zh-CN" sz="1200" dirty="0">
                              <a:latin typeface="微软雅黑" pitchFamily="34" charset="-122"/>
                              <a:ea typeface="微软雅黑" pitchFamily="34" charset="-122"/>
                            </a:rPr>
                            <a:t>A</a:t>
                          </a:r>
                          <a:endParaRPr lang="zh-CN" altLang="en-US" sz="1200" dirty="0">
                            <a:latin typeface="微软雅黑" pitchFamily="34" charset="-122"/>
                            <a:ea typeface="微软雅黑" pitchFamily="34" charset="-122"/>
                            <a:cs typeface="Times New Roman" pitchFamily="18" charset="0"/>
                          </a:endParaRPr>
                        </a:p>
                      </a:txBody>
                      <a:tcPr anchor="ctr">
                        <a:lnB w="28575" cap="flat" cmpd="sng" algn="ctr">
                          <a:solidFill>
                            <a:srgbClr val="38507C"/>
                          </a:solidFill>
                          <a:prstDash val="solid"/>
                          <a:round/>
                          <a:headEnd type="none" w="med" len="med"/>
                          <a:tailEnd type="none" w="med" len="med"/>
                        </a:lnB>
                      </a:tcPr>
                    </a:tc>
                    <a:tc>
                      <a:txBody>
                        <a:bodyPr/>
                        <a:lstStyle/>
                        <a:p>
                          <a:pPr algn="ctr">
                            <a:spcAft>
                              <a:spcPts val="0"/>
                            </a:spcAft>
                          </a:pPr>
                          <a:r>
                            <a:rPr lang="en-US" sz="1200" kern="100" dirty="0">
                              <a:effectLst/>
                              <a:latin typeface="微软雅黑" pitchFamily="34" charset="-122"/>
                              <a:ea typeface="微软雅黑" pitchFamily="34" charset="-122"/>
                            </a:rPr>
                            <a:t>9.12±1.00</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B w="28575" cap="flat" cmpd="sng" algn="ctr">
                          <a:solidFill>
                            <a:srgbClr val="38507C"/>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mc:Choice>
        <mc:Fallback xmlns="">
          <p:graphicFrame>
            <p:nvGraphicFramePr>
              <p:cNvPr id="4" name="表格 3"/>
              <p:cNvGraphicFramePr>
                <a:graphicFrameLocks noGrp="1"/>
              </p:cNvGraphicFramePr>
              <p:nvPr>
                <p:extLst>
                  <p:ext uri="{D42A27DB-BD31-4B8C-83A1-F6EECF244321}">
                    <p14:modId xmlns:p14="http://schemas.microsoft.com/office/powerpoint/2010/main" xmlns="" xmlns:a14="http://schemas.microsoft.com/office/drawing/2010/main" val="2201259073"/>
                  </p:ext>
                </p:extLst>
              </p:nvPr>
            </p:nvGraphicFramePr>
            <p:xfrm>
              <a:off x="323528" y="1268447"/>
              <a:ext cx="8496944" cy="5256897"/>
            </p:xfrm>
            <a:graphic>
              <a:graphicData uri="http://schemas.openxmlformats.org/drawingml/2006/table">
                <a:tbl>
                  <a:tblPr firstRow="1" bandRow="1">
                    <a:tableStyleId>{F2DE63D5-997A-4646-A377-4702673A728D}</a:tableStyleId>
                  </a:tblPr>
                  <a:tblGrid>
                    <a:gridCol w="432048"/>
                    <a:gridCol w="5976663"/>
                    <a:gridCol w="504056"/>
                    <a:gridCol w="504056"/>
                    <a:gridCol w="1080121"/>
                  </a:tblGrid>
                  <a:tr h="648074">
                    <a:tc>
                      <a:txBody>
                        <a:bodyPr/>
                        <a:lstStyle/>
                        <a:p>
                          <a:pPr algn="ctr"/>
                          <a:endParaRPr lang="zh-CN" altLang="en-US" sz="1200" dirty="0">
                            <a:latin typeface="微软雅黑" pitchFamily="34" charset="-122"/>
                            <a:ea typeface="微软雅黑" pitchFamily="34" charset="-122"/>
                            <a:cs typeface="Times New Roman" pitchFamily="18" charset="0"/>
                          </a:endParaRPr>
                        </a:p>
                      </a:txBody>
                      <a:tcPr anchor="ctr">
                        <a:solidFill>
                          <a:srgbClr val="38507C"/>
                        </a:solidFill>
                      </a:tcPr>
                    </a:tc>
                    <a:tc>
                      <a:txBody>
                        <a:bodyPr/>
                        <a:lstStyle/>
                        <a:p>
                          <a:pPr algn="ctr"/>
                          <a:r>
                            <a:rPr lang="zh-CN" altLang="en-US" sz="1200" dirty="0" smtClean="0">
                              <a:latin typeface="微软雅黑" pitchFamily="34" charset="-122"/>
                              <a:ea typeface="微软雅黑" pitchFamily="34" charset="-122"/>
                            </a:rPr>
                            <a:t>专家建议</a:t>
                          </a:r>
                          <a:endParaRPr lang="zh-CN" altLang="en-US" sz="1200" dirty="0">
                            <a:latin typeface="微软雅黑" pitchFamily="34" charset="-122"/>
                            <a:ea typeface="微软雅黑" pitchFamily="34" charset="-122"/>
                            <a:cs typeface="Times New Roman" pitchFamily="18" charset="0"/>
                          </a:endParaRPr>
                        </a:p>
                      </a:txBody>
                      <a:tcPr anchor="ctr">
                        <a:solidFill>
                          <a:srgbClr val="38507C"/>
                        </a:solidFill>
                      </a:tcPr>
                    </a:tc>
                    <a:tc>
                      <a:txBody>
                        <a:bodyPr/>
                        <a:lstStyle/>
                        <a:p>
                          <a:pPr algn="ctr"/>
                          <a:r>
                            <a:rPr lang="zh-CN" altLang="en-US" sz="1200" dirty="0" smtClean="0">
                              <a:latin typeface="微软雅黑" pitchFamily="34" charset="-122"/>
                              <a:ea typeface="微软雅黑" pitchFamily="34" charset="-122"/>
                            </a:rPr>
                            <a:t>证据分级</a:t>
                          </a:r>
                          <a:endParaRPr lang="zh-CN" altLang="en-US" sz="1200" dirty="0">
                            <a:latin typeface="微软雅黑" pitchFamily="34" charset="-122"/>
                            <a:ea typeface="微软雅黑" pitchFamily="34" charset="-122"/>
                            <a:cs typeface="Times New Roman" pitchFamily="18" charset="0"/>
                          </a:endParaRPr>
                        </a:p>
                      </a:txBody>
                      <a:tcPr anchor="ctr">
                        <a:solidFill>
                          <a:srgbClr val="38507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latin typeface="微软雅黑" pitchFamily="34" charset="-122"/>
                              <a:ea typeface="微软雅黑" pitchFamily="34" charset="-122"/>
                            </a:rPr>
                            <a:t>证据质量</a:t>
                          </a:r>
                          <a:endParaRPr lang="zh-CN" altLang="en-US" sz="1200" dirty="0" smtClean="0">
                            <a:latin typeface="微软雅黑" pitchFamily="34" charset="-122"/>
                            <a:ea typeface="微软雅黑" pitchFamily="34" charset="-122"/>
                            <a:cs typeface="Times New Roman" pitchFamily="18" charset="0"/>
                          </a:endParaRPr>
                        </a:p>
                      </a:txBody>
                      <a:tcPr anchor="ctr">
                        <a:solidFill>
                          <a:srgbClr val="38507C"/>
                        </a:solidFill>
                      </a:tcPr>
                    </a:tc>
                    <a:tc>
                      <a:txBody>
                        <a:bodyPr/>
                        <a:lstStyle/>
                        <a:p>
                          <a:endParaRPr lang="zh-CN"/>
                        </a:p>
                      </a:txBody>
                      <a:tcPr anchor="ctr">
                        <a:blipFill rotWithShape="1">
                          <a:blip r:embed="rId2"/>
                          <a:stretch>
                            <a:fillRect l="-687571" b="-714151"/>
                          </a:stretch>
                        </a:blipFill>
                      </a:tcPr>
                    </a:tc>
                  </a:tr>
                  <a:tr h="590875">
                    <a:tc>
                      <a:txBody>
                        <a:bodyPr/>
                        <a:lstStyle/>
                        <a:p>
                          <a:pPr algn="ctr">
                            <a:spcAft>
                              <a:spcPts val="0"/>
                            </a:spcAft>
                          </a:pPr>
                          <a:r>
                            <a:rPr lang="en-US" altLang="zh-CN" sz="1600" b="1" kern="100" dirty="0" smtClean="0">
                              <a:solidFill>
                                <a:schemeClr val="tx1"/>
                              </a:solidFill>
                              <a:effectLst/>
                              <a:latin typeface="微软雅黑" pitchFamily="34" charset="-122"/>
                              <a:ea typeface="微软雅黑" pitchFamily="34" charset="-122"/>
                            </a:rPr>
                            <a:t>8</a:t>
                          </a:r>
                          <a:endParaRPr lang="zh-CN" sz="1600" b="1"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zh-CN" sz="1200" kern="100" dirty="0">
                              <a:effectLst/>
                              <a:latin typeface="微软雅黑" pitchFamily="34" charset="-122"/>
                              <a:ea typeface="微软雅黑" pitchFamily="34" charset="-122"/>
                            </a:rPr>
                            <a:t>抗</a:t>
                          </a:r>
                          <a:r>
                            <a:rPr lang="en-US" sz="1200" kern="100" dirty="0" err="1">
                              <a:effectLst/>
                              <a:latin typeface="微软雅黑" pitchFamily="34" charset="-122"/>
                              <a:ea typeface="微软雅黑" pitchFamily="34" charset="-122"/>
                            </a:rPr>
                            <a:t>dsDNA</a:t>
                          </a:r>
                          <a:r>
                            <a:rPr lang="zh-CN" sz="1200" kern="100" dirty="0">
                              <a:effectLst/>
                              <a:latin typeface="微软雅黑" pitchFamily="34" charset="-122"/>
                              <a:ea typeface="微软雅黑" pitchFamily="34" charset="-122"/>
                            </a:rPr>
                            <a:t>抗体作为</a:t>
                          </a:r>
                          <a:r>
                            <a:rPr lang="en-US" sz="1200" kern="100" dirty="0">
                              <a:effectLst/>
                              <a:latin typeface="微软雅黑" pitchFamily="34" charset="-122"/>
                              <a:ea typeface="微软雅黑" pitchFamily="34" charset="-122"/>
                            </a:rPr>
                            <a:t>SLE</a:t>
                          </a:r>
                          <a:r>
                            <a:rPr lang="zh-CN" sz="1200" kern="100" dirty="0">
                              <a:effectLst/>
                              <a:latin typeface="微软雅黑" pitchFamily="34" charset="-122"/>
                              <a:ea typeface="微软雅黑" pitchFamily="34" charset="-122"/>
                            </a:rPr>
                            <a:t>疾病活动性的监测指标之一，应定期进行</a:t>
                          </a:r>
                          <a:r>
                            <a:rPr lang="zh-CN" sz="1200" kern="100" dirty="0" smtClean="0">
                              <a:effectLst/>
                              <a:latin typeface="微软雅黑" pitchFamily="34" charset="-122"/>
                              <a:ea typeface="微软雅黑" pitchFamily="34" charset="-122"/>
                            </a:rPr>
                            <a:t>检测</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200" kern="100" dirty="0" smtClean="0">
                              <a:effectLst/>
                              <a:latin typeface="微软雅黑" pitchFamily="34" charset="-122"/>
                              <a:ea typeface="微软雅黑" pitchFamily="34" charset="-122"/>
                            </a:rPr>
                            <a:t>Ⅱ</a:t>
                          </a:r>
                          <a:r>
                            <a:rPr lang="en-US" altLang="zh-CN" sz="1200" kern="100" dirty="0" smtClean="0">
                              <a:effectLst/>
                              <a:latin typeface="微软雅黑" pitchFamily="34" charset="-122"/>
                              <a:ea typeface="微软雅黑" pitchFamily="34" charset="-122"/>
                            </a:rPr>
                            <a:t>-2</a:t>
                          </a:r>
                          <a:endParaRPr lang="zh-CN" altLang="zh-CN" sz="1200" kern="100" dirty="0" smtClean="0">
                            <a:effectLst/>
                            <a:latin typeface="微软雅黑" pitchFamily="34" charset="-122"/>
                            <a:ea typeface="微软雅黑" pitchFamily="34" charset="-122"/>
                            <a:cs typeface="Times New Roman" pitchFamily="18" charset="0"/>
                          </a:endParaRPr>
                        </a:p>
                      </a:txBody>
                      <a:tcPr anchor="ctr"/>
                    </a:tc>
                    <a:tc>
                      <a:txBody>
                        <a:bodyPr/>
                        <a:lstStyle/>
                        <a:p>
                          <a:pPr algn="ctr"/>
                          <a:r>
                            <a:rPr lang="en-US" altLang="zh-CN" sz="1200" dirty="0" smtClean="0">
                              <a:latin typeface="微软雅黑" pitchFamily="34" charset="-122"/>
                              <a:ea typeface="微软雅黑" pitchFamily="34" charset="-122"/>
                            </a:rPr>
                            <a:t>B</a:t>
                          </a:r>
                          <a:endParaRPr lang="zh-CN" altLang="en-US" sz="1200" dirty="0">
                            <a:latin typeface="微软雅黑" pitchFamily="34" charset="-122"/>
                            <a:ea typeface="微软雅黑" pitchFamily="34" charset="-122"/>
                            <a:cs typeface="Times New Roman" pitchFamily="18" charset="0"/>
                          </a:endParaRPr>
                        </a:p>
                      </a:txBody>
                      <a:tcPr anchor="ctr"/>
                    </a:tc>
                    <a:tc>
                      <a:txBody>
                        <a:bodyPr/>
                        <a:lstStyle/>
                        <a:p>
                          <a:pPr algn="ctr">
                            <a:spcAft>
                              <a:spcPts val="0"/>
                            </a:spcAft>
                          </a:pPr>
                          <a:r>
                            <a:rPr lang="en-US" sz="1200" kern="100" dirty="0">
                              <a:effectLst/>
                              <a:latin typeface="微软雅黑" pitchFamily="34" charset="-122"/>
                              <a:ea typeface="微软雅黑" pitchFamily="34" charset="-122"/>
                            </a:rPr>
                            <a:t>8.70</a:t>
                          </a:r>
                          <a:r>
                            <a:rPr lang="zh-CN" sz="1200" kern="100" dirty="0">
                              <a:effectLst/>
                              <a:latin typeface="微软雅黑" pitchFamily="34" charset="-122"/>
                              <a:ea typeface="微软雅黑" pitchFamily="34" charset="-122"/>
                            </a:rPr>
                            <a:t>±</a:t>
                          </a:r>
                          <a:r>
                            <a:rPr lang="en-US" sz="1200" kern="100" dirty="0" smtClean="0">
                              <a:effectLst/>
                              <a:latin typeface="微软雅黑" pitchFamily="34" charset="-122"/>
                              <a:ea typeface="微软雅黑" pitchFamily="34" charset="-122"/>
                            </a:rPr>
                            <a:t>1.43</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tr>
                  <a:tr h="768137">
                    <a:tc>
                      <a:txBody>
                        <a:bodyPr/>
                        <a:lstStyle/>
                        <a:p>
                          <a:pPr algn="ctr">
                            <a:spcAft>
                              <a:spcPts val="0"/>
                            </a:spcAft>
                          </a:pPr>
                          <a:r>
                            <a:rPr lang="en-US" altLang="zh-CN" sz="1600" b="1" kern="100" dirty="0" smtClean="0">
                              <a:solidFill>
                                <a:schemeClr val="tx1"/>
                              </a:solidFill>
                              <a:effectLst/>
                              <a:latin typeface="微软雅黑" pitchFamily="34" charset="-122"/>
                              <a:ea typeface="微软雅黑" pitchFamily="34" charset="-122"/>
                            </a:rPr>
                            <a:t>9</a:t>
                          </a:r>
                          <a:endParaRPr lang="zh-CN" sz="1600" b="1"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zh-CN" sz="1200" kern="100" dirty="0">
                              <a:effectLst/>
                              <a:latin typeface="微软雅黑" pitchFamily="34" charset="-122"/>
                              <a:ea typeface="微软雅黑" pitchFamily="34" charset="-122"/>
                            </a:rPr>
                            <a:t>对疑诊为</a:t>
                          </a:r>
                          <a:r>
                            <a:rPr lang="en-US" sz="1200" kern="100" dirty="0">
                              <a:effectLst/>
                              <a:latin typeface="微软雅黑" pitchFamily="34" charset="-122"/>
                              <a:ea typeface="微软雅黑" pitchFamily="34" charset="-122"/>
                            </a:rPr>
                            <a:t>RA</a:t>
                          </a:r>
                          <a:r>
                            <a:rPr lang="zh-CN" sz="1200" kern="100" dirty="0">
                              <a:effectLst/>
                              <a:latin typeface="微软雅黑" pitchFamily="34" charset="-122"/>
                              <a:ea typeface="微软雅黑" pitchFamily="34" charset="-122"/>
                            </a:rPr>
                            <a:t>的患者，应进行包括</a:t>
                          </a:r>
                          <a:r>
                            <a:rPr lang="en-US" sz="1200" kern="100" dirty="0">
                              <a:effectLst/>
                              <a:latin typeface="微软雅黑" pitchFamily="34" charset="-122"/>
                              <a:ea typeface="微软雅黑" pitchFamily="34" charset="-122"/>
                            </a:rPr>
                            <a:t>RF</a:t>
                          </a:r>
                          <a:r>
                            <a:rPr lang="zh-CN" sz="1200" kern="100" dirty="0">
                              <a:effectLst/>
                              <a:latin typeface="微软雅黑" pitchFamily="34" charset="-122"/>
                              <a:ea typeface="微软雅黑" pitchFamily="34" charset="-122"/>
                            </a:rPr>
                            <a:t>、抗</a:t>
                          </a:r>
                          <a:r>
                            <a:rPr lang="en-US" sz="1200" kern="100" dirty="0" smtClean="0">
                              <a:effectLst/>
                              <a:latin typeface="微软雅黑" pitchFamily="34" charset="-122"/>
                              <a:ea typeface="微软雅黑" pitchFamily="34" charset="-122"/>
                            </a:rPr>
                            <a:t>CCP</a:t>
                          </a:r>
                          <a:r>
                            <a:rPr lang="zh-CN" altLang="en-US" sz="1200" kern="100" dirty="0" smtClean="0">
                              <a:effectLst/>
                              <a:latin typeface="微软雅黑" pitchFamily="34" charset="-122"/>
                              <a:ea typeface="微软雅黑" pitchFamily="34" charset="-122"/>
                            </a:rPr>
                            <a:t>抗</a:t>
                          </a:r>
                          <a:r>
                            <a:rPr lang="zh-CN" sz="1200" kern="100" dirty="0" smtClean="0">
                              <a:effectLst/>
                              <a:latin typeface="微软雅黑" pitchFamily="34" charset="-122"/>
                              <a:ea typeface="微软雅黑" pitchFamily="34" charset="-122"/>
                            </a:rPr>
                            <a:t>体</a:t>
                          </a:r>
                          <a:r>
                            <a:rPr lang="zh-CN" sz="1200" kern="100" dirty="0">
                              <a:effectLst/>
                              <a:latin typeface="微软雅黑" pitchFamily="34" charset="-122"/>
                              <a:ea typeface="微软雅黑" pitchFamily="34" charset="-122"/>
                            </a:rPr>
                            <a:t>在内的相关自身抗体的联合检测，以提高</a:t>
                          </a:r>
                          <a:r>
                            <a:rPr lang="en-US" sz="1200" kern="100" dirty="0">
                              <a:effectLst/>
                              <a:latin typeface="微软雅黑" pitchFamily="34" charset="-122"/>
                              <a:ea typeface="微软雅黑" pitchFamily="34" charset="-122"/>
                            </a:rPr>
                            <a:t>RA</a:t>
                          </a:r>
                          <a:r>
                            <a:rPr lang="zh-CN" sz="1200" kern="100" dirty="0">
                              <a:effectLst/>
                              <a:latin typeface="微软雅黑" pitchFamily="34" charset="-122"/>
                              <a:ea typeface="微软雅黑" pitchFamily="34" charset="-122"/>
                            </a:rPr>
                            <a:t>的早期诊断</a:t>
                          </a:r>
                          <a:r>
                            <a:rPr lang="zh-CN" sz="1200" kern="100" dirty="0" smtClean="0">
                              <a:effectLst/>
                              <a:latin typeface="微软雅黑" pitchFamily="34" charset="-122"/>
                              <a:ea typeface="微软雅黑" pitchFamily="34" charset="-122"/>
                            </a:rPr>
                            <a:t>率</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200" kern="100" dirty="0" smtClean="0">
                              <a:effectLst/>
                              <a:latin typeface="微软雅黑" pitchFamily="34" charset="-122"/>
                              <a:ea typeface="微软雅黑" pitchFamily="34" charset="-122"/>
                            </a:rPr>
                            <a:t>Ⅱ</a:t>
                          </a:r>
                          <a:r>
                            <a:rPr lang="en-US" altLang="zh-CN" sz="1200" kern="100" dirty="0" smtClean="0">
                              <a:effectLst/>
                              <a:latin typeface="微软雅黑" pitchFamily="34" charset="-122"/>
                              <a:ea typeface="微软雅黑" pitchFamily="34" charset="-122"/>
                            </a:rPr>
                            <a:t>-2</a:t>
                          </a:r>
                          <a:endParaRPr lang="zh-CN" altLang="zh-CN" sz="1200" kern="100" dirty="0" smtClean="0">
                            <a:effectLst/>
                            <a:latin typeface="微软雅黑" pitchFamily="34" charset="-122"/>
                            <a:ea typeface="微软雅黑" pitchFamily="34" charset="-122"/>
                            <a:cs typeface="Times New Roman" pitchFamily="18" charset="0"/>
                          </a:endParaRPr>
                        </a:p>
                      </a:txBody>
                      <a:tcPr anchor="ctr"/>
                    </a:tc>
                    <a:tc>
                      <a:txBody>
                        <a:bodyPr/>
                        <a:lstStyle/>
                        <a:p>
                          <a:pPr algn="ctr"/>
                          <a:r>
                            <a:rPr lang="en-US" altLang="zh-CN" sz="1200" dirty="0" smtClean="0">
                              <a:latin typeface="微软雅黑" pitchFamily="34" charset="-122"/>
                              <a:ea typeface="微软雅黑" pitchFamily="34" charset="-122"/>
                            </a:rPr>
                            <a:t>A</a:t>
                          </a:r>
                          <a:endParaRPr lang="zh-CN" altLang="en-US" sz="1200" dirty="0">
                            <a:latin typeface="微软雅黑" pitchFamily="34" charset="-122"/>
                            <a:ea typeface="微软雅黑" pitchFamily="34" charset="-122"/>
                            <a:cs typeface="Times New Roman" pitchFamily="18" charset="0"/>
                          </a:endParaRPr>
                        </a:p>
                      </a:txBody>
                      <a:tcPr anchor="ctr"/>
                    </a:tc>
                    <a:tc>
                      <a:txBody>
                        <a:bodyPr/>
                        <a:lstStyle/>
                        <a:p>
                          <a:pPr algn="ctr">
                            <a:spcAft>
                              <a:spcPts val="0"/>
                            </a:spcAft>
                          </a:pPr>
                          <a:r>
                            <a:rPr lang="en-US" sz="1200" kern="100" dirty="0" smtClean="0">
                              <a:effectLst/>
                              <a:latin typeface="微软雅黑" pitchFamily="34" charset="-122"/>
                              <a:ea typeface="微软雅黑" pitchFamily="34" charset="-122"/>
                            </a:rPr>
                            <a:t>8.82±1.24</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tr>
                  <a:tr h="768137">
                    <a:tc>
                      <a:txBody>
                        <a:bodyPr/>
                        <a:lstStyle/>
                        <a:p>
                          <a:pPr algn="ctr">
                            <a:spcAft>
                              <a:spcPts val="0"/>
                            </a:spcAft>
                          </a:pPr>
                          <a:r>
                            <a:rPr lang="en-US" altLang="zh-CN" sz="1600" b="1" kern="100" dirty="0" smtClean="0">
                              <a:solidFill>
                                <a:schemeClr val="tx1"/>
                              </a:solidFill>
                              <a:effectLst/>
                              <a:latin typeface="微软雅黑" pitchFamily="34" charset="-122"/>
                              <a:ea typeface="微软雅黑" pitchFamily="34" charset="-122"/>
                            </a:rPr>
                            <a:t>10</a:t>
                          </a:r>
                          <a:endParaRPr lang="zh-CN" sz="1600" b="1"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zh-CN" sz="1200" kern="100" dirty="0">
                              <a:effectLst/>
                              <a:latin typeface="微软雅黑" pitchFamily="34" charset="-122"/>
                              <a:ea typeface="微软雅黑" pitchFamily="34" charset="-122"/>
                            </a:rPr>
                            <a:t>诊断</a:t>
                          </a:r>
                          <a:r>
                            <a:rPr lang="en-US" sz="1200" kern="100" dirty="0">
                              <a:effectLst/>
                              <a:latin typeface="微软雅黑" pitchFamily="34" charset="-122"/>
                              <a:ea typeface="微软雅黑" pitchFamily="34" charset="-122"/>
                            </a:rPr>
                            <a:t>APS</a:t>
                          </a:r>
                          <a:r>
                            <a:rPr lang="zh-CN" sz="1200" kern="100" dirty="0">
                              <a:effectLst/>
                              <a:latin typeface="微软雅黑" pitchFamily="34" charset="-122"/>
                              <a:ea typeface="微软雅黑" pitchFamily="34" charset="-122"/>
                            </a:rPr>
                            <a:t>及评估血栓风险时，建议进行抗</a:t>
                          </a:r>
                          <a:r>
                            <a:rPr lang="en-US" sz="1200" kern="100" dirty="0">
                              <a:effectLst/>
                              <a:latin typeface="微软雅黑" pitchFamily="34" charset="-122"/>
                              <a:ea typeface="微软雅黑" pitchFamily="34" charset="-122"/>
                            </a:rPr>
                            <a:t>CL</a:t>
                          </a:r>
                          <a:r>
                            <a:rPr lang="zh-CN" sz="1200" kern="100" dirty="0">
                              <a:effectLst/>
                              <a:latin typeface="微软雅黑" pitchFamily="34" charset="-122"/>
                              <a:ea typeface="微软雅黑" pitchFamily="34" charset="-122"/>
                            </a:rPr>
                            <a:t>抗体、抗</a:t>
                          </a:r>
                          <a:r>
                            <a:rPr lang="el-GR" sz="1200" kern="100" dirty="0">
                              <a:effectLst/>
                              <a:latin typeface="微软雅黑" pitchFamily="34" charset="-122"/>
                              <a:ea typeface="微软雅黑" pitchFamily="34" charset="-122"/>
                            </a:rPr>
                            <a:t>β</a:t>
                          </a:r>
                          <a:r>
                            <a:rPr lang="en-US" sz="1200" kern="100" dirty="0">
                              <a:effectLst/>
                              <a:latin typeface="微软雅黑" pitchFamily="34" charset="-122"/>
                              <a:ea typeface="微软雅黑" pitchFamily="34" charset="-122"/>
                            </a:rPr>
                            <a:t>2GP</a:t>
                          </a:r>
                          <a:r>
                            <a:rPr lang="zh-CN" sz="1200" kern="100" dirty="0">
                              <a:effectLst/>
                              <a:latin typeface="微软雅黑" pitchFamily="34" charset="-122"/>
                              <a:ea typeface="微软雅黑" pitchFamily="34" charset="-122"/>
                            </a:rPr>
                            <a:t>Ⅰ、</a:t>
                          </a:r>
                          <a:r>
                            <a:rPr lang="en-US" sz="1200" kern="100" dirty="0">
                              <a:effectLst/>
                              <a:latin typeface="微软雅黑" pitchFamily="34" charset="-122"/>
                              <a:ea typeface="微软雅黑" pitchFamily="34" charset="-122"/>
                            </a:rPr>
                            <a:t>LA</a:t>
                          </a:r>
                          <a:r>
                            <a:rPr lang="zh-CN" sz="1200" kern="100" dirty="0">
                              <a:effectLst/>
                              <a:latin typeface="微软雅黑" pitchFamily="34" charset="-122"/>
                              <a:ea typeface="微软雅黑" pitchFamily="34" charset="-122"/>
                            </a:rPr>
                            <a:t>等抗磷脂抗体的联合</a:t>
                          </a:r>
                          <a:r>
                            <a:rPr lang="zh-CN" sz="1200" kern="100" dirty="0" smtClean="0">
                              <a:effectLst/>
                              <a:latin typeface="微软雅黑" pitchFamily="34" charset="-122"/>
                              <a:ea typeface="微软雅黑" pitchFamily="34" charset="-122"/>
                            </a:rPr>
                            <a:t>检测</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200" kern="100" dirty="0" smtClean="0">
                              <a:effectLst/>
                              <a:latin typeface="微软雅黑" pitchFamily="34" charset="-122"/>
                              <a:ea typeface="微软雅黑" pitchFamily="34" charset="-122"/>
                            </a:rPr>
                            <a:t>Ⅱ</a:t>
                          </a:r>
                          <a:r>
                            <a:rPr lang="en-US" altLang="zh-CN" sz="1200" kern="100" dirty="0" smtClean="0">
                              <a:effectLst/>
                              <a:latin typeface="微软雅黑" pitchFamily="34" charset="-122"/>
                              <a:ea typeface="微软雅黑" pitchFamily="34" charset="-122"/>
                            </a:rPr>
                            <a:t>-2</a:t>
                          </a:r>
                          <a:endParaRPr lang="zh-CN" altLang="zh-CN" sz="1200" kern="100" dirty="0" smtClean="0">
                            <a:effectLst/>
                            <a:latin typeface="微软雅黑" pitchFamily="34" charset="-122"/>
                            <a:ea typeface="微软雅黑" pitchFamily="34" charset="-122"/>
                            <a:cs typeface="Times New Roman" pitchFamily="18" charset="0"/>
                          </a:endParaRPr>
                        </a:p>
                      </a:txBody>
                      <a:tcPr anchor="ctr"/>
                    </a:tc>
                    <a:tc>
                      <a:txBody>
                        <a:bodyPr/>
                        <a:lstStyle/>
                        <a:p>
                          <a:pPr algn="ctr"/>
                          <a:r>
                            <a:rPr lang="en-US" altLang="zh-CN" sz="1200" dirty="0" smtClean="0">
                              <a:latin typeface="微软雅黑" pitchFamily="34" charset="-122"/>
                              <a:ea typeface="微软雅黑" pitchFamily="34" charset="-122"/>
                            </a:rPr>
                            <a:t>B</a:t>
                          </a:r>
                          <a:endParaRPr lang="zh-CN" altLang="en-US" sz="1200" dirty="0">
                            <a:latin typeface="微软雅黑" pitchFamily="34" charset="-122"/>
                            <a:ea typeface="微软雅黑" pitchFamily="34" charset="-122"/>
                            <a:cs typeface="Times New Roman" pitchFamily="18" charset="0"/>
                          </a:endParaRPr>
                        </a:p>
                      </a:txBody>
                      <a:tcPr anchor="ctr"/>
                    </a:tc>
                    <a:tc>
                      <a:txBody>
                        <a:bodyPr/>
                        <a:lstStyle/>
                        <a:p>
                          <a:pPr algn="ctr">
                            <a:spcAft>
                              <a:spcPts val="0"/>
                            </a:spcAft>
                          </a:pPr>
                          <a:r>
                            <a:rPr lang="en-US" sz="1200" kern="100" dirty="0">
                              <a:effectLst/>
                              <a:latin typeface="微软雅黑" pitchFamily="34" charset="-122"/>
                              <a:ea typeface="微软雅黑" pitchFamily="34" charset="-122"/>
                            </a:rPr>
                            <a:t>8.58</a:t>
                          </a:r>
                          <a:r>
                            <a:rPr lang="zh-CN" sz="1200" kern="100" dirty="0">
                              <a:effectLst/>
                              <a:latin typeface="微软雅黑" pitchFamily="34" charset="-122"/>
                              <a:ea typeface="微软雅黑" pitchFamily="34" charset="-122"/>
                            </a:rPr>
                            <a:t>±</a:t>
                          </a:r>
                          <a:r>
                            <a:rPr lang="en-US" sz="1200" kern="100" dirty="0" smtClean="0">
                              <a:effectLst/>
                              <a:latin typeface="微软雅黑" pitchFamily="34" charset="-122"/>
                              <a:ea typeface="微软雅黑" pitchFamily="34" charset="-122"/>
                            </a:rPr>
                            <a:t>1.26</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tr>
                  <a:tr h="945400">
                    <a:tc>
                      <a:txBody>
                        <a:bodyPr/>
                        <a:lstStyle/>
                        <a:p>
                          <a:pPr algn="ctr">
                            <a:spcAft>
                              <a:spcPts val="0"/>
                            </a:spcAft>
                          </a:pPr>
                          <a:r>
                            <a:rPr lang="en-US" altLang="zh-CN" sz="1600" b="1" kern="100" dirty="0" smtClean="0">
                              <a:solidFill>
                                <a:schemeClr val="tx1"/>
                              </a:solidFill>
                              <a:effectLst/>
                              <a:latin typeface="微软雅黑" pitchFamily="34" charset="-122"/>
                              <a:ea typeface="微软雅黑" pitchFamily="34" charset="-122"/>
                            </a:rPr>
                            <a:t>11</a:t>
                          </a:r>
                          <a:endParaRPr lang="zh-CN" sz="1600" b="1"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zh-CN" sz="1200" kern="100" dirty="0">
                              <a:effectLst/>
                              <a:latin typeface="微软雅黑" pitchFamily="34" charset="-122"/>
                              <a:ea typeface="微软雅黑" pitchFamily="34" charset="-122"/>
                            </a:rPr>
                            <a:t>对临床疑诊为</a:t>
                          </a:r>
                          <a:r>
                            <a:rPr lang="en-US" sz="1200" kern="100" dirty="0">
                              <a:effectLst/>
                              <a:latin typeface="微软雅黑" pitchFamily="34" charset="-122"/>
                              <a:ea typeface="微软雅黑" pitchFamily="34" charset="-122"/>
                            </a:rPr>
                            <a:t>ANCA</a:t>
                          </a:r>
                          <a:r>
                            <a:rPr lang="zh-CN" sz="1200" kern="100" dirty="0">
                              <a:effectLst/>
                              <a:latin typeface="微软雅黑" pitchFamily="34" charset="-122"/>
                              <a:ea typeface="微软雅黑" pitchFamily="34" charset="-122"/>
                            </a:rPr>
                            <a:t>相关性血管炎的患者建议进行</a:t>
                          </a:r>
                          <a:r>
                            <a:rPr lang="en-US" sz="1200" kern="100" dirty="0">
                              <a:effectLst/>
                              <a:latin typeface="微软雅黑" pitchFamily="34" charset="-122"/>
                              <a:ea typeface="微软雅黑" pitchFamily="34" charset="-122"/>
                            </a:rPr>
                            <a:t>ANCA</a:t>
                          </a:r>
                          <a:r>
                            <a:rPr lang="zh-CN" sz="1200" kern="100" dirty="0">
                              <a:effectLst/>
                              <a:latin typeface="微软雅黑" pitchFamily="34" charset="-122"/>
                              <a:ea typeface="微软雅黑" pitchFamily="34" charset="-122"/>
                            </a:rPr>
                            <a:t>测定．并针对抗</a:t>
                          </a:r>
                          <a:r>
                            <a:rPr lang="en-US" sz="1200" kern="100" dirty="0">
                              <a:effectLst/>
                              <a:latin typeface="微软雅黑" pitchFamily="34" charset="-122"/>
                              <a:ea typeface="微软雅黑" pitchFamily="34" charset="-122"/>
                            </a:rPr>
                            <a:t>PR3</a:t>
                          </a:r>
                          <a:r>
                            <a:rPr lang="zh-CN" sz="1200" kern="100" dirty="0">
                              <a:effectLst/>
                              <a:latin typeface="微软雅黑" pitchFamily="34" charset="-122"/>
                              <a:ea typeface="微软雅黑" pitchFamily="34" charset="-122"/>
                            </a:rPr>
                            <a:t>及抗</a:t>
                          </a:r>
                          <a:r>
                            <a:rPr lang="en-US" sz="1200" kern="100" dirty="0">
                              <a:effectLst/>
                              <a:latin typeface="微软雅黑" pitchFamily="34" charset="-122"/>
                              <a:ea typeface="微软雅黑" pitchFamily="34" charset="-122"/>
                            </a:rPr>
                            <a:t>MPO</a:t>
                          </a:r>
                          <a:r>
                            <a:rPr lang="zh-CN" sz="1200" kern="100" dirty="0">
                              <a:effectLst/>
                              <a:latin typeface="微软雅黑" pitchFamily="34" charset="-122"/>
                              <a:ea typeface="微软雅黑" pitchFamily="34" charset="-122"/>
                            </a:rPr>
                            <a:t>特异性</a:t>
                          </a:r>
                          <a:r>
                            <a:rPr lang="zh-CN" sz="1200" kern="100" dirty="0" smtClean="0">
                              <a:effectLst/>
                              <a:latin typeface="微软雅黑" pitchFamily="34" charset="-122"/>
                              <a:ea typeface="微软雅黑" pitchFamily="34" charset="-122"/>
                            </a:rPr>
                            <a:t>抗体</a:t>
                          </a:r>
                          <a:r>
                            <a:rPr lang="zh-CN" altLang="zh-CN" sz="1200" kern="100" dirty="0" smtClean="0">
                              <a:effectLst/>
                              <a:latin typeface="微软雅黑" pitchFamily="34" charset="-122"/>
                              <a:ea typeface="微软雅黑" pitchFamily="34" charset="-122"/>
                            </a:rPr>
                            <a:t>进行检测。作为疾病活动性的监测指标之一，建议对抗</a:t>
                          </a:r>
                          <a:r>
                            <a:rPr lang="en-US" altLang="zh-CN" sz="1200" kern="100" dirty="0" smtClean="0">
                              <a:effectLst/>
                              <a:latin typeface="微软雅黑" pitchFamily="34" charset="-122"/>
                              <a:ea typeface="微软雅黑" pitchFamily="34" charset="-122"/>
                            </a:rPr>
                            <a:t>RP3</a:t>
                          </a:r>
                          <a:r>
                            <a:rPr lang="zh-CN" altLang="zh-CN" sz="1200" kern="100" dirty="0" smtClean="0">
                              <a:effectLst/>
                              <a:latin typeface="微软雅黑" pitchFamily="34" charset="-122"/>
                              <a:ea typeface="微软雅黑" pitchFamily="34" charset="-122"/>
                            </a:rPr>
                            <a:t>及</a:t>
                          </a:r>
                          <a:r>
                            <a:rPr lang="en-US" altLang="zh-CN" sz="1200" kern="100" dirty="0" smtClean="0">
                              <a:effectLst/>
                              <a:latin typeface="微软雅黑" pitchFamily="34" charset="-122"/>
                              <a:ea typeface="微软雅黑" pitchFamily="34" charset="-122"/>
                            </a:rPr>
                            <a:t>MPO</a:t>
                          </a:r>
                          <a:r>
                            <a:rPr lang="zh-CN" altLang="zh-CN" sz="1200" kern="100" dirty="0" smtClean="0">
                              <a:effectLst/>
                              <a:latin typeface="微软雅黑" pitchFamily="34" charset="-122"/>
                              <a:ea typeface="微软雅黑" pitchFamily="34" charset="-122"/>
                            </a:rPr>
                            <a:t>抗体定期进行定量检测</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200" kern="100" dirty="0" smtClean="0">
                              <a:effectLst/>
                              <a:latin typeface="微软雅黑" pitchFamily="34" charset="-122"/>
                              <a:ea typeface="微软雅黑" pitchFamily="34" charset="-122"/>
                            </a:rPr>
                            <a:t>Ⅱ</a:t>
                          </a:r>
                          <a:r>
                            <a:rPr lang="en-US" altLang="zh-CN" sz="1200" kern="100" dirty="0" smtClean="0">
                              <a:effectLst/>
                              <a:latin typeface="微软雅黑" pitchFamily="34" charset="-122"/>
                              <a:ea typeface="微软雅黑" pitchFamily="34" charset="-122"/>
                            </a:rPr>
                            <a:t>-2</a:t>
                          </a:r>
                          <a:endParaRPr lang="zh-CN" altLang="zh-CN" sz="1200" kern="100" dirty="0" smtClean="0">
                            <a:effectLst/>
                            <a:latin typeface="微软雅黑" pitchFamily="34" charset="-122"/>
                            <a:ea typeface="微软雅黑" pitchFamily="34" charset="-122"/>
                            <a:cs typeface="Times New Roman" pitchFamily="18" charset="0"/>
                          </a:endParaRPr>
                        </a:p>
                      </a:txBody>
                      <a:tcPr anchor="ctr"/>
                    </a:tc>
                    <a:tc>
                      <a:txBody>
                        <a:bodyPr/>
                        <a:lstStyle/>
                        <a:p>
                          <a:pPr algn="ctr"/>
                          <a:r>
                            <a:rPr lang="en-US" altLang="zh-CN" sz="1200" dirty="0" smtClean="0">
                              <a:latin typeface="微软雅黑" pitchFamily="34" charset="-122"/>
                              <a:ea typeface="微软雅黑" pitchFamily="34" charset="-122"/>
                            </a:rPr>
                            <a:t>A</a:t>
                          </a:r>
                          <a:endParaRPr lang="zh-CN" altLang="en-US" sz="1200" dirty="0">
                            <a:latin typeface="微软雅黑" pitchFamily="34" charset="-122"/>
                            <a:ea typeface="微软雅黑" pitchFamily="34" charset="-122"/>
                            <a:cs typeface="Times New Roman" pitchFamily="18" charset="0"/>
                          </a:endParaRPr>
                        </a:p>
                      </a:txBody>
                      <a:tcPr anchor="ctr"/>
                    </a:tc>
                    <a:tc>
                      <a:txBody>
                        <a:bodyPr/>
                        <a:lstStyle/>
                        <a:p>
                          <a:pPr algn="ctr">
                            <a:spcAft>
                              <a:spcPts val="0"/>
                            </a:spcAft>
                          </a:pPr>
                          <a:r>
                            <a:rPr lang="en-US" sz="1200" kern="100" dirty="0">
                              <a:effectLst/>
                              <a:latin typeface="微软雅黑" pitchFamily="34" charset="-122"/>
                              <a:ea typeface="微软雅黑" pitchFamily="34" charset="-122"/>
                            </a:rPr>
                            <a:t>8.78</a:t>
                          </a:r>
                          <a:r>
                            <a:rPr lang="zh-CN" sz="1200" kern="100" dirty="0">
                              <a:effectLst/>
                              <a:latin typeface="微软雅黑" pitchFamily="34" charset="-122"/>
                              <a:ea typeface="微软雅黑" pitchFamily="34" charset="-122"/>
                            </a:rPr>
                            <a:t>±</a:t>
                          </a:r>
                          <a:r>
                            <a:rPr lang="en-US" sz="1200" kern="100" dirty="0" smtClean="0">
                              <a:effectLst/>
                              <a:latin typeface="微软雅黑" pitchFamily="34" charset="-122"/>
                              <a:ea typeface="微软雅黑" pitchFamily="34" charset="-122"/>
                            </a:rPr>
                            <a:t>1.03</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tr>
                  <a:tr h="768137">
                    <a:tc>
                      <a:txBody>
                        <a:bodyPr/>
                        <a:lstStyle/>
                        <a:p>
                          <a:pPr algn="ctr">
                            <a:spcAft>
                              <a:spcPts val="0"/>
                            </a:spcAft>
                          </a:pPr>
                          <a:r>
                            <a:rPr lang="en-US" altLang="zh-CN" sz="1600" b="1" kern="100" dirty="0" smtClean="0">
                              <a:solidFill>
                                <a:schemeClr val="tx1"/>
                              </a:solidFill>
                              <a:effectLst/>
                              <a:latin typeface="微软雅黑" pitchFamily="34" charset="-122"/>
                              <a:ea typeface="微软雅黑" pitchFamily="34" charset="-122"/>
                            </a:rPr>
                            <a:t>12</a:t>
                          </a:r>
                          <a:endParaRPr lang="zh-CN" sz="1600" b="1"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zh-CN" sz="1200" kern="100" dirty="0">
                              <a:effectLst/>
                              <a:latin typeface="微软雅黑" pitchFamily="34" charset="-122"/>
                              <a:ea typeface="微软雅黑" pitchFamily="34" charset="-122"/>
                            </a:rPr>
                            <a:t>器官特异性自身免疫病如肝脏、中枢神经系统、血液系统、甲状腺等疾病，进行自身抗体检测有助于与非自身免疫病或非抗体介导的自身免疫病等进行</a:t>
                          </a:r>
                          <a:r>
                            <a:rPr lang="zh-CN" sz="1200" kern="100" dirty="0" smtClean="0">
                              <a:effectLst/>
                              <a:latin typeface="微软雅黑" pitchFamily="34" charset="-122"/>
                              <a:ea typeface="微软雅黑" pitchFamily="34" charset="-122"/>
                            </a:rPr>
                            <a:t>鉴别</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200" kern="100" dirty="0" smtClean="0">
                              <a:effectLst/>
                              <a:latin typeface="微软雅黑" pitchFamily="34" charset="-122"/>
                              <a:ea typeface="微软雅黑" pitchFamily="34" charset="-122"/>
                            </a:rPr>
                            <a:t>Ⅱ</a:t>
                          </a:r>
                          <a:r>
                            <a:rPr lang="en-US" altLang="zh-CN" sz="1200" kern="100" dirty="0" smtClean="0">
                              <a:effectLst/>
                              <a:latin typeface="微软雅黑" pitchFamily="34" charset="-122"/>
                              <a:ea typeface="微软雅黑" pitchFamily="34" charset="-122"/>
                            </a:rPr>
                            <a:t>-2</a:t>
                          </a:r>
                          <a:endParaRPr lang="zh-CN" altLang="zh-CN" sz="1200" kern="100" dirty="0" smtClean="0">
                            <a:effectLst/>
                            <a:latin typeface="微软雅黑" pitchFamily="34" charset="-122"/>
                            <a:ea typeface="微软雅黑" pitchFamily="34" charset="-122"/>
                            <a:cs typeface="Times New Roman" pitchFamily="18" charset="0"/>
                          </a:endParaRPr>
                        </a:p>
                      </a:txBody>
                      <a:tcPr anchor="ctr"/>
                    </a:tc>
                    <a:tc>
                      <a:txBody>
                        <a:bodyPr/>
                        <a:lstStyle/>
                        <a:p>
                          <a:pPr algn="ctr"/>
                          <a:r>
                            <a:rPr lang="en-US" altLang="zh-CN" sz="1200" dirty="0" smtClean="0">
                              <a:latin typeface="微软雅黑" pitchFamily="34" charset="-122"/>
                              <a:ea typeface="微软雅黑" pitchFamily="34" charset="-122"/>
                            </a:rPr>
                            <a:t>A</a:t>
                          </a:r>
                          <a:endParaRPr lang="zh-CN" altLang="en-US" sz="1200" dirty="0">
                            <a:latin typeface="微软雅黑" pitchFamily="34" charset="-122"/>
                            <a:ea typeface="微软雅黑" pitchFamily="34" charset="-122"/>
                            <a:cs typeface="Times New Roman" pitchFamily="18" charset="0"/>
                          </a:endParaRPr>
                        </a:p>
                      </a:txBody>
                      <a:tcPr anchor="ctr"/>
                    </a:tc>
                    <a:tc>
                      <a:txBody>
                        <a:bodyPr/>
                        <a:lstStyle/>
                        <a:p>
                          <a:pPr algn="ctr">
                            <a:spcAft>
                              <a:spcPts val="0"/>
                            </a:spcAft>
                          </a:pPr>
                          <a:r>
                            <a:rPr lang="en-US" sz="1200" kern="100" dirty="0">
                              <a:effectLst/>
                              <a:latin typeface="微软雅黑" pitchFamily="34" charset="-122"/>
                              <a:ea typeface="微软雅黑" pitchFamily="34" charset="-122"/>
                            </a:rPr>
                            <a:t>8.62</a:t>
                          </a:r>
                          <a:r>
                            <a:rPr lang="zh-CN" sz="1200" kern="100" dirty="0">
                              <a:effectLst/>
                              <a:latin typeface="微软雅黑" pitchFamily="34" charset="-122"/>
                              <a:ea typeface="微软雅黑" pitchFamily="34" charset="-122"/>
                            </a:rPr>
                            <a:t>±</a:t>
                          </a:r>
                          <a:r>
                            <a:rPr lang="en-US" sz="1200" kern="100" dirty="0" smtClean="0">
                              <a:effectLst/>
                              <a:latin typeface="微软雅黑" pitchFamily="34" charset="-122"/>
                              <a:ea typeface="微软雅黑" pitchFamily="34" charset="-122"/>
                            </a:rPr>
                            <a:t>1.28</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tr>
                  <a:tr h="768137">
                    <a:tc>
                      <a:txBody>
                        <a:bodyPr/>
                        <a:lstStyle/>
                        <a:p>
                          <a:pPr algn="ctr">
                            <a:spcAft>
                              <a:spcPts val="0"/>
                            </a:spcAft>
                          </a:pPr>
                          <a:r>
                            <a:rPr lang="en-US" altLang="zh-CN" sz="1600" b="1" kern="100" dirty="0" smtClean="0">
                              <a:solidFill>
                                <a:schemeClr val="tx1"/>
                              </a:solidFill>
                              <a:effectLst/>
                              <a:latin typeface="微软雅黑" pitchFamily="34" charset="-122"/>
                              <a:ea typeface="微软雅黑" pitchFamily="34" charset="-122"/>
                            </a:rPr>
                            <a:t>13</a:t>
                          </a:r>
                          <a:endParaRPr lang="zh-CN" sz="1600" b="1"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lnB w="28575" cap="flat" cmpd="sng" algn="ctr">
                          <a:solidFill>
                            <a:srgbClr val="38507C"/>
                          </a:solidFill>
                          <a:prstDash val="solid"/>
                          <a:round/>
                          <a:headEnd type="none" w="med" len="med"/>
                          <a:tailEnd type="none" w="med" len="med"/>
                        </a:lnB>
                      </a:tcPr>
                    </a:tc>
                    <a:tc>
                      <a:txBody>
                        <a:bodyPr/>
                        <a:lstStyle/>
                        <a:p>
                          <a:pPr algn="l">
                            <a:lnSpc>
                              <a:spcPct val="150000"/>
                            </a:lnSpc>
                            <a:spcAft>
                              <a:spcPts val="0"/>
                            </a:spcAft>
                          </a:pPr>
                          <a:r>
                            <a:rPr lang="zh-CN" sz="1200" kern="100" dirty="0">
                              <a:effectLst/>
                              <a:latin typeface="微软雅黑" pitchFamily="34" charset="-122"/>
                              <a:ea typeface="微软雅黑" pitchFamily="34" charset="-122"/>
                            </a:rPr>
                            <a:t>新自身抗体在自身免疫病诊断及疾病监测中的作用还需要临床验证和探讨，临床工作中医生应根据患者其体情况合理</a:t>
                          </a:r>
                          <a:r>
                            <a:rPr lang="zh-CN" sz="1200" kern="100" dirty="0" smtClean="0">
                              <a:effectLst/>
                              <a:latin typeface="微软雅黑" pitchFamily="34" charset="-122"/>
                              <a:ea typeface="微软雅黑" pitchFamily="34" charset="-122"/>
                            </a:rPr>
                            <a:t>选用</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B w="28575" cap="flat" cmpd="sng" algn="ctr">
                          <a:solidFill>
                            <a:srgbClr val="38507C"/>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200" kern="100" dirty="0" smtClean="0">
                              <a:effectLst/>
                              <a:latin typeface="微软雅黑" pitchFamily="34" charset="-122"/>
                              <a:ea typeface="微软雅黑" pitchFamily="34" charset="-122"/>
                            </a:rPr>
                            <a:t>Ⅲ</a:t>
                          </a:r>
                          <a:endParaRPr lang="zh-CN" altLang="zh-CN" sz="1200" kern="100" dirty="0" smtClean="0">
                            <a:effectLst/>
                            <a:latin typeface="微软雅黑" pitchFamily="34" charset="-122"/>
                            <a:ea typeface="微软雅黑" pitchFamily="34" charset="-122"/>
                            <a:cs typeface="Times New Roman" pitchFamily="18" charset="0"/>
                          </a:endParaRPr>
                        </a:p>
                      </a:txBody>
                      <a:tcPr anchor="ctr">
                        <a:lnB w="28575" cap="flat" cmpd="sng" algn="ctr">
                          <a:solidFill>
                            <a:srgbClr val="38507C"/>
                          </a:solidFill>
                          <a:prstDash val="solid"/>
                          <a:round/>
                          <a:headEnd type="none" w="med" len="med"/>
                          <a:tailEnd type="none" w="med" len="med"/>
                        </a:lnB>
                      </a:tcPr>
                    </a:tc>
                    <a:tc>
                      <a:txBody>
                        <a:bodyPr/>
                        <a:lstStyle/>
                        <a:p>
                          <a:pPr algn="ctr"/>
                          <a:r>
                            <a:rPr lang="en-US" altLang="zh-CN" sz="1200" dirty="0" smtClean="0">
                              <a:latin typeface="微软雅黑" pitchFamily="34" charset="-122"/>
                              <a:ea typeface="微软雅黑" pitchFamily="34" charset="-122"/>
                            </a:rPr>
                            <a:t>A</a:t>
                          </a:r>
                          <a:endParaRPr lang="zh-CN" altLang="en-US" sz="1200" dirty="0">
                            <a:latin typeface="微软雅黑" pitchFamily="34" charset="-122"/>
                            <a:ea typeface="微软雅黑" pitchFamily="34" charset="-122"/>
                            <a:cs typeface="Times New Roman" pitchFamily="18" charset="0"/>
                          </a:endParaRPr>
                        </a:p>
                      </a:txBody>
                      <a:tcPr anchor="ctr">
                        <a:lnB w="28575" cap="flat" cmpd="sng" algn="ctr">
                          <a:solidFill>
                            <a:srgbClr val="38507C"/>
                          </a:solidFill>
                          <a:prstDash val="solid"/>
                          <a:round/>
                          <a:headEnd type="none" w="med" len="med"/>
                          <a:tailEnd type="none" w="med" len="med"/>
                        </a:lnB>
                      </a:tcPr>
                    </a:tc>
                    <a:tc>
                      <a:txBody>
                        <a:bodyPr/>
                        <a:lstStyle/>
                        <a:p>
                          <a:pPr algn="ctr">
                            <a:spcAft>
                              <a:spcPts val="0"/>
                            </a:spcAft>
                          </a:pPr>
                          <a:r>
                            <a:rPr lang="en-US" sz="1200" kern="100" dirty="0" smtClean="0">
                              <a:effectLst/>
                              <a:latin typeface="微软雅黑" pitchFamily="34" charset="-122"/>
                              <a:ea typeface="微软雅黑" pitchFamily="34" charset="-122"/>
                            </a:rPr>
                            <a:t>9.12±1.00</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lnB w="28575" cap="flat" cmpd="sng" algn="ctr">
                          <a:solidFill>
                            <a:srgbClr val="38507C"/>
                          </a:solidFill>
                          <a:prstDash val="solid"/>
                          <a:round/>
                          <a:headEnd type="none" w="med" len="med"/>
                          <a:tailEnd type="none" w="med" len="med"/>
                        </a:lnB>
                      </a:tcPr>
                    </a:tc>
                  </a:tr>
                </a:tbl>
              </a:graphicData>
            </a:graphic>
          </p:graphicFrame>
        </mc:Fallback>
      </mc:AlternateContent>
      <p:grpSp>
        <p:nvGrpSpPr>
          <p:cNvPr id="5" name="组合 4"/>
          <p:cNvGrpSpPr/>
          <p:nvPr/>
        </p:nvGrpSpPr>
        <p:grpSpPr>
          <a:xfrm>
            <a:off x="0" y="284389"/>
            <a:ext cx="1692275" cy="529772"/>
            <a:chOff x="0" y="284389"/>
            <a:chExt cx="1692275" cy="529772"/>
          </a:xfrm>
          <a:solidFill>
            <a:srgbClr val="38507C"/>
          </a:solidFill>
        </p:grpSpPr>
        <p:sp>
          <p:nvSpPr>
            <p:cNvPr id="6" name="矩形 5"/>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7" name="矩形 6"/>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0" y="284389"/>
            <a:ext cx="4244585" cy="529772"/>
            <a:chOff x="0" y="284389"/>
            <a:chExt cx="1571087" cy="529772"/>
          </a:xfrm>
          <a:solidFill>
            <a:srgbClr val="38507C"/>
          </a:solidFill>
        </p:grpSpPr>
        <p:sp>
          <p:nvSpPr>
            <p:cNvPr id="9" name="矩形 8"/>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最新指南解读</a:t>
              </a:r>
            </a:p>
          </p:txBody>
        </p:sp>
        <p:sp>
          <p:nvSpPr>
            <p:cNvPr id="10" name="矩形 9"/>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1" name="直接连接符 10"/>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7723554" y="312525"/>
            <a:ext cx="1415773"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国内建议</a:t>
            </a: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1387525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71800" y="1916228"/>
            <a:ext cx="5112568" cy="3745020"/>
          </a:xfrm>
        </p:spPr>
        <p:txBody>
          <a:bodyPr>
            <a:normAutofit/>
          </a:bodyPr>
          <a:lstStyle/>
          <a:p>
            <a:pPr marL="0" indent="0">
              <a:lnSpc>
                <a:spcPct val="150000"/>
              </a:lnSpc>
              <a:spcBef>
                <a:spcPts val="1600"/>
              </a:spcBef>
              <a:buNone/>
            </a:pPr>
            <a:r>
              <a:rPr lang="zh-CN" altLang="en-US" b="1" dirty="0">
                <a:solidFill>
                  <a:srgbClr val="38507C"/>
                </a:solidFill>
                <a:latin typeface="微软雅黑" panose="020B0503020204020204" pitchFamily="34" charset="-122"/>
                <a:ea typeface="微软雅黑" panose="020B0503020204020204" pitchFamily="34" charset="-122"/>
              </a:rPr>
              <a:t>自身抗体与自身免疫性疾病</a:t>
            </a:r>
            <a:endParaRPr lang="en-US" altLang="zh-CN" b="1" dirty="0">
              <a:solidFill>
                <a:srgbClr val="38507C"/>
              </a:solidFill>
              <a:latin typeface="微软雅黑" panose="020B0503020204020204" pitchFamily="34" charset="-122"/>
              <a:ea typeface="微软雅黑" panose="020B0503020204020204" pitchFamily="34" charset="-122"/>
            </a:endParaRPr>
          </a:p>
          <a:p>
            <a:pPr marL="0" indent="0">
              <a:lnSpc>
                <a:spcPct val="150000"/>
              </a:lnSpc>
              <a:spcBef>
                <a:spcPts val="1600"/>
              </a:spcBef>
              <a:buNone/>
            </a:pPr>
            <a:r>
              <a:rPr lang="zh-CN" altLang="en-US" b="1" dirty="0">
                <a:solidFill>
                  <a:srgbClr val="38507C"/>
                </a:solidFill>
                <a:latin typeface="微软雅黑" panose="020B0503020204020204" pitchFamily="34" charset="-122"/>
                <a:ea typeface="微软雅黑" panose="020B0503020204020204" pitchFamily="34" charset="-122"/>
              </a:rPr>
              <a:t>自身抗体检测的现状</a:t>
            </a:r>
            <a:endParaRPr lang="en-US" altLang="zh-CN" b="1" dirty="0">
              <a:solidFill>
                <a:srgbClr val="38507C"/>
              </a:solidFill>
              <a:latin typeface="微软雅黑" panose="020B0503020204020204" pitchFamily="34" charset="-122"/>
              <a:ea typeface="微软雅黑" panose="020B0503020204020204" pitchFamily="34" charset="-122"/>
            </a:endParaRPr>
          </a:p>
          <a:p>
            <a:pPr marL="0" indent="0">
              <a:lnSpc>
                <a:spcPct val="150000"/>
              </a:lnSpc>
              <a:spcBef>
                <a:spcPts val="1600"/>
              </a:spcBef>
              <a:buNone/>
            </a:pPr>
            <a:r>
              <a:rPr lang="zh-CN" altLang="en-US" b="1" dirty="0">
                <a:solidFill>
                  <a:srgbClr val="38507C"/>
                </a:solidFill>
                <a:latin typeface="微软雅黑" panose="020B0503020204020204" pitchFamily="34" charset="-122"/>
                <a:ea typeface="微软雅黑" panose="020B0503020204020204" pitchFamily="34" charset="-122"/>
              </a:rPr>
              <a:t>最新指南解读</a:t>
            </a:r>
            <a:endParaRPr lang="en-US" altLang="zh-CN" b="1" dirty="0">
              <a:solidFill>
                <a:srgbClr val="38507C"/>
              </a:solidFill>
              <a:latin typeface="微软雅黑" panose="020B0503020204020204" pitchFamily="34" charset="-122"/>
              <a:ea typeface="微软雅黑" panose="020B0503020204020204" pitchFamily="34" charset="-122"/>
            </a:endParaRPr>
          </a:p>
          <a:p>
            <a:pPr marL="0" indent="0">
              <a:lnSpc>
                <a:spcPct val="150000"/>
              </a:lnSpc>
              <a:spcBef>
                <a:spcPts val="1600"/>
              </a:spcBef>
              <a:buNone/>
            </a:pPr>
            <a:r>
              <a:rPr lang="zh-CN" altLang="en-US" b="1" dirty="0">
                <a:solidFill>
                  <a:srgbClr val="38507C"/>
                </a:solidFill>
                <a:latin typeface="微软雅黑" panose="020B0503020204020204" pitchFamily="34" charset="-122"/>
                <a:ea typeface="微软雅黑" panose="020B0503020204020204" pitchFamily="34" charset="-122"/>
              </a:rPr>
              <a:t>自身抗体检测的发展方向</a:t>
            </a:r>
            <a:endParaRPr lang="en-US" altLang="zh-CN" b="1" dirty="0">
              <a:solidFill>
                <a:srgbClr val="38507C"/>
              </a:solidFill>
              <a:latin typeface="微软雅黑" panose="020B0503020204020204" pitchFamily="34" charset="-122"/>
              <a:ea typeface="微软雅黑" panose="020B0503020204020204" pitchFamily="34" charset="-122"/>
            </a:endParaRPr>
          </a:p>
          <a:p>
            <a:pPr marL="0" indent="0">
              <a:lnSpc>
                <a:spcPct val="150000"/>
              </a:lnSpc>
              <a:spcBef>
                <a:spcPts val="1600"/>
              </a:spcBef>
              <a:buNone/>
            </a:pPr>
            <a:endParaRPr lang="en-US" altLang="zh-CN" b="1" dirty="0">
              <a:solidFill>
                <a:srgbClr val="38507C"/>
              </a:solidFill>
              <a:latin typeface="微软雅黑" panose="020B0503020204020204" pitchFamily="34" charset="-122"/>
              <a:ea typeface="微软雅黑" panose="020B0503020204020204" pitchFamily="34" charset="-122"/>
            </a:endParaRPr>
          </a:p>
        </p:txBody>
      </p:sp>
      <p:sp>
        <p:nvSpPr>
          <p:cNvPr id="40" name="圆角矩形 39"/>
          <p:cNvSpPr/>
          <p:nvPr/>
        </p:nvSpPr>
        <p:spPr>
          <a:xfrm>
            <a:off x="1763093" y="2132261"/>
            <a:ext cx="576659" cy="57665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ECEDEF"/>
                </a:solidFill>
              </a:rPr>
              <a:t>1</a:t>
            </a:r>
            <a:endParaRPr lang="zh-CN" altLang="en-US" sz="3200" b="1" dirty="0">
              <a:solidFill>
                <a:srgbClr val="ECEDEF"/>
              </a:solidFill>
            </a:endParaRPr>
          </a:p>
        </p:txBody>
      </p:sp>
      <p:sp>
        <p:nvSpPr>
          <p:cNvPr id="41" name="圆角矩形 40"/>
          <p:cNvSpPr/>
          <p:nvPr/>
        </p:nvSpPr>
        <p:spPr>
          <a:xfrm>
            <a:off x="1763093" y="4884552"/>
            <a:ext cx="576659" cy="57665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ECEDEF"/>
                </a:solidFill>
              </a:rPr>
              <a:t>4</a:t>
            </a:r>
            <a:endParaRPr lang="zh-CN" altLang="en-US" sz="3200" b="1" dirty="0">
              <a:solidFill>
                <a:srgbClr val="ECEDEF"/>
              </a:solidFill>
            </a:endParaRPr>
          </a:p>
        </p:txBody>
      </p:sp>
      <p:sp>
        <p:nvSpPr>
          <p:cNvPr id="42" name="圆角矩形 41"/>
          <p:cNvSpPr/>
          <p:nvPr/>
        </p:nvSpPr>
        <p:spPr>
          <a:xfrm>
            <a:off x="1763093" y="3049691"/>
            <a:ext cx="576659" cy="57665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ECEDEF"/>
                </a:solidFill>
              </a:rPr>
              <a:t>2</a:t>
            </a:r>
            <a:endParaRPr lang="zh-CN" altLang="en-US" sz="3200" b="1" dirty="0">
              <a:solidFill>
                <a:srgbClr val="ECEDEF"/>
              </a:solidFill>
            </a:endParaRPr>
          </a:p>
        </p:txBody>
      </p:sp>
      <p:sp>
        <p:nvSpPr>
          <p:cNvPr id="43" name="圆角矩形 42"/>
          <p:cNvSpPr/>
          <p:nvPr/>
        </p:nvSpPr>
        <p:spPr>
          <a:xfrm>
            <a:off x="1763093" y="3967121"/>
            <a:ext cx="576659" cy="57665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ECEDEF"/>
                </a:solidFill>
              </a:rPr>
              <a:t>3</a:t>
            </a:r>
            <a:endParaRPr lang="zh-CN" altLang="en-US" sz="3200" b="1" dirty="0">
              <a:solidFill>
                <a:srgbClr val="ECEDEF"/>
              </a:solidFill>
            </a:endParaRPr>
          </a:p>
        </p:txBody>
      </p:sp>
      <p:grpSp>
        <p:nvGrpSpPr>
          <p:cNvPr id="44" name="组合 43"/>
          <p:cNvGrpSpPr/>
          <p:nvPr/>
        </p:nvGrpSpPr>
        <p:grpSpPr>
          <a:xfrm>
            <a:off x="0" y="284389"/>
            <a:ext cx="1692275" cy="529772"/>
            <a:chOff x="0" y="284389"/>
            <a:chExt cx="1692275" cy="529772"/>
          </a:xfrm>
          <a:solidFill>
            <a:srgbClr val="38507C"/>
          </a:solidFill>
        </p:grpSpPr>
        <p:sp>
          <p:nvSpPr>
            <p:cNvPr id="45" name="矩形 44"/>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46" name="矩形 45"/>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3854083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0" y="284389"/>
            <a:ext cx="1692275" cy="529772"/>
            <a:chOff x="0" y="284389"/>
            <a:chExt cx="1692275" cy="529772"/>
          </a:xfrm>
          <a:solidFill>
            <a:srgbClr val="38507C"/>
          </a:solidFill>
        </p:grpSpPr>
        <p:sp>
          <p:nvSpPr>
            <p:cNvPr id="13" name="矩形 12"/>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4" name="矩形 13"/>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14"/>
          <p:cNvGrpSpPr/>
          <p:nvPr/>
        </p:nvGrpSpPr>
        <p:grpSpPr>
          <a:xfrm>
            <a:off x="0" y="284389"/>
            <a:ext cx="4244585" cy="529772"/>
            <a:chOff x="0" y="284389"/>
            <a:chExt cx="1571087" cy="529772"/>
          </a:xfrm>
          <a:solidFill>
            <a:srgbClr val="38507C"/>
          </a:solidFill>
        </p:grpSpPr>
        <p:sp>
          <p:nvSpPr>
            <p:cNvPr id="16" name="矩形 15"/>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自身抗体检测的发展方向</a:t>
              </a:r>
            </a:p>
          </p:txBody>
        </p:sp>
        <p:sp>
          <p:nvSpPr>
            <p:cNvPr id="17" name="矩形 16"/>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8" name="直接连接符 17"/>
          <p:cNvCxnSpPr/>
          <p:nvPr/>
        </p:nvCxnSpPr>
        <p:spPr>
          <a:xfrm>
            <a:off x="0" y="814388"/>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20" name="圆角矩形 19"/>
          <p:cNvSpPr/>
          <p:nvPr/>
        </p:nvSpPr>
        <p:spPr>
          <a:xfrm>
            <a:off x="323851" y="1052513"/>
            <a:ext cx="3462332" cy="636587"/>
          </a:xfrm>
          <a:prstGeom prst="round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rgbClr val="ECEDEF"/>
                </a:solidFill>
                <a:latin typeface="微软雅黑" panose="020B0503020204020204" pitchFamily="34" charset="-122"/>
                <a:ea typeface="微软雅黑" panose="020B0503020204020204" pitchFamily="34" charset="-122"/>
              </a:rPr>
              <a:t>1. </a:t>
            </a:r>
            <a:r>
              <a:rPr lang="zh-CN" altLang="en-US" sz="2400" b="1" dirty="0">
                <a:solidFill>
                  <a:srgbClr val="ECEDEF"/>
                </a:solidFill>
                <a:latin typeface="微软雅黑" panose="020B0503020204020204" pitchFamily="34" charset="-122"/>
                <a:ea typeface="微软雅黑" panose="020B0503020204020204" pitchFamily="34" charset="-122"/>
              </a:rPr>
              <a:t>自动化程度不断提高</a:t>
            </a:r>
          </a:p>
        </p:txBody>
      </p:sp>
      <p:sp>
        <p:nvSpPr>
          <p:cNvPr id="37" name="TextBox 11"/>
          <p:cNvSpPr txBox="1">
            <a:spLocks noChangeArrowheads="1"/>
          </p:cNvSpPr>
          <p:nvPr/>
        </p:nvSpPr>
        <p:spPr bwMode="auto">
          <a:xfrm>
            <a:off x="785786" y="4029022"/>
            <a:ext cx="1217242"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000" b="1" dirty="0">
                <a:latin typeface="微软雅黑"/>
                <a:ea typeface="微软雅黑"/>
                <a:cs typeface="微软雅黑"/>
              </a:rPr>
              <a:t>手工检测</a:t>
            </a:r>
            <a:endParaRPr lang="en-US" altLang="zh-CN" sz="2000" b="1" dirty="0">
              <a:latin typeface="微软雅黑"/>
              <a:ea typeface="微软雅黑"/>
              <a:cs typeface="微软雅黑"/>
            </a:endParaRPr>
          </a:p>
        </p:txBody>
      </p:sp>
      <p:sp>
        <p:nvSpPr>
          <p:cNvPr id="44" name="TextBox 11"/>
          <p:cNvSpPr txBox="1">
            <a:spLocks noChangeArrowheads="1"/>
          </p:cNvSpPr>
          <p:nvPr/>
        </p:nvSpPr>
        <p:spPr bwMode="auto">
          <a:xfrm>
            <a:off x="2285984" y="2071678"/>
            <a:ext cx="1217242"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000" b="1" dirty="0">
                <a:latin typeface="微软雅黑"/>
                <a:ea typeface="微软雅黑"/>
                <a:cs typeface="微软雅黑"/>
              </a:rPr>
              <a:t>自动检测</a:t>
            </a:r>
            <a:endParaRPr lang="en-US" altLang="zh-CN" sz="2000" b="1" dirty="0">
              <a:latin typeface="微软雅黑"/>
              <a:ea typeface="微软雅黑"/>
              <a:cs typeface="微软雅黑"/>
            </a:endParaRPr>
          </a:p>
        </p:txBody>
      </p:sp>
      <p:sp>
        <p:nvSpPr>
          <p:cNvPr id="45" name="TextBox 11"/>
          <p:cNvSpPr txBox="1">
            <a:spLocks noChangeArrowheads="1"/>
          </p:cNvSpPr>
          <p:nvPr/>
        </p:nvSpPr>
        <p:spPr bwMode="auto">
          <a:xfrm>
            <a:off x="7500958" y="1071546"/>
            <a:ext cx="1217242" cy="707886"/>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000" b="1" dirty="0">
                <a:solidFill>
                  <a:srgbClr val="FF0000"/>
                </a:solidFill>
                <a:latin typeface="微软雅黑"/>
                <a:ea typeface="微软雅黑"/>
                <a:cs typeface="微软雅黑"/>
              </a:rPr>
              <a:t>高通量全自动检测</a:t>
            </a:r>
            <a:endParaRPr lang="en-US" altLang="zh-CN" sz="2000" b="1" dirty="0">
              <a:solidFill>
                <a:srgbClr val="FF0000"/>
              </a:solidFill>
              <a:latin typeface="微软雅黑"/>
              <a:ea typeface="微软雅黑"/>
              <a:cs typeface="微软雅黑"/>
            </a:endParaRPr>
          </a:p>
        </p:txBody>
      </p:sp>
      <p:grpSp>
        <p:nvGrpSpPr>
          <p:cNvPr id="57" name="组合 56"/>
          <p:cNvGrpSpPr/>
          <p:nvPr/>
        </p:nvGrpSpPr>
        <p:grpSpPr>
          <a:xfrm>
            <a:off x="2071670" y="5357826"/>
            <a:ext cx="1578942" cy="993638"/>
            <a:chOff x="785786" y="1785926"/>
            <a:chExt cx="1578942" cy="993638"/>
          </a:xfrm>
        </p:grpSpPr>
        <p:pic>
          <p:nvPicPr>
            <p:cNvPr id="11" name="Picture 2"/>
            <p:cNvPicPr>
              <a:picLocks noChangeAspect="1" noChangeArrowheads="1"/>
            </p:cNvPicPr>
            <p:nvPr/>
          </p:nvPicPr>
          <p:blipFill rotWithShape="1">
            <a:blip r:embed="rId2" cstate="print"/>
            <a:srcRect l="1195" r="77293" b="24191"/>
            <a:stretch/>
          </p:blipFill>
          <p:spPr bwMode="auto">
            <a:xfrm>
              <a:off x="1428728" y="1785926"/>
              <a:ext cx="936000" cy="931757"/>
            </a:xfrm>
            <a:prstGeom prst="ellipse">
              <a:avLst/>
            </a:prstGeom>
            <a:ln w="38100">
              <a:solidFill>
                <a:schemeClr val="bg1"/>
              </a:solidFill>
            </a:ln>
            <a:effectLst>
              <a:outerShdw blurRad="50800" dist="38100" dir="2700000" algn="tl" rotWithShape="0">
                <a:prstClr val="black">
                  <a:alpha val="40000"/>
                </a:prstClr>
              </a:outerShdw>
            </a:effectLst>
          </p:spPr>
        </p:pic>
        <p:sp>
          <p:nvSpPr>
            <p:cNvPr id="46" name="TextBox 11"/>
            <p:cNvSpPr txBox="1">
              <a:spLocks noChangeArrowheads="1"/>
            </p:cNvSpPr>
            <p:nvPr/>
          </p:nvSpPr>
          <p:spPr bwMode="auto">
            <a:xfrm>
              <a:off x="785786" y="2071678"/>
              <a:ext cx="844146" cy="70788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dirty="0">
                  <a:latin typeface="微软雅黑"/>
                  <a:ea typeface="微软雅黑"/>
                  <a:cs typeface="微软雅黑"/>
                </a:rPr>
                <a:t>免疫荧光</a:t>
              </a:r>
              <a:endParaRPr lang="en-US" altLang="zh-CN" sz="2000" b="1" dirty="0">
                <a:latin typeface="微软雅黑"/>
                <a:ea typeface="微软雅黑"/>
                <a:cs typeface="微软雅黑"/>
              </a:endParaRPr>
            </a:p>
          </p:txBody>
        </p:sp>
      </p:grpSp>
      <p:grpSp>
        <p:nvGrpSpPr>
          <p:cNvPr id="56" name="组合 55"/>
          <p:cNvGrpSpPr/>
          <p:nvPr/>
        </p:nvGrpSpPr>
        <p:grpSpPr>
          <a:xfrm>
            <a:off x="2564430" y="4286570"/>
            <a:ext cx="1650380" cy="928380"/>
            <a:chOff x="714348" y="2857496"/>
            <a:chExt cx="1650380" cy="928380"/>
          </a:xfrm>
        </p:grpSpPr>
        <p:pic>
          <p:nvPicPr>
            <p:cNvPr id="9" name="图片 8" descr="QQ截图20150306004658.png"/>
            <p:cNvPicPr>
              <a:picLocks noChangeAspect="1"/>
            </p:cNvPicPr>
            <p:nvPr/>
          </p:nvPicPr>
          <p:blipFill rotWithShape="1">
            <a:blip r:embed="rId3" cstate="print"/>
            <a:srcRect l="21202" r="14775"/>
            <a:stretch/>
          </p:blipFill>
          <p:spPr>
            <a:xfrm>
              <a:off x="1428728" y="2857496"/>
              <a:ext cx="936000" cy="928380"/>
            </a:xfrm>
            <a:prstGeom prst="ellipse">
              <a:avLst/>
            </a:prstGeom>
            <a:ln w="38100">
              <a:solidFill>
                <a:schemeClr val="bg1"/>
              </a:solidFill>
            </a:ln>
            <a:effectLst>
              <a:outerShdw blurRad="50800" dist="38100" dir="2700000" algn="tl" rotWithShape="0">
                <a:prstClr val="black">
                  <a:alpha val="40000"/>
                </a:prstClr>
              </a:outerShdw>
            </a:effectLst>
          </p:spPr>
        </p:pic>
        <p:sp>
          <p:nvSpPr>
            <p:cNvPr id="47" name="TextBox 11"/>
            <p:cNvSpPr txBox="1">
              <a:spLocks noChangeArrowheads="1"/>
            </p:cNvSpPr>
            <p:nvPr/>
          </p:nvSpPr>
          <p:spPr bwMode="auto">
            <a:xfrm>
              <a:off x="714348" y="3143248"/>
              <a:ext cx="785818" cy="40011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2000" b="1" dirty="0">
                  <a:latin typeface="微软雅黑"/>
                  <a:ea typeface="微软雅黑"/>
                  <a:cs typeface="微软雅黑"/>
                </a:rPr>
                <a:t> </a:t>
              </a:r>
              <a:r>
                <a:rPr lang="zh-CN" altLang="en-US" sz="2000" b="1" dirty="0">
                  <a:latin typeface="微软雅黑"/>
                  <a:ea typeface="微软雅黑"/>
                  <a:cs typeface="微软雅黑"/>
                </a:rPr>
                <a:t>酶免</a:t>
              </a:r>
              <a:endParaRPr lang="en-US" altLang="zh-CN" sz="2000" b="1" dirty="0">
                <a:latin typeface="微软雅黑"/>
                <a:ea typeface="微软雅黑"/>
                <a:cs typeface="微软雅黑"/>
              </a:endParaRPr>
            </a:p>
          </p:txBody>
        </p:sp>
      </p:grpSp>
      <p:grpSp>
        <p:nvGrpSpPr>
          <p:cNvPr id="55" name="组合 54"/>
          <p:cNvGrpSpPr/>
          <p:nvPr/>
        </p:nvGrpSpPr>
        <p:grpSpPr>
          <a:xfrm>
            <a:off x="3064496" y="3119234"/>
            <a:ext cx="1650380" cy="1022156"/>
            <a:chOff x="714348" y="3929066"/>
            <a:chExt cx="1650380" cy="1022156"/>
          </a:xfrm>
        </p:grpSpPr>
        <p:pic>
          <p:nvPicPr>
            <p:cNvPr id="6" name="Picture 4" descr="C:\Users\toshiba\Documents\Tencent Files\89397331\Image\5TR)P8HMCQR@LUSE0PW`_$H.jpg"/>
            <p:cNvPicPr>
              <a:picLocks noChangeAspect="1" noChangeArrowheads="1"/>
            </p:cNvPicPr>
            <p:nvPr/>
          </p:nvPicPr>
          <p:blipFill rotWithShape="1">
            <a:blip r:embed="rId4" cstate="print"/>
            <a:srcRect l="27873" t="1" r="21678" b="4650"/>
            <a:stretch/>
          </p:blipFill>
          <p:spPr bwMode="auto">
            <a:xfrm>
              <a:off x="1428728" y="3929066"/>
              <a:ext cx="936000" cy="952708"/>
            </a:xfrm>
            <a:prstGeom prst="ellipse">
              <a:avLst/>
            </a:prstGeom>
            <a:ln w="38100">
              <a:solidFill>
                <a:schemeClr val="bg1"/>
              </a:solidFill>
            </a:ln>
            <a:effectLst>
              <a:outerShdw blurRad="50800" dist="38100" dir="2700000" algn="tl" rotWithShape="0">
                <a:prstClr val="black">
                  <a:alpha val="40000"/>
                </a:prstClr>
              </a:outerShdw>
            </a:effectLst>
          </p:spPr>
        </p:pic>
        <p:sp>
          <p:nvSpPr>
            <p:cNvPr id="48" name="TextBox 11"/>
            <p:cNvSpPr txBox="1">
              <a:spLocks noChangeArrowheads="1"/>
            </p:cNvSpPr>
            <p:nvPr/>
          </p:nvSpPr>
          <p:spPr bwMode="auto">
            <a:xfrm>
              <a:off x="714348" y="4243336"/>
              <a:ext cx="785818" cy="70788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2000" b="1" dirty="0">
                  <a:latin typeface="微软雅黑"/>
                  <a:ea typeface="微软雅黑"/>
                  <a:cs typeface="微软雅黑"/>
                </a:rPr>
                <a:t> </a:t>
              </a:r>
              <a:r>
                <a:rPr lang="zh-CN" altLang="en-US" sz="2000" b="1" dirty="0">
                  <a:latin typeface="微软雅黑"/>
                  <a:ea typeface="微软雅黑"/>
                  <a:cs typeface="微软雅黑"/>
                </a:rPr>
                <a:t>线性免疫</a:t>
              </a:r>
              <a:endParaRPr lang="en-US" altLang="zh-CN" sz="2000" b="1" dirty="0">
                <a:latin typeface="微软雅黑"/>
                <a:ea typeface="微软雅黑"/>
                <a:cs typeface="微软雅黑"/>
              </a:endParaRPr>
            </a:p>
          </p:txBody>
        </p:sp>
      </p:grpSp>
      <p:grpSp>
        <p:nvGrpSpPr>
          <p:cNvPr id="59" name="组合 58"/>
          <p:cNvGrpSpPr/>
          <p:nvPr/>
        </p:nvGrpSpPr>
        <p:grpSpPr>
          <a:xfrm>
            <a:off x="4071934" y="2071678"/>
            <a:ext cx="1650380" cy="980445"/>
            <a:chOff x="3286116" y="2113389"/>
            <a:chExt cx="1650380" cy="980445"/>
          </a:xfrm>
        </p:grpSpPr>
        <p:pic>
          <p:nvPicPr>
            <p:cNvPr id="8" name="Picture 6"/>
            <p:cNvPicPr>
              <a:picLocks noChangeAspect="1" noChangeArrowheads="1"/>
            </p:cNvPicPr>
            <p:nvPr/>
          </p:nvPicPr>
          <p:blipFill rotWithShape="1">
            <a:blip r:embed="rId5" cstate="print"/>
            <a:srcRect l="14120" r="20161"/>
            <a:stretch/>
          </p:blipFill>
          <p:spPr bwMode="auto">
            <a:xfrm>
              <a:off x="4000496" y="2113389"/>
              <a:ext cx="936000" cy="886983"/>
            </a:xfrm>
            <a:prstGeom prst="roundRect">
              <a:avLst>
                <a:gd name="adj" fmla="val 10457"/>
              </a:avLst>
            </a:prstGeom>
            <a:noFill/>
            <a:ln w="28575">
              <a:solidFill>
                <a:schemeClr val="bg1"/>
              </a:solidFill>
              <a:miter lim="800000"/>
              <a:headEnd/>
              <a:tailEnd/>
            </a:ln>
          </p:spPr>
        </p:pic>
        <p:sp>
          <p:nvSpPr>
            <p:cNvPr id="51" name="TextBox 11"/>
            <p:cNvSpPr txBox="1">
              <a:spLocks noChangeArrowheads="1"/>
            </p:cNvSpPr>
            <p:nvPr/>
          </p:nvSpPr>
          <p:spPr bwMode="auto">
            <a:xfrm>
              <a:off x="3286116" y="2385948"/>
              <a:ext cx="785818" cy="70788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dirty="0">
                  <a:latin typeface="微软雅黑"/>
                  <a:ea typeface="微软雅黑"/>
                  <a:cs typeface="微软雅黑"/>
                </a:rPr>
                <a:t>自动酶联</a:t>
              </a:r>
              <a:endParaRPr lang="en-US" altLang="zh-CN" sz="2000" b="1" dirty="0">
                <a:latin typeface="微软雅黑"/>
                <a:ea typeface="微软雅黑"/>
                <a:cs typeface="微软雅黑"/>
              </a:endParaRPr>
            </a:p>
          </p:txBody>
        </p:sp>
      </p:grpSp>
      <p:grpSp>
        <p:nvGrpSpPr>
          <p:cNvPr id="58" name="组合 57"/>
          <p:cNvGrpSpPr/>
          <p:nvPr/>
        </p:nvGrpSpPr>
        <p:grpSpPr>
          <a:xfrm>
            <a:off x="5510218" y="1285860"/>
            <a:ext cx="1919302" cy="993638"/>
            <a:chOff x="5653094" y="1285860"/>
            <a:chExt cx="1919302" cy="993638"/>
          </a:xfrm>
        </p:grpSpPr>
        <p:pic>
          <p:nvPicPr>
            <p:cNvPr id="1026" name="Picture 2" descr="E:\市场部项目\化学发光项目\发光摄影图片\发光修图照片\图片\正面.jpg"/>
            <p:cNvPicPr>
              <a:picLocks noChangeAspect="1" noChangeArrowheads="1"/>
            </p:cNvPicPr>
            <p:nvPr/>
          </p:nvPicPr>
          <p:blipFill>
            <a:blip r:embed="rId6" cstate="print"/>
            <a:srcRect l="18989" t="8138" r="15906" b="10481"/>
            <a:stretch>
              <a:fillRect/>
            </a:stretch>
          </p:blipFill>
          <p:spPr bwMode="auto">
            <a:xfrm>
              <a:off x="6500826" y="1285860"/>
              <a:ext cx="1071570" cy="892975"/>
            </a:xfrm>
            <a:prstGeom prst="rect">
              <a:avLst/>
            </a:prstGeom>
            <a:noFill/>
          </p:spPr>
        </p:pic>
        <p:sp>
          <p:nvSpPr>
            <p:cNvPr id="52" name="TextBox 11"/>
            <p:cNvSpPr txBox="1">
              <a:spLocks noChangeArrowheads="1"/>
            </p:cNvSpPr>
            <p:nvPr/>
          </p:nvSpPr>
          <p:spPr bwMode="auto">
            <a:xfrm>
              <a:off x="5653094" y="1571612"/>
              <a:ext cx="990608" cy="70788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2000" b="1" dirty="0">
                  <a:latin typeface="微软雅黑"/>
                  <a:ea typeface="微软雅黑"/>
                  <a:cs typeface="微软雅黑"/>
                </a:rPr>
                <a:t> </a:t>
              </a:r>
              <a:r>
                <a:rPr lang="zh-CN" altLang="en-US" sz="2000" b="1" dirty="0">
                  <a:latin typeface="微软雅黑"/>
                  <a:ea typeface="微软雅黑"/>
                  <a:cs typeface="微软雅黑"/>
                </a:rPr>
                <a:t>化学发光</a:t>
              </a:r>
              <a:endParaRPr lang="en-US" altLang="zh-CN" sz="2000" b="1" dirty="0">
                <a:latin typeface="微软雅黑"/>
                <a:ea typeface="微软雅黑"/>
                <a:cs typeface="微软雅黑"/>
              </a:endParaRPr>
            </a:p>
          </p:txBody>
        </p:sp>
      </p:grpSp>
      <p:grpSp>
        <p:nvGrpSpPr>
          <p:cNvPr id="41" name="组合 40"/>
          <p:cNvGrpSpPr/>
          <p:nvPr/>
        </p:nvGrpSpPr>
        <p:grpSpPr>
          <a:xfrm>
            <a:off x="4143372" y="1857364"/>
            <a:ext cx="5000628" cy="5072098"/>
            <a:chOff x="1676400" y="920280"/>
            <a:chExt cx="7585075" cy="5218112"/>
          </a:xfrm>
        </p:grpSpPr>
        <p:sp>
          <p:nvSpPr>
            <p:cNvPr id="38" name="Freeform 4"/>
            <p:cNvSpPr>
              <a:spLocks/>
            </p:cNvSpPr>
            <p:nvPr/>
          </p:nvSpPr>
          <p:spPr bwMode="auto">
            <a:xfrm>
              <a:off x="1676400" y="920280"/>
              <a:ext cx="7585075" cy="5218112"/>
            </a:xfrm>
            <a:custGeom>
              <a:avLst/>
              <a:gdLst>
                <a:gd name="T0" fmla="*/ 77907 w 7585674"/>
                <a:gd name="T1" fmla="*/ 5159209 h 5218028"/>
                <a:gd name="T2" fmla="*/ 130824 w 7585674"/>
                <a:gd name="T3" fmla="*/ 4841719 h 5218028"/>
                <a:gd name="T4" fmla="*/ 404226 w 7585674"/>
                <a:gd name="T5" fmla="*/ 4197920 h 5218028"/>
                <a:gd name="T6" fmla="*/ 792281 w 7585674"/>
                <a:gd name="T7" fmla="*/ 3598218 h 5218028"/>
                <a:gd name="T8" fmla="*/ 1206795 w 7585674"/>
                <a:gd name="T9" fmla="*/ 3077887 h 5218028"/>
                <a:gd name="T10" fmla="*/ 1691864 w 7585674"/>
                <a:gd name="T11" fmla="*/ 2575195 h 5218028"/>
                <a:gd name="T12" fmla="*/ 2229850 w 7585674"/>
                <a:gd name="T13" fmla="*/ 2160694 h 5218028"/>
                <a:gd name="T14" fmla="*/ 2794293 w 7585674"/>
                <a:gd name="T15" fmla="*/ 1781470 h 5218028"/>
                <a:gd name="T16" fmla="*/ 3314640 w 7585674"/>
                <a:gd name="T17" fmla="*/ 1481619 h 5218028"/>
                <a:gd name="T18" fmla="*/ 3843806 w 7585674"/>
                <a:gd name="T19" fmla="*/ 1208225 h 5218028"/>
                <a:gd name="T20" fmla="*/ 4540542 w 7585674"/>
                <a:gd name="T21" fmla="*/ 926012 h 5218028"/>
                <a:gd name="T22" fmla="*/ 5290195 w 7585674"/>
                <a:gd name="T23" fmla="*/ 643799 h 5218028"/>
                <a:gd name="T24" fmla="*/ 6286791 w 7585674"/>
                <a:gd name="T25" fmla="*/ 326309 h 5218028"/>
                <a:gd name="T26" fmla="*/ 7583248 w 7585674"/>
                <a:gd name="T27" fmla="*/ 0 h 5218028"/>
                <a:gd name="T28" fmla="*/ 7583248 w 7585674"/>
                <a:gd name="T29" fmla="*/ 79372 h 5218028"/>
                <a:gd name="T30" fmla="*/ 7574429 w 7585674"/>
                <a:gd name="T31" fmla="*/ 149926 h 5218028"/>
                <a:gd name="T32" fmla="*/ 7036443 w 7585674"/>
                <a:gd name="T33" fmla="*/ 335128 h 5218028"/>
                <a:gd name="T34" fmla="*/ 6410263 w 7585674"/>
                <a:gd name="T35" fmla="*/ 573245 h 5218028"/>
                <a:gd name="T36" fmla="*/ 5581235 w 7585674"/>
                <a:gd name="T37" fmla="*/ 952469 h 5218028"/>
                <a:gd name="T38" fmla="*/ 4787486 w 7585674"/>
                <a:gd name="T39" fmla="*/ 1446342 h 5218028"/>
                <a:gd name="T40" fmla="*/ 4240681 w 7585674"/>
                <a:gd name="T41" fmla="*/ 1904939 h 5218028"/>
                <a:gd name="T42" fmla="*/ 3817348 w 7585674"/>
                <a:gd name="T43" fmla="*/ 2407631 h 5218028"/>
                <a:gd name="T44" fmla="*/ 3561584 w 7585674"/>
                <a:gd name="T45" fmla="*/ 2901504 h 5218028"/>
                <a:gd name="T46" fmla="*/ 3429293 w 7585674"/>
                <a:gd name="T47" fmla="*/ 3439473 h 5218028"/>
                <a:gd name="T48" fmla="*/ 3411654 w 7585674"/>
                <a:gd name="T49" fmla="*/ 4056814 h 5218028"/>
                <a:gd name="T50" fmla="*/ 3491029 w 7585674"/>
                <a:gd name="T51" fmla="*/ 4612421 h 5218028"/>
                <a:gd name="T52" fmla="*/ 3658599 w 7585674"/>
                <a:gd name="T53" fmla="*/ 5168028 h 5218028"/>
                <a:gd name="T54" fmla="*/ 77907 w 7585674"/>
                <a:gd name="T55" fmla="*/ 5159209 h 52180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7585674" h="5218028">
                  <a:moveTo>
                    <a:pt x="77911" y="5159209"/>
                  </a:moveTo>
                  <a:cubicBezTo>
                    <a:pt x="0" y="5218028"/>
                    <a:pt x="76441" y="5001934"/>
                    <a:pt x="130830" y="4841719"/>
                  </a:cubicBezTo>
                  <a:cubicBezTo>
                    <a:pt x="185219" y="4681504"/>
                    <a:pt x="293998" y="4405170"/>
                    <a:pt x="404246" y="4197920"/>
                  </a:cubicBezTo>
                  <a:cubicBezTo>
                    <a:pt x="514494" y="3990670"/>
                    <a:pt x="658552" y="3784890"/>
                    <a:pt x="792320" y="3598218"/>
                  </a:cubicBezTo>
                  <a:cubicBezTo>
                    <a:pt x="926088" y="3411546"/>
                    <a:pt x="1056916" y="3248391"/>
                    <a:pt x="1206854" y="3077887"/>
                  </a:cubicBezTo>
                  <a:cubicBezTo>
                    <a:pt x="1356792" y="2907383"/>
                    <a:pt x="1521430" y="2728061"/>
                    <a:pt x="1691947" y="2575195"/>
                  </a:cubicBezTo>
                  <a:cubicBezTo>
                    <a:pt x="1862465" y="2422330"/>
                    <a:pt x="2046212" y="2292982"/>
                    <a:pt x="2229959" y="2160694"/>
                  </a:cubicBezTo>
                  <a:cubicBezTo>
                    <a:pt x="2413706" y="2028407"/>
                    <a:pt x="2613623" y="1894649"/>
                    <a:pt x="2794430" y="1781470"/>
                  </a:cubicBezTo>
                  <a:cubicBezTo>
                    <a:pt x="2975237" y="1668291"/>
                    <a:pt x="3139876" y="1577160"/>
                    <a:pt x="3314803" y="1481619"/>
                  </a:cubicBezTo>
                  <a:cubicBezTo>
                    <a:pt x="3489730" y="1386078"/>
                    <a:pt x="3639668" y="1300826"/>
                    <a:pt x="3843995" y="1208225"/>
                  </a:cubicBezTo>
                  <a:cubicBezTo>
                    <a:pt x="4048322" y="1115624"/>
                    <a:pt x="4299689" y="1020083"/>
                    <a:pt x="4540765" y="926012"/>
                  </a:cubicBezTo>
                  <a:cubicBezTo>
                    <a:pt x="4781841" y="831941"/>
                    <a:pt x="4999398" y="743749"/>
                    <a:pt x="5290454" y="643799"/>
                  </a:cubicBezTo>
                  <a:cubicBezTo>
                    <a:pt x="5581510" y="543849"/>
                    <a:pt x="5904905" y="433609"/>
                    <a:pt x="6287099" y="326309"/>
                  </a:cubicBezTo>
                  <a:cubicBezTo>
                    <a:pt x="6669293" y="219009"/>
                    <a:pt x="7367533" y="41156"/>
                    <a:pt x="7583620" y="0"/>
                  </a:cubicBezTo>
                  <a:cubicBezTo>
                    <a:pt x="7581440" y="87873"/>
                    <a:pt x="7585090" y="54384"/>
                    <a:pt x="7583620" y="79372"/>
                  </a:cubicBezTo>
                  <a:cubicBezTo>
                    <a:pt x="7582150" y="104360"/>
                    <a:pt x="7585674" y="103067"/>
                    <a:pt x="7574800" y="149926"/>
                  </a:cubicBezTo>
                  <a:cubicBezTo>
                    <a:pt x="7483661" y="192552"/>
                    <a:pt x="7230825" y="264575"/>
                    <a:pt x="7036788" y="335128"/>
                  </a:cubicBezTo>
                  <a:cubicBezTo>
                    <a:pt x="6842751" y="405681"/>
                    <a:pt x="6653123" y="470355"/>
                    <a:pt x="6410577" y="573245"/>
                  </a:cubicBezTo>
                  <a:cubicBezTo>
                    <a:pt x="6168031" y="676135"/>
                    <a:pt x="5851985" y="806953"/>
                    <a:pt x="5581509" y="952469"/>
                  </a:cubicBezTo>
                  <a:cubicBezTo>
                    <a:pt x="5311033" y="1097985"/>
                    <a:pt x="5011158" y="1287597"/>
                    <a:pt x="4787721" y="1446342"/>
                  </a:cubicBezTo>
                  <a:cubicBezTo>
                    <a:pt x="4564284" y="1605087"/>
                    <a:pt x="4402587" y="1744724"/>
                    <a:pt x="4240889" y="1904939"/>
                  </a:cubicBezTo>
                  <a:cubicBezTo>
                    <a:pt x="4079191" y="2065154"/>
                    <a:pt x="3930723" y="2241537"/>
                    <a:pt x="3817535" y="2407631"/>
                  </a:cubicBezTo>
                  <a:cubicBezTo>
                    <a:pt x="3704347" y="2573725"/>
                    <a:pt x="3626438" y="2729531"/>
                    <a:pt x="3561759" y="2901504"/>
                  </a:cubicBezTo>
                  <a:cubicBezTo>
                    <a:pt x="3497080" y="3073477"/>
                    <a:pt x="3454451" y="3246921"/>
                    <a:pt x="3429461" y="3439473"/>
                  </a:cubicBezTo>
                  <a:cubicBezTo>
                    <a:pt x="3404471" y="3632025"/>
                    <a:pt x="3401531" y="3861323"/>
                    <a:pt x="3411821" y="4056814"/>
                  </a:cubicBezTo>
                  <a:cubicBezTo>
                    <a:pt x="3422111" y="4252305"/>
                    <a:pt x="3450041" y="4427219"/>
                    <a:pt x="3491200" y="4612421"/>
                  </a:cubicBezTo>
                  <a:cubicBezTo>
                    <a:pt x="3532359" y="4797623"/>
                    <a:pt x="3516503" y="4706002"/>
                    <a:pt x="3658778" y="5168028"/>
                  </a:cubicBezTo>
                  <a:lnTo>
                    <a:pt x="77911" y="5159209"/>
                  </a:lnTo>
                  <a:close/>
                </a:path>
              </a:pathLst>
            </a:custGeom>
            <a:gradFill rotWithShape="1">
              <a:gsLst>
                <a:gs pos="0">
                  <a:srgbClr val="595959"/>
                </a:gs>
                <a:gs pos="100000">
                  <a:srgbClr val="262626"/>
                </a:gs>
              </a:gsLst>
              <a:lin ang="5400000"/>
            </a:gradFill>
            <a:ln>
              <a:noFill/>
            </a:ln>
            <a:effectLst>
              <a:outerShdw blurRad="40000" dist="23000" dir="5400000" rotWithShape="0">
                <a:srgbClr val="000000">
                  <a:alpha val="34999"/>
                </a:srgbClr>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11111"/>
                </a:solidFill>
                <a:effectLst/>
                <a:uLnTx/>
                <a:uFillTx/>
                <a:latin typeface="微软雅黑"/>
                <a:ea typeface="微软雅黑"/>
              </a:endParaRPr>
            </a:p>
          </p:txBody>
        </p:sp>
        <p:sp>
          <p:nvSpPr>
            <p:cNvPr id="39" name="Freeform 856"/>
            <p:cNvSpPr/>
            <p:nvPr/>
          </p:nvSpPr>
          <p:spPr bwMode="auto">
            <a:xfrm>
              <a:off x="3429000" y="971080"/>
              <a:ext cx="5816600" cy="4978400"/>
            </a:xfrm>
            <a:custGeom>
              <a:avLst/>
              <a:gdLst>
                <a:gd name="connsiteX0" fmla="*/ 0 w 5816600"/>
                <a:gd name="connsiteY0" fmla="*/ 4978400 h 4978400"/>
                <a:gd name="connsiteX1" fmla="*/ 38100 w 5816600"/>
                <a:gd name="connsiteY1" fmla="*/ 4521200 h 4978400"/>
                <a:gd name="connsiteX2" fmla="*/ 139700 w 5816600"/>
                <a:gd name="connsiteY2" fmla="*/ 4064000 h 4978400"/>
                <a:gd name="connsiteX3" fmla="*/ 304800 w 5816600"/>
                <a:gd name="connsiteY3" fmla="*/ 3568700 h 4978400"/>
                <a:gd name="connsiteX4" fmla="*/ 533400 w 5816600"/>
                <a:gd name="connsiteY4" fmla="*/ 3111500 h 4978400"/>
                <a:gd name="connsiteX5" fmla="*/ 825500 w 5816600"/>
                <a:gd name="connsiteY5" fmla="*/ 2667000 h 4978400"/>
                <a:gd name="connsiteX6" fmla="*/ 1155700 w 5816600"/>
                <a:gd name="connsiteY6" fmla="*/ 2260600 h 4978400"/>
                <a:gd name="connsiteX7" fmla="*/ 1524000 w 5816600"/>
                <a:gd name="connsiteY7" fmla="*/ 1917700 h 4978400"/>
                <a:gd name="connsiteX8" fmla="*/ 1866900 w 5816600"/>
                <a:gd name="connsiteY8" fmla="*/ 1651000 h 4978400"/>
                <a:gd name="connsiteX9" fmla="*/ 2260600 w 5816600"/>
                <a:gd name="connsiteY9" fmla="*/ 1384300 h 4978400"/>
                <a:gd name="connsiteX10" fmla="*/ 2641600 w 5816600"/>
                <a:gd name="connsiteY10" fmla="*/ 1168400 h 4978400"/>
                <a:gd name="connsiteX11" fmla="*/ 3111500 w 5816600"/>
                <a:gd name="connsiteY11" fmla="*/ 965200 h 4978400"/>
                <a:gd name="connsiteX12" fmla="*/ 3683000 w 5816600"/>
                <a:gd name="connsiteY12" fmla="*/ 723900 h 4978400"/>
                <a:gd name="connsiteX13" fmla="*/ 4635500 w 5816600"/>
                <a:gd name="connsiteY13" fmla="*/ 406400 h 4978400"/>
                <a:gd name="connsiteX14" fmla="*/ 5816600 w 5816600"/>
                <a:gd name="connsiteY14" fmla="*/ 0 h 4978400"/>
                <a:gd name="connsiteX0" fmla="*/ 0 w 5816600"/>
                <a:gd name="connsiteY0" fmla="*/ 4978400 h 4978400"/>
                <a:gd name="connsiteX1" fmla="*/ 38100 w 5816600"/>
                <a:gd name="connsiteY1" fmla="*/ 4521200 h 4978400"/>
                <a:gd name="connsiteX2" fmla="*/ 139700 w 5816600"/>
                <a:gd name="connsiteY2" fmla="*/ 4064000 h 4978400"/>
                <a:gd name="connsiteX3" fmla="*/ 304800 w 5816600"/>
                <a:gd name="connsiteY3" fmla="*/ 3568700 h 4978400"/>
                <a:gd name="connsiteX4" fmla="*/ 533400 w 5816600"/>
                <a:gd name="connsiteY4" fmla="*/ 3111500 h 4978400"/>
                <a:gd name="connsiteX5" fmla="*/ 825500 w 5816600"/>
                <a:gd name="connsiteY5" fmla="*/ 2667000 h 4978400"/>
                <a:gd name="connsiteX6" fmla="*/ 1155700 w 5816600"/>
                <a:gd name="connsiteY6" fmla="*/ 2260600 h 4978400"/>
                <a:gd name="connsiteX7" fmla="*/ 1524000 w 5816600"/>
                <a:gd name="connsiteY7" fmla="*/ 1917700 h 4978400"/>
                <a:gd name="connsiteX8" fmla="*/ 1866900 w 5816600"/>
                <a:gd name="connsiteY8" fmla="*/ 1651000 h 4978400"/>
                <a:gd name="connsiteX9" fmla="*/ 2260600 w 5816600"/>
                <a:gd name="connsiteY9" fmla="*/ 1384300 h 4978400"/>
                <a:gd name="connsiteX10" fmla="*/ 2641600 w 5816600"/>
                <a:gd name="connsiteY10" fmla="*/ 1168400 h 4978400"/>
                <a:gd name="connsiteX11" fmla="*/ 3111500 w 5816600"/>
                <a:gd name="connsiteY11" fmla="*/ 965200 h 4978400"/>
                <a:gd name="connsiteX12" fmla="*/ 3683000 w 5816600"/>
                <a:gd name="connsiteY12" fmla="*/ 723900 h 4978400"/>
                <a:gd name="connsiteX13" fmla="*/ 4635500 w 5816600"/>
                <a:gd name="connsiteY13" fmla="*/ 406400 h 4978400"/>
                <a:gd name="connsiteX14" fmla="*/ 5816600 w 5816600"/>
                <a:gd name="connsiteY14" fmla="*/ 0 h 4978400"/>
                <a:gd name="connsiteX0" fmla="*/ 0 w 5816600"/>
                <a:gd name="connsiteY0" fmla="*/ 4978400 h 4978400"/>
                <a:gd name="connsiteX1" fmla="*/ 38100 w 5816600"/>
                <a:gd name="connsiteY1" fmla="*/ 4521200 h 4978400"/>
                <a:gd name="connsiteX2" fmla="*/ 139700 w 5816600"/>
                <a:gd name="connsiteY2" fmla="*/ 4064000 h 4978400"/>
                <a:gd name="connsiteX3" fmla="*/ 304800 w 5816600"/>
                <a:gd name="connsiteY3" fmla="*/ 3568700 h 4978400"/>
                <a:gd name="connsiteX4" fmla="*/ 533400 w 5816600"/>
                <a:gd name="connsiteY4" fmla="*/ 3111500 h 4978400"/>
                <a:gd name="connsiteX5" fmla="*/ 825500 w 5816600"/>
                <a:gd name="connsiteY5" fmla="*/ 2667000 h 4978400"/>
                <a:gd name="connsiteX6" fmla="*/ 1155700 w 5816600"/>
                <a:gd name="connsiteY6" fmla="*/ 2260600 h 4978400"/>
                <a:gd name="connsiteX7" fmla="*/ 1524000 w 5816600"/>
                <a:gd name="connsiteY7" fmla="*/ 1917700 h 4978400"/>
                <a:gd name="connsiteX8" fmla="*/ 1866900 w 5816600"/>
                <a:gd name="connsiteY8" fmla="*/ 1651000 h 4978400"/>
                <a:gd name="connsiteX9" fmla="*/ 2260600 w 5816600"/>
                <a:gd name="connsiteY9" fmla="*/ 1384300 h 4978400"/>
                <a:gd name="connsiteX10" fmla="*/ 2641600 w 5816600"/>
                <a:gd name="connsiteY10" fmla="*/ 1168400 h 4978400"/>
                <a:gd name="connsiteX11" fmla="*/ 3111500 w 5816600"/>
                <a:gd name="connsiteY11" fmla="*/ 965200 h 4978400"/>
                <a:gd name="connsiteX12" fmla="*/ 3683000 w 5816600"/>
                <a:gd name="connsiteY12" fmla="*/ 723900 h 4978400"/>
                <a:gd name="connsiteX13" fmla="*/ 4635500 w 5816600"/>
                <a:gd name="connsiteY13" fmla="*/ 366650 h 4978400"/>
                <a:gd name="connsiteX14" fmla="*/ 5816600 w 5816600"/>
                <a:gd name="connsiteY14" fmla="*/ 0 h 4978400"/>
                <a:gd name="connsiteX0" fmla="*/ 0 w 5816600"/>
                <a:gd name="connsiteY0" fmla="*/ 4978400 h 4978400"/>
                <a:gd name="connsiteX1" fmla="*/ 38100 w 5816600"/>
                <a:gd name="connsiteY1" fmla="*/ 4521200 h 4978400"/>
                <a:gd name="connsiteX2" fmla="*/ 139700 w 5816600"/>
                <a:gd name="connsiteY2" fmla="*/ 4064000 h 4978400"/>
                <a:gd name="connsiteX3" fmla="*/ 304800 w 5816600"/>
                <a:gd name="connsiteY3" fmla="*/ 3568700 h 4978400"/>
                <a:gd name="connsiteX4" fmla="*/ 533400 w 5816600"/>
                <a:gd name="connsiteY4" fmla="*/ 3111500 h 4978400"/>
                <a:gd name="connsiteX5" fmla="*/ 825500 w 5816600"/>
                <a:gd name="connsiteY5" fmla="*/ 2667000 h 4978400"/>
                <a:gd name="connsiteX6" fmla="*/ 1155700 w 5816600"/>
                <a:gd name="connsiteY6" fmla="*/ 2260600 h 4978400"/>
                <a:gd name="connsiteX7" fmla="*/ 1524000 w 5816600"/>
                <a:gd name="connsiteY7" fmla="*/ 1917700 h 4978400"/>
                <a:gd name="connsiteX8" fmla="*/ 1866900 w 5816600"/>
                <a:gd name="connsiteY8" fmla="*/ 1651000 h 4978400"/>
                <a:gd name="connsiteX9" fmla="*/ 2260600 w 5816600"/>
                <a:gd name="connsiteY9" fmla="*/ 1384300 h 4978400"/>
                <a:gd name="connsiteX10" fmla="*/ 2641600 w 5816600"/>
                <a:gd name="connsiteY10" fmla="*/ 1168400 h 4978400"/>
                <a:gd name="connsiteX11" fmla="*/ 3111500 w 5816600"/>
                <a:gd name="connsiteY11" fmla="*/ 965200 h 4978400"/>
                <a:gd name="connsiteX12" fmla="*/ 3683000 w 5816600"/>
                <a:gd name="connsiteY12" fmla="*/ 723900 h 4978400"/>
                <a:gd name="connsiteX13" fmla="*/ 4635500 w 5816600"/>
                <a:gd name="connsiteY13" fmla="*/ 366650 h 4978400"/>
                <a:gd name="connsiteX14" fmla="*/ 5816600 w 5816600"/>
                <a:gd name="connsiteY14" fmla="*/ 0 h 497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16600" h="4978400">
                  <a:moveTo>
                    <a:pt x="0" y="4978400"/>
                  </a:moveTo>
                  <a:cubicBezTo>
                    <a:pt x="7408" y="4826000"/>
                    <a:pt x="14817" y="4673600"/>
                    <a:pt x="38100" y="4521200"/>
                  </a:cubicBezTo>
                  <a:cubicBezTo>
                    <a:pt x="61383" y="4368800"/>
                    <a:pt x="95250" y="4222750"/>
                    <a:pt x="139700" y="4064000"/>
                  </a:cubicBezTo>
                  <a:cubicBezTo>
                    <a:pt x="184150" y="3905250"/>
                    <a:pt x="239183" y="3727450"/>
                    <a:pt x="304800" y="3568700"/>
                  </a:cubicBezTo>
                  <a:cubicBezTo>
                    <a:pt x="370417" y="3409950"/>
                    <a:pt x="446617" y="3261783"/>
                    <a:pt x="533400" y="3111500"/>
                  </a:cubicBezTo>
                  <a:cubicBezTo>
                    <a:pt x="620183" y="2961217"/>
                    <a:pt x="721783" y="2808817"/>
                    <a:pt x="825500" y="2667000"/>
                  </a:cubicBezTo>
                  <a:cubicBezTo>
                    <a:pt x="929217" y="2525183"/>
                    <a:pt x="1039283" y="2385483"/>
                    <a:pt x="1155700" y="2260600"/>
                  </a:cubicBezTo>
                  <a:cubicBezTo>
                    <a:pt x="1272117" y="2135717"/>
                    <a:pt x="1405467" y="2019300"/>
                    <a:pt x="1524000" y="1917700"/>
                  </a:cubicBezTo>
                  <a:cubicBezTo>
                    <a:pt x="1642533" y="1816100"/>
                    <a:pt x="1744133" y="1739900"/>
                    <a:pt x="1866900" y="1651000"/>
                  </a:cubicBezTo>
                  <a:cubicBezTo>
                    <a:pt x="1989667" y="1562100"/>
                    <a:pt x="2131483" y="1464733"/>
                    <a:pt x="2260600" y="1384300"/>
                  </a:cubicBezTo>
                  <a:cubicBezTo>
                    <a:pt x="2389717" y="1303867"/>
                    <a:pt x="2499783" y="1238250"/>
                    <a:pt x="2641600" y="1168400"/>
                  </a:cubicBezTo>
                  <a:cubicBezTo>
                    <a:pt x="2783417" y="1098550"/>
                    <a:pt x="3111500" y="965200"/>
                    <a:pt x="3111500" y="965200"/>
                  </a:cubicBezTo>
                  <a:cubicBezTo>
                    <a:pt x="3285067" y="891117"/>
                    <a:pt x="3429000" y="823658"/>
                    <a:pt x="3683000" y="723900"/>
                  </a:cubicBezTo>
                  <a:cubicBezTo>
                    <a:pt x="3937000" y="624142"/>
                    <a:pt x="4635500" y="366650"/>
                    <a:pt x="4635500" y="366650"/>
                  </a:cubicBezTo>
                  <a:lnTo>
                    <a:pt x="5816600" y="0"/>
                  </a:lnTo>
                </a:path>
              </a:pathLst>
            </a:custGeom>
            <a:noFill/>
            <a:ln w="19050" cap="flat" cmpd="sng" algn="ctr">
              <a:solidFill>
                <a:srgbClr val="FFFFFF"/>
              </a:solidFill>
              <a:prstDash val="lgDash"/>
              <a:round/>
              <a:headEnd type="none" w="med" len="med"/>
              <a:tailEnd type="none" w="med" len="me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微软雅黑"/>
                <a:ea typeface="微软雅黑"/>
                <a:cs typeface="ＭＳ Ｐゴシック" charset="0"/>
              </a:endParaRPr>
            </a:p>
          </p:txBody>
        </p:sp>
      </p:grpSp>
      <p:sp>
        <p:nvSpPr>
          <p:cNvPr id="42" name="TextBox 155"/>
          <p:cNvSpPr txBox="1">
            <a:spLocks noChangeArrowheads="1"/>
          </p:cNvSpPr>
          <p:nvPr/>
        </p:nvSpPr>
        <p:spPr bwMode="auto">
          <a:xfrm>
            <a:off x="4143372" y="5753417"/>
            <a:ext cx="1071570" cy="461665"/>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charset="0"/>
                <a:ea typeface="ＭＳ Ｐゴシック" charset="-128"/>
              </a:defRPr>
            </a:lvl1pPr>
            <a:lvl2pPr marL="742950" indent="-285750" eaLnBrk="0" hangingPunct="0">
              <a:defRPr>
                <a:solidFill>
                  <a:schemeClr val="tx1"/>
                </a:solidFill>
                <a:latin typeface="Calibri" charset="0"/>
                <a:ea typeface="ＭＳ Ｐゴシック" charset="-128"/>
              </a:defRPr>
            </a:lvl2pPr>
            <a:lvl3pPr marL="1143000" indent="-228600" eaLnBrk="0" hangingPunct="0">
              <a:defRPr>
                <a:solidFill>
                  <a:schemeClr val="tx1"/>
                </a:solidFill>
                <a:latin typeface="Calibri" charset="0"/>
                <a:ea typeface="ＭＳ Ｐゴシック" charset="-128"/>
              </a:defRPr>
            </a:lvl3pPr>
            <a:lvl4pPr marL="1600200" indent="-228600" eaLnBrk="0" hangingPunct="0">
              <a:defRPr>
                <a:solidFill>
                  <a:schemeClr val="tx1"/>
                </a:solidFill>
                <a:latin typeface="Calibri" charset="0"/>
                <a:ea typeface="ＭＳ Ｐゴシック" charset="-128"/>
              </a:defRPr>
            </a:lvl4pPr>
            <a:lvl5pPr marL="2057400" indent="-228600" eaLnBrk="0" hangingPunct="0">
              <a:defRPr>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a:solidFill>
                  <a:schemeClr val="tx1"/>
                </a:solidFill>
                <a:latin typeface="Calibri"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nb-NO" altLang="zh-CN" sz="2400" b="1" i="0" u="none" strike="noStrike" kern="0" cap="none" spc="0" normalizeH="0" baseline="0" noProof="0" dirty="0">
                <a:ln>
                  <a:noFill/>
                </a:ln>
                <a:solidFill>
                  <a:srgbClr val="FFFFFF"/>
                </a:solidFill>
                <a:effectLst/>
                <a:uLnTx/>
                <a:uFillTx/>
                <a:latin typeface="微软雅黑"/>
                <a:ea typeface="微软雅黑"/>
              </a:rPr>
              <a:t>197</a:t>
            </a:r>
            <a:r>
              <a:rPr lang="en-US" altLang="zh-CN" sz="2400" b="1" kern="0" dirty="0">
                <a:solidFill>
                  <a:srgbClr val="FFFFFF"/>
                </a:solidFill>
                <a:latin typeface="微软雅黑"/>
                <a:ea typeface="微软雅黑"/>
              </a:rPr>
              <a:t>0</a:t>
            </a:r>
            <a:endParaRPr kumimoji="0" lang="nb-NO" altLang="zh-CN" sz="2400" b="1" i="0" u="none" strike="noStrike" kern="0" cap="none" spc="0" normalizeH="0" baseline="0" noProof="0" dirty="0">
              <a:ln>
                <a:noFill/>
              </a:ln>
              <a:solidFill>
                <a:srgbClr val="FFFFFF"/>
              </a:solidFill>
              <a:effectLst/>
              <a:uLnTx/>
              <a:uFillTx/>
              <a:latin typeface="微软雅黑"/>
              <a:ea typeface="微软雅黑"/>
            </a:endParaRPr>
          </a:p>
        </p:txBody>
      </p:sp>
      <p:sp>
        <p:nvSpPr>
          <p:cNvPr id="43" name="TextBox 155"/>
          <p:cNvSpPr txBox="1">
            <a:spLocks noChangeArrowheads="1"/>
          </p:cNvSpPr>
          <p:nvPr/>
        </p:nvSpPr>
        <p:spPr bwMode="auto">
          <a:xfrm>
            <a:off x="4572000" y="4643446"/>
            <a:ext cx="1071570" cy="461665"/>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charset="0"/>
                <a:ea typeface="ＭＳ Ｐゴシック" charset="-128"/>
              </a:defRPr>
            </a:lvl1pPr>
            <a:lvl2pPr marL="742950" indent="-285750" eaLnBrk="0" hangingPunct="0">
              <a:defRPr>
                <a:solidFill>
                  <a:schemeClr val="tx1"/>
                </a:solidFill>
                <a:latin typeface="Calibri" charset="0"/>
                <a:ea typeface="ＭＳ Ｐゴシック" charset="-128"/>
              </a:defRPr>
            </a:lvl2pPr>
            <a:lvl3pPr marL="1143000" indent="-228600" eaLnBrk="0" hangingPunct="0">
              <a:defRPr>
                <a:solidFill>
                  <a:schemeClr val="tx1"/>
                </a:solidFill>
                <a:latin typeface="Calibri" charset="0"/>
                <a:ea typeface="ＭＳ Ｐゴシック" charset="-128"/>
              </a:defRPr>
            </a:lvl3pPr>
            <a:lvl4pPr marL="1600200" indent="-228600" eaLnBrk="0" hangingPunct="0">
              <a:defRPr>
                <a:solidFill>
                  <a:schemeClr val="tx1"/>
                </a:solidFill>
                <a:latin typeface="Calibri" charset="0"/>
                <a:ea typeface="ＭＳ Ｐゴシック" charset="-128"/>
              </a:defRPr>
            </a:lvl4pPr>
            <a:lvl5pPr marL="2057400" indent="-228600" eaLnBrk="0" hangingPunct="0">
              <a:defRPr>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a:solidFill>
                  <a:schemeClr val="tx1"/>
                </a:solidFill>
                <a:latin typeface="Calibri"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nb-NO" altLang="zh-CN" sz="2400" b="1" i="0" u="none" strike="noStrike" kern="0" cap="none" spc="0" normalizeH="0" baseline="0" noProof="0" dirty="0">
                <a:ln>
                  <a:noFill/>
                </a:ln>
                <a:solidFill>
                  <a:srgbClr val="FFFFFF"/>
                </a:solidFill>
                <a:effectLst/>
                <a:uLnTx/>
                <a:uFillTx/>
                <a:latin typeface="微软雅黑"/>
                <a:ea typeface="微软雅黑"/>
              </a:rPr>
              <a:t>198</a:t>
            </a:r>
            <a:r>
              <a:rPr lang="en-US" altLang="zh-CN" sz="2400" b="1" kern="0" dirty="0">
                <a:solidFill>
                  <a:srgbClr val="FFFFFF"/>
                </a:solidFill>
                <a:latin typeface="微软雅黑"/>
                <a:ea typeface="微软雅黑"/>
              </a:rPr>
              <a:t>0</a:t>
            </a:r>
            <a:endParaRPr kumimoji="0" lang="nb-NO" altLang="zh-CN" sz="2400" b="1" i="0" u="none" strike="noStrike" kern="0" cap="none" spc="0" normalizeH="0" baseline="0" noProof="0" dirty="0">
              <a:ln>
                <a:noFill/>
              </a:ln>
              <a:solidFill>
                <a:srgbClr val="FFFFFF"/>
              </a:solidFill>
              <a:effectLst/>
              <a:uLnTx/>
              <a:uFillTx/>
              <a:latin typeface="微软雅黑"/>
              <a:ea typeface="微软雅黑"/>
            </a:endParaRPr>
          </a:p>
        </p:txBody>
      </p:sp>
      <p:sp>
        <p:nvSpPr>
          <p:cNvPr id="49" name="TextBox 155"/>
          <p:cNvSpPr txBox="1">
            <a:spLocks noChangeArrowheads="1"/>
          </p:cNvSpPr>
          <p:nvPr/>
        </p:nvSpPr>
        <p:spPr bwMode="auto">
          <a:xfrm>
            <a:off x="4929190" y="3786190"/>
            <a:ext cx="1071570" cy="461665"/>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charset="0"/>
                <a:ea typeface="ＭＳ Ｐゴシック" charset="-128"/>
              </a:defRPr>
            </a:lvl1pPr>
            <a:lvl2pPr marL="742950" indent="-285750" eaLnBrk="0" hangingPunct="0">
              <a:defRPr>
                <a:solidFill>
                  <a:schemeClr val="tx1"/>
                </a:solidFill>
                <a:latin typeface="Calibri" charset="0"/>
                <a:ea typeface="ＭＳ Ｐゴシック" charset="-128"/>
              </a:defRPr>
            </a:lvl2pPr>
            <a:lvl3pPr marL="1143000" indent="-228600" eaLnBrk="0" hangingPunct="0">
              <a:defRPr>
                <a:solidFill>
                  <a:schemeClr val="tx1"/>
                </a:solidFill>
                <a:latin typeface="Calibri" charset="0"/>
                <a:ea typeface="ＭＳ Ｐゴシック" charset="-128"/>
              </a:defRPr>
            </a:lvl3pPr>
            <a:lvl4pPr marL="1600200" indent="-228600" eaLnBrk="0" hangingPunct="0">
              <a:defRPr>
                <a:solidFill>
                  <a:schemeClr val="tx1"/>
                </a:solidFill>
                <a:latin typeface="Calibri" charset="0"/>
                <a:ea typeface="ＭＳ Ｐゴシック" charset="-128"/>
              </a:defRPr>
            </a:lvl4pPr>
            <a:lvl5pPr marL="2057400" indent="-228600" eaLnBrk="0" hangingPunct="0">
              <a:defRPr>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a:solidFill>
                  <a:schemeClr val="tx1"/>
                </a:solidFill>
                <a:latin typeface="Calibri"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nb-NO" altLang="zh-CN" sz="2400" b="1" i="0" u="none" strike="noStrike" kern="0" cap="none" spc="0" normalizeH="0" baseline="0" noProof="0" dirty="0">
                <a:ln>
                  <a:noFill/>
                </a:ln>
                <a:solidFill>
                  <a:srgbClr val="FFFFFF"/>
                </a:solidFill>
                <a:effectLst/>
                <a:uLnTx/>
                <a:uFillTx/>
                <a:latin typeface="微软雅黑"/>
                <a:ea typeface="微软雅黑"/>
              </a:rPr>
              <a:t>199</a:t>
            </a:r>
            <a:r>
              <a:rPr lang="en-US" altLang="zh-CN" sz="2400" b="1" kern="0" dirty="0">
                <a:solidFill>
                  <a:srgbClr val="FFFFFF"/>
                </a:solidFill>
                <a:latin typeface="微软雅黑"/>
                <a:ea typeface="微软雅黑"/>
              </a:rPr>
              <a:t>0</a:t>
            </a:r>
            <a:endParaRPr kumimoji="0" lang="nb-NO" altLang="zh-CN" sz="2400" b="1" i="0" u="none" strike="noStrike" kern="0" cap="none" spc="0" normalizeH="0" baseline="0" noProof="0" dirty="0">
              <a:ln>
                <a:noFill/>
              </a:ln>
              <a:solidFill>
                <a:srgbClr val="FFFFFF"/>
              </a:solidFill>
              <a:effectLst/>
              <a:uLnTx/>
              <a:uFillTx/>
              <a:latin typeface="微软雅黑"/>
              <a:ea typeface="微软雅黑"/>
            </a:endParaRPr>
          </a:p>
        </p:txBody>
      </p:sp>
      <p:sp>
        <p:nvSpPr>
          <p:cNvPr id="53" name="TextBox 155"/>
          <p:cNvSpPr txBox="1">
            <a:spLocks noChangeArrowheads="1"/>
          </p:cNvSpPr>
          <p:nvPr/>
        </p:nvSpPr>
        <p:spPr bwMode="auto">
          <a:xfrm>
            <a:off x="5429256" y="3038773"/>
            <a:ext cx="1071570" cy="461665"/>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charset="0"/>
                <a:ea typeface="ＭＳ Ｐゴシック" charset="-128"/>
              </a:defRPr>
            </a:lvl1pPr>
            <a:lvl2pPr marL="742950" indent="-285750" eaLnBrk="0" hangingPunct="0">
              <a:defRPr>
                <a:solidFill>
                  <a:schemeClr val="tx1"/>
                </a:solidFill>
                <a:latin typeface="Calibri" charset="0"/>
                <a:ea typeface="ＭＳ Ｐゴシック" charset="-128"/>
              </a:defRPr>
            </a:lvl2pPr>
            <a:lvl3pPr marL="1143000" indent="-228600" eaLnBrk="0" hangingPunct="0">
              <a:defRPr>
                <a:solidFill>
                  <a:schemeClr val="tx1"/>
                </a:solidFill>
                <a:latin typeface="Calibri" charset="0"/>
                <a:ea typeface="ＭＳ Ｐゴシック" charset="-128"/>
              </a:defRPr>
            </a:lvl3pPr>
            <a:lvl4pPr marL="1600200" indent="-228600" eaLnBrk="0" hangingPunct="0">
              <a:defRPr>
                <a:solidFill>
                  <a:schemeClr val="tx1"/>
                </a:solidFill>
                <a:latin typeface="Calibri" charset="0"/>
                <a:ea typeface="ＭＳ Ｐゴシック" charset="-128"/>
              </a:defRPr>
            </a:lvl4pPr>
            <a:lvl5pPr marL="2057400" indent="-228600" eaLnBrk="0" hangingPunct="0">
              <a:defRPr>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a:solidFill>
                  <a:schemeClr val="tx1"/>
                </a:solidFill>
                <a:latin typeface="Calibri"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nb-NO" altLang="zh-CN" sz="2400" b="1" i="0" u="none" strike="noStrike" kern="0" cap="none" spc="0" normalizeH="0" baseline="0" noProof="0" dirty="0">
                <a:ln>
                  <a:noFill/>
                </a:ln>
                <a:solidFill>
                  <a:srgbClr val="FFFFFF"/>
                </a:solidFill>
                <a:effectLst/>
                <a:uLnTx/>
                <a:uFillTx/>
                <a:latin typeface="微软雅黑"/>
                <a:ea typeface="微软雅黑"/>
              </a:rPr>
              <a:t>200</a:t>
            </a:r>
            <a:r>
              <a:rPr lang="en-US" altLang="zh-CN" sz="2400" b="1" kern="0" dirty="0">
                <a:solidFill>
                  <a:srgbClr val="FFFFFF"/>
                </a:solidFill>
                <a:latin typeface="微软雅黑"/>
                <a:ea typeface="微软雅黑"/>
              </a:rPr>
              <a:t>0</a:t>
            </a:r>
            <a:endParaRPr kumimoji="0" lang="nb-NO" altLang="zh-CN" sz="2400" b="1" i="0" u="none" strike="noStrike" kern="0" cap="none" spc="0" normalizeH="0" baseline="0" noProof="0" dirty="0">
              <a:ln>
                <a:noFill/>
              </a:ln>
              <a:solidFill>
                <a:srgbClr val="FFFFFF"/>
              </a:solidFill>
              <a:effectLst/>
              <a:uLnTx/>
              <a:uFillTx/>
              <a:latin typeface="微软雅黑"/>
              <a:ea typeface="微软雅黑"/>
            </a:endParaRPr>
          </a:p>
        </p:txBody>
      </p:sp>
      <p:sp>
        <p:nvSpPr>
          <p:cNvPr id="54" name="TextBox 155"/>
          <p:cNvSpPr txBox="1">
            <a:spLocks noChangeArrowheads="1"/>
          </p:cNvSpPr>
          <p:nvPr/>
        </p:nvSpPr>
        <p:spPr bwMode="auto">
          <a:xfrm>
            <a:off x="6357950" y="2252955"/>
            <a:ext cx="1071570" cy="461665"/>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charset="0"/>
                <a:ea typeface="ＭＳ Ｐゴシック" charset="-128"/>
              </a:defRPr>
            </a:lvl1pPr>
            <a:lvl2pPr marL="742950" indent="-285750" eaLnBrk="0" hangingPunct="0">
              <a:defRPr>
                <a:solidFill>
                  <a:schemeClr val="tx1"/>
                </a:solidFill>
                <a:latin typeface="Calibri" charset="0"/>
                <a:ea typeface="ＭＳ Ｐゴシック" charset="-128"/>
              </a:defRPr>
            </a:lvl2pPr>
            <a:lvl3pPr marL="1143000" indent="-228600" eaLnBrk="0" hangingPunct="0">
              <a:defRPr>
                <a:solidFill>
                  <a:schemeClr val="tx1"/>
                </a:solidFill>
                <a:latin typeface="Calibri" charset="0"/>
                <a:ea typeface="ＭＳ Ｐゴシック" charset="-128"/>
              </a:defRPr>
            </a:lvl3pPr>
            <a:lvl4pPr marL="1600200" indent="-228600" eaLnBrk="0" hangingPunct="0">
              <a:defRPr>
                <a:solidFill>
                  <a:schemeClr val="tx1"/>
                </a:solidFill>
                <a:latin typeface="Calibri" charset="0"/>
                <a:ea typeface="ＭＳ Ｐゴシック" charset="-128"/>
              </a:defRPr>
            </a:lvl4pPr>
            <a:lvl5pPr marL="2057400" indent="-228600" eaLnBrk="0" hangingPunct="0">
              <a:defRPr>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a:solidFill>
                  <a:schemeClr val="tx1"/>
                </a:solidFill>
                <a:latin typeface="Calibri"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nb-NO" altLang="zh-CN" sz="2400" b="1" i="0" u="none" strike="noStrike" kern="0" cap="none" spc="0" normalizeH="0" baseline="0" noProof="0" dirty="0">
                <a:ln>
                  <a:noFill/>
                </a:ln>
                <a:solidFill>
                  <a:srgbClr val="FFFFFF"/>
                </a:solidFill>
                <a:effectLst/>
                <a:uLnTx/>
                <a:uFillTx/>
                <a:latin typeface="微软雅黑"/>
                <a:ea typeface="微软雅黑"/>
              </a:rPr>
              <a:t>201</a:t>
            </a:r>
            <a:r>
              <a:rPr lang="en-US" altLang="zh-CN" sz="2400" b="1" kern="0" dirty="0">
                <a:solidFill>
                  <a:srgbClr val="FFFFFF"/>
                </a:solidFill>
                <a:latin typeface="微软雅黑"/>
                <a:ea typeface="微软雅黑"/>
              </a:rPr>
              <a:t>0</a:t>
            </a:r>
            <a:endParaRPr kumimoji="0" lang="nb-NO" altLang="zh-CN" sz="2400" b="1" i="0" u="none" strike="noStrike" kern="0" cap="none" spc="0" normalizeH="0" baseline="0" noProof="0" dirty="0">
              <a:ln>
                <a:noFill/>
              </a:ln>
              <a:solidFill>
                <a:srgbClr val="FFFFFF"/>
              </a:solidFill>
              <a:effectLst/>
              <a:uLnTx/>
              <a:uFillTx/>
              <a:latin typeface="微软雅黑"/>
              <a:ea typeface="微软雅黑"/>
            </a:endParaRPr>
          </a:p>
        </p:txBody>
      </p:sp>
      <p:cxnSp>
        <p:nvCxnSpPr>
          <p:cNvPr id="63" name="直接箭头连接符 62"/>
          <p:cNvCxnSpPr/>
          <p:nvPr/>
        </p:nvCxnSpPr>
        <p:spPr>
          <a:xfrm>
            <a:off x="3500430" y="2285992"/>
            <a:ext cx="642942"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4" name="左大括号 63"/>
          <p:cNvSpPr/>
          <p:nvPr/>
        </p:nvSpPr>
        <p:spPr>
          <a:xfrm rot="1228170">
            <a:off x="2096674" y="3246013"/>
            <a:ext cx="521498" cy="2430055"/>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0" name="图片 3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36761195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84389"/>
            <a:ext cx="1692275" cy="529772"/>
            <a:chOff x="0" y="284389"/>
            <a:chExt cx="1692275" cy="529772"/>
          </a:xfrm>
          <a:solidFill>
            <a:srgbClr val="38507C"/>
          </a:solidFill>
        </p:grpSpPr>
        <p:sp>
          <p:nvSpPr>
            <p:cNvPr id="6" name="矩形 5"/>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7" name="矩形 6"/>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0" y="284389"/>
            <a:ext cx="4244585" cy="529772"/>
            <a:chOff x="0" y="284389"/>
            <a:chExt cx="1571087" cy="529772"/>
          </a:xfrm>
          <a:solidFill>
            <a:srgbClr val="38507C"/>
          </a:solidFill>
        </p:grpSpPr>
        <p:sp>
          <p:nvSpPr>
            <p:cNvPr id="9" name="矩形 8"/>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最新指南解读</a:t>
              </a:r>
            </a:p>
          </p:txBody>
        </p:sp>
        <p:sp>
          <p:nvSpPr>
            <p:cNvPr id="10" name="矩形 9"/>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1" name="直接连接符 10"/>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7042803" y="332085"/>
            <a:ext cx="2040943" cy="461665"/>
          </a:xfrm>
          <a:prstGeom prst="rect">
            <a:avLst/>
          </a:prstGeom>
        </p:spPr>
        <p:txBody>
          <a:bodyPr wrap="none">
            <a:spAutoFit/>
          </a:bodyPr>
          <a:lstStyle/>
          <a:p>
            <a:pPr algn="r"/>
            <a:r>
              <a:rPr lang="zh-CN" altLang="en-US" sz="2400" b="1" dirty="0">
                <a:solidFill>
                  <a:srgbClr val="38507C"/>
                </a:solidFill>
                <a:latin typeface="Arial" panose="020B0604020202020204" pitchFamily="34" charset="0"/>
                <a:ea typeface="微软雅黑" panose="020B0503020204020204" pitchFamily="34" charset="-122"/>
              </a:rPr>
              <a:t>免疫方法简介</a:t>
            </a:r>
          </a:p>
        </p:txBody>
      </p:sp>
      <p:graphicFrame>
        <p:nvGraphicFramePr>
          <p:cNvPr id="13" name="表格 12"/>
          <p:cNvGraphicFramePr>
            <a:graphicFrameLocks noGrp="1"/>
          </p:cNvGraphicFramePr>
          <p:nvPr>
            <p:extLst>
              <p:ext uri="{D42A27DB-BD31-4B8C-83A1-F6EECF244321}">
                <p14:modId xmlns:p14="http://schemas.microsoft.com/office/powerpoint/2010/main" val="3266739804"/>
              </p:ext>
            </p:extLst>
          </p:nvPr>
        </p:nvGraphicFramePr>
        <p:xfrm>
          <a:off x="67342" y="2099824"/>
          <a:ext cx="4715071" cy="3722628"/>
        </p:xfrm>
        <a:graphic>
          <a:graphicData uri="http://schemas.openxmlformats.org/drawingml/2006/table">
            <a:tbl>
              <a:tblPr>
                <a:tableStyleId>{5C22544A-7EE6-4342-B048-85BDC9FD1C3A}</a:tableStyleId>
              </a:tblPr>
              <a:tblGrid>
                <a:gridCol w="839454">
                  <a:extLst>
                    <a:ext uri="{9D8B030D-6E8A-4147-A177-3AD203B41FA5}">
                      <a16:colId xmlns:a16="http://schemas.microsoft.com/office/drawing/2014/main" val="20000"/>
                    </a:ext>
                  </a:extLst>
                </a:gridCol>
                <a:gridCol w="2639567">
                  <a:extLst>
                    <a:ext uri="{9D8B030D-6E8A-4147-A177-3AD203B41FA5}">
                      <a16:colId xmlns:a16="http://schemas.microsoft.com/office/drawing/2014/main" val="20001"/>
                    </a:ext>
                  </a:extLst>
                </a:gridCol>
                <a:gridCol w="1236050">
                  <a:extLst>
                    <a:ext uri="{9D8B030D-6E8A-4147-A177-3AD203B41FA5}">
                      <a16:colId xmlns:a16="http://schemas.microsoft.com/office/drawing/2014/main" val="20002"/>
                    </a:ext>
                  </a:extLst>
                </a:gridCol>
              </a:tblGrid>
              <a:tr h="526147">
                <a:tc>
                  <a:txBody>
                    <a:bodyPr/>
                    <a:lstStyle/>
                    <a:p>
                      <a:pPr algn="ctr">
                        <a:spcBef>
                          <a:spcPts val="240"/>
                        </a:spcBef>
                        <a:spcAft>
                          <a:spcPts val="240"/>
                        </a:spcAft>
                      </a:pPr>
                      <a:r>
                        <a:rPr lang="zh-CN" altLang="en-US" sz="1700" b="1" kern="100" dirty="0">
                          <a:solidFill>
                            <a:schemeClr val="bg1"/>
                          </a:solidFill>
                          <a:effectLst/>
                          <a:latin typeface="微软雅黑" panose="020B0503020204020204" pitchFamily="34" charset="-122"/>
                          <a:ea typeface="微软雅黑" panose="020B0503020204020204" pitchFamily="34" charset="-122"/>
                        </a:rPr>
                        <a:t>方法</a:t>
                      </a:r>
                      <a:endParaRPr lang="zh-CN" sz="1700" b="1" kern="100" dirty="0">
                        <a:solidFill>
                          <a:schemeClr val="bg1"/>
                        </a:solidFill>
                        <a:effectLst/>
                        <a:latin typeface="微软雅黑" panose="020B0503020204020204" pitchFamily="34" charset="-122"/>
                        <a:ea typeface="微软雅黑" panose="020B0503020204020204" pitchFamily="34" charset="-122"/>
                        <a:cs typeface="黑体" panose="02010609060101010101" pitchFamily="49" charset="-122"/>
                      </a:endParaRPr>
                    </a:p>
                  </a:txBody>
                  <a:tcPr marL="0" marR="0" marT="0" marB="0" anchor="ctr">
                    <a:solidFill>
                      <a:schemeClr val="tx2">
                        <a:lumMod val="40000"/>
                        <a:lumOff val="60000"/>
                      </a:schemeClr>
                    </a:solidFill>
                  </a:tcPr>
                </a:tc>
                <a:tc>
                  <a:txBody>
                    <a:bodyPr/>
                    <a:lstStyle/>
                    <a:p>
                      <a:pPr algn="ctr">
                        <a:spcBef>
                          <a:spcPts val="240"/>
                        </a:spcBef>
                        <a:spcAft>
                          <a:spcPts val="240"/>
                        </a:spcAft>
                      </a:pPr>
                      <a:r>
                        <a:rPr lang="zh-CN" altLang="en-US" sz="1700" b="1" kern="100" dirty="0">
                          <a:solidFill>
                            <a:schemeClr val="bg1"/>
                          </a:solidFill>
                          <a:effectLst/>
                          <a:latin typeface="微软雅黑" panose="020B0503020204020204" pitchFamily="34" charset="-122"/>
                          <a:ea typeface="微软雅黑" panose="020B0503020204020204" pitchFamily="34" charset="-122"/>
                          <a:cs typeface="+mn-cs"/>
                        </a:rPr>
                        <a:t>原理</a:t>
                      </a:r>
                      <a:endParaRPr lang="zh-CN" sz="1700" b="1" kern="100" dirty="0">
                        <a:solidFill>
                          <a:schemeClr val="bg1"/>
                        </a:solidFill>
                        <a:effectLst/>
                        <a:latin typeface="微软雅黑" panose="020B0503020204020204" pitchFamily="34" charset="-122"/>
                        <a:ea typeface="微软雅黑" panose="020B0503020204020204" pitchFamily="34" charset="-122"/>
                        <a:cs typeface="黑体" panose="02010609060101010101" pitchFamily="49" charset="-122"/>
                      </a:endParaRPr>
                    </a:p>
                  </a:txBody>
                  <a:tcPr marL="0" marR="0" marT="0" marB="0" anchor="ctr">
                    <a:solidFill>
                      <a:schemeClr val="tx2">
                        <a:lumMod val="40000"/>
                        <a:lumOff val="60000"/>
                      </a:schemeClr>
                    </a:solidFill>
                  </a:tcPr>
                </a:tc>
                <a:tc>
                  <a:txBody>
                    <a:bodyPr/>
                    <a:lstStyle/>
                    <a:p>
                      <a:pPr algn="ctr">
                        <a:spcBef>
                          <a:spcPts val="240"/>
                        </a:spcBef>
                        <a:spcAft>
                          <a:spcPts val="240"/>
                        </a:spcAft>
                      </a:pPr>
                      <a:r>
                        <a:rPr lang="zh-CN" altLang="en-US" sz="1700" b="1" kern="100" dirty="0">
                          <a:solidFill>
                            <a:schemeClr val="bg1"/>
                          </a:solidFill>
                          <a:effectLst/>
                          <a:latin typeface="微软雅黑" panose="020B0503020204020204" pitchFamily="34" charset="-122"/>
                          <a:ea typeface="微软雅黑" panose="020B0503020204020204" pitchFamily="34" charset="-122"/>
                          <a:cs typeface="黑体" panose="02010609060101010101" pitchFamily="49" charset="-122"/>
                        </a:rPr>
                        <a:t>特点</a:t>
                      </a:r>
                      <a:endParaRPr lang="zh-CN" sz="1700" b="1" kern="100" dirty="0">
                        <a:solidFill>
                          <a:schemeClr val="bg1"/>
                        </a:solidFill>
                        <a:effectLst/>
                        <a:latin typeface="微软雅黑" panose="020B0503020204020204" pitchFamily="34" charset="-122"/>
                        <a:ea typeface="微软雅黑" panose="020B0503020204020204" pitchFamily="34" charset="-122"/>
                        <a:cs typeface="黑体" panose="02010609060101010101" pitchFamily="49" charset="-122"/>
                      </a:endParaRPr>
                    </a:p>
                  </a:txBody>
                  <a:tcPr marL="0" marR="0" marT="0" marB="0" anchor="ctr">
                    <a:solidFill>
                      <a:schemeClr val="tx2">
                        <a:lumMod val="40000"/>
                        <a:lumOff val="60000"/>
                      </a:schemeClr>
                    </a:solidFill>
                  </a:tcPr>
                </a:tc>
                <a:extLst>
                  <a:ext uri="{0D108BD9-81ED-4DB2-BD59-A6C34878D82A}">
                    <a16:rowId xmlns:a16="http://schemas.microsoft.com/office/drawing/2014/main" val="10000"/>
                  </a:ext>
                </a:extLst>
              </a:tr>
              <a:tr h="821581">
                <a:tc>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zh-CN" altLang="en-US" sz="1400" b="0" i="0" u="none" strike="noStrike" dirty="0">
                          <a:solidFill>
                            <a:schemeClr val="bg2">
                              <a:lumMod val="25000"/>
                            </a:schemeClr>
                          </a:solidFill>
                          <a:latin typeface="微软雅黑" panose="020B0503020204020204" pitchFamily="34" charset="-122"/>
                          <a:ea typeface="微软雅黑" panose="020B0503020204020204" pitchFamily="34" charset="-122"/>
                        </a:rPr>
                        <a:t>荧光</a:t>
                      </a:r>
                    </a:p>
                  </a:txBody>
                  <a:tcPr marL="9525" marR="9525" marT="9525" marB="0" anchor="ctr">
                    <a:solidFill>
                      <a:schemeClr val="bg1">
                        <a:lumMod val="95000"/>
                      </a:schemeClr>
                    </a:solidFill>
                  </a:tcPr>
                </a:tc>
                <a:tc>
                  <a:txBody>
                    <a:bodyPr/>
                    <a:lstStyle/>
                    <a:p>
                      <a:pPr marL="72000" algn="l" defTabSz="685800" rtl="0" eaLnBrk="1" fontAlgn="ctr" latinLnBrk="0" hangingPunct="1"/>
                      <a:r>
                        <a:rPr lang="zh-CN" altLang="en-US" sz="1200" b="0" i="0" u="none" strike="noStrike" kern="1200" dirty="0">
                          <a:solidFill>
                            <a:schemeClr val="bg2">
                              <a:lumMod val="25000"/>
                            </a:schemeClr>
                          </a:solidFill>
                          <a:latin typeface="微软雅黑" panose="020B0503020204020204" pitchFamily="34" charset="-122"/>
                          <a:ea typeface="微软雅黑" panose="020B0503020204020204" pitchFamily="34" charset="-122"/>
                          <a:cs typeface="+mn-cs"/>
                        </a:rPr>
                        <a:t>以荧光素（异硫氰酸）作为标记抗体或抗抗体，检测组织中的细胞抗原或血清中的抗体；荧光显微技术常用于细菌、病毒、寄生虫等诊断</a:t>
                      </a:r>
                    </a:p>
                  </a:txBody>
                  <a:tcPr marL="9525" marR="9525" marT="9525" marB="0" anchor="ctr">
                    <a:solidFill>
                      <a:schemeClr val="bg1">
                        <a:lumMod val="95000"/>
                      </a:schemeClr>
                    </a:solidFill>
                  </a:tcPr>
                </a:tc>
                <a:tc>
                  <a:txBody>
                    <a:bodyPr/>
                    <a:lstStyle/>
                    <a:p>
                      <a:pPr marL="72000" marR="0" indent="0" algn="l" defTabSz="685800" rtl="0" eaLnBrk="1" fontAlgn="ctr" latinLnBrk="0" hangingPunct="1">
                        <a:lnSpc>
                          <a:spcPct val="100000"/>
                        </a:lnSpc>
                        <a:spcBef>
                          <a:spcPts val="0"/>
                        </a:spcBef>
                        <a:spcAft>
                          <a:spcPts val="0"/>
                        </a:spcAft>
                        <a:buClrTx/>
                        <a:buSzTx/>
                        <a:buFontTx/>
                        <a:buNone/>
                        <a:tabLst/>
                        <a:defRPr/>
                      </a:pPr>
                      <a:r>
                        <a:rPr lang="zh-CN" altLang="en-US" sz="1200" b="0" i="0" u="none" strike="noStrike" dirty="0">
                          <a:solidFill>
                            <a:schemeClr val="bg2">
                              <a:lumMod val="25000"/>
                            </a:schemeClr>
                          </a:solidFill>
                          <a:latin typeface="微软雅黑" panose="020B0503020204020204" pitchFamily="34" charset="-122"/>
                          <a:ea typeface="微软雅黑" panose="020B0503020204020204" pitchFamily="34" charset="-122"/>
                        </a:rPr>
                        <a:t>较多理化因素会导致荧光淬灭，用于中小分子物质检测</a:t>
                      </a:r>
                    </a:p>
                  </a:txBody>
                  <a:tcPr marL="9525" marR="9525" marT="9525" marB="0" anchor="ctr">
                    <a:solidFill>
                      <a:schemeClr val="bg1">
                        <a:lumMod val="95000"/>
                      </a:schemeClr>
                    </a:solidFill>
                  </a:tcPr>
                </a:tc>
                <a:extLst>
                  <a:ext uri="{0D108BD9-81ED-4DB2-BD59-A6C34878D82A}">
                    <a16:rowId xmlns:a16="http://schemas.microsoft.com/office/drawing/2014/main" val="10001"/>
                  </a:ext>
                </a:extLst>
              </a:tr>
              <a:tr h="850900">
                <a:tc>
                  <a:txBody>
                    <a:bodyPr/>
                    <a:lstStyle/>
                    <a:p>
                      <a:pPr algn="ctr" fontAlgn="ctr"/>
                      <a:r>
                        <a:rPr lang="zh-CN" altLang="en-US" sz="1400" b="0" i="0" u="none" strike="noStrike" dirty="0">
                          <a:solidFill>
                            <a:schemeClr val="bg2">
                              <a:lumMod val="25000"/>
                            </a:schemeClr>
                          </a:solidFill>
                          <a:latin typeface="微软雅黑" panose="020B0503020204020204" pitchFamily="34" charset="-122"/>
                          <a:ea typeface="微软雅黑" panose="020B0503020204020204" pitchFamily="34" charset="-122"/>
                        </a:rPr>
                        <a:t>酶联</a:t>
                      </a:r>
                    </a:p>
                  </a:txBody>
                  <a:tcPr marL="9525" marR="9525" marT="9525" marB="0" anchor="ctr">
                    <a:solidFill>
                      <a:schemeClr val="bg1">
                        <a:lumMod val="85000"/>
                      </a:schemeClr>
                    </a:solidFill>
                  </a:tcPr>
                </a:tc>
                <a:tc>
                  <a:txBody>
                    <a:bodyPr/>
                    <a:lstStyle/>
                    <a:p>
                      <a:pPr marL="72000" marR="0" indent="0" algn="l" defTabSz="685800" rtl="0" eaLnBrk="1" fontAlgn="ctr" latinLnBrk="0" hangingPunct="1">
                        <a:lnSpc>
                          <a:spcPct val="100000"/>
                        </a:lnSpc>
                        <a:spcBef>
                          <a:spcPts val="0"/>
                        </a:spcBef>
                        <a:spcAft>
                          <a:spcPts val="0"/>
                        </a:spcAft>
                        <a:buClrTx/>
                        <a:buSzTx/>
                        <a:buFontTx/>
                        <a:buNone/>
                        <a:tabLst/>
                        <a:defRPr/>
                      </a:pPr>
                      <a:r>
                        <a:rPr lang="zh-CN" altLang="en-US" sz="1200" b="0" i="0" u="none" strike="noStrike" kern="1200" dirty="0">
                          <a:solidFill>
                            <a:schemeClr val="bg2">
                              <a:lumMod val="25000"/>
                            </a:schemeClr>
                          </a:solidFill>
                          <a:latin typeface="微软雅黑" panose="020B0503020204020204" pitchFamily="34" charset="-122"/>
                          <a:ea typeface="微软雅黑" panose="020B0503020204020204" pitchFamily="34" charset="-122"/>
                          <a:cs typeface="+mn-cs"/>
                        </a:rPr>
                        <a:t> 使抗原或抗体结合到某种固相载体表面，与 酶标记抗原或抗体连成酶标记物，洗涤后加入底物液，根据显色定性或定量</a:t>
                      </a:r>
                    </a:p>
                  </a:txBody>
                  <a:tcPr marL="9525" marR="9525" marT="9525" marB="0" anchor="ctr">
                    <a:solidFill>
                      <a:schemeClr val="bg1">
                        <a:lumMod val="85000"/>
                      </a:schemeClr>
                    </a:solidFill>
                  </a:tcPr>
                </a:tc>
                <a:tc>
                  <a:txBody>
                    <a:bodyPr/>
                    <a:lstStyle/>
                    <a:p>
                      <a:pPr marL="72000" algn="l" fontAlgn="ctr"/>
                      <a:r>
                        <a:rPr lang="zh-CN" altLang="en-US" sz="1200" b="0" i="0" u="none" strike="noStrike" dirty="0">
                          <a:solidFill>
                            <a:schemeClr val="bg2">
                              <a:lumMod val="25000"/>
                            </a:schemeClr>
                          </a:solidFill>
                          <a:latin typeface="微软雅黑" panose="020B0503020204020204" pitchFamily="34" charset="-122"/>
                          <a:ea typeface="微软雅黑" panose="020B0503020204020204" pitchFamily="34" charset="-122"/>
                        </a:rPr>
                        <a:t>底物液具有致癌物质，酶标记物稳定性不够，影响因素多</a:t>
                      </a:r>
                      <a:endParaRPr lang="en-US" altLang="zh-CN" sz="1200" b="0" i="0" u="none" strike="noStrike" dirty="0">
                        <a:solidFill>
                          <a:schemeClr val="bg2">
                            <a:lumMod val="25000"/>
                          </a:schemeClr>
                        </a:solidFill>
                        <a:latin typeface="微软雅黑" panose="020B0503020204020204" pitchFamily="34" charset="-122"/>
                        <a:ea typeface="微软雅黑" panose="020B0503020204020204" pitchFamily="34" charset="-122"/>
                      </a:endParaRPr>
                    </a:p>
                  </a:txBody>
                  <a:tcPr marL="9525" marR="9525" marT="9525" marB="0" anchor="ctr">
                    <a:solidFill>
                      <a:schemeClr val="bg1">
                        <a:lumMod val="85000"/>
                      </a:schemeClr>
                    </a:solidFill>
                  </a:tcPr>
                </a:tc>
                <a:extLst>
                  <a:ext uri="{0D108BD9-81ED-4DB2-BD59-A6C34878D82A}">
                    <a16:rowId xmlns:a16="http://schemas.microsoft.com/office/drawing/2014/main" val="10002"/>
                  </a:ext>
                </a:extLst>
              </a:tr>
              <a:tr h="774700">
                <a:tc>
                  <a:txBody>
                    <a:bodyPr/>
                    <a:lstStyle/>
                    <a:p>
                      <a:pPr algn="ctr" fontAlgn="ctr"/>
                      <a:r>
                        <a:rPr lang="zh-CN" altLang="en-US" sz="1400" b="0" i="0" u="none" strike="noStrike" dirty="0">
                          <a:solidFill>
                            <a:schemeClr val="bg2">
                              <a:lumMod val="25000"/>
                            </a:schemeClr>
                          </a:solidFill>
                          <a:latin typeface="微软雅黑" panose="020B0503020204020204" pitchFamily="34" charset="-122"/>
                          <a:ea typeface="微软雅黑" panose="020B0503020204020204" pitchFamily="34" charset="-122"/>
                        </a:rPr>
                        <a:t>免疫印迹</a:t>
                      </a:r>
                    </a:p>
                  </a:txBody>
                  <a:tcPr marL="9525" marR="9525" marT="9525" marB="0" anchor="ctr">
                    <a:solidFill>
                      <a:schemeClr val="bg1">
                        <a:lumMod val="95000"/>
                      </a:schemeClr>
                    </a:solidFill>
                  </a:tcPr>
                </a:tc>
                <a:tc>
                  <a:txBody>
                    <a:bodyPr/>
                    <a:lstStyle/>
                    <a:p>
                      <a:pPr marL="72000" marR="0" indent="0" algn="l" defTabSz="685800" rtl="0" eaLnBrk="1" fontAlgn="ctr" latinLnBrk="0" hangingPunct="1">
                        <a:lnSpc>
                          <a:spcPct val="100000"/>
                        </a:lnSpc>
                        <a:spcBef>
                          <a:spcPts val="0"/>
                        </a:spcBef>
                        <a:spcAft>
                          <a:spcPts val="0"/>
                        </a:spcAft>
                        <a:buClrTx/>
                        <a:buSzTx/>
                        <a:buFontTx/>
                        <a:buNone/>
                        <a:tabLst/>
                        <a:defRPr/>
                      </a:pPr>
                      <a:r>
                        <a:rPr lang="zh-CN" altLang="en-US" sz="1200" b="0" i="0" u="none" strike="noStrike" kern="1200" dirty="0">
                          <a:solidFill>
                            <a:schemeClr val="bg2">
                              <a:lumMod val="25000"/>
                            </a:schemeClr>
                          </a:solidFill>
                          <a:latin typeface="微软雅黑" panose="020B0503020204020204" pitchFamily="34" charset="-122"/>
                          <a:ea typeface="微软雅黑" panose="020B0503020204020204" pitchFamily="34" charset="-122"/>
                          <a:cs typeface="+mn-cs"/>
                        </a:rPr>
                        <a:t> 又称酶联免疫电转移印迹法，蛋白样品经</a:t>
                      </a:r>
                      <a:r>
                        <a:rPr lang="en-US" altLang="zh-CN" sz="1200" b="0" i="0" u="none" strike="noStrike" kern="1200" dirty="0">
                          <a:solidFill>
                            <a:schemeClr val="bg2">
                              <a:lumMod val="25000"/>
                            </a:schemeClr>
                          </a:solidFill>
                          <a:latin typeface="微软雅黑" panose="020B0503020204020204" pitchFamily="34" charset="-122"/>
                          <a:ea typeface="微软雅黑" panose="020B0503020204020204" pitchFamily="34" charset="-122"/>
                          <a:cs typeface="+mn-cs"/>
                        </a:rPr>
                        <a:t>SDS-</a:t>
                      </a:r>
                      <a:r>
                        <a:rPr lang="zh-CN" altLang="en-US" sz="1200" b="0" i="0" u="none" strike="noStrike" kern="1200" dirty="0">
                          <a:solidFill>
                            <a:schemeClr val="bg2">
                              <a:lumMod val="25000"/>
                            </a:schemeClr>
                          </a:solidFill>
                          <a:latin typeface="微软雅黑" panose="020B0503020204020204" pitchFamily="34" charset="-122"/>
                          <a:ea typeface="微软雅黑" panose="020B0503020204020204" pitchFamily="34" charset="-122"/>
                          <a:cs typeface="+mn-cs"/>
                        </a:rPr>
                        <a:t>聚丙烯酰氨凝胶向阳极泳动，在凝胶分离出来的蛋白质条转移</a:t>
                      </a:r>
                      <a:r>
                        <a:rPr lang="en-US" altLang="zh-CN" sz="1200" b="0" i="0" u="none" strike="noStrike" kern="1200" dirty="0">
                          <a:solidFill>
                            <a:schemeClr val="bg2">
                              <a:lumMod val="25000"/>
                            </a:schemeClr>
                          </a:solidFill>
                          <a:latin typeface="微软雅黑" panose="020B0503020204020204" pitchFamily="34" charset="-122"/>
                          <a:ea typeface="微软雅黑" panose="020B0503020204020204" pitchFamily="34" charset="-122"/>
                          <a:cs typeface="+mn-cs"/>
                        </a:rPr>
                        <a:t>NC</a:t>
                      </a:r>
                      <a:r>
                        <a:rPr lang="zh-CN" altLang="en-US" sz="1200" b="0" i="0" u="none" strike="noStrike" kern="1200" dirty="0">
                          <a:solidFill>
                            <a:schemeClr val="bg2">
                              <a:lumMod val="25000"/>
                            </a:schemeClr>
                          </a:solidFill>
                          <a:latin typeface="微软雅黑" panose="020B0503020204020204" pitchFamily="34" charset="-122"/>
                          <a:ea typeface="微软雅黑" panose="020B0503020204020204" pitchFamily="34" charset="-122"/>
                          <a:cs typeface="+mn-cs"/>
                        </a:rPr>
                        <a:t>膜上，借助酶免疫技术显色测量</a:t>
                      </a:r>
                    </a:p>
                  </a:txBody>
                  <a:tcPr marL="9525" marR="9525" marT="9525" marB="0" anchor="ctr">
                    <a:solidFill>
                      <a:schemeClr val="bg1">
                        <a:lumMod val="95000"/>
                      </a:schemeClr>
                    </a:solidFill>
                  </a:tcPr>
                </a:tc>
                <a:tc>
                  <a:txBody>
                    <a:bodyPr/>
                    <a:lstStyle/>
                    <a:p>
                      <a:pPr marL="72000" algn="l" fontAlgn="ctr"/>
                      <a:r>
                        <a:rPr lang="zh-CN" altLang="en-US" sz="1200" b="0" i="0" u="none" strike="noStrike" dirty="0">
                          <a:solidFill>
                            <a:schemeClr val="bg2">
                              <a:lumMod val="25000"/>
                            </a:schemeClr>
                          </a:solidFill>
                          <a:latin typeface="微软雅黑" panose="020B0503020204020204" pitchFamily="34" charset="-122"/>
                          <a:ea typeface="微软雅黑" panose="020B0503020204020204" pitchFamily="34" charset="-122"/>
                        </a:rPr>
                        <a:t>能够分离大小不同的蛋白质，常用于多种病毒初筛</a:t>
                      </a:r>
                      <a:endParaRPr lang="en-US" altLang="zh-CN" sz="1200" b="0" i="0" u="none" strike="noStrike" dirty="0">
                        <a:solidFill>
                          <a:schemeClr val="bg2">
                            <a:lumMod val="25000"/>
                          </a:schemeClr>
                        </a:solidFill>
                        <a:latin typeface="微软雅黑" panose="020B0503020204020204" pitchFamily="34" charset="-122"/>
                        <a:ea typeface="微软雅黑" panose="020B0503020204020204"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10005"/>
                  </a:ext>
                </a:extLst>
              </a:tr>
              <a:tr h="749300">
                <a:tc>
                  <a:txBody>
                    <a:bodyPr/>
                    <a:lstStyle/>
                    <a:p>
                      <a:pPr algn="ctr" fontAlgn="ctr"/>
                      <a:r>
                        <a:rPr lang="zh-CN" altLang="en-US" sz="1400" b="0" i="0" u="none" strike="noStrike" dirty="0">
                          <a:solidFill>
                            <a:schemeClr val="bg2">
                              <a:lumMod val="25000"/>
                            </a:schemeClr>
                          </a:solidFill>
                          <a:latin typeface="微软雅黑" panose="020B0503020204020204" pitchFamily="34" charset="-122"/>
                          <a:ea typeface="微软雅黑" panose="020B0503020204020204" pitchFamily="34" charset="-122"/>
                        </a:rPr>
                        <a:t>化学发光</a:t>
                      </a:r>
                    </a:p>
                  </a:txBody>
                  <a:tcPr marL="9525" marR="9525" marT="9525" marB="0" anchor="ctr">
                    <a:solidFill>
                      <a:schemeClr val="bg1">
                        <a:lumMod val="85000"/>
                      </a:schemeClr>
                    </a:solidFill>
                  </a:tcPr>
                </a:tc>
                <a:tc>
                  <a:txBody>
                    <a:bodyPr/>
                    <a:lstStyle/>
                    <a:p>
                      <a:pPr marL="72000" algn="l" defTabSz="685800" rtl="0" eaLnBrk="1" fontAlgn="ctr" latinLnBrk="0" hangingPunct="1"/>
                      <a:r>
                        <a:rPr lang="zh-CN" altLang="en-US" sz="1200" b="0" i="0" u="none" strike="noStrike" kern="1200" dirty="0">
                          <a:solidFill>
                            <a:schemeClr val="bg2">
                              <a:lumMod val="25000"/>
                            </a:schemeClr>
                          </a:solidFill>
                          <a:latin typeface="微软雅黑" panose="020B0503020204020204" pitchFamily="34" charset="-122"/>
                          <a:ea typeface="微软雅黑" panose="020B0503020204020204" pitchFamily="34" charset="-122"/>
                          <a:cs typeface="+mn-cs"/>
                        </a:rPr>
                        <a:t> 以发光剂作为标记物直接发光；以发光剂作为酶免疫测定的底物发光， 利用发光信号仪器测量光量子产物</a:t>
                      </a:r>
                    </a:p>
                  </a:txBody>
                  <a:tcPr marL="9525" marR="9525" marT="9525" marB="0" anchor="ctr">
                    <a:solidFill>
                      <a:schemeClr val="bg1">
                        <a:lumMod val="85000"/>
                      </a:schemeClr>
                    </a:solidFill>
                  </a:tcPr>
                </a:tc>
                <a:tc>
                  <a:txBody>
                    <a:bodyPr/>
                    <a:lstStyle/>
                    <a:p>
                      <a:pPr marL="72000" algn="l" fontAlgn="ctr"/>
                      <a:r>
                        <a:rPr lang="zh-CN" altLang="en-US" sz="1200" b="0" i="0" u="none" strike="noStrike" dirty="0">
                          <a:solidFill>
                            <a:schemeClr val="bg2">
                              <a:lumMod val="25000"/>
                            </a:schemeClr>
                          </a:solidFill>
                          <a:latin typeface="微软雅黑" panose="020B0503020204020204" pitchFamily="34" charset="-122"/>
                          <a:ea typeface="微软雅黑" panose="020B0503020204020204" pitchFamily="34" charset="-122"/>
                        </a:rPr>
                        <a:t>分析灵敏度和准确性高，无污染、标记物稳定等等</a:t>
                      </a:r>
                    </a:p>
                  </a:txBody>
                  <a:tcPr marL="9525" marR="9525" marT="9525" marB="0" anchor="ctr">
                    <a:solidFill>
                      <a:schemeClr val="bg1">
                        <a:lumMod val="85000"/>
                      </a:schemeClr>
                    </a:solidFill>
                  </a:tcPr>
                </a:tc>
                <a:extLst>
                  <a:ext uri="{0D108BD9-81ED-4DB2-BD59-A6C34878D82A}">
                    <a16:rowId xmlns:a16="http://schemas.microsoft.com/office/drawing/2014/main" val="10006"/>
                  </a:ext>
                </a:extLst>
              </a:tr>
            </a:tbl>
          </a:graphicData>
        </a:graphic>
      </p:graphicFrame>
      <p:grpSp>
        <p:nvGrpSpPr>
          <p:cNvPr id="14" name="组合 4"/>
          <p:cNvGrpSpPr/>
          <p:nvPr/>
        </p:nvGrpSpPr>
        <p:grpSpPr>
          <a:xfrm>
            <a:off x="4727305" y="1865302"/>
            <a:ext cx="4594494" cy="3650138"/>
            <a:chOff x="1168562" y="1726417"/>
            <a:chExt cx="6572089" cy="5358169"/>
          </a:xfrm>
        </p:grpSpPr>
        <p:graphicFrame>
          <p:nvGraphicFramePr>
            <p:cNvPr id="15" name="Object 0"/>
            <p:cNvGraphicFramePr>
              <a:graphicFrameLocks noChangeAspect="1"/>
            </p:cNvGraphicFramePr>
            <p:nvPr/>
          </p:nvGraphicFramePr>
          <p:xfrm>
            <a:off x="1646239" y="2266950"/>
            <a:ext cx="6094412" cy="4075114"/>
          </p:xfrm>
          <a:graphic>
            <a:graphicData uri="http://schemas.openxmlformats.org/presentationml/2006/ole">
              <mc:AlternateContent xmlns:mc="http://schemas.openxmlformats.org/markup-compatibility/2006">
                <mc:Choice xmlns:v="urn:schemas-microsoft-com:vml" Requires="v">
                  <p:oleObj spid="_x0000_s1028" name="Chart" r:id="rId3" imgW="6095880" imgH="4076640" progId="">
                    <p:embed followColorScheme="full"/>
                  </p:oleObj>
                </mc:Choice>
                <mc:Fallback>
                  <p:oleObj name="Chart" r:id="rId3" imgW="6095880" imgH="4076640" progId="">
                    <p:embed followColorScheme="full"/>
                    <p:pic>
                      <p:nvPicPr>
                        <p:cNvPr id="16" name="Object 0"/>
                        <p:cNvPicPr>
                          <a:picLocks noChangeAspect="1" noChangeArrowheads="1"/>
                        </p:cNvPicPr>
                        <p:nvPr/>
                      </p:nvPicPr>
                      <p:blipFill>
                        <a:blip r:embed="rId4"/>
                        <a:srcRect/>
                        <a:stretch>
                          <a:fillRect/>
                        </a:stretch>
                      </p:blipFill>
                      <p:spPr bwMode="auto">
                        <a:xfrm>
                          <a:off x="1646239" y="2266950"/>
                          <a:ext cx="6094412" cy="40751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Text Box 4"/>
            <p:cNvSpPr txBox="1">
              <a:spLocks noChangeArrowheads="1"/>
            </p:cNvSpPr>
            <p:nvPr/>
          </p:nvSpPr>
          <p:spPr bwMode="auto">
            <a:xfrm>
              <a:off x="2379662" y="6226174"/>
              <a:ext cx="896936" cy="858412"/>
            </a:xfrm>
            <a:prstGeom prst="rect">
              <a:avLst/>
            </a:prstGeom>
            <a:noFill/>
            <a:ln w="12700" cap="sq">
              <a:noFill/>
              <a:miter lim="800000"/>
              <a:headEnd type="none" w="sm" len="sm"/>
              <a:tailEnd type="none" w="sm" len="sm"/>
            </a:ln>
            <a:effectLst/>
          </p:spPr>
          <p:txBody>
            <a:bodyPr>
              <a:spAutoFit/>
            </a:bodyPr>
            <a:lstStyle/>
            <a:p>
              <a:pPr eaLnBrk="0" hangingPunct="0"/>
              <a:r>
                <a:rPr kumimoji="1" lang="zh-CN" altLang="en-US" sz="1600" b="1" dirty="0">
                  <a:solidFill>
                    <a:srgbClr val="44546A"/>
                  </a:solidFill>
                  <a:latin typeface="微软雅黑" panose="020B0503020204020204" pitchFamily="34" charset="-122"/>
                  <a:ea typeface="微软雅黑" panose="020B0503020204020204" pitchFamily="34" charset="-122"/>
                </a:rPr>
                <a:t>免疫印迹</a:t>
              </a:r>
            </a:p>
          </p:txBody>
        </p:sp>
        <p:sp>
          <p:nvSpPr>
            <p:cNvPr id="17" name="Text Box 5"/>
            <p:cNvSpPr txBox="1">
              <a:spLocks noChangeArrowheads="1"/>
            </p:cNvSpPr>
            <p:nvPr/>
          </p:nvSpPr>
          <p:spPr bwMode="auto">
            <a:xfrm>
              <a:off x="3675063" y="6257924"/>
              <a:ext cx="896937" cy="496975"/>
            </a:xfrm>
            <a:prstGeom prst="rect">
              <a:avLst/>
            </a:prstGeom>
            <a:noFill/>
            <a:ln w="12700" cap="sq">
              <a:noFill/>
              <a:miter lim="800000"/>
              <a:headEnd type="none" w="sm" len="sm"/>
              <a:tailEnd type="none" w="sm" len="sm"/>
            </a:ln>
            <a:effectLst/>
          </p:spPr>
          <p:txBody>
            <a:bodyPr>
              <a:spAutoFit/>
            </a:bodyPr>
            <a:lstStyle/>
            <a:p>
              <a:pPr eaLnBrk="0" hangingPunct="0"/>
              <a:r>
                <a:rPr kumimoji="1" lang="zh-CN" altLang="en-US" sz="1600" b="1" dirty="0">
                  <a:solidFill>
                    <a:srgbClr val="44546A"/>
                  </a:solidFill>
                  <a:latin typeface="微软雅黑" panose="020B0503020204020204" pitchFamily="34" charset="-122"/>
                  <a:ea typeface="微软雅黑" panose="020B0503020204020204" pitchFamily="34" charset="-122"/>
                </a:rPr>
                <a:t>荧光</a:t>
              </a:r>
            </a:p>
          </p:txBody>
        </p:sp>
        <p:sp>
          <p:nvSpPr>
            <p:cNvPr id="18" name="Text Box 6"/>
            <p:cNvSpPr txBox="1">
              <a:spLocks noChangeArrowheads="1"/>
            </p:cNvSpPr>
            <p:nvPr/>
          </p:nvSpPr>
          <p:spPr bwMode="auto">
            <a:xfrm>
              <a:off x="4919663" y="6242049"/>
              <a:ext cx="1020761" cy="496976"/>
            </a:xfrm>
            <a:prstGeom prst="rect">
              <a:avLst/>
            </a:prstGeom>
            <a:noFill/>
            <a:ln w="12700" cap="sq">
              <a:noFill/>
              <a:miter lim="800000"/>
              <a:headEnd type="none" w="sm" len="sm"/>
              <a:tailEnd type="none" w="sm" len="sm"/>
            </a:ln>
            <a:effectLst/>
          </p:spPr>
          <p:txBody>
            <a:bodyPr>
              <a:spAutoFit/>
            </a:bodyPr>
            <a:lstStyle/>
            <a:p>
              <a:pPr eaLnBrk="0" hangingPunct="0"/>
              <a:r>
                <a:rPr kumimoji="1" lang="zh-CN" altLang="en-US" sz="1600" b="1" dirty="0">
                  <a:solidFill>
                    <a:srgbClr val="44546A"/>
                  </a:solidFill>
                  <a:latin typeface="微软雅黑" panose="020B0503020204020204" pitchFamily="34" charset="-122"/>
                  <a:ea typeface="微软雅黑" panose="020B0503020204020204" pitchFamily="34" charset="-122"/>
                </a:rPr>
                <a:t>酶免</a:t>
              </a:r>
            </a:p>
          </p:txBody>
        </p:sp>
        <p:sp>
          <p:nvSpPr>
            <p:cNvPr id="19" name="Text Box 7"/>
            <p:cNvSpPr txBox="1">
              <a:spLocks noChangeArrowheads="1"/>
            </p:cNvSpPr>
            <p:nvPr/>
          </p:nvSpPr>
          <p:spPr bwMode="auto">
            <a:xfrm>
              <a:off x="6234996" y="6272212"/>
              <a:ext cx="911226" cy="496975"/>
            </a:xfrm>
            <a:prstGeom prst="rect">
              <a:avLst/>
            </a:prstGeom>
            <a:noFill/>
            <a:ln w="12700" cap="sq">
              <a:noFill/>
              <a:miter lim="800000"/>
              <a:headEnd type="none" w="sm" len="sm"/>
              <a:tailEnd type="none" w="sm" len="sm"/>
            </a:ln>
            <a:effectLst/>
          </p:spPr>
          <p:txBody>
            <a:bodyPr>
              <a:spAutoFit/>
            </a:bodyPr>
            <a:lstStyle/>
            <a:p>
              <a:pPr eaLnBrk="0" hangingPunct="0"/>
              <a:r>
                <a:rPr kumimoji="1" lang="zh-CN" altLang="en-US" sz="1600" b="1" dirty="0">
                  <a:solidFill>
                    <a:srgbClr val="44546A"/>
                  </a:solidFill>
                  <a:latin typeface="微软雅黑" panose="020B0503020204020204" pitchFamily="34" charset="-122"/>
                  <a:ea typeface="微软雅黑" panose="020B0503020204020204" pitchFamily="34" charset="-122"/>
                </a:rPr>
                <a:t>发光</a:t>
              </a:r>
            </a:p>
          </p:txBody>
        </p:sp>
        <p:sp>
          <p:nvSpPr>
            <p:cNvPr id="20" name="Text Box 8"/>
            <p:cNvSpPr txBox="1">
              <a:spLocks noChangeArrowheads="1"/>
            </p:cNvSpPr>
            <p:nvPr/>
          </p:nvSpPr>
          <p:spPr bwMode="auto">
            <a:xfrm>
              <a:off x="1209806" y="1726417"/>
              <a:ext cx="1624013" cy="768053"/>
            </a:xfrm>
            <a:prstGeom prst="rect">
              <a:avLst/>
            </a:prstGeom>
            <a:noFill/>
            <a:ln w="12700" cap="sq">
              <a:noFill/>
              <a:miter lim="800000"/>
              <a:headEnd type="none" w="sm" len="sm"/>
              <a:tailEnd type="none" w="sm" len="sm"/>
            </a:ln>
            <a:effectLst/>
          </p:spPr>
          <p:txBody>
            <a:bodyPr wrap="square">
              <a:spAutoFit/>
            </a:bodyPr>
            <a:lstStyle/>
            <a:p>
              <a:pPr eaLnBrk="0" hangingPunct="0"/>
              <a:r>
                <a:rPr kumimoji="1" lang="zh-CN" altLang="en-US" sz="1400" b="1" dirty="0">
                  <a:solidFill>
                    <a:srgbClr val="44546A"/>
                  </a:solidFill>
                  <a:latin typeface="微软雅黑" panose="020B0503020204020204" pitchFamily="34" charset="-122"/>
                  <a:ea typeface="微软雅黑" panose="020B0503020204020204" pitchFamily="34" charset="-122"/>
                </a:rPr>
                <a:t>分析灵敏度</a:t>
              </a:r>
              <a:r>
                <a:rPr kumimoji="1" lang="en-US" altLang="zh-CN" sz="1400" b="1" dirty="0">
                  <a:solidFill>
                    <a:srgbClr val="44546A"/>
                  </a:solidFill>
                  <a:latin typeface="微软雅黑" panose="020B0503020204020204" pitchFamily="34" charset="-122"/>
                  <a:ea typeface="微软雅黑" panose="020B0503020204020204" pitchFamily="34" charset="-122"/>
                </a:rPr>
                <a:t>(mol/L)</a:t>
              </a:r>
            </a:p>
          </p:txBody>
        </p:sp>
        <p:sp>
          <p:nvSpPr>
            <p:cNvPr id="21" name="Text Box 9"/>
            <p:cNvSpPr txBox="1">
              <a:spLocks noChangeArrowheads="1"/>
            </p:cNvSpPr>
            <p:nvPr/>
          </p:nvSpPr>
          <p:spPr bwMode="auto">
            <a:xfrm>
              <a:off x="1168562" y="2903537"/>
              <a:ext cx="954338" cy="2304161"/>
            </a:xfrm>
            <a:prstGeom prst="rect">
              <a:avLst/>
            </a:prstGeom>
            <a:noFill/>
            <a:ln w="12700" cap="sq">
              <a:noFill/>
              <a:miter lim="800000"/>
              <a:headEnd type="none" w="sm" len="sm"/>
              <a:tailEnd type="none" w="sm" len="sm"/>
            </a:ln>
            <a:effectLst/>
          </p:spPr>
          <p:txBody>
            <a:bodyPr wrap="none">
              <a:spAutoFit/>
            </a:bodyPr>
            <a:lstStyle/>
            <a:p>
              <a:pPr eaLnBrk="0" hangingPunct="0"/>
              <a:r>
                <a:rPr kumimoji="1" lang="en-US" altLang="zh-CN" sz="1600" b="1" dirty="0">
                  <a:solidFill>
                    <a:srgbClr val="44546A"/>
                  </a:solidFill>
                  <a:latin typeface="微软雅黑" panose="020B0503020204020204" pitchFamily="34" charset="-122"/>
                  <a:ea typeface="微软雅黑" panose="020B0503020204020204" pitchFamily="34" charset="-122"/>
                </a:rPr>
                <a:t>10</a:t>
              </a:r>
              <a:r>
                <a:rPr kumimoji="1" lang="en-US" altLang="zh-CN" sz="1600" b="1" baseline="30000" dirty="0">
                  <a:solidFill>
                    <a:srgbClr val="44546A"/>
                  </a:solidFill>
                  <a:latin typeface="微软雅黑" panose="020B0503020204020204" pitchFamily="34" charset="-122"/>
                  <a:ea typeface="微软雅黑" panose="020B0503020204020204" pitchFamily="34" charset="-122"/>
                </a:rPr>
                <a:t>-18</a:t>
              </a:r>
            </a:p>
            <a:p>
              <a:pPr eaLnBrk="0" hangingPunct="0"/>
              <a:endParaRPr kumimoji="1" lang="en-US" altLang="zh-CN" sz="1600" b="1" baseline="30000" dirty="0">
                <a:solidFill>
                  <a:srgbClr val="44546A"/>
                </a:solidFill>
                <a:latin typeface="微软雅黑" panose="020B0503020204020204" pitchFamily="34" charset="-122"/>
                <a:ea typeface="微软雅黑" panose="020B0503020204020204" pitchFamily="34" charset="-122"/>
              </a:endParaRPr>
            </a:p>
            <a:p>
              <a:pPr eaLnBrk="0" hangingPunct="0"/>
              <a:r>
                <a:rPr kumimoji="1" lang="en-US" altLang="zh-CN" sz="1600" b="1" dirty="0">
                  <a:solidFill>
                    <a:srgbClr val="44546A"/>
                  </a:solidFill>
                  <a:latin typeface="微软雅黑" panose="020B0503020204020204" pitchFamily="34" charset="-122"/>
                  <a:ea typeface="微软雅黑" panose="020B0503020204020204" pitchFamily="34" charset="-122"/>
                </a:rPr>
                <a:t>10</a:t>
              </a:r>
              <a:r>
                <a:rPr kumimoji="1" lang="en-US" altLang="zh-CN" sz="1600" b="1" baseline="30000" dirty="0">
                  <a:solidFill>
                    <a:srgbClr val="44546A"/>
                  </a:solidFill>
                  <a:latin typeface="微软雅黑" panose="020B0503020204020204" pitchFamily="34" charset="-122"/>
                  <a:ea typeface="微软雅黑" panose="020B0503020204020204" pitchFamily="34" charset="-122"/>
                </a:rPr>
                <a:t>-15</a:t>
              </a:r>
            </a:p>
            <a:p>
              <a:pPr eaLnBrk="0" hangingPunct="0"/>
              <a:endParaRPr kumimoji="1" lang="en-US" altLang="zh-CN" sz="1600" b="1" baseline="30000" dirty="0">
                <a:solidFill>
                  <a:srgbClr val="44546A"/>
                </a:solidFill>
                <a:latin typeface="微软雅黑" panose="020B0503020204020204" pitchFamily="34" charset="-122"/>
                <a:ea typeface="微软雅黑" panose="020B0503020204020204" pitchFamily="34" charset="-122"/>
              </a:endParaRPr>
            </a:p>
            <a:p>
              <a:pPr eaLnBrk="0" hangingPunct="0"/>
              <a:r>
                <a:rPr kumimoji="1" lang="en-US" altLang="zh-CN" sz="1600" b="1" dirty="0">
                  <a:solidFill>
                    <a:srgbClr val="44546A"/>
                  </a:solidFill>
                  <a:latin typeface="微软雅黑" panose="020B0503020204020204" pitchFamily="34" charset="-122"/>
                  <a:ea typeface="微软雅黑" panose="020B0503020204020204" pitchFamily="34" charset="-122"/>
                </a:rPr>
                <a:t>10</a:t>
              </a:r>
              <a:r>
                <a:rPr kumimoji="1" lang="en-US" altLang="zh-CN" sz="1600" b="1" baseline="30000" dirty="0">
                  <a:solidFill>
                    <a:srgbClr val="44546A"/>
                  </a:solidFill>
                  <a:latin typeface="微软雅黑" panose="020B0503020204020204" pitchFamily="34" charset="-122"/>
                  <a:ea typeface="微软雅黑" panose="020B0503020204020204" pitchFamily="34" charset="-122"/>
                </a:rPr>
                <a:t>-12</a:t>
              </a:r>
            </a:p>
            <a:p>
              <a:pPr eaLnBrk="0" hangingPunct="0"/>
              <a:endParaRPr kumimoji="1" lang="en-US" altLang="zh-CN" sz="1600" b="1" baseline="30000" dirty="0">
                <a:solidFill>
                  <a:srgbClr val="44546A"/>
                </a:solidFill>
                <a:latin typeface="微软雅黑" panose="020B0503020204020204" pitchFamily="34" charset="-122"/>
                <a:ea typeface="微软雅黑" panose="020B0503020204020204" pitchFamily="34" charset="-122"/>
              </a:endParaRPr>
            </a:p>
            <a:p>
              <a:pPr eaLnBrk="0" hangingPunct="0"/>
              <a:r>
                <a:rPr kumimoji="1" lang="en-US" altLang="zh-CN" sz="1600" b="1" dirty="0">
                  <a:solidFill>
                    <a:srgbClr val="44546A"/>
                  </a:solidFill>
                  <a:latin typeface="微软雅黑" panose="020B0503020204020204" pitchFamily="34" charset="-122"/>
                  <a:ea typeface="微软雅黑" panose="020B0503020204020204" pitchFamily="34" charset="-122"/>
                </a:rPr>
                <a:t>10</a:t>
              </a:r>
              <a:r>
                <a:rPr kumimoji="1" lang="en-US" altLang="zh-CN" sz="1600" b="1" baseline="30000" dirty="0">
                  <a:solidFill>
                    <a:srgbClr val="44546A"/>
                  </a:solidFill>
                  <a:latin typeface="微软雅黑" panose="020B0503020204020204" pitchFamily="34" charset="-122"/>
                  <a:ea typeface="微软雅黑" panose="020B0503020204020204" pitchFamily="34" charset="-122"/>
                </a:rPr>
                <a:t>-9</a:t>
              </a:r>
            </a:p>
          </p:txBody>
        </p:sp>
      </p:grpSp>
      <p:sp>
        <p:nvSpPr>
          <p:cNvPr id="22" name="矩形 21"/>
          <p:cNvSpPr/>
          <p:nvPr/>
        </p:nvSpPr>
        <p:spPr>
          <a:xfrm>
            <a:off x="102196" y="5009613"/>
            <a:ext cx="4716000" cy="8640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五角星 5"/>
          <p:cNvSpPr/>
          <p:nvPr/>
        </p:nvSpPr>
        <p:spPr>
          <a:xfrm>
            <a:off x="8388424" y="1916832"/>
            <a:ext cx="360040" cy="365984"/>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3391059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0"/>
                            </p:stCondLst>
                            <p:childTnLst>
                              <p:par>
                                <p:cTn id="8" presetID="35" presetClass="emph" presetSubtype="0" fill="hold" grpId="1" nodeType="afterEffect">
                                  <p:stCondLst>
                                    <p:cond delay="400"/>
                                  </p:stCondLst>
                                  <p:childTnLst>
                                    <p:anim calcmode="discrete" valueType="str">
                                      <p:cBhvr>
                                        <p:cTn id="9" dur="1000" fill="hold"/>
                                        <p:tgtEl>
                                          <p:spTgt spid="22"/>
                                        </p:tgtEl>
                                        <p:attrNameLst>
                                          <p:attrName>style.visibility</p:attrName>
                                        </p:attrNameLst>
                                      </p:cBhvr>
                                      <p:tavLst>
                                        <p:tav tm="0">
                                          <p:val>
                                            <p:strVal val="hidden"/>
                                          </p:val>
                                        </p:tav>
                                        <p:tav tm="50000">
                                          <p:val>
                                            <p:strVal val="visible"/>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circle(in)">
                                      <p:cBhvr>
                                        <p:cTn id="14"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97900" l="0" r="98186"/>
                    </a14:imgEffect>
                  </a14:imgLayer>
                </a14:imgProps>
              </a:ext>
            </a:extLst>
          </a:blip>
          <a:srcRect t="3934" b="3128"/>
          <a:stretch>
            <a:fillRect/>
          </a:stretch>
        </p:blipFill>
        <p:spPr bwMode="auto">
          <a:xfrm>
            <a:off x="2571750" y="1928802"/>
            <a:ext cx="4071938" cy="3270250"/>
          </a:xfrm>
          <a:prstGeom prst="rect">
            <a:avLst/>
          </a:prstGeom>
          <a:noFill/>
          <a:ln w="9525">
            <a:noFill/>
            <a:miter lim="800000"/>
            <a:headEnd/>
            <a:tailEnd/>
          </a:ln>
        </p:spPr>
      </p:pic>
      <p:sp>
        <p:nvSpPr>
          <p:cNvPr id="5" name="TextBox 1"/>
          <p:cNvSpPr txBox="1"/>
          <p:nvPr/>
        </p:nvSpPr>
        <p:spPr>
          <a:xfrm>
            <a:off x="6832600" y="2114539"/>
            <a:ext cx="1846263" cy="2970213"/>
          </a:xfrm>
          <a:prstGeom prst="rect">
            <a:avLst/>
          </a:prstGeom>
          <a:noFill/>
        </p:spPr>
        <p:txBody>
          <a:bodyPr wrap="none" lIns="0" tIns="0" rIns="0">
            <a:spAutoFit/>
          </a:bodyPr>
          <a:lstStyle/>
          <a:p>
            <a:pPr>
              <a:lnSpc>
                <a:spcPts val="2400"/>
              </a:lnSpc>
              <a:defRPr/>
            </a:pPr>
            <a:r>
              <a:rPr lang="en-US" altLang="zh-CN" sz="2400" dirty="0">
                <a:solidFill>
                  <a:srgbClr val="000000"/>
                </a:solidFill>
                <a:latin typeface="微软雅黑" panose="020B0503020204020204" pitchFamily="34" charset="-122"/>
                <a:ea typeface="微软雅黑" panose="020B0503020204020204" pitchFamily="34" charset="-122"/>
                <a:cs typeface="华文新魏" pitchFamily="18" charset="0"/>
              </a:rPr>
              <a:t>检测效率</a:t>
            </a:r>
          </a:p>
          <a:p>
            <a:pPr>
              <a:lnSpc>
                <a:spcPts val="1000"/>
              </a:lnSpc>
              <a:defRPr/>
            </a:pPr>
            <a:endParaRPr lang="en-US" altLang="zh-CN" dirty="0">
              <a:latin typeface="微软雅黑" panose="020B0503020204020204" pitchFamily="34" charset="-122"/>
              <a:ea typeface="微软雅黑" panose="020B0503020204020204" pitchFamily="34" charset="-122"/>
            </a:endParaRPr>
          </a:p>
          <a:p>
            <a:pPr>
              <a:lnSpc>
                <a:spcPts val="2400"/>
              </a:lnSpc>
              <a:defRPr/>
            </a:pPr>
            <a:r>
              <a:rPr lang="en-US" altLang="zh-CN" sz="2400" dirty="0">
                <a:solidFill>
                  <a:srgbClr val="000000"/>
                </a:solidFill>
                <a:latin typeface="微软雅黑" panose="020B0503020204020204" pitchFamily="34" charset="-122"/>
                <a:ea typeface="微软雅黑" panose="020B0503020204020204" pitchFamily="34" charset="-122"/>
                <a:cs typeface="华文新魏" pitchFamily="18" charset="0"/>
              </a:rPr>
              <a:t>检测质量</a:t>
            </a:r>
          </a:p>
          <a:p>
            <a:pPr>
              <a:lnSpc>
                <a:spcPts val="1000"/>
              </a:lnSpc>
              <a:defRPr/>
            </a:pPr>
            <a:endParaRPr lang="en-US" altLang="zh-CN" dirty="0">
              <a:latin typeface="微软雅黑" panose="020B0503020204020204" pitchFamily="34" charset="-122"/>
              <a:ea typeface="微软雅黑" panose="020B0503020204020204" pitchFamily="34" charset="-122"/>
            </a:endParaRPr>
          </a:p>
          <a:p>
            <a:pPr>
              <a:lnSpc>
                <a:spcPts val="2400"/>
              </a:lnSpc>
              <a:defRPr/>
            </a:pPr>
            <a:r>
              <a:rPr lang="en-US" altLang="zh-CN" sz="2402" dirty="0">
                <a:solidFill>
                  <a:srgbClr val="000000"/>
                </a:solidFill>
                <a:latin typeface="微软雅黑" panose="020B0503020204020204" pitchFamily="34" charset="-122"/>
                <a:ea typeface="微软雅黑" panose="020B0503020204020204" pitchFamily="34" charset="-122"/>
                <a:cs typeface="华文新魏" pitchFamily="18" charset="0"/>
              </a:rPr>
              <a:t>报告结果时间</a:t>
            </a:r>
          </a:p>
          <a:p>
            <a:pPr>
              <a:lnSpc>
                <a:spcPts val="1000"/>
              </a:lnSpc>
              <a:defRPr/>
            </a:pPr>
            <a:endParaRPr lang="en-US" altLang="zh-CN" dirty="0">
              <a:latin typeface="微软雅黑" panose="020B0503020204020204" pitchFamily="34" charset="-122"/>
              <a:ea typeface="微软雅黑" panose="020B0503020204020204" pitchFamily="34" charset="-122"/>
            </a:endParaRPr>
          </a:p>
          <a:p>
            <a:pPr>
              <a:lnSpc>
                <a:spcPts val="2400"/>
              </a:lnSpc>
              <a:defRPr/>
            </a:pPr>
            <a:r>
              <a:rPr lang="en-US" altLang="zh-CN" sz="2400" dirty="0">
                <a:solidFill>
                  <a:srgbClr val="000000"/>
                </a:solidFill>
                <a:latin typeface="微软雅黑" panose="020B0503020204020204" pitchFamily="34" charset="-122"/>
                <a:ea typeface="微软雅黑" panose="020B0503020204020204" pitchFamily="34" charset="-122"/>
                <a:cs typeface="华文新魏" pitchFamily="18" charset="0"/>
              </a:rPr>
              <a:t>就医成本控制</a:t>
            </a:r>
          </a:p>
          <a:p>
            <a:pPr>
              <a:lnSpc>
                <a:spcPts val="1000"/>
              </a:lnSpc>
              <a:defRPr/>
            </a:pPr>
            <a:endParaRPr lang="en-US" altLang="zh-CN" dirty="0">
              <a:latin typeface="微软雅黑" panose="020B0503020204020204" pitchFamily="34" charset="-122"/>
              <a:ea typeface="微软雅黑" panose="020B0503020204020204" pitchFamily="34" charset="-122"/>
            </a:endParaRPr>
          </a:p>
          <a:p>
            <a:pPr>
              <a:lnSpc>
                <a:spcPts val="2400"/>
              </a:lnSpc>
              <a:defRPr/>
            </a:pPr>
            <a:r>
              <a:rPr lang="en-US" altLang="zh-CN" sz="2400" dirty="0">
                <a:solidFill>
                  <a:srgbClr val="000000"/>
                </a:solidFill>
                <a:latin typeface="微软雅黑" panose="020B0503020204020204" pitchFamily="34" charset="-122"/>
                <a:ea typeface="微软雅黑" panose="020B0503020204020204" pitchFamily="34" charset="-122"/>
                <a:cs typeface="华文新魏" pitchFamily="18" charset="0"/>
              </a:rPr>
              <a:t>…</a:t>
            </a:r>
          </a:p>
          <a:p>
            <a:pPr>
              <a:lnSpc>
                <a:spcPts val="1000"/>
              </a:lnSpc>
              <a:defRPr/>
            </a:pPr>
            <a:endParaRPr lang="en-US" altLang="zh-CN" dirty="0">
              <a:latin typeface="微软雅黑" panose="020B0503020204020204" pitchFamily="34" charset="-122"/>
              <a:ea typeface="微软雅黑" panose="020B0503020204020204" pitchFamily="34" charset="-122"/>
            </a:endParaRPr>
          </a:p>
          <a:p>
            <a:pPr>
              <a:lnSpc>
                <a:spcPts val="2400"/>
              </a:lnSpc>
              <a:defRPr/>
            </a:pPr>
            <a:r>
              <a:rPr lang="en-US" altLang="zh-CN" sz="2402" dirty="0">
                <a:solidFill>
                  <a:srgbClr val="FF0000"/>
                </a:solidFill>
                <a:latin typeface="微软雅黑" panose="020B0503020204020204" pitchFamily="34" charset="-122"/>
                <a:ea typeface="微软雅黑" panose="020B0503020204020204" pitchFamily="34" charset="-122"/>
                <a:cs typeface="华文新魏" pitchFamily="18" charset="0"/>
              </a:rPr>
              <a:t>实验室影响力</a:t>
            </a:r>
          </a:p>
          <a:p>
            <a:pPr>
              <a:lnSpc>
                <a:spcPts val="1000"/>
              </a:lnSpc>
              <a:defRPr/>
            </a:pPr>
            <a:endParaRPr lang="en-US" altLang="zh-CN" dirty="0">
              <a:latin typeface="微软雅黑" panose="020B0503020204020204" pitchFamily="34" charset="-122"/>
              <a:ea typeface="微软雅黑" panose="020B0503020204020204" pitchFamily="34" charset="-122"/>
            </a:endParaRPr>
          </a:p>
          <a:p>
            <a:pPr>
              <a:lnSpc>
                <a:spcPts val="2400"/>
              </a:lnSpc>
              <a:defRPr/>
            </a:pPr>
            <a:r>
              <a:rPr lang="en-US" altLang="zh-CN" sz="2400" dirty="0">
                <a:solidFill>
                  <a:srgbClr val="FF0000"/>
                </a:solidFill>
                <a:latin typeface="微软雅黑" panose="020B0503020204020204" pitchFamily="34" charset="-122"/>
                <a:ea typeface="微软雅黑" panose="020B0503020204020204" pitchFamily="34" charset="-122"/>
                <a:cs typeface="华文新魏" pitchFamily="18" charset="0"/>
              </a:rPr>
              <a:t>医院影响力</a:t>
            </a:r>
          </a:p>
        </p:txBody>
      </p:sp>
      <p:sp>
        <p:nvSpPr>
          <p:cNvPr id="6" name="TextBox 5"/>
          <p:cNvSpPr txBox="1"/>
          <p:nvPr/>
        </p:nvSpPr>
        <p:spPr>
          <a:xfrm>
            <a:off x="698500" y="2305039"/>
            <a:ext cx="1455527" cy="2392963"/>
          </a:xfrm>
          <a:prstGeom prst="rect">
            <a:avLst/>
          </a:prstGeom>
          <a:noFill/>
        </p:spPr>
        <p:txBody>
          <a:bodyPr wrap="none" lIns="0" tIns="0" rIns="0">
            <a:spAutoFit/>
          </a:bodyPr>
          <a:lstStyle/>
          <a:p>
            <a:pPr>
              <a:lnSpc>
                <a:spcPts val="3900"/>
              </a:lnSpc>
              <a:defRPr/>
            </a:pPr>
            <a:r>
              <a:rPr lang="en-US" altLang="zh-CN" sz="3995" b="1" dirty="0">
                <a:solidFill>
                  <a:srgbClr val="FF0000"/>
                </a:solidFill>
                <a:latin typeface="微软雅黑" panose="020B0503020204020204" pitchFamily="34" charset="-122"/>
                <a:ea typeface="微软雅黑" panose="020B0503020204020204" pitchFamily="34" charset="-122"/>
                <a:cs typeface="华文新魏" pitchFamily="18" charset="0"/>
              </a:rPr>
              <a:t>高</a:t>
            </a:r>
            <a:r>
              <a:rPr lang="en-US" altLang="zh-CN" sz="3204" b="1" dirty="0">
                <a:latin typeface="微软雅黑" panose="020B0503020204020204" pitchFamily="34" charset="-122"/>
                <a:ea typeface="微软雅黑" panose="020B0503020204020204" pitchFamily="34" charset="-122"/>
                <a:cs typeface="Times New Roman" pitchFamily="18" charset="0"/>
              </a:rPr>
              <a:t> </a:t>
            </a:r>
            <a:r>
              <a:rPr lang="en-US" altLang="zh-CN" sz="3204" b="1" dirty="0">
                <a:solidFill>
                  <a:srgbClr val="000000"/>
                </a:solidFill>
                <a:latin typeface="微软雅黑" panose="020B0503020204020204" pitchFamily="34" charset="-122"/>
                <a:ea typeface="微软雅黑" panose="020B0503020204020204" pitchFamily="34" charset="-122"/>
                <a:cs typeface="华文新魏" pitchFamily="18" charset="0"/>
              </a:rPr>
              <a:t>通量</a:t>
            </a:r>
          </a:p>
          <a:p>
            <a:pPr>
              <a:lnSpc>
                <a:spcPts val="1000"/>
              </a:lnSpc>
              <a:defRPr/>
            </a:pPr>
            <a:endParaRPr lang="en-US" altLang="zh-CN" b="1" dirty="0">
              <a:latin typeface="微软雅黑" panose="020B0503020204020204" pitchFamily="34" charset="-122"/>
              <a:ea typeface="微软雅黑" panose="020B0503020204020204" pitchFamily="34" charset="-122"/>
            </a:endParaRPr>
          </a:p>
          <a:p>
            <a:pPr>
              <a:lnSpc>
                <a:spcPts val="1000"/>
              </a:lnSpc>
              <a:defRPr/>
            </a:pPr>
            <a:endParaRPr lang="en-US" altLang="zh-CN" b="1" dirty="0">
              <a:latin typeface="微软雅黑" panose="020B0503020204020204" pitchFamily="34" charset="-122"/>
              <a:ea typeface="微软雅黑" panose="020B0503020204020204" pitchFamily="34" charset="-122"/>
            </a:endParaRPr>
          </a:p>
          <a:p>
            <a:pPr>
              <a:lnSpc>
                <a:spcPts val="1000"/>
              </a:lnSpc>
              <a:defRPr/>
            </a:pPr>
            <a:endParaRPr lang="en-US" altLang="zh-CN" b="1" dirty="0">
              <a:latin typeface="微软雅黑" panose="020B0503020204020204" pitchFamily="34" charset="-122"/>
              <a:ea typeface="微软雅黑" panose="020B0503020204020204" pitchFamily="34" charset="-122"/>
            </a:endParaRPr>
          </a:p>
          <a:p>
            <a:pPr>
              <a:lnSpc>
                <a:spcPts val="4200"/>
              </a:lnSpc>
              <a:defRPr/>
            </a:pPr>
            <a:r>
              <a:rPr lang="en-US" altLang="zh-CN" sz="3998" b="1" dirty="0">
                <a:solidFill>
                  <a:srgbClr val="FF0000"/>
                </a:solidFill>
                <a:latin typeface="微软雅黑" panose="020B0503020204020204" pitchFamily="34" charset="-122"/>
                <a:ea typeface="微软雅黑" panose="020B0503020204020204" pitchFamily="34" charset="-122"/>
                <a:cs typeface="华文新魏" pitchFamily="18" charset="0"/>
              </a:rPr>
              <a:t>高</a:t>
            </a:r>
            <a:r>
              <a:rPr lang="en-US" altLang="zh-CN" sz="3206" b="1" dirty="0">
                <a:latin typeface="微软雅黑" panose="020B0503020204020204" pitchFamily="34" charset="-122"/>
                <a:ea typeface="微软雅黑" panose="020B0503020204020204" pitchFamily="34" charset="-122"/>
                <a:cs typeface="Times New Roman" pitchFamily="18" charset="0"/>
              </a:rPr>
              <a:t> </a:t>
            </a:r>
            <a:r>
              <a:rPr lang="en-US" altLang="zh-CN" sz="3206" b="1" dirty="0">
                <a:solidFill>
                  <a:srgbClr val="000000"/>
                </a:solidFill>
                <a:latin typeface="微软雅黑" panose="020B0503020204020204" pitchFamily="34" charset="-122"/>
                <a:ea typeface="微软雅黑" panose="020B0503020204020204" pitchFamily="34" charset="-122"/>
                <a:cs typeface="华文新魏" pitchFamily="18" charset="0"/>
              </a:rPr>
              <a:t>效率</a:t>
            </a:r>
          </a:p>
          <a:p>
            <a:pPr>
              <a:lnSpc>
                <a:spcPts val="1000"/>
              </a:lnSpc>
              <a:defRPr/>
            </a:pPr>
            <a:endParaRPr lang="en-US" altLang="zh-CN" b="1" dirty="0">
              <a:latin typeface="微软雅黑" panose="020B0503020204020204" pitchFamily="34" charset="-122"/>
              <a:ea typeface="微软雅黑" panose="020B0503020204020204" pitchFamily="34" charset="-122"/>
            </a:endParaRPr>
          </a:p>
          <a:p>
            <a:pPr>
              <a:lnSpc>
                <a:spcPts val="1000"/>
              </a:lnSpc>
              <a:defRPr/>
            </a:pPr>
            <a:endParaRPr lang="en-US" altLang="zh-CN" b="1" dirty="0">
              <a:latin typeface="微软雅黑" panose="020B0503020204020204" pitchFamily="34" charset="-122"/>
              <a:ea typeface="微软雅黑" panose="020B0503020204020204" pitchFamily="34" charset="-122"/>
            </a:endParaRPr>
          </a:p>
          <a:p>
            <a:pPr>
              <a:lnSpc>
                <a:spcPts val="1000"/>
              </a:lnSpc>
              <a:defRPr/>
            </a:pPr>
            <a:endParaRPr lang="en-US" altLang="zh-CN" b="1" dirty="0">
              <a:latin typeface="微软雅黑" panose="020B0503020204020204" pitchFamily="34" charset="-122"/>
              <a:ea typeface="微软雅黑" panose="020B0503020204020204" pitchFamily="34" charset="-122"/>
            </a:endParaRPr>
          </a:p>
          <a:p>
            <a:pPr>
              <a:lnSpc>
                <a:spcPts val="4200"/>
              </a:lnSpc>
              <a:defRPr/>
            </a:pPr>
            <a:r>
              <a:rPr lang="en-US" altLang="zh-CN" sz="3995" b="1" dirty="0">
                <a:solidFill>
                  <a:srgbClr val="FF0000"/>
                </a:solidFill>
                <a:latin typeface="微软雅黑" panose="020B0503020204020204" pitchFamily="34" charset="-122"/>
                <a:ea typeface="微软雅黑" panose="020B0503020204020204" pitchFamily="34" charset="-122"/>
                <a:cs typeface="华文新魏" pitchFamily="18" charset="0"/>
              </a:rPr>
              <a:t>高</a:t>
            </a:r>
            <a:r>
              <a:rPr lang="en-US" altLang="zh-CN" sz="3204" b="1" dirty="0">
                <a:latin typeface="微软雅黑" panose="020B0503020204020204" pitchFamily="34" charset="-122"/>
                <a:ea typeface="微软雅黑" panose="020B0503020204020204" pitchFamily="34" charset="-122"/>
                <a:cs typeface="Times New Roman" pitchFamily="18" charset="0"/>
              </a:rPr>
              <a:t> </a:t>
            </a:r>
            <a:r>
              <a:rPr lang="en-US" altLang="zh-CN" sz="3204" b="1" dirty="0">
                <a:solidFill>
                  <a:srgbClr val="000000"/>
                </a:solidFill>
                <a:latin typeface="微软雅黑" panose="020B0503020204020204" pitchFamily="34" charset="-122"/>
                <a:ea typeface="微软雅黑" panose="020B0503020204020204" pitchFamily="34" charset="-122"/>
                <a:cs typeface="华文新魏" pitchFamily="18" charset="0"/>
              </a:rPr>
              <a:t>精度</a:t>
            </a:r>
          </a:p>
        </p:txBody>
      </p:sp>
      <p:grpSp>
        <p:nvGrpSpPr>
          <p:cNvPr id="8" name="组合 7"/>
          <p:cNvGrpSpPr/>
          <p:nvPr/>
        </p:nvGrpSpPr>
        <p:grpSpPr>
          <a:xfrm>
            <a:off x="0" y="284389"/>
            <a:ext cx="1692275" cy="529772"/>
            <a:chOff x="0" y="284389"/>
            <a:chExt cx="1692275" cy="529772"/>
          </a:xfrm>
          <a:solidFill>
            <a:srgbClr val="38507C"/>
          </a:solidFill>
        </p:grpSpPr>
        <p:sp>
          <p:nvSpPr>
            <p:cNvPr id="9" name="矩形 8"/>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0" name="矩形 9"/>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0" y="284389"/>
            <a:ext cx="4244585" cy="529772"/>
            <a:chOff x="0" y="284389"/>
            <a:chExt cx="1571087" cy="529772"/>
          </a:xfrm>
          <a:solidFill>
            <a:srgbClr val="38507C"/>
          </a:solidFill>
        </p:grpSpPr>
        <p:sp>
          <p:nvSpPr>
            <p:cNvPr id="12" name="矩形 11"/>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自身抗体检测的发展方向</a:t>
              </a:r>
            </a:p>
          </p:txBody>
        </p:sp>
        <p:sp>
          <p:nvSpPr>
            <p:cNvPr id="13" name="矩形 12"/>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4" name="直接连接符 13"/>
          <p:cNvCxnSpPr/>
          <p:nvPr/>
        </p:nvCxnSpPr>
        <p:spPr>
          <a:xfrm>
            <a:off x="0" y="814388"/>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9033760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2"/>
          <p:cNvSpPr>
            <a:spLocks noChangeArrowheads="1"/>
          </p:cNvSpPr>
          <p:nvPr/>
        </p:nvSpPr>
        <p:spPr bwMode="auto">
          <a:xfrm>
            <a:off x="-34281" y="1705240"/>
            <a:ext cx="9144000" cy="553998"/>
          </a:xfrm>
          <a:prstGeom prst="rect">
            <a:avLst/>
          </a:prstGeom>
          <a:noFill/>
          <a:ln w="9525" algn="ctr">
            <a:noFill/>
            <a:miter lim="800000"/>
            <a:headEnd/>
            <a:tailEnd/>
          </a:ln>
        </p:spPr>
        <p:txBody>
          <a:bodyPr wrap="square">
            <a:spAutoFit/>
          </a:bodyPr>
          <a:lstStyle/>
          <a:p>
            <a:pPr algn="ctr">
              <a:lnSpc>
                <a:spcPct val="150000"/>
              </a:lnSpc>
            </a:pPr>
            <a:r>
              <a:rPr lang="zh-CN" altLang="en-US" sz="2000" b="1" u="none" dirty="0">
                <a:solidFill>
                  <a:srgbClr val="DCA701"/>
                </a:solidFill>
                <a:latin typeface="微软雅黑" panose="020B0503020204020204" pitchFamily="34" charset="-122"/>
                <a:ea typeface="微软雅黑" panose="020B0503020204020204" pitchFamily="34" charset="-122"/>
              </a:rPr>
              <a:t>（满足中国医院大通量自身抗体定量检测</a:t>
            </a:r>
            <a:r>
              <a:rPr lang="zh-CN" altLang="en-US" sz="2000" b="1" dirty="0">
                <a:solidFill>
                  <a:srgbClr val="DCA701"/>
                </a:solidFill>
                <a:latin typeface="微软雅黑" panose="020B0503020204020204" pitchFamily="34" charset="-122"/>
                <a:ea typeface="微软雅黑" panose="020B0503020204020204" pitchFamily="34" charset="-122"/>
              </a:rPr>
              <a:t>个性化组合</a:t>
            </a:r>
            <a:r>
              <a:rPr lang="zh-CN" altLang="en-US" sz="2000" b="1" u="none" dirty="0">
                <a:solidFill>
                  <a:srgbClr val="DCA701"/>
                </a:solidFill>
                <a:latin typeface="微软雅黑" panose="020B0503020204020204" pitchFamily="34" charset="-122"/>
                <a:ea typeface="微软雅黑" panose="020B0503020204020204" pitchFamily="34" charset="-122"/>
              </a:rPr>
              <a:t>）</a:t>
            </a:r>
            <a:endParaRPr lang="en-US" altLang="zh-CN" sz="2000" b="1" u="none" dirty="0">
              <a:solidFill>
                <a:srgbClr val="DCA701"/>
              </a:solidFill>
              <a:latin typeface="微软雅黑" panose="020B0503020204020204" pitchFamily="34" charset="-122"/>
              <a:ea typeface="微软雅黑" panose="020B0503020204020204" pitchFamily="34" charset="-122"/>
            </a:endParaRPr>
          </a:p>
        </p:txBody>
      </p:sp>
      <p:grpSp>
        <p:nvGrpSpPr>
          <p:cNvPr id="2" name="组合 12"/>
          <p:cNvGrpSpPr/>
          <p:nvPr/>
        </p:nvGrpSpPr>
        <p:grpSpPr>
          <a:xfrm>
            <a:off x="0" y="284389"/>
            <a:ext cx="1692275" cy="529772"/>
            <a:chOff x="0" y="284389"/>
            <a:chExt cx="1692275" cy="529772"/>
          </a:xfrm>
          <a:solidFill>
            <a:srgbClr val="38507C"/>
          </a:solidFill>
        </p:grpSpPr>
        <p:sp>
          <p:nvSpPr>
            <p:cNvPr id="14" name="矩形 13"/>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5" name="矩形 14"/>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16"/>
          <p:cNvGrpSpPr/>
          <p:nvPr/>
        </p:nvGrpSpPr>
        <p:grpSpPr>
          <a:xfrm>
            <a:off x="0" y="284389"/>
            <a:ext cx="4244585" cy="529772"/>
            <a:chOff x="0" y="284389"/>
            <a:chExt cx="1571087" cy="529772"/>
          </a:xfrm>
          <a:solidFill>
            <a:srgbClr val="38507C"/>
          </a:solidFill>
        </p:grpSpPr>
        <p:sp>
          <p:nvSpPr>
            <p:cNvPr id="18" name="矩形 17"/>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自身抗体检测的发展方向</a:t>
              </a:r>
            </a:p>
          </p:txBody>
        </p:sp>
        <p:sp>
          <p:nvSpPr>
            <p:cNvPr id="19" name="矩形 18"/>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 name="直接连接符 19"/>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0" y="1243575"/>
            <a:ext cx="9143999" cy="461665"/>
          </a:xfrm>
          <a:prstGeom prst="rect">
            <a:avLst/>
          </a:prstGeom>
        </p:spPr>
        <p:txBody>
          <a:bodyPr wrap="square">
            <a:spAutoFit/>
          </a:bodyPr>
          <a:lstStyle/>
          <a:p>
            <a:pPr algn="ctr"/>
            <a:r>
              <a:rPr lang="en-US" altLang="zh-CN" sz="2400" b="1" dirty="0">
                <a:solidFill>
                  <a:srgbClr val="38507C"/>
                </a:solidFill>
                <a:latin typeface="微软雅黑" panose="020B0503020204020204" pitchFamily="34" charset="-122"/>
                <a:ea typeface="微软雅黑" panose="020B0503020204020204" pitchFamily="34" charset="-122"/>
              </a:rPr>
              <a:t>iFlash3000</a:t>
            </a:r>
            <a:r>
              <a:rPr lang="zh-CN" altLang="en-US" sz="2400" b="1" dirty="0">
                <a:solidFill>
                  <a:srgbClr val="38507C"/>
                </a:solidFill>
                <a:latin typeface="微软雅黑" panose="020B0503020204020204" pitchFamily="34" charset="-122"/>
                <a:ea typeface="微软雅黑" panose="020B0503020204020204" pitchFamily="34" charset="-122"/>
              </a:rPr>
              <a:t>吖啶酯化学发光检测平台</a:t>
            </a:r>
          </a:p>
        </p:txBody>
      </p:sp>
      <p:sp>
        <p:nvSpPr>
          <p:cNvPr id="24" name="Rectangle 28"/>
          <p:cNvSpPr>
            <a:spLocks noChangeArrowheads="1"/>
          </p:cNvSpPr>
          <p:nvPr/>
        </p:nvSpPr>
        <p:spPr bwMode="auto">
          <a:xfrm>
            <a:off x="3479904" y="2547695"/>
            <a:ext cx="5664095" cy="369332"/>
          </a:xfrm>
          <a:prstGeom prst="rect">
            <a:avLst/>
          </a:prstGeom>
          <a:solidFill>
            <a:srgbClr val="38507C"/>
          </a:solidFill>
          <a:ln w="28575">
            <a:solidFill>
              <a:srgbClr val="38507C"/>
            </a:solidFill>
            <a:miter lim="800000"/>
            <a:headEnd/>
            <a:tailEnd/>
          </a:ln>
        </p:spPr>
        <p:txBody>
          <a:bodyPr wrap="square" anchor="ctr">
            <a:spAutoFit/>
          </a:bodyPr>
          <a:lstStyle/>
          <a:p>
            <a:pPr algn="ctr" eaLnBrk="0" hangingPunct="0"/>
            <a:r>
              <a:rPr lang="zh-CN" altLang="en-US" b="1" dirty="0">
                <a:solidFill>
                  <a:srgbClr val="ECEDEF"/>
                </a:solidFill>
                <a:latin typeface="微软雅黑" panose="020B0503020204020204" pitchFamily="34" charset="-122"/>
                <a:ea typeface="微软雅黑" panose="020B0503020204020204" pitchFamily="34" charset="-122"/>
              </a:rPr>
              <a:t>最大测试数：</a:t>
            </a:r>
            <a:r>
              <a:rPr lang="en-US" altLang="zh-CN" b="1" dirty="0">
                <a:solidFill>
                  <a:srgbClr val="ECEDEF"/>
                </a:solidFill>
                <a:latin typeface="微软雅黑" panose="020B0503020204020204" pitchFamily="34" charset="-122"/>
                <a:ea typeface="微软雅黑" panose="020B0503020204020204" pitchFamily="34" charset="-122"/>
              </a:rPr>
              <a:t>300</a:t>
            </a:r>
            <a:r>
              <a:rPr lang="zh-CN" altLang="en-US" b="1" dirty="0">
                <a:solidFill>
                  <a:srgbClr val="ECEDEF"/>
                </a:solidFill>
                <a:latin typeface="微软雅黑" panose="020B0503020204020204" pitchFamily="34" charset="-122"/>
                <a:ea typeface="微软雅黑" panose="020B0503020204020204" pitchFamily="34" charset="-122"/>
              </a:rPr>
              <a:t>个测试</a:t>
            </a:r>
            <a:r>
              <a:rPr lang="en-US" altLang="zh-CN" b="1" dirty="0">
                <a:solidFill>
                  <a:srgbClr val="ECEDEF"/>
                </a:solidFill>
                <a:latin typeface="微软雅黑" panose="020B0503020204020204" pitchFamily="34" charset="-122"/>
                <a:ea typeface="微软雅黑" panose="020B0503020204020204" pitchFamily="34" charset="-122"/>
              </a:rPr>
              <a:t>/</a:t>
            </a:r>
            <a:r>
              <a:rPr lang="zh-CN" altLang="en-US" b="1" dirty="0">
                <a:solidFill>
                  <a:srgbClr val="ECEDEF"/>
                </a:solidFill>
                <a:latin typeface="微软雅黑" panose="020B0503020204020204" pitchFamily="34" charset="-122"/>
                <a:ea typeface="微软雅黑" panose="020B0503020204020204" pitchFamily="34" charset="-122"/>
              </a:rPr>
              <a:t>小时</a:t>
            </a:r>
            <a:endParaRPr lang="en-US" altLang="zh-CN" b="1" dirty="0">
              <a:solidFill>
                <a:srgbClr val="ECEDEF"/>
              </a:solidFill>
              <a:latin typeface="微软雅黑" panose="020B0503020204020204" pitchFamily="34" charset="-122"/>
              <a:ea typeface="微软雅黑" panose="020B0503020204020204" pitchFamily="34" charset="-122"/>
            </a:endParaRPr>
          </a:p>
        </p:txBody>
      </p:sp>
      <p:sp>
        <p:nvSpPr>
          <p:cNvPr id="33" name="Rectangle 28"/>
          <p:cNvSpPr>
            <a:spLocks noChangeArrowheads="1"/>
          </p:cNvSpPr>
          <p:nvPr/>
        </p:nvSpPr>
        <p:spPr bwMode="auto">
          <a:xfrm>
            <a:off x="3479905" y="3857628"/>
            <a:ext cx="5664095" cy="369332"/>
          </a:xfrm>
          <a:prstGeom prst="rect">
            <a:avLst/>
          </a:prstGeom>
          <a:solidFill>
            <a:srgbClr val="38507C"/>
          </a:solidFill>
          <a:ln w="28575">
            <a:solidFill>
              <a:srgbClr val="38507C"/>
            </a:solidFill>
            <a:miter lim="800000"/>
            <a:headEnd/>
            <a:tailEnd/>
          </a:ln>
        </p:spPr>
        <p:txBody>
          <a:bodyPr wrap="square" anchor="ctr">
            <a:spAutoFit/>
          </a:bodyPr>
          <a:lstStyle/>
          <a:p>
            <a:pPr algn="ctr" eaLnBrk="0" hangingPunct="0"/>
            <a:r>
              <a:rPr lang="zh-CN" altLang="en-US" b="1" dirty="0">
                <a:solidFill>
                  <a:srgbClr val="ECEDEF"/>
                </a:solidFill>
                <a:latin typeface="微软雅黑" panose="020B0503020204020204" pitchFamily="34" charset="-122"/>
                <a:ea typeface="微软雅黑" panose="020B0503020204020204" pitchFamily="34" charset="-122"/>
              </a:rPr>
              <a:t>完美的</a:t>
            </a:r>
            <a:r>
              <a:rPr lang="en-US" altLang="zh-CN" b="1" dirty="0">
                <a:solidFill>
                  <a:srgbClr val="ECEDEF"/>
                </a:solidFill>
                <a:latin typeface="微软雅黑" panose="020B0503020204020204" pitchFamily="34" charset="-122"/>
                <a:ea typeface="微软雅黑" panose="020B0503020204020204" pitchFamily="34" charset="-122"/>
              </a:rPr>
              <a:t>28</a:t>
            </a:r>
            <a:r>
              <a:rPr lang="zh-CN" altLang="en-US" b="1" dirty="0">
                <a:solidFill>
                  <a:srgbClr val="ECEDEF"/>
                </a:solidFill>
                <a:latin typeface="微软雅黑" panose="020B0503020204020204" pitchFamily="34" charset="-122"/>
                <a:ea typeface="微软雅黑" panose="020B0503020204020204" pitchFamily="34" charset="-122"/>
              </a:rPr>
              <a:t>项自身抗体实验室检测解决方案</a:t>
            </a:r>
            <a:endParaRPr lang="en-US" altLang="zh-CN" sz="1800" b="1" u="none" dirty="0">
              <a:solidFill>
                <a:srgbClr val="ECEDEF"/>
              </a:solidFill>
              <a:latin typeface="微软雅黑" panose="020B0503020204020204" pitchFamily="34" charset="-122"/>
              <a:ea typeface="微软雅黑" panose="020B0503020204020204" pitchFamily="34" charset="-122"/>
            </a:endParaRPr>
          </a:p>
        </p:txBody>
      </p:sp>
      <p:sp>
        <p:nvSpPr>
          <p:cNvPr id="34" name="Rectangle 28"/>
          <p:cNvSpPr>
            <a:spLocks noChangeArrowheads="1"/>
          </p:cNvSpPr>
          <p:nvPr/>
        </p:nvSpPr>
        <p:spPr bwMode="auto">
          <a:xfrm>
            <a:off x="3479906" y="4500570"/>
            <a:ext cx="5664094" cy="369332"/>
          </a:xfrm>
          <a:prstGeom prst="rect">
            <a:avLst/>
          </a:prstGeom>
          <a:solidFill>
            <a:srgbClr val="38507C"/>
          </a:solidFill>
          <a:ln w="28575">
            <a:solidFill>
              <a:srgbClr val="38507C"/>
            </a:solidFill>
            <a:miter lim="800000"/>
            <a:headEnd/>
            <a:tailEnd/>
          </a:ln>
        </p:spPr>
        <p:txBody>
          <a:bodyPr wrap="square" anchor="ctr">
            <a:spAutoFit/>
          </a:bodyPr>
          <a:lstStyle/>
          <a:p>
            <a:pPr algn="ctr" eaLnBrk="0" hangingPunct="0"/>
            <a:r>
              <a:rPr lang="zh-CN" altLang="en-US" b="1" dirty="0">
                <a:solidFill>
                  <a:srgbClr val="ECEDEF"/>
                </a:solidFill>
                <a:latin typeface="微软雅黑" panose="020B0503020204020204" pitchFamily="34" charset="-122"/>
                <a:ea typeface="微软雅黑" panose="020B0503020204020204" pitchFamily="34" charset="-122"/>
              </a:rPr>
              <a:t>完善的妇科、生殖系统特色菜单</a:t>
            </a:r>
            <a:endParaRPr lang="en-US" altLang="zh-CN" sz="1800" b="1" u="none" dirty="0">
              <a:solidFill>
                <a:srgbClr val="ECEDEF"/>
              </a:solidFill>
              <a:latin typeface="微软雅黑" panose="020B0503020204020204" pitchFamily="34" charset="-122"/>
              <a:ea typeface="微软雅黑" panose="020B0503020204020204" pitchFamily="34" charset="-122"/>
            </a:endParaRPr>
          </a:p>
        </p:txBody>
      </p:sp>
      <p:sp>
        <p:nvSpPr>
          <p:cNvPr id="35" name="Rectangle 28"/>
          <p:cNvSpPr>
            <a:spLocks noChangeArrowheads="1"/>
          </p:cNvSpPr>
          <p:nvPr/>
        </p:nvSpPr>
        <p:spPr bwMode="auto">
          <a:xfrm>
            <a:off x="3479906" y="5143512"/>
            <a:ext cx="5664094" cy="369332"/>
          </a:xfrm>
          <a:prstGeom prst="rect">
            <a:avLst/>
          </a:prstGeom>
          <a:solidFill>
            <a:srgbClr val="38507C"/>
          </a:solidFill>
          <a:ln w="28575">
            <a:solidFill>
              <a:srgbClr val="38507C"/>
            </a:solidFill>
            <a:miter lim="800000"/>
            <a:headEnd/>
            <a:tailEnd/>
          </a:ln>
        </p:spPr>
        <p:txBody>
          <a:bodyPr wrap="square" anchor="ctr">
            <a:spAutoFit/>
          </a:bodyPr>
          <a:lstStyle/>
          <a:p>
            <a:pPr algn="ctr" eaLnBrk="0" hangingPunct="0"/>
            <a:r>
              <a:rPr lang="zh-CN" altLang="en-US" b="1" dirty="0">
                <a:solidFill>
                  <a:srgbClr val="ECEDEF"/>
                </a:solidFill>
                <a:latin typeface="微软雅黑" panose="020B0503020204020204" pitchFamily="34" charset="-122"/>
                <a:ea typeface="微软雅黑" panose="020B0503020204020204" pitchFamily="34" charset="-122"/>
              </a:rPr>
              <a:t>完整的传染病及常规项目检测菜单</a:t>
            </a:r>
            <a:endParaRPr lang="en-US" altLang="zh-CN" sz="1800" b="1" u="none" dirty="0">
              <a:solidFill>
                <a:srgbClr val="ECEDEF"/>
              </a:solidFill>
              <a:latin typeface="微软雅黑" panose="020B0503020204020204" pitchFamily="34" charset="-122"/>
              <a:ea typeface="微软雅黑" panose="020B0503020204020204" pitchFamily="34" charset="-122"/>
            </a:endParaRPr>
          </a:p>
        </p:txBody>
      </p:sp>
      <p:pic>
        <p:nvPicPr>
          <p:cNvPr id="17" name="Picture 2" descr="F:\Project\21工业设计\20150520.jpg"/>
          <p:cNvPicPr>
            <a:picLocks noChangeAspect="1" noChangeArrowheads="1"/>
          </p:cNvPicPr>
          <p:nvPr/>
        </p:nvPicPr>
        <p:blipFill rotWithShape="1">
          <a:blip r:embed="rId3" cstate="print"/>
          <a:srcRect l="21848" t="8542" r="14306" b="9884"/>
          <a:stretch/>
        </p:blipFill>
        <p:spPr bwMode="auto">
          <a:xfrm>
            <a:off x="142844" y="2428868"/>
            <a:ext cx="3286116" cy="314327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Rectangle 28"/>
          <p:cNvSpPr>
            <a:spLocks noChangeArrowheads="1"/>
          </p:cNvSpPr>
          <p:nvPr/>
        </p:nvSpPr>
        <p:spPr bwMode="auto">
          <a:xfrm>
            <a:off x="3479905" y="3214686"/>
            <a:ext cx="5664095" cy="369332"/>
          </a:xfrm>
          <a:prstGeom prst="rect">
            <a:avLst/>
          </a:prstGeom>
          <a:solidFill>
            <a:srgbClr val="38507C"/>
          </a:solidFill>
          <a:ln w="28575">
            <a:solidFill>
              <a:srgbClr val="38507C"/>
            </a:solidFill>
            <a:miter lim="800000"/>
            <a:headEnd/>
            <a:tailEnd/>
          </a:ln>
        </p:spPr>
        <p:txBody>
          <a:bodyPr wrap="square" anchor="ctr">
            <a:spAutoFit/>
          </a:bodyPr>
          <a:lstStyle/>
          <a:p>
            <a:pPr algn="ctr" eaLnBrk="0" hangingPunct="0"/>
            <a:r>
              <a:rPr lang="en-US" altLang="zh-CN" sz="1800" b="1" u="none" dirty="0">
                <a:solidFill>
                  <a:srgbClr val="ECEDEF"/>
                </a:solidFill>
                <a:latin typeface="微软雅黑" panose="020B0503020204020204" pitchFamily="34" charset="-122"/>
                <a:ea typeface="微软雅黑" panose="020B0503020204020204" pitchFamily="34" charset="-122"/>
              </a:rPr>
              <a:t>144</a:t>
            </a:r>
            <a:r>
              <a:rPr lang="zh-CN" altLang="en-US" sz="1800" b="1" u="none" dirty="0">
                <a:solidFill>
                  <a:srgbClr val="ECEDEF"/>
                </a:solidFill>
                <a:latin typeface="微软雅黑" panose="020B0503020204020204" pitchFamily="34" charset="-122"/>
                <a:ea typeface="微软雅黑" panose="020B0503020204020204" pitchFamily="34" charset="-122"/>
              </a:rPr>
              <a:t>个样本位、</a:t>
            </a:r>
            <a:r>
              <a:rPr lang="en-US" altLang="zh-CN" sz="1800" b="1" u="none" dirty="0">
                <a:solidFill>
                  <a:srgbClr val="ECEDEF"/>
                </a:solidFill>
                <a:latin typeface="微软雅黑" panose="020B0503020204020204" pitchFamily="34" charset="-122"/>
                <a:ea typeface="微软雅黑" panose="020B0503020204020204" pitchFamily="34" charset="-122"/>
              </a:rPr>
              <a:t>15</a:t>
            </a:r>
            <a:r>
              <a:rPr lang="zh-CN" altLang="en-US" sz="1800" b="1" u="none" dirty="0">
                <a:solidFill>
                  <a:srgbClr val="ECEDEF"/>
                </a:solidFill>
                <a:latin typeface="微软雅黑" panose="020B0503020204020204" pitchFamily="34" charset="-122"/>
                <a:ea typeface="微软雅黑" panose="020B0503020204020204" pitchFamily="34" charset="-122"/>
              </a:rPr>
              <a:t>个急诊位</a:t>
            </a:r>
            <a:endParaRPr lang="en-US" altLang="zh-CN" sz="1800" b="1" u="none" dirty="0">
              <a:solidFill>
                <a:srgbClr val="ECEDEF"/>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1618979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p:cNvPicPr>
            <a:picLocks noChangeAspect="1" noChangeArrowheads="1"/>
          </p:cNvPicPr>
          <p:nvPr/>
        </p:nvPicPr>
        <p:blipFill rotWithShape="1">
          <a:blip r:embed="rId2"/>
          <a:srcRect l="14810"/>
          <a:stretch/>
        </p:blipFill>
        <p:spPr bwMode="auto">
          <a:xfrm>
            <a:off x="0" y="3942131"/>
            <a:ext cx="3408078" cy="2098670"/>
          </a:xfrm>
          <a:prstGeom prst="rect">
            <a:avLst/>
          </a:prstGeom>
          <a:noFill/>
          <a:ln w="9525">
            <a:noFill/>
            <a:miter lim="800000"/>
            <a:headEnd/>
            <a:tailEnd/>
          </a:ln>
          <a:effectLst/>
        </p:spPr>
      </p:pic>
      <p:grpSp>
        <p:nvGrpSpPr>
          <p:cNvPr id="5" name="组合 4"/>
          <p:cNvGrpSpPr/>
          <p:nvPr/>
        </p:nvGrpSpPr>
        <p:grpSpPr>
          <a:xfrm>
            <a:off x="0" y="284389"/>
            <a:ext cx="1692275" cy="529772"/>
            <a:chOff x="0" y="284389"/>
            <a:chExt cx="1692275" cy="529772"/>
          </a:xfrm>
          <a:solidFill>
            <a:srgbClr val="38507C"/>
          </a:solidFill>
        </p:grpSpPr>
        <p:sp>
          <p:nvSpPr>
            <p:cNvPr id="6" name="矩形 5"/>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7" name="矩形 6"/>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0" y="284389"/>
            <a:ext cx="4244585" cy="529772"/>
            <a:chOff x="0" y="284389"/>
            <a:chExt cx="1571087" cy="529772"/>
          </a:xfrm>
          <a:solidFill>
            <a:srgbClr val="38507C"/>
          </a:solidFill>
        </p:grpSpPr>
        <p:sp>
          <p:nvSpPr>
            <p:cNvPr id="9" name="矩形 8"/>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最新指南解读</a:t>
              </a:r>
            </a:p>
          </p:txBody>
        </p:sp>
        <p:sp>
          <p:nvSpPr>
            <p:cNvPr id="10" name="矩形 9"/>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1" name="直接连接符 10"/>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3" name="TextBox 10"/>
          <p:cNvSpPr txBox="1"/>
          <p:nvPr/>
        </p:nvSpPr>
        <p:spPr>
          <a:xfrm>
            <a:off x="4244585" y="296988"/>
            <a:ext cx="4383251" cy="392415"/>
          </a:xfrm>
          <a:prstGeom prst="rect">
            <a:avLst/>
          </a:prstGeom>
          <a:noFill/>
        </p:spPr>
        <p:txBody>
          <a:bodyPr wrap="square" lIns="68580" tIns="34290" rIns="68580" bIns="34290" rtlCol="0">
            <a:spAutoFit/>
          </a:bodyPr>
          <a:lstStyle/>
          <a:p>
            <a:r>
              <a:rPr lang="en-US" altLang="zh-CN" sz="2100" b="1" dirty="0">
                <a:effectLst>
                  <a:outerShdw blurRad="38100" dist="38100" dir="2700000" algn="tl">
                    <a:srgbClr val="000000">
                      <a:alpha val="43137"/>
                    </a:srgbClr>
                  </a:outerShdw>
                </a:effectLst>
                <a:latin typeface="微软雅黑" pitchFamily="34" charset="-122"/>
                <a:ea typeface="微软雅黑" pitchFamily="34" charset="-122"/>
              </a:rPr>
              <a:t>iFlash3000 </a:t>
            </a:r>
            <a:r>
              <a:rPr lang="zh-CN" altLang="en-US" sz="2100" b="1" dirty="0">
                <a:effectLst>
                  <a:outerShdw blurRad="38100" dist="38100" dir="2700000" algn="tl">
                    <a:srgbClr val="000000">
                      <a:alpha val="43137"/>
                    </a:srgbClr>
                  </a:outerShdw>
                </a:effectLst>
                <a:latin typeface="微软雅黑" pitchFamily="34" charset="-122"/>
                <a:ea typeface="微软雅黑" pitchFamily="34" charset="-122"/>
              </a:rPr>
              <a:t>自身抗体菜单完备</a:t>
            </a:r>
            <a:endParaRPr lang="en-US" altLang="zh-CN" sz="2100" b="1" dirty="0">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15" name="Picture 2"/>
          <p:cNvPicPr>
            <a:picLocks noChangeAspect="1" noChangeArrowheads="1"/>
          </p:cNvPicPr>
          <p:nvPr/>
        </p:nvPicPr>
        <p:blipFill rotWithShape="1">
          <a:blip r:embed="rId3"/>
          <a:srcRect l="16342" b="7854"/>
          <a:stretch/>
        </p:blipFill>
        <p:spPr bwMode="auto">
          <a:xfrm>
            <a:off x="0" y="854640"/>
            <a:ext cx="2865102" cy="1659067"/>
          </a:xfrm>
          <a:prstGeom prst="rect">
            <a:avLst/>
          </a:prstGeom>
          <a:noFill/>
          <a:ln w="9525">
            <a:noFill/>
            <a:miter lim="800000"/>
            <a:headEnd/>
            <a:tailEnd/>
          </a:ln>
          <a:effectLst/>
        </p:spPr>
      </p:pic>
      <p:pic>
        <p:nvPicPr>
          <p:cNvPr id="16" name="Picture 4"/>
          <p:cNvPicPr>
            <a:picLocks noChangeAspect="1" noChangeArrowheads="1"/>
          </p:cNvPicPr>
          <p:nvPr/>
        </p:nvPicPr>
        <p:blipFill rotWithShape="1">
          <a:blip r:embed="rId4"/>
          <a:srcRect l="16966"/>
          <a:stretch/>
        </p:blipFill>
        <p:spPr bwMode="auto">
          <a:xfrm>
            <a:off x="0" y="2536240"/>
            <a:ext cx="2847266" cy="1418612"/>
          </a:xfrm>
          <a:prstGeom prst="rect">
            <a:avLst/>
          </a:prstGeom>
          <a:noFill/>
          <a:ln w="9525">
            <a:noFill/>
            <a:miter lim="800000"/>
            <a:headEnd/>
            <a:tailEnd/>
          </a:ln>
          <a:effectLst/>
        </p:spPr>
      </p:pic>
      <p:pic>
        <p:nvPicPr>
          <p:cNvPr id="17" name="Picture 5"/>
          <p:cNvPicPr>
            <a:picLocks noChangeAspect="1" noChangeArrowheads="1"/>
          </p:cNvPicPr>
          <p:nvPr/>
        </p:nvPicPr>
        <p:blipFill rotWithShape="1">
          <a:blip r:embed="rId5"/>
          <a:srcRect l="18216"/>
          <a:stretch/>
        </p:blipFill>
        <p:spPr bwMode="auto">
          <a:xfrm>
            <a:off x="3341778" y="4294402"/>
            <a:ext cx="2745960" cy="1311999"/>
          </a:xfrm>
          <a:prstGeom prst="rect">
            <a:avLst/>
          </a:prstGeom>
          <a:noFill/>
          <a:ln w="9525">
            <a:noFill/>
            <a:miter lim="800000"/>
            <a:headEnd/>
            <a:tailEnd/>
          </a:ln>
          <a:effectLst/>
        </p:spPr>
      </p:pic>
      <p:grpSp>
        <p:nvGrpSpPr>
          <p:cNvPr id="18" name="组合 17"/>
          <p:cNvGrpSpPr/>
          <p:nvPr/>
        </p:nvGrpSpPr>
        <p:grpSpPr>
          <a:xfrm>
            <a:off x="2742526" y="2854621"/>
            <a:ext cx="2777234" cy="1525442"/>
            <a:chOff x="5223790" y="1500180"/>
            <a:chExt cx="2777234" cy="1525442"/>
          </a:xfrm>
        </p:grpSpPr>
        <p:pic>
          <p:nvPicPr>
            <p:cNvPr id="19" name="Picture 3"/>
            <p:cNvPicPr>
              <a:picLocks noChangeAspect="1" noChangeArrowheads="1"/>
            </p:cNvPicPr>
            <p:nvPr/>
          </p:nvPicPr>
          <p:blipFill rotWithShape="1">
            <a:blip r:embed="rId6"/>
            <a:srcRect l="17285"/>
            <a:stretch/>
          </p:blipFill>
          <p:spPr bwMode="auto">
            <a:xfrm>
              <a:off x="5223790" y="1500180"/>
              <a:ext cx="2777234" cy="1525442"/>
            </a:xfrm>
            <a:prstGeom prst="rect">
              <a:avLst/>
            </a:prstGeom>
            <a:noFill/>
            <a:ln w="9525">
              <a:noFill/>
              <a:miter lim="800000"/>
              <a:headEnd/>
              <a:tailEnd/>
            </a:ln>
            <a:effectLst/>
          </p:spPr>
        </p:pic>
        <p:sp>
          <p:nvSpPr>
            <p:cNvPr id="20" name="TextBox 7"/>
            <p:cNvSpPr txBox="1"/>
            <p:nvPr/>
          </p:nvSpPr>
          <p:spPr>
            <a:xfrm>
              <a:off x="7072330" y="1621031"/>
              <a:ext cx="642942" cy="369332"/>
            </a:xfrm>
            <a:prstGeom prst="rect">
              <a:avLst/>
            </a:prstGeom>
            <a:solidFill>
              <a:schemeClr val="bg1"/>
            </a:solidFill>
          </p:spPr>
          <p:txBody>
            <a:bodyPr wrap="square" rtlCol="0">
              <a:spAutoFit/>
            </a:bodyPr>
            <a:lstStyle/>
            <a:p>
              <a:r>
                <a:rPr lang="en-US" altLang="zh-CN" b="1" dirty="0" err="1">
                  <a:solidFill>
                    <a:srgbClr val="00B050"/>
                  </a:solidFill>
                </a:rPr>
                <a:t>SSc</a:t>
              </a:r>
              <a:endParaRPr lang="zh-CN" altLang="en-US" b="1" dirty="0">
                <a:solidFill>
                  <a:srgbClr val="00B050"/>
                </a:solidFill>
              </a:endParaRPr>
            </a:p>
          </p:txBody>
        </p:sp>
      </p:grpSp>
      <p:cxnSp>
        <p:nvCxnSpPr>
          <p:cNvPr id="21" name="直接连接符 20"/>
          <p:cNvCxnSpPr/>
          <p:nvPr/>
        </p:nvCxnSpPr>
        <p:spPr>
          <a:xfrm>
            <a:off x="81210" y="4405307"/>
            <a:ext cx="2000264" cy="15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841252" y="2242373"/>
            <a:ext cx="2214578" cy="15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pic>
        <p:nvPicPr>
          <p:cNvPr id="23" name="Picture 3"/>
          <p:cNvPicPr>
            <a:picLocks noChangeAspect="1" noChangeArrowheads="1"/>
          </p:cNvPicPr>
          <p:nvPr/>
        </p:nvPicPr>
        <p:blipFill rotWithShape="1">
          <a:blip r:embed="rId7"/>
          <a:srcRect l="16800" b="8000"/>
          <a:stretch/>
        </p:blipFill>
        <p:spPr bwMode="auto">
          <a:xfrm>
            <a:off x="5508052" y="2953243"/>
            <a:ext cx="2852960" cy="1372433"/>
          </a:xfrm>
          <a:prstGeom prst="rect">
            <a:avLst/>
          </a:prstGeom>
          <a:noFill/>
          <a:ln w="9525">
            <a:noFill/>
            <a:miter lim="800000"/>
            <a:headEnd/>
            <a:tailEnd/>
          </a:ln>
          <a:effectLst/>
        </p:spPr>
      </p:pic>
      <p:pic>
        <p:nvPicPr>
          <p:cNvPr id="24" name="Picture 1"/>
          <p:cNvPicPr>
            <a:picLocks noChangeAspect="1" noChangeArrowheads="1"/>
          </p:cNvPicPr>
          <p:nvPr/>
        </p:nvPicPr>
        <p:blipFill rotWithShape="1">
          <a:blip r:embed="rId8"/>
          <a:srcRect l="16364" t="1452" r="1946" b="-1"/>
          <a:stretch/>
        </p:blipFill>
        <p:spPr bwMode="auto">
          <a:xfrm>
            <a:off x="2847266" y="836694"/>
            <a:ext cx="2567754" cy="2035805"/>
          </a:xfrm>
          <a:prstGeom prst="rect">
            <a:avLst/>
          </a:prstGeom>
          <a:noFill/>
          <a:ln w="9525">
            <a:noFill/>
            <a:miter lim="800000"/>
            <a:headEnd/>
            <a:tailEnd/>
          </a:ln>
          <a:effectLst/>
        </p:spPr>
      </p:pic>
      <p:pic>
        <p:nvPicPr>
          <p:cNvPr id="25" name="Picture 4"/>
          <p:cNvPicPr>
            <a:picLocks noChangeAspect="1" noChangeArrowheads="1"/>
          </p:cNvPicPr>
          <p:nvPr/>
        </p:nvPicPr>
        <p:blipFill rotWithShape="1">
          <a:blip r:embed="rId9"/>
          <a:srcRect l="17090"/>
          <a:stretch/>
        </p:blipFill>
        <p:spPr bwMode="auto">
          <a:xfrm>
            <a:off x="5415020" y="769939"/>
            <a:ext cx="2945992" cy="2214578"/>
          </a:xfrm>
          <a:prstGeom prst="rect">
            <a:avLst/>
          </a:prstGeom>
          <a:noFill/>
          <a:ln w="9525">
            <a:noFill/>
            <a:miter lim="800000"/>
            <a:headEnd/>
            <a:tailEnd/>
          </a:ln>
          <a:effectLst/>
        </p:spPr>
      </p:pic>
      <p:cxnSp>
        <p:nvCxnSpPr>
          <p:cNvPr id="27" name="直接连接符 26"/>
          <p:cNvCxnSpPr>
            <a:cxnSpLocks/>
          </p:cNvCxnSpPr>
          <p:nvPr/>
        </p:nvCxnSpPr>
        <p:spPr>
          <a:xfrm>
            <a:off x="2977264" y="2536240"/>
            <a:ext cx="2437756" cy="1225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341778" y="4810634"/>
            <a:ext cx="2214578" cy="15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605701" y="1343934"/>
            <a:ext cx="2214578" cy="15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1593226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4"/>
          <p:cNvSpPr txBox="1">
            <a:spLocks noChangeArrowheads="1"/>
          </p:cNvSpPr>
          <p:nvPr/>
        </p:nvSpPr>
        <p:spPr bwMode="auto">
          <a:xfrm>
            <a:off x="577782" y="2060848"/>
            <a:ext cx="3689352" cy="510778"/>
          </a:xfrm>
          <a:prstGeom prst="roundRect">
            <a:avLst/>
          </a:prstGeom>
          <a:solidFill>
            <a:srgbClr val="ECEDEF"/>
          </a:solidFill>
          <a:ln w="19050">
            <a:solidFill>
              <a:srgbClr val="38507C"/>
            </a:solidFill>
            <a:miter lim="800000"/>
            <a:headEnd/>
            <a:tailEnd/>
          </a:ln>
          <a:effectLst/>
        </p:spPr>
        <p:txBody>
          <a:bodyPr wrap="square">
            <a:spAutoFit/>
          </a:bodyPr>
          <a:lstStyle/>
          <a:p>
            <a:pPr algn="ctr" eaLnBrk="0" hangingPunct="0">
              <a:spcBef>
                <a:spcPct val="0"/>
              </a:spcBef>
              <a:buFontTx/>
              <a:buNone/>
            </a:pPr>
            <a:r>
              <a:rPr lang="zh-CN" altLang="de-DE" sz="2400" b="1" u="none" dirty="0">
                <a:solidFill>
                  <a:srgbClr val="38507C"/>
                </a:solidFill>
                <a:effectLst/>
                <a:latin typeface="微软雅黑" pitchFamily="34" charset="-122"/>
                <a:ea typeface="微软雅黑" pitchFamily="34" charset="-122"/>
              </a:rPr>
              <a:t>患者有疑似自免疾病</a:t>
            </a:r>
            <a:r>
              <a:rPr lang="de-DE" altLang="zh-CN" sz="2400" b="1" u="none" dirty="0">
                <a:solidFill>
                  <a:srgbClr val="38507C"/>
                </a:solidFill>
                <a:effectLst/>
                <a:latin typeface="微软雅黑" pitchFamily="34" charset="-122"/>
                <a:ea typeface="微软雅黑" pitchFamily="34" charset="-122"/>
              </a:rPr>
              <a:t>?</a:t>
            </a:r>
          </a:p>
        </p:txBody>
      </p:sp>
      <p:sp>
        <p:nvSpPr>
          <p:cNvPr id="12" name="Text Box 16"/>
          <p:cNvSpPr txBox="1">
            <a:spLocks noChangeArrowheads="1"/>
          </p:cNvSpPr>
          <p:nvPr/>
        </p:nvSpPr>
        <p:spPr bwMode="auto">
          <a:xfrm>
            <a:off x="675020" y="4869160"/>
            <a:ext cx="3494876" cy="1015663"/>
          </a:xfrm>
          <a:prstGeom prst="rect">
            <a:avLst/>
          </a:prstGeom>
          <a:solidFill>
            <a:srgbClr val="ECEDEF"/>
          </a:solidFill>
          <a:ln w="19050">
            <a:solidFill>
              <a:srgbClr val="38507C"/>
            </a:solidFill>
            <a:miter lim="800000"/>
            <a:headEnd/>
            <a:tailEnd/>
          </a:ln>
          <a:effectLst/>
        </p:spPr>
        <p:txBody>
          <a:bodyPr wrap="square">
            <a:spAutoFit/>
          </a:bodyPr>
          <a:lstStyle>
            <a:defPPr>
              <a:defRPr lang="zh-CN"/>
            </a:defPPr>
            <a:lvl1pPr algn="ctr" eaLnBrk="0" hangingPunct="0">
              <a:spcBef>
                <a:spcPct val="0"/>
              </a:spcBef>
              <a:buFontTx/>
              <a:buNone/>
              <a:defRPr sz="2400" b="1" u="none">
                <a:solidFill>
                  <a:srgbClr val="38507C"/>
                </a:solidFill>
                <a:effectLst/>
                <a:latin typeface="微软雅黑" pitchFamily="34" charset="-122"/>
                <a:ea typeface="微软雅黑" pitchFamily="34" charset="-122"/>
              </a:defRPr>
            </a:lvl1pPr>
          </a:lstStyle>
          <a:p>
            <a:pPr algn="l">
              <a:lnSpc>
                <a:spcPct val="150000"/>
              </a:lnSpc>
            </a:pPr>
            <a:r>
              <a:rPr lang="de-DE" altLang="zh-CN" sz="2000" dirty="0"/>
              <a:t>- </a:t>
            </a:r>
            <a:r>
              <a:rPr lang="zh-CN" altLang="de-DE" sz="2000" dirty="0"/>
              <a:t>对患者进行跟踪监测 </a:t>
            </a:r>
          </a:p>
          <a:p>
            <a:pPr algn="l">
              <a:lnSpc>
                <a:spcPct val="150000"/>
              </a:lnSpc>
            </a:pPr>
            <a:r>
              <a:rPr lang="de-DE" altLang="zh-CN" sz="2000" dirty="0"/>
              <a:t>- </a:t>
            </a:r>
            <a:r>
              <a:rPr lang="zh-CN" altLang="de-DE" sz="2000" dirty="0"/>
              <a:t>增加检测项目</a:t>
            </a:r>
            <a:r>
              <a:rPr lang="zh-CN" altLang="en-US" sz="2000" dirty="0"/>
              <a:t>，提高灵敏度</a:t>
            </a:r>
            <a:endParaRPr lang="de-DE" sz="2000" dirty="0"/>
          </a:p>
        </p:txBody>
      </p:sp>
      <p:sp>
        <p:nvSpPr>
          <p:cNvPr id="19" name="Text Box 24"/>
          <p:cNvSpPr txBox="1">
            <a:spLocks noChangeArrowheads="1"/>
          </p:cNvSpPr>
          <p:nvPr/>
        </p:nvSpPr>
        <p:spPr bwMode="auto">
          <a:xfrm>
            <a:off x="4740171" y="3186630"/>
            <a:ext cx="3792269" cy="959681"/>
          </a:xfrm>
          <a:prstGeom prst="rect">
            <a:avLst/>
          </a:prstGeom>
          <a:solidFill>
            <a:srgbClr val="ECEDEF"/>
          </a:solidFill>
          <a:ln w="19050">
            <a:solidFill>
              <a:srgbClr val="38507C"/>
            </a:solidFill>
            <a:miter lim="800000"/>
            <a:headEnd/>
            <a:tailEnd/>
          </a:ln>
          <a:effectLst/>
        </p:spPr>
        <p:txBody>
          <a:bodyPr wrap="square" tIns="0" bIns="0">
            <a:spAutoFit/>
          </a:bodyPr>
          <a:lstStyle>
            <a:defPPr>
              <a:defRPr lang="zh-CN"/>
            </a:defPPr>
            <a:lvl1pPr algn="ctr" eaLnBrk="0" hangingPunct="0">
              <a:spcBef>
                <a:spcPct val="0"/>
              </a:spcBef>
              <a:buFontTx/>
              <a:buNone/>
              <a:defRPr sz="2400" b="1" u="none">
                <a:solidFill>
                  <a:srgbClr val="38507C"/>
                </a:solidFill>
                <a:effectLst/>
                <a:latin typeface="微软雅黑" pitchFamily="34" charset="-122"/>
                <a:ea typeface="微软雅黑" pitchFamily="34" charset="-122"/>
              </a:defRPr>
            </a:lvl1pPr>
          </a:lstStyle>
          <a:p>
            <a:pPr>
              <a:lnSpc>
                <a:spcPct val="150000"/>
              </a:lnSpc>
            </a:pPr>
            <a:r>
              <a:rPr lang="zh-CN" altLang="de-DE" sz="2000" dirty="0"/>
              <a:t>特异性抗原检测确定靶抗原</a:t>
            </a:r>
            <a:endParaRPr lang="en-US" altLang="zh-CN" sz="2000" dirty="0"/>
          </a:p>
          <a:p>
            <a:pPr>
              <a:lnSpc>
                <a:spcPct val="150000"/>
              </a:lnSpc>
            </a:pPr>
            <a:r>
              <a:rPr lang="zh-CN" altLang="de-DE" sz="2000" dirty="0"/>
              <a:t>及疾病特性</a:t>
            </a:r>
          </a:p>
        </p:txBody>
      </p:sp>
      <p:grpSp>
        <p:nvGrpSpPr>
          <p:cNvPr id="26" name="组合 25"/>
          <p:cNvGrpSpPr/>
          <p:nvPr/>
        </p:nvGrpSpPr>
        <p:grpSpPr>
          <a:xfrm>
            <a:off x="0" y="284389"/>
            <a:ext cx="1692275" cy="529772"/>
            <a:chOff x="0" y="284389"/>
            <a:chExt cx="1692275" cy="529772"/>
          </a:xfrm>
          <a:solidFill>
            <a:srgbClr val="38507C"/>
          </a:solidFill>
        </p:grpSpPr>
        <p:sp>
          <p:nvSpPr>
            <p:cNvPr id="27" name="矩形 26"/>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28" name="矩形 27"/>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组合 28"/>
          <p:cNvGrpSpPr/>
          <p:nvPr/>
        </p:nvGrpSpPr>
        <p:grpSpPr>
          <a:xfrm>
            <a:off x="0" y="284389"/>
            <a:ext cx="4244585" cy="529772"/>
            <a:chOff x="0" y="284389"/>
            <a:chExt cx="1571087" cy="529772"/>
          </a:xfrm>
          <a:solidFill>
            <a:srgbClr val="38507C"/>
          </a:solidFill>
        </p:grpSpPr>
        <p:sp>
          <p:nvSpPr>
            <p:cNvPr id="30" name="矩形 29"/>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自身抗体检测的发展方向</a:t>
              </a:r>
            </a:p>
          </p:txBody>
        </p:sp>
        <p:sp>
          <p:nvSpPr>
            <p:cNvPr id="31" name="矩形 30"/>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32" name="直接连接符 31"/>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33" name="圆角矩形 32"/>
          <p:cNvSpPr/>
          <p:nvPr/>
        </p:nvSpPr>
        <p:spPr>
          <a:xfrm>
            <a:off x="323528" y="1052736"/>
            <a:ext cx="5498073" cy="636240"/>
          </a:xfrm>
          <a:prstGeom prst="round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ECEDEF"/>
                </a:solidFill>
                <a:latin typeface="微软雅黑" panose="020B0503020204020204" pitchFamily="34" charset="-122"/>
                <a:ea typeface="微软雅黑" panose="020B0503020204020204" pitchFamily="34" charset="-122"/>
              </a:rPr>
              <a:t>2. </a:t>
            </a:r>
            <a:r>
              <a:rPr lang="zh-CN" altLang="en-US" sz="2400" b="1" dirty="0">
                <a:solidFill>
                  <a:srgbClr val="ECEDEF"/>
                </a:solidFill>
                <a:latin typeface="微软雅黑" panose="020B0503020204020204" pitchFamily="34" charset="-122"/>
                <a:ea typeface="微软雅黑" panose="020B0503020204020204" pitchFamily="34" charset="-122"/>
              </a:rPr>
              <a:t>标准化、规范化、质量控制不断完善</a:t>
            </a:r>
          </a:p>
        </p:txBody>
      </p:sp>
      <p:cxnSp>
        <p:nvCxnSpPr>
          <p:cNvPr id="11" name="直接箭头连接符 10"/>
          <p:cNvCxnSpPr>
            <a:stCxn id="6" idx="2"/>
            <a:endCxn id="16" idx="0"/>
          </p:cNvCxnSpPr>
          <p:nvPr/>
        </p:nvCxnSpPr>
        <p:spPr>
          <a:xfrm>
            <a:off x="2422458" y="2571626"/>
            <a:ext cx="0" cy="609648"/>
          </a:xfrm>
          <a:prstGeom prst="straightConnector1">
            <a:avLst/>
          </a:prstGeom>
          <a:solidFill>
            <a:srgbClr val="ECEDEF"/>
          </a:solidFill>
          <a:ln w="19050">
            <a:solidFill>
              <a:srgbClr val="38507C"/>
            </a:solidFill>
            <a:miter lim="800000"/>
            <a:headEnd type="none" w="med" len="med"/>
            <a:tailEnd type="triangle" w="med" len="med"/>
          </a:ln>
          <a:effectLst/>
        </p:spPr>
      </p:cxnSp>
      <p:sp>
        <p:nvSpPr>
          <p:cNvPr id="16" name="流程图: 决策 15"/>
          <p:cNvSpPr/>
          <p:nvPr/>
        </p:nvSpPr>
        <p:spPr>
          <a:xfrm>
            <a:off x="1090458" y="3181274"/>
            <a:ext cx="2664000" cy="972000"/>
          </a:xfrm>
          <a:prstGeom prst="flowChartDecision">
            <a:avLst/>
          </a:prstGeom>
          <a:solidFill>
            <a:srgbClr val="38507C"/>
          </a:solidFill>
          <a:ln w="19050">
            <a:solidFill>
              <a:srgbClr val="38507C"/>
            </a:solidFill>
            <a:miter lim="800000"/>
            <a:headEnd/>
            <a:tailEnd/>
          </a:ln>
          <a:effectLst/>
        </p:spPr>
        <p:txBody>
          <a:bodyPr wrap="square" lIns="0" tIns="0" rIns="0" bIns="0">
            <a:spAutoFit/>
          </a:bodyPr>
          <a:lstStyle/>
          <a:p>
            <a:pPr algn="ctr" eaLnBrk="0" hangingPunct="0">
              <a:spcBef>
                <a:spcPct val="0"/>
              </a:spcBef>
            </a:pPr>
            <a:endParaRPr lang="zh-CN" altLang="en-US" sz="2000" b="1" dirty="0">
              <a:solidFill>
                <a:srgbClr val="ECEDEF"/>
              </a:solidFill>
              <a:latin typeface="微软雅黑" pitchFamily="34" charset="-122"/>
              <a:ea typeface="微软雅黑" pitchFamily="34" charset="-122"/>
            </a:endParaRPr>
          </a:p>
        </p:txBody>
      </p:sp>
      <p:cxnSp>
        <p:nvCxnSpPr>
          <p:cNvPr id="49" name="直接箭头连接符 48"/>
          <p:cNvCxnSpPr>
            <a:stCxn id="16" idx="2"/>
            <a:endCxn id="12" idx="0"/>
          </p:cNvCxnSpPr>
          <p:nvPr/>
        </p:nvCxnSpPr>
        <p:spPr>
          <a:xfrm>
            <a:off x="2422458" y="4153274"/>
            <a:ext cx="0" cy="715886"/>
          </a:xfrm>
          <a:prstGeom prst="straightConnector1">
            <a:avLst/>
          </a:prstGeom>
          <a:solidFill>
            <a:srgbClr val="ECEDEF"/>
          </a:solidFill>
          <a:ln w="19050">
            <a:solidFill>
              <a:srgbClr val="38507C"/>
            </a:solidFill>
            <a:miter lim="800000"/>
            <a:headEnd type="none" w="med" len="med"/>
            <a:tailEnd type="triangle" w="med" len="med"/>
          </a:ln>
          <a:effectLst/>
        </p:spPr>
      </p:cxnSp>
      <p:cxnSp>
        <p:nvCxnSpPr>
          <p:cNvPr id="51" name="直接箭头连接符 50"/>
          <p:cNvCxnSpPr>
            <a:stCxn id="16" idx="3"/>
            <a:endCxn id="19" idx="1"/>
          </p:cNvCxnSpPr>
          <p:nvPr/>
        </p:nvCxnSpPr>
        <p:spPr>
          <a:xfrm flipV="1">
            <a:off x="3754458" y="3666471"/>
            <a:ext cx="985713" cy="803"/>
          </a:xfrm>
          <a:prstGeom prst="straightConnector1">
            <a:avLst/>
          </a:prstGeom>
          <a:solidFill>
            <a:srgbClr val="ECEDEF"/>
          </a:solidFill>
          <a:ln w="19050">
            <a:solidFill>
              <a:srgbClr val="38507C"/>
            </a:solidFill>
            <a:miter lim="800000"/>
            <a:headEnd type="none" w="med" len="med"/>
            <a:tailEnd type="triangle" w="med" len="med"/>
          </a:ln>
          <a:effectLst/>
        </p:spPr>
      </p:cxnSp>
      <p:grpSp>
        <p:nvGrpSpPr>
          <p:cNvPr id="56" name="组合 55"/>
          <p:cNvGrpSpPr/>
          <p:nvPr/>
        </p:nvGrpSpPr>
        <p:grpSpPr>
          <a:xfrm>
            <a:off x="4006822" y="3168830"/>
            <a:ext cx="374613" cy="461665"/>
            <a:chOff x="2481722" y="4178737"/>
            <a:chExt cx="374613" cy="461665"/>
          </a:xfrm>
        </p:grpSpPr>
        <p:sp>
          <p:nvSpPr>
            <p:cNvPr id="54" name="TextBox 53"/>
            <p:cNvSpPr txBox="1"/>
            <p:nvPr/>
          </p:nvSpPr>
          <p:spPr>
            <a:xfrm>
              <a:off x="2481722" y="4178737"/>
              <a:ext cx="288625" cy="461665"/>
            </a:xfrm>
            <a:prstGeom prst="rect">
              <a:avLst/>
            </a:prstGeom>
            <a:noFill/>
          </p:spPr>
          <p:txBody>
            <a:bodyPr wrap="square" rtlCol="0">
              <a:spAutoFit/>
            </a:bodyPr>
            <a:lstStyle/>
            <a:p>
              <a:r>
                <a:rPr lang="zh-CN" altLang="en-US" sz="2400" b="1" dirty="0">
                  <a:solidFill>
                    <a:srgbClr val="38507C"/>
                  </a:solidFill>
                  <a:latin typeface="微软雅黑" pitchFamily="34" charset="-122"/>
                  <a:ea typeface="微软雅黑" pitchFamily="34" charset="-122"/>
                </a:rPr>
                <a:t>＋</a:t>
              </a:r>
            </a:p>
          </p:txBody>
        </p:sp>
        <p:sp>
          <p:nvSpPr>
            <p:cNvPr id="55" name="椭圆 54"/>
            <p:cNvSpPr/>
            <p:nvPr/>
          </p:nvSpPr>
          <p:spPr>
            <a:xfrm>
              <a:off x="2587376" y="4295461"/>
              <a:ext cx="268959" cy="268959"/>
            </a:xfrm>
            <a:prstGeom prst="ellipse">
              <a:avLst/>
            </a:prstGeom>
            <a:noFill/>
            <a:ln>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2051720" y="4293096"/>
            <a:ext cx="290533" cy="461665"/>
            <a:chOff x="2565802" y="4178737"/>
            <a:chExt cx="290533" cy="461665"/>
          </a:xfrm>
        </p:grpSpPr>
        <p:sp>
          <p:nvSpPr>
            <p:cNvPr id="59" name="TextBox 58"/>
            <p:cNvSpPr txBox="1"/>
            <p:nvPr/>
          </p:nvSpPr>
          <p:spPr>
            <a:xfrm>
              <a:off x="2565802" y="4178737"/>
              <a:ext cx="288625" cy="461665"/>
            </a:xfrm>
            <a:prstGeom prst="rect">
              <a:avLst/>
            </a:prstGeom>
            <a:noFill/>
          </p:spPr>
          <p:txBody>
            <a:bodyPr wrap="square" rtlCol="0">
              <a:spAutoFit/>
            </a:bodyPr>
            <a:lstStyle/>
            <a:p>
              <a:r>
                <a:rPr lang="en-US" altLang="zh-CN" sz="2400" b="1" dirty="0">
                  <a:solidFill>
                    <a:srgbClr val="38507C"/>
                  </a:solidFill>
                  <a:latin typeface="微软雅黑" pitchFamily="34" charset="-122"/>
                  <a:ea typeface="微软雅黑" pitchFamily="34" charset="-122"/>
                </a:rPr>
                <a:t>-</a:t>
              </a:r>
              <a:endParaRPr lang="zh-CN" altLang="en-US" sz="2400" b="1" dirty="0">
                <a:solidFill>
                  <a:srgbClr val="38507C"/>
                </a:solidFill>
                <a:latin typeface="微软雅黑" pitchFamily="34" charset="-122"/>
                <a:ea typeface="微软雅黑" pitchFamily="34" charset="-122"/>
              </a:endParaRPr>
            </a:p>
          </p:txBody>
        </p:sp>
        <p:sp>
          <p:nvSpPr>
            <p:cNvPr id="60" name="椭圆 59"/>
            <p:cNvSpPr/>
            <p:nvPr/>
          </p:nvSpPr>
          <p:spPr>
            <a:xfrm>
              <a:off x="2587376" y="4295461"/>
              <a:ext cx="268959" cy="268959"/>
            </a:xfrm>
            <a:prstGeom prst="ellipse">
              <a:avLst/>
            </a:prstGeom>
            <a:noFill/>
            <a:ln>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圆角矩形 56"/>
          <p:cNvSpPr/>
          <p:nvPr/>
        </p:nvSpPr>
        <p:spPr>
          <a:xfrm>
            <a:off x="4740171" y="4358102"/>
            <a:ext cx="792000" cy="268456"/>
          </a:xfrm>
          <a:prstGeom prst="roundRect">
            <a:avLst/>
          </a:prstGeom>
          <a:solidFill>
            <a:srgbClr val="38507C"/>
          </a:solidFill>
          <a:ln w="19050">
            <a:solidFill>
              <a:srgbClr val="38507C"/>
            </a:solidFill>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err="1">
                <a:latin typeface="Arial" pitchFamily="34" charset="0"/>
                <a:ea typeface="微软雅黑" pitchFamily="34" charset="-122"/>
                <a:cs typeface="Arial" pitchFamily="34" charset="0"/>
              </a:rPr>
              <a:t>dsDNA</a:t>
            </a:r>
            <a:endParaRPr lang="zh-CN" altLang="en-US" sz="1100" b="1" dirty="0">
              <a:latin typeface="Arial" pitchFamily="34" charset="0"/>
              <a:ea typeface="微软雅黑" pitchFamily="34" charset="-122"/>
              <a:cs typeface="Arial" pitchFamily="34" charset="0"/>
            </a:endParaRPr>
          </a:p>
        </p:txBody>
      </p:sp>
      <p:sp>
        <p:nvSpPr>
          <p:cNvPr id="62" name="圆角矩形 61"/>
          <p:cNvSpPr/>
          <p:nvPr/>
        </p:nvSpPr>
        <p:spPr>
          <a:xfrm>
            <a:off x="5740261" y="4358102"/>
            <a:ext cx="792000" cy="268456"/>
          </a:xfrm>
          <a:prstGeom prst="roundRect">
            <a:avLst/>
          </a:prstGeom>
          <a:solidFill>
            <a:srgbClr val="38507C"/>
          </a:solidFill>
          <a:ln w="19050">
            <a:solidFill>
              <a:srgbClr val="38507C"/>
            </a:solidFill>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a:latin typeface="Arial" pitchFamily="34" charset="0"/>
                <a:ea typeface="微软雅黑" pitchFamily="34" charset="-122"/>
                <a:cs typeface="Arial" pitchFamily="34" charset="0"/>
              </a:rPr>
              <a:t>SM</a:t>
            </a:r>
            <a:endParaRPr lang="zh-CN" altLang="en-US" sz="1100" b="1" dirty="0">
              <a:latin typeface="Arial" pitchFamily="34" charset="0"/>
              <a:ea typeface="微软雅黑" pitchFamily="34" charset="-122"/>
              <a:cs typeface="Arial" pitchFamily="34" charset="0"/>
            </a:endParaRPr>
          </a:p>
        </p:txBody>
      </p:sp>
      <p:sp>
        <p:nvSpPr>
          <p:cNvPr id="63" name="圆角矩形 62"/>
          <p:cNvSpPr/>
          <p:nvPr/>
        </p:nvSpPr>
        <p:spPr>
          <a:xfrm>
            <a:off x="6740351" y="4358102"/>
            <a:ext cx="792000" cy="268456"/>
          </a:xfrm>
          <a:prstGeom prst="roundRect">
            <a:avLst/>
          </a:prstGeom>
          <a:solidFill>
            <a:srgbClr val="38507C"/>
          </a:solidFill>
          <a:ln w="19050">
            <a:solidFill>
              <a:srgbClr val="38507C"/>
            </a:solidFill>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a:latin typeface="Arial" pitchFamily="34" charset="0"/>
                <a:ea typeface="微软雅黑" pitchFamily="34" charset="-122"/>
                <a:cs typeface="Arial" pitchFamily="34" charset="0"/>
              </a:rPr>
              <a:t>PCNA</a:t>
            </a:r>
            <a:endParaRPr lang="zh-CN" altLang="en-US" sz="1100" b="1" dirty="0">
              <a:latin typeface="Arial" pitchFamily="34" charset="0"/>
              <a:ea typeface="微软雅黑" pitchFamily="34" charset="-122"/>
              <a:cs typeface="Arial" pitchFamily="34" charset="0"/>
            </a:endParaRPr>
          </a:p>
        </p:txBody>
      </p:sp>
      <p:sp>
        <p:nvSpPr>
          <p:cNvPr id="64" name="圆角矩形 63"/>
          <p:cNvSpPr/>
          <p:nvPr/>
        </p:nvSpPr>
        <p:spPr>
          <a:xfrm>
            <a:off x="7740440" y="4358102"/>
            <a:ext cx="792000" cy="268456"/>
          </a:xfrm>
          <a:prstGeom prst="roundRect">
            <a:avLst/>
          </a:prstGeom>
          <a:solidFill>
            <a:srgbClr val="38507C"/>
          </a:solidFill>
          <a:ln w="19050">
            <a:solidFill>
              <a:srgbClr val="38507C"/>
            </a:solidFill>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err="1">
                <a:latin typeface="Arial" pitchFamily="34" charset="0"/>
                <a:ea typeface="微软雅黑" pitchFamily="34" charset="-122"/>
                <a:cs typeface="Arial" pitchFamily="34" charset="0"/>
              </a:rPr>
              <a:t>RlbP</a:t>
            </a:r>
            <a:endParaRPr lang="zh-CN" altLang="en-US" sz="1100" b="1" dirty="0">
              <a:latin typeface="Arial" pitchFamily="34" charset="0"/>
              <a:ea typeface="微软雅黑" pitchFamily="34" charset="-122"/>
              <a:cs typeface="Arial" pitchFamily="34" charset="0"/>
            </a:endParaRPr>
          </a:p>
        </p:txBody>
      </p:sp>
      <p:sp>
        <p:nvSpPr>
          <p:cNvPr id="65" name="圆角矩形 64"/>
          <p:cNvSpPr/>
          <p:nvPr/>
        </p:nvSpPr>
        <p:spPr>
          <a:xfrm>
            <a:off x="5256032" y="4794492"/>
            <a:ext cx="792000" cy="268456"/>
          </a:xfrm>
          <a:prstGeom prst="roundRect">
            <a:avLst/>
          </a:prstGeom>
          <a:solidFill>
            <a:srgbClr val="38507C"/>
          </a:solidFill>
          <a:ln w="19050">
            <a:solidFill>
              <a:srgbClr val="38507C"/>
            </a:solidFill>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a:latin typeface="Arial" pitchFamily="34" charset="0"/>
                <a:ea typeface="微软雅黑" pitchFamily="34" charset="-122"/>
                <a:cs typeface="Arial" pitchFamily="34" charset="0"/>
              </a:rPr>
              <a:t>U1-RNP</a:t>
            </a:r>
            <a:endParaRPr lang="zh-CN" altLang="en-US" sz="1100" b="1" dirty="0">
              <a:latin typeface="Arial" pitchFamily="34" charset="0"/>
              <a:ea typeface="微软雅黑" pitchFamily="34" charset="-122"/>
              <a:cs typeface="Arial" pitchFamily="34" charset="0"/>
            </a:endParaRPr>
          </a:p>
        </p:txBody>
      </p:sp>
      <p:sp>
        <p:nvSpPr>
          <p:cNvPr id="66" name="圆角矩形 65"/>
          <p:cNvSpPr/>
          <p:nvPr/>
        </p:nvSpPr>
        <p:spPr>
          <a:xfrm>
            <a:off x="6240305" y="4794492"/>
            <a:ext cx="792000" cy="268456"/>
          </a:xfrm>
          <a:prstGeom prst="roundRect">
            <a:avLst/>
          </a:prstGeom>
          <a:solidFill>
            <a:srgbClr val="38507C"/>
          </a:solidFill>
          <a:ln w="19050">
            <a:solidFill>
              <a:srgbClr val="38507C"/>
            </a:solidFill>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a:latin typeface="Arial" pitchFamily="34" charset="0"/>
                <a:ea typeface="微软雅黑" pitchFamily="34" charset="-122"/>
                <a:cs typeface="Arial" pitchFamily="34" charset="0"/>
              </a:rPr>
              <a:t>Ro/SS-A</a:t>
            </a:r>
            <a:endParaRPr lang="zh-CN" altLang="en-US" sz="1100" b="1" dirty="0">
              <a:latin typeface="Arial" pitchFamily="34" charset="0"/>
              <a:ea typeface="微软雅黑" pitchFamily="34" charset="-122"/>
              <a:cs typeface="Arial" pitchFamily="34" charset="0"/>
            </a:endParaRPr>
          </a:p>
        </p:txBody>
      </p:sp>
      <p:sp>
        <p:nvSpPr>
          <p:cNvPr id="67" name="圆角矩形 66"/>
          <p:cNvSpPr/>
          <p:nvPr/>
        </p:nvSpPr>
        <p:spPr>
          <a:xfrm>
            <a:off x="7245333" y="4794956"/>
            <a:ext cx="792000" cy="268456"/>
          </a:xfrm>
          <a:prstGeom prst="roundRect">
            <a:avLst/>
          </a:prstGeom>
          <a:solidFill>
            <a:srgbClr val="38507C"/>
          </a:solidFill>
          <a:ln w="19050">
            <a:solidFill>
              <a:srgbClr val="38507C"/>
            </a:solidFill>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a:latin typeface="Arial" pitchFamily="34" charset="0"/>
                <a:ea typeface="微软雅黑" pitchFamily="34" charset="-122"/>
                <a:cs typeface="Arial" pitchFamily="34" charset="0"/>
              </a:rPr>
              <a:t>La/SS-B</a:t>
            </a:r>
            <a:endParaRPr lang="zh-CN" altLang="en-US" sz="1100" b="1" dirty="0">
              <a:latin typeface="Arial" pitchFamily="34" charset="0"/>
              <a:ea typeface="微软雅黑" pitchFamily="34" charset="-122"/>
              <a:cs typeface="Arial" pitchFamily="34" charset="0"/>
            </a:endParaRPr>
          </a:p>
        </p:txBody>
      </p:sp>
      <p:cxnSp>
        <p:nvCxnSpPr>
          <p:cNvPr id="69" name="直接箭头连接符 68"/>
          <p:cNvCxnSpPr>
            <a:endCxn id="57" idx="0"/>
          </p:cNvCxnSpPr>
          <p:nvPr/>
        </p:nvCxnSpPr>
        <p:spPr>
          <a:xfrm>
            <a:off x="5136171" y="4156138"/>
            <a:ext cx="0" cy="201964"/>
          </a:xfrm>
          <a:prstGeom prst="straightConnector1">
            <a:avLst/>
          </a:prstGeom>
          <a:ln w="19050">
            <a:solidFill>
              <a:srgbClr val="38507C"/>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a:endCxn id="65" idx="0"/>
          </p:cNvCxnSpPr>
          <p:nvPr/>
        </p:nvCxnSpPr>
        <p:spPr>
          <a:xfrm>
            <a:off x="5652032" y="4156138"/>
            <a:ext cx="0" cy="638354"/>
          </a:xfrm>
          <a:prstGeom prst="straightConnector1">
            <a:avLst/>
          </a:prstGeom>
          <a:ln w="19050">
            <a:solidFill>
              <a:srgbClr val="38507C"/>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a:endCxn id="62" idx="0"/>
          </p:cNvCxnSpPr>
          <p:nvPr/>
        </p:nvCxnSpPr>
        <p:spPr>
          <a:xfrm>
            <a:off x="6136261" y="4156138"/>
            <a:ext cx="0" cy="201964"/>
          </a:xfrm>
          <a:prstGeom prst="straightConnector1">
            <a:avLst/>
          </a:prstGeom>
          <a:ln w="19050">
            <a:solidFill>
              <a:srgbClr val="38507C"/>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a:off x="6631812" y="4147919"/>
            <a:ext cx="8987" cy="646573"/>
          </a:xfrm>
          <a:prstGeom prst="straightConnector1">
            <a:avLst/>
          </a:prstGeom>
          <a:ln w="19050">
            <a:solidFill>
              <a:srgbClr val="38507C"/>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a:endCxn id="67" idx="0"/>
          </p:cNvCxnSpPr>
          <p:nvPr/>
        </p:nvCxnSpPr>
        <p:spPr>
          <a:xfrm>
            <a:off x="7641333" y="4147919"/>
            <a:ext cx="0" cy="647037"/>
          </a:xfrm>
          <a:prstGeom prst="straightConnector1">
            <a:avLst/>
          </a:prstGeom>
          <a:ln w="19050">
            <a:solidFill>
              <a:srgbClr val="38507C"/>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a:endCxn id="63" idx="0"/>
          </p:cNvCxnSpPr>
          <p:nvPr/>
        </p:nvCxnSpPr>
        <p:spPr>
          <a:xfrm>
            <a:off x="7136351" y="4156138"/>
            <a:ext cx="0" cy="201964"/>
          </a:xfrm>
          <a:prstGeom prst="straightConnector1">
            <a:avLst/>
          </a:prstGeom>
          <a:ln w="19050">
            <a:solidFill>
              <a:srgbClr val="38507C"/>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1" name="直接箭头连接符 80"/>
          <p:cNvCxnSpPr>
            <a:endCxn id="64" idx="0"/>
          </p:cNvCxnSpPr>
          <p:nvPr/>
        </p:nvCxnSpPr>
        <p:spPr>
          <a:xfrm>
            <a:off x="8136440" y="4156138"/>
            <a:ext cx="0" cy="201964"/>
          </a:xfrm>
          <a:prstGeom prst="straightConnector1">
            <a:avLst/>
          </a:prstGeom>
          <a:ln w="19050">
            <a:solidFill>
              <a:srgbClr val="38507C"/>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2354886" y="6300028"/>
            <a:ext cx="4434227" cy="369332"/>
          </a:xfrm>
          <a:prstGeom prst="rect">
            <a:avLst/>
          </a:prstGeom>
        </p:spPr>
        <p:txBody>
          <a:bodyPr wrap="none">
            <a:spAutoFit/>
          </a:bodyPr>
          <a:lstStyle/>
          <a:p>
            <a:r>
              <a:rPr lang="zh-CN" altLang="en-US" b="1" dirty="0">
                <a:solidFill>
                  <a:srgbClr val="38507C"/>
                </a:solidFill>
                <a:latin typeface="微软雅黑" pitchFamily="34" charset="-122"/>
                <a:ea typeface="微软雅黑" pitchFamily="34" charset="-122"/>
              </a:rPr>
              <a:t>周仁芳等</a:t>
            </a:r>
            <a:r>
              <a:rPr lang="en-US" altLang="zh-CN" b="1" dirty="0">
                <a:solidFill>
                  <a:srgbClr val="38507C"/>
                </a:solidFill>
                <a:latin typeface="微软雅黑" pitchFamily="34" charset="-122"/>
                <a:ea typeface="微软雅黑" pitchFamily="34" charset="-122"/>
              </a:rPr>
              <a:t>. </a:t>
            </a:r>
            <a:r>
              <a:rPr lang="zh-CN" altLang="en-US" b="1" dirty="0">
                <a:solidFill>
                  <a:srgbClr val="38507C"/>
                </a:solidFill>
                <a:latin typeface="微软雅黑" pitchFamily="34" charset="-122"/>
                <a:ea typeface="微软雅黑" pitchFamily="34" charset="-122"/>
              </a:rPr>
              <a:t>中华检验医学杂志</a:t>
            </a:r>
            <a:r>
              <a:rPr lang="en-US" altLang="zh-CN" b="1" dirty="0">
                <a:solidFill>
                  <a:srgbClr val="38507C"/>
                </a:solidFill>
                <a:latin typeface="微软雅黑" pitchFamily="34" charset="-122"/>
                <a:ea typeface="微软雅黑" pitchFamily="34" charset="-122"/>
              </a:rPr>
              <a:t>[J], 2009;32</a:t>
            </a:r>
            <a:endParaRPr lang="zh-CN" altLang="en-US" b="1" dirty="0">
              <a:solidFill>
                <a:srgbClr val="38507C"/>
              </a:solidFill>
              <a:latin typeface="微软雅黑" pitchFamily="34" charset="-122"/>
              <a:ea typeface="微软雅黑" pitchFamily="34" charset="-122"/>
            </a:endParaRPr>
          </a:p>
        </p:txBody>
      </p:sp>
      <p:sp>
        <p:nvSpPr>
          <p:cNvPr id="87" name="矩形 86"/>
          <p:cNvSpPr/>
          <p:nvPr/>
        </p:nvSpPr>
        <p:spPr>
          <a:xfrm>
            <a:off x="1357290" y="3500438"/>
            <a:ext cx="2193229" cy="369332"/>
          </a:xfrm>
          <a:prstGeom prst="rect">
            <a:avLst/>
          </a:prstGeom>
        </p:spPr>
        <p:txBody>
          <a:bodyPr wrap="none">
            <a:spAutoFit/>
          </a:bodyPr>
          <a:lstStyle/>
          <a:p>
            <a:pPr algn="ctr" eaLnBrk="0" hangingPunct="0">
              <a:spcBef>
                <a:spcPct val="0"/>
              </a:spcBef>
            </a:pPr>
            <a:r>
              <a:rPr lang="de-DE" altLang="zh-CN" b="1" dirty="0">
                <a:solidFill>
                  <a:srgbClr val="ECEDEF"/>
                </a:solidFill>
                <a:latin typeface="微软雅黑" pitchFamily="34" charset="-122"/>
                <a:ea typeface="微软雅黑" pitchFamily="34" charset="-122"/>
              </a:rPr>
              <a:t>ANA </a:t>
            </a:r>
            <a:r>
              <a:rPr lang="en-US" altLang="zh-CN" b="1" dirty="0">
                <a:solidFill>
                  <a:srgbClr val="ECEDEF"/>
                </a:solidFill>
                <a:latin typeface="微软雅黑" pitchFamily="34" charset="-122"/>
                <a:ea typeface="微软雅黑" pitchFamily="34" charset="-122"/>
              </a:rPr>
              <a:t>/</a:t>
            </a:r>
            <a:r>
              <a:rPr lang="de-DE" altLang="zh-CN" b="1" dirty="0">
                <a:solidFill>
                  <a:srgbClr val="ECEDEF"/>
                </a:solidFill>
                <a:latin typeface="微软雅黑" pitchFamily="34" charset="-122"/>
                <a:ea typeface="微软雅黑" pitchFamily="34" charset="-122"/>
              </a:rPr>
              <a:t>E</a:t>
            </a:r>
            <a:r>
              <a:rPr lang="en-US" altLang="zh-CN" b="1" dirty="0">
                <a:solidFill>
                  <a:srgbClr val="ECEDEF"/>
                </a:solidFill>
                <a:latin typeface="微软雅黑" pitchFamily="34" charset="-122"/>
                <a:ea typeface="微软雅黑" pitchFamily="34" charset="-122"/>
              </a:rPr>
              <a:t>LISA/CLIA</a:t>
            </a:r>
            <a:endParaRPr lang="zh-CN" altLang="en-US" b="1" dirty="0">
              <a:solidFill>
                <a:srgbClr val="ECEDEF"/>
              </a:solidFill>
              <a:latin typeface="微软雅黑" pitchFamily="34" charset="-122"/>
              <a:ea typeface="微软雅黑" pitchFamily="34" charset="-122"/>
            </a:endParaRPr>
          </a:p>
        </p:txBody>
      </p:sp>
      <p:sp>
        <p:nvSpPr>
          <p:cNvPr id="93" name="矩形 92"/>
          <p:cNvSpPr/>
          <p:nvPr/>
        </p:nvSpPr>
        <p:spPr>
          <a:xfrm>
            <a:off x="6184672" y="312525"/>
            <a:ext cx="2954655" cy="461665"/>
          </a:xfrm>
          <a:prstGeom prst="rect">
            <a:avLst/>
          </a:prstGeom>
        </p:spPr>
        <p:txBody>
          <a:bodyPr wrap="none">
            <a:spAutoFit/>
          </a:bodyPr>
          <a:lstStyle/>
          <a:p>
            <a:pPr algn="r"/>
            <a:r>
              <a:rPr lang="zh-CN" altLang="en-US" sz="2400" b="1" dirty="0">
                <a:solidFill>
                  <a:srgbClr val="38507C"/>
                </a:solidFill>
                <a:latin typeface="Arial" panose="020B0604020202020204" pitchFamily="34" charset="0"/>
                <a:ea typeface="微软雅黑" panose="020B0503020204020204" pitchFamily="34" charset="-122"/>
              </a:rPr>
              <a:t>抗核抗体的检测策略</a:t>
            </a:r>
          </a:p>
        </p:txBody>
      </p:sp>
    </p:spTree>
    <p:extLst>
      <p:ext uri="{BB962C8B-B14F-4D97-AF65-F5344CB8AC3E}">
        <p14:creationId xmlns:p14="http://schemas.microsoft.com/office/powerpoint/2010/main" val="2160854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0" y="284389"/>
            <a:ext cx="1692275" cy="529772"/>
            <a:chOff x="0" y="284389"/>
            <a:chExt cx="1692275" cy="529772"/>
          </a:xfrm>
          <a:solidFill>
            <a:srgbClr val="38507C"/>
          </a:solidFill>
        </p:grpSpPr>
        <p:sp>
          <p:nvSpPr>
            <p:cNvPr id="26" name="矩形 25"/>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27" name="矩形 26"/>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a:off x="0" y="284389"/>
            <a:ext cx="4244585" cy="529772"/>
            <a:chOff x="0" y="284389"/>
            <a:chExt cx="1571087" cy="529772"/>
          </a:xfrm>
          <a:solidFill>
            <a:srgbClr val="38507C"/>
          </a:solidFill>
        </p:grpSpPr>
        <p:sp>
          <p:nvSpPr>
            <p:cNvPr id="29" name="矩形 28"/>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自身抗体检测的发展方向</a:t>
              </a:r>
            </a:p>
          </p:txBody>
        </p:sp>
        <p:sp>
          <p:nvSpPr>
            <p:cNvPr id="30" name="矩形 29"/>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31" name="直接连接符 30"/>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32" name="圆角矩形 31"/>
          <p:cNvSpPr/>
          <p:nvPr/>
        </p:nvSpPr>
        <p:spPr>
          <a:xfrm>
            <a:off x="323528" y="1052736"/>
            <a:ext cx="5498073" cy="636240"/>
          </a:xfrm>
          <a:prstGeom prst="round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ECEDEF"/>
                </a:solidFill>
                <a:latin typeface="微软雅黑" panose="020B0503020204020204" pitchFamily="34" charset="-122"/>
                <a:ea typeface="微软雅黑" panose="020B0503020204020204" pitchFamily="34" charset="-122"/>
              </a:rPr>
              <a:t>2. </a:t>
            </a:r>
            <a:r>
              <a:rPr lang="zh-CN" altLang="en-US" sz="2400" b="1" dirty="0">
                <a:solidFill>
                  <a:srgbClr val="ECEDEF"/>
                </a:solidFill>
                <a:latin typeface="微软雅黑" panose="020B0503020204020204" pitchFamily="34" charset="-122"/>
                <a:ea typeface="微软雅黑" panose="020B0503020204020204" pitchFamily="34" charset="-122"/>
              </a:rPr>
              <a:t>标准化、规范化、质量控制不断完善</a:t>
            </a:r>
          </a:p>
        </p:txBody>
      </p:sp>
      <p:cxnSp>
        <p:nvCxnSpPr>
          <p:cNvPr id="14" name="直接连接符 13"/>
          <p:cNvCxnSpPr/>
          <p:nvPr/>
        </p:nvCxnSpPr>
        <p:spPr>
          <a:xfrm>
            <a:off x="-211777" y="3148551"/>
            <a:ext cx="9608313" cy="0"/>
          </a:xfrm>
          <a:prstGeom prst="line">
            <a:avLst/>
          </a:prstGeom>
          <a:ln w="19050">
            <a:solidFill>
              <a:srgbClr val="38507C"/>
            </a:solidFill>
          </a:ln>
        </p:spPr>
        <p:style>
          <a:lnRef idx="1">
            <a:schemeClr val="accent1"/>
          </a:lnRef>
          <a:fillRef idx="0">
            <a:schemeClr val="accent1"/>
          </a:fillRef>
          <a:effectRef idx="0">
            <a:schemeClr val="accent1"/>
          </a:effectRef>
          <a:fontRef idx="minor">
            <a:schemeClr val="tx1"/>
          </a:fontRef>
        </p:style>
      </p:cxnSp>
      <p:grpSp>
        <p:nvGrpSpPr>
          <p:cNvPr id="37911" name="组合 37910"/>
          <p:cNvGrpSpPr/>
          <p:nvPr/>
        </p:nvGrpSpPr>
        <p:grpSpPr>
          <a:xfrm>
            <a:off x="403225" y="3148551"/>
            <a:ext cx="1231900" cy="1897582"/>
            <a:chOff x="403225" y="2151905"/>
            <a:chExt cx="1231900" cy="1897582"/>
          </a:xfrm>
        </p:grpSpPr>
        <p:grpSp>
          <p:nvGrpSpPr>
            <p:cNvPr id="10" name="组合 9"/>
            <p:cNvGrpSpPr/>
            <p:nvPr/>
          </p:nvGrpSpPr>
          <p:grpSpPr>
            <a:xfrm>
              <a:off x="403225" y="2861487"/>
              <a:ext cx="1231900" cy="1188000"/>
              <a:chOff x="4129918" y="1946821"/>
              <a:chExt cx="1231900" cy="1188000"/>
            </a:xfrm>
          </p:grpSpPr>
          <p:grpSp>
            <p:nvGrpSpPr>
              <p:cNvPr id="6" name="组合 5"/>
              <p:cNvGrpSpPr/>
              <p:nvPr/>
            </p:nvGrpSpPr>
            <p:grpSpPr>
              <a:xfrm rot="12492524">
                <a:off x="4151868" y="1946821"/>
                <a:ext cx="1188000" cy="1188000"/>
                <a:chOff x="1511299" y="3506786"/>
                <a:chExt cx="1188000" cy="1188000"/>
              </a:xfrm>
            </p:grpSpPr>
            <p:sp>
              <p:nvSpPr>
                <p:cNvPr id="5" name="泪滴形 4"/>
                <p:cNvSpPr/>
                <p:nvPr/>
              </p:nvSpPr>
              <p:spPr>
                <a:xfrm rot="6369145">
                  <a:off x="1511299" y="3506786"/>
                  <a:ext cx="1188000" cy="1188000"/>
                </a:xfrm>
                <a:prstGeom prst="teardrop">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565299" y="3560786"/>
                  <a:ext cx="1080000" cy="1080000"/>
                </a:xfrm>
                <a:prstGeom prst="ellipse">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Rectangle 18"/>
              <p:cNvSpPr>
                <a:spLocks noChangeArrowheads="1"/>
              </p:cNvSpPr>
              <p:nvPr/>
            </p:nvSpPr>
            <p:spPr bwMode="gray">
              <a:xfrm>
                <a:off x="4129918" y="2263748"/>
                <a:ext cx="1231900" cy="646331"/>
              </a:xfrm>
              <a:prstGeom prst="rect">
                <a:avLst/>
              </a:prstGeom>
              <a:noFill/>
              <a:ln w="9525" algn="ctr">
                <a:noFill/>
                <a:miter lim="800000"/>
                <a:headEnd/>
                <a:tailEnd/>
              </a:ln>
              <a:effectLst/>
            </p:spPr>
            <p:txBody>
              <a:bodyPr>
                <a:spAutoFit/>
              </a:bodyPr>
              <a:lstStyle/>
              <a:p>
                <a:pPr algn="ctr"/>
                <a:r>
                  <a:rPr lang="zh-CN" altLang="en-US" b="1" dirty="0">
                    <a:latin typeface="微软雅黑" pitchFamily="34" charset="-122"/>
                    <a:ea typeface="微软雅黑" pitchFamily="34" charset="-122"/>
                  </a:rPr>
                  <a:t>规范操作（</a:t>
                </a:r>
                <a:r>
                  <a:rPr lang="en-US" altLang="zh-CN" b="1" dirty="0">
                    <a:latin typeface="微软雅黑" pitchFamily="34" charset="-122"/>
                    <a:ea typeface="微软雅黑" pitchFamily="34" charset="-122"/>
                  </a:rPr>
                  <a:t>SOP</a:t>
                </a:r>
                <a:r>
                  <a:rPr lang="zh-CN" altLang="en-US" b="1" dirty="0">
                    <a:latin typeface="微软雅黑" pitchFamily="34" charset="-122"/>
                    <a:ea typeface="微软雅黑" pitchFamily="34" charset="-122"/>
                  </a:rPr>
                  <a:t>）</a:t>
                </a:r>
              </a:p>
            </p:txBody>
          </p:sp>
        </p:grpSp>
        <p:cxnSp>
          <p:nvCxnSpPr>
            <p:cNvPr id="16" name="直接箭头连接符 15"/>
            <p:cNvCxnSpPr>
              <a:endCxn id="5" idx="7"/>
            </p:cNvCxnSpPr>
            <p:nvPr/>
          </p:nvCxnSpPr>
          <p:spPr>
            <a:xfrm>
              <a:off x="1009809" y="2151905"/>
              <a:ext cx="0" cy="463591"/>
            </a:xfrm>
            <a:prstGeom prst="straightConnector1">
              <a:avLst/>
            </a:prstGeom>
            <a:ln w="19050">
              <a:solidFill>
                <a:srgbClr val="38507C"/>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7908" name="组合 37907"/>
          <p:cNvGrpSpPr/>
          <p:nvPr/>
        </p:nvGrpSpPr>
        <p:grpSpPr>
          <a:xfrm>
            <a:off x="1815083" y="3148551"/>
            <a:ext cx="1230313" cy="2789263"/>
            <a:chOff x="1815083" y="2151905"/>
            <a:chExt cx="1230313" cy="2789263"/>
          </a:xfrm>
        </p:grpSpPr>
        <p:grpSp>
          <p:nvGrpSpPr>
            <p:cNvPr id="11" name="组合 10"/>
            <p:cNvGrpSpPr/>
            <p:nvPr/>
          </p:nvGrpSpPr>
          <p:grpSpPr>
            <a:xfrm>
              <a:off x="1815083" y="3753168"/>
              <a:ext cx="1230313" cy="1188000"/>
              <a:chOff x="5743966" y="2694655"/>
              <a:chExt cx="1230313" cy="1188000"/>
            </a:xfrm>
          </p:grpSpPr>
          <p:grpSp>
            <p:nvGrpSpPr>
              <p:cNvPr id="44" name="组合 43"/>
              <p:cNvGrpSpPr/>
              <p:nvPr/>
            </p:nvGrpSpPr>
            <p:grpSpPr>
              <a:xfrm rot="18697615">
                <a:off x="5760322" y="2694655"/>
                <a:ext cx="1188000" cy="1188000"/>
                <a:chOff x="1511299" y="3506786"/>
                <a:chExt cx="1188000" cy="1188000"/>
              </a:xfrm>
            </p:grpSpPr>
            <p:sp>
              <p:nvSpPr>
                <p:cNvPr id="45" name="泪滴形 44"/>
                <p:cNvSpPr/>
                <p:nvPr/>
              </p:nvSpPr>
              <p:spPr>
                <a:xfrm rot="163119">
                  <a:off x="1511299" y="3506786"/>
                  <a:ext cx="1188000" cy="1188000"/>
                </a:xfrm>
                <a:prstGeom prst="teardrop">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565299" y="3560786"/>
                  <a:ext cx="1080000" cy="1080000"/>
                </a:xfrm>
                <a:prstGeom prst="ellipse">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Rectangle 8"/>
              <p:cNvSpPr>
                <a:spLocks noChangeArrowheads="1"/>
              </p:cNvSpPr>
              <p:nvPr/>
            </p:nvSpPr>
            <p:spPr bwMode="gray">
              <a:xfrm>
                <a:off x="5743966" y="3111989"/>
                <a:ext cx="1230313" cy="369332"/>
              </a:xfrm>
              <a:prstGeom prst="rect">
                <a:avLst/>
              </a:prstGeom>
              <a:noFill/>
              <a:ln w="9525" algn="ctr">
                <a:noFill/>
                <a:miter lim="800000"/>
                <a:headEnd/>
                <a:tailEnd/>
              </a:ln>
              <a:effectLst/>
            </p:spPr>
            <p:txBody>
              <a:bodyPr>
                <a:spAutoFit/>
              </a:bodyPr>
              <a:lstStyle/>
              <a:p>
                <a:pPr algn="ctr"/>
                <a:r>
                  <a:rPr lang="zh-CN" altLang="en-US" b="1" dirty="0">
                    <a:latin typeface="微软雅黑" pitchFamily="34" charset="-122"/>
                    <a:ea typeface="微软雅黑" pitchFamily="34" charset="-122"/>
                  </a:rPr>
                  <a:t>室内质控</a:t>
                </a:r>
                <a:endParaRPr lang="en-US" altLang="zh-CN" b="1" dirty="0">
                  <a:latin typeface="微软雅黑" pitchFamily="34" charset="-122"/>
                  <a:ea typeface="微软雅黑" pitchFamily="34" charset="-122"/>
                </a:endParaRPr>
              </a:p>
            </p:txBody>
          </p:sp>
        </p:grpSp>
        <p:cxnSp>
          <p:nvCxnSpPr>
            <p:cNvPr id="18" name="直接箭头连接符 17"/>
            <p:cNvCxnSpPr>
              <a:endCxn id="45" idx="7"/>
            </p:cNvCxnSpPr>
            <p:nvPr/>
          </p:nvCxnSpPr>
          <p:spPr>
            <a:xfrm>
              <a:off x="2415844" y="2151905"/>
              <a:ext cx="0" cy="1355275"/>
            </a:xfrm>
            <a:prstGeom prst="straightConnector1">
              <a:avLst/>
            </a:prstGeom>
            <a:ln w="19050">
              <a:solidFill>
                <a:srgbClr val="38507C"/>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7905" name="组合 37904"/>
          <p:cNvGrpSpPr/>
          <p:nvPr/>
        </p:nvGrpSpPr>
        <p:grpSpPr>
          <a:xfrm>
            <a:off x="3225354" y="3148551"/>
            <a:ext cx="1230313" cy="1738763"/>
            <a:chOff x="3225354" y="2151905"/>
            <a:chExt cx="1230313" cy="1738763"/>
          </a:xfrm>
        </p:grpSpPr>
        <p:grpSp>
          <p:nvGrpSpPr>
            <p:cNvPr id="9" name="组合 8"/>
            <p:cNvGrpSpPr/>
            <p:nvPr/>
          </p:nvGrpSpPr>
          <p:grpSpPr>
            <a:xfrm>
              <a:off x="3225354" y="2702668"/>
              <a:ext cx="1230313" cy="1188000"/>
              <a:chOff x="5506594" y="3795102"/>
              <a:chExt cx="1230313" cy="1188000"/>
            </a:xfrm>
          </p:grpSpPr>
          <p:grpSp>
            <p:nvGrpSpPr>
              <p:cNvPr id="47" name="组合 46"/>
              <p:cNvGrpSpPr/>
              <p:nvPr/>
            </p:nvGrpSpPr>
            <p:grpSpPr>
              <a:xfrm rot="12492524">
                <a:off x="5535923" y="3795102"/>
                <a:ext cx="1188000" cy="1188000"/>
                <a:chOff x="1511299" y="3506786"/>
                <a:chExt cx="1188000" cy="1188000"/>
              </a:xfrm>
            </p:grpSpPr>
            <p:sp>
              <p:nvSpPr>
                <p:cNvPr id="48" name="泪滴形 47"/>
                <p:cNvSpPr/>
                <p:nvPr/>
              </p:nvSpPr>
              <p:spPr>
                <a:xfrm rot="6370241">
                  <a:off x="1511299" y="3506786"/>
                  <a:ext cx="1188000" cy="1188000"/>
                </a:xfrm>
                <a:prstGeom prst="teardrop">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rot="1638147">
                  <a:off x="1565299" y="3560786"/>
                  <a:ext cx="1080000" cy="1080000"/>
                </a:xfrm>
                <a:prstGeom prst="ellipse">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Rectangle 19"/>
              <p:cNvSpPr>
                <a:spLocks noChangeArrowheads="1"/>
              </p:cNvSpPr>
              <p:nvPr/>
            </p:nvSpPr>
            <p:spPr bwMode="gray">
              <a:xfrm>
                <a:off x="5506594" y="4204827"/>
                <a:ext cx="1230313" cy="369332"/>
              </a:xfrm>
              <a:prstGeom prst="rect">
                <a:avLst/>
              </a:prstGeom>
              <a:noFill/>
              <a:ln w="9525" algn="ctr">
                <a:noFill/>
                <a:miter lim="800000"/>
                <a:headEnd/>
                <a:tailEnd/>
              </a:ln>
              <a:effectLst/>
            </p:spPr>
            <p:txBody>
              <a:bodyPr>
                <a:spAutoFit/>
              </a:bodyPr>
              <a:lstStyle/>
              <a:p>
                <a:pPr algn="ctr"/>
                <a:r>
                  <a:rPr lang="zh-CN" altLang="en-US" b="1" dirty="0">
                    <a:latin typeface="微软雅黑" pitchFamily="34" charset="-122"/>
                    <a:ea typeface="微软雅黑" pitchFamily="34" charset="-122"/>
                  </a:rPr>
                  <a:t>室间质评</a:t>
                </a:r>
                <a:endParaRPr lang="en-US" altLang="zh-CN" b="1" dirty="0">
                  <a:latin typeface="微软雅黑" pitchFamily="34" charset="-122"/>
                  <a:ea typeface="微软雅黑" pitchFamily="34" charset="-122"/>
                </a:endParaRPr>
              </a:p>
            </p:txBody>
          </p:sp>
        </p:grpSp>
        <p:cxnSp>
          <p:nvCxnSpPr>
            <p:cNvPr id="20" name="直接箭头连接符 19"/>
            <p:cNvCxnSpPr>
              <a:endCxn id="48" idx="7"/>
            </p:cNvCxnSpPr>
            <p:nvPr/>
          </p:nvCxnSpPr>
          <p:spPr>
            <a:xfrm flipH="1">
              <a:off x="3839584" y="2151905"/>
              <a:ext cx="926" cy="304769"/>
            </a:xfrm>
            <a:prstGeom prst="straightConnector1">
              <a:avLst/>
            </a:prstGeom>
            <a:ln w="19050">
              <a:solidFill>
                <a:srgbClr val="38507C"/>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7904" name="组合 37903"/>
          <p:cNvGrpSpPr/>
          <p:nvPr/>
        </p:nvGrpSpPr>
        <p:grpSpPr>
          <a:xfrm>
            <a:off x="4635625" y="3148551"/>
            <a:ext cx="1231900" cy="3592817"/>
            <a:chOff x="4635625" y="2151905"/>
            <a:chExt cx="1231900" cy="3592817"/>
          </a:xfrm>
        </p:grpSpPr>
        <p:grpSp>
          <p:nvGrpSpPr>
            <p:cNvPr id="12" name="组合 11"/>
            <p:cNvGrpSpPr/>
            <p:nvPr/>
          </p:nvGrpSpPr>
          <p:grpSpPr>
            <a:xfrm>
              <a:off x="4635625" y="4556722"/>
              <a:ext cx="1231900" cy="1188000"/>
              <a:chOff x="3391149" y="4853349"/>
              <a:chExt cx="1231900" cy="1188000"/>
            </a:xfrm>
          </p:grpSpPr>
          <p:grpSp>
            <p:nvGrpSpPr>
              <p:cNvPr id="56" name="组合 55"/>
              <p:cNvGrpSpPr/>
              <p:nvPr/>
            </p:nvGrpSpPr>
            <p:grpSpPr>
              <a:xfrm rot="18841053">
                <a:off x="3420754" y="4853349"/>
                <a:ext cx="1188000" cy="1188000"/>
                <a:chOff x="1511299" y="3506786"/>
                <a:chExt cx="1188000" cy="1188000"/>
              </a:xfrm>
            </p:grpSpPr>
            <p:sp>
              <p:nvSpPr>
                <p:cNvPr id="57" name="泪滴形 56"/>
                <p:cNvSpPr/>
                <p:nvPr/>
              </p:nvSpPr>
              <p:spPr>
                <a:xfrm>
                  <a:off x="1511299" y="3506786"/>
                  <a:ext cx="1188000" cy="1188000"/>
                </a:xfrm>
                <a:prstGeom prst="teardrop">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565299" y="3560786"/>
                  <a:ext cx="1080000" cy="1080000"/>
                </a:xfrm>
                <a:prstGeom prst="ellipse">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Rectangle 9"/>
              <p:cNvSpPr>
                <a:spLocks noChangeArrowheads="1"/>
              </p:cNvSpPr>
              <p:nvPr/>
            </p:nvSpPr>
            <p:spPr bwMode="gray">
              <a:xfrm>
                <a:off x="3391149" y="5150722"/>
                <a:ext cx="1231900" cy="646331"/>
              </a:xfrm>
              <a:prstGeom prst="rect">
                <a:avLst/>
              </a:prstGeom>
              <a:noFill/>
              <a:ln w="9525" algn="ctr">
                <a:noFill/>
                <a:miter lim="800000"/>
                <a:headEnd/>
                <a:tailEnd/>
              </a:ln>
              <a:effectLst/>
            </p:spPr>
            <p:txBody>
              <a:bodyPr>
                <a:spAutoFit/>
              </a:bodyPr>
              <a:lstStyle/>
              <a:p>
                <a:pPr algn="ctr"/>
                <a:r>
                  <a:rPr lang="zh-CN" altLang="en-US" b="1" dirty="0">
                    <a:latin typeface="微软雅黑" pitchFamily="34" charset="-122"/>
                    <a:ea typeface="微软雅黑" pitchFamily="34" charset="-122"/>
                  </a:rPr>
                  <a:t>后继知识更新能力</a:t>
                </a:r>
              </a:p>
            </p:txBody>
          </p:sp>
        </p:grpSp>
        <p:cxnSp>
          <p:nvCxnSpPr>
            <p:cNvPr id="22" name="直接箭头连接符 21"/>
            <p:cNvCxnSpPr>
              <a:endCxn id="57" idx="7"/>
            </p:cNvCxnSpPr>
            <p:nvPr/>
          </p:nvCxnSpPr>
          <p:spPr>
            <a:xfrm>
              <a:off x="5244827" y="2151905"/>
              <a:ext cx="0" cy="2158898"/>
            </a:xfrm>
            <a:prstGeom prst="straightConnector1">
              <a:avLst/>
            </a:prstGeom>
            <a:ln w="19050">
              <a:solidFill>
                <a:srgbClr val="38507C"/>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7903" name="组合 37902"/>
          <p:cNvGrpSpPr/>
          <p:nvPr/>
        </p:nvGrpSpPr>
        <p:grpSpPr>
          <a:xfrm>
            <a:off x="6047483" y="3148551"/>
            <a:ext cx="1230313" cy="2393087"/>
            <a:chOff x="6047483" y="2151905"/>
            <a:chExt cx="1230313" cy="2393087"/>
          </a:xfrm>
        </p:grpSpPr>
        <p:grpSp>
          <p:nvGrpSpPr>
            <p:cNvPr id="8" name="组合 7"/>
            <p:cNvGrpSpPr/>
            <p:nvPr/>
          </p:nvGrpSpPr>
          <p:grpSpPr>
            <a:xfrm>
              <a:off x="6047483" y="3356992"/>
              <a:ext cx="1230313" cy="1188000"/>
              <a:chOff x="6796539" y="1547100"/>
              <a:chExt cx="1230313" cy="1188000"/>
            </a:xfrm>
          </p:grpSpPr>
          <p:grpSp>
            <p:nvGrpSpPr>
              <p:cNvPr id="50" name="组合 49"/>
              <p:cNvGrpSpPr/>
              <p:nvPr/>
            </p:nvGrpSpPr>
            <p:grpSpPr>
              <a:xfrm rot="12492524">
                <a:off x="6807972" y="1547100"/>
                <a:ext cx="1188000" cy="1188000"/>
                <a:chOff x="1511299" y="3506786"/>
                <a:chExt cx="1188000" cy="1188000"/>
              </a:xfrm>
            </p:grpSpPr>
            <p:sp>
              <p:nvSpPr>
                <p:cNvPr id="51" name="泪滴形 50"/>
                <p:cNvSpPr/>
                <p:nvPr/>
              </p:nvSpPr>
              <p:spPr>
                <a:xfrm rot="6413276">
                  <a:off x="1511299" y="3506786"/>
                  <a:ext cx="1188000" cy="1188000"/>
                </a:xfrm>
                <a:prstGeom prst="teardrop">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565299" y="3560786"/>
                  <a:ext cx="1080000" cy="1080000"/>
                </a:xfrm>
                <a:prstGeom prst="ellipse">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Rectangle 10"/>
              <p:cNvSpPr>
                <a:spLocks noChangeArrowheads="1"/>
              </p:cNvSpPr>
              <p:nvPr/>
            </p:nvSpPr>
            <p:spPr bwMode="gray">
              <a:xfrm>
                <a:off x="6796539" y="1883604"/>
                <a:ext cx="1230313" cy="646331"/>
              </a:xfrm>
              <a:prstGeom prst="rect">
                <a:avLst/>
              </a:prstGeom>
              <a:noFill/>
              <a:ln w="9525" algn="ctr">
                <a:noFill/>
                <a:miter lim="800000"/>
                <a:headEnd/>
                <a:tailEnd/>
              </a:ln>
              <a:effectLst/>
            </p:spPr>
            <p:txBody>
              <a:bodyPr>
                <a:spAutoFit/>
              </a:bodyPr>
              <a:lstStyle/>
              <a:p>
                <a:pPr algn="ctr"/>
                <a:r>
                  <a:rPr lang="zh-CN" altLang="en-US" b="1" dirty="0">
                    <a:latin typeface="微软雅黑" pitchFamily="34" charset="-122"/>
                    <a:ea typeface="微软雅黑" pitchFamily="34" charset="-122"/>
                  </a:rPr>
                  <a:t>科室规范管理</a:t>
                </a:r>
              </a:p>
            </p:txBody>
          </p:sp>
        </p:grpSp>
        <p:cxnSp>
          <p:nvCxnSpPr>
            <p:cNvPr id="24" name="直接箭头连接符 23"/>
            <p:cNvCxnSpPr>
              <a:endCxn id="51" idx="7"/>
            </p:cNvCxnSpPr>
            <p:nvPr/>
          </p:nvCxnSpPr>
          <p:spPr>
            <a:xfrm>
              <a:off x="6652916" y="2151905"/>
              <a:ext cx="1417" cy="959045"/>
            </a:xfrm>
            <a:prstGeom prst="straightConnector1">
              <a:avLst/>
            </a:prstGeom>
            <a:ln w="19050">
              <a:solidFill>
                <a:srgbClr val="38507C"/>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7902" name="组合 37901"/>
          <p:cNvGrpSpPr/>
          <p:nvPr/>
        </p:nvGrpSpPr>
        <p:grpSpPr>
          <a:xfrm>
            <a:off x="7457752" y="3148551"/>
            <a:ext cx="1230313" cy="3005287"/>
            <a:chOff x="7457752" y="2151905"/>
            <a:chExt cx="1230313" cy="3005287"/>
          </a:xfrm>
        </p:grpSpPr>
        <p:grpSp>
          <p:nvGrpSpPr>
            <p:cNvPr id="7" name="组合 6"/>
            <p:cNvGrpSpPr/>
            <p:nvPr/>
          </p:nvGrpSpPr>
          <p:grpSpPr>
            <a:xfrm>
              <a:off x="7457752" y="3969192"/>
              <a:ext cx="1230313" cy="1188000"/>
              <a:chOff x="6171660" y="5034915"/>
              <a:chExt cx="1230313" cy="1188000"/>
            </a:xfrm>
          </p:grpSpPr>
          <p:grpSp>
            <p:nvGrpSpPr>
              <p:cNvPr id="53" name="组合 52"/>
              <p:cNvGrpSpPr/>
              <p:nvPr/>
            </p:nvGrpSpPr>
            <p:grpSpPr>
              <a:xfrm rot="12492524">
                <a:off x="6181931" y="5034915"/>
                <a:ext cx="1188000" cy="1188000"/>
                <a:chOff x="1511299" y="3506786"/>
                <a:chExt cx="1188000" cy="1188000"/>
              </a:xfrm>
            </p:grpSpPr>
            <p:sp>
              <p:nvSpPr>
                <p:cNvPr id="54" name="泪滴形 53"/>
                <p:cNvSpPr/>
                <p:nvPr/>
              </p:nvSpPr>
              <p:spPr>
                <a:xfrm rot="6409852">
                  <a:off x="1511299" y="3506786"/>
                  <a:ext cx="1188000" cy="1188000"/>
                </a:xfrm>
                <a:prstGeom prst="teardrop">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565299" y="3560786"/>
                  <a:ext cx="1080000" cy="1080000"/>
                </a:xfrm>
                <a:prstGeom prst="ellipse">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Rectangle 11"/>
              <p:cNvSpPr>
                <a:spLocks noChangeArrowheads="1"/>
              </p:cNvSpPr>
              <p:nvPr/>
            </p:nvSpPr>
            <p:spPr bwMode="gray">
              <a:xfrm>
                <a:off x="6171660" y="5326973"/>
                <a:ext cx="1230313" cy="646331"/>
              </a:xfrm>
              <a:prstGeom prst="rect">
                <a:avLst/>
              </a:prstGeom>
              <a:noFill/>
              <a:ln w="9525" algn="ctr">
                <a:noFill/>
                <a:miter lim="800000"/>
                <a:headEnd/>
                <a:tailEnd/>
              </a:ln>
              <a:effectLst/>
            </p:spPr>
            <p:txBody>
              <a:bodyPr>
                <a:spAutoFit/>
              </a:bodyPr>
              <a:lstStyle/>
              <a:p>
                <a:pPr algn="ctr"/>
                <a:r>
                  <a:rPr lang="zh-CN" altLang="en-US" b="1" dirty="0">
                    <a:latin typeface="微软雅黑" pitchFamily="34" charset="-122"/>
                    <a:ea typeface="微软雅黑" pitchFamily="34" charset="-122"/>
                  </a:rPr>
                  <a:t>专业人员知识培训</a:t>
                </a:r>
                <a:endParaRPr lang="en-US" altLang="zh-CN" b="1" dirty="0">
                  <a:latin typeface="微软雅黑" pitchFamily="34" charset="-122"/>
                  <a:ea typeface="微软雅黑" pitchFamily="34" charset="-122"/>
                </a:endParaRPr>
              </a:p>
            </p:txBody>
          </p:sp>
        </p:grpSp>
        <p:cxnSp>
          <p:nvCxnSpPr>
            <p:cNvPr id="60" name="直接箭头连接符 59"/>
            <p:cNvCxnSpPr>
              <a:endCxn id="54" idx="7"/>
            </p:cNvCxnSpPr>
            <p:nvPr/>
          </p:nvCxnSpPr>
          <p:spPr>
            <a:xfrm>
              <a:off x="8062023" y="2151905"/>
              <a:ext cx="581" cy="1571244"/>
            </a:xfrm>
            <a:prstGeom prst="straightConnector1">
              <a:avLst/>
            </a:prstGeom>
            <a:ln w="19050">
              <a:solidFill>
                <a:srgbClr val="38507C"/>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7918" name="组合 37917"/>
          <p:cNvGrpSpPr/>
          <p:nvPr/>
        </p:nvGrpSpPr>
        <p:grpSpPr>
          <a:xfrm>
            <a:off x="3937124" y="1859090"/>
            <a:ext cx="4667250" cy="1099326"/>
            <a:chOff x="3937124" y="1815546"/>
            <a:chExt cx="4667250" cy="1099326"/>
          </a:xfrm>
        </p:grpSpPr>
        <p:sp>
          <p:nvSpPr>
            <p:cNvPr id="37912" name="六边形 37911"/>
            <p:cNvSpPr/>
            <p:nvPr/>
          </p:nvSpPr>
          <p:spPr>
            <a:xfrm>
              <a:off x="7164288" y="1865856"/>
              <a:ext cx="1440086" cy="972000"/>
            </a:xfrm>
            <a:prstGeom prst="hexagon">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4800" b="1" dirty="0">
                  <a:solidFill>
                    <a:srgbClr val="ECEDEF"/>
                  </a:solidFill>
                  <a:latin typeface="微软雅黑" pitchFamily="34" charset="-122"/>
                  <a:ea typeface="微软雅黑" pitchFamily="34" charset="-122"/>
                </a:rPr>
                <a:t>@</a:t>
              </a:r>
            </a:p>
          </p:txBody>
        </p:sp>
        <p:grpSp>
          <p:nvGrpSpPr>
            <p:cNvPr id="37916" name="组合 37915"/>
            <p:cNvGrpSpPr/>
            <p:nvPr/>
          </p:nvGrpSpPr>
          <p:grpSpPr>
            <a:xfrm>
              <a:off x="3937124" y="1815546"/>
              <a:ext cx="2954655" cy="1099326"/>
              <a:chOff x="2459797" y="1815546"/>
              <a:chExt cx="2954655" cy="1099326"/>
            </a:xfrm>
          </p:grpSpPr>
          <p:sp>
            <p:nvSpPr>
              <p:cNvPr id="37913" name="矩形 37912"/>
              <p:cNvSpPr/>
              <p:nvPr/>
            </p:nvSpPr>
            <p:spPr>
              <a:xfrm>
                <a:off x="2459797" y="2173174"/>
                <a:ext cx="2954655" cy="369332"/>
              </a:xfrm>
              <a:prstGeom prst="rect">
                <a:avLst/>
              </a:prstGeom>
            </p:spPr>
            <p:txBody>
              <a:bodyPr wrap="none">
                <a:spAutoFit/>
              </a:bodyPr>
              <a:lstStyle/>
              <a:p>
                <a:pPr algn="r" defTabSz="449263">
                  <a:spcBef>
                    <a:spcPct val="50000"/>
                  </a:spcBef>
                  <a:tabLst>
                    <a:tab pos="723900" algn="l"/>
                    <a:tab pos="1447800" algn="l"/>
                    <a:tab pos="2171700" algn="l"/>
                    <a:tab pos="2895600" algn="l"/>
                    <a:tab pos="3619500" algn="l"/>
                    <a:tab pos="4343400" algn="l"/>
                  </a:tabLst>
                </a:pPr>
                <a:r>
                  <a:rPr lang="zh-CN" altLang="en-US" b="1" dirty="0">
                    <a:solidFill>
                      <a:srgbClr val="38507C"/>
                    </a:solidFill>
                    <a:latin typeface="微软雅黑" pitchFamily="34" charset="-122"/>
                    <a:ea typeface="微软雅黑" pitchFamily="34" charset="-122"/>
                  </a:rPr>
                  <a:t>全国自身抗体检测室间比对</a:t>
                </a:r>
              </a:p>
            </p:txBody>
          </p:sp>
          <p:sp>
            <p:nvSpPr>
              <p:cNvPr id="37914" name="矩形 37913"/>
              <p:cNvSpPr/>
              <p:nvPr/>
            </p:nvSpPr>
            <p:spPr>
              <a:xfrm>
                <a:off x="3613959" y="1815546"/>
                <a:ext cx="1800493" cy="349968"/>
              </a:xfrm>
              <a:prstGeom prst="rect">
                <a:avLst/>
              </a:prstGeom>
            </p:spPr>
            <p:txBody>
              <a:bodyPr wrap="none">
                <a:spAutoFit/>
              </a:bodyPr>
              <a:lstStyle/>
              <a:p>
                <a:pPr algn="r" defTabSz="449263" hangingPunct="0">
                  <a:lnSpc>
                    <a:spcPct val="93000"/>
                  </a:lnSpc>
                  <a:buSzPct val="100000"/>
                  <a:buFont typeface="Times New Roman" pitchFamily="18" charset="0"/>
                  <a:buNone/>
                  <a:tabLst>
                    <a:tab pos="723900" algn="l"/>
                    <a:tab pos="1447800" algn="l"/>
                    <a:tab pos="2171700" algn="l"/>
                    <a:tab pos="2895600" algn="l"/>
                    <a:tab pos="3619500" algn="l"/>
                    <a:tab pos="4343400" algn="l"/>
                  </a:tabLst>
                </a:pPr>
                <a:r>
                  <a:rPr lang="zh-CN" altLang="en-US" b="1" dirty="0">
                    <a:solidFill>
                      <a:srgbClr val="38507C"/>
                    </a:solidFill>
                    <a:latin typeface="微软雅黑" pitchFamily="34" charset="-122"/>
                    <a:ea typeface="微软雅黑" pitchFamily="34" charset="-122"/>
                  </a:rPr>
                  <a:t>国家卫生部质控</a:t>
                </a:r>
              </a:p>
            </p:txBody>
          </p:sp>
          <p:sp>
            <p:nvSpPr>
              <p:cNvPr id="37915" name="矩形 37914"/>
              <p:cNvSpPr/>
              <p:nvPr/>
            </p:nvSpPr>
            <p:spPr>
              <a:xfrm>
                <a:off x="2575213" y="2564904"/>
                <a:ext cx="2839239" cy="349968"/>
              </a:xfrm>
              <a:prstGeom prst="rect">
                <a:avLst/>
              </a:prstGeom>
            </p:spPr>
            <p:txBody>
              <a:bodyPr wrap="none">
                <a:spAutoFit/>
              </a:bodyPr>
              <a:lstStyle/>
              <a:p>
                <a:pPr algn="r" defTabSz="449263" hangingPunct="0">
                  <a:lnSpc>
                    <a:spcPct val="93000"/>
                  </a:lnSpc>
                  <a:buSzPct val="100000"/>
                  <a:buFont typeface="Times New Roman" pitchFamily="18" charset="0"/>
                  <a:buNone/>
                  <a:tabLst>
                    <a:tab pos="723900" algn="l"/>
                    <a:tab pos="1447800" algn="l"/>
                    <a:tab pos="2171700" algn="l"/>
                    <a:tab pos="2895600" algn="l"/>
                    <a:tab pos="3619500" algn="l"/>
                    <a:tab pos="4343400" algn="l"/>
                  </a:tabLst>
                </a:pPr>
                <a:r>
                  <a:rPr lang="zh-CN" altLang="en-US" b="1" dirty="0">
                    <a:solidFill>
                      <a:srgbClr val="38507C"/>
                    </a:solidFill>
                    <a:latin typeface="微软雅黑" pitchFamily="34" charset="-122"/>
                    <a:ea typeface="微软雅黑" pitchFamily="34" charset="-122"/>
                  </a:rPr>
                  <a:t>国家十一</a:t>
                </a:r>
                <a:r>
                  <a:rPr lang="en-US" altLang="zh-CN" b="1" dirty="0">
                    <a:solidFill>
                      <a:srgbClr val="38507C"/>
                    </a:solidFill>
                    <a:latin typeface="微软雅黑" pitchFamily="34" charset="-122"/>
                    <a:ea typeface="微软雅黑" pitchFamily="34" charset="-122"/>
                  </a:rPr>
                  <a:t>•</a:t>
                </a:r>
                <a:r>
                  <a:rPr lang="zh-CN" altLang="en-US" b="1" dirty="0">
                    <a:solidFill>
                      <a:srgbClr val="38507C"/>
                    </a:solidFill>
                    <a:latin typeface="微软雅黑" pitchFamily="34" charset="-122"/>
                    <a:ea typeface="微软雅黑" pitchFamily="34" charset="-122"/>
                  </a:rPr>
                  <a:t>五科技支撑计划</a:t>
                </a:r>
              </a:p>
            </p:txBody>
          </p:sp>
        </p:grpSp>
      </p:grpSp>
      <p:sp>
        <p:nvSpPr>
          <p:cNvPr id="37919" name="矩形 37918"/>
          <p:cNvSpPr/>
          <p:nvPr/>
        </p:nvSpPr>
        <p:spPr>
          <a:xfrm>
            <a:off x="8089506" y="2099390"/>
            <a:ext cx="431974" cy="1749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a:latin typeface="Arial" pitchFamily="34" charset="0"/>
                <a:cs typeface="Arial" pitchFamily="34" charset="0"/>
              </a:rPr>
              <a:t>TM</a:t>
            </a:r>
            <a:endParaRPr lang="zh-CN" altLang="en-US" b="1" dirty="0">
              <a:latin typeface="Arial" pitchFamily="34" charset="0"/>
              <a:cs typeface="Arial" pitchFamily="34" charset="0"/>
            </a:endParaRPr>
          </a:p>
        </p:txBody>
      </p:sp>
    </p:spTree>
    <p:extLst>
      <p:ext uri="{BB962C8B-B14F-4D97-AF65-F5344CB8AC3E}">
        <p14:creationId xmlns:p14="http://schemas.microsoft.com/office/powerpoint/2010/main" val="1914526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7904"/>
                                        </p:tgtEl>
                                        <p:attrNameLst>
                                          <p:attrName>style.visibility</p:attrName>
                                        </p:attrNameLst>
                                      </p:cBhvr>
                                      <p:to>
                                        <p:strVal val="visible"/>
                                      </p:to>
                                    </p:set>
                                    <p:animEffect transition="in" filter="wipe(up)">
                                      <p:cBhvr>
                                        <p:cTn id="11" dur="500"/>
                                        <p:tgtEl>
                                          <p:spTgt spid="37904"/>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7911"/>
                                        </p:tgtEl>
                                        <p:attrNameLst>
                                          <p:attrName>style.visibility</p:attrName>
                                        </p:attrNameLst>
                                      </p:cBhvr>
                                      <p:to>
                                        <p:strVal val="visible"/>
                                      </p:to>
                                    </p:set>
                                    <p:animEffect transition="in" filter="wipe(up)">
                                      <p:cBhvr>
                                        <p:cTn id="15" dur="500"/>
                                        <p:tgtEl>
                                          <p:spTgt spid="37911"/>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7905"/>
                                        </p:tgtEl>
                                        <p:attrNameLst>
                                          <p:attrName>style.visibility</p:attrName>
                                        </p:attrNameLst>
                                      </p:cBhvr>
                                      <p:to>
                                        <p:strVal val="visible"/>
                                      </p:to>
                                    </p:set>
                                    <p:animEffect transition="in" filter="wipe(up)">
                                      <p:cBhvr>
                                        <p:cTn id="19" dur="500"/>
                                        <p:tgtEl>
                                          <p:spTgt spid="37905"/>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37908"/>
                                        </p:tgtEl>
                                        <p:attrNameLst>
                                          <p:attrName>style.visibility</p:attrName>
                                        </p:attrNameLst>
                                      </p:cBhvr>
                                      <p:to>
                                        <p:strVal val="visible"/>
                                      </p:to>
                                    </p:set>
                                    <p:animEffect transition="in" filter="wipe(up)">
                                      <p:cBhvr>
                                        <p:cTn id="23" dur="500"/>
                                        <p:tgtEl>
                                          <p:spTgt spid="3790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7902"/>
                                        </p:tgtEl>
                                        <p:attrNameLst>
                                          <p:attrName>style.visibility</p:attrName>
                                        </p:attrNameLst>
                                      </p:cBhvr>
                                      <p:to>
                                        <p:strVal val="visible"/>
                                      </p:to>
                                    </p:set>
                                    <p:animEffect transition="in" filter="wipe(up)">
                                      <p:cBhvr>
                                        <p:cTn id="27" dur="500"/>
                                        <p:tgtEl>
                                          <p:spTgt spid="3790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7903"/>
                                        </p:tgtEl>
                                        <p:attrNameLst>
                                          <p:attrName>style.visibility</p:attrName>
                                        </p:attrNameLst>
                                      </p:cBhvr>
                                      <p:to>
                                        <p:strVal val="visible"/>
                                      </p:to>
                                    </p:set>
                                    <p:animEffect transition="in" filter="wipe(up)">
                                      <p:cBhvr>
                                        <p:cTn id="31" dur="500"/>
                                        <p:tgtEl>
                                          <p:spTgt spid="379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284389"/>
            <a:ext cx="1692275" cy="529772"/>
            <a:chOff x="0" y="284389"/>
            <a:chExt cx="1692275" cy="529772"/>
          </a:xfrm>
          <a:solidFill>
            <a:srgbClr val="38507C"/>
          </a:solidFill>
        </p:grpSpPr>
        <p:sp>
          <p:nvSpPr>
            <p:cNvPr id="14" name="矩形 13"/>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5" name="矩形 14"/>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0" y="284389"/>
            <a:ext cx="4244585" cy="529772"/>
            <a:chOff x="0" y="284389"/>
            <a:chExt cx="1571087" cy="529772"/>
          </a:xfrm>
          <a:solidFill>
            <a:srgbClr val="38507C"/>
          </a:solidFill>
        </p:grpSpPr>
        <p:sp>
          <p:nvSpPr>
            <p:cNvPr id="17" name="矩形 16"/>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自身抗体检测的发展方向</a:t>
              </a:r>
            </a:p>
          </p:txBody>
        </p:sp>
        <p:sp>
          <p:nvSpPr>
            <p:cNvPr id="18" name="矩形 17"/>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9" name="直接连接符 18"/>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20" name="圆角矩形 19"/>
          <p:cNvSpPr/>
          <p:nvPr/>
        </p:nvSpPr>
        <p:spPr>
          <a:xfrm>
            <a:off x="323528" y="1052736"/>
            <a:ext cx="5498073" cy="636240"/>
          </a:xfrm>
          <a:prstGeom prst="round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ECEDEF"/>
                </a:solidFill>
                <a:latin typeface="微软雅黑" panose="020B0503020204020204" pitchFamily="34" charset="-122"/>
                <a:ea typeface="微软雅黑" panose="020B0503020204020204" pitchFamily="34" charset="-122"/>
              </a:rPr>
              <a:t>2. </a:t>
            </a:r>
            <a:r>
              <a:rPr lang="zh-CN" altLang="en-US" sz="2400" b="1" dirty="0">
                <a:solidFill>
                  <a:srgbClr val="ECEDEF"/>
                </a:solidFill>
                <a:latin typeface="微软雅黑" panose="020B0503020204020204" pitchFamily="34" charset="-122"/>
                <a:ea typeface="微软雅黑" panose="020B0503020204020204" pitchFamily="34" charset="-122"/>
              </a:rPr>
              <a:t>标准化、规范化、质量控制不断完善</a:t>
            </a:r>
          </a:p>
        </p:txBody>
      </p:sp>
      <p:grpSp>
        <p:nvGrpSpPr>
          <p:cNvPr id="10" name="组合 9"/>
          <p:cNvGrpSpPr/>
          <p:nvPr/>
        </p:nvGrpSpPr>
        <p:grpSpPr>
          <a:xfrm>
            <a:off x="1634454" y="4322944"/>
            <a:ext cx="3013711" cy="1396464"/>
            <a:chOff x="1634454" y="4322944"/>
            <a:chExt cx="3013711" cy="1396464"/>
          </a:xfrm>
        </p:grpSpPr>
        <p:grpSp>
          <p:nvGrpSpPr>
            <p:cNvPr id="56" name="组合 55"/>
            <p:cNvGrpSpPr/>
            <p:nvPr/>
          </p:nvGrpSpPr>
          <p:grpSpPr>
            <a:xfrm>
              <a:off x="1634454" y="4322944"/>
              <a:ext cx="3013711" cy="1396464"/>
              <a:chOff x="1544309" y="4453334"/>
              <a:chExt cx="3013711" cy="1396464"/>
            </a:xfrm>
          </p:grpSpPr>
          <p:sp>
            <p:nvSpPr>
              <p:cNvPr id="57" name="矩形 56"/>
              <p:cNvSpPr/>
              <p:nvPr/>
            </p:nvSpPr>
            <p:spPr>
              <a:xfrm>
                <a:off x="1544309" y="4461905"/>
                <a:ext cx="3013711" cy="13878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58" name="文本框 11"/>
              <p:cNvSpPr>
                <a:spLocks noChangeArrowheads="1"/>
              </p:cNvSpPr>
              <p:nvPr/>
            </p:nvSpPr>
            <p:spPr bwMode="auto">
              <a:xfrm>
                <a:off x="1644014" y="4453334"/>
                <a:ext cx="627095" cy="523220"/>
              </a:xfrm>
              <a:prstGeom prst="rect">
                <a:avLst/>
              </a:prstGeom>
              <a:noFill/>
              <a:ln w="9525">
                <a:noFill/>
                <a:miter lim="800000"/>
                <a:headEnd/>
                <a:tailEnd/>
              </a:ln>
            </p:spPr>
            <p:txBody>
              <a:bodyPr wrap="none">
                <a:spAutoFit/>
              </a:bodyPr>
              <a:lstStyle/>
              <a:p>
                <a:r>
                  <a:rPr lang="en-US" sz="2800" b="1" dirty="0">
                    <a:solidFill>
                      <a:schemeClr val="bg1"/>
                    </a:solidFill>
                    <a:latin typeface="微软雅黑" panose="020B0503020204020204" pitchFamily="34" charset="-122"/>
                    <a:ea typeface="微软雅黑" panose="020B0503020204020204" pitchFamily="34" charset="-122"/>
                    <a:cs typeface="Calibri" pitchFamily="34" charset="0"/>
                    <a:sym typeface="Calibri" pitchFamily="34" charset="0"/>
                  </a:rPr>
                  <a:t>03</a:t>
                </a:r>
                <a:endParaRPr lang="zh-CN" altLang="en-US" sz="2800" b="1"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59" name="矩形 58"/>
              <p:cNvSpPr/>
              <p:nvPr/>
            </p:nvSpPr>
            <p:spPr>
              <a:xfrm>
                <a:off x="1644014" y="5165270"/>
                <a:ext cx="2781220" cy="531749"/>
              </a:xfrm>
              <a:prstGeom prst="rect">
                <a:avLst/>
              </a:prstGeom>
            </p:spPr>
            <p:txBody>
              <a:bodyPr wrap="square">
                <a:spAutoFit/>
              </a:bodyPr>
              <a:lstStyle/>
              <a:p>
                <a:pPr>
                  <a:lnSpc>
                    <a:spcPct val="120000"/>
                  </a:lnSpc>
                </a:pPr>
                <a:r>
                  <a:rPr lang="zh-CN" altLang="en-US" sz="2600" b="1" dirty="0">
                    <a:solidFill>
                      <a:srgbClr val="ECEDEF"/>
                    </a:solidFill>
                    <a:latin typeface="微软雅黑" panose="020B0503020204020204" pitchFamily="34" charset="-122"/>
                    <a:ea typeface="微软雅黑" panose="020B0503020204020204" pitchFamily="34" charset="-122"/>
                  </a:rPr>
                  <a:t>实验室≠临床</a:t>
                </a:r>
              </a:p>
            </p:txBody>
          </p:sp>
          <p:sp>
            <p:nvSpPr>
              <p:cNvPr id="66" name="椭圆 65"/>
              <p:cNvSpPr/>
              <p:nvPr/>
            </p:nvSpPr>
            <p:spPr>
              <a:xfrm>
                <a:off x="3654345" y="4961832"/>
                <a:ext cx="127611" cy="85749"/>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4" name="椭圆 63"/>
              <p:cNvSpPr/>
              <p:nvPr/>
            </p:nvSpPr>
            <p:spPr>
              <a:xfrm>
                <a:off x="4106689" y="4797423"/>
                <a:ext cx="127611" cy="85749"/>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pic>
          <p:nvPicPr>
            <p:cNvPr id="82" name="Picture 5"/>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3832679" y="4410115"/>
              <a:ext cx="695180" cy="695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1" name="组合 10"/>
          <p:cNvGrpSpPr/>
          <p:nvPr/>
        </p:nvGrpSpPr>
        <p:grpSpPr>
          <a:xfrm>
            <a:off x="4649426" y="2940997"/>
            <a:ext cx="2941577" cy="1392452"/>
            <a:chOff x="4649426" y="2940997"/>
            <a:chExt cx="2941577" cy="1392452"/>
          </a:xfrm>
        </p:grpSpPr>
        <p:grpSp>
          <p:nvGrpSpPr>
            <p:cNvPr id="35" name="组合 34"/>
            <p:cNvGrpSpPr/>
            <p:nvPr/>
          </p:nvGrpSpPr>
          <p:grpSpPr>
            <a:xfrm>
              <a:off x="4649426" y="2940997"/>
              <a:ext cx="2941577" cy="1392452"/>
              <a:chOff x="4559281" y="3071387"/>
              <a:chExt cx="2941577" cy="1392452"/>
            </a:xfrm>
          </p:grpSpPr>
          <p:sp>
            <p:nvSpPr>
              <p:cNvPr id="36" name="矩形 35"/>
              <p:cNvSpPr/>
              <p:nvPr/>
            </p:nvSpPr>
            <p:spPr>
              <a:xfrm>
                <a:off x="4559281" y="3075946"/>
                <a:ext cx="2941577" cy="138789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7" name="文本框 11"/>
              <p:cNvSpPr>
                <a:spLocks noChangeArrowheads="1"/>
              </p:cNvSpPr>
              <p:nvPr/>
            </p:nvSpPr>
            <p:spPr bwMode="auto">
              <a:xfrm>
                <a:off x="6675435" y="3071387"/>
                <a:ext cx="627095" cy="523220"/>
              </a:xfrm>
              <a:prstGeom prst="rect">
                <a:avLst/>
              </a:prstGeom>
              <a:noFill/>
              <a:ln w="9525">
                <a:noFill/>
                <a:miter lim="800000"/>
                <a:headEnd/>
                <a:tailEnd/>
              </a:ln>
            </p:spPr>
            <p:txBody>
              <a:bodyPr wrap="none">
                <a:spAutoFit/>
              </a:bodyPr>
              <a:lstStyle/>
              <a:p>
                <a:r>
                  <a:rPr lang="en-US" sz="2800" b="1" dirty="0">
                    <a:solidFill>
                      <a:schemeClr val="bg1"/>
                    </a:solidFill>
                    <a:latin typeface="微软雅黑" panose="020B0503020204020204" pitchFamily="34" charset="-122"/>
                    <a:ea typeface="微软雅黑" panose="020B0503020204020204" pitchFamily="34" charset="-122"/>
                    <a:cs typeface="Calibri" pitchFamily="34" charset="0"/>
                    <a:sym typeface="Calibri" pitchFamily="34" charset="0"/>
                  </a:rPr>
                  <a:t>02</a:t>
                </a:r>
                <a:endParaRPr lang="zh-CN" altLang="en-US" sz="2800" b="1"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8" name="矩形 37"/>
              <p:cNvSpPr/>
              <p:nvPr/>
            </p:nvSpPr>
            <p:spPr>
              <a:xfrm>
                <a:off x="4611810" y="3777525"/>
                <a:ext cx="2808162" cy="531749"/>
              </a:xfrm>
              <a:prstGeom prst="rect">
                <a:avLst/>
              </a:prstGeom>
            </p:spPr>
            <p:txBody>
              <a:bodyPr wrap="square">
                <a:spAutoFit/>
              </a:bodyPr>
              <a:lstStyle/>
              <a:p>
                <a:pPr algn="ctr">
                  <a:lnSpc>
                    <a:spcPct val="120000"/>
                  </a:lnSpc>
                </a:pPr>
                <a:r>
                  <a:rPr lang="zh-CN" altLang="en-US" sz="2600" b="1" dirty="0">
                    <a:solidFill>
                      <a:srgbClr val="ECEDEF"/>
                    </a:solidFill>
                    <a:latin typeface="微软雅黑" panose="020B0503020204020204" pitchFamily="34" charset="-122"/>
                    <a:ea typeface="微软雅黑" panose="020B0503020204020204" pitchFamily="34" charset="-122"/>
                  </a:rPr>
                  <a:t>检测方法学选择</a:t>
                </a:r>
                <a:endParaRPr lang="en-US" altLang="zh-CN" sz="2600" b="1" dirty="0">
                  <a:solidFill>
                    <a:srgbClr val="ECEDEF"/>
                  </a:solidFill>
                  <a:latin typeface="微软雅黑" panose="020B0503020204020204" pitchFamily="34" charset="-122"/>
                  <a:ea typeface="微软雅黑" panose="020B0503020204020204" pitchFamily="34" charset="-122"/>
                </a:endParaRPr>
              </a:p>
            </p:txBody>
          </p:sp>
        </p:grpSp>
        <p:sp>
          <p:nvSpPr>
            <p:cNvPr id="83" name="Freeform 6"/>
            <p:cNvSpPr>
              <a:spLocks noEditPoints="1"/>
            </p:cNvSpPr>
            <p:nvPr/>
          </p:nvSpPr>
          <p:spPr bwMode="auto">
            <a:xfrm>
              <a:off x="4765432" y="2993179"/>
              <a:ext cx="667376" cy="587122"/>
            </a:xfrm>
            <a:custGeom>
              <a:avLst/>
              <a:gdLst>
                <a:gd name="T0" fmla="*/ 171 w 198"/>
                <a:gd name="T1" fmla="*/ 27 h 173"/>
                <a:gd name="T2" fmla="*/ 136 w 198"/>
                <a:gd name="T3" fmla="*/ 27 h 173"/>
                <a:gd name="T4" fmla="*/ 133 w 198"/>
                <a:gd name="T5" fmla="*/ 14 h 173"/>
                <a:gd name="T6" fmla="*/ 99 w 198"/>
                <a:gd name="T7" fmla="*/ 0 h 173"/>
                <a:gd name="T8" fmla="*/ 64 w 198"/>
                <a:gd name="T9" fmla="*/ 13 h 173"/>
                <a:gd name="T10" fmla="*/ 61 w 198"/>
                <a:gd name="T11" fmla="*/ 27 h 173"/>
                <a:gd name="T12" fmla="*/ 26 w 198"/>
                <a:gd name="T13" fmla="*/ 27 h 173"/>
                <a:gd name="T14" fmla="*/ 0 w 198"/>
                <a:gd name="T15" fmla="*/ 53 h 173"/>
                <a:gd name="T16" fmla="*/ 0 w 198"/>
                <a:gd name="T17" fmla="*/ 147 h 173"/>
                <a:gd name="T18" fmla="*/ 26 w 198"/>
                <a:gd name="T19" fmla="*/ 173 h 173"/>
                <a:gd name="T20" fmla="*/ 171 w 198"/>
                <a:gd name="T21" fmla="*/ 173 h 173"/>
                <a:gd name="T22" fmla="*/ 198 w 198"/>
                <a:gd name="T23" fmla="*/ 147 h 173"/>
                <a:gd name="T24" fmla="*/ 198 w 198"/>
                <a:gd name="T25" fmla="*/ 53 h 173"/>
                <a:gd name="T26" fmla="*/ 171 w 198"/>
                <a:gd name="T27" fmla="*/ 27 h 173"/>
                <a:gd name="T28" fmla="*/ 74 w 198"/>
                <a:gd name="T29" fmla="*/ 19 h 173"/>
                <a:gd name="T30" fmla="*/ 99 w 198"/>
                <a:gd name="T31" fmla="*/ 11 h 173"/>
                <a:gd name="T32" fmla="*/ 124 w 198"/>
                <a:gd name="T33" fmla="*/ 19 h 173"/>
                <a:gd name="T34" fmla="*/ 125 w 198"/>
                <a:gd name="T35" fmla="*/ 27 h 173"/>
                <a:gd name="T36" fmla="*/ 72 w 198"/>
                <a:gd name="T37" fmla="*/ 27 h 173"/>
                <a:gd name="T38" fmla="*/ 74 w 198"/>
                <a:gd name="T39" fmla="*/ 19 h 173"/>
                <a:gd name="T40" fmla="*/ 136 w 198"/>
                <a:gd name="T41" fmla="*/ 126 h 173"/>
                <a:gd name="T42" fmla="*/ 112 w 198"/>
                <a:gd name="T43" fmla="*/ 110 h 173"/>
                <a:gd name="T44" fmla="*/ 90 w 198"/>
                <a:gd name="T45" fmla="*/ 110 h 173"/>
                <a:gd name="T46" fmla="*/ 79 w 198"/>
                <a:gd name="T47" fmla="*/ 102 h 173"/>
                <a:gd name="T48" fmla="*/ 67 w 198"/>
                <a:gd name="T49" fmla="*/ 111 h 173"/>
                <a:gd name="T50" fmla="*/ 58 w 198"/>
                <a:gd name="T51" fmla="*/ 105 h 173"/>
                <a:gd name="T52" fmla="*/ 47 w 198"/>
                <a:gd name="T53" fmla="*/ 109 h 173"/>
                <a:gd name="T54" fmla="*/ 36 w 198"/>
                <a:gd name="T55" fmla="*/ 99 h 173"/>
                <a:gd name="T56" fmla="*/ 39 w 198"/>
                <a:gd name="T57" fmla="*/ 90 h 173"/>
                <a:gd name="T58" fmla="*/ 113 w 198"/>
                <a:gd name="T59" fmla="*/ 90 h 173"/>
                <a:gd name="T60" fmla="*/ 136 w 198"/>
                <a:gd name="T61" fmla="*/ 75 h 173"/>
                <a:gd name="T62" fmla="*/ 162 w 198"/>
                <a:gd name="T63" fmla="*/ 101 h 173"/>
                <a:gd name="T64" fmla="*/ 136 w 198"/>
                <a:gd name="T65"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8" h="173">
                  <a:moveTo>
                    <a:pt x="171" y="27"/>
                  </a:moveTo>
                  <a:cubicBezTo>
                    <a:pt x="136" y="27"/>
                    <a:pt x="136" y="27"/>
                    <a:pt x="136" y="27"/>
                  </a:cubicBezTo>
                  <a:cubicBezTo>
                    <a:pt x="136" y="22"/>
                    <a:pt x="136" y="18"/>
                    <a:pt x="133" y="14"/>
                  </a:cubicBezTo>
                  <a:cubicBezTo>
                    <a:pt x="128" y="5"/>
                    <a:pt x="116" y="0"/>
                    <a:pt x="99" y="0"/>
                  </a:cubicBezTo>
                  <a:cubicBezTo>
                    <a:pt x="81" y="0"/>
                    <a:pt x="70" y="4"/>
                    <a:pt x="64" y="13"/>
                  </a:cubicBezTo>
                  <a:cubicBezTo>
                    <a:pt x="62" y="18"/>
                    <a:pt x="61" y="22"/>
                    <a:pt x="61" y="27"/>
                  </a:cubicBezTo>
                  <a:cubicBezTo>
                    <a:pt x="26" y="27"/>
                    <a:pt x="26" y="27"/>
                    <a:pt x="26" y="27"/>
                  </a:cubicBezTo>
                  <a:cubicBezTo>
                    <a:pt x="12" y="27"/>
                    <a:pt x="0" y="38"/>
                    <a:pt x="0" y="53"/>
                  </a:cubicBezTo>
                  <a:cubicBezTo>
                    <a:pt x="0" y="147"/>
                    <a:pt x="0" y="147"/>
                    <a:pt x="0" y="147"/>
                  </a:cubicBezTo>
                  <a:cubicBezTo>
                    <a:pt x="0" y="161"/>
                    <a:pt x="12" y="173"/>
                    <a:pt x="26" y="173"/>
                  </a:cubicBezTo>
                  <a:cubicBezTo>
                    <a:pt x="171" y="173"/>
                    <a:pt x="171" y="173"/>
                    <a:pt x="171" y="173"/>
                  </a:cubicBezTo>
                  <a:cubicBezTo>
                    <a:pt x="186" y="173"/>
                    <a:pt x="198" y="161"/>
                    <a:pt x="198" y="147"/>
                  </a:cubicBezTo>
                  <a:cubicBezTo>
                    <a:pt x="198" y="53"/>
                    <a:pt x="198" y="53"/>
                    <a:pt x="198" y="53"/>
                  </a:cubicBezTo>
                  <a:cubicBezTo>
                    <a:pt x="198" y="38"/>
                    <a:pt x="186" y="27"/>
                    <a:pt x="171" y="27"/>
                  </a:cubicBezTo>
                  <a:close/>
                  <a:moveTo>
                    <a:pt x="74" y="19"/>
                  </a:moveTo>
                  <a:cubicBezTo>
                    <a:pt x="77" y="14"/>
                    <a:pt x="86" y="11"/>
                    <a:pt x="99" y="11"/>
                  </a:cubicBezTo>
                  <a:cubicBezTo>
                    <a:pt x="112" y="11"/>
                    <a:pt x="121" y="14"/>
                    <a:pt x="124" y="19"/>
                  </a:cubicBezTo>
                  <a:cubicBezTo>
                    <a:pt x="125" y="22"/>
                    <a:pt x="126" y="24"/>
                    <a:pt x="125" y="27"/>
                  </a:cubicBezTo>
                  <a:cubicBezTo>
                    <a:pt x="72" y="27"/>
                    <a:pt x="72" y="27"/>
                    <a:pt x="72" y="27"/>
                  </a:cubicBezTo>
                  <a:cubicBezTo>
                    <a:pt x="72" y="24"/>
                    <a:pt x="72" y="21"/>
                    <a:pt x="74" y="19"/>
                  </a:cubicBezTo>
                  <a:close/>
                  <a:moveTo>
                    <a:pt x="136" y="126"/>
                  </a:moveTo>
                  <a:cubicBezTo>
                    <a:pt x="125" y="126"/>
                    <a:pt x="116" y="120"/>
                    <a:pt x="112" y="110"/>
                  </a:cubicBezTo>
                  <a:cubicBezTo>
                    <a:pt x="90" y="110"/>
                    <a:pt x="90" y="110"/>
                    <a:pt x="90" y="110"/>
                  </a:cubicBezTo>
                  <a:cubicBezTo>
                    <a:pt x="79" y="102"/>
                    <a:pt x="79" y="102"/>
                    <a:pt x="79" y="102"/>
                  </a:cubicBezTo>
                  <a:cubicBezTo>
                    <a:pt x="67" y="111"/>
                    <a:pt x="67" y="111"/>
                    <a:pt x="67" y="111"/>
                  </a:cubicBezTo>
                  <a:cubicBezTo>
                    <a:pt x="58" y="105"/>
                    <a:pt x="58" y="105"/>
                    <a:pt x="58" y="105"/>
                  </a:cubicBezTo>
                  <a:cubicBezTo>
                    <a:pt x="47" y="109"/>
                    <a:pt x="47" y="109"/>
                    <a:pt x="47" y="109"/>
                  </a:cubicBezTo>
                  <a:cubicBezTo>
                    <a:pt x="36" y="99"/>
                    <a:pt x="36" y="99"/>
                    <a:pt x="36" y="99"/>
                  </a:cubicBezTo>
                  <a:cubicBezTo>
                    <a:pt x="39" y="90"/>
                    <a:pt x="39" y="90"/>
                    <a:pt x="39" y="90"/>
                  </a:cubicBezTo>
                  <a:cubicBezTo>
                    <a:pt x="113" y="90"/>
                    <a:pt x="113" y="90"/>
                    <a:pt x="113" y="90"/>
                  </a:cubicBezTo>
                  <a:cubicBezTo>
                    <a:pt x="117" y="81"/>
                    <a:pt x="126" y="75"/>
                    <a:pt x="136" y="75"/>
                  </a:cubicBezTo>
                  <a:cubicBezTo>
                    <a:pt x="151" y="75"/>
                    <a:pt x="162" y="87"/>
                    <a:pt x="162" y="101"/>
                  </a:cubicBezTo>
                  <a:cubicBezTo>
                    <a:pt x="162" y="115"/>
                    <a:pt x="151" y="126"/>
                    <a:pt x="136" y="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4635358" y="4322946"/>
            <a:ext cx="4037866" cy="1914366"/>
            <a:chOff x="4635358" y="4322946"/>
            <a:chExt cx="4037866" cy="1914366"/>
          </a:xfrm>
        </p:grpSpPr>
        <p:grpSp>
          <p:nvGrpSpPr>
            <p:cNvPr id="51" name="组合 50"/>
            <p:cNvGrpSpPr/>
            <p:nvPr/>
          </p:nvGrpSpPr>
          <p:grpSpPr>
            <a:xfrm>
              <a:off x="4635358" y="4322946"/>
              <a:ext cx="4037866" cy="1914366"/>
              <a:chOff x="4559281" y="4453336"/>
              <a:chExt cx="4037866" cy="1914366"/>
            </a:xfrm>
          </p:grpSpPr>
          <p:sp>
            <p:nvSpPr>
              <p:cNvPr id="52" name="矩形 51"/>
              <p:cNvSpPr/>
              <p:nvPr/>
            </p:nvSpPr>
            <p:spPr>
              <a:xfrm>
                <a:off x="4559281" y="4464094"/>
                <a:ext cx="4037866" cy="190360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53" name="文本框 11"/>
              <p:cNvSpPr>
                <a:spLocks noChangeArrowheads="1"/>
              </p:cNvSpPr>
              <p:nvPr/>
            </p:nvSpPr>
            <p:spPr bwMode="auto">
              <a:xfrm>
                <a:off x="7772444" y="4453336"/>
                <a:ext cx="755335" cy="646331"/>
              </a:xfrm>
              <a:prstGeom prst="rect">
                <a:avLst/>
              </a:prstGeom>
              <a:noFill/>
              <a:ln w="9525">
                <a:noFill/>
                <a:miter lim="800000"/>
                <a:headEnd/>
                <a:tailEnd/>
              </a:ln>
            </p:spPr>
            <p:txBody>
              <a:bodyPr wrap="none">
                <a:spAutoFit/>
              </a:bodyPr>
              <a:lstStyle/>
              <a:p>
                <a:r>
                  <a:rPr lang="en-US" sz="3600" b="1" dirty="0">
                    <a:solidFill>
                      <a:schemeClr val="bg1"/>
                    </a:solidFill>
                    <a:latin typeface="微软雅黑" panose="020B0503020204020204" pitchFamily="34" charset="-122"/>
                    <a:ea typeface="微软雅黑" panose="020B0503020204020204" pitchFamily="34" charset="-122"/>
                    <a:cs typeface="Calibri" pitchFamily="34" charset="0"/>
                    <a:sym typeface="Calibri" pitchFamily="34" charset="0"/>
                  </a:rPr>
                  <a:t>04</a:t>
                </a:r>
                <a:endParaRPr lang="zh-CN" altLang="en-US" sz="3600" b="1"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54" name="矩形 53"/>
              <p:cNvSpPr/>
              <p:nvPr/>
            </p:nvSpPr>
            <p:spPr>
              <a:xfrm>
                <a:off x="5756402" y="5383940"/>
                <a:ext cx="2808312" cy="531749"/>
              </a:xfrm>
              <a:prstGeom prst="rect">
                <a:avLst/>
              </a:prstGeom>
            </p:spPr>
            <p:txBody>
              <a:bodyPr wrap="square">
                <a:spAutoFit/>
              </a:bodyPr>
              <a:lstStyle/>
              <a:p>
                <a:pPr>
                  <a:lnSpc>
                    <a:spcPct val="120000"/>
                  </a:lnSpc>
                </a:pPr>
                <a:r>
                  <a:rPr lang="zh-CN" altLang="en-US" sz="2600" b="1" dirty="0">
                    <a:solidFill>
                      <a:srgbClr val="ECEDEF"/>
                    </a:solidFill>
                    <a:latin typeface="微软雅黑" panose="020B0503020204020204" pitchFamily="34" charset="-122"/>
                    <a:ea typeface="微软雅黑" panose="020B0503020204020204" pitchFamily="34" charset="-122"/>
                  </a:rPr>
                  <a:t>项目检测程序</a:t>
                </a:r>
                <a:r>
                  <a:rPr lang="zh-CN" altLang="en-US" sz="1600" b="1" dirty="0">
                    <a:solidFill>
                      <a:srgbClr val="ECEDEF"/>
                    </a:solidFill>
                    <a:latin typeface="微软雅黑" panose="020B0503020204020204" pitchFamily="34" charset="-122"/>
                    <a:ea typeface="微软雅黑" panose="020B0503020204020204" pitchFamily="34" charset="-122"/>
                  </a:rPr>
                  <a:t>（套餐）</a:t>
                </a:r>
              </a:p>
            </p:txBody>
          </p:sp>
        </p:grpSp>
        <p:pic>
          <p:nvPicPr>
            <p:cNvPr id="13319" name="Picture 7"/>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142"/>
            <a:stretch/>
          </p:blipFill>
          <p:spPr bwMode="auto">
            <a:xfrm>
              <a:off x="4659751" y="4338122"/>
              <a:ext cx="1006573" cy="915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5" name="Picture 7"/>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rot="20303889">
              <a:off x="5230577" y="4679816"/>
              <a:ext cx="855431" cy="691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p:cNvSpPr/>
            <p:nvPr/>
          </p:nvSpPr>
          <p:spPr>
            <a:xfrm>
              <a:off x="5039347" y="4707963"/>
              <a:ext cx="180000" cy="180000"/>
            </a:xfrm>
            <a:prstGeom prst="ellipse">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5625172" y="4967992"/>
              <a:ext cx="108000" cy="108000"/>
            </a:xfrm>
            <a:prstGeom prst="ellipse">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p:cNvGrpSpPr/>
          <p:nvPr/>
        </p:nvGrpSpPr>
        <p:grpSpPr>
          <a:xfrm>
            <a:off x="611560" y="2073823"/>
            <a:ext cx="4037866" cy="2264299"/>
            <a:chOff x="611560" y="2073823"/>
            <a:chExt cx="4037866" cy="2264299"/>
          </a:xfrm>
        </p:grpSpPr>
        <p:grpSp>
          <p:nvGrpSpPr>
            <p:cNvPr id="12" name="组合 11"/>
            <p:cNvGrpSpPr/>
            <p:nvPr/>
          </p:nvGrpSpPr>
          <p:grpSpPr>
            <a:xfrm>
              <a:off x="611560" y="2434514"/>
              <a:ext cx="4037866" cy="1903608"/>
              <a:chOff x="611560" y="2434514"/>
              <a:chExt cx="4037866" cy="1903608"/>
            </a:xfrm>
          </p:grpSpPr>
          <p:sp>
            <p:nvSpPr>
              <p:cNvPr id="25" name="矩形 24"/>
              <p:cNvSpPr/>
              <p:nvPr/>
            </p:nvSpPr>
            <p:spPr>
              <a:xfrm>
                <a:off x="611560" y="2434514"/>
                <a:ext cx="4037866" cy="1903608"/>
              </a:xfrm>
              <a:prstGeom prst="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6" name="文本框 11"/>
              <p:cNvSpPr>
                <a:spLocks noChangeArrowheads="1"/>
              </p:cNvSpPr>
              <p:nvPr/>
            </p:nvSpPr>
            <p:spPr bwMode="auto">
              <a:xfrm>
                <a:off x="665195" y="2441019"/>
                <a:ext cx="755335" cy="646331"/>
              </a:xfrm>
              <a:prstGeom prst="rect">
                <a:avLst/>
              </a:prstGeom>
              <a:noFill/>
              <a:ln w="9525">
                <a:noFill/>
                <a:miter lim="800000"/>
                <a:headEnd/>
                <a:tailEnd/>
              </a:ln>
            </p:spPr>
            <p:txBody>
              <a:bodyPr wrap="none">
                <a:spAutoFit/>
              </a:bodyPr>
              <a:lstStyle/>
              <a:p>
                <a:r>
                  <a:rPr lang="en-US" sz="3600" b="1" dirty="0">
                    <a:solidFill>
                      <a:schemeClr val="bg1"/>
                    </a:solidFill>
                    <a:latin typeface="微软雅黑" panose="020B0503020204020204" pitchFamily="34" charset="-122"/>
                    <a:ea typeface="微软雅黑" panose="020B0503020204020204" pitchFamily="34" charset="-122"/>
                    <a:cs typeface="Calibri" pitchFamily="34" charset="0"/>
                    <a:sym typeface="Calibri" pitchFamily="34" charset="0"/>
                  </a:rPr>
                  <a:t>01</a:t>
                </a:r>
                <a:endParaRPr lang="zh-CN" altLang="en-US" sz="3600" b="1" dirty="0">
                  <a:solidFill>
                    <a:schemeClr val="bg1"/>
                  </a:solidFill>
                  <a:latin typeface="微软雅黑" panose="020B0503020204020204" pitchFamily="34" charset="-122"/>
                  <a:ea typeface="微软雅黑" panose="020B0503020204020204" pitchFamily="34" charset="-122"/>
                  <a:sym typeface="宋体" pitchFamily="2" charset="-122"/>
                </a:endParaRPr>
              </a:p>
            </p:txBody>
          </p:sp>
          <p:grpSp>
            <p:nvGrpSpPr>
              <p:cNvPr id="69" name="组合 68"/>
              <p:cNvGrpSpPr/>
              <p:nvPr/>
            </p:nvGrpSpPr>
            <p:grpSpPr>
              <a:xfrm>
                <a:off x="2520379" y="2492896"/>
                <a:ext cx="1979613" cy="1337463"/>
                <a:chOff x="740206" y="2414610"/>
                <a:chExt cx="1979613" cy="1223683"/>
              </a:xfrm>
            </p:grpSpPr>
            <p:grpSp>
              <p:nvGrpSpPr>
                <p:cNvPr id="70" name="组合 69"/>
                <p:cNvGrpSpPr/>
                <p:nvPr/>
              </p:nvGrpSpPr>
              <p:grpSpPr>
                <a:xfrm>
                  <a:off x="740206" y="2414610"/>
                  <a:ext cx="1979613" cy="1223683"/>
                  <a:chOff x="740206" y="1479176"/>
                  <a:chExt cx="1979613" cy="1223683"/>
                </a:xfrm>
              </p:grpSpPr>
              <p:sp>
                <p:nvSpPr>
                  <p:cNvPr id="77" name="矩形 76"/>
                  <p:cNvSpPr/>
                  <p:nvPr/>
                </p:nvSpPr>
                <p:spPr>
                  <a:xfrm>
                    <a:off x="740206" y="1479176"/>
                    <a:ext cx="1979613" cy="1223683"/>
                  </a:xfrm>
                  <a:prstGeom prst="rect">
                    <a:avLst/>
                  </a:prstGeom>
                  <a:solidFill>
                    <a:srgbClr val="38507C"/>
                  </a:solidFill>
                  <a:ln>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8" name="Freeform 5"/>
                  <p:cNvSpPr>
                    <a:spLocks/>
                  </p:cNvSpPr>
                  <p:nvPr/>
                </p:nvSpPr>
                <p:spPr bwMode="auto">
                  <a:xfrm>
                    <a:off x="1526869" y="2123714"/>
                    <a:ext cx="280988" cy="11113"/>
                  </a:xfrm>
                  <a:custGeom>
                    <a:avLst/>
                    <a:gdLst>
                      <a:gd name="T0" fmla="*/ 72 w 74"/>
                      <a:gd name="T1" fmla="*/ 0 h 3"/>
                      <a:gd name="T2" fmla="*/ 2 w 74"/>
                      <a:gd name="T3" fmla="*/ 0 h 3"/>
                      <a:gd name="T4" fmla="*/ 0 w 74"/>
                      <a:gd name="T5" fmla="*/ 2 h 3"/>
                      <a:gd name="T6" fmla="*/ 2 w 74"/>
                      <a:gd name="T7" fmla="*/ 3 h 3"/>
                      <a:gd name="T8" fmla="*/ 72 w 74"/>
                      <a:gd name="T9" fmla="*/ 3 h 3"/>
                      <a:gd name="T10" fmla="*/ 74 w 74"/>
                      <a:gd name="T11" fmla="*/ 2 h 3"/>
                      <a:gd name="T12" fmla="*/ 72 w 7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74" h="3">
                        <a:moveTo>
                          <a:pt x="72" y="0"/>
                        </a:moveTo>
                        <a:cubicBezTo>
                          <a:pt x="2" y="0"/>
                          <a:pt x="2" y="0"/>
                          <a:pt x="2" y="0"/>
                        </a:cubicBezTo>
                        <a:cubicBezTo>
                          <a:pt x="1" y="0"/>
                          <a:pt x="0" y="1"/>
                          <a:pt x="0" y="2"/>
                        </a:cubicBezTo>
                        <a:cubicBezTo>
                          <a:pt x="0" y="3"/>
                          <a:pt x="1" y="3"/>
                          <a:pt x="2" y="3"/>
                        </a:cubicBezTo>
                        <a:cubicBezTo>
                          <a:pt x="72" y="3"/>
                          <a:pt x="72" y="3"/>
                          <a:pt x="72" y="3"/>
                        </a:cubicBezTo>
                        <a:cubicBezTo>
                          <a:pt x="73" y="3"/>
                          <a:pt x="74" y="3"/>
                          <a:pt x="74" y="2"/>
                        </a:cubicBezTo>
                        <a:cubicBezTo>
                          <a:pt x="74" y="1"/>
                          <a:pt x="73" y="0"/>
                          <a:pt x="7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矩形 70"/>
                <p:cNvSpPr/>
                <p:nvPr/>
              </p:nvSpPr>
              <p:spPr>
                <a:xfrm>
                  <a:off x="1078756" y="2533960"/>
                  <a:ext cx="1438856" cy="889418"/>
                </a:xfrm>
                <a:prstGeom prst="rect">
                  <a:avLst/>
                </a:prstGeom>
                <a:solidFill>
                  <a:srgbClr val="38507C"/>
                </a:solidFill>
                <a:ln>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rot="360822">
                  <a:off x="999754" y="2573594"/>
                  <a:ext cx="1584251" cy="918962"/>
                  <a:chOff x="2456346" y="5476889"/>
                  <a:chExt cx="1788239" cy="1037288"/>
                </a:xfrm>
              </p:grpSpPr>
              <p:pic>
                <p:nvPicPr>
                  <p:cNvPr id="73" name="Picture 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56346" y="5476889"/>
                    <a:ext cx="720000" cy="42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17485" y="5971252"/>
                    <a:ext cx="92710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 name="Picture 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15008" y="5622616"/>
                    <a:ext cx="792000" cy="463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 name="Picture 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92533" y="5799144"/>
                    <a:ext cx="864000" cy="505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27" name="矩形 26"/>
              <p:cNvSpPr/>
              <p:nvPr/>
            </p:nvSpPr>
            <p:spPr>
              <a:xfrm>
                <a:off x="701705" y="3284984"/>
                <a:ext cx="2607229" cy="531749"/>
              </a:xfrm>
              <a:prstGeom prst="rect">
                <a:avLst/>
              </a:prstGeom>
            </p:spPr>
            <p:txBody>
              <a:bodyPr wrap="square">
                <a:spAutoFit/>
              </a:bodyPr>
              <a:lstStyle/>
              <a:p>
                <a:pPr>
                  <a:lnSpc>
                    <a:spcPct val="120000"/>
                  </a:lnSpc>
                </a:pPr>
                <a:r>
                  <a:rPr lang="zh-CN" altLang="en-US" sz="2600" b="1" dirty="0">
                    <a:solidFill>
                      <a:srgbClr val="ECEDEF"/>
                    </a:solidFill>
                    <a:latin typeface="微软雅黑" panose="020B0503020204020204" pitchFamily="34" charset="-122"/>
                    <a:ea typeface="微软雅黑" panose="020B0503020204020204" pitchFamily="34" charset="-122"/>
                  </a:rPr>
                  <a:t>实验室质量控制</a:t>
                </a:r>
              </a:p>
            </p:txBody>
          </p:sp>
        </p:grpSp>
        <p:grpSp>
          <p:nvGrpSpPr>
            <p:cNvPr id="79" name="组合 78"/>
            <p:cNvGrpSpPr/>
            <p:nvPr/>
          </p:nvGrpSpPr>
          <p:grpSpPr>
            <a:xfrm rot="2038957">
              <a:off x="4211969" y="2073823"/>
              <a:ext cx="355453" cy="1324726"/>
              <a:chOff x="96652" y="2377568"/>
              <a:chExt cx="355453" cy="1324726"/>
            </a:xfrm>
          </p:grpSpPr>
          <p:sp>
            <p:nvSpPr>
              <p:cNvPr id="80" name="等腰三角形 79"/>
              <p:cNvSpPr/>
              <p:nvPr/>
            </p:nvSpPr>
            <p:spPr>
              <a:xfrm rot="10800000">
                <a:off x="96652" y="2377568"/>
                <a:ext cx="355453" cy="1307865"/>
              </a:xfrm>
              <a:prstGeom prst="triangle">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251302" y="3582944"/>
                <a:ext cx="45719" cy="119350"/>
              </a:xfrm>
              <a:prstGeom prst="rect">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55" name="图片 5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1915929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250" fill="hold"/>
                                        <p:tgtEl>
                                          <p:spTgt spid="87"/>
                                        </p:tgtEl>
                                        <p:attrNameLst>
                                          <p:attrName>ppt_x</p:attrName>
                                        </p:attrNameLst>
                                      </p:cBhvr>
                                      <p:tavLst>
                                        <p:tav tm="0">
                                          <p:val>
                                            <p:strVal val="0-#ppt_w/2"/>
                                          </p:val>
                                        </p:tav>
                                        <p:tav tm="100000">
                                          <p:val>
                                            <p:strVal val="#ppt_x"/>
                                          </p:val>
                                        </p:tav>
                                      </p:tavLst>
                                    </p:anim>
                                    <p:anim calcmode="lin" valueType="num">
                                      <p:cBhvr additive="base">
                                        <p:cTn id="8" dur="250" fill="hold"/>
                                        <p:tgtEl>
                                          <p:spTgt spid="87"/>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2" presetClass="entr" presetSubtype="3"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250" fill="hold"/>
                                        <p:tgtEl>
                                          <p:spTgt spid="11"/>
                                        </p:tgtEl>
                                        <p:attrNameLst>
                                          <p:attrName>ppt_x</p:attrName>
                                        </p:attrNameLst>
                                      </p:cBhvr>
                                      <p:tavLst>
                                        <p:tav tm="0">
                                          <p:val>
                                            <p:strVal val="1+#ppt_w/2"/>
                                          </p:val>
                                        </p:tav>
                                        <p:tav tm="100000">
                                          <p:val>
                                            <p:strVal val="#ppt_x"/>
                                          </p:val>
                                        </p:tav>
                                      </p:tavLst>
                                    </p:anim>
                                    <p:anim calcmode="lin" valueType="num">
                                      <p:cBhvr additive="base">
                                        <p:cTn id="13" dur="25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1+#ppt_w/2"/>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12"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0-#ppt_w/2"/>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547664" y="2277472"/>
            <a:ext cx="5400600" cy="5400000"/>
            <a:chOff x="1835696" y="1917432"/>
            <a:chExt cx="5400600" cy="5400000"/>
          </a:xfrm>
        </p:grpSpPr>
        <p:grpSp>
          <p:nvGrpSpPr>
            <p:cNvPr id="53" name="组合 52"/>
            <p:cNvGrpSpPr/>
            <p:nvPr/>
          </p:nvGrpSpPr>
          <p:grpSpPr>
            <a:xfrm>
              <a:off x="1835696" y="1917432"/>
              <a:ext cx="5400600" cy="5400000"/>
              <a:chOff x="3430146" y="1073884"/>
              <a:chExt cx="5400600" cy="5400000"/>
            </a:xfrm>
          </p:grpSpPr>
          <p:sp>
            <p:nvSpPr>
              <p:cNvPr id="51" name="矩形 50"/>
              <p:cNvSpPr/>
              <p:nvPr/>
            </p:nvSpPr>
            <p:spPr>
              <a:xfrm>
                <a:off x="3430146" y="1073884"/>
                <a:ext cx="5400600" cy="5400000"/>
              </a:xfrm>
              <a:prstGeom prst="rect">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flipH="1">
                <a:off x="3660482" y="2532663"/>
                <a:ext cx="2902462" cy="1730607"/>
                <a:chOff x="6767490" y="315625"/>
                <a:chExt cx="2438400" cy="1457192"/>
              </a:xfrm>
            </p:grpSpPr>
            <p:pic>
              <p:nvPicPr>
                <p:cNvPr id="41" name="Picture 4" descr="c:\users\wangkaiyu\appdata\roaming\360se6\User Data\temp\3798.png"/>
                <p:cNvPicPr>
                  <a:picLocks noChangeAspect="1" noChangeArrowheads="1"/>
                </p:cNvPicPr>
                <p:nvPr/>
              </p:nvPicPr>
              <p:blipFill rotWithShape="1">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b="40240"/>
                <a:stretch/>
              </p:blipFill>
              <p:spPr bwMode="auto">
                <a:xfrm>
                  <a:off x="6767490" y="315625"/>
                  <a:ext cx="2438400" cy="1457191"/>
                </a:xfrm>
                <a:prstGeom prst="rect">
                  <a:avLst/>
                </a:prstGeom>
                <a:noFill/>
                <a:extLst>
                  <a:ext uri="{909E8E84-426E-40DD-AFC4-6F175D3DCCD1}">
                    <a14:hiddenFill xmlns:a14="http://schemas.microsoft.com/office/drawing/2010/main">
                      <a:solidFill>
                        <a:srgbClr val="FFFFFF"/>
                      </a:solidFill>
                    </a14:hiddenFill>
                  </a:ext>
                </a:extLst>
              </p:spPr>
            </p:pic>
            <p:sp>
              <p:nvSpPr>
                <p:cNvPr id="39" name="矩形 38"/>
                <p:cNvSpPr/>
                <p:nvPr/>
              </p:nvSpPr>
              <p:spPr>
                <a:xfrm>
                  <a:off x="7452321" y="1593535"/>
                  <a:ext cx="360040" cy="179281"/>
                </a:xfrm>
                <a:prstGeom prst="rect">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三角形 42"/>
                <p:cNvSpPr/>
                <p:nvPr/>
              </p:nvSpPr>
              <p:spPr>
                <a:xfrm flipH="1">
                  <a:off x="7313949" y="1471858"/>
                  <a:ext cx="360040" cy="300959"/>
                </a:xfrm>
                <a:prstGeom prst="rtTriangle">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5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1421" y="3227041"/>
              <a:ext cx="288000" cy="1575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4" descr="c:\users\wangkaiyu\appdata\roaming\360se6\User Data\temp\3798.png"/>
            <p:cNvPicPr>
              <a:picLocks noChangeAspect="1" noChangeArrowheads="1"/>
            </p:cNvPicPr>
            <p:nvPr/>
          </p:nvPicPr>
          <p:blipFill rotWithShape="1">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l="73662" t="23518" r="1" b="52964"/>
            <a:stretch/>
          </p:blipFill>
          <p:spPr bwMode="auto">
            <a:xfrm flipH="1">
              <a:off x="2082632" y="4066798"/>
              <a:ext cx="756000" cy="6750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组合 12"/>
          <p:cNvGrpSpPr/>
          <p:nvPr/>
        </p:nvGrpSpPr>
        <p:grpSpPr>
          <a:xfrm>
            <a:off x="755576" y="2204864"/>
            <a:ext cx="792088" cy="4320480"/>
            <a:chOff x="2280377" y="188640"/>
            <a:chExt cx="792088" cy="4320480"/>
          </a:xfrm>
        </p:grpSpPr>
        <p:sp>
          <p:nvSpPr>
            <p:cNvPr id="5" name="弧形 4"/>
            <p:cNvSpPr/>
            <p:nvPr/>
          </p:nvSpPr>
          <p:spPr>
            <a:xfrm rot="5400000">
              <a:off x="2339752" y="3861048"/>
              <a:ext cx="648072" cy="648072"/>
            </a:xfrm>
            <a:prstGeom prst="arc">
              <a:avLst>
                <a:gd name="adj1" fmla="val 16200000"/>
                <a:gd name="adj2" fmla="val 5214527"/>
              </a:avLst>
            </a:prstGeom>
            <a:ln w="19050">
              <a:solidFill>
                <a:srgbClr val="38507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 name="直接连接符 6"/>
            <p:cNvCxnSpPr>
              <a:stCxn id="5" idx="2"/>
            </p:cNvCxnSpPr>
            <p:nvPr/>
          </p:nvCxnSpPr>
          <p:spPr>
            <a:xfrm flipH="1" flipV="1">
              <a:off x="2339753" y="945463"/>
              <a:ext cx="470" cy="3257095"/>
            </a:xfrm>
            <a:prstGeom prst="line">
              <a:avLst/>
            </a:prstGeom>
            <a:ln w="19050">
              <a:solidFill>
                <a:srgbClr val="38507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5" idx="0"/>
            </p:cNvCxnSpPr>
            <p:nvPr/>
          </p:nvCxnSpPr>
          <p:spPr>
            <a:xfrm flipH="1" flipV="1">
              <a:off x="2987354" y="945463"/>
              <a:ext cx="470" cy="3239621"/>
            </a:xfrm>
            <a:prstGeom prst="line">
              <a:avLst/>
            </a:prstGeom>
            <a:ln w="19050">
              <a:solidFill>
                <a:srgbClr val="38507C"/>
              </a:solidFill>
            </a:ln>
          </p:spPr>
          <p:style>
            <a:lnRef idx="1">
              <a:schemeClr val="accent1"/>
            </a:lnRef>
            <a:fillRef idx="0">
              <a:schemeClr val="accent1"/>
            </a:fillRef>
            <a:effectRef idx="0">
              <a:schemeClr val="accent1"/>
            </a:effectRef>
            <a:fontRef idx="minor">
              <a:schemeClr val="tx1"/>
            </a:fontRef>
          </p:style>
        </p:cxnSp>
        <p:sp>
          <p:nvSpPr>
            <p:cNvPr id="12" name="剪去同侧角的矩形 11"/>
            <p:cNvSpPr/>
            <p:nvPr/>
          </p:nvSpPr>
          <p:spPr>
            <a:xfrm>
              <a:off x="2280377" y="188640"/>
              <a:ext cx="792088" cy="936104"/>
            </a:xfrm>
            <a:prstGeom prst="snip2Same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1151620" y="1332837"/>
            <a:ext cx="1010982" cy="2376266"/>
            <a:chOff x="2624916" y="260646"/>
            <a:chExt cx="1010982" cy="2376266"/>
          </a:xfrm>
        </p:grpSpPr>
        <p:cxnSp>
          <p:nvCxnSpPr>
            <p:cNvPr id="15" name="直接连接符 14"/>
            <p:cNvCxnSpPr/>
            <p:nvPr/>
          </p:nvCxnSpPr>
          <p:spPr>
            <a:xfrm>
              <a:off x="2624916" y="1024661"/>
              <a:ext cx="0" cy="1612251"/>
            </a:xfrm>
            <a:prstGeom prst="line">
              <a:avLst/>
            </a:prstGeom>
            <a:ln w="38100">
              <a:solidFill>
                <a:srgbClr val="38507C"/>
              </a:solidFill>
            </a:ln>
          </p:spPr>
          <p:style>
            <a:lnRef idx="1">
              <a:schemeClr val="accent1"/>
            </a:lnRef>
            <a:fillRef idx="0">
              <a:schemeClr val="accent1"/>
            </a:fillRef>
            <a:effectRef idx="0">
              <a:schemeClr val="accent1"/>
            </a:effectRef>
            <a:fontRef idx="minor">
              <a:schemeClr val="tx1"/>
            </a:fontRef>
          </p:style>
        </p:cxnSp>
        <p:cxnSp>
          <p:nvCxnSpPr>
            <p:cNvPr id="18" name="曲线连接符 17"/>
            <p:cNvCxnSpPr/>
            <p:nvPr/>
          </p:nvCxnSpPr>
          <p:spPr>
            <a:xfrm flipV="1">
              <a:off x="2624917" y="260646"/>
              <a:ext cx="1010981" cy="764016"/>
            </a:xfrm>
            <a:prstGeom prst="curvedConnector3">
              <a:avLst>
                <a:gd name="adj1" fmla="val -1684"/>
              </a:avLst>
            </a:prstGeom>
            <a:ln>
              <a:solidFill>
                <a:srgbClr val="38507C"/>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823403" y="5017122"/>
            <a:ext cx="637312" cy="1498775"/>
            <a:chOff x="2287777" y="3944931"/>
            <a:chExt cx="655593" cy="1498775"/>
          </a:xfrm>
        </p:grpSpPr>
        <p:sp>
          <p:nvSpPr>
            <p:cNvPr id="23" name="弧形 22"/>
            <p:cNvSpPr/>
            <p:nvPr/>
          </p:nvSpPr>
          <p:spPr>
            <a:xfrm rot="5400000">
              <a:off x="2300683" y="4801018"/>
              <a:ext cx="633600" cy="651775"/>
            </a:xfrm>
            <a:prstGeom prst="arc">
              <a:avLst>
                <a:gd name="adj1" fmla="val 16141378"/>
                <a:gd name="adj2" fmla="val 5214527"/>
              </a:avLst>
            </a:prstGeom>
            <a:solidFill>
              <a:srgbClr val="FF0000"/>
            </a:solidFill>
            <a:ln w="1905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矩形 23"/>
            <p:cNvSpPr/>
            <p:nvPr/>
          </p:nvSpPr>
          <p:spPr>
            <a:xfrm>
              <a:off x="2287777" y="3944931"/>
              <a:ext cx="651775" cy="121353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泪滴形 25"/>
          <p:cNvSpPr/>
          <p:nvPr/>
        </p:nvSpPr>
        <p:spPr>
          <a:xfrm rot="19071470">
            <a:off x="1014118" y="3830381"/>
            <a:ext cx="252000" cy="252000"/>
          </a:xfrm>
          <a:prstGeom prst="teardrop">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818565" y="3719989"/>
            <a:ext cx="644400" cy="1512168"/>
            <a:chOff x="2287647" y="2647798"/>
            <a:chExt cx="644400" cy="1512168"/>
          </a:xfrm>
        </p:grpSpPr>
        <p:sp>
          <p:nvSpPr>
            <p:cNvPr id="27" name="矩形 26"/>
            <p:cNvSpPr/>
            <p:nvPr/>
          </p:nvSpPr>
          <p:spPr>
            <a:xfrm>
              <a:off x="2287647" y="2647798"/>
              <a:ext cx="644400" cy="1512168"/>
            </a:xfrm>
            <a:prstGeom prst="rect">
              <a:avLst/>
            </a:prstGeom>
            <a:solidFill>
              <a:srgbClr val="ECEDEF"/>
            </a:solidFill>
            <a:ln>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2" name="Picture 2" descr="c:\users\wangkaiyu\appdata\roaming\360se6\User Data\temp\barcode_UPC_2x.pn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18000" contrast="44000"/>
                      </a14:imgEffect>
                    </a14:imgLayer>
                  </a14:imgProps>
                </a:ext>
                <a:ext uri="{28A0092B-C50C-407E-A947-70E740481C1C}">
                  <a14:useLocalDpi xmlns:a14="http://schemas.microsoft.com/office/drawing/2010/main" val="0"/>
                </a:ext>
              </a:extLst>
            </a:blip>
            <a:srcRect t="5102"/>
            <a:stretch/>
          </p:blipFill>
          <p:spPr bwMode="auto">
            <a:xfrm rot="5400000">
              <a:off x="2338718" y="2939115"/>
              <a:ext cx="797479" cy="360378"/>
            </a:xfrm>
            <a:prstGeom prst="rect">
              <a:avLst/>
            </a:prstGeom>
            <a:noFill/>
            <a:extLst>
              <a:ext uri="{909E8E84-426E-40DD-AFC4-6F175D3DCCD1}">
                <a14:hiddenFill xmlns:a14="http://schemas.microsoft.com/office/drawing/2010/main">
                  <a:solidFill>
                    <a:srgbClr val="FFFFFF"/>
                  </a:solidFill>
                </a14:hiddenFill>
              </a:ext>
            </a:extLst>
          </p:spPr>
        </p:pic>
      </p:grpSp>
      <p:pic>
        <p:nvPicPr>
          <p:cNvPr id="5125"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5576" y="2207958"/>
            <a:ext cx="792163" cy="433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descr="c:\users\wangkaiyu\appdata\roaming\360se6\User Data\temp\3798.png"/>
          <p:cNvPicPr>
            <a:picLocks noChangeAspect="1" noChangeArrowheads="1"/>
          </p:cNvPicPr>
          <p:nvPr/>
        </p:nvPicPr>
        <p:blipFill rotWithShape="1">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l="21566" t="49025"/>
          <a:stretch/>
        </p:blipFill>
        <p:spPr bwMode="auto">
          <a:xfrm flipH="1">
            <a:off x="1778000" y="5108256"/>
            <a:ext cx="2315435" cy="1504828"/>
          </a:xfrm>
          <a:prstGeom prst="roundRect">
            <a:avLst>
              <a:gd name="adj" fmla="val 34031"/>
            </a:avLst>
          </a:prstGeom>
          <a:noFill/>
          <a:extLst>
            <a:ext uri="{909E8E84-426E-40DD-AFC4-6F175D3DCCD1}">
              <a14:hiddenFill xmlns:a14="http://schemas.microsoft.com/office/drawing/2010/main">
                <a:solidFill>
                  <a:srgbClr val="FFFFFF"/>
                </a:solidFill>
              </a14:hiddenFill>
            </a:ext>
          </a:extLst>
        </p:spPr>
      </p:pic>
      <p:pic>
        <p:nvPicPr>
          <p:cNvPr id="58"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25454" y="3587081"/>
            <a:ext cx="288000" cy="1575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0" name="组合 59"/>
          <p:cNvGrpSpPr/>
          <p:nvPr/>
        </p:nvGrpSpPr>
        <p:grpSpPr>
          <a:xfrm>
            <a:off x="0" y="284389"/>
            <a:ext cx="1692275" cy="529772"/>
            <a:chOff x="0" y="284389"/>
            <a:chExt cx="1692275" cy="529772"/>
          </a:xfrm>
          <a:solidFill>
            <a:srgbClr val="38507C"/>
          </a:solidFill>
        </p:grpSpPr>
        <p:sp>
          <p:nvSpPr>
            <p:cNvPr id="61" name="矩形 60"/>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62" name="矩形 61"/>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0" y="284389"/>
            <a:ext cx="4244585" cy="529772"/>
            <a:chOff x="0" y="284389"/>
            <a:chExt cx="1571087" cy="529772"/>
          </a:xfrm>
          <a:solidFill>
            <a:srgbClr val="38507C"/>
          </a:solidFill>
        </p:grpSpPr>
        <p:sp>
          <p:nvSpPr>
            <p:cNvPr id="64" name="矩形 63"/>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自身抗体检测的发展方向</a:t>
              </a:r>
            </a:p>
          </p:txBody>
        </p:sp>
        <p:sp>
          <p:nvSpPr>
            <p:cNvPr id="65" name="矩形 64"/>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66" name="直接连接符 65"/>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67" name="圆角矩形 66"/>
          <p:cNvSpPr/>
          <p:nvPr/>
        </p:nvSpPr>
        <p:spPr>
          <a:xfrm>
            <a:off x="323528" y="1052736"/>
            <a:ext cx="5498073" cy="636240"/>
          </a:xfrm>
          <a:prstGeom prst="round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ECEDEF"/>
                </a:solidFill>
                <a:latin typeface="微软雅黑" panose="020B0503020204020204" pitchFamily="34" charset="-122"/>
                <a:ea typeface="微软雅黑" panose="020B0503020204020204" pitchFamily="34" charset="-122"/>
              </a:rPr>
              <a:t>2. </a:t>
            </a:r>
            <a:r>
              <a:rPr lang="zh-CN" altLang="en-US" sz="2400" b="1" dirty="0">
                <a:solidFill>
                  <a:srgbClr val="ECEDEF"/>
                </a:solidFill>
                <a:latin typeface="微软雅黑" panose="020B0503020204020204" pitchFamily="34" charset="-122"/>
                <a:ea typeface="微软雅黑" panose="020B0503020204020204" pitchFamily="34" charset="-122"/>
              </a:rPr>
              <a:t>标准化、规范化、质量控制不断完善</a:t>
            </a:r>
          </a:p>
        </p:txBody>
      </p:sp>
      <p:grpSp>
        <p:nvGrpSpPr>
          <p:cNvPr id="84" name="组合 83"/>
          <p:cNvGrpSpPr/>
          <p:nvPr/>
        </p:nvGrpSpPr>
        <p:grpSpPr>
          <a:xfrm>
            <a:off x="6958538" y="5101899"/>
            <a:ext cx="1584176" cy="1280304"/>
            <a:chOff x="6958538" y="4749790"/>
            <a:chExt cx="1584176" cy="1280304"/>
          </a:xfrm>
        </p:grpSpPr>
        <p:sp>
          <p:nvSpPr>
            <p:cNvPr id="73" name="圆角矩形 72"/>
            <p:cNvSpPr/>
            <p:nvPr/>
          </p:nvSpPr>
          <p:spPr>
            <a:xfrm>
              <a:off x="7092280" y="4749790"/>
              <a:ext cx="1296144" cy="839450"/>
            </a:xfrm>
            <a:prstGeom prst="roundRect">
              <a:avLst>
                <a:gd name="adj" fmla="val 10547"/>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7160096" y="4820875"/>
              <a:ext cx="1160512" cy="720000"/>
            </a:xfrm>
            <a:prstGeom prst="rect">
              <a:avLst/>
            </a:prstGeom>
            <a:solidFill>
              <a:srgbClr val="EC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79"/>
            <p:cNvSpPr/>
            <p:nvPr/>
          </p:nvSpPr>
          <p:spPr>
            <a:xfrm>
              <a:off x="6958538" y="5632155"/>
              <a:ext cx="1584176" cy="397939"/>
            </a:xfrm>
            <a:prstGeom prst="trapezoid">
              <a:avLst>
                <a:gd name="adj" fmla="val 53536"/>
              </a:avLst>
            </a:prstGeom>
            <a:solidFill>
              <a:srgbClr val="ECEDEF"/>
            </a:solidFill>
            <a:ln w="28575">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p:cNvGrpSpPr/>
            <p:nvPr/>
          </p:nvGrpSpPr>
          <p:grpSpPr>
            <a:xfrm>
              <a:off x="7236296" y="5687536"/>
              <a:ext cx="1028756" cy="45719"/>
              <a:chOff x="7236296" y="5666988"/>
              <a:chExt cx="1028756" cy="45719"/>
            </a:xfrm>
          </p:grpSpPr>
          <p:sp>
            <p:nvSpPr>
              <p:cNvPr id="81" name="圆角矩形 80"/>
              <p:cNvSpPr/>
              <p:nvPr/>
            </p:nvSpPr>
            <p:spPr>
              <a:xfrm>
                <a:off x="7236296" y="5666988"/>
                <a:ext cx="144000" cy="4571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a:off x="7678674" y="5666988"/>
                <a:ext cx="144000" cy="4571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7457485" y="5666988"/>
                <a:ext cx="144000" cy="4571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圆角矩形 87"/>
              <p:cNvSpPr/>
              <p:nvPr/>
            </p:nvSpPr>
            <p:spPr>
              <a:xfrm>
                <a:off x="7899863" y="5666988"/>
                <a:ext cx="144000" cy="4571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圆角矩形 88"/>
              <p:cNvSpPr/>
              <p:nvPr/>
            </p:nvSpPr>
            <p:spPr>
              <a:xfrm>
                <a:off x="8121052" y="5666988"/>
                <a:ext cx="144000" cy="4571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7164288" y="5813226"/>
              <a:ext cx="1152000" cy="45719"/>
              <a:chOff x="7236296" y="5666988"/>
              <a:chExt cx="1028756" cy="45719"/>
            </a:xfrm>
          </p:grpSpPr>
          <p:sp>
            <p:nvSpPr>
              <p:cNvPr id="92" name="圆角矩形 91"/>
              <p:cNvSpPr/>
              <p:nvPr/>
            </p:nvSpPr>
            <p:spPr>
              <a:xfrm>
                <a:off x="7236296" y="5666988"/>
                <a:ext cx="144000" cy="4571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a:off x="7678674" y="5666988"/>
                <a:ext cx="144000" cy="4571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a:off x="7457485" y="5666988"/>
                <a:ext cx="144000" cy="4571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a:off x="7899863" y="5666988"/>
                <a:ext cx="144000" cy="4571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a:off x="8121052" y="5666988"/>
                <a:ext cx="144000" cy="4571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7102644" y="5938916"/>
              <a:ext cx="1296000" cy="45719"/>
              <a:chOff x="7236296" y="5666988"/>
              <a:chExt cx="1028756" cy="45719"/>
            </a:xfrm>
          </p:grpSpPr>
          <p:sp>
            <p:nvSpPr>
              <p:cNvPr id="98" name="圆角矩形 97"/>
              <p:cNvSpPr/>
              <p:nvPr/>
            </p:nvSpPr>
            <p:spPr>
              <a:xfrm>
                <a:off x="7236296" y="5666988"/>
                <a:ext cx="144000" cy="4571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a:off x="7678674" y="5666988"/>
                <a:ext cx="144000" cy="4571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a:off x="7457485" y="5666988"/>
                <a:ext cx="144000" cy="4571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a:off x="7899863" y="5666988"/>
                <a:ext cx="144000" cy="4571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a:off x="8121052" y="5666988"/>
                <a:ext cx="144000" cy="45719"/>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5" name="竖卷形 84"/>
          <p:cNvSpPr/>
          <p:nvPr/>
        </p:nvSpPr>
        <p:spPr>
          <a:xfrm>
            <a:off x="5724128" y="5327972"/>
            <a:ext cx="432048" cy="500273"/>
          </a:xfrm>
          <a:prstGeom prst="verticalScroll">
            <a:avLst/>
          </a:prstGeom>
          <a:solidFill>
            <a:srgbClr val="ECEDEF"/>
          </a:solidFill>
          <a:ln>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a:off x="6416048" y="5221883"/>
            <a:ext cx="729636" cy="729555"/>
            <a:chOff x="-157910" y="5127240"/>
            <a:chExt cx="729636" cy="729555"/>
          </a:xfrm>
        </p:grpSpPr>
        <p:sp>
          <p:nvSpPr>
            <p:cNvPr id="103" name="弧形 102"/>
            <p:cNvSpPr/>
            <p:nvPr/>
          </p:nvSpPr>
          <p:spPr>
            <a:xfrm rot="12502593">
              <a:off x="-157910" y="5127240"/>
              <a:ext cx="729636" cy="729555"/>
            </a:xfrm>
            <a:prstGeom prst="arc">
              <a:avLst>
                <a:gd name="adj1" fmla="val 16200000"/>
                <a:gd name="adj2" fmla="val 2174421"/>
              </a:avLst>
            </a:prstGeom>
            <a:ln w="57150">
              <a:solidFill>
                <a:srgbClr val="38507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9" name="弧形 108"/>
            <p:cNvSpPr/>
            <p:nvPr/>
          </p:nvSpPr>
          <p:spPr>
            <a:xfrm rot="12502593">
              <a:off x="-3043" y="5226979"/>
              <a:ext cx="548784" cy="548723"/>
            </a:xfrm>
            <a:prstGeom prst="arc">
              <a:avLst>
                <a:gd name="adj1" fmla="val 16200000"/>
                <a:gd name="adj2" fmla="val 2174421"/>
              </a:avLst>
            </a:prstGeom>
            <a:ln w="57150">
              <a:solidFill>
                <a:srgbClr val="38507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0" name="弧形 109"/>
            <p:cNvSpPr/>
            <p:nvPr/>
          </p:nvSpPr>
          <p:spPr>
            <a:xfrm rot="12502593">
              <a:off x="163698" y="5309978"/>
              <a:ext cx="397070" cy="397026"/>
            </a:xfrm>
            <a:prstGeom prst="arc">
              <a:avLst>
                <a:gd name="adj1" fmla="val 16200000"/>
                <a:gd name="adj2" fmla="val 2174421"/>
              </a:avLst>
            </a:prstGeom>
            <a:ln w="57150">
              <a:solidFill>
                <a:srgbClr val="38507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12" name="竖卷形 111"/>
          <p:cNvSpPr/>
          <p:nvPr/>
        </p:nvSpPr>
        <p:spPr>
          <a:xfrm>
            <a:off x="5724128" y="5327972"/>
            <a:ext cx="432048" cy="500273"/>
          </a:xfrm>
          <a:prstGeom prst="verticalScroll">
            <a:avLst/>
          </a:prstGeom>
          <a:solidFill>
            <a:srgbClr val="ECEDEF"/>
          </a:solidFill>
          <a:ln>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竖卷形 112"/>
          <p:cNvSpPr/>
          <p:nvPr/>
        </p:nvSpPr>
        <p:spPr>
          <a:xfrm>
            <a:off x="5724128" y="5327972"/>
            <a:ext cx="432048" cy="500273"/>
          </a:xfrm>
          <a:prstGeom prst="verticalScroll">
            <a:avLst/>
          </a:prstGeom>
          <a:solidFill>
            <a:srgbClr val="ECEDEF"/>
          </a:solidFill>
          <a:ln>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TextBox 104"/>
          <p:cNvSpPr txBox="1"/>
          <p:nvPr/>
        </p:nvSpPr>
        <p:spPr>
          <a:xfrm>
            <a:off x="7226488" y="5193357"/>
            <a:ext cx="1038564" cy="707886"/>
          </a:xfrm>
          <a:prstGeom prst="rect">
            <a:avLst/>
          </a:prstGeom>
          <a:noFill/>
        </p:spPr>
        <p:txBody>
          <a:bodyPr wrap="square" rtlCol="0">
            <a:spAutoFit/>
          </a:bodyPr>
          <a:lstStyle/>
          <a:p>
            <a:r>
              <a:rPr lang="en-US" altLang="zh-CN" sz="800" b="1" dirty="0">
                <a:solidFill>
                  <a:srgbClr val="38507C"/>
                </a:solidFill>
              </a:rPr>
              <a:t>010001010010100101010100101010101010101010101010010101001010100101010</a:t>
            </a:r>
            <a:endParaRPr lang="zh-CN" altLang="en-US" sz="800" b="1" dirty="0">
              <a:solidFill>
                <a:srgbClr val="38507C"/>
              </a:solidFill>
            </a:endParaRPr>
          </a:p>
        </p:txBody>
      </p:sp>
      <p:pic>
        <p:nvPicPr>
          <p:cNvPr id="130"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60256" y="1878478"/>
            <a:ext cx="3955960" cy="976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1"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6979" y="2916981"/>
            <a:ext cx="3955961" cy="1256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2"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540241" y="4176832"/>
            <a:ext cx="3955960" cy="98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3073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0"/>
                                        </p:tgtEl>
                                        <p:attrNameLst>
                                          <p:attrName>style.visibility</p:attrName>
                                        </p:attrNameLst>
                                      </p:cBhvr>
                                      <p:to>
                                        <p:strVal val="visible"/>
                                      </p:to>
                                    </p:set>
                                    <p:animEffect transition="in" filter="wipe(up)">
                                      <p:cBhvr>
                                        <p:cTn id="7" dur="500"/>
                                        <p:tgtEl>
                                          <p:spTgt spid="13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1" fill="hold" grpId="1"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250"/>
                                        <p:tgtEl>
                                          <p:spTgt spid="26"/>
                                        </p:tgtEl>
                                      </p:cBhvr>
                                    </p:animEffect>
                                  </p:childTnLst>
                                </p:cTn>
                              </p:par>
                            </p:childTnLst>
                          </p:cTn>
                        </p:par>
                        <p:par>
                          <p:cTn id="21" fill="hold">
                            <p:stCondLst>
                              <p:cond delay="1750"/>
                            </p:stCondLst>
                            <p:childTnLst>
                              <p:par>
                                <p:cTn id="22" presetID="42" presetClass="path" presetSubtype="0" repeatCount="5000" accel="29000" decel="32000" fill="hold" grpId="0" nodeType="afterEffect">
                                  <p:stCondLst>
                                    <p:cond delay="0"/>
                                  </p:stCondLst>
                                  <p:childTnLst>
                                    <p:animMotion origin="layout" path="M -3.88889E-6 4.15548E-6 L 0.00157 0.34197 " pathEditMode="relative" rAng="0" ptsTypes="AA">
                                      <p:cBhvr>
                                        <p:cTn id="23" dur="500" fill="hold"/>
                                        <p:tgtEl>
                                          <p:spTgt spid="26"/>
                                        </p:tgtEl>
                                        <p:attrNameLst>
                                          <p:attrName>ppt_x</p:attrName>
                                          <p:attrName>ppt_y</p:attrName>
                                        </p:attrNameLst>
                                      </p:cBhvr>
                                      <p:rCtr x="69" y="17099"/>
                                    </p:animMotion>
                                  </p:childTnLst>
                                </p:cTn>
                              </p:par>
                              <p:par>
                                <p:cTn id="24" presetID="22" presetClass="entr" presetSubtype="4" fill="hold" nodeType="withEffect">
                                  <p:stCondLst>
                                    <p:cond delay="25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2250"/>
                                        <p:tgtEl>
                                          <p:spTgt spid="25"/>
                                        </p:tgtEl>
                                      </p:cBhvr>
                                    </p:animEffect>
                                  </p:childTnLst>
                                </p:cTn>
                              </p:par>
                            </p:childTnLst>
                          </p:cTn>
                        </p:par>
                        <p:par>
                          <p:cTn id="27" fill="hold">
                            <p:stCondLst>
                              <p:cond delay="4250"/>
                            </p:stCondLst>
                            <p:childTnLst>
                              <p:par>
                                <p:cTn id="28" presetID="2" presetClass="exit" presetSubtype="1" fill="hold" nodeType="afterEffect">
                                  <p:stCondLst>
                                    <p:cond delay="0"/>
                                  </p:stCondLst>
                                  <p:childTnLst>
                                    <p:anim calcmode="lin" valueType="num">
                                      <p:cBhvr additive="base">
                                        <p:cTn id="29" dur="500"/>
                                        <p:tgtEl>
                                          <p:spTgt spid="22"/>
                                        </p:tgtEl>
                                        <p:attrNameLst>
                                          <p:attrName>ppt_x</p:attrName>
                                        </p:attrNameLst>
                                      </p:cBhvr>
                                      <p:tavLst>
                                        <p:tav tm="0">
                                          <p:val>
                                            <p:strVal val="ppt_x"/>
                                          </p:val>
                                        </p:tav>
                                        <p:tav tm="100000">
                                          <p:val>
                                            <p:strVal val="ppt_x"/>
                                          </p:val>
                                        </p:tav>
                                      </p:tavLst>
                                    </p:anim>
                                    <p:anim calcmode="lin" valueType="num">
                                      <p:cBhvr additive="base">
                                        <p:cTn id="30" dur="500"/>
                                        <p:tgtEl>
                                          <p:spTgt spid="22"/>
                                        </p:tgtEl>
                                        <p:attrNameLst>
                                          <p:attrName>ppt_y</p:attrName>
                                        </p:attrNameLst>
                                      </p:cBhvr>
                                      <p:tavLst>
                                        <p:tav tm="0">
                                          <p:val>
                                            <p:strVal val="ppt_y"/>
                                          </p:val>
                                        </p:tav>
                                        <p:tav tm="100000">
                                          <p:val>
                                            <p:strVal val="0-ppt_h/2"/>
                                          </p:val>
                                        </p:tav>
                                      </p:tavLst>
                                    </p:anim>
                                    <p:set>
                                      <p:cBhvr>
                                        <p:cTn id="31" dur="1" fill="hold">
                                          <p:stCondLst>
                                            <p:cond delay="499"/>
                                          </p:stCondLst>
                                        </p:cTn>
                                        <p:tgtEl>
                                          <p:spTgt spid="22"/>
                                        </p:tgtEl>
                                        <p:attrNameLst>
                                          <p:attrName>style.visibility</p:attrName>
                                        </p:attrNameLst>
                                      </p:cBhvr>
                                      <p:to>
                                        <p:strVal val="hidden"/>
                                      </p:to>
                                    </p:set>
                                  </p:childTnLst>
                                </p:cTn>
                              </p:par>
                            </p:childTnLst>
                          </p:cTn>
                        </p:par>
                        <p:par>
                          <p:cTn id="32" fill="hold">
                            <p:stCondLst>
                              <p:cond delay="4750"/>
                            </p:stCondLst>
                            <p:childTnLst>
                              <p:par>
                                <p:cTn id="33" presetID="22" presetClass="entr" presetSubtype="2"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right)">
                                      <p:cBhvr>
                                        <p:cTn id="35" dur="500"/>
                                        <p:tgtEl>
                                          <p:spTgt spid="3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31"/>
                                        </p:tgtEl>
                                        <p:attrNameLst>
                                          <p:attrName>style.visibility</p:attrName>
                                        </p:attrNameLst>
                                      </p:cBhvr>
                                      <p:to>
                                        <p:strVal val="visible"/>
                                      </p:to>
                                    </p:set>
                                    <p:animEffect transition="in" filter="wipe(up)">
                                      <p:cBhvr>
                                        <p:cTn id="40" dur="500"/>
                                        <p:tgtEl>
                                          <p:spTgt spid="131"/>
                                        </p:tgtEl>
                                      </p:cBhvr>
                                    </p:animEffect>
                                  </p:childTnLst>
                                </p:cTn>
                              </p:par>
                            </p:childTnLst>
                          </p:cTn>
                        </p:par>
                        <p:par>
                          <p:cTn id="41" fill="hold">
                            <p:stCondLst>
                              <p:cond delay="500"/>
                            </p:stCondLst>
                            <p:childTnLst>
                              <p:par>
                                <p:cTn id="42" presetID="1" presetClass="entr" presetSubtype="0" fill="hold" nodeType="afterEffect">
                                  <p:stCondLst>
                                    <p:cond delay="0"/>
                                  </p:stCondLst>
                                  <p:childTnLst>
                                    <p:set>
                                      <p:cBhvr>
                                        <p:cTn id="43" dur="1" fill="hold">
                                          <p:stCondLst>
                                            <p:cond delay="0"/>
                                          </p:stCondLst>
                                        </p:cTn>
                                        <p:tgtEl>
                                          <p:spTgt spid="5125"/>
                                        </p:tgtEl>
                                        <p:attrNameLst>
                                          <p:attrName>style.visibility</p:attrName>
                                        </p:attrNameLst>
                                      </p:cBhvr>
                                      <p:to>
                                        <p:strVal val="visible"/>
                                      </p:to>
                                    </p:set>
                                  </p:childTnLst>
                                </p:cTn>
                              </p:par>
                              <p:par>
                                <p:cTn id="44" presetID="1" presetClass="exit" presetSubtype="0" fill="hold" nodeType="withEffect">
                                  <p:stCondLst>
                                    <p:cond delay="0"/>
                                  </p:stCondLst>
                                  <p:childTnLst>
                                    <p:set>
                                      <p:cBhvr>
                                        <p:cTn id="45" dur="1" fill="hold">
                                          <p:stCondLst>
                                            <p:cond delay="0"/>
                                          </p:stCondLst>
                                        </p:cTn>
                                        <p:tgtEl>
                                          <p:spTgt spid="22"/>
                                        </p:tgtEl>
                                        <p:attrNameLst>
                                          <p:attrName>style.visibility</p:attrName>
                                        </p:attrNameLst>
                                      </p:cBhvr>
                                      <p:to>
                                        <p:strVal val="hidden"/>
                                      </p:to>
                                    </p:set>
                                  </p:childTnLst>
                                </p:cTn>
                              </p:par>
                              <p:par>
                                <p:cTn id="46" presetID="1" presetClass="exit" presetSubtype="0" fill="hold" grpId="2" nodeType="withEffect">
                                  <p:stCondLst>
                                    <p:cond delay="0"/>
                                  </p:stCondLst>
                                  <p:childTnLst>
                                    <p:set>
                                      <p:cBhvr>
                                        <p:cTn id="47" dur="1" fill="hold">
                                          <p:stCondLst>
                                            <p:cond delay="0"/>
                                          </p:stCondLst>
                                        </p:cTn>
                                        <p:tgtEl>
                                          <p:spTgt spid="26"/>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25"/>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38"/>
                                        </p:tgtEl>
                                        <p:attrNameLst>
                                          <p:attrName>style.visibility</p:attrName>
                                        </p:attrNameLst>
                                      </p:cBhvr>
                                      <p:to>
                                        <p:strVal val="hidden"/>
                                      </p:to>
                                    </p:set>
                                  </p:childTnLst>
                                </p:cTn>
                              </p:par>
                              <p:par>
                                <p:cTn id="52" presetID="1" presetClass="exit" presetSubtype="0" fill="hold" nodeType="withEffect">
                                  <p:stCondLst>
                                    <p:cond delay="0"/>
                                  </p:stCondLst>
                                  <p:childTnLst>
                                    <p:set>
                                      <p:cBhvr>
                                        <p:cTn id="53" dur="1" fill="hold">
                                          <p:stCondLst>
                                            <p:cond delay="0"/>
                                          </p:stCondLst>
                                        </p:cTn>
                                        <p:tgtEl>
                                          <p:spTgt spid="13"/>
                                        </p:tgtEl>
                                        <p:attrNameLst>
                                          <p:attrName>style.visibility</p:attrName>
                                        </p:attrNameLst>
                                      </p:cBhvr>
                                      <p:to>
                                        <p:strVal val="hidden"/>
                                      </p:to>
                                    </p:set>
                                  </p:childTnLst>
                                </p:cTn>
                              </p:par>
                            </p:childTnLst>
                          </p:cTn>
                        </p:par>
                        <p:par>
                          <p:cTn id="54" fill="hold">
                            <p:stCondLst>
                              <p:cond delay="500"/>
                            </p:stCondLst>
                            <p:childTnLst>
                              <p:par>
                                <p:cTn id="55" presetID="6" presetClass="emph" presetSubtype="0" fill="hold" nodeType="afterEffect">
                                  <p:stCondLst>
                                    <p:cond delay="0"/>
                                  </p:stCondLst>
                                  <p:childTnLst>
                                    <p:animScale>
                                      <p:cBhvr>
                                        <p:cTn id="56" dur="500" fill="hold"/>
                                        <p:tgtEl>
                                          <p:spTgt spid="5125"/>
                                        </p:tgtEl>
                                      </p:cBhvr>
                                      <p:by x="35000" y="35000"/>
                                    </p:animScale>
                                  </p:childTnLst>
                                </p:cTn>
                              </p:par>
                              <p:par>
                                <p:cTn id="57" presetID="63" presetClass="path" presetSubtype="0" accel="50000" decel="50000" fill="hold" nodeType="withEffect">
                                  <p:stCondLst>
                                    <p:cond delay="0"/>
                                  </p:stCondLst>
                                  <p:childTnLst>
                                    <p:animMotion origin="layout" path="M -1.66667E-6 4.88437E-6 L 0.0908 -0.00139 " pathEditMode="relative" rAng="0" ptsTypes="AA">
                                      <p:cBhvr>
                                        <p:cTn id="58" dur="500" fill="hold"/>
                                        <p:tgtEl>
                                          <p:spTgt spid="5125"/>
                                        </p:tgtEl>
                                        <p:attrNameLst>
                                          <p:attrName>ppt_x</p:attrName>
                                          <p:attrName>ppt_y</p:attrName>
                                        </p:attrNameLst>
                                      </p:cBhvr>
                                      <p:rCtr x="4531" y="-69"/>
                                    </p:animMotion>
                                  </p:childTnLst>
                                </p:cTn>
                              </p:par>
                            </p:childTnLst>
                          </p:cTn>
                        </p:par>
                        <p:par>
                          <p:cTn id="59" fill="hold">
                            <p:stCondLst>
                              <p:cond delay="1000"/>
                            </p:stCondLst>
                            <p:childTnLst>
                              <p:par>
                                <p:cTn id="60" presetID="1" presetClass="exit" presetSubtype="0" fill="hold" nodeType="afterEffect">
                                  <p:stCondLst>
                                    <p:cond delay="0"/>
                                  </p:stCondLst>
                                  <p:childTnLst>
                                    <p:set>
                                      <p:cBhvr>
                                        <p:cTn id="61" dur="1" fill="hold">
                                          <p:stCondLst>
                                            <p:cond delay="0"/>
                                          </p:stCondLst>
                                        </p:cTn>
                                        <p:tgtEl>
                                          <p:spTgt spid="5125"/>
                                        </p:tgtEl>
                                        <p:attrNameLst>
                                          <p:attrName>style.visibility</p:attrName>
                                        </p:attrNameLst>
                                      </p:cBhvr>
                                      <p:to>
                                        <p:strVal val="hidden"/>
                                      </p:to>
                                    </p:set>
                                  </p:childTnLst>
                                </p:cTn>
                              </p:par>
                            </p:childTnLst>
                          </p:cTn>
                        </p:par>
                        <p:par>
                          <p:cTn id="62" fill="hold">
                            <p:stCondLst>
                              <p:cond delay="1000"/>
                            </p:stCondLst>
                            <p:childTnLst>
                              <p:par>
                                <p:cTn id="63" presetID="10" presetClass="entr" presetSubtype="0" fill="hold"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fade">
                                      <p:cBhvr>
                                        <p:cTn id="65" dur="500"/>
                                        <p:tgtEl>
                                          <p:spTgt spid="58"/>
                                        </p:tgtEl>
                                      </p:cBhvr>
                                    </p:animEffect>
                                  </p:childTnLst>
                                </p:cTn>
                              </p:par>
                            </p:childTnLst>
                          </p:cTn>
                        </p:par>
                        <p:par>
                          <p:cTn id="66" fill="hold">
                            <p:stCondLst>
                              <p:cond delay="1500"/>
                            </p:stCondLst>
                            <p:childTnLst>
                              <p:par>
                                <p:cTn id="67" presetID="1" presetClass="exit" presetSubtype="0" fill="hold" nodeType="afterEffect">
                                  <p:stCondLst>
                                    <p:cond delay="0"/>
                                  </p:stCondLst>
                                  <p:childTnLst>
                                    <p:set>
                                      <p:cBhvr>
                                        <p:cTn id="68" dur="1" fill="hold">
                                          <p:stCondLst>
                                            <p:cond delay="0"/>
                                          </p:stCondLst>
                                        </p:cTn>
                                        <p:tgtEl>
                                          <p:spTgt spid="58"/>
                                        </p:tgtEl>
                                        <p:attrNameLst>
                                          <p:attrName>style.visibility</p:attrName>
                                        </p:attrNameLst>
                                      </p:cBhvr>
                                      <p:to>
                                        <p:strVal val="hidden"/>
                                      </p:to>
                                    </p:set>
                                  </p:childTnLst>
                                </p:cTn>
                              </p:par>
                              <p:par>
                                <p:cTn id="69" presetID="22" presetClass="entr" presetSubtype="8" fill="hold" nodeType="with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1500"/>
                                        <p:tgtEl>
                                          <p:spTgt spid="54"/>
                                        </p:tgtEl>
                                      </p:cBhvr>
                                    </p:animEffect>
                                  </p:childTnLst>
                                </p:cTn>
                              </p:par>
                              <p:par>
                                <p:cTn id="72" presetID="22" presetClass="entr" presetSubtype="2" fill="hold" nodeType="withEffect">
                                  <p:stCondLst>
                                    <p:cond delay="500"/>
                                  </p:stCondLst>
                                  <p:childTnLst>
                                    <p:set>
                                      <p:cBhvr>
                                        <p:cTn id="73" dur="1" fill="hold">
                                          <p:stCondLst>
                                            <p:cond delay="0"/>
                                          </p:stCondLst>
                                        </p:cTn>
                                        <p:tgtEl>
                                          <p:spTgt spid="5124"/>
                                        </p:tgtEl>
                                        <p:attrNameLst>
                                          <p:attrName>style.visibility</p:attrName>
                                        </p:attrNameLst>
                                      </p:cBhvr>
                                      <p:to>
                                        <p:strVal val="visible"/>
                                      </p:to>
                                    </p:set>
                                    <p:animEffect transition="in" filter="wipe(right)">
                                      <p:cBhvr>
                                        <p:cTn id="74" dur="1000"/>
                                        <p:tgtEl>
                                          <p:spTgt spid="5124"/>
                                        </p:tgtEl>
                                      </p:cBhvr>
                                    </p:animEffect>
                                  </p:childTnLst>
                                </p:cTn>
                              </p:par>
                            </p:childTnLst>
                          </p:cTn>
                        </p:par>
                        <p:par>
                          <p:cTn id="75" fill="hold">
                            <p:stCondLst>
                              <p:cond delay="3000"/>
                            </p:stCondLst>
                            <p:childTnLst>
                              <p:par>
                                <p:cTn id="76" presetID="8" presetClass="emph" presetSubtype="0" fill="hold" nodeType="afterEffect">
                                  <p:stCondLst>
                                    <p:cond delay="0"/>
                                  </p:stCondLst>
                                  <p:childTnLst>
                                    <p:animRot by="10800000">
                                      <p:cBhvr>
                                        <p:cTn id="77" dur="2000" fill="hold"/>
                                        <p:tgtEl>
                                          <p:spTgt spid="54"/>
                                        </p:tgtEl>
                                        <p:attrNameLst>
                                          <p:attrName>r</p:attrName>
                                        </p:attrNameLst>
                                      </p:cBhvr>
                                    </p:animRo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nodeType="clickEffect">
                                  <p:stCondLst>
                                    <p:cond delay="0"/>
                                  </p:stCondLst>
                                  <p:childTnLst>
                                    <p:animEffect transition="out" filter="fade">
                                      <p:cBhvr>
                                        <p:cTn id="81" dur="500"/>
                                        <p:tgtEl>
                                          <p:spTgt spid="54"/>
                                        </p:tgtEl>
                                      </p:cBhvr>
                                    </p:animEffect>
                                    <p:set>
                                      <p:cBhvr>
                                        <p:cTn id="82" dur="1" fill="hold">
                                          <p:stCondLst>
                                            <p:cond delay="499"/>
                                          </p:stCondLst>
                                        </p:cTn>
                                        <p:tgtEl>
                                          <p:spTgt spid="54"/>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5124"/>
                                        </p:tgtEl>
                                      </p:cBhvr>
                                    </p:animEffect>
                                    <p:set>
                                      <p:cBhvr>
                                        <p:cTn id="85" dur="1" fill="hold">
                                          <p:stCondLst>
                                            <p:cond delay="499"/>
                                          </p:stCondLst>
                                        </p:cTn>
                                        <p:tgtEl>
                                          <p:spTgt spid="5124"/>
                                        </p:tgtEl>
                                        <p:attrNameLst>
                                          <p:attrName>style.visibility</p:attrName>
                                        </p:attrNameLst>
                                      </p:cBhvr>
                                      <p:to>
                                        <p:strVal val="hidden"/>
                                      </p:to>
                                    </p:set>
                                  </p:childTnLst>
                                </p:cTn>
                              </p:par>
                              <p:par>
                                <p:cTn id="86" presetID="53" presetClass="entr" presetSubtype="16" fill="hold" nodeType="withEffect">
                                  <p:stCondLst>
                                    <p:cond delay="0"/>
                                  </p:stCondLst>
                                  <p:childTnLst>
                                    <p:set>
                                      <p:cBhvr>
                                        <p:cTn id="87" dur="1" fill="hold">
                                          <p:stCondLst>
                                            <p:cond delay="0"/>
                                          </p:stCondLst>
                                        </p:cTn>
                                        <p:tgtEl>
                                          <p:spTgt spid="84"/>
                                        </p:tgtEl>
                                        <p:attrNameLst>
                                          <p:attrName>style.visibility</p:attrName>
                                        </p:attrNameLst>
                                      </p:cBhvr>
                                      <p:to>
                                        <p:strVal val="visible"/>
                                      </p:to>
                                    </p:set>
                                    <p:anim calcmode="lin" valueType="num">
                                      <p:cBhvr>
                                        <p:cTn id="88" dur="500" fill="hold"/>
                                        <p:tgtEl>
                                          <p:spTgt spid="84"/>
                                        </p:tgtEl>
                                        <p:attrNameLst>
                                          <p:attrName>ppt_w</p:attrName>
                                        </p:attrNameLst>
                                      </p:cBhvr>
                                      <p:tavLst>
                                        <p:tav tm="0">
                                          <p:val>
                                            <p:fltVal val="0"/>
                                          </p:val>
                                        </p:tav>
                                        <p:tav tm="100000">
                                          <p:val>
                                            <p:strVal val="#ppt_w"/>
                                          </p:val>
                                        </p:tav>
                                      </p:tavLst>
                                    </p:anim>
                                    <p:anim calcmode="lin" valueType="num">
                                      <p:cBhvr>
                                        <p:cTn id="89" dur="500" fill="hold"/>
                                        <p:tgtEl>
                                          <p:spTgt spid="84"/>
                                        </p:tgtEl>
                                        <p:attrNameLst>
                                          <p:attrName>ppt_h</p:attrName>
                                        </p:attrNameLst>
                                      </p:cBhvr>
                                      <p:tavLst>
                                        <p:tav tm="0">
                                          <p:val>
                                            <p:fltVal val="0"/>
                                          </p:val>
                                        </p:tav>
                                        <p:tav tm="100000">
                                          <p:val>
                                            <p:strVal val="#ppt_h"/>
                                          </p:val>
                                        </p:tav>
                                      </p:tavLst>
                                    </p:anim>
                                    <p:animEffect transition="in" filter="fade">
                                      <p:cBhvr>
                                        <p:cTn id="90" dur="500"/>
                                        <p:tgtEl>
                                          <p:spTgt spid="84"/>
                                        </p:tgtEl>
                                      </p:cBhvr>
                                    </p:animEffect>
                                  </p:childTnLst>
                                </p:cTn>
                              </p:par>
                            </p:childTnLst>
                          </p:cTn>
                        </p:par>
                        <p:par>
                          <p:cTn id="91" fill="hold">
                            <p:stCondLst>
                              <p:cond delay="500"/>
                            </p:stCondLst>
                            <p:childTnLst>
                              <p:par>
                                <p:cTn id="92" presetID="22" presetClass="entr" presetSubtype="1" fill="hold" nodeType="afterEffect">
                                  <p:stCondLst>
                                    <p:cond delay="0"/>
                                  </p:stCondLst>
                                  <p:childTnLst>
                                    <p:set>
                                      <p:cBhvr>
                                        <p:cTn id="93" dur="1" fill="hold">
                                          <p:stCondLst>
                                            <p:cond delay="0"/>
                                          </p:stCondLst>
                                        </p:cTn>
                                        <p:tgtEl>
                                          <p:spTgt spid="132"/>
                                        </p:tgtEl>
                                        <p:attrNameLst>
                                          <p:attrName>style.visibility</p:attrName>
                                        </p:attrNameLst>
                                      </p:cBhvr>
                                      <p:to>
                                        <p:strVal val="visible"/>
                                      </p:to>
                                    </p:set>
                                    <p:animEffect transition="in" filter="wipe(up)">
                                      <p:cBhvr>
                                        <p:cTn id="94" dur="500"/>
                                        <p:tgtEl>
                                          <p:spTgt spid="132"/>
                                        </p:tgtEl>
                                      </p:cBhvr>
                                    </p:animEffect>
                                  </p:childTnLst>
                                </p:cTn>
                              </p:par>
                            </p:childTnLst>
                          </p:cTn>
                        </p:par>
                        <p:par>
                          <p:cTn id="95" fill="hold">
                            <p:stCondLst>
                              <p:cond delay="1000"/>
                            </p:stCondLst>
                            <p:childTnLst>
                              <p:par>
                                <p:cTn id="96" presetID="22" presetClass="entr" presetSubtype="4" fill="hold" nodeType="afterEffect">
                                  <p:stCondLst>
                                    <p:cond delay="0"/>
                                  </p:stCondLst>
                                  <p:iterate type="lt">
                                    <p:tmPct val="10000"/>
                                  </p:iterate>
                                  <p:childTnLst>
                                    <p:set>
                                      <p:cBhvr>
                                        <p:cTn id="97" dur="1" fill="hold">
                                          <p:stCondLst>
                                            <p:cond delay="0"/>
                                          </p:stCondLst>
                                        </p:cTn>
                                        <p:tgtEl>
                                          <p:spTgt spid="105">
                                            <p:txEl>
                                              <p:pRg st="0" end="0"/>
                                            </p:txEl>
                                          </p:spTgt>
                                        </p:tgtEl>
                                        <p:attrNameLst>
                                          <p:attrName>style.visibility</p:attrName>
                                        </p:attrNameLst>
                                      </p:cBhvr>
                                      <p:to>
                                        <p:strVal val="visible"/>
                                      </p:to>
                                    </p:set>
                                    <p:animEffect transition="in" filter="wipe(down)">
                                      <p:cBhvr>
                                        <p:cTn id="98" dur="1250"/>
                                        <p:tgtEl>
                                          <p:spTgt spid="105">
                                            <p:txEl>
                                              <p:pRg st="0" end="0"/>
                                            </p:txEl>
                                          </p:spTgt>
                                        </p:tgtEl>
                                      </p:cBhvr>
                                    </p:animEffect>
                                  </p:childTnLst>
                                </p:cTn>
                              </p:par>
                              <p:par>
                                <p:cTn id="99" presetID="22" presetClass="entr" presetSubtype="2" repeatCount="indefinite" fill="hold" nodeType="withEffect">
                                  <p:stCondLst>
                                    <p:cond delay="0"/>
                                  </p:stCondLst>
                                  <p:childTnLst>
                                    <p:set>
                                      <p:cBhvr>
                                        <p:cTn id="100" dur="1" fill="hold">
                                          <p:stCondLst>
                                            <p:cond delay="0"/>
                                          </p:stCondLst>
                                        </p:cTn>
                                        <p:tgtEl>
                                          <p:spTgt spid="104"/>
                                        </p:tgtEl>
                                        <p:attrNameLst>
                                          <p:attrName>style.visibility</p:attrName>
                                        </p:attrNameLst>
                                      </p:cBhvr>
                                      <p:to>
                                        <p:strVal val="visible"/>
                                      </p:to>
                                    </p:set>
                                    <p:animEffect transition="in" filter="wipe(right)">
                                      <p:cBhvr>
                                        <p:cTn id="101" dur="500"/>
                                        <p:tgtEl>
                                          <p:spTgt spid="104"/>
                                        </p:tgtEl>
                                      </p:cBhvr>
                                    </p:animEffect>
                                  </p:childTnLst>
                                </p:cTn>
                              </p:par>
                              <p:par>
                                <p:cTn id="102" presetID="1" presetClass="entr" presetSubtype="0" fill="hold" grpId="2" nodeType="withEffect">
                                  <p:stCondLst>
                                    <p:cond delay="0"/>
                                  </p:stCondLst>
                                  <p:childTnLst>
                                    <p:set>
                                      <p:cBhvr>
                                        <p:cTn id="103" dur="1" fill="hold">
                                          <p:stCondLst>
                                            <p:cond delay="0"/>
                                          </p:stCondLst>
                                        </p:cTn>
                                        <p:tgtEl>
                                          <p:spTgt spid="85"/>
                                        </p:tgtEl>
                                        <p:attrNameLst>
                                          <p:attrName>style.visibility</p:attrName>
                                        </p:attrNameLst>
                                      </p:cBhvr>
                                      <p:to>
                                        <p:strVal val="visible"/>
                                      </p:to>
                                    </p:set>
                                  </p:childTnLst>
                                </p:cTn>
                              </p:par>
                              <p:par>
                                <p:cTn id="104" presetID="1" presetClass="entr" presetSubtype="0" fill="hold" grpId="1" nodeType="withEffect">
                                  <p:stCondLst>
                                    <p:cond delay="500"/>
                                  </p:stCondLst>
                                  <p:childTnLst>
                                    <p:set>
                                      <p:cBhvr>
                                        <p:cTn id="105" dur="1" fill="hold">
                                          <p:stCondLst>
                                            <p:cond delay="0"/>
                                          </p:stCondLst>
                                        </p:cTn>
                                        <p:tgtEl>
                                          <p:spTgt spid="112"/>
                                        </p:tgtEl>
                                        <p:attrNameLst>
                                          <p:attrName>style.visibility</p:attrName>
                                        </p:attrNameLst>
                                      </p:cBhvr>
                                      <p:to>
                                        <p:strVal val="visible"/>
                                      </p:to>
                                    </p:set>
                                  </p:childTnLst>
                                </p:cTn>
                              </p:par>
                              <p:par>
                                <p:cTn id="106" presetID="1" presetClass="entr" presetSubtype="0" fill="hold" grpId="1" nodeType="withEffect">
                                  <p:stCondLst>
                                    <p:cond delay="1000"/>
                                  </p:stCondLst>
                                  <p:childTnLst>
                                    <p:set>
                                      <p:cBhvr>
                                        <p:cTn id="107" dur="1" fill="hold">
                                          <p:stCondLst>
                                            <p:cond delay="0"/>
                                          </p:stCondLst>
                                        </p:cTn>
                                        <p:tgtEl>
                                          <p:spTgt spid="113"/>
                                        </p:tgtEl>
                                        <p:attrNameLst>
                                          <p:attrName>style.visibility</p:attrName>
                                        </p:attrNameLst>
                                      </p:cBhvr>
                                      <p:to>
                                        <p:strVal val="visible"/>
                                      </p:to>
                                    </p:set>
                                  </p:childTnLst>
                                </p:cTn>
                              </p:par>
                              <p:par>
                                <p:cTn id="108" presetID="42" presetClass="path" presetSubtype="0" repeatCount="indefinite" fill="hold" grpId="1" nodeType="withEffect">
                                  <p:stCondLst>
                                    <p:cond delay="0"/>
                                  </p:stCondLst>
                                  <p:childTnLst>
                                    <p:animMotion origin="layout" path="M -2.77778E-6 1.78811E-6 L -0.70885 0.00046 " pathEditMode="relative" rAng="0" ptsTypes="AA">
                                      <p:cBhvr>
                                        <p:cTn id="109" dur="2000" fill="hold"/>
                                        <p:tgtEl>
                                          <p:spTgt spid="85"/>
                                        </p:tgtEl>
                                        <p:attrNameLst>
                                          <p:attrName>ppt_x</p:attrName>
                                          <p:attrName>ppt_y</p:attrName>
                                        </p:attrNameLst>
                                      </p:cBhvr>
                                      <p:rCtr x="-35451" y="23"/>
                                    </p:animMotion>
                                  </p:childTnLst>
                                </p:cTn>
                              </p:par>
                              <p:par>
                                <p:cTn id="110" presetID="42" presetClass="path" presetSubtype="0" repeatCount="indefinite" fill="hold" grpId="0" nodeType="withEffect">
                                  <p:stCondLst>
                                    <p:cond delay="500"/>
                                  </p:stCondLst>
                                  <p:childTnLst>
                                    <p:animMotion origin="layout" path="M -2.77778E-6 1.78811E-6 L -0.70885 0.00046 " pathEditMode="relative" rAng="0" ptsTypes="AA">
                                      <p:cBhvr>
                                        <p:cTn id="111" dur="2000" fill="hold"/>
                                        <p:tgtEl>
                                          <p:spTgt spid="112"/>
                                        </p:tgtEl>
                                        <p:attrNameLst>
                                          <p:attrName>ppt_x</p:attrName>
                                          <p:attrName>ppt_y</p:attrName>
                                        </p:attrNameLst>
                                      </p:cBhvr>
                                      <p:rCtr x="-35451" y="23"/>
                                    </p:animMotion>
                                  </p:childTnLst>
                                </p:cTn>
                              </p:par>
                              <p:par>
                                <p:cTn id="112" presetID="42" presetClass="path" presetSubtype="0" repeatCount="indefinite" fill="hold" grpId="0" nodeType="withEffect">
                                  <p:stCondLst>
                                    <p:cond delay="1000"/>
                                  </p:stCondLst>
                                  <p:childTnLst>
                                    <p:animMotion origin="layout" path="M -2.77778E-6 1.78811E-6 L -0.70885 0.00046 " pathEditMode="relative" rAng="0" ptsTypes="AA">
                                      <p:cBhvr>
                                        <p:cTn id="113" dur="2000" fill="hold"/>
                                        <p:tgtEl>
                                          <p:spTgt spid="113"/>
                                        </p:tgtEl>
                                        <p:attrNameLst>
                                          <p:attrName>ppt_x</p:attrName>
                                          <p:attrName>ppt_y</p:attrName>
                                        </p:attrNameLst>
                                      </p:cBhvr>
                                      <p:rCtr x="-35451"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6" grpId="2" animBg="1"/>
      <p:bldP spid="85" grpId="1" animBg="1"/>
      <p:bldP spid="85" grpId="2" animBg="1"/>
      <p:bldP spid="112" grpId="0" animBg="1"/>
      <p:bldP spid="112" grpId="1" animBg="1"/>
      <p:bldP spid="113" grpId="0" animBg="1"/>
      <p:bldP spid="113"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84389"/>
            <a:ext cx="1692275" cy="529772"/>
            <a:chOff x="0" y="284389"/>
            <a:chExt cx="1692275" cy="529772"/>
          </a:xfrm>
          <a:solidFill>
            <a:srgbClr val="38507C"/>
          </a:solidFill>
        </p:grpSpPr>
        <p:sp>
          <p:nvSpPr>
            <p:cNvPr id="5" name="矩形 4"/>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6" name="矩形 5"/>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0" y="284389"/>
            <a:ext cx="4244585" cy="529772"/>
            <a:chOff x="0" y="284389"/>
            <a:chExt cx="1571087" cy="529772"/>
          </a:xfrm>
          <a:solidFill>
            <a:srgbClr val="38507C"/>
          </a:solidFill>
        </p:grpSpPr>
        <p:sp>
          <p:nvSpPr>
            <p:cNvPr id="9" name="矩形 8"/>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自身抗体检测的发展方向</a:t>
              </a:r>
            </a:p>
          </p:txBody>
        </p:sp>
        <p:sp>
          <p:nvSpPr>
            <p:cNvPr id="10" name="矩形 9"/>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1" name="直接连接符 10"/>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a:off x="323529" y="1052736"/>
            <a:ext cx="4248472" cy="636240"/>
          </a:xfrm>
          <a:prstGeom prst="round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ECEDEF"/>
                </a:solidFill>
                <a:latin typeface="微软雅黑" panose="020B0503020204020204" pitchFamily="34" charset="-122"/>
                <a:ea typeface="微软雅黑" panose="020B0503020204020204" pitchFamily="34" charset="-122"/>
              </a:rPr>
              <a:t>3. </a:t>
            </a:r>
            <a:r>
              <a:rPr lang="zh-CN" altLang="en-US" sz="2400" b="1" dirty="0">
                <a:solidFill>
                  <a:srgbClr val="ECEDEF"/>
                </a:solidFill>
                <a:latin typeface="微软雅黑" panose="020B0503020204020204" pitchFamily="34" charset="-122"/>
                <a:ea typeface="微软雅黑" panose="020B0503020204020204" pitchFamily="34" charset="-122"/>
              </a:rPr>
              <a:t>应用范围在不断扩展</a:t>
            </a:r>
          </a:p>
        </p:txBody>
      </p:sp>
      <p:sp>
        <p:nvSpPr>
          <p:cNvPr id="13" name="圆角矩形 12"/>
          <p:cNvSpPr/>
          <p:nvPr/>
        </p:nvSpPr>
        <p:spPr>
          <a:xfrm>
            <a:off x="5364088" y="2204864"/>
            <a:ext cx="2401655" cy="636240"/>
          </a:xfrm>
          <a:prstGeom prst="round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ECEDEF"/>
                </a:solidFill>
                <a:latin typeface="微软雅黑" panose="020B0503020204020204" pitchFamily="34" charset="-122"/>
                <a:ea typeface="微软雅黑" panose="020B0503020204020204" pitchFamily="34" charset="-122"/>
              </a:rPr>
              <a:t>常见肝病</a:t>
            </a:r>
          </a:p>
        </p:txBody>
      </p:sp>
      <p:pic>
        <p:nvPicPr>
          <p:cNvPr id="7170" name="Picture 2" descr="c:\users\wangkaiyu\appdata\roaming\360se6\User Data\temp\liverfunction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3091" y="2204864"/>
            <a:ext cx="4528796" cy="406055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wangkaiyu\appdata\roaming\360se6\User Data\temp\liverfunctions.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9381" t="24620" b="46722"/>
          <a:stretch/>
        </p:blipFill>
        <p:spPr bwMode="auto">
          <a:xfrm>
            <a:off x="3174715" y="3356992"/>
            <a:ext cx="1839572" cy="1163637"/>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组合 17"/>
          <p:cNvGrpSpPr/>
          <p:nvPr/>
        </p:nvGrpSpPr>
        <p:grpSpPr>
          <a:xfrm>
            <a:off x="5442054" y="3177451"/>
            <a:ext cx="2730346" cy="3000821"/>
            <a:chOff x="5442054" y="3501008"/>
            <a:chExt cx="2730346" cy="3000821"/>
          </a:xfrm>
        </p:grpSpPr>
        <p:sp>
          <p:nvSpPr>
            <p:cNvPr id="14" name="TextBox 13"/>
            <p:cNvSpPr txBox="1"/>
            <p:nvPr/>
          </p:nvSpPr>
          <p:spPr>
            <a:xfrm>
              <a:off x="5868144" y="3501008"/>
              <a:ext cx="2304256" cy="3000821"/>
            </a:xfrm>
            <a:prstGeom prst="rect">
              <a:avLst/>
            </a:prstGeom>
            <a:noFill/>
          </p:spPr>
          <p:txBody>
            <a:bodyPr wrap="square" rtlCol="0">
              <a:spAutoFit/>
            </a:bodyPr>
            <a:lstStyle/>
            <a:p>
              <a:pPr>
                <a:lnSpc>
                  <a:spcPct val="150000"/>
                </a:lnSpc>
              </a:pPr>
              <a:r>
                <a:rPr lang="zh-CN" altLang="en-US" b="1" dirty="0">
                  <a:solidFill>
                    <a:srgbClr val="38507C"/>
                  </a:solidFill>
                  <a:latin typeface="微软雅黑" pitchFamily="34" charset="-122"/>
                  <a:ea typeface="微软雅黑" pitchFamily="34" charset="-122"/>
                </a:rPr>
                <a:t>自身免疫性肝病</a:t>
              </a:r>
              <a:endParaRPr lang="en-US" altLang="zh-CN" b="1" dirty="0">
                <a:solidFill>
                  <a:srgbClr val="38507C"/>
                </a:solidFill>
                <a:latin typeface="微软雅黑" pitchFamily="34" charset="-122"/>
                <a:ea typeface="微软雅黑" pitchFamily="34" charset="-122"/>
              </a:endParaRPr>
            </a:p>
            <a:p>
              <a:pPr>
                <a:lnSpc>
                  <a:spcPct val="150000"/>
                </a:lnSpc>
              </a:pPr>
              <a:r>
                <a:rPr lang="zh-CN" altLang="en-US" b="1" dirty="0">
                  <a:solidFill>
                    <a:srgbClr val="38507C"/>
                  </a:solidFill>
                  <a:latin typeface="微软雅黑" pitchFamily="34" charset="-122"/>
                  <a:ea typeface="微软雅黑" pitchFamily="34" charset="-122"/>
                </a:rPr>
                <a:t>病毒性肝炎</a:t>
              </a:r>
              <a:endParaRPr lang="en-US" altLang="zh-CN" b="1" dirty="0">
                <a:solidFill>
                  <a:srgbClr val="38507C"/>
                </a:solidFill>
                <a:latin typeface="微软雅黑" pitchFamily="34" charset="-122"/>
                <a:ea typeface="微软雅黑" pitchFamily="34" charset="-122"/>
              </a:endParaRPr>
            </a:p>
            <a:p>
              <a:pPr>
                <a:lnSpc>
                  <a:spcPct val="150000"/>
                </a:lnSpc>
              </a:pPr>
              <a:r>
                <a:rPr lang="zh-CN" altLang="en-US" b="1" dirty="0">
                  <a:solidFill>
                    <a:srgbClr val="38507C"/>
                  </a:solidFill>
                  <a:latin typeface="微软雅黑" pitchFamily="34" charset="-122"/>
                  <a:ea typeface="微软雅黑" pitchFamily="34" charset="-122"/>
                </a:rPr>
                <a:t>药物性肝损伤</a:t>
              </a:r>
              <a:endParaRPr lang="en-US" altLang="zh-CN" b="1" dirty="0">
                <a:solidFill>
                  <a:srgbClr val="38507C"/>
                </a:solidFill>
                <a:latin typeface="微软雅黑" pitchFamily="34" charset="-122"/>
                <a:ea typeface="微软雅黑" pitchFamily="34" charset="-122"/>
              </a:endParaRPr>
            </a:p>
            <a:p>
              <a:pPr>
                <a:lnSpc>
                  <a:spcPct val="150000"/>
                </a:lnSpc>
              </a:pPr>
              <a:r>
                <a:rPr lang="zh-CN" altLang="en-US" b="1" dirty="0">
                  <a:solidFill>
                    <a:srgbClr val="38507C"/>
                  </a:solidFill>
                  <a:latin typeface="微软雅黑" pitchFamily="34" charset="-122"/>
                  <a:ea typeface="微软雅黑" pitchFamily="34" charset="-122"/>
                </a:rPr>
                <a:t>酒精性非酒精肝病</a:t>
              </a:r>
              <a:endParaRPr lang="en-US" altLang="zh-CN" b="1" dirty="0">
                <a:solidFill>
                  <a:srgbClr val="38507C"/>
                </a:solidFill>
                <a:latin typeface="微软雅黑" pitchFamily="34" charset="-122"/>
                <a:ea typeface="微软雅黑" pitchFamily="34" charset="-122"/>
              </a:endParaRPr>
            </a:p>
            <a:p>
              <a:pPr>
                <a:lnSpc>
                  <a:spcPct val="150000"/>
                </a:lnSpc>
              </a:pPr>
              <a:r>
                <a:rPr lang="zh-CN" altLang="en-US" b="1" dirty="0">
                  <a:solidFill>
                    <a:srgbClr val="38507C"/>
                  </a:solidFill>
                  <a:latin typeface="微软雅黑" pitchFamily="34" charset="-122"/>
                  <a:ea typeface="微软雅黑" pitchFamily="34" charset="-122"/>
                </a:rPr>
                <a:t>遗传代谢性</a:t>
              </a:r>
              <a:endParaRPr lang="en-US" altLang="zh-CN" b="1" dirty="0">
                <a:solidFill>
                  <a:srgbClr val="38507C"/>
                </a:solidFill>
                <a:latin typeface="微软雅黑" pitchFamily="34" charset="-122"/>
                <a:ea typeface="微软雅黑" pitchFamily="34" charset="-122"/>
              </a:endParaRPr>
            </a:p>
            <a:p>
              <a:pPr>
                <a:lnSpc>
                  <a:spcPct val="150000"/>
                </a:lnSpc>
              </a:pPr>
              <a:r>
                <a:rPr lang="zh-CN" altLang="en-US" b="1" dirty="0">
                  <a:solidFill>
                    <a:srgbClr val="38507C"/>
                  </a:solidFill>
                  <a:latin typeface="微软雅黑" pitchFamily="34" charset="-122"/>
                  <a:ea typeface="微软雅黑" pitchFamily="34" charset="-122"/>
                </a:rPr>
                <a:t>其他原因导致肝损伤</a:t>
              </a:r>
              <a:endParaRPr lang="en-US" altLang="zh-CN" b="1" dirty="0">
                <a:solidFill>
                  <a:srgbClr val="38507C"/>
                </a:solidFill>
                <a:latin typeface="微软雅黑" pitchFamily="34" charset="-122"/>
                <a:ea typeface="微软雅黑" pitchFamily="34" charset="-122"/>
              </a:endParaRPr>
            </a:p>
            <a:p>
              <a:pPr>
                <a:lnSpc>
                  <a:spcPct val="150000"/>
                </a:lnSpc>
              </a:pPr>
              <a:r>
                <a:rPr lang="zh-CN" altLang="en-US" b="1" dirty="0">
                  <a:solidFill>
                    <a:srgbClr val="38507C"/>
                  </a:solidFill>
                  <a:latin typeface="微软雅黑" pitchFamily="34" charset="-122"/>
                  <a:ea typeface="微软雅黑" pitchFamily="34" charset="-122"/>
                </a:rPr>
                <a:t>脂肪性肝病</a:t>
              </a:r>
            </a:p>
          </p:txBody>
        </p:sp>
        <p:pic>
          <p:nvPicPr>
            <p:cNvPr id="717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2054" y="5325099"/>
              <a:ext cx="341203" cy="22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2054" y="3692479"/>
              <a:ext cx="341203" cy="22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2054" y="4100634"/>
              <a:ext cx="341203" cy="22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2054" y="4508789"/>
              <a:ext cx="341203" cy="22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2054" y="4916944"/>
              <a:ext cx="341203" cy="22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2054" y="5733256"/>
              <a:ext cx="341203" cy="22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54933" y="5859103"/>
            <a:ext cx="341203" cy="22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172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0" y="284389"/>
            <a:ext cx="1692275" cy="529772"/>
            <a:chOff x="0" y="284389"/>
            <a:chExt cx="1692275" cy="529772"/>
          </a:xfrm>
          <a:solidFill>
            <a:srgbClr val="38507C"/>
          </a:solidFill>
        </p:grpSpPr>
        <p:sp>
          <p:nvSpPr>
            <p:cNvPr id="6" name="矩形 5"/>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7" name="矩形 6"/>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7"/>
          <p:cNvGrpSpPr/>
          <p:nvPr/>
        </p:nvGrpSpPr>
        <p:grpSpPr>
          <a:xfrm>
            <a:off x="0" y="284389"/>
            <a:ext cx="4244585" cy="529772"/>
            <a:chOff x="0" y="284389"/>
            <a:chExt cx="1571087" cy="529772"/>
          </a:xfrm>
          <a:solidFill>
            <a:srgbClr val="38507C"/>
          </a:solidFill>
        </p:grpSpPr>
        <p:sp>
          <p:nvSpPr>
            <p:cNvPr id="9" name="矩形 8"/>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自身抗体与自身免疫性疾病</a:t>
              </a:r>
            </a:p>
          </p:txBody>
        </p:sp>
        <p:sp>
          <p:nvSpPr>
            <p:cNvPr id="10" name="矩形 9"/>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2" name="直接连接符 11"/>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7231066" y="312525"/>
            <a:ext cx="1415772"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自身免疫</a:t>
            </a:r>
          </a:p>
        </p:txBody>
      </p:sp>
      <p:sp>
        <p:nvSpPr>
          <p:cNvPr id="32" name="Rectangle 1027"/>
          <p:cNvSpPr txBox="1">
            <a:spLocks noChangeArrowheads="1"/>
          </p:cNvSpPr>
          <p:nvPr/>
        </p:nvSpPr>
        <p:spPr>
          <a:xfrm>
            <a:off x="395536" y="908720"/>
            <a:ext cx="8054975" cy="554355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90000"/>
              </a:lnSpc>
              <a:spcBef>
                <a:spcPct val="20000"/>
              </a:spcBef>
              <a:spcAft>
                <a:spcPts val="0"/>
              </a:spcAft>
              <a:buClrTx/>
              <a:buSzTx/>
              <a:buFont typeface="Wingdings" pitchFamily="2" charset="2"/>
              <a:buNone/>
              <a:tabLst/>
              <a:defRPr/>
            </a:pPr>
            <a:endParaRPr kumimoji="0" lang="zh-CN" altLang="en-US" sz="2400" b="1" i="0" u="none" strike="noStrike" kern="1200" cap="none" spc="0" normalizeH="0" baseline="0" noProof="0" dirty="0">
              <a:ln>
                <a:noFill/>
              </a:ln>
              <a:solidFill>
                <a:schemeClr val="hlink"/>
              </a:solidFill>
              <a:effectLst/>
              <a:uLnTx/>
              <a:uFillTx/>
              <a:latin typeface="宋体" pitchFamily="2" charset="-122"/>
              <a:ea typeface="宋体" pitchFamily="2"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0" lang="zh-CN" altLang="en-US" sz="2400" b="1" i="0" u="none" strike="noStrike" kern="1200" cap="none" spc="0" normalizeH="0" baseline="0" noProof="0" dirty="0">
                <a:ln>
                  <a:noFill/>
                </a:ln>
                <a:solidFill>
                  <a:schemeClr val="hlink"/>
                </a:solidFill>
                <a:effectLst/>
                <a:uLnTx/>
                <a:uFillTx/>
                <a:latin typeface="宋体" pitchFamily="2" charset="-122"/>
                <a:ea typeface="宋体" pitchFamily="2" charset="-122"/>
                <a:cs typeface="+mn-cs"/>
              </a:rPr>
              <a:t>  </a:t>
            </a:r>
            <a:r>
              <a:rPr kumimoji="0" lang="zh-CN" altLang="en-US" sz="3200" b="1" i="0" u="none" strike="noStrike" kern="1200" cap="none" spc="0" normalizeH="0" baseline="0" noProof="0" dirty="0">
                <a:ln>
                  <a:noFill/>
                </a:ln>
                <a:solidFill>
                  <a:srgbClr val="FF0000"/>
                </a:solidFill>
                <a:effectLst/>
                <a:uLnTx/>
                <a:uFillTx/>
                <a:latin typeface="隶书" pitchFamily="49" charset="-122"/>
                <a:ea typeface="隶书" pitchFamily="49" charset="-122"/>
                <a:cs typeface="+mn-cs"/>
              </a:rPr>
              <a:t>自身免疫</a:t>
            </a:r>
            <a:r>
              <a:rPr kumimoji="0" lang="zh-CN" altLang="en-US" sz="3200" b="1" i="0" u="none" strike="noStrike" kern="1200" cap="none" spc="0" normalizeH="0" baseline="0" noProof="0" dirty="0">
                <a:ln>
                  <a:noFill/>
                </a:ln>
                <a:solidFill>
                  <a:schemeClr val="tx1"/>
                </a:solidFill>
                <a:effectLst/>
                <a:uLnTx/>
                <a:uFillTx/>
                <a:latin typeface="隶书" pitchFamily="49" charset="-122"/>
                <a:ea typeface="隶书" pitchFamily="49" charset="-122"/>
                <a:cs typeface="+mn-cs"/>
              </a:rPr>
              <a:t>：正常情况下,机体能识别</a:t>
            </a:r>
            <a:r>
              <a:rPr kumimoji="0" lang="zh-CN" altLang="en-US" sz="3200" b="1" i="0" u="none" strike="noStrike" kern="1200" cap="none" spc="0" normalizeH="0" baseline="0" noProof="0" dirty="0">
                <a:ln>
                  <a:noFill/>
                </a:ln>
                <a:solidFill>
                  <a:schemeClr val="tx1"/>
                </a:solidFill>
                <a:effectLst/>
                <a:uLnTx/>
                <a:uFillTx/>
                <a:latin typeface="Arial"/>
                <a:ea typeface="隶书"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隶书" pitchFamily="49" charset="-122"/>
                <a:ea typeface="隶书" pitchFamily="49" charset="-122"/>
                <a:cs typeface="+mn-cs"/>
              </a:rPr>
              <a:t>自我</a:t>
            </a:r>
            <a:r>
              <a:rPr kumimoji="0" lang="zh-CN" altLang="en-US" sz="3200" b="1" i="0" u="none" strike="noStrike" kern="1200" cap="none" spc="0" normalizeH="0" baseline="0" noProof="0" dirty="0">
                <a:ln>
                  <a:noFill/>
                </a:ln>
                <a:solidFill>
                  <a:schemeClr val="tx1"/>
                </a:solidFill>
                <a:effectLst/>
                <a:uLnTx/>
                <a:uFillTx/>
                <a:latin typeface="Arial"/>
                <a:ea typeface="隶书"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隶书" pitchFamily="49" charset="-122"/>
                <a:ea typeface="隶书" pitchFamily="49" charset="-122"/>
                <a:cs typeface="+mn-cs"/>
              </a:rPr>
              <a:t>,一般对自身组织成分不产生免疫应答,或仅产生微弱的免疫应答,此为自身耐受(</a:t>
            </a:r>
            <a:r>
              <a:rPr kumimoji="0" lang="en-US" altLang="zh-CN" sz="3200" b="1" i="0" u="none" strike="noStrike" kern="1200" cap="none" spc="0" normalizeH="0" baseline="0" noProof="0" dirty="0">
                <a:ln>
                  <a:noFill/>
                </a:ln>
                <a:solidFill>
                  <a:schemeClr val="tx1"/>
                </a:solidFill>
                <a:effectLst/>
                <a:uLnTx/>
                <a:uFillTx/>
                <a:latin typeface="隶书" pitchFamily="49" charset="-122"/>
                <a:ea typeface="隶书" pitchFamily="49" charset="-122"/>
                <a:cs typeface="+mn-cs"/>
              </a:rPr>
              <a:t>self-tolerance).</a:t>
            </a:r>
            <a:r>
              <a:rPr kumimoji="0" lang="zh-CN" altLang="en-US" sz="3200" b="1" i="0" u="none" strike="noStrike" kern="1200" cap="none" spc="0" normalizeH="0" baseline="0" noProof="0" dirty="0">
                <a:ln>
                  <a:noFill/>
                </a:ln>
                <a:solidFill>
                  <a:schemeClr val="tx1"/>
                </a:solidFill>
                <a:effectLst/>
                <a:uLnTx/>
                <a:uFillTx/>
                <a:latin typeface="隶书" pitchFamily="49" charset="-122"/>
                <a:ea typeface="隶书" pitchFamily="49" charset="-122"/>
                <a:cs typeface="+mn-cs"/>
              </a:rPr>
              <a:t>在某些情况下，自身耐受遭到破坏,机体免疫系统对自身成分发生免疫应答,产生针对自身成分的自身抗体或自身反应性</a:t>
            </a:r>
            <a:r>
              <a:rPr kumimoji="0" lang="en-US" altLang="zh-CN" sz="3200" b="1" i="0" u="none" strike="noStrike" kern="1200" cap="none" spc="0" normalizeH="0" baseline="0" noProof="0" dirty="0">
                <a:ln>
                  <a:noFill/>
                </a:ln>
                <a:solidFill>
                  <a:schemeClr val="tx1"/>
                </a:solidFill>
                <a:effectLst/>
                <a:uLnTx/>
                <a:uFillTx/>
                <a:latin typeface="隶书" pitchFamily="49" charset="-122"/>
                <a:ea typeface="隶书" pitchFamily="49" charset="-122"/>
                <a:cs typeface="+mn-cs"/>
              </a:rPr>
              <a:t>T</a:t>
            </a:r>
            <a:r>
              <a:rPr kumimoji="0" lang="zh-CN" altLang="en-US" sz="3200" b="1" i="0" u="none" strike="noStrike" kern="1200" cap="none" spc="0" normalizeH="0" baseline="0" noProof="0" dirty="0">
                <a:ln>
                  <a:noFill/>
                </a:ln>
                <a:solidFill>
                  <a:schemeClr val="tx1"/>
                </a:solidFill>
                <a:effectLst/>
                <a:uLnTx/>
                <a:uFillTx/>
                <a:latin typeface="隶书" pitchFamily="49" charset="-122"/>
                <a:ea typeface="隶书" pitchFamily="49" charset="-122"/>
                <a:cs typeface="+mn-cs"/>
              </a:rPr>
              <a:t>淋巴细胞,这种现象称为自身免疫.</a:t>
            </a:r>
            <a:r>
              <a:rPr kumimoji="0" lang="zh-CN" altLang="en-US" sz="3200" b="1" i="0" u="none" strike="noStrike" kern="1200" cap="none" spc="0" normalizeH="0" baseline="0" noProof="0" dirty="0">
                <a:ln>
                  <a:noFill/>
                </a:ln>
                <a:solidFill>
                  <a:schemeClr val="tx2"/>
                </a:solidFill>
                <a:effectLst/>
                <a:uLnTx/>
                <a:uFillTx/>
                <a:latin typeface="隶书" pitchFamily="49" charset="-122"/>
                <a:ea typeface="隶书" pitchFamily="49" charset="-122"/>
                <a:cs typeface="+mn-cs"/>
              </a:rPr>
              <a:t> </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0" lang="zh-CN" altLang="en-US" sz="3200" b="1" i="0" u="none" strike="noStrike" kern="1200" cap="none" spc="0" normalizeH="0" baseline="0" noProof="0" dirty="0">
                <a:ln>
                  <a:noFill/>
                </a:ln>
                <a:solidFill>
                  <a:schemeClr val="tx2"/>
                </a:solidFill>
                <a:effectLst/>
                <a:uLnTx/>
                <a:uFillTx/>
                <a:latin typeface="隶书" pitchFamily="49" charset="-122"/>
                <a:ea typeface="隶书" pitchFamily="49" charset="-122"/>
                <a:cs typeface="+mn-cs"/>
              </a:rPr>
              <a:t>   </a:t>
            </a:r>
          </a:p>
          <a:p>
            <a:pPr marL="342900" marR="0" lvl="0" indent="-342900" algn="l" defTabSz="914400" rtl="0" eaLnBrk="1" fontAlgn="auto" latinLnBrk="0" hangingPunct="1">
              <a:lnSpc>
                <a:spcPct val="90000"/>
              </a:lnSpc>
              <a:spcBef>
                <a:spcPct val="20000"/>
              </a:spcBef>
              <a:spcAft>
                <a:spcPts val="0"/>
              </a:spcAft>
              <a:buClrTx/>
              <a:buSzTx/>
              <a:buFont typeface="Wingdings" pitchFamily="2" charset="2"/>
              <a:buNone/>
              <a:tabLst/>
              <a:defRPr/>
            </a:pPr>
            <a:r>
              <a:rPr kumimoji="0" lang="zh-CN" altLang="en-US" sz="2400" b="1" i="0" u="none" strike="noStrike" kern="1200" cap="none" spc="0" normalizeH="0" baseline="0" noProof="0" dirty="0">
                <a:ln>
                  <a:noFill/>
                </a:ln>
                <a:solidFill>
                  <a:schemeClr val="hlink"/>
                </a:solidFill>
                <a:effectLst/>
                <a:uLnTx/>
                <a:uFillTx/>
                <a:latin typeface="宋体" pitchFamily="2" charset="-122"/>
                <a:ea typeface="宋体" pitchFamily="2" charset="-122"/>
                <a:cs typeface="+mn-cs"/>
              </a:rPr>
              <a:t>      </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961414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0" y="284389"/>
            <a:ext cx="1692275" cy="529772"/>
            <a:chOff x="0" y="284389"/>
            <a:chExt cx="1692275" cy="529772"/>
          </a:xfrm>
          <a:solidFill>
            <a:srgbClr val="38507C"/>
          </a:solidFill>
        </p:grpSpPr>
        <p:sp>
          <p:nvSpPr>
            <p:cNvPr id="25" name="矩形 24"/>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26" name="矩形 25"/>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a:off x="0" y="284389"/>
            <a:ext cx="4244585" cy="529772"/>
            <a:chOff x="0" y="284389"/>
            <a:chExt cx="1571087" cy="529772"/>
          </a:xfrm>
          <a:solidFill>
            <a:srgbClr val="38507C"/>
          </a:solidFill>
        </p:grpSpPr>
        <p:sp>
          <p:nvSpPr>
            <p:cNvPr id="28" name="矩形 27"/>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自身抗体检测的发展方向</a:t>
              </a:r>
            </a:p>
          </p:txBody>
        </p:sp>
        <p:sp>
          <p:nvSpPr>
            <p:cNvPr id="29" name="矩形 28"/>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30" name="直接连接符 29"/>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31" name="圆角矩形 30"/>
          <p:cNvSpPr/>
          <p:nvPr/>
        </p:nvSpPr>
        <p:spPr>
          <a:xfrm>
            <a:off x="323529" y="1052736"/>
            <a:ext cx="4248472" cy="636240"/>
          </a:xfrm>
          <a:prstGeom prst="round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ECEDEF"/>
                </a:solidFill>
                <a:latin typeface="微软雅黑" panose="020B0503020204020204" pitchFamily="34" charset="-122"/>
                <a:ea typeface="微软雅黑" panose="020B0503020204020204" pitchFamily="34" charset="-122"/>
              </a:rPr>
              <a:t>3. </a:t>
            </a:r>
            <a:r>
              <a:rPr lang="zh-CN" altLang="en-US" sz="2400" b="1" dirty="0">
                <a:solidFill>
                  <a:srgbClr val="ECEDEF"/>
                </a:solidFill>
                <a:latin typeface="微软雅黑" panose="020B0503020204020204" pitchFamily="34" charset="-122"/>
                <a:ea typeface="微软雅黑" panose="020B0503020204020204" pitchFamily="34" charset="-122"/>
              </a:rPr>
              <a:t>应用范围在不断扩展</a:t>
            </a:r>
          </a:p>
        </p:txBody>
      </p:sp>
      <p:sp>
        <p:nvSpPr>
          <p:cNvPr id="16" name="矩形 15"/>
          <p:cNvSpPr/>
          <p:nvPr/>
        </p:nvSpPr>
        <p:spPr>
          <a:xfrm>
            <a:off x="241044" y="2540456"/>
            <a:ext cx="3754892" cy="461665"/>
          </a:xfrm>
          <a:prstGeom prst="rect">
            <a:avLst/>
          </a:prstGeom>
        </p:spPr>
        <p:txBody>
          <a:bodyPr wrap="square">
            <a:spAutoFit/>
          </a:bodyPr>
          <a:lstStyle/>
          <a:p>
            <a:pPr algn="ctr" eaLnBrk="0" hangingPunct="0"/>
            <a:r>
              <a:rPr lang="zh-CN" altLang="en-US" sz="2400" b="1" dirty="0">
                <a:solidFill>
                  <a:srgbClr val="38507C"/>
                </a:solidFill>
                <a:latin typeface="微软雅黑" pitchFamily="34" charset="-122"/>
                <a:ea typeface="微软雅黑" pitchFamily="34" charset="-122"/>
              </a:rPr>
              <a:t>不明原因肝功能异常</a:t>
            </a:r>
            <a:endParaRPr lang="en-US" altLang="zh-CN" sz="2400" b="1" dirty="0">
              <a:solidFill>
                <a:srgbClr val="38507C"/>
              </a:solidFill>
              <a:latin typeface="微软雅黑" pitchFamily="34" charset="-122"/>
              <a:ea typeface="微软雅黑" pitchFamily="34" charset="-122"/>
            </a:endParaRPr>
          </a:p>
        </p:txBody>
      </p:sp>
      <p:grpSp>
        <p:nvGrpSpPr>
          <p:cNvPr id="34" name="组合 33"/>
          <p:cNvGrpSpPr/>
          <p:nvPr/>
        </p:nvGrpSpPr>
        <p:grpSpPr>
          <a:xfrm>
            <a:off x="5724128" y="2530181"/>
            <a:ext cx="2790894" cy="1469679"/>
            <a:chOff x="6101586" y="4839543"/>
            <a:chExt cx="2790894" cy="1336072"/>
          </a:xfrm>
        </p:grpSpPr>
        <p:sp>
          <p:nvSpPr>
            <p:cNvPr id="14" name="Text Box 9"/>
            <p:cNvSpPr txBox="1">
              <a:spLocks noChangeArrowheads="1"/>
            </p:cNvSpPr>
            <p:nvPr/>
          </p:nvSpPr>
          <p:spPr bwMode="auto">
            <a:xfrm>
              <a:off x="6301680" y="5301208"/>
              <a:ext cx="2590800" cy="874407"/>
            </a:xfrm>
            <a:prstGeom prst="rect">
              <a:avLst/>
            </a:prstGeom>
          </p:spPr>
          <p:txBody>
            <a:bodyPr wrap="square">
              <a:spAutoFit/>
            </a:bodyPr>
            <a:lstStyle>
              <a:defPPr>
                <a:defRPr lang="zh-CN"/>
              </a:defPPr>
              <a:lvl1pPr algn="ctr" eaLnBrk="0" hangingPunct="0">
                <a:defRPr sz="2400" b="1">
                  <a:solidFill>
                    <a:srgbClr val="DCA701"/>
                  </a:solidFill>
                  <a:latin typeface="微软雅黑" pitchFamily="34" charset="-122"/>
                  <a:ea typeface="微软雅黑" pitchFamily="34" charset="-122"/>
                </a:defRPr>
              </a:lvl1pPr>
            </a:lstStyle>
            <a:p>
              <a:pPr marL="285750" indent="-285750" algn="l">
                <a:lnSpc>
                  <a:spcPct val="150000"/>
                </a:lnSpc>
                <a:buFont typeface="Wingdings" pitchFamily="2" charset="2"/>
                <a:buChar char="u"/>
              </a:pPr>
              <a:r>
                <a:rPr lang="zh-CN" altLang="en-US" sz="1800" dirty="0"/>
                <a:t>治疗方向</a:t>
              </a:r>
              <a:endParaRPr lang="en-US" altLang="zh-CN" sz="1800" dirty="0"/>
            </a:p>
            <a:p>
              <a:pPr marL="285750" indent="-285750" algn="l">
                <a:lnSpc>
                  <a:spcPct val="150000"/>
                </a:lnSpc>
                <a:buFont typeface="Wingdings" pitchFamily="2" charset="2"/>
                <a:buChar char="u"/>
              </a:pPr>
              <a:r>
                <a:rPr lang="zh-CN" altLang="en-US" sz="1800" dirty="0"/>
                <a:t>药物选择</a:t>
              </a:r>
              <a:endParaRPr lang="en-US" altLang="en-US" sz="1800" dirty="0"/>
            </a:p>
          </p:txBody>
        </p:sp>
        <p:sp>
          <p:nvSpPr>
            <p:cNvPr id="17" name="矩形 16"/>
            <p:cNvSpPr/>
            <p:nvPr/>
          </p:nvSpPr>
          <p:spPr>
            <a:xfrm>
              <a:off x="6101586" y="4839543"/>
              <a:ext cx="2646878" cy="461665"/>
            </a:xfrm>
            <a:prstGeom prst="rect">
              <a:avLst/>
            </a:prstGeom>
          </p:spPr>
          <p:txBody>
            <a:bodyPr wrap="square">
              <a:spAutoFit/>
            </a:bodyPr>
            <a:lstStyle/>
            <a:p>
              <a:pPr algn="ctr" eaLnBrk="0" hangingPunct="0"/>
              <a:r>
                <a:rPr lang="zh-CN" altLang="en-US" sz="2400" b="1" dirty="0">
                  <a:solidFill>
                    <a:srgbClr val="DCA701"/>
                  </a:solidFill>
                  <a:latin typeface="微软雅黑" pitchFamily="34" charset="-122"/>
                  <a:ea typeface="微软雅黑" pitchFamily="34" charset="-122"/>
                </a:rPr>
                <a:t>病毒性肝炎引发</a:t>
              </a:r>
              <a:endParaRPr lang="en-US" altLang="zh-CN" sz="2400" b="1" dirty="0">
                <a:solidFill>
                  <a:srgbClr val="DCA701"/>
                </a:solidFill>
                <a:latin typeface="微软雅黑" pitchFamily="34" charset="-122"/>
                <a:ea typeface="微软雅黑" pitchFamily="34" charset="-122"/>
              </a:endParaRPr>
            </a:p>
          </p:txBody>
        </p:sp>
      </p:grpSp>
      <p:sp>
        <p:nvSpPr>
          <p:cNvPr id="18" name="矩形 17"/>
          <p:cNvSpPr/>
          <p:nvPr/>
        </p:nvSpPr>
        <p:spPr>
          <a:xfrm>
            <a:off x="646298" y="3044512"/>
            <a:ext cx="3205621" cy="923330"/>
          </a:xfrm>
          <a:prstGeom prst="rect">
            <a:avLst/>
          </a:prstGeom>
        </p:spPr>
        <p:txBody>
          <a:bodyPr wrap="square">
            <a:spAutoFit/>
          </a:bodyPr>
          <a:lstStyle/>
          <a:p>
            <a:pPr eaLnBrk="0" hangingPunct="0">
              <a:lnSpc>
                <a:spcPct val="150000"/>
              </a:lnSpc>
            </a:pPr>
            <a:r>
              <a:rPr lang="zh-CN" altLang="en-US" b="1" dirty="0">
                <a:solidFill>
                  <a:srgbClr val="38507C"/>
                </a:solidFill>
                <a:latin typeface="微软雅黑" pitchFamily="34" charset="-122"/>
                <a:ea typeface="微软雅黑" pitchFamily="34" charset="-122"/>
              </a:rPr>
              <a:t>误认为其他肝功能异常疾病：</a:t>
            </a:r>
            <a:endParaRPr lang="en-US" altLang="zh-CN" b="1" dirty="0">
              <a:solidFill>
                <a:srgbClr val="38507C"/>
              </a:solidFill>
              <a:latin typeface="微软雅黑" pitchFamily="34" charset="-122"/>
              <a:ea typeface="微软雅黑" pitchFamily="34" charset="-122"/>
            </a:endParaRPr>
          </a:p>
          <a:p>
            <a:pPr marL="285750" indent="-285750" eaLnBrk="0" hangingPunct="0">
              <a:lnSpc>
                <a:spcPct val="150000"/>
              </a:lnSpc>
              <a:buFont typeface="Wingdings" pitchFamily="2" charset="2"/>
              <a:buChar char="u"/>
            </a:pPr>
            <a:r>
              <a:rPr lang="zh-CN" altLang="en-US" b="1" dirty="0">
                <a:solidFill>
                  <a:srgbClr val="38507C"/>
                </a:solidFill>
                <a:latin typeface="微软雅黑" pitchFamily="34" charset="-122"/>
                <a:ea typeface="微软雅黑" pitchFamily="34" charset="-122"/>
              </a:rPr>
              <a:t>酒精肝</a:t>
            </a:r>
            <a:r>
              <a:rPr lang="en-US" altLang="zh-CN" b="1" dirty="0">
                <a:solidFill>
                  <a:srgbClr val="38507C"/>
                </a:solidFill>
                <a:latin typeface="微软雅黑" pitchFamily="34" charset="-122"/>
                <a:ea typeface="微软雅黑" pitchFamily="34" charset="-122"/>
              </a:rPr>
              <a:t>/</a:t>
            </a:r>
            <a:r>
              <a:rPr lang="zh-CN" altLang="en-US" b="1" dirty="0">
                <a:solidFill>
                  <a:srgbClr val="38507C"/>
                </a:solidFill>
                <a:latin typeface="微软雅黑" pitchFamily="34" charset="-122"/>
                <a:ea typeface="微软雅黑" pitchFamily="34" charset="-122"/>
              </a:rPr>
              <a:t>病毒性肝炎等</a:t>
            </a:r>
            <a:endParaRPr lang="en-US" altLang="zh-CN" b="1" dirty="0">
              <a:solidFill>
                <a:srgbClr val="38507C"/>
              </a:solidFill>
              <a:latin typeface="微软雅黑" pitchFamily="34" charset="-122"/>
              <a:ea typeface="微软雅黑" pitchFamily="34" charset="-122"/>
            </a:endParaRPr>
          </a:p>
        </p:txBody>
      </p:sp>
      <p:grpSp>
        <p:nvGrpSpPr>
          <p:cNvPr id="21" name="组合 20"/>
          <p:cNvGrpSpPr/>
          <p:nvPr/>
        </p:nvGrpSpPr>
        <p:grpSpPr>
          <a:xfrm>
            <a:off x="3059832" y="4221088"/>
            <a:ext cx="3057348" cy="2099324"/>
            <a:chOff x="3145189" y="3633860"/>
            <a:chExt cx="2658312" cy="1739284"/>
          </a:xfrm>
        </p:grpSpPr>
        <p:pic>
          <p:nvPicPr>
            <p:cNvPr id="1024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45189" y="3633860"/>
              <a:ext cx="2658312" cy="1730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圆角矩形 2"/>
            <p:cNvSpPr/>
            <p:nvPr/>
          </p:nvSpPr>
          <p:spPr>
            <a:xfrm>
              <a:off x="3996128" y="4725144"/>
              <a:ext cx="1728000" cy="648000"/>
            </a:xfrm>
            <a:prstGeom prst="roundRect">
              <a:avLst/>
            </a:prstGeom>
            <a:solidFill>
              <a:srgbClr val="ECEDEF"/>
            </a:solidFill>
            <a:ln w="28575">
              <a:solidFill>
                <a:srgbClr val="38507C"/>
              </a:solidFill>
            </a:ln>
          </p:spPr>
          <p:txBody>
            <a:bodyPr wrap="square" anchor="ctr">
              <a:spAutoFit/>
            </a:bodyPr>
            <a:lstStyle/>
            <a:p>
              <a:pPr algn="ctr"/>
              <a:r>
                <a:rPr lang="zh-CN" altLang="en-US" sz="2800" b="1" dirty="0">
                  <a:solidFill>
                    <a:srgbClr val="38507C"/>
                  </a:solidFill>
                  <a:latin typeface="微软雅黑" pitchFamily="34" charset="-122"/>
                  <a:ea typeface="微软雅黑" pitchFamily="34" charset="-122"/>
                </a:rPr>
                <a:t>自免肝</a:t>
              </a:r>
            </a:p>
          </p:txBody>
        </p:sp>
      </p:grpSp>
      <p:sp>
        <p:nvSpPr>
          <p:cNvPr id="38" name="矩形 37"/>
          <p:cNvSpPr/>
          <p:nvPr/>
        </p:nvSpPr>
        <p:spPr>
          <a:xfrm>
            <a:off x="6804248" y="312525"/>
            <a:ext cx="2339102"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自身免疫性肝病</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2426762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2348880"/>
            <a:ext cx="9143350" cy="2160240"/>
          </a:xfrm>
          <a:prstGeom prst="rect">
            <a:avLst/>
          </a:prstGeom>
          <a:solidFill>
            <a:srgbClr val="38507C"/>
          </a:solidFill>
          <a:ln>
            <a:solidFill>
              <a:srgbClr val="38507C"/>
            </a:solidFill>
          </a:ln>
        </p:spPr>
        <p:style>
          <a:lnRef idx="2">
            <a:schemeClr val="accent3"/>
          </a:lnRef>
          <a:fillRef idx="1">
            <a:schemeClr val="lt1"/>
          </a:fillRef>
          <a:effectRef idx="0">
            <a:schemeClr val="accent3"/>
          </a:effectRef>
          <a:fontRef idx="minor">
            <a:schemeClr val="dk1"/>
          </a:fontRef>
        </p:style>
        <p:txBody>
          <a:bodyPr rtlCol="0" anchor="ctr"/>
          <a:lstStyle/>
          <a:p>
            <a:pPr marL="801688" indent="-436563">
              <a:lnSpc>
                <a:spcPct val="150000"/>
              </a:lnSpc>
              <a:buFont typeface="Wingdings" pitchFamily="2" charset="2"/>
              <a:buChar char="u"/>
            </a:pPr>
            <a:r>
              <a:rPr lang="zh-CN" altLang="en-US" sz="2200" b="1" dirty="0">
                <a:solidFill>
                  <a:srgbClr val="ECEDEF"/>
                </a:solidFill>
                <a:latin typeface="微软雅黑" pitchFamily="34" charset="-122"/>
                <a:ea typeface="微软雅黑" pitchFamily="34" charset="-122"/>
              </a:rPr>
              <a:t>丙肝病毒感染诱发自身免疫反应导致自身抗体的生产</a:t>
            </a:r>
            <a:endParaRPr lang="en-US" altLang="zh-CN" sz="2200" b="1" dirty="0">
              <a:solidFill>
                <a:srgbClr val="ECEDEF"/>
              </a:solidFill>
              <a:latin typeface="微软雅黑" pitchFamily="34" charset="-122"/>
              <a:ea typeface="微软雅黑" pitchFamily="34" charset="-122"/>
            </a:endParaRPr>
          </a:p>
          <a:p>
            <a:pPr marL="801688" indent="-436563">
              <a:lnSpc>
                <a:spcPct val="150000"/>
              </a:lnSpc>
              <a:buFont typeface="Wingdings" pitchFamily="2" charset="2"/>
              <a:buChar char="u"/>
            </a:pPr>
            <a:r>
              <a:rPr lang="zh-CN" altLang="en-US" sz="2200" b="1" dirty="0">
                <a:solidFill>
                  <a:srgbClr val="ECEDEF"/>
                </a:solidFill>
                <a:latin typeface="微软雅黑" pitchFamily="34" charset="-122"/>
                <a:ea typeface="微软雅黑" pitchFamily="34" charset="-122"/>
              </a:rPr>
              <a:t>自身抗体阳性率与年龄以及肝硬化相关</a:t>
            </a:r>
            <a:endParaRPr lang="en-US" altLang="zh-CN" sz="2200" b="1" dirty="0">
              <a:solidFill>
                <a:srgbClr val="ECEDEF"/>
              </a:solidFill>
              <a:latin typeface="微软雅黑" pitchFamily="34" charset="-122"/>
              <a:ea typeface="微软雅黑" pitchFamily="34" charset="-122"/>
            </a:endParaRPr>
          </a:p>
          <a:p>
            <a:pPr marL="801688" indent="-436563">
              <a:lnSpc>
                <a:spcPct val="150000"/>
              </a:lnSpc>
              <a:buFont typeface="Wingdings" pitchFamily="2" charset="2"/>
              <a:buChar char="u"/>
            </a:pPr>
            <a:r>
              <a:rPr lang="zh-CN" altLang="en-US" sz="2200" b="1" dirty="0">
                <a:solidFill>
                  <a:srgbClr val="ECEDEF"/>
                </a:solidFill>
                <a:latin typeface="微软雅黑" pitchFamily="34" charset="-122"/>
                <a:ea typeface="微软雅黑" pitchFamily="34" charset="-122"/>
              </a:rPr>
              <a:t>自身抗体的效价和类型作为丙肝病毒的诊断和治疗的重要指标</a:t>
            </a:r>
          </a:p>
        </p:txBody>
      </p:sp>
      <p:grpSp>
        <p:nvGrpSpPr>
          <p:cNvPr id="8" name="组合 7"/>
          <p:cNvGrpSpPr/>
          <p:nvPr/>
        </p:nvGrpSpPr>
        <p:grpSpPr>
          <a:xfrm>
            <a:off x="0" y="284389"/>
            <a:ext cx="1692275" cy="529772"/>
            <a:chOff x="0" y="284389"/>
            <a:chExt cx="1692275" cy="529772"/>
          </a:xfrm>
          <a:solidFill>
            <a:srgbClr val="38507C"/>
          </a:solidFill>
        </p:grpSpPr>
        <p:sp>
          <p:nvSpPr>
            <p:cNvPr id="9" name="矩形 8"/>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0" name="矩形 9"/>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0" y="284389"/>
            <a:ext cx="4244585" cy="529772"/>
            <a:chOff x="0" y="284389"/>
            <a:chExt cx="1571087" cy="529772"/>
          </a:xfrm>
          <a:solidFill>
            <a:srgbClr val="38507C"/>
          </a:solidFill>
        </p:grpSpPr>
        <p:sp>
          <p:nvSpPr>
            <p:cNvPr id="12" name="矩形 11"/>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自身抗体检测的发展方向</a:t>
              </a:r>
            </a:p>
          </p:txBody>
        </p:sp>
        <p:sp>
          <p:nvSpPr>
            <p:cNvPr id="13" name="矩形 12"/>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4" name="直接连接符 13"/>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6804248" y="312525"/>
            <a:ext cx="2339102"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自身免疫性肝病</a:t>
            </a:r>
          </a:p>
        </p:txBody>
      </p:sp>
      <p:sp>
        <p:nvSpPr>
          <p:cNvPr id="4" name="矩形 3"/>
          <p:cNvSpPr/>
          <p:nvPr/>
        </p:nvSpPr>
        <p:spPr>
          <a:xfrm>
            <a:off x="0" y="5157192"/>
            <a:ext cx="9143350" cy="683264"/>
          </a:xfrm>
          <a:prstGeom prst="rect">
            <a:avLst/>
          </a:prstGeom>
        </p:spPr>
        <p:txBody>
          <a:bodyPr wrap="square">
            <a:spAutoFit/>
          </a:bodyPr>
          <a:lstStyle/>
          <a:p>
            <a:pPr algn="ctr">
              <a:lnSpc>
                <a:spcPct val="120000"/>
              </a:lnSpc>
            </a:pPr>
            <a:r>
              <a:rPr lang="zh-CN" altLang="en-US" sz="1600" b="1" dirty="0">
                <a:solidFill>
                  <a:srgbClr val="38507C"/>
                </a:solidFill>
                <a:latin typeface="微软雅黑" pitchFamily="34" charset="-122"/>
                <a:ea typeface="微软雅黑" pitchFamily="34" charset="-122"/>
              </a:rPr>
              <a:t>吴赤红</a:t>
            </a:r>
            <a:r>
              <a:rPr lang="en-US" altLang="zh-CN" sz="1600" b="1" dirty="0">
                <a:solidFill>
                  <a:srgbClr val="38507C"/>
                </a:solidFill>
                <a:latin typeface="微软雅黑" pitchFamily="34" charset="-122"/>
                <a:ea typeface="微软雅黑" pitchFamily="34" charset="-122"/>
              </a:rPr>
              <a:t>,</a:t>
            </a:r>
            <a:r>
              <a:rPr lang="zh-CN" altLang="en-US" sz="1600" b="1" dirty="0">
                <a:solidFill>
                  <a:srgbClr val="38507C"/>
                </a:solidFill>
                <a:latin typeface="微软雅黑" pitchFamily="34" charset="-122"/>
                <a:ea typeface="微软雅黑" pitchFamily="34" charset="-122"/>
              </a:rPr>
              <a:t>徐小元</a:t>
            </a:r>
            <a:r>
              <a:rPr lang="en-US" altLang="zh-CN" sz="1600" b="1" dirty="0">
                <a:solidFill>
                  <a:srgbClr val="38507C"/>
                </a:solidFill>
                <a:latin typeface="微软雅黑" pitchFamily="34" charset="-122"/>
                <a:ea typeface="微软雅黑" pitchFamily="34" charset="-122"/>
              </a:rPr>
              <a:t>,</a:t>
            </a:r>
            <a:r>
              <a:rPr lang="zh-CN" altLang="en-US" sz="1600" b="1" dirty="0">
                <a:solidFill>
                  <a:srgbClr val="38507C"/>
                </a:solidFill>
                <a:latin typeface="微软雅黑" pitchFamily="34" charset="-122"/>
                <a:ea typeface="微软雅黑" pitchFamily="34" charset="-122"/>
              </a:rPr>
              <a:t>田庚善等</a:t>
            </a:r>
            <a:r>
              <a:rPr lang="en-US" altLang="zh-CN" sz="1600" b="1" dirty="0">
                <a:solidFill>
                  <a:srgbClr val="38507C"/>
                </a:solidFill>
                <a:latin typeface="微软雅黑" pitchFamily="34" charset="-122"/>
                <a:ea typeface="微软雅黑" pitchFamily="34" charset="-122"/>
              </a:rPr>
              <a:t>.</a:t>
            </a:r>
            <a:r>
              <a:rPr lang="zh-CN" altLang="en-US" sz="1600" b="1" dirty="0">
                <a:solidFill>
                  <a:srgbClr val="38507C"/>
                </a:solidFill>
                <a:latin typeface="微软雅黑" pitchFamily="34" charset="-122"/>
                <a:ea typeface="微软雅黑" pitchFamily="34" charset="-122"/>
              </a:rPr>
              <a:t>慢性丙型肝炎患者血清自身抗体检测的研究</a:t>
            </a:r>
            <a:r>
              <a:rPr lang="en-US" altLang="zh-CN" sz="1600" b="1" dirty="0">
                <a:solidFill>
                  <a:srgbClr val="38507C"/>
                </a:solidFill>
                <a:latin typeface="微软雅黑" pitchFamily="34" charset="-122"/>
                <a:ea typeface="微软雅黑" pitchFamily="34" charset="-122"/>
              </a:rPr>
              <a:t>[J].</a:t>
            </a:r>
          </a:p>
          <a:p>
            <a:pPr algn="ctr">
              <a:lnSpc>
                <a:spcPct val="120000"/>
              </a:lnSpc>
            </a:pPr>
            <a:r>
              <a:rPr lang="zh-CN" altLang="en-US" sz="1600" b="1" dirty="0">
                <a:solidFill>
                  <a:srgbClr val="38507C"/>
                </a:solidFill>
                <a:latin typeface="微软雅黑" pitchFamily="34" charset="-122"/>
                <a:ea typeface="微软雅黑" pitchFamily="34" charset="-122"/>
              </a:rPr>
              <a:t>中华医学杂志</a:t>
            </a:r>
            <a:r>
              <a:rPr lang="en-US" altLang="zh-CN" sz="1600" b="1" dirty="0">
                <a:solidFill>
                  <a:srgbClr val="38507C"/>
                </a:solidFill>
                <a:latin typeface="微软雅黑" pitchFamily="34" charset="-122"/>
                <a:ea typeface="微软雅黑" pitchFamily="34" charset="-122"/>
              </a:rPr>
              <a:t>,2006,86(6):390-393.</a:t>
            </a:r>
            <a:endParaRPr lang="zh-CN" altLang="en-US" sz="1600" b="1" dirty="0">
              <a:solidFill>
                <a:srgbClr val="38507C"/>
              </a:solidFill>
              <a:latin typeface="微软雅黑" pitchFamily="34" charset="-122"/>
              <a:ea typeface="微软雅黑" pitchFamily="34" charset="-122"/>
            </a:endParaRPr>
          </a:p>
        </p:txBody>
      </p:sp>
      <p:sp>
        <p:nvSpPr>
          <p:cNvPr id="16" name="矩形 15"/>
          <p:cNvSpPr/>
          <p:nvPr/>
        </p:nvSpPr>
        <p:spPr>
          <a:xfrm>
            <a:off x="2987824" y="1600664"/>
            <a:ext cx="6049337" cy="584775"/>
          </a:xfrm>
          <a:prstGeom prst="rect">
            <a:avLst/>
          </a:prstGeom>
        </p:spPr>
        <p:txBody>
          <a:bodyPr wrap="square">
            <a:spAutoFit/>
          </a:bodyPr>
          <a:lstStyle/>
          <a:p>
            <a:pPr algn="r"/>
            <a:r>
              <a:rPr lang="en-US" altLang="zh-CN" sz="3200" b="1" dirty="0">
                <a:solidFill>
                  <a:srgbClr val="38507C"/>
                </a:solidFill>
                <a:latin typeface="微软雅黑" pitchFamily="34" charset="-122"/>
                <a:ea typeface="微软雅黑" pitchFamily="34" charset="-122"/>
              </a:rPr>
              <a:t>HCV&amp;</a:t>
            </a:r>
            <a:r>
              <a:rPr lang="zh-CN" altLang="en-US" sz="3200" b="1" dirty="0">
                <a:solidFill>
                  <a:srgbClr val="38507C"/>
                </a:solidFill>
                <a:latin typeface="微软雅黑" pitchFamily="34" charset="-122"/>
                <a:ea typeface="微软雅黑" pitchFamily="34" charset="-122"/>
              </a:rPr>
              <a:t>自身免疫性肝病</a:t>
            </a:r>
          </a:p>
        </p:txBody>
      </p:sp>
    </p:spTree>
    <p:extLst>
      <p:ext uri="{BB962C8B-B14F-4D97-AF65-F5344CB8AC3E}">
        <p14:creationId xmlns:p14="http://schemas.microsoft.com/office/powerpoint/2010/main" val="2010789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2306676"/>
            <a:ext cx="8892480" cy="2700000"/>
          </a:xfrm>
          <a:prstGeom prst="rect">
            <a:avLst/>
          </a:prstGeom>
          <a:solidFill>
            <a:srgbClr val="38507C"/>
          </a:solidFill>
          <a:ln>
            <a:solidFill>
              <a:srgbClr val="38507C"/>
            </a:solidFill>
          </a:ln>
        </p:spPr>
        <p:style>
          <a:lnRef idx="2">
            <a:schemeClr val="accent3"/>
          </a:lnRef>
          <a:fillRef idx="1">
            <a:schemeClr val="lt1"/>
          </a:fillRef>
          <a:effectRef idx="0">
            <a:schemeClr val="accent3"/>
          </a:effectRef>
          <a:fontRef idx="minor">
            <a:schemeClr val="dk1"/>
          </a:fontRef>
        </p:style>
        <p:txBody>
          <a:bodyPr tIns="0" bIns="0" rtlCol="0" anchor="ctr"/>
          <a:lstStyle/>
          <a:p>
            <a:pPr marL="801688" indent="-436563">
              <a:lnSpc>
                <a:spcPct val="150000"/>
              </a:lnSpc>
              <a:buFont typeface="Wingdings" pitchFamily="2" charset="2"/>
              <a:buChar char="u"/>
            </a:pPr>
            <a:r>
              <a:rPr lang="zh-CN" altLang="en-US" sz="2200" b="1" dirty="0">
                <a:solidFill>
                  <a:srgbClr val="ECEDEF"/>
                </a:solidFill>
                <a:latin typeface="微软雅黑" pitchFamily="34" charset="-122"/>
                <a:ea typeface="微软雅黑" pitchFamily="34" charset="-122"/>
              </a:rPr>
              <a:t>乙肝病毒性肝炎患者中存在多种自身免疫性抗体，可能引发自身免疫性疾病反应，导致机体自身免疫紊乱</a:t>
            </a:r>
          </a:p>
          <a:p>
            <a:pPr marL="801688" indent="-436563">
              <a:lnSpc>
                <a:spcPct val="150000"/>
              </a:lnSpc>
              <a:buFont typeface="Wingdings" pitchFamily="2" charset="2"/>
              <a:buChar char="u"/>
            </a:pPr>
            <a:r>
              <a:rPr lang="zh-CN" altLang="en-US" sz="2200" b="1" dirty="0">
                <a:solidFill>
                  <a:srgbClr val="ECEDEF"/>
                </a:solidFill>
                <a:latin typeface="微软雅黑" pitchFamily="34" charset="-122"/>
                <a:ea typeface="微软雅黑" pitchFamily="34" charset="-122"/>
              </a:rPr>
              <a:t> </a:t>
            </a:r>
            <a:r>
              <a:rPr lang="en-US" altLang="zh-CN" sz="2200" b="1" dirty="0">
                <a:solidFill>
                  <a:srgbClr val="ECEDEF"/>
                </a:solidFill>
                <a:latin typeface="微软雅黑" pitchFamily="34" charset="-122"/>
                <a:ea typeface="微软雅黑" pitchFamily="34" charset="-122"/>
              </a:rPr>
              <a:t>HBV</a:t>
            </a:r>
            <a:r>
              <a:rPr lang="zh-CN" altLang="en-US" sz="2200" b="1" dirty="0">
                <a:solidFill>
                  <a:srgbClr val="ECEDEF"/>
                </a:solidFill>
                <a:latin typeface="微软雅黑" pitchFamily="34" charset="-122"/>
                <a:ea typeface="微软雅黑" pitchFamily="34" charset="-122"/>
              </a:rPr>
              <a:t>感染者有无自身免疫反应与肝细胞损伤有一定的相关性</a:t>
            </a:r>
          </a:p>
          <a:p>
            <a:pPr marL="801688" indent="-436563">
              <a:lnSpc>
                <a:spcPct val="150000"/>
              </a:lnSpc>
              <a:buFont typeface="Wingdings" pitchFamily="2" charset="2"/>
              <a:buChar char="u"/>
            </a:pPr>
            <a:r>
              <a:rPr lang="zh-CN" altLang="en-US" sz="2200" b="1" dirty="0">
                <a:solidFill>
                  <a:srgbClr val="ECEDEF"/>
                </a:solidFill>
                <a:latin typeface="微软雅黑" pitchFamily="34" charset="-122"/>
                <a:ea typeface="微软雅黑" pitchFamily="34" charset="-122"/>
              </a:rPr>
              <a:t> </a:t>
            </a:r>
            <a:r>
              <a:rPr lang="en-US" altLang="zh-CN" sz="2200" b="1" dirty="0">
                <a:solidFill>
                  <a:srgbClr val="ECEDEF"/>
                </a:solidFill>
                <a:latin typeface="微软雅黑" pitchFamily="34" charset="-122"/>
                <a:ea typeface="微软雅黑" pitchFamily="34" charset="-122"/>
              </a:rPr>
              <a:t>HBV</a:t>
            </a:r>
            <a:r>
              <a:rPr lang="zh-CN" altLang="en-US" sz="2200" b="1" dirty="0">
                <a:solidFill>
                  <a:srgbClr val="ECEDEF"/>
                </a:solidFill>
                <a:latin typeface="微软雅黑" pitchFamily="34" charset="-122"/>
                <a:ea typeface="微软雅黑" pitchFamily="34" charset="-122"/>
              </a:rPr>
              <a:t>能诱发自身免疫性肝病，而</a:t>
            </a:r>
            <a:r>
              <a:rPr lang="en-US" altLang="zh-CN" sz="2200" b="1" dirty="0">
                <a:solidFill>
                  <a:srgbClr val="ECEDEF"/>
                </a:solidFill>
                <a:latin typeface="微软雅黑" pitchFamily="34" charset="-122"/>
                <a:ea typeface="微软雅黑" pitchFamily="34" charset="-122"/>
              </a:rPr>
              <a:t>HBV</a:t>
            </a:r>
            <a:r>
              <a:rPr lang="zh-CN" altLang="en-US" sz="2200" b="1" dirty="0">
                <a:solidFill>
                  <a:srgbClr val="ECEDEF"/>
                </a:solidFill>
                <a:latin typeface="微软雅黑" pitchFamily="34" charset="-122"/>
                <a:ea typeface="微软雅黑" pitchFamily="34" charset="-122"/>
              </a:rPr>
              <a:t>肝炎与自身免疫性肝病的治疗方案是不同的</a:t>
            </a:r>
          </a:p>
        </p:txBody>
      </p:sp>
      <p:grpSp>
        <p:nvGrpSpPr>
          <p:cNvPr id="8" name="组合 7"/>
          <p:cNvGrpSpPr/>
          <p:nvPr/>
        </p:nvGrpSpPr>
        <p:grpSpPr>
          <a:xfrm>
            <a:off x="0" y="284389"/>
            <a:ext cx="1692275" cy="529772"/>
            <a:chOff x="0" y="284389"/>
            <a:chExt cx="1692275" cy="529772"/>
          </a:xfrm>
          <a:solidFill>
            <a:srgbClr val="38507C"/>
          </a:solidFill>
        </p:grpSpPr>
        <p:sp>
          <p:nvSpPr>
            <p:cNvPr id="9" name="矩形 8"/>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0" name="矩形 9"/>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0" y="284389"/>
            <a:ext cx="4244585" cy="529772"/>
            <a:chOff x="0" y="284389"/>
            <a:chExt cx="1571087" cy="529772"/>
          </a:xfrm>
          <a:solidFill>
            <a:srgbClr val="38507C"/>
          </a:solidFill>
        </p:grpSpPr>
        <p:sp>
          <p:nvSpPr>
            <p:cNvPr id="12" name="矩形 11"/>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自身抗体检测的发展方向</a:t>
              </a:r>
            </a:p>
          </p:txBody>
        </p:sp>
        <p:sp>
          <p:nvSpPr>
            <p:cNvPr id="13" name="矩形 12"/>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4" name="直接连接符 13"/>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6804248" y="312525"/>
            <a:ext cx="2339102"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自身免疫性肝病</a:t>
            </a:r>
          </a:p>
        </p:txBody>
      </p:sp>
      <p:sp>
        <p:nvSpPr>
          <p:cNvPr id="16" name="矩形 15"/>
          <p:cNvSpPr/>
          <p:nvPr/>
        </p:nvSpPr>
        <p:spPr>
          <a:xfrm>
            <a:off x="2987824" y="1600664"/>
            <a:ext cx="6049337" cy="584775"/>
          </a:xfrm>
          <a:prstGeom prst="rect">
            <a:avLst/>
          </a:prstGeom>
        </p:spPr>
        <p:txBody>
          <a:bodyPr wrap="square">
            <a:spAutoFit/>
          </a:bodyPr>
          <a:lstStyle/>
          <a:p>
            <a:pPr algn="r"/>
            <a:r>
              <a:rPr lang="en-US" altLang="zh-CN" sz="3200" b="1" dirty="0">
                <a:solidFill>
                  <a:srgbClr val="38507C"/>
                </a:solidFill>
                <a:latin typeface="微软雅黑" pitchFamily="34" charset="-122"/>
                <a:ea typeface="微软雅黑" pitchFamily="34" charset="-122"/>
              </a:rPr>
              <a:t>HBV&amp;</a:t>
            </a:r>
            <a:r>
              <a:rPr lang="zh-CN" altLang="en-US" sz="3200" b="1" dirty="0">
                <a:solidFill>
                  <a:srgbClr val="38507C"/>
                </a:solidFill>
                <a:latin typeface="微软雅黑" pitchFamily="34" charset="-122"/>
                <a:ea typeface="微软雅黑" pitchFamily="34" charset="-122"/>
              </a:rPr>
              <a:t>自身免疫性肝病</a:t>
            </a:r>
          </a:p>
        </p:txBody>
      </p:sp>
      <p:sp>
        <p:nvSpPr>
          <p:cNvPr id="2" name="矩形 1"/>
          <p:cNvSpPr/>
          <p:nvPr/>
        </p:nvSpPr>
        <p:spPr>
          <a:xfrm>
            <a:off x="8851866" y="2306676"/>
            <a:ext cx="292134" cy="2700000"/>
          </a:xfrm>
          <a:prstGeom prst="rect">
            <a:avLst/>
          </a:prstGeom>
          <a:solidFill>
            <a:srgbClr val="38507C"/>
          </a:solidFill>
          <a:ln>
            <a:solidFill>
              <a:srgbClr val="38507C"/>
            </a:solidFill>
          </a:ln>
        </p:spPr>
        <p:style>
          <a:lnRef idx="2">
            <a:schemeClr val="accent3"/>
          </a:lnRef>
          <a:fillRef idx="1">
            <a:schemeClr val="lt1"/>
          </a:fillRef>
          <a:effectRef idx="0">
            <a:schemeClr val="accent3"/>
          </a:effectRef>
          <a:fontRef idx="minor">
            <a:schemeClr val="dk1"/>
          </a:fontRef>
        </p:style>
        <p:txBody>
          <a:bodyPr rtlCol="0" anchor="ctr"/>
          <a:lstStyle/>
          <a:p>
            <a:pPr marL="801688" indent="-436563">
              <a:lnSpc>
                <a:spcPct val="150000"/>
              </a:lnSpc>
              <a:buFont typeface="Wingdings" pitchFamily="2" charset="2"/>
              <a:buChar char="u"/>
            </a:pPr>
            <a:endParaRPr lang="zh-CN" altLang="en-US" sz="2200" b="1">
              <a:solidFill>
                <a:srgbClr val="ECEDEF"/>
              </a:solidFill>
              <a:latin typeface="微软雅黑" pitchFamily="34" charset="-122"/>
              <a:ea typeface="微软雅黑" pitchFamily="34" charset="-122"/>
            </a:endParaRPr>
          </a:p>
        </p:txBody>
      </p:sp>
      <p:sp>
        <p:nvSpPr>
          <p:cNvPr id="18" name="矩形 17"/>
          <p:cNvSpPr/>
          <p:nvPr/>
        </p:nvSpPr>
        <p:spPr>
          <a:xfrm>
            <a:off x="0" y="5482040"/>
            <a:ext cx="9143350" cy="683264"/>
          </a:xfrm>
          <a:prstGeom prst="rect">
            <a:avLst/>
          </a:prstGeom>
        </p:spPr>
        <p:txBody>
          <a:bodyPr wrap="square">
            <a:spAutoFit/>
          </a:bodyPr>
          <a:lstStyle/>
          <a:p>
            <a:pPr algn="ctr">
              <a:lnSpc>
                <a:spcPct val="120000"/>
              </a:lnSpc>
            </a:pPr>
            <a:r>
              <a:rPr lang="zh-CN" altLang="en-US" sz="1600" b="1" dirty="0">
                <a:solidFill>
                  <a:srgbClr val="38507C"/>
                </a:solidFill>
                <a:latin typeface="微软雅黑" pitchFamily="34" charset="-122"/>
                <a:ea typeface="微软雅黑" pitchFamily="34" charset="-122"/>
              </a:rPr>
              <a:t>林晓梅</a:t>
            </a:r>
            <a:r>
              <a:rPr lang="en-US" altLang="zh-CN" sz="1600" b="1" dirty="0">
                <a:solidFill>
                  <a:srgbClr val="38507C"/>
                </a:solidFill>
                <a:latin typeface="微软雅黑" pitchFamily="34" charset="-122"/>
                <a:ea typeface="微软雅黑" pitchFamily="34" charset="-122"/>
              </a:rPr>
              <a:t>,</a:t>
            </a:r>
            <a:r>
              <a:rPr lang="zh-CN" altLang="en-US" sz="1600" b="1" dirty="0">
                <a:solidFill>
                  <a:srgbClr val="38507C"/>
                </a:solidFill>
                <a:latin typeface="微软雅黑" pitchFamily="34" charset="-122"/>
                <a:ea typeface="微软雅黑" pitchFamily="34" charset="-122"/>
              </a:rPr>
              <a:t>潘钦石</a:t>
            </a:r>
            <a:r>
              <a:rPr lang="en-US" altLang="zh-CN" sz="1600" b="1" dirty="0">
                <a:solidFill>
                  <a:srgbClr val="38507C"/>
                </a:solidFill>
                <a:latin typeface="微软雅黑" pitchFamily="34" charset="-122"/>
                <a:ea typeface="微软雅黑" pitchFamily="34" charset="-122"/>
              </a:rPr>
              <a:t>,</a:t>
            </a:r>
            <a:r>
              <a:rPr lang="zh-CN" altLang="en-US" sz="1600" b="1" dirty="0">
                <a:solidFill>
                  <a:srgbClr val="38507C"/>
                </a:solidFill>
                <a:latin typeface="微软雅黑" pitchFamily="34" charset="-122"/>
                <a:ea typeface="微软雅黑" pitchFamily="34" charset="-122"/>
              </a:rPr>
              <a:t>张文辉等</a:t>
            </a:r>
            <a:r>
              <a:rPr lang="en-US" altLang="zh-CN" sz="1600" b="1" dirty="0">
                <a:solidFill>
                  <a:srgbClr val="38507C"/>
                </a:solidFill>
                <a:latin typeface="微软雅黑" pitchFamily="34" charset="-122"/>
                <a:ea typeface="微软雅黑" pitchFamily="34" charset="-122"/>
              </a:rPr>
              <a:t>.</a:t>
            </a:r>
            <a:r>
              <a:rPr lang="zh-CN" altLang="en-US" sz="1600" b="1" dirty="0">
                <a:solidFill>
                  <a:srgbClr val="38507C"/>
                </a:solidFill>
                <a:latin typeface="微软雅黑" pitchFamily="34" charset="-122"/>
                <a:ea typeface="微软雅黑" pitchFamily="34" charset="-122"/>
              </a:rPr>
              <a:t>慢性乙型肝炎患者产生自身免疫的研究</a:t>
            </a:r>
            <a:r>
              <a:rPr lang="en-US" altLang="zh-CN" sz="1600" b="1" dirty="0">
                <a:solidFill>
                  <a:srgbClr val="38507C"/>
                </a:solidFill>
                <a:latin typeface="微软雅黑" pitchFamily="34" charset="-122"/>
                <a:ea typeface="微软雅黑" pitchFamily="34" charset="-122"/>
              </a:rPr>
              <a:t>[J].</a:t>
            </a:r>
          </a:p>
          <a:p>
            <a:pPr algn="ctr">
              <a:lnSpc>
                <a:spcPct val="120000"/>
              </a:lnSpc>
            </a:pPr>
            <a:r>
              <a:rPr lang="zh-CN" altLang="en-US" sz="1600" b="1" dirty="0">
                <a:solidFill>
                  <a:srgbClr val="38507C"/>
                </a:solidFill>
                <a:latin typeface="微软雅黑" pitchFamily="34" charset="-122"/>
                <a:ea typeface="微软雅黑" pitchFamily="34" charset="-122"/>
              </a:rPr>
              <a:t>中华医院感染学杂志</a:t>
            </a:r>
            <a:r>
              <a:rPr lang="en-US" altLang="zh-CN" sz="1600" b="1" dirty="0">
                <a:solidFill>
                  <a:srgbClr val="38507C"/>
                </a:solidFill>
                <a:latin typeface="微软雅黑" pitchFamily="34" charset="-122"/>
                <a:ea typeface="微软雅黑" pitchFamily="34" charset="-122"/>
              </a:rPr>
              <a:t>,2009,19(8):889-891.</a:t>
            </a:r>
          </a:p>
        </p:txBody>
      </p:sp>
    </p:spTree>
    <p:extLst>
      <p:ext uri="{BB962C8B-B14F-4D97-AF65-F5344CB8AC3E}">
        <p14:creationId xmlns:p14="http://schemas.microsoft.com/office/powerpoint/2010/main" val="727403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633030" y="4164910"/>
            <a:ext cx="1667987" cy="578882"/>
          </a:xfrm>
          <a:prstGeom prst="roundRect">
            <a:avLst/>
          </a:prstGeom>
          <a:noFill/>
        </p:spPr>
        <p:txBody>
          <a:bodyPr wrap="none">
            <a:spAutoFit/>
          </a:bodyPr>
          <a:lstStyle/>
          <a:p>
            <a:pPr algn="ctr"/>
            <a:r>
              <a:rPr lang="zh-CN" altLang="en-US" sz="2800" b="1" dirty="0">
                <a:solidFill>
                  <a:srgbClr val="38507C"/>
                </a:solidFill>
                <a:latin typeface="微软雅黑" panose="020B0503020204020204" pitchFamily="34" charset="-122"/>
                <a:ea typeface="微软雅黑" panose="020B0503020204020204" pitchFamily="34" charset="-122"/>
              </a:rPr>
              <a:t>有自免肝</a:t>
            </a:r>
          </a:p>
        </p:txBody>
      </p:sp>
      <p:sp>
        <p:nvSpPr>
          <p:cNvPr id="3" name="圆角矩形 2"/>
          <p:cNvSpPr/>
          <p:nvPr/>
        </p:nvSpPr>
        <p:spPr>
          <a:xfrm>
            <a:off x="5826538" y="4164910"/>
            <a:ext cx="1667986" cy="578882"/>
          </a:xfrm>
          <a:prstGeom prst="roundRect">
            <a:avLst/>
          </a:prstGeom>
          <a:noFill/>
        </p:spPr>
        <p:txBody>
          <a:bodyPr wrap="none">
            <a:spAutoFit/>
          </a:bodyPr>
          <a:lstStyle/>
          <a:p>
            <a:pPr algn="ctr"/>
            <a:r>
              <a:rPr lang="zh-CN" altLang="en-US" sz="2800" b="1" dirty="0">
                <a:solidFill>
                  <a:srgbClr val="38507C"/>
                </a:solidFill>
                <a:latin typeface="微软雅黑" panose="020B0503020204020204" pitchFamily="34" charset="-122"/>
                <a:ea typeface="微软雅黑" panose="020B0503020204020204" pitchFamily="34" charset="-122"/>
              </a:rPr>
              <a:t>无自免肝</a:t>
            </a:r>
          </a:p>
        </p:txBody>
      </p:sp>
      <p:grpSp>
        <p:nvGrpSpPr>
          <p:cNvPr id="4" name="组合 3"/>
          <p:cNvGrpSpPr/>
          <p:nvPr/>
        </p:nvGrpSpPr>
        <p:grpSpPr>
          <a:xfrm>
            <a:off x="3131840" y="3383378"/>
            <a:ext cx="2739646" cy="2925942"/>
            <a:chOff x="3170748" y="2161544"/>
            <a:chExt cx="2739646" cy="2925942"/>
          </a:xfrm>
        </p:grpSpPr>
        <p:pic>
          <p:nvPicPr>
            <p:cNvPr id="5" name="Picture 7" descr="c:\users\air\appdata\roaming\360se6\User Data\temp\fork-in-the-roa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0748" y="2161544"/>
              <a:ext cx="2739646" cy="292594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9638" y="2586616"/>
              <a:ext cx="2243137" cy="188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7" descr="c:\users\air\appdata\roaming\360se6\User Data\temp\fork-in-the-road.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4437" t="21096" r="42364" b="50979"/>
            <a:stretch/>
          </p:blipFill>
          <p:spPr bwMode="auto">
            <a:xfrm>
              <a:off x="4387160" y="2711753"/>
              <a:ext cx="361591" cy="81704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3874737" y="3526169"/>
              <a:ext cx="1432379" cy="735008"/>
              <a:chOff x="942796" y="4352478"/>
              <a:chExt cx="1432379" cy="735008"/>
            </a:xfrm>
          </p:grpSpPr>
          <p:sp>
            <p:nvSpPr>
              <p:cNvPr id="9" name="左箭头 8"/>
              <p:cNvSpPr/>
              <p:nvPr/>
            </p:nvSpPr>
            <p:spPr>
              <a:xfrm rot="1794728">
                <a:off x="942796" y="4378366"/>
                <a:ext cx="748883" cy="346778"/>
              </a:xfrm>
              <a:prstGeom prst="leftArrow">
                <a:avLst>
                  <a:gd name="adj1" fmla="val 50000"/>
                  <a:gd name="adj2" fmla="val 95574"/>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0" name="左箭头 9"/>
              <p:cNvSpPr/>
              <p:nvPr/>
            </p:nvSpPr>
            <p:spPr>
              <a:xfrm rot="19805272" flipH="1">
                <a:off x="1626292" y="4352478"/>
                <a:ext cx="748883" cy="346778"/>
              </a:xfrm>
              <a:prstGeom prst="leftArrow">
                <a:avLst>
                  <a:gd name="adj1" fmla="val 50000"/>
                  <a:gd name="adj2" fmla="val 95574"/>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左箭头 10"/>
              <p:cNvSpPr/>
              <p:nvPr/>
            </p:nvSpPr>
            <p:spPr>
              <a:xfrm rot="5400000" flipH="1">
                <a:off x="1459419" y="4721690"/>
                <a:ext cx="384814" cy="346778"/>
              </a:xfrm>
              <a:prstGeom prst="leftArrow">
                <a:avLst>
                  <a:gd name="adj1" fmla="val 50000"/>
                  <a:gd name="adj2" fmla="val 0"/>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0" y="284389"/>
            <a:ext cx="1692275" cy="529772"/>
            <a:chOff x="0" y="284389"/>
            <a:chExt cx="1692275" cy="529772"/>
          </a:xfrm>
          <a:solidFill>
            <a:srgbClr val="38507C"/>
          </a:solidFill>
        </p:grpSpPr>
        <p:sp>
          <p:nvSpPr>
            <p:cNvPr id="13" name="矩形 12"/>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4" name="矩形 13"/>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0" y="284389"/>
            <a:ext cx="4244585" cy="529772"/>
            <a:chOff x="0" y="284389"/>
            <a:chExt cx="1571087" cy="529772"/>
          </a:xfrm>
          <a:solidFill>
            <a:srgbClr val="38507C"/>
          </a:solidFill>
        </p:grpSpPr>
        <p:sp>
          <p:nvSpPr>
            <p:cNvPr id="16" name="矩形 15"/>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自身抗体检测的发展方向</a:t>
              </a:r>
            </a:p>
          </p:txBody>
        </p:sp>
        <p:sp>
          <p:nvSpPr>
            <p:cNvPr id="17" name="矩形 16"/>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8" name="直接连接符 17"/>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804248" y="312525"/>
            <a:ext cx="2339102"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自身免疫性肝病</a:t>
            </a:r>
          </a:p>
        </p:txBody>
      </p:sp>
      <p:sp>
        <p:nvSpPr>
          <p:cNvPr id="21" name="矩形 20"/>
          <p:cNvSpPr/>
          <p:nvPr/>
        </p:nvSpPr>
        <p:spPr>
          <a:xfrm>
            <a:off x="-23374" y="1397935"/>
            <a:ext cx="9167373" cy="461665"/>
          </a:xfrm>
          <a:prstGeom prst="rect">
            <a:avLst/>
          </a:prstGeom>
          <a:solidFill>
            <a:srgbClr val="38507C"/>
          </a:solidFill>
        </p:spPr>
        <p:txBody>
          <a:bodyPr wrap="square" anchor="ctr">
            <a:spAutoFit/>
          </a:bodyPr>
          <a:lstStyle/>
          <a:p>
            <a:pPr algn="ctr">
              <a:defRPr/>
            </a:pPr>
            <a:r>
              <a:rPr lang="zh-CN" altLang="zh-CN" sz="2400" b="1" dirty="0">
                <a:solidFill>
                  <a:srgbClr val="FFFFFF"/>
                </a:solidFill>
                <a:latin typeface="微软雅黑" pitchFamily="34" charset="-122"/>
                <a:ea typeface="微软雅黑" pitchFamily="34" charset="-122"/>
                <a:cs typeface="Times New Roman" pitchFamily="18" charset="0"/>
              </a:rPr>
              <a:t>自身免疫性肝病</a:t>
            </a:r>
            <a:r>
              <a:rPr lang="zh-CN" altLang="en-US" sz="2400" b="1" dirty="0">
                <a:solidFill>
                  <a:srgbClr val="FFFFFF"/>
                </a:solidFill>
                <a:latin typeface="微软雅黑" pitchFamily="34" charset="-122"/>
                <a:ea typeface="微软雅黑" pitchFamily="34" charset="-122"/>
              </a:rPr>
              <a:t>是否存在关系到</a:t>
            </a:r>
            <a:r>
              <a:rPr lang="en-US" altLang="zh-CN" sz="2400" b="1" dirty="0">
                <a:solidFill>
                  <a:srgbClr val="FFFFFF"/>
                </a:solidFill>
                <a:latin typeface="微软雅黑" pitchFamily="34" charset="-122"/>
                <a:ea typeface="微软雅黑" pitchFamily="34" charset="-122"/>
              </a:rPr>
              <a:t>HBV</a:t>
            </a:r>
            <a:r>
              <a:rPr lang="zh-CN" altLang="en-US" sz="2400" b="1" dirty="0">
                <a:solidFill>
                  <a:srgbClr val="FFFFFF"/>
                </a:solidFill>
                <a:latin typeface="微软雅黑" pitchFamily="34" charset="-122"/>
                <a:ea typeface="微软雅黑" pitchFamily="34" charset="-122"/>
              </a:rPr>
              <a:t>感染治疗的方向</a:t>
            </a:r>
          </a:p>
        </p:txBody>
      </p:sp>
      <p:sp>
        <p:nvSpPr>
          <p:cNvPr id="22" name="矩形 21"/>
          <p:cNvSpPr/>
          <p:nvPr/>
        </p:nvSpPr>
        <p:spPr>
          <a:xfrm>
            <a:off x="1577468" y="3669573"/>
            <a:ext cx="1723549" cy="461665"/>
          </a:xfrm>
          <a:prstGeom prst="rect">
            <a:avLst/>
          </a:prstGeom>
        </p:spPr>
        <p:txBody>
          <a:bodyPr wrap="none">
            <a:spAutoFit/>
          </a:bodyPr>
          <a:lstStyle/>
          <a:p>
            <a:r>
              <a:rPr lang="zh-CN" altLang="en-US" sz="2400" b="1" dirty="0">
                <a:latin typeface="微软雅黑" pitchFamily="34" charset="-122"/>
                <a:ea typeface="微软雅黑" pitchFamily="34" charset="-122"/>
              </a:rPr>
              <a:t>免疫抑制剂</a:t>
            </a:r>
            <a:endParaRPr lang="zh-CN" altLang="en-US" sz="2400" dirty="0"/>
          </a:p>
        </p:txBody>
      </p:sp>
      <p:sp>
        <p:nvSpPr>
          <p:cNvPr id="23" name="矩形 22"/>
          <p:cNvSpPr/>
          <p:nvPr/>
        </p:nvSpPr>
        <p:spPr>
          <a:xfrm>
            <a:off x="5826538" y="3669573"/>
            <a:ext cx="1107996" cy="461665"/>
          </a:xfrm>
          <a:prstGeom prst="rect">
            <a:avLst/>
          </a:prstGeom>
        </p:spPr>
        <p:txBody>
          <a:bodyPr wrap="none">
            <a:spAutoFit/>
          </a:bodyPr>
          <a:lstStyle/>
          <a:p>
            <a:r>
              <a:rPr lang="zh-CN" altLang="en-US" sz="2400" b="1" dirty="0">
                <a:latin typeface="微软雅黑" pitchFamily="34" charset="-122"/>
                <a:ea typeface="微软雅黑" pitchFamily="34" charset="-122"/>
              </a:rPr>
              <a:t>干扰素</a:t>
            </a:r>
            <a:endParaRPr lang="zh-CN" altLang="en-US" sz="2400" dirty="0"/>
          </a:p>
        </p:txBody>
      </p:sp>
      <p:sp>
        <p:nvSpPr>
          <p:cNvPr id="24" name="圆角矩形 23"/>
          <p:cNvSpPr/>
          <p:nvPr/>
        </p:nvSpPr>
        <p:spPr>
          <a:xfrm>
            <a:off x="3694403" y="6063492"/>
            <a:ext cx="1667986" cy="578882"/>
          </a:xfrm>
          <a:prstGeom prst="roundRect">
            <a:avLst/>
          </a:prstGeom>
          <a:noFill/>
        </p:spPr>
        <p:txBody>
          <a:bodyPr wrap="none">
            <a:spAutoFit/>
          </a:bodyPr>
          <a:lstStyle/>
          <a:p>
            <a:pPr algn="ctr"/>
            <a:r>
              <a:rPr lang="zh-CN" altLang="en-US" sz="2800" b="1" dirty="0">
                <a:solidFill>
                  <a:srgbClr val="38507C"/>
                </a:solidFill>
                <a:latin typeface="微软雅黑" panose="020B0503020204020204" pitchFamily="34" charset="-122"/>
                <a:ea typeface="微软雅黑" panose="020B0503020204020204" pitchFamily="34" charset="-122"/>
              </a:rPr>
              <a:t>乙型肝炎</a:t>
            </a:r>
          </a:p>
        </p:txBody>
      </p:sp>
      <p:sp>
        <p:nvSpPr>
          <p:cNvPr id="25" name="弧形 24"/>
          <p:cNvSpPr/>
          <p:nvPr/>
        </p:nvSpPr>
        <p:spPr>
          <a:xfrm>
            <a:off x="2644720" y="2636912"/>
            <a:ext cx="3829292" cy="2045241"/>
          </a:xfrm>
          <a:prstGeom prst="arc">
            <a:avLst>
              <a:gd name="adj1" fmla="val 10943135"/>
              <a:gd name="adj2" fmla="val 0"/>
            </a:avLst>
          </a:prstGeom>
          <a:ln w="28575">
            <a:solidFill>
              <a:srgbClr val="38507C"/>
            </a:solidFill>
            <a:prstDash val="sysDot"/>
            <a:headEnd type="stealth" w="med" len="lg"/>
            <a:tail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8" name="组合 27"/>
          <p:cNvGrpSpPr/>
          <p:nvPr/>
        </p:nvGrpSpPr>
        <p:grpSpPr>
          <a:xfrm>
            <a:off x="4005305" y="2060848"/>
            <a:ext cx="1158725" cy="486508"/>
            <a:chOff x="4244585" y="2708920"/>
            <a:chExt cx="1158725" cy="486508"/>
          </a:xfrm>
        </p:grpSpPr>
        <p:sp>
          <p:nvSpPr>
            <p:cNvPr id="26" name="右箭头 25"/>
            <p:cNvSpPr/>
            <p:nvPr/>
          </p:nvSpPr>
          <p:spPr>
            <a:xfrm>
              <a:off x="4463839" y="2708920"/>
              <a:ext cx="939471" cy="288032"/>
            </a:xfrm>
            <a:prstGeom prst="rightArrow">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右箭头 26"/>
            <p:cNvSpPr/>
            <p:nvPr/>
          </p:nvSpPr>
          <p:spPr>
            <a:xfrm flipH="1">
              <a:off x="4244585" y="2907396"/>
              <a:ext cx="939471" cy="288032"/>
            </a:xfrm>
            <a:prstGeom prst="rightArrow">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0" name="直接连接符 29"/>
          <p:cNvCxnSpPr/>
          <p:nvPr/>
        </p:nvCxnSpPr>
        <p:spPr>
          <a:xfrm flipH="1">
            <a:off x="1649476" y="4783084"/>
            <a:ext cx="1554372" cy="0"/>
          </a:xfrm>
          <a:prstGeom prst="line">
            <a:avLst/>
          </a:prstGeom>
          <a:ln w="76200">
            <a:solidFill>
              <a:srgbClr val="38507C"/>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5855744" y="4750631"/>
            <a:ext cx="1554372" cy="0"/>
          </a:xfrm>
          <a:prstGeom prst="line">
            <a:avLst/>
          </a:prstGeom>
          <a:ln w="76200">
            <a:solidFill>
              <a:srgbClr val="38507C"/>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649476" y="4869160"/>
            <a:ext cx="1554372"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5855744" y="4836707"/>
            <a:ext cx="1554372"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7386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349000"/>
            <a:ext cx="9144000" cy="2160000"/>
          </a:xfrm>
          <a:prstGeom prst="rect">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6"/>
          <p:cNvSpPr txBox="1"/>
          <p:nvPr/>
        </p:nvSpPr>
        <p:spPr>
          <a:xfrm>
            <a:off x="1835696" y="2424958"/>
            <a:ext cx="7239000" cy="628955"/>
          </a:xfrm>
          <a:prstGeom prst="rect">
            <a:avLst/>
          </a:prstGeom>
          <a:noFill/>
        </p:spPr>
        <p:txBody>
          <a:bodyPr wrap="square" rtlCol="0">
            <a:spAutoFit/>
          </a:bodyPr>
          <a:lstStyle/>
          <a:p>
            <a:pPr algn="r">
              <a:lnSpc>
                <a:spcPct val="120000"/>
              </a:lnSpc>
            </a:pPr>
            <a:endParaRPr lang="zh-CN" altLang="en-US" sz="3200" b="1" dirty="0">
              <a:solidFill>
                <a:srgbClr val="ECEDE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6" name="直接连接符 5"/>
          <p:cNvCxnSpPr/>
          <p:nvPr/>
        </p:nvCxnSpPr>
        <p:spPr>
          <a:xfrm>
            <a:off x="2891118" y="3717032"/>
            <a:ext cx="625288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395536" y="2555339"/>
            <a:ext cx="1747322" cy="1747322"/>
            <a:chOff x="395536" y="2555339"/>
            <a:chExt cx="1747322" cy="1747322"/>
          </a:xfrm>
        </p:grpSpPr>
        <p:sp>
          <p:nvSpPr>
            <p:cNvPr id="10" name="椭圆 9"/>
            <p:cNvSpPr/>
            <p:nvPr/>
          </p:nvSpPr>
          <p:spPr>
            <a:xfrm>
              <a:off x="395536" y="2555339"/>
              <a:ext cx="1747322" cy="1747322"/>
            </a:xfrm>
            <a:prstGeom prst="ellipse">
              <a:avLst/>
            </a:prstGeom>
            <a:solidFill>
              <a:schemeClr val="bg1"/>
            </a:solidFill>
            <a:ln w="127000">
              <a:solidFill>
                <a:srgbClr val="ECED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87624" y="3353527"/>
              <a:ext cx="521483" cy="541725"/>
            </a:xfrm>
            <a:prstGeom prst="ellipse">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6"/>
          <p:cNvSpPr txBox="1"/>
          <p:nvPr/>
        </p:nvSpPr>
        <p:spPr>
          <a:xfrm>
            <a:off x="1905000" y="3009413"/>
            <a:ext cx="7239000" cy="707886"/>
          </a:xfrm>
          <a:prstGeom prst="rect">
            <a:avLst/>
          </a:prstGeom>
          <a:noFill/>
        </p:spPr>
        <p:txBody>
          <a:bodyPr wrap="square" rtlCol="0">
            <a:spAutoFit/>
          </a:bodyPr>
          <a:lstStyle/>
          <a:p>
            <a:pPr algn="r"/>
            <a:r>
              <a:rPr lang="zh-CN" altLang="en-US" sz="4000" b="1" dirty="0">
                <a:solidFill>
                  <a:schemeClr val="bg1"/>
                </a:solidFill>
                <a:latin typeface="Arial" panose="020B0604020202020204" pitchFamily="34" charset="0"/>
                <a:ea typeface="微软雅黑" panose="020B0503020204020204" pitchFamily="34" charset="-122"/>
                <a:sym typeface="Arial" panose="020B0604020202020204" pitchFamily="34" charset="0"/>
              </a:rPr>
              <a:t>谢谢聆听！</a:t>
            </a:r>
          </a:p>
        </p:txBody>
      </p:sp>
      <p:sp>
        <p:nvSpPr>
          <p:cNvPr id="14" name="文本框 32"/>
          <p:cNvSpPr txBox="1"/>
          <p:nvPr/>
        </p:nvSpPr>
        <p:spPr>
          <a:xfrm>
            <a:off x="1905000" y="3717299"/>
            <a:ext cx="7239000" cy="369332"/>
          </a:xfrm>
          <a:prstGeom prst="rect">
            <a:avLst/>
          </a:prstGeom>
          <a:noFill/>
        </p:spPr>
        <p:txBody>
          <a:bodyPr wrap="square" rtlCol="0">
            <a:spAutoFit/>
          </a:bodyPr>
          <a:lstStyle/>
          <a:p>
            <a:pPr algn="r"/>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Thanks for listening</a:t>
            </a: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a:t>
            </a:r>
          </a:p>
        </p:txBody>
      </p:sp>
      <p:cxnSp>
        <p:nvCxnSpPr>
          <p:cNvPr id="15" name="直接连接符 14"/>
          <p:cNvCxnSpPr/>
          <p:nvPr/>
        </p:nvCxnSpPr>
        <p:spPr>
          <a:xfrm>
            <a:off x="2891118" y="3717299"/>
            <a:ext cx="625288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966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22" presetClass="entr" presetSubtype="2" fill="hold" nodeType="withEffect">
                                  <p:stCondLst>
                                    <p:cond delay="25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par>
                                <p:cTn id="14" presetID="42" presetClass="entr" presetSubtype="0" fill="hold" grpId="0" nodeType="withEffect" nodePh="1">
                                  <p:stCondLst>
                                    <p:cond delay="500"/>
                                  </p:stCondLst>
                                  <p:endCondLst>
                                    <p:cond evt="begin" delay="0">
                                      <p:tn val="14"/>
                                    </p:cond>
                                  </p:end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par>
                                <p:cTn id="19" presetID="22" presetClass="entr" presetSubtype="2" fill="hold" nodeType="withEffect">
                                  <p:stCondLst>
                                    <p:cond delay="25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par>
                                <p:cTn id="22" presetID="42" presetClass="entr" presetSubtype="0" fill="hold" grpId="0" nodeType="withEffect">
                                  <p:stCondLst>
                                    <p:cond delay="5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anim calcmode="lin" valueType="num">
                                      <p:cBhvr>
                                        <p:cTn id="25" dur="500" fill="hold"/>
                                        <p:tgtEl>
                                          <p:spTgt spid="13"/>
                                        </p:tgtEl>
                                        <p:attrNameLst>
                                          <p:attrName>ppt_x</p:attrName>
                                        </p:attrNameLst>
                                      </p:cBhvr>
                                      <p:tavLst>
                                        <p:tav tm="0">
                                          <p:val>
                                            <p:strVal val="#ppt_x"/>
                                          </p:val>
                                        </p:tav>
                                        <p:tav tm="100000">
                                          <p:val>
                                            <p:strVal val="#ppt_x"/>
                                          </p:val>
                                        </p:tav>
                                      </p:tavLst>
                                    </p:anim>
                                    <p:anim calcmode="lin" valueType="num">
                                      <p:cBhvr>
                                        <p:cTn id="26" dur="500" fill="hold"/>
                                        <p:tgtEl>
                                          <p:spTgt spid="1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5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anim calcmode="lin" valueType="num">
                                      <p:cBhvr>
                                        <p:cTn id="30" dur="500" fill="hold"/>
                                        <p:tgtEl>
                                          <p:spTgt spid="14"/>
                                        </p:tgtEl>
                                        <p:attrNameLst>
                                          <p:attrName>ppt_x</p:attrName>
                                        </p:attrNameLst>
                                      </p:cBhvr>
                                      <p:tavLst>
                                        <p:tav tm="0">
                                          <p:val>
                                            <p:strVal val="#ppt_x"/>
                                          </p:val>
                                        </p:tav>
                                        <p:tav tm="100000">
                                          <p:val>
                                            <p:strVal val="#ppt_x"/>
                                          </p:val>
                                        </p:tav>
                                      </p:tavLst>
                                    </p:anim>
                                    <p:anim calcmode="lin" valueType="num">
                                      <p:cBhvr>
                                        <p:cTn id="31"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0" y="284389"/>
            <a:ext cx="1692275" cy="529772"/>
            <a:chOff x="0" y="284389"/>
            <a:chExt cx="1692275" cy="529772"/>
          </a:xfrm>
          <a:solidFill>
            <a:srgbClr val="38507C"/>
          </a:solidFill>
        </p:grpSpPr>
        <p:sp>
          <p:nvSpPr>
            <p:cNvPr id="6" name="矩形 5"/>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7" name="矩形 6"/>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7"/>
          <p:cNvGrpSpPr/>
          <p:nvPr/>
        </p:nvGrpSpPr>
        <p:grpSpPr>
          <a:xfrm>
            <a:off x="0" y="284389"/>
            <a:ext cx="4244585" cy="529772"/>
            <a:chOff x="0" y="284389"/>
            <a:chExt cx="1571087" cy="529772"/>
          </a:xfrm>
          <a:solidFill>
            <a:srgbClr val="38507C"/>
          </a:solidFill>
        </p:grpSpPr>
        <p:sp>
          <p:nvSpPr>
            <p:cNvPr id="9" name="矩形 8"/>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自身抗体与自身免疫性疾病</a:t>
              </a:r>
            </a:p>
          </p:txBody>
        </p:sp>
        <p:sp>
          <p:nvSpPr>
            <p:cNvPr id="10" name="矩形 9"/>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2" name="直接连接符 11"/>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769401" y="312525"/>
            <a:ext cx="2339103"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自身免疫性疾病</a:t>
            </a:r>
          </a:p>
        </p:txBody>
      </p:sp>
      <p:sp>
        <p:nvSpPr>
          <p:cNvPr id="11" name="Rectangle 3"/>
          <p:cNvSpPr txBox="1">
            <a:spLocks noChangeArrowheads="1"/>
          </p:cNvSpPr>
          <p:nvPr/>
        </p:nvSpPr>
        <p:spPr>
          <a:xfrm>
            <a:off x="251520" y="1340768"/>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0" lang="zh-CN" altLang="en-US" sz="3200" b="1" i="0" u="none" strike="noStrike" kern="1200" cap="none" spc="0" normalizeH="0" baseline="0" noProof="0">
                <a:ln>
                  <a:noFill/>
                </a:ln>
                <a:solidFill>
                  <a:srgbClr val="FFFF00"/>
                </a:solidFill>
                <a:effectLst/>
                <a:uLnTx/>
                <a:uFillTx/>
                <a:latin typeface="宋体" pitchFamily="2" charset="-122"/>
                <a:ea typeface="宋体" pitchFamily="2" charset="-122"/>
                <a:cs typeface="+mn-cs"/>
              </a:rPr>
              <a:t>  </a:t>
            </a:r>
            <a:r>
              <a:rPr kumimoji="0" lang="zh-CN" altLang="en-US" sz="3200" b="1" i="0" u="none" strike="noStrike" kern="1200" cap="none" spc="0" normalizeH="0" baseline="0" noProof="0">
                <a:ln>
                  <a:noFill/>
                </a:ln>
                <a:solidFill>
                  <a:srgbClr val="FF0000"/>
                </a:solidFill>
                <a:effectLst/>
                <a:uLnTx/>
                <a:uFillTx/>
                <a:latin typeface="隶书" pitchFamily="49" charset="-122"/>
                <a:ea typeface="隶书" pitchFamily="49" charset="-122"/>
                <a:cs typeface="+mn-cs"/>
              </a:rPr>
              <a:t>自身免疫性疾病</a:t>
            </a:r>
            <a:r>
              <a:rPr kumimoji="0" lang="en-US" altLang="zh-CN" sz="3200" b="1" i="0" u="none" strike="noStrike" kern="1200" cap="none" spc="0" normalizeH="0" baseline="0" noProof="0">
                <a:ln>
                  <a:noFill/>
                </a:ln>
                <a:solidFill>
                  <a:schemeClr val="tx2"/>
                </a:solidFill>
                <a:effectLst/>
                <a:uLnTx/>
                <a:uFillTx/>
                <a:latin typeface="隶书" pitchFamily="49" charset="-122"/>
                <a:ea typeface="隶书" pitchFamily="49" charset="-122"/>
                <a:cs typeface="+mn-cs"/>
              </a:rPr>
              <a:t>:</a:t>
            </a:r>
            <a:r>
              <a:rPr kumimoji="0" lang="zh-CN" altLang="en-US" sz="3200" b="1" i="0" u="none" strike="noStrike" kern="1200" cap="none" spc="0" normalizeH="0" baseline="0" noProof="0">
                <a:ln>
                  <a:noFill/>
                </a:ln>
                <a:solidFill>
                  <a:schemeClr val="tx1"/>
                </a:solidFill>
                <a:effectLst/>
                <a:uLnTx/>
                <a:uFillTx/>
                <a:latin typeface="隶书" pitchFamily="49" charset="-122"/>
                <a:ea typeface="隶书" pitchFamily="49" charset="-122"/>
                <a:cs typeface="+mn-cs"/>
              </a:rPr>
              <a:t>当自身免疫应答达到一定强度,机体组织细胞发生病理损害,表现一系列临床症状,才导致自身免疫性疾病</a:t>
            </a:r>
            <a:r>
              <a:rPr kumimoji="0" lang="zh-CN" altLang="en-US" sz="3200" b="1" i="0" u="none" strike="noStrike" kern="1200" cap="none" spc="0" normalizeH="0" baseline="0" noProof="0">
                <a:ln>
                  <a:noFill/>
                </a:ln>
                <a:solidFill>
                  <a:schemeClr val="tx2"/>
                </a:solidFill>
                <a:effectLst/>
                <a:uLnTx/>
                <a:uFillTx/>
                <a:latin typeface="隶书" pitchFamily="49" charset="-122"/>
                <a:ea typeface="隶书" pitchFamily="49" charset="-122"/>
                <a:cs typeface="+mn-cs"/>
              </a:rPr>
              <a:t>.</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zh-CN" altLang="en-US" sz="3200" b="1" i="0" u="none" strike="noStrike" kern="1200" cap="none" spc="0" normalizeH="0" baseline="0" noProof="0">
              <a:ln>
                <a:noFill/>
              </a:ln>
              <a:solidFill>
                <a:schemeClr val="tx2"/>
              </a:solidFill>
              <a:effectLst/>
              <a:uLnTx/>
              <a:uFillTx/>
              <a:latin typeface="隶书" pitchFamily="49" charset="-122"/>
              <a:ea typeface="隶书" pitchFamily="49"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zh-CN" altLang="en-US" sz="3200" b="1" i="0" u="none" strike="noStrike" kern="1200" cap="none" spc="0" normalizeH="0" baseline="0" noProof="0" dirty="0">
              <a:ln>
                <a:noFill/>
              </a:ln>
              <a:solidFill>
                <a:schemeClr val="tx1"/>
              </a:solidFill>
              <a:effectLst/>
              <a:uLnTx/>
              <a:uFillTx/>
              <a:latin typeface="隶书" pitchFamily="49" charset="-122"/>
              <a:ea typeface="隶书" pitchFamily="49" charset="-122"/>
              <a:cs typeface="+mn-cs"/>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2961414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2"/>
          <p:cNvSpPr>
            <a:spLocks noGrp="1" noChangeArrowheads="1"/>
          </p:cNvSpPr>
          <p:nvPr>
            <p:ph type="title"/>
          </p:nvPr>
        </p:nvSpPr>
        <p:spPr>
          <a:xfrm>
            <a:off x="685800" y="457200"/>
            <a:ext cx="8077200" cy="762000"/>
          </a:xfrm>
        </p:spPr>
        <p:txBody>
          <a:bodyPr/>
          <a:lstStyle/>
          <a:p>
            <a:pPr eaLnBrk="1" hangingPunct="1">
              <a:defRPr/>
            </a:pPr>
            <a:r>
              <a:rPr lang="zh-CN" altLang="en-US" dirty="0">
                <a:latin typeface="黑体" pitchFamily="2" charset="-122"/>
                <a:ea typeface="黑体" pitchFamily="2" charset="-122"/>
              </a:rPr>
              <a:t>自身免疫性疾病的共同特征</a:t>
            </a:r>
          </a:p>
        </p:txBody>
      </p:sp>
      <p:sp>
        <p:nvSpPr>
          <p:cNvPr id="420867" name="Rectangle 3"/>
          <p:cNvSpPr>
            <a:spLocks noGrp="1" noChangeArrowheads="1"/>
          </p:cNvSpPr>
          <p:nvPr>
            <p:ph type="body" idx="1"/>
          </p:nvPr>
        </p:nvSpPr>
        <p:spPr>
          <a:xfrm>
            <a:off x="381000" y="1371600"/>
            <a:ext cx="8305800" cy="5181600"/>
          </a:xfrm>
        </p:spPr>
        <p:txBody>
          <a:bodyPr/>
          <a:lstStyle/>
          <a:p>
            <a:pPr eaLnBrk="1" hangingPunct="1">
              <a:buFont typeface="Wingdings" pitchFamily="2" charset="2"/>
              <a:buNone/>
              <a:defRPr/>
            </a:pPr>
            <a:r>
              <a:rPr lang="zh-CN" altLang="en-US" sz="2800" b="1" dirty="0">
                <a:solidFill>
                  <a:srgbClr val="FFFF66"/>
                </a:solidFill>
                <a:latin typeface="宋体" pitchFamily="2" charset="-122"/>
                <a:ea typeface="宋体" pitchFamily="2" charset="-122"/>
              </a:rPr>
              <a:t>  </a:t>
            </a:r>
            <a:r>
              <a:rPr lang="zh-CN" altLang="en-US" sz="2800" b="1" dirty="0">
                <a:latin typeface="隶书" pitchFamily="49" charset="-122"/>
                <a:ea typeface="隶书" pitchFamily="49" charset="-122"/>
              </a:rPr>
              <a:t>1、可以检测到自身抗体和自身反应性</a:t>
            </a:r>
            <a:r>
              <a:rPr lang="en-US" altLang="zh-CN" sz="2800" b="1" dirty="0">
                <a:latin typeface="隶书" pitchFamily="49" charset="-122"/>
                <a:ea typeface="隶书" pitchFamily="49" charset="-122"/>
              </a:rPr>
              <a:t>T</a:t>
            </a:r>
            <a:r>
              <a:rPr lang="zh-CN" altLang="en-US" sz="2800" b="1" dirty="0">
                <a:latin typeface="隶书" pitchFamily="49" charset="-122"/>
                <a:ea typeface="隶书" pitchFamily="49" charset="-122"/>
              </a:rPr>
              <a:t>细胞</a:t>
            </a:r>
          </a:p>
          <a:p>
            <a:pPr eaLnBrk="1" hangingPunct="1">
              <a:buFont typeface="Wingdings" pitchFamily="2" charset="2"/>
              <a:buNone/>
              <a:defRPr/>
            </a:pPr>
            <a:r>
              <a:rPr lang="zh-CN" altLang="en-US" sz="2800" b="1" dirty="0">
                <a:latin typeface="隶书" pitchFamily="49" charset="-122"/>
                <a:ea typeface="隶书" pitchFamily="49" charset="-122"/>
              </a:rPr>
              <a:t>  2、自身抗体/自身反应性</a:t>
            </a:r>
            <a:r>
              <a:rPr lang="en-US" altLang="zh-CN" sz="2800" b="1" dirty="0">
                <a:latin typeface="隶书" pitchFamily="49" charset="-122"/>
                <a:ea typeface="隶书" pitchFamily="49" charset="-122"/>
              </a:rPr>
              <a:t>T</a:t>
            </a:r>
            <a:r>
              <a:rPr lang="zh-CN" altLang="en-US" sz="2800" b="1" dirty="0">
                <a:latin typeface="隶书" pitchFamily="49" charset="-122"/>
                <a:ea typeface="隶书" pitchFamily="49" charset="-122"/>
              </a:rPr>
              <a:t>细胞作用于表达相应抗原的组织细胞，造成其损伤或功能障碍</a:t>
            </a:r>
          </a:p>
          <a:p>
            <a:pPr eaLnBrk="1" hangingPunct="1">
              <a:buFont typeface="Wingdings" pitchFamily="2" charset="2"/>
              <a:buNone/>
              <a:defRPr/>
            </a:pPr>
            <a:r>
              <a:rPr lang="zh-CN" altLang="en-US" sz="2800" b="1" dirty="0">
                <a:latin typeface="隶书" pitchFamily="49" charset="-122"/>
                <a:ea typeface="隶书" pitchFamily="49" charset="-122"/>
              </a:rPr>
              <a:t>  3、病情转归与自身免疫应答强度密切相关</a:t>
            </a:r>
          </a:p>
          <a:p>
            <a:pPr eaLnBrk="1" hangingPunct="1">
              <a:buFont typeface="Wingdings" pitchFamily="2" charset="2"/>
              <a:buNone/>
              <a:defRPr/>
            </a:pPr>
            <a:r>
              <a:rPr lang="zh-CN" altLang="en-US" sz="2800" b="1" dirty="0">
                <a:latin typeface="隶书" pitchFamily="49" charset="-122"/>
                <a:ea typeface="隶书" pitchFamily="49" charset="-122"/>
              </a:rPr>
              <a:t>  4、呈反复发作或慢性迁延性</a:t>
            </a:r>
          </a:p>
          <a:p>
            <a:pPr eaLnBrk="1" hangingPunct="1">
              <a:buFont typeface="Wingdings" pitchFamily="2" charset="2"/>
              <a:buNone/>
              <a:defRPr/>
            </a:pPr>
            <a:r>
              <a:rPr lang="zh-CN" altLang="en-US" sz="2800" b="1" dirty="0">
                <a:latin typeface="隶书" pitchFamily="49" charset="-122"/>
                <a:ea typeface="隶书" pitchFamily="49" charset="-122"/>
              </a:rPr>
              <a:t>  5、可用动物模型复制，可被动转移</a:t>
            </a:r>
          </a:p>
          <a:p>
            <a:pPr eaLnBrk="1" hangingPunct="1">
              <a:buFont typeface="Wingdings" pitchFamily="2" charset="2"/>
              <a:buNone/>
              <a:defRPr/>
            </a:pPr>
            <a:r>
              <a:rPr lang="zh-CN" altLang="en-US" sz="2800" b="1" dirty="0">
                <a:latin typeface="隶书" pitchFamily="49" charset="-122"/>
                <a:ea typeface="隶书" pitchFamily="49" charset="-122"/>
              </a:rPr>
              <a:t>  6、有遗传倾向</a:t>
            </a:r>
          </a:p>
          <a:p>
            <a:pPr eaLnBrk="1" hangingPunct="1">
              <a:buFont typeface="Wingdings" pitchFamily="2" charset="2"/>
              <a:buNone/>
              <a:defRPr/>
            </a:pPr>
            <a:r>
              <a:rPr lang="zh-CN" altLang="en-US" sz="2800" b="1" dirty="0">
                <a:latin typeface="隶书" pitchFamily="49" charset="-122"/>
                <a:ea typeface="隶书" pitchFamily="49" charset="-122"/>
              </a:rPr>
              <a:t>  7、部分疾病易发于女性,随年龄增加发病率增加</a:t>
            </a:r>
          </a:p>
          <a:p>
            <a:pPr eaLnBrk="1" hangingPunct="1">
              <a:buFont typeface="Wingdings" pitchFamily="2" charset="2"/>
              <a:buNone/>
              <a:defRPr/>
            </a:pPr>
            <a:r>
              <a:rPr lang="zh-CN" altLang="en-US" sz="2800" b="1" dirty="0">
                <a:latin typeface="隶书" pitchFamily="49" charset="-122"/>
                <a:ea typeface="隶书" pitchFamily="49" charset="-122"/>
              </a:rPr>
              <a:t>  8、免疫抑制剂治疗可取得一定疗效</a:t>
            </a:r>
          </a:p>
          <a:p>
            <a:pPr eaLnBrk="1" hangingPunct="1">
              <a:buFont typeface="Wingdings" pitchFamily="2" charset="2"/>
              <a:buNone/>
              <a:defRPr/>
            </a:pPr>
            <a:r>
              <a:rPr lang="zh-CN" altLang="en-US" sz="2800" b="1" dirty="0">
                <a:latin typeface="隶书" pitchFamily="49" charset="-122"/>
                <a:ea typeface="隶书" pitchFamily="49" charset="-122"/>
              </a:rPr>
              <a:t>  9、疾病常具有重叠现象    抗体交迭 </a:t>
            </a:r>
            <a:r>
              <a:rPr lang="en-US" altLang="zh-CN" sz="2800" b="1" dirty="0">
                <a:latin typeface="隶书" pitchFamily="49" charset="-122"/>
                <a:ea typeface="隶书" pitchFamily="49" charset="-122"/>
              </a:rPr>
              <a:t>Overlap</a:t>
            </a:r>
          </a:p>
          <a:p>
            <a:pPr eaLnBrk="1" hangingPunct="1">
              <a:defRPr/>
            </a:pPr>
            <a:endParaRPr lang="zh-CN" altLang="en-US" b="1" dirty="0">
              <a:latin typeface="隶书" pitchFamily="49" charset="-122"/>
              <a:ea typeface="隶书" pitchFamily="49"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contrast="20000"/>
                    </a14:imgEffect>
                  </a14:imgLayer>
                </a14:imgProps>
              </a:ext>
            </a:extLst>
          </a:blip>
          <a:srcRect/>
          <a:stretch>
            <a:fillRect/>
          </a:stretch>
        </p:blipFill>
        <p:spPr bwMode="auto">
          <a:xfrm>
            <a:off x="554729" y="1588314"/>
            <a:ext cx="1856870" cy="2160140"/>
          </a:xfrm>
          <a:prstGeom prst="rect">
            <a:avLst/>
          </a:prstGeom>
          <a:noFill/>
          <a:ln w="9525">
            <a:noFill/>
            <a:miter lim="800000"/>
            <a:headEnd/>
            <a:tailEnd/>
          </a:ln>
          <a:effectLst/>
        </p:spPr>
      </p:pic>
      <p:grpSp>
        <p:nvGrpSpPr>
          <p:cNvPr id="5" name="组合 4"/>
          <p:cNvGrpSpPr/>
          <p:nvPr/>
        </p:nvGrpSpPr>
        <p:grpSpPr>
          <a:xfrm>
            <a:off x="0" y="284389"/>
            <a:ext cx="1692275" cy="529772"/>
            <a:chOff x="0" y="284389"/>
            <a:chExt cx="1692275" cy="529772"/>
          </a:xfrm>
          <a:solidFill>
            <a:srgbClr val="38507C"/>
          </a:solidFill>
        </p:grpSpPr>
        <p:sp>
          <p:nvSpPr>
            <p:cNvPr id="6" name="矩形 5"/>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7" name="矩形 6"/>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0" y="284389"/>
            <a:ext cx="4244585" cy="529772"/>
            <a:chOff x="0" y="284389"/>
            <a:chExt cx="1571087" cy="529772"/>
          </a:xfrm>
          <a:solidFill>
            <a:srgbClr val="38507C"/>
          </a:solidFill>
        </p:grpSpPr>
        <p:sp>
          <p:nvSpPr>
            <p:cNvPr id="9" name="矩形 8"/>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自身抗体与自身免疫性疾病</a:t>
              </a:r>
            </a:p>
          </p:txBody>
        </p:sp>
        <p:sp>
          <p:nvSpPr>
            <p:cNvPr id="10" name="矩形 9"/>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2" name="直接连接符 11"/>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769402" y="312525"/>
            <a:ext cx="2339102"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自身免疫性疾病</a:t>
            </a:r>
          </a:p>
        </p:txBody>
      </p:sp>
      <p:sp>
        <p:nvSpPr>
          <p:cNvPr id="15" name="矩形 14"/>
          <p:cNvSpPr/>
          <p:nvPr/>
        </p:nvSpPr>
        <p:spPr>
          <a:xfrm>
            <a:off x="2513572" y="1544392"/>
            <a:ext cx="6192688" cy="2246769"/>
          </a:xfrm>
          <a:prstGeom prst="rect">
            <a:avLst/>
          </a:prstGeom>
        </p:spPr>
        <p:txBody>
          <a:bodyPr wrap="square">
            <a:spAutoFit/>
          </a:bodyPr>
          <a:lstStyle/>
          <a:p>
            <a:pPr marL="266700" indent="-266700">
              <a:lnSpc>
                <a:spcPct val="150000"/>
              </a:lnSpc>
              <a:spcBef>
                <a:spcPts val="1200"/>
              </a:spcBef>
            </a:pPr>
            <a:r>
              <a:rPr lang="en-US" altLang="zh-CN" sz="2000" b="1" dirty="0">
                <a:solidFill>
                  <a:srgbClr val="38507C"/>
                </a:solidFill>
                <a:latin typeface="微软雅黑" panose="020B0503020204020204" pitchFamily="34" charset="-122"/>
                <a:ea typeface="微软雅黑" panose="020B0503020204020204" pitchFamily="34" charset="-122"/>
              </a:rPr>
              <a:t>1. </a:t>
            </a:r>
            <a:r>
              <a:rPr lang="zh-CN" altLang="en-US" sz="2000" b="1" dirty="0">
                <a:solidFill>
                  <a:srgbClr val="38507C"/>
                </a:solidFill>
                <a:latin typeface="微软雅黑" panose="020B0503020204020204" pitchFamily="34" charset="-122"/>
                <a:ea typeface="微软雅黑" panose="020B0503020204020204" pitchFamily="34" charset="-122"/>
              </a:rPr>
              <a:t>自身免疫病多为</a:t>
            </a:r>
            <a:r>
              <a:rPr lang="zh-CN" altLang="en-US" sz="2000" b="1" dirty="0">
                <a:solidFill>
                  <a:srgbClr val="DCA701"/>
                </a:solidFill>
                <a:latin typeface="微软雅黑" panose="020B0503020204020204" pitchFamily="34" charset="-122"/>
                <a:ea typeface="微软雅黑" panose="020B0503020204020204" pitchFamily="34" charset="-122"/>
              </a:rPr>
              <a:t>疑难杂症</a:t>
            </a:r>
            <a:r>
              <a:rPr lang="zh-CN" altLang="en-US" sz="2000" b="1" dirty="0">
                <a:solidFill>
                  <a:srgbClr val="38507C"/>
                </a:solidFill>
                <a:latin typeface="微软雅黑" panose="020B0503020204020204" pitchFamily="34" charset="-122"/>
                <a:ea typeface="微软雅黑" panose="020B0503020204020204" pitchFamily="34" charset="-122"/>
              </a:rPr>
              <a:t>，诊治难度较大</a:t>
            </a:r>
            <a:endParaRPr lang="en-US" altLang="zh-CN" sz="2000" b="1" dirty="0">
              <a:solidFill>
                <a:srgbClr val="38507C"/>
              </a:solidFill>
              <a:latin typeface="微软雅黑" panose="020B0503020204020204" pitchFamily="34" charset="-122"/>
              <a:ea typeface="微软雅黑" panose="020B0503020204020204" pitchFamily="34" charset="-122"/>
            </a:endParaRPr>
          </a:p>
          <a:p>
            <a:pPr marL="266700" indent="-266700">
              <a:lnSpc>
                <a:spcPct val="150000"/>
              </a:lnSpc>
              <a:spcBef>
                <a:spcPts val="1200"/>
              </a:spcBef>
            </a:pPr>
            <a:r>
              <a:rPr lang="en-US" altLang="zh-CN" sz="2000" b="1" dirty="0">
                <a:solidFill>
                  <a:srgbClr val="38507C"/>
                </a:solidFill>
                <a:latin typeface="微软雅黑" panose="020B0503020204020204" pitchFamily="34" charset="-122"/>
                <a:ea typeface="微软雅黑" panose="020B0503020204020204" pitchFamily="34" charset="-122"/>
              </a:rPr>
              <a:t>2. </a:t>
            </a:r>
            <a:r>
              <a:rPr lang="zh-CN" altLang="en-US" sz="2000" b="1" dirty="0">
                <a:solidFill>
                  <a:srgbClr val="38507C"/>
                </a:solidFill>
                <a:latin typeface="微软雅黑" panose="020B0503020204020204" pitchFamily="34" charset="-122"/>
                <a:ea typeface="微软雅黑" panose="020B0503020204020204" pitchFamily="34" charset="-122"/>
              </a:rPr>
              <a:t>我国约有</a:t>
            </a:r>
            <a:r>
              <a:rPr lang="en-US" altLang="zh-CN" sz="2000" b="1" dirty="0">
                <a:solidFill>
                  <a:srgbClr val="DCA701"/>
                </a:solidFill>
                <a:latin typeface="微软雅黑" panose="020B0503020204020204" pitchFamily="34" charset="-122"/>
                <a:ea typeface="微软雅黑" panose="020B0503020204020204" pitchFamily="34" charset="-122"/>
              </a:rPr>
              <a:t>5000</a:t>
            </a:r>
            <a:r>
              <a:rPr lang="zh-CN" altLang="en-US" sz="2000" b="1" dirty="0">
                <a:solidFill>
                  <a:srgbClr val="DCA701"/>
                </a:solidFill>
                <a:latin typeface="微软雅黑" panose="020B0503020204020204" pitchFamily="34" charset="-122"/>
                <a:ea typeface="微软雅黑" panose="020B0503020204020204" pitchFamily="34" charset="-122"/>
              </a:rPr>
              <a:t>万</a:t>
            </a:r>
            <a:r>
              <a:rPr lang="zh-CN" altLang="en-US" sz="2000" b="1" dirty="0">
                <a:solidFill>
                  <a:srgbClr val="38507C"/>
                </a:solidFill>
                <a:latin typeface="微软雅黑" panose="020B0503020204020204" pitchFamily="34" charset="-122"/>
                <a:ea typeface="微软雅黑" panose="020B0503020204020204" pitchFamily="34" charset="-122"/>
              </a:rPr>
              <a:t>以上的自身免疫病患者，患病率 升高，源于临床经验积累与实验室诊断技术的进步</a:t>
            </a:r>
          </a:p>
          <a:p>
            <a:pPr marL="266700" indent="-266700">
              <a:lnSpc>
                <a:spcPct val="150000"/>
              </a:lnSpc>
              <a:spcBef>
                <a:spcPts val="1200"/>
              </a:spcBef>
            </a:pPr>
            <a:r>
              <a:rPr lang="en-US" altLang="zh-CN" sz="2000" b="1" dirty="0">
                <a:solidFill>
                  <a:srgbClr val="38507C"/>
                </a:solidFill>
                <a:latin typeface="微软雅黑" panose="020B0503020204020204" pitchFamily="34" charset="-122"/>
                <a:ea typeface="微软雅黑" panose="020B0503020204020204" pitchFamily="34" charset="-122"/>
              </a:rPr>
              <a:t>3. </a:t>
            </a:r>
            <a:r>
              <a:rPr lang="zh-CN" altLang="en-US" sz="2000" b="1" dirty="0">
                <a:solidFill>
                  <a:srgbClr val="38507C"/>
                </a:solidFill>
                <a:latin typeface="微软雅黑" panose="020B0503020204020204" pitchFamily="34" charset="-122"/>
                <a:ea typeface="微软雅黑" panose="020B0503020204020204" pitchFamily="34" charset="-122"/>
              </a:rPr>
              <a:t>自身抗体对自身免疫病诊断与鉴别诊断至关重要</a:t>
            </a:r>
          </a:p>
        </p:txBody>
      </p:sp>
      <p:sp>
        <p:nvSpPr>
          <p:cNvPr id="16" name="圆角矩形 15"/>
          <p:cNvSpPr/>
          <p:nvPr/>
        </p:nvSpPr>
        <p:spPr>
          <a:xfrm>
            <a:off x="450166" y="1412776"/>
            <a:ext cx="8298298" cy="2520280"/>
          </a:xfrm>
          <a:prstGeom prst="roundRect">
            <a:avLst>
              <a:gd name="adj" fmla="val 8402"/>
            </a:avLst>
          </a:prstGeom>
          <a:noFill/>
          <a:ln>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饼形 19"/>
          <p:cNvSpPr/>
          <p:nvPr/>
        </p:nvSpPr>
        <p:spPr>
          <a:xfrm rot="5400000">
            <a:off x="3171971" y="5515895"/>
            <a:ext cx="2708904" cy="2683442"/>
          </a:xfrm>
          <a:prstGeom prst="pie">
            <a:avLst>
              <a:gd name="adj1" fmla="val 5315621"/>
              <a:gd name="adj2" fmla="val 16242776"/>
            </a:avLst>
          </a:prstGeom>
          <a:solidFill>
            <a:srgbClr val="38507C"/>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矩形 16"/>
          <p:cNvSpPr/>
          <p:nvPr/>
        </p:nvSpPr>
        <p:spPr>
          <a:xfrm>
            <a:off x="3707904" y="5877272"/>
            <a:ext cx="1607923" cy="954107"/>
          </a:xfrm>
          <a:prstGeom prst="rect">
            <a:avLst/>
          </a:prstGeom>
        </p:spPr>
        <p:txBody>
          <a:bodyPr wrap="square">
            <a:spAutoFit/>
          </a:bodyPr>
          <a:lstStyle/>
          <a:p>
            <a:pPr algn="ctr"/>
            <a:r>
              <a:rPr lang="en-US" altLang="zh-CN" sz="2800" b="1" dirty="0">
                <a:solidFill>
                  <a:srgbClr val="ECEDEF"/>
                </a:solidFill>
                <a:latin typeface="微软雅黑" panose="020B0503020204020204" pitchFamily="34" charset="-122"/>
                <a:ea typeface="微软雅黑" panose="020B0503020204020204" pitchFamily="34" charset="-122"/>
                <a:cs typeface="Times New Roman" pitchFamily="18" charset="0"/>
              </a:rPr>
              <a:t>“5D”</a:t>
            </a:r>
          </a:p>
          <a:p>
            <a:pPr algn="ctr"/>
            <a:r>
              <a:rPr lang="en-US" altLang="zh-CN" sz="2800" b="1" dirty="0" err="1">
                <a:solidFill>
                  <a:srgbClr val="ECEDEF"/>
                </a:solidFill>
                <a:latin typeface="微软雅黑" panose="020B0503020204020204" pitchFamily="34" charset="-122"/>
                <a:ea typeface="微软雅黑" panose="020B0503020204020204" pitchFamily="34" charset="-122"/>
                <a:cs typeface="Times New Roman" pitchFamily="18" charset="0"/>
              </a:rPr>
              <a:t>疾病</a:t>
            </a:r>
            <a:endParaRPr lang="zh-CN" altLang="en-US" sz="2800" b="1" dirty="0">
              <a:solidFill>
                <a:srgbClr val="ECEDEF"/>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6243433" y="4637400"/>
            <a:ext cx="2662108" cy="663327"/>
            <a:chOff x="3206036" y="3789040"/>
            <a:chExt cx="2662108" cy="663327"/>
          </a:xfrm>
        </p:grpSpPr>
        <p:sp>
          <p:nvSpPr>
            <p:cNvPr id="24" name="矩形 23"/>
            <p:cNvSpPr/>
            <p:nvPr/>
          </p:nvSpPr>
          <p:spPr>
            <a:xfrm>
              <a:off x="3206036" y="4077906"/>
              <a:ext cx="2662108" cy="374461"/>
            </a:xfrm>
            <a:prstGeom prst="rect">
              <a:avLst/>
            </a:prstGeom>
          </p:spPr>
          <p:txBody>
            <a:bodyPr wrap="square">
              <a:spAutoFit/>
            </a:bodyPr>
            <a:lstStyle/>
            <a:p>
              <a:pPr>
                <a:lnSpc>
                  <a:spcPts val="2200"/>
                </a:lnSpc>
                <a:tabLst/>
              </a:pPr>
              <a:r>
                <a:rPr lang="en-US" altLang="zh-CN" sz="5400" b="1" dirty="0">
                  <a:solidFill>
                    <a:srgbClr val="38507C"/>
                  </a:solidFill>
                  <a:latin typeface="Aharoni" panose="02010803020104030203" pitchFamily="2" charset="-79"/>
                  <a:ea typeface="黑体" pitchFamily="49" charset="-122"/>
                  <a:cs typeface="Aharoni" panose="02010803020104030203" pitchFamily="2" charset="-79"/>
                </a:rPr>
                <a:t>D</a:t>
              </a:r>
              <a:r>
                <a:rPr lang="en-US" altLang="zh-CN" sz="2400" b="1" dirty="0">
                  <a:solidFill>
                    <a:srgbClr val="38507C"/>
                  </a:solidFill>
                  <a:latin typeface="Aharoni" panose="02010803020104030203" pitchFamily="2" charset="-79"/>
                  <a:ea typeface="黑体" pitchFamily="49" charset="-122"/>
                  <a:cs typeface="Aharoni" panose="02010803020104030203" pitchFamily="2" charset="-79"/>
                </a:rPr>
                <a:t>rug reactions</a:t>
              </a:r>
            </a:p>
          </p:txBody>
        </p:sp>
        <p:sp>
          <p:nvSpPr>
            <p:cNvPr id="21" name="矩形 20"/>
            <p:cNvSpPr/>
            <p:nvPr/>
          </p:nvSpPr>
          <p:spPr>
            <a:xfrm>
              <a:off x="3795353" y="3789040"/>
              <a:ext cx="1814563" cy="288866"/>
            </a:xfrm>
            <a:prstGeom prst="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err="1">
                  <a:solidFill>
                    <a:srgbClr val="ECEDEF"/>
                  </a:solidFill>
                  <a:latin typeface="微软雅黑" panose="020B0503020204020204" pitchFamily="34" charset="-122"/>
                  <a:ea typeface="微软雅黑" panose="020B0503020204020204" pitchFamily="34" charset="-122"/>
                  <a:cs typeface="Times New Roman" pitchFamily="18" charset="0"/>
                </a:rPr>
                <a:t>药物副作用</a:t>
              </a:r>
              <a:endParaRPr lang="zh-CN" altLang="en-US" b="1" dirty="0">
                <a:solidFill>
                  <a:srgbClr val="ECEDEF"/>
                </a:solidFill>
                <a:latin typeface="微软雅黑" panose="020B0503020204020204" pitchFamily="34" charset="-122"/>
                <a:ea typeface="微软雅黑" panose="020B0503020204020204" pitchFamily="34" charset="-122"/>
              </a:endParaRPr>
            </a:p>
          </p:txBody>
        </p:sp>
      </p:grpSp>
      <p:grpSp>
        <p:nvGrpSpPr>
          <p:cNvPr id="1027" name="组合 1026"/>
          <p:cNvGrpSpPr/>
          <p:nvPr/>
        </p:nvGrpSpPr>
        <p:grpSpPr>
          <a:xfrm>
            <a:off x="6012160" y="5790009"/>
            <a:ext cx="2014036" cy="663327"/>
            <a:chOff x="3206036" y="4767524"/>
            <a:chExt cx="2014036" cy="663327"/>
          </a:xfrm>
        </p:grpSpPr>
        <p:sp>
          <p:nvSpPr>
            <p:cNvPr id="25" name="矩形 24"/>
            <p:cNvSpPr/>
            <p:nvPr/>
          </p:nvSpPr>
          <p:spPr>
            <a:xfrm>
              <a:off x="3206036" y="5056390"/>
              <a:ext cx="2014036" cy="374461"/>
            </a:xfrm>
            <a:prstGeom prst="rect">
              <a:avLst/>
            </a:prstGeom>
          </p:spPr>
          <p:txBody>
            <a:bodyPr wrap="square">
              <a:spAutoFit/>
            </a:bodyPr>
            <a:lstStyle/>
            <a:p>
              <a:pPr>
                <a:lnSpc>
                  <a:spcPts val="2200"/>
                </a:lnSpc>
                <a:tabLst/>
              </a:pPr>
              <a:r>
                <a:rPr lang="en-US" altLang="zh-CN" sz="5400" b="1" dirty="0">
                  <a:solidFill>
                    <a:srgbClr val="38507C"/>
                  </a:solidFill>
                  <a:latin typeface="Aharoni" panose="02010803020104030203" pitchFamily="2" charset="-79"/>
                  <a:ea typeface="黑体" pitchFamily="49" charset="-122"/>
                  <a:cs typeface="Aharoni" panose="02010803020104030203" pitchFamily="2" charset="-79"/>
                </a:rPr>
                <a:t>D</a:t>
              </a:r>
              <a:r>
                <a:rPr lang="en-US" altLang="zh-CN" sz="2400" b="1" dirty="0">
                  <a:solidFill>
                    <a:srgbClr val="38507C"/>
                  </a:solidFill>
                  <a:latin typeface="Aharoni" panose="02010803020104030203" pitchFamily="2" charset="-79"/>
                  <a:ea typeface="黑体" pitchFamily="49" charset="-122"/>
                  <a:cs typeface="Aharoni" panose="02010803020104030203" pitchFamily="2" charset="-79"/>
                </a:rPr>
                <a:t>ollar lost</a:t>
              </a:r>
            </a:p>
          </p:txBody>
        </p:sp>
        <p:sp>
          <p:nvSpPr>
            <p:cNvPr id="28" name="矩形 27"/>
            <p:cNvSpPr/>
            <p:nvPr/>
          </p:nvSpPr>
          <p:spPr>
            <a:xfrm>
              <a:off x="3828593" y="4767524"/>
              <a:ext cx="1147319" cy="288866"/>
            </a:xfrm>
            <a:prstGeom prst="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ECEDEF"/>
                  </a:solidFill>
                  <a:latin typeface="微软雅黑" panose="020B0503020204020204" pitchFamily="34" charset="-122"/>
                  <a:ea typeface="微软雅黑" panose="020B0503020204020204" pitchFamily="34" charset="-122"/>
                </a:rPr>
                <a:t>经济损失</a:t>
              </a:r>
            </a:p>
          </p:txBody>
        </p:sp>
      </p:grpSp>
      <p:grpSp>
        <p:nvGrpSpPr>
          <p:cNvPr id="26" name="组合 25"/>
          <p:cNvGrpSpPr/>
          <p:nvPr/>
        </p:nvGrpSpPr>
        <p:grpSpPr>
          <a:xfrm>
            <a:off x="766711" y="4647011"/>
            <a:ext cx="2077097" cy="798213"/>
            <a:chOff x="910726" y="4582626"/>
            <a:chExt cx="2077097" cy="798213"/>
          </a:xfrm>
        </p:grpSpPr>
        <p:sp>
          <p:nvSpPr>
            <p:cNvPr id="19" name="矩形 18"/>
            <p:cNvSpPr/>
            <p:nvPr/>
          </p:nvSpPr>
          <p:spPr>
            <a:xfrm>
              <a:off x="910726" y="4869160"/>
              <a:ext cx="2077097" cy="511679"/>
            </a:xfrm>
            <a:prstGeom prst="rect">
              <a:avLst/>
            </a:prstGeom>
          </p:spPr>
          <p:txBody>
            <a:bodyPr wrap="square">
              <a:spAutoFit/>
            </a:bodyPr>
            <a:lstStyle/>
            <a:p>
              <a:pPr>
                <a:lnSpc>
                  <a:spcPts val="2200"/>
                </a:lnSpc>
                <a:tabLst/>
              </a:pPr>
              <a:r>
                <a:rPr lang="en-US" altLang="zh-CN" sz="5400" b="1" dirty="0">
                  <a:solidFill>
                    <a:srgbClr val="38507C"/>
                  </a:solidFill>
                  <a:latin typeface="Aharoni" panose="02010803020104030203" pitchFamily="2" charset="-79"/>
                  <a:ea typeface="黑体" pitchFamily="49" charset="-122"/>
                  <a:cs typeface="Aharoni" panose="02010803020104030203" pitchFamily="2" charset="-79"/>
                </a:rPr>
                <a:t>D</a:t>
              </a:r>
              <a:r>
                <a:rPr lang="en-US" altLang="zh-CN" sz="2400" b="1" dirty="0">
                  <a:solidFill>
                    <a:srgbClr val="38507C"/>
                  </a:solidFill>
                  <a:latin typeface="Aharoni" panose="02010803020104030203" pitchFamily="2" charset="-79"/>
                  <a:ea typeface="黑体" pitchFamily="49" charset="-122"/>
                  <a:cs typeface="Aharoni" panose="02010803020104030203" pitchFamily="2" charset="-79"/>
                </a:rPr>
                <a:t>isability</a:t>
              </a:r>
            </a:p>
          </p:txBody>
        </p:sp>
        <p:sp>
          <p:nvSpPr>
            <p:cNvPr id="29" name="矩形 28"/>
            <p:cNvSpPr/>
            <p:nvPr/>
          </p:nvSpPr>
          <p:spPr>
            <a:xfrm>
              <a:off x="1511300" y="4582626"/>
              <a:ext cx="1147319" cy="288866"/>
            </a:xfrm>
            <a:prstGeom prst="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ECEDEF"/>
                  </a:solidFill>
                  <a:latin typeface="微软雅黑" panose="020B0503020204020204" pitchFamily="34" charset="-122"/>
                  <a:ea typeface="微软雅黑" panose="020B0503020204020204" pitchFamily="34" charset="-122"/>
                </a:rPr>
                <a:t>残   废</a:t>
              </a:r>
            </a:p>
          </p:txBody>
        </p:sp>
      </p:grpSp>
      <p:grpSp>
        <p:nvGrpSpPr>
          <p:cNvPr id="1024" name="组合 1023"/>
          <p:cNvGrpSpPr/>
          <p:nvPr/>
        </p:nvGrpSpPr>
        <p:grpSpPr>
          <a:xfrm>
            <a:off x="1763688" y="5792447"/>
            <a:ext cx="2077097" cy="792505"/>
            <a:chOff x="860479" y="5236406"/>
            <a:chExt cx="2077097" cy="792505"/>
          </a:xfrm>
        </p:grpSpPr>
        <p:sp>
          <p:nvSpPr>
            <p:cNvPr id="22" name="矩形 21"/>
            <p:cNvSpPr/>
            <p:nvPr/>
          </p:nvSpPr>
          <p:spPr>
            <a:xfrm>
              <a:off x="860479" y="5517232"/>
              <a:ext cx="2077097" cy="511679"/>
            </a:xfrm>
            <a:prstGeom prst="rect">
              <a:avLst/>
            </a:prstGeom>
          </p:spPr>
          <p:txBody>
            <a:bodyPr wrap="square">
              <a:spAutoFit/>
            </a:bodyPr>
            <a:lstStyle/>
            <a:p>
              <a:pPr>
                <a:lnSpc>
                  <a:spcPts val="2200"/>
                </a:lnSpc>
                <a:tabLst/>
              </a:pPr>
              <a:r>
                <a:rPr lang="en-US" altLang="zh-CN" sz="5400" b="1" dirty="0">
                  <a:solidFill>
                    <a:srgbClr val="38507C"/>
                  </a:solidFill>
                  <a:latin typeface="Aharoni" panose="02010803020104030203" pitchFamily="2" charset="-79"/>
                  <a:ea typeface="黑体" pitchFamily="49" charset="-122"/>
                  <a:cs typeface="Aharoni" panose="02010803020104030203" pitchFamily="2" charset="-79"/>
                </a:rPr>
                <a:t>D</a:t>
              </a:r>
              <a:r>
                <a:rPr lang="en-US" altLang="zh-CN" sz="2400" b="1" dirty="0">
                  <a:solidFill>
                    <a:srgbClr val="38507C"/>
                  </a:solidFill>
                  <a:latin typeface="Aharoni" panose="02010803020104030203" pitchFamily="2" charset="-79"/>
                  <a:ea typeface="黑体" pitchFamily="49" charset="-122"/>
                  <a:cs typeface="Aharoni" panose="02010803020104030203" pitchFamily="2" charset="-79"/>
                </a:rPr>
                <a:t>eath</a:t>
              </a:r>
            </a:p>
          </p:txBody>
        </p:sp>
        <p:sp>
          <p:nvSpPr>
            <p:cNvPr id="30" name="矩形 29"/>
            <p:cNvSpPr/>
            <p:nvPr/>
          </p:nvSpPr>
          <p:spPr>
            <a:xfrm>
              <a:off x="1467870" y="5236406"/>
              <a:ext cx="648000" cy="288866"/>
            </a:xfrm>
            <a:prstGeom prst="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ECEDEF"/>
                  </a:solidFill>
                  <a:latin typeface="微软雅黑" panose="020B0503020204020204" pitchFamily="34" charset="-122"/>
                  <a:ea typeface="微软雅黑" panose="020B0503020204020204" pitchFamily="34" charset="-122"/>
                </a:rPr>
                <a:t>死亡</a:t>
              </a:r>
            </a:p>
          </p:txBody>
        </p:sp>
      </p:grpSp>
      <p:grpSp>
        <p:nvGrpSpPr>
          <p:cNvPr id="1025" name="组合 1024"/>
          <p:cNvGrpSpPr/>
          <p:nvPr/>
        </p:nvGrpSpPr>
        <p:grpSpPr>
          <a:xfrm>
            <a:off x="3431007" y="4653136"/>
            <a:ext cx="2077097" cy="795262"/>
            <a:chOff x="1013344" y="5847051"/>
            <a:chExt cx="2077097" cy="795262"/>
          </a:xfrm>
        </p:grpSpPr>
        <p:sp>
          <p:nvSpPr>
            <p:cNvPr id="23" name="矩形 22"/>
            <p:cNvSpPr/>
            <p:nvPr/>
          </p:nvSpPr>
          <p:spPr>
            <a:xfrm>
              <a:off x="1013344" y="6130634"/>
              <a:ext cx="2077097" cy="511679"/>
            </a:xfrm>
            <a:prstGeom prst="rect">
              <a:avLst/>
            </a:prstGeom>
          </p:spPr>
          <p:txBody>
            <a:bodyPr wrap="square">
              <a:spAutoFit/>
            </a:bodyPr>
            <a:lstStyle/>
            <a:p>
              <a:pPr>
                <a:lnSpc>
                  <a:spcPts val="2200"/>
                </a:lnSpc>
                <a:tabLst/>
              </a:pPr>
              <a:r>
                <a:rPr lang="en-US" altLang="zh-CN" sz="5400" b="1" dirty="0">
                  <a:solidFill>
                    <a:srgbClr val="38507C"/>
                  </a:solidFill>
                  <a:latin typeface="Aharoni" panose="02010803020104030203" pitchFamily="2" charset="-79"/>
                  <a:ea typeface="黑体" pitchFamily="49" charset="-122"/>
                  <a:cs typeface="Aharoni" panose="02010803020104030203" pitchFamily="2" charset="-79"/>
                </a:rPr>
                <a:t>D</a:t>
              </a:r>
              <a:r>
                <a:rPr lang="en-US" altLang="zh-CN" sz="2400" b="1" dirty="0">
                  <a:solidFill>
                    <a:srgbClr val="38507C"/>
                  </a:solidFill>
                  <a:latin typeface="Aharoni" panose="02010803020104030203" pitchFamily="2" charset="-79"/>
                  <a:ea typeface="黑体" pitchFamily="49" charset="-122"/>
                  <a:cs typeface="Aharoni" panose="02010803020104030203" pitchFamily="2" charset="-79"/>
                </a:rPr>
                <a:t>iscomfort</a:t>
              </a:r>
            </a:p>
          </p:txBody>
        </p:sp>
        <p:sp>
          <p:nvSpPr>
            <p:cNvPr id="31" name="矩形 30"/>
            <p:cNvSpPr/>
            <p:nvPr/>
          </p:nvSpPr>
          <p:spPr>
            <a:xfrm>
              <a:off x="1620270" y="5847051"/>
              <a:ext cx="1317306" cy="288866"/>
            </a:xfrm>
            <a:prstGeom prst="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ECEDEF"/>
                  </a:solidFill>
                  <a:latin typeface="微软雅黑" panose="020B0503020204020204" pitchFamily="34" charset="-122"/>
                  <a:ea typeface="微软雅黑" panose="020B0503020204020204" pitchFamily="34" charset="-122"/>
                </a:rPr>
                <a:t>痛   苦</a:t>
              </a:r>
            </a:p>
          </p:txBody>
        </p:sp>
      </p:grpSp>
      <p:pic>
        <p:nvPicPr>
          <p:cNvPr id="32" name="图片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2961414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284389"/>
            <a:ext cx="1692275" cy="529772"/>
            <a:chOff x="0" y="284389"/>
            <a:chExt cx="1692275" cy="529772"/>
          </a:xfrm>
          <a:solidFill>
            <a:srgbClr val="38507C"/>
          </a:solidFill>
        </p:grpSpPr>
        <p:sp>
          <p:nvSpPr>
            <p:cNvPr id="11" name="矩形 10"/>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2" name="矩形 11"/>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a:off x="0" y="284389"/>
            <a:ext cx="4244585" cy="529772"/>
            <a:chOff x="0" y="284389"/>
            <a:chExt cx="1571087" cy="529772"/>
          </a:xfrm>
          <a:solidFill>
            <a:srgbClr val="38507C"/>
          </a:solidFill>
        </p:grpSpPr>
        <p:sp>
          <p:nvSpPr>
            <p:cNvPr id="14" name="矩形 13"/>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自身抗体与自身免疫性疾病</a:t>
              </a:r>
            </a:p>
          </p:txBody>
        </p:sp>
        <p:sp>
          <p:nvSpPr>
            <p:cNvPr id="15" name="矩形 14"/>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6" name="直接连接符 15"/>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6184312" y="312525"/>
            <a:ext cx="2954656"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自身抗体检测的意义</a:t>
            </a:r>
          </a:p>
        </p:txBody>
      </p:sp>
      <p:grpSp>
        <p:nvGrpSpPr>
          <p:cNvPr id="6" name="组合 5"/>
          <p:cNvGrpSpPr/>
          <p:nvPr/>
        </p:nvGrpSpPr>
        <p:grpSpPr>
          <a:xfrm>
            <a:off x="1733778" y="1553456"/>
            <a:ext cx="2262158" cy="1838182"/>
            <a:chOff x="899592" y="1196751"/>
            <a:chExt cx="2262158" cy="1838182"/>
          </a:xfrm>
        </p:grpSpPr>
        <p:sp>
          <p:nvSpPr>
            <p:cNvPr id="3" name="矩形 2"/>
            <p:cNvSpPr/>
            <p:nvPr/>
          </p:nvSpPr>
          <p:spPr>
            <a:xfrm>
              <a:off x="899592" y="1196751"/>
              <a:ext cx="2262158" cy="1468850"/>
            </a:xfrm>
            <a:prstGeom prst="rect">
              <a:avLst/>
            </a:prstGeom>
            <a:solidFill>
              <a:srgbClr val="38507C"/>
            </a:solidFill>
            <a:ln w="28575">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6"/>
            <p:cNvSpPr>
              <a:spLocks noEditPoints="1"/>
            </p:cNvSpPr>
            <p:nvPr/>
          </p:nvSpPr>
          <p:spPr bwMode="auto">
            <a:xfrm>
              <a:off x="1506790" y="1426262"/>
              <a:ext cx="1064722" cy="936686"/>
            </a:xfrm>
            <a:custGeom>
              <a:avLst/>
              <a:gdLst>
                <a:gd name="T0" fmla="*/ 171 w 198"/>
                <a:gd name="T1" fmla="*/ 27 h 173"/>
                <a:gd name="T2" fmla="*/ 136 w 198"/>
                <a:gd name="T3" fmla="*/ 27 h 173"/>
                <a:gd name="T4" fmla="*/ 133 w 198"/>
                <a:gd name="T5" fmla="*/ 14 h 173"/>
                <a:gd name="T6" fmla="*/ 99 w 198"/>
                <a:gd name="T7" fmla="*/ 0 h 173"/>
                <a:gd name="T8" fmla="*/ 64 w 198"/>
                <a:gd name="T9" fmla="*/ 13 h 173"/>
                <a:gd name="T10" fmla="*/ 61 w 198"/>
                <a:gd name="T11" fmla="*/ 27 h 173"/>
                <a:gd name="T12" fmla="*/ 26 w 198"/>
                <a:gd name="T13" fmla="*/ 27 h 173"/>
                <a:gd name="T14" fmla="*/ 0 w 198"/>
                <a:gd name="T15" fmla="*/ 53 h 173"/>
                <a:gd name="T16" fmla="*/ 0 w 198"/>
                <a:gd name="T17" fmla="*/ 147 h 173"/>
                <a:gd name="T18" fmla="*/ 26 w 198"/>
                <a:gd name="T19" fmla="*/ 173 h 173"/>
                <a:gd name="T20" fmla="*/ 171 w 198"/>
                <a:gd name="T21" fmla="*/ 173 h 173"/>
                <a:gd name="T22" fmla="*/ 198 w 198"/>
                <a:gd name="T23" fmla="*/ 147 h 173"/>
                <a:gd name="T24" fmla="*/ 198 w 198"/>
                <a:gd name="T25" fmla="*/ 53 h 173"/>
                <a:gd name="T26" fmla="*/ 171 w 198"/>
                <a:gd name="T27" fmla="*/ 27 h 173"/>
                <a:gd name="T28" fmla="*/ 74 w 198"/>
                <a:gd name="T29" fmla="*/ 19 h 173"/>
                <a:gd name="T30" fmla="*/ 99 w 198"/>
                <a:gd name="T31" fmla="*/ 11 h 173"/>
                <a:gd name="T32" fmla="*/ 124 w 198"/>
                <a:gd name="T33" fmla="*/ 19 h 173"/>
                <a:gd name="T34" fmla="*/ 125 w 198"/>
                <a:gd name="T35" fmla="*/ 27 h 173"/>
                <a:gd name="T36" fmla="*/ 72 w 198"/>
                <a:gd name="T37" fmla="*/ 27 h 173"/>
                <a:gd name="T38" fmla="*/ 74 w 198"/>
                <a:gd name="T39" fmla="*/ 19 h 173"/>
                <a:gd name="T40" fmla="*/ 136 w 198"/>
                <a:gd name="T41" fmla="*/ 126 h 173"/>
                <a:gd name="T42" fmla="*/ 112 w 198"/>
                <a:gd name="T43" fmla="*/ 110 h 173"/>
                <a:gd name="T44" fmla="*/ 90 w 198"/>
                <a:gd name="T45" fmla="*/ 110 h 173"/>
                <a:gd name="T46" fmla="*/ 79 w 198"/>
                <a:gd name="T47" fmla="*/ 102 h 173"/>
                <a:gd name="T48" fmla="*/ 67 w 198"/>
                <a:gd name="T49" fmla="*/ 111 h 173"/>
                <a:gd name="T50" fmla="*/ 58 w 198"/>
                <a:gd name="T51" fmla="*/ 105 h 173"/>
                <a:gd name="T52" fmla="*/ 47 w 198"/>
                <a:gd name="T53" fmla="*/ 109 h 173"/>
                <a:gd name="T54" fmla="*/ 36 w 198"/>
                <a:gd name="T55" fmla="*/ 99 h 173"/>
                <a:gd name="T56" fmla="*/ 39 w 198"/>
                <a:gd name="T57" fmla="*/ 90 h 173"/>
                <a:gd name="T58" fmla="*/ 113 w 198"/>
                <a:gd name="T59" fmla="*/ 90 h 173"/>
                <a:gd name="T60" fmla="*/ 136 w 198"/>
                <a:gd name="T61" fmla="*/ 75 h 173"/>
                <a:gd name="T62" fmla="*/ 162 w 198"/>
                <a:gd name="T63" fmla="*/ 101 h 173"/>
                <a:gd name="T64" fmla="*/ 136 w 198"/>
                <a:gd name="T65" fmla="*/ 1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8" h="173">
                  <a:moveTo>
                    <a:pt x="171" y="27"/>
                  </a:moveTo>
                  <a:cubicBezTo>
                    <a:pt x="136" y="27"/>
                    <a:pt x="136" y="27"/>
                    <a:pt x="136" y="27"/>
                  </a:cubicBezTo>
                  <a:cubicBezTo>
                    <a:pt x="136" y="22"/>
                    <a:pt x="136" y="18"/>
                    <a:pt x="133" y="14"/>
                  </a:cubicBezTo>
                  <a:cubicBezTo>
                    <a:pt x="128" y="5"/>
                    <a:pt x="116" y="0"/>
                    <a:pt x="99" y="0"/>
                  </a:cubicBezTo>
                  <a:cubicBezTo>
                    <a:pt x="81" y="0"/>
                    <a:pt x="70" y="4"/>
                    <a:pt x="64" y="13"/>
                  </a:cubicBezTo>
                  <a:cubicBezTo>
                    <a:pt x="62" y="18"/>
                    <a:pt x="61" y="22"/>
                    <a:pt x="61" y="27"/>
                  </a:cubicBezTo>
                  <a:cubicBezTo>
                    <a:pt x="26" y="27"/>
                    <a:pt x="26" y="27"/>
                    <a:pt x="26" y="27"/>
                  </a:cubicBezTo>
                  <a:cubicBezTo>
                    <a:pt x="12" y="27"/>
                    <a:pt x="0" y="38"/>
                    <a:pt x="0" y="53"/>
                  </a:cubicBezTo>
                  <a:cubicBezTo>
                    <a:pt x="0" y="147"/>
                    <a:pt x="0" y="147"/>
                    <a:pt x="0" y="147"/>
                  </a:cubicBezTo>
                  <a:cubicBezTo>
                    <a:pt x="0" y="161"/>
                    <a:pt x="12" y="173"/>
                    <a:pt x="26" y="173"/>
                  </a:cubicBezTo>
                  <a:cubicBezTo>
                    <a:pt x="171" y="173"/>
                    <a:pt x="171" y="173"/>
                    <a:pt x="171" y="173"/>
                  </a:cubicBezTo>
                  <a:cubicBezTo>
                    <a:pt x="186" y="173"/>
                    <a:pt x="198" y="161"/>
                    <a:pt x="198" y="147"/>
                  </a:cubicBezTo>
                  <a:cubicBezTo>
                    <a:pt x="198" y="53"/>
                    <a:pt x="198" y="53"/>
                    <a:pt x="198" y="53"/>
                  </a:cubicBezTo>
                  <a:cubicBezTo>
                    <a:pt x="198" y="38"/>
                    <a:pt x="186" y="27"/>
                    <a:pt x="171" y="27"/>
                  </a:cubicBezTo>
                  <a:close/>
                  <a:moveTo>
                    <a:pt x="74" y="19"/>
                  </a:moveTo>
                  <a:cubicBezTo>
                    <a:pt x="77" y="14"/>
                    <a:pt x="86" y="11"/>
                    <a:pt x="99" y="11"/>
                  </a:cubicBezTo>
                  <a:cubicBezTo>
                    <a:pt x="112" y="11"/>
                    <a:pt x="121" y="14"/>
                    <a:pt x="124" y="19"/>
                  </a:cubicBezTo>
                  <a:cubicBezTo>
                    <a:pt x="125" y="22"/>
                    <a:pt x="126" y="24"/>
                    <a:pt x="125" y="27"/>
                  </a:cubicBezTo>
                  <a:cubicBezTo>
                    <a:pt x="72" y="27"/>
                    <a:pt x="72" y="27"/>
                    <a:pt x="72" y="27"/>
                  </a:cubicBezTo>
                  <a:cubicBezTo>
                    <a:pt x="72" y="24"/>
                    <a:pt x="72" y="21"/>
                    <a:pt x="74" y="19"/>
                  </a:cubicBezTo>
                  <a:close/>
                  <a:moveTo>
                    <a:pt x="136" y="126"/>
                  </a:moveTo>
                  <a:cubicBezTo>
                    <a:pt x="125" y="126"/>
                    <a:pt x="116" y="120"/>
                    <a:pt x="112" y="110"/>
                  </a:cubicBezTo>
                  <a:cubicBezTo>
                    <a:pt x="90" y="110"/>
                    <a:pt x="90" y="110"/>
                    <a:pt x="90" y="110"/>
                  </a:cubicBezTo>
                  <a:cubicBezTo>
                    <a:pt x="79" y="102"/>
                    <a:pt x="79" y="102"/>
                    <a:pt x="79" y="102"/>
                  </a:cubicBezTo>
                  <a:cubicBezTo>
                    <a:pt x="67" y="111"/>
                    <a:pt x="67" y="111"/>
                    <a:pt x="67" y="111"/>
                  </a:cubicBezTo>
                  <a:cubicBezTo>
                    <a:pt x="58" y="105"/>
                    <a:pt x="58" y="105"/>
                    <a:pt x="58" y="105"/>
                  </a:cubicBezTo>
                  <a:cubicBezTo>
                    <a:pt x="47" y="109"/>
                    <a:pt x="47" y="109"/>
                    <a:pt x="47" y="109"/>
                  </a:cubicBezTo>
                  <a:cubicBezTo>
                    <a:pt x="36" y="99"/>
                    <a:pt x="36" y="99"/>
                    <a:pt x="36" y="99"/>
                  </a:cubicBezTo>
                  <a:cubicBezTo>
                    <a:pt x="39" y="90"/>
                    <a:pt x="39" y="90"/>
                    <a:pt x="39" y="90"/>
                  </a:cubicBezTo>
                  <a:cubicBezTo>
                    <a:pt x="113" y="90"/>
                    <a:pt x="113" y="90"/>
                    <a:pt x="113" y="90"/>
                  </a:cubicBezTo>
                  <a:cubicBezTo>
                    <a:pt x="117" y="81"/>
                    <a:pt x="126" y="75"/>
                    <a:pt x="136" y="75"/>
                  </a:cubicBezTo>
                  <a:cubicBezTo>
                    <a:pt x="151" y="75"/>
                    <a:pt x="162" y="87"/>
                    <a:pt x="162" y="101"/>
                  </a:cubicBezTo>
                  <a:cubicBezTo>
                    <a:pt x="162" y="115"/>
                    <a:pt x="151" y="126"/>
                    <a:pt x="136" y="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矩形 4"/>
            <p:cNvSpPr/>
            <p:nvPr/>
          </p:nvSpPr>
          <p:spPr>
            <a:xfrm>
              <a:off x="899592" y="2665601"/>
              <a:ext cx="2262158" cy="369332"/>
            </a:xfrm>
            <a:prstGeom prst="rect">
              <a:avLst/>
            </a:prstGeom>
            <a:ln w="28575">
              <a:solidFill>
                <a:srgbClr val="38507C"/>
              </a:solidFill>
            </a:ln>
          </p:spPr>
          <p:txBody>
            <a:bodyPr wrap="none">
              <a:spAutoFit/>
            </a:bodyPr>
            <a:lstStyle/>
            <a:p>
              <a:pPr algn="ctr"/>
              <a:r>
                <a:rPr lang="zh-CN" altLang="en-US" b="1" dirty="0">
                  <a:solidFill>
                    <a:srgbClr val="38507C"/>
                  </a:solidFill>
                  <a:latin typeface="微软雅黑" panose="020B0503020204020204" pitchFamily="34" charset="-122"/>
                  <a:ea typeface="微软雅黑" panose="020B0503020204020204" pitchFamily="34" charset="-122"/>
                </a:rPr>
                <a:t>临床诊断、鉴别诊断</a:t>
              </a:r>
            </a:p>
          </p:txBody>
        </p:sp>
      </p:grpSp>
      <p:grpSp>
        <p:nvGrpSpPr>
          <p:cNvPr id="26" name="组合 25"/>
          <p:cNvGrpSpPr/>
          <p:nvPr/>
        </p:nvGrpSpPr>
        <p:grpSpPr>
          <a:xfrm>
            <a:off x="5148064" y="4399130"/>
            <a:ext cx="2262158" cy="1838182"/>
            <a:chOff x="5775805" y="1493168"/>
            <a:chExt cx="2262158" cy="1838182"/>
          </a:xfrm>
        </p:grpSpPr>
        <p:grpSp>
          <p:nvGrpSpPr>
            <p:cNvPr id="22" name="组合 21"/>
            <p:cNvGrpSpPr/>
            <p:nvPr/>
          </p:nvGrpSpPr>
          <p:grpSpPr>
            <a:xfrm>
              <a:off x="5775805" y="1493168"/>
              <a:ext cx="2262158" cy="1838182"/>
              <a:chOff x="899592" y="1196751"/>
              <a:chExt cx="2262158" cy="1838182"/>
            </a:xfrm>
          </p:grpSpPr>
          <p:sp>
            <p:nvSpPr>
              <p:cNvPr id="23" name="矩形 22"/>
              <p:cNvSpPr/>
              <p:nvPr/>
            </p:nvSpPr>
            <p:spPr>
              <a:xfrm>
                <a:off x="899592" y="1196751"/>
                <a:ext cx="2262158" cy="1468850"/>
              </a:xfrm>
              <a:prstGeom prst="rect">
                <a:avLst/>
              </a:prstGeom>
              <a:solidFill>
                <a:srgbClr val="38507C"/>
              </a:solidFill>
              <a:ln w="28575">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99592" y="2665601"/>
                <a:ext cx="2262158" cy="369332"/>
              </a:xfrm>
              <a:prstGeom prst="rect">
                <a:avLst/>
              </a:prstGeom>
              <a:ln w="28575">
                <a:solidFill>
                  <a:srgbClr val="38507C"/>
                </a:solidFill>
              </a:ln>
            </p:spPr>
            <p:txBody>
              <a:bodyPr wrap="none">
                <a:spAutoFit/>
              </a:bodyPr>
              <a:lstStyle/>
              <a:p>
                <a:pPr algn="ctr"/>
                <a:r>
                  <a:rPr lang="zh-CN" altLang="en-US" b="1" dirty="0">
                    <a:solidFill>
                      <a:srgbClr val="38507C"/>
                    </a:solidFill>
                    <a:latin typeface="微软雅黑" panose="020B0503020204020204" pitchFamily="34" charset="-122"/>
                    <a:ea typeface="微软雅黑" panose="020B0503020204020204" pitchFamily="34" charset="-122"/>
                  </a:rPr>
                  <a:t>高危筛查、提前预警</a:t>
                </a:r>
              </a:p>
            </p:txBody>
          </p:sp>
        </p:grpSp>
        <p:pic>
          <p:nvPicPr>
            <p:cNvPr id="2055"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84312" y="1678263"/>
              <a:ext cx="1404000" cy="1099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1" name="组合 20"/>
          <p:cNvGrpSpPr/>
          <p:nvPr/>
        </p:nvGrpSpPr>
        <p:grpSpPr>
          <a:xfrm>
            <a:off x="1690012" y="4399130"/>
            <a:ext cx="2262158" cy="1838182"/>
            <a:chOff x="1157714" y="4149080"/>
            <a:chExt cx="2262158" cy="1838182"/>
          </a:xfrm>
        </p:grpSpPr>
        <p:grpSp>
          <p:nvGrpSpPr>
            <p:cNvPr id="28" name="组合 27"/>
            <p:cNvGrpSpPr/>
            <p:nvPr/>
          </p:nvGrpSpPr>
          <p:grpSpPr>
            <a:xfrm>
              <a:off x="1157714" y="4149080"/>
              <a:ext cx="2262158" cy="1838182"/>
              <a:chOff x="899592" y="1196751"/>
              <a:chExt cx="2262158" cy="1838182"/>
            </a:xfrm>
          </p:grpSpPr>
          <p:sp>
            <p:nvSpPr>
              <p:cNvPr id="29" name="矩形 28"/>
              <p:cNvSpPr/>
              <p:nvPr/>
            </p:nvSpPr>
            <p:spPr>
              <a:xfrm>
                <a:off x="899592" y="1196751"/>
                <a:ext cx="2262158" cy="1468850"/>
              </a:xfrm>
              <a:prstGeom prst="rect">
                <a:avLst/>
              </a:prstGeom>
              <a:solidFill>
                <a:srgbClr val="38507C"/>
              </a:solidFill>
              <a:ln w="28575">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99592" y="2665601"/>
                <a:ext cx="2262158" cy="369332"/>
              </a:xfrm>
              <a:prstGeom prst="rect">
                <a:avLst/>
              </a:prstGeom>
              <a:ln w="28575">
                <a:solidFill>
                  <a:srgbClr val="38507C"/>
                </a:solidFill>
              </a:ln>
            </p:spPr>
            <p:txBody>
              <a:bodyPr wrap="none">
                <a:spAutoFit/>
              </a:bodyPr>
              <a:lstStyle/>
              <a:p>
                <a:pPr algn="ctr"/>
                <a:r>
                  <a:rPr lang="zh-CN" altLang="en-US" b="1" dirty="0">
                    <a:solidFill>
                      <a:srgbClr val="38507C"/>
                    </a:solidFill>
                    <a:latin typeface="微软雅黑" panose="020B0503020204020204" pitchFamily="34" charset="-122"/>
                    <a:ea typeface="微软雅黑" panose="020B0503020204020204" pitchFamily="34" charset="-122"/>
                  </a:rPr>
                  <a:t>病情评估、治疗监测</a:t>
                </a:r>
              </a:p>
            </p:txBody>
          </p:sp>
        </p:grpSp>
        <p:pic>
          <p:nvPicPr>
            <p:cNvPr id="27" name="图片 26"/>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1714578" y="4318248"/>
              <a:ext cx="1124601" cy="1152000"/>
            </a:xfrm>
            <a:prstGeom prst="rect">
              <a:avLst/>
            </a:prstGeom>
          </p:spPr>
        </p:pic>
      </p:grpSp>
      <p:grpSp>
        <p:nvGrpSpPr>
          <p:cNvPr id="20" name="组合 19"/>
          <p:cNvGrpSpPr/>
          <p:nvPr/>
        </p:nvGrpSpPr>
        <p:grpSpPr>
          <a:xfrm>
            <a:off x="5148064" y="1553456"/>
            <a:ext cx="2262158" cy="1838182"/>
            <a:chOff x="5430544" y="4318248"/>
            <a:chExt cx="2262158" cy="1838182"/>
          </a:xfrm>
        </p:grpSpPr>
        <p:grpSp>
          <p:nvGrpSpPr>
            <p:cNvPr id="40" name="组合 39"/>
            <p:cNvGrpSpPr/>
            <p:nvPr/>
          </p:nvGrpSpPr>
          <p:grpSpPr>
            <a:xfrm>
              <a:off x="5430544" y="4318248"/>
              <a:ext cx="2262158" cy="1838182"/>
              <a:chOff x="899592" y="1196751"/>
              <a:chExt cx="2262158" cy="1838182"/>
            </a:xfrm>
          </p:grpSpPr>
          <p:sp>
            <p:nvSpPr>
              <p:cNvPr id="41" name="矩形 40"/>
              <p:cNvSpPr/>
              <p:nvPr/>
            </p:nvSpPr>
            <p:spPr>
              <a:xfrm>
                <a:off x="899592" y="1196751"/>
                <a:ext cx="2262158" cy="1468850"/>
              </a:xfrm>
              <a:prstGeom prst="rect">
                <a:avLst/>
              </a:prstGeom>
              <a:solidFill>
                <a:srgbClr val="38507C"/>
              </a:solidFill>
              <a:ln w="28575">
                <a:solidFill>
                  <a:srgbClr val="3850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899592" y="2665601"/>
                <a:ext cx="2262158" cy="369332"/>
              </a:xfrm>
              <a:prstGeom prst="rect">
                <a:avLst/>
              </a:prstGeom>
              <a:ln w="28575">
                <a:solidFill>
                  <a:srgbClr val="38507C"/>
                </a:solidFill>
              </a:ln>
            </p:spPr>
            <p:txBody>
              <a:bodyPr wrap="none">
                <a:spAutoFit/>
              </a:bodyPr>
              <a:lstStyle/>
              <a:p>
                <a:pPr algn="ctr"/>
                <a:r>
                  <a:rPr lang="zh-CN" altLang="en-US" b="1" dirty="0">
                    <a:solidFill>
                      <a:srgbClr val="38507C"/>
                    </a:solidFill>
                    <a:latin typeface="微软雅黑" panose="020B0503020204020204" pitchFamily="34" charset="-122"/>
                    <a:ea typeface="微软雅黑" panose="020B0503020204020204" pitchFamily="34" charset="-122"/>
                  </a:rPr>
                  <a:t>病程转归、预后判断</a:t>
                </a:r>
              </a:p>
            </p:txBody>
          </p:sp>
        </p:grpSp>
        <p:pic>
          <p:nvPicPr>
            <p:cNvPr id="2057"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49053" y="4545116"/>
              <a:ext cx="1679297" cy="1100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圆角矩形 18"/>
            <p:cNvSpPr/>
            <p:nvPr/>
          </p:nvSpPr>
          <p:spPr>
            <a:xfrm>
              <a:off x="5751216" y="4580459"/>
              <a:ext cx="1679297" cy="973991"/>
            </a:xfrm>
            <a:prstGeom prst="roundRect">
              <a:avLst/>
            </a:prstGeom>
            <a:noFill/>
            <a:ln w="57150">
              <a:solidFill>
                <a:srgbClr val="ECED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049" name="直接箭头连接符 2048"/>
          <p:cNvCxnSpPr/>
          <p:nvPr/>
        </p:nvCxnSpPr>
        <p:spPr>
          <a:xfrm>
            <a:off x="1506156" y="3895384"/>
            <a:ext cx="6264000" cy="0"/>
          </a:xfrm>
          <a:prstGeom prst="straightConnector1">
            <a:avLst/>
          </a:prstGeom>
          <a:ln w="28575">
            <a:solidFill>
              <a:srgbClr val="38507C"/>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rot="16200000">
            <a:off x="2214000" y="3858521"/>
            <a:ext cx="4716000" cy="0"/>
          </a:xfrm>
          <a:prstGeom prst="straightConnector1">
            <a:avLst/>
          </a:prstGeom>
          <a:ln w="28575">
            <a:solidFill>
              <a:srgbClr val="38507C"/>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sp>
        <p:nvSpPr>
          <p:cNvPr id="2051" name="椭圆 2050"/>
          <p:cNvSpPr/>
          <p:nvPr/>
        </p:nvSpPr>
        <p:spPr>
          <a:xfrm>
            <a:off x="4429652" y="3745168"/>
            <a:ext cx="288032" cy="288032"/>
          </a:xfrm>
          <a:prstGeom prst="ellipse">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499992" y="3818844"/>
            <a:ext cx="144016" cy="144016"/>
          </a:xfrm>
          <a:prstGeom prst="ellipse">
            <a:avLst/>
          </a:prstGeom>
          <a:noFill/>
          <a:ln>
            <a:solidFill>
              <a:srgbClr val="ECED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8429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84389"/>
            <a:ext cx="1692275" cy="529772"/>
            <a:chOff x="0" y="284389"/>
            <a:chExt cx="1692275" cy="529772"/>
          </a:xfrm>
          <a:solidFill>
            <a:srgbClr val="38507C"/>
          </a:solidFill>
        </p:grpSpPr>
        <p:sp>
          <p:nvSpPr>
            <p:cNvPr id="5" name="矩形 4"/>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6" name="矩形 5"/>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0" y="284389"/>
            <a:ext cx="4244585" cy="529772"/>
            <a:chOff x="0" y="284389"/>
            <a:chExt cx="1571087" cy="529772"/>
          </a:xfrm>
          <a:solidFill>
            <a:srgbClr val="38507C"/>
          </a:solidFill>
        </p:grpSpPr>
        <p:sp>
          <p:nvSpPr>
            <p:cNvPr id="8" name="矩形 7"/>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自身抗体与自身免疫性疾病</a:t>
              </a:r>
            </a:p>
          </p:txBody>
        </p:sp>
        <p:sp>
          <p:nvSpPr>
            <p:cNvPr id="9" name="矩形 8"/>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0" name="直接连接符 9"/>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6184313" y="312525"/>
            <a:ext cx="2954656"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自身抗体与疾病预警</a:t>
            </a:r>
          </a:p>
        </p:txBody>
      </p:sp>
      <p:pic>
        <p:nvPicPr>
          <p:cNvPr id="1027" name="Picture 3"/>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8000" contrast="44000"/>
                    </a14:imgEffect>
                  </a14:imgLayer>
                </a14:imgProps>
              </a:ext>
              <a:ext uri="{28A0092B-C50C-407E-A947-70E740481C1C}">
                <a14:useLocalDpi xmlns:a14="http://schemas.microsoft.com/office/drawing/2010/main" val="0"/>
              </a:ext>
            </a:extLst>
          </a:blip>
          <a:srcRect/>
          <a:stretch>
            <a:fillRect/>
          </a:stretch>
        </p:blipFill>
        <p:spPr bwMode="auto">
          <a:xfrm>
            <a:off x="780132" y="4034894"/>
            <a:ext cx="1440000" cy="14160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TextBox 22"/>
          <p:cNvSpPr txBox="1"/>
          <p:nvPr/>
        </p:nvSpPr>
        <p:spPr>
          <a:xfrm>
            <a:off x="382855" y="5496774"/>
            <a:ext cx="2390239" cy="1169551"/>
          </a:xfrm>
          <a:prstGeom prst="rect">
            <a:avLst/>
          </a:prstGeom>
          <a:noFill/>
        </p:spPr>
        <p:txBody>
          <a:bodyPr wrap="square" rtlCol="0">
            <a:spAutoFit/>
          </a:bodyPr>
          <a:lstStyle/>
          <a:p>
            <a:pPr algn="ctr">
              <a:lnSpc>
                <a:spcPct val="125000"/>
              </a:lnSpc>
              <a:defRPr/>
            </a:pPr>
            <a:r>
              <a:rPr lang="zh-CN" altLang="en-US" sz="2000" b="1" dirty="0">
                <a:solidFill>
                  <a:srgbClr val="38507C"/>
                </a:solidFill>
                <a:latin typeface="微软雅黑" panose="020B0503020204020204" pitchFamily="34" charset="-122"/>
                <a:ea typeface="微软雅黑" panose="020B0503020204020204" pitchFamily="34" charset="-122"/>
              </a:rPr>
              <a:t>自身免疫高危人群</a:t>
            </a:r>
            <a:endParaRPr lang="en-US" altLang="zh-CN" sz="2000" b="1" dirty="0">
              <a:solidFill>
                <a:srgbClr val="38507C"/>
              </a:solidFill>
              <a:latin typeface="微软雅黑" panose="020B0503020204020204" pitchFamily="34" charset="-122"/>
              <a:ea typeface="微软雅黑" panose="020B0503020204020204" pitchFamily="34" charset="-122"/>
            </a:endParaRPr>
          </a:p>
          <a:p>
            <a:pPr>
              <a:lnSpc>
                <a:spcPct val="125000"/>
              </a:lnSpc>
              <a:spcBef>
                <a:spcPts val="1200"/>
              </a:spcBef>
              <a:defRPr/>
            </a:pPr>
            <a:r>
              <a:rPr lang="zh-CN" altLang="en-US" sz="1400" b="1" dirty="0">
                <a:latin typeface="微软雅黑" panose="020B0503020204020204" pitchFamily="34" charset="-122"/>
                <a:ea typeface="微软雅黑" panose="020B0503020204020204" pitchFamily="34" charset="-122"/>
              </a:rPr>
              <a:t>家族史</a:t>
            </a:r>
            <a:r>
              <a:rPr lang="en-US" altLang="zh-CN" sz="1400" b="1" dirty="0">
                <a:latin typeface="微软雅黑" panose="020B0503020204020204" pitchFamily="34" charset="-122"/>
                <a:ea typeface="微软雅黑" panose="020B0503020204020204" pitchFamily="34" charset="-122"/>
              </a:rPr>
              <a:t>/</a:t>
            </a:r>
            <a:r>
              <a:rPr lang="zh-CN" altLang="en-US" sz="1400" b="1" kern="100" dirty="0">
                <a:solidFill>
                  <a:sysClr val="windowText" lastClr="000000"/>
                </a:solidFill>
                <a:latin typeface="微软雅黑" panose="020B0503020204020204" pitchFamily="34" charset="-122"/>
                <a:ea typeface="微软雅黑" panose="020B0503020204020204" pitchFamily="34" charset="-122"/>
                <a:cs typeface="Times New Roman"/>
              </a:rPr>
              <a:t>女性</a:t>
            </a:r>
            <a:r>
              <a:rPr lang="en-US"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a:t>
            </a:r>
            <a:r>
              <a:rPr lang="zh-CN" altLang="zh-CN" sz="1400" b="1" kern="100" dirty="0">
                <a:latin typeface="微软雅黑" panose="020B0503020204020204" pitchFamily="34" charset="-122"/>
                <a:ea typeface="微软雅黑" panose="020B0503020204020204" pitchFamily="34" charset="-122"/>
                <a:cs typeface="Times New Roman"/>
              </a:rPr>
              <a:t>自身免疫性疾病史</a:t>
            </a:r>
            <a:r>
              <a:rPr lang="en-US" altLang="zh-CN" sz="1400" b="1" kern="100" dirty="0">
                <a:latin typeface="微软雅黑" panose="020B0503020204020204" pitchFamily="34" charset="-122"/>
                <a:ea typeface="微软雅黑" panose="020B0503020204020204" pitchFamily="34" charset="-122"/>
                <a:cs typeface="Times New Roman"/>
              </a:rPr>
              <a:t>/</a:t>
            </a:r>
            <a:r>
              <a:rPr lang="zh-CN" altLang="en-US" sz="1400" b="1" kern="100" dirty="0">
                <a:solidFill>
                  <a:sysClr val="windowText" lastClr="000000"/>
                </a:solidFill>
                <a:latin typeface="微软雅黑" panose="020B0503020204020204" pitchFamily="34" charset="-122"/>
                <a:ea typeface="微软雅黑" panose="020B0503020204020204" pitchFamily="34" charset="-122"/>
                <a:cs typeface="Times New Roman"/>
              </a:rPr>
              <a:t>基因多态性</a:t>
            </a:r>
            <a:r>
              <a:rPr lang="en-US"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a:t>
            </a:r>
            <a:r>
              <a:rPr lang="zh-CN" altLang="en-US" sz="1400" b="1" kern="100" dirty="0">
                <a:solidFill>
                  <a:sysClr val="windowText" lastClr="000000"/>
                </a:solidFill>
                <a:latin typeface="微软雅黑" panose="020B0503020204020204" pitchFamily="34" charset="-122"/>
                <a:ea typeface="微软雅黑" panose="020B0503020204020204" pitchFamily="34" charset="-122"/>
                <a:cs typeface="Times New Roman"/>
              </a:rPr>
              <a:t>补体异常</a:t>
            </a:r>
          </a:p>
        </p:txBody>
      </p:sp>
      <p:grpSp>
        <p:nvGrpSpPr>
          <p:cNvPr id="82" name="组合 81"/>
          <p:cNvGrpSpPr/>
          <p:nvPr/>
        </p:nvGrpSpPr>
        <p:grpSpPr>
          <a:xfrm>
            <a:off x="457180" y="1165201"/>
            <a:ext cx="2304256" cy="1152857"/>
            <a:chOff x="457180" y="1165201"/>
            <a:chExt cx="2304256" cy="1152857"/>
          </a:xfrm>
        </p:grpSpPr>
        <p:sp>
          <p:nvSpPr>
            <p:cNvPr id="54" name="圆角矩形 53"/>
            <p:cNvSpPr/>
            <p:nvPr/>
          </p:nvSpPr>
          <p:spPr>
            <a:xfrm>
              <a:off x="971600" y="1844824"/>
              <a:ext cx="1248532" cy="396984"/>
            </a:xfrm>
            <a:prstGeom prst="round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EDEF"/>
                </a:solidFill>
              </a:endParaRPr>
            </a:p>
          </p:txBody>
        </p:sp>
        <p:sp>
          <p:nvSpPr>
            <p:cNvPr id="30" name="矩形 29"/>
            <p:cNvSpPr/>
            <p:nvPr/>
          </p:nvSpPr>
          <p:spPr>
            <a:xfrm>
              <a:off x="457180" y="1165201"/>
              <a:ext cx="2304256" cy="1152857"/>
            </a:xfrm>
            <a:prstGeom prst="rect">
              <a:avLst/>
            </a:prstGeom>
            <a:no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R="0" lvl="0" algn="ctr" fontAlgn="auto">
                <a:lnSpc>
                  <a:spcPct val="125000"/>
                </a:lnSpc>
                <a:spcBef>
                  <a:spcPts val="0"/>
                </a:spcBef>
                <a:spcAft>
                  <a:spcPts val="0"/>
                </a:spcAft>
                <a:buClrTx/>
                <a:buSzTx/>
                <a:tabLst/>
                <a:defRPr/>
              </a:pPr>
              <a:r>
                <a:rPr lang="zh-CN" altLang="en-US" sz="1400" b="1" kern="100" dirty="0">
                  <a:solidFill>
                    <a:sysClr val="windowText" lastClr="000000"/>
                  </a:solidFill>
                  <a:latin typeface="微软雅黑" panose="020B0503020204020204" pitchFamily="34" charset="-122"/>
                  <a:ea typeface="微软雅黑" panose="020B0503020204020204" pitchFamily="34" charset="-122"/>
                  <a:cs typeface="Times New Roman"/>
                </a:rPr>
                <a:t>感染</a:t>
              </a:r>
              <a:r>
                <a:rPr lang="en-US"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a:t>
              </a:r>
              <a:r>
                <a:rPr lang="zh-CN" altLang="en-US" sz="1400" b="1" kern="100" dirty="0">
                  <a:solidFill>
                    <a:sysClr val="windowText" lastClr="000000"/>
                  </a:solidFill>
                  <a:latin typeface="微软雅黑" panose="020B0503020204020204" pitchFamily="34" charset="-122"/>
                  <a:ea typeface="微软雅黑" panose="020B0503020204020204" pitchFamily="34" charset="-122"/>
                  <a:cs typeface="Times New Roman"/>
                </a:rPr>
                <a:t>紫外线</a:t>
              </a:r>
              <a:r>
                <a:rPr lang="en-US"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a:t>
              </a:r>
              <a:r>
                <a:rPr lang="zh-CN" altLang="en-US" sz="1400" b="1" kern="100" dirty="0">
                  <a:solidFill>
                    <a:sysClr val="windowText" lastClr="000000"/>
                  </a:solidFill>
                  <a:latin typeface="微软雅黑" panose="020B0503020204020204" pitchFamily="34" charset="-122"/>
                  <a:ea typeface="微软雅黑" panose="020B0503020204020204" pitchFamily="34" charset="-122"/>
                  <a:cs typeface="Times New Roman"/>
                </a:rPr>
                <a:t>激素</a:t>
              </a:r>
              <a:r>
                <a:rPr lang="en-US"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a:t>
              </a:r>
              <a:r>
                <a:rPr lang="zh-CN" altLang="en-US" sz="1400" b="1" kern="100" dirty="0">
                  <a:solidFill>
                    <a:sysClr val="windowText" lastClr="000000"/>
                  </a:solidFill>
                  <a:latin typeface="微软雅黑" panose="020B0503020204020204" pitchFamily="34" charset="-122"/>
                  <a:ea typeface="微软雅黑" panose="020B0503020204020204" pitchFamily="34" charset="-122"/>
                  <a:cs typeface="Times New Roman"/>
                </a:rPr>
                <a:t>药物</a:t>
              </a:r>
              <a:r>
                <a:rPr lang="en-US"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a:t>
              </a:r>
              <a:r>
                <a:rPr lang="zh-CN"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硅化物</a:t>
              </a:r>
              <a:r>
                <a:rPr lang="en-US"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a:t>
              </a:r>
              <a:r>
                <a:rPr lang="zh-CN"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植入</a:t>
              </a:r>
              <a:r>
                <a:rPr lang="en-US"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a:t>
              </a:r>
              <a:r>
                <a:rPr lang="zh-CN"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吸烟</a:t>
              </a:r>
              <a:r>
                <a:rPr lang="en-US"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a:t>
              </a:r>
              <a:r>
                <a:rPr lang="zh-CN"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压力</a:t>
              </a:r>
              <a:r>
                <a:rPr lang="en-US"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a:t>
              </a:r>
              <a:r>
                <a:rPr lang="zh-CN" altLang="en-US" sz="1400" b="1" kern="100" dirty="0">
                  <a:solidFill>
                    <a:sysClr val="windowText" lastClr="000000"/>
                  </a:solidFill>
                  <a:latin typeface="微软雅黑" panose="020B0503020204020204" pitchFamily="34" charset="-122"/>
                  <a:ea typeface="微软雅黑" panose="020B0503020204020204" pitchFamily="34" charset="-122"/>
                  <a:cs typeface="Times New Roman"/>
                </a:rPr>
                <a:t>等</a:t>
              </a:r>
              <a:endParaRPr lang="en-US"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endParaRPr>
            </a:p>
            <a:p>
              <a:pPr algn="ctr">
                <a:lnSpc>
                  <a:spcPct val="125000"/>
                </a:lnSpc>
                <a:spcBef>
                  <a:spcPts val="600"/>
                </a:spcBef>
                <a:defRPr/>
              </a:pPr>
              <a:r>
                <a:rPr lang="zh-CN" altLang="en-US" sz="2000" b="1" kern="100" dirty="0">
                  <a:solidFill>
                    <a:srgbClr val="ECEDEF"/>
                  </a:solidFill>
                  <a:latin typeface="微软雅黑" panose="020B0503020204020204" pitchFamily="34" charset="-122"/>
                  <a:ea typeface="微软雅黑" panose="020B0503020204020204" pitchFamily="34" charset="-122"/>
                  <a:cs typeface="Times New Roman"/>
                </a:rPr>
                <a:t>环境因素</a:t>
              </a:r>
              <a:endParaRPr lang="en-US" altLang="zh-CN" sz="2000" b="1" kern="100" dirty="0">
                <a:solidFill>
                  <a:srgbClr val="ECEDEF"/>
                </a:solidFill>
                <a:latin typeface="微软雅黑" panose="020B0503020204020204" pitchFamily="34" charset="-122"/>
                <a:ea typeface="微软雅黑" panose="020B0503020204020204" pitchFamily="34" charset="-122"/>
                <a:cs typeface="Times New Roman"/>
              </a:endParaRPr>
            </a:p>
          </p:txBody>
        </p:sp>
      </p:grpSp>
      <p:pic>
        <p:nvPicPr>
          <p:cNvPr id="2054" name="Picture 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794" r="6285"/>
          <a:stretch/>
        </p:blipFill>
        <p:spPr bwMode="auto">
          <a:xfrm>
            <a:off x="1002422" y="2362083"/>
            <a:ext cx="1152128" cy="1138925"/>
          </a:xfrm>
          <a:prstGeom prst="roundRect">
            <a:avLst>
              <a:gd name="adj" fmla="val 7545"/>
            </a:avLst>
          </a:prstGeom>
          <a:noFill/>
          <a:ln w="19050">
            <a:no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descr="c:\users\wangkaiyu\appdata\roaming\360se6\User Data\temp\16772896-abstract-word-cloud-for-autoantibody-with-related-tags-and-terms.jp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8000" contrast="44000"/>
                    </a14:imgEffect>
                  </a14:imgLayer>
                </a14:imgProps>
              </a:ext>
              <a:ext uri="{28A0092B-C50C-407E-A947-70E740481C1C}">
                <a14:useLocalDpi xmlns:a14="http://schemas.microsoft.com/office/drawing/2010/main" val="0"/>
              </a:ext>
            </a:extLst>
          </a:blip>
          <a:srcRect/>
          <a:stretch>
            <a:fillRect/>
          </a:stretch>
        </p:blipFill>
        <p:spPr bwMode="auto">
          <a:xfrm>
            <a:off x="3807780" y="1558671"/>
            <a:ext cx="1450053" cy="1366273"/>
          </a:xfrm>
          <a:prstGeom prst="rect">
            <a:avLst/>
          </a:prstGeom>
          <a:noFill/>
          <a:ln>
            <a:noFill/>
          </a:ln>
          <a:effectLst/>
          <a:extLst>
            <a:ext uri="{909E8E84-426E-40DD-AFC4-6F175D3DCCD1}">
              <a14:hiddenFill xmlns:a14="http://schemas.microsoft.com/office/drawing/2010/main">
                <a:solidFill>
                  <a:srgbClr val="FFFFFF"/>
                </a:solidFill>
              </a14:hiddenFill>
            </a:ext>
          </a:extLst>
        </p:spPr>
      </p:pic>
      <p:sp>
        <p:nvSpPr>
          <p:cNvPr id="25" name="圆角矩形 24"/>
          <p:cNvSpPr/>
          <p:nvPr/>
        </p:nvSpPr>
        <p:spPr>
          <a:xfrm>
            <a:off x="3662541" y="956980"/>
            <a:ext cx="1773555" cy="527804"/>
          </a:xfrm>
          <a:prstGeom prst="roundRect">
            <a:avLst/>
          </a:prstGeom>
          <a:solidFill>
            <a:srgbClr val="38507C"/>
          </a:solidFill>
        </p:spPr>
        <p:txBody>
          <a:bodyPr wrap="none">
            <a:spAutoFit/>
          </a:bodyPr>
          <a:lstStyle/>
          <a:p>
            <a:pPr lvl="0" algn="ctr">
              <a:lnSpc>
                <a:spcPct val="125000"/>
              </a:lnSpc>
              <a:defRPr/>
            </a:pPr>
            <a:r>
              <a:rPr lang="zh-CN" altLang="en-US" sz="2000" b="1" dirty="0">
                <a:solidFill>
                  <a:srgbClr val="ECEDEF"/>
                </a:solidFill>
                <a:latin typeface="微软雅黑" panose="020B0503020204020204" pitchFamily="34" charset="-122"/>
                <a:ea typeface="微软雅黑" panose="020B0503020204020204" pitchFamily="34" charset="-122"/>
              </a:rPr>
              <a:t>自身抗体出现</a:t>
            </a:r>
          </a:p>
        </p:txBody>
      </p:sp>
      <p:pic>
        <p:nvPicPr>
          <p:cNvPr id="2063"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58004" y="4003556"/>
            <a:ext cx="1558409" cy="1437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8" name="肘形连接符 47"/>
          <p:cNvCxnSpPr>
            <a:stCxn id="1027" idx="3"/>
            <a:endCxn id="2056" idx="1"/>
          </p:cNvCxnSpPr>
          <p:nvPr/>
        </p:nvCxnSpPr>
        <p:spPr>
          <a:xfrm flipV="1">
            <a:off x="2220132" y="2241808"/>
            <a:ext cx="1587648" cy="2501133"/>
          </a:xfrm>
          <a:prstGeom prst="bentConnector3">
            <a:avLst/>
          </a:prstGeom>
          <a:ln w="19050">
            <a:solidFill>
              <a:srgbClr val="38507C"/>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肘形连接符 49"/>
          <p:cNvCxnSpPr>
            <a:stCxn id="2056" idx="3"/>
            <a:endCxn id="2063" idx="1"/>
          </p:cNvCxnSpPr>
          <p:nvPr/>
        </p:nvCxnSpPr>
        <p:spPr>
          <a:xfrm>
            <a:off x="5257833" y="2241808"/>
            <a:ext cx="1500171" cy="2480584"/>
          </a:xfrm>
          <a:prstGeom prst="bentConnector3">
            <a:avLst/>
          </a:prstGeom>
          <a:ln w="19050">
            <a:solidFill>
              <a:srgbClr val="38507C"/>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右箭头 52"/>
          <p:cNvSpPr/>
          <p:nvPr/>
        </p:nvSpPr>
        <p:spPr>
          <a:xfrm>
            <a:off x="2481279" y="2762413"/>
            <a:ext cx="432048" cy="360981"/>
          </a:xfrm>
          <a:prstGeom prst="rightArrow">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407779" y="5564231"/>
            <a:ext cx="2279769" cy="488928"/>
          </a:xfrm>
          <a:prstGeom prst="roundRect">
            <a:avLst/>
          </a:prstGeom>
          <a:solidFill>
            <a:srgbClr val="38507C"/>
          </a:solidFill>
        </p:spPr>
        <p:txBody>
          <a:bodyPr wrap="none">
            <a:spAutoFit/>
          </a:bodyPr>
          <a:lstStyle/>
          <a:p>
            <a:pPr lvl="0" algn="ctr">
              <a:lnSpc>
                <a:spcPct val="125000"/>
              </a:lnSpc>
              <a:defRPr/>
            </a:pPr>
            <a:r>
              <a:rPr lang="zh-CN" altLang="en-US" sz="2000" b="1" dirty="0">
                <a:solidFill>
                  <a:srgbClr val="ECEDEF"/>
                </a:solidFill>
                <a:latin typeface="微软雅黑" panose="020B0503020204020204" pitchFamily="34" charset="-122"/>
                <a:ea typeface="微软雅黑" panose="020B0503020204020204" pitchFamily="34" charset="-122"/>
              </a:rPr>
              <a:t>自身免疫高危人群</a:t>
            </a:r>
          </a:p>
        </p:txBody>
      </p:sp>
      <p:sp>
        <p:nvSpPr>
          <p:cNvPr id="67" name="圆角矩形 66"/>
          <p:cNvSpPr/>
          <p:nvPr/>
        </p:nvSpPr>
        <p:spPr>
          <a:xfrm>
            <a:off x="6528044" y="5564231"/>
            <a:ext cx="2018328" cy="488928"/>
          </a:xfrm>
          <a:prstGeom prst="roundRect">
            <a:avLst/>
          </a:prstGeom>
          <a:solidFill>
            <a:srgbClr val="38507C"/>
          </a:solidFill>
        </p:spPr>
        <p:txBody>
          <a:bodyPr wrap="none">
            <a:spAutoFit/>
          </a:bodyPr>
          <a:lstStyle/>
          <a:p>
            <a:pPr lvl="0" algn="ctr">
              <a:lnSpc>
                <a:spcPct val="125000"/>
              </a:lnSpc>
              <a:defRPr/>
            </a:pPr>
            <a:r>
              <a:rPr lang="zh-CN" altLang="en-US" sz="2000" b="1" dirty="0">
                <a:solidFill>
                  <a:srgbClr val="ECEDEF"/>
                </a:solidFill>
                <a:latin typeface="微软雅黑" panose="020B0503020204020204" pitchFamily="34" charset="-122"/>
                <a:ea typeface="微软雅黑" panose="020B0503020204020204" pitchFamily="34" charset="-122"/>
              </a:rPr>
              <a:t>自身免疫性疾病</a:t>
            </a:r>
          </a:p>
        </p:txBody>
      </p:sp>
      <p:grpSp>
        <p:nvGrpSpPr>
          <p:cNvPr id="84" name="组合 83"/>
          <p:cNvGrpSpPr/>
          <p:nvPr/>
        </p:nvGrpSpPr>
        <p:grpSpPr>
          <a:xfrm>
            <a:off x="6943764" y="2362082"/>
            <a:ext cx="1152000" cy="1152000"/>
            <a:chOff x="6943764" y="2362082"/>
            <a:chExt cx="1152000" cy="1152000"/>
          </a:xfrm>
        </p:grpSpPr>
        <p:sp>
          <p:nvSpPr>
            <p:cNvPr id="55" name="圆角矩形 54"/>
            <p:cNvSpPr/>
            <p:nvPr/>
          </p:nvSpPr>
          <p:spPr>
            <a:xfrm>
              <a:off x="6943764" y="2362082"/>
              <a:ext cx="1152000" cy="1152000"/>
            </a:xfrm>
            <a:prstGeom prst="roundRect">
              <a:avLst>
                <a:gd name="adj" fmla="val 9532"/>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65" name="Picture 17" descr="c:\users\wangkaiyu\appdata\roaming\360se6\User Data\temp\shen-therapy-icon.png"/>
            <p:cNvPicPr>
              <a:picLocks noChangeAspect="1" noChangeArrowheads="1"/>
            </p:cNvPicPr>
            <p:nvPr/>
          </p:nvPicPr>
          <p:blipFill>
            <a:blip r:embed="rId9" cstate="print">
              <a:duotone>
                <a:schemeClr val="bg2">
                  <a:shade val="45000"/>
                  <a:satMod val="135000"/>
                </a:schemeClr>
                <a:prstClr val="white"/>
              </a:duotone>
              <a:extLst>
                <a:ext uri="{BEBA8EAE-BF5A-486C-A8C5-ECC9F3942E4B}">
                  <a14:imgProps xmlns:a14="http://schemas.microsoft.com/office/drawing/2010/main">
                    <a14:imgLayer r:embed="rId10">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7051725" y="2564904"/>
              <a:ext cx="925199" cy="756000"/>
            </a:xfrm>
            <a:prstGeom prst="rect">
              <a:avLst/>
            </a:prstGeom>
            <a:noFill/>
            <a:extLst>
              <a:ext uri="{909E8E84-426E-40DD-AFC4-6F175D3DCCD1}">
                <a14:hiddenFill xmlns:a14="http://schemas.microsoft.com/office/drawing/2010/main">
                  <a:solidFill>
                    <a:srgbClr val="FFFFFF"/>
                  </a:solidFill>
                </a14:hiddenFill>
              </a:ext>
            </a:extLst>
          </p:spPr>
        </p:pic>
      </p:grpSp>
      <p:sp>
        <p:nvSpPr>
          <p:cNvPr id="73" name="右箭头 72"/>
          <p:cNvSpPr/>
          <p:nvPr/>
        </p:nvSpPr>
        <p:spPr>
          <a:xfrm flipH="1">
            <a:off x="6228184" y="2762413"/>
            <a:ext cx="432048" cy="360981"/>
          </a:xfrm>
          <a:prstGeom prst="rightArrow">
            <a:avLst/>
          </a:prstGeom>
          <a:solidFill>
            <a:srgbClr val="385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乘号 55"/>
          <p:cNvSpPr/>
          <p:nvPr/>
        </p:nvSpPr>
        <p:spPr>
          <a:xfrm>
            <a:off x="5675984" y="2595726"/>
            <a:ext cx="704965" cy="682652"/>
          </a:xfrm>
          <a:prstGeom prst="mathMultiply">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grpSp>
        <p:nvGrpSpPr>
          <p:cNvPr id="85" name="组合 84"/>
          <p:cNvGrpSpPr/>
          <p:nvPr/>
        </p:nvGrpSpPr>
        <p:grpSpPr>
          <a:xfrm>
            <a:off x="6372200" y="1165201"/>
            <a:ext cx="2304256" cy="1152857"/>
            <a:chOff x="6372200" y="1165201"/>
            <a:chExt cx="2304256" cy="1152857"/>
          </a:xfrm>
        </p:grpSpPr>
        <p:sp>
          <p:nvSpPr>
            <p:cNvPr id="70" name="圆角矩形 69"/>
            <p:cNvSpPr/>
            <p:nvPr/>
          </p:nvSpPr>
          <p:spPr>
            <a:xfrm>
              <a:off x="6912942" y="1844824"/>
              <a:ext cx="1248532" cy="396984"/>
            </a:xfrm>
            <a:prstGeom prst="round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kern="100" dirty="0">
                  <a:solidFill>
                    <a:srgbClr val="ECEDEF"/>
                  </a:solidFill>
                  <a:latin typeface="微软雅黑" panose="020B0503020204020204" pitchFamily="34" charset="-122"/>
                  <a:ea typeface="微软雅黑" panose="020B0503020204020204" pitchFamily="34" charset="-122"/>
                  <a:cs typeface="Times New Roman"/>
                </a:rPr>
                <a:t>治疗预防</a:t>
              </a:r>
            </a:p>
          </p:txBody>
        </p:sp>
        <p:sp>
          <p:nvSpPr>
            <p:cNvPr id="76" name="矩形 75"/>
            <p:cNvSpPr/>
            <p:nvPr/>
          </p:nvSpPr>
          <p:spPr>
            <a:xfrm>
              <a:off x="6372200" y="1165201"/>
              <a:ext cx="2304256" cy="1152857"/>
            </a:xfrm>
            <a:prstGeom prst="rect">
              <a:avLst/>
            </a:prstGeom>
            <a:no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R="0" lvl="0" algn="ctr" fontAlgn="auto">
                <a:lnSpc>
                  <a:spcPct val="125000"/>
                </a:lnSpc>
                <a:spcBef>
                  <a:spcPts val="0"/>
                </a:spcBef>
                <a:spcAft>
                  <a:spcPts val="0"/>
                </a:spcAft>
                <a:buClrTx/>
                <a:buSzTx/>
                <a:tabLst/>
                <a:defRPr/>
              </a:pPr>
              <a:r>
                <a:rPr lang="zh-CN" altLang="en-US" sz="1400" b="1" kern="100" dirty="0">
                  <a:solidFill>
                    <a:sysClr val="windowText" lastClr="000000"/>
                  </a:solidFill>
                  <a:latin typeface="微软雅黑" panose="020B0503020204020204" pitchFamily="34" charset="-122"/>
                  <a:ea typeface="微软雅黑" panose="020B0503020204020204" pitchFamily="34" charset="-122"/>
                  <a:cs typeface="Times New Roman"/>
                </a:rPr>
                <a:t>熊去氧胆酸</a:t>
              </a:r>
              <a:r>
                <a:rPr lang="en-US"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/PUFA</a:t>
              </a:r>
              <a:r>
                <a:rPr lang="zh-CN" altLang="en-US" sz="1400" b="1" kern="100" dirty="0">
                  <a:solidFill>
                    <a:sysClr val="windowText" lastClr="000000"/>
                  </a:solidFill>
                  <a:latin typeface="微软雅黑" panose="020B0503020204020204" pitchFamily="34" charset="-122"/>
                  <a:ea typeface="微软雅黑" panose="020B0503020204020204" pitchFamily="34" charset="-122"/>
                  <a:cs typeface="Times New Roman"/>
                </a:rPr>
                <a:t>饮食</a:t>
              </a:r>
              <a:r>
                <a:rPr lang="en-US"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a:t>
              </a:r>
              <a:r>
                <a:rPr lang="zh-CN" altLang="en-US" sz="1400" b="1" kern="100" dirty="0">
                  <a:solidFill>
                    <a:sysClr val="windowText" lastClr="000000"/>
                  </a:solidFill>
                  <a:latin typeface="微软雅黑" panose="020B0503020204020204" pitchFamily="34" charset="-122"/>
                  <a:ea typeface="微软雅黑" panose="020B0503020204020204" pitchFamily="34" charset="-122"/>
                  <a:cs typeface="Times New Roman"/>
                </a:rPr>
                <a:t>防止紫外线</a:t>
              </a:r>
              <a:r>
                <a:rPr lang="en-US"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a:t>
              </a:r>
              <a:r>
                <a:rPr lang="zh-CN" altLang="en-US" sz="1400" b="1" kern="100" dirty="0">
                  <a:solidFill>
                    <a:sysClr val="windowText" lastClr="000000"/>
                  </a:solidFill>
                  <a:latin typeface="微软雅黑" panose="020B0503020204020204" pitchFamily="34" charset="-122"/>
                  <a:ea typeface="微软雅黑" panose="020B0503020204020204" pitchFamily="34" charset="-122"/>
                  <a:cs typeface="Times New Roman"/>
                </a:rPr>
                <a:t>阿司匹林</a:t>
              </a:r>
              <a:r>
                <a:rPr lang="en-US"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rPr>
                <a:t>/</a:t>
              </a:r>
              <a:r>
                <a:rPr lang="zh-CN" altLang="en-US" sz="1400" b="1" kern="100" dirty="0">
                  <a:solidFill>
                    <a:sysClr val="windowText" lastClr="000000"/>
                  </a:solidFill>
                  <a:latin typeface="微软雅黑" panose="020B0503020204020204" pitchFamily="34" charset="-122"/>
                  <a:ea typeface="微软雅黑" panose="020B0503020204020204" pitchFamily="34" charset="-122"/>
                  <a:cs typeface="Times New Roman"/>
                </a:rPr>
                <a:t>等</a:t>
              </a:r>
              <a:endParaRPr lang="en-US" altLang="zh-CN" sz="1400" b="1" kern="100" dirty="0">
                <a:solidFill>
                  <a:sysClr val="windowText" lastClr="000000"/>
                </a:solidFill>
                <a:latin typeface="微软雅黑" panose="020B0503020204020204" pitchFamily="34" charset="-122"/>
                <a:ea typeface="微软雅黑" panose="020B0503020204020204" pitchFamily="34" charset="-122"/>
                <a:cs typeface="Times New Roman"/>
              </a:endParaRPr>
            </a:p>
            <a:p>
              <a:pPr algn="ctr">
                <a:lnSpc>
                  <a:spcPct val="125000"/>
                </a:lnSpc>
                <a:spcBef>
                  <a:spcPts val="600"/>
                </a:spcBef>
                <a:defRPr/>
              </a:pPr>
              <a:endParaRPr lang="en-US" altLang="zh-CN" sz="2000" b="1" kern="100" dirty="0">
                <a:solidFill>
                  <a:srgbClr val="ECEDEF"/>
                </a:solidFill>
                <a:latin typeface="微软雅黑" panose="020B0503020204020204" pitchFamily="34" charset="-122"/>
                <a:ea typeface="微软雅黑" panose="020B0503020204020204" pitchFamily="34" charset="-122"/>
                <a:cs typeface="Times New Roman"/>
              </a:endParaRPr>
            </a:p>
          </p:txBody>
        </p:sp>
      </p:grpSp>
      <p:grpSp>
        <p:nvGrpSpPr>
          <p:cNvPr id="81" name="组合 80"/>
          <p:cNvGrpSpPr/>
          <p:nvPr/>
        </p:nvGrpSpPr>
        <p:grpSpPr>
          <a:xfrm>
            <a:off x="3347864" y="3832187"/>
            <a:ext cx="2328120" cy="2621149"/>
            <a:chOff x="3347864" y="3460400"/>
            <a:chExt cx="2328120" cy="2621149"/>
          </a:xfrm>
        </p:grpSpPr>
        <p:grpSp>
          <p:nvGrpSpPr>
            <p:cNvPr id="59" name="组合 58"/>
            <p:cNvGrpSpPr/>
            <p:nvPr/>
          </p:nvGrpSpPr>
          <p:grpSpPr>
            <a:xfrm rot="342371">
              <a:off x="3347864" y="4509120"/>
              <a:ext cx="2328120" cy="1572429"/>
              <a:chOff x="3347864" y="4509120"/>
              <a:chExt cx="2328120" cy="1572429"/>
            </a:xfrm>
          </p:grpSpPr>
          <p:sp>
            <p:nvSpPr>
              <p:cNvPr id="57" name="圆角矩形 56"/>
              <p:cNvSpPr/>
              <p:nvPr/>
            </p:nvSpPr>
            <p:spPr>
              <a:xfrm>
                <a:off x="3347864" y="4509120"/>
                <a:ext cx="2328120" cy="1572429"/>
              </a:xfrm>
              <a:prstGeom prst="roundRect">
                <a:avLst>
                  <a:gd name="adj" fmla="val 10786"/>
                </a:avLst>
              </a:prstGeom>
              <a:solidFill>
                <a:srgbClr val="DCA70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3347864" y="4653136"/>
                <a:ext cx="2328120" cy="1296144"/>
              </a:xfrm>
              <a:prstGeom prst="rect">
                <a:avLst/>
              </a:prstGeom>
              <a:gradFill flip="none" rotWithShape="1">
                <a:gsLst>
                  <a:gs pos="0">
                    <a:srgbClr val="ECEDEF"/>
                  </a:gs>
                  <a:gs pos="32000">
                    <a:srgbClr val="ECEDEF"/>
                  </a:gs>
                  <a:gs pos="100000">
                    <a:srgbClr val="FFFFFF"/>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b="1" dirty="0">
                    <a:solidFill>
                      <a:schemeClr val="tx1"/>
                    </a:solidFill>
                    <a:latin typeface="微软雅黑" panose="020B0503020204020204" pitchFamily="34" charset="-122"/>
                    <a:ea typeface="微软雅黑" panose="020B0503020204020204" pitchFamily="34" charset="-122"/>
                  </a:rPr>
                  <a:t>在自身抗体出现，但是未发展成为自身免疫性疾病的时候，进行有效的干预治疗，是避免自身免疫性疾病发展的有效途径</a:t>
                </a:r>
                <a:endParaRPr lang="zh-CN" altLang="en-US" sz="1400" dirty="0">
                  <a:solidFill>
                    <a:schemeClr val="tx1"/>
                  </a:solidFill>
                </a:endParaRPr>
              </a:p>
            </p:txBody>
          </p:sp>
        </p:grpSp>
        <p:sp>
          <p:nvSpPr>
            <p:cNvPr id="62" name="椭圆 61"/>
            <p:cNvSpPr/>
            <p:nvPr/>
          </p:nvSpPr>
          <p:spPr>
            <a:xfrm>
              <a:off x="3815916" y="4464076"/>
              <a:ext cx="72008" cy="72008"/>
            </a:xfrm>
            <a:prstGeom prst="ellipse">
              <a:avLst/>
            </a:prstGeom>
            <a:solidFill>
              <a:srgbClr val="ECEDE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361673" y="4616476"/>
              <a:ext cx="72008" cy="72008"/>
            </a:xfrm>
            <a:prstGeom prst="ellipse">
              <a:avLst/>
            </a:prstGeom>
            <a:solidFill>
              <a:srgbClr val="ECEDE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连接符 63"/>
            <p:cNvCxnSpPr>
              <a:stCxn id="62" idx="7"/>
              <a:endCxn id="60" idx="3"/>
            </p:cNvCxnSpPr>
            <p:nvPr/>
          </p:nvCxnSpPr>
          <p:spPr>
            <a:xfrm flipV="1">
              <a:off x="3877379" y="3482329"/>
              <a:ext cx="545945" cy="992292"/>
            </a:xfrm>
            <a:prstGeom prst="line">
              <a:avLst/>
            </a:prstGeom>
            <a:ln w="19050"/>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4673835" y="3460400"/>
              <a:ext cx="723843" cy="1180989"/>
            </a:xfrm>
            <a:prstGeom prst="line">
              <a:avLst/>
            </a:prstGeom>
            <a:ln w="19050"/>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80" name="组合 79"/>
          <p:cNvGrpSpPr/>
          <p:nvPr/>
        </p:nvGrpSpPr>
        <p:grpSpPr>
          <a:xfrm>
            <a:off x="4361741" y="3495181"/>
            <a:ext cx="420518" cy="420518"/>
            <a:chOff x="4361741" y="3123394"/>
            <a:chExt cx="420518" cy="420518"/>
          </a:xfrm>
        </p:grpSpPr>
        <p:sp>
          <p:nvSpPr>
            <p:cNvPr id="61" name="椭圆 60"/>
            <p:cNvSpPr/>
            <p:nvPr/>
          </p:nvSpPr>
          <p:spPr>
            <a:xfrm>
              <a:off x="4427984" y="3189637"/>
              <a:ext cx="288032" cy="288032"/>
            </a:xfrm>
            <a:prstGeom prst="ellipse">
              <a:avLst/>
            </a:prstGeom>
            <a:solidFill>
              <a:schemeClr val="bg1">
                <a:lumMod val="50000"/>
              </a:schemeClr>
            </a:solidFill>
            <a:ln>
              <a:noFill/>
            </a:ln>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同心圆 59"/>
            <p:cNvSpPr/>
            <p:nvPr/>
          </p:nvSpPr>
          <p:spPr>
            <a:xfrm>
              <a:off x="4361741" y="3123394"/>
              <a:ext cx="420518" cy="420518"/>
            </a:xfrm>
            <a:prstGeom prst="donut">
              <a:avLst>
                <a:gd name="adj" fmla="val 17671"/>
              </a:avLst>
            </a:prstGeom>
            <a:solidFill>
              <a:srgbClr val="DCA701"/>
            </a:solidFill>
            <a:ln>
              <a:noFill/>
            </a:ln>
            <a:effectLst>
              <a:outerShdw blurRad="50800" dist="38100" dir="2700000" algn="tl" rotWithShape="0">
                <a:prstClr val="black">
                  <a:alpha val="40000"/>
                </a:prstClr>
              </a:outerShdw>
            </a:effectLst>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43" name="图片 4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149672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2054"/>
                                        </p:tgtEl>
                                        <p:attrNameLst>
                                          <p:attrName>style.visibility</p:attrName>
                                        </p:attrNameLst>
                                      </p:cBhvr>
                                      <p:to>
                                        <p:strVal val="visible"/>
                                      </p:to>
                                    </p:set>
                                    <p:anim calcmode="lin" valueType="num">
                                      <p:cBhvr>
                                        <p:cTn id="15" dur="500" fill="hold"/>
                                        <p:tgtEl>
                                          <p:spTgt spid="2054"/>
                                        </p:tgtEl>
                                        <p:attrNameLst>
                                          <p:attrName>ppt_w</p:attrName>
                                        </p:attrNameLst>
                                      </p:cBhvr>
                                      <p:tavLst>
                                        <p:tav tm="0">
                                          <p:val>
                                            <p:fltVal val="0"/>
                                          </p:val>
                                        </p:tav>
                                        <p:tav tm="100000">
                                          <p:val>
                                            <p:strVal val="#ppt_w"/>
                                          </p:val>
                                        </p:tav>
                                      </p:tavLst>
                                    </p:anim>
                                    <p:anim calcmode="lin" valueType="num">
                                      <p:cBhvr>
                                        <p:cTn id="16" dur="500" fill="hold"/>
                                        <p:tgtEl>
                                          <p:spTgt spid="2054"/>
                                        </p:tgtEl>
                                        <p:attrNameLst>
                                          <p:attrName>ppt_h</p:attrName>
                                        </p:attrNameLst>
                                      </p:cBhvr>
                                      <p:tavLst>
                                        <p:tav tm="0">
                                          <p:val>
                                            <p:fltVal val="0"/>
                                          </p:val>
                                        </p:tav>
                                        <p:tav tm="100000">
                                          <p:val>
                                            <p:strVal val="#ppt_h"/>
                                          </p:val>
                                        </p:tav>
                                      </p:tavLst>
                                    </p:anim>
                                    <p:animEffect transition="in" filter="fade">
                                      <p:cBhvr>
                                        <p:cTn id="17" dur="500"/>
                                        <p:tgtEl>
                                          <p:spTgt spid="2054"/>
                                        </p:tgtEl>
                                      </p:cBhvr>
                                    </p:animEffect>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82"/>
                                        </p:tgtEl>
                                        <p:attrNameLst>
                                          <p:attrName>style.visibility</p:attrName>
                                        </p:attrNameLst>
                                      </p:cBhvr>
                                      <p:to>
                                        <p:strVal val="visible"/>
                                      </p:to>
                                    </p:set>
                                    <p:animEffect transition="in" filter="wipe(down)">
                                      <p:cBhvr>
                                        <p:cTn id="21" dur="500"/>
                                        <p:tgtEl>
                                          <p:spTgt spid="82"/>
                                        </p:tgtEl>
                                      </p:cBhvr>
                                    </p:animEffect>
                                  </p:childTnLst>
                                </p:cTn>
                              </p:par>
                            </p:childTnLst>
                          </p:cTn>
                        </p:par>
                        <p:par>
                          <p:cTn id="22" fill="hold">
                            <p:stCondLst>
                              <p:cond delay="1000"/>
                            </p:stCondLst>
                            <p:childTnLst>
                              <p:par>
                                <p:cTn id="23" presetID="12" presetClass="entr" presetSubtype="8"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p:tgtEl>
                                          <p:spTgt spid="53"/>
                                        </p:tgtEl>
                                        <p:attrNameLst>
                                          <p:attrName>ppt_x</p:attrName>
                                        </p:attrNameLst>
                                      </p:cBhvr>
                                      <p:tavLst>
                                        <p:tav tm="0">
                                          <p:val>
                                            <p:strVal val="#ppt_x-#ppt_w*1.125000"/>
                                          </p:val>
                                        </p:tav>
                                        <p:tav tm="100000">
                                          <p:val>
                                            <p:strVal val="#ppt_x"/>
                                          </p:val>
                                        </p:tav>
                                      </p:tavLst>
                                    </p:anim>
                                    <p:animEffect transition="in" filter="wipe(right)">
                                      <p:cBhvr>
                                        <p:cTn id="26" dur="500"/>
                                        <p:tgtEl>
                                          <p:spTgt spid="53"/>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84"/>
                                        </p:tgtEl>
                                        <p:attrNameLst>
                                          <p:attrName>style.visibility</p:attrName>
                                        </p:attrNameLst>
                                      </p:cBhvr>
                                      <p:to>
                                        <p:strVal val="visible"/>
                                      </p:to>
                                    </p:set>
                                    <p:anim calcmode="lin" valueType="num">
                                      <p:cBhvr>
                                        <p:cTn id="31" dur="500" fill="hold"/>
                                        <p:tgtEl>
                                          <p:spTgt spid="84"/>
                                        </p:tgtEl>
                                        <p:attrNameLst>
                                          <p:attrName>ppt_w</p:attrName>
                                        </p:attrNameLst>
                                      </p:cBhvr>
                                      <p:tavLst>
                                        <p:tav tm="0">
                                          <p:val>
                                            <p:fltVal val="0"/>
                                          </p:val>
                                        </p:tav>
                                        <p:tav tm="100000">
                                          <p:val>
                                            <p:strVal val="#ppt_w"/>
                                          </p:val>
                                        </p:tav>
                                      </p:tavLst>
                                    </p:anim>
                                    <p:anim calcmode="lin" valueType="num">
                                      <p:cBhvr>
                                        <p:cTn id="32" dur="500" fill="hold"/>
                                        <p:tgtEl>
                                          <p:spTgt spid="84"/>
                                        </p:tgtEl>
                                        <p:attrNameLst>
                                          <p:attrName>ppt_h</p:attrName>
                                        </p:attrNameLst>
                                      </p:cBhvr>
                                      <p:tavLst>
                                        <p:tav tm="0">
                                          <p:val>
                                            <p:fltVal val="0"/>
                                          </p:val>
                                        </p:tav>
                                        <p:tav tm="100000">
                                          <p:val>
                                            <p:strVal val="#ppt_h"/>
                                          </p:val>
                                        </p:tav>
                                      </p:tavLst>
                                    </p:anim>
                                    <p:animEffect transition="in" filter="fade">
                                      <p:cBhvr>
                                        <p:cTn id="33" dur="500"/>
                                        <p:tgtEl>
                                          <p:spTgt spid="84"/>
                                        </p:tgtEl>
                                      </p:cBhvr>
                                    </p:animEffect>
                                  </p:childTnLst>
                                </p:cTn>
                              </p:par>
                            </p:childTnLst>
                          </p:cTn>
                        </p:par>
                        <p:par>
                          <p:cTn id="34" fill="hold">
                            <p:stCondLst>
                              <p:cond delay="500"/>
                            </p:stCondLst>
                            <p:childTnLst>
                              <p:par>
                                <p:cTn id="35" presetID="22" presetClass="entr" presetSubtype="4" fill="hold" nodeType="after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wipe(down)">
                                      <p:cBhvr>
                                        <p:cTn id="37" dur="500"/>
                                        <p:tgtEl>
                                          <p:spTgt spid="85"/>
                                        </p:tgtEl>
                                      </p:cBhvr>
                                    </p:animEffect>
                                  </p:childTnLst>
                                </p:cTn>
                              </p:par>
                            </p:childTnLst>
                          </p:cTn>
                        </p:par>
                        <p:par>
                          <p:cTn id="38" fill="hold">
                            <p:stCondLst>
                              <p:cond delay="1000"/>
                            </p:stCondLst>
                            <p:childTnLst>
                              <p:par>
                                <p:cTn id="39" presetID="12" presetClass="entr" presetSubtype="2" fill="hold" grpId="0" nodeType="afterEffect">
                                  <p:stCondLst>
                                    <p:cond delay="0"/>
                                  </p:stCondLst>
                                  <p:childTnLst>
                                    <p:set>
                                      <p:cBhvr>
                                        <p:cTn id="40" dur="1" fill="hold">
                                          <p:stCondLst>
                                            <p:cond delay="0"/>
                                          </p:stCondLst>
                                        </p:cTn>
                                        <p:tgtEl>
                                          <p:spTgt spid="73"/>
                                        </p:tgtEl>
                                        <p:attrNameLst>
                                          <p:attrName>style.visibility</p:attrName>
                                        </p:attrNameLst>
                                      </p:cBhvr>
                                      <p:to>
                                        <p:strVal val="visible"/>
                                      </p:to>
                                    </p:set>
                                    <p:anim calcmode="lin" valueType="num">
                                      <p:cBhvr additive="base">
                                        <p:cTn id="41" dur="500"/>
                                        <p:tgtEl>
                                          <p:spTgt spid="73"/>
                                        </p:tgtEl>
                                        <p:attrNameLst>
                                          <p:attrName>ppt_x</p:attrName>
                                        </p:attrNameLst>
                                      </p:cBhvr>
                                      <p:tavLst>
                                        <p:tav tm="0">
                                          <p:val>
                                            <p:strVal val="#ppt_x+#ppt_w*1.125000"/>
                                          </p:val>
                                        </p:tav>
                                        <p:tav tm="100000">
                                          <p:val>
                                            <p:strVal val="#ppt_x"/>
                                          </p:val>
                                        </p:tav>
                                      </p:tavLst>
                                    </p:anim>
                                    <p:animEffect transition="in" filter="wipe(left)">
                                      <p:cBhvr>
                                        <p:cTn id="42" dur="500"/>
                                        <p:tgtEl>
                                          <p:spTgt spid="73"/>
                                        </p:tgtEl>
                                      </p:cBhvr>
                                    </p:animEffec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p:cTn id="46" dur="500" fill="hold"/>
                                        <p:tgtEl>
                                          <p:spTgt spid="56"/>
                                        </p:tgtEl>
                                        <p:attrNameLst>
                                          <p:attrName>ppt_w</p:attrName>
                                        </p:attrNameLst>
                                      </p:cBhvr>
                                      <p:tavLst>
                                        <p:tav tm="0">
                                          <p:val>
                                            <p:fltVal val="0"/>
                                          </p:val>
                                        </p:tav>
                                        <p:tav tm="100000">
                                          <p:val>
                                            <p:strVal val="#ppt_w"/>
                                          </p:val>
                                        </p:tav>
                                      </p:tavLst>
                                    </p:anim>
                                    <p:anim calcmode="lin" valueType="num">
                                      <p:cBhvr>
                                        <p:cTn id="47" dur="500" fill="hold"/>
                                        <p:tgtEl>
                                          <p:spTgt spid="56"/>
                                        </p:tgtEl>
                                        <p:attrNameLst>
                                          <p:attrName>ppt_h</p:attrName>
                                        </p:attrNameLst>
                                      </p:cBhvr>
                                      <p:tavLst>
                                        <p:tav tm="0">
                                          <p:val>
                                            <p:fltVal val="0"/>
                                          </p:val>
                                        </p:tav>
                                        <p:tav tm="100000">
                                          <p:val>
                                            <p:strVal val="#ppt_h"/>
                                          </p:val>
                                        </p:tav>
                                      </p:tavLst>
                                    </p:anim>
                                    <p:animEffect transition="in" filter="fade">
                                      <p:cBhvr>
                                        <p:cTn id="48" dur="500"/>
                                        <p:tgtEl>
                                          <p:spTgt spid="56"/>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80"/>
                                        </p:tgtEl>
                                        <p:attrNameLst>
                                          <p:attrName>style.visibility</p:attrName>
                                        </p:attrNameLst>
                                      </p:cBhvr>
                                      <p:to>
                                        <p:strVal val="visible"/>
                                      </p:to>
                                    </p:set>
                                    <p:anim calcmode="lin" valueType="num">
                                      <p:cBhvr>
                                        <p:cTn id="53" dur="500" fill="hold"/>
                                        <p:tgtEl>
                                          <p:spTgt spid="80"/>
                                        </p:tgtEl>
                                        <p:attrNameLst>
                                          <p:attrName>ppt_w</p:attrName>
                                        </p:attrNameLst>
                                      </p:cBhvr>
                                      <p:tavLst>
                                        <p:tav tm="0">
                                          <p:val>
                                            <p:fltVal val="0"/>
                                          </p:val>
                                        </p:tav>
                                        <p:tav tm="100000">
                                          <p:val>
                                            <p:strVal val="#ppt_w"/>
                                          </p:val>
                                        </p:tav>
                                      </p:tavLst>
                                    </p:anim>
                                    <p:anim calcmode="lin" valueType="num">
                                      <p:cBhvr>
                                        <p:cTn id="54" dur="500" fill="hold"/>
                                        <p:tgtEl>
                                          <p:spTgt spid="80"/>
                                        </p:tgtEl>
                                        <p:attrNameLst>
                                          <p:attrName>ppt_h</p:attrName>
                                        </p:attrNameLst>
                                      </p:cBhvr>
                                      <p:tavLst>
                                        <p:tav tm="0">
                                          <p:val>
                                            <p:fltVal val="0"/>
                                          </p:val>
                                        </p:tav>
                                        <p:tav tm="100000">
                                          <p:val>
                                            <p:strVal val="#ppt_h"/>
                                          </p:val>
                                        </p:tav>
                                      </p:tavLst>
                                    </p:anim>
                                    <p:animEffect transition="in" filter="fade">
                                      <p:cBhvr>
                                        <p:cTn id="55" dur="500"/>
                                        <p:tgtEl>
                                          <p:spTgt spid="80"/>
                                        </p:tgtEl>
                                      </p:cBhvr>
                                    </p:animEffect>
                                  </p:childTnLst>
                                </p:cTn>
                              </p:par>
                            </p:childTnLst>
                          </p:cTn>
                        </p:par>
                        <p:par>
                          <p:cTn id="56" fill="hold">
                            <p:stCondLst>
                              <p:cond delay="500"/>
                            </p:stCondLst>
                            <p:childTnLst>
                              <p:par>
                                <p:cTn id="57" presetID="22" presetClass="entr" presetSubtype="1" fill="hold" nodeType="afterEffect">
                                  <p:stCondLst>
                                    <p:cond delay="0"/>
                                  </p:stCondLst>
                                  <p:childTnLst>
                                    <p:set>
                                      <p:cBhvr>
                                        <p:cTn id="58" dur="1" fill="hold">
                                          <p:stCondLst>
                                            <p:cond delay="0"/>
                                          </p:stCondLst>
                                        </p:cTn>
                                        <p:tgtEl>
                                          <p:spTgt spid="81"/>
                                        </p:tgtEl>
                                        <p:attrNameLst>
                                          <p:attrName>style.visibility</p:attrName>
                                        </p:attrNameLst>
                                      </p:cBhvr>
                                      <p:to>
                                        <p:strVal val="visible"/>
                                      </p:to>
                                    </p:set>
                                    <p:animEffect transition="in" filter="wipe(up)">
                                      <p:cBhvr>
                                        <p:cTn id="59"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73" grpId="0" animBg="1"/>
      <p:bldP spid="5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284389"/>
            <a:ext cx="1692275" cy="529772"/>
            <a:chOff x="0" y="284389"/>
            <a:chExt cx="1692275" cy="529772"/>
          </a:xfrm>
          <a:solidFill>
            <a:srgbClr val="38507C"/>
          </a:solidFill>
        </p:grpSpPr>
        <p:sp>
          <p:nvSpPr>
            <p:cNvPr id="8" name="矩形 7"/>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9" name="矩形 8"/>
            <p:cNvSpPr/>
            <p:nvPr/>
          </p:nvSpPr>
          <p:spPr>
            <a:xfrm>
              <a:off x="1577975" y="284389"/>
              <a:ext cx="114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nvGrpSpPr>
        <p:grpSpPr>
          <a:xfrm>
            <a:off x="0" y="284389"/>
            <a:ext cx="4244585" cy="529772"/>
            <a:chOff x="0" y="284389"/>
            <a:chExt cx="1571087" cy="529772"/>
          </a:xfrm>
          <a:solidFill>
            <a:srgbClr val="38507C"/>
          </a:solidFill>
        </p:grpSpPr>
        <p:sp>
          <p:nvSpPr>
            <p:cNvPr id="11" name="矩形 10"/>
            <p:cNvSpPr/>
            <p:nvPr/>
          </p:nvSpPr>
          <p:spPr>
            <a:xfrm>
              <a:off x="0" y="284389"/>
              <a:ext cx="1511300"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自身抗体与自身免疫性疾病</a:t>
              </a:r>
            </a:p>
          </p:txBody>
        </p:sp>
        <p:sp>
          <p:nvSpPr>
            <p:cNvPr id="12" name="矩形 11"/>
            <p:cNvSpPr/>
            <p:nvPr/>
          </p:nvSpPr>
          <p:spPr>
            <a:xfrm>
              <a:off x="1531112" y="284389"/>
              <a:ext cx="39975" cy="52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3" name="直接连接符 12"/>
          <p:cNvCxnSpPr/>
          <p:nvPr/>
        </p:nvCxnSpPr>
        <p:spPr>
          <a:xfrm>
            <a:off x="0" y="814161"/>
            <a:ext cx="9144000" cy="0"/>
          </a:xfrm>
          <a:prstGeom prst="line">
            <a:avLst/>
          </a:prstGeom>
          <a:ln w="28575">
            <a:solidFill>
              <a:srgbClr val="38507C"/>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184313" y="312525"/>
            <a:ext cx="2954656" cy="461665"/>
          </a:xfrm>
          <a:prstGeom prst="rect">
            <a:avLst/>
          </a:prstGeom>
        </p:spPr>
        <p:txBody>
          <a:bodyPr wrap="none">
            <a:spAutoFit/>
          </a:bodyPr>
          <a:lstStyle/>
          <a:p>
            <a:pPr algn="ctr"/>
            <a:r>
              <a:rPr lang="zh-CN" altLang="en-US" sz="2400" b="1" dirty="0">
                <a:solidFill>
                  <a:srgbClr val="38507C"/>
                </a:solidFill>
                <a:latin typeface="Arial" panose="020B0604020202020204" pitchFamily="34" charset="0"/>
                <a:ea typeface="微软雅黑" panose="020B0503020204020204" pitchFamily="34" charset="-122"/>
              </a:rPr>
              <a:t>自身抗体与疾病预警</a:t>
            </a:r>
          </a:p>
        </p:txBody>
      </p:sp>
      <p:sp>
        <p:nvSpPr>
          <p:cNvPr id="2" name="矩形 1"/>
          <p:cNvSpPr/>
          <p:nvPr/>
        </p:nvSpPr>
        <p:spPr>
          <a:xfrm>
            <a:off x="0" y="1564218"/>
            <a:ext cx="9143999" cy="461665"/>
          </a:xfrm>
          <a:prstGeom prst="rect">
            <a:avLst/>
          </a:prstGeom>
        </p:spPr>
        <p:txBody>
          <a:bodyPr wrap="square">
            <a:spAutoFit/>
          </a:bodyPr>
          <a:lstStyle/>
          <a:p>
            <a:pPr lvl="0" algn="ctr">
              <a:spcBef>
                <a:spcPct val="0"/>
              </a:spcBef>
              <a:defRPr/>
            </a:pPr>
            <a:r>
              <a:rPr lang="zh-CN" altLang="en-US" sz="2400" b="1" dirty="0">
                <a:solidFill>
                  <a:srgbClr val="38507C"/>
                </a:solidFill>
                <a:latin typeface="微软雅黑" panose="020B0503020204020204" pitchFamily="34" charset="-122"/>
                <a:ea typeface="微软雅黑" panose="020B0503020204020204" pitchFamily="34" charset="-122"/>
              </a:rPr>
              <a:t>自身抗体出现于疾病早期</a:t>
            </a:r>
          </a:p>
        </p:txBody>
      </p:sp>
      <p:grpSp>
        <p:nvGrpSpPr>
          <p:cNvPr id="2052" name="组合 2051"/>
          <p:cNvGrpSpPr/>
          <p:nvPr/>
        </p:nvGrpSpPr>
        <p:grpSpPr>
          <a:xfrm>
            <a:off x="1095065" y="2312928"/>
            <a:ext cx="6966662" cy="2364772"/>
            <a:chOff x="1095065" y="2504388"/>
            <a:chExt cx="6966662" cy="2364772"/>
          </a:xfrm>
        </p:grpSpPr>
        <p:pic>
          <p:nvPicPr>
            <p:cNvPr id="15"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8000" contrast="44000"/>
                      </a14:imgEffect>
                    </a14:imgLayer>
                  </a14:imgProps>
                </a:ext>
                <a:ext uri="{28A0092B-C50C-407E-A947-70E740481C1C}">
                  <a14:useLocalDpi xmlns:a14="http://schemas.microsoft.com/office/drawing/2010/main" val="0"/>
                </a:ext>
              </a:extLst>
            </a:blip>
            <a:srcRect l="25985" r="52223" b="74421"/>
            <a:stretch/>
          </p:blipFill>
          <p:spPr bwMode="auto">
            <a:xfrm>
              <a:off x="1095065" y="2938960"/>
              <a:ext cx="1080120" cy="1246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8000" contrast="44000"/>
                      </a14:imgEffect>
                    </a14:imgLayer>
                  </a14:imgProps>
                </a:ext>
                <a:ext uri="{28A0092B-C50C-407E-A947-70E740481C1C}">
                  <a14:useLocalDpi xmlns:a14="http://schemas.microsoft.com/office/drawing/2010/main" val="0"/>
                </a:ext>
              </a:extLst>
            </a:blip>
            <a:srcRect l="25985" r="52223" b="74421"/>
            <a:stretch/>
          </p:blipFill>
          <p:spPr bwMode="auto">
            <a:xfrm>
              <a:off x="3924518" y="2936569"/>
              <a:ext cx="1080120" cy="1246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rot="947909">
              <a:off x="4366419" y="2504388"/>
              <a:ext cx="504056" cy="523220"/>
            </a:xfrm>
            <a:prstGeom prst="rect">
              <a:avLst/>
            </a:prstGeom>
            <a:noFill/>
          </p:spPr>
          <p:txBody>
            <a:bodyPr wrap="square" rtlCol="0">
              <a:spAutoFit/>
            </a:bodyPr>
            <a:lstStyle/>
            <a:p>
              <a:r>
                <a:rPr lang="en-US" altLang="zh-CN" sz="2800" dirty="0">
                  <a:solidFill>
                    <a:srgbClr val="FFC801"/>
                  </a:solidFill>
                  <a:latin typeface="Aharoni" panose="02010803020104030203" pitchFamily="2" charset="-79"/>
                  <a:ea typeface="Adobe Gothic Std B" pitchFamily="34" charset="-128"/>
                  <a:cs typeface="Aharoni" panose="02010803020104030203" pitchFamily="2" charset="-79"/>
                </a:rPr>
                <a:t>Y</a:t>
              </a:r>
              <a:endParaRPr lang="zh-CN" altLang="en-US" sz="2800" dirty="0">
                <a:solidFill>
                  <a:srgbClr val="FFC801"/>
                </a:solidFill>
                <a:latin typeface="Aharoni" panose="02010803020104030203" pitchFamily="2" charset="-79"/>
                <a:cs typeface="Aharoni" panose="02010803020104030203" pitchFamily="2" charset="-79"/>
              </a:endParaRPr>
            </a:p>
          </p:txBody>
        </p:sp>
        <p:sp>
          <p:nvSpPr>
            <p:cNvPr id="19" name="TextBox 18"/>
            <p:cNvSpPr txBox="1"/>
            <p:nvPr/>
          </p:nvSpPr>
          <p:spPr>
            <a:xfrm rot="7822185">
              <a:off x="3824972" y="2523298"/>
              <a:ext cx="504056" cy="523220"/>
            </a:xfrm>
            <a:prstGeom prst="rect">
              <a:avLst/>
            </a:prstGeom>
            <a:noFill/>
          </p:spPr>
          <p:txBody>
            <a:bodyPr wrap="square" rtlCol="0">
              <a:spAutoFit/>
            </a:bodyPr>
            <a:lstStyle/>
            <a:p>
              <a:r>
                <a:rPr lang="en-US" altLang="zh-CN" sz="2800" dirty="0">
                  <a:solidFill>
                    <a:srgbClr val="FFC801"/>
                  </a:solidFill>
                  <a:latin typeface="Aharoni" panose="02010803020104030203" pitchFamily="2" charset="-79"/>
                  <a:ea typeface="Adobe Gothic Std B" pitchFamily="34" charset="-128"/>
                  <a:cs typeface="Aharoni" panose="02010803020104030203" pitchFamily="2" charset="-79"/>
                </a:rPr>
                <a:t>Y</a:t>
              </a:r>
              <a:endParaRPr lang="zh-CN" altLang="en-US" sz="2800" dirty="0">
                <a:solidFill>
                  <a:srgbClr val="FFC801"/>
                </a:solidFill>
                <a:latin typeface="Aharoni" panose="02010803020104030203" pitchFamily="2" charset="-79"/>
                <a:cs typeface="Aharoni" panose="02010803020104030203" pitchFamily="2" charset="-79"/>
              </a:endParaRPr>
            </a:p>
          </p:txBody>
        </p:sp>
        <p:sp>
          <p:nvSpPr>
            <p:cNvPr id="20" name="TextBox 19"/>
            <p:cNvSpPr txBox="1"/>
            <p:nvPr/>
          </p:nvSpPr>
          <p:spPr>
            <a:xfrm rot="16976610">
              <a:off x="3633271" y="2851159"/>
              <a:ext cx="504056" cy="523220"/>
            </a:xfrm>
            <a:prstGeom prst="rect">
              <a:avLst/>
            </a:prstGeom>
            <a:noFill/>
          </p:spPr>
          <p:txBody>
            <a:bodyPr wrap="square" rtlCol="0">
              <a:spAutoFit/>
            </a:bodyPr>
            <a:lstStyle/>
            <a:p>
              <a:r>
                <a:rPr lang="en-US" altLang="zh-CN" sz="2800" dirty="0">
                  <a:solidFill>
                    <a:srgbClr val="FFC801"/>
                  </a:solidFill>
                  <a:latin typeface="Aharoni" panose="02010803020104030203" pitchFamily="2" charset="-79"/>
                  <a:ea typeface="Adobe Gothic Std B" pitchFamily="34" charset="-128"/>
                  <a:cs typeface="Aharoni" panose="02010803020104030203" pitchFamily="2" charset="-79"/>
                </a:rPr>
                <a:t>Y</a:t>
              </a:r>
              <a:endParaRPr lang="zh-CN" altLang="en-US" sz="2800" dirty="0">
                <a:solidFill>
                  <a:srgbClr val="FFC801"/>
                </a:solidFill>
                <a:latin typeface="Aharoni" panose="02010803020104030203" pitchFamily="2" charset="-79"/>
                <a:cs typeface="Aharoni" panose="02010803020104030203" pitchFamily="2" charset="-79"/>
              </a:endParaRPr>
            </a:p>
          </p:txBody>
        </p:sp>
        <p:sp>
          <p:nvSpPr>
            <p:cNvPr id="21" name="TextBox 20"/>
            <p:cNvSpPr txBox="1"/>
            <p:nvPr/>
          </p:nvSpPr>
          <p:spPr>
            <a:xfrm rot="11285107">
              <a:off x="4796090" y="3346876"/>
              <a:ext cx="504056" cy="523220"/>
            </a:xfrm>
            <a:prstGeom prst="rect">
              <a:avLst/>
            </a:prstGeom>
            <a:noFill/>
          </p:spPr>
          <p:txBody>
            <a:bodyPr wrap="square" rtlCol="0">
              <a:spAutoFit/>
            </a:bodyPr>
            <a:lstStyle/>
            <a:p>
              <a:r>
                <a:rPr lang="en-US" altLang="zh-CN" sz="2800" dirty="0">
                  <a:solidFill>
                    <a:srgbClr val="FFC801"/>
                  </a:solidFill>
                  <a:latin typeface="Aharoni" panose="02010803020104030203" pitchFamily="2" charset="-79"/>
                  <a:ea typeface="Adobe Gothic Std B" pitchFamily="34" charset="-128"/>
                  <a:cs typeface="Aharoni" panose="02010803020104030203" pitchFamily="2" charset="-79"/>
                </a:rPr>
                <a:t>Y</a:t>
              </a:r>
              <a:endParaRPr lang="zh-CN" altLang="en-US" sz="2800" dirty="0">
                <a:solidFill>
                  <a:srgbClr val="FFC801"/>
                </a:solidFill>
                <a:latin typeface="Aharoni" panose="02010803020104030203" pitchFamily="2" charset="-79"/>
                <a:cs typeface="Aharoni" panose="02010803020104030203" pitchFamily="2" charset="-79"/>
              </a:endParaRPr>
            </a:p>
          </p:txBody>
        </p:sp>
        <p:sp>
          <p:nvSpPr>
            <p:cNvPr id="22" name="TextBox 21"/>
            <p:cNvSpPr txBox="1"/>
            <p:nvPr/>
          </p:nvSpPr>
          <p:spPr>
            <a:xfrm rot="18929089">
              <a:off x="4796089" y="2824732"/>
              <a:ext cx="504056" cy="523220"/>
            </a:xfrm>
            <a:prstGeom prst="rect">
              <a:avLst/>
            </a:prstGeom>
            <a:noFill/>
          </p:spPr>
          <p:txBody>
            <a:bodyPr wrap="square" rtlCol="0">
              <a:spAutoFit/>
            </a:bodyPr>
            <a:lstStyle/>
            <a:p>
              <a:r>
                <a:rPr lang="en-US" altLang="zh-CN" sz="2800" dirty="0">
                  <a:solidFill>
                    <a:srgbClr val="FFC801"/>
                  </a:solidFill>
                  <a:latin typeface="Aharoni" panose="02010803020104030203" pitchFamily="2" charset="-79"/>
                  <a:ea typeface="Adobe Gothic Std B" pitchFamily="34" charset="-128"/>
                  <a:cs typeface="Aharoni" panose="02010803020104030203" pitchFamily="2" charset="-79"/>
                </a:rPr>
                <a:t>Y</a:t>
              </a:r>
              <a:endParaRPr lang="zh-CN" altLang="en-US" sz="2800" dirty="0">
                <a:solidFill>
                  <a:srgbClr val="FFC801"/>
                </a:solidFill>
                <a:latin typeface="Aharoni" panose="02010803020104030203" pitchFamily="2" charset="-79"/>
                <a:cs typeface="Aharoni" panose="02010803020104030203" pitchFamily="2" charset="-79"/>
              </a:endParaRPr>
            </a:p>
          </p:txBody>
        </p:sp>
        <p:sp>
          <p:nvSpPr>
            <p:cNvPr id="23" name="TextBox 22"/>
            <p:cNvSpPr txBox="1"/>
            <p:nvPr/>
          </p:nvSpPr>
          <p:spPr>
            <a:xfrm rot="9224123">
              <a:off x="3540532" y="3398548"/>
              <a:ext cx="504056" cy="523220"/>
            </a:xfrm>
            <a:prstGeom prst="rect">
              <a:avLst/>
            </a:prstGeom>
            <a:noFill/>
          </p:spPr>
          <p:txBody>
            <a:bodyPr wrap="square" rtlCol="0">
              <a:spAutoFit/>
            </a:bodyPr>
            <a:lstStyle/>
            <a:p>
              <a:r>
                <a:rPr lang="en-US" altLang="zh-CN" sz="2800" dirty="0">
                  <a:solidFill>
                    <a:srgbClr val="FFC801"/>
                  </a:solidFill>
                  <a:latin typeface="Aharoni" panose="02010803020104030203" pitchFamily="2" charset="-79"/>
                  <a:ea typeface="Adobe Gothic Std B" pitchFamily="34" charset="-128"/>
                  <a:cs typeface="Aharoni" panose="02010803020104030203" pitchFamily="2" charset="-79"/>
                </a:rPr>
                <a:t>Y</a:t>
              </a:r>
              <a:endParaRPr lang="zh-CN" altLang="en-US" sz="2800" dirty="0">
                <a:solidFill>
                  <a:srgbClr val="FFC801"/>
                </a:solidFill>
                <a:latin typeface="Aharoni" panose="02010803020104030203" pitchFamily="2" charset="-79"/>
                <a:cs typeface="Aharoni" panose="02010803020104030203" pitchFamily="2" charset="-79"/>
              </a:endParaRPr>
            </a:p>
          </p:txBody>
        </p:sp>
        <p:pic>
          <p:nvPicPr>
            <p:cNvPr id="205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72141" y="2950789"/>
              <a:ext cx="1080000" cy="1252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095068" y="4058811"/>
              <a:ext cx="1080120" cy="338554"/>
            </a:xfrm>
            <a:prstGeom prst="rect">
              <a:avLst/>
            </a:prstGeom>
            <a:noFill/>
          </p:spPr>
          <p:txBody>
            <a:bodyPr wrap="square" rtlCol="0">
              <a:spAutoFit/>
            </a:bodyPr>
            <a:lstStyle/>
            <a:p>
              <a:pPr algn="ctr"/>
              <a:r>
                <a:rPr lang="zh-CN" altLang="en-US" sz="1600" b="1" dirty="0">
                  <a:solidFill>
                    <a:srgbClr val="38507C"/>
                  </a:solidFill>
                  <a:latin typeface="微软雅黑" panose="020B0503020204020204" pitchFamily="34" charset="-122"/>
                  <a:ea typeface="微软雅黑" panose="020B0503020204020204" pitchFamily="34" charset="-122"/>
                </a:rPr>
                <a:t>易感人群</a:t>
              </a:r>
            </a:p>
          </p:txBody>
        </p:sp>
        <p:sp>
          <p:nvSpPr>
            <p:cNvPr id="25" name="TextBox 24"/>
            <p:cNvSpPr txBox="1"/>
            <p:nvPr/>
          </p:nvSpPr>
          <p:spPr>
            <a:xfrm>
              <a:off x="3714441" y="4058811"/>
              <a:ext cx="1499172" cy="338554"/>
            </a:xfrm>
            <a:prstGeom prst="rect">
              <a:avLst/>
            </a:prstGeom>
            <a:noFill/>
          </p:spPr>
          <p:txBody>
            <a:bodyPr wrap="square" rtlCol="0">
              <a:spAutoFit/>
            </a:bodyPr>
            <a:lstStyle/>
            <a:p>
              <a:pPr algn="ctr"/>
              <a:r>
                <a:rPr lang="zh-CN" altLang="en-US" sz="1600" b="1" dirty="0">
                  <a:solidFill>
                    <a:srgbClr val="38507C"/>
                  </a:solidFill>
                  <a:latin typeface="微软雅黑" panose="020B0503020204020204" pitchFamily="34" charset="-122"/>
                  <a:ea typeface="微软雅黑" panose="020B0503020204020204" pitchFamily="34" charset="-122"/>
                </a:rPr>
                <a:t>自身抗体阳性</a:t>
              </a:r>
            </a:p>
          </p:txBody>
        </p:sp>
        <p:sp>
          <p:nvSpPr>
            <p:cNvPr id="26" name="TextBox 25"/>
            <p:cNvSpPr txBox="1"/>
            <p:nvPr/>
          </p:nvSpPr>
          <p:spPr>
            <a:xfrm>
              <a:off x="6562555" y="4058811"/>
              <a:ext cx="1499172" cy="338554"/>
            </a:xfrm>
            <a:prstGeom prst="rect">
              <a:avLst/>
            </a:prstGeom>
            <a:noFill/>
          </p:spPr>
          <p:txBody>
            <a:bodyPr wrap="square" rtlCol="0">
              <a:spAutoFit/>
            </a:bodyPr>
            <a:lstStyle/>
            <a:p>
              <a:pPr algn="ctr"/>
              <a:r>
                <a:rPr lang="en-US" altLang="zh-CN" sz="1600" b="1" dirty="0">
                  <a:solidFill>
                    <a:srgbClr val="38507C"/>
                  </a:solidFill>
                  <a:latin typeface="微软雅黑" panose="020B0503020204020204" pitchFamily="34" charset="-122"/>
                  <a:ea typeface="微软雅黑" panose="020B0503020204020204" pitchFamily="34" charset="-122"/>
                </a:rPr>
                <a:t>SLE</a:t>
              </a:r>
              <a:r>
                <a:rPr lang="zh-CN" altLang="en-US" sz="1600" b="1" dirty="0">
                  <a:solidFill>
                    <a:srgbClr val="38507C"/>
                  </a:solidFill>
                  <a:latin typeface="微软雅黑" panose="020B0503020204020204" pitchFamily="34" charset="-122"/>
                  <a:ea typeface="微软雅黑" panose="020B0503020204020204" pitchFamily="34" charset="-122"/>
                </a:rPr>
                <a:t>患者</a:t>
              </a:r>
            </a:p>
          </p:txBody>
        </p:sp>
        <p:pic>
          <p:nvPicPr>
            <p:cNvPr id="2051"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75428" y="4549766"/>
              <a:ext cx="319394" cy="319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13936" y="4549766"/>
              <a:ext cx="319394" cy="319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52444" y="4549766"/>
              <a:ext cx="319394" cy="319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9" name="直接连接符 28"/>
            <p:cNvCxnSpPr>
              <a:stCxn id="2051" idx="3"/>
              <a:endCxn id="30" idx="1"/>
            </p:cNvCxnSpPr>
            <p:nvPr/>
          </p:nvCxnSpPr>
          <p:spPr>
            <a:xfrm>
              <a:off x="1794822" y="4709463"/>
              <a:ext cx="2519114" cy="0"/>
            </a:xfrm>
            <a:prstGeom prst="line">
              <a:avLst/>
            </a:prstGeom>
            <a:ln w="28575">
              <a:solidFill>
                <a:srgbClr val="38507C"/>
              </a:solidFill>
              <a:prstDash val="sysDot"/>
            </a:ln>
          </p:spPr>
          <p:style>
            <a:lnRef idx="1">
              <a:schemeClr val="accent1"/>
            </a:lnRef>
            <a:fillRef idx="0">
              <a:schemeClr val="accent1"/>
            </a:fillRef>
            <a:effectRef idx="0">
              <a:schemeClr val="accent1"/>
            </a:effectRef>
            <a:fontRef idx="minor">
              <a:schemeClr val="tx1"/>
            </a:fontRef>
          </p:style>
        </p:cxnSp>
        <p:cxnSp>
          <p:nvCxnSpPr>
            <p:cNvPr id="2049" name="直接连接符 2048"/>
            <p:cNvCxnSpPr>
              <a:stCxn id="30" idx="3"/>
              <a:endCxn id="31" idx="1"/>
            </p:cNvCxnSpPr>
            <p:nvPr/>
          </p:nvCxnSpPr>
          <p:spPr>
            <a:xfrm>
              <a:off x="4633330" y="4709463"/>
              <a:ext cx="2519114" cy="0"/>
            </a:xfrm>
            <a:prstGeom prst="line">
              <a:avLst/>
            </a:prstGeom>
            <a:ln w="28575">
              <a:solidFill>
                <a:srgbClr val="38507C"/>
              </a:solidFill>
              <a:prstDash val="sysDot"/>
            </a:ln>
          </p:spPr>
          <p:style>
            <a:lnRef idx="1">
              <a:schemeClr val="accent1"/>
            </a:lnRef>
            <a:fillRef idx="0">
              <a:schemeClr val="accent1"/>
            </a:fillRef>
            <a:effectRef idx="0">
              <a:schemeClr val="accent1"/>
            </a:effectRef>
            <a:fontRef idx="minor">
              <a:schemeClr val="tx1"/>
            </a:fontRef>
          </p:style>
        </p:cxnSp>
      </p:grpSp>
      <p:sp>
        <p:nvSpPr>
          <p:cNvPr id="38" name="圆角矩形 37"/>
          <p:cNvSpPr/>
          <p:nvPr/>
        </p:nvSpPr>
        <p:spPr>
          <a:xfrm>
            <a:off x="5281806" y="4689192"/>
            <a:ext cx="1260000" cy="468000"/>
          </a:xfrm>
          <a:prstGeom prst="roundRect">
            <a:avLst/>
          </a:prstGeom>
          <a:solidFill>
            <a:srgbClr val="DCA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ECEDEF"/>
                </a:solidFill>
                <a:latin typeface="微软雅黑" panose="020B0503020204020204" pitchFamily="34" charset="-122"/>
                <a:ea typeface="微软雅黑" panose="020B0503020204020204" pitchFamily="34" charset="-122"/>
              </a:rPr>
              <a:t>9.4</a:t>
            </a:r>
            <a:r>
              <a:rPr lang="zh-CN" altLang="en-US" sz="2400" b="1" dirty="0">
                <a:solidFill>
                  <a:srgbClr val="ECEDEF"/>
                </a:solidFill>
                <a:latin typeface="微软雅黑" panose="020B0503020204020204" pitchFamily="34" charset="-122"/>
                <a:ea typeface="微软雅黑" panose="020B0503020204020204" pitchFamily="34" charset="-122"/>
              </a:rPr>
              <a:t>年</a:t>
            </a:r>
          </a:p>
        </p:txBody>
      </p:sp>
      <p:sp>
        <p:nvSpPr>
          <p:cNvPr id="2054" name="矩形 2053"/>
          <p:cNvSpPr/>
          <p:nvPr/>
        </p:nvSpPr>
        <p:spPr>
          <a:xfrm>
            <a:off x="1076384" y="5805264"/>
            <a:ext cx="7456056" cy="461665"/>
          </a:xfrm>
          <a:prstGeom prst="rect">
            <a:avLst/>
          </a:prstGeom>
        </p:spPr>
        <p:txBody>
          <a:bodyPr wrap="square">
            <a:spAutoFit/>
          </a:bodyPr>
          <a:lstStyle/>
          <a:p>
            <a:r>
              <a:rPr lang="en-US" altLang="zh-CN" sz="1200" b="1" dirty="0">
                <a:latin typeface="Arial" panose="020B0604020202020204" pitchFamily="34" charset="0"/>
                <a:cs typeface="Arial" panose="020B0604020202020204" pitchFamily="34" charset="0"/>
              </a:rPr>
              <a:t>Arbuckle MR, McClain MT, </a:t>
            </a:r>
            <a:r>
              <a:rPr lang="en-US" altLang="zh-CN" sz="1200" b="1" dirty="0" err="1">
                <a:latin typeface="Arial" panose="020B0604020202020204" pitchFamily="34" charset="0"/>
                <a:cs typeface="Arial" panose="020B0604020202020204" pitchFamily="34" charset="0"/>
              </a:rPr>
              <a:t>Rubertone</a:t>
            </a:r>
            <a:r>
              <a:rPr lang="en-US" altLang="zh-CN" sz="1200" b="1" dirty="0">
                <a:latin typeface="Arial" panose="020B0604020202020204" pitchFamily="34" charset="0"/>
                <a:cs typeface="Arial" panose="020B0604020202020204" pitchFamily="34" charset="0"/>
              </a:rPr>
              <a:t> MV, et al. Development of autoantibodies before the clinical onset of systemic lupus erythematosus. N </a:t>
            </a:r>
            <a:r>
              <a:rPr lang="en-US" altLang="zh-CN" sz="1200" b="1" dirty="0" err="1">
                <a:latin typeface="Arial" panose="020B0604020202020204" pitchFamily="34" charset="0"/>
                <a:cs typeface="Arial" panose="020B0604020202020204" pitchFamily="34" charset="0"/>
              </a:rPr>
              <a:t>Engl</a:t>
            </a:r>
            <a:r>
              <a:rPr lang="en-US" altLang="zh-CN" sz="1200" b="1" dirty="0">
                <a:latin typeface="Arial" panose="020B0604020202020204" pitchFamily="34" charset="0"/>
                <a:cs typeface="Arial" panose="020B0604020202020204" pitchFamily="34" charset="0"/>
              </a:rPr>
              <a:t> J Med. 2003 Oct 16;349(16):1526-33.</a:t>
            </a:r>
          </a:p>
        </p:txBody>
      </p:sp>
      <p:pic>
        <p:nvPicPr>
          <p:cNvPr id="32" name="图片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72400" y="5865912"/>
            <a:ext cx="971600" cy="971600"/>
          </a:xfrm>
          <a:prstGeom prst="rect">
            <a:avLst/>
          </a:prstGeom>
        </p:spPr>
      </p:pic>
    </p:spTree>
    <p:extLst>
      <p:ext uri="{BB962C8B-B14F-4D97-AF65-F5344CB8AC3E}">
        <p14:creationId xmlns:p14="http://schemas.microsoft.com/office/powerpoint/2010/main" val="4271858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基本">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4739</TotalTime>
  <Words>2250</Words>
  <Application>Microsoft Office PowerPoint</Application>
  <PresentationFormat>全屏显示(4:3)</PresentationFormat>
  <Paragraphs>441</Paragraphs>
  <Slides>34</Slides>
  <Notes>9</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49" baseType="lpstr">
      <vt:lpstr>Adobe Gothic Std B</vt:lpstr>
      <vt:lpstr>Aharoni</vt:lpstr>
      <vt:lpstr>ＭＳ Ｐゴシック</vt:lpstr>
      <vt:lpstr>黑体</vt:lpstr>
      <vt:lpstr>华文新魏</vt:lpstr>
      <vt:lpstr>隶书</vt:lpstr>
      <vt:lpstr>宋体</vt:lpstr>
      <vt:lpstr>微软雅黑</vt:lpstr>
      <vt:lpstr>Arial</vt:lpstr>
      <vt:lpstr>Calibri</vt:lpstr>
      <vt:lpstr>Cambria Math</vt:lpstr>
      <vt:lpstr>Times New Roman</vt:lpstr>
      <vt:lpstr>Wingdings</vt:lpstr>
      <vt:lpstr>Office 主题​​</vt:lpstr>
      <vt:lpstr>Chart</vt:lpstr>
      <vt:lpstr>PowerPoint 演示文稿</vt:lpstr>
      <vt:lpstr>PowerPoint 演示文稿</vt:lpstr>
      <vt:lpstr>PowerPoint 演示文稿</vt:lpstr>
      <vt:lpstr>PowerPoint 演示文稿</vt:lpstr>
      <vt:lpstr>自身免疫性疾病的共同特征</vt:lpstr>
      <vt:lpstr>PowerPoint 演示文稿</vt:lpstr>
      <vt:lpstr>PowerPoint 演示文稿</vt:lpstr>
      <vt:lpstr>PowerPoint 演示文稿</vt:lpstr>
      <vt:lpstr>PowerPoint 演示文稿</vt:lpstr>
      <vt:lpstr>PowerPoint 演示文稿</vt:lpstr>
      <vt:lpstr>马赛克的自身免疫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兰小鹏</dc:creator>
  <cp:lastModifiedBy>于大鹏</cp:lastModifiedBy>
  <cp:revision>221</cp:revision>
  <dcterms:created xsi:type="dcterms:W3CDTF">2015-02-16T07:18:29Z</dcterms:created>
  <dcterms:modified xsi:type="dcterms:W3CDTF">2017-03-16T01:47:00Z</dcterms:modified>
</cp:coreProperties>
</file>