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5" r:id="rId1"/>
  </p:sldMasterIdLst>
  <p:notesMasterIdLst>
    <p:notesMasterId r:id="rId45"/>
  </p:notesMasterIdLst>
  <p:sldIdLst>
    <p:sldId id="256" r:id="rId2"/>
    <p:sldId id="275" r:id="rId3"/>
    <p:sldId id="259" r:id="rId4"/>
    <p:sldId id="260" r:id="rId5"/>
    <p:sldId id="271" r:id="rId6"/>
    <p:sldId id="276" r:id="rId7"/>
    <p:sldId id="274" r:id="rId8"/>
    <p:sldId id="309" r:id="rId9"/>
    <p:sldId id="310" r:id="rId10"/>
    <p:sldId id="311" r:id="rId11"/>
    <p:sldId id="312" r:id="rId12"/>
    <p:sldId id="313" r:id="rId13"/>
    <p:sldId id="314" r:id="rId14"/>
    <p:sldId id="315" r:id="rId15"/>
    <p:sldId id="316" r:id="rId16"/>
    <p:sldId id="317" r:id="rId17"/>
    <p:sldId id="264" r:id="rId18"/>
    <p:sldId id="263" r:id="rId19"/>
    <p:sldId id="265" r:id="rId20"/>
    <p:sldId id="266" r:id="rId21"/>
    <p:sldId id="267" r:id="rId22"/>
    <p:sldId id="268" r:id="rId23"/>
    <p:sldId id="269" r:id="rId24"/>
    <p:sldId id="261" r:id="rId25"/>
    <p:sldId id="270" r:id="rId26"/>
    <p:sldId id="286" r:id="rId27"/>
    <p:sldId id="288" r:id="rId28"/>
    <p:sldId id="289" r:id="rId29"/>
    <p:sldId id="292" r:id="rId30"/>
    <p:sldId id="302" r:id="rId31"/>
    <p:sldId id="290" r:id="rId32"/>
    <p:sldId id="300" r:id="rId33"/>
    <p:sldId id="287" r:id="rId34"/>
    <p:sldId id="304" r:id="rId35"/>
    <p:sldId id="293" r:id="rId36"/>
    <p:sldId id="303" r:id="rId37"/>
    <p:sldId id="294" r:id="rId38"/>
    <p:sldId id="305" r:id="rId39"/>
    <p:sldId id="296" r:id="rId40"/>
    <p:sldId id="297" r:id="rId41"/>
    <p:sldId id="306" r:id="rId42"/>
    <p:sldId id="307" r:id="rId43"/>
    <p:sldId id="308" r:id="rId4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16" autoAdjust="0"/>
    <p:restoredTop sz="94660"/>
  </p:normalViewPr>
  <p:slideViewPr>
    <p:cSldViewPr snapToGrid="0">
      <p:cViewPr varScale="1">
        <p:scale>
          <a:sx n="101" d="100"/>
          <a:sy n="101" d="100"/>
        </p:scale>
        <p:origin x="126" y="3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977CE16-B0B5-4853-9A7B-4CAD17FF6391}" type="datetimeFigureOut">
              <a:rPr lang="en-GB" smtClean="0"/>
              <a:t>10/03/2017</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B4A2947-2B74-4380-90FB-EBED202866D9}" type="slidenum">
              <a:rPr lang="en-GB" smtClean="0"/>
              <a:t>‹#›</a:t>
            </a:fld>
            <a:endParaRPr lang="en-GB"/>
          </a:p>
        </p:txBody>
      </p:sp>
    </p:spTree>
    <p:extLst>
      <p:ext uri="{BB962C8B-B14F-4D97-AF65-F5344CB8AC3E}">
        <p14:creationId xmlns:p14="http://schemas.microsoft.com/office/powerpoint/2010/main" val="15199436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bwMode="auto">
          <a:noFill/>
          <a:ln>
            <a:solidFill>
              <a:srgbClr val="000000"/>
            </a:solidFill>
            <a:miter lim="800000"/>
            <a:headEnd/>
            <a:tailEnd/>
          </a:ln>
        </p:spPr>
      </p:sp>
      <p:sp>
        <p:nvSpPr>
          <p:cNvPr id="96259" name="Notes Placeholder 2"/>
          <p:cNvSpPr>
            <a:spLocks noGrp="1"/>
          </p:cNvSpPr>
          <p:nvPr>
            <p:ph type="body" idx="1"/>
          </p:nvPr>
        </p:nvSpPr>
        <p:spPr bwMode="auto">
          <a:noFill/>
        </p:spPr>
        <p:txBody>
          <a:bodyPr/>
          <a:lstStyle/>
          <a:p>
            <a:pPr eaLnBrk="1" hangingPunct="1">
              <a:spcBef>
                <a:spcPct val="0"/>
              </a:spcBef>
            </a:pPr>
            <a:endParaRPr lang="en-GB" smtClean="0"/>
          </a:p>
        </p:txBody>
      </p:sp>
      <p:sp>
        <p:nvSpPr>
          <p:cNvPr id="96260" name="Slide Number Placeholder 3"/>
          <p:cNvSpPr>
            <a:spLocks noGrp="1"/>
          </p:cNvSpPr>
          <p:nvPr>
            <p:ph type="sldNum" sz="quarter" idx="5"/>
          </p:nvPr>
        </p:nvSpPr>
        <p:spPr bwMode="auto">
          <a:noFill/>
          <a:ln>
            <a:miter lim="800000"/>
            <a:headEnd/>
            <a:tailEnd/>
          </a:ln>
        </p:spPr>
        <p:txBody>
          <a:bodyPr/>
          <a:lstStyle/>
          <a:p>
            <a:fld id="{7814603D-AFC8-4CCC-853A-2EFBD813547D}" type="slidenum">
              <a:rPr lang="en-GB" smtClean="0"/>
              <a:pPr/>
              <a:t>3</a:t>
            </a:fld>
            <a:endParaRPr lang="en-GB" smtClean="0"/>
          </a:p>
        </p:txBody>
      </p:sp>
    </p:spTree>
    <p:extLst>
      <p:ext uri="{BB962C8B-B14F-4D97-AF65-F5344CB8AC3E}">
        <p14:creationId xmlns:p14="http://schemas.microsoft.com/office/powerpoint/2010/main" val="28065419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E5A0CC26-F968-4C62-92BF-CAF9CAFB4CC5}" type="slidenum">
              <a:rPr lang="en-GB" altLang="en-US">
                <a:solidFill>
                  <a:prstClr val="black"/>
                </a:solidFill>
              </a:rPr>
              <a:pPr eaLnBrk="1" hangingPunct="1">
                <a:spcBef>
                  <a:spcPct val="0"/>
                </a:spcBef>
              </a:pPr>
              <a:t>18</a:t>
            </a:fld>
            <a:endParaRPr lang="en-GB" altLang="en-US">
              <a:solidFill>
                <a:prstClr val="black"/>
              </a:solidFill>
            </a:endParaRPr>
          </a:p>
        </p:txBody>
      </p:sp>
      <p:sp>
        <p:nvSpPr>
          <p:cNvPr id="70659" name="Rectangle 2"/>
          <p:cNvSpPr>
            <a:spLocks noGrp="1" noRot="1" noChangeAspect="1" noChangeArrowheads="1" noTextEdit="1"/>
          </p:cNvSpPr>
          <p:nvPr>
            <p:ph type="sldImg"/>
          </p:nvPr>
        </p:nvSpPr>
        <p:spPr>
          <a:xfrm>
            <a:off x="1079500" y="866775"/>
            <a:ext cx="4638675" cy="3479800"/>
          </a:xfrm>
          <a:ln/>
        </p:spPr>
      </p:sp>
      <p:sp>
        <p:nvSpPr>
          <p:cNvPr id="70660" name="Rectangle 3"/>
          <p:cNvSpPr>
            <a:spLocks noGrp="1" noChangeArrowheads="1"/>
          </p:cNvSpPr>
          <p:nvPr>
            <p:ph type="body" idx="1"/>
          </p:nvPr>
        </p:nvSpPr>
        <p:spPr>
          <a:xfrm>
            <a:off x="906357" y="4718600"/>
            <a:ext cx="4984962" cy="4179184"/>
          </a:xfrm>
          <a:noFill/>
        </p:spPr>
        <p:txBody>
          <a:bodyPr/>
          <a:lstStyle/>
          <a:p>
            <a:pPr eaLnBrk="1" hangingPunct="1"/>
            <a:r>
              <a:rPr lang="en-GB" altLang="en-US" smtClean="0"/>
              <a:t>…What is hyperglycaemia? This is less obvious than it might seem..</a:t>
            </a:r>
          </a:p>
          <a:p>
            <a:pPr eaLnBrk="1" hangingPunct="1"/>
            <a:endParaRPr lang="en-GB" altLang="en-US" smtClean="0"/>
          </a:p>
          <a:p>
            <a:pPr eaLnBrk="1" hangingPunct="1"/>
            <a:r>
              <a:rPr lang="en-GB" altLang="en-US" smtClean="0"/>
              <a:t>…As I will show in the next two slides there is in fact no clear cut-off point between normality and diabetes and this is further complicated by the recognition of a state of impaired glucose tolerance which lies between the two. </a:t>
            </a:r>
          </a:p>
          <a:p>
            <a:pPr eaLnBrk="1" hangingPunct="1"/>
            <a:endParaRPr lang="en-GB" altLang="en-US" smtClean="0"/>
          </a:p>
          <a:p>
            <a:pPr eaLnBrk="1" hangingPunct="1"/>
            <a:r>
              <a:rPr lang="en-GB" altLang="en-US" smtClean="0"/>
              <a:t>We can add to this the complication of which sample we should use to establish the diagnosis (e.g. different populations will respond differently to being fasted or fed), the effects of age, sample type (plasma/serum/whole blood; capillary/venous) and range of analytical methods which have been used over the years.</a:t>
            </a:r>
          </a:p>
          <a:p>
            <a:pPr eaLnBrk="1" hangingPunct="1"/>
            <a:endParaRPr lang="en-GB" altLang="en-US" smtClean="0"/>
          </a:p>
          <a:p>
            <a:pPr eaLnBrk="1" hangingPunct="1"/>
            <a:r>
              <a:rPr lang="en-GB" altLang="en-US" smtClean="0"/>
              <a:t>For the remainder of this talk I will refer to venous plasma concentrations but, of course, other sample types have been widely quoted in the literature.</a:t>
            </a:r>
          </a:p>
        </p:txBody>
      </p:sp>
    </p:spTree>
    <p:extLst>
      <p:ext uri="{BB962C8B-B14F-4D97-AF65-F5344CB8AC3E}">
        <p14:creationId xmlns:p14="http://schemas.microsoft.com/office/powerpoint/2010/main" val="42836484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3266" name="Rectangle 2"/>
          <p:cNvSpPr>
            <a:spLocks noGrp="1" noRot="1" noChangeAspect="1" noChangeArrowheads="1" noTextEdit="1"/>
          </p:cNvSpPr>
          <p:nvPr>
            <p:ph type="sldImg"/>
          </p:nvPr>
        </p:nvSpPr>
        <p:spPr>
          <a:xfrm>
            <a:off x="917575" y="744538"/>
            <a:ext cx="4962525" cy="3722687"/>
          </a:xfrm>
          <a:ln/>
        </p:spPr>
      </p:sp>
      <p:sp>
        <p:nvSpPr>
          <p:cNvPr id="52326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AU" smtClean="0"/>
          </a:p>
        </p:txBody>
      </p:sp>
    </p:spTree>
    <p:extLst>
      <p:ext uri="{BB962C8B-B14F-4D97-AF65-F5344CB8AC3E}">
        <p14:creationId xmlns:p14="http://schemas.microsoft.com/office/powerpoint/2010/main" val="7865746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21859" name="Rectangle 3"/>
          <p:cNvSpPr>
            <a:spLocks noGrp="1" noChangeArrowheads="1"/>
          </p:cNvSpPr>
          <p:nvPr>
            <p:ph type="body" idx="1"/>
          </p:nvPr>
        </p:nvSpPr>
        <p:spPr bwMode="auto">
          <a:noFill/>
        </p:spPr>
        <p:txBody>
          <a:bodyPr/>
          <a:lstStyle/>
          <a:p>
            <a:endParaRPr lang="en-GB" smtClean="0"/>
          </a:p>
        </p:txBody>
      </p:sp>
    </p:spTree>
    <p:extLst>
      <p:ext uri="{BB962C8B-B14F-4D97-AF65-F5344CB8AC3E}">
        <p14:creationId xmlns:p14="http://schemas.microsoft.com/office/powerpoint/2010/main" val="36004544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bwMode="auto">
          <a:noFill/>
          <a:ln>
            <a:solidFill>
              <a:srgbClr val="000000"/>
            </a:solidFill>
            <a:miter lim="800000"/>
            <a:headEnd/>
            <a:tailEnd/>
          </a:ln>
        </p:spPr>
      </p:sp>
      <p:sp>
        <p:nvSpPr>
          <p:cNvPr id="94211" name="Notes Placeholder 2"/>
          <p:cNvSpPr>
            <a:spLocks noGrp="1"/>
          </p:cNvSpPr>
          <p:nvPr>
            <p:ph type="body" idx="1"/>
          </p:nvPr>
        </p:nvSpPr>
        <p:spPr bwMode="auto">
          <a:noFill/>
        </p:spPr>
        <p:txBody>
          <a:bodyPr/>
          <a:lstStyle/>
          <a:p>
            <a:pPr eaLnBrk="1" hangingPunct="1">
              <a:spcBef>
                <a:spcPct val="0"/>
              </a:spcBef>
            </a:pPr>
            <a:endParaRPr lang="en-GB" smtClean="0"/>
          </a:p>
        </p:txBody>
      </p:sp>
      <p:sp>
        <p:nvSpPr>
          <p:cNvPr id="94212" name="Slide Number Placeholder 3"/>
          <p:cNvSpPr>
            <a:spLocks noGrp="1"/>
          </p:cNvSpPr>
          <p:nvPr>
            <p:ph type="sldNum" sz="quarter" idx="5"/>
          </p:nvPr>
        </p:nvSpPr>
        <p:spPr bwMode="auto">
          <a:noFill/>
          <a:ln>
            <a:miter lim="800000"/>
            <a:headEnd/>
            <a:tailEnd/>
          </a:ln>
        </p:spPr>
        <p:txBody>
          <a:bodyPr/>
          <a:lstStyle/>
          <a:p>
            <a:fld id="{9C3AE68D-7333-4516-ACEC-13FBFC235245}" type="slidenum">
              <a:rPr lang="en-GB"/>
              <a:pPr/>
              <a:t>27</a:t>
            </a:fld>
            <a:endParaRPr lang="en-GB"/>
          </a:p>
        </p:txBody>
      </p:sp>
    </p:spTree>
    <p:extLst>
      <p:ext uri="{BB962C8B-B14F-4D97-AF65-F5344CB8AC3E}">
        <p14:creationId xmlns:p14="http://schemas.microsoft.com/office/powerpoint/2010/main" val="39217695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bwMode="auto">
          <a:noFill/>
          <a:ln>
            <a:solidFill>
              <a:srgbClr val="000000"/>
            </a:solidFill>
            <a:miter lim="800000"/>
            <a:headEnd/>
            <a:tailEnd/>
          </a:ln>
        </p:spPr>
      </p:sp>
      <p:sp>
        <p:nvSpPr>
          <p:cNvPr id="94211" name="Notes Placeholder 2"/>
          <p:cNvSpPr>
            <a:spLocks noGrp="1"/>
          </p:cNvSpPr>
          <p:nvPr>
            <p:ph type="body" idx="1"/>
          </p:nvPr>
        </p:nvSpPr>
        <p:spPr bwMode="auto">
          <a:noFill/>
        </p:spPr>
        <p:txBody>
          <a:bodyPr/>
          <a:lstStyle/>
          <a:p>
            <a:pPr eaLnBrk="1" hangingPunct="1">
              <a:spcBef>
                <a:spcPct val="0"/>
              </a:spcBef>
            </a:pPr>
            <a:endParaRPr lang="en-GB" smtClean="0"/>
          </a:p>
        </p:txBody>
      </p:sp>
      <p:sp>
        <p:nvSpPr>
          <p:cNvPr id="94212" name="Slide Number Placeholder 3"/>
          <p:cNvSpPr>
            <a:spLocks noGrp="1"/>
          </p:cNvSpPr>
          <p:nvPr>
            <p:ph type="sldNum" sz="quarter" idx="5"/>
          </p:nvPr>
        </p:nvSpPr>
        <p:spPr bwMode="auto">
          <a:noFill/>
          <a:ln>
            <a:miter lim="800000"/>
            <a:headEnd/>
            <a:tailEnd/>
          </a:ln>
        </p:spPr>
        <p:txBody>
          <a:bodyPr/>
          <a:lstStyle/>
          <a:p>
            <a:fld id="{9C3AE68D-7333-4516-ACEC-13FBFC235245}" type="slidenum">
              <a:rPr lang="en-GB"/>
              <a:pPr/>
              <a:t>28</a:t>
            </a:fld>
            <a:endParaRPr lang="en-GB"/>
          </a:p>
        </p:txBody>
      </p:sp>
    </p:spTree>
    <p:extLst>
      <p:ext uri="{BB962C8B-B14F-4D97-AF65-F5344CB8AC3E}">
        <p14:creationId xmlns:p14="http://schemas.microsoft.com/office/powerpoint/2010/main" val="11984398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7"/>
          <p:cNvSpPr>
            <a:spLocks noGrp="1" noChangeArrowheads="1"/>
          </p:cNvSpPr>
          <p:nvPr>
            <p:ph type="sldNum" sz="quarter" idx="5"/>
          </p:nvPr>
        </p:nvSpPr>
        <p:spPr>
          <a:noFill/>
        </p:spPr>
        <p:txBody>
          <a:bodyPr/>
          <a:lstStyle/>
          <a:p>
            <a:fld id="{017D5112-BF8D-443A-A031-69D751E957B2}" type="slidenum">
              <a:rPr lang="en-GB" smtClean="0"/>
              <a:pPr/>
              <a:t>29</a:t>
            </a:fld>
            <a:endParaRPr lang="en-GB" smtClean="0"/>
          </a:p>
        </p:txBody>
      </p:sp>
      <p:sp>
        <p:nvSpPr>
          <p:cNvPr id="66562" name="Slide Image Placeholder 1"/>
          <p:cNvSpPr>
            <a:spLocks noGrp="1" noRot="1" noChangeAspect="1" noTextEdit="1"/>
          </p:cNvSpPr>
          <p:nvPr>
            <p:ph type="sldImg"/>
          </p:nvPr>
        </p:nvSpPr>
        <p:spPr>
          <a:ln/>
        </p:spPr>
      </p:sp>
      <p:sp>
        <p:nvSpPr>
          <p:cNvPr id="66563" name="Notes Placeholder 2"/>
          <p:cNvSpPr>
            <a:spLocks noGrp="1"/>
          </p:cNvSpPr>
          <p:nvPr>
            <p:ph type="body" idx="1"/>
          </p:nvPr>
        </p:nvSpPr>
        <p:spPr>
          <a:noFill/>
          <a:ln/>
        </p:spPr>
        <p:txBody>
          <a:bodyPr/>
          <a:lstStyle/>
          <a:p>
            <a:endParaRPr lang="en-US" smtClean="0"/>
          </a:p>
        </p:txBody>
      </p:sp>
      <p:sp>
        <p:nvSpPr>
          <p:cNvPr id="4" name="Slide Number Placeholder 3"/>
          <p:cNvSpPr txBox="1">
            <a:spLocks noGrp="1"/>
          </p:cNvSpPr>
          <p:nvPr/>
        </p:nvSpPr>
        <p:spPr>
          <a:xfrm>
            <a:off x="3850443" y="9428583"/>
            <a:ext cx="2945659" cy="496332"/>
          </a:xfrm>
          <a:prstGeom prst="rect">
            <a:avLst/>
          </a:prstGeom>
          <a:noFill/>
        </p:spPr>
        <p:txBody>
          <a:bodyPr anchor="b"/>
          <a:lstStyle/>
          <a:p>
            <a:pPr algn="r" fontAlgn="auto">
              <a:spcBef>
                <a:spcPts val="0"/>
              </a:spcBef>
              <a:spcAft>
                <a:spcPts val="0"/>
              </a:spcAft>
              <a:defRPr/>
            </a:pPr>
            <a:fld id="{9B6FB217-5F65-4582-B9B3-B438D9FFE2DD}" type="slidenum">
              <a:rPr lang="en-GB" sz="1200">
                <a:latin typeface="+mn-lt"/>
              </a:rPr>
              <a:pPr algn="r" fontAlgn="auto">
                <a:spcBef>
                  <a:spcPts val="0"/>
                </a:spcBef>
                <a:spcAft>
                  <a:spcPts val="0"/>
                </a:spcAft>
                <a:defRPr/>
              </a:pPr>
              <a:t>29</a:t>
            </a:fld>
            <a:endParaRPr lang="en-GB" sz="1200">
              <a:latin typeface="+mn-lt"/>
            </a:endParaRPr>
          </a:p>
        </p:txBody>
      </p:sp>
    </p:spTree>
    <p:extLst>
      <p:ext uri="{BB962C8B-B14F-4D97-AF65-F5344CB8AC3E}">
        <p14:creationId xmlns:p14="http://schemas.microsoft.com/office/powerpoint/2010/main" val="31112116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p:cNvSpPr>
            <a:spLocks noGrp="1" noChangeArrowheads="1"/>
          </p:cNvSpPr>
          <p:nvPr>
            <p:ph type="sldNum" sz="quarter" idx="5"/>
          </p:nvPr>
        </p:nvSpPr>
        <p:spPr bwMode="auto">
          <a:noFill/>
          <a:ln>
            <a:miter lim="800000"/>
            <a:headEnd/>
            <a:tailEnd/>
          </a:ln>
        </p:spPr>
        <p:txBody>
          <a:bodyPr/>
          <a:lstStyle/>
          <a:p>
            <a:fld id="{8F5F1F22-6F74-4E5C-92EE-447D5B0F4BA9}" type="slidenum">
              <a:rPr lang="en-GB" smtClean="0"/>
              <a:pPr/>
              <a:t>4</a:t>
            </a:fld>
            <a:endParaRPr lang="en-GB" smtClean="0"/>
          </a:p>
        </p:txBody>
      </p:sp>
      <p:sp>
        <p:nvSpPr>
          <p:cNvPr id="11776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17764" name="Rectangle 3"/>
          <p:cNvSpPr>
            <a:spLocks noGrp="1" noChangeArrowheads="1"/>
          </p:cNvSpPr>
          <p:nvPr>
            <p:ph type="body" idx="1"/>
          </p:nvPr>
        </p:nvSpPr>
        <p:spPr bwMode="auto">
          <a:noFill/>
        </p:spPr>
        <p:txBody>
          <a:bodyPr/>
          <a:lstStyle/>
          <a:p>
            <a:pPr eaLnBrk="1" hangingPunct="1">
              <a:spcBef>
                <a:spcPct val="0"/>
              </a:spcBef>
            </a:pPr>
            <a:endParaRPr lang="en-GB" smtClean="0"/>
          </a:p>
        </p:txBody>
      </p:sp>
    </p:spTree>
    <p:extLst>
      <p:ext uri="{BB962C8B-B14F-4D97-AF65-F5344CB8AC3E}">
        <p14:creationId xmlns:p14="http://schemas.microsoft.com/office/powerpoint/2010/main" val="5558861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a:defRPr/>
            </a:pPr>
            <a:fld id="{03A38F8C-7E92-406D-BDAB-5B44D0B0675A}" type="slidenum">
              <a:rPr lang="en-US" smtClean="0"/>
              <a:pPr>
                <a:defRPr/>
              </a:pPr>
              <a:t>5</a:t>
            </a:fld>
            <a:endParaRPr lang="en-US"/>
          </a:p>
        </p:txBody>
      </p:sp>
    </p:spTree>
    <p:extLst>
      <p:ext uri="{BB962C8B-B14F-4D97-AF65-F5344CB8AC3E}">
        <p14:creationId xmlns:p14="http://schemas.microsoft.com/office/powerpoint/2010/main" val="42244439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p:spPr>
        <p:txBody>
          <a:bodyPr/>
          <a:lstStyle/>
          <a:p>
            <a:fld id="{799E3B72-BBC1-4073-B9E3-48587CA91C08}" type="slidenum">
              <a:rPr lang="en-GB"/>
              <a:pPr/>
              <a:t>7</a:t>
            </a:fld>
            <a:endParaRPr lang="en-GB"/>
          </a:p>
        </p:txBody>
      </p:sp>
      <p:sp>
        <p:nvSpPr>
          <p:cNvPr id="77827"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35158BD6-0BE8-4B42-A855-F96E703959C7}" type="slidenum">
              <a:rPr lang="en-GB" sz="1200">
                <a:latin typeface="Calibri" pitchFamily="34" charset="0"/>
                <a:cs typeface="Arial" charset="0"/>
              </a:rPr>
              <a:pPr algn="r"/>
              <a:t>7</a:t>
            </a:fld>
            <a:endParaRPr lang="en-GB" sz="1200">
              <a:latin typeface="Calibri" pitchFamily="34" charset="0"/>
              <a:cs typeface="Arial" charset="0"/>
            </a:endParaRPr>
          </a:p>
        </p:txBody>
      </p:sp>
      <p:sp>
        <p:nvSpPr>
          <p:cNvPr id="77828" name="Rectangle 2"/>
          <p:cNvSpPr>
            <a:spLocks noGrp="1" noRot="1" noChangeAspect="1" noChangeArrowheads="1" noTextEdit="1"/>
          </p:cNvSpPr>
          <p:nvPr>
            <p:ph type="sldImg"/>
          </p:nvPr>
        </p:nvSpPr>
        <p:spPr>
          <a:ln/>
        </p:spPr>
      </p:sp>
      <p:sp>
        <p:nvSpPr>
          <p:cNvPr id="77829" name="Rectangle 3"/>
          <p:cNvSpPr>
            <a:spLocks noGrp="1" noChangeArrowheads="1"/>
          </p:cNvSpPr>
          <p:nvPr>
            <p:ph type="body" idx="1"/>
          </p:nvPr>
        </p:nvSpPr>
        <p:spPr>
          <a:noFill/>
          <a:ln/>
        </p:spPr>
        <p:txBody>
          <a:bodyPr/>
          <a:lstStyle/>
          <a:p>
            <a:pPr eaLnBrk="1" hangingPunct="1">
              <a:spcBef>
                <a:spcPct val="0"/>
              </a:spcBef>
            </a:pPr>
            <a:r>
              <a:rPr lang="en-GB" sz="1400" smtClean="0"/>
              <a:t>Glucose in the blood is able to stick to haemoglobin in the red blood cells to form glycated haemoglobin, which is also called HbA1c.</a:t>
            </a:r>
          </a:p>
          <a:p>
            <a:pPr eaLnBrk="1" hangingPunct="1">
              <a:spcBef>
                <a:spcPct val="0"/>
              </a:spcBef>
            </a:pPr>
            <a:endParaRPr lang="en-GB" sz="1400" smtClean="0"/>
          </a:p>
          <a:p>
            <a:pPr eaLnBrk="1" hangingPunct="1">
              <a:spcBef>
                <a:spcPct val="0"/>
              </a:spcBef>
            </a:pPr>
            <a:r>
              <a:rPr lang="en-GB" sz="1400" smtClean="0"/>
              <a:t> </a:t>
            </a:r>
          </a:p>
          <a:p>
            <a:pPr eaLnBrk="1" hangingPunct="1">
              <a:spcBef>
                <a:spcPct val="0"/>
              </a:spcBef>
            </a:pPr>
            <a:endParaRPr lang="en-GB" sz="1400" smtClean="0"/>
          </a:p>
        </p:txBody>
      </p:sp>
    </p:spTree>
    <p:extLst>
      <p:ext uri="{BB962C8B-B14F-4D97-AF65-F5344CB8AC3E}">
        <p14:creationId xmlns:p14="http://schemas.microsoft.com/office/powerpoint/2010/main" val="16612014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p:spPr>
        <p:txBody>
          <a:bodyPr/>
          <a:lstStyle/>
          <a:p>
            <a:fld id="{BE5A4AB9-2C2D-4ECC-9D00-491993935699}" type="slidenum">
              <a:rPr lang="en-GB"/>
              <a:pPr/>
              <a:t>10</a:t>
            </a:fld>
            <a:endParaRPr lang="en-GB"/>
          </a:p>
        </p:txBody>
      </p:sp>
      <p:sp>
        <p:nvSpPr>
          <p:cNvPr id="82947" name="Rectangle 2"/>
          <p:cNvSpPr>
            <a:spLocks noGrp="1" noRot="1" noChangeAspect="1" noChangeArrowheads="1" noTextEdit="1"/>
          </p:cNvSpPr>
          <p:nvPr>
            <p:ph type="sldImg"/>
          </p:nvPr>
        </p:nvSpPr>
        <p:spPr>
          <a:xfrm>
            <a:off x="1174750" y="723900"/>
            <a:ext cx="4424363" cy="3317875"/>
          </a:xfrm>
          <a:ln/>
        </p:spPr>
      </p:sp>
      <p:sp>
        <p:nvSpPr>
          <p:cNvPr id="82948" name="Rectangle 3"/>
          <p:cNvSpPr>
            <a:spLocks noGrp="1" noChangeArrowheads="1"/>
          </p:cNvSpPr>
          <p:nvPr>
            <p:ph type="body" idx="1"/>
          </p:nvPr>
        </p:nvSpPr>
        <p:spPr>
          <a:xfrm>
            <a:off x="890588" y="4427538"/>
            <a:ext cx="5181600" cy="1792287"/>
          </a:xfrm>
          <a:noFill/>
          <a:ln/>
        </p:spPr>
        <p:txBody>
          <a:bodyPr lIns="89895" tIns="44947" rIns="89895" bIns="44947"/>
          <a:lstStyle/>
          <a:p>
            <a:pPr eaLnBrk="1" hangingPunct="1"/>
            <a:r>
              <a:rPr lang="en-US" sz="700" smtClean="0"/>
              <a:t>The relative risk of developing microvascular complications of diabetes (progression of retinopathy, progression to clinical neuropathy, progression to severe nonproliferative or proliferative retinopathy, or progression to microalbuminuria) was directly related to HbA</a:t>
            </a:r>
            <a:r>
              <a:rPr lang="en-US" sz="700" baseline="-25000" smtClean="0"/>
              <a:t>1c</a:t>
            </a:r>
            <a:r>
              <a:rPr lang="en-US" sz="700" smtClean="0"/>
              <a:t> level. In this representation of the relationship between the risk of complications and HbA</a:t>
            </a:r>
            <a:r>
              <a:rPr lang="en-US" sz="700" baseline="-25000" smtClean="0"/>
              <a:t>1c</a:t>
            </a:r>
            <a:r>
              <a:rPr lang="en-US" sz="700" smtClean="0"/>
              <a:t>, the relative risk of complications is set to 1 at an HbA</a:t>
            </a:r>
            <a:r>
              <a:rPr lang="en-US" sz="700" baseline="-25000" smtClean="0"/>
              <a:t>1c</a:t>
            </a:r>
            <a:r>
              <a:rPr lang="en-US" sz="700" smtClean="0"/>
              <a:t> of 6%.</a:t>
            </a:r>
            <a:endParaRPr lang="en-US" sz="700" smtClean="0">
              <a:cs typeface="Times" charset="0"/>
            </a:endParaRPr>
          </a:p>
          <a:p>
            <a:pPr eaLnBrk="1" hangingPunct="1"/>
            <a:endParaRPr lang="en-US" sz="700" smtClean="0">
              <a:cs typeface="Times" charset="0"/>
            </a:endParaRPr>
          </a:p>
          <a:p>
            <a:pPr eaLnBrk="1" hangingPunct="1"/>
            <a:r>
              <a:rPr lang="en-GB" sz="700" b="1" smtClean="0"/>
              <a:t>Reference</a:t>
            </a:r>
            <a:endParaRPr lang="en-US" sz="700" smtClean="0"/>
          </a:p>
          <a:p>
            <a:pPr eaLnBrk="1" hangingPunct="1"/>
            <a:r>
              <a:rPr lang="en-US" sz="700" smtClean="0"/>
              <a:t>Skyler J. Diabetic complications. The importance of glucose control. </a:t>
            </a:r>
            <a:r>
              <a:rPr lang="en-US" sz="700" i="1" smtClean="0"/>
              <a:t> Endocrinol Metab Clin</a:t>
            </a:r>
            <a:r>
              <a:rPr lang="en-US" sz="700" smtClean="0"/>
              <a:t>. 1996;25:243</a:t>
            </a:r>
            <a:r>
              <a:rPr lang="en-GB" sz="700" smtClean="0"/>
              <a:t>–</a:t>
            </a:r>
            <a:r>
              <a:rPr lang="en-US" sz="700" smtClean="0"/>
              <a:t>254.</a:t>
            </a:r>
          </a:p>
        </p:txBody>
      </p:sp>
    </p:spTree>
    <p:extLst>
      <p:ext uri="{BB962C8B-B14F-4D97-AF65-F5344CB8AC3E}">
        <p14:creationId xmlns:p14="http://schemas.microsoft.com/office/powerpoint/2010/main" val="19054403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6C1F1F5C-C3F2-4620-A5E3-A23C261C6E51}" type="slidenum">
              <a:rPr lang="en-GB" sz="1200">
                <a:latin typeface="Calibri" pitchFamily="34" charset="0"/>
                <a:cs typeface="Arial" charset="0"/>
              </a:rPr>
              <a:pPr algn="r"/>
              <a:t>11</a:t>
            </a:fld>
            <a:endParaRPr lang="en-GB" sz="1200">
              <a:latin typeface="Calibri" pitchFamily="34" charset="0"/>
              <a:cs typeface="Arial" charset="0"/>
            </a:endParaRPr>
          </a:p>
        </p:txBody>
      </p:sp>
      <p:sp>
        <p:nvSpPr>
          <p:cNvPr id="12288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22884" name="Rectangle 3"/>
          <p:cNvSpPr>
            <a:spLocks noGrp="1" noChangeArrowheads="1"/>
          </p:cNvSpPr>
          <p:nvPr>
            <p:ph type="body" idx="1"/>
          </p:nvPr>
        </p:nvSpPr>
        <p:spPr bwMode="auto">
          <a:noFill/>
        </p:spPr>
        <p:txBody>
          <a:bodyPr/>
          <a:lstStyle/>
          <a:p>
            <a:pPr>
              <a:spcBef>
                <a:spcPct val="0"/>
              </a:spcBef>
            </a:pPr>
            <a:r>
              <a:rPr lang="en-GB" smtClean="0">
                <a:latin typeface="Tahoma" pitchFamily="34" charset="0"/>
              </a:rPr>
              <a:t>The DCCT showed us the importance of HbA1c as a measure of long term diabetes control.</a:t>
            </a:r>
          </a:p>
          <a:p>
            <a:pPr>
              <a:spcBef>
                <a:spcPct val="0"/>
              </a:spcBef>
            </a:pPr>
            <a:r>
              <a:rPr lang="en-GB" smtClean="0">
                <a:latin typeface="Tahoma" pitchFamily="34" charset="0"/>
              </a:rPr>
              <a:t>If someone can reduce their HbA1c at all there are benefits, even a drop of 1% can reduce their likelihood of developing diabetes complications significantly, each 1% reduction bringing with it a 21% reduction in deaths, a 37% reduction in microvascular complications (retinopathy and neuropathy), and a 14% reduction in heart attack.</a:t>
            </a:r>
          </a:p>
          <a:p>
            <a:pPr>
              <a:spcBef>
                <a:spcPct val="0"/>
              </a:spcBef>
            </a:pPr>
            <a:endParaRPr lang="en-GB" smtClean="0">
              <a:latin typeface="Tahoma" pitchFamily="34" charset="0"/>
            </a:endParaRPr>
          </a:p>
          <a:p>
            <a:pPr>
              <a:spcBef>
                <a:spcPct val="0"/>
              </a:spcBef>
            </a:pPr>
            <a:r>
              <a:rPr lang="en-GB" smtClean="0">
                <a:latin typeface="Tahoma" pitchFamily="34" charset="0"/>
              </a:rPr>
              <a:t>Overall the DCCT proved conclusively that tight blood glucose control in type 1 diabetes the reduces risk of long term complications:</a:t>
            </a:r>
          </a:p>
          <a:p>
            <a:pPr>
              <a:spcBef>
                <a:spcPct val="0"/>
              </a:spcBef>
            </a:pPr>
            <a:r>
              <a:rPr lang="en-GB" smtClean="0">
                <a:latin typeface="Tahoma" pitchFamily="34" charset="0"/>
              </a:rPr>
              <a:t>Eye disease </a:t>
            </a:r>
            <a:br>
              <a:rPr lang="en-GB" smtClean="0">
                <a:latin typeface="Tahoma" pitchFamily="34" charset="0"/>
              </a:rPr>
            </a:br>
            <a:r>
              <a:rPr lang="en-GB" smtClean="0">
                <a:latin typeface="Tahoma" pitchFamily="34" charset="0"/>
              </a:rPr>
              <a:t>76% reduced risk</a:t>
            </a:r>
          </a:p>
          <a:p>
            <a:pPr>
              <a:spcBef>
                <a:spcPct val="0"/>
              </a:spcBef>
            </a:pPr>
            <a:r>
              <a:rPr lang="en-GB" smtClean="0">
                <a:latin typeface="Tahoma" pitchFamily="34" charset="0"/>
              </a:rPr>
              <a:t>Kidney disease </a:t>
            </a:r>
            <a:br>
              <a:rPr lang="en-GB" smtClean="0">
                <a:latin typeface="Tahoma" pitchFamily="34" charset="0"/>
              </a:rPr>
            </a:br>
            <a:r>
              <a:rPr lang="en-GB" smtClean="0">
                <a:latin typeface="Tahoma" pitchFamily="34" charset="0"/>
              </a:rPr>
              <a:t>50% reduced risk</a:t>
            </a:r>
          </a:p>
          <a:p>
            <a:pPr>
              <a:spcBef>
                <a:spcPct val="0"/>
              </a:spcBef>
            </a:pPr>
            <a:r>
              <a:rPr lang="en-GB" smtClean="0">
                <a:latin typeface="Tahoma" pitchFamily="34" charset="0"/>
              </a:rPr>
              <a:t>Nerve disease </a:t>
            </a:r>
            <a:br>
              <a:rPr lang="en-GB" smtClean="0">
                <a:latin typeface="Tahoma" pitchFamily="34" charset="0"/>
              </a:rPr>
            </a:br>
            <a:r>
              <a:rPr lang="en-GB" smtClean="0">
                <a:latin typeface="Tahoma" pitchFamily="34" charset="0"/>
              </a:rPr>
              <a:t>60% reduced risk</a:t>
            </a:r>
          </a:p>
          <a:p>
            <a:pPr>
              <a:lnSpc>
                <a:spcPct val="80000"/>
              </a:lnSpc>
              <a:spcBef>
                <a:spcPct val="0"/>
              </a:spcBef>
            </a:pPr>
            <a:r>
              <a:rPr lang="en-GB" smtClean="0">
                <a:latin typeface="Tahoma" pitchFamily="34" charset="0"/>
              </a:rPr>
              <a:t>Any reduction on HbA1c is very beneficial</a:t>
            </a:r>
          </a:p>
          <a:p>
            <a:pPr>
              <a:lnSpc>
                <a:spcPct val="80000"/>
              </a:lnSpc>
              <a:spcBef>
                <a:spcPct val="0"/>
              </a:spcBef>
            </a:pPr>
            <a:r>
              <a:rPr lang="en-GB" smtClean="0">
                <a:latin typeface="Tahoma" pitchFamily="34" charset="0"/>
              </a:rPr>
              <a:t>The sooner the better!</a:t>
            </a:r>
            <a:endParaRPr lang="en-GB" b="1" smtClean="0">
              <a:latin typeface="Tahoma" pitchFamily="34" charset="0"/>
            </a:endParaRPr>
          </a:p>
          <a:p>
            <a:pPr>
              <a:spcBef>
                <a:spcPct val="0"/>
              </a:spcBef>
            </a:pPr>
            <a:endParaRPr lang="en-GB" b="1" smtClean="0">
              <a:latin typeface="Tahoma" pitchFamily="34" charset="0"/>
            </a:endParaRPr>
          </a:p>
        </p:txBody>
      </p:sp>
    </p:spTree>
    <p:extLst>
      <p:ext uri="{BB962C8B-B14F-4D97-AF65-F5344CB8AC3E}">
        <p14:creationId xmlns:p14="http://schemas.microsoft.com/office/powerpoint/2010/main" val="27758538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B9D5B1E3-81B3-4661-9C1E-2119F26FD3EB}" type="slidenum">
              <a:rPr lang="en-GB" smtClean="0"/>
              <a:pPr/>
              <a:t>13</a:t>
            </a:fld>
            <a:endParaRPr lang="en-GB"/>
          </a:p>
        </p:txBody>
      </p:sp>
    </p:spTree>
    <p:extLst>
      <p:ext uri="{BB962C8B-B14F-4D97-AF65-F5344CB8AC3E}">
        <p14:creationId xmlns:p14="http://schemas.microsoft.com/office/powerpoint/2010/main" val="36295191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03A38F8C-7E92-406D-BDAB-5B44D0B0675A}" type="slidenum">
              <a:rPr lang="en-US" smtClean="0"/>
              <a:pPr>
                <a:defRPr/>
              </a:pPr>
              <a:t>14</a:t>
            </a:fld>
            <a:endParaRPr lang="en-US"/>
          </a:p>
        </p:txBody>
      </p:sp>
    </p:spTree>
    <p:extLst>
      <p:ext uri="{BB962C8B-B14F-4D97-AF65-F5344CB8AC3E}">
        <p14:creationId xmlns:p14="http://schemas.microsoft.com/office/powerpoint/2010/main" val="23964210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03A38F8C-7E92-406D-BDAB-5B44D0B0675A}" type="slidenum">
              <a:rPr lang="en-US" smtClean="0"/>
              <a:pPr>
                <a:defRPr/>
              </a:pPr>
              <a:t>15</a:t>
            </a:fld>
            <a:endParaRPr lang="en-US"/>
          </a:p>
        </p:txBody>
      </p:sp>
    </p:spTree>
    <p:extLst>
      <p:ext uri="{BB962C8B-B14F-4D97-AF65-F5344CB8AC3E}">
        <p14:creationId xmlns:p14="http://schemas.microsoft.com/office/powerpoint/2010/main" val="325877335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539750" y="1978025"/>
            <a:ext cx="7989888" cy="1079500"/>
          </a:xfrm>
        </p:spPr>
        <p:txBody>
          <a:bodyPr/>
          <a:lstStyle>
            <a:lvl1pPr>
              <a:defRPr sz="3200"/>
            </a:lvl1pPr>
          </a:lstStyle>
          <a:p>
            <a:r>
              <a:rPr lang="en-US" smtClean="0"/>
              <a:t>Click to edit Master title style</a:t>
            </a:r>
            <a:endParaRPr lang="en-US"/>
          </a:p>
        </p:txBody>
      </p:sp>
      <p:sp>
        <p:nvSpPr>
          <p:cNvPr id="3075" name="Rectangle 3"/>
          <p:cNvSpPr>
            <a:spLocks noGrp="1" noChangeArrowheads="1"/>
          </p:cNvSpPr>
          <p:nvPr>
            <p:ph type="subTitle" idx="1"/>
          </p:nvPr>
        </p:nvSpPr>
        <p:spPr>
          <a:xfrm>
            <a:off x="539750" y="3130550"/>
            <a:ext cx="7989888" cy="1800225"/>
          </a:xfrm>
        </p:spPr>
        <p:txBody>
          <a:bodyPr/>
          <a:lstStyle>
            <a:lvl1pPr>
              <a:lnSpc>
                <a:spcPct val="70000"/>
              </a:lnSpc>
              <a:defRPr sz="3200">
                <a:solidFill>
                  <a:srgbClr val="ACA095"/>
                </a:solidFill>
              </a:defRPr>
            </a:lvl1pPr>
          </a:lstStyle>
          <a:p>
            <a:r>
              <a:rPr lang="en-US" smtClean="0"/>
              <a:t>Click to edit Master subtitle style</a:t>
            </a:r>
            <a:endParaRPr lang="en-US"/>
          </a:p>
        </p:txBody>
      </p:sp>
      <p:sp>
        <p:nvSpPr>
          <p:cNvPr id="3076" name="Rectangle 4"/>
          <p:cNvSpPr>
            <a:spLocks noGrp="1" noChangeArrowheads="1"/>
          </p:cNvSpPr>
          <p:nvPr>
            <p:ph type="dt" sz="half" idx="2"/>
          </p:nvPr>
        </p:nvSpPr>
        <p:spPr>
          <a:xfrm>
            <a:off x="539750" y="1042988"/>
            <a:ext cx="3598863" cy="360362"/>
          </a:xfrm>
        </p:spPr>
        <p:txBody>
          <a:bodyPr/>
          <a:lstStyle>
            <a:lvl1pPr>
              <a:defRPr sz="2400">
                <a:solidFill>
                  <a:srgbClr val="ACA095"/>
                </a:solidFill>
              </a:defRPr>
            </a:lvl1pPr>
          </a:lstStyle>
          <a:p>
            <a:fld id="{E14BA7EF-54F6-4AAD-8719-B0A6E64BC458}" type="datetimeFigureOut">
              <a:rPr lang="en-GB" smtClean="0"/>
              <a:t>10/03/2017</a:t>
            </a:fld>
            <a:endParaRPr lang="en-GB"/>
          </a:p>
        </p:txBody>
      </p:sp>
      <p:sp>
        <p:nvSpPr>
          <p:cNvPr id="3078" name="Line 6"/>
          <p:cNvSpPr>
            <a:spLocks noChangeShapeType="1"/>
          </p:cNvSpPr>
          <p:nvPr/>
        </p:nvSpPr>
        <p:spPr bwMode="auto">
          <a:xfrm>
            <a:off x="539750" y="1511300"/>
            <a:ext cx="7989888" cy="0"/>
          </a:xfrm>
          <a:prstGeom prst="line">
            <a:avLst/>
          </a:prstGeom>
          <a:noFill/>
          <a:ln w="9525">
            <a:solidFill>
              <a:srgbClr val="ACA095"/>
            </a:solidFill>
            <a:round/>
            <a:headEnd/>
            <a:tailEnd/>
          </a:ln>
          <a:effectLst/>
        </p:spPr>
        <p:txBody>
          <a:bodyPr wrap="none" anchor="ctr"/>
          <a:lstStyle/>
          <a:p>
            <a:endParaRPr lang="en-GB">
              <a:solidFill>
                <a:srgbClr val="ACA095"/>
              </a:solidFill>
            </a:endParaRPr>
          </a:p>
        </p:txBody>
      </p:sp>
      <p:pic>
        <p:nvPicPr>
          <p:cNvPr id="3081" name="Picture 9"/>
          <p:cNvPicPr>
            <a:picLocks noChangeAspect="1" noChangeArrowheads="1"/>
          </p:cNvPicPr>
          <p:nvPr/>
        </p:nvPicPr>
        <p:blipFill>
          <a:blip r:embed="rId2" cstate="print"/>
          <a:srcRect/>
          <a:stretch>
            <a:fillRect/>
          </a:stretch>
        </p:blipFill>
        <p:spPr bwMode="auto">
          <a:xfrm>
            <a:off x="7016750" y="466725"/>
            <a:ext cx="1493838" cy="889000"/>
          </a:xfrm>
          <a:prstGeom prst="rect">
            <a:avLst/>
          </a:prstGeom>
          <a:noFill/>
          <a:ln w="9525">
            <a:noFill/>
            <a:miter lim="800000"/>
            <a:headEnd/>
            <a:tailEnd/>
          </a:ln>
        </p:spPr>
      </p:pic>
    </p:spTree>
    <p:extLst>
      <p:ext uri="{BB962C8B-B14F-4D97-AF65-F5344CB8AC3E}">
        <p14:creationId xmlns:p14="http://schemas.microsoft.com/office/powerpoint/2010/main" val="38384797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fld id="{E14BA7EF-54F6-4AAD-8719-B0A6E64BC458}" type="datetimeFigureOut">
              <a:rPr lang="en-GB" smtClean="0"/>
              <a:t>10/03/2017</a:t>
            </a:fld>
            <a:endParaRPr lang="en-GB"/>
          </a:p>
        </p:txBody>
      </p:sp>
      <p:sp>
        <p:nvSpPr>
          <p:cNvPr id="5" name="Footer Placeholder 4"/>
          <p:cNvSpPr>
            <a:spLocks noGrp="1"/>
          </p:cNvSpPr>
          <p:nvPr>
            <p:ph type="ftr" sz="quarter" idx="11"/>
          </p:nvPr>
        </p:nvSpPr>
        <p:spPr/>
        <p:txBody>
          <a:bodyPr/>
          <a:lstStyle>
            <a:lvl1pPr>
              <a:defRPr/>
            </a:lvl1pPr>
          </a:lstStyle>
          <a:p>
            <a:endParaRPr lang="en-GB"/>
          </a:p>
        </p:txBody>
      </p:sp>
    </p:spTree>
    <p:extLst>
      <p:ext uri="{BB962C8B-B14F-4D97-AF65-F5344CB8AC3E}">
        <p14:creationId xmlns:p14="http://schemas.microsoft.com/office/powerpoint/2010/main" val="42362742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534025" y="682625"/>
            <a:ext cx="1663700" cy="50752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539750" y="682625"/>
            <a:ext cx="4841875" cy="50752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fld id="{E14BA7EF-54F6-4AAD-8719-B0A6E64BC458}" type="datetimeFigureOut">
              <a:rPr lang="en-GB" smtClean="0"/>
              <a:t>10/03/2017</a:t>
            </a:fld>
            <a:endParaRPr lang="en-GB"/>
          </a:p>
        </p:txBody>
      </p:sp>
      <p:sp>
        <p:nvSpPr>
          <p:cNvPr id="5" name="Footer Placeholder 4"/>
          <p:cNvSpPr>
            <a:spLocks noGrp="1"/>
          </p:cNvSpPr>
          <p:nvPr>
            <p:ph type="ftr" sz="quarter" idx="11"/>
          </p:nvPr>
        </p:nvSpPr>
        <p:spPr/>
        <p:txBody>
          <a:bodyPr/>
          <a:lstStyle>
            <a:lvl1pPr>
              <a:defRPr/>
            </a:lvl1pPr>
          </a:lstStyle>
          <a:p>
            <a:endParaRPr lang="en-GB"/>
          </a:p>
        </p:txBody>
      </p:sp>
    </p:spTree>
    <p:extLst>
      <p:ext uri="{BB962C8B-B14F-4D97-AF65-F5344CB8AC3E}">
        <p14:creationId xmlns:p14="http://schemas.microsoft.com/office/powerpoint/2010/main" val="39990824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39750" y="682625"/>
            <a:ext cx="5757863" cy="719138"/>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539750" y="2159000"/>
            <a:ext cx="3252788" cy="35988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3944938" y="2159000"/>
            <a:ext cx="3252787" cy="35988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a:xfrm>
            <a:off x="539750" y="6477000"/>
            <a:ext cx="1800225" cy="360363"/>
          </a:xfrm>
        </p:spPr>
        <p:txBody>
          <a:bodyPr/>
          <a:lstStyle>
            <a:lvl1pPr>
              <a:defRPr/>
            </a:lvl1pPr>
          </a:lstStyle>
          <a:p>
            <a:fld id="{E14BA7EF-54F6-4AAD-8719-B0A6E64BC458}" type="datetimeFigureOut">
              <a:rPr lang="en-GB" smtClean="0"/>
              <a:t>10/03/2017</a:t>
            </a:fld>
            <a:endParaRPr lang="en-GB"/>
          </a:p>
        </p:txBody>
      </p:sp>
      <p:sp>
        <p:nvSpPr>
          <p:cNvPr id="6" name="Footer Placeholder 5"/>
          <p:cNvSpPr>
            <a:spLocks noGrp="1"/>
          </p:cNvSpPr>
          <p:nvPr>
            <p:ph type="ftr" sz="quarter" idx="11"/>
          </p:nvPr>
        </p:nvSpPr>
        <p:spPr>
          <a:xfrm>
            <a:off x="4876800" y="6477000"/>
            <a:ext cx="3598863" cy="360363"/>
          </a:xfrm>
        </p:spPr>
        <p:txBody>
          <a:bodyPr/>
          <a:lstStyle>
            <a:lvl1pPr>
              <a:defRPr/>
            </a:lvl1pPr>
          </a:lstStyle>
          <a:p>
            <a:endParaRPr lang="en-GB"/>
          </a:p>
        </p:txBody>
      </p:sp>
    </p:spTree>
    <p:extLst>
      <p:ext uri="{BB962C8B-B14F-4D97-AF65-F5344CB8AC3E}">
        <p14:creationId xmlns:p14="http://schemas.microsoft.com/office/powerpoint/2010/main" val="91903518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539750" y="682625"/>
            <a:ext cx="5757863" cy="719138"/>
          </a:xfrm>
        </p:spPr>
        <p:txBody>
          <a:bodyPr/>
          <a:lstStyle/>
          <a:p>
            <a:r>
              <a:rPr lang="en-US" smtClean="0"/>
              <a:t>Click to edit Master title style</a:t>
            </a:r>
            <a:endParaRPr lang="en-GB"/>
          </a:p>
        </p:txBody>
      </p:sp>
      <p:sp>
        <p:nvSpPr>
          <p:cNvPr id="3" name="Content Placeholder 2"/>
          <p:cNvSpPr>
            <a:spLocks noGrp="1"/>
          </p:cNvSpPr>
          <p:nvPr>
            <p:ph sz="quarter" idx="1"/>
          </p:nvPr>
        </p:nvSpPr>
        <p:spPr>
          <a:xfrm>
            <a:off x="539750" y="2159000"/>
            <a:ext cx="3252788" cy="17224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quarter" idx="2"/>
          </p:nvPr>
        </p:nvSpPr>
        <p:spPr>
          <a:xfrm>
            <a:off x="3944938" y="2159000"/>
            <a:ext cx="3252787" cy="17224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Content Placeholder 4"/>
          <p:cNvSpPr>
            <a:spLocks noGrp="1"/>
          </p:cNvSpPr>
          <p:nvPr>
            <p:ph sz="quarter" idx="3"/>
          </p:nvPr>
        </p:nvSpPr>
        <p:spPr>
          <a:xfrm>
            <a:off x="539750" y="4033838"/>
            <a:ext cx="3252788" cy="17240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Content Placeholder 5"/>
          <p:cNvSpPr>
            <a:spLocks noGrp="1"/>
          </p:cNvSpPr>
          <p:nvPr>
            <p:ph sz="quarter" idx="4"/>
          </p:nvPr>
        </p:nvSpPr>
        <p:spPr>
          <a:xfrm>
            <a:off x="3944938" y="4033838"/>
            <a:ext cx="3252787" cy="17240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a:xfrm>
            <a:off x="539750" y="6477000"/>
            <a:ext cx="1800225" cy="360363"/>
          </a:xfrm>
        </p:spPr>
        <p:txBody>
          <a:bodyPr/>
          <a:lstStyle>
            <a:lvl1pPr>
              <a:defRPr/>
            </a:lvl1pPr>
          </a:lstStyle>
          <a:p>
            <a:fld id="{E14BA7EF-54F6-4AAD-8719-B0A6E64BC458}" type="datetimeFigureOut">
              <a:rPr lang="en-GB" smtClean="0"/>
              <a:t>10/03/2017</a:t>
            </a:fld>
            <a:endParaRPr lang="en-GB"/>
          </a:p>
        </p:txBody>
      </p:sp>
      <p:sp>
        <p:nvSpPr>
          <p:cNvPr id="8" name="Footer Placeholder 7"/>
          <p:cNvSpPr>
            <a:spLocks noGrp="1"/>
          </p:cNvSpPr>
          <p:nvPr>
            <p:ph type="ftr" sz="quarter" idx="11"/>
          </p:nvPr>
        </p:nvSpPr>
        <p:spPr>
          <a:xfrm>
            <a:off x="4876800" y="6477000"/>
            <a:ext cx="3598863" cy="360363"/>
          </a:xfrm>
        </p:spPr>
        <p:txBody>
          <a:bodyPr/>
          <a:lstStyle>
            <a:lvl1pPr>
              <a:defRPr/>
            </a:lvl1pPr>
          </a:lstStyle>
          <a:p>
            <a:endParaRPr lang="en-GB"/>
          </a:p>
        </p:txBody>
      </p:sp>
    </p:spTree>
    <p:extLst>
      <p:ext uri="{BB962C8B-B14F-4D97-AF65-F5344CB8AC3E}">
        <p14:creationId xmlns:p14="http://schemas.microsoft.com/office/powerpoint/2010/main" val="404736388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539750" y="682625"/>
            <a:ext cx="5757863" cy="719138"/>
          </a:xfrm>
        </p:spPr>
        <p:txBody>
          <a:bodyPr/>
          <a:lstStyle/>
          <a:p>
            <a:r>
              <a:rPr lang="en-US" smtClean="0"/>
              <a:t>Click to edit Master title style</a:t>
            </a:r>
            <a:endParaRPr lang="en-GB"/>
          </a:p>
        </p:txBody>
      </p:sp>
      <p:sp>
        <p:nvSpPr>
          <p:cNvPr id="3" name="Chart Placeholder 2"/>
          <p:cNvSpPr>
            <a:spLocks noGrp="1"/>
          </p:cNvSpPr>
          <p:nvPr>
            <p:ph type="chart" idx="1"/>
          </p:nvPr>
        </p:nvSpPr>
        <p:spPr>
          <a:xfrm>
            <a:off x="539750" y="2159000"/>
            <a:ext cx="6657975" cy="3598863"/>
          </a:xfrm>
        </p:spPr>
        <p:txBody>
          <a:bodyPr/>
          <a:lstStyle/>
          <a:p>
            <a:r>
              <a:rPr lang="en-US" smtClean="0"/>
              <a:t>Click icon to add chart</a:t>
            </a:r>
            <a:endParaRPr lang="en-GB"/>
          </a:p>
        </p:txBody>
      </p:sp>
      <p:sp>
        <p:nvSpPr>
          <p:cNvPr id="4" name="Date Placeholder 3"/>
          <p:cNvSpPr>
            <a:spLocks noGrp="1"/>
          </p:cNvSpPr>
          <p:nvPr>
            <p:ph type="dt" sz="half" idx="10"/>
          </p:nvPr>
        </p:nvSpPr>
        <p:spPr>
          <a:xfrm>
            <a:off x="539750" y="6477000"/>
            <a:ext cx="1800225" cy="360363"/>
          </a:xfrm>
        </p:spPr>
        <p:txBody>
          <a:bodyPr/>
          <a:lstStyle>
            <a:lvl1pPr>
              <a:defRPr/>
            </a:lvl1pPr>
          </a:lstStyle>
          <a:p>
            <a:fld id="{E14BA7EF-54F6-4AAD-8719-B0A6E64BC458}" type="datetimeFigureOut">
              <a:rPr lang="en-GB" smtClean="0"/>
              <a:t>10/03/2017</a:t>
            </a:fld>
            <a:endParaRPr lang="en-GB"/>
          </a:p>
        </p:txBody>
      </p:sp>
      <p:sp>
        <p:nvSpPr>
          <p:cNvPr id="5" name="Footer Placeholder 4"/>
          <p:cNvSpPr>
            <a:spLocks noGrp="1"/>
          </p:cNvSpPr>
          <p:nvPr>
            <p:ph type="ftr" sz="quarter" idx="11"/>
          </p:nvPr>
        </p:nvSpPr>
        <p:spPr>
          <a:xfrm>
            <a:off x="4876800" y="6477000"/>
            <a:ext cx="3598863" cy="360363"/>
          </a:xfrm>
        </p:spPr>
        <p:txBody>
          <a:bodyPr/>
          <a:lstStyle>
            <a:lvl1pPr>
              <a:defRPr/>
            </a:lvl1pPr>
          </a:lstStyle>
          <a:p>
            <a:endParaRPr lang="en-GB"/>
          </a:p>
        </p:txBody>
      </p:sp>
    </p:spTree>
    <p:extLst>
      <p:ext uri="{BB962C8B-B14F-4D97-AF65-F5344CB8AC3E}">
        <p14:creationId xmlns:p14="http://schemas.microsoft.com/office/powerpoint/2010/main" val="88642846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9368838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6237747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fld id="{E14BA7EF-54F6-4AAD-8719-B0A6E64BC458}" type="datetimeFigureOut">
              <a:rPr lang="en-GB" smtClean="0"/>
              <a:t>10/03/2017</a:t>
            </a:fld>
            <a:endParaRPr lang="en-GB"/>
          </a:p>
        </p:txBody>
      </p:sp>
      <p:sp>
        <p:nvSpPr>
          <p:cNvPr id="5" name="Footer Placeholder 4"/>
          <p:cNvSpPr>
            <a:spLocks noGrp="1"/>
          </p:cNvSpPr>
          <p:nvPr>
            <p:ph type="ftr" sz="quarter" idx="11"/>
          </p:nvPr>
        </p:nvSpPr>
        <p:spPr/>
        <p:txBody>
          <a:bodyPr/>
          <a:lstStyle>
            <a:lvl1pPr>
              <a:defRPr/>
            </a:lvl1pPr>
          </a:lstStyle>
          <a:p>
            <a:endParaRPr lang="en-GB"/>
          </a:p>
        </p:txBody>
      </p:sp>
    </p:spTree>
    <p:extLst>
      <p:ext uri="{BB962C8B-B14F-4D97-AF65-F5344CB8AC3E}">
        <p14:creationId xmlns:p14="http://schemas.microsoft.com/office/powerpoint/2010/main" val="14798783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E14BA7EF-54F6-4AAD-8719-B0A6E64BC458}" type="datetimeFigureOut">
              <a:rPr lang="en-GB" smtClean="0"/>
              <a:t>10/03/2017</a:t>
            </a:fld>
            <a:endParaRPr lang="en-GB"/>
          </a:p>
        </p:txBody>
      </p:sp>
      <p:sp>
        <p:nvSpPr>
          <p:cNvPr id="5" name="Footer Placeholder 4"/>
          <p:cNvSpPr>
            <a:spLocks noGrp="1"/>
          </p:cNvSpPr>
          <p:nvPr>
            <p:ph type="ftr" sz="quarter" idx="11"/>
          </p:nvPr>
        </p:nvSpPr>
        <p:spPr/>
        <p:txBody>
          <a:bodyPr/>
          <a:lstStyle>
            <a:lvl1pPr>
              <a:defRPr/>
            </a:lvl1pPr>
          </a:lstStyle>
          <a:p>
            <a:endParaRPr lang="en-GB"/>
          </a:p>
        </p:txBody>
      </p:sp>
    </p:spTree>
    <p:extLst>
      <p:ext uri="{BB962C8B-B14F-4D97-AF65-F5344CB8AC3E}">
        <p14:creationId xmlns:p14="http://schemas.microsoft.com/office/powerpoint/2010/main" val="31543620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539750" y="2159000"/>
            <a:ext cx="3252788" cy="35988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3944938" y="2159000"/>
            <a:ext cx="3252787" cy="35988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fld id="{E14BA7EF-54F6-4AAD-8719-B0A6E64BC458}" type="datetimeFigureOut">
              <a:rPr lang="en-GB" smtClean="0"/>
              <a:t>10/03/2017</a:t>
            </a:fld>
            <a:endParaRPr lang="en-GB"/>
          </a:p>
        </p:txBody>
      </p:sp>
      <p:sp>
        <p:nvSpPr>
          <p:cNvPr id="6" name="Footer Placeholder 5"/>
          <p:cNvSpPr>
            <a:spLocks noGrp="1"/>
          </p:cNvSpPr>
          <p:nvPr>
            <p:ph type="ftr" sz="quarter" idx="11"/>
          </p:nvPr>
        </p:nvSpPr>
        <p:spPr/>
        <p:txBody>
          <a:bodyPr/>
          <a:lstStyle>
            <a:lvl1pPr>
              <a:defRPr/>
            </a:lvl1pPr>
          </a:lstStyle>
          <a:p>
            <a:endParaRPr lang="en-GB"/>
          </a:p>
        </p:txBody>
      </p:sp>
    </p:spTree>
    <p:extLst>
      <p:ext uri="{BB962C8B-B14F-4D97-AF65-F5344CB8AC3E}">
        <p14:creationId xmlns:p14="http://schemas.microsoft.com/office/powerpoint/2010/main" val="24412648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fld id="{E14BA7EF-54F6-4AAD-8719-B0A6E64BC458}" type="datetimeFigureOut">
              <a:rPr lang="en-GB" smtClean="0"/>
              <a:t>10/03/2017</a:t>
            </a:fld>
            <a:endParaRPr lang="en-GB"/>
          </a:p>
        </p:txBody>
      </p:sp>
      <p:sp>
        <p:nvSpPr>
          <p:cNvPr id="8" name="Footer Placeholder 7"/>
          <p:cNvSpPr>
            <a:spLocks noGrp="1"/>
          </p:cNvSpPr>
          <p:nvPr>
            <p:ph type="ftr" sz="quarter" idx="11"/>
          </p:nvPr>
        </p:nvSpPr>
        <p:spPr/>
        <p:txBody>
          <a:bodyPr/>
          <a:lstStyle>
            <a:lvl1pPr>
              <a:defRPr/>
            </a:lvl1pPr>
          </a:lstStyle>
          <a:p>
            <a:endParaRPr lang="en-GB"/>
          </a:p>
        </p:txBody>
      </p:sp>
    </p:spTree>
    <p:extLst>
      <p:ext uri="{BB962C8B-B14F-4D97-AF65-F5344CB8AC3E}">
        <p14:creationId xmlns:p14="http://schemas.microsoft.com/office/powerpoint/2010/main" val="28837218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fld id="{E14BA7EF-54F6-4AAD-8719-B0A6E64BC458}" type="datetimeFigureOut">
              <a:rPr lang="en-GB" smtClean="0"/>
              <a:t>10/03/2017</a:t>
            </a:fld>
            <a:endParaRPr lang="en-GB"/>
          </a:p>
        </p:txBody>
      </p:sp>
      <p:sp>
        <p:nvSpPr>
          <p:cNvPr id="4" name="Footer Placeholder 3"/>
          <p:cNvSpPr>
            <a:spLocks noGrp="1"/>
          </p:cNvSpPr>
          <p:nvPr>
            <p:ph type="ftr" sz="quarter" idx="11"/>
          </p:nvPr>
        </p:nvSpPr>
        <p:spPr/>
        <p:txBody>
          <a:bodyPr/>
          <a:lstStyle>
            <a:lvl1pPr>
              <a:defRPr/>
            </a:lvl1pPr>
          </a:lstStyle>
          <a:p>
            <a:endParaRPr lang="en-GB"/>
          </a:p>
        </p:txBody>
      </p:sp>
    </p:spTree>
    <p:extLst>
      <p:ext uri="{BB962C8B-B14F-4D97-AF65-F5344CB8AC3E}">
        <p14:creationId xmlns:p14="http://schemas.microsoft.com/office/powerpoint/2010/main" val="9873036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E14BA7EF-54F6-4AAD-8719-B0A6E64BC458}" type="datetimeFigureOut">
              <a:rPr lang="en-GB" smtClean="0"/>
              <a:t>10/03/2017</a:t>
            </a:fld>
            <a:endParaRPr lang="en-GB"/>
          </a:p>
        </p:txBody>
      </p:sp>
      <p:sp>
        <p:nvSpPr>
          <p:cNvPr id="3" name="Footer Placeholder 2"/>
          <p:cNvSpPr>
            <a:spLocks noGrp="1"/>
          </p:cNvSpPr>
          <p:nvPr>
            <p:ph type="ftr" sz="quarter" idx="11"/>
          </p:nvPr>
        </p:nvSpPr>
        <p:spPr/>
        <p:txBody>
          <a:bodyPr/>
          <a:lstStyle>
            <a:lvl1pPr>
              <a:defRPr/>
            </a:lvl1pPr>
          </a:lstStyle>
          <a:p>
            <a:endParaRPr lang="en-GB"/>
          </a:p>
        </p:txBody>
      </p:sp>
    </p:spTree>
    <p:extLst>
      <p:ext uri="{BB962C8B-B14F-4D97-AF65-F5344CB8AC3E}">
        <p14:creationId xmlns:p14="http://schemas.microsoft.com/office/powerpoint/2010/main" val="26733458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E14BA7EF-54F6-4AAD-8719-B0A6E64BC458}" type="datetimeFigureOut">
              <a:rPr lang="en-GB" smtClean="0"/>
              <a:t>10/03/2017</a:t>
            </a:fld>
            <a:endParaRPr lang="en-GB"/>
          </a:p>
        </p:txBody>
      </p:sp>
      <p:sp>
        <p:nvSpPr>
          <p:cNvPr id="6" name="Footer Placeholder 5"/>
          <p:cNvSpPr>
            <a:spLocks noGrp="1"/>
          </p:cNvSpPr>
          <p:nvPr>
            <p:ph type="ftr" sz="quarter" idx="11"/>
          </p:nvPr>
        </p:nvSpPr>
        <p:spPr/>
        <p:txBody>
          <a:bodyPr/>
          <a:lstStyle>
            <a:lvl1pPr>
              <a:defRPr/>
            </a:lvl1pPr>
          </a:lstStyle>
          <a:p>
            <a:endParaRPr lang="en-GB"/>
          </a:p>
        </p:txBody>
      </p:sp>
    </p:spTree>
    <p:extLst>
      <p:ext uri="{BB962C8B-B14F-4D97-AF65-F5344CB8AC3E}">
        <p14:creationId xmlns:p14="http://schemas.microsoft.com/office/powerpoint/2010/main" val="32998028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E14BA7EF-54F6-4AAD-8719-B0A6E64BC458}" type="datetimeFigureOut">
              <a:rPr lang="en-GB" smtClean="0"/>
              <a:t>10/03/2017</a:t>
            </a:fld>
            <a:endParaRPr lang="en-GB"/>
          </a:p>
        </p:txBody>
      </p:sp>
      <p:sp>
        <p:nvSpPr>
          <p:cNvPr id="6" name="Footer Placeholder 5"/>
          <p:cNvSpPr>
            <a:spLocks noGrp="1"/>
          </p:cNvSpPr>
          <p:nvPr>
            <p:ph type="ftr" sz="quarter" idx="11"/>
          </p:nvPr>
        </p:nvSpPr>
        <p:spPr/>
        <p:txBody>
          <a:bodyPr/>
          <a:lstStyle>
            <a:lvl1pPr>
              <a:defRPr/>
            </a:lvl1pPr>
          </a:lstStyle>
          <a:p>
            <a:endParaRPr lang="en-GB"/>
          </a:p>
        </p:txBody>
      </p:sp>
    </p:spTree>
    <p:extLst>
      <p:ext uri="{BB962C8B-B14F-4D97-AF65-F5344CB8AC3E}">
        <p14:creationId xmlns:p14="http://schemas.microsoft.com/office/powerpoint/2010/main" val="23219212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539750" y="682625"/>
            <a:ext cx="5757863" cy="719138"/>
          </a:xfrm>
          <a:prstGeom prst="rect">
            <a:avLst/>
          </a:prstGeom>
          <a:noFill/>
          <a:ln w="9525">
            <a:noFill/>
            <a:miter lim="800000"/>
            <a:headEnd/>
            <a:tailEnd/>
          </a:ln>
          <a:effectLst/>
        </p:spPr>
        <p:txBody>
          <a:bodyPr vert="horz" wrap="square" lIns="0" tIns="0" rIns="0" bIns="0" numCol="1" anchor="b"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539750" y="2159000"/>
            <a:ext cx="6657975" cy="3598863"/>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539750" y="6477000"/>
            <a:ext cx="1800225" cy="360363"/>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defRPr sz="1000" baseline="0">
                <a:latin typeface="+mn-lt"/>
              </a:defRPr>
            </a:lvl1pPr>
          </a:lstStyle>
          <a:p>
            <a:fld id="{E14BA7EF-54F6-4AAD-8719-B0A6E64BC458}" type="datetimeFigureOut">
              <a:rPr lang="en-GB" smtClean="0"/>
              <a:t>10/03/2017</a:t>
            </a:fld>
            <a:endParaRPr lang="en-GB"/>
          </a:p>
        </p:txBody>
      </p:sp>
      <p:pic>
        <p:nvPicPr>
          <p:cNvPr id="1032" name="Picture 8"/>
          <p:cNvPicPr>
            <a:picLocks noChangeAspect="1" noChangeArrowheads="1"/>
          </p:cNvPicPr>
          <p:nvPr/>
        </p:nvPicPr>
        <p:blipFill>
          <a:blip r:embed="rId18" cstate="print"/>
          <a:srcRect/>
          <a:stretch>
            <a:fillRect/>
          </a:stretch>
        </p:blipFill>
        <p:spPr bwMode="auto">
          <a:xfrm>
            <a:off x="7016750" y="466725"/>
            <a:ext cx="1493838" cy="889000"/>
          </a:xfrm>
          <a:prstGeom prst="rect">
            <a:avLst/>
          </a:prstGeom>
          <a:noFill/>
          <a:ln w="9525">
            <a:noFill/>
            <a:miter lim="800000"/>
            <a:headEnd/>
            <a:tailEnd/>
          </a:ln>
        </p:spPr>
      </p:pic>
      <p:sp>
        <p:nvSpPr>
          <p:cNvPr id="1033" name="Line 9"/>
          <p:cNvSpPr>
            <a:spLocks noChangeShapeType="1"/>
          </p:cNvSpPr>
          <p:nvPr/>
        </p:nvSpPr>
        <p:spPr bwMode="auto">
          <a:xfrm>
            <a:off x="539750" y="1511300"/>
            <a:ext cx="7989888" cy="0"/>
          </a:xfrm>
          <a:prstGeom prst="line">
            <a:avLst/>
          </a:prstGeom>
          <a:noFill/>
          <a:ln w="9525">
            <a:solidFill>
              <a:srgbClr val="ACA095"/>
            </a:solidFill>
            <a:round/>
            <a:headEnd/>
            <a:tailEnd/>
          </a:ln>
          <a:effectLst/>
        </p:spPr>
        <p:txBody>
          <a:bodyPr wrap="none" anchor="ctr"/>
          <a:lstStyle/>
          <a:p>
            <a:endParaRPr lang="en-GB">
              <a:solidFill>
                <a:srgbClr val="ACA095"/>
              </a:solidFill>
            </a:endParaRPr>
          </a:p>
        </p:txBody>
      </p:sp>
      <p:sp>
        <p:nvSpPr>
          <p:cNvPr id="1035" name="Rectangle 11"/>
          <p:cNvSpPr>
            <a:spLocks noGrp="1" noChangeArrowheads="1"/>
          </p:cNvSpPr>
          <p:nvPr>
            <p:ph type="ftr" sz="quarter" idx="3"/>
          </p:nvPr>
        </p:nvSpPr>
        <p:spPr bwMode="auto">
          <a:xfrm>
            <a:off x="4876800" y="6477000"/>
            <a:ext cx="3598863" cy="360363"/>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r">
              <a:defRPr sz="1000" baseline="0">
                <a:latin typeface="+mn-lt"/>
              </a:defRPr>
            </a:lvl1pPr>
          </a:lstStyle>
          <a:p>
            <a:endParaRPr lang="en-GB"/>
          </a:p>
        </p:txBody>
      </p:sp>
    </p:spTree>
    <p:extLst>
      <p:ext uri="{BB962C8B-B14F-4D97-AF65-F5344CB8AC3E}">
        <p14:creationId xmlns:p14="http://schemas.microsoft.com/office/powerpoint/2010/main" val="868573132"/>
      </p:ext>
    </p:extLst>
  </p:cSld>
  <p:clrMap bg1="lt1" tx1="dk1" bg2="lt2" tx2="dk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 id="2147483737" r:id="rId12"/>
    <p:sldLayoutId id="2147483738" r:id="rId13"/>
    <p:sldLayoutId id="2147483739" r:id="rId14"/>
    <p:sldLayoutId id="2147483740" r:id="rId15"/>
    <p:sldLayoutId id="2147483741" r:id="rId16"/>
  </p:sldLayoutIdLst>
  <p:txStyles>
    <p:titleStyle>
      <a:lvl1pPr algn="l" rtl="0" eaLnBrk="1" fontAlgn="base" hangingPunct="1">
        <a:lnSpc>
          <a:spcPct val="90000"/>
        </a:lnSpc>
        <a:spcBef>
          <a:spcPct val="0"/>
        </a:spcBef>
        <a:spcAft>
          <a:spcPct val="0"/>
        </a:spcAft>
        <a:defRPr sz="2400" b="1">
          <a:solidFill>
            <a:schemeClr val="tx2"/>
          </a:solidFill>
          <a:latin typeface="+mj-lt"/>
          <a:ea typeface="+mj-ea"/>
          <a:cs typeface="+mj-cs"/>
        </a:defRPr>
      </a:lvl1pPr>
      <a:lvl2pPr algn="l" rtl="0" eaLnBrk="1" fontAlgn="base" hangingPunct="1">
        <a:lnSpc>
          <a:spcPct val="90000"/>
        </a:lnSpc>
        <a:spcBef>
          <a:spcPct val="0"/>
        </a:spcBef>
        <a:spcAft>
          <a:spcPct val="0"/>
        </a:spcAft>
        <a:defRPr sz="2400" b="1">
          <a:solidFill>
            <a:schemeClr val="tx2"/>
          </a:solidFill>
          <a:latin typeface="Arial" charset="0"/>
        </a:defRPr>
      </a:lvl2pPr>
      <a:lvl3pPr algn="l" rtl="0" eaLnBrk="1" fontAlgn="base" hangingPunct="1">
        <a:lnSpc>
          <a:spcPct val="90000"/>
        </a:lnSpc>
        <a:spcBef>
          <a:spcPct val="0"/>
        </a:spcBef>
        <a:spcAft>
          <a:spcPct val="0"/>
        </a:spcAft>
        <a:defRPr sz="2400" b="1">
          <a:solidFill>
            <a:schemeClr val="tx2"/>
          </a:solidFill>
          <a:latin typeface="Arial" charset="0"/>
        </a:defRPr>
      </a:lvl3pPr>
      <a:lvl4pPr algn="l" rtl="0" eaLnBrk="1" fontAlgn="base" hangingPunct="1">
        <a:lnSpc>
          <a:spcPct val="90000"/>
        </a:lnSpc>
        <a:spcBef>
          <a:spcPct val="0"/>
        </a:spcBef>
        <a:spcAft>
          <a:spcPct val="0"/>
        </a:spcAft>
        <a:defRPr sz="2400" b="1">
          <a:solidFill>
            <a:schemeClr val="tx2"/>
          </a:solidFill>
          <a:latin typeface="Arial" charset="0"/>
        </a:defRPr>
      </a:lvl4pPr>
      <a:lvl5pPr algn="l" rtl="0" eaLnBrk="1" fontAlgn="base" hangingPunct="1">
        <a:lnSpc>
          <a:spcPct val="90000"/>
        </a:lnSpc>
        <a:spcBef>
          <a:spcPct val="0"/>
        </a:spcBef>
        <a:spcAft>
          <a:spcPct val="0"/>
        </a:spcAft>
        <a:defRPr sz="2400" b="1">
          <a:solidFill>
            <a:schemeClr val="tx2"/>
          </a:solidFill>
          <a:latin typeface="Arial" charset="0"/>
        </a:defRPr>
      </a:lvl5pPr>
      <a:lvl6pPr marL="457200" algn="l" rtl="0" eaLnBrk="1" fontAlgn="base" hangingPunct="1">
        <a:lnSpc>
          <a:spcPct val="90000"/>
        </a:lnSpc>
        <a:spcBef>
          <a:spcPct val="0"/>
        </a:spcBef>
        <a:spcAft>
          <a:spcPct val="0"/>
        </a:spcAft>
        <a:defRPr sz="2400" b="1">
          <a:solidFill>
            <a:schemeClr val="tx2"/>
          </a:solidFill>
          <a:latin typeface="Arial" charset="0"/>
        </a:defRPr>
      </a:lvl6pPr>
      <a:lvl7pPr marL="914400" algn="l" rtl="0" eaLnBrk="1" fontAlgn="base" hangingPunct="1">
        <a:lnSpc>
          <a:spcPct val="90000"/>
        </a:lnSpc>
        <a:spcBef>
          <a:spcPct val="0"/>
        </a:spcBef>
        <a:spcAft>
          <a:spcPct val="0"/>
        </a:spcAft>
        <a:defRPr sz="2400" b="1">
          <a:solidFill>
            <a:schemeClr val="tx2"/>
          </a:solidFill>
          <a:latin typeface="Arial" charset="0"/>
        </a:defRPr>
      </a:lvl7pPr>
      <a:lvl8pPr marL="1371600" algn="l" rtl="0" eaLnBrk="1" fontAlgn="base" hangingPunct="1">
        <a:lnSpc>
          <a:spcPct val="90000"/>
        </a:lnSpc>
        <a:spcBef>
          <a:spcPct val="0"/>
        </a:spcBef>
        <a:spcAft>
          <a:spcPct val="0"/>
        </a:spcAft>
        <a:defRPr sz="2400" b="1">
          <a:solidFill>
            <a:schemeClr val="tx2"/>
          </a:solidFill>
          <a:latin typeface="Arial" charset="0"/>
        </a:defRPr>
      </a:lvl8pPr>
      <a:lvl9pPr marL="1828800" algn="l" rtl="0" eaLnBrk="1" fontAlgn="base" hangingPunct="1">
        <a:lnSpc>
          <a:spcPct val="90000"/>
        </a:lnSpc>
        <a:spcBef>
          <a:spcPct val="0"/>
        </a:spcBef>
        <a:spcAft>
          <a:spcPct val="0"/>
        </a:spcAft>
        <a:defRPr sz="2400" b="1">
          <a:solidFill>
            <a:schemeClr val="tx2"/>
          </a:solidFill>
          <a:latin typeface="Arial" charset="0"/>
        </a:defRPr>
      </a:lvl9pPr>
    </p:titleStyle>
    <p:bodyStyle>
      <a:lvl1pPr algn="l" rtl="0" eaLnBrk="1" fontAlgn="base" hangingPunct="1">
        <a:lnSpc>
          <a:spcPct val="90000"/>
        </a:lnSpc>
        <a:spcBef>
          <a:spcPct val="20000"/>
        </a:spcBef>
        <a:spcAft>
          <a:spcPct val="0"/>
        </a:spcAft>
        <a:buClr>
          <a:schemeClr val="tx1"/>
        </a:buClr>
        <a:defRPr sz="2000">
          <a:solidFill>
            <a:schemeClr val="tx2"/>
          </a:solidFill>
          <a:latin typeface="+mn-lt"/>
          <a:ea typeface="+mn-ea"/>
          <a:cs typeface="+mn-cs"/>
        </a:defRPr>
      </a:lvl1pPr>
      <a:lvl2pPr marL="190500" algn="l" rtl="0" eaLnBrk="1" fontAlgn="base" hangingPunct="1">
        <a:lnSpc>
          <a:spcPct val="90000"/>
        </a:lnSpc>
        <a:spcBef>
          <a:spcPct val="20000"/>
        </a:spcBef>
        <a:spcAft>
          <a:spcPct val="0"/>
        </a:spcAft>
        <a:buClr>
          <a:schemeClr val="tx1"/>
        </a:buClr>
        <a:buBlip>
          <a:blip r:embed="rId19"/>
        </a:buBlip>
        <a:defRPr sz="2000">
          <a:solidFill>
            <a:schemeClr val="tx2"/>
          </a:solidFill>
          <a:latin typeface="+mn-lt"/>
        </a:defRPr>
      </a:lvl2pPr>
      <a:lvl3pPr marL="381000" algn="l" rtl="0" eaLnBrk="1" fontAlgn="base" hangingPunct="1">
        <a:lnSpc>
          <a:spcPct val="90000"/>
        </a:lnSpc>
        <a:spcBef>
          <a:spcPct val="20000"/>
        </a:spcBef>
        <a:spcAft>
          <a:spcPct val="0"/>
        </a:spcAft>
        <a:buBlip>
          <a:blip r:embed="rId20"/>
        </a:buBlip>
        <a:defRPr sz="2000">
          <a:solidFill>
            <a:schemeClr val="tx2"/>
          </a:solidFill>
          <a:latin typeface="+mn-lt"/>
        </a:defRPr>
      </a:lvl3pPr>
      <a:lvl4pPr marL="1600200" indent="-228600" algn="l" rtl="0" eaLnBrk="1" fontAlgn="base" hangingPunct="1">
        <a:spcBef>
          <a:spcPct val="20000"/>
        </a:spcBef>
        <a:spcAft>
          <a:spcPct val="0"/>
        </a:spcAft>
        <a:buBlip>
          <a:blip r:embed="rId20"/>
        </a:buBlip>
        <a:defRPr sz="2000">
          <a:solidFill>
            <a:schemeClr val="tx1"/>
          </a:solidFill>
          <a:latin typeface="+mn-lt"/>
        </a:defRPr>
      </a:lvl4pPr>
      <a:lvl5pPr marL="2057400" indent="-228600" algn="l" rtl="0" eaLnBrk="1" fontAlgn="base" hangingPunct="1">
        <a:spcBef>
          <a:spcPct val="20000"/>
        </a:spcBef>
        <a:spcAft>
          <a:spcPct val="0"/>
        </a:spcAft>
        <a:buBlip>
          <a:blip r:embed="rId20"/>
        </a:buBlip>
        <a:defRPr sz="2000">
          <a:solidFill>
            <a:schemeClr val="tx1"/>
          </a:solidFill>
          <a:latin typeface="+mn-lt"/>
        </a:defRPr>
      </a:lvl5pPr>
      <a:lvl6pPr marL="2514600" indent="-228600" algn="l" rtl="0" eaLnBrk="1" fontAlgn="base" hangingPunct="1">
        <a:spcBef>
          <a:spcPct val="20000"/>
        </a:spcBef>
        <a:spcAft>
          <a:spcPct val="0"/>
        </a:spcAft>
        <a:buBlip>
          <a:blip r:embed="rId20"/>
        </a:buBlip>
        <a:defRPr sz="2000">
          <a:solidFill>
            <a:schemeClr val="tx1"/>
          </a:solidFill>
          <a:latin typeface="+mn-lt"/>
        </a:defRPr>
      </a:lvl6pPr>
      <a:lvl7pPr marL="2971800" indent="-228600" algn="l" rtl="0" eaLnBrk="1" fontAlgn="base" hangingPunct="1">
        <a:spcBef>
          <a:spcPct val="20000"/>
        </a:spcBef>
        <a:spcAft>
          <a:spcPct val="0"/>
        </a:spcAft>
        <a:buBlip>
          <a:blip r:embed="rId20"/>
        </a:buBlip>
        <a:defRPr sz="2000">
          <a:solidFill>
            <a:schemeClr val="tx1"/>
          </a:solidFill>
          <a:latin typeface="+mn-lt"/>
        </a:defRPr>
      </a:lvl7pPr>
      <a:lvl8pPr marL="3429000" indent="-228600" algn="l" rtl="0" eaLnBrk="1" fontAlgn="base" hangingPunct="1">
        <a:spcBef>
          <a:spcPct val="20000"/>
        </a:spcBef>
        <a:spcAft>
          <a:spcPct val="0"/>
        </a:spcAft>
        <a:buBlip>
          <a:blip r:embed="rId20"/>
        </a:buBlip>
        <a:defRPr sz="2000">
          <a:solidFill>
            <a:schemeClr val="tx1"/>
          </a:solidFill>
          <a:latin typeface="+mn-lt"/>
        </a:defRPr>
      </a:lvl8pPr>
      <a:lvl9pPr marL="3886200" indent="-228600" algn="l" rtl="0" eaLnBrk="1" fontAlgn="base" hangingPunct="1">
        <a:spcBef>
          <a:spcPct val="20000"/>
        </a:spcBef>
        <a:spcAft>
          <a:spcPct val="0"/>
        </a:spcAft>
        <a:buBlip>
          <a:blip r:embed="rId20"/>
        </a:buBlip>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hyperlink" Target="http://dx.doi.org/10.2337/dc14-2441"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3.xml"/><Relationship Id="rId1" Type="http://schemas.openxmlformats.org/officeDocument/2006/relationships/slideLayout" Target="../slideLayouts/slideLayout6.xml"/><Relationship Id="rId5" Type="http://schemas.openxmlformats.org/officeDocument/2006/relationships/image" Target="../media/image21.png"/><Relationship Id="rId4" Type="http://schemas.openxmlformats.org/officeDocument/2006/relationships/hyperlink" Target="//upload.wikimedia.org/wikipedia/commons/5/5f/Levothyroxine2DCSD.svg" TargetMode="Externa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2.emf"/><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6.xml"/><Relationship Id="rId1" Type="http://schemas.openxmlformats.org/officeDocument/2006/relationships/video" Target="file:///H:\hb%20glycation%20movie.avi" TargetMode="External"/><Relationship Id="rId5" Type="http://schemas.openxmlformats.org/officeDocument/2006/relationships/image" Target="../media/image8.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Understanding HbA1c measurement</a:t>
            </a:r>
            <a:endParaRPr lang="en-GB" dirty="0"/>
          </a:p>
        </p:txBody>
      </p:sp>
      <p:sp>
        <p:nvSpPr>
          <p:cNvPr id="3" name="Subtitle 2"/>
          <p:cNvSpPr>
            <a:spLocks noGrp="1"/>
          </p:cNvSpPr>
          <p:nvPr>
            <p:ph type="subTitle" idx="1"/>
          </p:nvPr>
        </p:nvSpPr>
        <p:spPr>
          <a:xfrm>
            <a:off x="539750" y="3940175"/>
            <a:ext cx="7989888" cy="1800225"/>
          </a:xfrm>
        </p:spPr>
        <p:txBody>
          <a:bodyPr/>
          <a:lstStyle/>
          <a:p>
            <a:r>
              <a:rPr lang="en-GB" dirty="0" smtClean="0"/>
              <a:t>Dr Emma English</a:t>
            </a:r>
          </a:p>
          <a:p>
            <a:r>
              <a:rPr lang="en-GB" dirty="0" smtClean="0"/>
              <a:t>Secretary IFCC-EUBD</a:t>
            </a:r>
          </a:p>
          <a:p>
            <a:r>
              <a:rPr lang="en-GB" dirty="0" smtClean="0"/>
              <a:t>Lecturer in Health Science</a:t>
            </a:r>
            <a:endParaRPr lang="en-GB" dirty="0"/>
          </a:p>
        </p:txBody>
      </p:sp>
    </p:spTree>
    <p:extLst>
      <p:ext uri="{BB962C8B-B14F-4D97-AF65-F5344CB8AC3E}">
        <p14:creationId xmlns:p14="http://schemas.microsoft.com/office/powerpoint/2010/main" val="99253756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spect="1" noChangeArrowheads="1"/>
          </p:cNvSpPr>
          <p:nvPr/>
        </p:nvSpPr>
        <p:spPr bwMode="auto">
          <a:xfrm rot="-5400000">
            <a:off x="-171811" y="3824258"/>
            <a:ext cx="1683474" cy="400110"/>
          </a:xfrm>
          <a:prstGeom prst="rect">
            <a:avLst/>
          </a:prstGeom>
          <a:noFill/>
          <a:ln w="9525">
            <a:noFill/>
            <a:miter lim="800000"/>
            <a:headEnd/>
            <a:tailEnd/>
          </a:ln>
        </p:spPr>
        <p:txBody>
          <a:bodyPr wrap="none">
            <a:spAutoFit/>
          </a:bodyPr>
          <a:lstStyle/>
          <a:p>
            <a:pPr algn="ctr" eaLnBrk="0" hangingPunct="0"/>
            <a:r>
              <a:rPr lang="en-US" sz="2000" dirty="0">
                <a:solidFill>
                  <a:schemeClr val="bg2"/>
                </a:solidFill>
                <a:cs typeface="Arial" charset="0"/>
              </a:rPr>
              <a:t>Relative Risk</a:t>
            </a:r>
          </a:p>
        </p:txBody>
      </p:sp>
      <p:sp>
        <p:nvSpPr>
          <p:cNvPr id="18435" name="Rectangle 3"/>
          <p:cNvSpPr>
            <a:spLocks noChangeAspect="1" noChangeArrowheads="1"/>
          </p:cNvSpPr>
          <p:nvPr/>
        </p:nvSpPr>
        <p:spPr bwMode="auto">
          <a:xfrm>
            <a:off x="6823075" y="1762125"/>
            <a:ext cx="1333698" cy="276999"/>
          </a:xfrm>
          <a:prstGeom prst="rect">
            <a:avLst/>
          </a:prstGeom>
          <a:noFill/>
          <a:ln w="9525">
            <a:noFill/>
            <a:miter lim="800000"/>
            <a:headEnd/>
            <a:tailEnd/>
          </a:ln>
        </p:spPr>
        <p:txBody>
          <a:bodyPr wrap="none" lIns="0" tIns="0" rIns="0" bIns="0">
            <a:spAutoFit/>
          </a:bodyPr>
          <a:lstStyle/>
          <a:p>
            <a:pPr eaLnBrk="0" hangingPunct="0"/>
            <a:r>
              <a:rPr lang="en-US" b="1" dirty="0">
                <a:solidFill>
                  <a:schemeClr val="bg2"/>
                </a:solidFill>
                <a:cs typeface="Arial" charset="0"/>
              </a:rPr>
              <a:t>Retinopathy</a:t>
            </a:r>
          </a:p>
        </p:txBody>
      </p:sp>
      <p:sp>
        <p:nvSpPr>
          <p:cNvPr id="18436" name="Rectangle 4"/>
          <p:cNvSpPr>
            <a:spLocks noChangeAspect="1" noChangeArrowheads="1"/>
          </p:cNvSpPr>
          <p:nvPr/>
        </p:nvSpPr>
        <p:spPr bwMode="auto">
          <a:xfrm>
            <a:off x="7337425" y="2273300"/>
            <a:ext cx="1423467" cy="276999"/>
          </a:xfrm>
          <a:prstGeom prst="rect">
            <a:avLst/>
          </a:prstGeom>
          <a:noFill/>
          <a:ln w="9525">
            <a:noFill/>
            <a:miter lim="800000"/>
            <a:headEnd/>
            <a:tailEnd/>
          </a:ln>
        </p:spPr>
        <p:txBody>
          <a:bodyPr wrap="none" lIns="0" tIns="0" rIns="0" bIns="0">
            <a:spAutoFit/>
          </a:bodyPr>
          <a:lstStyle/>
          <a:p>
            <a:pPr eaLnBrk="0" hangingPunct="0"/>
            <a:r>
              <a:rPr lang="en-US" b="1" dirty="0">
                <a:solidFill>
                  <a:schemeClr val="bg2"/>
                </a:solidFill>
                <a:cs typeface="Arial" charset="0"/>
              </a:rPr>
              <a:t>Nephropathy</a:t>
            </a:r>
          </a:p>
        </p:txBody>
      </p:sp>
      <p:sp>
        <p:nvSpPr>
          <p:cNvPr id="18437" name="Rectangle 5"/>
          <p:cNvSpPr>
            <a:spLocks noChangeAspect="1" noChangeArrowheads="1"/>
          </p:cNvSpPr>
          <p:nvPr/>
        </p:nvSpPr>
        <p:spPr bwMode="auto">
          <a:xfrm>
            <a:off x="7361238" y="3695700"/>
            <a:ext cx="1282402" cy="276999"/>
          </a:xfrm>
          <a:prstGeom prst="rect">
            <a:avLst/>
          </a:prstGeom>
          <a:noFill/>
          <a:ln w="9525">
            <a:noFill/>
            <a:miter lim="800000"/>
            <a:headEnd/>
            <a:tailEnd/>
          </a:ln>
        </p:spPr>
        <p:txBody>
          <a:bodyPr wrap="none" lIns="0" tIns="0" rIns="0" bIns="0">
            <a:spAutoFit/>
          </a:bodyPr>
          <a:lstStyle/>
          <a:p>
            <a:pPr eaLnBrk="0" hangingPunct="0"/>
            <a:r>
              <a:rPr lang="en-US" b="1">
                <a:solidFill>
                  <a:schemeClr val="bg2"/>
                </a:solidFill>
                <a:cs typeface="Arial" charset="0"/>
              </a:rPr>
              <a:t>Neuropathy</a:t>
            </a:r>
          </a:p>
        </p:txBody>
      </p:sp>
      <p:sp>
        <p:nvSpPr>
          <p:cNvPr id="18438" name="Rectangle 6"/>
          <p:cNvSpPr>
            <a:spLocks noChangeAspect="1" noChangeArrowheads="1"/>
          </p:cNvSpPr>
          <p:nvPr/>
        </p:nvSpPr>
        <p:spPr bwMode="auto">
          <a:xfrm>
            <a:off x="6823075" y="4775200"/>
            <a:ext cx="1923604" cy="276999"/>
          </a:xfrm>
          <a:prstGeom prst="rect">
            <a:avLst/>
          </a:prstGeom>
          <a:noFill/>
          <a:ln w="9525">
            <a:noFill/>
            <a:miter lim="800000"/>
            <a:headEnd/>
            <a:tailEnd/>
          </a:ln>
        </p:spPr>
        <p:txBody>
          <a:bodyPr wrap="none" lIns="0" tIns="0" rIns="0" bIns="0">
            <a:spAutoFit/>
          </a:bodyPr>
          <a:lstStyle/>
          <a:p>
            <a:pPr eaLnBrk="0" hangingPunct="0"/>
            <a:r>
              <a:rPr lang="en-US" b="1">
                <a:solidFill>
                  <a:schemeClr val="bg2"/>
                </a:solidFill>
                <a:cs typeface="Arial" charset="0"/>
              </a:rPr>
              <a:t>Microalbuminuria</a:t>
            </a:r>
          </a:p>
        </p:txBody>
      </p:sp>
      <p:sp>
        <p:nvSpPr>
          <p:cNvPr id="18439" name="Rectangle 7"/>
          <p:cNvSpPr>
            <a:spLocks noChangeAspect="1" noChangeArrowheads="1"/>
          </p:cNvSpPr>
          <p:nvPr/>
        </p:nvSpPr>
        <p:spPr bwMode="auto">
          <a:xfrm>
            <a:off x="4321175" y="6003925"/>
            <a:ext cx="1186222" cy="307777"/>
          </a:xfrm>
          <a:prstGeom prst="rect">
            <a:avLst/>
          </a:prstGeom>
          <a:noFill/>
          <a:ln w="9525">
            <a:noFill/>
            <a:miter lim="800000"/>
            <a:headEnd/>
            <a:tailEnd/>
          </a:ln>
        </p:spPr>
        <p:txBody>
          <a:bodyPr wrap="none" lIns="0" tIns="0" rIns="0" bIns="0">
            <a:spAutoFit/>
          </a:bodyPr>
          <a:lstStyle/>
          <a:p>
            <a:pPr eaLnBrk="0" hangingPunct="0"/>
            <a:r>
              <a:rPr lang="en-US" sz="2000">
                <a:solidFill>
                  <a:schemeClr val="bg2"/>
                </a:solidFill>
                <a:cs typeface="Arial" charset="0"/>
              </a:rPr>
              <a:t>HbA</a:t>
            </a:r>
            <a:r>
              <a:rPr lang="en-US" sz="2000" baseline="-25000">
                <a:solidFill>
                  <a:schemeClr val="bg2"/>
                </a:solidFill>
                <a:cs typeface="Arial" charset="0"/>
              </a:rPr>
              <a:t>1c</a:t>
            </a:r>
            <a:r>
              <a:rPr lang="en-US" sz="2000">
                <a:solidFill>
                  <a:schemeClr val="bg2"/>
                </a:solidFill>
                <a:cs typeface="Arial" charset="0"/>
              </a:rPr>
              <a:t> (%)</a:t>
            </a:r>
          </a:p>
        </p:txBody>
      </p:sp>
      <p:sp>
        <p:nvSpPr>
          <p:cNvPr id="18440" name="Freeform 8"/>
          <p:cNvSpPr>
            <a:spLocks noChangeAspect="1"/>
          </p:cNvSpPr>
          <p:nvPr/>
        </p:nvSpPr>
        <p:spPr bwMode="auto">
          <a:xfrm>
            <a:off x="1390650" y="4627563"/>
            <a:ext cx="5794375" cy="871537"/>
          </a:xfrm>
          <a:custGeom>
            <a:avLst/>
            <a:gdLst>
              <a:gd name="T0" fmla="*/ 0 w 2937"/>
              <a:gd name="T1" fmla="*/ 416 h 416"/>
              <a:gd name="T2" fmla="*/ 624 w 2937"/>
              <a:gd name="T3" fmla="*/ 368 h 416"/>
              <a:gd name="T4" fmla="*/ 968 w 2937"/>
              <a:gd name="T5" fmla="*/ 344 h 416"/>
              <a:gd name="T6" fmla="*/ 1464 w 2937"/>
              <a:gd name="T7" fmla="*/ 280 h 416"/>
              <a:gd name="T8" fmla="*/ 1952 w 2937"/>
              <a:gd name="T9" fmla="*/ 200 h 416"/>
              <a:gd name="T10" fmla="*/ 2433 w 2937"/>
              <a:gd name="T11" fmla="*/ 128 h 416"/>
              <a:gd name="T12" fmla="*/ 2937 w 2937"/>
              <a:gd name="T13" fmla="*/ 0 h 416"/>
              <a:gd name="T14" fmla="*/ 0 60000 65536"/>
              <a:gd name="T15" fmla="*/ 0 60000 65536"/>
              <a:gd name="T16" fmla="*/ 0 60000 65536"/>
              <a:gd name="T17" fmla="*/ 0 60000 65536"/>
              <a:gd name="T18" fmla="*/ 0 60000 65536"/>
              <a:gd name="T19" fmla="*/ 0 60000 65536"/>
              <a:gd name="T20" fmla="*/ 0 60000 65536"/>
              <a:gd name="T21" fmla="*/ 0 w 2937"/>
              <a:gd name="T22" fmla="*/ 0 h 416"/>
              <a:gd name="T23" fmla="*/ 2937 w 2937"/>
              <a:gd name="T24" fmla="*/ 416 h 4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937" h="416">
                <a:moveTo>
                  <a:pt x="0" y="416"/>
                </a:moveTo>
                <a:lnTo>
                  <a:pt x="624" y="368"/>
                </a:lnTo>
                <a:lnTo>
                  <a:pt x="968" y="344"/>
                </a:lnTo>
                <a:lnTo>
                  <a:pt x="1464" y="280"/>
                </a:lnTo>
                <a:lnTo>
                  <a:pt x="1952" y="200"/>
                </a:lnTo>
                <a:lnTo>
                  <a:pt x="2433" y="128"/>
                </a:lnTo>
                <a:lnTo>
                  <a:pt x="2937" y="0"/>
                </a:lnTo>
              </a:path>
            </a:pathLst>
          </a:custGeom>
          <a:noFill/>
          <a:ln w="38100">
            <a:solidFill>
              <a:srgbClr val="FF0000"/>
            </a:solidFill>
            <a:prstDash val="solid"/>
            <a:round/>
            <a:headEnd/>
            <a:tailEnd/>
          </a:ln>
        </p:spPr>
        <p:txBody>
          <a:bodyPr/>
          <a:lstStyle/>
          <a:p>
            <a:endParaRPr lang="en-GB">
              <a:solidFill>
                <a:schemeClr val="bg2"/>
              </a:solidFill>
            </a:endParaRPr>
          </a:p>
        </p:txBody>
      </p:sp>
      <p:sp>
        <p:nvSpPr>
          <p:cNvPr id="18441" name="Freeform 9"/>
          <p:cNvSpPr>
            <a:spLocks noChangeAspect="1"/>
          </p:cNvSpPr>
          <p:nvPr/>
        </p:nvSpPr>
        <p:spPr bwMode="auto">
          <a:xfrm>
            <a:off x="1390650" y="3889375"/>
            <a:ext cx="5778500" cy="1609725"/>
          </a:xfrm>
          <a:custGeom>
            <a:avLst/>
            <a:gdLst>
              <a:gd name="T0" fmla="*/ 0 w 2929"/>
              <a:gd name="T1" fmla="*/ 768 h 768"/>
              <a:gd name="T2" fmla="*/ 496 w 2929"/>
              <a:gd name="T3" fmla="*/ 720 h 768"/>
              <a:gd name="T4" fmla="*/ 976 w 2929"/>
              <a:gd name="T5" fmla="*/ 648 h 768"/>
              <a:gd name="T6" fmla="*/ 1464 w 2929"/>
              <a:gd name="T7" fmla="*/ 568 h 768"/>
              <a:gd name="T8" fmla="*/ 1952 w 2929"/>
              <a:gd name="T9" fmla="*/ 440 h 768"/>
              <a:gd name="T10" fmla="*/ 2433 w 2929"/>
              <a:gd name="T11" fmla="*/ 248 h 768"/>
              <a:gd name="T12" fmla="*/ 2929 w 2929"/>
              <a:gd name="T13" fmla="*/ 0 h 768"/>
              <a:gd name="T14" fmla="*/ 0 60000 65536"/>
              <a:gd name="T15" fmla="*/ 0 60000 65536"/>
              <a:gd name="T16" fmla="*/ 0 60000 65536"/>
              <a:gd name="T17" fmla="*/ 0 60000 65536"/>
              <a:gd name="T18" fmla="*/ 0 60000 65536"/>
              <a:gd name="T19" fmla="*/ 0 60000 65536"/>
              <a:gd name="T20" fmla="*/ 0 60000 65536"/>
              <a:gd name="T21" fmla="*/ 0 w 2929"/>
              <a:gd name="T22" fmla="*/ 0 h 768"/>
              <a:gd name="T23" fmla="*/ 2929 w 2929"/>
              <a:gd name="T24" fmla="*/ 768 h 76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929" h="768">
                <a:moveTo>
                  <a:pt x="0" y="768"/>
                </a:moveTo>
                <a:lnTo>
                  <a:pt x="496" y="720"/>
                </a:lnTo>
                <a:lnTo>
                  <a:pt x="976" y="648"/>
                </a:lnTo>
                <a:lnTo>
                  <a:pt x="1464" y="568"/>
                </a:lnTo>
                <a:lnTo>
                  <a:pt x="1952" y="440"/>
                </a:lnTo>
                <a:lnTo>
                  <a:pt x="2433" y="248"/>
                </a:lnTo>
                <a:lnTo>
                  <a:pt x="2929" y="0"/>
                </a:lnTo>
              </a:path>
            </a:pathLst>
          </a:custGeom>
          <a:noFill/>
          <a:ln w="38100">
            <a:solidFill>
              <a:srgbClr val="99FF99"/>
            </a:solidFill>
            <a:prstDash val="solid"/>
            <a:round/>
            <a:headEnd/>
            <a:tailEnd/>
          </a:ln>
        </p:spPr>
        <p:txBody>
          <a:bodyPr/>
          <a:lstStyle/>
          <a:p>
            <a:endParaRPr lang="en-GB">
              <a:solidFill>
                <a:schemeClr val="bg2"/>
              </a:solidFill>
            </a:endParaRPr>
          </a:p>
        </p:txBody>
      </p:sp>
      <p:sp>
        <p:nvSpPr>
          <p:cNvPr id="18442" name="Freeform 10"/>
          <p:cNvSpPr>
            <a:spLocks noChangeAspect="1"/>
          </p:cNvSpPr>
          <p:nvPr/>
        </p:nvSpPr>
        <p:spPr bwMode="auto">
          <a:xfrm>
            <a:off x="1390650" y="2276475"/>
            <a:ext cx="5762625" cy="3206750"/>
          </a:xfrm>
          <a:custGeom>
            <a:avLst/>
            <a:gdLst>
              <a:gd name="T0" fmla="*/ 0 w 2921"/>
              <a:gd name="T1" fmla="*/ 1528 h 1528"/>
              <a:gd name="T2" fmla="*/ 488 w 2921"/>
              <a:gd name="T3" fmla="*/ 1464 h 1528"/>
              <a:gd name="T4" fmla="*/ 976 w 2921"/>
              <a:gd name="T5" fmla="*/ 1368 h 1528"/>
              <a:gd name="T6" fmla="*/ 1464 w 2921"/>
              <a:gd name="T7" fmla="*/ 1216 h 1528"/>
              <a:gd name="T8" fmla="*/ 1944 w 2921"/>
              <a:gd name="T9" fmla="*/ 960 h 1528"/>
              <a:gd name="T10" fmla="*/ 2433 w 2921"/>
              <a:gd name="T11" fmla="*/ 576 h 1528"/>
              <a:gd name="T12" fmla="*/ 2921 w 2921"/>
              <a:gd name="T13" fmla="*/ 0 h 1528"/>
              <a:gd name="T14" fmla="*/ 0 60000 65536"/>
              <a:gd name="T15" fmla="*/ 0 60000 65536"/>
              <a:gd name="T16" fmla="*/ 0 60000 65536"/>
              <a:gd name="T17" fmla="*/ 0 60000 65536"/>
              <a:gd name="T18" fmla="*/ 0 60000 65536"/>
              <a:gd name="T19" fmla="*/ 0 60000 65536"/>
              <a:gd name="T20" fmla="*/ 0 60000 65536"/>
              <a:gd name="T21" fmla="*/ 0 w 2921"/>
              <a:gd name="T22" fmla="*/ 0 h 1528"/>
              <a:gd name="T23" fmla="*/ 2921 w 2921"/>
              <a:gd name="T24" fmla="*/ 1528 h 152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921" h="1528">
                <a:moveTo>
                  <a:pt x="0" y="1528"/>
                </a:moveTo>
                <a:lnTo>
                  <a:pt x="488" y="1464"/>
                </a:lnTo>
                <a:lnTo>
                  <a:pt x="976" y="1368"/>
                </a:lnTo>
                <a:lnTo>
                  <a:pt x="1464" y="1216"/>
                </a:lnTo>
                <a:lnTo>
                  <a:pt x="1944" y="960"/>
                </a:lnTo>
                <a:lnTo>
                  <a:pt x="2433" y="576"/>
                </a:lnTo>
                <a:lnTo>
                  <a:pt x="2921" y="0"/>
                </a:lnTo>
              </a:path>
            </a:pathLst>
          </a:custGeom>
          <a:noFill/>
          <a:ln w="38100">
            <a:solidFill>
              <a:schemeClr val="tx1"/>
            </a:solidFill>
            <a:prstDash val="solid"/>
            <a:round/>
            <a:headEnd/>
            <a:tailEnd/>
          </a:ln>
        </p:spPr>
        <p:txBody>
          <a:bodyPr/>
          <a:lstStyle/>
          <a:p>
            <a:endParaRPr lang="en-GB">
              <a:solidFill>
                <a:schemeClr val="bg2"/>
              </a:solidFill>
            </a:endParaRPr>
          </a:p>
        </p:txBody>
      </p:sp>
      <p:sp>
        <p:nvSpPr>
          <p:cNvPr id="18443" name="Freeform 11"/>
          <p:cNvSpPr>
            <a:spLocks noChangeAspect="1"/>
          </p:cNvSpPr>
          <p:nvPr/>
        </p:nvSpPr>
        <p:spPr bwMode="auto">
          <a:xfrm>
            <a:off x="1390650" y="1941513"/>
            <a:ext cx="5287963" cy="3541712"/>
          </a:xfrm>
          <a:custGeom>
            <a:avLst/>
            <a:gdLst>
              <a:gd name="T0" fmla="*/ 0 w 2681"/>
              <a:gd name="T1" fmla="*/ 1688 h 1688"/>
              <a:gd name="T2" fmla="*/ 488 w 2681"/>
              <a:gd name="T3" fmla="*/ 1608 h 1688"/>
              <a:gd name="T4" fmla="*/ 976 w 2681"/>
              <a:gd name="T5" fmla="*/ 1496 h 1688"/>
              <a:gd name="T6" fmla="*/ 1464 w 2681"/>
              <a:gd name="T7" fmla="*/ 1304 h 1688"/>
              <a:gd name="T8" fmla="*/ 1952 w 2681"/>
              <a:gd name="T9" fmla="*/ 976 h 1688"/>
              <a:gd name="T10" fmla="*/ 2425 w 2681"/>
              <a:gd name="T11" fmla="*/ 456 h 1688"/>
              <a:gd name="T12" fmla="*/ 2681 w 2681"/>
              <a:gd name="T13" fmla="*/ 0 h 1688"/>
              <a:gd name="T14" fmla="*/ 0 60000 65536"/>
              <a:gd name="T15" fmla="*/ 0 60000 65536"/>
              <a:gd name="T16" fmla="*/ 0 60000 65536"/>
              <a:gd name="T17" fmla="*/ 0 60000 65536"/>
              <a:gd name="T18" fmla="*/ 0 60000 65536"/>
              <a:gd name="T19" fmla="*/ 0 60000 65536"/>
              <a:gd name="T20" fmla="*/ 0 60000 65536"/>
              <a:gd name="T21" fmla="*/ 0 w 2681"/>
              <a:gd name="T22" fmla="*/ 0 h 1688"/>
              <a:gd name="T23" fmla="*/ 2681 w 2681"/>
              <a:gd name="T24" fmla="*/ 1688 h 168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681" h="1688">
                <a:moveTo>
                  <a:pt x="0" y="1688"/>
                </a:moveTo>
                <a:lnTo>
                  <a:pt x="488" y="1608"/>
                </a:lnTo>
                <a:lnTo>
                  <a:pt x="976" y="1496"/>
                </a:lnTo>
                <a:lnTo>
                  <a:pt x="1464" y="1304"/>
                </a:lnTo>
                <a:lnTo>
                  <a:pt x="1952" y="976"/>
                </a:lnTo>
                <a:lnTo>
                  <a:pt x="2425" y="456"/>
                </a:lnTo>
                <a:lnTo>
                  <a:pt x="2681" y="0"/>
                </a:lnTo>
              </a:path>
            </a:pathLst>
          </a:custGeom>
          <a:noFill/>
          <a:ln w="38100">
            <a:solidFill>
              <a:srgbClr val="00FFFF"/>
            </a:solidFill>
            <a:prstDash val="solid"/>
            <a:round/>
            <a:headEnd/>
            <a:tailEnd/>
          </a:ln>
        </p:spPr>
        <p:txBody>
          <a:bodyPr/>
          <a:lstStyle/>
          <a:p>
            <a:endParaRPr lang="en-GB">
              <a:solidFill>
                <a:schemeClr val="bg2"/>
              </a:solidFill>
            </a:endParaRPr>
          </a:p>
        </p:txBody>
      </p:sp>
      <p:sp>
        <p:nvSpPr>
          <p:cNvPr id="18444" name="Freeform 12"/>
          <p:cNvSpPr>
            <a:spLocks noChangeAspect="1"/>
          </p:cNvSpPr>
          <p:nvPr/>
        </p:nvSpPr>
        <p:spPr bwMode="auto">
          <a:xfrm>
            <a:off x="1225550" y="2378075"/>
            <a:ext cx="95250" cy="3271838"/>
          </a:xfrm>
          <a:custGeom>
            <a:avLst/>
            <a:gdLst>
              <a:gd name="T0" fmla="*/ 48 w 48"/>
              <a:gd name="T1" fmla="*/ 1560 h 1560"/>
              <a:gd name="T2" fmla="*/ 48 w 48"/>
              <a:gd name="T3" fmla="*/ 0 h 1560"/>
              <a:gd name="T4" fmla="*/ 0 w 48"/>
              <a:gd name="T5" fmla="*/ 0 h 1560"/>
              <a:gd name="T6" fmla="*/ 0 60000 65536"/>
              <a:gd name="T7" fmla="*/ 0 60000 65536"/>
              <a:gd name="T8" fmla="*/ 0 60000 65536"/>
              <a:gd name="T9" fmla="*/ 0 w 48"/>
              <a:gd name="T10" fmla="*/ 0 h 1560"/>
              <a:gd name="T11" fmla="*/ 48 w 48"/>
              <a:gd name="T12" fmla="*/ 1560 h 1560"/>
            </a:gdLst>
            <a:ahLst/>
            <a:cxnLst>
              <a:cxn ang="T6">
                <a:pos x="T0" y="T1"/>
              </a:cxn>
              <a:cxn ang="T7">
                <a:pos x="T2" y="T3"/>
              </a:cxn>
              <a:cxn ang="T8">
                <a:pos x="T4" y="T5"/>
              </a:cxn>
            </a:cxnLst>
            <a:rect l="T9" t="T10" r="T11" b="T12"/>
            <a:pathLst>
              <a:path w="48" h="1560">
                <a:moveTo>
                  <a:pt x="48" y="1560"/>
                </a:moveTo>
                <a:lnTo>
                  <a:pt x="48" y="0"/>
                </a:lnTo>
                <a:lnTo>
                  <a:pt x="0" y="0"/>
                </a:lnTo>
              </a:path>
            </a:pathLst>
          </a:custGeom>
          <a:noFill/>
          <a:ln w="31750">
            <a:solidFill>
              <a:schemeClr val="tx1"/>
            </a:solidFill>
            <a:prstDash val="solid"/>
            <a:round/>
            <a:headEnd/>
            <a:tailEnd/>
          </a:ln>
        </p:spPr>
        <p:txBody>
          <a:bodyPr/>
          <a:lstStyle/>
          <a:p>
            <a:endParaRPr lang="en-GB">
              <a:solidFill>
                <a:schemeClr val="bg2"/>
              </a:solidFill>
            </a:endParaRPr>
          </a:p>
        </p:txBody>
      </p:sp>
      <p:sp>
        <p:nvSpPr>
          <p:cNvPr id="18445" name="Line 13"/>
          <p:cNvSpPr>
            <a:spLocks noChangeAspect="1" noChangeShapeType="1"/>
          </p:cNvSpPr>
          <p:nvPr/>
        </p:nvSpPr>
        <p:spPr bwMode="auto">
          <a:xfrm>
            <a:off x="1331913" y="5534025"/>
            <a:ext cx="5824537" cy="1588"/>
          </a:xfrm>
          <a:prstGeom prst="line">
            <a:avLst/>
          </a:prstGeom>
          <a:noFill/>
          <a:ln w="31750">
            <a:solidFill>
              <a:schemeClr val="tx1"/>
            </a:solidFill>
            <a:round/>
            <a:headEnd/>
            <a:tailEnd/>
          </a:ln>
        </p:spPr>
        <p:txBody>
          <a:bodyPr/>
          <a:lstStyle/>
          <a:p>
            <a:endParaRPr lang="en-GB">
              <a:solidFill>
                <a:schemeClr val="bg2"/>
              </a:solidFill>
            </a:endParaRPr>
          </a:p>
        </p:txBody>
      </p:sp>
      <p:sp>
        <p:nvSpPr>
          <p:cNvPr id="18446" name="Rectangle 14"/>
          <p:cNvSpPr>
            <a:spLocks noChangeAspect="1" noChangeArrowheads="1"/>
          </p:cNvSpPr>
          <p:nvPr/>
        </p:nvSpPr>
        <p:spPr bwMode="auto">
          <a:xfrm>
            <a:off x="900113" y="2251075"/>
            <a:ext cx="285335" cy="307777"/>
          </a:xfrm>
          <a:prstGeom prst="rect">
            <a:avLst/>
          </a:prstGeom>
          <a:noFill/>
          <a:ln w="9525">
            <a:noFill/>
            <a:miter lim="800000"/>
            <a:headEnd/>
            <a:tailEnd/>
          </a:ln>
        </p:spPr>
        <p:txBody>
          <a:bodyPr wrap="none" lIns="0" tIns="0" rIns="0" bIns="0">
            <a:spAutoFit/>
          </a:bodyPr>
          <a:lstStyle/>
          <a:p>
            <a:pPr eaLnBrk="0" hangingPunct="0"/>
            <a:r>
              <a:rPr lang="en-US" sz="2000" dirty="0">
                <a:solidFill>
                  <a:schemeClr val="bg2"/>
                </a:solidFill>
                <a:cs typeface="Arial" charset="0"/>
              </a:rPr>
              <a:t>15</a:t>
            </a:r>
          </a:p>
        </p:txBody>
      </p:sp>
      <p:sp>
        <p:nvSpPr>
          <p:cNvPr id="18447" name="Rectangle 15"/>
          <p:cNvSpPr>
            <a:spLocks noChangeAspect="1" noChangeArrowheads="1"/>
          </p:cNvSpPr>
          <p:nvPr/>
        </p:nvSpPr>
        <p:spPr bwMode="auto">
          <a:xfrm>
            <a:off x="900113" y="2703513"/>
            <a:ext cx="285335" cy="307777"/>
          </a:xfrm>
          <a:prstGeom prst="rect">
            <a:avLst/>
          </a:prstGeom>
          <a:noFill/>
          <a:ln w="9525">
            <a:noFill/>
            <a:miter lim="800000"/>
            <a:headEnd/>
            <a:tailEnd/>
          </a:ln>
        </p:spPr>
        <p:txBody>
          <a:bodyPr wrap="none" lIns="0" tIns="0" rIns="0" bIns="0">
            <a:spAutoFit/>
          </a:bodyPr>
          <a:lstStyle/>
          <a:p>
            <a:pPr eaLnBrk="0" hangingPunct="0"/>
            <a:r>
              <a:rPr lang="en-US" sz="2000">
                <a:solidFill>
                  <a:schemeClr val="bg2"/>
                </a:solidFill>
                <a:cs typeface="Arial" charset="0"/>
              </a:rPr>
              <a:t>13</a:t>
            </a:r>
          </a:p>
        </p:txBody>
      </p:sp>
      <p:sp>
        <p:nvSpPr>
          <p:cNvPr id="18448" name="Rectangle 16"/>
          <p:cNvSpPr>
            <a:spLocks noChangeAspect="1" noChangeArrowheads="1"/>
          </p:cNvSpPr>
          <p:nvPr/>
        </p:nvSpPr>
        <p:spPr bwMode="auto">
          <a:xfrm>
            <a:off x="900113" y="3141663"/>
            <a:ext cx="271164" cy="307777"/>
          </a:xfrm>
          <a:prstGeom prst="rect">
            <a:avLst/>
          </a:prstGeom>
          <a:noFill/>
          <a:ln w="9525">
            <a:noFill/>
            <a:miter lim="800000"/>
            <a:headEnd/>
            <a:tailEnd/>
          </a:ln>
        </p:spPr>
        <p:txBody>
          <a:bodyPr wrap="none" lIns="0" tIns="0" rIns="0" bIns="0">
            <a:spAutoFit/>
          </a:bodyPr>
          <a:lstStyle/>
          <a:p>
            <a:pPr eaLnBrk="0" hangingPunct="0"/>
            <a:r>
              <a:rPr lang="en-US" sz="2000">
                <a:solidFill>
                  <a:schemeClr val="bg2"/>
                </a:solidFill>
                <a:cs typeface="Arial" charset="0"/>
              </a:rPr>
              <a:t>11</a:t>
            </a:r>
          </a:p>
        </p:txBody>
      </p:sp>
      <p:sp>
        <p:nvSpPr>
          <p:cNvPr id="18449" name="Rectangle 17"/>
          <p:cNvSpPr>
            <a:spLocks noChangeAspect="1" noChangeArrowheads="1"/>
          </p:cNvSpPr>
          <p:nvPr/>
        </p:nvSpPr>
        <p:spPr bwMode="auto">
          <a:xfrm>
            <a:off x="1011238" y="3594100"/>
            <a:ext cx="142668" cy="307777"/>
          </a:xfrm>
          <a:prstGeom prst="rect">
            <a:avLst/>
          </a:prstGeom>
          <a:noFill/>
          <a:ln w="9525">
            <a:noFill/>
            <a:miter lim="800000"/>
            <a:headEnd/>
            <a:tailEnd/>
          </a:ln>
        </p:spPr>
        <p:txBody>
          <a:bodyPr wrap="none" lIns="0" tIns="0" rIns="0" bIns="0">
            <a:spAutoFit/>
          </a:bodyPr>
          <a:lstStyle/>
          <a:p>
            <a:pPr eaLnBrk="0" hangingPunct="0"/>
            <a:r>
              <a:rPr lang="en-US" sz="2000">
                <a:solidFill>
                  <a:schemeClr val="bg2"/>
                </a:solidFill>
                <a:cs typeface="Arial" charset="0"/>
              </a:rPr>
              <a:t>9</a:t>
            </a:r>
          </a:p>
        </p:txBody>
      </p:sp>
      <p:sp>
        <p:nvSpPr>
          <p:cNvPr id="18450" name="Rectangle 18"/>
          <p:cNvSpPr>
            <a:spLocks noChangeAspect="1" noChangeArrowheads="1"/>
          </p:cNvSpPr>
          <p:nvPr/>
        </p:nvSpPr>
        <p:spPr bwMode="auto">
          <a:xfrm>
            <a:off x="1011238" y="4048125"/>
            <a:ext cx="142668" cy="307777"/>
          </a:xfrm>
          <a:prstGeom prst="rect">
            <a:avLst/>
          </a:prstGeom>
          <a:noFill/>
          <a:ln w="9525">
            <a:noFill/>
            <a:miter lim="800000"/>
            <a:headEnd/>
            <a:tailEnd/>
          </a:ln>
        </p:spPr>
        <p:txBody>
          <a:bodyPr wrap="none" lIns="0" tIns="0" rIns="0" bIns="0">
            <a:spAutoFit/>
          </a:bodyPr>
          <a:lstStyle/>
          <a:p>
            <a:pPr eaLnBrk="0" hangingPunct="0"/>
            <a:r>
              <a:rPr lang="en-US" sz="2000">
                <a:solidFill>
                  <a:schemeClr val="bg2"/>
                </a:solidFill>
                <a:cs typeface="Arial" charset="0"/>
              </a:rPr>
              <a:t>7</a:t>
            </a:r>
          </a:p>
        </p:txBody>
      </p:sp>
      <p:sp>
        <p:nvSpPr>
          <p:cNvPr id="18451" name="Rectangle 19"/>
          <p:cNvSpPr>
            <a:spLocks noChangeAspect="1" noChangeArrowheads="1"/>
          </p:cNvSpPr>
          <p:nvPr/>
        </p:nvSpPr>
        <p:spPr bwMode="auto">
          <a:xfrm>
            <a:off x="1011238" y="4502150"/>
            <a:ext cx="142668" cy="307777"/>
          </a:xfrm>
          <a:prstGeom prst="rect">
            <a:avLst/>
          </a:prstGeom>
          <a:noFill/>
          <a:ln w="9525">
            <a:noFill/>
            <a:miter lim="800000"/>
            <a:headEnd/>
            <a:tailEnd/>
          </a:ln>
        </p:spPr>
        <p:txBody>
          <a:bodyPr wrap="none" lIns="0" tIns="0" rIns="0" bIns="0">
            <a:spAutoFit/>
          </a:bodyPr>
          <a:lstStyle/>
          <a:p>
            <a:pPr eaLnBrk="0" hangingPunct="0"/>
            <a:r>
              <a:rPr lang="en-US" sz="2000">
                <a:solidFill>
                  <a:schemeClr val="bg2"/>
                </a:solidFill>
                <a:cs typeface="Arial" charset="0"/>
              </a:rPr>
              <a:t>5</a:t>
            </a:r>
          </a:p>
        </p:txBody>
      </p:sp>
      <p:sp>
        <p:nvSpPr>
          <p:cNvPr id="18452" name="Rectangle 20"/>
          <p:cNvSpPr>
            <a:spLocks noChangeAspect="1" noChangeArrowheads="1"/>
          </p:cNvSpPr>
          <p:nvPr/>
        </p:nvSpPr>
        <p:spPr bwMode="auto">
          <a:xfrm>
            <a:off x="1011238" y="4937125"/>
            <a:ext cx="142668" cy="307777"/>
          </a:xfrm>
          <a:prstGeom prst="rect">
            <a:avLst/>
          </a:prstGeom>
          <a:noFill/>
          <a:ln w="9525">
            <a:noFill/>
            <a:miter lim="800000"/>
            <a:headEnd/>
            <a:tailEnd/>
          </a:ln>
        </p:spPr>
        <p:txBody>
          <a:bodyPr wrap="none" lIns="0" tIns="0" rIns="0" bIns="0">
            <a:spAutoFit/>
          </a:bodyPr>
          <a:lstStyle/>
          <a:p>
            <a:pPr eaLnBrk="0" hangingPunct="0"/>
            <a:r>
              <a:rPr lang="en-US" sz="2000">
                <a:solidFill>
                  <a:schemeClr val="bg2"/>
                </a:solidFill>
                <a:cs typeface="Arial" charset="0"/>
              </a:rPr>
              <a:t>3</a:t>
            </a:r>
          </a:p>
        </p:txBody>
      </p:sp>
      <p:sp>
        <p:nvSpPr>
          <p:cNvPr id="18453" name="Rectangle 21"/>
          <p:cNvSpPr>
            <a:spLocks noChangeAspect="1" noChangeArrowheads="1"/>
          </p:cNvSpPr>
          <p:nvPr/>
        </p:nvSpPr>
        <p:spPr bwMode="auto">
          <a:xfrm>
            <a:off x="1011238" y="5389563"/>
            <a:ext cx="142668" cy="307777"/>
          </a:xfrm>
          <a:prstGeom prst="rect">
            <a:avLst/>
          </a:prstGeom>
          <a:noFill/>
          <a:ln w="9525">
            <a:noFill/>
            <a:miter lim="800000"/>
            <a:headEnd/>
            <a:tailEnd/>
          </a:ln>
        </p:spPr>
        <p:txBody>
          <a:bodyPr wrap="none" lIns="0" tIns="0" rIns="0" bIns="0">
            <a:spAutoFit/>
          </a:bodyPr>
          <a:lstStyle/>
          <a:p>
            <a:pPr eaLnBrk="0" hangingPunct="0"/>
            <a:r>
              <a:rPr lang="en-US" sz="2000">
                <a:solidFill>
                  <a:schemeClr val="bg2"/>
                </a:solidFill>
                <a:cs typeface="Arial" charset="0"/>
              </a:rPr>
              <a:t>1</a:t>
            </a:r>
          </a:p>
        </p:txBody>
      </p:sp>
      <p:sp>
        <p:nvSpPr>
          <p:cNvPr id="18454" name="Rectangle 22"/>
          <p:cNvSpPr>
            <a:spLocks noChangeAspect="1" noChangeArrowheads="1"/>
          </p:cNvSpPr>
          <p:nvPr/>
        </p:nvSpPr>
        <p:spPr bwMode="auto">
          <a:xfrm>
            <a:off x="1250950" y="5675313"/>
            <a:ext cx="142668" cy="307777"/>
          </a:xfrm>
          <a:prstGeom prst="rect">
            <a:avLst/>
          </a:prstGeom>
          <a:noFill/>
          <a:ln w="9525">
            <a:noFill/>
            <a:miter lim="800000"/>
            <a:headEnd/>
            <a:tailEnd/>
          </a:ln>
        </p:spPr>
        <p:txBody>
          <a:bodyPr wrap="none" lIns="0" tIns="0" rIns="0" bIns="0">
            <a:spAutoFit/>
          </a:bodyPr>
          <a:lstStyle/>
          <a:p>
            <a:pPr eaLnBrk="0" hangingPunct="0"/>
            <a:r>
              <a:rPr lang="en-US" sz="2000">
                <a:solidFill>
                  <a:schemeClr val="bg2"/>
                </a:solidFill>
                <a:cs typeface="Arial" charset="0"/>
              </a:rPr>
              <a:t>6</a:t>
            </a:r>
          </a:p>
        </p:txBody>
      </p:sp>
      <p:sp>
        <p:nvSpPr>
          <p:cNvPr id="18455" name="Rectangle 23"/>
          <p:cNvSpPr>
            <a:spLocks noChangeAspect="1" noChangeArrowheads="1"/>
          </p:cNvSpPr>
          <p:nvPr/>
        </p:nvSpPr>
        <p:spPr bwMode="auto">
          <a:xfrm>
            <a:off x="2273300" y="5675313"/>
            <a:ext cx="142668" cy="307777"/>
          </a:xfrm>
          <a:prstGeom prst="rect">
            <a:avLst/>
          </a:prstGeom>
          <a:noFill/>
          <a:ln w="9525">
            <a:noFill/>
            <a:miter lim="800000"/>
            <a:headEnd/>
            <a:tailEnd/>
          </a:ln>
        </p:spPr>
        <p:txBody>
          <a:bodyPr wrap="none" lIns="0" tIns="0" rIns="0" bIns="0">
            <a:spAutoFit/>
          </a:bodyPr>
          <a:lstStyle/>
          <a:p>
            <a:pPr eaLnBrk="0" hangingPunct="0"/>
            <a:r>
              <a:rPr lang="en-US" sz="2000">
                <a:solidFill>
                  <a:schemeClr val="bg2"/>
                </a:solidFill>
                <a:cs typeface="Arial" charset="0"/>
              </a:rPr>
              <a:t>7</a:t>
            </a:r>
          </a:p>
        </p:txBody>
      </p:sp>
      <p:sp>
        <p:nvSpPr>
          <p:cNvPr id="18456" name="Rectangle 24"/>
          <p:cNvSpPr>
            <a:spLocks noChangeAspect="1" noChangeArrowheads="1"/>
          </p:cNvSpPr>
          <p:nvPr/>
        </p:nvSpPr>
        <p:spPr bwMode="auto">
          <a:xfrm>
            <a:off x="3235325" y="5675313"/>
            <a:ext cx="142668" cy="307777"/>
          </a:xfrm>
          <a:prstGeom prst="rect">
            <a:avLst/>
          </a:prstGeom>
          <a:noFill/>
          <a:ln w="9525">
            <a:noFill/>
            <a:miter lim="800000"/>
            <a:headEnd/>
            <a:tailEnd/>
          </a:ln>
        </p:spPr>
        <p:txBody>
          <a:bodyPr wrap="none" lIns="0" tIns="0" rIns="0" bIns="0">
            <a:spAutoFit/>
          </a:bodyPr>
          <a:lstStyle/>
          <a:p>
            <a:pPr eaLnBrk="0" hangingPunct="0"/>
            <a:r>
              <a:rPr lang="en-US" sz="2000">
                <a:solidFill>
                  <a:schemeClr val="bg2"/>
                </a:solidFill>
                <a:cs typeface="Arial" charset="0"/>
              </a:rPr>
              <a:t>8</a:t>
            </a:r>
          </a:p>
        </p:txBody>
      </p:sp>
      <p:sp>
        <p:nvSpPr>
          <p:cNvPr id="18457" name="Rectangle 25"/>
          <p:cNvSpPr>
            <a:spLocks noChangeAspect="1" noChangeArrowheads="1"/>
          </p:cNvSpPr>
          <p:nvPr/>
        </p:nvSpPr>
        <p:spPr bwMode="auto">
          <a:xfrm>
            <a:off x="4183063" y="5675313"/>
            <a:ext cx="142668" cy="307777"/>
          </a:xfrm>
          <a:prstGeom prst="rect">
            <a:avLst/>
          </a:prstGeom>
          <a:noFill/>
          <a:ln w="9525">
            <a:noFill/>
            <a:miter lim="800000"/>
            <a:headEnd/>
            <a:tailEnd/>
          </a:ln>
        </p:spPr>
        <p:txBody>
          <a:bodyPr wrap="none" lIns="0" tIns="0" rIns="0" bIns="0">
            <a:spAutoFit/>
          </a:bodyPr>
          <a:lstStyle/>
          <a:p>
            <a:pPr eaLnBrk="0" hangingPunct="0"/>
            <a:r>
              <a:rPr lang="en-US" sz="2000">
                <a:solidFill>
                  <a:schemeClr val="bg2"/>
                </a:solidFill>
                <a:cs typeface="Arial" charset="0"/>
              </a:rPr>
              <a:t>9</a:t>
            </a:r>
          </a:p>
        </p:txBody>
      </p:sp>
      <p:sp>
        <p:nvSpPr>
          <p:cNvPr id="18458" name="Rectangle 26"/>
          <p:cNvSpPr>
            <a:spLocks noChangeAspect="1" noChangeArrowheads="1"/>
          </p:cNvSpPr>
          <p:nvPr/>
        </p:nvSpPr>
        <p:spPr bwMode="auto">
          <a:xfrm>
            <a:off x="5113338" y="5675313"/>
            <a:ext cx="285335" cy="307777"/>
          </a:xfrm>
          <a:prstGeom prst="rect">
            <a:avLst/>
          </a:prstGeom>
          <a:noFill/>
          <a:ln w="9525">
            <a:noFill/>
            <a:miter lim="800000"/>
            <a:headEnd/>
            <a:tailEnd/>
          </a:ln>
        </p:spPr>
        <p:txBody>
          <a:bodyPr wrap="none" lIns="0" tIns="0" rIns="0" bIns="0">
            <a:spAutoFit/>
          </a:bodyPr>
          <a:lstStyle/>
          <a:p>
            <a:pPr eaLnBrk="0" hangingPunct="0"/>
            <a:r>
              <a:rPr lang="en-US" sz="2000">
                <a:solidFill>
                  <a:schemeClr val="bg2"/>
                </a:solidFill>
                <a:cs typeface="Arial" charset="0"/>
              </a:rPr>
              <a:t>10</a:t>
            </a:r>
          </a:p>
        </p:txBody>
      </p:sp>
      <p:sp>
        <p:nvSpPr>
          <p:cNvPr id="18459" name="Rectangle 27"/>
          <p:cNvSpPr>
            <a:spLocks noChangeAspect="1" noChangeArrowheads="1"/>
          </p:cNvSpPr>
          <p:nvPr/>
        </p:nvSpPr>
        <p:spPr bwMode="auto">
          <a:xfrm>
            <a:off x="6076950" y="5675313"/>
            <a:ext cx="271164" cy="307777"/>
          </a:xfrm>
          <a:prstGeom prst="rect">
            <a:avLst/>
          </a:prstGeom>
          <a:noFill/>
          <a:ln w="9525">
            <a:noFill/>
            <a:miter lim="800000"/>
            <a:headEnd/>
            <a:tailEnd/>
          </a:ln>
        </p:spPr>
        <p:txBody>
          <a:bodyPr wrap="none" lIns="0" tIns="0" rIns="0" bIns="0">
            <a:spAutoFit/>
          </a:bodyPr>
          <a:lstStyle/>
          <a:p>
            <a:pPr eaLnBrk="0" hangingPunct="0"/>
            <a:r>
              <a:rPr lang="en-US" sz="2000">
                <a:solidFill>
                  <a:schemeClr val="bg2"/>
                </a:solidFill>
                <a:cs typeface="Arial" charset="0"/>
              </a:rPr>
              <a:t>11</a:t>
            </a:r>
          </a:p>
        </p:txBody>
      </p:sp>
      <p:sp>
        <p:nvSpPr>
          <p:cNvPr id="18460" name="Rectangle 28"/>
          <p:cNvSpPr>
            <a:spLocks noChangeAspect="1" noChangeArrowheads="1"/>
          </p:cNvSpPr>
          <p:nvPr/>
        </p:nvSpPr>
        <p:spPr bwMode="auto">
          <a:xfrm>
            <a:off x="7038975" y="5675313"/>
            <a:ext cx="285335" cy="307777"/>
          </a:xfrm>
          <a:prstGeom prst="rect">
            <a:avLst/>
          </a:prstGeom>
          <a:noFill/>
          <a:ln w="9525">
            <a:noFill/>
            <a:miter lim="800000"/>
            <a:headEnd/>
            <a:tailEnd/>
          </a:ln>
        </p:spPr>
        <p:txBody>
          <a:bodyPr wrap="none" lIns="0" tIns="0" rIns="0" bIns="0">
            <a:spAutoFit/>
          </a:bodyPr>
          <a:lstStyle/>
          <a:p>
            <a:pPr eaLnBrk="0" hangingPunct="0"/>
            <a:r>
              <a:rPr lang="en-US" sz="2000">
                <a:solidFill>
                  <a:schemeClr val="bg2"/>
                </a:solidFill>
                <a:cs typeface="Arial" charset="0"/>
              </a:rPr>
              <a:t>12</a:t>
            </a:r>
          </a:p>
        </p:txBody>
      </p:sp>
      <p:sp>
        <p:nvSpPr>
          <p:cNvPr id="18461" name="Line 29"/>
          <p:cNvSpPr>
            <a:spLocks noChangeAspect="1" noChangeShapeType="1"/>
          </p:cNvSpPr>
          <p:nvPr/>
        </p:nvSpPr>
        <p:spPr bwMode="auto">
          <a:xfrm>
            <a:off x="1225550" y="5095875"/>
            <a:ext cx="95250" cy="3175"/>
          </a:xfrm>
          <a:prstGeom prst="line">
            <a:avLst/>
          </a:prstGeom>
          <a:noFill/>
          <a:ln w="31750">
            <a:solidFill>
              <a:srgbClr val="FEFEFE"/>
            </a:solidFill>
            <a:round/>
            <a:headEnd/>
            <a:tailEnd/>
          </a:ln>
        </p:spPr>
        <p:txBody>
          <a:bodyPr/>
          <a:lstStyle/>
          <a:p>
            <a:endParaRPr lang="en-GB">
              <a:solidFill>
                <a:schemeClr val="bg2"/>
              </a:solidFill>
            </a:endParaRPr>
          </a:p>
        </p:txBody>
      </p:sp>
      <p:sp>
        <p:nvSpPr>
          <p:cNvPr id="18462" name="Line 30"/>
          <p:cNvSpPr>
            <a:spLocks noChangeAspect="1" noChangeShapeType="1"/>
          </p:cNvSpPr>
          <p:nvPr/>
        </p:nvSpPr>
        <p:spPr bwMode="auto">
          <a:xfrm>
            <a:off x="1225550" y="4643438"/>
            <a:ext cx="95250" cy="1587"/>
          </a:xfrm>
          <a:prstGeom prst="line">
            <a:avLst/>
          </a:prstGeom>
          <a:noFill/>
          <a:ln w="31750">
            <a:solidFill>
              <a:srgbClr val="FEFEFE"/>
            </a:solidFill>
            <a:round/>
            <a:headEnd/>
            <a:tailEnd/>
          </a:ln>
        </p:spPr>
        <p:txBody>
          <a:bodyPr/>
          <a:lstStyle/>
          <a:p>
            <a:endParaRPr lang="en-GB">
              <a:solidFill>
                <a:schemeClr val="bg2"/>
              </a:solidFill>
            </a:endParaRPr>
          </a:p>
        </p:txBody>
      </p:sp>
      <p:sp>
        <p:nvSpPr>
          <p:cNvPr id="18463" name="Line 31"/>
          <p:cNvSpPr>
            <a:spLocks noChangeAspect="1" noChangeShapeType="1"/>
          </p:cNvSpPr>
          <p:nvPr/>
        </p:nvSpPr>
        <p:spPr bwMode="auto">
          <a:xfrm>
            <a:off x="1225550" y="4189413"/>
            <a:ext cx="95250" cy="1587"/>
          </a:xfrm>
          <a:prstGeom prst="line">
            <a:avLst/>
          </a:prstGeom>
          <a:noFill/>
          <a:ln w="12700">
            <a:solidFill>
              <a:srgbClr val="FEFEFE"/>
            </a:solidFill>
            <a:round/>
            <a:headEnd/>
            <a:tailEnd/>
          </a:ln>
        </p:spPr>
        <p:txBody>
          <a:bodyPr/>
          <a:lstStyle/>
          <a:p>
            <a:endParaRPr lang="en-GB">
              <a:solidFill>
                <a:schemeClr val="bg2"/>
              </a:solidFill>
            </a:endParaRPr>
          </a:p>
        </p:txBody>
      </p:sp>
      <p:sp>
        <p:nvSpPr>
          <p:cNvPr id="18464" name="Line 32"/>
          <p:cNvSpPr>
            <a:spLocks noChangeAspect="1" noChangeShapeType="1"/>
          </p:cNvSpPr>
          <p:nvPr/>
        </p:nvSpPr>
        <p:spPr bwMode="auto">
          <a:xfrm>
            <a:off x="1225550" y="3736975"/>
            <a:ext cx="95250" cy="3175"/>
          </a:xfrm>
          <a:prstGeom prst="line">
            <a:avLst/>
          </a:prstGeom>
          <a:noFill/>
          <a:ln w="31750">
            <a:solidFill>
              <a:srgbClr val="FEFEFE"/>
            </a:solidFill>
            <a:round/>
            <a:headEnd/>
            <a:tailEnd/>
          </a:ln>
        </p:spPr>
        <p:txBody>
          <a:bodyPr/>
          <a:lstStyle/>
          <a:p>
            <a:endParaRPr lang="en-GB">
              <a:solidFill>
                <a:schemeClr val="bg2"/>
              </a:solidFill>
            </a:endParaRPr>
          </a:p>
        </p:txBody>
      </p:sp>
      <p:sp>
        <p:nvSpPr>
          <p:cNvPr id="18465" name="Line 33"/>
          <p:cNvSpPr>
            <a:spLocks noChangeAspect="1" noChangeShapeType="1"/>
          </p:cNvSpPr>
          <p:nvPr/>
        </p:nvSpPr>
        <p:spPr bwMode="auto">
          <a:xfrm>
            <a:off x="1225550" y="3282950"/>
            <a:ext cx="95250" cy="3175"/>
          </a:xfrm>
          <a:prstGeom prst="line">
            <a:avLst/>
          </a:prstGeom>
          <a:noFill/>
          <a:ln w="31750">
            <a:solidFill>
              <a:srgbClr val="FEFEFE"/>
            </a:solidFill>
            <a:round/>
            <a:headEnd/>
            <a:tailEnd/>
          </a:ln>
        </p:spPr>
        <p:txBody>
          <a:bodyPr/>
          <a:lstStyle/>
          <a:p>
            <a:endParaRPr lang="en-GB">
              <a:solidFill>
                <a:schemeClr val="bg2"/>
              </a:solidFill>
            </a:endParaRPr>
          </a:p>
        </p:txBody>
      </p:sp>
      <p:sp>
        <p:nvSpPr>
          <p:cNvPr id="18466" name="Line 34"/>
          <p:cNvSpPr>
            <a:spLocks noChangeAspect="1" noChangeShapeType="1"/>
          </p:cNvSpPr>
          <p:nvPr/>
        </p:nvSpPr>
        <p:spPr bwMode="auto">
          <a:xfrm>
            <a:off x="1225550" y="2832100"/>
            <a:ext cx="95250" cy="1588"/>
          </a:xfrm>
          <a:prstGeom prst="line">
            <a:avLst/>
          </a:prstGeom>
          <a:noFill/>
          <a:ln w="31750">
            <a:solidFill>
              <a:srgbClr val="FEFEFE"/>
            </a:solidFill>
            <a:round/>
            <a:headEnd/>
            <a:tailEnd/>
          </a:ln>
        </p:spPr>
        <p:txBody>
          <a:bodyPr/>
          <a:lstStyle/>
          <a:p>
            <a:endParaRPr lang="en-GB">
              <a:solidFill>
                <a:schemeClr val="bg2"/>
              </a:solidFill>
            </a:endParaRPr>
          </a:p>
        </p:txBody>
      </p:sp>
      <p:sp>
        <p:nvSpPr>
          <p:cNvPr id="18467" name="Line 35"/>
          <p:cNvSpPr>
            <a:spLocks noChangeAspect="1" noChangeShapeType="1"/>
          </p:cNvSpPr>
          <p:nvPr/>
        </p:nvSpPr>
        <p:spPr bwMode="auto">
          <a:xfrm flipV="1">
            <a:off x="2341563" y="5549900"/>
            <a:ext cx="1587" cy="100013"/>
          </a:xfrm>
          <a:prstGeom prst="line">
            <a:avLst/>
          </a:prstGeom>
          <a:noFill/>
          <a:ln w="31750">
            <a:solidFill>
              <a:srgbClr val="FEFEFE"/>
            </a:solidFill>
            <a:round/>
            <a:headEnd/>
            <a:tailEnd/>
          </a:ln>
        </p:spPr>
        <p:txBody>
          <a:bodyPr/>
          <a:lstStyle/>
          <a:p>
            <a:endParaRPr lang="en-GB">
              <a:solidFill>
                <a:schemeClr val="bg2"/>
              </a:solidFill>
            </a:endParaRPr>
          </a:p>
        </p:txBody>
      </p:sp>
      <p:sp>
        <p:nvSpPr>
          <p:cNvPr id="18468" name="Line 36"/>
          <p:cNvSpPr>
            <a:spLocks noChangeAspect="1" noChangeShapeType="1"/>
          </p:cNvSpPr>
          <p:nvPr/>
        </p:nvSpPr>
        <p:spPr bwMode="auto">
          <a:xfrm flipV="1">
            <a:off x="3305175" y="5549900"/>
            <a:ext cx="1588" cy="100013"/>
          </a:xfrm>
          <a:prstGeom prst="line">
            <a:avLst/>
          </a:prstGeom>
          <a:noFill/>
          <a:ln w="31750">
            <a:solidFill>
              <a:srgbClr val="FEFEFE"/>
            </a:solidFill>
            <a:round/>
            <a:headEnd/>
            <a:tailEnd/>
          </a:ln>
        </p:spPr>
        <p:txBody>
          <a:bodyPr/>
          <a:lstStyle/>
          <a:p>
            <a:endParaRPr lang="en-GB">
              <a:solidFill>
                <a:schemeClr val="bg2"/>
              </a:solidFill>
            </a:endParaRPr>
          </a:p>
        </p:txBody>
      </p:sp>
      <p:sp>
        <p:nvSpPr>
          <p:cNvPr id="18469" name="Line 37"/>
          <p:cNvSpPr>
            <a:spLocks noChangeAspect="1" noChangeShapeType="1"/>
          </p:cNvSpPr>
          <p:nvPr/>
        </p:nvSpPr>
        <p:spPr bwMode="auto">
          <a:xfrm flipV="1">
            <a:off x="4267200" y="5549900"/>
            <a:ext cx="1588" cy="100013"/>
          </a:xfrm>
          <a:prstGeom prst="line">
            <a:avLst/>
          </a:prstGeom>
          <a:noFill/>
          <a:ln w="31750">
            <a:solidFill>
              <a:srgbClr val="FEFEFE"/>
            </a:solidFill>
            <a:round/>
            <a:headEnd/>
            <a:tailEnd/>
          </a:ln>
        </p:spPr>
        <p:txBody>
          <a:bodyPr/>
          <a:lstStyle/>
          <a:p>
            <a:endParaRPr lang="en-GB">
              <a:solidFill>
                <a:schemeClr val="bg2"/>
              </a:solidFill>
            </a:endParaRPr>
          </a:p>
        </p:txBody>
      </p:sp>
      <p:sp>
        <p:nvSpPr>
          <p:cNvPr id="18470" name="Line 38"/>
          <p:cNvSpPr>
            <a:spLocks noChangeAspect="1" noChangeShapeType="1"/>
          </p:cNvSpPr>
          <p:nvPr/>
        </p:nvSpPr>
        <p:spPr bwMode="auto">
          <a:xfrm flipV="1">
            <a:off x="5230813" y="5549900"/>
            <a:ext cx="1587" cy="100013"/>
          </a:xfrm>
          <a:prstGeom prst="line">
            <a:avLst/>
          </a:prstGeom>
          <a:noFill/>
          <a:ln w="31750">
            <a:solidFill>
              <a:srgbClr val="FEFEFE"/>
            </a:solidFill>
            <a:round/>
            <a:headEnd/>
            <a:tailEnd/>
          </a:ln>
        </p:spPr>
        <p:txBody>
          <a:bodyPr/>
          <a:lstStyle/>
          <a:p>
            <a:endParaRPr lang="en-GB">
              <a:solidFill>
                <a:schemeClr val="bg2"/>
              </a:solidFill>
            </a:endParaRPr>
          </a:p>
        </p:txBody>
      </p:sp>
      <p:sp>
        <p:nvSpPr>
          <p:cNvPr id="18471" name="Line 39"/>
          <p:cNvSpPr>
            <a:spLocks noChangeAspect="1" noChangeShapeType="1"/>
          </p:cNvSpPr>
          <p:nvPr/>
        </p:nvSpPr>
        <p:spPr bwMode="auto">
          <a:xfrm flipV="1">
            <a:off x="6178550" y="5549900"/>
            <a:ext cx="3175" cy="100013"/>
          </a:xfrm>
          <a:prstGeom prst="line">
            <a:avLst/>
          </a:prstGeom>
          <a:noFill/>
          <a:ln w="31750">
            <a:solidFill>
              <a:srgbClr val="FEFEFE"/>
            </a:solidFill>
            <a:round/>
            <a:headEnd/>
            <a:tailEnd/>
          </a:ln>
        </p:spPr>
        <p:txBody>
          <a:bodyPr/>
          <a:lstStyle/>
          <a:p>
            <a:endParaRPr lang="en-GB">
              <a:solidFill>
                <a:schemeClr val="bg2"/>
              </a:solidFill>
            </a:endParaRPr>
          </a:p>
        </p:txBody>
      </p:sp>
      <p:sp>
        <p:nvSpPr>
          <p:cNvPr id="18472" name="Line 40"/>
          <p:cNvSpPr>
            <a:spLocks noChangeAspect="1" noChangeShapeType="1"/>
          </p:cNvSpPr>
          <p:nvPr/>
        </p:nvSpPr>
        <p:spPr bwMode="auto">
          <a:xfrm flipV="1">
            <a:off x="7142163" y="5549900"/>
            <a:ext cx="1587" cy="100013"/>
          </a:xfrm>
          <a:prstGeom prst="line">
            <a:avLst/>
          </a:prstGeom>
          <a:noFill/>
          <a:ln w="31750">
            <a:solidFill>
              <a:srgbClr val="FEFEFE"/>
            </a:solidFill>
            <a:round/>
            <a:headEnd/>
            <a:tailEnd/>
          </a:ln>
        </p:spPr>
        <p:txBody>
          <a:bodyPr/>
          <a:lstStyle/>
          <a:p>
            <a:endParaRPr lang="en-GB">
              <a:solidFill>
                <a:schemeClr val="bg2"/>
              </a:solidFill>
            </a:endParaRPr>
          </a:p>
        </p:txBody>
      </p:sp>
      <p:sp>
        <p:nvSpPr>
          <p:cNvPr id="18473" name="Oval 41"/>
          <p:cNvSpPr>
            <a:spLocks noChangeAspect="1" noChangeArrowheads="1"/>
          </p:cNvSpPr>
          <p:nvPr/>
        </p:nvSpPr>
        <p:spPr bwMode="auto">
          <a:xfrm>
            <a:off x="7121525" y="4559300"/>
            <a:ext cx="141288" cy="152400"/>
          </a:xfrm>
          <a:prstGeom prst="ellipse">
            <a:avLst/>
          </a:prstGeom>
          <a:solidFill>
            <a:srgbClr val="FF0000"/>
          </a:solidFill>
          <a:ln w="12700">
            <a:solidFill>
              <a:srgbClr val="CD3B1B"/>
            </a:solidFill>
            <a:round/>
            <a:headEnd/>
            <a:tailEnd/>
          </a:ln>
        </p:spPr>
        <p:txBody>
          <a:bodyPr/>
          <a:lstStyle/>
          <a:p>
            <a:endParaRPr lang="en-US">
              <a:solidFill>
                <a:schemeClr val="bg2"/>
              </a:solidFill>
            </a:endParaRPr>
          </a:p>
        </p:txBody>
      </p:sp>
      <p:sp>
        <p:nvSpPr>
          <p:cNvPr id="18474" name="Freeform 42"/>
          <p:cNvSpPr>
            <a:spLocks noChangeAspect="1"/>
          </p:cNvSpPr>
          <p:nvPr/>
        </p:nvSpPr>
        <p:spPr bwMode="auto">
          <a:xfrm>
            <a:off x="6142038" y="4827588"/>
            <a:ext cx="142875" cy="152400"/>
          </a:xfrm>
          <a:custGeom>
            <a:avLst/>
            <a:gdLst>
              <a:gd name="T0" fmla="*/ 32 w 72"/>
              <a:gd name="T1" fmla="*/ 72 h 72"/>
              <a:gd name="T2" fmla="*/ 48 w 72"/>
              <a:gd name="T3" fmla="*/ 64 h 72"/>
              <a:gd name="T4" fmla="*/ 64 w 72"/>
              <a:gd name="T5" fmla="*/ 56 h 72"/>
              <a:gd name="T6" fmla="*/ 72 w 72"/>
              <a:gd name="T7" fmla="*/ 40 h 72"/>
              <a:gd name="T8" fmla="*/ 64 w 72"/>
              <a:gd name="T9" fmla="*/ 16 h 72"/>
              <a:gd name="T10" fmla="*/ 48 w 72"/>
              <a:gd name="T11" fmla="*/ 8 h 72"/>
              <a:gd name="T12" fmla="*/ 32 w 72"/>
              <a:gd name="T13" fmla="*/ 0 h 72"/>
              <a:gd name="T14" fmla="*/ 16 w 72"/>
              <a:gd name="T15" fmla="*/ 8 h 72"/>
              <a:gd name="T16" fmla="*/ 0 w 72"/>
              <a:gd name="T17" fmla="*/ 16 h 72"/>
              <a:gd name="T18" fmla="*/ 0 w 72"/>
              <a:gd name="T19" fmla="*/ 40 h 72"/>
              <a:gd name="T20" fmla="*/ 0 w 72"/>
              <a:gd name="T21" fmla="*/ 56 h 72"/>
              <a:gd name="T22" fmla="*/ 16 w 72"/>
              <a:gd name="T23" fmla="*/ 64 h 72"/>
              <a:gd name="T24" fmla="*/ 32 w 72"/>
              <a:gd name="T25" fmla="*/ 72 h 72"/>
              <a:gd name="T26" fmla="*/ 32 w 72"/>
              <a:gd name="T27" fmla="*/ 72 h 7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
              <a:gd name="T43" fmla="*/ 0 h 72"/>
              <a:gd name="T44" fmla="*/ 72 w 72"/>
              <a:gd name="T45" fmla="*/ 72 h 7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 h="72">
                <a:moveTo>
                  <a:pt x="32" y="72"/>
                </a:moveTo>
                <a:lnTo>
                  <a:pt x="48" y="64"/>
                </a:lnTo>
                <a:lnTo>
                  <a:pt x="64" y="56"/>
                </a:lnTo>
                <a:lnTo>
                  <a:pt x="72" y="40"/>
                </a:lnTo>
                <a:lnTo>
                  <a:pt x="64" y="16"/>
                </a:lnTo>
                <a:lnTo>
                  <a:pt x="48" y="8"/>
                </a:lnTo>
                <a:lnTo>
                  <a:pt x="32" y="0"/>
                </a:lnTo>
                <a:lnTo>
                  <a:pt x="16" y="8"/>
                </a:lnTo>
                <a:lnTo>
                  <a:pt x="0" y="16"/>
                </a:lnTo>
                <a:lnTo>
                  <a:pt x="0" y="40"/>
                </a:lnTo>
                <a:lnTo>
                  <a:pt x="0" y="56"/>
                </a:lnTo>
                <a:lnTo>
                  <a:pt x="16" y="64"/>
                </a:lnTo>
                <a:lnTo>
                  <a:pt x="32" y="72"/>
                </a:lnTo>
                <a:close/>
              </a:path>
            </a:pathLst>
          </a:custGeom>
          <a:solidFill>
            <a:srgbClr val="CD3B1B"/>
          </a:solidFill>
          <a:ln w="9525">
            <a:noFill/>
            <a:round/>
            <a:headEnd/>
            <a:tailEnd/>
          </a:ln>
        </p:spPr>
        <p:txBody>
          <a:bodyPr/>
          <a:lstStyle/>
          <a:p>
            <a:endParaRPr lang="en-GB">
              <a:solidFill>
                <a:schemeClr val="bg2"/>
              </a:solidFill>
            </a:endParaRPr>
          </a:p>
        </p:txBody>
      </p:sp>
      <p:sp>
        <p:nvSpPr>
          <p:cNvPr id="18475" name="Oval 43"/>
          <p:cNvSpPr>
            <a:spLocks noChangeAspect="1" noChangeArrowheads="1"/>
          </p:cNvSpPr>
          <p:nvPr/>
        </p:nvSpPr>
        <p:spPr bwMode="auto">
          <a:xfrm>
            <a:off x="4240213" y="5148263"/>
            <a:ext cx="141287" cy="152400"/>
          </a:xfrm>
          <a:prstGeom prst="ellipse">
            <a:avLst/>
          </a:prstGeom>
          <a:solidFill>
            <a:srgbClr val="FF0000"/>
          </a:solidFill>
          <a:ln w="12700">
            <a:solidFill>
              <a:srgbClr val="CD3B1B"/>
            </a:solidFill>
            <a:round/>
            <a:headEnd/>
            <a:tailEnd/>
          </a:ln>
        </p:spPr>
        <p:txBody>
          <a:bodyPr/>
          <a:lstStyle/>
          <a:p>
            <a:endParaRPr lang="en-US">
              <a:solidFill>
                <a:schemeClr val="bg2"/>
              </a:solidFill>
            </a:endParaRPr>
          </a:p>
        </p:txBody>
      </p:sp>
      <p:sp>
        <p:nvSpPr>
          <p:cNvPr id="18476" name="Oval 44"/>
          <p:cNvSpPr>
            <a:spLocks noChangeAspect="1" noChangeArrowheads="1"/>
          </p:cNvSpPr>
          <p:nvPr/>
        </p:nvSpPr>
        <p:spPr bwMode="auto">
          <a:xfrm>
            <a:off x="3289300" y="5299075"/>
            <a:ext cx="141288" cy="150813"/>
          </a:xfrm>
          <a:prstGeom prst="ellipse">
            <a:avLst/>
          </a:prstGeom>
          <a:solidFill>
            <a:srgbClr val="FF0000"/>
          </a:solidFill>
          <a:ln w="12700">
            <a:solidFill>
              <a:srgbClr val="CD3B1B"/>
            </a:solidFill>
            <a:round/>
            <a:headEnd/>
            <a:tailEnd/>
          </a:ln>
        </p:spPr>
        <p:txBody>
          <a:bodyPr/>
          <a:lstStyle/>
          <a:p>
            <a:endParaRPr lang="en-US">
              <a:solidFill>
                <a:schemeClr val="bg2"/>
              </a:solidFill>
            </a:endParaRPr>
          </a:p>
        </p:txBody>
      </p:sp>
      <p:sp>
        <p:nvSpPr>
          <p:cNvPr id="18477" name="Oval 45"/>
          <p:cNvSpPr>
            <a:spLocks noChangeAspect="1" noChangeArrowheads="1"/>
          </p:cNvSpPr>
          <p:nvPr/>
        </p:nvSpPr>
        <p:spPr bwMode="auto">
          <a:xfrm>
            <a:off x="2311400" y="5365750"/>
            <a:ext cx="141288" cy="150813"/>
          </a:xfrm>
          <a:prstGeom prst="ellipse">
            <a:avLst/>
          </a:prstGeom>
          <a:solidFill>
            <a:srgbClr val="FF0000"/>
          </a:solidFill>
          <a:ln w="12700">
            <a:solidFill>
              <a:srgbClr val="CD3B1B"/>
            </a:solidFill>
            <a:round/>
            <a:headEnd/>
            <a:tailEnd/>
          </a:ln>
        </p:spPr>
        <p:txBody>
          <a:bodyPr/>
          <a:lstStyle/>
          <a:p>
            <a:endParaRPr lang="en-US">
              <a:solidFill>
                <a:schemeClr val="bg2"/>
              </a:solidFill>
            </a:endParaRPr>
          </a:p>
        </p:txBody>
      </p:sp>
      <p:sp>
        <p:nvSpPr>
          <p:cNvPr id="18478" name="Freeform 46"/>
          <p:cNvSpPr>
            <a:spLocks noChangeAspect="1"/>
          </p:cNvSpPr>
          <p:nvPr/>
        </p:nvSpPr>
        <p:spPr bwMode="auto">
          <a:xfrm>
            <a:off x="6126163" y="4357688"/>
            <a:ext cx="142875" cy="134937"/>
          </a:xfrm>
          <a:custGeom>
            <a:avLst/>
            <a:gdLst>
              <a:gd name="T0" fmla="*/ 32 w 72"/>
              <a:gd name="T1" fmla="*/ 64 h 64"/>
              <a:gd name="T2" fmla="*/ 48 w 72"/>
              <a:gd name="T3" fmla="*/ 64 h 64"/>
              <a:gd name="T4" fmla="*/ 64 w 72"/>
              <a:gd name="T5" fmla="*/ 48 h 64"/>
              <a:gd name="T6" fmla="*/ 72 w 72"/>
              <a:gd name="T7" fmla="*/ 32 h 64"/>
              <a:gd name="T8" fmla="*/ 64 w 72"/>
              <a:gd name="T9" fmla="*/ 16 h 64"/>
              <a:gd name="T10" fmla="*/ 48 w 72"/>
              <a:gd name="T11" fmla="*/ 0 h 64"/>
              <a:gd name="T12" fmla="*/ 32 w 72"/>
              <a:gd name="T13" fmla="*/ 0 h 64"/>
              <a:gd name="T14" fmla="*/ 16 w 72"/>
              <a:gd name="T15" fmla="*/ 0 h 64"/>
              <a:gd name="T16" fmla="*/ 0 w 72"/>
              <a:gd name="T17" fmla="*/ 16 h 64"/>
              <a:gd name="T18" fmla="*/ 0 w 72"/>
              <a:gd name="T19" fmla="*/ 32 h 64"/>
              <a:gd name="T20" fmla="*/ 0 w 72"/>
              <a:gd name="T21" fmla="*/ 48 h 64"/>
              <a:gd name="T22" fmla="*/ 16 w 72"/>
              <a:gd name="T23" fmla="*/ 64 h 64"/>
              <a:gd name="T24" fmla="*/ 32 w 72"/>
              <a:gd name="T25" fmla="*/ 64 h 64"/>
              <a:gd name="T26" fmla="*/ 32 w 72"/>
              <a:gd name="T27" fmla="*/ 64 h 6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
              <a:gd name="T43" fmla="*/ 0 h 64"/>
              <a:gd name="T44" fmla="*/ 72 w 72"/>
              <a:gd name="T45" fmla="*/ 64 h 6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 h="64">
                <a:moveTo>
                  <a:pt x="32" y="64"/>
                </a:moveTo>
                <a:lnTo>
                  <a:pt x="48" y="64"/>
                </a:lnTo>
                <a:lnTo>
                  <a:pt x="64" y="48"/>
                </a:lnTo>
                <a:lnTo>
                  <a:pt x="72" y="32"/>
                </a:lnTo>
                <a:lnTo>
                  <a:pt x="64" y="16"/>
                </a:lnTo>
                <a:lnTo>
                  <a:pt x="48" y="0"/>
                </a:lnTo>
                <a:lnTo>
                  <a:pt x="32" y="0"/>
                </a:lnTo>
                <a:lnTo>
                  <a:pt x="16" y="0"/>
                </a:lnTo>
                <a:lnTo>
                  <a:pt x="0" y="16"/>
                </a:lnTo>
                <a:lnTo>
                  <a:pt x="0" y="32"/>
                </a:lnTo>
                <a:lnTo>
                  <a:pt x="0" y="48"/>
                </a:lnTo>
                <a:lnTo>
                  <a:pt x="16" y="64"/>
                </a:lnTo>
                <a:lnTo>
                  <a:pt x="32" y="64"/>
                </a:lnTo>
                <a:close/>
              </a:path>
            </a:pathLst>
          </a:custGeom>
          <a:solidFill>
            <a:srgbClr val="5DAE68"/>
          </a:solidFill>
          <a:ln w="9525">
            <a:noFill/>
            <a:round/>
            <a:headEnd/>
            <a:tailEnd/>
          </a:ln>
        </p:spPr>
        <p:txBody>
          <a:bodyPr/>
          <a:lstStyle/>
          <a:p>
            <a:endParaRPr lang="en-GB">
              <a:solidFill>
                <a:schemeClr val="bg2"/>
              </a:solidFill>
            </a:endParaRPr>
          </a:p>
        </p:txBody>
      </p:sp>
      <p:sp>
        <p:nvSpPr>
          <p:cNvPr id="18479" name="Freeform 47"/>
          <p:cNvSpPr>
            <a:spLocks noChangeAspect="1"/>
          </p:cNvSpPr>
          <p:nvPr/>
        </p:nvSpPr>
        <p:spPr bwMode="auto">
          <a:xfrm>
            <a:off x="5194300" y="4743450"/>
            <a:ext cx="128588" cy="152400"/>
          </a:xfrm>
          <a:custGeom>
            <a:avLst/>
            <a:gdLst>
              <a:gd name="T0" fmla="*/ 32 w 65"/>
              <a:gd name="T1" fmla="*/ 72 h 72"/>
              <a:gd name="T2" fmla="*/ 49 w 65"/>
              <a:gd name="T3" fmla="*/ 72 h 72"/>
              <a:gd name="T4" fmla="*/ 65 w 65"/>
              <a:gd name="T5" fmla="*/ 56 h 72"/>
              <a:gd name="T6" fmla="*/ 65 w 65"/>
              <a:gd name="T7" fmla="*/ 40 h 72"/>
              <a:gd name="T8" fmla="*/ 65 w 65"/>
              <a:gd name="T9" fmla="*/ 24 h 72"/>
              <a:gd name="T10" fmla="*/ 49 w 65"/>
              <a:gd name="T11" fmla="*/ 8 h 72"/>
              <a:gd name="T12" fmla="*/ 32 w 65"/>
              <a:gd name="T13" fmla="*/ 0 h 72"/>
              <a:gd name="T14" fmla="*/ 16 w 65"/>
              <a:gd name="T15" fmla="*/ 8 h 72"/>
              <a:gd name="T16" fmla="*/ 0 w 65"/>
              <a:gd name="T17" fmla="*/ 24 h 72"/>
              <a:gd name="T18" fmla="*/ 0 w 65"/>
              <a:gd name="T19" fmla="*/ 40 h 72"/>
              <a:gd name="T20" fmla="*/ 0 w 65"/>
              <a:gd name="T21" fmla="*/ 56 h 72"/>
              <a:gd name="T22" fmla="*/ 16 w 65"/>
              <a:gd name="T23" fmla="*/ 72 h 72"/>
              <a:gd name="T24" fmla="*/ 32 w 65"/>
              <a:gd name="T25" fmla="*/ 72 h 72"/>
              <a:gd name="T26" fmla="*/ 32 w 65"/>
              <a:gd name="T27" fmla="*/ 72 h 7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
              <a:gd name="T43" fmla="*/ 0 h 72"/>
              <a:gd name="T44" fmla="*/ 65 w 65"/>
              <a:gd name="T45" fmla="*/ 72 h 7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 h="72">
                <a:moveTo>
                  <a:pt x="32" y="72"/>
                </a:moveTo>
                <a:lnTo>
                  <a:pt x="49" y="72"/>
                </a:lnTo>
                <a:lnTo>
                  <a:pt x="65" y="56"/>
                </a:lnTo>
                <a:lnTo>
                  <a:pt x="65" y="40"/>
                </a:lnTo>
                <a:lnTo>
                  <a:pt x="65" y="24"/>
                </a:lnTo>
                <a:lnTo>
                  <a:pt x="49" y="8"/>
                </a:lnTo>
                <a:lnTo>
                  <a:pt x="32" y="0"/>
                </a:lnTo>
                <a:lnTo>
                  <a:pt x="16" y="8"/>
                </a:lnTo>
                <a:lnTo>
                  <a:pt x="0" y="24"/>
                </a:lnTo>
                <a:lnTo>
                  <a:pt x="0" y="40"/>
                </a:lnTo>
                <a:lnTo>
                  <a:pt x="0" y="56"/>
                </a:lnTo>
                <a:lnTo>
                  <a:pt x="16" y="72"/>
                </a:lnTo>
                <a:lnTo>
                  <a:pt x="32" y="72"/>
                </a:lnTo>
                <a:close/>
              </a:path>
            </a:pathLst>
          </a:custGeom>
          <a:solidFill>
            <a:srgbClr val="5DAE68"/>
          </a:solidFill>
          <a:ln w="9525">
            <a:noFill/>
            <a:round/>
            <a:headEnd/>
            <a:tailEnd/>
          </a:ln>
        </p:spPr>
        <p:txBody>
          <a:bodyPr/>
          <a:lstStyle/>
          <a:p>
            <a:endParaRPr lang="en-GB">
              <a:solidFill>
                <a:schemeClr val="bg2"/>
              </a:solidFill>
            </a:endParaRPr>
          </a:p>
        </p:txBody>
      </p:sp>
      <p:sp>
        <p:nvSpPr>
          <p:cNvPr id="18480" name="Freeform 48"/>
          <p:cNvSpPr>
            <a:spLocks noChangeAspect="1"/>
          </p:cNvSpPr>
          <p:nvPr/>
        </p:nvSpPr>
        <p:spPr bwMode="auto">
          <a:xfrm>
            <a:off x="4235450" y="5011738"/>
            <a:ext cx="142875" cy="152400"/>
          </a:xfrm>
          <a:custGeom>
            <a:avLst/>
            <a:gdLst>
              <a:gd name="T0" fmla="*/ 40 w 72"/>
              <a:gd name="T1" fmla="*/ 72 h 72"/>
              <a:gd name="T2" fmla="*/ 56 w 72"/>
              <a:gd name="T3" fmla="*/ 64 h 72"/>
              <a:gd name="T4" fmla="*/ 72 w 72"/>
              <a:gd name="T5" fmla="*/ 56 h 72"/>
              <a:gd name="T6" fmla="*/ 72 w 72"/>
              <a:gd name="T7" fmla="*/ 40 h 72"/>
              <a:gd name="T8" fmla="*/ 72 w 72"/>
              <a:gd name="T9" fmla="*/ 16 h 72"/>
              <a:gd name="T10" fmla="*/ 56 w 72"/>
              <a:gd name="T11" fmla="*/ 8 h 72"/>
              <a:gd name="T12" fmla="*/ 40 w 72"/>
              <a:gd name="T13" fmla="*/ 0 h 72"/>
              <a:gd name="T14" fmla="*/ 24 w 72"/>
              <a:gd name="T15" fmla="*/ 8 h 72"/>
              <a:gd name="T16" fmla="*/ 8 w 72"/>
              <a:gd name="T17" fmla="*/ 16 h 72"/>
              <a:gd name="T18" fmla="*/ 0 w 72"/>
              <a:gd name="T19" fmla="*/ 40 h 72"/>
              <a:gd name="T20" fmla="*/ 8 w 72"/>
              <a:gd name="T21" fmla="*/ 56 h 72"/>
              <a:gd name="T22" fmla="*/ 24 w 72"/>
              <a:gd name="T23" fmla="*/ 64 h 72"/>
              <a:gd name="T24" fmla="*/ 40 w 72"/>
              <a:gd name="T25" fmla="*/ 72 h 72"/>
              <a:gd name="T26" fmla="*/ 40 w 72"/>
              <a:gd name="T27" fmla="*/ 72 h 7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
              <a:gd name="T43" fmla="*/ 0 h 72"/>
              <a:gd name="T44" fmla="*/ 72 w 72"/>
              <a:gd name="T45" fmla="*/ 72 h 7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 h="72">
                <a:moveTo>
                  <a:pt x="40" y="72"/>
                </a:moveTo>
                <a:lnTo>
                  <a:pt x="56" y="64"/>
                </a:lnTo>
                <a:lnTo>
                  <a:pt x="72" y="56"/>
                </a:lnTo>
                <a:lnTo>
                  <a:pt x="72" y="40"/>
                </a:lnTo>
                <a:lnTo>
                  <a:pt x="72" y="16"/>
                </a:lnTo>
                <a:lnTo>
                  <a:pt x="56" y="8"/>
                </a:lnTo>
                <a:lnTo>
                  <a:pt x="40" y="0"/>
                </a:lnTo>
                <a:lnTo>
                  <a:pt x="24" y="8"/>
                </a:lnTo>
                <a:lnTo>
                  <a:pt x="8" y="16"/>
                </a:lnTo>
                <a:lnTo>
                  <a:pt x="0" y="40"/>
                </a:lnTo>
                <a:lnTo>
                  <a:pt x="8" y="56"/>
                </a:lnTo>
                <a:lnTo>
                  <a:pt x="24" y="64"/>
                </a:lnTo>
                <a:lnTo>
                  <a:pt x="40" y="72"/>
                </a:lnTo>
                <a:close/>
              </a:path>
            </a:pathLst>
          </a:custGeom>
          <a:solidFill>
            <a:srgbClr val="5DAE68"/>
          </a:solidFill>
          <a:ln w="9525">
            <a:noFill/>
            <a:round/>
            <a:headEnd/>
            <a:tailEnd/>
          </a:ln>
        </p:spPr>
        <p:txBody>
          <a:bodyPr/>
          <a:lstStyle/>
          <a:p>
            <a:endParaRPr lang="en-GB">
              <a:solidFill>
                <a:schemeClr val="bg2"/>
              </a:solidFill>
            </a:endParaRPr>
          </a:p>
        </p:txBody>
      </p:sp>
      <p:sp>
        <p:nvSpPr>
          <p:cNvPr id="18481" name="Freeform 49"/>
          <p:cNvSpPr>
            <a:spLocks noChangeAspect="1"/>
          </p:cNvSpPr>
          <p:nvPr/>
        </p:nvSpPr>
        <p:spPr bwMode="auto">
          <a:xfrm>
            <a:off x="6126163" y="3435350"/>
            <a:ext cx="142875" cy="134938"/>
          </a:xfrm>
          <a:custGeom>
            <a:avLst/>
            <a:gdLst>
              <a:gd name="T0" fmla="*/ 40 w 72"/>
              <a:gd name="T1" fmla="*/ 64 h 64"/>
              <a:gd name="T2" fmla="*/ 56 w 72"/>
              <a:gd name="T3" fmla="*/ 64 h 64"/>
              <a:gd name="T4" fmla="*/ 64 w 72"/>
              <a:gd name="T5" fmla="*/ 48 h 64"/>
              <a:gd name="T6" fmla="*/ 72 w 72"/>
              <a:gd name="T7" fmla="*/ 32 h 64"/>
              <a:gd name="T8" fmla="*/ 64 w 72"/>
              <a:gd name="T9" fmla="*/ 16 h 64"/>
              <a:gd name="T10" fmla="*/ 56 w 72"/>
              <a:gd name="T11" fmla="*/ 0 h 64"/>
              <a:gd name="T12" fmla="*/ 40 w 72"/>
              <a:gd name="T13" fmla="*/ 0 h 64"/>
              <a:gd name="T14" fmla="*/ 16 w 72"/>
              <a:gd name="T15" fmla="*/ 0 h 64"/>
              <a:gd name="T16" fmla="*/ 8 w 72"/>
              <a:gd name="T17" fmla="*/ 16 h 64"/>
              <a:gd name="T18" fmla="*/ 0 w 72"/>
              <a:gd name="T19" fmla="*/ 32 h 64"/>
              <a:gd name="T20" fmla="*/ 8 w 72"/>
              <a:gd name="T21" fmla="*/ 48 h 64"/>
              <a:gd name="T22" fmla="*/ 16 w 72"/>
              <a:gd name="T23" fmla="*/ 64 h 64"/>
              <a:gd name="T24" fmla="*/ 40 w 72"/>
              <a:gd name="T25" fmla="*/ 64 h 64"/>
              <a:gd name="T26" fmla="*/ 40 w 72"/>
              <a:gd name="T27" fmla="*/ 64 h 6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
              <a:gd name="T43" fmla="*/ 0 h 64"/>
              <a:gd name="T44" fmla="*/ 72 w 72"/>
              <a:gd name="T45" fmla="*/ 64 h 6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 h="64">
                <a:moveTo>
                  <a:pt x="40" y="64"/>
                </a:moveTo>
                <a:lnTo>
                  <a:pt x="56" y="64"/>
                </a:lnTo>
                <a:lnTo>
                  <a:pt x="64" y="48"/>
                </a:lnTo>
                <a:lnTo>
                  <a:pt x="72" y="32"/>
                </a:lnTo>
                <a:lnTo>
                  <a:pt x="64" y="16"/>
                </a:lnTo>
                <a:lnTo>
                  <a:pt x="56" y="0"/>
                </a:lnTo>
                <a:lnTo>
                  <a:pt x="40" y="0"/>
                </a:lnTo>
                <a:lnTo>
                  <a:pt x="16" y="0"/>
                </a:lnTo>
                <a:lnTo>
                  <a:pt x="8" y="16"/>
                </a:lnTo>
                <a:lnTo>
                  <a:pt x="0" y="32"/>
                </a:lnTo>
                <a:lnTo>
                  <a:pt x="8" y="48"/>
                </a:lnTo>
                <a:lnTo>
                  <a:pt x="16" y="64"/>
                </a:lnTo>
                <a:lnTo>
                  <a:pt x="40" y="64"/>
                </a:lnTo>
                <a:close/>
              </a:path>
            </a:pathLst>
          </a:custGeom>
          <a:solidFill>
            <a:srgbClr val="FFF600"/>
          </a:solidFill>
          <a:ln w="9525">
            <a:noFill/>
            <a:round/>
            <a:headEnd/>
            <a:tailEnd/>
          </a:ln>
        </p:spPr>
        <p:txBody>
          <a:bodyPr/>
          <a:lstStyle/>
          <a:p>
            <a:endParaRPr lang="en-GB">
              <a:solidFill>
                <a:schemeClr val="bg2"/>
              </a:solidFill>
            </a:endParaRPr>
          </a:p>
        </p:txBody>
      </p:sp>
      <p:sp>
        <p:nvSpPr>
          <p:cNvPr id="18482" name="Oval 50"/>
          <p:cNvSpPr>
            <a:spLocks noChangeAspect="1" noChangeArrowheads="1"/>
          </p:cNvSpPr>
          <p:nvPr/>
        </p:nvSpPr>
        <p:spPr bwMode="auto">
          <a:xfrm>
            <a:off x="3273425" y="5197475"/>
            <a:ext cx="141288" cy="133350"/>
          </a:xfrm>
          <a:prstGeom prst="ellipse">
            <a:avLst/>
          </a:prstGeom>
          <a:solidFill>
            <a:srgbClr val="99FF99"/>
          </a:solidFill>
          <a:ln w="12700">
            <a:solidFill>
              <a:srgbClr val="5DAE68"/>
            </a:solidFill>
            <a:round/>
            <a:headEnd/>
            <a:tailEnd/>
          </a:ln>
        </p:spPr>
        <p:txBody>
          <a:bodyPr/>
          <a:lstStyle/>
          <a:p>
            <a:endParaRPr lang="en-US">
              <a:solidFill>
                <a:schemeClr val="bg2"/>
              </a:solidFill>
            </a:endParaRPr>
          </a:p>
        </p:txBody>
      </p:sp>
      <p:sp>
        <p:nvSpPr>
          <p:cNvPr id="18483" name="Oval 51"/>
          <p:cNvSpPr>
            <a:spLocks noChangeAspect="1" noChangeArrowheads="1"/>
          </p:cNvSpPr>
          <p:nvPr/>
        </p:nvSpPr>
        <p:spPr bwMode="auto">
          <a:xfrm>
            <a:off x="6600825" y="1905000"/>
            <a:ext cx="125413" cy="134938"/>
          </a:xfrm>
          <a:prstGeom prst="ellipse">
            <a:avLst/>
          </a:prstGeom>
          <a:solidFill>
            <a:srgbClr val="00FFFF"/>
          </a:solidFill>
          <a:ln w="12700">
            <a:solidFill>
              <a:srgbClr val="377CC3"/>
            </a:solidFill>
            <a:round/>
            <a:headEnd/>
            <a:tailEnd/>
          </a:ln>
        </p:spPr>
        <p:txBody>
          <a:bodyPr/>
          <a:lstStyle/>
          <a:p>
            <a:endParaRPr lang="en-US">
              <a:solidFill>
                <a:schemeClr val="bg2"/>
              </a:solidFill>
            </a:endParaRPr>
          </a:p>
        </p:txBody>
      </p:sp>
      <p:sp>
        <p:nvSpPr>
          <p:cNvPr id="18484" name="Freeform 52"/>
          <p:cNvSpPr>
            <a:spLocks noChangeAspect="1"/>
          </p:cNvSpPr>
          <p:nvPr/>
        </p:nvSpPr>
        <p:spPr bwMode="auto">
          <a:xfrm>
            <a:off x="6111875" y="2847975"/>
            <a:ext cx="141288" cy="133350"/>
          </a:xfrm>
          <a:custGeom>
            <a:avLst/>
            <a:gdLst>
              <a:gd name="T0" fmla="*/ 40 w 72"/>
              <a:gd name="T1" fmla="*/ 64 h 64"/>
              <a:gd name="T2" fmla="*/ 56 w 72"/>
              <a:gd name="T3" fmla="*/ 64 h 64"/>
              <a:gd name="T4" fmla="*/ 64 w 72"/>
              <a:gd name="T5" fmla="*/ 48 h 64"/>
              <a:gd name="T6" fmla="*/ 72 w 72"/>
              <a:gd name="T7" fmla="*/ 32 h 64"/>
              <a:gd name="T8" fmla="*/ 64 w 72"/>
              <a:gd name="T9" fmla="*/ 16 h 64"/>
              <a:gd name="T10" fmla="*/ 56 w 72"/>
              <a:gd name="T11" fmla="*/ 0 h 64"/>
              <a:gd name="T12" fmla="*/ 40 w 72"/>
              <a:gd name="T13" fmla="*/ 0 h 64"/>
              <a:gd name="T14" fmla="*/ 16 w 72"/>
              <a:gd name="T15" fmla="*/ 0 h 64"/>
              <a:gd name="T16" fmla="*/ 8 w 72"/>
              <a:gd name="T17" fmla="*/ 16 h 64"/>
              <a:gd name="T18" fmla="*/ 0 w 72"/>
              <a:gd name="T19" fmla="*/ 32 h 64"/>
              <a:gd name="T20" fmla="*/ 8 w 72"/>
              <a:gd name="T21" fmla="*/ 48 h 64"/>
              <a:gd name="T22" fmla="*/ 16 w 72"/>
              <a:gd name="T23" fmla="*/ 64 h 64"/>
              <a:gd name="T24" fmla="*/ 40 w 72"/>
              <a:gd name="T25" fmla="*/ 64 h 64"/>
              <a:gd name="T26" fmla="*/ 40 w 72"/>
              <a:gd name="T27" fmla="*/ 64 h 6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
              <a:gd name="T43" fmla="*/ 0 h 64"/>
              <a:gd name="T44" fmla="*/ 72 w 72"/>
              <a:gd name="T45" fmla="*/ 64 h 6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 h="64">
                <a:moveTo>
                  <a:pt x="40" y="64"/>
                </a:moveTo>
                <a:lnTo>
                  <a:pt x="56" y="64"/>
                </a:lnTo>
                <a:lnTo>
                  <a:pt x="64" y="48"/>
                </a:lnTo>
                <a:lnTo>
                  <a:pt x="72" y="32"/>
                </a:lnTo>
                <a:lnTo>
                  <a:pt x="64" y="16"/>
                </a:lnTo>
                <a:lnTo>
                  <a:pt x="56" y="0"/>
                </a:lnTo>
                <a:lnTo>
                  <a:pt x="40" y="0"/>
                </a:lnTo>
                <a:lnTo>
                  <a:pt x="16" y="0"/>
                </a:lnTo>
                <a:lnTo>
                  <a:pt x="8" y="16"/>
                </a:lnTo>
                <a:lnTo>
                  <a:pt x="0" y="32"/>
                </a:lnTo>
                <a:lnTo>
                  <a:pt x="8" y="48"/>
                </a:lnTo>
                <a:lnTo>
                  <a:pt x="16" y="64"/>
                </a:lnTo>
                <a:lnTo>
                  <a:pt x="40" y="64"/>
                </a:lnTo>
                <a:close/>
              </a:path>
            </a:pathLst>
          </a:custGeom>
          <a:solidFill>
            <a:srgbClr val="377CC3"/>
          </a:solidFill>
          <a:ln w="9525">
            <a:noFill/>
            <a:round/>
            <a:headEnd/>
            <a:tailEnd/>
          </a:ln>
        </p:spPr>
        <p:txBody>
          <a:bodyPr/>
          <a:lstStyle/>
          <a:p>
            <a:endParaRPr lang="en-GB">
              <a:solidFill>
                <a:schemeClr val="bg2"/>
              </a:solidFill>
            </a:endParaRPr>
          </a:p>
        </p:txBody>
      </p:sp>
      <p:sp>
        <p:nvSpPr>
          <p:cNvPr id="18485" name="Oval 53"/>
          <p:cNvSpPr>
            <a:spLocks noChangeAspect="1" noChangeArrowheads="1"/>
          </p:cNvSpPr>
          <p:nvPr/>
        </p:nvSpPr>
        <p:spPr bwMode="auto">
          <a:xfrm>
            <a:off x="5168900" y="4225925"/>
            <a:ext cx="127000" cy="134938"/>
          </a:xfrm>
          <a:prstGeom prst="ellipse">
            <a:avLst/>
          </a:prstGeom>
          <a:solidFill>
            <a:schemeClr val="tx1"/>
          </a:solidFill>
          <a:ln w="12700">
            <a:solidFill>
              <a:srgbClr val="FFF600"/>
            </a:solidFill>
            <a:round/>
            <a:headEnd/>
            <a:tailEnd/>
          </a:ln>
        </p:spPr>
        <p:txBody>
          <a:bodyPr/>
          <a:lstStyle/>
          <a:p>
            <a:endParaRPr lang="en-US">
              <a:solidFill>
                <a:schemeClr val="bg2"/>
              </a:solidFill>
            </a:endParaRPr>
          </a:p>
        </p:txBody>
      </p:sp>
      <p:sp>
        <p:nvSpPr>
          <p:cNvPr id="18486" name="Freeform 54"/>
          <p:cNvSpPr>
            <a:spLocks noChangeAspect="1"/>
          </p:cNvSpPr>
          <p:nvPr/>
        </p:nvSpPr>
        <p:spPr bwMode="auto">
          <a:xfrm>
            <a:off x="7105650" y="2209800"/>
            <a:ext cx="142875" cy="150813"/>
          </a:xfrm>
          <a:custGeom>
            <a:avLst/>
            <a:gdLst>
              <a:gd name="T0" fmla="*/ 32 w 72"/>
              <a:gd name="T1" fmla="*/ 72 h 72"/>
              <a:gd name="T2" fmla="*/ 48 w 72"/>
              <a:gd name="T3" fmla="*/ 72 h 72"/>
              <a:gd name="T4" fmla="*/ 64 w 72"/>
              <a:gd name="T5" fmla="*/ 56 h 72"/>
              <a:gd name="T6" fmla="*/ 72 w 72"/>
              <a:gd name="T7" fmla="*/ 40 h 72"/>
              <a:gd name="T8" fmla="*/ 64 w 72"/>
              <a:gd name="T9" fmla="*/ 24 h 72"/>
              <a:gd name="T10" fmla="*/ 48 w 72"/>
              <a:gd name="T11" fmla="*/ 8 h 72"/>
              <a:gd name="T12" fmla="*/ 32 w 72"/>
              <a:gd name="T13" fmla="*/ 0 h 72"/>
              <a:gd name="T14" fmla="*/ 16 w 72"/>
              <a:gd name="T15" fmla="*/ 8 h 72"/>
              <a:gd name="T16" fmla="*/ 0 w 72"/>
              <a:gd name="T17" fmla="*/ 24 h 72"/>
              <a:gd name="T18" fmla="*/ 0 w 72"/>
              <a:gd name="T19" fmla="*/ 40 h 72"/>
              <a:gd name="T20" fmla="*/ 0 w 72"/>
              <a:gd name="T21" fmla="*/ 56 h 72"/>
              <a:gd name="T22" fmla="*/ 16 w 72"/>
              <a:gd name="T23" fmla="*/ 72 h 72"/>
              <a:gd name="T24" fmla="*/ 32 w 72"/>
              <a:gd name="T25" fmla="*/ 72 h 72"/>
              <a:gd name="T26" fmla="*/ 32 w 72"/>
              <a:gd name="T27" fmla="*/ 72 h 7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
              <a:gd name="T43" fmla="*/ 0 h 72"/>
              <a:gd name="T44" fmla="*/ 72 w 72"/>
              <a:gd name="T45" fmla="*/ 72 h 7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 h="72">
                <a:moveTo>
                  <a:pt x="32" y="72"/>
                </a:moveTo>
                <a:lnTo>
                  <a:pt x="48" y="72"/>
                </a:lnTo>
                <a:lnTo>
                  <a:pt x="64" y="56"/>
                </a:lnTo>
                <a:lnTo>
                  <a:pt x="72" y="40"/>
                </a:lnTo>
                <a:lnTo>
                  <a:pt x="64" y="24"/>
                </a:lnTo>
                <a:lnTo>
                  <a:pt x="48" y="8"/>
                </a:lnTo>
                <a:lnTo>
                  <a:pt x="32" y="0"/>
                </a:lnTo>
                <a:lnTo>
                  <a:pt x="16" y="8"/>
                </a:lnTo>
                <a:lnTo>
                  <a:pt x="0" y="24"/>
                </a:lnTo>
                <a:lnTo>
                  <a:pt x="0" y="40"/>
                </a:lnTo>
                <a:lnTo>
                  <a:pt x="0" y="56"/>
                </a:lnTo>
                <a:lnTo>
                  <a:pt x="16" y="72"/>
                </a:lnTo>
                <a:lnTo>
                  <a:pt x="32" y="72"/>
                </a:lnTo>
                <a:close/>
              </a:path>
            </a:pathLst>
          </a:custGeom>
          <a:solidFill>
            <a:srgbClr val="FFF600"/>
          </a:solidFill>
          <a:ln w="9525">
            <a:noFill/>
            <a:round/>
            <a:headEnd/>
            <a:tailEnd/>
          </a:ln>
        </p:spPr>
        <p:txBody>
          <a:bodyPr/>
          <a:lstStyle/>
          <a:p>
            <a:endParaRPr lang="en-GB">
              <a:solidFill>
                <a:schemeClr val="bg2"/>
              </a:solidFill>
            </a:endParaRPr>
          </a:p>
        </p:txBody>
      </p:sp>
      <p:sp>
        <p:nvSpPr>
          <p:cNvPr id="18487" name="Oval 55"/>
          <p:cNvSpPr>
            <a:spLocks noChangeAspect="1" noChangeArrowheads="1"/>
          </p:cNvSpPr>
          <p:nvPr/>
        </p:nvSpPr>
        <p:spPr bwMode="auto">
          <a:xfrm>
            <a:off x="2311400" y="5348288"/>
            <a:ext cx="141288" cy="134937"/>
          </a:xfrm>
          <a:prstGeom prst="ellipse">
            <a:avLst/>
          </a:prstGeom>
          <a:solidFill>
            <a:srgbClr val="99FF99"/>
          </a:solidFill>
          <a:ln w="12700">
            <a:solidFill>
              <a:srgbClr val="5DAE68"/>
            </a:solidFill>
            <a:round/>
            <a:headEnd/>
            <a:tailEnd/>
          </a:ln>
        </p:spPr>
        <p:txBody>
          <a:bodyPr/>
          <a:lstStyle/>
          <a:p>
            <a:endParaRPr lang="en-US">
              <a:solidFill>
                <a:schemeClr val="bg2"/>
              </a:solidFill>
            </a:endParaRPr>
          </a:p>
        </p:txBody>
      </p:sp>
      <p:sp>
        <p:nvSpPr>
          <p:cNvPr id="18488" name="Oval 56"/>
          <p:cNvSpPr>
            <a:spLocks noChangeAspect="1" noChangeArrowheads="1"/>
          </p:cNvSpPr>
          <p:nvPr/>
        </p:nvSpPr>
        <p:spPr bwMode="auto">
          <a:xfrm>
            <a:off x="2311400" y="5299075"/>
            <a:ext cx="141288" cy="134938"/>
          </a:xfrm>
          <a:prstGeom prst="ellipse">
            <a:avLst/>
          </a:prstGeom>
          <a:solidFill>
            <a:schemeClr val="tx1"/>
          </a:solidFill>
          <a:ln w="12700">
            <a:solidFill>
              <a:srgbClr val="FFF600"/>
            </a:solidFill>
            <a:round/>
            <a:headEnd/>
            <a:tailEnd/>
          </a:ln>
        </p:spPr>
        <p:txBody>
          <a:bodyPr/>
          <a:lstStyle/>
          <a:p>
            <a:endParaRPr lang="en-US">
              <a:solidFill>
                <a:schemeClr val="bg2"/>
              </a:solidFill>
            </a:endParaRPr>
          </a:p>
        </p:txBody>
      </p:sp>
      <p:sp>
        <p:nvSpPr>
          <p:cNvPr id="18489" name="Oval 57"/>
          <p:cNvSpPr>
            <a:spLocks noChangeAspect="1" noChangeArrowheads="1"/>
          </p:cNvSpPr>
          <p:nvPr/>
        </p:nvSpPr>
        <p:spPr bwMode="auto">
          <a:xfrm>
            <a:off x="6118225" y="2846388"/>
            <a:ext cx="125413" cy="134937"/>
          </a:xfrm>
          <a:prstGeom prst="ellipse">
            <a:avLst/>
          </a:prstGeom>
          <a:solidFill>
            <a:srgbClr val="00FFFF"/>
          </a:solidFill>
          <a:ln w="12700">
            <a:solidFill>
              <a:srgbClr val="377CC3"/>
            </a:solidFill>
            <a:round/>
            <a:headEnd/>
            <a:tailEnd/>
          </a:ln>
        </p:spPr>
        <p:txBody>
          <a:bodyPr/>
          <a:lstStyle/>
          <a:p>
            <a:endParaRPr lang="en-US">
              <a:solidFill>
                <a:schemeClr val="bg2"/>
              </a:solidFill>
            </a:endParaRPr>
          </a:p>
        </p:txBody>
      </p:sp>
      <p:sp>
        <p:nvSpPr>
          <p:cNvPr id="18490" name="Oval 58"/>
          <p:cNvSpPr>
            <a:spLocks noChangeAspect="1" noChangeArrowheads="1"/>
          </p:cNvSpPr>
          <p:nvPr/>
        </p:nvSpPr>
        <p:spPr bwMode="auto">
          <a:xfrm>
            <a:off x="5172075" y="3925888"/>
            <a:ext cx="125413" cy="134937"/>
          </a:xfrm>
          <a:prstGeom prst="ellipse">
            <a:avLst/>
          </a:prstGeom>
          <a:solidFill>
            <a:srgbClr val="00FFFF"/>
          </a:solidFill>
          <a:ln w="12700">
            <a:solidFill>
              <a:srgbClr val="377CC3"/>
            </a:solidFill>
            <a:round/>
            <a:headEnd/>
            <a:tailEnd/>
          </a:ln>
        </p:spPr>
        <p:txBody>
          <a:bodyPr/>
          <a:lstStyle/>
          <a:p>
            <a:endParaRPr lang="en-US">
              <a:solidFill>
                <a:schemeClr val="bg2"/>
              </a:solidFill>
            </a:endParaRPr>
          </a:p>
        </p:txBody>
      </p:sp>
      <p:sp>
        <p:nvSpPr>
          <p:cNvPr id="18491" name="Oval 59"/>
          <p:cNvSpPr>
            <a:spLocks noChangeAspect="1" noChangeArrowheads="1"/>
          </p:cNvSpPr>
          <p:nvPr/>
        </p:nvSpPr>
        <p:spPr bwMode="auto">
          <a:xfrm>
            <a:off x="6121400" y="3429000"/>
            <a:ext cx="127000" cy="134938"/>
          </a:xfrm>
          <a:prstGeom prst="ellipse">
            <a:avLst/>
          </a:prstGeom>
          <a:solidFill>
            <a:schemeClr val="tx1"/>
          </a:solidFill>
          <a:ln w="12700">
            <a:solidFill>
              <a:srgbClr val="FFF600"/>
            </a:solidFill>
            <a:round/>
            <a:headEnd/>
            <a:tailEnd/>
          </a:ln>
        </p:spPr>
        <p:txBody>
          <a:bodyPr/>
          <a:lstStyle/>
          <a:p>
            <a:endParaRPr lang="en-US">
              <a:solidFill>
                <a:schemeClr val="bg2"/>
              </a:solidFill>
            </a:endParaRPr>
          </a:p>
        </p:txBody>
      </p:sp>
      <p:sp>
        <p:nvSpPr>
          <p:cNvPr id="18492" name="Oval 60"/>
          <p:cNvSpPr>
            <a:spLocks noChangeAspect="1" noChangeArrowheads="1"/>
          </p:cNvSpPr>
          <p:nvPr/>
        </p:nvSpPr>
        <p:spPr bwMode="auto">
          <a:xfrm>
            <a:off x="7102475" y="2220913"/>
            <a:ext cx="127000" cy="134937"/>
          </a:xfrm>
          <a:prstGeom prst="ellipse">
            <a:avLst/>
          </a:prstGeom>
          <a:solidFill>
            <a:schemeClr val="tx1"/>
          </a:solidFill>
          <a:ln w="12700">
            <a:solidFill>
              <a:srgbClr val="FFF600"/>
            </a:solidFill>
            <a:round/>
            <a:headEnd/>
            <a:tailEnd/>
          </a:ln>
        </p:spPr>
        <p:txBody>
          <a:bodyPr/>
          <a:lstStyle/>
          <a:p>
            <a:endParaRPr lang="en-US">
              <a:solidFill>
                <a:schemeClr val="bg2"/>
              </a:solidFill>
            </a:endParaRPr>
          </a:p>
        </p:txBody>
      </p:sp>
      <p:sp>
        <p:nvSpPr>
          <p:cNvPr id="18493" name="Oval 61"/>
          <p:cNvSpPr>
            <a:spLocks noChangeAspect="1" noChangeArrowheads="1"/>
          </p:cNvSpPr>
          <p:nvPr/>
        </p:nvSpPr>
        <p:spPr bwMode="auto">
          <a:xfrm>
            <a:off x="4194175" y="4614863"/>
            <a:ext cx="125413" cy="134937"/>
          </a:xfrm>
          <a:prstGeom prst="ellipse">
            <a:avLst/>
          </a:prstGeom>
          <a:solidFill>
            <a:srgbClr val="00FFFF"/>
          </a:solidFill>
          <a:ln w="12700">
            <a:solidFill>
              <a:srgbClr val="377CC3"/>
            </a:solidFill>
            <a:round/>
            <a:headEnd/>
            <a:tailEnd/>
          </a:ln>
        </p:spPr>
        <p:txBody>
          <a:bodyPr/>
          <a:lstStyle/>
          <a:p>
            <a:endParaRPr lang="en-US">
              <a:solidFill>
                <a:schemeClr val="bg2"/>
              </a:solidFill>
            </a:endParaRPr>
          </a:p>
        </p:txBody>
      </p:sp>
      <p:sp>
        <p:nvSpPr>
          <p:cNvPr id="18494" name="Oval 62"/>
          <p:cNvSpPr>
            <a:spLocks noChangeAspect="1" noChangeArrowheads="1"/>
          </p:cNvSpPr>
          <p:nvPr/>
        </p:nvSpPr>
        <p:spPr bwMode="auto">
          <a:xfrm>
            <a:off x="4211638" y="4770438"/>
            <a:ext cx="127000" cy="134937"/>
          </a:xfrm>
          <a:prstGeom prst="ellipse">
            <a:avLst/>
          </a:prstGeom>
          <a:solidFill>
            <a:schemeClr val="tx1"/>
          </a:solidFill>
          <a:ln w="12700">
            <a:solidFill>
              <a:srgbClr val="FFF600"/>
            </a:solidFill>
            <a:round/>
            <a:headEnd/>
            <a:tailEnd/>
          </a:ln>
        </p:spPr>
        <p:txBody>
          <a:bodyPr/>
          <a:lstStyle/>
          <a:p>
            <a:endParaRPr lang="en-US">
              <a:solidFill>
                <a:schemeClr val="bg2"/>
              </a:solidFill>
            </a:endParaRPr>
          </a:p>
        </p:txBody>
      </p:sp>
      <p:sp>
        <p:nvSpPr>
          <p:cNvPr id="18495" name="Oval 63"/>
          <p:cNvSpPr>
            <a:spLocks noChangeAspect="1" noChangeArrowheads="1"/>
          </p:cNvSpPr>
          <p:nvPr/>
        </p:nvSpPr>
        <p:spPr bwMode="auto">
          <a:xfrm>
            <a:off x="3276600" y="5076825"/>
            <a:ext cx="127000" cy="134938"/>
          </a:xfrm>
          <a:prstGeom prst="ellipse">
            <a:avLst/>
          </a:prstGeom>
          <a:solidFill>
            <a:schemeClr val="tx1"/>
          </a:solidFill>
          <a:ln w="12700">
            <a:solidFill>
              <a:srgbClr val="FFF600"/>
            </a:solidFill>
            <a:round/>
            <a:headEnd/>
            <a:tailEnd/>
          </a:ln>
        </p:spPr>
        <p:txBody>
          <a:bodyPr/>
          <a:lstStyle/>
          <a:p>
            <a:endParaRPr lang="en-US">
              <a:solidFill>
                <a:schemeClr val="bg2"/>
              </a:solidFill>
            </a:endParaRPr>
          </a:p>
        </p:txBody>
      </p:sp>
      <p:sp>
        <p:nvSpPr>
          <p:cNvPr id="18496" name="Oval 64"/>
          <p:cNvSpPr>
            <a:spLocks noChangeAspect="1" noChangeArrowheads="1"/>
          </p:cNvSpPr>
          <p:nvPr/>
        </p:nvSpPr>
        <p:spPr bwMode="auto">
          <a:xfrm>
            <a:off x="3262313" y="5013325"/>
            <a:ext cx="123825" cy="134938"/>
          </a:xfrm>
          <a:prstGeom prst="ellipse">
            <a:avLst/>
          </a:prstGeom>
          <a:solidFill>
            <a:srgbClr val="00FFFF"/>
          </a:solidFill>
          <a:ln w="12700">
            <a:solidFill>
              <a:srgbClr val="377CC3"/>
            </a:solidFill>
            <a:round/>
            <a:headEnd/>
            <a:tailEnd/>
          </a:ln>
        </p:spPr>
        <p:txBody>
          <a:bodyPr/>
          <a:lstStyle/>
          <a:p>
            <a:endParaRPr lang="en-US">
              <a:solidFill>
                <a:schemeClr val="bg2"/>
              </a:solidFill>
            </a:endParaRPr>
          </a:p>
        </p:txBody>
      </p:sp>
      <p:sp>
        <p:nvSpPr>
          <p:cNvPr id="18497" name="Oval 65"/>
          <p:cNvSpPr>
            <a:spLocks noChangeAspect="1" noChangeArrowheads="1"/>
          </p:cNvSpPr>
          <p:nvPr/>
        </p:nvSpPr>
        <p:spPr bwMode="auto">
          <a:xfrm>
            <a:off x="2312988" y="5245100"/>
            <a:ext cx="125412" cy="134938"/>
          </a:xfrm>
          <a:prstGeom prst="ellipse">
            <a:avLst/>
          </a:prstGeom>
          <a:solidFill>
            <a:srgbClr val="00FFFF"/>
          </a:solidFill>
          <a:ln w="12700">
            <a:solidFill>
              <a:srgbClr val="377CC3"/>
            </a:solidFill>
            <a:round/>
            <a:headEnd/>
            <a:tailEnd/>
          </a:ln>
        </p:spPr>
        <p:txBody>
          <a:bodyPr/>
          <a:lstStyle/>
          <a:p>
            <a:endParaRPr lang="en-US">
              <a:solidFill>
                <a:schemeClr val="bg2"/>
              </a:solidFill>
            </a:endParaRPr>
          </a:p>
        </p:txBody>
      </p:sp>
      <p:sp>
        <p:nvSpPr>
          <p:cNvPr id="18498" name="Oval 66"/>
          <p:cNvSpPr>
            <a:spLocks noChangeAspect="1" noChangeArrowheads="1"/>
          </p:cNvSpPr>
          <p:nvPr/>
        </p:nvSpPr>
        <p:spPr bwMode="auto">
          <a:xfrm>
            <a:off x="6134100" y="4829175"/>
            <a:ext cx="141288" cy="152400"/>
          </a:xfrm>
          <a:prstGeom prst="ellipse">
            <a:avLst/>
          </a:prstGeom>
          <a:solidFill>
            <a:srgbClr val="FF0000"/>
          </a:solidFill>
          <a:ln w="12700">
            <a:solidFill>
              <a:srgbClr val="CD3B1B"/>
            </a:solidFill>
            <a:round/>
            <a:headEnd/>
            <a:tailEnd/>
          </a:ln>
        </p:spPr>
        <p:txBody>
          <a:bodyPr/>
          <a:lstStyle/>
          <a:p>
            <a:endParaRPr lang="en-US">
              <a:solidFill>
                <a:schemeClr val="bg2"/>
              </a:solidFill>
            </a:endParaRPr>
          </a:p>
        </p:txBody>
      </p:sp>
      <p:sp>
        <p:nvSpPr>
          <p:cNvPr id="18499" name="Oval 67"/>
          <p:cNvSpPr>
            <a:spLocks noChangeAspect="1" noChangeArrowheads="1"/>
          </p:cNvSpPr>
          <p:nvPr/>
        </p:nvSpPr>
        <p:spPr bwMode="auto">
          <a:xfrm>
            <a:off x="5187950" y="4960938"/>
            <a:ext cx="141288" cy="150812"/>
          </a:xfrm>
          <a:prstGeom prst="ellipse">
            <a:avLst/>
          </a:prstGeom>
          <a:solidFill>
            <a:srgbClr val="FF0000"/>
          </a:solidFill>
          <a:ln w="12700">
            <a:solidFill>
              <a:srgbClr val="CD3B1B"/>
            </a:solidFill>
            <a:round/>
            <a:headEnd/>
            <a:tailEnd/>
          </a:ln>
        </p:spPr>
        <p:txBody>
          <a:bodyPr/>
          <a:lstStyle/>
          <a:p>
            <a:endParaRPr lang="en-US">
              <a:solidFill>
                <a:schemeClr val="bg2"/>
              </a:solidFill>
            </a:endParaRPr>
          </a:p>
        </p:txBody>
      </p:sp>
      <p:sp>
        <p:nvSpPr>
          <p:cNvPr id="18500" name="Oval 68"/>
          <p:cNvSpPr>
            <a:spLocks noChangeAspect="1" noChangeArrowheads="1"/>
          </p:cNvSpPr>
          <p:nvPr/>
        </p:nvSpPr>
        <p:spPr bwMode="auto">
          <a:xfrm>
            <a:off x="4240213" y="5016500"/>
            <a:ext cx="141287" cy="131763"/>
          </a:xfrm>
          <a:prstGeom prst="ellipse">
            <a:avLst/>
          </a:prstGeom>
          <a:solidFill>
            <a:srgbClr val="99FF99"/>
          </a:solidFill>
          <a:ln w="12700">
            <a:solidFill>
              <a:srgbClr val="5DAE68"/>
            </a:solidFill>
            <a:round/>
            <a:headEnd/>
            <a:tailEnd/>
          </a:ln>
        </p:spPr>
        <p:txBody>
          <a:bodyPr/>
          <a:lstStyle/>
          <a:p>
            <a:endParaRPr lang="en-US">
              <a:solidFill>
                <a:schemeClr val="bg2"/>
              </a:solidFill>
            </a:endParaRPr>
          </a:p>
        </p:txBody>
      </p:sp>
      <p:sp>
        <p:nvSpPr>
          <p:cNvPr id="18501" name="Oval 69"/>
          <p:cNvSpPr>
            <a:spLocks noChangeAspect="1" noChangeArrowheads="1"/>
          </p:cNvSpPr>
          <p:nvPr/>
        </p:nvSpPr>
        <p:spPr bwMode="auto">
          <a:xfrm>
            <a:off x="5186363" y="4756150"/>
            <a:ext cx="141287" cy="133350"/>
          </a:xfrm>
          <a:prstGeom prst="ellipse">
            <a:avLst/>
          </a:prstGeom>
          <a:solidFill>
            <a:srgbClr val="99FF99"/>
          </a:solidFill>
          <a:ln w="12700">
            <a:solidFill>
              <a:srgbClr val="5DAE68"/>
            </a:solidFill>
            <a:round/>
            <a:headEnd/>
            <a:tailEnd/>
          </a:ln>
        </p:spPr>
        <p:txBody>
          <a:bodyPr/>
          <a:lstStyle/>
          <a:p>
            <a:endParaRPr lang="en-US">
              <a:solidFill>
                <a:schemeClr val="bg2"/>
              </a:solidFill>
            </a:endParaRPr>
          </a:p>
        </p:txBody>
      </p:sp>
      <p:sp>
        <p:nvSpPr>
          <p:cNvPr id="18502" name="Oval 70"/>
          <p:cNvSpPr>
            <a:spLocks noChangeAspect="1" noChangeArrowheads="1"/>
          </p:cNvSpPr>
          <p:nvPr/>
        </p:nvSpPr>
        <p:spPr bwMode="auto">
          <a:xfrm>
            <a:off x="6118225" y="4356100"/>
            <a:ext cx="142875" cy="133350"/>
          </a:xfrm>
          <a:prstGeom prst="ellipse">
            <a:avLst/>
          </a:prstGeom>
          <a:solidFill>
            <a:srgbClr val="99FF99"/>
          </a:solidFill>
          <a:ln w="12700">
            <a:solidFill>
              <a:srgbClr val="5DAE68"/>
            </a:solidFill>
            <a:round/>
            <a:headEnd/>
            <a:tailEnd/>
          </a:ln>
        </p:spPr>
        <p:txBody>
          <a:bodyPr/>
          <a:lstStyle/>
          <a:p>
            <a:endParaRPr lang="en-US">
              <a:solidFill>
                <a:schemeClr val="bg2"/>
              </a:solidFill>
            </a:endParaRPr>
          </a:p>
        </p:txBody>
      </p:sp>
      <p:sp>
        <p:nvSpPr>
          <p:cNvPr id="18503" name="Oval 71"/>
          <p:cNvSpPr>
            <a:spLocks noChangeAspect="1" noChangeArrowheads="1"/>
          </p:cNvSpPr>
          <p:nvPr/>
        </p:nvSpPr>
        <p:spPr bwMode="auto">
          <a:xfrm>
            <a:off x="7085013" y="3827463"/>
            <a:ext cx="142875" cy="133350"/>
          </a:xfrm>
          <a:prstGeom prst="ellipse">
            <a:avLst/>
          </a:prstGeom>
          <a:solidFill>
            <a:srgbClr val="99FF99"/>
          </a:solidFill>
          <a:ln w="12700">
            <a:solidFill>
              <a:srgbClr val="5DAE68"/>
            </a:solidFill>
            <a:round/>
            <a:headEnd/>
            <a:tailEnd/>
          </a:ln>
        </p:spPr>
        <p:txBody>
          <a:bodyPr/>
          <a:lstStyle/>
          <a:p>
            <a:pPr eaLnBrk="0" hangingPunct="0"/>
            <a:endParaRPr lang="en-US" sz="2400">
              <a:solidFill>
                <a:schemeClr val="bg2"/>
              </a:solidFill>
              <a:cs typeface="Arial" charset="0"/>
            </a:endParaRPr>
          </a:p>
        </p:txBody>
      </p:sp>
      <p:sp>
        <p:nvSpPr>
          <p:cNvPr id="18504" name="Text Box 72"/>
          <p:cNvSpPr txBox="1">
            <a:spLocks noChangeArrowheads="1"/>
          </p:cNvSpPr>
          <p:nvPr/>
        </p:nvSpPr>
        <p:spPr bwMode="auto">
          <a:xfrm>
            <a:off x="4608513" y="6553200"/>
            <a:ext cx="3046027" cy="253916"/>
          </a:xfrm>
          <a:prstGeom prst="rect">
            <a:avLst/>
          </a:prstGeom>
          <a:noFill/>
          <a:ln w="9525">
            <a:noFill/>
            <a:miter lim="800000"/>
            <a:headEnd/>
            <a:tailEnd/>
          </a:ln>
        </p:spPr>
        <p:txBody>
          <a:bodyPr wrap="none">
            <a:spAutoFit/>
          </a:bodyPr>
          <a:lstStyle/>
          <a:p>
            <a:pPr eaLnBrk="0" hangingPunct="0"/>
            <a:r>
              <a:rPr lang="en-US" sz="1050" dirty="0">
                <a:solidFill>
                  <a:schemeClr val="bg2"/>
                </a:solidFill>
                <a:cs typeface="Arial" charset="0"/>
                <a:sym typeface="Wingdings" pitchFamily="2" charset="2"/>
              </a:rPr>
              <a:t>Skyler. </a:t>
            </a:r>
            <a:r>
              <a:rPr lang="en-US" sz="1050" dirty="0" err="1">
                <a:solidFill>
                  <a:schemeClr val="bg2"/>
                </a:solidFill>
                <a:cs typeface="Arial" charset="0"/>
              </a:rPr>
              <a:t>Endocrinol</a:t>
            </a:r>
            <a:r>
              <a:rPr lang="en-US" sz="1050" dirty="0">
                <a:solidFill>
                  <a:schemeClr val="bg2"/>
                </a:solidFill>
                <a:cs typeface="Arial" charset="0"/>
              </a:rPr>
              <a:t> </a:t>
            </a:r>
            <a:r>
              <a:rPr lang="en-US" sz="1050" dirty="0" err="1">
                <a:solidFill>
                  <a:schemeClr val="bg2"/>
                </a:solidFill>
                <a:cs typeface="Arial" charset="0"/>
              </a:rPr>
              <a:t>Metab</a:t>
            </a:r>
            <a:r>
              <a:rPr lang="en-US" sz="1050" dirty="0">
                <a:solidFill>
                  <a:schemeClr val="bg2"/>
                </a:solidFill>
                <a:cs typeface="Arial" charset="0"/>
              </a:rPr>
              <a:t> </a:t>
            </a:r>
            <a:r>
              <a:rPr lang="en-US" sz="1050" dirty="0" err="1">
                <a:solidFill>
                  <a:schemeClr val="bg2"/>
                </a:solidFill>
                <a:cs typeface="Arial" charset="0"/>
              </a:rPr>
              <a:t>Clin</a:t>
            </a:r>
            <a:r>
              <a:rPr lang="en-US" sz="1050" dirty="0">
                <a:solidFill>
                  <a:schemeClr val="bg2"/>
                </a:solidFill>
                <a:cs typeface="Arial" charset="0"/>
                <a:sym typeface="Wingdings" pitchFamily="2" charset="2"/>
              </a:rPr>
              <a:t> 1996;25:243–254</a:t>
            </a:r>
          </a:p>
        </p:txBody>
      </p:sp>
      <p:sp>
        <p:nvSpPr>
          <p:cNvPr id="18505" name="Rectangle 73"/>
          <p:cNvSpPr>
            <a:spLocks noGrp="1" noChangeArrowheads="1"/>
          </p:cNvSpPr>
          <p:nvPr>
            <p:ph type="title"/>
          </p:nvPr>
        </p:nvSpPr>
        <p:spPr>
          <a:xfrm>
            <a:off x="550656" y="473462"/>
            <a:ext cx="6723063" cy="985838"/>
          </a:xfrm>
        </p:spPr>
        <p:txBody>
          <a:bodyPr>
            <a:normAutofit fontScale="90000"/>
          </a:bodyPr>
          <a:lstStyle/>
          <a:p>
            <a:pPr eaLnBrk="1" hangingPunct="1"/>
            <a:r>
              <a:rPr lang="en-US" sz="3600" dirty="0" smtClean="0">
                <a:latin typeface="+mn-lt"/>
              </a:rPr>
              <a:t>DCCT: </a:t>
            </a:r>
            <a:r>
              <a:rPr lang="en-US" sz="3600" b="0" dirty="0" smtClean="0">
                <a:latin typeface="+mn-lt"/>
              </a:rPr>
              <a:t>HbA</a:t>
            </a:r>
            <a:r>
              <a:rPr lang="en-US" sz="3600" b="0" baseline="-25000" dirty="0" smtClean="0">
                <a:latin typeface="+mn-lt"/>
              </a:rPr>
              <a:t>1c </a:t>
            </a:r>
            <a:r>
              <a:rPr lang="en-US" sz="3600" b="0" dirty="0" smtClean="0">
                <a:latin typeface="+mn-lt"/>
              </a:rPr>
              <a:t>and risk of </a:t>
            </a:r>
            <a:r>
              <a:rPr lang="en-US" sz="3600" b="0" dirty="0" err="1" smtClean="0">
                <a:latin typeface="+mn-lt"/>
              </a:rPr>
              <a:t>microvascular</a:t>
            </a:r>
            <a:r>
              <a:rPr lang="en-US" sz="3600" b="0" dirty="0" smtClean="0">
                <a:latin typeface="+mn-lt"/>
              </a:rPr>
              <a:t> complications</a:t>
            </a:r>
            <a:endParaRPr lang="en-US" b="0" dirty="0" smtClean="0">
              <a:latin typeface="+mn-lt"/>
            </a:endParaRPr>
          </a:p>
        </p:txBody>
      </p:sp>
    </p:spTree>
    <p:extLst>
      <p:ext uri="{BB962C8B-B14F-4D97-AF65-F5344CB8AC3E}">
        <p14:creationId xmlns:p14="http://schemas.microsoft.com/office/powerpoint/2010/main" val="47384081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76200" y="1608881"/>
            <a:ext cx="9486900" cy="5251294"/>
            <a:chOff x="76200" y="1143000"/>
            <a:chExt cx="9486900" cy="5543550"/>
          </a:xfrm>
        </p:grpSpPr>
        <p:pic>
          <p:nvPicPr>
            <p:cNvPr id="57347" name="Picture 3"/>
            <p:cNvPicPr>
              <a:picLocks noChangeAspect="1" noChangeArrowheads="1"/>
            </p:cNvPicPr>
            <p:nvPr/>
          </p:nvPicPr>
          <p:blipFill>
            <a:blip r:embed="rId3" cstate="print">
              <a:clrChange>
                <a:clrFrom>
                  <a:srgbClr val="003466"/>
                </a:clrFrom>
                <a:clrTo>
                  <a:srgbClr val="003466">
                    <a:alpha val="0"/>
                  </a:srgbClr>
                </a:clrTo>
              </a:clrChange>
            </a:blip>
            <a:srcRect/>
            <a:stretch>
              <a:fillRect/>
            </a:stretch>
          </p:blipFill>
          <p:spPr bwMode="auto">
            <a:xfrm>
              <a:off x="5611813" y="1381125"/>
              <a:ext cx="1633537" cy="1087438"/>
            </a:xfrm>
            <a:prstGeom prst="rect">
              <a:avLst/>
            </a:prstGeom>
            <a:noFill/>
            <a:ln w="9525">
              <a:noFill/>
              <a:miter lim="800000"/>
              <a:headEnd/>
              <a:tailEnd/>
            </a:ln>
          </p:spPr>
        </p:pic>
        <p:sp>
          <p:nvSpPr>
            <p:cNvPr id="57348" name="Text Box 7"/>
            <p:cNvSpPr txBox="1">
              <a:spLocks noChangeArrowheads="1"/>
            </p:cNvSpPr>
            <p:nvPr/>
          </p:nvSpPr>
          <p:spPr bwMode="auto">
            <a:xfrm>
              <a:off x="6950075" y="3067050"/>
              <a:ext cx="2601913" cy="641350"/>
            </a:xfrm>
            <a:prstGeom prst="rect">
              <a:avLst/>
            </a:prstGeom>
            <a:noFill/>
            <a:ln w="9525">
              <a:noFill/>
              <a:miter lim="800000"/>
              <a:headEnd/>
              <a:tailEnd/>
            </a:ln>
          </p:spPr>
          <p:txBody>
            <a:bodyPr>
              <a:spAutoFit/>
            </a:bodyPr>
            <a:lstStyle/>
            <a:p>
              <a:pPr>
                <a:spcBef>
                  <a:spcPct val="50000"/>
                </a:spcBef>
              </a:pPr>
              <a:r>
                <a:rPr lang="en-GB" b="1">
                  <a:solidFill>
                    <a:srgbClr val="FF0000"/>
                  </a:solidFill>
                  <a:cs typeface="Arial" charset="0"/>
                </a:rPr>
                <a:t>Microvascular complications</a:t>
              </a:r>
            </a:p>
          </p:txBody>
        </p:sp>
        <p:sp>
          <p:nvSpPr>
            <p:cNvPr id="57349" name="Text Box 9"/>
            <p:cNvSpPr txBox="1">
              <a:spLocks noChangeArrowheads="1"/>
            </p:cNvSpPr>
            <p:nvPr/>
          </p:nvSpPr>
          <p:spPr bwMode="auto">
            <a:xfrm>
              <a:off x="5113338" y="3203575"/>
              <a:ext cx="1276350" cy="396875"/>
            </a:xfrm>
            <a:prstGeom prst="rect">
              <a:avLst/>
            </a:prstGeom>
            <a:noFill/>
            <a:ln w="9525">
              <a:noFill/>
              <a:miter lim="800000"/>
              <a:headEnd/>
              <a:tailEnd/>
            </a:ln>
          </p:spPr>
          <p:txBody>
            <a:bodyPr>
              <a:spAutoFit/>
            </a:bodyPr>
            <a:lstStyle/>
            <a:p>
              <a:pPr algn="ctr">
                <a:spcBef>
                  <a:spcPct val="50000"/>
                </a:spcBef>
              </a:pPr>
              <a:r>
                <a:rPr lang="en-GB" sz="2000" b="1">
                  <a:solidFill>
                    <a:srgbClr val="FF0000"/>
                  </a:solidFill>
                  <a:cs typeface="Arial" charset="0"/>
                </a:rPr>
                <a:t>37%</a:t>
              </a:r>
            </a:p>
          </p:txBody>
        </p:sp>
        <p:sp>
          <p:nvSpPr>
            <p:cNvPr id="57350" name="Freeform 10"/>
            <p:cNvSpPr>
              <a:spLocks/>
            </p:cNvSpPr>
            <p:nvPr/>
          </p:nvSpPr>
          <p:spPr bwMode="auto">
            <a:xfrm>
              <a:off x="855663" y="3609975"/>
              <a:ext cx="4905375" cy="1795463"/>
            </a:xfrm>
            <a:custGeom>
              <a:avLst/>
              <a:gdLst>
                <a:gd name="T0" fmla="*/ 2147483647 w 2747"/>
                <a:gd name="T1" fmla="*/ 0 h 1131"/>
                <a:gd name="T2" fmla="*/ 2147483647 w 2747"/>
                <a:gd name="T3" fmla="*/ 2147483647 h 1131"/>
                <a:gd name="T4" fmla="*/ 2147483647 w 2747"/>
                <a:gd name="T5" fmla="*/ 2147483647 h 1131"/>
                <a:gd name="T6" fmla="*/ 0 w 2747"/>
                <a:gd name="T7" fmla="*/ 2147483647 h 1131"/>
                <a:gd name="T8" fmla="*/ 2147483647 w 2747"/>
                <a:gd name="T9" fmla="*/ 0 h 1131"/>
                <a:gd name="T10" fmla="*/ 0 60000 65536"/>
                <a:gd name="T11" fmla="*/ 0 60000 65536"/>
                <a:gd name="T12" fmla="*/ 0 60000 65536"/>
                <a:gd name="T13" fmla="*/ 0 60000 65536"/>
                <a:gd name="T14" fmla="*/ 0 60000 65536"/>
                <a:gd name="T15" fmla="*/ 0 w 2747"/>
                <a:gd name="T16" fmla="*/ 0 h 1131"/>
                <a:gd name="T17" fmla="*/ 2747 w 2747"/>
                <a:gd name="T18" fmla="*/ 1131 h 1131"/>
              </a:gdLst>
              <a:ahLst/>
              <a:cxnLst>
                <a:cxn ang="T10">
                  <a:pos x="T0" y="T1"/>
                </a:cxn>
                <a:cxn ang="T11">
                  <a:pos x="T2" y="T3"/>
                </a:cxn>
                <a:cxn ang="T12">
                  <a:pos x="T4" y="T5"/>
                </a:cxn>
                <a:cxn ang="T13">
                  <a:pos x="T6" y="T7"/>
                </a:cxn>
                <a:cxn ang="T14">
                  <a:pos x="T8" y="T9"/>
                </a:cxn>
              </a:cxnLst>
              <a:rect l="T15" t="T16" r="T17" b="T18"/>
              <a:pathLst>
                <a:path w="2747" h="1131">
                  <a:moveTo>
                    <a:pt x="32" y="0"/>
                  </a:moveTo>
                  <a:lnTo>
                    <a:pt x="2747" y="458"/>
                  </a:lnTo>
                  <a:lnTo>
                    <a:pt x="2742" y="1131"/>
                  </a:lnTo>
                  <a:lnTo>
                    <a:pt x="0" y="26"/>
                  </a:lnTo>
                  <a:lnTo>
                    <a:pt x="32" y="0"/>
                  </a:lnTo>
                  <a:close/>
                </a:path>
              </a:pathLst>
            </a:custGeom>
            <a:solidFill>
              <a:srgbClr val="004285"/>
            </a:solidFill>
            <a:ln w="9525" cap="flat" cmpd="sng">
              <a:noFill/>
              <a:prstDash val="solid"/>
              <a:round/>
              <a:headEnd/>
              <a:tailEnd/>
            </a:ln>
          </p:spPr>
          <p:txBody>
            <a:bodyPr wrap="none" anchor="ctr"/>
            <a:lstStyle/>
            <a:p>
              <a:endParaRPr lang="en-GB"/>
            </a:p>
          </p:txBody>
        </p:sp>
        <p:sp>
          <p:nvSpPr>
            <p:cNvPr id="444427" name="AutoShape 11"/>
            <p:cNvSpPr>
              <a:spLocks noChangeArrowheads="1"/>
            </p:cNvSpPr>
            <p:nvPr/>
          </p:nvSpPr>
          <p:spPr bwMode="auto">
            <a:xfrm>
              <a:off x="5057775" y="4310063"/>
              <a:ext cx="1385888" cy="1079500"/>
            </a:xfrm>
            <a:prstGeom prst="downArrow">
              <a:avLst>
                <a:gd name="adj1" fmla="val 50000"/>
                <a:gd name="adj2" fmla="val 25000"/>
              </a:avLst>
            </a:prstGeom>
            <a:solidFill>
              <a:srgbClr val="3366FF"/>
            </a:solidFill>
            <a:ln w="9525">
              <a:solidFill>
                <a:schemeClr val="bg1"/>
              </a:solidFill>
              <a:miter lim="800000"/>
              <a:headEnd/>
              <a:tailEnd/>
            </a:ln>
            <a:effectLst>
              <a:outerShdw dist="107763" dir="2700000" algn="ctr" rotWithShape="0">
                <a:schemeClr val="tx1">
                  <a:alpha val="50000"/>
                </a:schemeClr>
              </a:outerShdw>
            </a:effectLst>
          </p:spPr>
          <p:txBody>
            <a:bodyPr wrap="none" anchor="ctr"/>
            <a:lstStyle/>
            <a:p>
              <a:pPr>
                <a:defRPr/>
              </a:pPr>
              <a:endParaRPr lang="en-GB">
                <a:cs typeface="Arial" charset="0"/>
              </a:endParaRPr>
            </a:p>
          </p:txBody>
        </p:sp>
        <p:sp>
          <p:nvSpPr>
            <p:cNvPr id="57352" name="Text Box 12"/>
            <p:cNvSpPr txBox="1">
              <a:spLocks noChangeArrowheads="1"/>
            </p:cNvSpPr>
            <p:nvPr/>
          </p:nvSpPr>
          <p:spPr bwMode="auto">
            <a:xfrm>
              <a:off x="5113338" y="4651375"/>
              <a:ext cx="1276350" cy="396875"/>
            </a:xfrm>
            <a:prstGeom prst="rect">
              <a:avLst/>
            </a:prstGeom>
            <a:noFill/>
            <a:ln w="9525">
              <a:noFill/>
              <a:miter lim="800000"/>
              <a:headEnd/>
              <a:tailEnd/>
            </a:ln>
          </p:spPr>
          <p:txBody>
            <a:bodyPr>
              <a:spAutoFit/>
            </a:bodyPr>
            <a:lstStyle/>
            <a:p>
              <a:pPr algn="ctr">
                <a:spcBef>
                  <a:spcPct val="50000"/>
                </a:spcBef>
              </a:pPr>
              <a:r>
                <a:rPr lang="en-GB" sz="2000" b="1">
                  <a:solidFill>
                    <a:srgbClr val="FF0000"/>
                  </a:solidFill>
                  <a:cs typeface="Arial" charset="0"/>
                </a:rPr>
                <a:t>14%</a:t>
              </a:r>
            </a:p>
          </p:txBody>
        </p:sp>
        <p:sp>
          <p:nvSpPr>
            <p:cNvPr id="57353" name="Text Box 13"/>
            <p:cNvSpPr txBox="1">
              <a:spLocks noChangeArrowheads="1"/>
            </p:cNvSpPr>
            <p:nvPr/>
          </p:nvSpPr>
          <p:spPr bwMode="auto">
            <a:xfrm>
              <a:off x="6967538" y="1547813"/>
              <a:ext cx="2286000" cy="641350"/>
            </a:xfrm>
            <a:prstGeom prst="rect">
              <a:avLst/>
            </a:prstGeom>
            <a:noFill/>
            <a:ln w="9525">
              <a:noFill/>
              <a:miter lim="800000"/>
              <a:headEnd/>
              <a:tailEnd/>
            </a:ln>
          </p:spPr>
          <p:txBody>
            <a:bodyPr>
              <a:spAutoFit/>
            </a:bodyPr>
            <a:lstStyle/>
            <a:p>
              <a:pPr>
                <a:spcBef>
                  <a:spcPct val="50000"/>
                </a:spcBef>
              </a:pPr>
              <a:r>
                <a:rPr lang="en-GB" b="1">
                  <a:solidFill>
                    <a:srgbClr val="FF0000"/>
                  </a:solidFill>
                  <a:cs typeface="Arial" charset="0"/>
                </a:rPr>
                <a:t>Deaths related to diabetes</a:t>
              </a:r>
            </a:p>
          </p:txBody>
        </p:sp>
        <p:sp>
          <p:nvSpPr>
            <p:cNvPr id="57354" name="Line 14"/>
            <p:cNvSpPr>
              <a:spLocks noChangeShapeType="1"/>
            </p:cNvSpPr>
            <p:nvPr/>
          </p:nvSpPr>
          <p:spPr bwMode="auto">
            <a:xfrm flipV="1">
              <a:off x="1681163" y="3455988"/>
              <a:ext cx="2946400" cy="84137"/>
            </a:xfrm>
            <a:prstGeom prst="line">
              <a:avLst/>
            </a:prstGeom>
            <a:noFill/>
            <a:ln w="28575">
              <a:solidFill>
                <a:srgbClr val="0062C5"/>
              </a:solidFill>
              <a:round/>
              <a:headEnd/>
              <a:tailEnd type="triangle" w="med" len="med"/>
            </a:ln>
          </p:spPr>
          <p:txBody>
            <a:bodyPr wrap="none" anchor="ctr"/>
            <a:lstStyle/>
            <a:p>
              <a:endParaRPr lang="en-GB"/>
            </a:p>
          </p:txBody>
        </p:sp>
        <p:sp>
          <p:nvSpPr>
            <p:cNvPr id="57355" name="Line 15"/>
            <p:cNvSpPr>
              <a:spLocks noChangeShapeType="1"/>
            </p:cNvSpPr>
            <p:nvPr/>
          </p:nvSpPr>
          <p:spPr bwMode="auto">
            <a:xfrm flipV="1">
              <a:off x="1671638" y="2185988"/>
              <a:ext cx="2992437" cy="1074737"/>
            </a:xfrm>
            <a:prstGeom prst="line">
              <a:avLst/>
            </a:prstGeom>
            <a:noFill/>
            <a:ln w="28575">
              <a:solidFill>
                <a:srgbClr val="0062C5"/>
              </a:solidFill>
              <a:round/>
              <a:headEnd/>
              <a:tailEnd type="triangle" w="med" len="med"/>
            </a:ln>
          </p:spPr>
          <p:txBody>
            <a:bodyPr wrap="none" anchor="ctr"/>
            <a:lstStyle/>
            <a:p>
              <a:endParaRPr lang="en-GB"/>
            </a:p>
          </p:txBody>
        </p:sp>
        <p:sp>
          <p:nvSpPr>
            <p:cNvPr id="57356" name="Line 16"/>
            <p:cNvSpPr>
              <a:spLocks noChangeShapeType="1"/>
            </p:cNvSpPr>
            <p:nvPr/>
          </p:nvSpPr>
          <p:spPr bwMode="auto">
            <a:xfrm>
              <a:off x="1681163" y="3821113"/>
              <a:ext cx="2963862" cy="752475"/>
            </a:xfrm>
            <a:prstGeom prst="line">
              <a:avLst/>
            </a:prstGeom>
            <a:noFill/>
            <a:ln w="28575">
              <a:solidFill>
                <a:srgbClr val="0062C5"/>
              </a:solidFill>
              <a:round/>
              <a:headEnd/>
              <a:tailEnd type="triangle" w="med" len="med"/>
            </a:ln>
          </p:spPr>
          <p:txBody>
            <a:bodyPr wrap="none" anchor="ctr"/>
            <a:lstStyle/>
            <a:p>
              <a:endParaRPr lang="en-GB"/>
            </a:p>
          </p:txBody>
        </p:sp>
        <p:pic>
          <p:nvPicPr>
            <p:cNvPr id="57357" name="Picture 17"/>
            <p:cNvPicPr>
              <a:picLocks noChangeAspect="1" noChangeArrowheads="1"/>
            </p:cNvPicPr>
            <p:nvPr/>
          </p:nvPicPr>
          <p:blipFill>
            <a:blip r:embed="rId3" cstate="print">
              <a:clrChange>
                <a:clrFrom>
                  <a:srgbClr val="003466"/>
                </a:clrFrom>
                <a:clrTo>
                  <a:srgbClr val="003466">
                    <a:alpha val="0"/>
                  </a:srgbClr>
                </a:clrTo>
              </a:clrChange>
            </a:blip>
            <a:srcRect/>
            <a:stretch>
              <a:fillRect/>
            </a:stretch>
          </p:blipFill>
          <p:spPr bwMode="auto">
            <a:xfrm>
              <a:off x="5611813" y="1381125"/>
              <a:ext cx="1633537" cy="1087438"/>
            </a:xfrm>
            <a:prstGeom prst="rect">
              <a:avLst/>
            </a:prstGeom>
            <a:noFill/>
            <a:ln w="9525">
              <a:noFill/>
              <a:miter lim="800000"/>
              <a:headEnd/>
              <a:tailEnd/>
            </a:ln>
          </p:spPr>
        </p:pic>
        <p:sp>
          <p:nvSpPr>
            <p:cNvPr id="57358" name="Text Box 21"/>
            <p:cNvSpPr txBox="1">
              <a:spLocks noChangeArrowheads="1"/>
            </p:cNvSpPr>
            <p:nvPr/>
          </p:nvSpPr>
          <p:spPr bwMode="auto">
            <a:xfrm>
              <a:off x="6950075" y="3067050"/>
              <a:ext cx="2601913" cy="641350"/>
            </a:xfrm>
            <a:prstGeom prst="rect">
              <a:avLst/>
            </a:prstGeom>
            <a:noFill/>
            <a:ln w="9525">
              <a:noFill/>
              <a:miter lim="800000"/>
              <a:headEnd/>
              <a:tailEnd/>
            </a:ln>
          </p:spPr>
          <p:txBody>
            <a:bodyPr>
              <a:spAutoFit/>
            </a:bodyPr>
            <a:lstStyle/>
            <a:p>
              <a:pPr>
                <a:spcBef>
                  <a:spcPct val="50000"/>
                </a:spcBef>
              </a:pPr>
              <a:r>
                <a:rPr lang="en-GB" b="1">
                  <a:solidFill>
                    <a:srgbClr val="FF0000"/>
                  </a:solidFill>
                  <a:cs typeface="Arial" charset="0"/>
                </a:rPr>
                <a:t>Microvascular complications</a:t>
              </a:r>
            </a:p>
          </p:txBody>
        </p:sp>
        <p:sp>
          <p:nvSpPr>
            <p:cNvPr id="57359" name="Text Box 23"/>
            <p:cNvSpPr txBox="1">
              <a:spLocks noChangeArrowheads="1"/>
            </p:cNvSpPr>
            <p:nvPr/>
          </p:nvSpPr>
          <p:spPr bwMode="auto">
            <a:xfrm>
              <a:off x="85725" y="2794000"/>
              <a:ext cx="1277938" cy="366713"/>
            </a:xfrm>
            <a:prstGeom prst="rect">
              <a:avLst/>
            </a:prstGeom>
            <a:noFill/>
            <a:ln w="9525">
              <a:noFill/>
              <a:miter lim="800000"/>
              <a:headEnd/>
              <a:tailEnd/>
            </a:ln>
          </p:spPr>
          <p:txBody>
            <a:bodyPr>
              <a:spAutoFit/>
            </a:bodyPr>
            <a:lstStyle/>
            <a:p>
              <a:pPr algn="ctr">
                <a:spcBef>
                  <a:spcPct val="50000"/>
                </a:spcBef>
              </a:pPr>
              <a:r>
                <a:rPr lang="en-GB" b="1">
                  <a:solidFill>
                    <a:schemeClr val="accent2"/>
                  </a:solidFill>
                  <a:cs typeface="Arial" charset="0"/>
                </a:rPr>
                <a:t>HbA</a:t>
              </a:r>
              <a:r>
                <a:rPr lang="en-GB" b="1" baseline="-25000">
                  <a:solidFill>
                    <a:schemeClr val="accent2"/>
                  </a:solidFill>
                  <a:cs typeface="Arial" charset="0"/>
                </a:rPr>
                <a:t>1c</a:t>
              </a:r>
              <a:endParaRPr lang="en-GB" b="1">
                <a:solidFill>
                  <a:schemeClr val="accent2"/>
                </a:solidFill>
                <a:cs typeface="Arial" charset="0"/>
              </a:endParaRPr>
            </a:p>
          </p:txBody>
        </p:sp>
        <p:sp>
          <p:nvSpPr>
            <p:cNvPr id="57360" name="Text Box 24"/>
            <p:cNvSpPr txBox="1">
              <a:spLocks noChangeArrowheads="1"/>
            </p:cNvSpPr>
            <p:nvPr/>
          </p:nvSpPr>
          <p:spPr bwMode="auto">
            <a:xfrm>
              <a:off x="5113338" y="3203575"/>
              <a:ext cx="1276350" cy="396875"/>
            </a:xfrm>
            <a:prstGeom prst="rect">
              <a:avLst/>
            </a:prstGeom>
            <a:noFill/>
            <a:ln w="9525">
              <a:noFill/>
              <a:miter lim="800000"/>
              <a:headEnd/>
              <a:tailEnd/>
            </a:ln>
          </p:spPr>
          <p:txBody>
            <a:bodyPr>
              <a:spAutoFit/>
            </a:bodyPr>
            <a:lstStyle/>
            <a:p>
              <a:pPr algn="ctr">
                <a:spcBef>
                  <a:spcPct val="50000"/>
                </a:spcBef>
              </a:pPr>
              <a:r>
                <a:rPr lang="en-GB" sz="2000" b="1">
                  <a:solidFill>
                    <a:srgbClr val="FF0000"/>
                  </a:solidFill>
                  <a:cs typeface="Arial" charset="0"/>
                </a:rPr>
                <a:t>37%</a:t>
              </a:r>
            </a:p>
          </p:txBody>
        </p:sp>
        <p:sp>
          <p:nvSpPr>
            <p:cNvPr id="57361" name="Freeform 25"/>
            <p:cNvSpPr>
              <a:spLocks/>
            </p:cNvSpPr>
            <p:nvPr/>
          </p:nvSpPr>
          <p:spPr bwMode="auto">
            <a:xfrm>
              <a:off x="855663" y="3609975"/>
              <a:ext cx="4905375" cy="1795463"/>
            </a:xfrm>
            <a:custGeom>
              <a:avLst/>
              <a:gdLst>
                <a:gd name="T0" fmla="*/ 2147483647 w 2747"/>
                <a:gd name="T1" fmla="*/ 0 h 1131"/>
                <a:gd name="T2" fmla="*/ 2147483647 w 2747"/>
                <a:gd name="T3" fmla="*/ 2147483647 h 1131"/>
                <a:gd name="T4" fmla="*/ 2147483647 w 2747"/>
                <a:gd name="T5" fmla="*/ 2147483647 h 1131"/>
                <a:gd name="T6" fmla="*/ 0 w 2747"/>
                <a:gd name="T7" fmla="*/ 2147483647 h 1131"/>
                <a:gd name="T8" fmla="*/ 2147483647 w 2747"/>
                <a:gd name="T9" fmla="*/ 0 h 1131"/>
                <a:gd name="T10" fmla="*/ 0 60000 65536"/>
                <a:gd name="T11" fmla="*/ 0 60000 65536"/>
                <a:gd name="T12" fmla="*/ 0 60000 65536"/>
                <a:gd name="T13" fmla="*/ 0 60000 65536"/>
                <a:gd name="T14" fmla="*/ 0 60000 65536"/>
                <a:gd name="T15" fmla="*/ 0 w 2747"/>
                <a:gd name="T16" fmla="*/ 0 h 1131"/>
                <a:gd name="T17" fmla="*/ 2747 w 2747"/>
                <a:gd name="T18" fmla="*/ 1131 h 1131"/>
              </a:gdLst>
              <a:ahLst/>
              <a:cxnLst>
                <a:cxn ang="T10">
                  <a:pos x="T0" y="T1"/>
                </a:cxn>
                <a:cxn ang="T11">
                  <a:pos x="T2" y="T3"/>
                </a:cxn>
                <a:cxn ang="T12">
                  <a:pos x="T4" y="T5"/>
                </a:cxn>
                <a:cxn ang="T13">
                  <a:pos x="T6" y="T7"/>
                </a:cxn>
                <a:cxn ang="T14">
                  <a:pos x="T8" y="T9"/>
                </a:cxn>
              </a:cxnLst>
              <a:rect l="T15" t="T16" r="T17" b="T18"/>
              <a:pathLst>
                <a:path w="2747" h="1131">
                  <a:moveTo>
                    <a:pt x="32" y="0"/>
                  </a:moveTo>
                  <a:lnTo>
                    <a:pt x="2747" y="458"/>
                  </a:lnTo>
                  <a:lnTo>
                    <a:pt x="2742" y="1131"/>
                  </a:lnTo>
                  <a:lnTo>
                    <a:pt x="0" y="26"/>
                  </a:lnTo>
                  <a:lnTo>
                    <a:pt x="32" y="0"/>
                  </a:lnTo>
                  <a:close/>
                </a:path>
              </a:pathLst>
            </a:custGeom>
            <a:solidFill>
              <a:srgbClr val="004285"/>
            </a:solidFill>
            <a:ln w="9525" cap="flat" cmpd="sng">
              <a:noFill/>
              <a:prstDash val="solid"/>
              <a:round/>
              <a:headEnd/>
              <a:tailEnd/>
            </a:ln>
          </p:spPr>
          <p:txBody>
            <a:bodyPr wrap="none" anchor="ctr"/>
            <a:lstStyle/>
            <a:p>
              <a:endParaRPr lang="en-GB"/>
            </a:p>
          </p:txBody>
        </p:sp>
        <p:sp>
          <p:nvSpPr>
            <p:cNvPr id="444442" name="AutoShape 26"/>
            <p:cNvSpPr>
              <a:spLocks noChangeArrowheads="1"/>
            </p:cNvSpPr>
            <p:nvPr/>
          </p:nvSpPr>
          <p:spPr bwMode="auto">
            <a:xfrm>
              <a:off x="5057775" y="4310063"/>
              <a:ext cx="1385888" cy="1079500"/>
            </a:xfrm>
            <a:prstGeom prst="downArrow">
              <a:avLst>
                <a:gd name="adj1" fmla="val 50000"/>
                <a:gd name="adj2" fmla="val 25000"/>
              </a:avLst>
            </a:prstGeom>
            <a:solidFill>
              <a:srgbClr val="3366FF"/>
            </a:solidFill>
            <a:ln w="9525">
              <a:solidFill>
                <a:schemeClr val="bg1"/>
              </a:solidFill>
              <a:miter lim="800000"/>
              <a:headEnd/>
              <a:tailEnd/>
            </a:ln>
            <a:effectLst>
              <a:outerShdw dist="107763" dir="2700000" algn="ctr" rotWithShape="0">
                <a:schemeClr val="tx1">
                  <a:alpha val="50000"/>
                </a:schemeClr>
              </a:outerShdw>
            </a:effectLst>
          </p:spPr>
          <p:txBody>
            <a:bodyPr wrap="none" anchor="ctr"/>
            <a:lstStyle/>
            <a:p>
              <a:pPr>
                <a:defRPr/>
              </a:pPr>
              <a:endParaRPr lang="en-GB">
                <a:cs typeface="Arial" charset="0"/>
              </a:endParaRPr>
            </a:p>
          </p:txBody>
        </p:sp>
        <p:sp>
          <p:nvSpPr>
            <p:cNvPr id="57363" name="Text Box 27"/>
            <p:cNvSpPr txBox="1">
              <a:spLocks noChangeArrowheads="1"/>
            </p:cNvSpPr>
            <p:nvPr/>
          </p:nvSpPr>
          <p:spPr bwMode="auto">
            <a:xfrm>
              <a:off x="5113338" y="4651375"/>
              <a:ext cx="1276350" cy="396875"/>
            </a:xfrm>
            <a:prstGeom prst="rect">
              <a:avLst/>
            </a:prstGeom>
            <a:noFill/>
            <a:ln w="9525">
              <a:noFill/>
              <a:miter lim="800000"/>
              <a:headEnd/>
              <a:tailEnd/>
            </a:ln>
          </p:spPr>
          <p:txBody>
            <a:bodyPr>
              <a:spAutoFit/>
            </a:bodyPr>
            <a:lstStyle/>
            <a:p>
              <a:pPr algn="ctr">
                <a:spcBef>
                  <a:spcPct val="50000"/>
                </a:spcBef>
              </a:pPr>
              <a:r>
                <a:rPr lang="en-GB" sz="2000" b="1">
                  <a:solidFill>
                    <a:srgbClr val="FF0000"/>
                  </a:solidFill>
                  <a:cs typeface="Arial" charset="0"/>
                </a:rPr>
                <a:t>14%</a:t>
              </a:r>
            </a:p>
          </p:txBody>
        </p:sp>
        <p:sp>
          <p:nvSpPr>
            <p:cNvPr id="57364" name="Freeform 28"/>
            <p:cNvSpPr>
              <a:spLocks/>
            </p:cNvSpPr>
            <p:nvPr/>
          </p:nvSpPr>
          <p:spPr bwMode="auto">
            <a:xfrm>
              <a:off x="865188" y="1365250"/>
              <a:ext cx="4867275" cy="2201863"/>
            </a:xfrm>
            <a:custGeom>
              <a:avLst/>
              <a:gdLst>
                <a:gd name="T0" fmla="*/ 0 w 2726"/>
                <a:gd name="T1" fmla="*/ 2147483647 h 1387"/>
                <a:gd name="T2" fmla="*/ 2147483647 w 2726"/>
                <a:gd name="T3" fmla="*/ 0 h 1387"/>
                <a:gd name="T4" fmla="*/ 2147483647 w 2726"/>
                <a:gd name="T5" fmla="*/ 2147483647 h 1387"/>
                <a:gd name="T6" fmla="*/ 2147483647 w 2726"/>
                <a:gd name="T7" fmla="*/ 2147483647 h 1387"/>
                <a:gd name="T8" fmla="*/ 0 w 2726"/>
                <a:gd name="T9" fmla="*/ 2147483647 h 1387"/>
                <a:gd name="T10" fmla="*/ 0 60000 65536"/>
                <a:gd name="T11" fmla="*/ 0 60000 65536"/>
                <a:gd name="T12" fmla="*/ 0 60000 65536"/>
                <a:gd name="T13" fmla="*/ 0 60000 65536"/>
                <a:gd name="T14" fmla="*/ 0 60000 65536"/>
                <a:gd name="T15" fmla="*/ 0 w 2726"/>
                <a:gd name="T16" fmla="*/ 0 h 1387"/>
                <a:gd name="T17" fmla="*/ 2726 w 2726"/>
                <a:gd name="T18" fmla="*/ 1387 h 1387"/>
              </a:gdLst>
              <a:ahLst/>
              <a:cxnLst>
                <a:cxn ang="T10">
                  <a:pos x="T0" y="T1"/>
                </a:cxn>
                <a:cxn ang="T11">
                  <a:pos x="T2" y="T3"/>
                </a:cxn>
                <a:cxn ang="T12">
                  <a:pos x="T4" y="T5"/>
                </a:cxn>
                <a:cxn ang="T13">
                  <a:pos x="T6" y="T7"/>
                </a:cxn>
                <a:cxn ang="T14">
                  <a:pos x="T8" y="T9"/>
                </a:cxn>
              </a:cxnLst>
              <a:rect l="T15" t="T16" r="T17" b="T18"/>
              <a:pathLst>
                <a:path w="2726" h="1387">
                  <a:moveTo>
                    <a:pt x="0" y="1360"/>
                  </a:moveTo>
                  <a:lnTo>
                    <a:pt x="2544" y="0"/>
                  </a:lnTo>
                  <a:lnTo>
                    <a:pt x="2726" y="683"/>
                  </a:lnTo>
                  <a:lnTo>
                    <a:pt x="22" y="1387"/>
                  </a:lnTo>
                  <a:lnTo>
                    <a:pt x="0" y="1360"/>
                  </a:lnTo>
                  <a:close/>
                </a:path>
              </a:pathLst>
            </a:custGeom>
            <a:solidFill>
              <a:srgbClr val="004285"/>
            </a:solidFill>
            <a:ln w="9525" cap="flat" cmpd="sng">
              <a:noFill/>
              <a:prstDash val="solid"/>
              <a:round/>
              <a:headEnd/>
              <a:tailEnd/>
            </a:ln>
          </p:spPr>
          <p:txBody>
            <a:bodyPr wrap="none" anchor="ctr"/>
            <a:lstStyle/>
            <a:p>
              <a:endParaRPr lang="en-GB"/>
            </a:p>
          </p:txBody>
        </p:sp>
        <p:sp>
          <p:nvSpPr>
            <p:cNvPr id="57365" name="Text Box 29"/>
            <p:cNvSpPr txBox="1">
              <a:spLocks noChangeArrowheads="1"/>
            </p:cNvSpPr>
            <p:nvPr/>
          </p:nvSpPr>
          <p:spPr bwMode="auto">
            <a:xfrm>
              <a:off x="6967538" y="1547813"/>
              <a:ext cx="2286000" cy="641350"/>
            </a:xfrm>
            <a:prstGeom prst="rect">
              <a:avLst/>
            </a:prstGeom>
            <a:noFill/>
            <a:ln w="9525">
              <a:noFill/>
              <a:miter lim="800000"/>
              <a:headEnd/>
              <a:tailEnd/>
            </a:ln>
          </p:spPr>
          <p:txBody>
            <a:bodyPr>
              <a:spAutoFit/>
            </a:bodyPr>
            <a:lstStyle/>
            <a:p>
              <a:pPr>
                <a:spcBef>
                  <a:spcPct val="50000"/>
                </a:spcBef>
              </a:pPr>
              <a:r>
                <a:rPr lang="en-GB" b="1">
                  <a:solidFill>
                    <a:srgbClr val="FF0000"/>
                  </a:solidFill>
                  <a:cs typeface="Arial" charset="0"/>
                </a:rPr>
                <a:t>Deaths related to diabetes</a:t>
              </a:r>
            </a:p>
          </p:txBody>
        </p:sp>
        <p:sp>
          <p:nvSpPr>
            <p:cNvPr id="57366" name="Line 30"/>
            <p:cNvSpPr>
              <a:spLocks noChangeShapeType="1"/>
            </p:cNvSpPr>
            <p:nvPr/>
          </p:nvSpPr>
          <p:spPr bwMode="auto">
            <a:xfrm flipV="1">
              <a:off x="1681163" y="3455988"/>
              <a:ext cx="2946400" cy="84137"/>
            </a:xfrm>
            <a:prstGeom prst="line">
              <a:avLst/>
            </a:prstGeom>
            <a:noFill/>
            <a:ln w="28575">
              <a:solidFill>
                <a:srgbClr val="0062C5"/>
              </a:solidFill>
              <a:round/>
              <a:headEnd/>
              <a:tailEnd type="triangle" w="med" len="med"/>
            </a:ln>
          </p:spPr>
          <p:txBody>
            <a:bodyPr wrap="none" anchor="ctr"/>
            <a:lstStyle/>
            <a:p>
              <a:endParaRPr lang="en-GB"/>
            </a:p>
          </p:txBody>
        </p:sp>
        <p:sp>
          <p:nvSpPr>
            <p:cNvPr id="57367" name="Line 31"/>
            <p:cNvSpPr>
              <a:spLocks noChangeShapeType="1"/>
            </p:cNvSpPr>
            <p:nvPr/>
          </p:nvSpPr>
          <p:spPr bwMode="auto">
            <a:xfrm flipV="1">
              <a:off x="1671638" y="2185988"/>
              <a:ext cx="2992437" cy="1074737"/>
            </a:xfrm>
            <a:prstGeom prst="line">
              <a:avLst/>
            </a:prstGeom>
            <a:noFill/>
            <a:ln w="28575">
              <a:solidFill>
                <a:srgbClr val="0062C5"/>
              </a:solidFill>
              <a:round/>
              <a:headEnd/>
              <a:tailEnd type="triangle" w="med" len="med"/>
            </a:ln>
          </p:spPr>
          <p:txBody>
            <a:bodyPr wrap="none" anchor="ctr"/>
            <a:lstStyle/>
            <a:p>
              <a:endParaRPr lang="en-GB"/>
            </a:p>
          </p:txBody>
        </p:sp>
        <p:sp>
          <p:nvSpPr>
            <p:cNvPr id="57368" name="Line 32"/>
            <p:cNvSpPr>
              <a:spLocks noChangeShapeType="1"/>
            </p:cNvSpPr>
            <p:nvPr/>
          </p:nvSpPr>
          <p:spPr bwMode="auto">
            <a:xfrm>
              <a:off x="1681163" y="3821113"/>
              <a:ext cx="2963862" cy="752475"/>
            </a:xfrm>
            <a:prstGeom prst="line">
              <a:avLst/>
            </a:prstGeom>
            <a:noFill/>
            <a:ln w="28575">
              <a:solidFill>
                <a:srgbClr val="0062C5"/>
              </a:solidFill>
              <a:round/>
              <a:headEnd/>
              <a:tailEnd type="triangle" w="med" len="med"/>
            </a:ln>
          </p:spPr>
          <p:txBody>
            <a:bodyPr wrap="none" anchor="ctr"/>
            <a:lstStyle/>
            <a:p>
              <a:endParaRPr lang="en-GB"/>
            </a:p>
          </p:txBody>
        </p:sp>
        <p:pic>
          <p:nvPicPr>
            <p:cNvPr id="57369" name="Picture 33"/>
            <p:cNvPicPr>
              <a:picLocks noChangeAspect="1" noChangeArrowheads="1"/>
            </p:cNvPicPr>
            <p:nvPr/>
          </p:nvPicPr>
          <p:blipFill>
            <a:blip r:embed="rId3" cstate="print">
              <a:clrChange>
                <a:clrFrom>
                  <a:srgbClr val="003466"/>
                </a:clrFrom>
                <a:clrTo>
                  <a:srgbClr val="003466">
                    <a:alpha val="0"/>
                  </a:srgbClr>
                </a:clrTo>
              </a:clrChange>
            </a:blip>
            <a:srcRect/>
            <a:stretch>
              <a:fillRect/>
            </a:stretch>
          </p:blipFill>
          <p:spPr bwMode="auto">
            <a:xfrm>
              <a:off x="5611813" y="1381125"/>
              <a:ext cx="1633537" cy="1087438"/>
            </a:xfrm>
            <a:prstGeom prst="rect">
              <a:avLst/>
            </a:prstGeom>
            <a:noFill/>
            <a:ln w="9525">
              <a:noFill/>
              <a:miter lim="800000"/>
              <a:headEnd/>
              <a:tailEnd/>
            </a:ln>
          </p:spPr>
        </p:pic>
        <p:sp>
          <p:nvSpPr>
            <p:cNvPr id="57370" name="Text Box 37"/>
            <p:cNvSpPr txBox="1">
              <a:spLocks noChangeArrowheads="1"/>
            </p:cNvSpPr>
            <p:nvPr/>
          </p:nvSpPr>
          <p:spPr bwMode="auto">
            <a:xfrm>
              <a:off x="6950075" y="3067050"/>
              <a:ext cx="2601913" cy="641350"/>
            </a:xfrm>
            <a:prstGeom prst="rect">
              <a:avLst/>
            </a:prstGeom>
            <a:noFill/>
            <a:ln w="9525">
              <a:noFill/>
              <a:miter lim="800000"/>
              <a:headEnd/>
              <a:tailEnd/>
            </a:ln>
          </p:spPr>
          <p:txBody>
            <a:bodyPr>
              <a:spAutoFit/>
            </a:bodyPr>
            <a:lstStyle/>
            <a:p>
              <a:pPr>
                <a:spcBef>
                  <a:spcPct val="50000"/>
                </a:spcBef>
              </a:pPr>
              <a:r>
                <a:rPr lang="en-GB" b="1">
                  <a:solidFill>
                    <a:srgbClr val="FF0000"/>
                  </a:solidFill>
                  <a:cs typeface="Arial" charset="0"/>
                </a:rPr>
                <a:t>Microvascular complications</a:t>
              </a:r>
            </a:p>
          </p:txBody>
        </p:sp>
        <p:sp>
          <p:nvSpPr>
            <p:cNvPr id="57371" name="Text Box 39"/>
            <p:cNvSpPr txBox="1">
              <a:spLocks noChangeArrowheads="1"/>
            </p:cNvSpPr>
            <p:nvPr/>
          </p:nvSpPr>
          <p:spPr bwMode="auto">
            <a:xfrm>
              <a:off x="85725" y="2794000"/>
              <a:ext cx="1277938" cy="366713"/>
            </a:xfrm>
            <a:prstGeom prst="rect">
              <a:avLst/>
            </a:prstGeom>
            <a:noFill/>
            <a:ln w="9525">
              <a:noFill/>
              <a:miter lim="800000"/>
              <a:headEnd/>
              <a:tailEnd/>
            </a:ln>
          </p:spPr>
          <p:txBody>
            <a:bodyPr>
              <a:spAutoFit/>
            </a:bodyPr>
            <a:lstStyle/>
            <a:p>
              <a:pPr algn="ctr">
                <a:spcBef>
                  <a:spcPct val="50000"/>
                </a:spcBef>
              </a:pPr>
              <a:r>
                <a:rPr lang="en-GB" b="1">
                  <a:solidFill>
                    <a:schemeClr val="accent2"/>
                  </a:solidFill>
                  <a:cs typeface="Arial" charset="0"/>
                </a:rPr>
                <a:t>HbA</a:t>
              </a:r>
              <a:r>
                <a:rPr lang="en-GB" b="1" baseline="-25000">
                  <a:solidFill>
                    <a:schemeClr val="accent2"/>
                  </a:solidFill>
                  <a:cs typeface="Arial" charset="0"/>
                </a:rPr>
                <a:t>1c</a:t>
              </a:r>
              <a:endParaRPr lang="en-GB" b="1">
                <a:solidFill>
                  <a:schemeClr val="accent2"/>
                </a:solidFill>
                <a:cs typeface="Arial" charset="0"/>
              </a:endParaRPr>
            </a:p>
          </p:txBody>
        </p:sp>
        <p:sp>
          <p:nvSpPr>
            <p:cNvPr id="444456" name="AutoShape 40"/>
            <p:cNvSpPr>
              <a:spLocks noChangeArrowheads="1"/>
            </p:cNvSpPr>
            <p:nvPr/>
          </p:nvSpPr>
          <p:spPr bwMode="auto">
            <a:xfrm>
              <a:off x="5057775" y="2862263"/>
              <a:ext cx="1385888" cy="1079500"/>
            </a:xfrm>
            <a:prstGeom prst="downArrow">
              <a:avLst>
                <a:gd name="adj1" fmla="val 50000"/>
                <a:gd name="adj2" fmla="val 25000"/>
              </a:avLst>
            </a:prstGeom>
            <a:solidFill>
              <a:srgbClr val="3366FF"/>
            </a:solidFill>
            <a:ln w="9525">
              <a:solidFill>
                <a:schemeClr val="bg1"/>
              </a:solidFill>
              <a:miter lim="800000"/>
              <a:headEnd/>
              <a:tailEnd/>
            </a:ln>
            <a:effectLst>
              <a:outerShdw dist="107763" dir="2700000" algn="ctr" rotWithShape="0">
                <a:schemeClr val="tx1">
                  <a:alpha val="50000"/>
                </a:schemeClr>
              </a:outerShdw>
            </a:effectLst>
          </p:spPr>
          <p:txBody>
            <a:bodyPr wrap="none" anchor="ctr"/>
            <a:lstStyle/>
            <a:p>
              <a:pPr>
                <a:defRPr/>
              </a:pPr>
              <a:endParaRPr lang="en-GB">
                <a:cs typeface="Arial" charset="0"/>
              </a:endParaRPr>
            </a:p>
          </p:txBody>
        </p:sp>
        <p:sp>
          <p:nvSpPr>
            <p:cNvPr id="57373" name="Text Box 41"/>
            <p:cNvSpPr txBox="1">
              <a:spLocks noChangeArrowheads="1"/>
            </p:cNvSpPr>
            <p:nvPr/>
          </p:nvSpPr>
          <p:spPr bwMode="auto">
            <a:xfrm>
              <a:off x="5113338" y="3203575"/>
              <a:ext cx="1276350" cy="396875"/>
            </a:xfrm>
            <a:prstGeom prst="rect">
              <a:avLst/>
            </a:prstGeom>
            <a:noFill/>
            <a:ln w="9525">
              <a:noFill/>
              <a:miter lim="800000"/>
              <a:headEnd/>
              <a:tailEnd/>
            </a:ln>
          </p:spPr>
          <p:txBody>
            <a:bodyPr>
              <a:spAutoFit/>
            </a:bodyPr>
            <a:lstStyle/>
            <a:p>
              <a:pPr algn="ctr">
                <a:spcBef>
                  <a:spcPct val="50000"/>
                </a:spcBef>
              </a:pPr>
              <a:r>
                <a:rPr lang="en-GB" sz="2000" b="1">
                  <a:solidFill>
                    <a:srgbClr val="FF0000"/>
                  </a:solidFill>
                  <a:cs typeface="Arial" charset="0"/>
                </a:rPr>
                <a:t>37%</a:t>
              </a:r>
            </a:p>
          </p:txBody>
        </p:sp>
        <p:sp>
          <p:nvSpPr>
            <p:cNvPr id="57374" name="Freeform 42"/>
            <p:cNvSpPr>
              <a:spLocks/>
            </p:cNvSpPr>
            <p:nvPr/>
          </p:nvSpPr>
          <p:spPr bwMode="auto">
            <a:xfrm>
              <a:off x="855663" y="3609975"/>
              <a:ext cx="4905375" cy="1795463"/>
            </a:xfrm>
            <a:custGeom>
              <a:avLst/>
              <a:gdLst>
                <a:gd name="T0" fmla="*/ 2147483647 w 2747"/>
                <a:gd name="T1" fmla="*/ 0 h 1131"/>
                <a:gd name="T2" fmla="*/ 2147483647 w 2747"/>
                <a:gd name="T3" fmla="*/ 2147483647 h 1131"/>
                <a:gd name="T4" fmla="*/ 2147483647 w 2747"/>
                <a:gd name="T5" fmla="*/ 2147483647 h 1131"/>
                <a:gd name="T6" fmla="*/ 0 w 2747"/>
                <a:gd name="T7" fmla="*/ 2147483647 h 1131"/>
                <a:gd name="T8" fmla="*/ 2147483647 w 2747"/>
                <a:gd name="T9" fmla="*/ 0 h 1131"/>
                <a:gd name="T10" fmla="*/ 0 60000 65536"/>
                <a:gd name="T11" fmla="*/ 0 60000 65536"/>
                <a:gd name="T12" fmla="*/ 0 60000 65536"/>
                <a:gd name="T13" fmla="*/ 0 60000 65536"/>
                <a:gd name="T14" fmla="*/ 0 60000 65536"/>
                <a:gd name="T15" fmla="*/ 0 w 2747"/>
                <a:gd name="T16" fmla="*/ 0 h 1131"/>
                <a:gd name="T17" fmla="*/ 2747 w 2747"/>
                <a:gd name="T18" fmla="*/ 1131 h 1131"/>
              </a:gdLst>
              <a:ahLst/>
              <a:cxnLst>
                <a:cxn ang="T10">
                  <a:pos x="T0" y="T1"/>
                </a:cxn>
                <a:cxn ang="T11">
                  <a:pos x="T2" y="T3"/>
                </a:cxn>
                <a:cxn ang="T12">
                  <a:pos x="T4" y="T5"/>
                </a:cxn>
                <a:cxn ang="T13">
                  <a:pos x="T6" y="T7"/>
                </a:cxn>
                <a:cxn ang="T14">
                  <a:pos x="T8" y="T9"/>
                </a:cxn>
              </a:cxnLst>
              <a:rect l="T15" t="T16" r="T17" b="T18"/>
              <a:pathLst>
                <a:path w="2747" h="1131">
                  <a:moveTo>
                    <a:pt x="32" y="0"/>
                  </a:moveTo>
                  <a:lnTo>
                    <a:pt x="2747" y="458"/>
                  </a:lnTo>
                  <a:lnTo>
                    <a:pt x="2742" y="1131"/>
                  </a:lnTo>
                  <a:lnTo>
                    <a:pt x="0" y="26"/>
                  </a:lnTo>
                  <a:lnTo>
                    <a:pt x="32" y="0"/>
                  </a:lnTo>
                  <a:close/>
                </a:path>
              </a:pathLst>
            </a:custGeom>
            <a:solidFill>
              <a:srgbClr val="004285"/>
            </a:solidFill>
            <a:ln w="9525" cap="flat" cmpd="sng">
              <a:noFill/>
              <a:prstDash val="solid"/>
              <a:round/>
              <a:headEnd/>
              <a:tailEnd/>
            </a:ln>
          </p:spPr>
          <p:txBody>
            <a:bodyPr wrap="none" anchor="ctr"/>
            <a:lstStyle/>
            <a:p>
              <a:endParaRPr lang="en-GB"/>
            </a:p>
          </p:txBody>
        </p:sp>
        <p:sp>
          <p:nvSpPr>
            <p:cNvPr id="444459" name="AutoShape 43"/>
            <p:cNvSpPr>
              <a:spLocks noChangeArrowheads="1"/>
            </p:cNvSpPr>
            <p:nvPr/>
          </p:nvSpPr>
          <p:spPr bwMode="auto">
            <a:xfrm>
              <a:off x="5057775" y="4310063"/>
              <a:ext cx="1385888" cy="1079500"/>
            </a:xfrm>
            <a:prstGeom prst="downArrow">
              <a:avLst>
                <a:gd name="adj1" fmla="val 50000"/>
                <a:gd name="adj2" fmla="val 25000"/>
              </a:avLst>
            </a:prstGeom>
            <a:solidFill>
              <a:srgbClr val="3366FF"/>
            </a:solidFill>
            <a:ln w="9525">
              <a:solidFill>
                <a:schemeClr val="bg1"/>
              </a:solidFill>
              <a:miter lim="800000"/>
              <a:headEnd/>
              <a:tailEnd/>
            </a:ln>
            <a:effectLst>
              <a:outerShdw dist="107763" dir="2700000" algn="ctr" rotWithShape="0">
                <a:schemeClr val="tx1">
                  <a:alpha val="50000"/>
                </a:schemeClr>
              </a:outerShdw>
            </a:effectLst>
          </p:spPr>
          <p:txBody>
            <a:bodyPr wrap="none" anchor="ctr"/>
            <a:lstStyle/>
            <a:p>
              <a:pPr>
                <a:defRPr/>
              </a:pPr>
              <a:endParaRPr lang="en-GB">
                <a:cs typeface="Arial" charset="0"/>
              </a:endParaRPr>
            </a:p>
          </p:txBody>
        </p:sp>
        <p:sp>
          <p:nvSpPr>
            <p:cNvPr id="57376" name="Text Box 44"/>
            <p:cNvSpPr txBox="1">
              <a:spLocks noChangeArrowheads="1"/>
            </p:cNvSpPr>
            <p:nvPr/>
          </p:nvSpPr>
          <p:spPr bwMode="auto">
            <a:xfrm>
              <a:off x="5113338" y="4651375"/>
              <a:ext cx="1276350" cy="396875"/>
            </a:xfrm>
            <a:prstGeom prst="rect">
              <a:avLst/>
            </a:prstGeom>
            <a:noFill/>
            <a:ln w="9525">
              <a:noFill/>
              <a:miter lim="800000"/>
              <a:headEnd/>
              <a:tailEnd/>
            </a:ln>
          </p:spPr>
          <p:txBody>
            <a:bodyPr>
              <a:spAutoFit/>
            </a:bodyPr>
            <a:lstStyle/>
            <a:p>
              <a:pPr algn="ctr">
                <a:spcBef>
                  <a:spcPct val="50000"/>
                </a:spcBef>
              </a:pPr>
              <a:r>
                <a:rPr lang="en-GB" sz="2000" b="1">
                  <a:solidFill>
                    <a:srgbClr val="FF0000"/>
                  </a:solidFill>
                  <a:cs typeface="Arial" charset="0"/>
                </a:rPr>
                <a:t>14%</a:t>
              </a:r>
            </a:p>
          </p:txBody>
        </p:sp>
        <p:sp>
          <p:nvSpPr>
            <p:cNvPr id="57377" name="Freeform 45"/>
            <p:cNvSpPr>
              <a:spLocks/>
            </p:cNvSpPr>
            <p:nvPr/>
          </p:nvSpPr>
          <p:spPr bwMode="auto">
            <a:xfrm>
              <a:off x="865188" y="1365250"/>
              <a:ext cx="4867275" cy="2201863"/>
            </a:xfrm>
            <a:custGeom>
              <a:avLst/>
              <a:gdLst>
                <a:gd name="T0" fmla="*/ 0 w 2726"/>
                <a:gd name="T1" fmla="*/ 2147483647 h 1387"/>
                <a:gd name="T2" fmla="*/ 2147483647 w 2726"/>
                <a:gd name="T3" fmla="*/ 0 h 1387"/>
                <a:gd name="T4" fmla="*/ 2147483647 w 2726"/>
                <a:gd name="T5" fmla="*/ 2147483647 h 1387"/>
                <a:gd name="T6" fmla="*/ 2147483647 w 2726"/>
                <a:gd name="T7" fmla="*/ 2147483647 h 1387"/>
                <a:gd name="T8" fmla="*/ 0 w 2726"/>
                <a:gd name="T9" fmla="*/ 2147483647 h 1387"/>
                <a:gd name="T10" fmla="*/ 0 60000 65536"/>
                <a:gd name="T11" fmla="*/ 0 60000 65536"/>
                <a:gd name="T12" fmla="*/ 0 60000 65536"/>
                <a:gd name="T13" fmla="*/ 0 60000 65536"/>
                <a:gd name="T14" fmla="*/ 0 60000 65536"/>
                <a:gd name="T15" fmla="*/ 0 w 2726"/>
                <a:gd name="T16" fmla="*/ 0 h 1387"/>
                <a:gd name="T17" fmla="*/ 2726 w 2726"/>
                <a:gd name="T18" fmla="*/ 1387 h 1387"/>
              </a:gdLst>
              <a:ahLst/>
              <a:cxnLst>
                <a:cxn ang="T10">
                  <a:pos x="T0" y="T1"/>
                </a:cxn>
                <a:cxn ang="T11">
                  <a:pos x="T2" y="T3"/>
                </a:cxn>
                <a:cxn ang="T12">
                  <a:pos x="T4" y="T5"/>
                </a:cxn>
                <a:cxn ang="T13">
                  <a:pos x="T6" y="T7"/>
                </a:cxn>
                <a:cxn ang="T14">
                  <a:pos x="T8" y="T9"/>
                </a:cxn>
              </a:cxnLst>
              <a:rect l="T15" t="T16" r="T17" b="T18"/>
              <a:pathLst>
                <a:path w="2726" h="1387">
                  <a:moveTo>
                    <a:pt x="0" y="1360"/>
                  </a:moveTo>
                  <a:lnTo>
                    <a:pt x="2544" y="0"/>
                  </a:lnTo>
                  <a:lnTo>
                    <a:pt x="2726" y="683"/>
                  </a:lnTo>
                  <a:lnTo>
                    <a:pt x="22" y="1387"/>
                  </a:lnTo>
                  <a:lnTo>
                    <a:pt x="0" y="1360"/>
                  </a:lnTo>
                  <a:close/>
                </a:path>
              </a:pathLst>
            </a:custGeom>
            <a:solidFill>
              <a:srgbClr val="004285"/>
            </a:solidFill>
            <a:ln w="9525" cap="flat" cmpd="sng">
              <a:noFill/>
              <a:prstDash val="solid"/>
              <a:round/>
              <a:headEnd/>
              <a:tailEnd/>
            </a:ln>
          </p:spPr>
          <p:txBody>
            <a:bodyPr wrap="none" anchor="ctr"/>
            <a:lstStyle/>
            <a:p>
              <a:endParaRPr lang="en-GB"/>
            </a:p>
          </p:txBody>
        </p:sp>
        <p:sp>
          <p:nvSpPr>
            <p:cNvPr id="57378" name="Text Box 46"/>
            <p:cNvSpPr txBox="1">
              <a:spLocks noChangeArrowheads="1"/>
            </p:cNvSpPr>
            <p:nvPr/>
          </p:nvSpPr>
          <p:spPr bwMode="auto">
            <a:xfrm>
              <a:off x="6967538" y="1547813"/>
              <a:ext cx="2286000" cy="641350"/>
            </a:xfrm>
            <a:prstGeom prst="rect">
              <a:avLst/>
            </a:prstGeom>
            <a:noFill/>
            <a:ln w="9525">
              <a:noFill/>
              <a:miter lim="800000"/>
              <a:headEnd/>
              <a:tailEnd/>
            </a:ln>
          </p:spPr>
          <p:txBody>
            <a:bodyPr>
              <a:spAutoFit/>
            </a:bodyPr>
            <a:lstStyle/>
            <a:p>
              <a:pPr>
                <a:spcBef>
                  <a:spcPct val="50000"/>
                </a:spcBef>
              </a:pPr>
              <a:r>
                <a:rPr lang="en-GB" b="1">
                  <a:solidFill>
                    <a:srgbClr val="FF0000"/>
                  </a:solidFill>
                  <a:cs typeface="Arial" charset="0"/>
                </a:rPr>
                <a:t>Deaths related to diabetes</a:t>
              </a:r>
            </a:p>
          </p:txBody>
        </p:sp>
        <p:sp>
          <p:nvSpPr>
            <p:cNvPr id="444463" name="AutoShape 47"/>
            <p:cNvSpPr>
              <a:spLocks noChangeArrowheads="1"/>
            </p:cNvSpPr>
            <p:nvPr/>
          </p:nvSpPr>
          <p:spPr bwMode="auto">
            <a:xfrm>
              <a:off x="5057775" y="1360488"/>
              <a:ext cx="1385888" cy="1079500"/>
            </a:xfrm>
            <a:prstGeom prst="downArrow">
              <a:avLst>
                <a:gd name="adj1" fmla="val 50000"/>
                <a:gd name="adj2" fmla="val 25000"/>
              </a:avLst>
            </a:prstGeom>
            <a:solidFill>
              <a:srgbClr val="3366FF"/>
            </a:solidFill>
            <a:ln w="9525">
              <a:solidFill>
                <a:schemeClr val="bg1"/>
              </a:solidFill>
              <a:miter lim="800000"/>
              <a:headEnd/>
              <a:tailEnd/>
            </a:ln>
            <a:effectLst>
              <a:outerShdw dist="107763" dir="2700000" algn="ctr" rotWithShape="0">
                <a:schemeClr val="tx1">
                  <a:alpha val="50000"/>
                </a:schemeClr>
              </a:outerShdw>
            </a:effectLst>
          </p:spPr>
          <p:txBody>
            <a:bodyPr wrap="none" anchor="ctr"/>
            <a:lstStyle/>
            <a:p>
              <a:pPr>
                <a:defRPr/>
              </a:pPr>
              <a:endParaRPr lang="en-GB">
                <a:cs typeface="Arial" charset="0"/>
              </a:endParaRPr>
            </a:p>
          </p:txBody>
        </p:sp>
        <p:sp>
          <p:nvSpPr>
            <p:cNvPr id="57380" name="Line 48"/>
            <p:cNvSpPr>
              <a:spLocks noChangeShapeType="1"/>
            </p:cNvSpPr>
            <p:nvPr/>
          </p:nvSpPr>
          <p:spPr bwMode="auto">
            <a:xfrm flipV="1">
              <a:off x="1681163" y="3455988"/>
              <a:ext cx="2946400" cy="84137"/>
            </a:xfrm>
            <a:prstGeom prst="line">
              <a:avLst/>
            </a:prstGeom>
            <a:noFill/>
            <a:ln w="28575">
              <a:solidFill>
                <a:srgbClr val="0062C5"/>
              </a:solidFill>
              <a:round/>
              <a:headEnd/>
              <a:tailEnd type="triangle" w="med" len="med"/>
            </a:ln>
          </p:spPr>
          <p:txBody>
            <a:bodyPr wrap="none" anchor="ctr"/>
            <a:lstStyle/>
            <a:p>
              <a:endParaRPr lang="en-GB"/>
            </a:p>
          </p:txBody>
        </p:sp>
        <p:sp>
          <p:nvSpPr>
            <p:cNvPr id="57381" name="Line 49"/>
            <p:cNvSpPr>
              <a:spLocks noChangeShapeType="1"/>
            </p:cNvSpPr>
            <p:nvPr/>
          </p:nvSpPr>
          <p:spPr bwMode="auto">
            <a:xfrm flipV="1">
              <a:off x="1671638" y="2185988"/>
              <a:ext cx="2992437" cy="1074737"/>
            </a:xfrm>
            <a:prstGeom prst="line">
              <a:avLst/>
            </a:prstGeom>
            <a:noFill/>
            <a:ln w="28575">
              <a:solidFill>
                <a:srgbClr val="0062C5"/>
              </a:solidFill>
              <a:round/>
              <a:headEnd/>
              <a:tailEnd type="triangle" w="med" len="med"/>
            </a:ln>
          </p:spPr>
          <p:txBody>
            <a:bodyPr wrap="none" anchor="ctr"/>
            <a:lstStyle/>
            <a:p>
              <a:endParaRPr lang="en-GB"/>
            </a:p>
          </p:txBody>
        </p:sp>
        <p:sp>
          <p:nvSpPr>
            <p:cNvPr id="57382" name="Line 50"/>
            <p:cNvSpPr>
              <a:spLocks noChangeShapeType="1"/>
            </p:cNvSpPr>
            <p:nvPr/>
          </p:nvSpPr>
          <p:spPr bwMode="auto">
            <a:xfrm>
              <a:off x="1681163" y="3821113"/>
              <a:ext cx="2963862" cy="752475"/>
            </a:xfrm>
            <a:prstGeom prst="line">
              <a:avLst/>
            </a:prstGeom>
            <a:noFill/>
            <a:ln w="28575">
              <a:solidFill>
                <a:srgbClr val="0062C5"/>
              </a:solidFill>
              <a:round/>
              <a:headEnd/>
              <a:tailEnd type="triangle" w="med" len="med"/>
            </a:ln>
          </p:spPr>
          <p:txBody>
            <a:bodyPr wrap="none" anchor="ctr"/>
            <a:lstStyle/>
            <a:p>
              <a:endParaRPr lang="en-GB"/>
            </a:p>
          </p:txBody>
        </p:sp>
        <p:pic>
          <p:nvPicPr>
            <p:cNvPr id="57383" name="Picture 51"/>
            <p:cNvPicPr>
              <a:picLocks noChangeAspect="1" noChangeArrowheads="1"/>
            </p:cNvPicPr>
            <p:nvPr/>
          </p:nvPicPr>
          <p:blipFill>
            <a:blip r:embed="rId3" cstate="print">
              <a:clrChange>
                <a:clrFrom>
                  <a:srgbClr val="003466"/>
                </a:clrFrom>
                <a:clrTo>
                  <a:srgbClr val="003466">
                    <a:alpha val="0"/>
                  </a:srgbClr>
                </a:clrTo>
              </a:clrChange>
            </a:blip>
            <a:srcRect/>
            <a:stretch>
              <a:fillRect/>
            </a:stretch>
          </p:blipFill>
          <p:spPr bwMode="auto">
            <a:xfrm>
              <a:off x="5622925" y="1381125"/>
              <a:ext cx="1633538" cy="1087438"/>
            </a:xfrm>
            <a:prstGeom prst="rect">
              <a:avLst/>
            </a:prstGeom>
            <a:noFill/>
            <a:ln w="9525">
              <a:noFill/>
              <a:miter lim="800000"/>
              <a:headEnd/>
              <a:tailEnd/>
            </a:ln>
          </p:spPr>
        </p:pic>
        <p:sp>
          <p:nvSpPr>
            <p:cNvPr id="57384" name="Text Box 55"/>
            <p:cNvSpPr txBox="1">
              <a:spLocks noChangeArrowheads="1"/>
            </p:cNvSpPr>
            <p:nvPr/>
          </p:nvSpPr>
          <p:spPr bwMode="auto">
            <a:xfrm>
              <a:off x="6961188" y="3067050"/>
              <a:ext cx="2601912" cy="641350"/>
            </a:xfrm>
            <a:prstGeom prst="rect">
              <a:avLst/>
            </a:prstGeom>
            <a:noFill/>
            <a:ln w="9525">
              <a:noFill/>
              <a:miter lim="800000"/>
              <a:headEnd/>
              <a:tailEnd/>
            </a:ln>
          </p:spPr>
          <p:txBody>
            <a:bodyPr>
              <a:spAutoFit/>
            </a:bodyPr>
            <a:lstStyle/>
            <a:p>
              <a:pPr>
                <a:spcBef>
                  <a:spcPct val="50000"/>
                </a:spcBef>
              </a:pPr>
              <a:r>
                <a:rPr lang="en-GB" b="1">
                  <a:solidFill>
                    <a:srgbClr val="FF0000"/>
                  </a:solidFill>
                  <a:cs typeface="Arial" charset="0"/>
                </a:rPr>
                <a:t>Microvascular complications</a:t>
              </a:r>
            </a:p>
          </p:txBody>
        </p:sp>
        <p:sp>
          <p:nvSpPr>
            <p:cNvPr id="57385" name="Text Box 58"/>
            <p:cNvSpPr txBox="1">
              <a:spLocks noChangeArrowheads="1"/>
            </p:cNvSpPr>
            <p:nvPr/>
          </p:nvSpPr>
          <p:spPr bwMode="auto">
            <a:xfrm>
              <a:off x="96838" y="2794000"/>
              <a:ext cx="1277937" cy="366713"/>
            </a:xfrm>
            <a:prstGeom prst="rect">
              <a:avLst/>
            </a:prstGeom>
            <a:noFill/>
            <a:ln w="9525">
              <a:noFill/>
              <a:miter lim="800000"/>
              <a:headEnd/>
              <a:tailEnd/>
            </a:ln>
          </p:spPr>
          <p:txBody>
            <a:bodyPr>
              <a:spAutoFit/>
            </a:bodyPr>
            <a:lstStyle/>
            <a:p>
              <a:pPr algn="ctr">
                <a:spcBef>
                  <a:spcPct val="50000"/>
                </a:spcBef>
              </a:pPr>
              <a:r>
                <a:rPr lang="en-GB" b="1">
                  <a:solidFill>
                    <a:schemeClr val="accent2"/>
                  </a:solidFill>
                  <a:cs typeface="Arial" charset="0"/>
                </a:rPr>
                <a:t>HbA</a:t>
              </a:r>
              <a:r>
                <a:rPr lang="en-GB" b="1" baseline="-25000">
                  <a:solidFill>
                    <a:schemeClr val="accent2"/>
                  </a:solidFill>
                  <a:cs typeface="Arial" charset="0"/>
                </a:rPr>
                <a:t>1c</a:t>
              </a:r>
              <a:endParaRPr lang="en-GB" b="1">
                <a:solidFill>
                  <a:schemeClr val="accent2"/>
                </a:solidFill>
                <a:cs typeface="Arial" charset="0"/>
              </a:endParaRPr>
            </a:p>
          </p:txBody>
        </p:sp>
        <p:sp>
          <p:nvSpPr>
            <p:cNvPr id="444475" name="AutoShape 59"/>
            <p:cNvSpPr>
              <a:spLocks noChangeArrowheads="1"/>
            </p:cNvSpPr>
            <p:nvPr/>
          </p:nvSpPr>
          <p:spPr bwMode="auto">
            <a:xfrm>
              <a:off x="5068888" y="2862263"/>
              <a:ext cx="1385887" cy="1079500"/>
            </a:xfrm>
            <a:prstGeom prst="downArrow">
              <a:avLst>
                <a:gd name="adj1" fmla="val 50000"/>
                <a:gd name="adj2" fmla="val 25000"/>
              </a:avLst>
            </a:prstGeom>
            <a:solidFill>
              <a:srgbClr val="3366FF"/>
            </a:solidFill>
            <a:ln w="9525">
              <a:solidFill>
                <a:schemeClr val="bg1"/>
              </a:solidFill>
              <a:miter lim="800000"/>
              <a:headEnd/>
              <a:tailEnd/>
            </a:ln>
            <a:effectLst>
              <a:outerShdw dist="107763" dir="2700000" algn="ctr" rotWithShape="0">
                <a:schemeClr val="tx1">
                  <a:alpha val="50000"/>
                </a:schemeClr>
              </a:outerShdw>
            </a:effectLst>
          </p:spPr>
          <p:txBody>
            <a:bodyPr wrap="none" anchor="ctr"/>
            <a:lstStyle/>
            <a:p>
              <a:pPr>
                <a:defRPr/>
              </a:pPr>
              <a:endParaRPr lang="en-GB">
                <a:cs typeface="Arial" charset="0"/>
              </a:endParaRPr>
            </a:p>
          </p:txBody>
        </p:sp>
        <p:sp>
          <p:nvSpPr>
            <p:cNvPr id="57387" name="Text Box 60"/>
            <p:cNvSpPr txBox="1">
              <a:spLocks noChangeArrowheads="1"/>
            </p:cNvSpPr>
            <p:nvPr/>
          </p:nvSpPr>
          <p:spPr bwMode="auto">
            <a:xfrm>
              <a:off x="5124450" y="3203575"/>
              <a:ext cx="1276350" cy="396875"/>
            </a:xfrm>
            <a:prstGeom prst="rect">
              <a:avLst/>
            </a:prstGeom>
            <a:noFill/>
            <a:ln w="9525">
              <a:noFill/>
              <a:miter lim="800000"/>
              <a:headEnd/>
              <a:tailEnd/>
            </a:ln>
          </p:spPr>
          <p:txBody>
            <a:bodyPr>
              <a:spAutoFit/>
            </a:bodyPr>
            <a:lstStyle/>
            <a:p>
              <a:pPr algn="ctr">
                <a:spcBef>
                  <a:spcPct val="50000"/>
                </a:spcBef>
              </a:pPr>
              <a:r>
                <a:rPr lang="en-GB" sz="2000" b="1">
                  <a:solidFill>
                    <a:srgbClr val="FF0000"/>
                  </a:solidFill>
                  <a:cs typeface="Arial" charset="0"/>
                </a:rPr>
                <a:t>37%</a:t>
              </a:r>
            </a:p>
          </p:txBody>
        </p:sp>
        <p:sp>
          <p:nvSpPr>
            <p:cNvPr id="57388" name="Freeform 61"/>
            <p:cNvSpPr>
              <a:spLocks/>
            </p:cNvSpPr>
            <p:nvPr/>
          </p:nvSpPr>
          <p:spPr bwMode="auto">
            <a:xfrm>
              <a:off x="866775" y="3609975"/>
              <a:ext cx="4905375" cy="1795463"/>
            </a:xfrm>
            <a:custGeom>
              <a:avLst/>
              <a:gdLst>
                <a:gd name="T0" fmla="*/ 2147483647 w 2747"/>
                <a:gd name="T1" fmla="*/ 0 h 1131"/>
                <a:gd name="T2" fmla="*/ 2147483647 w 2747"/>
                <a:gd name="T3" fmla="*/ 2147483647 h 1131"/>
                <a:gd name="T4" fmla="*/ 2147483647 w 2747"/>
                <a:gd name="T5" fmla="*/ 2147483647 h 1131"/>
                <a:gd name="T6" fmla="*/ 0 w 2747"/>
                <a:gd name="T7" fmla="*/ 2147483647 h 1131"/>
                <a:gd name="T8" fmla="*/ 2147483647 w 2747"/>
                <a:gd name="T9" fmla="*/ 0 h 1131"/>
                <a:gd name="T10" fmla="*/ 0 60000 65536"/>
                <a:gd name="T11" fmla="*/ 0 60000 65536"/>
                <a:gd name="T12" fmla="*/ 0 60000 65536"/>
                <a:gd name="T13" fmla="*/ 0 60000 65536"/>
                <a:gd name="T14" fmla="*/ 0 60000 65536"/>
                <a:gd name="T15" fmla="*/ 0 w 2747"/>
                <a:gd name="T16" fmla="*/ 0 h 1131"/>
                <a:gd name="T17" fmla="*/ 2747 w 2747"/>
                <a:gd name="T18" fmla="*/ 1131 h 1131"/>
              </a:gdLst>
              <a:ahLst/>
              <a:cxnLst>
                <a:cxn ang="T10">
                  <a:pos x="T0" y="T1"/>
                </a:cxn>
                <a:cxn ang="T11">
                  <a:pos x="T2" y="T3"/>
                </a:cxn>
                <a:cxn ang="T12">
                  <a:pos x="T4" y="T5"/>
                </a:cxn>
                <a:cxn ang="T13">
                  <a:pos x="T6" y="T7"/>
                </a:cxn>
                <a:cxn ang="T14">
                  <a:pos x="T8" y="T9"/>
                </a:cxn>
              </a:cxnLst>
              <a:rect l="T15" t="T16" r="T17" b="T18"/>
              <a:pathLst>
                <a:path w="2747" h="1131">
                  <a:moveTo>
                    <a:pt x="32" y="0"/>
                  </a:moveTo>
                  <a:lnTo>
                    <a:pt x="2747" y="458"/>
                  </a:lnTo>
                  <a:lnTo>
                    <a:pt x="2742" y="1131"/>
                  </a:lnTo>
                  <a:lnTo>
                    <a:pt x="0" y="26"/>
                  </a:lnTo>
                  <a:lnTo>
                    <a:pt x="32" y="0"/>
                  </a:lnTo>
                  <a:close/>
                </a:path>
              </a:pathLst>
            </a:custGeom>
            <a:solidFill>
              <a:srgbClr val="004285"/>
            </a:solidFill>
            <a:ln w="9525" cap="flat" cmpd="sng">
              <a:noFill/>
              <a:prstDash val="solid"/>
              <a:round/>
              <a:headEnd/>
              <a:tailEnd/>
            </a:ln>
          </p:spPr>
          <p:txBody>
            <a:bodyPr wrap="none" anchor="ctr"/>
            <a:lstStyle/>
            <a:p>
              <a:endParaRPr lang="en-GB"/>
            </a:p>
          </p:txBody>
        </p:sp>
        <p:sp>
          <p:nvSpPr>
            <p:cNvPr id="444478" name="AutoShape 62"/>
            <p:cNvSpPr>
              <a:spLocks noChangeArrowheads="1"/>
            </p:cNvSpPr>
            <p:nvPr/>
          </p:nvSpPr>
          <p:spPr bwMode="auto">
            <a:xfrm>
              <a:off x="5068888" y="4310063"/>
              <a:ext cx="1385887" cy="1079500"/>
            </a:xfrm>
            <a:prstGeom prst="downArrow">
              <a:avLst>
                <a:gd name="adj1" fmla="val 50000"/>
                <a:gd name="adj2" fmla="val 25000"/>
              </a:avLst>
            </a:prstGeom>
            <a:solidFill>
              <a:srgbClr val="3366FF"/>
            </a:solidFill>
            <a:ln w="9525">
              <a:solidFill>
                <a:schemeClr val="bg1"/>
              </a:solidFill>
              <a:miter lim="800000"/>
              <a:headEnd/>
              <a:tailEnd/>
            </a:ln>
            <a:effectLst>
              <a:outerShdw dist="107763" dir="2700000" algn="ctr" rotWithShape="0">
                <a:schemeClr val="tx1">
                  <a:alpha val="50000"/>
                </a:schemeClr>
              </a:outerShdw>
            </a:effectLst>
          </p:spPr>
          <p:txBody>
            <a:bodyPr wrap="none" anchor="ctr"/>
            <a:lstStyle/>
            <a:p>
              <a:pPr>
                <a:defRPr/>
              </a:pPr>
              <a:endParaRPr lang="en-GB">
                <a:cs typeface="Arial" charset="0"/>
              </a:endParaRPr>
            </a:p>
          </p:txBody>
        </p:sp>
        <p:sp>
          <p:nvSpPr>
            <p:cNvPr id="57390" name="Text Box 63"/>
            <p:cNvSpPr txBox="1">
              <a:spLocks noChangeArrowheads="1"/>
            </p:cNvSpPr>
            <p:nvPr/>
          </p:nvSpPr>
          <p:spPr bwMode="auto">
            <a:xfrm>
              <a:off x="5124450" y="4651375"/>
              <a:ext cx="1276350" cy="396875"/>
            </a:xfrm>
            <a:prstGeom prst="rect">
              <a:avLst/>
            </a:prstGeom>
            <a:noFill/>
            <a:ln w="9525">
              <a:noFill/>
              <a:miter lim="800000"/>
              <a:headEnd/>
              <a:tailEnd/>
            </a:ln>
          </p:spPr>
          <p:txBody>
            <a:bodyPr>
              <a:spAutoFit/>
            </a:bodyPr>
            <a:lstStyle/>
            <a:p>
              <a:pPr algn="ctr">
                <a:spcBef>
                  <a:spcPct val="50000"/>
                </a:spcBef>
              </a:pPr>
              <a:r>
                <a:rPr lang="en-GB" sz="2000" b="1">
                  <a:solidFill>
                    <a:srgbClr val="FF0000"/>
                  </a:solidFill>
                  <a:cs typeface="Arial" charset="0"/>
                </a:rPr>
                <a:t>14%</a:t>
              </a:r>
            </a:p>
          </p:txBody>
        </p:sp>
        <p:sp>
          <p:nvSpPr>
            <p:cNvPr id="57391" name="Freeform 64"/>
            <p:cNvSpPr>
              <a:spLocks/>
            </p:cNvSpPr>
            <p:nvPr/>
          </p:nvSpPr>
          <p:spPr bwMode="auto">
            <a:xfrm>
              <a:off x="876300" y="1365250"/>
              <a:ext cx="4867275" cy="2201863"/>
            </a:xfrm>
            <a:custGeom>
              <a:avLst/>
              <a:gdLst>
                <a:gd name="T0" fmla="*/ 0 w 2726"/>
                <a:gd name="T1" fmla="*/ 2147483647 h 1387"/>
                <a:gd name="T2" fmla="*/ 2147483647 w 2726"/>
                <a:gd name="T3" fmla="*/ 0 h 1387"/>
                <a:gd name="T4" fmla="*/ 2147483647 w 2726"/>
                <a:gd name="T5" fmla="*/ 2147483647 h 1387"/>
                <a:gd name="T6" fmla="*/ 2147483647 w 2726"/>
                <a:gd name="T7" fmla="*/ 2147483647 h 1387"/>
                <a:gd name="T8" fmla="*/ 0 w 2726"/>
                <a:gd name="T9" fmla="*/ 2147483647 h 1387"/>
                <a:gd name="T10" fmla="*/ 0 60000 65536"/>
                <a:gd name="T11" fmla="*/ 0 60000 65536"/>
                <a:gd name="T12" fmla="*/ 0 60000 65536"/>
                <a:gd name="T13" fmla="*/ 0 60000 65536"/>
                <a:gd name="T14" fmla="*/ 0 60000 65536"/>
                <a:gd name="T15" fmla="*/ 0 w 2726"/>
                <a:gd name="T16" fmla="*/ 0 h 1387"/>
                <a:gd name="T17" fmla="*/ 2726 w 2726"/>
                <a:gd name="T18" fmla="*/ 1387 h 1387"/>
              </a:gdLst>
              <a:ahLst/>
              <a:cxnLst>
                <a:cxn ang="T10">
                  <a:pos x="T0" y="T1"/>
                </a:cxn>
                <a:cxn ang="T11">
                  <a:pos x="T2" y="T3"/>
                </a:cxn>
                <a:cxn ang="T12">
                  <a:pos x="T4" y="T5"/>
                </a:cxn>
                <a:cxn ang="T13">
                  <a:pos x="T6" y="T7"/>
                </a:cxn>
                <a:cxn ang="T14">
                  <a:pos x="T8" y="T9"/>
                </a:cxn>
              </a:cxnLst>
              <a:rect l="T15" t="T16" r="T17" b="T18"/>
              <a:pathLst>
                <a:path w="2726" h="1387">
                  <a:moveTo>
                    <a:pt x="0" y="1360"/>
                  </a:moveTo>
                  <a:lnTo>
                    <a:pt x="2544" y="0"/>
                  </a:lnTo>
                  <a:lnTo>
                    <a:pt x="2726" y="683"/>
                  </a:lnTo>
                  <a:lnTo>
                    <a:pt x="22" y="1387"/>
                  </a:lnTo>
                  <a:lnTo>
                    <a:pt x="0" y="1360"/>
                  </a:lnTo>
                  <a:close/>
                </a:path>
              </a:pathLst>
            </a:custGeom>
            <a:solidFill>
              <a:srgbClr val="004285"/>
            </a:solidFill>
            <a:ln w="9525" cap="flat" cmpd="sng">
              <a:noFill/>
              <a:prstDash val="solid"/>
              <a:round/>
              <a:headEnd/>
              <a:tailEnd/>
            </a:ln>
          </p:spPr>
          <p:txBody>
            <a:bodyPr wrap="none" anchor="ctr"/>
            <a:lstStyle/>
            <a:p>
              <a:endParaRPr lang="en-GB"/>
            </a:p>
          </p:txBody>
        </p:sp>
        <p:sp>
          <p:nvSpPr>
            <p:cNvPr id="57392" name="Text Box 65"/>
            <p:cNvSpPr txBox="1">
              <a:spLocks noChangeArrowheads="1"/>
            </p:cNvSpPr>
            <p:nvPr/>
          </p:nvSpPr>
          <p:spPr bwMode="auto">
            <a:xfrm>
              <a:off x="6978650" y="1547813"/>
              <a:ext cx="2286000" cy="641350"/>
            </a:xfrm>
            <a:prstGeom prst="rect">
              <a:avLst/>
            </a:prstGeom>
            <a:noFill/>
            <a:ln w="9525">
              <a:noFill/>
              <a:miter lim="800000"/>
              <a:headEnd/>
              <a:tailEnd/>
            </a:ln>
          </p:spPr>
          <p:txBody>
            <a:bodyPr>
              <a:spAutoFit/>
            </a:bodyPr>
            <a:lstStyle/>
            <a:p>
              <a:pPr>
                <a:spcBef>
                  <a:spcPct val="50000"/>
                </a:spcBef>
              </a:pPr>
              <a:r>
                <a:rPr lang="en-GB" b="1">
                  <a:solidFill>
                    <a:srgbClr val="FF0000"/>
                  </a:solidFill>
                  <a:cs typeface="Arial" charset="0"/>
                </a:rPr>
                <a:t>Deaths related to diabetes</a:t>
              </a:r>
            </a:p>
          </p:txBody>
        </p:sp>
        <p:sp>
          <p:nvSpPr>
            <p:cNvPr id="444482" name="AutoShape 66"/>
            <p:cNvSpPr>
              <a:spLocks noChangeArrowheads="1"/>
            </p:cNvSpPr>
            <p:nvPr/>
          </p:nvSpPr>
          <p:spPr bwMode="auto">
            <a:xfrm>
              <a:off x="5068888" y="1360488"/>
              <a:ext cx="1385887" cy="1079500"/>
            </a:xfrm>
            <a:prstGeom prst="downArrow">
              <a:avLst>
                <a:gd name="adj1" fmla="val 50000"/>
                <a:gd name="adj2" fmla="val 25000"/>
              </a:avLst>
            </a:prstGeom>
            <a:solidFill>
              <a:srgbClr val="3366FF"/>
            </a:solidFill>
            <a:ln w="9525">
              <a:solidFill>
                <a:schemeClr val="bg1"/>
              </a:solidFill>
              <a:miter lim="800000"/>
              <a:headEnd/>
              <a:tailEnd/>
            </a:ln>
            <a:effectLst>
              <a:outerShdw dist="107763" dir="2700000" algn="ctr" rotWithShape="0">
                <a:schemeClr val="tx1">
                  <a:alpha val="50000"/>
                </a:schemeClr>
              </a:outerShdw>
            </a:effectLst>
          </p:spPr>
          <p:txBody>
            <a:bodyPr wrap="none" anchor="ctr"/>
            <a:lstStyle/>
            <a:p>
              <a:pPr>
                <a:defRPr/>
              </a:pPr>
              <a:endParaRPr lang="en-GB">
                <a:cs typeface="Arial" charset="0"/>
              </a:endParaRPr>
            </a:p>
          </p:txBody>
        </p:sp>
        <p:sp>
          <p:nvSpPr>
            <p:cNvPr id="57394" name="Text Box 67"/>
            <p:cNvSpPr txBox="1">
              <a:spLocks noChangeArrowheads="1"/>
            </p:cNvSpPr>
            <p:nvPr/>
          </p:nvSpPr>
          <p:spPr bwMode="auto">
            <a:xfrm>
              <a:off x="5122863" y="1701800"/>
              <a:ext cx="1276350" cy="396875"/>
            </a:xfrm>
            <a:prstGeom prst="rect">
              <a:avLst/>
            </a:prstGeom>
            <a:noFill/>
            <a:ln w="9525">
              <a:noFill/>
              <a:miter lim="800000"/>
              <a:headEnd/>
              <a:tailEnd/>
            </a:ln>
          </p:spPr>
          <p:txBody>
            <a:bodyPr>
              <a:spAutoFit/>
            </a:bodyPr>
            <a:lstStyle/>
            <a:p>
              <a:pPr algn="ctr">
                <a:spcBef>
                  <a:spcPct val="50000"/>
                </a:spcBef>
              </a:pPr>
              <a:r>
                <a:rPr lang="en-GB" sz="2000" b="1">
                  <a:solidFill>
                    <a:srgbClr val="FF0000"/>
                  </a:solidFill>
                  <a:cs typeface="Arial" charset="0"/>
                </a:rPr>
                <a:t>21%</a:t>
              </a:r>
            </a:p>
          </p:txBody>
        </p:sp>
        <p:sp>
          <p:nvSpPr>
            <p:cNvPr id="57395" name="Line 68"/>
            <p:cNvSpPr>
              <a:spLocks noChangeShapeType="1"/>
            </p:cNvSpPr>
            <p:nvPr/>
          </p:nvSpPr>
          <p:spPr bwMode="auto">
            <a:xfrm flipV="1">
              <a:off x="1692275" y="3455988"/>
              <a:ext cx="2946400" cy="84137"/>
            </a:xfrm>
            <a:prstGeom prst="line">
              <a:avLst/>
            </a:prstGeom>
            <a:noFill/>
            <a:ln w="28575">
              <a:solidFill>
                <a:srgbClr val="0062C5"/>
              </a:solidFill>
              <a:round/>
              <a:headEnd/>
              <a:tailEnd type="triangle" w="med" len="med"/>
            </a:ln>
          </p:spPr>
          <p:txBody>
            <a:bodyPr wrap="none" anchor="ctr"/>
            <a:lstStyle/>
            <a:p>
              <a:endParaRPr lang="en-GB"/>
            </a:p>
          </p:txBody>
        </p:sp>
        <p:sp>
          <p:nvSpPr>
            <p:cNvPr id="57396" name="Line 69"/>
            <p:cNvSpPr>
              <a:spLocks noChangeShapeType="1"/>
            </p:cNvSpPr>
            <p:nvPr/>
          </p:nvSpPr>
          <p:spPr bwMode="auto">
            <a:xfrm flipV="1">
              <a:off x="1682750" y="2185988"/>
              <a:ext cx="2992438" cy="1074737"/>
            </a:xfrm>
            <a:prstGeom prst="line">
              <a:avLst/>
            </a:prstGeom>
            <a:noFill/>
            <a:ln w="28575">
              <a:solidFill>
                <a:srgbClr val="0062C5"/>
              </a:solidFill>
              <a:round/>
              <a:headEnd/>
              <a:tailEnd type="triangle" w="med" len="med"/>
            </a:ln>
          </p:spPr>
          <p:txBody>
            <a:bodyPr wrap="none" anchor="ctr"/>
            <a:lstStyle/>
            <a:p>
              <a:endParaRPr lang="en-GB"/>
            </a:p>
          </p:txBody>
        </p:sp>
        <p:sp>
          <p:nvSpPr>
            <p:cNvPr id="57397" name="Line 70"/>
            <p:cNvSpPr>
              <a:spLocks noChangeShapeType="1"/>
            </p:cNvSpPr>
            <p:nvPr/>
          </p:nvSpPr>
          <p:spPr bwMode="auto">
            <a:xfrm>
              <a:off x="1692275" y="3821113"/>
              <a:ext cx="2963863" cy="752475"/>
            </a:xfrm>
            <a:prstGeom prst="line">
              <a:avLst/>
            </a:prstGeom>
            <a:noFill/>
            <a:ln w="28575">
              <a:solidFill>
                <a:srgbClr val="0062C5"/>
              </a:solidFill>
              <a:round/>
              <a:headEnd/>
              <a:tailEnd type="triangle" w="med" len="med"/>
            </a:ln>
          </p:spPr>
          <p:txBody>
            <a:bodyPr wrap="none" anchor="ctr"/>
            <a:lstStyle/>
            <a:p>
              <a:endParaRPr lang="en-GB"/>
            </a:p>
          </p:txBody>
        </p:sp>
        <p:pic>
          <p:nvPicPr>
            <p:cNvPr id="57398" name="Picture 71"/>
            <p:cNvPicPr>
              <a:picLocks noChangeAspect="1" noChangeArrowheads="1"/>
            </p:cNvPicPr>
            <p:nvPr/>
          </p:nvPicPr>
          <p:blipFill>
            <a:blip r:embed="rId3" cstate="print">
              <a:clrChange>
                <a:clrFrom>
                  <a:srgbClr val="003466"/>
                </a:clrFrom>
                <a:clrTo>
                  <a:srgbClr val="003466">
                    <a:alpha val="0"/>
                  </a:srgbClr>
                </a:clrTo>
              </a:clrChange>
            </a:blip>
            <a:srcRect/>
            <a:stretch>
              <a:fillRect/>
            </a:stretch>
          </p:blipFill>
          <p:spPr bwMode="auto">
            <a:xfrm>
              <a:off x="5622925" y="1381125"/>
              <a:ext cx="1633538" cy="1087438"/>
            </a:xfrm>
            <a:prstGeom prst="rect">
              <a:avLst/>
            </a:prstGeom>
            <a:noFill/>
            <a:ln w="9525">
              <a:noFill/>
              <a:miter lim="800000"/>
              <a:headEnd/>
              <a:tailEnd/>
            </a:ln>
          </p:spPr>
        </p:pic>
        <p:sp>
          <p:nvSpPr>
            <p:cNvPr id="57399" name="Text Box 75"/>
            <p:cNvSpPr txBox="1">
              <a:spLocks noChangeArrowheads="1"/>
            </p:cNvSpPr>
            <p:nvPr/>
          </p:nvSpPr>
          <p:spPr bwMode="auto">
            <a:xfrm>
              <a:off x="6961188" y="3067050"/>
              <a:ext cx="2601912" cy="641350"/>
            </a:xfrm>
            <a:prstGeom prst="rect">
              <a:avLst/>
            </a:prstGeom>
            <a:noFill/>
            <a:ln w="9525">
              <a:noFill/>
              <a:miter lim="800000"/>
              <a:headEnd/>
              <a:tailEnd/>
            </a:ln>
          </p:spPr>
          <p:txBody>
            <a:bodyPr>
              <a:spAutoFit/>
            </a:bodyPr>
            <a:lstStyle/>
            <a:p>
              <a:pPr>
                <a:spcBef>
                  <a:spcPct val="50000"/>
                </a:spcBef>
              </a:pPr>
              <a:r>
                <a:rPr lang="en-GB" b="1">
                  <a:solidFill>
                    <a:srgbClr val="FF0000"/>
                  </a:solidFill>
                  <a:cs typeface="Arial" charset="0"/>
                </a:rPr>
                <a:t>Microvascular complications</a:t>
              </a:r>
            </a:p>
          </p:txBody>
        </p:sp>
        <p:sp>
          <p:nvSpPr>
            <p:cNvPr id="57400" name="Text Box 77"/>
            <p:cNvSpPr txBox="1">
              <a:spLocks noChangeArrowheads="1"/>
            </p:cNvSpPr>
            <p:nvPr/>
          </p:nvSpPr>
          <p:spPr bwMode="auto">
            <a:xfrm>
              <a:off x="96838" y="2794000"/>
              <a:ext cx="1277937" cy="366713"/>
            </a:xfrm>
            <a:prstGeom prst="rect">
              <a:avLst/>
            </a:prstGeom>
            <a:noFill/>
            <a:ln w="9525">
              <a:noFill/>
              <a:miter lim="800000"/>
              <a:headEnd/>
              <a:tailEnd/>
            </a:ln>
          </p:spPr>
          <p:txBody>
            <a:bodyPr>
              <a:spAutoFit/>
            </a:bodyPr>
            <a:lstStyle/>
            <a:p>
              <a:pPr algn="ctr">
                <a:spcBef>
                  <a:spcPct val="50000"/>
                </a:spcBef>
              </a:pPr>
              <a:r>
                <a:rPr lang="en-GB" b="1">
                  <a:solidFill>
                    <a:schemeClr val="accent2"/>
                  </a:solidFill>
                  <a:cs typeface="Arial" charset="0"/>
                </a:rPr>
                <a:t>HbA</a:t>
              </a:r>
              <a:r>
                <a:rPr lang="en-GB" b="1" baseline="-25000">
                  <a:solidFill>
                    <a:schemeClr val="accent2"/>
                  </a:solidFill>
                  <a:cs typeface="Arial" charset="0"/>
                </a:rPr>
                <a:t>1c</a:t>
              </a:r>
              <a:endParaRPr lang="en-GB" b="1">
                <a:solidFill>
                  <a:schemeClr val="accent2"/>
                </a:solidFill>
                <a:cs typeface="Arial" charset="0"/>
              </a:endParaRPr>
            </a:p>
          </p:txBody>
        </p:sp>
        <p:sp>
          <p:nvSpPr>
            <p:cNvPr id="57401" name="Freeform 78"/>
            <p:cNvSpPr>
              <a:spLocks/>
            </p:cNvSpPr>
            <p:nvPr/>
          </p:nvSpPr>
          <p:spPr bwMode="auto">
            <a:xfrm>
              <a:off x="876300" y="2863850"/>
              <a:ext cx="4905375" cy="1101725"/>
            </a:xfrm>
            <a:custGeom>
              <a:avLst/>
              <a:gdLst>
                <a:gd name="T0" fmla="*/ 0 w 2747"/>
                <a:gd name="T1" fmla="*/ 2147483647 h 694"/>
                <a:gd name="T2" fmla="*/ 2147483647 w 2747"/>
                <a:gd name="T3" fmla="*/ 0 h 694"/>
                <a:gd name="T4" fmla="*/ 2147483647 w 2747"/>
                <a:gd name="T5" fmla="*/ 2147483647 h 694"/>
                <a:gd name="T6" fmla="*/ 2147483647 w 2747"/>
                <a:gd name="T7" fmla="*/ 2147483647 h 694"/>
                <a:gd name="T8" fmla="*/ 0 w 2747"/>
                <a:gd name="T9" fmla="*/ 2147483647 h 694"/>
                <a:gd name="T10" fmla="*/ 0 60000 65536"/>
                <a:gd name="T11" fmla="*/ 0 60000 65536"/>
                <a:gd name="T12" fmla="*/ 0 60000 65536"/>
                <a:gd name="T13" fmla="*/ 0 60000 65536"/>
                <a:gd name="T14" fmla="*/ 0 60000 65536"/>
                <a:gd name="T15" fmla="*/ 0 w 2747"/>
                <a:gd name="T16" fmla="*/ 0 h 694"/>
                <a:gd name="T17" fmla="*/ 2747 w 2747"/>
                <a:gd name="T18" fmla="*/ 694 h 694"/>
              </a:gdLst>
              <a:ahLst/>
              <a:cxnLst>
                <a:cxn ang="T10">
                  <a:pos x="T0" y="T1"/>
                </a:cxn>
                <a:cxn ang="T11">
                  <a:pos x="T2" y="T3"/>
                </a:cxn>
                <a:cxn ang="T12">
                  <a:pos x="T4" y="T5"/>
                </a:cxn>
                <a:cxn ang="T13">
                  <a:pos x="T6" y="T7"/>
                </a:cxn>
                <a:cxn ang="T14">
                  <a:pos x="T8" y="T9"/>
                </a:cxn>
              </a:cxnLst>
              <a:rect l="T15" t="T16" r="T17" b="T18"/>
              <a:pathLst>
                <a:path w="2747" h="694">
                  <a:moveTo>
                    <a:pt x="0" y="427"/>
                  </a:moveTo>
                  <a:lnTo>
                    <a:pt x="2747" y="0"/>
                  </a:lnTo>
                  <a:lnTo>
                    <a:pt x="2742" y="694"/>
                  </a:lnTo>
                  <a:lnTo>
                    <a:pt x="6" y="459"/>
                  </a:lnTo>
                  <a:lnTo>
                    <a:pt x="0" y="427"/>
                  </a:lnTo>
                  <a:close/>
                </a:path>
              </a:pathLst>
            </a:custGeom>
            <a:solidFill>
              <a:srgbClr val="004285"/>
            </a:solidFill>
            <a:ln w="9525" cap="flat" cmpd="sng">
              <a:noFill/>
              <a:prstDash val="solid"/>
              <a:round/>
              <a:headEnd/>
              <a:tailEnd/>
            </a:ln>
          </p:spPr>
          <p:txBody>
            <a:bodyPr wrap="none" anchor="ctr"/>
            <a:lstStyle/>
            <a:p>
              <a:endParaRPr lang="en-GB"/>
            </a:p>
          </p:txBody>
        </p:sp>
        <p:sp>
          <p:nvSpPr>
            <p:cNvPr id="444495" name="AutoShape 79"/>
            <p:cNvSpPr>
              <a:spLocks noChangeArrowheads="1"/>
            </p:cNvSpPr>
            <p:nvPr/>
          </p:nvSpPr>
          <p:spPr bwMode="auto">
            <a:xfrm>
              <a:off x="5068888" y="2862263"/>
              <a:ext cx="1385887" cy="1079500"/>
            </a:xfrm>
            <a:prstGeom prst="downArrow">
              <a:avLst>
                <a:gd name="adj1" fmla="val 50000"/>
                <a:gd name="adj2" fmla="val 25000"/>
              </a:avLst>
            </a:prstGeom>
            <a:solidFill>
              <a:srgbClr val="3366FF"/>
            </a:solidFill>
            <a:ln w="9525">
              <a:solidFill>
                <a:schemeClr val="bg1"/>
              </a:solidFill>
              <a:miter lim="800000"/>
              <a:headEnd/>
              <a:tailEnd/>
            </a:ln>
            <a:effectLst>
              <a:outerShdw dist="107763" dir="2700000" algn="ctr" rotWithShape="0">
                <a:schemeClr val="tx1">
                  <a:alpha val="50000"/>
                </a:schemeClr>
              </a:outerShdw>
            </a:effectLst>
          </p:spPr>
          <p:txBody>
            <a:bodyPr wrap="none" anchor="ctr"/>
            <a:lstStyle/>
            <a:p>
              <a:pPr>
                <a:defRPr/>
              </a:pPr>
              <a:endParaRPr lang="en-GB">
                <a:cs typeface="Arial" charset="0"/>
              </a:endParaRPr>
            </a:p>
          </p:txBody>
        </p:sp>
        <p:sp>
          <p:nvSpPr>
            <p:cNvPr id="57403" name="Text Box 80"/>
            <p:cNvSpPr txBox="1">
              <a:spLocks noChangeArrowheads="1"/>
            </p:cNvSpPr>
            <p:nvPr/>
          </p:nvSpPr>
          <p:spPr bwMode="auto">
            <a:xfrm>
              <a:off x="5124450" y="3203575"/>
              <a:ext cx="1276350" cy="396875"/>
            </a:xfrm>
            <a:prstGeom prst="rect">
              <a:avLst/>
            </a:prstGeom>
            <a:noFill/>
            <a:ln w="9525">
              <a:noFill/>
              <a:miter lim="800000"/>
              <a:headEnd/>
              <a:tailEnd/>
            </a:ln>
          </p:spPr>
          <p:txBody>
            <a:bodyPr>
              <a:spAutoFit/>
            </a:bodyPr>
            <a:lstStyle/>
            <a:p>
              <a:pPr algn="ctr">
                <a:spcBef>
                  <a:spcPct val="50000"/>
                </a:spcBef>
              </a:pPr>
              <a:r>
                <a:rPr lang="en-GB" sz="2000" b="1">
                  <a:solidFill>
                    <a:srgbClr val="FF0000"/>
                  </a:solidFill>
                  <a:cs typeface="Arial" charset="0"/>
                </a:rPr>
                <a:t>37%</a:t>
              </a:r>
            </a:p>
          </p:txBody>
        </p:sp>
        <p:sp>
          <p:nvSpPr>
            <p:cNvPr id="57404" name="Freeform 81"/>
            <p:cNvSpPr>
              <a:spLocks/>
            </p:cNvSpPr>
            <p:nvPr/>
          </p:nvSpPr>
          <p:spPr bwMode="auto">
            <a:xfrm>
              <a:off x="866775" y="3609975"/>
              <a:ext cx="4905375" cy="1795463"/>
            </a:xfrm>
            <a:custGeom>
              <a:avLst/>
              <a:gdLst>
                <a:gd name="T0" fmla="*/ 2147483647 w 2747"/>
                <a:gd name="T1" fmla="*/ 0 h 1131"/>
                <a:gd name="T2" fmla="*/ 2147483647 w 2747"/>
                <a:gd name="T3" fmla="*/ 2147483647 h 1131"/>
                <a:gd name="T4" fmla="*/ 2147483647 w 2747"/>
                <a:gd name="T5" fmla="*/ 2147483647 h 1131"/>
                <a:gd name="T6" fmla="*/ 0 w 2747"/>
                <a:gd name="T7" fmla="*/ 2147483647 h 1131"/>
                <a:gd name="T8" fmla="*/ 2147483647 w 2747"/>
                <a:gd name="T9" fmla="*/ 0 h 1131"/>
                <a:gd name="T10" fmla="*/ 0 60000 65536"/>
                <a:gd name="T11" fmla="*/ 0 60000 65536"/>
                <a:gd name="T12" fmla="*/ 0 60000 65536"/>
                <a:gd name="T13" fmla="*/ 0 60000 65536"/>
                <a:gd name="T14" fmla="*/ 0 60000 65536"/>
                <a:gd name="T15" fmla="*/ 0 w 2747"/>
                <a:gd name="T16" fmla="*/ 0 h 1131"/>
                <a:gd name="T17" fmla="*/ 2747 w 2747"/>
                <a:gd name="T18" fmla="*/ 1131 h 1131"/>
              </a:gdLst>
              <a:ahLst/>
              <a:cxnLst>
                <a:cxn ang="T10">
                  <a:pos x="T0" y="T1"/>
                </a:cxn>
                <a:cxn ang="T11">
                  <a:pos x="T2" y="T3"/>
                </a:cxn>
                <a:cxn ang="T12">
                  <a:pos x="T4" y="T5"/>
                </a:cxn>
                <a:cxn ang="T13">
                  <a:pos x="T6" y="T7"/>
                </a:cxn>
                <a:cxn ang="T14">
                  <a:pos x="T8" y="T9"/>
                </a:cxn>
              </a:cxnLst>
              <a:rect l="T15" t="T16" r="T17" b="T18"/>
              <a:pathLst>
                <a:path w="2747" h="1131">
                  <a:moveTo>
                    <a:pt x="32" y="0"/>
                  </a:moveTo>
                  <a:lnTo>
                    <a:pt x="2747" y="458"/>
                  </a:lnTo>
                  <a:lnTo>
                    <a:pt x="2742" y="1131"/>
                  </a:lnTo>
                  <a:lnTo>
                    <a:pt x="0" y="26"/>
                  </a:lnTo>
                  <a:lnTo>
                    <a:pt x="32" y="0"/>
                  </a:lnTo>
                  <a:close/>
                </a:path>
              </a:pathLst>
            </a:custGeom>
            <a:solidFill>
              <a:srgbClr val="004285"/>
            </a:solidFill>
            <a:ln w="9525" cap="flat" cmpd="sng">
              <a:noFill/>
              <a:prstDash val="solid"/>
              <a:round/>
              <a:headEnd/>
              <a:tailEnd/>
            </a:ln>
          </p:spPr>
          <p:txBody>
            <a:bodyPr wrap="none" anchor="ctr"/>
            <a:lstStyle/>
            <a:p>
              <a:endParaRPr lang="en-GB"/>
            </a:p>
          </p:txBody>
        </p:sp>
        <p:sp>
          <p:nvSpPr>
            <p:cNvPr id="444498" name="AutoShape 82"/>
            <p:cNvSpPr>
              <a:spLocks noChangeArrowheads="1"/>
            </p:cNvSpPr>
            <p:nvPr/>
          </p:nvSpPr>
          <p:spPr bwMode="auto">
            <a:xfrm>
              <a:off x="5068888" y="4310063"/>
              <a:ext cx="1385887" cy="1079500"/>
            </a:xfrm>
            <a:prstGeom prst="downArrow">
              <a:avLst>
                <a:gd name="adj1" fmla="val 50000"/>
                <a:gd name="adj2" fmla="val 25000"/>
              </a:avLst>
            </a:prstGeom>
            <a:solidFill>
              <a:srgbClr val="3366FF"/>
            </a:solidFill>
            <a:ln w="9525">
              <a:solidFill>
                <a:schemeClr val="bg1"/>
              </a:solidFill>
              <a:miter lim="800000"/>
              <a:headEnd/>
              <a:tailEnd/>
            </a:ln>
            <a:effectLst>
              <a:outerShdw dist="107763" dir="2700000" algn="ctr" rotWithShape="0">
                <a:schemeClr val="tx1">
                  <a:alpha val="50000"/>
                </a:schemeClr>
              </a:outerShdw>
            </a:effectLst>
          </p:spPr>
          <p:txBody>
            <a:bodyPr wrap="none" anchor="ctr"/>
            <a:lstStyle/>
            <a:p>
              <a:pPr>
                <a:defRPr/>
              </a:pPr>
              <a:endParaRPr lang="en-GB">
                <a:cs typeface="Arial" charset="0"/>
              </a:endParaRPr>
            </a:p>
          </p:txBody>
        </p:sp>
        <p:sp>
          <p:nvSpPr>
            <p:cNvPr id="57406" name="Text Box 83"/>
            <p:cNvSpPr txBox="1">
              <a:spLocks noChangeArrowheads="1"/>
            </p:cNvSpPr>
            <p:nvPr/>
          </p:nvSpPr>
          <p:spPr bwMode="auto">
            <a:xfrm>
              <a:off x="5124450" y="4651375"/>
              <a:ext cx="1276350" cy="396875"/>
            </a:xfrm>
            <a:prstGeom prst="rect">
              <a:avLst/>
            </a:prstGeom>
            <a:noFill/>
            <a:ln w="9525">
              <a:noFill/>
              <a:miter lim="800000"/>
              <a:headEnd/>
              <a:tailEnd/>
            </a:ln>
          </p:spPr>
          <p:txBody>
            <a:bodyPr>
              <a:spAutoFit/>
            </a:bodyPr>
            <a:lstStyle/>
            <a:p>
              <a:pPr algn="ctr">
                <a:spcBef>
                  <a:spcPct val="50000"/>
                </a:spcBef>
              </a:pPr>
              <a:r>
                <a:rPr lang="en-GB" sz="2000" b="1">
                  <a:solidFill>
                    <a:srgbClr val="FF0000"/>
                  </a:solidFill>
                  <a:cs typeface="Arial" charset="0"/>
                </a:rPr>
                <a:t>14%</a:t>
              </a:r>
            </a:p>
          </p:txBody>
        </p:sp>
        <p:sp>
          <p:nvSpPr>
            <p:cNvPr id="57407" name="Freeform 84"/>
            <p:cNvSpPr>
              <a:spLocks/>
            </p:cNvSpPr>
            <p:nvPr/>
          </p:nvSpPr>
          <p:spPr bwMode="auto">
            <a:xfrm>
              <a:off x="876300" y="1365250"/>
              <a:ext cx="4867275" cy="2201863"/>
            </a:xfrm>
            <a:custGeom>
              <a:avLst/>
              <a:gdLst>
                <a:gd name="T0" fmla="*/ 0 w 2726"/>
                <a:gd name="T1" fmla="*/ 2147483647 h 1387"/>
                <a:gd name="T2" fmla="*/ 2147483647 w 2726"/>
                <a:gd name="T3" fmla="*/ 0 h 1387"/>
                <a:gd name="T4" fmla="*/ 2147483647 w 2726"/>
                <a:gd name="T5" fmla="*/ 2147483647 h 1387"/>
                <a:gd name="T6" fmla="*/ 2147483647 w 2726"/>
                <a:gd name="T7" fmla="*/ 2147483647 h 1387"/>
                <a:gd name="T8" fmla="*/ 0 w 2726"/>
                <a:gd name="T9" fmla="*/ 2147483647 h 1387"/>
                <a:gd name="T10" fmla="*/ 0 60000 65536"/>
                <a:gd name="T11" fmla="*/ 0 60000 65536"/>
                <a:gd name="T12" fmla="*/ 0 60000 65536"/>
                <a:gd name="T13" fmla="*/ 0 60000 65536"/>
                <a:gd name="T14" fmla="*/ 0 60000 65536"/>
                <a:gd name="T15" fmla="*/ 0 w 2726"/>
                <a:gd name="T16" fmla="*/ 0 h 1387"/>
                <a:gd name="T17" fmla="*/ 2726 w 2726"/>
                <a:gd name="T18" fmla="*/ 1387 h 1387"/>
              </a:gdLst>
              <a:ahLst/>
              <a:cxnLst>
                <a:cxn ang="T10">
                  <a:pos x="T0" y="T1"/>
                </a:cxn>
                <a:cxn ang="T11">
                  <a:pos x="T2" y="T3"/>
                </a:cxn>
                <a:cxn ang="T12">
                  <a:pos x="T4" y="T5"/>
                </a:cxn>
                <a:cxn ang="T13">
                  <a:pos x="T6" y="T7"/>
                </a:cxn>
                <a:cxn ang="T14">
                  <a:pos x="T8" y="T9"/>
                </a:cxn>
              </a:cxnLst>
              <a:rect l="T15" t="T16" r="T17" b="T18"/>
              <a:pathLst>
                <a:path w="2726" h="1387">
                  <a:moveTo>
                    <a:pt x="0" y="1360"/>
                  </a:moveTo>
                  <a:lnTo>
                    <a:pt x="2544" y="0"/>
                  </a:lnTo>
                  <a:lnTo>
                    <a:pt x="2726" y="683"/>
                  </a:lnTo>
                  <a:lnTo>
                    <a:pt x="22" y="1387"/>
                  </a:lnTo>
                  <a:lnTo>
                    <a:pt x="0" y="1360"/>
                  </a:lnTo>
                  <a:close/>
                </a:path>
              </a:pathLst>
            </a:custGeom>
            <a:solidFill>
              <a:srgbClr val="004285"/>
            </a:solidFill>
            <a:ln w="9525" cap="flat" cmpd="sng">
              <a:noFill/>
              <a:prstDash val="solid"/>
              <a:round/>
              <a:headEnd/>
              <a:tailEnd/>
            </a:ln>
          </p:spPr>
          <p:txBody>
            <a:bodyPr wrap="none" anchor="ctr"/>
            <a:lstStyle/>
            <a:p>
              <a:endParaRPr lang="en-GB"/>
            </a:p>
          </p:txBody>
        </p:sp>
        <p:sp>
          <p:nvSpPr>
            <p:cNvPr id="57408" name="Text Box 85"/>
            <p:cNvSpPr txBox="1">
              <a:spLocks noChangeArrowheads="1"/>
            </p:cNvSpPr>
            <p:nvPr/>
          </p:nvSpPr>
          <p:spPr bwMode="auto">
            <a:xfrm>
              <a:off x="6978650" y="1547813"/>
              <a:ext cx="2286000" cy="641350"/>
            </a:xfrm>
            <a:prstGeom prst="rect">
              <a:avLst/>
            </a:prstGeom>
            <a:noFill/>
            <a:ln w="9525">
              <a:noFill/>
              <a:miter lim="800000"/>
              <a:headEnd/>
              <a:tailEnd/>
            </a:ln>
          </p:spPr>
          <p:txBody>
            <a:bodyPr>
              <a:spAutoFit/>
            </a:bodyPr>
            <a:lstStyle/>
            <a:p>
              <a:pPr>
                <a:spcBef>
                  <a:spcPct val="50000"/>
                </a:spcBef>
              </a:pPr>
              <a:r>
                <a:rPr lang="en-GB" b="1" dirty="0">
                  <a:solidFill>
                    <a:srgbClr val="FF0000"/>
                  </a:solidFill>
                  <a:cs typeface="Arial" charset="0"/>
                </a:rPr>
                <a:t>Deaths related </a:t>
              </a:r>
              <a:r>
                <a:rPr lang="en-GB" b="1" dirty="0" smtClean="0">
                  <a:solidFill>
                    <a:srgbClr val="FF0000"/>
                  </a:solidFill>
                  <a:cs typeface="Arial" charset="0"/>
                </a:rPr>
                <a:t>t </a:t>
              </a:r>
              <a:r>
                <a:rPr lang="en-GB" b="1" dirty="0">
                  <a:solidFill>
                    <a:srgbClr val="FF0000"/>
                  </a:solidFill>
                  <a:cs typeface="Arial" charset="0"/>
                </a:rPr>
                <a:t>diabetes</a:t>
              </a:r>
            </a:p>
          </p:txBody>
        </p:sp>
        <p:sp>
          <p:nvSpPr>
            <p:cNvPr id="444502" name="AutoShape 86"/>
            <p:cNvSpPr>
              <a:spLocks noChangeArrowheads="1"/>
            </p:cNvSpPr>
            <p:nvPr/>
          </p:nvSpPr>
          <p:spPr bwMode="auto">
            <a:xfrm>
              <a:off x="5068888" y="1360488"/>
              <a:ext cx="1385887" cy="1079500"/>
            </a:xfrm>
            <a:prstGeom prst="downArrow">
              <a:avLst>
                <a:gd name="adj1" fmla="val 50000"/>
                <a:gd name="adj2" fmla="val 25000"/>
              </a:avLst>
            </a:prstGeom>
            <a:solidFill>
              <a:srgbClr val="3366FF"/>
            </a:solidFill>
            <a:ln w="9525">
              <a:solidFill>
                <a:schemeClr val="bg1"/>
              </a:solidFill>
              <a:miter lim="800000"/>
              <a:headEnd/>
              <a:tailEnd/>
            </a:ln>
            <a:effectLst>
              <a:outerShdw dist="107763" dir="2700000" algn="ctr" rotWithShape="0">
                <a:schemeClr val="tx1">
                  <a:alpha val="50000"/>
                </a:schemeClr>
              </a:outerShdw>
            </a:effectLst>
          </p:spPr>
          <p:txBody>
            <a:bodyPr wrap="none" anchor="ctr"/>
            <a:lstStyle/>
            <a:p>
              <a:pPr>
                <a:defRPr/>
              </a:pPr>
              <a:endParaRPr lang="en-GB">
                <a:cs typeface="Arial" charset="0"/>
              </a:endParaRPr>
            </a:p>
          </p:txBody>
        </p:sp>
        <p:sp>
          <p:nvSpPr>
            <p:cNvPr id="57410" name="Text Box 87"/>
            <p:cNvSpPr txBox="1">
              <a:spLocks noChangeArrowheads="1"/>
            </p:cNvSpPr>
            <p:nvPr/>
          </p:nvSpPr>
          <p:spPr bwMode="auto">
            <a:xfrm>
              <a:off x="5122863" y="1701800"/>
              <a:ext cx="1276350" cy="396875"/>
            </a:xfrm>
            <a:prstGeom prst="rect">
              <a:avLst/>
            </a:prstGeom>
            <a:noFill/>
            <a:ln w="9525">
              <a:noFill/>
              <a:miter lim="800000"/>
              <a:headEnd/>
              <a:tailEnd/>
            </a:ln>
          </p:spPr>
          <p:txBody>
            <a:bodyPr>
              <a:spAutoFit/>
            </a:bodyPr>
            <a:lstStyle/>
            <a:p>
              <a:pPr algn="ctr">
                <a:spcBef>
                  <a:spcPct val="50000"/>
                </a:spcBef>
              </a:pPr>
              <a:r>
                <a:rPr lang="en-GB" sz="2000" b="1">
                  <a:solidFill>
                    <a:srgbClr val="FF0000"/>
                  </a:solidFill>
                  <a:cs typeface="Arial" charset="0"/>
                </a:rPr>
                <a:t>21%</a:t>
              </a:r>
            </a:p>
          </p:txBody>
        </p:sp>
        <p:sp>
          <p:nvSpPr>
            <p:cNvPr id="57411" name="Line 88"/>
            <p:cNvSpPr>
              <a:spLocks noChangeShapeType="1"/>
            </p:cNvSpPr>
            <p:nvPr/>
          </p:nvSpPr>
          <p:spPr bwMode="auto">
            <a:xfrm flipV="1">
              <a:off x="1692275" y="3455988"/>
              <a:ext cx="2946400" cy="84137"/>
            </a:xfrm>
            <a:prstGeom prst="line">
              <a:avLst/>
            </a:prstGeom>
            <a:noFill/>
            <a:ln w="28575">
              <a:solidFill>
                <a:srgbClr val="0062C5"/>
              </a:solidFill>
              <a:round/>
              <a:headEnd/>
              <a:tailEnd type="triangle" w="med" len="med"/>
            </a:ln>
          </p:spPr>
          <p:txBody>
            <a:bodyPr wrap="none" anchor="ctr"/>
            <a:lstStyle/>
            <a:p>
              <a:endParaRPr lang="en-GB"/>
            </a:p>
          </p:txBody>
        </p:sp>
        <p:sp>
          <p:nvSpPr>
            <p:cNvPr id="57412" name="Line 89"/>
            <p:cNvSpPr>
              <a:spLocks noChangeShapeType="1"/>
            </p:cNvSpPr>
            <p:nvPr/>
          </p:nvSpPr>
          <p:spPr bwMode="auto">
            <a:xfrm flipV="1">
              <a:off x="1682750" y="2185988"/>
              <a:ext cx="2992438" cy="1074737"/>
            </a:xfrm>
            <a:prstGeom prst="line">
              <a:avLst/>
            </a:prstGeom>
            <a:noFill/>
            <a:ln w="28575">
              <a:solidFill>
                <a:srgbClr val="0062C5"/>
              </a:solidFill>
              <a:round/>
              <a:headEnd/>
              <a:tailEnd type="triangle" w="med" len="med"/>
            </a:ln>
          </p:spPr>
          <p:txBody>
            <a:bodyPr wrap="none" anchor="ctr"/>
            <a:lstStyle/>
            <a:p>
              <a:endParaRPr lang="en-GB"/>
            </a:p>
          </p:txBody>
        </p:sp>
        <p:sp>
          <p:nvSpPr>
            <p:cNvPr id="57413" name="Line 90"/>
            <p:cNvSpPr>
              <a:spLocks noChangeShapeType="1"/>
            </p:cNvSpPr>
            <p:nvPr/>
          </p:nvSpPr>
          <p:spPr bwMode="auto">
            <a:xfrm>
              <a:off x="1692275" y="3821113"/>
              <a:ext cx="2963863" cy="752475"/>
            </a:xfrm>
            <a:prstGeom prst="line">
              <a:avLst/>
            </a:prstGeom>
            <a:noFill/>
            <a:ln w="28575">
              <a:solidFill>
                <a:srgbClr val="0062C5"/>
              </a:solidFill>
              <a:round/>
              <a:headEnd/>
              <a:tailEnd type="triangle" w="med" len="med"/>
            </a:ln>
          </p:spPr>
          <p:txBody>
            <a:bodyPr wrap="none" anchor="ctr"/>
            <a:lstStyle/>
            <a:p>
              <a:endParaRPr lang="en-GB"/>
            </a:p>
          </p:txBody>
        </p:sp>
        <p:sp>
          <p:nvSpPr>
            <p:cNvPr id="57414" name="Rectangle 91"/>
            <p:cNvSpPr>
              <a:spLocks noChangeArrowheads="1"/>
            </p:cNvSpPr>
            <p:nvPr/>
          </p:nvSpPr>
          <p:spPr bwMode="auto">
            <a:xfrm>
              <a:off x="5741988" y="1357313"/>
              <a:ext cx="3222625" cy="1117600"/>
            </a:xfrm>
            <a:prstGeom prst="rect">
              <a:avLst/>
            </a:prstGeom>
            <a:gradFill rotWithShape="0">
              <a:gsLst>
                <a:gs pos="0">
                  <a:srgbClr val="00274F"/>
                </a:gs>
                <a:gs pos="100000">
                  <a:srgbClr val="003366"/>
                </a:gs>
              </a:gsLst>
              <a:lin ang="0" scaled="1"/>
            </a:gradFill>
            <a:ln w="9525">
              <a:noFill/>
              <a:miter lim="800000"/>
              <a:headEnd/>
              <a:tailEnd/>
            </a:ln>
          </p:spPr>
          <p:txBody>
            <a:bodyPr wrap="none" anchor="ctr"/>
            <a:lstStyle/>
            <a:p>
              <a:endParaRPr lang="en-GB">
                <a:cs typeface="Arial" charset="0"/>
              </a:endParaRPr>
            </a:p>
          </p:txBody>
        </p:sp>
        <p:pic>
          <p:nvPicPr>
            <p:cNvPr id="57415" name="Picture 92"/>
            <p:cNvPicPr>
              <a:picLocks noChangeAspect="1" noChangeArrowheads="1"/>
            </p:cNvPicPr>
            <p:nvPr/>
          </p:nvPicPr>
          <p:blipFill>
            <a:blip r:embed="rId3" cstate="print">
              <a:clrChange>
                <a:clrFrom>
                  <a:srgbClr val="003466"/>
                </a:clrFrom>
                <a:clrTo>
                  <a:srgbClr val="003466">
                    <a:alpha val="0"/>
                  </a:srgbClr>
                </a:clrTo>
              </a:clrChange>
            </a:blip>
            <a:srcRect/>
            <a:stretch>
              <a:fillRect/>
            </a:stretch>
          </p:blipFill>
          <p:spPr bwMode="auto">
            <a:xfrm>
              <a:off x="5757863" y="1381125"/>
              <a:ext cx="1633537" cy="1087438"/>
            </a:xfrm>
            <a:prstGeom prst="rect">
              <a:avLst/>
            </a:prstGeom>
            <a:noFill/>
            <a:ln w="9525">
              <a:noFill/>
              <a:miter lim="800000"/>
              <a:headEnd/>
              <a:tailEnd/>
            </a:ln>
          </p:spPr>
        </p:pic>
        <p:sp>
          <p:nvSpPr>
            <p:cNvPr id="57416" name="Rectangle 93"/>
            <p:cNvSpPr>
              <a:spLocks noChangeArrowheads="1"/>
            </p:cNvSpPr>
            <p:nvPr/>
          </p:nvSpPr>
          <p:spPr bwMode="auto">
            <a:xfrm>
              <a:off x="5867400" y="2895600"/>
              <a:ext cx="3097213" cy="1143000"/>
            </a:xfrm>
            <a:prstGeom prst="rect">
              <a:avLst/>
            </a:prstGeom>
            <a:gradFill rotWithShape="0">
              <a:gsLst>
                <a:gs pos="0">
                  <a:srgbClr val="00274F"/>
                </a:gs>
                <a:gs pos="100000">
                  <a:srgbClr val="003366"/>
                </a:gs>
              </a:gsLst>
              <a:lin ang="0" scaled="1"/>
            </a:gradFill>
            <a:ln w="9525">
              <a:noFill/>
              <a:miter lim="800000"/>
              <a:headEnd/>
              <a:tailEnd/>
            </a:ln>
          </p:spPr>
          <p:txBody>
            <a:bodyPr wrap="none" anchor="ctr"/>
            <a:lstStyle/>
            <a:p>
              <a:endParaRPr lang="en-GB">
                <a:cs typeface="Arial" charset="0"/>
              </a:endParaRPr>
            </a:p>
          </p:txBody>
        </p:sp>
        <p:grpSp>
          <p:nvGrpSpPr>
            <p:cNvPr id="100" name="Group 99"/>
            <p:cNvGrpSpPr/>
            <p:nvPr/>
          </p:nvGrpSpPr>
          <p:grpSpPr>
            <a:xfrm>
              <a:off x="5981700" y="2895600"/>
              <a:ext cx="1104900" cy="1116013"/>
              <a:chOff x="5981700" y="2895600"/>
              <a:chExt cx="1104900" cy="1116013"/>
            </a:xfrm>
          </p:grpSpPr>
          <p:pic>
            <p:nvPicPr>
              <p:cNvPr id="57442" name="Picture 95"/>
              <p:cNvPicPr>
                <a:picLocks noChangeAspect="1" noChangeArrowheads="1"/>
              </p:cNvPicPr>
              <p:nvPr/>
            </p:nvPicPr>
            <p:blipFill>
              <a:blip r:embed="rId4" cstate="print">
                <a:clrChange>
                  <a:clrFrom>
                    <a:srgbClr val="003466"/>
                  </a:clrFrom>
                  <a:clrTo>
                    <a:srgbClr val="003466">
                      <a:alpha val="0"/>
                    </a:srgbClr>
                  </a:clrTo>
                </a:clrChange>
              </a:blip>
              <a:srcRect l="33139" t="33435" r="11595"/>
              <a:stretch>
                <a:fillRect/>
              </a:stretch>
            </p:blipFill>
            <p:spPr bwMode="auto">
              <a:xfrm>
                <a:off x="6401848" y="3451225"/>
                <a:ext cx="684752" cy="560388"/>
              </a:xfrm>
              <a:prstGeom prst="rect">
                <a:avLst/>
              </a:prstGeom>
              <a:noFill/>
              <a:ln w="9525">
                <a:noFill/>
                <a:miter lim="800000"/>
                <a:headEnd/>
                <a:tailEnd/>
              </a:ln>
            </p:spPr>
          </p:pic>
          <p:pic>
            <p:nvPicPr>
              <p:cNvPr id="57443" name="Picture 96"/>
              <p:cNvPicPr>
                <a:picLocks noChangeAspect="1" noChangeArrowheads="1"/>
              </p:cNvPicPr>
              <p:nvPr/>
            </p:nvPicPr>
            <p:blipFill>
              <a:blip r:embed="rId5" cstate="print">
                <a:clrChange>
                  <a:clrFrom>
                    <a:srgbClr val="003466"/>
                  </a:clrFrom>
                  <a:clrTo>
                    <a:srgbClr val="003466">
                      <a:alpha val="0"/>
                    </a:srgbClr>
                  </a:clrTo>
                </a:clrChange>
              </a:blip>
              <a:srcRect l="-4330" t="1534" r="65926" b="36043"/>
              <a:stretch>
                <a:fillRect/>
              </a:stretch>
            </p:blipFill>
            <p:spPr bwMode="auto">
              <a:xfrm>
                <a:off x="5981700" y="2895600"/>
                <a:ext cx="586419" cy="646113"/>
              </a:xfrm>
              <a:prstGeom prst="rect">
                <a:avLst/>
              </a:prstGeom>
              <a:noFill/>
              <a:ln w="9525">
                <a:noFill/>
                <a:miter lim="800000"/>
                <a:headEnd/>
                <a:tailEnd/>
              </a:ln>
            </p:spPr>
          </p:pic>
        </p:grpSp>
        <p:sp>
          <p:nvSpPr>
            <p:cNvPr id="57418" name="Text Box 97"/>
            <p:cNvSpPr txBox="1">
              <a:spLocks noChangeArrowheads="1"/>
            </p:cNvSpPr>
            <p:nvPr/>
          </p:nvSpPr>
          <p:spPr bwMode="auto">
            <a:xfrm>
              <a:off x="6858000" y="3124200"/>
              <a:ext cx="2601913" cy="581025"/>
            </a:xfrm>
            <a:prstGeom prst="rect">
              <a:avLst/>
            </a:prstGeom>
            <a:noFill/>
            <a:ln w="9525">
              <a:noFill/>
              <a:miter lim="800000"/>
              <a:headEnd/>
              <a:tailEnd/>
            </a:ln>
          </p:spPr>
          <p:txBody>
            <a:bodyPr>
              <a:spAutoFit/>
            </a:bodyPr>
            <a:lstStyle/>
            <a:p>
              <a:pPr>
                <a:spcBef>
                  <a:spcPct val="50000"/>
                </a:spcBef>
              </a:pPr>
              <a:r>
                <a:rPr lang="en-GB" sz="1600" b="1">
                  <a:cs typeface="Arial" charset="0"/>
                </a:rPr>
                <a:t>Microvascular complications</a:t>
              </a:r>
            </a:p>
          </p:txBody>
        </p:sp>
        <p:sp>
          <p:nvSpPr>
            <p:cNvPr id="57419" name="Rectangle 98"/>
            <p:cNvSpPr>
              <a:spLocks noChangeArrowheads="1"/>
            </p:cNvSpPr>
            <p:nvPr/>
          </p:nvSpPr>
          <p:spPr bwMode="auto">
            <a:xfrm>
              <a:off x="6019800" y="4343400"/>
              <a:ext cx="2944813" cy="1066800"/>
            </a:xfrm>
            <a:prstGeom prst="rect">
              <a:avLst/>
            </a:prstGeom>
            <a:gradFill rotWithShape="0">
              <a:gsLst>
                <a:gs pos="0">
                  <a:srgbClr val="00274F"/>
                </a:gs>
                <a:gs pos="100000">
                  <a:srgbClr val="003366"/>
                </a:gs>
              </a:gsLst>
              <a:lin ang="0" scaled="1"/>
            </a:gradFill>
            <a:ln w="9525">
              <a:noFill/>
              <a:miter lim="800000"/>
              <a:headEnd/>
              <a:tailEnd/>
            </a:ln>
          </p:spPr>
          <p:txBody>
            <a:bodyPr wrap="none" anchor="ctr"/>
            <a:lstStyle/>
            <a:p>
              <a:endParaRPr lang="en-GB">
                <a:cs typeface="Arial" charset="0"/>
              </a:endParaRPr>
            </a:p>
          </p:txBody>
        </p:sp>
        <p:pic>
          <p:nvPicPr>
            <p:cNvPr id="57420" name="Picture 99"/>
            <p:cNvPicPr>
              <a:picLocks noChangeAspect="1" noChangeArrowheads="1"/>
            </p:cNvPicPr>
            <p:nvPr/>
          </p:nvPicPr>
          <p:blipFill>
            <a:blip r:embed="rId6" cstate="print">
              <a:clrChange>
                <a:clrFrom>
                  <a:srgbClr val="003466"/>
                </a:clrFrom>
                <a:clrTo>
                  <a:srgbClr val="003466">
                    <a:alpha val="0"/>
                  </a:srgbClr>
                </a:clrTo>
              </a:clrChange>
            </a:blip>
            <a:srcRect/>
            <a:stretch>
              <a:fillRect/>
            </a:stretch>
          </p:blipFill>
          <p:spPr bwMode="auto">
            <a:xfrm>
              <a:off x="6096000" y="4343400"/>
              <a:ext cx="1778000" cy="1106488"/>
            </a:xfrm>
            <a:prstGeom prst="rect">
              <a:avLst/>
            </a:prstGeom>
            <a:noFill/>
            <a:ln w="9525">
              <a:noFill/>
              <a:miter lim="800000"/>
              <a:headEnd/>
              <a:tailEnd/>
            </a:ln>
          </p:spPr>
        </p:pic>
        <p:sp>
          <p:nvSpPr>
            <p:cNvPr id="57421" name="Text Box 100"/>
            <p:cNvSpPr txBox="1">
              <a:spLocks noChangeArrowheads="1"/>
            </p:cNvSpPr>
            <p:nvPr/>
          </p:nvSpPr>
          <p:spPr bwMode="auto">
            <a:xfrm>
              <a:off x="96838" y="2794000"/>
              <a:ext cx="1277937" cy="366713"/>
            </a:xfrm>
            <a:prstGeom prst="rect">
              <a:avLst/>
            </a:prstGeom>
            <a:noFill/>
            <a:ln w="9525">
              <a:noFill/>
              <a:miter lim="800000"/>
              <a:headEnd/>
              <a:tailEnd/>
            </a:ln>
          </p:spPr>
          <p:txBody>
            <a:bodyPr>
              <a:spAutoFit/>
            </a:bodyPr>
            <a:lstStyle/>
            <a:p>
              <a:pPr algn="ctr">
                <a:spcBef>
                  <a:spcPct val="50000"/>
                </a:spcBef>
              </a:pPr>
              <a:r>
                <a:rPr lang="en-GB" b="1">
                  <a:solidFill>
                    <a:schemeClr val="accent2"/>
                  </a:solidFill>
                  <a:cs typeface="Arial" charset="0"/>
                </a:rPr>
                <a:t>HbA</a:t>
              </a:r>
              <a:r>
                <a:rPr lang="en-GB" b="1" baseline="-25000">
                  <a:solidFill>
                    <a:schemeClr val="accent2"/>
                  </a:solidFill>
                  <a:cs typeface="Arial" charset="0"/>
                </a:rPr>
                <a:t>1c</a:t>
              </a:r>
              <a:endParaRPr lang="en-GB" b="1">
                <a:solidFill>
                  <a:schemeClr val="accent2"/>
                </a:solidFill>
                <a:cs typeface="Arial" charset="0"/>
              </a:endParaRPr>
            </a:p>
          </p:txBody>
        </p:sp>
        <p:sp>
          <p:nvSpPr>
            <p:cNvPr id="57422" name="Freeform 101"/>
            <p:cNvSpPr>
              <a:spLocks/>
            </p:cNvSpPr>
            <p:nvPr/>
          </p:nvSpPr>
          <p:spPr bwMode="auto">
            <a:xfrm>
              <a:off x="876300" y="2895600"/>
              <a:ext cx="4905375" cy="1101725"/>
            </a:xfrm>
            <a:custGeom>
              <a:avLst/>
              <a:gdLst>
                <a:gd name="T0" fmla="*/ 0 w 2747"/>
                <a:gd name="T1" fmla="*/ 2147483647 h 694"/>
                <a:gd name="T2" fmla="*/ 2147483647 w 2747"/>
                <a:gd name="T3" fmla="*/ 0 h 694"/>
                <a:gd name="T4" fmla="*/ 2147483647 w 2747"/>
                <a:gd name="T5" fmla="*/ 2147483647 h 694"/>
                <a:gd name="T6" fmla="*/ 2147483647 w 2747"/>
                <a:gd name="T7" fmla="*/ 2147483647 h 694"/>
                <a:gd name="T8" fmla="*/ 0 w 2747"/>
                <a:gd name="T9" fmla="*/ 2147483647 h 694"/>
                <a:gd name="T10" fmla="*/ 0 60000 65536"/>
                <a:gd name="T11" fmla="*/ 0 60000 65536"/>
                <a:gd name="T12" fmla="*/ 0 60000 65536"/>
                <a:gd name="T13" fmla="*/ 0 60000 65536"/>
                <a:gd name="T14" fmla="*/ 0 60000 65536"/>
                <a:gd name="T15" fmla="*/ 0 w 2747"/>
                <a:gd name="T16" fmla="*/ 0 h 694"/>
                <a:gd name="T17" fmla="*/ 2747 w 2747"/>
                <a:gd name="T18" fmla="*/ 694 h 694"/>
              </a:gdLst>
              <a:ahLst/>
              <a:cxnLst>
                <a:cxn ang="T10">
                  <a:pos x="T0" y="T1"/>
                </a:cxn>
                <a:cxn ang="T11">
                  <a:pos x="T2" y="T3"/>
                </a:cxn>
                <a:cxn ang="T12">
                  <a:pos x="T4" y="T5"/>
                </a:cxn>
                <a:cxn ang="T13">
                  <a:pos x="T6" y="T7"/>
                </a:cxn>
                <a:cxn ang="T14">
                  <a:pos x="T8" y="T9"/>
                </a:cxn>
              </a:cxnLst>
              <a:rect l="T15" t="T16" r="T17" b="T18"/>
              <a:pathLst>
                <a:path w="2747" h="694">
                  <a:moveTo>
                    <a:pt x="0" y="427"/>
                  </a:moveTo>
                  <a:lnTo>
                    <a:pt x="2747" y="0"/>
                  </a:lnTo>
                  <a:lnTo>
                    <a:pt x="2742" y="694"/>
                  </a:lnTo>
                  <a:lnTo>
                    <a:pt x="6" y="459"/>
                  </a:lnTo>
                  <a:lnTo>
                    <a:pt x="0" y="427"/>
                  </a:lnTo>
                  <a:close/>
                </a:path>
              </a:pathLst>
            </a:custGeom>
            <a:solidFill>
              <a:srgbClr val="004285"/>
            </a:solidFill>
            <a:ln w="9525" cap="flat" cmpd="sng">
              <a:noFill/>
              <a:prstDash val="solid"/>
              <a:round/>
              <a:headEnd/>
              <a:tailEnd/>
            </a:ln>
          </p:spPr>
          <p:txBody>
            <a:bodyPr wrap="none" anchor="ctr"/>
            <a:lstStyle/>
            <a:p>
              <a:endParaRPr lang="en-GB"/>
            </a:p>
          </p:txBody>
        </p:sp>
        <p:sp>
          <p:nvSpPr>
            <p:cNvPr id="444518" name="AutoShape 102"/>
            <p:cNvSpPr>
              <a:spLocks noChangeArrowheads="1"/>
            </p:cNvSpPr>
            <p:nvPr/>
          </p:nvSpPr>
          <p:spPr bwMode="auto">
            <a:xfrm>
              <a:off x="5068888" y="2862263"/>
              <a:ext cx="1385887" cy="1176337"/>
            </a:xfrm>
            <a:prstGeom prst="downArrow">
              <a:avLst>
                <a:gd name="adj1" fmla="val 50000"/>
                <a:gd name="adj2" fmla="val 25000"/>
              </a:avLst>
            </a:prstGeom>
            <a:solidFill>
              <a:srgbClr val="3366FF"/>
            </a:solidFill>
            <a:ln w="9525">
              <a:solidFill>
                <a:schemeClr val="bg1"/>
              </a:solidFill>
              <a:miter lim="800000"/>
              <a:headEnd/>
              <a:tailEnd/>
            </a:ln>
            <a:effectLst>
              <a:outerShdw dist="107763" dir="2700000" algn="ctr" rotWithShape="0">
                <a:schemeClr val="tx1">
                  <a:alpha val="50000"/>
                </a:schemeClr>
              </a:outerShdw>
            </a:effectLst>
          </p:spPr>
          <p:txBody>
            <a:bodyPr wrap="none" anchor="ctr"/>
            <a:lstStyle/>
            <a:p>
              <a:pPr>
                <a:defRPr/>
              </a:pPr>
              <a:endParaRPr lang="en-GB">
                <a:cs typeface="Arial" charset="0"/>
              </a:endParaRPr>
            </a:p>
          </p:txBody>
        </p:sp>
        <p:sp>
          <p:nvSpPr>
            <p:cNvPr id="57424" name="Text Box 103"/>
            <p:cNvSpPr txBox="1">
              <a:spLocks noChangeArrowheads="1"/>
            </p:cNvSpPr>
            <p:nvPr/>
          </p:nvSpPr>
          <p:spPr bwMode="auto">
            <a:xfrm>
              <a:off x="5124450" y="3203575"/>
              <a:ext cx="1276350" cy="396875"/>
            </a:xfrm>
            <a:prstGeom prst="rect">
              <a:avLst/>
            </a:prstGeom>
            <a:noFill/>
            <a:ln w="9525">
              <a:noFill/>
              <a:miter lim="800000"/>
              <a:headEnd/>
              <a:tailEnd/>
            </a:ln>
          </p:spPr>
          <p:txBody>
            <a:bodyPr>
              <a:spAutoFit/>
            </a:bodyPr>
            <a:lstStyle/>
            <a:p>
              <a:pPr algn="ctr">
                <a:spcBef>
                  <a:spcPct val="50000"/>
                </a:spcBef>
              </a:pPr>
              <a:r>
                <a:rPr lang="en-GB" sz="2000" b="1">
                  <a:solidFill>
                    <a:schemeClr val="bg1"/>
                  </a:solidFill>
                  <a:cs typeface="Arial" charset="0"/>
                </a:rPr>
                <a:t>37%</a:t>
              </a:r>
              <a:endParaRPr lang="en-GB" sz="2000" b="1">
                <a:solidFill>
                  <a:srgbClr val="FF0000"/>
                </a:solidFill>
                <a:cs typeface="Arial" charset="0"/>
              </a:endParaRPr>
            </a:p>
          </p:txBody>
        </p:sp>
        <p:sp>
          <p:nvSpPr>
            <p:cNvPr id="57425" name="Freeform 104"/>
            <p:cNvSpPr>
              <a:spLocks/>
            </p:cNvSpPr>
            <p:nvPr/>
          </p:nvSpPr>
          <p:spPr bwMode="auto">
            <a:xfrm>
              <a:off x="866775" y="3657600"/>
              <a:ext cx="4905375" cy="1795463"/>
            </a:xfrm>
            <a:custGeom>
              <a:avLst/>
              <a:gdLst>
                <a:gd name="T0" fmla="*/ 2147483647 w 2747"/>
                <a:gd name="T1" fmla="*/ 0 h 1131"/>
                <a:gd name="T2" fmla="*/ 2147483647 w 2747"/>
                <a:gd name="T3" fmla="*/ 2147483647 h 1131"/>
                <a:gd name="T4" fmla="*/ 2147483647 w 2747"/>
                <a:gd name="T5" fmla="*/ 2147483647 h 1131"/>
                <a:gd name="T6" fmla="*/ 0 w 2747"/>
                <a:gd name="T7" fmla="*/ 2147483647 h 1131"/>
                <a:gd name="T8" fmla="*/ 2147483647 w 2747"/>
                <a:gd name="T9" fmla="*/ 0 h 1131"/>
                <a:gd name="T10" fmla="*/ 0 60000 65536"/>
                <a:gd name="T11" fmla="*/ 0 60000 65536"/>
                <a:gd name="T12" fmla="*/ 0 60000 65536"/>
                <a:gd name="T13" fmla="*/ 0 60000 65536"/>
                <a:gd name="T14" fmla="*/ 0 60000 65536"/>
                <a:gd name="T15" fmla="*/ 0 w 2747"/>
                <a:gd name="T16" fmla="*/ 0 h 1131"/>
                <a:gd name="T17" fmla="*/ 2747 w 2747"/>
                <a:gd name="T18" fmla="*/ 1131 h 1131"/>
              </a:gdLst>
              <a:ahLst/>
              <a:cxnLst>
                <a:cxn ang="T10">
                  <a:pos x="T0" y="T1"/>
                </a:cxn>
                <a:cxn ang="T11">
                  <a:pos x="T2" y="T3"/>
                </a:cxn>
                <a:cxn ang="T12">
                  <a:pos x="T4" y="T5"/>
                </a:cxn>
                <a:cxn ang="T13">
                  <a:pos x="T6" y="T7"/>
                </a:cxn>
                <a:cxn ang="T14">
                  <a:pos x="T8" y="T9"/>
                </a:cxn>
              </a:cxnLst>
              <a:rect l="T15" t="T16" r="T17" b="T18"/>
              <a:pathLst>
                <a:path w="2747" h="1131">
                  <a:moveTo>
                    <a:pt x="32" y="0"/>
                  </a:moveTo>
                  <a:lnTo>
                    <a:pt x="2747" y="458"/>
                  </a:lnTo>
                  <a:lnTo>
                    <a:pt x="2742" y="1131"/>
                  </a:lnTo>
                  <a:lnTo>
                    <a:pt x="0" y="26"/>
                  </a:lnTo>
                  <a:lnTo>
                    <a:pt x="32" y="0"/>
                  </a:lnTo>
                  <a:close/>
                </a:path>
              </a:pathLst>
            </a:custGeom>
            <a:solidFill>
              <a:srgbClr val="004285"/>
            </a:solidFill>
            <a:ln w="9525" cap="flat" cmpd="sng">
              <a:noFill/>
              <a:prstDash val="solid"/>
              <a:round/>
              <a:headEnd/>
              <a:tailEnd/>
            </a:ln>
          </p:spPr>
          <p:txBody>
            <a:bodyPr wrap="none" anchor="ctr"/>
            <a:lstStyle/>
            <a:p>
              <a:endParaRPr lang="en-GB"/>
            </a:p>
          </p:txBody>
        </p:sp>
        <p:sp>
          <p:nvSpPr>
            <p:cNvPr id="444521" name="AutoShape 105"/>
            <p:cNvSpPr>
              <a:spLocks noChangeArrowheads="1"/>
            </p:cNvSpPr>
            <p:nvPr/>
          </p:nvSpPr>
          <p:spPr bwMode="auto">
            <a:xfrm>
              <a:off x="5068888" y="4310063"/>
              <a:ext cx="1385887" cy="1176337"/>
            </a:xfrm>
            <a:prstGeom prst="downArrow">
              <a:avLst>
                <a:gd name="adj1" fmla="val 50000"/>
                <a:gd name="adj2" fmla="val 25000"/>
              </a:avLst>
            </a:prstGeom>
            <a:solidFill>
              <a:srgbClr val="3366FF"/>
            </a:solidFill>
            <a:ln w="9525">
              <a:solidFill>
                <a:schemeClr val="bg1"/>
              </a:solidFill>
              <a:miter lim="800000"/>
              <a:headEnd/>
              <a:tailEnd/>
            </a:ln>
            <a:effectLst>
              <a:outerShdw dist="107763" dir="2700000" algn="ctr" rotWithShape="0">
                <a:schemeClr val="tx1">
                  <a:alpha val="50000"/>
                </a:schemeClr>
              </a:outerShdw>
            </a:effectLst>
          </p:spPr>
          <p:txBody>
            <a:bodyPr wrap="none" anchor="ctr"/>
            <a:lstStyle/>
            <a:p>
              <a:pPr>
                <a:defRPr/>
              </a:pPr>
              <a:endParaRPr lang="en-GB">
                <a:cs typeface="Arial" charset="0"/>
              </a:endParaRPr>
            </a:p>
          </p:txBody>
        </p:sp>
        <p:sp>
          <p:nvSpPr>
            <p:cNvPr id="57427" name="Text Box 106"/>
            <p:cNvSpPr txBox="1">
              <a:spLocks noChangeArrowheads="1"/>
            </p:cNvSpPr>
            <p:nvPr/>
          </p:nvSpPr>
          <p:spPr bwMode="auto">
            <a:xfrm>
              <a:off x="5124450" y="4651375"/>
              <a:ext cx="1276350" cy="396875"/>
            </a:xfrm>
            <a:prstGeom prst="rect">
              <a:avLst/>
            </a:prstGeom>
            <a:noFill/>
            <a:ln w="9525">
              <a:noFill/>
              <a:miter lim="800000"/>
              <a:headEnd/>
              <a:tailEnd/>
            </a:ln>
          </p:spPr>
          <p:txBody>
            <a:bodyPr>
              <a:spAutoFit/>
            </a:bodyPr>
            <a:lstStyle/>
            <a:p>
              <a:pPr algn="ctr">
                <a:spcBef>
                  <a:spcPct val="50000"/>
                </a:spcBef>
              </a:pPr>
              <a:r>
                <a:rPr lang="en-GB" sz="2000" b="1">
                  <a:solidFill>
                    <a:schemeClr val="bg1"/>
                  </a:solidFill>
                  <a:cs typeface="Arial" charset="0"/>
                </a:rPr>
                <a:t>14%</a:t>
              </a:r>
              <a:endParaRPr lang="en-GB" sz="2000" b="1">
                <a:solidFill>
                  <a:srgbClr val="FF0000"/>
                </a:solidFill>
                <a:cs typeface="Arial" charset="0"/>
              </a:endParaRPr>
            </a:p>
          </p:txBody>
        </p:sp>
        <p:sp>
          <p:nvSpPr>
            <p:cNvPr id="57428" name="Freeform 107"/>
            <p:cNvSpPr>
              <a:spLocks/>
            </p:cNvSpPr>
            <p:nvPr/>
          </p:nvSpPr>
          <p:spPr bwMode="auto">
            <a:xfrm>
              <a:off x="876300" y="1365250"/>
              <a:ext cx="4867275" cy="2201863"/>
            </a:xfrm>
            <a:custGeom>
              <a:avLst/>
              <a:gdLst>
                <a:gd name="T0" fmla="*/ 0 w 2726"/>
                <a:gd name="T1" fmla="*/ 2147483647 h 1387"/>
                <a:gd name="T2" fmla="*/ 2147483647 w 2726"/>
                <a:gd name="T3" fmla="*/ 0 h 1387"/>
                <a:gd name="T4" fmla="*/ 2147483647 w 2726"/>
                <a:gd name="T5" fmla="*/ 2147483647 h 1387"/>
                <a:gd name="T6" fmla="*/ 2147483647 w 2726"/>
                <a:gd name="T7" fmla="*/ 2147483647 h 1387"/>
                <a:gd name="T8" fmla="*/ 0 w 2726"/>
                <a:gd name="T9" fmla="*/ 2147483647 h 1387"/>
                <a:gd name="T10" fmla="*/ 0 60000 65536"/>
                <a:gd name="T11" fmla="*/ 0 60000 65536"/>
                <a:gd name="T12" fmla="*/ 0 60000 65536"/>
                <a:gd name="T13" fmla="*/ 0 60000 65536"/>
                <a:gd name="T14" fmla="*/ 0 60000 65536"/>
                <a:gd name="T15" fmla="*/ 0 w 2726"/>
                <a:gd name="T16" fmla="*/ 0 h 1387"/>
                <a:gd name="T17" fmla="*/ 2726 w 2726"/>
                <a:gd name="T18" fmla="*/ 1387 h 1387"/>
              </a:gdLst>
              <a:ahLst/>
              <a:cxnLst>
                <a:cxn ang="T10">
                  <a:pos x="T0" y="T1"/>
                </a:cxn>
                <a:cxn ang="T11">
                  <a:pos x="T2" y="T3"/>
                </a:cxn>
                <a:cxn ang="T12">
                  <a:pos x="T4" y="T5"/>
                </a:cxn>
                <a:cxn ang="T13">
                  <a:pos x="T6" y="T7"/>
                </a:cxn>
                <a:cxn ang="T14">
                  <a:pos x="T8" y="T9"/>
                </a:cxn>
              </a:cxnLst>
              <a:rect l="T15" t="T16" r="T17" b="T18"/>
              <a:pathLst>
                <a:path w="2726" h="1387">
                  <a:moveTo>
                    <a:pt x="0" y="1360"/>
                  </a:moveTo>
                  <a:lnTo>
                    <a:pt x="2544" y="0"/>
                  </a:lnTo>
                  <a:lnTo>
                    <a:pt x="2726" y="683"/>
                  </a:lnTo>
                  <a:lnTo>
                    <a:pt x="22" y="1387"/>
                  </a:lnTo>
                  <a:lnTo>
                    <a:pt x="0" y="1360"/>
                  </a:lnTo>
                  <a:close/>
                </a:path>
              </a:pathLst>
            </a:custGeom>
            <a:solidFill>
              <a:srgbClr val="004285"/>
            </a:solidFill>
            <a:ln w="9525" cap="flat" cmpd="sng">
              <a:noFill/>
              <a:prstDash val="solid"/>
              <a:round/>
              <a:headEnd/>
              <a:tailEnd/>
            </a:ln>
          </p:spPr>
          <p:txBody>
            <a:bodyPr wrap="none" anchor="ctr"/>
            <a:lstStyle/>
            <a:p>
              <a:endParaRPr lang="en-GB"/>
            </a:p>
          </p:txBody>
        </p:sp>
        <p:sp>
          <p:nvSpPr>
            <p:cNvPr id="57429" name="Text Box 108"/>
            <p:cNvSpPr txBox="1">
              <a:spLocks noChangeArrowheads="1"/>
            </p:cNvSpPr>
            <p:nvPr/>
          </p:nvSpPr>
          <p:spPr bwMode="auto">
            <a:xfrm>
              <a:off x="7020272" y="1556792"/>
              <a:ext cx="2286000" cy="581025"/>
            </a:xfrm>
            <a:prstGeom prst="rect">
              <a:avLst/>
            </a:prstGeom>
            <a:noFill/>
            <a:ln w="9525">
              <a:noFill/>
              <a:miter lim="800000"/>
              <a:headEnd/>
              <a:tailEnd/>
            </a:ln>
          </p:spPr>
          <p:txBody>
            <a:bodyPr>
              <a:spAutoFit/>
            </a:bodyPr>
            <a:lstStyle/>
            <a:p>
              <a:pPr>
                <a:spcBef>
                  <a:spcPct val="50000"/>
                </a:spcBef>
              </a:pPr>
              <a:r>
                <a:rPr lang="en-GB" sz="1600" b="1" dirty="0">
                  <a:cs typeface="Arial" charset="0"/>
                </a:rPr>
                <a:t>Deaths related to diabetes</a:t>
              </a:r>
            </a:p>
          </p:txBody>
        </p:sp>
        <p:sp>
          <p:nvSpPr>
            <p:cNvPr id="444525" name="AutoShape 109"/>
            <p:cNvSpPr>
              <a:spLocks noChangeArrowheads="1"/>
            </p:cNvSpPr>
            <p:nvPr/>
          </p:nvSpPr>
          <p:spPr bwMode="auto">
            <a:xfrm>
              <a:off x="5068888" y="1360488"/>
              <a:ext cx="1385887" cy="1154112"/>
            </a:xfrm>
            <a:prstGeom prst="downArrow">
              <a:avLst>
                <a:gd name="adj1" fmla="val 50000"/>
                <a:gd name="adj2" fmla="val 25000"/>
              </a:avLst>
            </a:prstGeom>
            <a:solidFill>
              <a:srgbClr val="3366FF"/>
            </a:solidFill>
            <a:ln w="9525">
              <a:solidFill>
                <a:schemeClr val="bg1"/>
              </a:solidFill>
              <a:miter lim="800000"/>
              <a:headEnd/>
              <a:tailEnd/>
            </a:ln>
            <a:effectLst>
              <a:outerShdw dist="107763" dir="2700000" algn="ctr" rotWithShape="0">
                <a:schemeClr val="tx1">
                  <a:alpha val="50000"/>
                </a:schemeClr>
              </a:outerShdw>
            </a:effectLst>
          </p:spPr>
          <p:txBody>
            <a:bodyPr wrap="none" anchor="ctr"/>
            <a:lstStyle/>
            <a:p>
              <a:pPr>
                <a:defRPr/>
              </a:pPr>
              <a:endParaRPr lang="en-GB">
                <a:cs typeface="Arial" charset="0"/>
              </a:endParaRPr>
            </a:p>
          </p:txBody>
        </p:sp>
        <p:sp>
          <p:nvSpPr>
            <p:cNvPr id="57431" name="Text Box 110"/>
            <p:cNvSpPr txBox="1">
              <a:spLocks noChangeArrowheads="1"/>
            </p:cNvSpPr>
            <p:nvPr/>
          </p:nvSpPr>
          <p:spPr bwMode="auto">
            <a:xfrm>
              <a:off x="5122863" y="1701800"/>
              <a:ext cx="1276350" cy="396875"/>
            </a:xfrm>
            <a:prstGeom prst="rect">
              <a:avLst/>
            </a:prstGeom>
            <a:noFill/>
            <a:ln w="9525">
              <a:noFill/>
              <a:miter lim="800000"/>
              <a:headEnd/>
              <a:tailEnd/>
            </a:ln>
          </p:spPr>
          <p:txBody>
            <a:bodyPr>
              <a:spAutoFit/>
            </a:bodyPr>
            <a:lstStyle/>
            <a:p>
              <a:pPr algn="ctr">
                <a:spcBef>
                  <a:spcPct val="50000"/>
                </a:spcBef>
              </a:pPr>
              <a:r>
                <a:rPr lang="en-GB" sz="2000" b="1">
                  <a:solidFill>
                    <a:schemeClr val="bg1"/>
                  </a:solidFill>
                  <a:cs typeface="Arial" charset="0"/>
                </a:rPr>
                <a:t>21%</a:t>
              </a:r>
            </a:p>
          </p:txBody>
        </p:sp>
        <p:sp>
          <p:nvSpPr>
            <p:cNvPr id="57432" name="AutoShape 111"/>
            <p:cNvSpPr>
              <a:spLocks noChangeArrowheads="1"/>
            </p:cNvSpPr>
            <p:nvPr/>
          </p:nvSpPr>
          <p:spPr bwMode="auto">
            <a:xfrm>
              <a:off x="76200" y="3200400"/>
              <a:ext cx="1231900" cy="874713"/>
            </a:xfrm>
            <a:prstGeom prst="downArrow">
              <a:avLst>
                <a:gd name="adj1" fmla="val 50000"/>
                <a:gd name="adj2" fmla="val 47421"/>
              </a:avLst>
            </a:prstGeom>
            <a:solidFill>
              <a:srgbClr val="008000"/>
            </a:solidFill>
            <a:ln w="9525">
              <a:solidFill>
                <a:schemeClr val="bg1"/>
              </a:solidFill>
              <a:miter lim="800000"/>
              <a:headEnd/>
              <a:tailEnd/>
            </a:ln>
          </p:spPr>
          <p:txBody>
            <a:bodyPr wrap="none" anchor="ctr"/>
            <a:lstStyle/>
            <a:p>
              <a:endParaRPr lang="en-GB">
                <a:cs typeface="Arial" charset="0"/>
              </a:endParaRPr>
            </a:p>
          </p:txBody>
        </p:sp>
        <p:sp>
          <p:nvSpPr>
            <p:cNvPr id="57433" name="Text Box 112"/>
            <p:cNvSpPr txBox="1">
              <a:spLocks noChangeArrowheads="1"/>
            </p:cNvSpPr>
            <p:nvPr/>
          </p:nvSpPr>
          <p:spPr bwMode="auto">
            <a:xfrm>
              <a:off x="76200" y="3352800"/>
              <a:ext cx="1277938" cy="366713"/>
            </a:xfrm>
            <a:prstGeom prst="rect">
              <a:avLst/>
            </a:prstGeom>
            <a:noFill/>
            <a:ln w="9525">
              <a:noFill/>
              <a:miter lim="800000"/>
              <a:headEnd/>
              <a:tailEnd/>
            </a:ln>
          </p:spPr>
          <p:txBody>
            <a:bodyPr>
              <a:spAutoFit/>
            </a:bodyPr>
            <a:lstStyle/>
            <a:p>
              <a:pPr algn="ctr">
                <a:spcBef>
                  <a:spcPct val="50000"/>
                </a:spcBef>
              </a:pPr>
              <a:r>
                <a:rPr lang="en-GB" b="1">
                  <a:solidFill>
                    <a:schemeClr val="bg1"/>
                  </a:solidFill>
                  <a:cs typeface="Arial" charset="0"/>
                </a:rPr>
                <a:t>1%</a:t>
              </a:r>
              <a:endParaRPr lang="en-GB">
                <a:solidFill>
                  <a:schemeClr val="bg1"/>
                </a:solidFill>
                <a:cs typeface="Arial" charset="0"/>
              </a:endParaRPr>
            </a:p>
          </p:txBody>
        </p:sp>
        <p:sp>
          <p:nvSpPr>
            <p:cNvPr id="57434" name="Line 114"/>
            <p:cNvSpPr>
              <a:spLocks noChangeShapeType="1"/>
            </p:cNvSpPr>
            <p:nvPr/>
          </p:nvSpPr>
          <p:spPr bwMode="auto">
            <a:xfrm flipV="1">
              <a:off x="1682750" y="2185988"/>
              <a:ext cx="2992438" cy="1074737"/>
            </a:xfrm>
            <a:prstGeom prst="line">
              <a:avLst/>
            </a:prstGeom>
            <a:noFill/>
            <a:ln w="28575">
              <a:solidFill>
                <a:srgbClr val="0062C5"/>
              </a:solidFill>
              <a:round/>
              <a:headEnd/>
              <a:tailEnd type="triangle" w="med" len="med"/>
            </a:ln>
          </p:spPr>
          <p:txBody>
            <a:bodyPr wrap="none" anchor="ctr"/>
            <a:lstStyle/>
            <a:p>
              <a:endParaRPr lang="en-GB"/>
            </a:p>
          </p:txBody>
        </p:sp>
        <p:sp>
          <p:nvSpPr>
            <p:cNvPr id="57435" name="Line 115"/>
            <p:cNvSpPr>
              <a:spLocks noChangeShapeType="1"/>
            </p:cNvSpPr>
            <p:nvPr/>
          </p:nvSpPr>
          <p:spPr bwMode="auto">
            <a:xfrm>
              <a:off x="1692275" y="3821113"/>
              <a:ext cx="2963863" cy="752475"/>
            </a:xfrm>
            <a:prstGeom prst="line">
              <a:avLst/>
            </a:prstGeom>
            <a:noFill/>
            <a:ln w="28575">
              <a:solidFill>
                <a:srgbClr val="0062C5"/>
              </a:solidFill>
              <a:round/>
              <a:headEnd/>
              <a:tailEnd type="triangle" w="med" len="med"/>
            </a:ln>
          </p:spPr>
          <p:txBody>
            <a:bodyPr wrap="none" anchor="ctr"/>
            <a:lstStyle/>
            <a:p>
              <a:endParaRPr lang="en-GB"/>
            </a:p>
          </p:txBody>
        </p:sp>
        <p:sp>
          <p:nvSpPr>
            <p:cNvPr id="57436" name="Rectangle 116"/>
            <p:cNvSpPr>
              <a:spLocks noChangeArrowheads="1"/>
            </p:cNvSpPr>
            <p:nvPr/>
          </p:nvSpPr>
          <p:spPr bwMode="auto">
            <a:xfrm>
              <a:off x="6705600" y="4724400"/>
              <a:ext cx="2432050" cy="341313"/>
            </a:xfrm>
            <a:prstGeom prst="rect">
              <a:avLst/>
            </a:prstGeom>
            <a:noFill/>
            <a:ln w="12700">
              <a:noFill/>
              <a:miter lim="800000"/>
              <a:headEnd/>
              <a:tailEnd/>
            </a:ln>
          </p:spPr>
          <p:txBody>
            <a:bodyPr wrap="none" lIns="90000" tIns="46800" rIns="90000" bIns="46800">
              <a:spAutoFit/>
            </a:bodyPr>
            <a:lstStyle/>
            <a:p>
              <a:pPr>
                <a:spcBef>
                  <a:spcPct val="50000"/>
                </a:spcBef>
              </a:pPr>
              <a:r>
                <a:rPr lang="en-GB" sz="1600" b="1">
                  <a:cs typeface="Arial" charset="0"/>
                </a:rPr>
                <a:t> Myocardial infarction</a:t>
              </a:r>
            </a:p>
          </p:txBody>
        </p:sp>
        <p:sp>
          <p:nvSpPr>
            <p:cNvPr id="57437" name="Rectangle 117"/>
            <p:cNvSpPr>
              <a:spLocks noChangeArrowheads="1"/>
            </p:cNvSpPr>
            <p:nvPr/>
          </p:nvSpPr>
          <p:spPr bwMode="auto">
            <a:xfrm>
              <a:off x="228600" y="1143000"/>
              <a:ext cx="4267200" cy="4419600"/>
            </a:xfrm>
            <a:prstGeom prst="rect">
              <a:avLst/>
            </a:prstGeom>
            <a:noFill/>
            <a:ln w="12700">
              <a:noFill/>
              <a:miter lim="800000"/>
              <a:headEnd/>
              <a:tailEnd/>
            </a:ln>
          </p:spPr>
          <p:txBody>
            <a:bodyPr lIns="90000" tIns="46800" rIns="90000" bIns="46800">
              <a:spAutoFit/>
            </a:bodyPr>
            <a:lstStyle/>
            <a:p>
              <a:r>
                <a:rPr lang="en-GB" sz="2000" dirty="0">
                  <a:cs typeface="Arial" charset="0"/>
                </a:rPr>
                <a:t>DCCT &amp; UKPDS showed that HbA</a:t>
              </a:r>
              <a:r>
                <a:rPr lang="en-GB" sz="2000" baseline="-25000" dirty="0">
                  <a:cs typeface="Arial" charset="0"/>
                </a:rPr>
                <a:t>1c </a:t>
              </a:r>
              <a:r>
                <a:rPr lang="en-GB" sz="2000" dirty="0">
                  <a:cs typeface="Arial" charset="0"/>
                </a:rPr>
                <a:t>is the best long-term marker of diabetes control </a:t>
              </a:r>
            </a:p>
            <a:p>
              <a:endParaRPr lang="en-GB" sz="2200" dirty="0">
                <a:cs typeface="Arial" charset="0"/>
              </a:endParaRPr>
            </a:p>
            <a:p>
              <a:endParaRPr lang="en-GB" sz="2200" dirty="0">
                <a:cs typeface="Arial" charset="0"/>
              </a:endParaRPr>
            </a:p>
            <a:p>
              <a:endParaRPr lang="en-GB" sz="2200" dirty="0">
                <a:cs typeface="Arial" charset="0"/>
              </a:endParaRPr>
            </a:p>
            <a:p>
              <a:endParaRPr lang="en-GB" dirty="0">
                <a:cs typeface="Arial" charset="0"/>
              </a:endParaRPr>
            </a:p>
            <a:p>
              <a:endParaRPr lang="en-GB" dirty="0">
                <a:cs typeface="Arial" charset="0"/>
              </a:endParaRPr>
            </a:p>
            <a:p>
              <a:endParaRPr lang="en-GB" dirty="0">
                <a:cs typeface="Arial" charset="0"/>
              </a:endParaRPr>
            </a:p>
            <a:p>
              <a:endParaRPr lang="en-GB" sz="2200" dirty="0">
                <a:cs typeface="Arial" charset="0"/>
              </a:endParaRPr>
            </a:p>
            <a:p>
              <a:endParaRPr lang="en-GB" sz="2200" dirty="0">
                <a:cs typeface="Arial" charset="0"/>
              </a:endParaRPr>
            </a:p>
            <a:p>
              <a:r>
                <a:rPr lang="en-GB" sz="2000" dirty="0">
                  <a:cs typeface="Arial" charset="0"/>
                </a:rPr>
                <a:t>Better control of HbA</a:t>
              </a:r>
              <a:r>
                <a:rPr lang="en-GB" sz="2000" baseline="-25000" dirty="0">
                  <a:cs typeface="Arial" charset="0"/>
                </a:rPr>
                <a:t>1c</a:t>
              </a:r>
              <a:r>
                <a:rPr lang="en-GB" sz="2000" dirty="0">
                  <a:cs typeface="Arial" charset="0"/>
                </a:rPr>
                <a:t> </a:t>
              </a:r>
            </a:p>
            <a:p>
              <a:r>
                <a:rPr lang="en-GB" sz="2000" dirty="0">
                  <a:cs typeface="Arial" charset="0"/>
                </a:rPr>
                <a:t>leads to better outcomes in people with diabetes</a:t>
              </a:r>
            </a:p>
          </p:txBody>
        </p:sp>
        <p:sp>
          <p:nvSpPr>
            <p:cNvPr id="57438" name="Rectangle 118"/>
            <p:cNvSpPr>
              <a:spLocks noChangeArrowheads="1"/>
            </p:cNvSpPr>
            <p:nvPr/>
          </p:nvSpPr>
          <p:spPr bwMode="auto">
            <a:xfrm>
              <a:off x="5551488" y="6381750"/>
              <a:ext cx="3305175" cy="304800"/>
            </a:xfrm>
            <a:prstGeom prst="rect">
              <a:avLst/>
            </a:prstGeom>
            <a:noFill/>
            <a:ln w="12700">
              <a:noFill/>
              <a:miter lim="800000"/>
              <a:headEnd/>
              <a:tailEnd/>
            </a:ln>
          </p:spPr>
          <p:txBody>
            <a:bodyPr wrap="none" lIns="90000" tIns="46800" rIns="90000" bIns="46800">
              <a:spAutoFit/>
            </a:bodyPr>
            <a:lstStyle/>
            <a:p>
              <a:pPr>
                <a:spcBef>
                  <a:spcPct val="30000"/>
                </a:spcBef>
              </a:pPr>
              <a:r>
                <a:rPr lang="en-US" sz="1400">
                  <a:cs typeface="Arial" charset="0"/>
                </a:rPr>
                <a:t>Stratton IM, </a:t>
              </a:r>
              <a:r>
                <a:rPr lang="en-US" sz="1400" i="1">
                  <a:cs typeface="Arial" charset="0"/>
                </a:rPr>
                <a:t>et al</a:t>
              </a:r>
              <a:r>
                <a:rPr lang="en-US" sz="1400">
                  <a:cs typeface="Arial" charset="0"/>
                </a:rPr>
                <a:t>. </a:t>
              </a:r>
              <a:r>
                <a:rPr lang="en-US" sz="1400" i="1">
                  <a:cs typeface="Arial" charset="0"/>
                </a:rPr>
                <a:t>BMJ</a:t>
              </a:r>
              <a:r>
                <a:rPr lang="en-US" sz="1400">
                  <a:cs typeface="Arial" charset="0"/>
                </a:rPr>
                <a:t> 2000; 321:405–412.</a:t>
              </a:r>
              <a:endParaRPr lang="en-GB" sz="1400">
                <a:cs typeface="Arial" charset="0"/>
              </a:endParaRPr>
            </a:p>
          </p:txBody>
        </p:sp>
        <p:sp>
          <p:nvSpPr>
            <p:cNvPr id="57439" name="Line 119"/>
            <p:cNvSpPr>
              <a:spLocks noChangeShapeType="1"/>
            </p:cNvSpPr>
            <p:nvPr/>
          </p:nvSpPr>
          <p:spPr bwMode="auto">
            <a:xfrm>
              <a:off x="2667000" y="3200400"/>
              <a:ext cx="2057400" cy="0"/>
            </a:xfrm>
            <a:prstGeom prst="line">
              <a:avLst/>
            </a:prstGeom>
            <a:noFill/>
            <a:ln w="12700">
              <a:noFill/>
              <a:round/>
              <a:headEnd/>
              <a:tailEnd type="triangle" w="med" len="med"/>
            </a:ln>
          </p:spPr>
          <p:txBody>
            <a:bodyPr wrap="none" lIns="90000" tIns="46800" rIns="90000" bIns="46800" anchor="ctr">
              <a:spAutoFit/>
            </a:bodyPr>
            <a:lstStyle/>
            <a:p>
              <a:endParaRPr lang="en-GB"/>
            </a:p>
          </p:txBody>
        </p:sp>
        <p:sp>
          <p:nvSpPr>
            <p:cNvPr id="57440" name="Line 120"/>
            <p:cNvSpPr>
              <a:spLocks noChangeShapeType="1"/>
            </p:cNvSpPr>
            <p:nvPr/>
          </p:nvSpPr>
          <p:spPr bwMode="auto">
            <a:xfrm flipV="1">
              <a:off x="1828800" y="3581400"/>
              <a:ext cx="2895600" cy="0"/>
            </a:xfrm>
            <a:prstGeom prst="line">
              <a:avLst/>
            </a:prstGeom>
            <a:noFill/>
            <a:ln w="28575">
              <a:solidFill>
                <a:srgbClr val="0066CC"/>
              </a:solidFill>
              <a:round/>
              <a:headEnd/>
              <a:tailEnd type="triangle" w="med" len="med"/>
            </a:ln>
          </p:spPr>
          <p:txBody>
            <a:bodyPr lIns="90000" tIns="46800" rIns="90000" bIns="46800" anchor="ctr">
              <a:spAutoFit/>
            </a:bodyPr>
            <a:lstStyle/>
            <a:p>
              <a:endParaRPr lang="en-GB"/>
            </a:p>
          </p:txBody>
        </p:sp>
      </p:grpSp>
      <p:sp>
        <p:nvSpPr>
          <p:cNvPr id="2" name="Title 1"/>
          <p:cNvSpPr>
            <a:spLocks noGrp="1"/>
          </p:cNvSpPr>
          <p:nvPr>
            <p:ph type="ctrTitle"/>
          </p:nvPr>
        </p:nvSpPr>
        <p:spPr>
          <a:xfrm>
            <a:off x="228600" y="287338"/>
            <a:ext cx="7989888" cy="1079500"/>
          </a:xfrm>
        </p:spPr>
        <p:txBody>
          <a:bodyPr/>
          <a:lstStyle/>
          <a:p>
            <a:r>
              <a:rPr lang="en-GB" dirty="0" smtClean="0"/>
              <a:t>Why is HbA1c so important?</a:t>
            </a:r>
            <a:endParaRPr lang="en-GB" dirty="0"/>
          </a:p>
        </p:txBody>
      </p:sp>
    </p:spTree>
    <p:extLst>
      <p:ext uri="{BB962C8B-B14F-4D97-AF65-F5344CB8AC3E}">
        <p14:creationId xmlns:p14="http://schemas.microsoft.com/office/powerpoint/2010/main" val="412903920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381000" y="2247900"/>
            <a:ext cx="8369300" cy="3746500"/>
          </a:xfrm>
          <a:prstGeom prst="rect">
            <a:avLst/>
          </a:prstGeom>
        </p:spPr>
        <p:txBody>
          <a:bodyPr/>
          <a:lstStyle/>
          <a:p>
            <a:pPr marL="342900" indent="-342900">
              <a:buFont typeface="Arial" panose="020B0604020202020204" pitchFamily="34" charset="0"/>
              <a:buChar char="•"/>
            </a:pPr>
            <a:r>
              <a:rPr lang="en-GB" dirty="0" smtClean="0"/>
              <a:t>Data from the DCCT and UKPDS trials lead to the widespread introduction of HbA1c as a monitoring tool for diabetes</a:t>
            </a:r>
          </a:p>
          <a:p>
            <a:pPr marL="342900" indent="-342900">
              <a:buFont typeface="Arial" panose="020B0604020202020204" pitchFamily="34" charset="0"/>
              <a:buChar char="•"/>
            </a:pPr>
            <a:r>
              <a:rPr lang="en-GB" dirty="0" smtClean="0"/>
              <a:t>Treatment targets are commonly based on HbA1c values</a:t>
            </a:r>
          </a:p>
          <a:p>
            <a:pPr marL="342900" indent="-342900">
              <a:buFont typeface="Arial" panose="020B0604020202020204" pitchFamily="34" charset="0"/>
              <a:buChar char="•"/>
            </a:pPr>
            <a:r>
              <a:rPr lang="en-GB" dirty="0" smtClean="0"/>
              <a:t>Aim of treating to target is to reduce diabetes related complications</a:t>
            </a:r>
          </a:p>
          <a:p>
            <a:endParaRPr lang="en-GB" dirty="0"/>
          </a:p>
        </p:txBody>
      </p:sp>
      <p:sp>
        <p:nvSpPr>
          <p:cNvPr id="4" name="Title 3"/>
          <p:cNvSpPr>
            <a:spLocks noGrp="1"/>
          </p:cNvSpPr>
          <p:nvPr>
            <p:ph type="title"/>
          </p:nvPr>
        </p:nvSpPr>
        <p:spPr/>
        <p:txBody>
          <a:bodyPr/>
          <a:lstStyle/>
          <a:p>
            <a:r>
              <a:rPr lang="en-GB" dirty="0" smtClean="0"/>
              <a:t>Monitoring of diabetes mellitus</a:t>
            </a:r>
            <a:endParaRPr lang="en-GB" dirty="0"/>
          </a:p>
        </p:txBody>
      </p:sp>
    </p:spTree>
    <p:extLst>
      <p:ext uri="{BB962C8B-B14F-4D97-AF65-F5344CB8AC3E}">
        <p14:creationId xmlns:p14="http://schemas.microsoft.com/office/powerpoint/2010/main" val="283232853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Treatment guidelines</a:t>
            </a:r>
            <a:endParaRPr lang="en-GB" dirty="0"/>
          </a:p>
        </p:txBody>
      </p:sp>
      <p:pic>
        <p:nvPicPr>
          <p:cNvPr id="5122" name="Picture 2" descr="http://care.diabetesjournals.org/content/diacare/38/1/140/F1.large.jpg?width=800&amp;height=600&amp;carousel=1"/>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827583" y="1700808"/>
            <a:ext cx="6947647" cy="468052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6444208" y="6435012"/>
            <a:ext cx="2592288" cy="400110"/>
          </a:xfrm>
          <a:prstGeom prst="rect">
            <a:avLst/>
          </a:prstGeom>
          <a:noFill/>
        </p:spPr>
        <p:txBody>
          <a:bodyPr wrap="square" rtlCol="0">
            <a:spAutoFit/>
          </a:bodyPr>
          <a:lstStyle/>
          <a:p>
            <a:r>
              <a:rPr lang="pt-BR" sz="1000" dirty="0"/>
              <a:t>Diabetes Care 2015 Jan; 38(1): 140-149. </a:t>
            </a:r>
            <a:r>
              <a:rPr lang="pt-BR" sz="1000" dirty="0">
                <a:hlinkClick r:id="rId4"/>
              </a:rPr>
              <a:t>http://dx.doi.org/10.2337/dc14-2441</a:t>
            </a:r>
            <a:endParaRPr lang="en-GB" sz="1000" dirty="0"/>
          </a:p>
        </p:txBody>
      </p:sp>
    </p:spTree>
    <p:extLst>
      <p:ext uri="{BB962C8B-B14F-4D97-AF65-F5344CB8AC3E}">
        <p14:creationId xmlns:p14="http://schemas.microsoft.com/office/powerpoint/2010/main" val="318261408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2"/>
          <p:cNvPicPr>
            <a:picLocks noChangeAspect="1" noChangeArrowheads="1"/>
          </p:cNvPicPr>
          <p:nvPr/>
        </p:nvPicPr>
        <p:blipFill>
          <a:blip r:embed="rId3" cstate="print"/>
          <a:srcRect l="7382" t="10827" r="4798" b="57087"/>
          <a:stretch>
            <a:fillRect/>
          </a:stretch>
        </p:blipFill>
        <p:spPr bwMode="auto">
          <a:xfrm>
            <a:off x="263678" y="188640"/>
            <a:ext cx="8565404" cy="1728192"/>
          </a:xfrm>
          <a:prstGeom prst="rect">
            <a:avLst/>
          </a:prstGeom>
          <a:noFill/>
          <a:ln w="9525">
            <a:noFill/>
            <a:miter lim="800000"/>
            <a:headEnd/>
            <a:tailEnd/>
          </a:ln>
        </p:spPr>
      </p:pic>
      <p:sp>
        <p:nvSpPr>
          <p:cNvPr id="6" name="Text Box 3"/>
          <p:cNvSpPr txBox="1">
            <a:spLocks noChangeArrowheads="1"/>
          </p:cNvSpPr>
          <p:nvPr/>
        </p:nvSpPr>
        <p:spPr bwMode="auto">
          <a:xfrm>
            <a:off x="263678" y="6525344"/>
            <a:ext cx="2172390" cy="246221"/>
          </a:xfrm>
          <a:prstGeom prst="rect">
            <a:avLst/>
          </a:prstGeom>
          <a:noFill/>
          <a:ln w="12700">
            <a:noFill/>
            <a:miter lim="800000"/>
            <a:headEnd type="none" w="sm" len="sm"/>
            <a:tailEnd type="none" w="sm" len="sm"/>
          </a:ln>
        </p:spPr>
        <p:txBody>
          <a:bodyPr wrap="none">
            <a:spAutoFit/>
          </a:bodyPr>
          <a:lstStyle/>
          <a:p>
            <a:pPr eaLnBrk="1" hangingPunct="1"/>
            <a:r>
              <a:rPr lang="en-GB" sz="1000" baseline="0" dirty="0">
                <a:latin typeface="+mn-lt"/>
              </a:rPr>
              <a:t>Diabetes Care 2009 32: 1327-1334</a:t>
            </a:r>
          </a:p>
        </p:txBody>
      </p:sp>
      <p:sp>
        <p:nvSpPr>
          <p:cNvPr id="2" name="Content Placeholder 1"/>
          <p:cNvSpPr>
            <a:spLocks noGrp="1"/>
          </p:cNvSpPr>
          <p:nvPr>
            <p:ph idx="1"/>
          </p:nvPr>
        </p:nvSpPr>
        <p:spPr>
          <a:xfrm>
            <a:off x="467544" y="1916832"/>
            <a:ext cx="8136706" cy="4087327"/>
          </a:xfrm>
        </p:spPr>
        <p:txBody>
          <a:bodyPr/>
          <a:lstStyle/>
          <a:p>
            <a:pPr marL="342900" indent="-342900">
              <a:buFont typeface="Arial" panose="020B0604020202020204" pitchFamily="34" charset="0"/>
              <a:buChar char="•"/>
            </a:pPr>
            <a:r>
              <a:rPr lang="en-GB" sz="1600" dirty="0"/>
              <a:t>The A1C assay is an accurate, precise measure of chronic </a:t>
            </a:r>
            <a:r>
              <a:rPr lang="en-GB" sz="1600" dirty="0" err="1"/>
              <a:t>glycemic</a:t>
            </a:r>
            <a:r>
              <a:rPr lang="en-GB" sz="1600" dirty="0"/>
              <a:t> levels and correlates well with the risk of diabetes complications</a:t>
            </a:r>
            <a:r>
              <a:rPr lang="en-GB" sz="1600" dirty="0" smtClean="0"/>
              <a:t>.</a:t>
            </a:r>
          </a:p>
          <a:p>
            <a:pPr marL="342900" indent="-342900">
              <a:buFont typeface="Arial" panose="020B0604020202020204" pitchFamily="34" charset="0"/>
              <a:buChar char="•"/>
            </a:pPr>
            <a:endParaRPr lang="en-GB" sz="1600" dirty="0"/>
          </a:p>
          <a:p>
            <a:pPr marL="342900" indent="-342900">
              <a:buFont typeface="Arial" panose="020B0604020202020204" pitchFamily="34" charset="0"/>
              <a:buChar char="•"/>
            </a:pPr>
            <a:r>
              <a:rPr lang="en-GB" sz="1600" dirty="0" smtClean="0"/>
              <a:t>Diabetes </a:t>
            </a:r>
            <a:r>
              <a:rPr lang="en-GB" sz="1600" dirty="0"/>
              <a:t>should be diagnosed when A1C is </a:t>
            </a:r>
            <a:r>
              <a:rPr lang="en-GB" sz="1600" dirty="0">
                <a:sym typeface="Symbol"/>
              </a:rPr>
              <a:t></a:t>
            </a:r>
            <a:r>
              <a:rPr lang="en-GB" sz="1600" dirty="0"/>
              <a:t>6.5%. Diagnosis should be confirmed with a repeat A1C test. Confirmation is not required in symptomatic subjects with plasma glucose levels &gt;11.1 </a:t>
            </a:r>
            <a:r>
              <a:rPr lang="en-GB" sz="1600" dirty="0" err="1"/>
              <a:t>mmol</a:t>
            </a:r>
            <a:r>
              <a:rPr lang="en-GB" sz="1600" dirty="0"/>
              <a:t>/l</a:t>
            </a:r>
            <a:r>
              <a:rPr lang="en-GB" sz="1600" dirty="0" smtClean="0"/>
              <a:t>.</a:t>
            </a:r>
          </a:p>
          <a:p>
            <a:pPr marL="342900" indent="-342900">
              <a:buFont typeface="Arial" panose="020B0604020202020204" pitchFamily="34" charset="0"/>
              <a:buChar char="•"/>
            </a:pPr>
            <a:endParaRPr lang="en-GB" sz="1600" dirty="0" smtClean="0"/>
          </a:p>
          <a:p>
            <a:pPr marL="285750" indent="-285750">
              <a:buFont typeface="Arial" panose="020B0604020202020204" pitchFamily="34" charset="0"/>
              <a:buChar char="•"/>
            </a:pPr>
            <a:r>
              <a:rPr lang="en-GB" sz="1600" dirty="0">
                <a:latin typeface="Arial" panose="020B0604020202020204" pitchFamily="34" charset="0"/>
                <a:cs typeface="Arial" panose="020B0604020202020204" pitchFamily="34" charset="0"/>
              </a:rPr>
              <a:t>The risk for diabetes based on levels of </a:t>
            </a:r>
            <a:r>
              <a:rPr lang="en-GB" sz="1600" dirty="0" err="1">
                <a:latin typeface="Arial" panose="020B0604020202020204" pitchFamily="34" charset="0"/>
                <a:cs typeface="Arial" panose="020B0604020202020204" pitchFamily="34" charset="0"/>
              </a:rPr>
              <a:t>glycemia</a:t>
            </a:r>
            <a:r>
              <a:rPr lang="en-GB" sz="1600" dirty="0">
                <a:latin typeface="Arial" panose="020B0604020202020204" pitchFamily="34" charset="0"/>
                <a:cs typeface="Arial" panose="020B0604020202020204" pitchFamily="34" charset="0"/>
              </a:rPr>
              <a:t> is a continuum; therefore, there is no lower </a:t>
            </a:r>
            <a:r>
              <a:rPr lang="en-GB" sz="1600" dirty="0" err="1">
                <a:latin typeface="Arial" panose="020B0604020202020204" pitchFamily="34" charset="0"/>
                <a:cs typeface="Arial" panose="020B0604020202020204" pitchFamily="34" charset="0"/>
              </a:rPr>
              <a:t>glycemic</a:t>
            </a:r>
            <a:r>
              <a:rPr lang="en-GB" sz="1600" dirty="0">
                <a:latin typeface="Arial" panose="020B0604020202020204" pitchFamily="34" charset="0"/>
                <a:cs typeface="Arial" panose="020B0604020202020204" pitchFamily="34" charset="0"/>
              </a:rPr>
              <a:t> threshold at which risk clearly </a:t>
            </a:r>
            <a:r>
              <a:rPr lang="en-GB" sz="1600" dirty="0" smtClean="0">
                <a:latin typeface="Arial" panose="020B0604020202020204" pitchFamily="34" charset="0"/>
                <a:cs typeface="Arial" panose="020B0604020202020204" pitchFamily="34" charset="0"/>
              </a:rPr>
              <a:t>begins</a:t>
            </a:r>
          </a:p>
          <a:p>
            <a:pPr marL="285750" indent="-285750">
              <a:buFont typeface="Arial" panose="020B0604020202020204" pitchFamily="34" charset="0"/>
              <a:buChar char="•"/>
            </a:pPr>
            <a:endParaRPr lang="en-GB" sz="16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sz="1600" dirty="0">
                <a:latin typeface="Arial" panose="020B0604020202020204" pitchFamily="34" charset="0"/>
                <a:cs typeface="Arial" panose="020B0604020202020204" pitchFamily="34" charset="0"/>
              </a:rPr>
              <a:t>Those with A1C levels below the threshold for diabetes but </a:t>
            </a:r>
            <a:r>
              <a:rPr lang="en-GB" sz="1600" dirty="0">
                <a:latin typeface="Arial" panose="020B0604020202020204" pitchFamily="34" charset="0"/>
                <a:cs typeface="Arial" panose="020B0604020202020204" pitchFamily="34" charset="0"/>
                <a:sym typeface="Symbol"/>
              </a:rPr>
              <a:t></a:t>
            </a:r>
            <a:r>
              <a:rPr lang="en-GB" sz="1600" dirty="0">
                <a:latin typeface="Arial" panose="020B0604020202020204" pitchFamily="34" charset="0"/>
                <a:cs typeface="Arial" panose="020B0604020202020204" pitchFamily="34" charset="0"/>
              </a:rPr>
              <a:t>6.0% should receive demonstrably effective preventive interventions. Those with A1C below this range may still be at risk and, depending on the presence of other diabetes risk factors, may also benefit from prevention efforts</a:t>
            </a:r>
            <a:r>
              <a:rPr lang="en-GB" sz="1600" dirty="0" smtClean="0">
                <a:latin typeface="Arial" panose="020B0604020202020204" pitchFamily="34" charset="0"/>
                <a:cs typeface="Arial" panose="020B0604020202020204" pitchFamily="34" charset="0"/>
              </a:rPr>
              <a:t>.</a:t>
            </a:r>
          </a:p>
          <a:p>
            <a:pPr marL="285750" indent="-285750">
              <a:buFont typeface="Arial" panose="020B0604020202020204" pitchFamily="34" charset="0"/>
              <a:buChar char="•"/>
            </a:pPr>
            <a:endParaRPr lang="en-GB" sz="16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sz="1600" dirty="0">
                <a:latin typeface="Arial" panose="020B0604020202020204" pitchFamily="34" charset="0"/>
                <a:cs typeface="Arial" panose="020B0604020202020204" pitchFamily="34" charset="0"/>
              </a:rPr>
              <a:t>The A1C level at which population-based prevention services begin should be based on the nature of the intervention, the resources available, and the size of the affected population</a:t>
            </a:r>
            <a:endParaRPr lang="en-GB" sz="1600" dirty="0" smtClean="0"/>
          </a:p>
          <a:p>
            <a:endParaRPr lang="en-GB" sz="1600" dirty="0"/>
          </a:p>
        </p:txBody>
      </p:sp>
    </p:spTree>
    <p:extLst>
      <p:ext uri="{BB962C8B-B14F-4D97-AF65-F5344CB8AC3E}">
        <p14:creationId xmlns:p14="http://schemas.microsoft.com/office/powerpoint/2010/main" val="238024550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smtClean="0"/>
              <a:t>WHO guidelines for diagnosis</a:t>
            </a:r>
            <a:endParaRPr lang="en-GB" dirty="0"/>
          </a:p>
        </p:txBody>
      </p:sp>
      <p:sp>
        <p:nvSpPr>
          <p:cNvPr id="6" name="Content Placeholder 5"/>
          <p:cNvSpPr>
            <a:spLocks noGrp="1"/>
          </p:cNvSpPr>
          <p:nvPr>
            <p:ph idx="1"/>
          </p:nvPr>
        </p:nvSpPr>
        <p:spPr>
          <a:xfrm>
            <a:off x="539750" y="2276872"/>
            <a:ext cx="7560642" cy="3598863"/>
          </a:xfrm>
        </p:spPr>
        <p:txBody>
          <a:bodyPr>
            <a:normAutofit/>
          </a:bodyPr>
          <a:lstStyle/>
          <a:p>
            <a:pPr algn="just"/>
            <a:r>
              <a:rPr lang="en-GB" dirty="0" smtClean="0">
                <a:latin typeface="Arial" pitchFamily="34" charset="0"/>
                <a:cs typeface="Arial" pitchFamily="34" charset="0"/>
              </a:rPr>
              <a:t>HbA</a:t>
            </a:r>
            <a:r>
              <a:rPr lang="en-GB" baseline="-25000" dirty="0" smtClean="0">
                <a:latin typeface="Arial" pitchFamily="34" charset="0"/>
                <a:cs typeface="Arial" pitchFamily="34" charset="0"/>
              </a:rPr>
              <a:t>1c</a:t>
            </a:r>
            <a:r>
              <a:rPr lang="en-GB" dirty="0" smtClean="0">
                <a:latin typeface="Arial" pitchFamily="34" charset="0"/>
                <a:cs typeface="Arial" pitchFamily="34" charset="0"/>
              </a:rPr>
              <a:t> can be used as a diagnostic test for diabetes providing that </a:t>
            </a:r>
            <a:r>
              <a:rPr lang="en-GB" b="1" dirty="0" smtClean="0">
                <a:latin typeface="Arial" pitchFamily="34" charset="0"/>
                <a:cs typeface="Arial" pitchFamily="34" charset="0"/>
              </a:rPr>
              <a:t>stringent quality assurance tests </a:t>
            </a:r>
            <a:r>
              <a:rPr lang="en-GB" dirty="0" smtClean="0">
                <a:latin typeface="Arial" pitchFamily="34" charset="0"/>
                <a:cs typeface="Arial" pitchFamily="34" charset="0"/>
              </a:rPr>
              <a:t>are in place and assays are </a:t>
            </a:r>
            <a:r>
              <a:rPr lang="en-GB" b="1" dirty="0" smtClean="0">
                <a:latin typeface="Arial" pitchFamily="34" charset="0"/>
                <a:cs typeface="Arial" pitchFamily="34" charset="0"/>
              </a:rPr>
              <a:t>standardised to criteria aligned to the international reference values</a:t>
            </a:r>
            <a:r>
              <a:rPr lang="en-GB" dirty="0" smtClean="0">
                <a:latin typeface="Arial" pitchFamily="34" charset="0"/>
                <a:cs typeface="Arial" pitchFamily="34" charset="0"/>
              </a:rPr>
              <a:t>, and there are no conditions present which preclude its accurate measurement.</a:t>
            </a:r>
          </a:p>
          <a:p>
            <a:pPr algn="just"/>
            <a:endParaRPr lang="en-GB" dirty="0" smtClean="0">
              <a:latin typeface="Arial" pitchFamily="34" charset="0"/>
              <a:cs typeface="Arial" pitchFamily="34" charset="0"/>
            </a:endParaRPr>
          </a:p>
          <a:p>
            <a:pPr algn="just"/>
            <a:r>
              <a:rPr lang="en-GB" dirty="0" smtClean="0">
                <a:latin typeface="Arial" pitchFamily="34" charset="0"/>
                <a:cs typeface="Arial" pitchFamily="34" charset="0"/>
              </a:rPr>
              <a:t>An HbA</a:t>
            </a:r>
            <a:r>
              <a:rPr lang="en-GB" baseline="-25000" dirty="0" smtClean="0">
                <a:latin typeface="Arial" pitchFamily="34" charset="0"/>
                <a:cs typeface="Arial" pitchFamily="34" charset="0"/>
              </a:rPr>
              <a:t>1c</a:t>
            </a:r>
            <a:r>
              <a:rPr lang="en-GB" dirty="0" smtClean="0">
                <a:latin typeface="Arial" pitchFamily="34" charset="0"/>
                <a:cs typeface="Arial" pitchFamily="34" charset="0"/>
              </a:rPr>
              <a:t> of </a:t>
            </a:r>
            <a:r>
              <a:rPr lang="en-GB" b="1" dirty="0" smtClean="0">
                <a:latin typeface="Arial" pitchFamily="34" charset="0"/>
                <a:cs typeface="Arial" pitchFamily="34" charset="0"/>
              </a:rPr>
              <a:t>48 </a:t>
            </a:r>
            <a:r>
              <a:rPr lang="en-GB" b="1" dirty="0" err="1" smtClean="0">
                <a:latin typeface="Arial" pitchFamily="34" charset="0"/>
                <a:cs typeface="Arial" pitchFamily="34" charset="0"/>
              </a:rPr>
              <a:t>mmol</a:t>
            </a:r>
            <a:r>
              <a:rPr lang="en-GB" b="1" dirty="0" smtClean="0">
                <a:latin typeface="Arial" pitchFamily="34" charset="0"/>
                <a:cs typeface="Arial" pitchFamily="34" charset="0"/>
              </a:rPr>
              <a:t>/mol </a:t>
            </a:r>
            <a:r>
              <a:rPr lang="en-GB" dirty="0" smtClean="0">
                <a:latin typeface="Arial" pitchFamily="34" charset="0"/>
                <a:cs typeface="Arial" pitchFamily="34" charset="0"/>
              </a:rPr>
              <a:t>(6.5%) is recommended as the cut point for diagnosing diabetes. A value of less than 48 </a:t>
            </a:r>
            <a:r>
              <a:rPr lang="en-GB" dirty="0" err="1" smtClean="0">
                <a:latin typeface="Arial" pitchFamily="34" charset="0"/>
                <a:cs typeface="Arial" pitchFamily="34" charset="0"/>
              </a:rPr>
              <a:t>mmol</a:t>
            </a:r>
            <a:r>
              <a:rPr lang="en-GB" dirty="0" smtClean="0">
                <a:latin typeface="Arial" pitchFamily="34" charset="0"/>
                <a:cs typeface="Arial" pitchFamily="34" charset="0"/>
              </a:rPr>
              <a:t>/mol (6.5%) does not exclude diabetes diagnosed using glucose tests</a:t>
            </a:r>
            <a:endParaRPr lang="en-GB" dirty="0">
              <a:latin typeface="Arial" pitchFamily="34" charset="0"/>
              <a:cs typeface="Arial" pitchFamily="34" charset="0"/>
            </a:endParaRPr>
          </a:p>
        </p:txBody>
      </p:sp>
    </p:spTree>
    <p:extLst>
      <p:ext uri="{BB962C8B-B14F-4D97-AF65-F5344CB8AC3E}">
        <p14:creationId xmlns:p14="http://schemas.microsoft.com/office/powerpoint/2010/main" val="343768182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Factors affecting HbA1c </a:t>
            </a:r>
            <a:endParaRPr lang="en-GB" dirty="0"/>
          </a:p>
        </p:txBody>
      </p:sp>
      <p:sp>
        <p:nvSpPr>
          <p:cNvPr id="3" name="Content Placeholder 2"/>
          <p:cNvSpPr>
            <a:spLocks noGrp="1"/>
          </p:cNvSpPr>
          <p:nvPr>
            <p:ph idx="1"/>
          </p:nvPr>
        </p:nvSpPr>
        <p:spPr/>
        <p:txBody>
          <a:bodyPr/>
          <a:lstStyle/>
          <a:p>
            <a:pPr marL="342900" indent="-342900">
              <a:buFont typeface="Arial" panose="020B0604020202020204" pitchFamily="34" charset="0"/>
              <a:buChar char="•"/>
            </a:pPr>
            <a:r>
              <a:rPr lang="en-GB" dirty="0"/>
              <a:t>Cannot be used for the diagnosis of Type 1 diabetes</a:t>
            </a:r>
          </a:p>
          <a:p>
            <a:pPr marL="342900" indent="-342900">
              <a:buFont typeface="Arial" panose="020B0604020202020204" pitchFamily="34" charset="0"/>
              <a:buChar char="•"/>
            </a:pPr>
            <a:r>
              <a:rPr lang="en-GB" dirty="0" smtClean="0"/>
              <a:t>Cannot </a:t>
            </a:r>
            <a:r>
              <a:rPr lang="en-GB" dirty="0"/>
              <a:t>be used in the presence of some haemoglobin variants</a:t>
            </a:r>
          </a:p>
          <a:p>
            <a:pPr marL="342900" indent="-342900">
              <a:buFont typeface="Arial" panose="020B0604020202020204" pitchFamily="34" charset="0"/>
              <a:buChar char="•"/>
            </a:pPr>
            <a:r>
              <a:rPr lang="en-GB" dirty="0" smtClean="0"/>
              <a:t>Age</a:t>
            </a:r>
          </a:p>
          <a:p>
            <a:pPr marL="342900" indent="-342900">
              <a:buFont typeface="Arial" panose="020B0604020202020204" pitchFamily="34" charset="0"/>
              <a:buChar char="•"/>
            </a:pPr>
            <a:r>
              <a:rPr lang="en-GB" dirty="0" smtClean="0"/>
              <a:t>Ethnicity</a:t>
            </a:r>
          </a:p>
          <a:p>
            <a:pPr marL="342900" indent="-342900">
              <a:buFont typeface="Arial" panose="020B0604020202020204" pitchFamily="34" charset="0"/>
              <a:buChar char="•"/>
            </a:pPr>
            <a:r>
              <a:rPr lang="en-GB" dirty="0" smtClean="0"/>
              <a:t>Affected by CKD</a:t>
            </a:r>
          </a:p>
          <a:p>
            <a:pPr marL="342900" indent="-342900">
              <a:buFont typeface="Arial" panose="020B0604020202020204" pitchFamily="34" charset="0"/>
              <a:buChar char="•"/>
            </a:pPr>
            <a:r>
              <a:rPr lang="en-GB" dirty="0" smtClean="0"/>
              <a:t>Cannot be used in disorders resulting in altered red cell survival</a:t>
            </a:r>
          </a:p>
          <a:p>
            <a:pPr marL="342900" indent="-342900">
              <a:buFont typeface="Arial" panose="020B0604020202020204" pitchFamily="34" charset="0"/>
              <a:buChar char="•"/>
            </a:pPr>
            <a:r>
              <a:rPr lang="en-GB" dirty="0" smtClean="0"/>
              <a:t>Affected by some drugs</a:t>
            </a:r>
          </a:p>
          <a:p>
            <a:pPr marL="342900" indent="-342900">
              <a:buFont typeface="Arial" panose="020B0604020202020204" pitchFamily="34" charset="0"/>
              <a:buChar char="•"/>
            </a:pPr>
            <a:endParaRPr lang="en-GB" dirty="0"/>
          </a:p>
          <a:p>
            <a:pPr marL="342900" indent="-342900">
              <a:buFont typeface="Arial" panose="020B0604020202020204" pitchFamily="34" charset="0"/>
              <a:buChar char="•"/>
            </a:pPr>
            <a:endParaRPr lang="en-GB" dirty="0"/>
          </a:p>
        </p:txBody>
      </p:sp>
    </p:spTree>
    <p:extLst>
      <p:ext uri="{BB962C8B-B14F-4D97-AF65-F5344CB8AC3E}">
        <p14:creationId xmlns:p14="http://schemas.microsoft.com/office/powerpoint/2010/main" val="122157040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The discovery of HbA</a:t>
            </a:r>
            <a:r>
              <a:rPr lang="en-GB" baseline="-25000" dirty="0" smtClean="0"/>
              <a:t>1c</a:t>
            </a:r>
            <a:endParaRPr lang="en-GB" baseline="-25000" dirty="0"/>
          </a:p>
        </p:txBody>
      </p:sp>
      <p:sp>
        <p:nvSpPr>
          <p:cNvPr id="3" name="Content Placeholder 2"/>
          <p:cNvSpPr>
            <a:spLocks noGrp="1"/>
          </p:cNvSpPr>
          <p:nvPr>
            <p:ph idx="1"/>
          </p:nvPr>
        </p:nvSpPr>
        <p:spPr/>
        <p:txBody>
          <a:bodyPr/>
          <a:lstStyle/>
          <a:p>
            <a:pPr marL="342900" indent="-342900">
              <a:buFont typeface="Arial" panose="020B0604020202020204" pitchFamily="34" charset="0"/>
              <a:buChar char="•"/>
            </a:pPr>
            <a:r>
              <a:rPr lang="en-GB" sz="2200" dirty="0" smtClean="0"/>
              <a:t>Haemoglobin </a:t>
            </a:r>
            <a:r>
              <a:rPr lang="en-GB" sz="2200" dirty="0"/>
              <a:t>A</a:t>
            </a:r>
            <a:r>
              <a:rPr lang="en-GB" sz="2200" baseline="-25000" dirty="0"/>
              <a:t>1</a:t>
            </a:r>
            <a:r>
              <a:rPr lang="en-GB" sz="2200" dirty="0"/>
              <a:t> was first described in 1955</a:t>
            </a:r>
            <a:endParaRPr lang="en-GB" sz="2200" dirty="0" smtClean="0"/>
          </a:p>
          <a:p>
            <a:pPr marL="342900" indent="-342900">
              <a:buFont typeface="Arial" panose="020B0604020202020204" pitchFamily="34" charset="0"/>
              <a:buChar char="•"/>
            </a:pPr>
            <a:r>
              <a:rPr lang="en-GB" sz="2200" dirty="0" smtClean="0"/>
              <a:t>Kunkel </a:t>
            </a:r>
            <a:r>
              <a:rPr lang="en-GB" sz="2200" dirty="0"/>
              <a:t>and </a:t>
            </a:r>
            <a:r>
              <a:rPr lang="en-GB" sz="2200" dirty="0" err="1" smtClean="0"/>
              <a:t>Wallenius</a:t>
            </a:r>
            <a:r>
              <a:rPr lang="en-GB" sz="2200" dirty="0" smtClean="0"/>
              <a:t>, </a:t>
            </a:r>
            <a:r>
              <a:rPr lang="en-GB" sz="2200" dirty="0"/>
              <a:t>using charge </a:t>
            </a:r>
            <a:r>
              <a:rPr lang="en-GB" sz="2200" dirty="0" smtClean="0"/>
              <a:t>separation, </a:t>
            </a:r>
            <a:r>
              <a:rPr lang="en-GB" sz="2200" dirty="0"/>
              <a:t>identified a “new” fraction HbA</a:t>
            </a:r>
            <a:r>
              <a:rPr lang="en-GB" sz="2200" baseline="-25000" dirty="0"/>
              <a:t>1</a:t>
            </a:r>
            <a:r>
              <a:rPr lang="en-GB" sz="2200" dirty="0"/>
              <a:t>. </a:t>
            </a:r>
          </a:p>
          <a:p>
            <a:pPr marL="342900" indent="-342900">
              <a:buFont typeface="Arial" panose="020B0604020202020204" pitchFamily="34" charset="0"/>
              <a:buChar char="•"/>
            </a:pPr>
            <a:r>
              <a:rPr lang="en-GB" sz="2200" dirty="0" smtClean="0"/>
              <a:t>The </a:t>
            </a:r>
            <a:r>
              <a:rPr lang="en-GB" sz="2200" dirty="0"/>
              <a:t>amino acid sequence of HbA</a:t>
            </a:r>
            <a:r>
              <a:rPr lang="en-GB" sz="2200" baseline="-25000" dirty="0"/>
              <a:t>1</a:t>
            </a:r>
            <a:r>
              <a:rPr lang="en-GB" sz="2200" dirty="0"/>
              <a:t> was shown to be identical to HbA</a:t>
            </a:r>
            <a:r>
              <a:rPr lang="en-GB" sz="2200" baseline="-25000" dirty="0"/>
              <a:t>0</a:t>
            </a:r>
          </a:p>
          <a:p>
            <a:endParaRPr lang="en-GB" dirty="0"/>
          </a:p>
        </p:txBody>
      </p:sp>
      <p:pic>
        <p:nvPicPr>
          <p:cNvPr id="5" name="Picture 4"/>
          <p:cNvPicPr>
            <a:picLocks noChangeAspect="1"/>
          </p:cNvPicPr>
          <p:nvPr/>
        </p:nvPicPr>
        <p:blipFill>
          <a:blip r:embed="rId2"/>
          <a:stretch>
            <a:fillRect/>
          </a:stretch>
        </p:blipFill>
        <p:spPr>
          <a:xfrm>
            <a:off x="759232" y="4343400"/>
            <a:ext cx="3026318" cy="1972998"/>
          </a:xfrm>
          <a:prstGeom prst="rect">
            <a:avLst/>
          </a:prstGeom>
        </p:spPr>
      </p:pic>
      <p:sp>
        <p:nvSpPr>
          <p:cNvPr id="6" name="Oval 5"/>
          <p:cNvSpPr/>
          <p:nvPr/>
        </p:nvSpPr>
        <p:spPr bwMode="auto">
          <a:xfrm>
            <a:off x="2352675" y="5191125"/>
            <a:ext cx="942975" cy="566738"/>
          </a:xfrm>
          <a:prstGeom prst="ellipse">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25000" smtClean="0">
              <a:ln>
                <a:noFill/>
              </a:ln>
              <a:solidFill>
                <a:schemeClr val="tx1"/>
              </a:solidFill>
              <a:effectLst/>
              <a:latin typeface="Times"/>
            </a:endParaRPr>
          </a:p>
        </p:txBody>
      </p:sp>
      <p:sp>
        <p:nvSpPr>
          <p:cNvPr id="8" name="Rectangle 1"/>
          <p:cNvSpPr>
            <a:spLocks noChangeArrowheads="1"/>
          </p:cNvSpPr>
          <p:nvPr/>
        </p:nvSpPr>
        <p:spPr bwMode="auto">
          <a:xfrm>
            <a:off x="4419599" y="5628501"/>
            <a:ext cx="3390493"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smtClean="0">
                <a:ln>
                  <a:noFill/>
                </a:ln>
                <a:solidFill>
                  <a:srgbClr val="000000"/>
                </a:solidFill>
                <a:effectLst/>
                <a:latin typeface="Arial Unicode MS" panose="020B0604020202020204" pitchFamily="34" charset="-128"/>
              </a:rPr>
              <a:t>KUNKEL HG, WALLENIUS G. New hemoglobin in normal adult blood. Science. 1955 Aug 12;122(3163):288.</a:t>
            </a:r>
            <a:r>
              <a:rPr kumimoji="0" lang="en-US" altLang="en-US" sz="900" b="0" i="0" u="none" strike="noStrike" cap="none" normalizeH="0" baseline="0" dirty="0" smtClean="0">
                <a:ln>
                  <a:noFill/>
                </a:ln>
                <a:solidFill>
                  <a:schemeClr val="tx1"/>
                </a:solidFill>
                <a:effectLst/>
              </a:rPr>
              <a:t> </a:t>
            </a: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5139985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291" name="Rectangle 3"/>
          <p:cNvSpPr>
            <a:spLocks noGrp="1" noChangeArrowheads="1"/>
          </p:cNvSpPr>
          <p:nvPr>
            <p:ph type="body" idx="1"/>
          </p:nvPr>
        </p:nvSpPr>
        <p:spPr>
          <a:xfrm>
            <a:off x="5353049" y="5949025"/>
            <a:ext cx="3629025" cy="680375"/>
          </a:xfrm>
          <a:noFill/>
        </p:spPr>
        <p:txBody>
          <a:bodyPr/>
          <a:lstStyle/>
          <a:p>
            <a:pPr eaLnBrk="1" hangingPunct="1">
              <a:buFontTx/>
              <a:buNone/>
            </a:pPr>
            <a:r>
              <a:rPr lang="en-GB" altLang="en-US" sz="1800" dirty="0" err="1" smtClean="0">
                <a:solidFill>
                  <a:schemeClr val="bg2"/>
                </a:solidFill>
              </a:rPr>
              <a:t>Rahbar</a:t>
            </a:r>
            <a:r>
              <a:rPr lang="en-GB" altLang="en-US" sz="1800" dirty="0" smtClean="0">
                <a:solidFill>
                  <a:schemeClr val="bg2"/>
                </a:solidFill>
              </a:rPr>
              <a:t> S</a:t>
            </a:r>
          </a:p>
          <a:p>
            <a:pPr eaLnBrk="1" hangingPunct="1">
              <a:buFontTx/>
              <a:buNone/>
            </a:pPr>
            <a:r>
              <a:rPr lang="en-GB" altLang="en-US" sz="1800" dirty="0" err="1" smtClean="0">
                <a:solidFill>
                  <a:schemeClr val="bg2"/>
                </a:solidFill>
              </a:rPr>
              <a:t>Clin</a:t>
            </a:r>
            <a:r>
              <a:rPr lang="en-GB" altLang="en-US" sz="1800" dirty="0" smtClean="0">
                <a:solidFill>
                  <a:schemeClr val="bg2"/>
                </a:solidFill>
              </a:rPr>
              <a:t> </a:t>
            </a:r>
            <a:r>
              <a:rPr lang="en-GB" altLang="en-US" sz="1800" dirty="0" err="1" smtClean="0">
                <a:solidFill>
                  <a:schemeClr val="bg2"/>
                </a:solidFill>
              </a:rPr>
              <a:t>Chim</a:t>
            </a:r>
            <a:r>
              <a:rPr lang="en-GB" altLang="en-US" sz="1800" dirty="0" smtClean="0">
                <a:solidFill>
                  <a:schemeClr val="bg2"/>
                </a:solidFill>
              </a:rPr>
              <a:t> </a:t>
            </a:r>
            <a:r>
              <a:rPr lang="en-GB" altLang="en-US" sz="1800" dirty="0" err="1" smtClean="0">
                <a:solidFill>
                  <a:schemeClr val="bg2"/>
                </a:solidFill>
              </a:rPr>
              <a:t>Acta</a:t>
            </a:r>
            <a:r>
              <a:rPr lang="en-GB" altLang="en-US" sz="1800" dirty="0" smtClean="0">
                <a:solidFill>
                  <a:schemeClr val="bg2"/>
                </a:solidFill>
              </a:rPr>
              <a:t> 1968; 22: 296-298</a:t>
            </a:r>
          </a:p>
        </p:txBody>
      </p:sp>
      <p:pic>
        <p:nvPicPr>
          <p:cNvPr id="2150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467" y="123825"/>
            <a:ext cx="5065814" cy="650557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ounded Rectangle 1"/>
          <p:cNvSpPr/>
          <p:nvPr/>
        </p:nvSpPr>
        <p:spPr>
          <a:xfrm>
            <a:off x="333571" y="1144396"/>
            <a:ext cx="2285803" cy="151004"/>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5353048" y="1695449"/>
            <a:ext cx="3448051" cy="1815882"/>
          </a:xfrm>
          <a:prstGeom prst="rect">
            <a:avLst/>
          </a:prstGeom>
          <a:noFill/>
        </p:spPr>
        <p:txBody>
          <a:bodyPr wrap="square" rtlCol="0">
            <a:spAutoFit/>
          </a:bodyPr>
          <a:lstStyle/>
          <a:p>
            <a:r>
              <a:rPr lang="en-GB" altLang="en-US" sz="2800" dirty="0" smtClean="0">
                <a:solidFill>
                  <a:schemeClr val="tx2"/>
                </a:solidFill>
              </a:rPr>
              <a:t>An abnormal haemoglobin in </a:t>
            </a:r>
          </a:p>
          <a:p>
            <a:r>
              <a:rPr lang="en-GB" altLang="en-US" sz="2800" dirty="0" smtClean="0">
                <a:solidFill>
                  <a:schemeClr val="tx2"/>
                </a:solidFill>
              </a:rPr>
              <a:t>red cells of diabetics</a:t>
            </a:r>
          </a:p>
          <a:p>
            <a:endParaRPr lang="en-GB" sz="2800" dirty="0">
              <a:solidFill>
                <a:schemeClr val="tx2"/>
              </a:solidFill>
            </a:endParaRPr>
          </a:p>
        </p:txBody>
      </p:sp>
    </p:spTree>
    <p:extLst>
      <p:ext uri="{BB962C8B-B14F-4D97-AF65-F5344CB8AC3E}">
        <p14:creationId xmlns:p14="http://schemas.microsoft.com/office/powerpoint/2010/main" val="387756234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cs typeface="Times New Roman" panose="02020603050405020304" pitchFamily="18" charset="0"/>
              </a:rPr>
              <a:t>The </a:t>
            </a:r>
            <a:r>
              <a:rPr lang="en-GB" dirty="0" smtClean="0">
                <a:cs typeface="Times New Roman" panose="02020603050405020304" pitchFamily="18" charset="0"/>
              </a:rPr>
              <a:t>evolution </a:t>
            </a:r>
            <a:r>
              <a:rPr lang="en-GB" dirty="0">
                <a:cs typeface="Times New Roman" panose="02020603050405020304" pitchFamily="18" charset="0"/>
              </a:rPr>
              <a:t>of the understanding of HbA</a:t>
            </a:r>
            <a:r>
              <a:rPr lang="en-GB" baseline="-25000" dirty="0">
                <a:cs typeface="Times New Roman" panose="02020603050405020304" pitchFamily="18" charset="0"/>
              </a:rPr>
              <a:t>1c</a:t>
            </a:r>
            <a:r>
              <a:rPr lang="en-GB" dirty="0">
                <a:cs typeface="Times New Roman" panose="02020603050405020304" pitchFamily="18" charset="0"/>
              </a:rPr>
              <a:t> </a:t>
            </a:r>
            <a:r>
              <a:rPr lang="en-GB" dirty="0">
                <a:cs typeface="Times New Roman" panose="02020603050405020304" pitchFamily="18" charset="0"/>
              </a:rPr>
              <a:t>b</a:t>
            </a:r>
            <a:r>
              <a:rPr lang="en-GB" dirty="0" smtClean="0">
                <a:cs typeface="Times New Roman" panose="02020603050405020304" pitchFamily="18" charset="0"/>
              </a:rPr>
              <a:t>iochemistry</a:t>
            </a:r>
            <a:endParaRPr lang="en-GB" dirty="0"/>
          </a:p>
        </p:txBody>
      </p:sp>
      <p:sp>
        <p:nvSpPr>
          <p:cNvPr id="3" name="Content Placeholder 2"/>
          <p:cNvSpPr>
            <a:spLocks noGrp="1"/>
          </p:cNvSpPr>
          <p:nvPr>
            <p:ph idx="1"/>
          </p:nvPr>
        </p:nvSpPr>
        <p:spPr>
          <a:xfrm>
            <a:off x="539750" y="1530350"/>
            <a:ext cx="8156575" cy="3756025"/>
          </a:xfrm>
        </p:spPr>
        <p:txBody>
          <a:bodyPr/>
          <a:lstStyle/>
          <a:p>
            <a:r>
              <a:rPr lang="en-GB" sz="1800" b="1" dirty="0">
                <a:cs typeface="Times New Roman" panose="02020603050405020304" pitchFamily="18" charset="0"/>
              </a:rPr>
              <a:t>1955:  Kunkel and </a:t>
            </a:r>
            <a:r>
              <a:rPr lang="en-GB" sz="1800" b="1" dirty="0" err="1">
                <a:cs typeface="Times New Roman" panose="02020603050405020304" pitchFamily="18" charset="0"/>
              </a:rPr>
              <a:t>Wallenius</a:t>
            </a:r>
            <a:r>
              <a:rPr lang="en-GB" sz="1800" b="1" dirty="0">
                <a:cs typeface="Times New Roman" panose="02020603050405020304" pitchFamily="18" charset="0"/>
              </a:rPr>
              <a:t>: </a:t>
            </a:r>
            <a:r>
              <a:rPr lang="en-GB" sz="1800" dirty="0">
                <a:cs typeface="Times New Roman" panose="02020603050405020304" pitchFamily="18" charset="0"/>
              </a:rPr>
              <a:t>First </a:t>
            </a:r>
            <a:r>
              <a:rPr lang="en-GB" sz="1800" dirty="0" smtClean="0">
                <a:cs typeface="Times New Roman" panose="02020603050405020304" pitchFamily="18" charset="0"/>
              </a:rPr>
              <a:t>description</a:t>
            </a:r>
          </a:p>
          <a:p>
            <a:endParaRPr lang="en-GB" sz="1800" dirty="0"/>
          </a:p>
          <a:p>
            <a:r>
              <a:rPr lang="en-GB" sz="1800" b="1" dirty="0">
                <a:cs typeface="Times New Roman" panose="02020603050405020304" pitchFamily="18" charset="0"/>
              </a:rPr>
              <a:t>1957:  </a:t>
            </a:r>
            <a:r>
              <a:rPr lang="en-GB" sz="1800" b="1" dirty="0" err="1">
                <a:cs typeface="Times New Roman" panose="02020603050405020304" pitchFamily="18" charset="0"/>
              </a:rPr>
              <a:t>Rhinesmith</a:t>
            </a:r>
            <a:r>
              <a:rPr lang="en-GB" sz="1800" b="1" dirty="0">
                <a:cs typeface="Times New Roman" panose="02020603050405020304" pitchFamily="18" charset="0"/>
              </a:rPr>
              <a:t> </a:t>
            </a:r>
            <a:r>
              <a:rPr lang="en-GB" sz="1800" b="1" i="1" dirty="0">
                <a:cs typeface="Times New Roman" panose="02020603050405020304" pitchFamily="18" charset="0"/>
              </a:rPr>
              <a:t>et al: </a:t>
            </a:r>
            <a:r>
              <a:rPr lang="en-GB" sz="1800" dirty="0">
                <a:cs typeface="Times New Roman" panose="02020603050405020304" pitchFamily="18" charset="0"/>
              </a:rPr>
              <a:t>abnormality present in the N-terminal of the b-chain </a:t>
            </a:r>
            <a:endParaRPr lang="en-GB" sz="1800" dirty="0" smtClean="0">
              <a:cs typeface="Times New Roman" panose="02020603050405020304" pitchFamily="18" charset="0"/>
            </a:endParaRPr>
          </a:p>
          <a:p>
            <a:endParaRPr lang="en-GB" sz="1800" dirty="0"/>
          </a:p>
          <a:p>
            <a:r>
              <a:rPr lang="en-GB" sz="1800" b="1" dirty="0">
                <a:cs typeface="Times New Roman" panose="02020603050405020304" pitchFamily="18" charset="0"/>
              </a:rPr>
              <a:t>1958: Allen et al:  </a:t>
            </a:r>
            <a:r>
              <a:rPr lang="en-GB" sz="1800" dirty="0">
                <a:cs typeface="Times New Roman" panose="02020603050405020304" pitchFamily="18" charset="0"/>
              </a:rPr>
              <a:t>resolved HbA</a:t>
            </a:r>
            <a:r>
              <a:rPr lang="en-GB" sz="1800" baseline="-25000" dirty="0">
                <a:cs typeface="Times New Roman" panose="02020603050405020304" pitchFamily="18" charset="0"/>
              </a:rPr>
              <a:t>1</a:t>
            </a:r>
            <a:r>
              <a:rPr lang="en-GB" sz="1800" dirty="0">
                <a:cs typeface="Times New Roman" panose="02020603050405020304" pitchFamily="18" charset="0"/>
              </a:rPr>
              <a:t> into three fractions HbA</a:t>
            </a:r>
            <a:r>
              <a:rPr lang="en-GB" sz="1800" baseline="-25000" dirty="0">
                <a:cs typeface="Times New Roman" panose="02020603050405020304" pitchFamily="18" charset="0"/>
              </a:rPr>
              <a:t>1a</a:t>
            </a:r>
            <a:r>
              <a:rPr lang="en-GB" sz="1800" dirty="0">
                <a:cs typeface="Times New Roman" panose="02020603050405020304" pitchFamily="18" charset="0"/>
              </a:rPr>
              <a:t>, HbA</a:t>
            </a:r>
            <a:r>
              <a:rPr lang="en-GB" sz="1800" baseline="-25000" dirty="0">
                <a:cs typeface="Times New Roman" panose="02020603050405020304" pitchFamily="18" charset="0"/>
              </a:rPr>
              <a:t>1b</a:t>
            </a:r>
            <a:r>
              <a:rPr lang="en-GB" sz="1800" dirty="0">
                <a:cs typeface="Times New Roman" panose="02020603050405020304" pitchFamily="18" charset="0"/>
              </a:rPr>
              <a:t> and </a:t>
            </a:r>
            <a:r>
              <a:rPr lang="en-GB" sz="1800" dirty="0" smtClean="0">
                <a:cs typeface="Times New Roman" panose="02020603050405020304" pitchFamily="18" charset="0"/>
              </a:rPr>
              <a:t>HbA</a:t>
            </a:r>
            <a:r>
              <a:rPr lang="en-GB" sz="1800" baseline="-25000" dirty="0" smtClean="0">
                <a:cs typeface="Times New Roman" panose="02020603050405020304" pitchFamily="18" charset="0"/>
              </a:rPr>
              <a:t>1c</a:t>
            </a:r>
          </a:p>
          <a:p>
            <a:endParaRPr lang="en-GB" sz="1800" dirty="0"/>
          </a:p>
          <a:p>
            <a:r>
              <a:rPr lang="en-GB" sz="1800" b="1" dirty="0">
                <a:cs typeface="Times New Roman" panose="02020603050405020304" pitchFamily="18" charset="0"/>
              </a:rPr>
              <a:t>1966: </a:t>
            </a:r>
            <a:r>
              <a:rPr lang="en-GB" sz="1800" b="1" dirty="0" err="1">
                <a:cs typeface="Times New Roman" panose="02020603050405020304" pitchFamily="18" charset="0"/>
              </a:rPr>
              <a:t>Holmquist</a:t>
            </a:r>
            <a:r>
              <a:rPr lang="en-GB" sz="1800" b="1" dirty="0">
                <a:cs typeface="Times New Roman" panose="02020603050405020304" pitchFamily="18" charset="0"/>
              </a:rPr>
              <a:t> and Schroeder</a:t>
            </a:r>
            <a:r>
              <a:rPr lang="en-GB" sz="1800" dirty="0">
                <a:cs typeface="Times New Roman" panose="02020603050405020304" pitchFamily="18" charset="0"/>
              </a:rPr>
              <a:t>:  concluded that HbA</a:t>
            </a:r>
            <a:r>
              <a:rPr lang="en-GB" sz="1800" baseline="-25000" dirty="0">
                <a:cs typeface="Times New Roman" panose="02020603050405020304" pitchFamily="18" charset="0"/>
              </a:rPr>
              <a:t>1c</a:t>
            </a:r>
            <a:r>
              <a:rPr lang="en-GB" sz="1800" dirty="0">
                <a:cs typeface="Times New Roman" panose="02020603050405020304" pitchFamily="18" charset="0"/>
              </a:rPr>
              <a:t> is the condensation product (Schiff base) of HbA</a:t>
            </a:r>
            <a:r>
              <a:rPr lang="en-GB" sz="1800" baseline="-25000" dirty="0">
                <a:cs typeface="Times New Roman" panose="02020603050405020304" pitchFamily="18" charset="0"/>
              </a:rPr>
              <a:t>0</a:t>
            </a:r>
            <a:r>
              <a:rPr lang="en-GB" sz="1800" dirty="0">
                <a:cs typeface="Times New Roman" panose="02020603050405020304" pitchFamily="18" charset="0"/>
              </a:rPr>
              <a:t> and a ketone or an </a:t>
            </a:r>
            <a:r>
              <a:rPr lang="en-GB" sz="1800" dirty="0" smtClean="0">
                <a:cs typeface="Times New Roman" panose="02020603050405020304" pitchFamily="18" charset="0"/>
              </a:rPr>
              <a:t>aldehyde</a:t>
            </a:r>
          </a:p>
          <a:p>
            <a:endParaRPr lang="en-GB" sz="1800" dirty="0" smtClean="0">
              <a:cs typeface="Times New Roman" panose="02020603050405020304" pitchFamily="18" charset="0"/>
            </a:endParaRPr>
          </a:p>
          <a:p>
            <a:r>
              <a:rPr lang="en-GB" sz="1800" b="1" dirty="0">
                <a:cs typeface="Times New Roman" panose="02020603050405020304" pitchFamily="18" charset="0"/>
              </a:rPr>
              <a:t>1968: </a:t>
            </a:r>
            <a:r>
              <a:rPr lang="en-GB" sz="1800" b="1" dirty="0" err="1">
                <a:cs typeface="Times New Roman" panose="02020603050405020304" pitchFamily="18" charset="0"/>
              </a:rPr>
              <a:t>Bookchin</a:t>
            </a:r>
            <a:r>
              <a:rPr lang="en-GB" sz="1800" b="1" dirty="0">
                <a:cs typeface="Times New Roman" panose="02020603050405020304" pitchFamily="18" charset="0"/>
              </a:rPr>
              <a:t> and Gallop: </a:t>
            </a:r>
            <a:r>
              <a:rPr lang="en-GB" sz="1800" dirty="0">
                <a:cs typeface="Times New Roman" panose="02020603050405020304" pitchFamily="18" charset="0"/>
              </a:rPr>
              <a:t>suggested that the N-terminal structure of the HbA</a:t>
            </a:r>
            <a:r>
              <a:rPr lang="en-GB" sz="1800" baseline="-25000" dirty="0">
                <a:cs typeface="Times New Roman" panose="02020603050405020304" pitchFamily="18" charset="0"/>
              </a:rPr>
              <a:t>1c</a:t>
            </a:r>
            <a:r>
              <a:rPr lang="en-GB" sz="1800" dirty="0">
                <a:cs typeface="Times New Roman" panose="02020603050405020304" pitchFamily="18" charset="0"/>
              </a:rPr>
              <a:t> globin to be N-1-(</a:t>
            </a:r>
            <a:r>
              <a:rPr lang="en-GB" sz="1800" dirty="0" err="1">
                <a:cs typeface="Times New Roman" panose="02020603050405020304" pitchFamily="18" charset="0"/>
              </a:rPr>
              <a:t>deoxyhexitol</a:t>
            </a:r>
            <a:r>
              <a:rPr lang="en-GB" sz="1800" dirty="0">
                <a:cs typeface="Times New Roman" panose="02020603050405020304" pitchFamily="18" charset="0"/>
              </a:rPr>
              <a:t>)-</a:t>
            </a:r>
            <a:r>
              <a:rPr lang="en-GB" sz="1800" dirty="0" smtClean="0">
                <a:cs typeface="Times New Roman" panose="02020603050405020304" pitchFamily="18" charset="0"/>
              </a:rPr>
              <a:t>valine</a:t>
            </a:r>
          </a:p>
          <a:p>
            <a:endParaRPr lang="en-GB" sz="1800" dirty="0" smtClean="0">
              <a:cs typeface="Times New Roman" panose="02020603050405020304" pitchFamily="18" charset="0"/>
            </a:endParaRPr>
          </a:p>
          <a:p>
            <a:r>
              <a:rPr lang="en-GB" sz="1800" b="1" dirty="0">
                <a:cs typeface="Times New Roman" panose="02020603050405020304" pitchFamily="18" charset="0"/>
              </a:rPr>
              <a:t>1975: Bunn et al: </a:t>
            </a:r>
            <a:r>
              <a:rPr lang="en-GB" sz="1800" dirty="0">
                <a:cs typeface="Times New Roman" panose="02020603050405020304" pitchFamily="18" charset="0"/>
              </a:rPr>
              <a:t>glucose reacted initially with the amino terminus to form an </a:t>
            </a:r>
            <a:r>
              <a:rPr lang="en-GB" sz="1800" dirty="0" err="1">
                <a:cs typeface="Times New Roman" panose="02020603050405020304" pitchFamily="18" charset="0"/>
              </a:rPr>
              <a:t>aldimine</a:t>
            </a:r>
            <a:r>
              <a:rPr lang="en-GB" sz="1800" dirty="0">
                <a:cs typeface="Times New Roman" panose="02020603050405020304" pitchFamily="18" charset="0"/>
              </a:rPr>
              <a:t> linkage; subsequently undergoing an </a:t>
            </a:r>
            <a:r>
              <a:rPr lang="en-GB" sz="1800" dirty="0" err="1">
                <a:cs typeface="Times New Roman" panose="02020603050405020304" pitchFamily="18" charset="0"/>
              </a:rPr>
              <a:t>Amadori</a:t>
            </a:r>
            <a:r>
              <a:rPr lang="en-GB" sz="1800" dirty="0">
                <a:cs typeface="Times New Roman" panose="02020603050405020304" pitchFamily="18" charset="0"/>
              </a:rPr>
              <a:t> rearrangement to form a stable </a:t>
            </a:r>
            <a:r>
              <a:rPr lang="en-GB" sz="1800" dirty="0" err="1">
                <a:cs typeface="Times New Roman" panose="02020603050405020304" pitchFamily="18" charset="0"/>
              </a:rPr>
              <a:t>ketoamine</a:t>
            </a:r>
            <a:r>
              <a:rPr lang="en-GB" sz="1800" dirty="0">
                <a:cs typeface="Times New Roman" panose="02020603050405020304" pitchFamily="18" charset="0"/>
              </a:rPr>
              <a:t> </a:t>
            </a:r>
            <a:endParaRPr lang="en-GB" sz="1800" dirty="0" smtClean="0">
              <a:cs typeface="Times New Roman" panose="02020603050405020304" pitchFamily="18" charset="0"/>
            </a:endParaRPr>
          </a:p>
          <a:p>
            <a:endParaRPr lang="en-GB" sz="1800" dirty="0" smtClean="0">
              <a:cs typeface="Times New Roman" panose="02020603050405020304" pitchFamily="18" charset="0"/>
            </a:endParaRPr>
          </a:p>
          <a:p>
            <a:r>
              <a:rPr lang="en-GB" sz="1800" b="1" dirty="0">
                <a:cs typeface="Times New Roman" panose="02020603050405020304" pitchFamily="18" charset="0"/>
              </a:rPr>
              <a:t>1979: Bunn et al:  </a:t>
            </a:r>
            <a:r>
              <a:rPr lang="en-GB" sz="1800" dirty="0">
                <a:cs typeface="Times New Roman" panose="02020603050405020304" pitchFamily="18" charset="0"/>
              </a:rPr>
              <a:t>indicated that the </a:t>
            </a:r>
            <a:r>
              <a:rPr lang="en-GB" sz="1800" b="1" dirty="0">
                <a:cs typeface="Times New Roman" panose="02020603050405020304" pitchFamily="18" charset="0"/>
              </a:rPr>
              <a:t>extent of </a:t>
            </a:r>
            <a:r>
              <a:rPr lang="en-GB" sz="1800" b="1" dirty="0" err="1">
                <a:cs typeface="Times New Roman" panose="02020603050405020304" pitchFamily="18" charset="0"/>
              </a:rPr>
              <a:t>Amadori</a:t>
            </a:r>
            <a:r>
              <a:rPr lang="en-GB" sz="1800" b="1" dirty="0">
                <a:cs typeface="Times New Roman" panose="02020603050405020304" pitchFamily="18" charset="0"/>
              </a:rPr>
              <a:t> rearrangement of newly synthesised HbA</a:t>
            </a:r>
            <a:r>
              <a:rPr lang="en-GB" sz="1800" b="1" baseline="-25000" dirty="0">
                <a:cs typeface="Times New Roman" panose="02020603050405020304" pitchFamily="18" charset="0"/>
              </a:rPr>
              <a:t>1c</a:t>
            </a:r>
            <a:r>
              <a:rPr lang="en-GB" sz="1800" b="1" dirty="0">
                <a:cs typeface="Times New Roman" panose="02020603050405020304" pitchFamily="18" charset="0"/>
              </a:rPr>
              <a:t> was 60% by 6 days and 91% by 22 days</a:t>
            </a:r>
            <a:endParaRPr lang="en-GB" sz="1800" dirty="0"/>
          </a:p>
          <a:p>
            <a:endParaRPr lang="en-GB" sz="1800" dirty="0"/>
          </a:p>
          <a:p>
            <a:endParaRPr lang="en-GB" sz="1800" dirty="0"/>
          </a:p>
          <a:p>
            <a:endParaRPr lang="en-GB" sz="1800" dirty="0" smtClean="0">
              <a:cs typeface="Times New Roman" panose="02020603050405020304" pitchFamily="18" charset="0"/>
            </a:endParaRPr>
          </a:p>
          <a:p>
            <a:endParaRPr lang="en-GB" sz="1800" dirty="0"/>
          </a:p>
          <a:p>
            <a:endParaRPr lang="en-GB" sz="1800" dirty="0"/>
          </a:p>
        </p:txBody>
      </p:sp>
    </p:spTree>
    <p:extLst>
      <p:ext uri="{BB962C8B-B14F-4D97-AF65-F5344CB8AC3E}">
        <p14:creationId xmlns:p14="http://schemas.microsoft.com/office/powerpoint/2010/main" val="77241723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Diabetes is not a new disease</a:t>
            </a:r>
            <a:endParaRPr lang="en-GB" dirty="0"/>
          </a:p>
        </p:txBody>
      </p:sp>
      <p:sp>
        <p:nvSpPr>
          <p:cNvPr id="3" name="Text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249778576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p:cNvGrpSpPr/>
          <p:nvPr/>
        </p:nvGrpSpPr>
        <p:grpSpPr>
          <a:xfrm>
            <a:off x="270570" y="1577949"/>
            <a:ext cx="8568952" cy="5280051"/>
            <a:chOff x="251520" y="620687"/>
            <a:chExt cx="8568952" cy="6324079"/>
          </a:xfrm>
        </p:grpSpPr>
        <p:sp>
          <p:nvSpPr>
            <p:cNvPr id="31747" name="Line 1027"/>
            <p:cNvSpPr>
              <a:spLocks noChangeShapeType="1"/>
            </p:cNvSpPr>
            <p:nvPr/>
          </p:nvSpPr>
          <p:spPr bwMode="auto">
            <a:xfrm flipH="1">
              <a:off x="3086100" y="823912"/>
              <a:ext cx="171450" cy="1587"/>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748" name="Line 1028"/>
            <p:cNvSpPr>
              <a:spLocks noChangeShapeType="1"/>
            </p:cNvSpPr>
            <p:nvPr/>
          </p:nvSpPr>
          <p:spPr bwMode="auto">
            <a:xfrm flipH="1">
              <a:off x="3086100" y="871537"/>
              <a:ext cx="171450" cy="1587"/>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749" name="Freeform 1029"/>
            <p:cNvSpPr>
              <a:spLocks/>
            </p:cNvSpPr>
            <p:nvPr/>
          </p:nvSpPr>
          <p:spPr bwMode="auto">
            <a:xfrm>
              <a:off x="3051175" y="4800599"/>
              <a:ext cx="346075" cy="249238"/>
            </a:xfrm>
            <a:custGeom>
              <a:avLst/>
              <a:gdLst>
                <a:gd name="T0" fmla="*/ 0 w 218"/>
                <a:gd name="T1" fmla="*/ 249238 h 157"/>
                <a:gd name="T2" fmla="*/ 346075 w 218"/>
                <a:gd name="T3" fmla="*/ 249238 h 157"/>
                <a:gd name="T4" fmla="*/ 346075 w 218"/>
                <a:gd name="T5" fmla="*/ 0 h 157"/>
                <a:gd name="T6" fmla="*/ 0 60000 65536"/>
                <a:gd name="T7" fmla="*/ 0 60000 65536"/>
                <a:gd name="T8" fmla="*/ 0 60000 65536"/>
              </a:gdLst>
              <a:ahLst/>
              <a:cxnLst>
                <a:cxn ang="T6">
                  <a:pos x="T0" y="T1"/>
                </a:cxn>
                <a:cxn ang="T7">
                  <a:pos x="T2" y="T3"/>
                </a:cxn>
                <a:cxn ang="T8">
                  <a:pos x="T4" y="T5"/>
                </a:cxn>
              </a:cxnLst>
              <a:rect l="0" t="0" r="r" b="b"/>
              <a:pathLst>
                <a:path w="218" h="157">
                  <a:moveTo>
                    <a:pt x="0" y="157"/>
                  </a:moveTo>
                  <a:lnTo>
                    <a:pt x="218" y="157"/>
                  </a:lnTo>
                  <a:lnTo>
                    <a:pt x="218" y="0"/>
                  </a:lnTo>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31750" name="Freeform 1030"/>
            <p:cNvSpPr>
              <a:spLocks/>
            </p:cNvSpPr>
            <p:nvPr/>
          </p:nvSpPr>
          <p:spPr bwMode="auto">
            <a:xfrm>
              <a:off x="3046413" y="3757612"/>
              <a:ext cx="350837" cy="801687"/>
            </a:xfrm>
            <a:custGeom>
              <a:avLst/>
              <a:gdLst>
                <a:gd name="T0" fmla="*/ 350837 w 221"/>
                <a:gd name="T1" fmla="*/ 801687 h 505"/>
                <a:gd name="T2" fmla="*/ 350837 w 221"/>
                <a:gd name="T3" fmla="*/ 223837 h 505"/>
                <a:gd name="T4" fmla="*/ 0 w 221"/>
                <a:gd name="T5" fmla="*/ 0 h 505"/>
                <a:gd name="T6" fmla="*/ 0 60000 65536"/>
                <a:gd name="T7" fmla="*/ 0 60000 65536"/>
                <a:gd name="T8" fmla="*/ 0 60000 65536"/>
              </a:gdLst>
              <a:ahLst/>
              <a:cxnLst>
                <a:cxn ang="T6">
                  <a:pos x="T0" y="T1"/>
                </a:cxn>
                <a:cxn ang="T7">
                  <a:pos x="T2" y="T3"/>
                </a:cxn>
                <a:cxn ang="T8">
                  <a:pos x="T4" y="T5"/>
                </a:cxn>
              </a:cxnLst>
              <a:rect l="0" t="0" r="r" b="b"/>
              <a:pathLst>
                <a:path w="221" h="505">
                  <a:moveTo>
                    <a:pt x="221" y="505"/>
                  </a:moveTo>
                  <a:lnTo>
                    <a:pt x="221" y="141"/>
                  </a:lnTo>
                  <a:lnTo>
                    <a:pt x="0" y="0"/>
                  </a:lnTo>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31751" name="Freeform 1031"/>
            <p:cNvSpPr>
              <a:spLocks/>
            </p:cNvSpPr>
            <p:nvPr/>
          </p:nvSpPr>
          <p:spPr bwMode="auto">
            <a:xfrm>
              <a:off x="3892550" y="4800599"/>
              <a:ext cx="346075" cy="249238"/>
            </a:xfrm>
            <a:custGeom>
              <a:avLst/>
              <a:gdLst>
                <a:gd name="T0" fmla="*/ 0 w 218"/>
                <a:gd name="T1" fmla="*/ 249238 h 157"/>
                <a:gd name="T2" fmla="*/ 346075 w 218"/>
                <a:gd name="T3" fmla="*/ 249238 h 157"/>
                <a:gd name="T4" fmla="*/ 346075 w 218"/>
                <a:gd name="T5" fmla="*/ 0 h 157"/>
                <a:gd name="T6" fmla="*/ 0 60000 65536"/>
                <a:gd name="T7" fmla="*/ 0 60000 65536"/>
                <a:gd name="T8" fmla="*/ 0 60000 65536"/>
              </a:gdLst>
              <a:ahLst/>
              <a:cxnLst>
                <a:cxn ang="T6">
                  <a:pos x="T0" y="T1"/>
                </a:cxn>
                <a:cxn ang="T7">
                  <a:pos x="T2" y="T3"/>
                </a:cxn>
                <a:cxn ang="T8">
                  <a:pos x="T4" y="T5"/>
                </a:cxn>
              </a:cxnLst>
              <a:rect l="0" t="0" r="r" b="b"/>
              <a:pathLst>
                <a:path w="218" h="157">
                  <a:moveTo>
                    <a:pt x="0" y="157"/>
                  </a:moveTo>
                  <a:lnTo>
                    <a:pt x="218" y="157"/>
                  </a:lnTo>
                  <a:lnTo>
                    <a:pt x="218" y="0"/>
                  </a:lnTo>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31752" name="Freeform 1032"/>
            <p:cNvSpPr>
              <a:spLocks/>
            </p:cNvSpPr>
            <p:nvPr/>
          </p:nvSpPr>
          <p:spPr bwMode="auto">
            <a:xfrm>
              <a:off x="3887788" y="3757612"/>
              <a:ext cx="350837" cy="801687"/>
            </a:xfrm>
            <a:custGeom>
              <a:avLst/>
              <a:gdLst>
                <a:gd name="T0" fmla="*/ 350837 w 221"/>
                <a:gd name="T1" fmla="*/ 801687 h 505"/>
                <a:gd name="T2" fmla="*/ 350837 w 221"/>
                <a:gd name="T3" fmla="*/ 223837 h 505"/>
                <a:gd name="T4" fmla="*/ 0 w 221"/>
                <a:gd name="T5" fmla="*/ 0 h 505"/>
                <a:gd name="T6" fmla="*/ 0 60000 65536"/>
                <a:gd name="T7" fmla="*/ 0 60000 65536"/>
                <a:gd name="T8" fmla="*/ 0 60000 65536"/>
              </a:gdLst>
              <a:ahLst/>
              <a:cxnLst>
                <a:cxn ang="T6">
                  <a:pos x="T0" y="T1"/>
                </a:cxn>
                <a:cxn ang="T7">
                  <a:pos x="T2" y="T3"/>
                </a:cxn>
                <a:cxn ang="T8">
                  <a:pos x="T4" y="T5"/>
                </a:cxn>
              </a:cxnLst>
              <a:rect l="0" t="0" r="r" b="b"/>
              <a:pathLst>
                <a:path w="221" h="505">
                  <a:moveTo>
                    <a:pt x="221" y="505"/>
                  </a:moveTo>
                  <a:lnTo>
                    <a:pt x="221" y="141"/>
                  </a:lnTo>
                  <a:lnTo>
                    <a:pt x="0" y="0"/>
                  </a:lnTo>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31753" name="Freeform 1033"/>
            <p:cNvSpPr>
              <a:spLocks/>
            </p:cNvSpPr>
            <p:nvPr/>
          </p:nvSpPr>
          <p:spPr bwMode="auto">
            <a:xfrm>
              <a:off x="3598863" y="2736850"/>
              <a:ext cx="893762" cy="504826"/>
            </a:xfrm>
            <a:custGeom>
              <a:avLst/>
              <a:gdLst>
                <a:gd name="T0" fmla="*/ 0 w 563"/>
                <a:gd name="T1" fmla="*/ 381000 h 318"/>
                <a:gd name="T2" fmla="*/ 4762 w 563"/>
                <a:gd name="T3" fmla="*/ 407988 h 318"/>
                <a:gd name="T4" fmla="*/ 7937 w 563"/>
                <a:gd name="T5" fmla="*/ 430213 h 318"/>
                <a:gd name="T6" fmla="*/ 22225 w 563"/>
                <a:gd name="T7" fmla="*/ 452438 h 318"/>
                <a:gd name="T8" fmla="*/ 34925 w 563"/>
                <a:gd name="T9" fmla="*/ 469900 h 318"/>
                <a:gd name="T10" fmla="*/ 57150 w 563"/>
                <a:gd name="T11" fmla="*/ 487363 h 318"/>
                <a:gd name="T12" fmla="*/ 74612 w 563"/>
                <a:gd name="T13" fmla="*/ 495300 h 318"/>
                <a:gd name="T14" fmla="*/ 100012 w 563"/>
                <a:gd name="T15" fmla="*/ 504825 h 318"/>
                <a:gd name="T16" fmla="*/ 122237 w 563"/>
                <a:gd name="T17" fmla="*/ 504825 h 318"/>
                <a:gd name="T18" fmla="*/ 771525 w 563"/>
                <a:gd name="T19" fmla="*/ 504825 h 318"/>
                <a:gd name="T20" fmla="*/ 792162 w 563"/>
                <a:gd name="T21" fmla="*/ 504825 h 318"/>
                <a:gd name="T22" fmla="*/ 819150 w 563"/>
                <a:gd name="T23" fmla="*/ 495300 h 318"/>
                <a:gd name="T24" fmla="*/ 841375 w 563"/>
                <a:gd name="T25" fmla="*/ 487363 h 318"/>
                <a:gd name="T26" fmla="*/ 858837 w 563"/>
                <a:gd name="T27" fmla="*/ 469900 h 318"/>
                <a:gd name="T28" fmla="*/ 871537 w 563"/>
                <a:gd name="T29" fmla="*/ 452438 h 318"/>
                <a:gd name="T30" fmla="*/ 884237 w 563"/>
                <a:gd name="T31" fmla="*/ 430213 h 318"/>
                <a:gd name="T32" fmla="*/ 889000 w 563"/>
                <a:gd name="T33" fmla="*/ 407988 h 318"/>
                <a:gd name="T34" fmla="*/ 893762 w 563"/>
                <a:gd name="T35" fmla="*/ 381000 h 318"/>
                <a:gd name="T36" fmla="*/ 893762 w 563"/>
                <a:gd name="T37" fmla="*/ 123825 h 318"/>
                <a:gd name="T38" fmla="*/ 889000 w 563"/>
                <a:gd name="T39" fmla="*/ 96838 h 318"/>
                <a:gd name="T40" fmla="*/ 884237 w 563"/>
                <a:gd name="T41" fmla="*/ 74613 h 318"/>
                <a:gd name="T42" fmla="*/ 871537 w 563"/>
                <a:gd name="T43" fmla="*/ 53975 h 318"/>
                <a:gd name="T44" fmla="*/ 858837 w 563"/>
                <a:gd name="T45" fmla="*/ 36513 h 318"/>
                <a:gd name="T46" fmla="*/ 841375 w 563"/>
                <a:gd name="T47" fmla="*/ 22225 h 318"/>
                <a:gd name="T48" fmla="*/ 819150 w 563"/>
                <a:gd name="T49" fmla="*/ 9525 h 318"/>
                <a:gd name="T50" fmla="*/ 792162 w 563"/>
                <a:gd name="T51" fmla="*/ 0 h 318"/>
                <a:gd name="T52" fmla="*/ 771525 w 563"/>
                <a:gd name="T53" fmla="*/ 0 h 318"/>
                <a:gd name="T54" fmla="*/ 122237 w 563"/>
                <a:gd name="T55" fmla="*/ 0 h 318"/>
                <a:gd name="T56" fmla="*/ 100012 w 563"/>
                <a:gd name="T57" fmla="*/ 0 h 318"/>
                <a:gd name="T58" fmla="*/ 74612 w 563"/>
                <a:gd name="T59" fmla="*/ 9525 h 318"/>
                <a:gd name="T60" fmla="*/ 57150 w 563"/>
                <a:gd name="T61" fmla="*/ 22225 h 318"/>
                <a:gd name="T62" fmla="*/ 34925 w 563"/>
                <a:gd name="T63" fmla="*/ 36513 h 318"/>
                <a:gd name="T64" fmla="*/ 22225 w 563"/>
                <a:gd name="T65" fmla="*/ 53975 h 318"/>
                <a:gd name="T66" fmla="*/ 7937 w 563"/>
                <a:gd name="T67" fmla="*/ 74613 h 318"/>
                <a:gd name="T68" fmla="*/ 4762 w 563"/>
                <a:gd name="T69" fmla="*/ 96838 h 318"/>
                <a:gd name="T70" fmla="*/ 0 w 563"/>
                <a:gd name="T71" fmla="*/ 123825 h 318"/>
                <a:gd name="T72" fmla="*/ 0 w 563"/>
                <a:gd name="T73" fmla="*/ 381000 h 31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563" h="318">
                  <a:moveTo>
                    <a:pt x="0" y="240"/>
                  </a:moveTo>
                  <a:lnTo>
                    <a:pt x="3" y="257"/>
                  </a:lnTo>
                  <a:lnTo>
                    <a:pt x="5" y="271"/>
                  </a:lnTo>
                  <a:lnTo>
                    <a:pt x="14" y="285"/>
                  </a:lnTo>
                  <a:lnTo>
                    <a:pt x="22" y="296"/>
                  </a:lnTo>
                  <a:lnTo>
                    <a:pt x="36" y="307"/>
                  </a:lnTo>
                  <a:lnTo>
                    <a:pt x="47" y="312"/>
                  </a:lnTo>
                  <a:lnTo>
                    <a:pt x="63" y="318"/>
                  </a:lnTo>
                  <a:lnTo>
                    <a:pt x="77" y="318"/>
                  </a:lnTo>
                  <a:lnTo>
                    <a:pt x="486" y="318"/>
                  </a:lnTo>
                  <a:lnTo>
                    <a:pt x="499" y="318"/>
                  </a:lnTo>
                  <a:lnTo>
                    <a:pt x="516" y="312"/>
                  </a:lnTo>
                  <a:lnTo>
                    <a:pt x="530" y="307"/>
                  </a:lnTo>
                  <a:lnTo>
                    <a:pt x="541" y="296"/>
                  </a:lnTo>
                  <a:lnTo>
                    <a:pt x="549" y="285"/>
                  </a:lnTo>
                  <a:lnTo>
                    <a:pt x="557" y="271"/>
                  </a:lnTo>
                  <a:lnTo>
                    <a:pt x="560" y="257"/>
                  </a:lnTo>
                  <a:lnTo>
                    <a:pt x="563" y="240"/>
                  </a:lnTo>
                  <a:lnTo>
                    <a:pt x="563" y="78"/>
                  </a:lnTo>
                  <a:lnTo>
                    <a:pt x="560" y="61"/>
                  </a:lnTo>
                  <a:lnTo>
                    <a:pt x="557" y="47"/>
                  </a:lnTo>
                  <a:lnTo>
                    <a:pt x="549" y="34"/>
                  </a:lnTo>
                  <a:lnTo>
                    <a:pt x="541" y="23"/>
                  </a:lnTo>
                  <a:lnTo>
                    <a:pt x="530" y="14"/>
                  </a:lnTo>
                  <a:lnTo>
                    <a:pt x="516" y="6"/>
                  </a:lnTo>
                  <a:lnTo>
                    <a:pt x="499" y="0"/>
                  </a:lnTo>
                  <a:lnTo>
                    <a:pt x="486" y="0"/>
                  </a:lnTo>
                  <a:lnTo>
                    <a:pt x="77" y="0"/>
                  </a:lnTo>
                  <a:lnTo>
                    <a:pt x="63" y="0"/>
                  </a:lnTo>
                  <a:lnTo>
                    <a:pt x="47" y="6"/>
                  </a:lnTo>
                  <a:lnTo>
                    <a:pt x="36" y="14"/>
                  </a:lnTo>
                  <a:lnTo>
                    <a:pt x="22" y="23"/>
                  </a:lnTo>
                  <a:lnTo>
                    <a:pt x="14" y="34"/>
                  </a:lnTo>
                  <a:lnTo>
                    <a:pt x="5" y="47"/>
                  </a:lnTo>
                  <a:lnTo>
                    <a:pt x="3" y="61"/>
                  </a:lnTo>
                  <a:lnTo>
                    <a:pt x="0" y="78"/>
                  </a:lnTo>
                  <a:lnTo>
                    <a:pt x="0" y="2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b="1"/>
            </a:p>
          </p:txBody>
        </p:sp>
        <p:sp>
          <p:nvSpPr>
            <p:cNvPr id="31754" name="Freeform 1034"/>
            <p:cNvSpPr>
              <a:spLocks/>
            </p:cNvSpPr>
            <p:nvPr/>
          </p:nvSpPr>
          <p:spPr bwMode="auto">
            <a:xfrm>
              <a:off x="3598863" y="2736850"/>
              <a:ext cx="893762" cy="504826"/>
            </a:xfrm>
            <a:custGeom>
              <a:avLst/>
              <a:gdLst>
                <a:gd name="T0" fmla="*/ 0 w 563"/>
                <a:gd name="T1" fmla="*/ 381000 h 318"/>
                <a:gd name="T2" fmla="*/ 4762 w 563"/>
                <a:gd name="T3" fmla="*/ 407988 h 318"/>
                <a:gd name="T4" fmla="*/ 7937 w 563"/>
                <a:gd name="T5" fmla="*/ 430213 h 318"/>
                <a:gd name="T6" fmla="*/ 22225 w 563"/>
                <a:gd name="T7" fmla="*/ 452438 h 318"/>
                <a:gd name="T8" fmla="*/ 34925 w 563"/>
                <a:gd name="T9" fmla="*/ 469900 h 318"/>
                <a:gd name="T10" fmla="*/ 57150 w 563"/>
                <a:gd name="T11" fmla="*/ 487363 h 318"/>
                <a:gd name="T12" fmla="*/ 74612 w 563"/>
                <a:gd name="T13" fmla="*/ 495300 h 318"/>
                <a:gd name="T14" fmla="*/ 100012 w 563"/>
                <a:gd name="T15" fmla="*/ 504825 h 318"/>
                <a:gd name="T16" fmla="*/ 122237 w 563"/>
                <a:gd name="T17" fmla="*/ 504825 h 318"/>
                <a:gd name="T18" fmla="*/ 771525 w 563"/>
                <a:gd name="T19" fmla="*/ 504825 h 318"/>
                <a:gd name="T20" fmla="*/ 792162 w 563"/>
                <a:gd name="T21" fmla="*/ 504825 h 318"/>
                <a:gd name="T22" fmla="*/ 819150 w 563"/>
                <a:gd name="T23" fmla="*/ 495300 h 318"/>
                <a:gd name="T24" fmla="*/ 841375 w 563"/>
                <a:gd name="T25" fmla="*/ 487363 h 318"/>
                <a:gd name="T26" fmla="*/ 858837 w 563"/>
                <a:gd name="T27" fmla="*/ 469900 h 318"/>
                <a:gd name="T28" fmla="*/ 871537 w 563"/>
                <a:gd name="T29" fmla="*/ 452438 h 318"/>
                <a:gd name="T30" fmla="*/ 884237 w 563"/>
                <a:gd name="T31" fmla="*/ 430213 h 318"/>
                <a:gd name="T32" fmla="*/ 889000 w 563"/>
                <a:gd name="T33" fmla="*/ 407988 h 318"/>
                <a:gd name="T34" fmla="*/ 893762 w 563"/>
                <a:gd name="T35" fmla="*/ 381000 h 318"/>
                <a:gd name="T36" fmla="*/ 893762 w 563"/>
                <a:gd name="T37" fmla="*/ 123825 h 318"/>
                <a:gd name="T38" fmla="*/ 889000 w 563"/>
                <a:gd name="T39" fmla="*/ 96838 h 318"/>
                <a:gd name="T40" fmla="*/ 884237 w 563"/>
                <a:gd name="T41" fmla="*/ 74613 h 318"/>
                <a:gd name="T42" fmla="*/ 871537 w 563"/>
                <a:gd name="T43" fmla="*/ 53975 h 318"/>
                <a:gd name="T44" fmla="*/ 858837 w 563"/>
                <a:gd name="T45" fmla="*/ 36513 h 318"/>
                <a:gd name="T46" fmla="*/ 841375 w 563"/>
                <a:gd name="T47" fmla="*/ 22225 h 318"/>
                <a:gd name="T48" fmla="*/ 819150 w 563"/>
                <a:gd name="T49" fmla="*/ 9525 h 318"/>
                <a:gd name="T50" fmla="*/ 792162 w 563"/>
                <a:gd name="T51" fmla="*/ 0 h 318"/>
                <a:gd name="T52" fmla="*/ 771525 w 563"/>
                <a:gd name="T53" fmla="*/ 0 h 318"/>
                <a:gd name="T54" fmla="*/ 122237 w 563"/>
                <a:gd name="T55" fmla="*/ 0 h 318"/>
                <a:gd name="T56" fmla="*/ 100012 w 563"/>
                <a:gd name="T57" fmla="*/ 0 h 318"/>
                <a:gd name="T58" fmla="*/ 74612 w 563"/>
                <a:gd name="T59" fmla="*/ 9525 h 318"/>
                <a:gd name="T60" fmla="*/ 57150 w 563"/>
                <a:gd name="T61" fmla="*/ 22225 h 318"/>
                <a:gd name="T62" fmla="*/ 34925 w 563"/>
                <a:gd name="T63" fmla="*/ 36513 h 318"/>
                <a:gd name="T64" fmla="*/ 22225 w 563"/>
                <a:gd name="T65" fmla="*/ 53975 h 318"/>
                <a:gd name="T66" fmla="*/ 7937 w 563"/>
                <a:gd name="T67" fmla="*/ 74613 h 318"/>
                <a:gd name="T68" fmla="*/ 4762 w 563"/>
                <a:gd name="T69" fmla="*/ 96838 h 318"/>
                <a:gd name="T70" fmla="*/ 0 w 563"/>
                <a:gd name="T71" fmla="*/ 123825 h 318"/>
                <a:gd name="T72" fmla="*/ 0 w 563"/>
                <a:gd name="T73" fmla="*/ 381000 h 31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563" h="318">
                  <a:moveTo>
                    <a:pt x="0" y="240"/>
                  </a:moveTo>
                  <a:lnTo>
                    <a:pt x="3" y="257"/>
                  </a:lnTo>
                  <a:lnTo>
                    <a:pt x="5" y="271"/>
                  </a:lnTo>
                  <a:lnTo>
                    <a:pt x="14" y="285"/>
                  </a:lnTo>
                  <a:lnTo>
                    <a:pt x="22" y="296"/>
                  </a:lnTo>
                  <a:lnTo>
                    <a:pt x="36" y="307"/>
                  </a:lnTo>
                  <a:lnTo>
                    <a:pt x="47" y="312"/>
                  </a:lnTo>
                  <a:lnTo>
                    <a:pt x="63" y="318"/>
                  </a:lnTo>
                  <a:lnTo>
                    <a:pt x="77" y="318"/>
                  </a:lnTo>
                  <a:lnTo>
                    <a:pt x="486" y="318"/>
                  </a:lnTo>
                  <a:lnTo>
                    <a:pt x="499" y="318"/>
                  </a:lnTo>
                  <a:lnTo>
                    <a:pt x="516" y="312"/>
                  </a:lnTo>
                  <a:lnTo>
                    <a:pt x="530" y="307"/>
                  </a:lnTo>
                  <a:lnTo>
                    <a:pt x="541" y="296"/>
                  </a:lnTo>
                  <a:lnTo>
                    <a:pt x="549" y="285"/>
                  </a:lnTo>
                  <a:lnTo>
                    <a:pt x="557" y="271"/>
                  </a:lnTo>
                  <a:lnTo>
                    <a:pt x="560" y="257"/>
                  </a:lnTo>
                  <a:lnTo>
                    <a:pt x="563" y="240"/>
                  </a:lnTo>
                  <a:lnTo>
                    <a:pt x="563" y="78"/>
                  </a:lnTo>
                  <a:lnTo>
                    <a:pt x="560" y="61"/>
                  </a:lnTo>
                  <a:lnTo>
                    <a:pt x="557" y="47"/>
                  </a:lnTo>
                  <a:lnTo>
                    <a:pt x="549" y="34"/>
                  </a:lnTo>
                  <a:lnTo>
                    <a:pt x="541" y="23"/>
                  </a:lnTo>
                  <a:lnTo>
                    <a:pt x="530" y="14"/>
                  </a:lnTo>
                  <a:lnTo>
                    <a:pt x="516" y="6"/>
                  </a:lnTo>
                  <a:lnTo>
                    <a:pt x="499" y="0"/>
                  </a:lnTo>
                  <a:lnTo>
                    <a:pt x="486" y="0"/>
                  </a:lnTo>
                  <a:lnTo>
                    <a:pt x="77" y="0"/>
                  </a:lnTo>
                  <a:lnTo>
                    <a:pt x="63" y="0"/>
                  </a:lnTo>
                  <a:lnTo>
                    <a:pt x="47" y="6"/>
                  </a:lnTo>
                  <a:lnTo>
                    <a:pt x="36" y="14"/>
                  </a:lnTo>
                  <a:lnTo>
                    <a:pt x="22" y="23"/>
                  </a:lnTo>
                  <a:lnTo>
                    <a:pt x="14" y="34"/>
                  </a:lnTo>
                  <a:lnTo>
                    <a:pt x="5" y="47"/>
                  </a:lnTo>
                  <a:lnTo>
                    <a:pt x="3" y="61"/>
                  </a:lnTo>
                  <a:lnTo>
                    <a:pt x="0" y="78"/>
                  </a:lnTo>
                  <a:lnTo>
                    <a:pt x="0" y="240"/>
                  </a:lnTo>
                  <a:close/>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31755" name="Freeform 1035"/>
            <p:cNvSpPr>
              <a:spLocks/>
            </p:cNvSpPr>
            <p:nvPr/>
          </p:nvSpPr>
          <p:spPr bwMode="auto">
            <a:xfrm>
              <a:off x="2700338" y="5592762"/>
              <a:ext cx="696912" cy="504826"/>
            </a:xfrm>
            <a:custGeom>
              <a:avLst/>
              <a:gdLst>
                <a:gd name="T0" fmla="*/ 0 w 439"/>
                <a:gd name="T1" fmla="*/ 381000 h 318"/>
                <a:gd name="T2" fmla="*/ 4762 w 439"/>
                <a:gd name="T3" fmla="*/ 407988 h 318"/>
                <a:gd name="T4" fmla="*/ 9525 w 439"/>
                <a:gd name="T5" fmla="*/ 430213 h 318"/>
                <a:gd name="T6" fmla="*/ 22225 w 439"/>
                <a:gd name="T7" fmla="*/ 452438 h 318"/>
                <a:gd name="T8" fmla="*/ 34925 w 439"/>
                <a:gd name="T9" fmla="*/ 469900 h 318"/>
                <a:gd name="T10" fmla="*/ 52387 w 439"/>
                <a:gd name="T11" fmla="*/ 482600 h 318"/>
                <a:gd name="T12" fmla="*/ 74612 w 439"/>
                <a:gd name="T13" fmla="*/ 495300 h 318"/>
                <a:gd name="T14" fmla="*/ 101600 w 439"/>
                <a:gd name="T15" fmla="*/ 504825 h 318"/>
                <a:gd name="T16" fmla="*/ 122237 w 439"/>
                <a:gd name="T17" fmla="*/ 504825 h 318"/>
                <a:gd name="T18" fmla="*/ 569912 w 439"/>
                <a:gd name="T19" fmla="*/ 504825 h 318"/>
                <a:gd name="T20" fmla="*/ 595312 w 439"/>
                <a:gd name="T21" fmla="*/ 504825 h 318"/>
                <a:gd name="T22" fmla="*/ 617537 w 439"/>
                <a:gd name="T23" fmla="*/ 495300 h 318"/>
                <a:gd name="T24" fmla="*/ 639762 w 439"/>
                <a:gd name="T25" fmla="*/ 482600 h 318"/>
                <a:gd name="T26" fmla="*/ 657225 w 439"/>
                <a:gd name="T27" fmla="*/ 469900 h 318"/>
                <a:gd name="T28" fmla="*/ 674687 w 439"/>
                <a:gd name="T29" fmla="*/ 452438 h 318"/>
                <a:gd name="T30" fmla="*/ 684212 w 439"/>
                <a:gd name="T31" fmla="*/ 430213 h 318"/>
                <a:gd name="T32" fmla="*/ 692150 w 439"/>
                <a:gd name="T33" fmla="*/ 407988 h 318"/>
                <a:gd name="T34" fmla="*/ 696912 w 439"/>
                <a:gd name="T35" fmla="*/ 381000 h 318"/>
                <a:gd name="T36" fmla="*/ 696912 w 439"/>
                <a:gd name="T37" fmla="*/ 123825 h 318"/>
                <a:gd name="T38" fmla="*/ 692150 w 439"/>
                <a:gd name="T39" fmla="*/ 96838 h 318"/>
                <a:gd name="T40" fmla="*/ 684212 w 439"/>
                <a:gd name="T41" fmla="*/ 74613 h 318"/>
                <a:gd name="T42" fmla="*/ 674687 w 439"/>
                <a:gd name="T43" fmla="*/ 53975 h 318"/>
                <a:gd name="T44" fmla="*/ 657225 w 439"/>
                <a:gd name="T45" fmla="*/ 34925 h 318"/>
                <a:gd name="T46" fmla="*/ 639762 w 439"/>
                <a:gd name="T47" fmla="*/ 22225 h 318"/>
                <a:gd name="T48" fmla="*/ 617537 w 439"/>
                <a:gd name="T49" fmla="*/ 9525 h 318"/>
                <a:gd name="T50" fmla="*/ 595312 w 439"/>
                <a:gd name="T51" fmla="*/ 0 h 318"/>
                <a:gd name="T52" fmla="*/ 569912 w 439"/>
                <a:gd name="T53" fmla="*/ 0 h 318"/>
                <a:gd name="T54" fmla="*/ 122237 w 439"/>
                <a:gd name="T55" fmla="*/ 0 h 318"/>
                <a:gd name="T56" fmla="*/ 101600 w 439"/>
                <a:gd name="T57" fmla="*/ 0 h 318"/>
                <a:gd name="T58" fmla="*/ 74612 w 439"/>
                <a:gd name="T59" fmla="*/ 9525 h 318"/>
                <a:gd name="T60" fmla="*/ 52387 w 439"/>
                <a:gd name="T61" fmla="*/ 22225 h 318"/>
                <a:gd name="T62" fmla="*/ 34925 w 439"/>
                <a:gd name="T63" fmla="*/ 34925 h 318"/>
                <a:gd name="T64" fmla="*/ 22225 w 439"/>
                <a:gd name="T65" fmla="*/ 53975 h 318"/>
                <a:gd name="T66" fmla="*/ 9525 w 439"/>
                <a:gd name="T67" fmla="*/ 74613 h 318"/>
                <a:gd name="T68" fmla="*/ 4762 w 439"/>
                <a:gd name="T69" fmla="*/ 96838 h 318"/>
                <a:gd name="T70" fmla="*/ 0 w 439"/>
                <a:gd name="T71" fmla="*/ 123825 h 318"/>
                <a:gd name="T72" fmla="*/ 0 w 439"/>
                <a:gd name="T73" fmla="*/ 381000 h 31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439" h="318">
                  <a:moveTo>
                    <a:pt x="0" y="240"/>
                  </a:moveTo>
                  <a:lnTo>
                    <a:pt x="3" y="257"/>
                  </a:lnTo>
                  <a:lnTo>
                    <a:pt x="6" y="271"/>
                  </a:lnTo>
                  <a:lnTo>
                    <a:pt x="14" y="285"/>
                  </a:lnTo>
                  <a:lnTo>
                    <a:pt x="22" y="296"/>
                  </a:lnTo>
                  <a:lnTo>
                    <a:pt x="33" y="304"/>
                  </a:lnTo>
                  <a:lnTo>
                    <a:pt x="47" y="312"/>
                  </a:lnTo>
                  <a:lnTo>
                    <a:pt x="64" y="318"/>
                  </a:lnTo>
                  <a:lnTo>
                    <a:pt x="77" y="318"/>
                  </a:lnTo>
                  <a:lnTo>
                    <a:pt x="359" y="318"/>
                  </a:lnTo>
                  <a:lnTo>
                    <a:pt x="375" y="318"/>
                  </a:lnTo>
                  <a:lnTo>
                    <a:pt x="389" y="312"/>
                  </a:lnTo>
                  <a:lnTo>
                    <a:pt x="403" y="304"/>
                  </a:lnTo>
                  <a:lnTo>
                    <a:pt x="414" y="296"/>
                  </a:lnTo>
                  <a:lnTo>
                    <a:pt x="425" y="285"/>
                  </a:lnTo>
                  <a:lnTo>
                    <a:pt x="431" y="271"/>
                  </a:lnTo>
                  <a:lnTo>
                    <a:pt x="436" y="257"/>
                  </a:lnTo>
                  <a:lnTo>
                    <a:pt x="439" y="240"/>
                  </a:lnTo>
                  <a:lnTo>
                    <a:pt x="439" y="78"/>
                  </a:lnTo>
                  <a:lnTo>
                    <a:pt x="436" y="61"/>
                  </a:lnTo>
                  <a:lnTo>
                    <a:pt x="431" y="47"/>
                  </a:lnTo>
                  <a:lnTo>
                    <a:pt x="425" y="34"/>
                  </a:lnTo>
                  <a:lnTo>
                    <a:pt x="414" y="22"/>
                  </a:lnTo>
                  <a:lnTo>
                    <a:pt x="403" y="14"/>
                  </a:lnTo>
                  <a:lnTo>
                    <a:pt x="389" y="6"/>
                  </a:lnTo>
                  <a:lnTo>
                    <a:pt x="375" y="0"/>
                  </a:lnTo>
                  <a:lnTo>
                    <a:pt x="359" y="0"/>
                  </a:lnTo>
                  <a:lnTo>
                    <a:pt x="77" y="0"/>
                  </a:lnTo>
                  <a:lnTo>
                    <a:pt x="64" y="0"/>
                  </a:lnTo>
                  <a:lnTo>
                    <a:pt x="47" y="6"/>
                  </a:lnTo>
                  <a:lnTo>
                    <a:pt x="33" y="14"/>
                  </a:lnTo>
                  <a:lnTo>
                    <a:pt x="22" y="22"/>
                  </a:lnTo>
                  <a:lnTo>
                    <a:pt x="14" y="34"/>
                  </a:lnTo>
                  <a:lnTo>
                    <a:pt x="6" y="47"/>
                  </a:lnTo>
                  <a:lnTo>
                    <a:pt x="3" y="61"/>
                  </a:lnTo>
                  <a:lnTo>
                    <a:pt x="0" y="78"/>
                  </a:lnTo>
                  <a:lnTo>
                    <a:pt x="0" y="240"/>
                  </a:lnTo>
                  <a:close/>
                </a:path>
              </a:pathLst>
            </a:custGeom>
            <a:solidFill>
              <a:srgbClr val="94CE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b="1"/>
            </a:p>
          </p:txBody>
        </p:sp>
        <p:sp>
          <p:nvSpPr>
            <p:cNvPr id="31756" name="Freeform 1036"/>
            <p:cNvSpPr>
              <a:spLocks/>
            </p:cNvSpPr>
            <p:nvPr/>
          </p:nvSpPr>
          <p:spPr bwMode="auto">
            <a:xfrm>
              <a:off x="2700338" y="5592762"/>
              <a:ext cx="696912" cy="504826"/>
            </a:xfrm>
            <a:custGeom>
              <a:avLst/>
              <a:gdLst>
                <a:gd name="T0" fmla="*/ 0 w 439"/>
                <a:gd name="T1" fmla="*/ 381000 h 318"/>
                <a:gd name="T2" fmla="*/ 4762 w 439"/>
                <a:gd name="T3" fmla="*/ 407988 h 318"/>
                <a:gd name="T4" fmla="*/ 9525 w 439"/>
                <a:gd name="T5" fmla="*/ 430213 h 318"/>
                <a:gd name="T6" fmla="*/ 22225 w 439"/>
                <a:gd name="T7" fmla="*/ 452438 h 318"/>
                <a:gd name="T8" fmla="*/ 34925 w 439"/>
                <a:gd name="T9" fmla="*/ 469900 h 318"/>
                <a:gd name="T10" fmla="*/ 52387 w 439"/>
                <a:gd name="T11" fmla="*/ 482600 h 318"/>
                <a:gd name="T12" fmla="*/ 74612 w 439"/>
                <a:gd name="T13" fmla="*/ 495300 h 318"/>
                <a:gd name="T14" fmla="*/ 101600 w 439"/>
                <a:gd name="T15" fmla="*/ 504825 h 318"/>
                <a:gd name="T16" fmla="*/ 122237 w 439"/>
                <a:gd name="T17" fmla="*/ 504825 h 318"/>
                <a:gd name="T18" fmla="*/ 569912 w 439"/>
                <a:gd name="T19" fmla="*/ 504825 h 318"/>
                <a:gd name="T20" fmla="*/ 595312 w 439"/>
                <a:gd name="T21" fmla="*/ 504825 h 318"/>
                <a:gd name="T22" fmla="*/ 617537 w 439"/>
                <a:gd name="T23" fmla="*/ 495300 h 318"/>
                <a:gd name="T24" fmla="*/ 639762 w 439"/>
                <a:gd name="T25" fmla="*/ 482600 h 318"/>
                <a:gd name="T26" fmla="*/ 657225 w 439"/>
                <a:gd name="T27" fmla="*/ 469900 h 318"/>
                <a:gd name="T28" fmla="*/ 674687 w 439"/>
                <a:gd name="T29" fmla="*/ 452438 h 318"/>
                <a:gd name="T30" fmla="*/ 684212 w 439"/>
                <a:gd name="T31" fmla="*/ 430213 h 318"/>
                <a:gd name="T32" fmla="*/ 692150 w 439"/>
                <a:gd name="T33" fmla="*/ 407988 h 318"/>
                <a:gd name="T34" fmla="*/ 696912 w 439"/>
                <a:gd name="T35" fmla="*/ 381000 h 318"/>
                <a:gd name="T36" fmla="*/ 696912 w 439"/>
                <a:gd name="T37" fmla="*/ 123825 h 318"/>
                <a:gd name="T38" fmla="*/ 692150 w 439"/>
                <a:gd name="T39" fmla="*/ 96838 h 318"/>
                <a:gd name="T40" fmla="*/ 684212 w 439"/>
                <a:gd name="T41" fmla="*/ 74613 h 318"/>
                <a:gd name="T42" fmla="*/ 674687 w 439"/>
                <a:gd name="T43" fmla="*/ 53975 h 318"/>
                <a:gd name="T44" fmla="*/ 657225 w 439"/>
                <a:gd name="T45" fmla="*/ 34925 h 318"/>
                <a:gd name="T46" fmla="*/ 639762 w 439"/>
                <a:gd name="T47" fmla="*/ 22225 h 318"/>
                <a:gd name="T48" fmla="*/ 617537 w 439"/>
                <a:gd name="T49" fmla="*/ 9525 h 318"/>
                <a:gd name="T50" fmla="*/ 595312 w 439"/>
                <a:gd name="T51" fmla="*/ 0 h 318"/>
                <a:gd name="T52" fmla="*/ 569912 w 439"/>
                <a:gd name="T53" fmla="*/ 0 h 318"/>
                <a:gd name="T54" fmla="*/ 122237 w 439"/>
                <a:gd name="T55" fmla="*/ 0 h 318"/>
                <a:gd name="T56" fmla="*/ 101600 w 439"/>
                <a:gd name="T57" fmla="*/ 0 h 318"/>
                <a:gd name="T58" fmla="*/ 74612 w 439"/>
                <a:gd name="T59" fmla="*/ 9525 h 318"/>
                <a:gd name="T60" fmla="*/ 52387 w 439"/>
                <a:gd name="T61" fmla="*/ 22225 h 318"/>
                <a:gd name="T62" fmla="*/ 34925 w 439"/>
                <a:gd name="T63" fmla="*/ 34925 h 318"/>
                <a:gd name="T64" fmla="*/ 22225 w 439"/>
                <a:gd name="T65" fmla="*/ 53975 h 318"/>
                <a:gd name="T66" fmla="*/ 9525 w 439"/>
                <a:gd name="T67" fmla="*/ 74613 h 318"/>
                <a:gd name="T68" fmla="*/ 4762 w 439"/>
                <a:gd name="T69" fmla="*/ 96838 h 318"/>
                <a:gd name="T70" fmla="*/ 0 w 439"/>
                <a:gd name="T71" fmla="*/ 123825 h 318"/>
                <a:gd name="T72" fmla="*/ 0 w 439"/>
                <a:gd name="T73" fmla="*/ 381000 h 31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439" h="318">
                  <a:moveTo>
                    <a:pt x="0" y="240"/>
                  </a:moveTo>
                  <a:lnTo>
                    <a:pt x="3" y="257"/>
                  </a:lnTo>
                  <a:lnTo>
                    <a:pt x="6" y="271"/>
                  </a:lnTo>
                  <a:lnTo>
                    <a:pt x="14" y="285"/>
                  </a:lnTo>
                  <a:lnTo>
                    <a:pt x="22" y="296"/>
                  </a:lnTo>
                  <a:lnTo>
                    <a:pt x="33" y="304"/>
                  </a:lnTo>
                  <a:lnTo>
                    <a:pt x="47" y="312"/>
                  </a:lnTo>
                  <a:lnTo>
                    <a:pt x="64" y="318"/>
                  </a:lnTo>
                  <a:lnTo>
                    <a:pt x="77" y="318"/>
                  </a:lnTo>
                  <a:lnTo>
                    <a:pt x="359" y="318"/>
                  </a:lnTo>
                  <a:lnTo>
                    <a:pt x="375" y="318"/>
                  </a:lnTo>
                  <a:lnTo>
                    <a:pt x="389" y="312"/>
                  </a:lnTo>
                  <a:lnTo>
                    <a:pt x="403" y="304"/>
                  </a:lnTo>
                  <a:lnTo>
                    <a:pt x="414" y="296"/>
                  </a:lnTo>
                  <a:lnTo>
                    <a:pt x="425" y="285"/>
                  </a:lnTo>
                  <a:lnTo>
                    <a:pt x="431" y="271"/>
                  </a:lnTo>
                  <a:lnTo>
                    <a:pt x="436" y="257"/>
                  </a:lnTo>
                  <a:lnTo>
                    <a:pt x="439" y="240"/>
                  </a:lnTo>
                  <a:lnTo>
                    <a:pt x="439" y="78"/>
                  </a:lnTo>
                  <a:lnTo>
                    <a:pt x="436" y="61"/>
                  </a:lnTo>
                  <a:lnTo>
                    <a:pt x="431" y="47"/>
                  </a:lnTo>
                  <a:lnTo>
                    <a:pt x="425" y="34"/>
                  </a:lnTo>
                  <a:lnTo>
                    <a:pt x="414" y="22"/>
                  </a:lnTo>
                  <a:lnTo>
                    <a:pt x="403" y="14"/>
                  </a:lnTo>
                  <a:lnTo>
                    <a:pt x="389" y="6"/>
                  </a:lnTo>
                  <a:lnTo>
                    <a:pt x="375" y="0"/>
                  </a:lnTo>
                  <a:lnTo>
                    <a:pt x="359" y="0"/>
                  </a:lnTo>
                  <a:lnTo>
                    <a:pt x="77" y="0"/>
                  </a:lnTo>
                  <a:lnTo>
                    <a:pt x="64" y="0"/>
                  </a:lnTo>
                  <a:lnTo>
                    <a:pt x="47" y="6"/>
                  </a:lnTo>
                  <a:lnTo>
                    <a:pt x="33" y="14"/>
                  </a:lnTo>
                  <a:lnTo>
                    <a:pt x="22" y="22"/>
                  </a:lnTo>
                  <a:lnTo>
                    <a:pt x="14" y="34"/>
                  </a:lnTo>
                  <a:lnTo>
                    <a:pt x="6" y="47"/>
                  </a:lnTo>
                  <a:lnTo>
                    <a:pt x="3" y="61"/>
                  </a:lnTo>
                  <a:lnTo>
                    <a:pt x="0" y="78"/>
                  </a:lnTo>
                  <a:lnTo>
                    <a:pt x="0" y="240"/>
                  </a:lnTo>
                  <a:close/>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31757" name="Freeform 1037"/>
            <p:cNvSpPr>
              <a:spLocks/>
            </p:cNvSpPr>
            <p:nvPr/>
          </p:nvSpPr>
          <p:spPr bwMode="auto">
            <a:xfrm>
              <a:off x="3532188" y="5592762"/>
              <a:ext cx="1039812" cy="504826"/>
            </a:xfrm>
            <a:custGeom>
              <a:avLst/>
              <a:gdLst>
                <a:gd name="T0" fmla="*/ 0 w 655"/>
                <a:gd name="T1" fmla="*/ 381000 h 318"/>
                <a:gd name="T2" fmla="*/ 4762 w 655"/>
                <a:gd name="T3" fmla="*/ 407988 h 318"/>
                <a:gd name="T4" fmla="*/ 9525 w 655"/>
                <a:gd name="T5" fmla="*/ 430213 h 318"/>
                <a:gd name="T6" fmla="*/ 22225 w 655"/>
                <a:gd name="T7" fmla="*/ 452438 h 318"/>
                <a:gd name="T8" fmla="*/ 36512 w 655"/>
                <a:gd name="T9" fmla="*/ 469900 h 318"/>
                <a:gd name="T10" fmla="*/ 53975 w 655"/>
                <a:gd name="T11" fmla="*/ 482600 h 318"/>
                <a:gd name="T12" fmla="*/ 74612 w 655"/>
                <a:gd name="T13" fmla="*/ 495300 h 318"/>
                <a:gd name="T14" fmla="*/ 101600 w 655"/>
                <a:gd name="T15" fmla="*/ 504825 h 318"/>
                <a:gd name="T16" fmla="*/ 123825 w 655"/>
                <a:gd name="T17" fmla="*/ 504825 h 318"/>
                <a:gd name="T18" fmla="*/ 915987 w 655"/>
                <a:gd name="T19" fmla="*/ 504825 h 318"/>
                <a:gd name="T20" fmla="*/ 942975 w 655"/>
                <a:gd name="T21" fmla="*/ 504825 h 318"/>
                <a:gd name="T22" fmla="*/ 965200 w 655"/>
                <a:gd name="T23" fmla="*/ 495300 h 318"/>
                <a:gd name="T24" fmla="*/ 985837 w 655"/>
                <a:gd name="T25" fmla="*/ 482600 h 318"/>
                <a:gd name="T26" fmla="*/ 1004887 w 655"/>
                <a:gd name="T27" fmla="*/ 469900 h 318"/>
                <a:gd name="T28" fmla="*/ 1017587 w 655"/>
                <a:gd name="T29" fmla="*/ 452438 h 318"/>
                <a:gd name="T30" fmla="*/ 1030287 w 655"/>
                <a:gd name="T31" fmla="*/ 430213 h 318"/>
                <a:gd name="T32" fmla="*/ 1039812 w 655"/>
                <a:gd name="T33" fmla="*/ 407988 h 318"/>
                <a:gd name="T34" fmla="*/ 1039812 w 655"/>
                <a:gd name="T35" fmla="*/ 381000 h 318"/>
                <a:gd name="T36" fmla="*/ 1039812 w 655"/>
                <a:gd name="T37" fmla="*/ 123825 h 318"/>
                <a:gd name="T38" fmla="*/ 1039812 w 655"/>
                <a:gd name="T39" fmla="*/ 96838 h 318"/>
                <a:gd name="T40" fmla="*/ 1030287 w 655"/>
                <a:gd name="T41" fmla="*/ 74613 h 318"/>
                <a:gd name="T42" fmla="*/ 1017587 w 655"/>
                <a:gd name="T43" fmla="*/ 53975 h 318"/>
                <a:gd name="T44" fmla="*/ 1004887 w 655"/>
                <a:gd name="T45" fmla="*/ 34925 h 318"/>
                <a:gd name="T46" fmla="*/ 985837 w 655"/>
                <a:gd name="T47" fmla="*/ 22225 h 318"/>
                <a:gd name="T48" fmla="*/ 965200 w 655"/>
                <a:gd name="T49" fmla="*/ 9525 h 318"/>
                <a:gd name="T50" fmla="*/ 942975 w 655"/>
                <a:gd name="T51" fmla="*/ 0 h 318"/>
                <a:gd name="T52" fmla="*/ 915987 w 655"/>
                <a:gd name="T53" fmla="*/ 0 h 318"/>
                <a:gd name="T54" fmla="*/ 123825 w 655"/>
                <a:gd name="T55" fmla="*/ 0 h 318"/>
                <a:gd name="T56" fmla="*/ 101600 w 655"/>
                <a:gd name="T57" fmla="*/ 0 h 318"/>
                <a:gd name="T58" fmla="*/ 74612 w 655"/>
                <a:gd name="T59" fmla="*/ 9525 h 318"/>
                <a:gd name="T60" fmla="*/ 53975 w 655"/>
                <a:gd name="T61" fmla="*/ 22225 h 318"/>
                <a:gd name="T62" fmla="*/ 36512 w 655"/>
                <a:gd name="T63" fmla="*/ 34925 h 318"/>
                <a:gd name="T64" fmla="*/ 22225 w 655"/>
                <a:gd name="T65" fmla="*/ 53975 h 318"/>
                <a:gd name="T66" fmla="*/ 9525 w 655"/>
                <a:gd name="T67" fmla="*/ 74613 h 318"/>
                <a:gd name="T68" fmla="*/ 4762 w 655"/>
                <a:gd name="T69" fmla="*/ 96838 h 318"/>
                <a:gd name="T70" fmla="*/ 0 w 655"/>
                <a:gd name="T71" fmla="*/ 123825 h 318"/>
                <a:gd name="T72" fmla="*/ 0 w 655"/>
                <a:gd name="T73" fmla="*/ 381000 h 31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655" h="318">
                  <a:moveTo>
                    <a:pt x="0" y="240"/>
                  </a:moveTo>
                  <a:lnTo>
                    <a:pt x="3" y="257"/>
                  </a:lnTo>
                  <a:lnTo>
                    <a:pt x="6" y="271"/>
                  </a:lnTo>
                  <a:lnTo>
                    <a:pt x="14" y="285"/>
                  </a:lnTo>
                  <a:lnTo>
                    <a:pt x="23" y="296"/>
                  </a:lnTo>
                  <a:lnTo>
                    <a:pt x="34" y="304"/>
                  </a:lnTo>
                  <a:lnTo>
                    <a:pt x="47" y="312"/>
                  </a:lnTo>
                  <a:lnTo>
                    <a:pt x="64" y="318"/>
                  </a:lnTo>
                  <a:lnTo>
                    <a:pt x="78" y="318"/>
                  </a:lnTo>
                  <a:lnTo>
                    <a:pt x="577" y="318"/>
                  </a:lnTo>
                  <a:lnTo>
                    <a:pt x="594" y="318"/>
                  </a:lnTo>
                  <a:lnTo>
                    <a:pt x="608" y="312"/>
                  </a:lnTo>
                  <a:lnTo>
                    <a:pt x="621" y="304"/>
                  </a:lnTo>
                  <a:lnTo>
                    <a:pt x="633" y="296"/>
                  </a:lnTo>
                  <a:lnTo>
                    <a:pt x="641" y="285"/>
                  </a:lnTo>
                  <a:lnTo>
                    <a:pt x="649" y="271"/>
                  </a:lnTo>
                  <a:lnTo>
                    <a:pt x="655" y="257"/>
                  </a:lnTo>
                  <a:lnTo>
                    <a:pt x="655" y="240"/>
                  </a:lnTo>
                  <a:lnTo>
                    <a:pt x="655" y="78"/>
                  </a:lnTo>
                  <a:lnTo>
                    <a:pt x="655" y="61"/>
                  </a:lnTo>
                  <a:lnTo>
                    <a:pt x="649" y="47"/>
                  </a:lnTo>
                  <a:lnTo>
                    <a:pt x="641" y="34"/>
                  </a:lnTo>
                  <a:lnTo>
                    <a:pt x="633" y="22"/>
                  </a:lnTo>
                  <a:lnTo>
                    <a:pt x="621" y="14"/>
                  </a:lnTo>
                  <a:lnTo>
                    <a:pt x="608" y="6"/>
                  </a:lnTo>
                  <a:lnTo>
                    <a:pt x="594" y="0"/>
                  </a:lnTo>
                  <a:lnTo>
                    <a:pt x="577" y="0"/>
                  </a:lnTo>
                  <a:lnTo>
                    <a:pt x="78" y="0"/>
                  </a:lnTo>
                  <a:lnTo>
                    <a:pt x="64" y="0"/>
                  </a:lnTo>
                  <a:lnTo>
                    <a:pt x="47" y="6"/>
                  </a:lnTo>
                  <a:lnTo>
                    <a:pt x="34" y="14"/>
                  </a:lnTo>
                  <a:lnTo>
                    <a:pt x="23" y="22"/>
                  </a:lnTo>
                  <a:lnTo>
                    <a:pt x="14" y="34"/>
                  </a:lnTo>
                  <a:lnTo>
                    <a:pt x="6" y="47"/>
                  </a:lnTo>
                  <a:lnTo>
                    <a:pt x="3" y="61"/>
                  </a:lnTo>
                  <a:lnTo>
                    <a:pt x="0" y="78"/>
                  </a:lnTo>
                  <a:lnTo>
                    <a:pt x="0" y="2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b="1"/>
            </a:p>
          </p:txBody>
        </p:sp>
        <p:sp>
          <p:nvSpPr>
            <p:cNvPr id="31758" name="Freeform 1038"/>
            <p:cNvSpPr>
              <a:spLocks/>
            </p:cNvSpPr>
            <p:nvPr/>
          </p:nvSpPr>
          <p:spPr bwMode="auto">
            <a:xfrm>
              <a:off x="3532188" y="5592762"/>
              <a:ext cx="1039812" cy="504826"/>
            </a:xfrm>
            <a:custGeom>
              <a:avLst/>
              <a:gdLst>
                <a:gd name="T0" fmla="*/ 0 w 655"/>
                <a:gd name="T1" fmla="*/ 381000 h 318"/>
                <a:gd name="T2" fmla="*/ 4762 w 655"/>
                <a:gd name="T3" fmla="*/ 407988 h 318"/>
                <a:gd name="T4" fmla="*/ 9525 w 655"/>
                <a:gd name="T5" fmla="*/ 430213 h 318"/>
                <a:gd name="T6" fmla="*/ 22225 w 655"/>
                <a:gd name="T7" fmla="*/ 452438 h 318"/>
                <a:gd name="T8" fmla="*/ 36512 w 655"/>
                <a:gd name="T9" fmla="*/ 469900 h 318"/>
                <a:gd name="T10" fmla="*/ 53975 w 655"/>
                <a:gd name="T11" fmla="*/ 482600 h 318"/>
                <a:gd name="T12" fmla="*/ 74612 w 655"/>
                <a:gd name="T13" fmla="*/ 495300 h 318"/>
                <a:gd name="T14" fmla="*/ 101600 w 655"/>
                <a:gd name="T15" fmla="*/ 504825 h 318"/>
                <a:gd name="T16" fmla="*/ 123825 w 655"/>
                <a:gd name="T17" fmla="*/ 504825 h 318"/>
                <a:gd name="T18" fmla="*/ 915987 w 655"/>
                <a:gd name="T19" fmla="*/ 504825 h 318"/>
                <a:gd name="T20" fmla="*/ 942975 w 655"/>
                <a:gd name="T21" fmla="*/ 504825 h 318"/>
                <a:gd name="T22" fmla="*/ 965200 w 655"/>
                <a:gd name="T23" fmla="*/ 495300 h 318"/>
                <a:gd name="T24" fmla="*/ 985837 w 655"/>
                <a:gd name="T25" fmla="*/ 482600 h 318"/>
                <a:gd name="T26" fmla="*/ 1004887 w 655"/>
                <a:gd name="T27" fmla="*/ 469900 h 318"/>
                <a:gd name="T28" fmla="*/ 1017587 w 655"/>
                <a:gd name="T29" fmla="*/ 452438 h 318"/>
                <a:gd name="T30" fmla="*/ 1030287 w 655"/>
                <a:gd name="T31" fmla="*/ 430213 h 318"/>
                <a:gd name="T32" fmla="*/ 1039812 w 655"/>
                <a:gd name="T33" fmla="*/ 407988 h 318"/>
                <a:gd name="T34" fmla="*/ 1039812 w 655"/>
                <a:gd name="T35" fmla="*/ 381000 h 318"/>
                <a:gd name="T36" fmla="*/ 1039812 w 655"/>
                <a:gd name="T37" fmla="*/ 123825 h 318"/>
                <a:gd name="T38" fmla="*/ 1039812 w 655"/>
                <a:gd name="T39" fmla="*/ 96838 h 318"/>
                <a:gd name="T40" fmla="*/ 1030287 w 655"/>
                <a:gd name="T41" fmla="*/ 74613 h 318"/>
                <a:gd name="T42" fmla="*/ 1017587 w 655"/>
                <a:gd name="T43" fmla="*/ 53975 h 318"/>
                <a:gd name="T44" fmla="*/ 1004887 w 655"/>
                <a:gd name="T45" fmla="*/ 34925 h 318"/>
                <a:gd name="T46" fmla="*/ 985837 w 655"/>
                <a:gd name="T47" fmla="*/ 22225 h 318"/>
                <a:gd name="T48" fmla="*/ 965200 w 655"/>
                <a:gd name="T49" fmla="*/ 9525 h 318"/>
                <a:gd name="T50" fmla="*/ 942975 w 655"/>
                <a:gd name="T51" fmla="*/ 0 h 318"/>
                <a:gd name="T52" fmla="*/ 915987 w 655"/>
                <a:gd name="T53" fmla="*/ 0 h 318"/>
                <a:gd name="T54" fmla="*/ 123825 w 655"/>
                <a:gd name="T55" fmla="*/ 0 h 318"/>
                <a:gd name="T56" fmla="*/ 101600 w 655"/>
                <a:gd name="T57" fmla="*/ 0 h 318"/>
                <a:gd name="T58" fmla="*/ 74612 w 655"/>
                <a:gd name="T59" fmla="*/ 9525 h 318"/>
                <a:gd name="T60" fmla="*/ 53975 w 655"/>
                <a:gd name="T61" fmla="*/ 22225 h 318"/>
                <a:gd name="T62" fmla="*/ 36512 w 655"/>
                <a:gd name="T63" fmla="*/ 34925 h 318"/>
                <a:gd name="T64" fmla="*/ 22225 w 655"/>
                <a:gd name="T65" fmla="*/ 53975 h 318"/>
                <a:gd name="T66" fmla="*/ 9525 w 655"/>
                <a:gd name="T67" fmla="*/ 74613 h 318"/>
                <a:gd name="T68" fmla="*/ 4762 w 655"/>
                <a:gd name="T69" fmla="*/ 96838 h 318"/>
                <a:gd name="T70" fmla="*/ 0 w 655"/>
                <a:gd name="T71" fmla="*/ 123825 h 318"/>
                <a:gd name="T72" fmla="*/ 0 w 655"/>
                <a:gd name="T73" fmla="*/ 381000 h 31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655" h="318">
                  <a:moveTo>
                    <a:pt x="0" y="240"/>
                  </a:moveTo>
                  <a:lnTo>
                    <a:pt x="3" y="257"/>
                  </a:lnTo>
                  <a:lnTo>
                    <a:pt x="6" y="271"/>
                  </a:lnTo>
                  <a:lnTo>
                    <a:pt x="14" y="285"/>
                  </a:lnTo>
                  <a:lnTo>
                    <a:pt x="23" y="296"/>
                  </a:lnTo>
                  <a:lnTo>
                    <a:pt x="34" y="304"/>
                  </a:lnTo>
                  <a:lnTo>
                    <a:pt x="47" y="312"/>
                  </a:lnTo>
                  <a:lnTo>
                    <a:pt x="64" y="318"/>
                  </a:lnTo>
                  <a:lnTo>
                    <a:pt x="78" y="318"/>
                  </a:lnTo>
                  <a:lnTo>
                    <a:pt x="577" y="318"/>
                  </a:lnTo>
                  <a:lnTo>
                    <a:pt x="594" y="318"/>
                  </a:lnTo>
                  <a:lnTo>
                    <a:pt x="608" y="312"/>
                  </a:lnTo>
                  <a:lnTo>
                    <a:pt x="621" y="304"/>
                  </a:lnTo>
                  <a:lnTo>
                    <a:pt x="633" y="296"/>
                  </a:lnTo>
                  <a:lnTo>
                    <a:pt x="641" y="285"/>
                  </a:lnTo>
                  <a:lnTo>
                    <a:pt x="649" y="271"/>
                  </a:lnTo>
                  <a:lnTo>
                    <a:pt x="655" y="257"/>
                  </a:lnTo>
                  <a:lnTo>
                    <a:pt x="655" y="240"/>
                  </a:lnTo>
                  <a:lnTo>
                    <a:pt x="655" y="78"/>
                  </a:lnTo>
                  <a:lnTo>
                    <a:pt x="655" y="61"/>
                  </a:lnTo>
                  <a:lnTo>
                    <a:pt x="649" y="47"/>
                  </a:lnTo>
                  <a:lnTo>
                    <a:pt x="641" y="34"/>
                  </a:lnTo>
                  <a:lnTo>
                    <a:pt x="633" y="22"/>
                  </a:lnTo>
                  <a:lnTo>
                    <a:pt x="621" y="14"/>
                  </a:lnTo>
                  <a:lnTo>
                    <a:pt x="608" y="6"/>
                  </a:lnTo>
                  <a:lnTo>
                    <a:pt x="594" y="0"/>
                  </a:lnTo>
                  <a:lnTo>
                    <a:pt x="577" y="0"/>
                  </a:lnTo>
                  <a:lnTo>
                    <a:pt x="78" y="0"/>
                  </a:lnTo>
                  <a:lnTo>
                    <a:pt x="64" y="0"/>
                  </a:lnTo>
                  <a:lnTo>
                    <a:pt x="47" y="6"/>
                  </a:lnTo>
                  <a:lnTo>
                    <a:pt x="34" y="14"/>
                  </a:lnTo>
                  <a:lnTo>
                    <a:pt x="23" y="22"/>
                  </a:lnTo>
                  <a:lnTo>
                    <a:pt x="14" y="34"/>
                  </a:lnTo>
                  <a:lnTo>
                    <a:pt x="6" y="47"/>
                  </a:lnTo>
                  <a:lnTo>
                    <a:pt x="3" y="61"/>
                  </a:lnTo>
                  <a:lnTo>
                    <a:pt x="0" y="78"/>
                  </a:lnTo>
                  <a:lnTo>
                    <a:pt x="0" y="240"/>
                  </a:lnTo>
                  <a:close/>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31759" name="Freeform 1039"/>
            <p:cNvSpPr>
              <a:spLocks/>
            </p:cNvSpPr>
            <p:nvPr/>
          </p:nvSpPr>
          <p:spPr bwMode="auto">
            <a:xfrm>
              <a:off x="4733925" y="5592762"/>
              <a:ext cx="1949450" cy="504826"/>
            </a:xfrm>
            <a:custGeom>
              <a:avLst/>
              <a:gdLst>
                <a:gd name="T0" fmla="*/ 0 w 1228"/>
                <a:gd name="T1" fmla="*/ 381000 h 318"/>
                <a:gd name="T2" fmla="*/ 4763 w 1228"/>
                <a:gd name="T3" fmla="*/ 407988 h 318"/>
                <a:gd name="T4" fmla="*/ 12700 w 1228"/>
                <a:gd name="T5" fmla="*/ 430213 h 318"/>
                <a:gd name="T6" fmla="*/ 22225 w 1228"/>
                <a:gd name="T7" fmla="*/ 452438 h 318"/>
                <a:gd name="T8" fmla="*/ 39688 w 1228"/>
                <a:gd name="T9" fmla="*/ 469900 h 318"/>
                <a:gd name="T10" fmla="*/ 57150 w 1228"/>
                <a:gd name="T11" fmla="*/ 482600 h 318"/>
                <a:gd name="T12" fmla="*/ 77788 w 1228"/>
                <a:gd name="T13" fmla="*/ 495300 h 318"/>
                <a:gd name="T14" fmla="*/ 100013 w 1228"/>
                <a:gd name="T15" fmla="*/ 504825 h 318"/>
                <a:gd name="T16" fmla="*/ 127000 w 1228"/>
                <a:gd name="T17" fmla="*/ 504825 h 318"/>
                <a:gd name="T18" fmla="*/ 1822450 w 1228"/>
                <a:gd name="T19" fmla="*/ 504825 h 318"/>
                <a:gd name="T20" fmla="*/ 1849438 w 1228"/>
                <a:gd name="T21" fmla="*/ 504825 h 318"/>
                <a:gd name="T22" fmla="*/ 1870075 w 1228"/>
                <a:gd name="T23" fmla="*/ 495300 h 318"/>
                <a:gd name="T24" fmla="*/ 1892300 w 1228"/>
                <a:gd name="T25" fmla="*/ 482600 h 318"/>
                <a:gd name="T26" fmla="*/ 1909763 w 1228"/>
                <a:gd name="T27" fmla="*/ 469900 h 318"/>
                <a:gd name="T28" fmla="*/ 1927225 w 1228"/>
                <a:gd name="T29" fmla="*/ 452438 h 318"/>
                <a:gd name="T30" fmla="*/ 1936750 w 1228"/>
                <a:gd name="T31" fmla="*/ 430213 h 318"/>
                <a:gd name="T32" fmla="*/ 1944688 w 1228"/>
                <a:gd name="T33" fmla="*/ 407988 h 318"/>
                <a:gd name="T34" fmla="*/ 1949450 w 1228"/>
                <a:gd name="T35" fmla="*/ 381000 h 318"/>
                <a:gd name="T36" fmla="*/ 1949450 w 1228"/>
                <a:gd name="T37" fmla="*/ 123825 h 318"/>
                <a:gd name="T38" fmla="*/ 1944688 w 1228"/>
                <a:gd name="T39" fmla="*/ 96838 h 318"/>
                <a:gd name="T40" fmla="*/ 1936750 w 1228"/>
                <a:gd name="T41" fmla="*/ 74613 h 318"/>
                <a:gd name="T42" fmla="*/ 1927225 w 1228"/>
                <a:gd name="T43" fmla="*/ 53975 h 318"/>
                <a:gd name="T44" fmla="*/ 1909763 w 1228"/>
                <a:gd name="T45" fmla="*/ 34925 h 318"/>
                <a:gd name="T46" fmla="*/ 1892300 w 1228"/>
                <a:gd name="T47" fmla="*/ 22225 h 318"/>
                <a:gd name="T48" fmla="*/ 1870075 w 1228"/>
                <a:gd name="T49" fmla="*/ 9525 h 318"/>
                <a:gd name="T50" fmla="*/ 1849438 w 1228"/>
                <a:gd name="T51" fmla="*/ 0 h 318"/>
                <a:gd name="T52" fmla="*/ 1822450 w 1228"/>
                <a:gd name="T53" fmla="*/ 0 h 318"/>
                <a:gd name="T54" fmla="*/ 127000 w 1228"/>
                <a:gd name="T55" fmla="*/ 0 h 318"/>
                <a:gd name="T56" fmla="*/ 100013 w 1228"/>
                <a:gd name="T57" fmla="*/ 0 h 318"/>
                <a:gd name="T58" fmla="*/ 77788 w 1228"/>
                <a:gd name="T59" fmla="*/ 9525 h 318"/>
                <a:gd name="T60" fmla="*/ 57150 w 1228"/>
                <a:gd name="T61" fmla="*/ 22225 h 318"/>
                <a:gd name="T62" fmla="*/ 39688 w 1228"/>
                <a:gd name="T63" fmla="*/ 34925 h 318"/>
                <a:gd name="T64" fmla="*/ 22225 w 1228"/>
                <a:gd name="T65" fmla="*/ 53975 h 318"/>
                <a:gd name="T66" fmla="*/ 12700 w 1228"/>
                <a:gd name="T67" fmla="*/ 74613 h 318"/>
                <a:gd name="T68" fmla="*/ 4763 w 1228"/>
                <a:gd name="T69" fmla="*/ 96838 h 318"/>
                <a:gd name="T70" fmla="*/ 0 w 1228"/>
                <a:gd name="T71" fmla="*/ 123825 h 318"/>
                <a:gd name="T72" fmla="*/ 0 w 1228"/>
                <a:gd name="T73" fmla="*/ 381000 h 31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228" h="318">
                  <a:moveTo>
                    <a:pt x="0" y="240"/>
                  </a:moveTo>
                  <a:lnTo>
                    <a:pt x="3" y="257"/>
                  </a:lnTo>
                  <a:lnTo>
                    <a:pt x="8" y="271"/>
                  </a:lnTo>
                  <a:lnTo>
                    <a:pt x="14" y="285"/>
                  </a:lnTo>
                  <a:lnTo>
                    <a:pt x="25" y="296"/>
                  </a:lnTo>
                  <a:lnTo>
                    <a:pt x="36" y="304"/>
                  </a:lnTo>
                  <a:lnTo>
                    <a:pt x="49" y="312"/>
                  </a:lnTo>
                  <a:lnTo>
                    <a:pt x="63" y="318"/>
                  </a:lnTo>
                  <a:lnTo>
                    <a:pt x="80" y="318"/>
                  </a:lnTo>
                  <a:lnTo>
                    <a:pt x="1148" y="318"/>
                  </a:lnTo>
                  <a:lnTo>
                    <a:pt x="1165" y="318"/>
                  </a:lnTo>
                  <a:lnTo>
                    <a:pt x="1178" y="312"/>
                  </a:lnTo>
                  <a:lnTo>
                    <a:pt x="1192" y="304"/>
                  </a:lnTo>
                  <a:lnTo>
                    <a:pt x="1203" y="296"/>
                  </a:lnTo>
                  <a:lnTo>
                    <a:pt x="1214" y="285"/>
                  </a:lnTo>
                  <a:lnTo>
                    <a:pt x="1220" y="271"/>
                  </a:lnTo>
                  <a:lnTo>
                    <a:pt x="1225" y="257"/>
                  </a:lnTo>
                  <a:lnTo>
                    <a:pt x="1228" y="240"/>
                  </a:lnTo>
                  <a:lnTo>
                    <a:pt x="1228" y="78"/>
                  </a:lnTo>
                  <a:lnTo>
                    <a:pt x="1225" y="61"/>
                  </a:lnTo>
                  <a:lnTo>
                    <a:pt x="1220" y="47"/>
                  </a:lnTo>
                  <a:lnTo>
                    <a:pt x="1214" y="34"/>
                  </a:lnTo>
                  <a:lnTo>
                    <a:pt x="1203" y="22"/>
                  </a:lnTo>
                  <a:lnTo>
                    <a:pt x="1192" y="14"/>
                  </a:lnTo>
                  <a:lnTo>
                    <a:pt x="1178" y="6"/>
                  </a:lnTo>
                  <a:lnTo>
                    <a:pt x="1165" y="0"/>
                  </a:lnTo>
                  <a:lnTo>
                    <a:pt x="1148" y="0"/>
                  </a:lnTo>
                  <a:lnTo>
                    <a:pt x="80" y="0"/>
                  </a:lnTo>
                  <a:lnTo>
                    <a:pt x="63" y="0"/>
                  </a:lnTo>
                  <a:lnTo>
                    <a:pt x="49" y="6"/>
                  </a:lnTo>
                  <a:lnTo>
                    <a:pt x="36" y="14"/>
                  </a:lnTo>
                  <a:lnTo>
                    <a:pt x="25" y="22"/>
                  </a:lnTo>
                  <a:lnTo>
                    <a:pt x="14" y="34"/>
                  </a:lnTo>
                  <a:lnTo>
                    <a:pt x="8" y="47"/>
                  </a:lnTo>
                  <a:lnTo>
                    <a:pt x="3" y="61"/>
                  </a:lnTo>
                  <a:lnTo>
                    <a:pt x="0" y="78"/>
                  </a:lnTo>
                  <a:lnTo>
                    <a:pt x="0" y="240"/>
                  </a:lnTo>
                  <a:close/>
                </a:path>
              </a:pathLst>
            </a:custGeom>
            <a:solidFill>
              <a:srgbClr val="BBE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b="1"/>
            </a:p>
          </p:txBody>
        </p:sp>
        <p:sp>
          <p:nvSpPr>
            <p:cNvPr id="31760" name="Freeform 1040"/>
            <p:cNvSpPr>
              <a:spLocks/>
            </p:cNvSpPr>
            <p:nvPr/>
          </p:nvSpPr>
          <p:spPr bwMode="auto">
            <a:xfrm>
              <a:off x="4733925" y="5592762"/>
              <a:ext cx="1949450" cy="504826"/>
            </a:xfrm>
            <a:custGeom>
              <a:avLst/>
              <a:gdLst>
                <a:gd name="T0" fmla="*/ 0 w 1228"/>
                <a:gd name="T1" fmla="*/ 381000 h 318"/>
                <a:gd name="T2" fmla="*/ 4763 w 1228"/>
                <a:gd name="T3" fmla="*/ 407988 h 318"/>
                <a:gd name="T4" fmla="*/ 12700 w 1228"/>
                <a:gd name="T5" fmla="*/ 430213 h 318"/>
                <a:gd name="T6" fmla="*/ 22225 w 1228"/>
                <a:gd name="T7" fmla="*/ 452438 h 318"/>
                <a:gd name="T8" fmla="*/ 39688 w 1228"/>
                <a:gd name="T9" fmla="*/ 469900 h 318"/>
                <a:gd name="T10" fmla="*/ 57150 w 1228"/>
                <a:gd name="T11" fmla="*/ 482600 h 318"/>
                <a:gd name="T12" fmla="*/ 77788 w 1228"/>
                <a:gd name="T13" fmla="*/ 495300 h 318"/>
                <a:gd name="T14" fmla="*/ 100013 w 1228"/>
                <a:gd name="T15" fmla="*/ 504825 h 318"/>
                <a:gd name="T16" fmla="*/ 127000 w 1228"/>
                <a:gd name="T17" fmla="*/ 504825 h 318"/>
                <a:gd name="T18" fmla="*/ 1822450 w 1228"/>
                <a:gd name="T19" fmla="*/ 504825 h 318"/>
                <a:gd name="T20" fmla="*/ 1849438 w 1228"/>
                <a:gd name="T21" fmla="*/ 504825 h 318"/>
                <a:gd name="T22" fmla="*/ 1870075 w 1228"/>
                <a:gd name="T23" fmla="*/ 495300 h 318"/>
                <a:gd name="T24" fmla="*/ 1892300 w 1228"/>
                <a:gd name="T25" fmla="*/ 482600 h 318"/>
                <a:gd name="T26" fmla="*/ 1909763 w 1228"/>
                <a:gd name="T27" fmla="*/ 469900 h 318"/>
                <a:gd name="T28" fmla="*/ 1927225 w 1228"/>
                <a:gd name="T29" fmla="*/ 452438 h 318"/>
                <a:gd name="T30" fmla="*/ 1936750 w 1228"/>
                <a:gd name="T31" fmla="*/ 430213 h 318"/>
                <a:gd name="T32" fmla="*/ 1944688 w 1228"/>
                <a:gd name="T33" fmla="*/ 407988 h 318"/>
                <a:gd name="T34" fmla="*/ 1949450 w 1228"/>
                <a:gd name="T35" fmla="*/ 381000 h 318"/>
                <a:gd name="T36" fmla="*/ 1949450 w 1228"/>
                <a:gd name="T37" fmla="*/ 123825 h 318"/>
                <a:gd name="T38" fmla="*/ 1944688 w 1228"/>
                <a:gd name="T39" fmla="*/ 96838 h 318"/>
                <a:gd name="T40" fmla="*/ 1936750 w 1228"/>
                <a:gd name="T41" fmla="*/ 74613 h 318"/>
                <a:gd name="T42" fmla="*/ 1927225 w 1228"/>
                <a:gd name="T43" fmla="*/ 53975 h 318"/>
                <a:gd name="T44" fmla="*/ 1909763 w 1228"/>
                <a:gd name="T45" fmla="*/ 34925 h 318"/>
                <a:gd name="T46" fmla="*/ 1892300 w 1228"/>
                <a:gd name="T47" fmla="*/ 22225 h 318"/>
                <a:gd name="T48" fmla="*/ 1870075 w 1228"/>
                <a:gd name="T49" fmla="*/ 9525 h 318"/>
                <a:gd name="T50" fmla="*/ 1849438 w 1228"/>
                <a:gd name="T51" fmla="*/ 0 h 318"/>
                <a:gd name="T52" fmla="*/ 1822450 w 1228"/>
                <a:gd name="T53" fmla="*/ 0 h 318"/>
                <a:gd name="T54" fmla="*/ 127000 w 1228"/>
                <a:gd name="T55" fmla="*/ 0 h 318"/>
                <a:gd name="T56" fmla="*/ 100013 w 1228"/>
                <a:gd name="T57" fmla="*/ 0 h 318"/>
                <a:gd name="T58" fmla="*/ 77788 w 1228"/>
                <a:gd name="T59" fmla="*/ 9525 h 318"/>
                <a:gd name="T60" fmla="*/ 57150 w 1228"/>
                <a:gd name="T61" fmla="*/ 22225 h 318"/>
                <a:gd name="T62" fmla="*/ 39688 w 1228"/>
                <a:gd name="T63" fmla="*/ 34925 h 318"/>
                <a:gd name="T64" fmla="*/ 22225 w 1228"/>
                <a:gd name="T65" fmla="*/ 53975 h 318"/>
                <a:gd name="T66" fmla="*/ 12700 w 1228"/>
                <a:gd name="T67" fmla="*/ 74613 h 318"/>
                <a:gd name="T68" fmla="*/ 4763 w 1228"/>
                <a:gd name="T69" fmla="*/ 96838 h 318"/>
                <a:gd name="T70" fmla="*/ 0 w 1228"/>
                <a:gd name="T71" fmla="*/ 123825 h 318"/>
                <a:gd name="T72" fmla="*/ 0 w 1228"/>
                <a:gd name="T73" fmla="*/ 381000 h 31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228" h="318">
                  <a:moveTo>
                    <a:pt x="0" y="240"/>
                  </a:moveTo>
                  <a:lnTo>
                    <a:pt x="3" y="257"/>
                  </a:lnTo>
                  <a:lnTo>
                    <a:pt x="8" y="271"/>
                  </a:lnTo>
                  <a:lnTo>
                    <a:pt x="14" y="285"/>
                  </a:lnTo>
                  <a:lnTo>
                    <a:pt x="25" y="296"/>
                  </a:lnTo>
                  <a:lnTo>
                    <a:pt x="36" y="304"/>
                  </a:lnTo>
                  <a:lnTo>
                    <a:pt x="49" y="312"/>
                  </a:lnTo>
                  <a:lnTo>
                    <a:pt x="63" y="318"/>
                  </a:lnTo>
                  <a:lnTo>
                    <a:pt x="80" y="318"/>
                  </a:lnTo>
                  <a:lnTo>
                    <a:pt x="1148" y="318"/>
                  </a:lnTo>
                  <a:lnTo>
                    <a:pt x="1165" y="318"/>
                  </a:lnTo>
                  <a:lnTo>
                    <a:pt x="1178" y="312"/>
                  </a:lnTo>
                  <a:lnTo>
                    <a:pt x="1192" y="304"/>
                  </a:lnTo>
                  <a:lnTo>
                    <a:pt x="1203" y="296"/>
                  </a:lnTo>
                  <a:lnTo>
                    <a:pt x="1214" y="285"/>
                  </a:lnTo>
                  <a:lnTo>
                    <a:pt x="1220" y="271"/>
                  </a:lnTo>
                  <a:lnTo>
                    <a:pt x="1225" y="257"/>
                  </a:lnTo>
                  <a:lnTo>
                    <a:pt x="1228" y="240"/>
                  </a:lnTo>
                  <a:lnTo>
                    <a:pt x="1228" y="78"/>
                  </a:lnTo>
                  <a:lnTo>
                    <a:pt x="1225" y="61"/>
                  </a:lnTo>
                  <a:lnTo>
                    <a:pt x="1220" y="47"/>
                  </a:lnTo>
                  <a:lnTo>
                    <a:pt x="1214" y="34"/>
                  </a:lnTo>
                  <a:lnTo>
                    <a:pt x="1203" y="22"/>
                  </a:lnTo>
                  <a:lnTo>
                    <a:pt x="1192" y="14"/>
                  </a:lnTo>
                  <a:lnTo>
                    <a:pt x="1178" y="6"/>
                  </a:lnTo>
                  <a:lnTo>
                    <a:pt x="1165" y="0"/>
                  </a:lnTo>
                  <a:lnTo>
                    <a:pt x="1148" y="0"/>
                  </a:lnTo>
                  <a:lnTo>
                    <a:pt x="80" y="0"/>
                  </a:lnTo>
                  <a:lnTo>
                    <a:pt x="63" y="0"/>
                  </a:lnTo>
                  <a:lnTo>
                    <a:pt x="49" y="6"/>
                  </a:lnTo>
                  <a:lnTo>
                    <a:pt x="36" y="14"/>
                  </a:lnTo>
                  <a:lnTo>
                    <a:pt x="25" y="22"/>
                  </a:lnTo>
                  <a:lnTo>
                    <a:pt x="14" y="34"/>
                  </a:lnTo>
                  <a:lnTo>
                    <a:pt x="8" y="47"/>
                  </a:lnTo>
                  <a:lnTo>
                    <a:pt x="3" y="61"/>
                  </a:lnTo>
                  <a:lnTo>
                    <a:pt x="0" y="78"/>
                  </a:lnTo>
                  <a:lnTo>
                    <a:pt x="0" y="240"/>
                  </a:lnTo>
                  <a:close/>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31761" name="Freeform 1041"/>
            <p:cNvSpPr>
              <a:spLocks/>
            </p:cNvSpPr>
            <p:nvPr/>
          </p:nvSpPr>
          <p:spPr bwMode="auto">
            <a:xfrm>
              <a:off x="5224463" y="2736850"/>
              <a:ext cx="1165225" cy="504826"/>
            </a:xfrm>
            <a:custGeom>
              <a:avLst/>
              <a:gdLst>
                <a:gd name="T0" fmla="*/ 0 w 734"/>
                <a:gd name="T1" fmla="*/ 381000 h 318"/>
                <a:gd name="T2" fmla="*/ 0 w 734"/>
                <a:gd name="T3" fmla="*/ 407988 h 318"/>
                <a:gd name="T4" fmla="*/ 7938 w 734"/>
                <a:gd name="T5" fmla="*/ 430213 h 318"/>
                <a:gd name="T6" fmla="*/ 17463 w 734"/>
                <a:gd name="T7" fmla="*/ 452438 h 318"/>
                <a:gd name="T8" fmla="*/ 34925 w 734"/>
                <a:gd name="T9" fmla="*/ 469900 h 318"/>
                <a:gd name="T10" fmla="*/ 52388 w 734"/>
                <a:gd name="T11" fmla="*/ 487363 h 318"/>
                <a:gd name="T12" fmla="*/ 74613 w 734"/>
                <a:gd name="T13" fmla="*/ 495300 h 318"/>
                <a:gd name="T14" fmla="*/ 96838 w 734"/>
                <a:gd name="T15" fmla="*/ 504825 h 318"/>
                <a:gd name="T16" fmla="*/ 122238 w 734"/>
                <a:gd name="T17" fmla="*/ 504825 h 318"/>
                <a:gd name="T18" fmla="*/ 1042988 w 734"/>
                <a:gd name="T19" fmla="*/ 504825 h 318"/>
                <a:gd name="T20" fmla="*/ 1065213 w 734"/>
                <a:gd name="T21" fmla="*/ 504825 h 318"/>
                <a:gd name="T22" fmla="*/ 1090613 w 734"/>
                <a:gd name="T23" fmla="*/ 495300 h 318"/>
                <a:gd name="T24" fmla="*/ 1112838 w 734"/>
                <a:gd name="T25" fmla="*/ 487363 h 318"/>
                <a:gd name="T26" fmla="*/ 1130300 w 734"/>
                <a:gd name="T27" fmla="*/ 469900 h 318"/>
                <a:gd name="T28" fmla="*/ 1143000 w 734"/>
                <a:gd name="T29" fmla="*/ 452438 h 318"/>
                <a:gd name="T30" fmla="*/ 1157288 w 734"/>
                <a:gd name="T31" fmla="*/ 430213 h 318"/>
                <a:gd name="T32" fmla="*/ 1160463 w 734"/>
                <a:gd name="T33" fmla="*/ 407988 h 318"/>
                <a:gd name="T34" fmla="*/ 1165225 w 734"/>
                <a:gd name="T35" fmla="*/ 381000 h 318"/>
                <a:gd name="T36" fmla="*/ 1165225 w 734"/>
                <a:gd name="T37" fmla="*/ 123825 h 318"/>
                <a:gd name="T38" fmla="*/ 1160463 w 734"/>
                <a:gd name="T39" fmla="*/ 96838 h 318"/>
                <a:gd name="T40" fmla="*/ 1157288 w 734"/>
                <a:gd name="T41" fmla="*/ 74613 h 318"/>
                <a:gd name="T42" fmla="*/ 1143000 w 734"/>
                <a:gd name="T43" fmla="*/ 53975 h 318"/>
                <a:gd name="T44" fmla="*/ 1130300 w 734"/>
                <a:gd name="T45" fmla="*/ 36513 h 318"/>
                <a:gd name="T46" fmla="*/ 1112838 w 734"/>
                <a:gd name="T47" fmla="*/ 22225 h 318"/>
                <a:gd name="T48" fmla="*/ 1090613 w 734"/>
                <a:gd name="T49" fmla="*/ 9525 h 318"/>
                <a:gd name="T50" fmla="*/ 1065213 w 734"/>
                <a:gd name="T51" fmla="*/ 0 h 318"/>
                <a:gd name="T52" fmla="*/ 1042988 w 734"/>
                <a:gd name="T53" fmla="*/ 0 h 318"/>
                <a:gd name="T54" fmla="*/ 122238 w 734"/>
                <a:gd name="T55" fmla="*/ 0 h 318"/>
                <a:gd name="T56" fmla="*/ 96838 w 734"/>
                <a:gd name="T57" fmla="*/ 0 h 318"/>
                <a:gd name="T58" fmla="*/ 74613 w 734"/>
                <a:gd name="T59" fmla="*/ 9525 h 318"/>
                <a:gd name="T60" fmla="*/ 52388 w 734"/>
                <a:gd name="T61" fmla="*/ 22225 h 318"/>
                <a:gd name="T62" fmla="*/ 34925 w 734"/>
                <a:gd name="T63" fmla="*/ 36513 h 318"/>
                <a:gd name="T64" fmla="*/ 17463 w 734"/>
                <a:gd name="T65" fmla="*/ 53975 h 318"/>
                <a:gd name="T66" fmla="*/ 7938 w 734"/>
                <a:gd name="T67" fmla="*/ 74613 h 318"/>
                <a:gd name="T68" fmla="*/ 0 w 734"/>
                <a:gd name="T69" fmla="*/ 96838 h 318"/>
                <a:gd name="T70" fmla="*/ 0 w 734"/>
                <a:gd name="T71" fmla="*/ 123825 h 318"/>
                <a:gd name="T72" fmla="*/ 0 w 734"/>
                <a:gd name="T73" fmla="*/ 381000 h 31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734" h="318">
                  <a:moveTo>
                    <a:pt x="0" y="240"/>
                  </a:moveTo>
                  <a:lnTo>
                    <a:pt x="0" y="257"/>
                  </a:lnTo>
                  <a:lnTo>
                    <a:pt x="5" y="271"/>
                  </a:lnTo>
                  <a:lnTo>
                    <a:pt x="11" y="285"/>
                  </a:lnTo>
                  <a:lnTo>
                    <a:pt x="22" y="296"/>
                  </a:lnTo>
                  <a:lnTo>
                    <a:pt x="33" y="307"/>
                  </a:lnTo>
                  <a:lnTo>
                    <a:pt x="47" y="312"/>
                  </a:lnTo>
                  <a:lnTo>
                    <a:pt x="61" y="318"/>
                  </a:lnTo>
                  <a:lnTo>
                    <a:pt x="77" y="318"/>
                  </a:lnTo>
                  <a:lnTo>
                    <a:pt x="657" y="318"/>
                  </a:lnTo>
                  <a:lnTo>
                    <a:pt x="671" y="318"/>
                  </a:lnTo>
                  <a:lnTo>
                    <a:pt x="687" y="312"/>
                  </a:lnTo>
                  <a:lnTo>
                    <a:pt x="701" y="307"/>
                  </a:lnTo>
                  <a:lnTo>
                    <a:pt x="712" y="296"/>
                  </a:lnTo>
                  <a:lnTo>
                    <a:pt x="720" y="285"/>
                  </a:lnTo>
                  <a:lnTo>
                    <a:pt x="729" y="271"/>
                  </a:lnTo>
                  <a:lnTo>
                    <a:pt x="731" y="257"/>
                  </a:lnTo>
                  <a:lnTo>
                    <a:pt x="734" y="240"/>
                  </a:lnTo>
                  <a:lnTo>
                    <a:pt x="734" y="78"/>
                  </a:lnTo>
                  <a:lnTo>
                    <a:pt x="731" y="61"/>
                  </a:lnTo>
                  <a:lnTo>
                    <a:pt x="729" y="47"/>
                  </a:lnTo>
                  <a:lnTo>
                    <a:pt x="720" y="34"/>
                  </a:lnTo>
                  <a:lnTo>
                    <a:pt x="712" y="23"/>
                  </a:lnTo>
                  <a:lnTo>
                    <a:pt x="701" y="14"/>
                  </a:lnTo>
                  <a:lnTo>
                    <a:pt x="687" y="6"/>
                  </a:lnTo>
                  <a:lnTo>
                    <a:pt x="671" y="0"/>
                  </a:lnTo>
                  <a:lnTo>
                    <a:pt x="657" y="0"/>
                  </a:lnTo>
                  <a:lnTo>
                    <a:pt x="77" y="0"/>
                  </a:lnTo>
                  <a:lnTo>
                    <a:pt x="61" y="0"/>
                  </a:lnTo>
                  <a:lnTo>
                    <a:pt x="47" y="6"/>
                  </a:lnTo>
                  <a:lnTo>
                    <a:pt x="33" y="14"/>
                  </a:lnTo>
                  <a:lnTo>
                    <a:pt x="22" y="23"/>
                  </a:lnTo>
                  <a:lnTo>
                    <a:pt x="11" y="34"/>
                  </a:lnTo>
                  <a:lnTo>
                    <a:pt x="5" y="47"/>
                  </a:lnTo>
                  <a:lnTo>
                    <a:pt x="0" y="61"/>
                  </a:lnTo>
                  <a:lnTo>
                    <a:pt x="0" y="78"/>
                  </a:lnTo>
                  <a:lnTo>
                    <a:pt x="0" y="240"/>
                  </a:lnTo>
                  <a:close/>
                </a:path>
              </a:pathLst>
            </a:custGeom>
            <a:solidFill>
              <a:srgbClr val="BBE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b="1"/>
            </a:p>
          </p:txBody>
        </p:sp>
        <p:sp>
          <p:nvSpPr>
            <p:cNvPr id="31762" name="Freeform 1042"/>
            <p:cNvSpPr>
              <a:spLocks/>
            </p:cNvSpPr>
            <p:nvPr/>
          </p:nvSpPr>
          <p:spPr bwMode="auto">
            <a:xfrm>
              <a:off x="5224463" y="2736850"/>
              <a:ext cx="1165225" cy="504826"/>
            </a:xfrm>
            <a:custGeom>
              <a:avLst/>
              <a:gdLst>
                <a:gd name="T0" fmla="*/ 0 w 734"/>
                <a:gd name="T1" fmla="*/ 381000 h 318"/>
                <a:gd name="T2" fmla="*/ 0 w 734"/>
                <a:gd name="T3" fmla="*/ 407988 h 318"/>
                <a:gd name="T4" fmla="*/ 7938 w 734"/>
                <a:gd name="T5" fmla="*/ 430213 h 318"/>
                <a:gd name="T6" fmla="*/ 17463 w 734"/>
                <a:gd name="T7" fmla="*/ 452438 h 318"/>
                <a:gd name="T8" fmla="*/ 34925 w 734"/>
                <a:gd name="T9" fmla="*/ 469900 h 318"/>
                <a:gd name="T10" fmla="*/ 52388 w 734"/>
                <a:gd name="T11" fmla="*/ 487363 h 318"/>
                <a:gd name="T12" fmla="*/ 74613 w 734"/>
                <a:gd name="T13" fmla="*/ 495300 h 318"/>
                <a:gd name="T14" fmla="*/ 96838 w 734"/>
                <a:gd name="T15" fmla="*/ 504825 h 318"/>
                <a:gd name="T16" fmla="*/ 122238 w 734"/>
                <a:gd name="T17" fmla="*/ 504825 h 318"/>
                <a:gd name="T18" fmla="*/ 1042988 w 734"/>
                <a:gd name="T19" fmla="*/ 504825 h 318"/>
                <a:gd name="T20" fmla="*/ 1065213 w 734"/>
                <a:gd name="T21" fmla="*/ 504825 h 318"/>
                <a:gd name="T22" fmla="*/ 1090613 w 734"/>
                <a:gd name="T23" fmla="*/ 495300 h 318"/>
                <a:gd name="T24" fmla="*/ 1112838 w 734"/>
                <a:gd name="T25" fmla="*/ 487363 h 318"/>
                <a:gd name="T26" fmla="*/ 1130300 w 734"/>
                <a:gd name="T27" fmla="*/ 469900 h 318"/>
                <a:gd name="T28" fmla="*/ 1143000 w 734"/>
                <a:gd name="T29" fmla="*/ 452438 h 318"/>
                <a:gd name="T30" fmla="*/ 1157288 w 734"/>
                <a:gd name="T31" fmla="*/ 430213 h 318"/>
                <a:gd name="T32" fmla="*/ 1160463 w 734"/>
                <a:gd name="T33" fmla="*/ 407988 h 318"/>
                <a:gd name="T34" fmla="*/ 1165225 w 734"/>
                <a:gd name="T35" fmla="*/ 381000 h 318"/>
                <a:gd name="T36" fmla="*/ 1165225 w 734"/>
                <a:gd name="T37" fmla="*/ 123825 h 318"/>
                <a:gd name="T38" fmla="*/ 1160463 w 734"/>
                <a:gd name="T39" fmla="*/ 96838 h 318"/>
                <a:gd name="T40" fmla="*/ 1157288 w 734"/>
                <a:gd name="T41" fmla="*/ 74613 h 318"/>
                <a:gd name="T42" fmla="*/ 1143000 w 734"/>
                <a:gd name="T43" fmla="*/ 53975 h 318"/>
                <a:gd name="T44" fmla="*/ 1130300 w 734"/>
                <a:gd name="T45" fmla="*/ 36513 h 318"/>
                <a:gd name="T46" fmla="*/ 1112838 w 734"/>
                <a:gd name="T47" fmla="*/ 22225 h 318"/>
                <a:gd name="T48" fmla="*/ 1090613 w 734"/>
                <a:gd name="T49" fmla="*/ 9525 h 318"/>
                <a:gd name="T50" fmla="*/ 1065213 w 734"/>
                <a:gd name="T51" fmla="*/ 0 h 318"/>
                <a:gd name="T52" fmla="*/ 1042988 w 734"/>
                <a:gd name="T53" fmla="*/ 0 h 318"/>
                <a:gd name="T54" fmla="*/ 122238 w 734"/>
                <a:gd name="T55" fmla="*/ 0 h 318"/>
                <a:gd name="T56" fmla="*/ 96838 w 734"/>
                <a:gd name="T57" fmla="*/ 0 h 318"/>
                <a:gd name="T58" fmla="*/ 74613 w 734"/>
                <a:gd name="T59" fmla="*/ 9525 h 318"/>
                <a:gd name="T60" fmla="*/ 52388 w 734"/>
                <a:gd name="T61" fmla="*/ 22225 h 318"/>
                <a:gd name="T62" fmla="*/ 34925 w 734"/>
                <a:gd name="T63" fmla="*/ 36513 h 318"/>
                <a:gd name="T64" fmla="*/ 17463 w 734"/>
                <a:gd name="T65" fmla="*/ 53975 h 318"/>
                <a:gd name="T66" fmla="*/ 7938 w 734"/>
                <a:gd name="T67" fmla="*/ 74613 h 318"/>
                <a:gd name="T68" fmla="*/ 0 w 734"/>
                <a:gd name="T69" fmla="*/ 96838 h 318"/>
                <a:gd name="T70" fmla="*/ 0 w 734"/>
                <a:gd name="T71" fmla="*/ 123825 h 318"/>
                <a:gd name="T72" fmla="*/ 0 w 734"/>
                <a:gd name="T73" fmla="*/ 381000 h 31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734" h="318">
                  <a:moveTo>
                    <a:pt x="0" y="240"/>
                  </a:moveTo>
                  <a:lnTo>
                    <a:pt x="0" y="257"/>
                  </a:lnTo>
                  <a:lnTo>
                    <a:pt x="5" y="271"/>
                  </a:lnTo>
                  <a:lnTo>
                    <a:pt x="11" y="285"/>
                  </a:lnTo>
                  <a:lnTo>
                    <a:pt x="22" y="296"/>
                  </a:lnTo>
                  <a:lnTo>
                    <a:pt x="33" y="307"/>
                  </a:lnTo>
                  <a:lnTo>
                    <a:pt x="47" y="312"/>
                  </a:lnTo>
                  <a:lnTo>
                    <a:pt x="61" y="318"/>
                  </a:lnTo>
                  <a:lnTo>
                    <a:pt x="77" y="318"/>
                  </a:lnTo>
                  <a:lnTo>
                    <a:pt x="657" y="318"/>
                  </a:lnTo>
                  <a:lnTo>
                    <a:pt x="671" y="318"/>
                  </a:lnTo>
                  <a:lnTo>
                    <a:pt x="687" y="312"/>
                  </a:lnTo>
                  <a:lnTo>
                    <a:pt x="701" y="307"/>
                  </a:lnTo>
                  <a:lnTo>
                    <a:pt x="712" y="296"/>
                  </a:lnTo>
                  <a:lnTo>
                    <a:pt x="720" y="285"/>
                  </a:lnTo>
                  <a:lnTo>
                    <a:pt x="729" y="271"/>
                  </a:lnTo>
                  <a:lnTo>
                    <a:pt x="731" y="257"/>
                  </a:lnTo>
                  <a:lnTo>
                    <a:pt x="734" y="240"/>
                  </a:lnTo>
                  <a:lnTo>
                    <a:pt x="734" y="78"/>
                  </a:lnTo>
                  <a:lnTo>
                    <a:pt x="731" y="61"/>
                  </a:lnTo>
                  <a:lnTo>
                    <a:pt x="729" y="47"/>
                  </a:lnTo>
                  <a:lnTo>
                    <a:pt x="720" y="34"/>
                  </a:lnTo>
                  <a:lnTo>
                    <a:pt x="712" y="23"/>
                  </a:lnTo>
                  <a:lnTo>
                    <a:pt x="701" y="14"/>
                  </a:lnTo>
                  <a:lnTo>
                    <a:pt x="687" y="6"/>
                  </a:lnTo>
                  <a:lnTo>
                    <a:pt x="671" y="0"/>
                  </a:lnTo>
                  <a:lnTo>
                    <a:pt x="657" y="0"/>
                  </a:lnTo>
                  <a:lnTo>
                    <a:pt x="77" y="0"/>
                  </a:lnTo>
                  <a:lnTo>
                    <a:pt x="61" y="0"/>
                  </a:lnTo>
                  <a:lnTo>
                    <a:pt x="47" y="6"/>
                  </a:lnTo>
                  <a:lnTo>
                    <a:pt x="33" y="14"/>
                  </a:lnTo>
                  <a:lnTo>
                    <a:pt x="22" y="23"/>
                  </a:lnTo>
                  <a:lnTo>
                    <a:pt x="11" y="34"/>
                  </a:lnTo>
                  <a:lnTo>
                    <a:pt x="5" y="47"/>
                  </a:lnTo>
                  <a:lnTo>
                    <a:pt x="0" y="61"/>
                  </a:lnTo>
                  <a:lnTo>
                    <a:pt x="0" y="78"/>
                  </a:lnTo>
                  <a:lnTo>
                    <a:pt x="0" y="240"/>
                  </a:lnTo>
                  <a:close/>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31763" name="Line 1043"/>
            <p:cNvSpPr>
              <a:spLocks noChangeShapeType="1"/>
            </p:cNvSpPr>
            <p:nvPr/>
          </p:nvSpPr>
          <p:spPr bwMode="auto">
            <a:xfrm>
              <a:off x="2994025" y="941387"/>
              <a:ext cx="1588" cy="144462"/>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764" name="Line 1044"/>
            <p:cNvSpPr>
              <a:spLocks noChangeShapeType="1"/>
            </p:cNvSpPr>
            <p:nvPr/>
          </p:nvSpPr>
          <p:spPr bwMode="auto">
            <a:xfrm>
              <a:off x="2994025" y="1292223"/>
              <a:ext cx="1588" cy="134938"/>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765" name="Line 1045"/>
            <p:cNvSpPr>
              <a:spLocks noChangeShapeType="1"/>
            </p:cNvSpPr>
            <p:nvPr/>
          </p:nvSpPr>
          <p:spPr bwMode="auto">
            <a:xfrm>
              <a:off x="2994025" y="1984374"/>
              <a:ext cx="1588" cy="134938"/>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766" name="Line 1046"/>
            <p:cNvSpPr>
              <a:spLocks noChangeShapeType="1"/>
            </p:cNvSpPr>
            <p:nvPr/>
          </p:nvSpPr>
          <p:spPr bwMode="auto">
            <a:xfrm>
              <a:off x="2994025" y="2335212"/>
              <a:ext cx="1588" cy="134938"/>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767" name="Line 1047"/>
            <p:cNvSpPr>
              <a:spLocks noChangeShapeType="1"/>
            </p:cNvSpPr>
            <p:nvPr/>
          </p:nvSpPr>
          <p:spPr bwMode="auto">
            <a:xfrm>
              <a:off x="2994025" y="1628774"/>
              <a:ext cx="1588" cy="136525"/>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768" name="Line 1048"/>
            <p:cNvSpPr>
              <a:spLocks noChangeShapeType="1"/>
            </p:cNvSpPr>
            <p:nvPr/>
          </p:nvSpPr>
          <p:spPr bwMode="auto">
            <a:xfrm>
              <a:off x="2994025" y="1292223"/>
              <a:ext cx="1588" cy="134938"/>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769" name="Freeform 1049"/>
            <p:cNvSpPr>
              <a:spLocks/>
            </p:cNvSpPr>
            <p:nvPr/>
          </p:nvSpPr>
          <p:spPr bwMode="auto">
            <a:xfrm>
              <a:off x="3243263" y="1563687"/>
              <a:ext cx="285750" cy="74611"/>
            </a:xfrm>
            <a:custGeom>
              <a:avLst/>
              <a:gdLst>
                <a:gd name="T0" fmla="*/ 79375 w 180"/>
                <a:gd name="T1" fmla="*/ 74612 h 47"/>
                <a:gd name="T2" fmla="*/ 0 w 180"/>
                <a:gd name="T3" fmla="*/ 0 h 47"/>
                <a:gd name="T4" fmla="*/ 285750 w 180"/>
                <a:gd name="T5" fmla="*/ 0 h 47"/>
                <a:gd name="T6" fmla="*/ 0 60000 65536"/>
                <a:gd name="T7" fmla="*/ 0 60000 65536"/>
                <a:gd name="T8" fmla="*/ 0 60000 65536"/>
              </a:gdLst>
              <a:ahLst/>
              <a:cxnLst>
                <a:cxn ang="T6">
                  <a:pos x="T0" y="T1"/>
                </a:cxn>
                <a:cxn ang="T7">
                  <a:pos x="T2" y="T3"/>
                </a:cxn>
                <a:cxn ang="T8">
                  <a:pos x="T4" y="T5"/>
                </a:cxn>
              </a:cxnLst>
              <a:rect l="0" t="0" r="r" b="b"/>
              <a:pathLst>
                <a:path w="180" h="47">
                  <a:moveTo>
                    <a:pt x="50" y="47"/>
                  </a:moveTo>
                  <a:lnTo>
                    <a:pt x="0" y="0"/>
                  </a:lnTo>
                  <a:lnTo>
                    <a:pt x="180" y="0"/>
                  </a:lnTo>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31770" name="Freeform 1050"/>
            <p:cNvSpPr>
              <a:spLocks/>
            </p:cNvSpPr>
            <p:nvPr/>
          </p:nvSpPr>
          <p:spPr bwMode="auto">
            <a:xfrm>
              <a:off x="3232150" y="1436687"/>
              <a:ext cx="279400" cy="74611"/>
            </a:xfrm>
            <a:custGeom>
              <a:avLst/>
              <a:gdLst>
                <a:gd name="T0" fmla="*/ 200473 w 177"/>
                <a:gd name="T1" fmla="*/ 0 h 47"/>
                <a:gd name="T2" fmla="*/ 279400 w 177"/>
                <a:gd name="T3" fmla="*/ 74612 h 47"/>
                <a:gd name="T4" fmla="*/ 0 w 177"/>
                <a:gd name="T5" fmla="*/ 74612 h 47"/>
                <a:gd name="T6" fmla="*/ 0 60000 65536"/>
                <a:gd name="T7" fmla="*/ 0 60000 65536"/>
                <a:gd name="T8" fmla="*/ 0 60000 65536"/>
              </a:gdLst>
              <a:ahLst/>
              <a:cxnLst>
                <a:cxn ang="T6">
                  <a:pos x="T0" y="T1"/>
                </a:cxn>
                <a:cxn ang="T7">
                  <a:pos x="T2" y="T3"/>
                </a:cxn>
                <a:cxn ang="T8">
                  <a:pos x="T4" y="T5"/>
                </a:cxn>
              </a:cxnLst>
              <a:rect l="0" t="0" r="r" b="b"/>
              <a:pathLst>
                <a:path w="177" h="47">
                  <a:moveTo>
                    <a:pt x="127" y="0"/>
                  </a:moveTo>
                  <a:lnTo>
                    <a:pt x="177" y="47"/>
                  </a:lnTo>
                  <a:lnTo>
                    <a:pt x="0" y="47"/>
                  </a:lnTo>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31771" name="Freeform 1051"/>
            <p:cNvSpPr>
              <a:spLocks/>
            </p:cNvSpPr>
            <p:nvPr/>
          </p:nvSpPr>
          <p:spPr bwMode="auto">
            <a:xfrm>
              <a:off x="3870325" y="3311524"/>
              <a:ext cx="74613" cy="206375"/>
            </a:xfrm>
            <a:custGeom>
              <a:avLst/>
              <a:gdLst>
                <a:gd name="T0" fmla="*/ 0 w 47"/>
                <a:gd name="T1" fmla="*/ 127000 h 130"/>
                <a:gd name="T2" fmla="*/ 74613 w 47"/>
                <a:gd name="T3" fmla="*/ 206375 h 130"/>
                <a:gd name="T4" fmla="*/ 74613 w 47"/>
                <a:gd name="T5" fmla="*/ 0 h 130"/>
                <a:gd name="T6" fmla="*/ 0 60000 65536"/>
                <a:gd name="T7" fmla="*/ 0 60000 65536"/>
                <a:gd name="T8" fmla="*/ 0 60000 65536"/>
              </a:gdLst>
              <a:ahLst/>
              <a:cxnLst>
                <a:cxn ang="T6">
                  <a:pos x="T0" y="T1"/>
                </a:cxn>
                <a:cxn ang="T7">
                  <a:pos x="T2" y="T3"/>
                </a:cxn>
                <a:cxn ang="T8">
                  <a:pos x="T4" y="T5"/>
                </a:cxn>
              </a:cxnLst>
              <a:rect l="0" t="0" r="r" b="b"/>
              <a:pathLst>
                <a:path w="47" h="130">
                  <a:moveTo>
                    <a:pt x="0" y="80"/>
                  </a:moveTo>
                  <a:lnTo>
                    <a:pt x="47" y="130"/>
                  </a:lnTo>
                  <a:lnTo>
                    <a:pt x="47" y="0"/>
                  </a:lnTo>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31772" name="Freeform 1052"/>
            <p:cNvSpPr>
              <a:spLocks/>
            </p:cNvSpPr>
            <p:nvPr/>
          </p:nvSpPr>
          <p:spPr bwMode="auto">
            <a:xfrm>
              <a:off x="3997325" y="3324224"/>
              <a:ext cx="74613" cy="211138"/>
            </a:xfrm>
            <a:custGeom>
              <a:avLst/>
              <a:gdLst>
                <a:gd name="T0" fmla="*/ 74613 w 47"/>
                <a:gd name="T1" fmla="*/ 79375 h 133"/>
                <a:gd name="T2" fmla="*/ 0 w 47"/>
                <a:gd name="T3" fmla="*/ 0 h 133"/>
                <a:gd name="T4" fmla="*/ 0 w 47"/>
                <a:gd name="T5" fmla="*/ 211138 h 133"/>
                <a:gd name="T6" fmla="*/ 0 60000 65536"/>
                <a:gd name="T7" fmla="*/ 0 60000 65536"/>
                <a:gd name="T8" fmla="*/ 0 60000 65536"/>
              </a:gdLst>
              <a:ahLst/>
              <a:cxnLst>
                <a:cxn ang="T6">
                  <a:pos x="T0" y="T1"/>
                </a:cxn>
                <a:cxn ang="T7">
                  <a:pos x="T2" y="T3"/>
                </a:cxn>
                <a:cxn ang="T8">
                  <a:pos x="T4" y="T5"/>
                </a:cxn>
              </a:cxnLst>
              <a:rect l="0" t="0" r="r" b="b"/>
              <a:pathLst>
                <a:path w="47" h="133">
                  <a:moveTo>
                    <a:pt x="47" y="50"/>
                  </a:moveTo>
                  <a:lnTo>
                    <a:pt x="0" y="0"/>
                  </a:lnTo>
                  <a:lnTo>
                    <a:pt x="0" y="133"/>
                  </a:lnTo>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31773" name="Freeform 1053"/>
            <p:cNvSpPr>
              <a:spLocks/>
            </p:cNvSpPr>
            <p:nvPr/>
          </p:nvSpPr>
          <p:spPr bwMode="auto">
            <a:xfrm>
              <a:off x="2919413" y="2890837"/>
              <a:ext cx="74612" cy="517525"/>
            </a:xfrm>
            <a:custGeom>
              <a:avLst/>
              <a:gdLst>
                <a:gd name="T0" fmla="*/ 0 w 47"/>
                <a:gd name="T1" fmla="*/ 319088 h 326"/>
                <a:gd name="T2" fmla="*/ 74612 w 47"/>
                <a:gd name="T3" fmla="*/ 517525 h 326"/>
                <a:gd name="T4" fmla="*/ 74612 w 47"/>
                <a:gd name="T5" fmla="*/ 0 h 326"/>
                <a:gd name="T6" fmla="*/ 0 60000 65536"/>
                <a:gd name="T7" fmla="*/ 0 60000 65536"/>
                <a:gd name="T8" fmla="*/ 0 60000 65536"/>
              </a:gdLst>
              <a:ahLst/>
              <a:cxnLst>
                <a:cxn ang="T6">
                  <a:pos x="T0" y="T1"/>
                </a:cxn>
                <a:cxn ang="T7">
                  <a:pos x="T2" y="T3"/>
                </a:cxn>
                <a:cxn ang="T8">
                  <a:pos x="T4" y="T5"/>
                </a:cxn>
              </a:cxnLst>
              <a:rect l="0" t="0" r="r" b="b"/>
              <a:pathLst>
                <a:path w="47" h="326">
                  <a:moveTo>
                    <a:pt x="0" y="201"/>
                  </a:moveTo>
                  <a:lnTo>
                    <a:pt x="47" y="326"/>
                  </a:lnTo>
                  <a:lnTo>
                    <a:pt x="47" y="0"/>
                  </a:lnTo>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31774" name="Freeform 1054"/>
            <p:cNvSpPr>
              <a:spLocks/>
            </p:cNvSpPr>
            <p:nvPr/>
          </p:nvSpPr>
          <p:spPr bwMode="auto">
            <a:xfrm>
              <a:off x="3059113" y="2886074"/>
              <a:ext cx="74612" cy="263525"/>
            </a:xfrm>
            <a:custGeom>
              <a:avLst/>
              <a:gdLst>
                <a:gd name="T0" fmla="*/ 74612 w 47"/>
                <a:gd name="T1" fmla="*/ 39688 h 166"/>
                <a:gd name="T2" fmla="*/ 0 w 47"/>
                <a:gd name="T3" fmla="*/ 0 h 166"/>
                <a:gd name="T4" fmla="*/ 0 w 47"/>
                <a:gd name="T5" fmla="*/ 263525 h 166"/>
                <a:gd name="T6" fmla="*/ 0 60000 65536"/>
                <a:gd name="T7" fmla="*/ 0 60000 65536"/>
                <a:gd name="T8" fmla="*/ 0 60000 65536"/>
              </a:gdLst>
              <a:ahLst/>
              <a:cxnLst>
                <a:cxn ang="T6">
                  <a:pos x="T0" y="T1"/>
                </a:cxn>
                <a:cxn ang="T7">
                  <a:pos x="T2" y="T3"/>
                </a:cxn>
                <a:cxn ang="T8">
                  <a:pos x="T4" y="T5"/>
                </a:cxn>
              </a:cxnLst>
              <a:rect l="0" t="0" r="r" b="b"/>
              <a:pathLst>
                <a:path w="47" h="166">
                  <a:moveTo>
                    <a:pt x="47" y="25"/>
                  </a:moveTo>
                  <a:lnTo>
                    <a:pt x="0" y="0"/>
                  </a:lnTo>
                  <a:lnTo>
                    <a:pt x="0" y="166"/>
                  </a:lnTo>
                </a:path>
              </a:pathLst>
            </a:custGeom>
            <a:noFill/>
            <a:ln w="9525">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31775" name="Line 1055"/>
            <p:cNvSpPr>
              <a:spLocks noChangeShapeType="1"/>
            </p:cNvSpPr>
            <p:nvPr/>
          </p:nvSpPr>
          <p:spPr bwMode="auto">
            <a:xfrm>
              <a:off x="2971800" y="3771898"/>
              <a:ext cx="1588" cy="144463"/>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776" name="Line 1056"/>
            <p:cNvSpPr>
              <a:spLocks noChangeShapeType="1"/>
            </p:cNvSpPr>
            <p:nvPr/>
          </p:nvSpPr>
          <p:spPr bwMode="auto">
            <a:xfrm>
              <a:off x="2971800" y="4121149"/>
              <a:ext cx="1588" cy="136525"/>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777" name="Line 1057"/>
            <p:cNvSpPr>
              <a:spLocks noChangeShapeType="1"/>
            </p:cNvSpPr>
            <p:nvPr/>
          </p:nvSpPr>
          <p:spPr bwMode="auto">
            <a:xfrm>
              <a:off x="2971800" y="4813299"/>
              <a:ext cx="1588" cy="136525"/>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778" name="Line 1058"/>
            <p:cNvSpPr>
              <a:spLocks noChangeShapeType="1"/>
            </p:cNvSpPr>
            <p:nvPr/>
          </p:nvSpPr>
          <p:spPr bwMode="auto">
            <a:xfrm>
              <a:off x="2971800" y="5164137"/>
              <a:ext cx="1588" cy="136525"/>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779" name="Line 1059"/>
            <p:cNvSpPr>
              <a:spLocks noChangeShapeType="1"/>
            </p:cNvSpPr>
            <p:nvPr/>
          </p:nvSpPr>
          <p:spPr bwMode="auto">
            <a:xfrm>
              <a:off x="2971800" y="4459287"/>
              <a:ext cx="1588" cy="134938"/>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780" name="Line 1060"/>
            <p:cNvSpPr>
              <a:spLocks noChangeShapeType="1"/>
            </p:cNvSpPr>
            <p:nvPr/>
          </p:nvSpPr>
          <p:spPr bwMode="auto">
            <a:xfrm>
              <a:off x="2971800" y="4121149"/>
              <a:ext cx="1588" cy="136525"/>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781" name="Line 1061"/>
            <p:cNvSpPr>
              <a:spLocks noChangeShapeType="1"/>
            </p:cNvSpPr>
            <p:nvPr/>
          </p:nvSpPr>
          <p:spPr bwMode="auto">
            <a:xfrm flipH="1">
              <a:off x="3979863" y="823912"/>
              <a:ext cx="171450" cy="1587"/>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782" name="Line 1062"/>
            <p:cNvSpPr>
              <a:spLocks noChangeShapeType="1"/>
            </p:cNvSpPr>
            <p:nvPr/>
          </p:nvSpPr>
          <p:spPr bwMode="auto">
            <a:xfrm flipH="1">
              <a:off x="3979863" y="871537"/>
              <a:ext cx="171450" cy="1587"/>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783" name="Line 1063"/>
            <p:cNvSpPr>
              <a:spLocks noChangeShapeType="1"/>
            </p:cNvSpPr>
            <p:nvPr/>
          </p:nvSpPr>
          <p:spPr bwMode="auto">
            <a:xfrm flipH="1">
              <a:off x="5416550" y="1160462"/>
              <a:ext cx="166688" cy="1587"/>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784" name="Line 1064"/>
            <p:cNvSpPr>
              <a:spLocks noChangeShapeType="1"/>
            </p:cNvSpPr>
            <p:nvPr/>
          </p:nvSpPr>
          <p:spPr bwMode="auto">
            <a:xfrm flipH="1">
              <a:off x="5416550" y="1208086"/>
              <a:ext cx="166688" cy="1587"/>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785" name="Line 1065"/>
            <p:cNvSpPr>
              <a:spLocks noChangeShapeType="1"/>
            </p:cNvSpPr>
            <p:nvPr/>
          </p:nvSpPr>
          <p:spPr bwMode="auto">
            <a:xfrm>
              <a:off x="3887788" y="941387"/>
              <a:ext cx="1587" cy="144462"/>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786" name="Line 1066"/>
            <p:cNvSpPr>
              <a:spLocks noChangeShapeType="1"/>
            </p:cNvSpPr>
            <p:nvPr/>
          </p:nvSpPr>
          <p:spPr bwMode="auto">
            <a:xfrm>
              <a:off x="3887788" y="1292223"/>
              <a:ext cx="1587" cy="134938"/>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787" name="Line 1067"/>
            <p:cNvSpPr>
              <a:spLocks noChangeShapeType="1"/>
            </p:cNvSpPr>
            <p:nvPr/>
          </p:nvSpPr>
          <p:spPr bwMode="auto">
            <a:xfrm>
              <a:off x="3887788" y="1984374"/>
              <a:ext cx="1587" cy="134938"/>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788" name="Line 1068"/>
            <p:cNvSpPr>
              <a:spLocks noChangeShapeType="1"/>
            </p:cNvSpPr>
            <p:nvPr/>
          </p:nvSpPr>
          <p:spPr bwMode="auto">
            <a:xfrm>
              <a:off x="3887788" y="2335212"/>
              <a:ext cx="1587" cy="134938"/>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789" name="Line 1069"/>
            <p:cNvSpPr>
              <a:spLocks noChangeShapeType="1"/>
            </p:cNvSpPr>
            <p:nvPr/>
          </p:nvSpPr>
          <p:spPr bwMode="auto">
            <a:xfrm>
              <a:off x="3887788" y="1628774"/>
              <a:ext cx="1587" cy="136525"/>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790" name="Line 1070"/>
            <p:cNvSpPr>
              <a:spLocks noChangeShapeType="1"/>
            </p:cNvSpPr>
            <p:nvPr/>
          </p:nvSpPr>
          <p:spPr bwMode="auto">
            <a:xfrm>
              <a:off x="3887788" y="1292223"/>
              <a:ext cx="1587" cy="134938"/>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791" name="Freeform 1071"/>
            <p:cNvSpPr>
              <a:spLocks/>
            </p:cNvSpPr>
            <p:nvPr/>
          </p:nvSpPr>
          <p:spPr bwMode="auto">
            <a:xfrm>
              <a:off x="4102100" y="1563687"/>
              <a:ext cx="455613" cy="74611"/>
            </a:xfrm>
            <a:custGeom>
              <a:avLst/>
              <a:gdLst>
                <a:gd name="T0" fmla="*/ 79375 w 287"/>
                <a:gd name="T1" fmla="*/ 74612 h 47"/>
                <a:gd name="T2" fmla="*/ 0 w 287"/>
                <a:gd name="T3" fmla="*/ 0 h 47"/>
                <a:gd name="T4" fmla="*/ 455613 w 287"/>
                <a:gd name="T5" fmla="*/ 0 h 47"/>
                <a:gd name="T6" fmla="*/ 0 60000 65536"/>
                <a:gd name="T7" fmla="*/ 0 60000 65536"/>
                <a:gd name="T8" fmla="*/ 0 60000 65536"/>
              </a:gdLst>
              <a:ahLst/>
              <a:cxnLst>
                <a:cxn ang="T6">
                  <a:pos x="T0" y="T1"/>
                </a:cxn>
                <a:cxn ang="T7">
                  <a:pos x="T2" y="T3"/>
                </a:cxn>
                <a:cxn ang="T8">
                  <a:pos x="T4" y="T5"/>
                </a:cxn>
              </a:cxnLst>
              <a:rect l="0" t="0" r="r" b="b"/>
              <a:pathLst>
                <a:path w="287" h="47">
                  <a:moveTo>
                    <a:pt x="50" y="47"/>
                  </a:moveTo>
                  <a:lnTo>
                    <a:pt x="0" y="0"/>
                  </a:lnTo>
                  <a:lnTo>
                    <a:pt x="287" y="0"/>
                  </a:lnTo>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31792" name="Freeform 1072"/>
            <p:cNvSpPr>
              <a:spLocks/>
            </p:cNvSpPr>
            <p:nvPr/>
          </p:nvSpPr>
          <p:spPr bwMode="auto">
            <a:xfrm>
              <a:off x="4079875" y="1441449"/>
              <a:ext cx="930275" cy="69850"/>
            </a:xfrm>
            <a:custGeom>
              <a:avLst/>
              <a:gdLst>
                <a:gd name="T0" fmla="*/ 846138 w 586"/>
                <a:gd name="T1" fmla="*/ 0 h 44"/>
                <a:gd name="T2" fmla="*/ 930275 w 586"/>
                <a:gd name="T3" fmla="*/ 69850 h 44"/>
                <a:gd name="T4" fmla="*/ 0 w 586"/>
                <a:gd name="T5" fmla="*/ 69850 h 44"/>
                <a:gd name="T6" fmla="*/ 0 60000 65536"/>
                <a:gd name="T7" fmla="*/ 0 60000 65536"/>
                <a:gd name="T8" fmla="*/ 0 60000 65536"/>
              </a:gdLst>
              <a:ahLst/>
              <a:cxnLst>
                <a:cxn ang="T6">
                  <a:pos x="T0" y="T1"/>
                </a:cxn>
                <a:cxn ang="T7">
                  <a:pos x="T2" y="T3"/>
                </a:cxn>
                <a:cxn ang="T8">
                  <a:pos x="T4" y="T5"/>
                </a:cxn>
              </a:cxnLst>
              <a:rect l="0" t="0" r="r" b="b"/>
              <a:pathLst>
                <a:path w="586" h="44">
                  <a:moveTo>
                    <a:pt x="533" y="0"/>
                  </a:moveTo>
                  <a:lnTo>
                    <a:pt x="586" y="44"/>
                  </a:lnTo>
                  <a:lnTo>
                    <a:pt x="0" y="44"/>
                  </a:lnTo>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31793" name="Line 1073"/>
            <p:cNvSpPr>
              <a:spLocks noChangeShapeType="1"/>
            </p:cNvSpPr>
            <p:nvPr/>
          </p:nvSpPr>
          <p:spPr bwMode="auto">
            <a:xfrm>
              <a:off x="5334000" y="941387"/>
              <a:ext cx="1588" cy="144462"/>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794" name="Line 1074"/>
            <p:cNvSpPr>
              <a:spLocks noChangeShapeType="1"/>
            </p:cNvSpPr>
            <p:nvPr/>
          </p:nvSpPr>
          <p:spPr bwMode="auto">
            <a:xfrm>
              <a:off x="5334000" y="1292223"/>
              <a:ext cx="1588" cy="134938"/>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795" name="Line 1075"/>
            <p:cNvSpPr>
              <a:spLocks noChangeShapeType="1"/>
            </p:cNvSpPr>
            <p:nvPr/>
          </p:nvSpPr>
          <p:spPr bwMode="auto">
            <a:xfrm>
              <a:off x="5334000" y="1984374"/>
              <a:ext cx="1588" cy="134938"/>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796" name="Line 1076"/>
            <p:cNvSpPr>
              <a:spLocks noChangeShapeType="1"/>
            </p:cNvSpPr>
            <p:nvPr/>
          </p:nvSpPr>
          <p:spPr bwMode="auto">
            <a:xfrm>
              <a:off x="5334000" y="2335212"/>
              <a:ext cx="1588" cy="134938"/>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797" name="Line 1077"/>
            <p:cNvSpPr>
              <a:spLocks noChangeShapeType="1"/>
            </p:cNvSpPr>
            <p:nvPr/>
          </p:nvSpPr>
          <p:spPr bwMode="auto">
            <a:xfrm>
              <a:off x="5334000" y="1628774"/>
              <a:ext cx="1588" cy="136525"/>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798" name="Line 1078"/>
            <p:cNvSpPr>
              <a:spLocks noChangeShapeType="1"/>
            </p:cNvSpPr>
            <p:nvPr/>
          </p:nvSpPr>
          <p:spPr bwMode="auto">
            <a:xfrm>
              <a:off x="5334000" y="1292223"/>
              <a:ext cx="1588" cy="134938"/>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799" name="Line 1079"/>
            <p:cNvSpPr>
              <a:spLocks noChangeShapeType="1"/>
            </p:cNvSpPr>
            <p:nvPr/>
          </p:nvSpPr>
          <p:spPr bwMode="auto">
            <a:xfrm flipH="1">
              <a:off x="6384925" y="1160462"/>
              <a:ext cx="171450" cy="1587"/>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00" name="Line 1080"/>
            <p:cNvSpPr>
              <a:spLocks noChangeShapeType="1"/>
            </p:cNvSpPr>
            <p:nvPr/>
          </p:nvSpPr>
          <p:spPr bwMode="auto">
            <a:xfrm flipH="1">
              <a:off x="6384925" y="1208086"/>
              <a:ext cx="171450" cy="1587"/>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01" name="Line 1081"/>
            <p:cNvSpPr>
              <a:spLocks noChangeShapeType="1"/>
            </p:cNvSpPr>
            <p:nvPr/>
          </p:nvSpPr>
          <p:spPr bwMode="auto">
            <a:xfrm>
              <a:off x="6302375" y="941387"/>
              <a:ext cx="1588" cy="144462"/>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02" name="Line 1082"/>
            <p:cNvSpPr>
              <a:spLocks noChangeShapeType="1"/>
            </p:cNvSpPr>
            <p:nvPr/>
          </p:nvSpPr>
          <p:spPr bwMode="auto">
            <a:xfrm>
              <a:off x="6302375" y="1292223"/>
              <a:ext cx="1588" cy="134938"/>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03" name="Line 1083"/>
            <p:cNvSpPr>
              <a:spLocks noChangeShapeType="1"/>
            </p:cNvSpPr>
            <p:nvPr/>
          </p:nvSpPr>
          <p:spPr bwMode="auto">
            <a:xfrm>
              <a:off x="6302375" y="1984374"/>
              <a:ext cx="1588" cy="134938"/>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04" name="Line 1084"/>
            <p:cNvSpPr>
              <a:spLocks noChangeShapeType="1"/>
            </p:cNvSpPr>
            <p:nvPr/>
          </p:nvSpPr>
          <p:spPr bwMode="auto">
            <a:xfrm>
              <a:off x="6302375" y="2335212"/>
              <a:ext cx="1588" cy="134938"/>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05" name="Line 1085"/>
            <p:cNvSpPr>
              <a:spLocks noChangeShapeType="1"/>
            </p:cNvSpPr>
            <p:nvPr/>
          </p:nvSpPr>
          <p:spPr bwMode="auto">
            <a:xfrm>
              <a:off x="6302375" y="1628774"/>
              <a:ext cx="1588" cy="136525"/>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06" name="Line 1086"/>
            <p:cNvSpPr>
              <a:spLocks noChangeShapeType="1"/>
            </p:cNvSpPr>
            <p:nvPr/>
          </p:nvSpPr>
          <p:spPr bwMode="auto">
            <a:xfrm>
              <a:off x="6302375" y="1292223"/>
              <a:ext cx="1588" cy="134938"/>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07" name="Freeform 1087"/>
            <p:cNvSpPr>
              <a:spLocks/>
            </p:cNvSpPr>
            <p:nvPr/>
          </p:nvSpPr>
          <p:spPr bwMode="auto">
            <a:xfrm>
              <a:off x="5557838" y="1427162"/>
              <a:ext cx="388937" cy="84137"/>
            </a:xfrm>
            <a:custGeom>
              <a:avLst/>
              <a:gdLst>
                <a:gd name="T0" fmla="*/ 244475 w 245"/>
                <a:gd name="T1" fmla="*/ 0 h 53"/>
                <a:gd name="T2" fmla="*/ 388937 w 245"/>
                <a:gd name="T3" fmla="*/ 84137 h 53"/>
                <a:gd name="T4" fmla="*/ 0 w 245"/>
                <a:gd name="T5" fmla="*/ 84137 h 53"/>
                <a:gd name="T6" fmla="*/ 0 60000 65536"/>
                <a:gd name="T7" fmla="*/ 0 60000 65536"/>
                <a:gd name="T8" fmla="*/ 0 60000 65536"/>
              </a:gdLst>
              <a:ahLst/>
              <a:cxnLst>
                <a:cxn ang="T6">
                  <a:pos x="T0" y="T1"/>
                </a:cxn>
                <a:cxn ang="T7">
                  <a:pos x="T2" y="T3"/>
                </a:cxn>
                <a:cxn ang="T8">
                  <a:pos x="T4" y="T5"/>
                </a:cxn>
              </a:cxnLst>
              <a:rect l="0" t="0" r="r" b="b"/>
              <a:pathLst>
                <a:path w="245" h="53">
                  <a:moveTo>
                    <a:pt x="154" y="0"/>
                  </a:moveTo>
                  <a:lnTo>
                    <a:pt x="245" y="53"/>
                  </a:lnTo>
                  <a:lnTo>
                    <a:pt x="0" y="53"/>
                  </a:lnTo>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31808" name="Freeform 1088"/>
            <p:cNvSpPr>
              <a:spLocks/>
            </p:cNvSpPr>
            <p:nvPr/>
          </p:nvSpPr>
          <p:spPr bwMode="auto">
            <a:xfrm>
              <a:off x="5618163" y="4375149"/>
              <a:ext cx="263525" cy="74613"/>
            </a:xfrm>
            <a:custGeom>
              <a:avLst/>
              <a:gdLst>
                <a:gd name="T0" fmla="*/ 79375 w 166"/>
                <a:gd name="T1" fmla="*/ 74613 h 47"/>
                <a:gd name="T2" fmla="*/ 0 w 166"/>
                <a:gd name="T3" fmla="*/ 0 h 47"/>
                <a:gd name="T4" fmla="*/ 263525 w 166"/>
                <a:gd name="T5" fmla="*/ 0 h 47"/>
                <a:gd name="T6" fmla="*/ 0 60000 65536"/>
                <a:gd name="T7" fmla="*/ 0 60000 65536"/>
                <a:gd name="T8" fmla="*/ 0 60000 65536"/>
              </a:gdLst>
              <a:ahLst/>
              <a:cxnLst>
                <a:cxn ang="T6">
                  <a:pos x="T0" y="T1"/>
                </a:cxn>
                <a:cxn ang="T7">
                  <a:pos x="T2" y="T3"/>
                </a:cxn>
                <a:cxn ang="T8">
                  <a:pos x="T4" y="T5"/>
                </a:cxn>
              </a:cxnLst>
              <a:rect l="0" t="0" r="r" b="b"/>
              <a:pathLst>
                <a:path w="166" h="47">
                  <a:moveTo>
                    <a:pt x="50" y="47"/>
                  </a:moveTo>
                  <a:lnTo>
                    <a:pt x="0" y="0"/>
                  </a:lnTo>
                  <a:lnTo>
                    <a:pt x="166" y="0"/>
                  </a:lnTo>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31809" name="Freeform 1089"/>
            <p:cNvSpPr>
              <a:spLocks/>
            </p:cNvSpPr>
            <p:nvPr/>
          </p:nvSpPr>
          <p:spPr bwMode="auto">
            <a:xfrm>
              <a:off x="5334000" y="4240212"/>
              <a:ext cx="527050" cy="82550"/>
            </a:xfrm>
            <a:custGeom>
              <a:avLst/>
              <a:gdLst>
                <a:gd name="T0" fmla="*/ 382151 w 331"/>
                <a:gd name="T1" fmla="*/ 0 h 52"/>
                <a:gd name="T2" fmla="*/ 527050 w 331"/>
                <a:gd name="T3" fmla="*/ 82550 h 52"/>
                <a:gd name="T4" fmla="*/ 0 w 331"/>
                <a:gd name="T5" fmla="*/ 82550 h 52"/>
                <a:gd name="T6" fmla="*/ 0 60000 65536"/>
                <a:gd name="T7" fmla="*/ 0 60000 65536"/>
                <a:gd name="T8" fmla="*/ 0 60000 65536"/>
              </a:gdLst>
              <a:ahLst/>
              <a:cxnLst>
                <a:cxn ang="T6">
                  <a:pos x="T0" y="T1"/>
                </a:cxn>
                <a:cxn ang="T7">
                  <a:pos x="T2" y="T3"/>
                </a:cxn>
                <a:cxn ang="T8">
                  <a:pos x="T4" y="T5"/>
                </a:cxn>
              </a:cxnLst>
              <a:rect l="0" t="0" r="r" b="b"/>
              <a:pathLst>
                <a:path w="331" h="52">
                  <a:moveTo>
                    <a:pt x="240" y="0"/>
                  </a:moveTo>
                  <a:lnTo>
                    <a:pt x="331" y="52"/>
                  </a:lnTo>
                  <a:lnTo>
                    <a:pt x="0" y="52"/>
                  </a:lnTo>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31810" name="Line 1090"/>
            <p:cNvSpPr>
              <a:spLocks noChangeShapeType="1"/>
            </p:cNvSpPr>
            <p:nvPr/>
          </p:nvSpPr>
          <p:spPr bwMode="auto">
            <a:xfrm flipH="1">
              <a:off x="4375150" y="844549"/>
              <a:ext cx="165100" cy="1588"/>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11" name="Line 1091"/>
            <p:cNvSpPr>
              <a:spLocks noChangeShapeType="1"/>
            </p:cNvSpPr>
            <p:nvPr/>
          </p:nvSpPr>
          <p:spPr bwMode="auto">
            <a:xfrm flipH="1">
              <a:off x="3028950" y="3675062"/>
              <a:ext cx="171450" cy="1587"/>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12" name="Line 1092"/>
            <p:cNvSpPr>
              <a:spLocks noChangeShapeType="1"/>
            </p:cNvSpPr>
            <p:nvPr/>
          </p:nvSpPr>
          <p:spPr bwMode="auto">
            <a:xfrm>
              <a:off x="3808413" y="3771898"/>
              <a:ext cx="1587" cy="144463"/>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13" name="Line 1093"/>
            <p:cNvSpPr>
              <a:spLocks noChangeShapeType="1"/>
            </p:cNvSpPr>
            <p:nvPr/>
          </p:nvSpPr>
          <p:spPr bwMode="auto">
            <a:xfrm>
              <a:off x="3808413" y="4121149"/>
              <a:ext cx="1587" cy="136525"/>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14" name="Line 1094"/>
            <p:cNvSpPr>
              <a:spLocks noChangeShapeType="1"/>
            </p:cNvSpPr>
            <p:nvPr/>
          </p:nvSpPr>
          <p:spPr bwMode="auto">
            <a:xfrm>
              <a:off x="3808413" y="4813299"/>
              <a:ext cx="1587" cy="136525"/>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15" name="Line 1095"/>
            <p:cNvSpPr>
              <a:spLocks noChangeShapeType="1"/>
            </p:cNvSpPr>
            <p:nvPr/>
          </p:nvSpPr>
          <p:spPr bwMode="auto">
            <a:xfrm>
              <a:off x="3808413" y="5164137"/>
              <a:ext cx="1587" cy="136525"/>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16" name="Line 1096"/>
            <p:cNvSpPr>
              <a:spLocks noChangeShapeType="1"/>
            </p:cNvSpPr>
            <p:nvPr/>
          </p:nvSpPr>
          <p:spPr bwMode="auto">
            <a:xfrm>
              <a:off x="3808413" y="4459287"/>
              <a:ext cx="1587" cy="134938"/>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17" name="Line 1097"/>
            <p:cNvSpPr>
              <a:spLocks noChangeShapeType="1"/>
            </p:cNvSpPr>
            <p:nvPr/>
          </p:nvSpPr>
          <p:spPr bwMode="auto">
            <a:xfrm>
              <a:off x="3808413" y="4121149"/>
              <a:ext cx="1587" cy="136525"/>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18" name="Line 1098"/>
            <p:cNvSpPr>
              <a:spLocks noChangeShapeType="1"/>
            </p:cNvSpPr>
            <p:nvPr/>
          </p:nvSpPr>
          <p:spPr bwMode="auto">
            <a:xfrm flipH="1">
              <a:off x="3843338" y="3675062"/>
              <a:ext cx="92075" cy="1587"/>
            </a:xfrm>
            <a:prstGeom prst="line">
              <a:avLst/>
            </a:prstGeom>
            <a:noFill/>
            <a:ln w="9525">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19" name="Freeform 1099"/>
            <p:cNvSpPr>
              <a:spLocks/>
            </p:cNvSpPr>
            <p:nvPr/>
          </p:nvSpPr>
          <p:spPr bwMode="auto">
            <a:xfrm>
              <a:off x="4926013" y="4800599"/>
              <a:ext cx="346075" cy="249238"/>
            </a:xfrm>
            <a:custGeom>
              <a:avLst/>
              <a:gdLst>
                <a:gd name="T0" fmla="*/ 0 w 218"/>
                <a:gd name="T1" fmla="*/ 249238 h 157"/>
                <a:gd name="T2" fmla="*/ 346075 w 218"/>
                <a:gd name="T3" fmla="*/ 249238 h 157"/>
                <a:gd name="T4" fmla="*/ 346075 w 218"/>
                <a:gd name="T5" fmla="*/ 0 h 157"/>
                <a:gd name="T6" fmla="*/ 0 60000 65536"/>
                <a:gd name="T7" fmla="*/ 0 60000 65536"/>
                <a:gd name="T8" fmla="*/ 0 60000 65536"/>
              </a:gdLst>
              <a:ahLst/>
              <a:cxnLst>
                <a:cxn ang="T6">
                  <a:pos x="T0" y="T1"/>
                </a:cxn>
                <a:cxn ang="T7">
                  <a:pos x="T2" y="T3"/>
                </a:cxn>
                <a:cxn ang="T8">
                  <a:pos x="T4" y="T5"/>
                </a:cxn>
              </a:cxnLst>
              <a:rect l="0" t="0" r="r" b="b"/>
              <a:pathLst>
                <a:path w="218" h="157">
                  <a:moveTo>
                    <a:pt x="0" y="157"/>
                  </a:moveTo>
                  <a:lnTo>
                    <a:pt x="218" y="157"/>
                  </a:lnTo>
                  <a:lnTo>
                    <a:pt x="218" y="0"/>
                  </a:lnTo>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31820" name="Freeform 1100"/>
            <p:cNvSpPr>
              <a:spLocks/>
            </p:cNvSpPr>
            <p:nvPr/>
          </p:nvSpPr>
          <p:spPr bwMode="auto">
            <a:xfrm>
              <a:off x="4921250" y="4103687"/>
              <a:ext cx="350838" cy="455612"/>
            </a:xfrm>
            <a:custGeom>
              <a:avLst/>
              <a:gdLst>
                <a:gd name="T0" fmla="*/ 350838 w 221"/>
                <a:gd name="T1" fmla="*/ 455612 h 287"/>
                <a:gd name="T2" fmla="*/ 350838 w 221"/>
                <a:gd name="T3" fmla="*/ 223837 h 287"/>
                <a:gd name="T4" fmla="*/ 0 w 221"/>
                <a:gd name="T5" fmla="*/ 0 h 287"/>
                <a:gd name="T6" fmla="*/ 0 60000 65536"/>
                <a:gd name="T7" fmla="*/ 0 60000 65536"/>
                <a:gd name="T8" fmla="*/ 0 60000 65536"/>
              </a:gdLst>
              <a:ahLst/>
              <a:cxnLst>
                <a:cxn ang="T6">
                  <a:pos x="T0" y="T1"/>
                </a:cxn>
                <a:cxn ang="T7">
                  <a:pos x="T2" y="T3"/>
                </a:cxn>
                <a:cxn ang="T8">
                  <a:pos x="T4" y="T5"/>
                </a:cxn>
              </a:cxnLst>
              <a:rect l="0" t="0" r="r" b="b"/>
              <a:pathLst>
                <a:path w="221" h="287">
                  <a:moveTo>
                    <a:pt x="221" y="287"/>
                  </a:moveTo>
                  <a:lnTo>
                    <a:pt x="221" y="141"/>
                  </a:lnTo>
                  <a:lnTo>
                    <a:pt x="0" y="0"/>
                  </a:lnTo>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31821" name="Freeform 1101"/>
            <p:cNvSpPr>
              <a:spLocks/>
            </p:cNvSpPr>
            <p:nvPr/>
          </p:nvSpPr>
          <p:spPr bwMode="auto">
            <a:xfrm>
              <a:off x="5187950" y="3311524"/>
              <a:ext cx="76200" cy="206375"/>
            </a:xfrm>
            <a:custGeom>
              <a:avLst/>
              <a:gdLst>
                <a:gd name="T0" fmla="*/ 0 w 47"/>
                <a:gd name="T1" fmla="*/ 127000 h 130"/>
                <a:gd name="T2" fmla="*/ 76200 w 47"/>
                <a:gd name="T3" fmla="*/ 206375 h 130"/>
                <a:gd name="T4" fmla="*/ 76200 w 47"/>
                <a:gd name="T5" fmla="*/ 0 h 130"/>
                <a:gd name="T6" fmla="*/ 0 60000 65536"/>
                <a:gd name="T7" fmla="*/ 0 60000 65536"/>
                <a:gd name="T8" fmla="*/ 0 60000 65536"/>
              </a:gdLst>
              <a:ahLst/>
              <a:cxnLst>
                <a:cxn ang="T6">
                  <a:pos x="T0" y="T1"/>
                </a:cxn>
                <a:cxn ang="T7">
                  <a:pos x="T2" y="T3"/>
                </a:cxn>
                <a:cxn ang="T8">
                  <a:pos x="T4" y="T5"/>
                </a:cxn>
              </a:cxnLst>
              <a:rect l="0" t="0" r="r" b="b"/>
              <a:pathLst>
                <a:path w="47" h="130">
                  <a:moveTo>
                    <a:pt x="0" y="80"/>
                  </a:moveTo>
                  <a:lnTo>
                    <a:pt x="47" y="130"/>
                  </a:lnTo>
                  <a:lnTo>
                    <a:pt x="47" y="0"/>
                  </a:lnTo>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31822" name="Freeform 1102"/>
            <p:cNvSpPr>
              <a:spLocks/>
            </p:cNvSpPr>
            <p:nvPr/>
          </p:nvSpPr>
          <p:spPr bwMode="auto">
            <a:xfrm>
              <a:off x="5316538" y="3324224"/>
              <a:ext cx="74612" cy="211138"/>
            </a:xfrm>
            <a:custGeom>
              <a:avLst/>
              <a:gdLst>
                <a:gd name="T0" fmla="*/ 74612 w 47"/>
                <a:gd name="T1" fmla="*/ 79375 h 133"/>
                <a:gd name="T2" fmla="*/ 0 w 47"/>
                <a:gd name="T3" fmla="*/ 0 h 133"/>
                <a:gd name="T4" fmla="*/ 0 w 47"/>
                <a:gd name="T5" fmla="*/ 211138 h 133"/>
                <a:gd name="T6" fmla="*/ 0 60000 65536"/>
                <a:gd name="T7" fmla="*/ 0 60000 65536"/>
                <a:gd name="T8" fmla="*/ 0 60000 65536"/>
              </a:gdLst>
              <a:ahLst/>
              <a:cxnLst>
                <a:cxn ang="T6">
                  <a:pos x="T0" y="T1"/>
                </a:cxn>
                <a:cxn ang="T7">
                  <a:pos x="T2" y="T3"/>
                </a:cxn>
                <a:cxn ang="T8">
                  <a:pos x="T4" y="T5"/>
                </a:cxn>
              </a:cxnLst>
              <a:rect l="0" t="0" r="r" b="b"/>
              <a:pathLst>
                <a:path w="47" h="133">
                  <a:moveTo>
                    <a:pt x="47" y="50"/>
                  </a:moveTo>
                  <a:lnTo>
                    <a:pt x="0" y="0"/>
                  </a:lnTo>
                  <a:lnTo>
                    <a:pt x="0" y="133"/>
                  </a:lnTo>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31823" name="Line 1103"/>
            <p:cNvSpPr>
              <a:spLocks noChangeShapeType="1"/>
            </p:cNvSpPr>
            <p:nvPr/>
          </p:nvSpPr>
          <p:spPr bwMode="auto">
            <a:xfrm>
              <a:off x="4843463" y="3771898"/>
              <a:ext cx="1587" cy="144463"/>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24" name="Line 1104"/>
            <p:cNvSpPr>
              <a:spLocks noChangeShapeType="1"/>
            </p:cNvSpPr>
            <p:nvPr/>
          </p:nvSpPr>
          <p:spPr bwMode="auto">
            <a:xfrm>
              <a:off x="4843463" y="4121149"/>
              <a:ext cx="1587" cy="136525"/>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25" name="Line 1105"/>
            <p:cNvSpPr>
              <a:spLocks noChangeShapeType="1"/>
            </p:cNvSpPr>
            <p:nvPr/>
          </p:nvSpPr>
          <p:spPr bwMode="auto">
            <a:xfrm>
              <a:off x="4843463" y="4813299"/>
              <a:ext cx="1587" cy="136525"/>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26" name="Line 1106"/>
            <p:cNvSpPr>
              <a:spLocks noChangeShapeType="1"/>
            </p:cNvSpPr>
            <p:nvPr/>
          </p:nvSpPr>
          <p:spPr bwMode="auto">
            <a:xfrm>
              <a:off x="4843463" y="5164137"/>
              <a:ext cx="1587" cy="136525"/>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27" name="Line 1107"/>
            <p:cNvSpPr>
              <a:spLocks noChangeShapeType="1"/>
            </p:cNvSpPr>
            <p:nvPr/>
          </p:nvSpPr>
          <p:spPr bwMode="auto">
            <a:xfrm>
              <a:off x="4843463" y="4459287"/>
              <a:ext cx="1587" cy="134938"/>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28" name="Line 1108"/>
            <p:cNvSpPr>
              <a:spLocks noChangeShapeType="1"/>
            </p:cNvSpPr>
            <p:nvPr/>
          </p:nvSpPr>
          <p:spPr bwMode="auto">
            <a:xfrm>
              <a:off x="4843463" y="4121149"/>
              <a:ext cx="1587" cy="136525"/>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29" name="Line 1109"/>
            <p:cNvSpPr>
              <a:spLocks noChangeShapeType="1"/>
            </p:cNvSpPr>
            <p:nvPr/>
          </p:nvSpPr>
          <p:spPr bwMode="auto">
            <a:xfrm flipH="1">
              <a:off x="4913313" y="3675062"/>
              <a:ext cx="171450" cy="1587"/>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30" name="Line 1110"/>
            <p:cNvSpPr>
              <a:spLocks noChangeShapeType="1"/>
            </p:cNvSpPr>
            <p:nvPr/>
          </p:nvSpPr>
          <p:spPr bwMode="auto">
            <a:xfrm flipH="1">
              <a:off x="5776913" y="844549"/>
              <a:ext cx="112712" cy="1588"/>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31" name="Line 1111"/>
            <p:cNvSpPr>
              <a:spLocks noChangeShapeType="1"/>
            </p:cNvSpPr>
            <p:nvPr/>
          </p:nvSpPr>
          <p:spPr bwMode="auto">
            <a:xfrm flipH="1">
              <a:off x="6823075" y="844549"/>
              <a:ext cx="117475" cy="1588"/>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32" name="Line 1112"/>
            <p:cNvSpPr>
              <a:spLocks noChangeShapeType="1"/>
            </p:cNvSpPr>
            <p:nvPr/>
          </p:nvSpPr>
          <p:spPr bwMode="auto">
            <a:xfrm flipH="1">
              <a:off x="2174875" y="1533524"/>
              <a:ext cx="96838" cy="1588"/>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33" name="Line 1113"/>
            <p:cNvSpPr>
              <a:spLocks noChangeShapeType="1"/>
            </p:cNvSpPr>
            <p:nvPr/>
          </p:nvSpPr>
          <p:spPr bwMode="auto">
            <a:xfrm flipH="1">
              <a:off x="5395913" y="3675062"/>
              <a:ext cx="165100" cy="1587"/>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34" name="Freeform 1114"/>
            <p:cNvSpPr>
              <a:spLocks/>
            </p:cNvSpPr>
            <p:nvPr/>
          </p:nvSpPr>
          <p:spPr bwMode="auto">
            <a:xfrm>
              <a:off x="6289675" y="4800599"/>
              <a:ext cx="341313" cy="249238"/>
            </a:xfrm>
            <a:custGeom>
              <a:avLst/>
              <a:gdLst>
                <a:gd name="T0" fmla="*/ 0 w 215"/>
                <a:gd name="T1" fmla="*/ 249238 h 157"/>
                <a:gd name="T2" fmla="*/ 341313 w 215"/>
                <a:gd name="T3" fmla="*/ 249238 h 157"/>
                <a:gd name="T4" fmla="*/ 341313 w 215"/>
                <a:gd name="T5" fmla="*/ 0 h 157"/>
                <a:gd name="T6" fmla="*/ 0 60000 65536"/>
                <a:gd name="T7" fmla="*/ 0 60000 65536"/>
                <a:gd name="T8" fmla="*/ 0 60000 65536"/>
              </a:gdLst>
              <a:ahLst/>
              <a:cxnLst>
                <a:cxn ang="T6">
                  <a:pos x="T0" y="T1"/>
                </a:cxn>
                <a:cxn ang="T7">
                  <a:pos x="T2" y="T3"/>
                </a:cxn>
                <a:cxn ang="T8">
                  <a:pos x="T4" y="T5"/>
                </a:cxn>
              </a:cxnLst>
              <a:rect l="0" t="0" r="r" b="b"/>
              <a:pathLst>
                <a:path w="215" h="157">
                  <a:moveTo>
                    <a:pt x="0" y="157"/>
                  </a:moveTo>
                  <a:lnTo>
                    <a:pt x="215" y="157"/>
                  </a:lnTo>
                  <a:lnTo>
                    <a:pt x="215" y="0"/>
                  </a:lnTo>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31835" name="Freeform 1115"/>
            <p:cNvSpPr>
              <a:spLocks/>
            </p:cNvSpPr>
            <p:nvPr/>
          </p:nvSpPr>
          <p:spPr bwMode="auto">
            <a:xfrm>
              <a:off x="6284913" y="4103687"/>
              <a:ext cx="346075" cy="455612"/>
            </a:xfrm>
            <a:custGeom>
              <a:avLst/>
              <a:gdLst>
                <a:gd name="T0" fmla="*/ 346075 w 218"/>
                <a:gd name="T1" fmla="*/ 455612 h 287"/>
                <a:gd name="T2" fmla="*/ 346075 w 218"/>
                <a:gd name="T3" fmla="*/ 223837 h 287"/>
                <a:gd name="T4" fmla="*/ 0 w 218"/>
                <a:gd name="T5" fmla="*/ 0 h 287"/>
                <a:gd name="T6" fmla="*/ 0 60000 65536"/>
                <a:gd name="T7" fmla="*/ 0 60000 65536"/>
                <a:gd name="T8" fmla="*/ 0 60000 65536"/>
              </a:gdLst>
              <a:ahLst/>
              <a:cxnLst>
                <a:cxn ang="T6">
                  <a:pos x="T0" y="T1"/>
                </a:cxn>
                <a:cxn ang="T7">
                  <a:pos x="T2" y="T3"/>
                </a:cxn>
                <a:cxn ang="T8">
                  <a:pos x="T4" y="T5"/>
                </a:cxn>
              </a:cxnLst>
              <a:rect l="0" t="0" r="r" b="b"/>
              <a:pathLst>
                <a:path w="218" h="287">
                  <a:moveTo>
                    <a:pt x="218" y="287"/>
                  </a:moveTo>
                  <a:lnTo>
                    <a:pt x="218" y="141"/>
                  </a:lnTo>
                  <a:lnTo>
                    <a:pt x="0" y="0"/>
                  </a:lnTo>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31836" name="Freeform 1116"/>
            <p:cNvSpPr>
              <a:spLocks/>
            </p:cNvSpPr>
            <p:nvPr/>
          </p:nvSpPr>
          <p:spPr bwMode="auto">
            <a:xfrm>
              <a:off x="6227763" y="3311524"/>
              <a:ext cx="74612" cy="206375"/>
            </a:xfrm>
            <a:custGeom>
              <a:avLst/>
              <a:gdLst>
                <a:gd name="T0" fmla="*/ 0 w 47"/>
                <a:gd name="T1" fmla="*/ 127000 h 130"/>
                <a:gd name="T2" fmla="*/ 74612 w 47"/>
                <a:gd name="T3" fmla="*/ 206375 h 130"/>
                <a:gd name="T4" fmla="*/ 74612 w 47"/>
                <a:gd name="T5" fmla="*/ 0 h 130"/>
                <a:gd name="T6" fmla="*/ 0 60000 65536"/>
                <a:gd name="T7" fmla="*/ 0 60000 65536"/>
                <a:gd name="T8" fmla="*/ 0 60000 65536"/>
              </a:gdLst>
              <a:ahLst/>
              <a:cxnLst>
                <a:cxn ang="T6">
                  <a:pos x="T0" y="T1"/>
                </a:cxn>
                <a:cxn ang="T7">
                  <a:pos x="T2" y="T3"/>
                </a:cxn>
                <a:cxn ang="T8">
                  <a:pos x="T4" y="T5"/>
                </a:cxn>
              </a:cxnLst>
              <a:rect l="0" t="0" r="r" b="b"/>
              <a:pathLst>
                <a:path w="47" h="130">
                  <a:moveTo>
                    <a:pt x="0" y="80"/>
                  </a:moveTo>
                  <a:lnTo>
                    <a:pt x="47" y="130"/>
                  </a:lnTo>
                  <a:lnTo>
                    <a:pt x="47" y="0"/>
                  </a:lnTo>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31837" name="Freeform 1117"/>
            <p:cNvSpPr>
              <a:spLocks/>
            </p:cNvSpPr>
            <p:nvPr/>
          </p:nvSpPr>
          <p:spPr bwMode="auto">
            <a:xfrm>
              <a:off x="6356350" y="3324224"/>
              <a:ext cx="74613" cy="211138"/>
            </a:xfrm>
            <a:custGeom>
              <a:avLst/>
              <a:gdLst>
                <a:gd name="T0" fmla="*/ 74613 w 47"/>
                <a:gd name="T1" fmla="*/ 79375 h 133"/>
                <a:gd name="T2" fmla="*/ 0 w 47"/>
                <a:gd name="T3" fmla="*/ 0 h 133"/>
                <a:gd name="T4" fmla="*/ 0 w 47"/>
                <a:gd name="T5" fmla="*/ 211138 h 133"/>
                <a:gd name="T6" fmla="*/ 0 60000 65536"/>
                <a:gd name="T7" fmla="*/ 0 60000 65536"/>
                <a:gd name="T8" fmla="*/ 0 60000 65536"/>
              </a:gdLst>
              <a:ahLst/>
              <a:cxnLst>
                <a:cxn ang="T6">
                  <a:pos x="T0" y="T1"/>
                </a:cxn>
                <a:cxn ang="T7">
                  <a:pos x="T2" y="T3"/>
                </a:cxn>
                <a:cxn ang="T8">
                  <a:pos x="T4" y="T5"/>
                </a:cxn>
              </a:cxnLst>
              <a:rect l="0" t="0" r="r" b="b"/>
              <a:pathLst>
                <a:path w="47" h="133">
                  <a:moveTo>
                    <a:pt x="47" y="50"/>
                  </a:moveTo>
                  <a:lnTo>
                    <a:pt x="0" y="0"/>
                  </a:lnTo>
                  <a:lnTo>
                    <a:pt x="0" y="133"/>
                  </a:lnTo>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31838" name="Line 1118"/>
            <p:cNvSpPr>
              <a:spLocks noChangeShapeType="1"/>
            </p:cNvSpPr>
            <p:nvPr/>
          </p:nvSpPr>
          <p:spPr bwMode="auto">
            <a:xfrm>
              <a:off x="6202363" y="3771898"/>
              <a:ext cx="1587" cy="144463"/>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39" name="Line 1119"/>
            <p:cNvSpPr>
              <a:spLocks noChangeShapeType="1"/>
            </p:cNvSpPr>
            <p:nvPr/>
          </p:nvSpPr>
          <p:spPr bwMode="auto">
            <a:xfrm>
              <a:off x="6202363" y="4121149"/>
              <a:ext cx="1587" cy="136525"/>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40" name="Line 1120"/>
            <p:cNvSpPr>
              <a:spLocks noChangeShapeType="1"/>
            </p:cNvSpPr>
            <p:nvPr/>
          </p:nvSpPr>
          <p:spPr bwMode="auto">
            <a:xfrm>
              <a:off x="6202363" y="4813299"/>
              <a:ext cx="1587" cy="136525"/>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41" name="Line 1121"/>
            <p:cNvSpPr>
              <a:spLocks noChangeShapeType="1"/>
            </p:cNvSpPr>
            <p:nvPr/>
          </p:nvSpPr>
          <p:spPr bwMode="auto">
            <a:xfrm>
              <a:off x="6202363" y="5164137"/>
              <a:ext cx="1587" cy="136525"/>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42" name="Line 1122"/>
            <p:cNvSpPr>
              <a:spLocks noChangeShapeType="1"/>
            </p:cNvSpPr>
            <p:nvPr/>
          </p:nvSpPr>
          <p:spPr bwMode="auto">
            <a:xfrm>
              <a:off x="6202363" y="4459287"/>
              <a:ext cx="1587" cy="134938"/>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43" name="Line 1123"/>
            <p:cNvSpPr>
              <a:spLocks noChangeShapeType="1"/>
            </p:cNvSpPr>
            <p:nvPr/>
          </p:nvSpPr>
          <p:spPr bwMode="auto">
            <a:xfrm>
              <a:off x="6202363" y="4121149"/>
              <a:ext cx="1587" cy="136525"/>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44" name="Line 1124"/>
            <p:cNvSpPr>
              <a:spLocks noChangeShapeType="1"/>
            </p:cNvSpPr>
            <p:nvPr/>
          </p:nvSpPr>
          <p:spPr bwMode="auto">
            <a:xfrm flipH="1">
              <a:off x="6267450" y="3675062"/>
              <a:ext cx="144463" cy="1587"/>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45" name="Line 1125"/>
            <p:cNvSpPr>
              <a:spLocks noChangeShapeType="1"/>
            </p:cNvSpPr>
            <p:nvPr/>
          </p:nvSpPr>
          <p:spPr bwMode="auto">
            <a:xfrm flipH="1">
              <a:off x="6802438" y="3675062"/>
              <a:ext cx="123825" cy="1587"/>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46" name="Freeform 1126"/>
            <p:cNvSpPr>
              <a:spLocks/>
            </p:cNvSpPr>
            <p:nvPr/>
          </p:nvSpPr>
          <p:spPr bwMode="auto">
            <a:xfrm>
              <a:off x="4233863" y="990599"/>
              <a:ext cx="649287" cy="490538"/>
            </a:xfrm>
            <a:custGeom>
              <a:avLst/>
              <a:gdLst>
                <a:gd name="T0" fmla="*/ 0 w 409"/>
                <a:gd name="T1" fmla="*/ 363538 h 309"/>
                <a:gd name="T2" fmla="*/ 4762 w 409"/>
                <a:gd name="T3" fmla="*/ 388938 h 309"/>
                <a:gd name="T4" fmla="*/ 12700 w 409"/>
                <a:gd name="T5" fmla="*/ 411163 h 309"/>
                <a:gd name="T6" fmla="*/ 22225 w 409"/>
                <a:gd name="T7" fmla="*/ 433388 h 309"/>
                <a:gd name="T8" fmla="*/ 39687 w 409"/>
                <a:gd name="T9" fmla="*/ 450850 h 309"/>
                <a:gd name="T10" fmla="*/ 57150 w 409"/>
                <a:gd name="T11" fmla="*/ 468313 h 309"/>
                <a:gd name="T12" fmla="*/ 79375 w 409"/>
                <a:gd name="T13" fmla="*/ 476250 h 309"/>
                <a:gd name="T14" fmla="*/ 101600 w 409"/>
                <a:gd name="T15" fmla="*/ 485775 h 309"/>
                <a:gd name="T16" fmla="*/ 127000 w 409"/>
                <a:gd name="T17" fmla="*/ 490538 h 309"/>
                <a:gd name="T18" fmla="*/ 525462 w 409"/>
                <a:gd name="T19" fmla="*/ 490538 h 309"/>
                <a:gd name="T20" fmla="*/ 547687 w 409"/>
                <a:gd name="T21" fmla="*/ 485775 h 309"/>
                <a:gd name="T22" fmla="*/ 574675 w 409"/>
                <a:gd name="T23" fmla="*/ 476250 h 309"/>
                <a:gd name="T24" fmla="*/ 595312 w 409"/>
                <a:gd name="T25" fmla="*/ 468313 h 309"/>
                <a:gd name="T26" fmla="*/ 614362 w 409"/>
                <a:gd name="T27" fmla="*/ 450850 h 309"/>
                <a:gd name="T28" fmla="*/ 627062 w 409"/>
                <a:gd name="T29" fmla="*/ 433388 h 309"/>
                <a:gd name="T30" fmla="*/ 639762 w 409"/>
                <a:gd name="T31" fmla="*/ 411163 h 309"/>
                <a:gd name="T32" fmla="*/ 644525 w 409"/>
                <a:gd name="T33" fmla="*/ 388938 h 309"/>
                <a:gd name="T34" fmla="*/ 649287 w 409"/>
                <a:gd name="T35" fmla="*/ 363538 h 309"/>
                <a:gd name="T36" fmla="*/ 649287 w 409"/>
                <a:gd name="T37" fmla="*/ 122238 h 309"/>
                <a:gd name="T38" fmla="*/ 644525 w 409"/>
                <a:gd name="T39" fmla="*/ 95250 h 309"/>
                <a:gd name="T40" fmla="*/ 639762 w 409"/>
                <a:gd name="T41" fmla="*/ 73025 h 309"/>
                <a:gd name="T42" fmla="*/ 627062 w 409"/>
                <a:gd name="T43" fmla="*/ 52388 h 309"/>
                <a:gd name="T44" fmla="*/ 614362 w 409"/>
                <a:gd name="T45" fmla="*/ 34925 h 309"/>
                <a:gd name="T46" fmla="*/ 595312 w 409"/>
                <a:gd name="T47" fmla="*/ 20638 h 309"/>
                <a:gd name="T48" fmla="*/ 574675 w 409"/>
                <a:gd name="T49" fmla="*/ 7938 h 309"/>
                <a:gd name="T50" fmla="*/ 547687 w 409"/>
                <a:gd name="T51" fmla="*/ 0 h 309"/>
                <a:gd name="T52" fmla="*/ 525462 w 409"/>
                <a:gd name="T53" fmla="*/ 0 h 309"/>
                <a:gd name="T54" fmla="*/ 127000 w 409"/>
                <a:gd name="T55" fmla="*/ 0 h 309"/>
                <a:gd name="T56" fmla="*/ 101600 w 409"/>
                <a:gd name="T57" fmla="*/ 0 h 309"/>
                <a:gd name="T58" fmla="*/ 79375 w 409"/>
                <a:gd name="T59" fmla="*/ 7938 h 309"/>
                <a:gd name="T60" fmla="*/ 57150 w 409"/>
                <a:gd name="T61" fmla="*/ 20638 h 309"/>
                <a:gd name="T62" fmla="*/ 39687 w 409"/>
                <a:gd name="T63" fmla="*/ 34925 h 309"/>
                <a:gd name="T64" fmla="*/ 22225 w 409"/>
                <a:gd name="T65" fmla="*/ 52388 h 309"/>
                <a:gd name="T66" fmla="*/ 12700 w 409"/>
                <a:gd name="T67" fmla="*/ 73025 h 309"/>
                <a:gd name="T68" fmla="*/ 4762 w 409"/>
                <a:gd name="T69" fmla="*/ 95250 h 309"/>
                <a:gd name="T70" fmla="*/ 0 w 409"/>
                <a:gd name="T71" fmla="*/ 122238 h 309"/>
                <a:gd name="T72" fmla="*/ 0 w 409"/>
                <a:gd name="T73" fmla="*/ 363538 h 30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409" h="309">
                  <a:moveTo>
                    <a:pt x="0" y="229"/>
                  </a:moveTo>
                  <a:lnTo>
                    <a:pt x="3" y="245"/>
                  </a:lnTo>
                  <a:lnTo>
                    <a:pt x="8" y="259"/>
                  </a:lnTo>
                  <a:lnTo>
                    <a:pt x="14" y="273"/>
                  </a:lnTo>
                  <a:lnTo>
                    <a:pt x="25" y="284"/>
                  </a:lnTo>
                  <a:lnTo>
                    <a:pt x="36" y="295"/>
                  </a:lnTo>
                  <a:lnTo>
                    <a:pt x="50" y="300"/>
                  </a:lnTo>
                  <a:lnTo>
                    <a:pt x="64" y="306"/>
                  </a:lnTo>
                  <a:lnTo>
                    <a:pt x="80" y="309"/>
                  </a:lnTo>
                  <a:lnTo>
                    <a:pt x="331" y="309"/>
                  </a:lnTo>
                  <a:lnTo>
                    <a:pt x="345" y="306"/>
                  </a:lnTo>
                  <a:lnTo>
                    <a:pt x="362" y="300"/>
                  </a:lnTo>
                  <a:lnTo>
                    <a:pt x="375" y="295"/>
                  </a:lnTo>
                  <a:lnTo>
                    <a:pt x="387" y="284"/>
                  </a:lnTo>
                  <a:lnTo>
                    <a:pt x="395" y="273"/>
                  </a:lnTo>
                  <a:lnTo>
                    <a:pt x="403" y="259"/>
                  </a:lnTo>
                  <a:lnTo>
                    <a:pt x="406" y="245"/>
                  </a:lnTo>
                  <a:lnTo>
                    <a:pt x="409" y="229"/>
                  </a:lnTo>
                  <a:lnTo>
                    <a:pt x="409" y="77"/>
                  </a:lnTo>
                  <a:lnTo>
                    <a:pt x="406" y="60"/>
                  </a:lnTo>
                  <a:lnTo>
                    <a:pt x="403" y="46"/>
                  </a:lnTo>
                  <a:lnTo>
                    <a:pt x="395" y="33"/>
                  </a:lnTo>
                  <a:lnTo>
                    <a:pt x="387" y="22"/>
                  </a:lnTo>
                  <a:lnTo>
                    <a:pt x="375" y="13"/>
                  </a:lnTo>
                  <a:lnTo>
                    <a:pt x="362" y="5"/>
                  </a:lnTo>
                  <a:lnTo>
                    <a:pt x="345" y="0"/>
                  </a:lnTo>
                  <a:lnTo>
                    <a:pt x="331" y="0"/>
                  </a:lnTo>
                  <a:lnTo>
                    <a:pt x="80" y="0"/>
                  </a:lnTo>
                  <a:lnTo>
                    <a:pt x="64" y="0"/>
                  </a:lnTo>
                  <a:lnTo>
                    <a:pt x="50" y="5"/>
                  </a:lnTo>
                  <a:lnTo>
                    <a:pt x="36" y="13"/>
                  </a:lnTo>
                  <a:lnTo>
                    <a:pt x="25" y="22"/>
                  </a:lnTo>
                  <a:lnTo>
                    <a:pt x="14" y="33"/>
                  </a:lnTo>
                  <a:lnTo>
                    <a:pt x="8" y="46"/>
                  </a:lnTo>
                  <a:lnTo>
                    <a:pt x="3" y="60"/>
                  </a:lnTo>
                  <a:lnTo>
                    <a:pt x="0" y="77"/>
                  </a:lnTo>
                  <a:lnTo>
                    <a:pt x="0" y="229"/>
                  </a:lnTo>
                  <a:close/>
                </a:path>
              </a:pathLst>
            </a:custGeom>
            <a:solidFill>
              <a:srgbClr val="E0F1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b="1"/>
            </a:p>
          </p:txBody>
        </p:sp>
        <p:sp>
          <p:nvSpPr>
            <p:cNvPr id="31847" name="Freeform 1127"/>
            <p:cNvSpPr>
              <a:spLocks/>
            </p:cNvSpPr>
            <p:nvPr/>
          </p:nvSpPr>
          <p:spPr bwMode="auto">
            <a:xfrm>
              <a:off x="4233863" y="990599"/>
              <a:ext cx="649287" cy="490538"/>
            </a:xfrm>
            <a:custGeom>
              <a:avLst/>
              <a:gdLst>
                <a:gd name="T0" fmla="*/ 0 w 409"/>
                <a:gd name="T1" fmla="*/ 363538 h 309"/>
                <a:gd name="T2" fmla="*/ 4762 w 409"/>
                <a:gd name="T3" fmla="*/ 388938 h 309"/>
                <a:gd name="T4" fmla="*/ 12700 w 409"/>
                <a:gd name="T5" fmla="*/ 411163 h 309"/>
                <a:gd name="T6" fmla="*/ 22225 w 409"/>
                <a:gd name="T7" fmla="*/ 433388 h 309"/>
                <a:gd name="T8" fmla="*/ 39687 w 409"/>
                <a:gd name="T9" fmla="*/ 450850 h 309"/>
                <a:gd name="T10" fmla="*/ 57150 w 409"/>
                <a:gd name="T11" fmla="*/ 468313 h 309"/>
                <a:gd name="T12" fmla="*/ 79375 w 409"/>
                <a:gd name="T13" fmla="*/ 476250 h 309"/>
                <a:gd name="T14" fmla="*/ 101600 w 409"/>
                <a:gd name="T15" fmla="*/ 485775 h 309"/>
                <a:gd name="T16" fmla="*/ 127000 w 409"/>
                <a:gd name="T17" fmla="*/ 490538 h 309"/>
                <a:gd name="T18" fmla="*/ 525462 w 409"/>
                <a:gd name="T19" fmla="*/ 490538 h 309"/>
                <a:gd name="T20" fmla="*/ 547687 w 409"/>
                <a:gd name="T21" fmla="*/ 485775 h 309"/>
                <a:gd name="T22" fmla="*/ 574675 w 409"/>
                <a:gd name="T23" fmla="*/ 476250 h 309"/>
                <a:gd name="T24" fmla="*/ 595312 w 409"/>
                <a:gd name="T25" fmla="*/ 468313 h 309"/>
                <a:gd name="T26" fmla="*/ 614362 w 409"/>
                <a:gd name="T27" fmla="*/ 450850 h 309"/>
                <a:gd name="T28" fmla="*/ 627062 w 409"/>
                <a:gd name="T29" fmla="*/ 433388 h 309"/>
                <a:gd name="T30" fmla="*/ 639762 w 409"/>
                <a:gd name="T31" fmla="*/ 411163 h 309"/>
                <a:gd name="T32" fmla="*/ 644525 w 409"/>
                <a:gd name="T33" fmla="*/ 388938 h 309"/>
                <a:gd name="T34" fmla="*/ 649287 w 409"/>
                <a:gd name="T35" fmla="*/ 363538 h 309"/>
                <a:gd name="T36" fmla="*/ 649287 w 409"/>
                <a:gd name="T37" fmla="*/ 122238 h 309"/>
                <a:gd name="T38" fmla="*/ 644525 w 409"/>
                <a:gd name="T39" fmla="*/ 95250 h 309"/>
                <a:gd name="T40" fmla="*/ 639762 w 409"/>
                <a:gd name="T41" fmla="*/ 73025 h 309"/>
                <a:gd name="T42" fmla="*/ 627062 w 409"/>
                <a:gd name="T43" fmla="*/ 52388 h 309"/>
                <a:gd name="T44" fmla="*/ 614362 w 409"/>
                <a:gd name="T45" fmla="*/ 34925 h 309"/>
                <a:gd name="T46" fmla="*/ 595312 w 409"/>
                <a:gd name="T47" fmla="*/ 20638 h 309"/>
                <a:gd name="T48" fmla="*/ 574675 w 409"/>
                <a:gd name="T49" fmla="*/ 7938 h 309"/>
                <a:gd name="T50" fmla="*/ 547687 w 409"/>
                <a:gd name="T51" fmla="*/ 0 h 309"/>
                <a:gd name="T52" fmla="*/ 525462 w 409"/>
                <a:gd name="T53" fmla="*/ 0 h 309"/>
                <a:gd name="T54" fmla="*/ 127000 w 409"/>
                <a:gd name="T55" fmla="*/ 0 h 309"/>
                <a:gd name="T56" fmla="*/ 101600 w 409"/>
                <a:gd name="T57" fmla="*/ 0 h 309"/>
                <a:gd name="T58" fmla="*/ 79375 w 409"/>
                <a:gd name="T59" fmla="*/ 7938 h 309"/>
                <a:gd name="T60" fmla="*/ 57150 w 409"/>
                <a:gd name="T61" fmla="*/ 20638 h 309"/>
                <a:gd name="T62" fmla="*/ 39687 w 409"/>
                <a:gd name="T63" fmla="*/ 34925 h 309"/>
                <a:gd name="T64" fmla="*/ 22225 w 409"/>
                <a:gd name="T65" fmla="*/ 52388 h 309"/>
                <a:gd name="T66" fmla="*/ 12700 w 409"/>
                <a:gd name="T67" fmla="*/ 73025 h 309"/>
                <a:gd name="T68" fmla="*/ 4762 w 409"/>
                <a:gd name="T69" fmla="*/ 95250 h 309"/>
                <a:gd name="T70" fmla="*/ 0 w 409"/>
                <a:gd name="T71" fmla="*/ 122238 h 309"/>
                <a:gd name="T72" fmla="*/ 0 w 409"/>
                <a:gd name="T73" fmla="*/ 363538 h 30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409" h="309">
                  <a:moveTo>
                    <a:pt x="0" y="229"/>
                  </a:moveTo>
                  <a:lnTo>
                    <a:pt x="3" y="245"/>
                  </a:lnTo>
                  <a:lnTo>
                    <a:pt x="8" y="259"/>
                  </a:lnTo>
                  <a:lnTo>
                    <a:pt x="14" y="273"/>
                  </a:lnTo>
                  <a:lnTo>
                    <a:pt x="25" y="284"/>
                  </a:lnTo>
                  <a:lnTo>
                    <a:pt x="36" y="295"/>
                  </a:lnTo>
                  <a:lnTo>
                    <a:pt x="50" y="300"/>
                  </a:lnTo>
                  <a:lnTo>
                    <a:pt x="64" y="306"/>
                  </a:lnTo>
                  <a:lnTo>
                    <a:pt x="80" y="309"/>
                  </a:lnTo>
                  <a:lnTo>
                    <a:pt x="331" y="309"/>
                  </a:lnTo>
                  <a:lnTo>
                    <a:pt x="345" y="306"/>
                  </a:lnTo>
                  <a:lnTo>
                    <a:pt x="362" y="300"/>
                  </a:lnTo>
                  <a:lnTo>
                    <a:pt x="375" y="295"/>
                  </a:lnTo>
                  <a:lnTo>
                    <a:pt x="387" y="284"/>
                  </a:lnTo>
                  <a:lnTo>
                    <a:pt x="395" y="273"/>
                  </a:lnTo>
                  <a:lnTo>
                    <a:pt x="403" y="259"/>
                  </a:lnTo>
                  <a:lnTo>
                    <a:pt x="406" y="245"/>
                  </a:lnTo>
                  <a:lnTo>
                    <a:pt x="409" y="229"/>
                  </a:lnTo>
                  <a:lnTo>
                    <a:pt x="409" y="77"/>
                  </a:lnTo>
                  <a:lnTo>
                    <a:pt x="406" y="60"/>
                  </a:lnTo>
                  <a:lnTo>
                    <a:pt x="403" y="46"/>
                  </a:lnTo>
                  <a:lnTo>
                    <a:pt x="395" y="33"/>
                  </a:lnTo>
                  <a:lnTo>
                    <a:pt x="387" y="22"/>
                  </a:lnTo>
                  <a:lnTo>
                    <a:pt x="375" y="13"/>
                  </a:lnTo>
                  <a:lnTo>
                    <a:pt x="362" y="5"/>
                  </a:lnTo>
                  <a:lnTo>
                    <a:pt x="345" y="0"/>
                  </a:lnTo>
                  <a:lnTo>
                    <a:pt x="331" y="0"/>
                  </a:lnTo>
                  <a:lnTo>
                    <a:pt x="80" y="0"/>
                  </a:lnTo>
                  <a:lnTo>
                    <a:pt x="64" y="0"/>
                  </a:lnTo>
                  <a:lnTo>
                    <a:pt x="50" y="5"/>
                  </a:lnTo>
                  <a:lnTo>
                    <a:pt x="36" y="13"/>
                  </a:lnTo>
                  <a:lnTo>
                    <a:pt x="25" y="22"/>
                  </a:lnTo>
                  <a:lnTo>
                    <a:pt x="14" y="33"/>
                  </a:lnTo>
                  <a:lnTo>
                    <a:pt x="8" y="46"/>
                  </a:lnTo>
                  <a:lnTo>
                    <a:pt x="3" y="60"/>
                  </a:lnTo>
                  <a:lnTo>
                    <a:pt x="0" y="77"/>
                  </a:lnTo>
                  <a:lnTo>
                    <a:pt x="0" y="229"/>
                  </a:lnTo>
                  <a:close/>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31848" name="Freeform 1128"/>
            <p:cNvSpPr>
              <a:spLocks/>
            </p:cNvSpPr>
            <p:nvPr/>
          </p:nvSpPr>
          <p:spPr bwMode="auto">
            <a:xfrm>
              <a:off x="5568950" y="1558925"/>
              <a:ext cx="211138" cy="74613"/>
            </a:xfrm>
            <a:custGeom>
              <a:avLst/>
              <a:gdLst>
                <a:gd name="T0" fmla="*/ 35190 w 132"/>
                <a:gd name="T1" fmla="*/ 74613 h 47"/>
                <a:gd name="T2" fmla="*/ 0 w 132"/>
                <a:gd name="T3" fmla="*/ 0 h 47"/>
                <a:gd name="T4" fmla="*/ 211138 w 132"/>
                <a:gd name="T5" fmla="*/ 0 h 47"/>
                <a:gd name="T6" fmla="*/ 0 60000 65536"/>
                <a:gd name="T7" fmla="*/ 0 60000 65536"/>
                <a:gd name="T8" fmla="*/ 0 60000 65536"/>
              </a:gdLst>
              <a:ahLst/>
              <a:cxnLst>
                <a:cxn ang="T6">
                  <a:pos x="T0" y="T1"/>
                </a:cxn>
                <a:cxn ang="T7">
                  <a:pos x="T2" y="T3"/>
                </a:cxn>
                <a:cxn ang="T8">
                  <a:pos x="T4" y="T5"/>
                </a:cxn>
              </a:cxnLst>
              <a:rect l="0" t="0" r="r" b="b"/>
              <a:pathLst>
                <a:path w="132" h="47">
                  <a:moveTo>
                    <a:pt x="22" y="47"/>
                  </a:moveTo>
                  <a:lnTo>
                    <a:pt x="0" y="0"/>
                  </a:lnTo>
                  <a:lnTo>
                    <a:pt x="132" y="0"/>
                  </a:lnTo>
                </a:path>
              </a:pathLst>
            </a:custGeom>
            <a:noFill/>
            <a:ln w="9525">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31849" name="Line 1129"/>
            <p:cNvSpPr>
              <a:spLocks noChangeShapeType="1"/>
            </p:cNvSpPr>
            <p:nvPr/>
          </p:nvSpPr>
          <p:spPr bwMode="auto">
            <a:xfrm flipH="1">
              <a:off x="4186238" y="3679824"/>
              <a:ext cx="104775" cy="1588"/>
            </a:xfrm>
            <a:prstGeom prst="line">
              <a:avLst/>
            </a:prstGeom>
            <a:noFill/>
            <a:ln w="9525">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50" name="Rectangle 1130"/>
            <p:cNvSpPr>
              <a:spLocks noChangeArrowheads="1"/>
            </p:cNvSpPr>
            <p:nvPr/>
          </p:nvSpPr>
          <p:spPr bwMode="auto">
            <a:xfrm>
              <a:off x="4300538" y="3624263"/>
              <a:ext cx="7620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Symbol" pitchFamily="18" charset="2"/>
                </a:rPr>
                <a:t>b</a:t>
              </a:r>
              <a:endParaRPr lang="en-GB" altLang="en-GB">
                <a:latin typeface="Symbol" pitchFamily="18" charset="2"/>
              </a:endParaRPr>
            </a:p>
          </p:txBody>
        </p:sp>
        <p:sp>
          <p:nvSpPr>
            <p:cNvPr id="31851" name="Rectangle 1131"/>
            <p:cNvSpPr>
              <a:spLocks noChangeArrowheads="1"/>
            </p:cNvSpPr>
            <p:nvPr/>
          </p:nvSpPr>
          <p:spPr bwMode="auto">
            <a:xfrm>
              <a:off x="4375150" y="3624263"/>
              <a:ext cx="102592"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A</a:t>
              </a:r>
              <a:endParaRPr lang="en-GB" altLang="en-GB"/>
            </a:p>
          </p:txBody>
        </p:sp>
        <p:sp>
          <p:nvSpPr>
            <p:cNvPr id="31852" name="Rectangle 1132"/>
            <p:cNvSpPr>
              <a:spLocks noChangeArrowheads="1"/>
            </p:cNvSpPr>
            <p:nvPr/>
          </p:nvSpPr>
          <p:spPr bwMode="auto">
            <a:xfrm>
              <a:off x="3314700" y="793749"/>
              <a:ext cx="109004"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O</a:t>
              </a:r>
              <a:endParaRPr lang="en-GB" altLang="en-GB"/>
            </a:p>
          </p:txBody>
        </p:sp>
        <p:sp>
          <p:nvSpPr>
            <p:cNvPr id="31853" name="Rectangle 1133"/>
            <p:cNvSpPr>
              <a:spLocks noChangeArrowheads="1"/>
            </p:cNvSpPr>
            <p:nvPr/>
          </p:nvSpPr>
          <p:spPr bwMode="auto">
            <a:xfrm>
              <a:off x="3336925" y="4630737"/>
              <a:ext cx="109004"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O</a:t>
              </a:r>
              <a:endParaRPr lang="en-GB" altLang="en-GB"/>
            </a:p>
          </p:txBody>
        </p:sp>
        <p:sp>
          <p:nvSpPr>
            <p:cNvPr id="31854" name="Rectangle 1134"/>
            <p:cNvSpPr>
              <a:spLocks noChangeArrowheads="1"/>
            </p:cNvSpPr>
            <p:nvPr/>
          </p:nvSpPr>
          <p:spPr bwMode="auto">
            <a:xfrm>
              <a:off x="4178300" y="4630737"/>
              <a:ext cx="109004"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O</a:t>
              </a:r>
              <a:endParaRPr lang="en-GB" altLang="en-GB"/>
            </a:p>
          </p:txBody>
        </p:sp>
        <p:sp>
          <p:nvSpPr>
            <p:cNvPr id="31855" name="Rectangle 1135"/>
            <p:cNvSpPr>
              <a:spLocks noChangeArrowheads="1"/>
            </p:cNvSpPr>
            <p:nvPr/>
          </p:nvSpPr>
          <p:spPr bwMode="auto">
            <a:xfrm>
              <a:off x="2828925" y="793749"/>
              <a:ext cx="205184"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HC</a:t>
              </a:r>
              <a:endParaRPr lang="en-GB" altLang="en-GB"/>
            </a:p>
          </p:txBody>
        </p:sp>
        <p:sp>
          <p:nvSpPr>
            <p:cNvPr id="31856" name="Rectangle 1136"/>
            <p:cNvSpPr>
              <a:spLocks noChangeArrowheads="1"/>
            </p:cNvSpPr>
            <p:nvPr/>
          </p:nvSpPr>
          <p:spPr bwMode="auto">
            <a:xfrm>
              <a:off x="2819400" y="1144588"/>
              <a:ext cx="416781"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HCOH</a:t>
              </a:r>
              <a:endParaRPr lang="en-GB" altLang="en-GB"/>
            </a:p>
          </p:txBody>
        </p:sp>
        <p:sp>
          <p:nvSpPr>
            <p:cNvPr id="31857" name="Rectangle 1137"/>
            <p:cNvSpPr>
              <a:spLocks noChangeArrowheads="1"/>
            </p:cNvSpPr>
            <p:nvPr/>
          </p:nvSpPr>
          <p:spPr bwMode="auto">
            <a:xfrm>
              <a:off x="2833688" y="2178049"/>
              <a:ext cx="416781"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HCOH</a:t>
              </a:r>
              <a:endParaRPr lang="en-GB" altLang="en-GB"/>
            </a:p>
          </p:txBody>
        </p:sp>
        <p:sp>
          <p:nvSpPr>
            <p:cNvPr id="31858" name="Rectangle 1138"/>
            <p:cNvSpPr>
              <a:spLocks noChangeArrowheads="1"/>
            </p:cNvSpPr>
            <p:nvPr/>
          </p:nvSpPr>
          <p:spPr bwMode="auto">
            <a:xfrm>
              <a:off x="2833688" y="1824037"/>
              <a:ext cx="416781"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HCOH</a:t>
              </a:r>
              <a:endParaRPr lang="en-GB" altLang="en-GB"/>
            </a:p>
          </p:txBody>
        </p:sp>
        <p:sp>
          <p:nvSpPr>
            <p:cNvPr id="31859" name="Rectangle 1139"/>
            <p:cNvSpPr>
              <a:spLocks noChangeArrowheads="1"/>
            </p:cNvSpPr>
            <p:nvPr/>
          </p:nvSpPr>
          <p:spPr bwMode="auto">
            <a:xfrm>
              <a:off x="2938463" y="2516187"/>
              <a:ext cx="205184"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CH</a:t>
              </a:r>
              <a:endParaRPr lang="en-GB" altLang="en-GB"/>
            </a:p>
          </p:txBody>
        </p:sp>
        <p:sp>
          <p:nvSpPr>
            <p:cNvPr id="31860" name="Rectangle 1140"/>
            <p:cNvSpPr>
              <a:spLocks noChangeArrowheads="1"/>
            </p:cNvSpPr>
            <p:nvPr/>
          </p:nvSpPr>
          <p:spPr bwMode="auto">
            <a:xfrm>
              <a:off x="3140075" y="2581274"/>
              <a:ext cx="64120" cy="13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900">
                  <a:solidFill>
                    <a:srgbClr val="000000"/>
                  </a:solidFill>
                  <a:latin typeface="Helvetica" charset="0"/>
                </a:rPr>
                <a:t>2</a:t>
              </a:r>
              <a:endParaRPr lang="en-GB" altLang="en-GB"/>
            </a:p>
          </p:txBody>
        </p:sp>
        <p:sp>
          <p:nvSpPr>
            <p:cNvPr id="31861" name="Rectangle 1141"/>
            <p:cNvSpPr>
              <a:spLocks noChangeArrowheads="1"/>
            </p:cNvSpPr>
            <p:nvPr/>
          </p:nvSpPr>
          <p:spPr bwMode="auto">
            <a:xfrm>
              <a:off x="3197225" y="2516187"/>
              <a:ext cx="211596"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OH</a:t>
              </a:r>
              <a:endParaRPr lang="en-GB" altLang="en-GB"/>
            </a:p>
          </p:txBody>
        </p:sp>
        <p:sp>
          <p:nvSpPr>
            <p:cNvPr id="31862" name="Rectangle 1142"/>
            <p:cNvSpPr>
              <a:spLocks noChangeArrowheads="1"/>
            </p:cNvSpPr>
            <p:nvPr/>
          </p:nvSpPr>
          <p:spPr bwMode="auto">
            <a:xfrm>
              <a:off x="2724150" y="1485899"/>
              <a:ext cx="416781"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HOCH</a:t>
              </a:r>
              <a:endParaRPr lang="en-GB" altLang="en-GB"/>
            </a:p>
          </p:txBody>
        </p:sp>
        <p:sp>
          <p:nvSpPr>
            <p:cNvPr id="31863" name="Rectangle 1143"/>
            <p:cNvSpPr>
              <a:spLocks noChangeArrowheads="1"/>
            </p:cNvSpPr>
            <p:nvPr/>
          </p:nvSpPr>
          <p:spPr bwMode="auto">
            <a:xfrm>
              <a:off x="3227388" y="3624263"/>
              <a:ext cx="211596"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OH</a:t>
              </a:r>
              <a:endParaRPr lang="en-GB" altLang="en-GB"/>
            </a:p>
          </p:txBody>
        </p:sp>
        <p:sp>
          <p:nvSpPr>
            <p:cNvPr id="31864" name="Rectangle 1144"/>
            <p:cNvSpPr>
              <a:spLocks noChangeArrowheads="1"/>
            </p:cNvSpPr>
            <p:nvPr/>
          </p:nvSpPr>
          <p:spPr bwMode="auto">
            <a:xfrm>
              <a:off x="2806700" y="3624263"/>
              <a:ext cx="205184"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HC</a:t>
              </a:r>
              <a:endParaRPr lang="en-GB" altLang="en-GB"/>
            </a:p>
          </p:txBody>
        </p:sp>
        <p:sp>
          <p:nvSpPr>
            <p:cNvPr id="31865" name="Rectangle 1145"/>
            <p:cNvSpPr>
              <a:spLocks noChangeArrowheads="1"/>
            </p:cNvSpPr>
            <p:nvPr/>
          </p:nvSpPr>
          <p:spPr bwMode="auto">
            <a:xfrm>
              <a:off x="2816225" y="3973512"/>
              <a:ext cx="416781"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HCOH</a:t>
              </a:r>
              <a:endParaRPr lang="en-GB" altLang="en-GB"/>
            </a:p>
          </p:txBody>
        </p:sp>
        <p:sp>
          <p:nvSpPr>
            <p:cNvPr id="31866" name="Rectangle 1146"/>
            <p:cNvSpPr>
              <a:spLocks noChangeArrowheads="1"/>
            </p:cNvSpPr>
            <p:nvPr/>
          </p:nvSpPr>
          <p:spPr bwMode="auto">
            <a:xfrm>
              <a:off x="2813050" y="5003799"/>
              <a:ext cx="205184"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HC</a:t>
              </a:r>
              <a:endParaRPr lang="en-GB" altLang="en-GB"/>
            </a:p>
          </p:txBody>
        </p:sp>
        <p:sp>
          <p:nvSpPr>
            <p:cNvPr id="31867" name="Rectangle 1147"/>
            <p:cNvSpPr>
              <a:spLocks noChangeArrowheads="1"/>
            </p:cNvSpPr>
            <p:nvPr/>
          </p:nvSpPr>
          <p:spPr bwMode="auto">
            <a:xfrm>
              <a:off x="2813050" y="4652962"/>
              <a:ext cx="416781"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HCOH</a:t>
              </a:r>
              <a:endParaRPr lang="en-GB" altLang="en-GB"/>
            </a:p>
          </p:txBody>
        </p:sp>
        <p:sp>
          <p:nvSpPr>
            <p:cNvPr id="31868" name="Rectangle 1148"/>
            <p:cNvSpPr>
              <a:spLocks noChangeArrowheads="1"/>
            </p:cNvSpPr>
            <p:nvPr/>
          </p:nvSpPr>
          <p:spPr bwMode="auto">
            <a:xfrm>
              <a:off x="2916238" y="5345112"/>
              <a:ext cx="205184"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CH</a:t>
              </a:r>
              <a:endParaRPr lang="en-GB" altLang="en-GB"/>
            </a:p>
          </p:txBody>
        </p:sp>
        <p:sp>
          <p:nvSpPr>
            <p:cNvPr id="31869" name="Rectangle 1149"/>
            <p:cNvSpPr>
              <a:spLocks noChangeArrowheads="1"/>
            </p:cNvSpPr>
            <p:nvPr/>
          </p:nvSpPr>
          <p:spPr bwMode="auto">
            <a:xfrm>
              <a:off x="3117850" y="5410199"/>
              <a:ext cx="64120" cy="13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900">
                  <a:solidFill>
                    <a:srgbClr val="000000"/>
                  </a:solidFill>
                  <a:latin typeface="Helvetica" charset="0"/>
                </a:rPr>
                <a:t>2</a:t>
              </a:r>
              <a:endParaRPr lang="en-GB" altLang="en-GB"/>
            </a:p>
          </p:txBody>
        </p:sp>
        <p:sp>
          <p:nvSpPr>
            <p:cNvPr id="31870" name="Rectangle 1150"/>
            <p:cNvSpPr>
              <a:spLocks noChangeArrowheads="1"/>
            </p:cNvSpPr>
            <p:nvPr/>
          </p:nvSpPr>
          <p:spPr bwMode="auto">
            <a:xfrm>
              <a:off x="3175000" y="5345112"/>
              <a:ext cx="211596"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OH</a:t>
              </a:r>
              <a:endParaRPr lang="en-GB" altLang="en-GB"/>
            </a:p>
          </p:txBody>
        </p:sp>
        <p:sp>
          <p:nvSpPr>
            <p:cNvPr id="31871" name="Rectangle 1151"/>
            <p:cNvSpPr>
              <a:spLocks noChangeArrowheads="1"/>
            </p:cNvSpPr>
            <p:nvPr/>
          </p:nvSpPr>
          <p:spPr bwMode="auto">
            <a:xfrm>
              <a:off x="2773363" y="5778499"/>
              <a:ext cx="556243"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Glucose</a:t>
              </a:r>
              <a:endParaRPr lang="en-GB" altLang="en-GB"/>
            </a:p>
          </p:txBody>
        </p:sp>
        <p:sp>
          <p:nvSpPr>
            <p:cNvPr id="31872" name="Rectangle 1152"/>
            <p:cNvSpPr>
              <a:spLocks noChangeArrowheads="1"/>
            </p:cNvSpPr>
            <p:nvPr/>
          </p:nvSpPr>
          <p:spPr bwMode="auto">
            <a:xfrm>
              <a:off x="3625850" y="5691188"/>
              <a:ext cx="86562"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b</a:t>
              </a:r>
              <a:endParaRPr lang="en-GB" altLang="en-GB"/>
            </a:p>
          </p:txBody>
        </p:sp>
        <p:sp>
          <p:nvSpPr>
            <p:cNvPr id="31873" name="Rectangle 1153"/>
            <p:cNvSpPr>
              <a:spLocks noChangeArrowheads="1"/>
            </p:cNvSpPr>
            <p:nvPr/>
          </p:nvSpPr>
          <p:spPr bwMode="auto">
            <a:xfrm>
              <a:off x="3700463" y="5691188"/>
              <a:ext cx="78548"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a:t>
              </a:r>
              <a:endParaRPr lang="en-GB" altLang="en-GB"/>
            </a:p>
          </p:txBody>
        </p:sp>
        <p:sp>
          <p:nvSpPr>
            <p:cNvPr id="31874" name="Rectangle 1154"/>
            <p:cNvSpPr>
              <a:spLocks noChangeArrowheads="1"/>
            </p:cNvSpPr>
            <p:nvPr/>
          </p:nvSpPr>
          <p:spPr bwMode="auto">
            <a:xfrm>
              <a:off x="3778250" y="5691188"/>
              <a:ext cx="102592"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N</a:t>
              </a:r>
              <a:endParaRPr lang="en-GB" altLang="en-GB"/>
            </a:p>
          </p:txBody>
        </p:sp>
        <p:sp>
          <p:nvSpPr>
            <p:cNvPr id="31875" name="Rectangle 1155"/>
            <p:cNvSpPr>
              <a:spLocks noChangeArrowheads="1"/>
            </p:cNvSpPr>
            <p:nvPr/>
          </p:nvSpPr>
          <p:spPr bwMode="auto">
            <a:xfrm>
              <a:off x="3879850" y="5691188"/>
              <a:ext cx="78548"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a:t>
              </a:r>
              <a:endParaRPr lang="en-GB" altLang="en-GB"/>
            </a:p>
          </p:txBody>
        </p:sp>
        <p:sp>
          <p:nvSpPr>
            <p:cNvPr id="31876" name="Rectangle 1156"/>
            <p:cNvSpPr>
              <a:spLocks noChangeArrowheads="1"/>
            </p:cNvSpPr>
            <p:nvPr/>
          </p:nvSpPr>
          <p:spPr bwMode="auto">
            <a:xfrm>
              <a:off x="3959225" y="5691188"/>
              <a:ext cx="312586"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valyl</a:t>
              </a:r>
              <a:endParaRPr lang="en-GB" altLang="en-GB"/>
            </a:p>
          </p:txBody>
        </p:sp>
        <p:sp>
          <p:nvSpPr>
            <p:cNvPr id="31877" name="Rectangle 1157"/>
            <p:cNvSpPr>
              <a:spLocks noChangeArrowheads="1"/>
            </p:cNvSpPr>
            <p:nvPr/>
          </p:nvSpPr>
          <p:spPr bwMode="auto">
            <a:xfrm>
              <a:off x="4240213" y="5691188"/>
              <a:ext cx="78548"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a:t>
              </a:r>
              <a:endParaRPr lang="en-GB" altLang="en-GB"/>
            </a:p>
          </p:txBody>
        </p:sp>
        <p:sp>
          <p:nvSpPr>
            <p:cNvPr id="31878" name="Rectangle 1158"/>
            <p:cNvSpPr>
              <a:spLocks noChangeArrowheads="1"/>
            </p:cNvSpPr>
            <p:nvPr/>
          </p:nvSpPr>
          <p:spPr bwMode="auto">
            <a:xfrm>
              <a:off x="4318000" y="5691188"/>
              <a:ext cx="78548"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1</a:t>
              </a:r>
              <a:endParaRPr lang="en-GB" altLang="en-GB"/>
            </a:p>
          </p:txBody>
        </p:sp>
        <p:sp>
          <p:nvSpPr>
            <p:cNvPr id="31879" name="Rectangle 1159"/>
            <p:cNvSpPr>
              <a:spLocks noChangeArrowheads="1"/>
            </p:cNvSpPr>
            <p:nvPr/>
          </p:nvSpPr>
          <p:spPr bwMode="auto">
            <a:xfrm>
              <a:off x="4397375" y="5691188"/>
              <a:ext cx="78548"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a:t>
              </a:r>
              <a:endParaRPr lang="en-GB" altLang="en-GB"/>
            </a:p>
          </p:txBody>
        </p:sp>
        <p:sp>
          <p:nvSpPr>
            <p:cNvPr id="31880" name="Rectangle 1160"/>
            <p:cNvSpPr>
              <a:spLocks noChangeArrowheads="1"/>
            </p:cNvSpPr>
            <p:nvPr/>
          </p:nvSpPr>
          <p:spPr bwMode="auto">
            <a:xfrm>
              <a:off x="3622675" y="5857875"/>
              <a:ext cx="942566"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deoxyglucose</a:t>
              </a:r>
              <a:endParaRPr lang="en-GB" altLang="en-GB"/>
            </a:p>
          </p:txBody>
        </p:sp>
        <p:sp>
          <p:nvSpPr>
            <p:cNvPr id="31881" name="Rectangle 1161"/>
            <p:cNvSpPr>
              <a:spLocks noChangeArrowheads="1"/>
            </p:cNvSpPr>
            <p:nvPr/>
          </p:nvSpPr>
          <p:spPr bwMode="auto">
            <a:xfrm>
              <a:off x="4845050" y="5778499"/>
              <a:ext cx="86562"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b</a:t>
              </a:r>
              <a:endParaRPr lang="en-GB" altLang="en-GB"/>
            </a:p>
          </p:txBody>
        </p:sp>
        <p:sp>
          <p:nvSpPr>
            <p:cNvPr id="31882" name="Rectangle 1162"/>
            <p:cNvSpPr>
              <a:spLocks noChangeArrowheads="1"/>
            </p:cNvSpPr>
            <p:nvPr/>
          </p:nvSpPr>
          <p:spPr bwMode="auto">
            <a:xfrm>
              <a:off x="4921250" y="5778499"/>
              <a:ext cx="78548"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a:t>
              </a:r>
              <a:endParaRPr lang="en-GB" altLang="en-GB"/>
            </a:p>
          </p:txBody>
        </p:sp>
        <p:sp>
          <p:nvSpPr>
            <p:cNvPr id="31883" name="Rectangle 1163"/>
            <p:cNvSpPr>
              <a:spLocks noChangeArrowheads="1"/>
            </p:cNvSpPr>
            <p:nvPr/>
          </p:nvSpPr>
          <p:spPr bwMode="auto">
            <a:xfrm>
              <a:off x="5002213" y="5778499"/>
              <a:ext cx="102592"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N</a:t>
              </a:r>
              <a:endParaRPr lang="en-GB" altLang="en-GB"/>
            </a:p>
          </p:txBody>
        </p:sp>
        <p:sp>
          <p:nvSpPr>
            <p:cNvPr id="31884" name="Rectangle 1164"/>
            <p:cNvSpPr>
              <a:spLocks noChangeArrowheads="1"/>
            </p:cNvSpPr>
            <p:nvPr/>
          </p:nvSpPr>
          <p:spPr bwMode="auto">
            <a:xfrm>
              <a:off x="5102225" y="5778499"/>
              <a:ext cx="78548"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a:t>
              </a:r>
              <a:endParaRPr lang="en-GB" altLang="en-GB"/>
            </a:p>
          </p:txBody>
        </p:sp>
        <p:sp>
          <p:nvSpPr>
            <p:cNvPr id="31885" name="Rectangle 1165"/>
            <p:cNvSpPr>
              <a:spLocks noChangeArrowheads="1"/>
            </p:cNvSpPr>
            <p:nvPr/>
          </p:nvSpPr>
          <p:spPr bwMode="auto">
            <a:xfrm>
              <a:off x="5176838" y="5778499"/>
              <a:ext cx="312586"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valyl</a:t>
              </a:r>
              <a:endParaRPr lang="en-GB" altLang="en-GB"/>
            </a:p>
          </p:txBody>
        </p:sp>
        <p:sp>
          <p:nvSpPr>
            <p:cNvPr id="31886" name="Rectangle 1166"/>
            <p:cNvSpPr>
              <a:spLocks noChangeArrowheads="1"/>
            </p:cNvSpPr>
            <p:nvPr/>
          </p:nvSpPr>
          <p:spPr bwMode="auto">
            <a:xfrm>
              <a:off x="5457825" y="5778499"/>
              <a:ext cx="78548"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a:t>
              </a:r>
              <a:endParaRPr lang="en-GB" altLang="en-GB"/>
            </a:p>
          </p:txBody>
        </p:sp>
        <p:sp>
          <p:nvSpPr>
            <p:cNvPr id="31887" name="Rectangle 1167"/>
            <p:cNvSpPr>
              <a:spLocks noChangeArrowheads="1"/>
            </p:cNvSpPr>
            <p:nvPr/>
          </p:nvSpPr>
          <p:spPr bwMode="auto">
            <a:xfrm>
              <a:off x="5537200" y="5778499"/>
              <a:ext cx="78548"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1</a:t>
              </a:r>
              <a:endParaRPr lang="en-GB" altLang="en-GB"/>
            </a:p>
          </p:txBody>
        </p:sp>
        <p:sp>
          <p:nvSpPr>
            <p:cNvPr id="31888" name="Rectangle 1168"/>
            <p:cNvSpPr>
              <a:spLocks noChangeArrowheads="1"/>
            </p:cNvSpPr>
            <p:nvPr/>
          </p:nvSpPr>
          <p:spPr bwMode="auto">
            <a:xfrm>
              <a:off x="5614988" y="5778499"/>
              <a:ext cx="78548"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a:t>
              </a:r>
              <a:endParaRPr lang="en-GB" altLang="en-GB"/>
            </a:p>
          </p:txBody>
        </p:sp>
        <p:sp>
          <p:nvSpPr>
            <p:cNvPr id="31889" name="Rectangle 1169"/>
            <p:cNvSpPr>
              <a:spLocks noChangeArrowheads="1"/>
            </p:cNvSpPr>
            <p:nvPr/>
          </p:nvSpPr>
          <p:spPr bwMode="auto">
            <a:xfrm>
              <a:off x="5694363" y="5778499"/>
              <a:ext cx="965008"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deoxyfructose</a:t>
              </a:r>
              <a:endParaRPr lang="en-GB" altLang="en-GB"/>
            </a:p>
          </p:txBody>
        </p:sp>
        <p:sp>
          <p:nvSpPr>
            <p:cNvPr id="31890" name="Rectangle 1170"/>
            <p:cNvSpPr>
              <a:spLocks noChangeArrowheads="1"/>
            </p:cNvSpPr>
            <p:nvPr/>
          </p:nvSpPr>
          <p:spPr bwMode="auto">
            <a:xfrm>
              <a:off x="2701925" y="4316412"/>
              <a:ext cx="416781"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HOCH</a:t>
              </a:r>
              <a:endParaRPr lang="en-GB" altLang="en-GB"/>
            </a:p>
          </p:txBody>
        </p:sp>
        <p:sp>
          <p:nvSpPr>
            <p:cNvPr id="31891" name="Rectangle 1171"/>
            <p:cNvSpPr>
              <a:spLocks noChangeArrowheads="1"/>
            </p:cNvSpPr>
            <p:nvPr/>
          </p:nvSpPr>
          <p:spPr bwMode="auto">
            <a:xfrm>
              <a:off x="3643313" y="3624263"/>
              <a:ext cx="205184"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HC</a:t>
              </a:r>
              <a:endParaRPr lang="en-GB" altLang="en-GB"/>
            </a:p>
          </p:txBody>
        </p:sp>
        <p:sp>
          <p:nvSpPr>
            <p:cNvPr id="31892" name="Rectangle 1172"/>
            <p:cNvSpPr>
              <a:spLocks noChangeArrowheads="1"/>
            </p:cNvSpPr>
            <p:nvPr/>
          </p:nvSpPr>
          <p:spPr bwMode="auto">
            <a:xfrm>
              <a:off x="3635375" y="3973512"/>
              <a:ext cx="416781"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HCOH</a:t>
              </a:r>
              <a:endParaRPr lang="en-GB" altLang="en-GB"/>
            </a:p>
          </p:txBody>
        </p:sp>
        <p:sp>
          <p:nvSpPr>
            <p:cNvPr id="31893" name="Rectangle 1173"/>
            <p:cNvSpPr>
              <a:spLocks noChangeArrowheads="1"/>
            </p:cNvSpPr>
            <p:nvPr/>
          </p:nvSpPr>
          <p:spPr bwMode="auto">
            <a:xfrm>
              <a:off x="3643313" y="5003799"/>
              <a:ext cx="205184"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HC</a:t>
              </a:r>
              <a:endParaRPr lang="en-GB" altLang="en-GB"/>
            </a:p>
          </p:txBody>
        </p:sp>
        <p:sp>
          <p:nvSpPr>
            <p:cNvPr id="31894" name="Rectangle 1174"/>
            <p:cNvSpPr>
              <a:spLocks noChangeArrowheads="1"/>
            </p:cNvSpPr>
            <p:nvPr/>
          </p:nvSpPr>
          <p:spPr bwMode="auto">
            <a:xfrm>
              <a:off x="3643313" y="4652962"/>
              <a:ext cx="416781"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HCOH</a:t>
              </a:r>
              <a:endParaRPr lang="en-GB" altLang="en-GB"/>
            </a:p>
          </p:txBody>
        </p:sp>
        <p:sp>
          <p:nvSpPr>
            <p:cNvPr id="31895" name="Rectangle 1175"/>
            <p:cNvSpPr>
              <a:spLocks noChangeArrowheads="1"/>
            </p:cNvSpPr>
            <p:nvPr/>
          </p:nvSpPr>
          <p:spPr bwMode="auto">
            <a:xfrm>
              <a:off x="3749675" y="5345112"/>
              <a:ext cx="205184"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CH</a:t>
              </a:r>
              <a:endParaRPr lang="en-GB" altLang="en-GB"/>
            </a:p>
          </p:txBody>
        </p:sp>
        <p:sp>
          <p:nvSpPr>
            <p:cNvPr id="31896" name="Rectangle 1176"/>
            <p:cNvSpPr>
              <a:spLocks noChangeArrowheads="1"/>
            </p:cNvSpPr>
            <p:nvPr/>
          </p:nvSpPr>
          <p:spPr bwMode="auto">
            <a:xfrm>
              <a:off x="3956050" y="5410199"/>
              <a:ext cx="64120" cy="13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900">
                  <a:solidFill>
                    <a:srgbClr val="000000"/>
                  </a:solidFill>
                  <a:latin typeface="Helvetica" charset="0"/>
                </a:rPr>
                <a:t>2</a:t>
              </a:r>
              <a:endParaRPr lang="en-GB" altLang="en-GB"/>
            </a:p>
          </p:txBody>
        </p:sp>
        <p:sp>
          <p:nvSpPr>
            <p:cNvPr id="31897" name="Rectangle 1177"/>
            <p:cNvSpPr>
              <a:spLocks noChangeArrowheads="1"/>
            </p:cNvSpPr>
            <p:nvPr/>
          </p:nvSpPr>
          <p:spPr bwMode="auto">
            <a:xfrm>
              <a:off x="4006850" y="5345112"/>
              <a:ext cx="211596"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OH</a:t>
              </a:r>
              <a:endParaRPr lang="en-GB" altLang="en-GB"/>
            </a:p>
          </p:txBody>
        </p:sp>
        <p:sp>
          <p:nvSpPr>
            <p:cNvPr id="31898" name="Rectangle 1178"/>
            <p:cNvSpPr>
              <a:spLocks noChangeArrowheads="1"/>
            </p:cNvSpPr>
            <p:nvPr/>
          </p:nvSpPr>
          <p:spPr bwMode="auto">
            <a:xfrm>
              <a:off x="3538538" y="4316412"/>
              <a:ext cx="416781"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HOCH</a:t>
              </a:r>
              <a:endParaRPr lang="en-GB" altLang="en-GB"/>
            </a:p>
          </p:txBody>
        </p:sp>
        <p:sp>
          <p:nvSpPr>
            <p:cNvPr id="31899" name="Rectangle 1179"/>
            <p:cNvSpPr>
              <a:spLocks noChangeArrowheads="1"/>
            </p:cNvSpPr>
            <p:nvPr/>
          </p:nvSpPr>
          <p:spPr bwMode="auto">
            <a:xfrm>
              <a:off x="5213350" y="4630737"/>
              <a:ext cx="109004"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O</a:t>
              </a:r>
              <a:endParaRPr lang="en-GB" altLang="en-GB"/>
            </a:p>
          </p:txBody>
        </p:sp>
        <p:sp>
          <p:nvSpPr>
            <p:cNvPr id="31900" name="Rectangle 1180"/>
            <p:cNvSpPr>
              <a:spLocks noChangeArrowheads="1"/>
            </p:cNvSpPr>
            <p:nvPr/>
          </p:nvSpPr>
          <p:spPr bwMode="auto">
            <a:xfrm>
              <a:off x="5138738" y="3624263"/>
              <a:ext cx="205184"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NH</a:t>
              </a:r>
              <a:endParaRPr lang="en-GB" altLang="en-GB"/>
            </a:p>
          </p:txBody>
        </p:sp>
        <p:sp>
          <p:nvSpPr>
            <p:cNvPr id="31901" name="Rectangle 1181"/>
            <p:cNvSpPr>
              <a:spLocks noChangeArrowheads="1"/>
            </p:cNvSpPr>
            <p:nvPr/>
          </p:nvSpPr>
          <p:spPr bwMode="auto">
            <a:xfrm>
              <a:off x="5614988" y="3624263"/>
              <a:ext cx="7620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Symbol" pitchFamily="18" charset="2"/>
                </a:rPr>
                <a:t>b</a:t>
              </a:r>
              <a:endParaRPr lang="en-GB" altLang="en-GB">
                <a:latin typeface="Symbol" pitchFamily="18" charset="2"/>
              </a:endParaRPr>
            </a:p>
          </p:txBody>
        </p:sp>
        <p:sp>
          <p:nvSpPr>
            <p:cNvPr id="31902" name="Rectangle 1182"/>
            <p:cNvSpPr>
              <a:spLocks noChangeArrowheads="1"/>
            </p:cNvSpPr>
            <p:nvPr/>
          </p:nvSpPr>
          <p:spPr bwMode="auto">
            <a:xfrm>
              <a:off x="5694363" y="3624263"/>
              <a:ext cx="102592"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A</a:t>
              </a:r>
              <a:endParaRPr lang="en-GB" altLang="en-GB"/>
            </a:p>
          </p:txBody>
        </p:sp>
        <p:sp>
          <p:nvSpPr>
            <p:cNvPr id="31903" name="Rectangle 1183"/>
            <p:cNvSpPr>
              <a:spLocks noChangeArrowheads="1"/>
            </p:cNvSpPr>
            <p:nvPr/>
          </p:nvSpPr>
          <p:spPr bwMode="auto">
            <a:xfrm>
              <a:off x="4629150" y="3624263"/>
              <a:ext cx="102592"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a:t>
              </a:r>
              <a:endParaRPr lang="en-GB" altLang="en-GB"/>
            </a:p>
          </p:txBody>
        </p:sp>
        <p:sp>
          <p:nvSpPr>
            <p:cNvPr id="31904" name="Rectangle 1184"/>
            <p:cNvSpPr>
              <a:spLocks noChangeArrowheads="1"/>
            </p:cNvSpPr>
            <p:nvPr/>
          </p:nvSpPr>
          <p:spPr bwMode="auto">
            <a:xfrm>
              <a:off x="4730750" y="3689348"/>
              <a:ext cx="64120" cy="13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900">
                  <a:solidFill>
                    <a:srgbClr val="000000"/>
                  </a:solidFill>
                  <a:latin typeface="Helvetica" charset="0"/>
                </a:rPr>
                <a:t>2</a:t>
              </a:r>
              <a:endParaRPr lang="en-GB" altLang="en-GB"/>
            </a:p>
          </p:txBody>
        </p:sp>
        <p:sp>
          <p:nvSpPr>
            <p:cNvPr id="31905" name="Rectangle 1185"/>
            <p:cNvSpPr>
              <a:spLocks noChangeArrowheads="1"/>
            </p:cNvSpPr>
            <p:nvPr/>
          </p:nvSpPr>
          <p:spPr bwMode="auto">
            <a:xfrm>
              <a:off x="4787900" y="3624263"/>
              <a:ext cx="102592"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C</a:t>
              </a:r>
              <a:endParaRPr lang="en-GB" altLang="en-GB"/>
            </a:p>
          </p:txBody>
        </p:sp>
        <p:sp>
          <p:nvSpPr>
            <p:cNvPr id="31906" name="Rectangle 1186"/>
            <p:cNvSpPr>
              <a:spLocks noChangeArrowheads="1"/>
            </p:cNvSpPr>
            <p:nvPr/>
          </p:nvSpPr>
          <p:spPr bwMode="auto">
            <a:xfrm>
              <a:off x="4765675" y="3973512"/>
              <a:ext cx="314189"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COH</a:t>
              </a:r>
              <a:endParaRPr lang="en-GB" altLang="en-GB"/>
            </a:p>
          </p:txBody>
        </p:sp>
        <p:sp>
          <p:nvSpPr>
            <p:cNvPr id="31907" name="Rectangle 1187"/>
            <p:cNvSpPr>
              <a:spLocks noChangeArrowheads="1"/>
            </p:cNvSpPr>
            <p:nvPr/>
          </p:nvSpPr>
          <p:spPr bwMode="auto">
            <a:xfrm>
              <a:off x="4679950" y="5003799"/>
              <a:ext cx="205184"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HC</a:t>
              </a:r>
              <a:endParaRPr lang="en-GB" altLang="en-GB"/>
            </a:p>
          </p:txBody>
        </p:sp>
        <p:sp>
          <p:nvSpPr>
            <p:cNvPr id="31908" name="Rectangle 1188"/>
            <p:cNvSpPr>
              <a:spLocks noChangeArrowheads="1"/>
            </p:cNvSpPr>
            <p:nvPr/>
          </p:nvSpPr>
          <p:spPr bwMode="auto">
            <a:xfrm>
              <a:off x="4679950" y="4652962"/>
              <a:ext cx="416781"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HCOH</a:t>
              </a:r>
              <a:endParaRPr lang="en-GB" altLang="en-GB"/>
            </a:p>
          </p:txBody>
        </p:sp>
        <p:sp>
          <p:nvSpPr>
            <p:cNvPr id="31909" name="Rectangle 1189"/>
            <p:cNvSpPr>
              <a:spLocks noChangeArrowheads="1"/>
            </p:cNvSpPr>
            <p:nvPr/>
          </p:nvSpPr>
          <p:spPr bwMode="auto">
            <a:xfrm>
              <a:off x="4783138" y="5345112"/>
              <a:ext cx="205184"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CH</a:t>
              </a:r>
              <a:endParaRPr lang="en-GB" altLang="en-GB"/>
            </a:p>
          </p:txBody>
        </p:sp>
        <p:sp>
          <p:nvSpPr>
            <p:cNvPr id="31910" name="Rectangle 1190"/>
            <p:cNvSpPr>
              <a:spLocks noChangeArrowheads="1"/>
            </p:cNvSpPr>
            <p:nvPr/>
          </p:nvSpPr>
          <p:spPr bwMode="auto">
            <a:xfrm>
              <a:off x="4989513" y="5410199"/>
              <a:ext cx="64120" cy="13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900">
                  <a:solidFill>
                    <a:srgbClr val="000000"/>
                  </a:solidFill>
                  <a:latin typeface="Helvetica" charset="0"/>
                </a:rPr>
                <a:t>2</a:t>
              </a:r>
              <a:endParaRPr lang="en-GB" altLang="en-GB"/>
            </a:p>
          </p:txBody>
        </p:sp>
        <p:sp>
          <p:nvSpPr>
            <p:cNvPr id="31911" name="Rectangle 1191"/>
            <p:cNvSpPr>
              <a:spLocks noChangeArrowheads="1"/>
            </p:cNvSpPr>
            <p:nvPr/>
          </p:nvSpPr>
          <p:spPr bwMode="auto">
            <a:xfrm>
              <a:off x="5041900" y="5345112"/>
              <a:ext cx="211596"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OH</a:t>
              </a:r>
              <a:endParaRPr lang="en-GB" altLang="en-GB"/>
            </a:p>
          </p:txBody>
        </p:sp>
        <p:sp>
          <p:nvSpPr>
            <p:cNvPr id="31912" name="Rectangle 1192"/>
            <p:cNvSpPr>
              <a:spLocks noChangeArrowheads="1"/>
            </p:cNvSpPr>
            <p:nvPr/>
          </p:nvSpPr>
          <p:spPr bwMode="auto">
            <a:xfrm>
              <a:off x="4572000" y="4316412"/>
              <a:ext cx="416781"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HOCH</a:t>
              </a:r>
              <a:endParaRPr lang="en-GB" altLang="en-GB"/>
            </a:p>
          </p:txBody>
        </p:sp>
        <p:sp>
          <p:nvSpPr>
            <p:cNvPr id="31913" name="Rectangle 1193"/>
            <p:cNvSpPr>
              <a:spLocks noChangeArrowheads="1"/>
            </p:cNvSpPr>
            <p:nvPr/>
          </p:nvSpPr>
          <p:spPr bwMode="auto">
            <a:xfrm>
              <a:off x="4213225" y="793749"/>
              <a:ext cx="102592"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N</a:t>
              </a:r>
              <a:endParaRPr lang="en-GB" altLang="en-GB"/>
            </a:p>
          </p:txBody>
        </p:sp>
        <p:sp>
          <p:nvSpPr>
            <p:cNvPr id="31914" name="Rectangle 1194"/>
            <p:cNvSpPr>
              <a:spLocks noChangeArrowheads="1"/>
            </p:cNvSpPr>
            <p:nvPr/>
          </p:nvSpPr>
          <p:spPr bwMode="auto">
            <a:xfrm>
              <a:off x="3722688" y="793749"/>
              <a:ext cx="205184"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HC</a:t>
              </a:r>
              <a:endParaRPr lang="en-GB" altLang="en-GB"/>
            </a:p>
          </p:txBody>
        </p:sp>
        <p:sp>
          <p:nvSpPr>
            <p:cNvPr id="31915" name="Rectangle 1195"/>
            <p:cNvSpPr>
              <a:spLocks noChangeArrowheads="1"/>
            </p:cNvSpPr>
            <p:nvPr/>
          </p:nvSpPr>
          <p:spPr bwMode="auto">
            <a:xfrm>
              <a:off x="3714750" y="1144588"/>
              <a:ext cx="416781"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HCOH</a:t>
              </a:r>
              <a:endParaRPr lang="en-GB" altLang="en-GB"/>
            </a:p>
          </p:txBody>
        </p:sp>
        <p:sp>
          <p:nvSpPr>
            <p:cNvPr id="31916" name="Rectangle 1196"/>
            <p:cNvSpPr>
              <a:spLocks noChangeArrowheads="1"/>
            </p:cNvSpPr>
            <p:nvPr/>
          </p:nvSpPr>
          <p:spPr bwMode="auto">
            <a:xfrm>
              <a:off x="3727450" y="2178049"/>
              <a:ext cx="416781"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HCOH</a:t>
              </a:r>
              <a:endParaRPr lang="en-GB" altLang="en-GB"/>
            </a:p>
          </p:txBody>
        </p:sp>
        <p:sp>
          <p:nvSpPr>
            <p:cNvPr id="31917" name="Rectangle 1197"/>
            <p:cNvSpPr>
              <a:spLocks noChangeArrowheads="1"/>
            </p:cNvSpPr>
            <p:nvPr/>
          </p:nvSpPr>
          <p:spPr bwMode="auto">
            <a:xfrm>
              <a:off x="3727450" y="1824037"/>
              <a:ext cx="416781"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HCOH</a:t>
              </a:r>
              <a:endParaRPr lang="en-GB" altLang="en-GB"/>
            </a:p>
          </p:txBody>
        </p:sp>
        <p:sp>
          <p:nvSpPr>
            <p:cNvPr id="31918" name="Rectangle 1198"/>
            <p:cNvSpPr>
              <a:spLocks noChangeArrowheads="1"/>
            </p:cNvSpPr>
            <p:nvPr/>
          </p:nvSpPr>
          <p:spPr bwMode="auto">
            <a:xfrm>
              <a:off x="3832225" y="2516187"/>
              <a:ext cx="205184"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CH</a:t>
              </a:r>
              <a:endParaRPr lang="en-GB" altLang="en-GB"/>
            </a:p>
          </p:txBody>
        </p:sp>
        <p:sp>
          <p:nvSpPr>
            <p:cNvPr id="31919" name="Rectangle 1199"/>
            <p:cNvSpPr>
              <a:spLocks noChangeArrowheads="1"/>
            </p:cNvSpPr>
            <p:nvPr/>
          </p:nvSpPr>
          <p:spPr bwMode="auto">
            <a:xfrm>
              <a:off x="4033838" y="2581274"/>
              <a:ext cx="64120" cy="13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900">
                  <a:solidFill>
                    <a:srgbClr val="000000"/>
                  </a:solidFill>
                  <a:latin typeface="Helvetica" charset="0"/>
                </a:rPr>
                <a:t>2</a:t>
              </a:r>
              <a:endParaRPr lang="en-GB" altLang="en-GB"/>
            </a:p>
          </p:txBody>
        </p:sp>
        <p:sp>
          <p:nvSpPr>
            <p:cNvPr id="31920" name="Rectangle 1200"/>
            <p:cNvSpPr>
              <a:spLocks noChangeArrowheads="1"/>
            </p:cNvSpPr>
            <p:nvPr/>
          </p:nvSpPr>
          <p:spPr bwMode="auto">
            <a:xfrm>
              <a:off x="4086225" y="2516187"/>
              <a:ext cx="211596"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OH</a:t>
              </a:r>
              <a:endParaRPr lang="en-GB" altLang="en-GB"/>
            </a:p>
          </p:txBody>
        </p:sp>
        <p:sp>
          <p:nvSpPr>
            <p:cNvPr id="31921" name="Rectangle 1201"/>
            <p:cNvSpPr>
              <a:spLocks noChangeArrowheads="1"/>
            </p:cNvSpPr>
            <p:nvPr/>
          </p:nvSpPr>
          <p:spPr bwMode="auto">
            <a:xfrm>
              <a:off x="3617913" y="1485899"/>
              <a:ext cx="416781"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HOCH</a:t>
              </a:r>
              <a:endParaRPr lang="en-GB" altLang="en-GB"/>
            </a:p>
          </p:txBody>
        </p:sp>
        <p:sp>
          <p:nvSpPr>
            <p:cNvPr id="31922" name="Rectangle 1202"/>
            <p:cNvSpPr>
              <a:spLocks noChangeArrowheads="1"/>
            </p:cNvSpPr>
            <p:nvPr/>
          </p:nvSpPr>
          <p:spPr bwMode="auto">
            <a:xfrm>
              <a:off x="5268913" y="1135062"/>
              <a:ext cx="102592"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C</a:t>
              </a:r>
              <a:endParaRPr lang="en-GB" altLang="en-GB"/>
            </a:p>
          </p:txBody>
        </p:sp>
        <p:sp>
          <p:nvSpPr>
            <p:cNvPr id="31923" name="Rectangle 1203"/>
            <p:cNvSpPr>
              <a:spLocks noChangeArrowheads="1"/>
            </p:cNvSpPr>
            <p:nvPr/>
          </p:nvSpPr>
          <p:spPr bwMode="auto">
            <a:xfrm>
              <a:off x="5175250" y="2178049"/>
              <a:ext cx="416781"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HCOH</a:t>
              </a:r>
              <a:endParaRPr lang="en-GB" altLang="en-GB"/>
            </a:p>
          </p:txBody>
        </p:sp>
        <p:sp>
          <p:nvSpPr>
            <p:cNvPr id="31924" name="Rectangle 1204"/>
            <p:cNvSpPr>
              <a:spLocks noChangeArrowheads="1"/>
            </p:cNvSpPr>
            <p:nvPr/>
          </p:nvSpPr>
          <p:spPr bwMode="auto">
            <a:xfrm>
              <a:off x="5175250" y="1824037"/>
              <a:ext cx="416781"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HCOH</a:t>
              </a:r>
              <a:endParaRPr lang="en-GB" altLang="en-GB"/>
            </a:p>
          </p:txBody>
        </p:sp>
        <p:sp>
          <p:nvSpPr>
            <p:cNvPr id="31925" name="Rectangle 1205"/>
            <p:cNvSpPr>
              <a:spLocks noChangeArrowheads="1"/>
            </p:cNvSpPr>
            <p:nvPr/>
          </p:nvSpPr>
          <p:spPr bwMode="auto">
            <a:xfrm>
              <a:off x="5278438" y="2516187"/>
              <a:ext cx="205184"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CH</a:t>
              </a:r>
              <a:endParaRPr lang="en-GB" altLang="en-GB"/>
            </a:p>
          </p:txBody>
        </p:sp>
        <p:sp>
          <p:nvSpPr>
            <p:cNvPr id="31926" name="Rectangle 1206"/>
            <p:cNvSpPr>
              <a:spLocks noChangeArrowheads="1"/>
            </p:cNvSpPr>
            <p:nvPr/>
          </p:nvSpPr>
          <p:spPr bwMode="auto">
            <a:xfrm>
              <a:off x="5480050" y="2581274"/>
              <a:ext cx="64120" cy="13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900">
                  <a:solidFill>
                    <a:srgbClr val="000000"/>
                  </a:solidFill>
                  <a:latin typeface="Helvetica" charset="0"/>
                </a:rPr>
                <a:t>2</a:t>
              </a:r>
              <a:endParaRPr lang="en-GB" altLang="en-GB"/>
            </a:p>
          </p:txBody>
        </p:sp>
        <p:sp>
          <p:nvSpPr>
            <p:cNvPr id="31927" name="Rectangle 1207"/>
            <p:cNvSpPr>
              <a:spLocks noChangeArrowheads="1"/>
            </p:cNvSpPr>
            <p:nvPr/>
          </p:nvSpPr>
          <p:spPr bwMode="auto">
            <a:xfrm>
              <a:off x="5530850" y="2516187"/>
              <a:ext cx="211596"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OH</a:t>
              </a:r>
              <a:endParaRPr lang="en-GB" altLang="en-GB"/>
            </a:p>
          </p:txBody>
        </p:sp>
        <p:sp>
          <p:nvSpPr>
            <p:cNvPr id="31928" name="Rectangle 1208"/>
            <p:cNvSpPr>
              <a:spLocks noChangeArrowheads="1"/>
            </p:cNvSpPr>
            <p:nvPr/>
          </p:nvSpPr>
          <p:spPr bwMode="auto">
            <a:xfrm>
              <a:off x="5064125" y="1485899"/>
              <a:ext cx="416781"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HOCH</a:t>
              </a:r>
              <a:endParaRPr lang="en-GB" altLang="en-GB"/>
            </a:p>
          </p:txBody>
        </p:sp>
        <p:sp>
          <p:nvSpPr>
            <p:cNvPr id="31929" name="Rectangle 1209"/>
            <p:cNvSpPr>
              <a:spLocks noChangeArrowheads="1"/>
            </p:cNvSpPr>
            <p:nvPr/>
          </p:nvSpPr>
          <p:spPr bwMode="auto">
            <a:xfrm>
              <a:off x="5607050" y="1363662"/>
              <a:ext cx="102592"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a:t>
              </a:r>
              <a:endParaRPr lang="en-GB" altLang="en-GB"/>
            </a:p>
          </p:txBody>
        </p:sp>
        <p:sp>
          <p:nvSpPr>
            <p:cNvPr id="31930" name="Rectangle 1210"/>
            <p:cNvSpPr>
              <a:spLocks noChangeArrowheads="1"/>
            </p:cNvSpPr>
            <p:nvPr/>
          </p:nvSpPr>
          <p:spPr bwMode="auto">
            <a:xfrm>
              <a:off x="5708650" y="1341437"/>
              <a:ext cx="67326" cy="13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900">
                  <a:solidFill>
                    <a:srgbClr val="000000"/>
                  </a:solidFill>
                  <a:latin typeface="Helvetica" charset="0"/>
                </a:rPr>
                <a:t>+</a:t>
              </a:r>
              <a:endParaRPr lang="en-GB" altLang="en-GB"/>
            </a:p>
          </p:txBody>
        </p:sp>
        <p:sp>
          <p:nvSpPr>
            <p:cNvPr id="31931" name="Rectangle 1211"/>
            <p:cNvSpPr>
              <a:spLocks noChangeArrowheads="1"/>
            </p:cNvSpPr>
            <p:nvPr/>
          </p:nvSpPr>
          <p:spPr bwMode="auto">
            <a:xfrm>
              <a:off x="5516563" y="4175124"/>
              <a:ext cx="102592"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a:t>
              </a:r>
              <a:endParaRPr lang="en-GB" altLang="en-GB"/>
            </a:p>
          </p:txBody>
        </p:sp>
        <p:sp>
          <p:nvSpPr>
            <p:cNvPr id="31932" name="Rectangle 1212"/>
            <p:cNvSpPr>
              <a:spLocks noChangeArrowheads="1"/>
            </p:cNvSpPr>
            <p:nvPr/>
          </p:nvSpPr>
          <p:spPr bwMode="auto">
            <a:xfrm>
              <a:off x="5619750" y="4152899"/>
              <a:ext cx="67326" cy="13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900">
                  <a:solidFill>
                    <a:srgbClr val="000000"/>
                  </a:solidFill>
                  <a:latin typeface="Helvetica" charset="0"/>
                </a:rPr>
                <a:t>+</a:t>
              </a:r>
              <a:endParaRPr lang="en-GB" altLang="en-GB"/>
            </a:p>
          </p:txBody>
        </p:sp>
        <p:sp>
          <p:nvSpPr>
            <p:cNvPr id="31933" name="Rectangle 1213"/>
            <p:cNvSpPr>
              <a:spLocks noChangeArrowheads="1"/>
            </p:cNvSpPr>
            <p:nvPr/>
          </p:nvSpPr>
          <p:spPr bwMode="auto">
            <a:xfrm>
              <a:off x="6575425" y="4630737"/>
              <a:ext cx="109004"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O</a:t>
              </a:r>
              <a:endParaRPr lang="en-GB" altLang="en-GB"/>
            </a:p>
          </p:txBody>
        </p:sp>
        <p:sp>
          <p:nvSpPr>
            <p:cNvPr id="31934" name="Rectangle 1214"/>
            <p:cNvSpPr>
              <a:spLocks noChangeArrowheads="1"/>
            </p:cNvSpPr>
            <p:nvPr/>
          </p:nvSpPr>
          <p:spPr bwMode="auto">
            <a:xfrm>
              <a:off x="6461125" y="3624263"/>
              <a:ext cx="102592"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N</a:t>
              </a:r>
              <a:endParaRPr lang="en-GB" altLang="en-GB"/>
            </a:p>
          </p:txBody>
        </p:sp>
        <p:sp>
          <p:nvSpPr>
            <p:cNvPr id="31935" name="Rectangle 1215"/>
            <p:cNvSpPr>
              <a:spLocks noChangeArrowheads="1"/>
            </p:cNvSpPr>
            <p:nvPr/>
          </p:nvSpPr>
          <p:spPr bwMode="auto">
            <a:xfrm>
              <a:off x="6562725" y="3602037"/>
              <a:ext cx="67326" cy="13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900">
                  <a:solidFill>
                    <a:srgbClr val="000000"/>
                  </a:solidFill>
                  <a:latin typeface="Helvetica" charset="0"/>
                </a:rPr>
                <a:t>+</a:t>
              </a:r>
              <a:endParaRPr lang="en-GB" altLang="en-GB"/>
            </a:p>
          </p:txBody>
        </p:sp>
        <p:sp>
          <p:nvSpPr>
            <p:cNvPr id="31936" name="Rectangle 1216"/>
            <p:cNvSpPr>
              <a:spLocks noChangeArrowheads="1"/>
            </p:cNvSpPr>
            <p:nvPr/>
          </p:nvSpPr>
          <p:spPr bwMode="auto">
            <a:xfrm>
              <a:off x="6618288" y="3624263"/>
              <a:ext cx="102592"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a:t>
              </a:r>
              <a:endParaRPr lang="en-GB" altLang="en-GB"/>
            </a:p>
          </p:txBody>
        </p:sp>
        <p:sp>
          <p:nvSpPr>
            <p:cNvPr id="31937" name="Rectangle 1217"/>
            <p:cNvSpPr>
              <a:spLocks noChangeArrowheads="1"/>
            </p:cNvSpPr>
            <p:nvPr/>
          </p:nvSpPr>
          <p:spPr bwMode="auto">
            <a:xfrm>
              <a:off x="6719888" y="3697287"/>
              <a:ext cx="64120" cy="13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900">
                  <a:solidFill>
                    <a:srgbClr val="000000"/>
                  </a:solidFill>
                  <a:latin typeface="Helvetica" charset="0"/>
                </a:rPr>
                <a:t>2</a:t>
              </a:r>
              <a:endParaRPr lang="en-GB" altLang="en-GB"/>
            </a:p>
          </p:txBody>
        </p:sp>
        <p:sp>
          <p:nvSpPr>
            <p:cNvPr id="31938" name="Rectangle 1218"/>
            <p:cNvSpPr>
              <a:spLocks noChangeArrowheads="1"/>
            </p:cNvSpPr>
            <p:nvPr/>
          </p:nvSpPr>
          <p:spPr bwMode="auto">
            <a:xfrm>
              <a:off x="6978650" y="3624263"/>
              <a:ext cx="7620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Symbol" pitchFamily="18" charset="2"/>
                </a:rPr>
                <a:t>b</a:t>
              </a:r>
              <a:endParaRPr lang="en-GB" altLang="en-GB">
                <a:latin typeface="Symbol" pitchFamily="18" charset="2"/>
              </a:endParaRPr>
            </a:p>
          </p:txBody>
        </p:sp>
        <p:sp>
          <p:nvSpPr>
            <p:cNvPr id="31939" name="Rectangle 1219"/>
            <p:cNvSpPr>
              <a:spLocks noChangeArrowheads="1"/>
            </p:cNvSpPr>
            <p:nvPr/>
          </p:nvSpPr>
          <p:spPr bwMode="auto">
            <a:xfrm>
              <a:off x="7054850" y="3624263"/>
              <a:ext cx="102592"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A</a:t>
              </a:r>
              <a:endParaRPr lang="en-GB" altLang="en-GB"/>
            </a:p>
          </p:txBody>
        </p:sp>
        <p:sp>
          <p:nvSpPr>
            <p:cNvPr id="31940" name="Rectangle 1220"/>
            <p:cNvSpPr>
              <a:spLocks noChangeArrowheads="1"/>
            </p:cNvSpPr>
            <p:nvPr/>
          </p:nvSpPr>
          <p:spPr bwMode="auto">
            <a:xfrm>
              <a:off x="5975350" y="3624263"/>
              <a:ext cx="102592"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a:t>
              </a:r>
              <a:endParaRPr lang="en-GB" altLang="en-GB"/>
            </a:p>
          </p:txBody>
        </p:sp>
        <p:sp>
          <p:nvSpPr>
            <p:cNvPr id="31941" name="Rectangle 1221"/>
            <p:cNvSpPr>
              <a:spLocks noChangeArrowheads="1"/>
            </p:cNvSpPr>
            <p:nvPr/>
          </p:nvSpPr>
          <p:spPr bwMode="auto">
            <a:xfrm>
              <a:off x="6075363" y="3689348"/>
              <a:ext cx="64120" cy="13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900">
                  <a:solidFill>
                    <a:srgbClr val="000000"/>
                  </a:solidFill>
                  <a:latin typeface="Helvetica" charset="0"/>
                </a:rPr>
                <a:t>2</a:t>
              </a:r>
              <a:endParaRPr lang="en-GB" altLang="en-GB"/>
            </a:p>
          </p:txBody>
        </p:sp>
        <p:sp>
          <p:nvSpPr>
            <p:cNvPr id="31942" name="Rectangle 1222"/>
            <p:cNvSpPr>
              <a:spLocks noChangeArrowheads="1"/>
            </p:cNvSpPr>
            <p:nvPr/>
          </p:nvSpPr>
          <p:spPr bwMode="auto">
            <a:xfrm>
              <a:off x="6127750" y="3624263"/>
              <a:ext cx="102592"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C</a:t>
              </a:r>
              <a:endParaRPr lang="en-GB" altLang="en-GB"/>
            </a:p>
          </p:txBody>
        </p:sp>
        <p:sp>
          <p:nvSpPr>
            <p:cNvPr id="31943" name="Rectangle 1223"/>
            <p:cNvSpPr>
              <a:spLocks noChangeArrowheads="1"/>
            </p:cNvSpPr>
            <p:nvPr/>
          </p:nvSpPr>
          <p:spPr bwMode="auto">
            <a:xfrm>
              <a:off x="6127750" y="3973512"/>
              <a:ext cx="314189"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COH</a:t>
              </a:r>
              <a:endParaRPr lang="en-GB" altLang="en-GB"/>
            </a:p>
          </p:txBody>
        </p:sp>
        <p:sp>
          <p:nvSpPr>
            <p:cNvPr id="31944" name="Rectangle 1224"/>
            <p:cNvSpPr>
              <a:spLocks noChangeArrowheads="1"/>
            </p:cNvSpPr>
            <p:nvPr/>
          </p:nvSpPr>
          <p:spPr bwMode="auto">
            <a:xfrm>
              <a:off x="6040438" y="5003799"/>
              <a:ext cx="205184"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HC</a:t>
              </a:r>
              <a:endParaRPr lang="en-GB" altLang="en-GB"/>
            </a:p>
          </p:txBody>
        </p:sp>
        <p:sp>
          <p:nvSpPr>
            <p:cNvPr id="31945" name="Rectangle 1225"/>
            <p:cNvSpPr>
              <a:spLocks noChangeArrowheads="1"/>
            </p:cNvSpPr>
            <p:nvPr/>
          </p:nvSpPr>
          <p:spPr bwMode="auto">
            <a:xfrm>
              <a:off x="6040438" y="4652962"/>
              <a:ext cx="416781"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HCOH</a:t>
              </a:r>
              <a:endParaRPr lang="en-GB" altLang="en-GB"/>
            </a:p>
          </p:txBody>
        </p:sp>
        <p:sp>
          <p:nvSpPr>
            <p:cNvPr id="31946" name="Rectangle 1226"/>
            <p:cNvSpPr>
              <a:spLocks noChangeArrowheads="1"/>
            </p:cNvSpPr>
            <p:nvPr/>
          </p:nvSpPr>
          <p:spPr bwMode="auto">
            <a:xfrm>
              <a:off x="6145213" y="5345112"/>
              <a:ext cx="205184"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CH</a:t>
              </a:r>
              <a:endParaRPr lang="en-GB" altLang="en-GB"/>
            </a:p>
          </p:txBody>
        </p:sp>
        <p:sp>
          <p:nvSpPr>
            <p:cNvPr id="31947" name="Rectangle 1227"/>
            <p:cNvSpPr>
              <a:spLocks noChangeArrowheads="1"/>
            </p:cNvSpPr>
            <p:nvPr/>
          </p:nvSpPr>
          <p:spPr bwMode="auto">
            <a:xfrm>
              <a:off x="6346825" y="5410199"/>
              <a:ext cx="64120" cy="13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900">
                  <a:solidFill>
                    <a:srgbClr val="000000"/>
                  </a:solidFill>
                  <a:latin typeface="Helvetica" charset="0"/>
                </a:rPr>
                <a:t>2</a:t>
              </a:r>
              <a:endParaRPr lang="en-GB" altLang="en-GB"/>
            </a:p>
          </p:txBody>
        </p:sp>
        <p:sp>
          <p:nvSpPr>
            <p:cNvPr id="31948" name="Rectangle 1228"/>
            <p:cNvSpPr>
              <a:spLocks noChangeArrowheads="1"/>
            </p:cNvSpPr>
            <p:nvPr/>
          </p:nvSpPr>
          <p:spPr bwMode="auto">
            <a:xfrm>
              <a:off x="6403975" y="5345112"/>
              <a:ext cx="211596"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OH</a:t>
              </a:r>
              <a:endParaRPr lang="en-GB" altLang="en-GB"/>
            </a:p>
          </p:txBody>
        </p:sp>
        <p:sp>
          <p:nvSpPr>
            <p:cNvPr id="31949" name="Rectangle 1229"/>
            <p:cNvSpPr>
              <a:spLocks noChangeArrowheads="1"/>
            </p:cNvSpPr>
            <p:nvPr/>
          </p:nvSpPr>
          <p:spPr bwMode="auto">
            <a:xfrm>
              <a:off x="5930900" y="4316412"/>
              <a:ext cx="416781"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HOCH</a:t>
              </a:r>
              <a:endParaRPr lang="en-GB" altLang="en-GB"/>
            </a:p>
          </p:txBody>
        </p:sp>
        <p:sp>
          <p:nvSpPr>
            <p:cNvPr id="31950" name="Rectangle 1230"/>
            <p:cNvSpPr>
              <a:spLocks noChangeArrowheads="1"/>
            </p:cNvSpPr>
            <p:nvPr/>
          </p:nvSpPr>
          <p:spPr bwMode="auto">
            <a:xfrm>
              <a:off x="5467350" y="2932112"/>
              <a:ext cx="721351"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Ketoamine</a:t>
              </a:r>
              <a:endParaRPr lang="en-GB" altLang="en-GB"/>
            </a:p>
          </p:txBody>
        </p:sp>
        <p:sp>
          <p:nvSpPr>
            <p:cNvPr id="31951" name="Rectangle 1231"/>
            <p:cNvSpPr>
              <a:spLocks noChangeArrowheads="1"/>
            </p:cNvSpPr>
            <p:nvPr/>
          </p:nvSpPr>
          <p:spPr bwMode="auto">
            <a:xfrm>
              <a:off x="3675063" y="2847974"/>
              <a:ext cx="594715"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Aldimine</a:t>
              </a:r>
              <a:endParaRPr lang="en-GB" altLang="en-GB"/>
            </a:p>
          </p:txBody>
        </p:sp>
        <p:sp>
          <p:nvSpPr>
            <p:cNvPr id="31952" name="Rectangle 1232"/>
            <p:cNvSpPr>
              <a:spLocks noChangeArrowheads="1"/>
            </p:cNvSpPr>
            <p:nvPr/>
          </p:nvSpPr>
          <p:spPr bwMode="auto">
            <a:xfrm>
              <a:off x="3675063" y="3014662"/>
              <a:ext cx="844783"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(Schiff base)</a:t>
              </a:r>
              <a:endParaRPr lang="en-GB" altLang="en-GB"/>
            </a:p>
          </p:txBody>
        </p:sp>
        <p:sp>
          <p:nvSpPr>
            <p:cNvPr id="31953" name="Rectangle 1233"/>
            <p:cNvSpPr>
              <a:spLocks noChangeArrowheads="1"/>
            </p:cNvSpPr>
            <p:nvPr/>
          </p:nvSpPr>
          <p:spPr bwMode="auto">
            <a:xfrm>
              <a:off x="4598988" y="793749"/>
              <a:ext cx="7620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Symbol" pitchFamily="18" charset="2"/>
                </a:rPr>
                <a:t>b</a:t>
              </a:r>
              <a:endParaRPr lang="en-GB" altLang="en-GB"/>
            </a:p>
          </p:txBody>
        </p:sp>
        <p:sp>
          <p:nvSpPr>
            <p:cNvPr id="31954" name="Rectangle 1234"/>
            <p:cNvSpPr>
              <a:spLocks noChangeArrowheads="1"/>
            </p:cNvSpPr>
            <p:nvPr/>
          </p:nvSpPr>
          <p:spPr bwMode="auto">
            <a:xfrm>
              <a:off x="4673600" y="793749"/>
              <a:ext cx="102592"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A</a:t>
              </a:r>
              <a:endParaRPr lang="en-GB" altLang="en-GB"/>
            </a:p>
          </p:txBody>
        </p:sp>
        <p:sp>
          <p:nvSpPr>
            <p:cNvPr id="31955" name="Rectangle 1235"/>
            <p:cNvSpPr>
              <a:spLocks noChangeArrowheads="1"/>
            </p:cNvSpPr>
            <p:nvPr/>
          </p:nvSpPr>
          <p:spPr bwMode="auto">
            <a:xfrm>
              <a:off x="5278438" y="793749"/>
              <a:ext cx="205184"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CH</a:t>
              </a:r>
              <a:endParaRPr lang="en-GB" altLang="en-GB"/>
            </a:p>
          </p:txBody>
        </p:sp>
        <p:sp>
          <p:nvSpPr>
            <p:cNvPr id="31956" name="Rectangle 1236"/>
            <p:cNvSpPr>
              <a:spLocks noChangeArrowheads="1"/>
            </p:cNvSpPr>
            <p:nvPr/>
          </p:nvSpPr>
          <p:spPr bwMode="auto">
            <a:xfrm>
              <a:off x="5480050" y="868362"/>
              <a:ext cx="64120" cy="13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900">
                  <a:solidFill>
                    <a:srgbClr val="000000"/>
                  </a:solidFill>
                  <a:latin typeface="Helvetica" charset="0"/>
                </a:rPr>
                <a:t>2</a:t>
              </a:r>
              <a:endParaRPr lang="en-GB" altLang="en-GB"/>
            </a:p>
          </p:txBody>
        </p:sp>
        <p:sp>
          <p:nvSpPr>
            <p:cNvPr id="31957" name="Rectangle 1237"/>
            <p:cNvSpPr>
              <a:spLocks noChangeArrowheads="1"/>
            </p:cNvSpPr>
            <p:nvPr/>
          </p:nvSpPr>
          <p:spPr bwMode="auto">
            <a:xfrm>
              <a:off x="5537200" y="793749"/>
              <a:ext cx="205184"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NH</a:t>
              </a:r>
              <a:endParaRPr lang="en-GB" altLang="en-GB"/>
            </a:p>
          </p:txBody>
        </p:sp>
        <p:sp>
          <p:nvSpPr>
            <p:cNvPr id="31958" name="Rectangle 1238"/>
            <p:cNvSpPr>
              <a:spLocks noChangeArrowheads="1"/>
            </p:cNvSpPr>
            <p:nvPr/>
          </p:nvSpPr>
          <p:spPr bwMode="auto">
            <a:xfrm>
              <a:off x="5940425" y="793749"/>
              <a:ext cx="7620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Symbol" pitchFamily="18" charset="2"/>
                </a:rPr>
                <a:t>b</a:t>
              </a:r>
              <a:endParaRPr lang="en-GB" altLang="en-GB">
                <a:latin typeface="Symbol" pitchFamily="18" charset="2"/>
              </a:endParaRPr>
            </a:p>
          </p:txBody>
        </p:sp>
        <p:sp>
          <p:nvSpPr>
            <p:cNvPr id="31959" name="Rectangle 1239"/>
            <p:cNvSpPr>
              <a:spLocks noChangeArrowheads="1"/>
            </p:cNvSpPr>
            <p:nvPr/>
          </p:nvSpPr>
          <p:spPr bwMode="auto">
            <a:xfrm>
              <a:off x="6018213" y="793749"/>
              <a:ext cx="102592"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A</a:t>
              </a:r>
              <a:endParaRPr lang="en-GB" altLang="en-GB"/>
            </a:p>
          </p:txBody>
        </p:sp>
        <p:sp>
          <p:nvSpPr>
            <p:cNvPr id="31960" name="Rectangle 1240"/>
            <p:cNvSpPr>
              <a:spLocks noChangeArrowheads="1"/>
            </p:cNvSpPr>
            <p:nvPr/>
          </p:nvSpPr>
          <p:spPr bwMode="auto">
            <a:xfrm>
              <a:off x="5641975" y="1135062"/>
              <a:ext cx="109004"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O</a:t>
              </a:r>
              <a:endParaRPr lang="en-GB" altLang="en-GB"/>
            </a:p>
          </p:txBody>
        </p:sp>
        <p:sp>
          <p:nvSpPr>
            <p:cNvPr id="31961" name="Rectangle 1241"/>
            <p:cNvSpPr>
              <a:spLocks noChangeArrowheads="1"/>
            </p:cNvSpPr>
            <p:nvPr/>
          </p:nvSpPr>
          <p:spPr bwMode="auto">
            <a:xfrm>
              <a:off x="6242050" y="1135062"/>
              <a:ext cx="102592"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C</a:t>
              </a:r>
              <a:endParaRPr lang="en-GB" altLang="en-GB"/>
            </a:p>
          </p:txBody>
        </p:sp>
        <p:sp>
          <p:nvSpPr>
            <p:cNvPr id="31962" name="Rectangle 1242"/>
            <p:cNvSpPr>
              <a:spLocks noChangeArrowheads="1"/>
            </p:cNvSpPr>
            <p:nvPr/>
          </p:nvSpPr>
          <p:spPr bwMode="auto">
            <a:xfrm>
              <a:off x="6140450" y="2178049"/>
              <a:ext cx="416781"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HCOH</a:t>
              </a:r>
              <a:endParaRPr lang="en-GB" altLang="en-GB"/>
            </a:p>
          </p:txBody>
        </p:sp>
        <p:sp>
          <p:nvSpPr>
            <p:cNvPr id="31963" name="Rectangle 1243"/>
            <p:cNvSpPr>
              <a:spLocks noChangeArrowheads="1"/>
            </p:cNvSpPr>
            <p:nvPr/>
          </p:nvSpPr>
          <p:spPr bwMode="auto">
            <a:xfrm>
              <a:off x="6140450" y="1824037"/>
              <a:ext cx="416781"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HCOH</a:t>
              </a:r>
              <a:endParaRPr lang="en-GB" altLang="en-GB"/>
            </a:p>
          </p:txBody>
        </p:sp>
        <p:sp>
          <p:nvSpPr>
            <p:cNvPr id="31964" name="Rectangle 1244"/>
            <p:cNvSpPr>
              <a:spLocks noChangeArrowheads="1"/>
            </p:cNvSpPr>
            <p:nvPr/>
          </p:nvSpPr>
          <p:spPr bwMode="auto">
            <a:xfrm>
              <a:off x="6246813" y="2516187"/>
              <a:ext cx="205184"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CH</a:t>
              </a:r>
              <a:endParaRPr lang="en-GB" altLang="en-GB"/>
            </a:p>
          </p:txBody>
        </p:sp>
        <p:sp>
          <p:nvSpPr>
            <p:cNvPr id="31965" name="Rectangle 1245"/>
            <p:cNvSpPr>
              <a:spLocks noChangeArrowheads="1"/>
            </p:cNvSpPr>
            <p:nvPr/>
          </p:nvSpPr>
          <p:spPr bwMode="auto">
            <a:xfrm>
              <a:off x="6448425" y="2581274"/>
              <a:ext cx="64120" cy="13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900">
                  <a:solidFill>
                    <a:srgbClr val="000000"/>
                  </a:solidFill>
                  <a:latin typeface="Helvetica" charset="0"/>
                </a:rPr>
                <a:t>2</a:t>
              </a:r>
              <a:endParaRPr lang="en-GB" altLang="en-GB"/>
            </a:p>
          </p:txBody>
        </p:sp>
        <p:sp>
          <p:nvSpPr>
            <p:cNvPr id="31966" name="Rectangle 1246"/>
            <p:cNvSpPr>
              <a:spLocks noChangeArrowheads="1"/>
            </p:cNvSpPr>
            <p:nvPr/>
          </p:nvSpPr>
          <p:spPr bwMode="auto">
            <a:xfrm>
              <a:off x="6500813" y="2516187"/>
              <a:ext cx="211596"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OH</a:t>
              </a:r>
              <a:endParaRPr lang="en-GB" altLang="en-GB"/>
            </a:p>
          </p:txBody>
        </p:sp>
        <p:sp>
          <p:nvSpPr>
            <p:cNvPr id="31967" name="Rectangle 1247"/>
            <p:cNvSpPr>
              <a:spLocks noChangeArrowheads="1"/>
            </p:cNvSpPr>
            <p:nvPr/>
          </p:nvSpPr>
          <p:spPr bwMode="auto">
            <a:xfrm>
              <a:off x="6032500" y="1485899"/>
              <a:ext cx="416781"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HOCH</a:t>
              </a:r>
              <a:endParaRPr lang="en-GB" altLang="en-GB"/>
            </a:p>
          </p:txBody>
        </p:sp>
        <p:sp>
          <p:nvSpPr>
            <p:cNvPr id="31968" name="Rectangle 1248"/>
            <p:cNvSpPr>
              <a:spLocks noChangeArrowheads="1"/>
            </p:cNvSpPr>
            <p:nvPr/>
          </p:nvSpPr>
          <p:spPr bwMode="auto">
            <a:xfrm>
              <a:off x="6615113" y="1135062"/>
              <a:ext cx="109004"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O</a:t>
              </a:r>
              <a:endParaRPr lang="en-GB" altLang="en-GB"/>
            </a:p>
          </p:txBody>
        </p:sp>
        <p:sp>
          <p:nvSpPr>
            <p:cNvPr id="31969" name="Rectangle 1249"/>
            <p:cNvSpPr>
              <a:spLocks noChangeArrowheads="1"/>
            </p:cNvSpPr>
            <p:nvPr/>
          </p:nvSpPr>
          <p:spPr bwMode="auto">
            <a:xfrm>
              <a:off x="6246813" y="793749"/>
              <a:ext cx="205184"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CH</a:t>
              </a:r>
              <a:endParaRPr lang="en-GB" altLang="en-GB"/>
            </a:p>
          </p:txBody>
        </p:sp>
        <p:sp>
          <p:nvSpPr>
            <p:cNvPr id="31970" name="Rectangle 1250"/>
            <p:cNvSpPr>
              <a:spLocks noChangeArrowheads="1"/>
            </p:cNvSpPr>
            <p:nvPr/>
          </p:nvSpPr>
          <p:spPr bwMode="auto">
            <a:xfrm>
              <a:off x="6453188" y="868362"/>
              <a:ext cx="64120" cy="13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900">
                  <a:solidFill>
                    <a:srgbClr val="000000"/>
                  </a:solidFill>
                  <a:latin typeface="Helvetica" charset="0"/>
                </a:rPr>
                <a:t>2</a:t>
              </a:r>
              <a:endParaRPr lang="en-GB" altLang="en-GB"/>
            </a:p>
          </p:txBody>
        </p:sp>
        <p:sp>
          <p:nvSpPr>
            <p:cNvPr id="31971" name="Rectangle 1251"/>
            <p:cNvSpPr>
              <a:spLocks noChangeArrowheads="1"/>
            </p:cNvSpPr>
            <p:nvPr/>
          </p:nvSpPr>
          <p:spPr bwMode="auto">
            <a:xfrm>
              <a:off x="6507163" y="793749"/>
              <a:ext cx="102592"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N</a:t>
              </a:r>
              <a:endParaRPr lang="en-GB" altLang="en-GB"/>
            </a:p>
          </p:txBody>
        </p:sp>
        <p:sp>
          <p:nvSpPr>
            <p:cNvPr id="31972" name="Rectangle 1252"/>
            <p:cNvSpPr>
              <a:spLocks noChangeArrowheads="1"/>
            </p:cNvSpPr>
            <p:nvPr/>
          </p:nvSpPr>
          <p:spPr bwMode="auto">
            <a:xfrm>
              <a:off x="6605588" y="771524"/>
              <a:ext cx="67326" cy="13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900">
                  <a:solidFill>
                    <a:srgbClr val="000000"/>
                  </a:solidFill>
                  <a:latin typeface="Helvetica" charset="0"/>
                </a:rPr>
                <a:t>+</a:t>
              </a:r>
              <a:endParaRPr lang="en-GB" altLang="en-GB"/>
            </a:p>
          </p:txBody>
        </p:sp>
        <p:sp>
          <p:nvSpPr>
            <p:cNvPr id="31973" name="Rectangle 1253"/>
            <p:cNvSpPr>
              <a:spLocks noChangeArrowheads="1"/>
            </p:cNvSpPr>
            <p:nvPr/>
          </p:nvSpPr>
          <p:spPr bwMode="auto">
            <a:xfrm>
              <a:off x="6662738" y="793749"/>
              <a:ext cx="102592"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a:t>
              </a:r>
              <a:endParaRPr lang="en-GB" altLang="en-GB"/>
            </a:p>
          </p:txBody>
        </p:sp>
        <p:sp>
          <p:nvSpPr>
            <p:cNvPr id="31974" name="Rectangle 1254"/>
            <p:cNvSpPr>
              <a:spLocks noChangeArrowheads="1"/>
            </p:cNvSpPr>
            <p:nvPr/>
          </p:nvSpPr>
          <p:spPr bwMode="auto">
            <a:xfrm>
              <a:off x="6764338" y="868362"/>
              <a:ext cx="64120" cy="13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900">
                  <a:solidFill>
                    <a:srgbClr val="000000"/>
                  </a:solidFill>
                  <a:latin typeface="Helvetica" charset="0"/>
                </a:rPr>
                <a:t>2</a:t>
              </a:r>
              <a:endParaRPr lang="en-GB" altLang="en-GB"/>
            </a:p>
          </p:txBody>
        </p:sp>
        <p:sp>
          <p:nvSpPr>
            <p:cNvPr id="31975" name="Rectangle 1255"/>
            <p:cNvSpPr>
              <a:spLocks noChangeArrowheads="1"/>
            </p:cNvSpPr>
            <p:nvPr/>
          </p:nvSpPr>
          <p:spPr bwMode="auto">
            <a:xfrm>
              <a:off x="7002463" y="793749"/>
              <a:ext cx="7620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Symbol" pitchFamily="18" charset="2"/>
                </a:rPr>
                <a:t>b</a:t>
              </a:r>
              <a:endParaRPr lang="en-GB" altLang="en-GB">
                <a:latin typeface="Symbol" pitchFamily="18" charset="2"/>
              </a:endParaRPr>
            </a:p>
          </p:txBody>
        </p:sp>
        <p:sp>
          <p:nvSpPr>
            <p:cNvPr id="31976" name="Rectangle 1256"/>
            <p:cNvSpPr>
              <a:spLocks noChangeArrowheads="1"/>
            </p:cNvSpPr>
            <p:nvPr/>
          </p:nvSpPr>
          <p:spPr bwMode="auto">
            <a:xfrm>
              <a:off x="7075488" y="793749"/>
              <a:ext cx="102592"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A</a:t>
              </a:r>
              <a:endParaRPr lang="en-GB" altLang="en-GB"/>
            </a:p>
          </p:txBody>
        </p:sp>
        <p:sp>
          <p:nvSpPr>
            <p:cNvPr id="31977" name="Rectangle 1257"/>
            <p:cNvSpPr>
              <a:spLocks noChangeArrowheads="1"/>
            </p:cNvSpPr>
            <p:nvPr/>
          </p:nvSpPr>
          <p:spPr bwMode="auto">
            <a:xfrm>
              <a:off x="2303463" y="1481137"/>
              <a:ext cx="102592"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a:t>
              </a:r>
              <a:endParaRPr lang="en-GB" altLang="en-GB"/>
            </a:p>
          </p:txBody>
        </p:sp>
        <p:sp>
          <p:nvSpPr>
            <p:cNvPr id="31978" name="Rectangle 1258"/>
            <p:cNvSpPr>
              <a:spLocks noChangeArrowheads="1"/>
            </p:cNvSpPr>
            <p:nvPr/>
          </p:nvSpPr>
          <p:spPr bwMode="auto">
            <a:xfrm>
              <a:off x="2403475" y="1555749"/>
              <a:ext cx="64120" cy="13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900">
                  <a:solidFill>
                    <a:srgbClr val="000000"/>
                  </a:solidFill>
                  <a:latin typeface="Helvetica" charset="0"/>
                </a:rPr>
                <a:t>2</a:t>
              </a:r>
              <a:endParaRPr lang="en-GB" altLang="en-GB"/>
            </a:p>
          </p:txBody>
        </p:sp>
        <p:sp>
          <p:nvSpPr>
            <p:cNvPr id="31979" name="Rectangle 1259"/>
            <p:cNvSpPr>
              <a:spLocks noChangeArrowheads="1"/>
            </p:cNvSpPr>
            <p:nvPr/>
          </p:nvSpPr>
          <p:spPr bwMode="auto">
            <a:xfrm>
              <a:off x="2460625" y="1481137"/>
              <a:ext cx="102592"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N</a:t>
              </a:r>
              <a:endParaRPr lang="en-GB" altLang="en-GB"/>
            </a:p>
          </p:txBody>
        </p:sp>
        <p:sp>
          <p:nvSpPr>
            <p:cNvPr id="31980" name="Rectangle 1260"/>
            <p:cNvSpPr>
              <a:spLocks noChangeArrowheads="1"/>
            </p:cNvSpPr>
            <p:nvPr/>
          </p:nvSpPr>
          <p:spPr bwMode="auto">
            <a:xfrm>
              <a:off x="2600325" y="1481137"/>
              <a:ext cx="81754"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a:t>
              </a:r>
              <a:endParaRPr lang="en-GB" altLang="en-GB"/>
            </a:p>
          </p:txBody>
        </p:sp>
        <p:sp>
          <p:nvSpPr>
            <p:cNvPr id="31981" name="Rectangle 1261"/>
            <p:cNvSpPr>
              <a:spLocks noChangeArrowheads="1"/>
            </p:cNvSpPr>
            <p:nvPr/>
          </p:nvSpPr>
          <p:spPr bwMode="auto">
            <a:xfrm>
              <a:off x="1952625" y="1481137"/>
              <a:ext cx="7620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Symbol" pitchFamily="18" charset="2"/>
                </a:rPr>
                <a:t>b</a:t>
              </a:r>
              <a:endParaRPr lang="en-GB" altLang="en-GB"/>
            </a:p>
          </p:txBody>
        </p:sp>
        <p:sp>
          <p:nvSpPr>
            <p:cNvPr id="31982" name="Rectangle 1262"/>
            <p:cNvSpPr>
              <a:spLocks noChangeArrowheads="1"/>
            </p:cNvSpPr>
            <p:nvPr/>
          </p:nvSpPr>
          <p:spPr bwMode="auto">
            <a:xfrm>
              <a:off x="2032000" y="1481137"/>
              <a:ext cx="102592"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A</a:t>
              </a:r>
              <a:endParaRPr lang="en-GB" altLang="en-GB"/>
            </a:p>
          </p:txBody>
        </p:sp>
        <p:sp>
          <p:nvSpPr>
            <p:cNvPr id="31983" name="Rectangle 1263"/>
            <p:cNvSpPr>
              <a:spLocks noChangeArrowheads="1"/>
            </p:cNvSpPr>
            <p:nvPr/>
          </p:nvSpPr>
          <p:spPr bwMode="auto">
            <a:xfrm>
              <a:off x="4322763" y="1077912"/>
              <a:ext cx="468077" cy="13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900">
                  <a:solidFill>
                    <a:srgbClr val="000000"/>
                  </a:solidFill>
                  <a:latin typeface="Helvetica" charset="0"/>
                </a:rPr>
                <a:t>Amadori</a:t>
              </a:r>
              <a:endParaRPr lang="en-GB" altLang="en-GB"/>
            </a:p>
          </p:txBody>
        </p:sp>
        <p:sp>
          <p:nvSpPr>
            <p:cNvPr id="31984" name="Rectangle 1264"/>
            <p:cNvSpPr>
              <a:spLocks noChangeArrowheads="1"/>
            </p:cNvSpPr>
            <p:nvPr/>
          </p:nvSpPr>
          <p:spPr bwMode="auto">
            <a:xfrm>
              <a:off x="4322763" y="1219199"/>
              <a:ext cx="570669" cy="13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900" dirty="0">
                  <a:solidFill>
                    <a:srgbClr val="000000"/>
                  </a:solidFill>
                  <a:latin typeface="Helvetica" charset="0"/>
                </a:rPr>
                <a:t>rearrange-</a:t>
              </a:r>
              <a:endParaRPr lang="en-GB" altLang="en-GB" dirty="0"/>
            </a:p>
          </p:txBody>
        </p:sp>
        <p:sp>
          <p:nvSpPr>
            <p:cNvPr id="31985" name="Rectangle 1265"/>
            <p:cNvSpPr>
              <a:spLocks noChangeArrowheads="1"/>
            </p:cNvSpPr>
            <p:nvPr/>
          </p:nvSpPr>
          <p:spPr bwMode="auto">
            <a:xfrm>
              <a:off x="4322763" y="1358899"/>
              <a:ext cx="275717" cy="13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900">
                  <a:solidFill>
                    <a:srgbClr val="000000"/>
                  </a:solidFill>
                  <a:latin typeface="Helvetica" charset="0"/>
                </a:rPr>
                <a:t>ment</a:t>
              </a:r>
              <a:endParaRPr lang="en-GB" altLang="en-GB"/>
            </a:p>
          </p:txBody>
        </p:sp>
        <p:sp>
          <p:nvSpPr>
            <p:cNvPr id="31986" name="Rectangle 1266"/>
            <p:cNvSpPr>
              <a:spLocks noChangeArrowheads="1"/>
            </p:cNvSpPr>
            <p:nvPr/>
          </p:nvSpPr>
          <p:spPr bwMode="auto">
            <a:xfrm>
              <a:off x="3959225" y="3609974"/>
              <a:ext cx="205184" cy="16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NH</a:t>
              </a:r>
              <a:endParaRPr lang="en-GB" altLang="en-GB"/>
            </a:p>
          </p:txBody>
        </p:sp>
        <p:sp>
          <p:nvSpPr>
            <p:cNvPr id="243" name="Rectangle 242"/>
            <p:cNvSpPr/>
            <p:nvPr/>
          </p:nvSpPr>
          <p:spPr>
            <a:xfrm>
              <a:off x="4644008" y="980727"/>
              <a:ext cx="3744416" cy="568863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a:p>
          </p:txBody>
        </p:sp>
        <p:sp>
          <p:nvSpPr>
            <p:cNvPr id="2" name="TextBox 1"/>
            <p:cNvSpPr txBox="1"/>
            <p:nvPr/>
          </p:nvSpPr>
          <p:spPr>
            <a:xfrm>
              <a:off x="4644008" y="620687"/>
              <a:ext cx="3744416" cy="585356"/>
            </a:xfrm>
            <a:prstGeom prst="rect">
              <a:avLst/>
            </a:prstGeom>
            <a:solidFill>
              <a:schemeClr val="bg1"/>
            </a:solidFill>
          </p:spPr>
          <p:txBody>
            <a:bodyPr wrap="square" rtlCol="0">
              <a:spAutoFit/>
            </a:bodyPr>
            <a:lstStyle/>
            <a:p>
              <a:endParaRPr lang="en-GB" b="1" dirty="0"/>
            </a:p>
          </p:txBody>
        </p:sp>
        <p:sp>
          <p:nvSpPr>
            <p:cNvPr id="3" name="Rectangle 2"/>
            <p:cNvSpPr/>
            <p:nvPr/>
          </p:nvSpPr>
          <p:spPr>
            <a:xfrm>
              <a:off x="4139952" y="980727"/>
              <a:ext cx="576064" cy="64807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a:p>
          </p:txBody>
        </p:sp>
        <p:sp>
          <p:nvSpPr>
            <p:cNvPr id="4" name="Rectangle 3"/>
            <p:cNvSpPr/>
            <p:nvPr/>
          </p:nvSpPr>
          <p:spPr>
            <a:xfrm>
              <a:off x="3491880" y="620687"/>
              <a:ext cx="1368152" cy="56166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p:cNvSpPr/>
            <p:nvPr/>
          </p:nvSpPr>
          <p:spPr>
            <a:xfrm>
              <a:off x="3203848" y="1412775"/>
              <a:ext cx="360040" cy="2160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p:cNvSpPr txBox="1"/>
            <p:nvPr/>
          </p:nvSpPr>
          <p:spPr>
            <a:xfrm>
              <a:off x="3995936" y="1916831"/>
              <a:ext cx="4824536" cy="2432980"/>
            </a:xfrm>
            <a:prstGeom prst="rect">
              <a:avLst/>
            </a:prstGeom>
            <a:noFill/>
          </p:spPr>
          <p:txBody>
            <a:bodyPr wrap="square" rtlCol="0">
              <a:spAutoFit/>
            </a:bodyPr>
            <a:lstStyle/>
            <a:p>
              <a:r>
                <a:rPr lang="en-GB" dirty="0" smtClean="0">
                  <a:solidFill>
                    <a:schemeClr val="bg2"/>
                  </a:solidFill>
                </a:rPr>
                <a:t>Glucose is present in the body in two forms: </a:t>
              </a:r>
            </a:p>
            <a:p>
              <a:r>
                <a:rPr lang="en-GB" dirty="0" smtClean="0">
                  <a:solidFill>
                    <a:schemeClr val="bg2"/>
                  </a:solidFill>
                </a:rPr>
                <a:t>open chain format</a:t>
              </a:r>
            </a:p>
            <a:p>
              <a:r>
                <a:rPr lang="en-GB" dirty="0">
                  <a:solidFill>
                    <a:schemeClr val="bg2"/>
                  </a:solidFill>
                </a:rPr>
                <a:t>a ring structure (majority of glucose)</a:t>
              </a:r>
            </a:p>
            <a:p>
              <a:endParaRPr lang="en-GB" dirty="0">
                <a:solidFill>
                  <a:schemeClr val="bg2"/>
                </a:solidFill>
              </a:endParaRPr>
            </a:p>
            <a:p>
              <a:endParaRPr lang="en-GB" dirty="0" smtClean="0">
                <a:solidFill>
                  <a:schemeClr val="bg2"/>
                </a:solidFill>
              </a:endParaRPr>
            </a:p>
            <a:p>
              <a:r>
                <a:rPr lang="en-GB" dirty="0" smtClean="0">
                  <a:solidFill>
                    <a:schemeClr val="bg2"/>
                  </a:solidFill>
                </a:rPr>
                <a:t>Only glucose in the open chain format will react with protein.</a:t>
              </a:r>
              <a:endParaRPr lang="en-GB" dirty="0">
                <a:solidFill>
                  <a:schemeClr val="bg2"/>
                </a:solidFill>
              </a:endParaRPr>
            </a:p>
          </p:txBody>
        </p:sp>
        <p:sp>
          <p:nvSpPr>
            <p:cNvPr id="7" name="TextBox 6"/>
            <p:cNvSpPr txBox="1"/>
            <p:nvPr/>
          </p:nvSpPr>
          <p:spPr>
            <a:xfrm>
              <a:off x="251520" y="2852935"/>
              <a:ext cx="1800200" cy="4091831"/>
            </a:xfrm>
            <a:prstGeom prst="rect">
              <a:avLst/>
            </a:prstGeom>
            <a:noFill/>
          </p:spPr>
          <p:txBody>
            <a:bodyPr wrap="square" rtlCol="0">
              <a:spAutoFit/>
            </a:bodyPr>
            <a:lstStyle/>
            <a:p>
              <a:r>
                <a:rPr lang="en-GB" dirty="0" smtClean="0">
                  <a:solidFill>
                    <a:schemeClr val="bg2"/>
                  </a:solidFill>
                </a:rPr>
                <a:t>All proteins will react with glucose in the open chain format. </a:t>
              </a:r>
            </a:p>
            <a:p>
              <a:endParaRPr lang="en-GB" dirty="0">
                <a:solidFill>
                  <a:schemeClr val="bg2"/>
                </a:solidFill>
              </a:endParaRPr>
            </a:p>
            <a:p>
              <a:r>
                <a:rPr lang="en-GB" dirty="0" smtClean="0">
                  <a:solidFill>
                    <a:schemeClr val="bg2"/>
                  </a:solidFill>
                </a:rPr>
                <a:t>The amino acid Lys is the usual site of reaction: in </a:t>
              </a:r>
              <a:r>
                <a:rPr lang="en-GB" dirty="0" err="1" smtClean="0">
                  <a:solidFill>
                    <a:schemeClr val="bg2"/>
                  </a:solidFill>
                </a:rPr>
                <a:t>Hb</a:t>
              </a:r>
              <a:r>
                <a:rPr lang="en-GB" dirty="0" smtClean="0">
                  <a:solidFill>
                    <a:schemeClr val="bg2"/>
                  </a:solidFill>
                </a:rPr>
                <a:t> the N-terminal Val is favoured</a:t>
              </a:r>
              <a:endParaRPr lang="en-GB" dirty="0">
                <a:solidFill>
                  <a:schemeClr val="bg2"/>
                </a:solidFill>
              </a:endParaRPr>
            </a:p>
          </p:txBody>
        </p:sp>
        <p:cxnSp>
          <p:nvCxnSpPr>
            <p:cNvPr id="9" name="Straight Arrow Connector 8"/>
            <p:cNvCxnSpPr/>
            <p:nvPr/>
          </p:nvCxnSpPr>
          <p:spPr>
            <a:xfrm flipH="1" flipV="1">
              <a:off x="3347864" y="1772816"/>
              <a:ext cx="720080" cy="5400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H="1">
              <a:off x="3397324" y="2883012"/>
              <a:ext cx="648072" cy="64807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stCxn id="7" idx="0"/>
            </p:cNvCxnSpPr>
            <p:nvPr/>
          </p:nvCxnSpPr>
          <p:spPr>
            <a:xfrm flipV="1">
              <a:off x="1151620" y="1700808"/>
              <a:ext cx="756084" cy="115212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
        <p:nvSpPr>
          <p:cNvPr id="10" name="Title 9"/>
          <p:cNvSpPr>
            <a:spLocks noGrp="1"/>
          </p:cNvSpPr>
          <p:nvPr>
            <p:ph type="title"/>
          </p:nvPr>
        </p:nvSpPr>
        <p:spPr/>
        <p:txBody>
          <a:bodyPr/>
          <a:lstStyle/>
          <a:p>
            <a:r>
              <a:rPr lang="en-GB" dirty="0" smtClean="0"/>
              <a:t>Formation of HbA</a:t>
            </a:r>
            <a:r>
              <a:rPr lang="en-GB" baseline="-25000" dirty="0" smtClean="0"/>
              <a:t>1c</a:t>
            </a:r>
            <a:endParaRPr lang="en-GB" baseline="-25000" dirty="0"/>
          </a:p>
        </p:txBody>
      </p:sp>
    </p:spTree>
    <p:extLst>
      <p:ext uri="{BB962C8B-B14F-4D97-AF65-F5344CB8AC3E}">
        <p14:creationId xmlns:p14="http://schemas.microsoft.com/office/powerpoint/2010/main" val="3375796287"/>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495425" y="1453555"/>
            <a:ext cx="7155879" cy="5404445"/>
            <a:chOff x="1952625" y="548680"/>
            <a:chExt cx="7155879" cy="5760640"/>
          </a:xfrm>
        </p:grpSpPr>
        <p:sp>
          <p:nvSpPr>
            <p:cNvPr id="31747" name="Line 1027"/>
            <p:cNvSpPr>
              <a:spLocks noChangeShapeType="1"/>
            </p:cNvSpPr>
            <p:nvPr/>
          </p:nvSpPr>
          <p:spPr bwMode="auto">
            <a:xfrm flipH="1">
              <a:off x="3086100" y="823913"/>
              <a:ext cx="171450" cy="1587"/>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748" name="Line 1028"/>
            <p:cNvSpPr>
              <a:spLocks noChangeShapeType="1"/>
            </p:cNvSpPr>
            <p:nvPr/>
          </p:nvSpPr>
          <p:spPr bwMode="auto">
            <a:xfrm flipH="1">
              <a:off x="3086100" y="871538"/>
              <a:ext cx="171450" cy="1587"/>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749" name="Freeform 1029"/>
            <p:cNvSpPr>
              <a:spLocks/>
            </p:cNvSpPr>
            <p:nvPr/>
          </p:nvSpPr>
          <p:spPr bwMode="auto">
            <a:xfrm>
              <a:off x="3051175" y="4800600"/>
              <a:ext cx="346075" cy="249238"/>
            </a:xfrm>
            <a:custGeom>
              <a:avLst/>
              <a:gdLst>
                <a:gd name="T0" fmla="*/ 0 w 218"/>
                <a:gd name="T1" fmla="*/ 249238 h 157"/>
                <a:gd name="T2" fmla="*/ 346075 w 218"/>
                <a:gd name="T3" fmla="*/ 249238 h 157"/>
                <a:gd name="T4" fmla="*/ 346075 w 218"/>
                <a:gd name="T5" fmla="*/ 0 h 157"/>
                <a:gd name="T6" fmla="*/ 0 60000 65536"/>
                <a:gd name="T7" fmla="*/ 0 60000 65536"/>
                <a:gd name="T8" fmla="*/ 0 60000 65536"/>
              </a:gdLst>
              <a:ahLst/>
              <a:cxnLst>
                <a:cxn ang="T6">
                  <a:pos x="T0" y="T1"/>
                </a:cxn>
                <a:cxn ang="T7">
                  <a:pos x="T2" y="T3"/>
                </a:cxn>
                <a:cxn ang="T8">
                  <a:pos x="T4" y="T5"/>
                </a:cxn>
              </a:cxnLst>
              <a:rect l="0" t="0" r="r" b="b"/>
              <a:pathLst>
                <a:path w="218" h="157">
                  <a:moveTo>
                    <a:pt x="0" y="157"/>
                  </a:moveTo>
                  <a:lnTo>
                    <a:pt x="218" y="157"/>
                  </a:lnTo>
                  <a:lnTo>
                    <a:pt x="218" y="0"/>
                  </a:lnTo>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31750" name="Freeform 1030"/>
            <p:cNvSpPr>
              <a:spLocks/>
            </p:cNvSpPr>
            <p:nvPr/>
          </p:nvSpPr>
          <p:spPr bwMode="auto">
            <a:xfrm>
              <a:off x="3046413" y="3757613"/>
              <a:ext cx="350837" cy="801687"/>
            </a:xfrm>
            <a:custGeom>
              <a:avLst/>
              <a:gdLst>
                <a:gd name="T0" fmla="*/ 350837 w 221"/>
                <a:gd name="T1" fmla="*/ 801687 h 505"/>
                <a:gd name="T2" fmla="*/ 350837 w 221"/>
                <a:gd name="T3" fmla="*/ 223837 h 505"/>
                <a:gd name="T4" fmla="*/ 0 w 221"/>
                <a:gd name="T5" fmla="*/ 0 h 505"/>
                <a:gd name="T6" fmla="*/ 0 60000 65536"/>
                <a:gd name="T7" fmla="*/ 0 60000 65536"/>
                <a:gd name="T8" fmla="*/ 0 60000 65536"/>
              </a:gdLst>
              <a:ahLst/>
              <a:cxnLst>
                <a:cxn ang="T6">
                  <a:pos x="T0" y="T1"/>
                </a:cxn>
                <a:cxn ang="T7">
                  <a:pos x="T2" y="T3"/>
                </a:cxn>
                <a:cxn ang="T8">
                  <a:pos x="T4" y="T5"/>
                </a:cxn>
              </a:cxnLst>
              <a:rect l="0" t="0" r="r" b="b"/>
              <a:pathLst>
                <a:path w="221" h="505">
                  <a:moveTo>
                    <a:pt x="221" y="505"/>
                  </a:moveTo>
                  <a:lnTo>
                    <a:pt x="221" y="141"/>
                  </a:lnTo>
                  <a:lnTo>
                    <a:pt x="0" y="0"/>
                  </a:lnTo>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31751" name="Freeform 1031"/>
            <p:cNvSpPr>
              <a:spLocks/>
            </p:cNvSpPr>
            <p:nvPr/>
          </p:nvSpPr>
          <p:spPr bwMode="auto">
            <a:xfrm>
              <a:off x="3892550" y="4800600"/>
              <a:ext cx="346075" cy="249238"/>
            </a:xfrm>
            <a:custGeom>
              <a:avLst/>
              <a:gdLst>
                <a:gd name="T0" fmla="*/ 0 w 218"/>
                <a:gd name="T1" fmla="*/ 249238 h 157"/>
                <a:gd name="T2" fmla="*/ 346075 w 218"/>
                <a:gd name="T3" fmla="*/ 249238 h 157"/>
                <a:gd name="T4" fmla="*/ 346075 w 218"/>
                <a:gd name="T5" fmla="*/ 0 h 157"/>
                <a:gd name="T6" fmla="*/ 0 60000 65536"/>
                <a:gd name="T7" fmla="*/ 0 60000 65536"/>
                <a:gd name="T8" fmla="*/ 0 60000 65536"/>
              </a:gdLst>
              <a:ahLst/>
              <a:cxnLst>
                <a:cxn ang="T6">
                  <a:pos x="T0" y="T1"/>
                </a:cxn>
                <a:cxn ang="T7">
                  <a:pos x="T2" y="T3"/>
                </a:cxn>
                <a:cxn ang="T8">
                  <a:pos x="T4" y="T5"/>
                </a:cxn>
              </a:cxnLst>
              <a:rect l="0" t="0" r="r" b="b"/>
              <a:pathLst>
                <a:path w="218" h="157">
                  <a:moveTo>
                    <a:pt x="0" y="157"/>
                  </a:moveTo>
                  <a:lnTo>
                    <a:pt x="218" y="157"/>
                  </a:lnTo>
                  <a:lnTo>
                    <a:pt x="218" y="0"/>
                  </a:lnTo>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31752" name="Freeform 1032"/>
            <p:cNvSpPr>
              <a:spLocks/>
            </p:cNvSpPr>
            <p:nvPr/>
          </p:nvSpPr>
          <p:spPr bwMode="auto">
            <a:xfrm>
              <a:off x="3887788" y="3757613"/>
              <a:ext cx="350837" cy="801687"/>
            </a:xfrm>
            <a:custGeom>
              <a:avLst/>
              <a:gdLst>
                <a:gd name="T0" fmla="*/ 350837 w 221"/>
                <a:gd name="T1" fmla="*/ 801687 h 505"/>
                <a:gd name="T2" fmla="*/ 350837 w 221"/>
                <a:gd name="T3" fmla="*/ 223837 h 505"/>
                <a:gd name="T4" fmla="*/ 0 w 221"/>
                <a:gd name="T5" fmla="*/ 0 h 505"/>
                <a:gd name="T6" fmla="*/ 0 60000 65536"/>
                <a:gd name="T7" fmla="*/ 0 60000 65536"/>
                <a:gd name="T8" fmla="*/ 0 60000 65536"/>
              </a:gdLst>
              <a:ahLst/>
              <a:cxnLst>
                <a:cxn ang="T6">
                  <a:pos x="T0" y="T1"/>
                </a:cxn>
                <a:cxn ang="T7">
                  <a:pos x="T2" y="T3"/>
                </a:cxn>
                <a:cxn ang="T8">
                  <a:pos x="T4" y="T5"/>
                </a:cxn>
              </a:cxnLst>
              <a:rect l="0" t="0" r="r" b="b"/>
              <a:pathLst>
                <a:path w="221" h="505">
                  <a:moveTo>
                    <a:pt x="221" y="505"/>
                  </a:moveTo>
                  <a:lnTo>
                    <a:pt x="221" y="141"/>
                  </a:lnTo>
                  <a:lnTo>
                    <a:pt x="0" y="0"/>
                  </a:lnTo>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31753" name="Freeform 1033"/>
            <p:cNvSpPr>
              <a:spLocks/>
            </p:cNvSpPr>
            <p:nvPr/>
          </p:nvSpPr>
          <p:spPr bwMode="auto">
            <a:xfrm>
              <a:off x="3598863" y="2736850"/>
              <a:ext cx="893762" cy="504825"/>
            </a:xfrm>
            <a:custGeom>
              <a:avLst/>
              <a:gdLst>
                <a:gd name="T0" fmla="*/ 0 w 563"/>
                <a:gd name="T1" fmla="*/ 381000 h 318"/>
                <a:gd name="T2" fmla="*/ 4762 w 563"/>
                <a:gd name="T3" fmla="*/ 407988 h 318"/>
                <a:gd name="T4" fmla="*/ 7937 w 563"/>
                <a:gd name="T5" fmla="*/ 430213 h 318"/>
                <a:gd name="T6" fmla="*/ 22225 w 563"/>
                <a:gd name="T7" fmla="*/ 452438 h 318"/>
                <a:gd name="T8" fmla="*/ 34925 w 563"/>
                <a:gd name="T9" fmla="*/ 469900 h 318"/>
                <a:gd name="T10" fmla="*/ 57150 w 563"/>
                <a:gd name="T11" fmla="*/ 487363 h 318"/>
                <a:gd name="T12" fmla="*/ 74612 w 563"/>
                <a:gd name="T13" fmla="*/ 495300 h 318"/>
                <a:gd name="T14" fmla="*/ 100012 w 563"/>
                <a:gd name="T15" fmla="*/ 504825 h 318"/>
                <a:gd name="T16" fmla="*/ 122237 w 563"/>
                <a:gd name="T17" fmla="*/ 504825 h 318"/>
                <a:gd name="T18" fmla="*/ 771525 w 563"/>
                <a:gd name="T19" fmla="*/ 504825 h 318"/>
                <a:gd name="T20" fmla="*/ 792162 w 563"/>
                <a:gd name="T21" fmla="*/ 504825 h 318"/>
                <a:gd name="T22" fmla="*/ 819150 w 563"/>
                <a:gd name="T23" fmla="*/ 495300 h 318"/>
                <a:gd name="T24" fmla="*/ 841375 w 563"/>
                <a:gd name="T25" fmla="*/ 487363 h 318"/>
                <a:gd name="T26" fmla="*/ 858837 w 563"/>
                <a:gd name="T27" fmla="*/ 469900 h 318"/>
                <a:gd name="T28" fmla="*/ 871537 w 563"/>
                <a:gd name="T29" fmla="*/ 452438 h 318"/>
                <a:gd name="T30" fmla="*/ 884237 w 563"/>
                <a:gd name="T31" fmla="*/ 430213 h 318"/>
                <a:gd name="T32" fmla="*/ 889000 w 563"/>
                <a:gd name="T33" fmla="*/ 407988 h 318"/>
                <a:gd name="T34" fmla="*/ 893762 w 563"/>
                <a:gd name="T35" fmla="*/ 381000 h 318"/>
                <a:gd name="T36" fmla="*/ 893762 w 563"/>
                <a:gd name="T37" fmla="*/ 123825 h 318"/>
                <a:gd name="T38" fmla="*/ 889000 w 563"/>
                <a:gd name="T39" fmla="*/ 96838 h 318"/>
                <a:gd name="T40" fmla="*/ 884237 w 563"/>
                <a:gd name="T41" fmla="*/ 74613 h 318"/>
                <a:gd name="T42" fmla="*/ 871537 w 563"/>
                <a:gd name="T43" fmla="*/ 53975 h 318"/>
                <a:gd name="T44" fmla="*/ 858837 w 563"/>
                <a:gd name="T45" fmla="*/ 36513 h 318"/>
                <a:gd name="T46" fmla="*/ 841375 w 563"/>
                <a:gd name="T47" fmla="*/ 22225 h 318"/>
                <a:gd name="T48" fmla="*/ 819150 w 563"/>
                <a:gd name="T49" fmla="*/ 9525 h 318"/>
                <a:gd name="T50" fmla="*/ 792162 w 563"/>
                <a:gd name="T51" fmla="*/ 0 h 318"/>
                <a:gd name="T52" fmla="*/ 771525 w 563"/>
                <a:gd name="T53" fmla="*/ 0 h 318"/>
                <a:gd name="T54" fmla="*/ 122237 w 563"/>
                <a:gd name="T55" fmla="*/ 0 h 318"/>
                <a:gd name="T56" fmla="*/ 100012 w 563"/>
                <a:gd name="T57" fmla="*/ 0 h 318"/>
                <a:gd name="T58" fmla="*/ 74612 w 563"/>
                <a:gd name="T59" fmla="*/ 9525 h 318"/>
                <a:gd name="T60" fmla="*/ 57150 w 563"/>
                <a:gd name="T61" fmla="*/ 22225 h 318"/>
                <a:gd name="T62" fmla="*/ 34925 w 563"/>
                <a:gd name="T63" fmla="*/ 36513 h 318"/>
                <a:gd name="T64" fmla="*/ 22225 w 563"/>
                <a:gd name="T65" fmla="*/ 53975 h 318"/>
                <a:gd name="T66" fmla="*/ 7937 w 563"/>
                <a:gd name="T67" fmla="*/ 74613 h 318"/>
                <a:gd name="T68" fmla="*/ 4762 w 563"/>
                <a:gd name="T69" fmla="*/ 96838 h 318"/>
                <a:gd name="T70" fmla="*/ 0 w 563"/>
                <a:gd name="T71" fmla="*/ 123825 h 318"/>
                <a:gd name="T72" fmla="*/ 0 w 563"/>
                <a:gd name="T73" fmla="*/ 381000 h 31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563" h="318">
                  <a:moveTo>
                    <a:pt x="0" y="240"/>
                  </a:moveTo>
                  <a:lnTo>
                    <a:pt x="3" y="257"/>
                  </a:lnTo>
                  <a:lnTo>
                    <a:pt x="5" y="271"/>
                  </a:lnTo>
                  <a:lnTo>
                    <a:pt x="14" y="285"/>
                  </a:lnTo>
                  <a:lnTo>
                    <a:pt x="22" y="296"/>
                  </a:lnTo>
                  <a:lnTo>
                    <a:pt x="36" y="307"/>
                  </a:lnTo>
                  <a:lnTo>
                    <a:pt x="47" y="312"/>
                  </a:lnTo>
                  <a:lnTo>
                    <a:pt x="63" y="318"/>
                  </a:lnTo>
                  <a:lnTo>
                    <a:pt x="77" y="318"/>
                  </a:lnTo>
                  <a:lnTo>
                    <a:pt x="486" y="318"/>
                  </a:lnTo>
                  <a:lnTo>
                    <a:pt x="499" y="318"/>
                  </a:lnTo>
                  <a:lnTo>
                    <a:pt x="516" y="312"/>
                  </a:lnTo>
                  <a:lnTo>
                    <a:pt x="530" y="307"/>
                  </a:lnTo>
                  <a:lnTo>
                    <a:pt x="541" y="296"/>
                  </a:lnTo>
                  <a:lnTo>
                    <a:pt x="549" y="285"/>
                  </a:lnTo>
                  <a:lnTo>
                    <a:pt x="557" y="271"/>
                  </a:lnTo>
                  <a:lnTo>
                    <a:pt x="560" y="257"/>
                  </a:lnTo>
                  <a:lnTo>
                    <a:pt x="563" y="240"/>
                  </a:lnTo>
                  <a:lnTo>
                    <a:pt x="563" y="78"/>
                  </a:lnTo>
                  <a:lnTo>
                    <a:pt x="560" y="61"/>
                  </a:lnTo>
                  <a:lnTo>
                    <a:pt x="557" y="47"/>
                  </a:lnTo>
                  <a:lnTo>
                    <a:pt x="549" y="34"/>
                  </a:lnTo>
                  <a:lnTo>
                    <a:pt x="541" y="23"/>
                  </a:lnTo>
                  <a:lnTo>
                    <a:pt x="530" y="14"/>
                  </a:lnTo>
                  <a:lnTo>
                    <a:pt x="516" y="6"/>
                  </a:lnTo>
                  <a:lnTo>
                    <a:pt x="499" y="0"/>
                  </a:lnTo>
                  <a:lnTo>
                    <a:pt x="486" y="0"/>
                  </a:lnTo>
                  <a:lnTo>
                    <a:pt x="77" y="0"/>
                  </a:lnTo>
                  <a:lnTo>
                    <a:pt x="63" y="0"/>
                  </a:lnTo>
                  <a:lnTo>
                    <a:pt x="47" y="6"/>
                  </a:lnTo>
                  <a:lnTo>
                    <a:pt x="36" y="14"/>
                  </a:lnTo>
                  <a:lnTo>
                    <a:pt x="22" y="23"/>
                  </a:lnTo>
                  <a:lnTo>
                    <a:pt x="14" y="34"/>
                  </a:lnTo>
                  <a:lnTo>
                    <a:pt x="5" y="47"/>
                  </a:lnTo>
                  <a:lnTo>
                    <a:pt x="3" y="61"/>
                  </a:lnTo>
                  <a:lnTo>
                    <a:pt x="0" y="78"/>
                  </a:lnTo>
                  <a:lnTo>
                    <a:pt x="0" y="2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b="1"/>
            </a:p>
          </p:txBody>
        </p:sp>
        <p:sp>
          <p:nvSpPr>
            <p:cNvPr id="31754" name="Freeform 1034"/>
            <p:cNvSpPr>
              <a:spLocks/>
            </p:cNvSpPr>
            <p:nvPr/>
          </p:nvSpPr>
          <p:spPr bwMode="auto">
            <a:xfrm>
              <a:off x="3598863" y="2736850"/>
              <a:ext cx="893762" cy="504825"/>
            </a:xfrm>
            <a:custGeom>
              <a:avLst/>
              <a:gdLst>
                <a:gd name="T0" fmla="*/ 0 w 563"/>
                <a:gd name="T1" fmla="*/ 381000 h 318"/>
                <a:gd name="T2" fmla="*/ 4762 w 563"/>
                <a:gd name="T3" fmla="*/ 407988 h 318"/>
                <a:gd name="T4" fmla="*/ 7937 w 563"/>
                <a:gd name="T5" fmla="*/ 430213 h 318"/>
                <a:gd name="T6" fmla="*/ 22225 w 563"/>
                <a:gd name="T7" fmla="*/ 452438 h 318"/>
                <a:gd name="T8" fmla="*/ 34925 w 563"/>
                <a:gd name="T9" fmla="*/ 469900 h 318"/>
                <a:gd name="T10" fmla="*/ 57150 w 563"/>
                <a:gd name="T11" fmla="*/ 487363 h 318"/>
                <a:gd name="T12" fmla="*/ 74612 w 563"/>
                <a:gd name="T13" fmla="*/ 495300 h 318"/>
                <a:gd name="T14" fmla="*/ 100012 w 563"/>
                <a:gd name="T15" fmla="*/ 504825 h 318"/>
                <a:gd name="T16" fmla="*/ 122237 w 563"/>
                <a:gd name="T17" fmla="*/ 504825 h 318"/>
                <a:gd name="T18" fmla="*/ 771525 w 563"/>
                <a:gd name="T19" fmla="*/ 504825 h 318"/>
                <a:gd name="T20" fmla="*/ 792162 w 563"/>
                <a:gd name="T21" fmla="*/ 504825 h 318"/>
                <a:gd name="T22" fmla="*/ 819150 w 563"/>
                <a:gd name="T23" fmla="*/ 495300 h 318"/>
                <a:gd name="T24" fmla="*/ 841375 w 563"/>
                <a:gd name="T25" fmla="*/ 487363 h 318"/>
                <a:gd name="T26" fmla="*/ 858837 w 563"/>
                <a:gd name="T27" fmla="*/ 469900 h 318"/>
                <a:gd name="T28" fmla="*/ 871537 w 563"/>
                <a:gd name="T29" fmla="*/ 452438 h 318"/>
                <a:gd name="T30" fmla="*/ 884237 w 563"/>
                <a:gd name="T31" fmla="*/ 430213 h 318"/>
                <a:gd name="T32" fmla="*/ 889000 w 563"/>
                <a:gd name="T33" fmla="*/ 407988 h 318"/>
                <a:gd name="T34" fmla="*/ 893762 w 563"/>
                <a:gd name="T35" fmla="*/ 381000 h 318"/>
                <a:gd name="T36" fmla="*/ 893762 w 563"/>
                <a:gd name="T37" fmla="*/ 123825 h 318"/>
                <a:gd name="T38" fmla="*/ 889000 w 563"/>
                <a:gd name="T39" fmla="*/ 96838 h 318"/>
                <a:gd name="T40" fmla="*/ 884237 w 563"/>
                <a:gd name="T41" fmla="*/ 74613 h 318"/>
                <a:gd name="T42" fmla="*/ 871537 w 563"/>
                <a:gd name="T43" fmla="*/ 53975 h 318"/>
                <a:gd name="T44" fmla="*/ 858837 w 563"/>
                <a:gd name="T45" fmla="*/ 36513 h 318"/>
                <a:gd name="T46" fmla="*/ 841375 w 563"/>
                <a:gd name="T47" fmla="*/ 22225 h 318"/>
                <a:gd name="T48" fmla="*/ 819150 w 563"/>
                <a:gd name="T49" fmla="*/ 9525 h 318"/>
                <a:gd name="T50" fmla="*/ 792162 w 563"/>
                <a:gd name="T51" fmla="*/ 0 h 318"/>
                <a:gd name="T52" fmla="*/ 771525 w 563"/>
                <a:gd name="T53" fmla="*/ 0 h 318"/>
                <a:gd name="T54" fmla="*/ 122237 w 563"/>
                <a:gd name="T55" fmla="*/ 0 h 318"/>
                <a:gd name="T56" fmla="*/ 100012 w 563"/>
                <a:gd name="T57" fmla="*/ 0 h 318"/>
                <a:gd name="T58" fmla="*/ 74612 w 563"/>
                <a:gd name="T59" fmla="*/ 9525 h 318"/>
                <a:gd name="T60" fmla="*/ 57150 w 563"/>
                <a:gd name="T61" fmla="*/ 22225 h 318"/>
                <a:gd name="T62" fmla="*/ 34925 w 563"/>
                <a:gd name="T63" fmla="*/ 36513 h 318"/>
                <a:gd name="T64" fmla="*/ 22225 w 563"/>
                <a:gd name="T65" fmla="*/ 53975 h 318"/>
                <a:gd name="T66" fmla="*/ 7937 w 563"/>
                <a:gd name="T67" fmla="*/ 74613 h 318"/>
                <a:gd name="T68" fmla="*/ 4762 w 563"/>
                <a:gd name="T69" fmla="*/ 96838 h 318"/>
                <a:gd name="T70" fmla="*/ 0 w 563"/>
                <a:gd name="T71" fmla="*/ 123825 h 318"/>
                <a:gd name="T72" fmla="*/ 0 w 563"/>
                <a:gd name="T73" fmla="*/ 381000 h 31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563" h="318">
                  <a:moveTo>
                    <a:pt x="0" y="240"/>
                  </a:moveTo>
                  <a:lnTo>
                    <a:pt x="3" y="257"/>
                  </a:lnTo>
                  <a:lnTo>
                    <a:pt x="5" y="271"/>
                  </a:lnTo>
                  <a:lnTo>
                    <a:pt x="14" y="285"/>
                  </a:lnTo>
                  <a:lnTo>
                    <a:pt x="22" y="296"/>
                  </a:lnTo>
                  <a:lnTo>
                    <a:pt x="36" y="307"/>
                  </a:lnTo>
                  <a:lnTo>
                    <a:pt x="47" y="312"/>
                  </a:lnTo>
                  <a:lnTo>
                    <a:pt x="63" y="318"/>
                  </a:lnTo>
                  <a:lnTo>
                    <a:pt x="77" y="318"/>
                  </a:lnTo>
                  <a:lnTo>
                    <a:pt x="486" y="318"/>
                  </a:lnTo>
                  <a:lnTo>
                    <a:pt x="499" y="318"/>
                  </a:lnTo>
                  <a:lnTo>
                    <a:pt x="516" y="312"/>
                  </a:lnTo>
                  <a:lnTo>
                    <a:pt x="530" y="307"/>
                  </a:lnTo>
                  <a:lnTo>
                    <a:pt x="541" y="296"/>
                  </a:lnTo>
                  <a:lnTo>
                    <a:pt x="549" y="285"/>
                  </a:lnTo>
                  <a:lnTo>
                    <a:pt x="557" y="271"/>
                  </a:lnTo>
                  <a:lnTo>
                    <a:pt x="560" y="257"/>
                  </a:lnTo>
                  <a:lnTo>
                    <a:pt x="563" y="240"/>
                  </a:lnTo>
                  <a:lnTo>
                    <a:pt x="563" y="78"/>
                  </a:lnTo>
                  <a:lnTo>
                    <a:pt x="560" y="61"/>
                  </a:lnTo>
                  <a:lnTo>
                    <a:pt x="557" y="47"/>
                  </a:lnTo>
                  <a:lnTo>
                    <a:pt x="549" y="34"/>
                  </a:lnTo>
                  <a:lnTo>
                    <a:pt x="541" y="23"/>
                  </a:lnTo>
                  <a:lnTo>
                    <a:pt x="530" y="14"/>
                  </a:lnTo>
                  <a:lnTo>
                    <a:pt x="516" y="6"/>
                  </a:lnTo>
                  <a:lnTo>
                    <a:pt x="499" y="0"/>
                  </a:lnTo>
                  <a:lnTo>
                    <a:pt x="486" y="0"/>
                  </a:lnTo>
                  <a:lnTo>
                    <a:pt x="77" y="0"/>
                  </a:lnTo>
                  <a:lnTo>
                    <a:pt x="63" y="0"/>
                  </a:lnTo>
                  <a:lnTo>
                    <a:pt x="47" y="6"/>
                  </a:lnTo>
                  <a:lnTo>
                    <a:pt x="36" y="14"/>
                  </a:lnTo>
                  <a:lnTo>
                    <a:pt x="22" y="23"/>
                  </a:lnTo>
                  <a:lnTo>
                    <a:pt x="14" y="34"/>
                  </a:lnTo>
                  <a:lnTo>
                    <a:pt x="5" y="47"/>
                  </a:lnTo>
                  <a:lnTo>
                    <a:pt x="3" y="61"/>
                  </a:lnTo>
                  <a:lnTo>
                    <a:pt x="0" y="78"/>
                  </a:lnTo>
                  <a:lnTo>
                    <a:pt x="0" y="240"/>
                  </a:lnTo>
                  <a:close/>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31755" name="Freeform 1035"/>
            <p:cNvSpPr>
              <a:spLocks/>
            </p:cNvSpPr>
            <p:nvPr/>
          </p:nvSpPr>
          <p:spPr bwMode="auto">
            <a:xfrm>
              <a:off x="2700338" y="5592763"/>
              <a:ext cx="696912" cy="504825"/>
            </a:xfrm>
            <a:custGeom>
              <a:avLst/>
              <a:gdLst>
                <a:gd name="T0" fmla="*/ 0 w 439"/>
                <a:gd name="T1" fmla="*/ 381000 h 318"/>
                <a:gd name="T2" fmla="*/ 4762 w 439"/>
                <a:gd name="T3" fmla="*/ 407988 h 318"/>
                <a:gd name="T4" fmla="*/ 9525 w 439"/>
                <a:gd name="T5" fmla="*/ 430213 h 318"/>
                <a:gd name="T6" fmla="*/ 22225 w 439"/>
                <a:gd name="T7" fmla="*/ 452438 h 318"/>
                <a:gd name="T8" fmla="*/ 34925 w 439"/>
                <a:gd name="T9" fmla="*/ 469900 h 318"/>
                <a:gd name="T10" fmla="*/ 52387 w 439"/>
                <a:gd name="T11" fmla="*/ 482600 h 318"/>
                <a:gd name="T12" fmla="*/ 74612 w 439"/>
                <a:gd name="T13" fmla="*/ 495300 h 318"/>
                <a:gd name="T14" fmla="*/ 101600 w 439"/>
                <a:gd name="T15" fmla="*/ 504825 h 318"/>
                <a:gd name="T16" fmla="*/ 122237 w 439"/>
                <a:gd name="T17" fmla="*/ 504825 h 318"/>
                <a:gd name="T18" fmla="*/ 569912 w 439"/>
                <a:gd name="T19" fmla="*/ 504825 h 318"/>
                <a:gd name="T20" fmla="*/ 595312 w 439"/>
                <a:gd name="T21" fmla="*/ 504825 h 318"/>
                <a:gd name="T22" fmla="*/ 617537 w 439"/>
                <a:gd name="T23" fmla="*/ 495300 h 318"/>
                <a:gd name="T24" fmla="*/ 639762 w 439"/>
                <a:gd name="T25" fmla="*/ 482600 h 318"/>
                <a:gd name="T26" fmla="*/ 657225 w 439"/>
                <a:gd name="T27" fmla="*/ 469900 h 318"/>
                <a:gd name="T28" fmla="*/ 674687 w 439"/>
                <a:gd name="T29" fmla="*/ 452438 h 318"/>
                <a:gd name="T30" fmla="*/ 684212 w 439"/>
                <a:gd name="T31" fmla="*/ 430213 h 318"/>
                <a:gd name="T32" fmla="*/ 692150 w 439"/>
                <a:gd name="T33" fmla="*/ 407988 h 318"/>
                <a:gd name="T34" fmla="*/ 696912 w 439"/>
                <a:gd name="T35" fmla="*/ 381000 h 318"/>
                <a:gd name="T36" fmla="*/ 696912 w 439"/>
                <a:gd name="T37" fmla="*/ 123825 h 318"/>
                <a:gd name="T38" fmla="*/ 692150 w 439"/>
                <a:gd name="T39" fmla="*/ 96838 h 318"/>
                <a:gd name="T40" fmla="*/ 684212 w 439"/>
                <a:gd name="T41" fmla="*/ 74613 h 318"/>
                <a:gd name="T42" fmla="*/ 674687 w 439"/>
                <a:gd name="T43" fmla="*/ 53975 h 318"/>
                <a:gd name="T44" fmla="*/ 657225 w 439"/>
                <a:gd name="T45" fmla="*/ 34925 h 318"/>
                <a:gd name="T46" fmla="*/ 639762 w 439"/>
                <a:gd name="T47" fmla="*/ 22225 h 318"/>
                <a:gd name="T48" fmla="*/ 617537 w 439"/>
                <a:gd name="T49" fmla="*/ 9525 h 318"/>
                <a:gd name="T50" fmla="*/ 595312 w 439"/>
                <a:gd name="T51" fmla="*/ 0 h 318"/>
                <a:gd name="T52" fmla="*/ 569912 w 439"/>
                <a:gd name="T53" fmla="*/ 0 h 318"/>
                <a:gd name="T54" fmla="*/ 122237 w 439"/>
                <a:gd name="T55" fmla="*/ 0 h 318"/>
                <a:gd name="T56" fmla="*/ 101600 w 439"/>
                <a:gd name="T57" fmla="*/ 0 h 318"/>
                <a:gd name="T58" fmla="*/ 74612 w 439"/>
                <a:gd name="T59" fmla="*/ 9525 h 318"/>
                <a:gd name="T60" fmla="*/ 52387 w 439"/>
                <a:gd name="T61" fmla="*/ 22225 h 318"/>
                <a:gd name="T62" fmla="*/ 34925 w 439"/>
                <a:gd name="T63" fmla="*/ 34925 h 318"/>
                <a:gd name="T64" fmla="*/ 22225 w 439"/>
                <a:gd name="T65" fmla="*/ 53975 h 318"/>
                <a:gd name="T66" fmla="*/ 9525 w 439"/>
                <a:gd name="T67" fmla="*/ 74613 h 318"/>
                <a:gd name="T68" fmla="*/ 4762 w 439"/>
                <a:gd name="T69" fmla="*/ 96838 h 318"/>
                <a:gd name="T70" fmla="*/ 0 w 439"/>
                <a:gd name="T71" fmla="*/ 123825 h 318"/>
                <a:gd name="T72" fmla="*/ 0 w 439"/>
                <a:gd name="T73" fmla="*/ 381000 h 31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439" h="318">
                  <a:moveTo>
                    <a:pt x="0" y="240"/>
                  </a:moveTo>
                  <a:lnTo>
                    <a:pt x="3" y="257"/>
                  </a:lnTo>
                  <a:lnTo>
                    <a:pt x="6" y="271"/>
                  </a:lnTo>
                  <a:lnTo>
                    <a:pt x="14" y="285"/>
                  </a:lnTo>
                  <a:lnTo>
                    <a:pt x="22" y="296"/>
                  </a:lnTo>
                  <a:lnTo>
                    <a:pt x="33" y="304"/>
                  </a:lnTo>
                  <a:lnTo>
                    <a:pt x="47" y="312"/>
                  </a:lnTo>
                  <a:lnTo>
                    <a:pt x="64" y="318"/>
                  </a:lnTo>
                  <a:lnTo>
                    <a:pt x="77" y="318"/>
                  </a:lnTo>
                  <a:lnTo>
                    <a:pt x="359" y="318"/>
                  </a:lnTo>
                  <a:lnTo>
                    <a:pt x="375" y="318"/>
                  </a:lnTo>
                  <a:lnTo>
                    <a:pt x="389" y="312"/>
                  </a:lnTo>
                  <a:lnTo>
                    <a:pt x="403" y="304"/>
                  </a:lnTo>
                  <a:lnTo>
                    <a:pt x="414" y="296"/>
                  </a:lnTo>
                  <a:lnTo>
                    <a:pt x="425" y="285"/>
                  </a:lnTo>
                  <a:lnTo>
                    <a:pt x="431" y="271"/>
                  </a:lnTo>
                  <a:lnTo>
                    <a:pt x="436" y="257"/>
                  </a:lnTo>
                  <a:lnTo>
                    <a:pt x="439" y="240"/>
                  </a:lnTo>
                  <a:lnTo>
                    <a:pt x="439" y="78"/>
                  </a:lnTo>
                  <a:lnTo>
                    <a:pt x="436" y="61"/>
                  </a:lnTo>
                  <a:lnTo>
                    <a:pt x="431" y="47"/>
                  </a:lnTo>
                  <a:lnTo>
                    <a:pt x="425" y="34"/>
                  </a:lnTo>
                  <a:lnTo>
                    <a:pt x="414" y="22"/>
                  </a:lnTo>
                  <a:lnTo>
                    <a:pt x="403" y="14"/>
                  </a:lnTo>
                  <a:lnTo>
                    <a:pt x="389" y="6"/>
                  </a:lnTo>
                  <a:lnTo>
                    <a:pt x="375" y="0"/>
                  </a:lnTo>
                  <a:lnTo>
                    <a:pt x="359" y="0"/>
                  </a:lnTo>
                  <a:lnTo>
                    <a:pt x="77" y="0"/>
                  </a:lnTo>
                  <a:lnTo>
                    <a:pt x="64" y="0"/>
                  </a:lnTo>
                  <a:lnTo>
                    <a:pt x="47" y="6"/>
                  </a:lnTo>
                  <a:lnTo>
                    <a:pt x="33" y="14"/>
                  </a:lnTo>
                  <a:lnTo>
                    <a:pt x="22" y="22"/>
                  </a:lnTo>
                  <a:lnTo>
                    <a:pt x="14" y="34"/>
                  </a:lnTo>
                  <a:lnTo>
                    <a:pt x="6" y="47"/>
                  </a:lnTo>
                  <a:lnTo>
                    <a:pt x="3" y="61"/>
                  </a:lnTo>
                  <a:lnTo>
                    <a:pt x="0" y="78"/>
                  </a:lnTo>
                  <a:lnTo>
                    <a:pt x="0" y="240"/>
                  </a:lnTo>
                  <a:close/>
                </a:path>
              </a:pathLst>
            </a:custGeom>
            <a:solidFill>
              <a:srgbClr val="94CE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b="1"/>
            </a:p>
          </p:txBody>
        </p:sp>
        <p:sp>
          <p:nvSpPr>
            <p:cNvPr id="31756" name="Freeform 1036"/>
            <p:cNvSpPr>
              <a:spLocks/>
            </p:cNvSpPr>
            <p:nvPr/>
          </p:nvSpPr>
          <p:spPr bwMode="auto">
            <a:xfrm>
              <a:off x="2700338" y="5592763"/>
              <a:ext cx="696912" cy="504825"/>
            </a:xfrm>
            <a:custGeom>
              <a:avLst/>
              <a:gdLst>
                <a:gd name="T0" fmla="*/ 0 w 439"/>
                <a:gd name="T1" fmla="*/ 381000 h 318"/>
                <a:gd name="T2" fmla="*/ 4762 w 439"/>
                <a:gd name="T3" fmla="*/ 407988 h 318"/>
                <a:gd name="T4" fmla="*/ 9525 w 439"/>
                <a:gd name="T5" fmla="*/ 430213 h 318"/>
                <a:gd name="T6" fmla="*/ 22225 w 439"/>
                <a:gd name="T7" fmla="*/ 452438 h 318"/>
                <a:gd name="T8" fmla="*/ 34925 w 439"/>
                <a:gd name="T9" fmla="*/ 469900 h 318"/>
                <a:gd name="T10" fmla="*/ 52387 w 439"/>
                <a:gd name="T11" fmla="*/ 482600 h 318"/>
                <a:gd name="T12" fmla="*/ 74612 w 439"/>
                <a:gd name="T13" fmla="*/ 495300 h 318"/>
                <a:gd name="T14" fmla="*/ 101600 w 439"/>
                <a:gd name="T15" fmla="*/ 504825 h 318"/>
                <a:gd name="T16" fmla="*/ 122237 w 439"/>
                <a:gd name="T17" fmla="*/ 504825 h 318"/>
                <a:gd name="T18" fmla="*/ 569912 w 439"/>
                <a:gd name="T19" fmla="*/ 504825 h 318"/>
                <a:gd name="T20" fmla="*/ 595312 w 439"/>
                <a:gd name="T21" fmla="*/ 504825 h 318"/>
                <a:gd name="T22" fmla="*/ 617537 w 439"/>
                <a:gd name="T23" fmla="*/ 495300 h 318"/>
                <a:gd name="T24" fmla="*/ 639762 w 439"/>
                <a:gd name="T25" fmla="*/ 482600 h 318"/>
                <a:gd name="T26" fmla="*/ 657225 w 439"/>
                <a:gd name="T27" fmla="*/ 469900 h 318"/>
                <a:gd name="T28" fmla="*/ 674687 w 439"/>
                <a:gd name="T29" fmla="*/ 452438 h 318"/>
                <a:gd name="T30" fmla="*/ 684212 w 439"/>
                <a:gd name="T31" fmla="*/ 430213 h 318"/>
                <a:gd name="T32" fmla="*/ 692150 w 439"/>
                <a:gd name="T33" fmla="*/ 407988 h 318"/>
                <a:gd name="T34" fmla="*/ 696912 w 439"/>
                <a:gd name="T35" fmla="*/ 381000 h 318"/>
                <a:gd name="T36" fmla="*/ 696912 w 439"/>
                <a:gd name="T37" fmla="*/ 123825 h 318"/>
                <a:gd name="T38" fmla="*/ 692150 w 439"/>
                <a:gd name="T39" fmla="*/ 96838 h 318"/>
                <a:gd name="T40" fmla="*/ 684212 w 439"/>
                <a:gd name="T41" fmla="*/ 74613 h 318"/>
                <a:gd name="T42" fmla="*/ 674687 w 439"/>
                <a:gd name="T43" fmla="*/ 53975 h 318"/>
                <a:gd name="T44" fmla="*/ 657225 w 439"/>
                <a:gd name="T45" fmla="*/ 34925 h 318"/>
                <a:gd name="T46" fmla="*/ 639762 w 439"/>
                <a:gd name="T47" fmla="*/ 22225 h 318"/>
                <a:gd name="T48" fmla="*/ 617537 w 439"/>
                <a:gd name="T49" fmla="*/ 9525 h 318"/>
                <a:gd name="T50" fmla="*/ 595312 w 439"/>
                <a:gd name="T51" fmla="*/ 0 h 318"/>
                <a:gd name="T52" fmla="*/ 569912 w 439"/>
                <a:gd name="T53" fmla="*/ 0 h 318"/>
                <a:gd name="T54" fmla="*/ 122237 w 439"/>
                <a:gd name="T55" fmla="*/ 0 h 318"/>
                <a:gd name="T56" fmla="*/ 101600 w 439"/>
                <a:gd name="T57" fmla="*/ 0 h 318"/>
                <a:gd name="T58" fmla="*/ 74612 w 439"/>
                <a:gd name="T59" fmla="*/ 9525 h 318"/>
                <a:gd name="T60" fmla="*/ 52387 w 439"/>
                <a:gd name="T61" fmla="*/ 22225 h 318"/>
                <a:gd name="T62" fmla="*/ 34925 w 439"/>
                <a:gd name="T63" fmla="*/ 34925 h 318"/>
                <a:gd name="T64" fmla="*/ 22225 w 439"/>
                <a:gd name="T65" fmla="*/ 53975 h 318"/>
                <a:gd name="T66" fmla="*/ 9525 w 439"/>
                <a:gd name="T67" fmla="*/ 74613 h 318"/>
                <a:gd name="T68" fmla="*/ 4762 w 439"/>
                <a:gd name="T69" fmla="*/ 96838 h 318"/>
                <a:gd name="T70" fmla="*/ 0 w 439"/>
                <a:gd name="T71" fmla="*/ 123825 h 318"/>
                <a:gd name="T72" fmla="*/ 0 w 439"/>
                <a:gd name="T73" fmla="*/ 381000 h 31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439" h="318">
                  <a:moveTo>
                    <a:pt x="0" y="240"/>
                  </a:moveTo>
                  <a:lnTo>
                    <a:pt x="3" y="257"/>
                  </a:lnTo>
                  <a:lnTo>
                    <a:pt x="6" y="271"/>
                  </a:lnTo>
                  <a:lnTo>
                    <a:pt x="14" y="285"/>
                  </a:lnTo>
                  <a:lnTo>
                    <a:pt x="22" y="296"/>
                  </a:lnTo>
                  <a:lnTo>
                    <a:pt x="33" y="304"/>
                  </a:lnTo>
                  <a:lnTo>
                    <a:pt x="47" y="312"/>
                  </a:lnTo>
                  <a:lnTo>
                    <a:pt x="64" y="318"/>
                  </a:lnTo>
                  <a:lnTo>
                    <a:pt x="77" y="318"/>
                  </a:lnTo>
                  <a:lnTo>
                    <a:pt x="359" y="318"/>
                  </a:lnTo>
                  <a:lnTo>
                    <a:pt x="375" y="318"/>
                  </a:lnTo>
                  <a:lnTo>
                    <a:pt x="389" y="312"/>
                  </a:lnTo>
                  <a:lnTo>
                    <a:pt x="403" y="304"/>
                  </a:lnTo>
                  <a:lnTo>
                    <a:pt x="414" y="296"/>
                  </a:lnTo>
                  <a:lnTo>
                    <a:pt x="425" y="285"/>
                  </a:lnTo>
                  <a:lnTo>
                    <a:pt x="431" y="271"/>
                  </a:lnTo>
                  <a:lnTo>
                    <a:pt x="436" y="257"/>
                  </a:lnTo>
                  <a:lnTo>
                    <a:pt x="439" y="240"/>
                  </a:lnTo>
                  <a:lnTo>
                    <a:pt x="439" y="78"/>
                  </a:lnTo>
                  <a:lnTo>
                    <a:pt x="436" y="61"/>
                  </a:lnTo>
                  <a:lnTo>
                    <a:pt x="431" y="47"/>
                  </a:lnTo>
                  <a:lnTo>
                    <a:pt x="425" y="34"/>
                  </a:lnTo>
                  <a:lnTo>
                    <a:pt x="414" y="22"/>
                  </a:lnTo>
                  <a:lnTo>
                    <a:pt x="403" y="14"/>
                  </a:lnTo>
                  <a:lnTo>
                    <a:pt x="389" y="6"/>
                  </a:lnTo>
                  <a:lnTo>
                    <a:pt x="375" y="0"/>
                  </a:lnTo>
                  <a:lnTo>
                    <a:pt x="359" y="0"/>
                  </a:lnTo>
                  <a:lnTo>
                    <a:pt x="77" y="0"/>
                  </a:lnTo>
                  <a:lnTo>
                    <a:pt x="64" y="0"/>
                  </a:lnTo>
                  <a:lnTo>
                    <a:pt x="47" y="6"/>
                  </a:lnTo>
                  <a:lnTo>
                    <a:pt x="33" y="14"/>
                  </a:lnTo>
                  <a:lnTo>
                    <a:pt x="22" y="22"/>
                  </a:lnTo>
                  <a:lnTo>
                    <a:pt x="14" y="34"/>
                  </a:lnTo>
                  <a:lnTo>
                    <a:pt x="6" y="47"/>
                  </a:lnTo>
                  <a:lnTo>
                    <a:pt x="3" y="61"/>
                  </a:lnTo>
                  <a:lnTo>
                    <a:pt x="0" y="78"/>
                  </a:lnTo>
                  <a:lnTo>
                    <a:pt x="0" y="240"/>
                  </a:lnTo>
                  <a:close/>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31757" name="Freeform 1037"/>
            <p:cNvSpPr>
              <a:spLocks/>
            </p:cNvSpPr>
            <p:nvPr/>
          </p:nvSpPr>
          <p:spPr bwMode="auto">
            <a:xfrm>
              <a:off x="3532188" y="5592763"/>
              <a:ext cx="1039812" cy="504825"/>
            </a:xfrm>
            <a:custGeom>
              <a:avLst/>
              <a:gdLst>
                <a:gd name="T0" fmla="*/ 0 w 655"/>
                <a:gd name="T1" fmla="*/ 381000 h 318"/>
                <a:gd name="T2" fmla="*/ 4762 w 655"/>
                <a:gd name="T3" fmla="*/ 407988 h 318"/>
                <a:gd name="T4" fmla="*/ 9525 w 655"/>
                <a:gd name="T5" fmla="*/ 430213 h 318"/>
                <a:gd name="T6" fmla="*/ 22225 w 655"/>
                <a:gd name="T7" fmla="*/ 452438 h 318"/>
                <a:gd name="T8" fmla="*/ 36512 w 655"/>
                <a:gd name="T9" fmla="*/ 469900 h 318"/>
                <a:gd name="T10" fmla="*/ 53975 w 655"/>
                <a:gd name="T11" fmla="*/ 482600 h 318"/>
                <a:gd name="T12" fmla="*/ 74612 w 655"/>
                <a:gd name="T13" fmla="*/ 495300 h 318"/>
                <a:gd name="T14" fmla="*/ 101600 w 655"/>
                <a:gd name="T15" fmla="*/ 504825 h 318"/>
                <a:gd name="T16" fmla="*/ 123825 w 655"/>
                <a:gd name="T17" fmla="*/ 504825 h 318"/>
                <a:gd name="T18" fmla="*/ 915987 w 655"/>
                <a:gd name="T19" fmla="*/ 504825 h 318"/>
                <a:gd name="T20" fmla="*/ 942975 w 655"/>
                <a:gd name="T21" fmla="*/ 504825 h 318"/>
                <a:gd name="T22" fmla="*/ 965200 w 655"/>
                <a:gd name="T23" fmla="*/ 495300 h 318"/>
                <a:gd name="T24" fmla="*/ 985837 w 655"/>
                <a:gd name="T25" fmla="*/ 482600 h 318"/>
                <a:gd name="T26" fmla="*/ 1004887 w 655"/>
                <a:gd name="T27" fmla="*/ 469900 h 318"/>
                <a:gd name="T28" fmla="*/ 1017587 w 655"/>
                <a:gd name="T29" fmla="*/ 452438 h 318"/>
                <a:gd name="T30" fmla="*/ 1030287 w 655"/>
                <a:gd name="T31" fmla="*/ 430213 h 318"/>
                <a:gd name="T32" fmla="*/ 1039812 w 655"/>
                <a:gd name="T33" fmla="*/ 407988 h 318"/>
                <a:gd name="T34" fmla="*/ 1039812 w 655"/>
                <a:gd name="T35" fmla="*/ 381000 h 318"/>
                <a:gd name="T36" fmla="*/ 1039812 w 655"/>
                <a:gd name="T37" fmla="*/ 123825 h 318"/>
                <a:gd name="T38" fmla="*/ 1039812 w 655"/>
                <a:gd name="T39" fmla="*/ 96838 h 318"/>
                <a:gd name="T40" fmla="*/ 1030287 w 655"/>
                <a:gd name="T41" fmla="*/ 74613 h 318"/>
                <a:gd name="T42" fmla="*/ 1017587 w 655"/>
                <a:gd name="T43" fmla="*/ 53975 h 318"/>
                <a:gd name="T44" fmla="*/ 1004887 w 655"/>
                <a:gd name="T45" fmla="*/ 34925 h 318"/>
                <a:gd name="T46" fmla="*/ 985837 w 655"/>
                <a:gd name="T47" fmla="*/ 22225 h 318"/>
                <a:gd name="T48" fmla="*/ 965200 w 655"/>
                <a:gd name="T49" fmla="*/ 9525 h 318"/>
                <a:gd name="T50" fmla="*/ 942975 w 655"/>
                <a:gd name="T51" fmla="*/ 0 h 318"/>
                <a:gd name="T52" fmla="*/ 915987 w 655"/>
                <a:gd name="T53" fmla="*/ 0 h 318"/>
                <a:gd name="T54" fmla="*/ 123825 w 655"/>
                <a:gd name="T55" fmla="*/ 0 h 318"/>
                <a:gd name="T56" fmla="*/ 101600 w 655"/>
                <a:gd name="T57" fmla="*/ 0 h 318"/>
                <a:gd name="T58" fmla="*/ 74612 w 655"/>
                <a:gd name="T59" fmla="*/ 9525 h 318"/>
                <a:gd name="T60" fmla="*/ 53975 w 655"/>
                <a:gd name="T61" fmla="*/ 22225 h 318"/>
                <a:gd name="T62" fmla="*/ 36512 w 655"/>
                <a:gd name="T63" fmla="*/ 34925 h 318"/>
                <a:gd name="T64" fmla="*/ 22225 w 655"/>
                <a:gd name="T65" fmla="*/ 53975 h 318"/>
                <a:gd name="T66" fmla="*/ 9525 w 655"/>
                <a:gd name="T67" fmla="*/ 74613 h 318"/>
                <a:gd name="T68" fmla="*/ 4762 w 655"/>
                <a:gd name="T69" fmla="*/ 96838 h 318"/>
                <a:gd name="T70" fmla="*/ 0 w 655"/>
                <a:gd name="T71" fmla="*/ 123825 h 318"/>
                <a:gd name="T72" fmla="*/ 0 w 655"/>
                <a:gd name="T73" fmla="*/ 381000 h 31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655" h="318">
                  <a:moveTo>
                    <a:pt x="0" y="240"/>
                  </a:moveTo>
                  <a:lnTo>
                    <a:pt x="3" y="257"/>
                  </a:lnTo>
                  <a:lnTo>
                    <a:pt x="6" y="271"/>
                  </a:lnTo>
                  <a:lnTo>
                    <a:pt x="14" y="285"/>
                  </a:lnTo>
                  <a:lnTo>
                    <a:pt x="23" y="296"/>
                  </a:lnTo>
                  <a:lnTo>
                    <a:pt x="34" y="304"/>
                  </a:lnTo>
                  <a:lnTo>
                    <a:pt x="47" y="312"/>
                  </a:lnTo>
                  <a:lnTo>
                    <a:pt x="64" y="318"/>
                  </a:lnTo>
                  <a:lnTo>
                    <a:pt x="78" y="318"/>
                  </a:lnTo>
                  <a:lnTo>
                    <a:pt x="577" y="318"/>
                  </a:lnTo>
                  <a:lnTo>
                    <a:pt x="594" y="318"/>
                  </a:lnTo>
                  <a:lnTo>
                    <a:pt x="608" y="312"/>
                  </a:lnTo>
                  <a:lnTo>
                    <a:pt x="621" y="304"/>
                  </a:lnTo>
                  <a:lnTo>
                    <a:pt x="633" y="296"/>
                  </a:lnTo>
                  <a:lnTo>
                    <a:pt x="641" y="285"/>
                  </a:lnTo>
                  <a:lnTo>
                    <a:pt x="649" y="271"/>
                  </a:lnTo>
                  <a:lnTo>
                    <a:pt x="655" y="257"/>
                  </a:lnTo>
                  <a:lnTo>
                    <a:pt x="655" y="240"/>
                  </a:lnTo>
                  <a:lnTo>
                    <a:pt x="655" y="78"/>
                  </a:lnTo>
                  <a:lnTo>
                    <a:pt x="655" y="61"/>
                  </a:lnTo>
                  <a:lnTo>
                    <a:pt x="649" y="47"/>
                  </a:lnTo>
                  <a:lnTo>
                    <a:pt x="641" y="34"/>
                  </a:lnTo>
                  <a:lnTo>
                    <a:pt x="633" y="22"/>
                  </a:lnTo>
                  <a:lnTo>
                    <a:pt x="621" y="14"/>
                  </a:lnTo>
                  <a:lnTo>
                    <a:pt x="608" y="6"/>
                  </a:lnTo>
                  <a:lnTo>
                    <a:pt x="594" y="0"/>
                  </a:lnTo>
                  <a:lnTo>
                    <a:pt x="577" y="0"/>
                  </a:lnTo>
                  <a:lnTo>
                    <a:pt x="78" y="0"/>
                  </a:lnTo>
                  <a:lnTo>
                    <a:pt x="64" y="0"/>
                  </a:lnTo>
                  <a:lnTo>
                    <a:pt x="47" y="6"/>
                  </a:lnTo>
                  <a:lnTo>
                    <a:pt x="34" y="14"/>
                  </a:lnTo>
                  <a:lnTo>
                    <a:pt x="23" y="22"/>
                  </a:lnTo>
                  <a:lnTo>
                    <a:pt x="14" y="34"/>
                  </a:lnTo>
                  <a:lnTo>
                    <a:pt x="6" y="47"/>
                  </a:lnTo>
                  <a:lnTo>
                    <a:pt x="3" y="61"/>
                  </a:lnTo>
                  <a:lnTo>
                    <a:pt x="0" y="78"/>
                  </a:lnTo>
                  <a:lnTo>
                    <a:pt x="0" y="2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b="1"/>
            </a:p>
          </p:txBody>
        </p:sp>
        <p:sp>
          <p:nvSpPr>
            <p:cNvPr id="31758" name="Freeform 1038"/>
            <p:cNvSpPr>
              <a:spLocks/>
            </p:cNvSpPr>
            <p:nvPr/>
          </p:nvSpPr>
          <p:spPr bwMode="auto">
            <a:xfrm>
              <a:off x="3532188" y="5592763"/>
              <a:ext cx="1039812" cy="504825"/>
            </a:xfrm>
            <a:custGeom>
              <a:avLst/>
              <a:gdLst>
                <a:gd name="T0" fmla="*/ 0 w 655"/>
                <a:gd name="T1" fmla="*/ 381000 h 318"/>
                <a:gd name="T2" fmla="*/ 4762 w 655"/>
                <a:gd name="T3" fmla="*/ 407988 h 318"/>
                <a:gd name="T4" fmla="*/ 9525 w 655"/>
                <a:gd name="T5" fmla="*/ 430213 h 318"/>
                <a:gd name="T6" fmla="*/ 22225 w 655"/>
                <a:gd name="T7" fmla="*/ 452438 h 318"/>
                <a:gd name="T8" fmla="*/ 36512 w 655"/>
                <a:gd name="T9" fmla="*/ 469900 h 318"/>
                <a:gd name="T10" fmla="*/ 53975 w 655"/>
                <a:gd name="T11" fmla="*/ 482600 h 318"/>
                <a:gd name="T12" fmla="*/ 74612 w 655"/>
                <a:gd name="T13" fmla="*/ 495300 h 318"/>
                <a:gd name="T14" fmla="*/ 101600 w 655"/>
                <a:gd name="T15" fmla="*/ 504825 h 318"/>
                <a:gd name="T16" fmla="*/ 123825 w 655"/>
                <a:gd name="T17" fmla="*/ 504825 h 318"/>
                <a:gd name="T18" fmla="*/ 915987 w 655"/>
                <a:gd name="T19" fmla="*/ 504825 h 318"/>
                <a:gd name="T20" fmla="*/ 942975 w 655"/>
                <a:gd name="T21" fmla="*/ 504825 h 318"/>
                <a:gd name="T22" fmla="*/ 965200 w 655"/>
                <a:gd name="T23" fmla="*/ 495300 h 318"/>
                <a:gd name="T24" fmla="*/ 985837 w 655"/>
                <a:gd name="T25" fmla="*/ 482600 h 318"/>
                <a:gd name="T26" fmla="*/ 1004887 w 655"/>
                <a:gd name="T27" fmla="*/ 469900 h 318"/>
                <a:gd name="T28" fmla="*/ 1017587 w 655"/>
                <a:gd name="T29" fmla="*/ 452438 h 318"/>
                <a:gd name="T30" fmla="*/ 1030287 w 655"/>
                <a:gd name="T31" fmla="*/ 430213 h 318"/>
                <a:gd name="T32" fmla="*/ 1039812 w 655"/>
                <a:gd name="T33" fmla="*/ 407988 h 318"/>
                <a:gd name="T34" fmla="*/ 1039812 w 655"/>
                <a:gd name="T35" fmla="*/ 381000 h 318"/>
                <a:gd name="T36" fmla="*/ 1039812 w 655"/>
                <a:gd name="T37" fmla="*/ 123825 h 318"/>
                <a:gd name="T38" fmla="*/ 1039812 w 655"/>
                <a:gd name="T39" fmla="*/ 96838 h 318"/>
                <a:gd name="T40" fmla="*/ 1030287 w 655"/>
                <a:gd name="T41" fmla="*/ 74613 h 318"/>
                <a:gd name="T42" fmla="*/ 1017587 w 655"/>
                <a:gd name="T43" fmla="*/ 53975 h 318"/>
                <a:gd name="T44" fmla="*/ 1004887 w 655"/>
                <a:gd name="T45" fmla="*/ 34925 h 318"/>
                <a:gd name="T46" fmla="*/ 985837 w 655"/>
                <a:gd name="T47" fmla="*/ 22225 h 318"/>
                <a:gd name="T48" fmla="*/ 965200 w 655"/>
                <a:gd name="T49" fmla="*/ 9525 h 318"/>
                <a:gd name="T50" fmla="*/ 942975 w 655"/>
                <a:gd name="T51" fmla="*/ 0 h 318"/>
                <a:gd name="T52" fmla="*/ 915987 w 655"/>
                <a:gd name="T53" fmla="*/ 0 h 318"/>
                <a:gd name="T54" fmla="*/ 123825 w 655"/>
                <a:gd name="T55" fmla="*/ 0 h 318"/>
                <a:gd name="T56" fmla="*/ 101600 w 655"/>
                <a:gd name="T57" fmla="*/ 0 h 318"/>
                <a:gd name="T58" fmla="*/ 74612 w 655"/>
                <a:gd name="T59" fmla="*/ 9525 h 318"/>
                <a:gd name="T60" fmla="*/ 53975 w 655"/>
                <a:gd name="T61" fmla="*/ 22225 h 318"/>
                <a:gd name="T62" fmla="*/ 36512 w 655"/>
                <a:gd name="T63" fmla="*/ 34925 h 318"/>
                <a:gd name="T64" fmla="*/ 22225 w 655"/>
                <a:gd name="T65" fmla="*/ 53975 h 318"/>
                <a:gd name="T66" fmla="*/ 9525 w 655"/>
                <a:gd name="T67" fmla="*/ 74613 h 318"/>
                <a:gd name="T68" fmla="*/ 4762 w 655"/>
                <a:gd name="T69" fmla="*/ 96838 h 318"/>
                <a:gd name="T70" fmla="*/ 0 w 655"/>
                <a:gd name="T71" fmla="*/ 123825 h 318"/>
                <a:gd name="T72" fmla="*/ 0 w 655"/>
                <a:gd name="T73" fmla="*/ 381000 h 31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655" h="318">
                  <a:moveTo>
                    <a:pt x="0" y="240"/>
                  </a:moveTo>
                  <a:lnTo>
                    <a:pt x="3" y="257"/>
                  </a:lnTo>
                  <a:lnTo>
                    <a:pt x="6" y="271"/>
                  </a:lnTo>
                  <a:lnTo>
                    <a:pt x="14" y="285"/>
                  </a:lnTo>
                  <a:lnTo>
                    <a:pt x="23" y="296"/>
                  </a:lnTo>
                  <a:lnTo>
                    <a:pt x="34" y="304"/>
                  </a:lnTo>
                  <a:lnTo>
                    <a:pt x="47" y="312"/>
                  </a:lnTo>
                  <a:lnTo>
                    <a:pt x="64" y="318"/>
                  </a:lnTo>
                  <a:lnTo>
                    <a:pt x="78" y="318"/>
                  </a:lnTo>
                  <a:lnTo>
                    <a:pt x="577" y="318"/>
                  </a:lnTo>
                  <a:lnTo>
                    <a:pt x="594" y="318"/>
                  </a:lnTo>
                  <a:lnTo>
                    <a:pt x="608" y="312"/>
                  </a:lnTo>
                  <a:lnTo>
                    <a:pt x="621" y="304"/>
                  </a:lnTo>
                  <a:lnTo>
                    <a:pt x="633" y="296"/>
                  </a:lnTo>
                  <a:lnTo>
                    <a:pt x="641" y="285"/>
                  </a:lnTo>
                  <a:lnTo>
                    <a:pt x="649" y="271"/>
                  </a:lnTo>
                  <a:lnTo>
                    <a:pt x="655" y="257"/>
                  </a:lnTo>
                  <a:lnTo>
                    <a:pt x="655" y="240"/>
                  </a:lnTo>
                  <a:lnTo>
                    <a:pt x="655" y="78"/>
                  </a:lnTo>
                  <a:lnTo>
                    <a:pt x="655" y="61"/>
                  </a:lnTo>
                  <a:lnTo>
                    <a:pt x="649" y="47"/>
                  </a:lnTo>
                  <a:lnTo>
                    <a:pt x="641" y="34"/>
                  </a:lnTo>
                  <a:lnTo>
                    <a:pt x="633" y="22"/>
                  </a:lnTo>
                  <a:lnTo>
                    <a:pt x="621" y="14"/>
                  </a:lnTo>
                  <a:lnTo>
                    <a:pt x="608" y="6"/>
                  </a:lnTo>
                  <a:lnTo>
                    <a:pt x="594" y="0"/>
                  </a:lnTo>
                  <a:lnTo>
                    <a:pt x="577" y="0"/>
                  </a:lnTo>
                  <a:lnTo>
                    <a:pt x="78" y="0"/>
                  </a:lnTo>
                  <a:lnTo>
                    <a:pt x="64" y="0"/>
                  </a:lnTo>
                  <a:lnTo>
                    <a:pt x="47" y="6"/>
                  </a:lnTo>
                  <a:lnTo>
                    <a:pt x="34" y="14"/>
                  </a:lnTo>
                  <a:lnTo>
                    <a:pt x="23" y="22"/>
                  </a:lnTo>
                  <a:lnTo>
                    <a:pt x="14" y="34"/>
                  </a:lnTo>
                  <a:lnTo>
                    <a:pt x="6" y="47"/>
                  </a:lnTo>
                  <a:lnTo>
                    <a:pt x="3" y="61"/>
                  </a:lnTo>
                  <a:lnTo>
                    <a:pt x="0" y="78"/>
                  </a:lnTo>
                  <a:lnTo>
                    <a:pt x="0" y="240"/>
                  </a:lnTo>
                  <a:close/>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31759" name="Freeform 1039"/>
            <p:cNvSpPr>
              <a:spLocks/>
            </p:cNvSpPr>
            <p:nvPr/>
          </p:nvSpPr>
          <p:spPr bwMode="auto">
            <a:xfrm>
              <a:off x="4733925" y="5592763"/>
              <a:ext cx="1949450" cy="504825"/>
            </a:xfrm>
            <a:custGeom>
              <a:avLst/>
              <a:gdLst>
                <a:gd name="T0" fmla="*/ 0 w 1228"/>
                <a:gd name="T1" fmla="*/ 381000 h 318"/>
                <a:gd name="T2" fmla="*/ 4763 w 1228"/>
                <a:gd name="T3" fmla="*/ 407988 h 318"/>
                <a:gd name="T4" fmla="*/ 12700 w 1228"/>
                <a:gd name="T5" fmla="*/ 430213 h 318"/>
                <a:gd name="T6" fmla="*/ 22225 w 1228"/>
                <a:gd name="T7" fmla="*/ 452438 h 318"/>
                <a:gd name="T8" fmla="*/ 39688 w 1228"/>
                <a:gd name="T9" fmla="*/ 469900 h 318"/>
                <a:gd name="T10" fmla="*/ 57150 w 1228"/>
                <a:gd name="T11" fmla="*/ 482600 h 318"/>
                <a:gd name="T12" fmla="*/ 77788 w 1228"/>
                <a:gd name="T13" fmla="*/ 495300 h 318"/>
                <a:gd name="T14" fmla="*/ 100013 w 1228"/>
                <a:gd name="T15" fmla="*/ 504825 h 318"/>
                <a:gd name="T16" fmla="*/ 127000 w 1228"/>
                <a:gd name="T17" fmla="*/ 504825 h 318"/>
                <a:gd name="T18" fmla="*/ 1822450 w 1228"/>
                <a:gd name="T19" fmla="*/ 504825 h 318"/>
                <a:gd name="T20" fmla="*/ 1849438 w 1228"/>
                <a:gd name="T21" fmla="*/ 504825 h 318"/>
                <a:gd name="T22" fmla="*/ 1870075 w 1228"/>
                <a:gd name="T23" fmla="*/ 495300 h 318"/>
                <a:gd name="T24" fmla="*/ 1892300 w 1228"/>
                <a:gd name="T25" fmla="*/ 482600 h 318"/>
                <a:gd name="T26" fmla="*/ 1909763 w 1228"/>
                <a:gd name="T27" fmla="*/ 469900 h 318"/>
                <a:gd name="T28" fmla="*/ 1927225 w 1228"/>
                <a:gd name="T29" fmla="*/ 452438 h 318"/>
                <a:gd name="T30" fmla="*/ 1936750 w 1228"/>
                <a:gd name="T31" fmla="*/ 430213 h 318"/>
                <a:gd name="T32" fmla="*/ 1944688 w 1228"/>
                <a:gd name="T33" fmla="*/ 407988 h 318"/>
                <a:gd name="T34" fmla="*/ 1949450 w 1228"/>
                <a:gd name="T35" fmla="*/ 381000 h 318"/>
                <a:gd name="T36" fmla="*/ 1949450 w 1228"/>
                <a:gd name="T37" fmla="*/ 123825 h 318"/>
                <a:gd name="T38" fmla="*/ 1944688 w 1228"/>
                <a:gd name="T39" fmla="*/ 96838 h 318"/>
                <a:gd name="T40" fmla="*/ 1936750 w 1228"/>
                <a:gd name="T41" fmla="*/ 74613 h 318"/>
                <a:gd name="T42" fmla="*/ 1927225 w 1228"/>
                <a:gd name="T43" fmla="*/ 53975 h 318"/>
                <a:gd name="T44" fmla="*/ 1909763 w 1228"/>
                <a:gd name="T45" fmla="*/ 34925 h 318"/>
                <a:gd name="T46" fmla="*/ 1892300 w 1228"/>
                <a:gd name="T47" fmla="*/ 22225 h 318"/>
                <a:gd name="T48" fmla="*/ 1870075 w 1228"/>
                <a:gd name="T49" fmla="*/ 9525 h 318"/>
                <a:gd name="T50" fmla="*/ 1849438 w 1228"/>
                <a:gd name="T51" fmla="*/ 0 h 318"/>
                <a:gd name="T52" fmla="*/ 1822450 w 1228"/>
                <a:gd name="T53" fmla="*/ 0 h 318"/>
                <a:gd name="T54" fmla="*/ 127000 w 1228"/>
                <a:gd name="T55" fmla="*/ 0 h 318"/>
                <a:gd name="T56" fmla="*/ 100013 w 1228"/>
                <a:gd name="T57" fmla="*/ 0 h 318"/>
                <a:gd name="T58" fmla="*/ 77788 w 1228"/>
                <a:gd name="T59" fmla="*/ 9525 h 318"/>
                <a:gd name="T60" fmla="*/ 57150 w 1228"/>
                <a:gd name="T61" fmla="*/ 22225 h 318"/>
                <a:gd name="T62" fmla="*/ 39688 w 1228"/>
                <a:gd name="T63" fmla="*/ 34925 h 318"/>
                <a:gd name="T64" fmla="*/ 22225 w 1228"/>
                <a:gd name="T65" fmla="*/ 53975 h 318"/>
                <a:gd name="T66" fmla="*/ 12700 w 1228"/>
                <a:gd name="T67" fmla="*/ 74613 h 318"/>
                <a:gd name="T68" fmla="*/ 4763 w 1228"/>
                <a:gd name="T69" fmla="*/ 96838 h 318"/>
                <a:gd name="T70" fmla="*/ 0 w 1228"/>
                <a:gd name="T71" fmla="*/ 123825 h 318"/>
                <a:gd name="T72" fmla="*/ 0 w 1228"/>
                <a:gd name="T73" fmla="*/ 381000 h 31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228" h="318">
                  <a:moveTo>
                    <a:pt x="0" y="240"/>
                  </a:moveTo>
                  <a:lnTo>
                    <a:pt x="3" y="257"/>
                  </a:lnTo>
                  <a:lnTo>
                    <a:pt x="8" y="271"/>
                  </a:lnTo>
                  <a:lnTo>
                    <a:pt x="14" y="285"/>
                  </a:lnTo>
                  <a:lnTo>
                    <a:pt x="25" y="296"/>
                  </a:lnTo>
                  <a:lnTo>
                    <a:pt x="36" y="304"/>
                  </a:lnTo>
                  <a:lnTo>
                    <a:pt x="49" y="312"/>
                  </a:lnTo>
                  <a:lnTo>
                    <a:pt x="63" y="318"/>
                  </a:lnTo>
                  <a:lnTo>
                    <a:pt x="80" y="318"/>
                  </a:lnTo>
                  <a:lnTo>
                    <a:pt x="1148" y="318"/>
                  </a:lnTo>
                  <a:lnTo>
                    <a:pt x="1165" y="318"/>
                  </a:lnTo>
                  <a:lnTo>
                    <a:pt x="1178" y="312"/>
                  </a:lnTo>
                  <a:lnTo>
                    <a:pt x="1192" y="304"/>
                  </a:lnTo>
                  <a:lnTo>
                    <a:pt x="1203" y="296"/>
                  </a:lnTo>
                  <a:lnTo>
                    <a:pt x="1214" y="285"/>
                  </a:lnTo>
                  <a:lnTo>
                    <a:pt x="1220" y="271"/>
                  </a:lnTo>
                  <a:lnTo>
                    <a:pt x="1225" y="257"/>
                  </a:lnTo>
                  <a:lnTo>
                    <a:pt x="1228" y="240"/>
                  </a:lnTo>
                  <a:lnTo>
                    <a:pt x="1228" y="78"/>
                  </a:lnTo>
                  <a:lnTo>
                    <a:pt x="1225" y="61"/>
                  </a:lnTo>
                  <a:lnTo>
                    <a:pt x="1220" y="47"/>
                  </a:lnTo>
                  <a:lnTo>
                    <a:pt x="1214" y="34"/>
                  </a:lnTo>
                  <a:lnTo>
                    <a:pt x="1203" y="22"/>
                  </a:lnTo>
                  <a:lnTo>
                    <a:pt x="1192" y="14"/>
                  </a:lnTo>
                  <a:lnTo>
                    <a:pt x="1178" y="6"/>
                  </a:lnTo>
                  <a:lnTo>
                    <a:pt x="1165" y="0"/>
                  </a:lnTo>
                  <a:lnTo>
                    <a:pt x="1148" y="0"/>
                  </a:lnTo>
                  <a:lnTo>
                    <a:pt x="80" y="0"/>
                  </a:lnTo>
                  <a:lnTo>
                    <a:pt x="63" y="0"/>
                  </a:lnTo>
                  <a:lnTo>
                    <a:pt x="49" y="6"/>
                  </a:lnTo>
                  <a:lnTo>
                    <a:pt x="36" y="14"/>
                  </a:lnTo>
                  <a:lnTo>
                    <a:pt x="25" y="22"/>
                  </a:lnTo>
                  <a:lnTo>
                    <a:pt x="14" y="34"/>
                  </a:lnTo>
                  <a:lnTo>
                    <a:pt x="8" y="47"/>
                  </a:lnTo>
                  <a:lnTo>
                    <a:pt x="3" y="61"/>
                  </a:lnTo>
                  <a:lnTo>
                    <a:pt x="0" y="78"/>
                  </a:lnTo>
                  <a:lnTo>
                    <a:pt x="0" y="240"/>
                  </a:lnTo>
                  <a:close/>
                </a:path>
              </a:pathLst>
            </a:custGeom>
            <a:solidFill>
              <a:srgbClr val="BBE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b="1"/>
            </a:p>
          </p:txBody>
        </p:sp>
        <p:sp>
          <p:nvSpPr>
            <p:cNvPr id="31760" name="Freeform 1040"/>
            <p:cNvSpPr>
              <a:spLocks/>
            </p:cNvSpPr>
            <p:nvPr/>
          </p:nvSpPr>
          <p:spPr bwMode="auto">
            <a:xfrm>
              <a:off x="4733925" y="5592763"/>
              <a:ext cx="1949450" cy="504825"/>
            </a:xfrm>
            <a:custGeom>
              <a:avLst/>
              <a:gdLst>
                <a:gd name="T0" fmla="*/ 0 w 1228"/>
                <a:gd name="T1" fmla="*/ 381000 h 318"/>
                <a:gd name="T2" fmla="*/ 4763 w 1228"/>
                <a:gd name="T3" fmla="*/ 407988 h 318"/>
                <a:gd name="T4" fmla="*/ 12700 w 1228"/>
                <a:gd name="T5" fmla="*/ 430213 h 318"/>
                <a:gd name="T6" fmla="*/ 22225 w 1228"/>
                <a:gd name="T7" fmla="*/ 452438 h 318"/>
                <a:gd name="T8" fmla="*/ 39688 w 1228"/>
                <a:gd name="T9" fmla="*/ 469900 h 318"/>
                <a:gd name="T10" fmla="*/ 57150 w 1228"/>
                <a:gd name="T11" fmla="*/ 482600 h 318"/>
                <a:gd name="T12" fmla="*/ 77788 w 1228"/>
                <a:gd name="T13" fmla="*/ 495300 h 318"/>
                <a:gd name="T14" fmla="*/ 100013 w 1228"/>
                <a:gd name="T15" fmla="*/ 504825 h 318"/>
                <a:gd name="T16" fmla="*/ 127000 w 1228"/>
                <a:gd name="T17" fmla="*/ 504825 h 318"/>
                <a:gd name="T18" fmla="*/ 1822450 w 1228"/>
                <a:gd name="T19" fmla="*/ 504825 h 318"/>
                <a:gd name="T20" fmla="*/ 1849438 w 1228"/>
                <a:gd name="T21" fmla="*/ 504825 h 318"/>
                <a:gd name="T22" fmla="*/ 1870075 w 1228"/>
                <a:gd name="T23" fmla="*/ 495300 h 318"/>
                <a:gd name="T24" fmla="*/ 1892300 w 1228"/>
                <a:gd name="T25" fmla="*/ 482600 h 318"/>
                <a:gd name="T26" fmla="*/ 1909763 w 1228"/>
                <a:gd name="T27" fmla="*/ 469900 h 318"/>
                <a:gd name="T28" fmla="*/ 1927225 w 1228"/>
                <a:gd name="T29" fmla="*/ 452438 h 318"/>
                <a:gd name="T30" fmla="*/ 1936750 w 1228"/>
                <a:gd name="T31" fmla="*/ 430213 h 318"/>
                <a:gd name="T32" fmla="*/ 1944688 w 1228"/>
                <a:gd name="T33" fmla="*/ 407988 h 318"/>
                <a:gd name="T34" fmla="*/ 1949450 w 1228"/>
                <a:gd name="T35" fmla="*/ 381000 h 318"/>
                <a:gd name="T36" fmla="*/ 1949450 w 1228"/>
                <a:gd name="T37" fmla="*/ 123825 h 318"/>
                <a:gd name="T38" fmla="*/ 1944688 w 1228"/>
                <a:gd name="T39" fmla="*/ 96838 h 318"/>
                <a:gd name="T40" fmla="*/ 1936750 w 1228"/>
                <a:gd name="T41" fmla="*/ 74613 h 318"/>
                <a:gd name="T42" fmla="*/ 1927225 w 1228"/>
                <a:gd name="T43" fmla="*/ 53975 h 318"/>
                <a:gd name="T44" fmla="*/ 1909763 w 1228"/>
                <a:gd name="T45" fmla="*/ 34925 h 318"/>
                <a:gd name="T46" fmla="*/ 1892300 w 1228"/>
                <a:gd name="T47" fmla="*/ 22225 h 318"/>
                <a:gd name="T48" fmla="*/ 1870075 w 1228"/>
                <a:gd name="T49" fmla="*/ 9525 h 318"/>
                <a:gd name="T50" fmla="*/ 1849438 w 1228"/>
                <a:gd name="T51" fmla="*/ 0 h 318"/>
                <a:gd name="T52" fmla="*/ 1822450 w 1228"/>
                <a:gd name="T53" fmla="*/ 0 h 318"/>
                <a:gd name="T54" fmla="*/ 127000 w 1228"/>
                <a:gd name="T55" fmla="*/ 0 h 318"/>
                <a:gd name="T56" fmla="*/ 100013 w 1228"/>
                <a:gd name="T57" fmla="*/ 0 h 318"/>
                <a:gd name="T58" fmla="*/ 77788 w 1228"/>
                <a:gd name="T59" fmla="*/ 9525 h 318"/>
                <a:gd name="T60" fmla="*/ 57150 w 1228"/>
                <a:gd name="T61" fmla="*/ 22225 h 318"/>
                <a:gd name="T62" fmla="*/ 39688 w 1228"/>
                <a:gd name="T63" fmla="*/ 34925 h 318"/>
                <a:gd name="T64" fmla="*/ 22225 w 1228"/>
                <a:gd name="T65" fmla="*/ 53975 h 318"/>
                <a:gd name="T66" fmla="*/ 12700 w 1228"/>
                <a:gd name="T67" fmla="*/ 74613 h 318"/>
                <a:gd name="T68" fmla="*/ 4763 w 1228"/>
                <a:gd name="T69" fmla="*/ 96838 h 318"/>
                <a:gd name="T70" fmla="*/ 0 w 1228"/>
                <a:gd name="T71" fmla="*/ 123825 h 318"/>
                <a:gd name="T72" fmla="*/ 0 w 1228"/>
                <a:gd name="T73" fmla="*/ 381000 h 31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228" h="318">
                  <a:moveTo>
                    <a:pt x="0" y="240"/>
                  </a:moveTo>
                  <a:lnTo>
                    <a:pt x="3" y="257"/>
                  </a:lnTo>
                  <a:lnTo>
                    <a:pt x="8" y="271"/>
                  </a:lnTo>
                  <a:lnTo>
                    <a:pt x="14" y="285"/>
                  </a:lnTo>
                  <a:lnTo>
                    <a:pt x="25" y="296"/>
                  </a:lnTo>
                  <a:lnTo>
                    <a:pt x="36" y="304"/>
                  </a:lnTo>
                  <a:lnTo>
                    <a:pt x="49" y="312"/>
                  </a:lnTo>
                  <a:lnTo>
                    <a:pt x="63" y="318"/>
                  </a:lnTo>
                  <a:lnTo>
                    <a:pt x="80" y="318"/>
                  </a:lnTo>
                  <a:lnTo>
                    <a:pt x="1148" y="318"/>
                  </a:lnTo>
                  <a:lnTo>
                    <a:pt x="1165" y="318"/>
                  </a:lnTo>
                  <a:lnTo>
                    <a:pt x="1178" y="312"/>
                  </a:lnTo>
                  <a:lnTo>
                    <a:pt x="1192" y="304"/>
                  </a:lnTo>
                  <a:lnTo>
                    <a:pt x="1203" y="296"/>
                  </a:lnTo>
                  <a:lnTo>
                    <a:pt x="1214" y="285"/>
                  </a:lnTo>
                  <a:lnTo>
                    <a:pt x="1220" y="271"/>
                  </a:lnTo>
                  <a:lnTo>
                    <a:pt x="1225" y="257"/>
                  </a:lnTo>
                  <a:lnTo>
                    <a:pt x="1228" y="240"/>
                  </a:lnTo>
                  <a:lnTo>
                    <a:pt x="1228" y="78"/>
                  </a:lnTo>
                  <a:lnTo>
                    <a:pt x="1225" y="61"/>
                  </a:lnTo>
                  <a:lnTo>
                    <a:pt x="1220" y="47"/>
                  </a:lnTo>
                  <a:lnTo>
                    <a:pt x="1214" y="34"/>
                  </a:lnTo>
                  <a:lnTo>
                    <a:pt x="1203" y="22"/>
                  </a:lnTo>
                  <a:lnTo>
                    <a:pt x="1192" y="14"/>
                  </a:lnTo>
                  <a:lnTo>
                    <a:pt x="1178" y="6"/>
                  </a:lnTo>
                  <a:lnTo>
                    <a:pt x="1165" y="0"/>
                  </a:lnTo>
                  <a:lnTo>
                    <a:pt x="1148" y="0"/>
                  </a:lnTo>
                  <a:lnTo>
                    <a:pt x="80" y="0"/>
                  </a:lnTo>
                  <a:lnTo>
                    <a:pt x="63" y="0"/>
                  </a:lnTo>
                  <a:lnTo>
                    <a:pt x="49" y="6"/>
                  </a:lnTo>
                  <a:lnTo>
                    <a:pt x="36" y="14"/>
                  </a:lnTo>
                  <a:lnTo>
                    <a:pt x="25" y="22"/>
                  </a:lnTo>
                  <a:lnTo>
                    <a:pt x="14" y="34"/>
                  </a:lnTo>
                  <a:lnTo>
                    <a:pt x="8" y="47"/>
                  </a:lnTo>
                  <a:lnTo>
                    <a:pt x="3" y="61"/>
                  </a:lnTo>
                  <a:lnTo>
                    <a:pt x="0" y="78"/>
                  </a:lnTo>
                  <a:lnTo>
                    <a:pt x="0" y="240"/>
                  </a:lnTo>
                  <a:close/>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31761" name="Freeform 1041"/>
            <p:cNvSpPr>
              <a:spLocks/>
            </p:cNvSpPr>
            <p:nvPr/>
          </p:nvSpPr>
          <p:spPr bwMode="auto">
            <a:xfrm>
              <a:off x="5224463" y="2736850"/>
              <a:ext cx="1165225" cy="504825"/>
            </a:xfrm>
            <a:custGeom>
              <a:avLst/>
              <a:gdLst>
                <a:gd name="T0" fmla="*/ 0 w 734"/>
                <a:gd name="T1" fmla="*/ 381000 h 318"/>
                <a:gd name="T2" fmla="*/ 0 w 734"/>
                <a:gd name="T3" fmla="*/ 407988 h 318"/>
                <a:gd name="T4" fmla="*/ 7938 w 734"/>
                <a:gd name="T5" fmla="*/ 430213 h 318"/>
                <a:gd name="T6" fmla="*/ 17463 w 734"/>
                <a:gd name="T7" fmla="*/ 452438 h 318"/>
                <a:gd name="T8" fmla="*/ 34925 w 734"/>
                <a:gd name="T9" fmla="*/ 469900 h 318"/>
                <a:gd name="T10" fmla="*/ 52388 w 734"/>
                <a:gd name="T11" fmla="*/ 487363 h 318"/>
                <a:gd name="T12" fmla="*/ 74613 w 734"/>
                <a:gd name="T13" fmla="*/ 495300 h 318"/>
                <a:gd name="T14" fmla="*/ 96838 w 734"/>
                <a:gd name="T15" fmla="*/ 504825 h 318"/>
                <a:gd name="T16" fmla="*/ 122238 w 734"/>
                <a:gd name="T17" fmla="*/ 504825 h 318"/>
                <a:gd name="T18" fmla="*/ 1042988 w 734"/>
                <a:gd name="T19" fmla="*/ 504825 h 318"/>
                <a:gd name="T20" fmla="*/ 1065213 w 734"/>
                <a:gd name="T21" fmla="*/ 504825 h 318"/>
                <a:gd name="T22" fmla="*/ 1090613 w 734"/>
                <a:gd name="T23" fmla="*/ 495300 h 318"/>
                <a:gd name="T24" fmla="*/ 1112838 w 734"/>
                <a:gd name="T25" fmla="*/ 487363 h 318"/>
                <a:gd name="T26" fmla="*/ 1130300 w 734"/>
                <a:gd name="T27" fmla="*/ 469900 h 318"/>
                <a:gd name="T28" fmla="*/ 1143000 w 734"/>
                <a:gd name="T29" fmla="*/ 452438 h 318"/>
                <a:gd name="T30" fmla="*/ 1157288 w 734"/>
                <a:gd name="T31" fmla="*/ 430213 h 318"/>
                <a:gd name="T32" fmla="*/ 1160463 w 734"/>
                <a:gd name="T33" fmla="*/ 407988 h 318"/>
                <a:gd name="T34" fmla="*/ 1165225 w 734"/>
                <a:gd name="T35" fmla="*/ 381000 h 318"/>
                <a:gd name="T36" fmla="*/ 1165225 w 734"/>
                <a:gd name="T37" fmla="*/ 123825 h 318"/>
                <a:gd name="T38" fmla="*/ 1160463 w 734"/>
                <a:gd name="T39" fmla="*/ 96838 h 318"/>
                <a:gd name="T40" fmla="*/ 1157288 w 734"/>
                <a:gd name="T41" fmla="*/ 74613 h 318"/>
                <a:gd name="T42" fmla="*/ 1143000 w 734"/>
                <a:gd name="T43" fmla="*/ 53975 h 318"/>
                <a:gd name="T44" fmla="*/ 1130300 w 734"/>
                <a:gd name="T45" fmla="*/ 36513 h 318"/>
                <a:gd name="T46" fmla="*/ 1112838 w 734"/>
                <a:gd name="T47" fmla="*/ 22225 h 318"/>
                <a:gd name="T48" fmla="*/ 1090613 w 734"/>
                <a:gd name="T49" fmla="*/ 9525 h 318"/>
                <a:gd name="T50" fmla="*/ 1065213 w 734"/>
                <a:gd name="T51" fmla="*/ 0 h 318"/>
                <a:gd name="T52" fmla="*/ 1042988 w 734"/>
                <a:gd name="T53" fmla="*/ 0 h 318"/>
                <a:gd name="T54" fmla="*/ 122238 w 734"/>
                <a:gd name="T55" fmla="*/ 0 h 318"/>
                <a:gd name="T56" fmla="*/ 96838 w 734"/>
                <a:gd name="T57" fmla="*/ 0 h 318"/>
                <a:gd name="T58" fmla="*/ 74613 w 734"/>
                <a:gd name="T59" fmla="*/ 9525 h 318"/>
                <a:gd name="T60" fmla="*/ 52388 w 734"/>
                <a:gd name="T61" fmla="*/ 22225 h 318"/>
                <a:gd name="T62" fmla="*/ 34925 w 734"/>
                <a:gd name="T63" fmla="*/ 36513 h 318"/>
                <a:gd name="T64" fmla="*/ 17463 w 734"/>
                <a:gd name="T65" fmla="*/ 53975 h 318"/>
                <a:gd name="T66" fmla="*/ 7938 w 734"/>
                <a:gd name="T67" fmla="*/ 74613 h 318"/>
                <a:gd name="T68" fmla="*/ 0 w 734"/>
                <a:gd name="T69" fmla="*/ 96838 h 318"/>
                <a:gd name="T70" fmla="*/ 0 w 734"/>
                <a:gd name="T71" fmla="*/ 123825 h 318"/>
                <a:gd name="T72" fmla="*/ 0 w 734"/>
                <a:gd name="T73" fmla="*/ 381000 h 31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734" h="318">
                  <a:moveTo>
                    <a:pt x="0" y="240"/>
                  </a:moveTo>
                  <a:lnTo>
                    <a:pt x="0" y="257"/>
                  </a:lnTo>
                  <a:lnTo>
                    <a:pt x="5" y="271"/>
                  </a:lnTo>
                  <a:lnTo>
                    <a:pt x="11" y="285"/>
                  </a:lnTo>
                  <a:lnTo>
                    <a:pt x="22" y="296"/>
                  </a:lnTo>
                  <a:lnTo>
                    <a:pt x="33" y="307"/>
                  </a:lnTo>
                  <a:lnTo>
                    <a:pt x="47" y="312"/>
                  </a:lnTo>
                  <a:lnTo>
                    <a:pt x="61" y="318"/>
                  </a:lnTo>
                  <a:lnTo>
                    <a:pt x="77" y="318"/>
                  </a:lnTo>
                  <a:lnTo>
                    <a:pt x="657" y="318"/>
                  </a:lnTo>
                  <a:lnTo>
                    <a:pt x="671" y="318"/>
                  </a:lnTo>
                  <a:lnTo>
                    <a:pt x="687" y="312"/>
                  </a:lnTo>
                  <a:lnTo>
                    <a:pt x="701" y="307"/>
                  </a:lnTo>
                  <a:lnTo>
                    <a:pt x="712" y="296"/>
                  </a:lnTo>
                  <a:lnTo>
                    <a:pt x="720" y="285"/>
                  </a:lnTo>
                  <a:lnTo>
                    <a:pt x="729" y="271"/>
                  </a:lnTo>
                  <a:lnTo>
                    <a:pt x="731" y="257"/>
                  </a:lnTo>
                  <a:lnTo>
                    <a:pt x="734" y="240"/>
                  </a:lnTo>
                  <a:lnTo>
                    <a:pt x="734" y="78"/>
                  </a:lnTo>
                  <a:lnTo>
                    <a:pt x="731" y="61"/>
                  </a:lnTo>
                  <a:lnTo>
                    <a:pt x="729" y="47"/>
                  </a:lnTo>
                  <a:lnTo>
                    <a:pt x="720" y="34"/>
                  </a:lnTo>
                  <a:lnTo>
                    <a:pt x="712" y="23"/>
                  </a:lnTo>
                  <a:lnTo>
                    <a:pt x="701" y="14"/>
                  </a:lnTo>
                  <a:lnTo>
                    <a:pt x="687" y="6"/>
                  </a:lnTo>
                  <a:lnTo>
                    <a:pt x="671" y="0"/>
                  </a:lnTo>
                  <a:lnTo>
                    <a:pt x="657" y="0"/>
                  </a:lnTo>
                  <a:lnTo>
                    <a:pt x="77" y="0"/>
                  </a:lnTo>
                  <a:lnTo>
                    <a:pt x="61" y="0"/>
                  </a:lnTo>
                  <a:lnTo>
                    <a:pt x="47" y="6"/>
                  </a:lnTo>
                  <a:lnTo>
                    <a:pt x="33" y="14"/>
                  </a:lnTo>
                  <a:lnTo>
                    <a:pt x="22" y="23"/>
                  </a:lnTo>
                  <a:lnTo>
                    <a:pt x="11" y="34"/>
                  </a:lnTo>
                  <a:lnTo>
                    <a:pt x="5" y="47"/>
                  </a:lnTo>
                  <a:lnTo>
                    <a:pt x="0" y="61"/>
                  </a:lnTo>
                  <a:lnTo>
                    <a:pt x="0" y="78"/>
                  </a:lnTo>
                  <a:lnTo>
                    <a:pt x="0" y="240"/>
                  </a:lnTo>
                  <a:close/>
                </a:path>
              </a:pathLst>
            </a:custGeom>
            <a:solidFill>
              <a:srgbClr val="BBE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b="1"/>
            </a:p>
          </p:txBody>
        </p:sp>
        <p:sp>
          <p:nvSpPr>
            <p:cNvPr id="31762" name="Freeform 1042"/>
            <p:cNvSpPr>
              <a:spLocks/>
            </p:cNvSpPr>
            <p:nvPr/>
          </p:nvSpPr>
          <p:spPr bwMode="auto">
            <a:xfrm>
              <a:off x="5224463" y="2736850"/>
              <a:ext cx="1165225" cy="504825"/>
            </a:xfrm>
            <a:custGeom>
              <a:avLst/>
              <a:gdLst>
                <a:gd name="T0" fmla="*/ 0 w 734"/>
                <a:gd name="T1" fmla="*/ 381000 h 318"/>
                <a:gd name="T2" fmla="*/ 0 w 734"/>
                <a:gd name="T3" fmla="*/ 407988 h 318"/>
                <a:gd name="T4" fmla="*/ 7938 w 734"/>
                <a:gd name="T5" fmla="*/ 430213 h 318"/>
                <a:gd name="T6" fmla="*/ 17463 w 734"/>
                <a:gd name="T7" fmla="*/ 452438 h 318"/>
                <a:gd name="T8" fmla="*/ 34925 w 734"/>
                <a:gd name="T9" fmla="*/ 469900 h 318"/>
                <a:gd name="T10" fmla="*/ 52388 w 734"/>
                <a:gd name="T11" fmla="*/ 487363 h 318"/>
                <a:gd name="T12" fmla="*/ 74613 w 734"/>
                <a:gd name="T13" fmla="*/ 495300 h 318"/>
                <a:gd name="T14" fmla="*/ 96838 w 734"/>
                <a:gd name="T15" fmla="*/ 504825 h 318"/>
                <a:gd name="T16" fmla="*/ 122238 w 734"/>
                <a:gd name="T17" fmla="*/ 504825 h 318"/>
                <a:gd name="T18" fmla="*/ 1042988 w 734"/>
                <a:gd name="T19" fmla="*/ 504825 h 318"/>
                <a:gd name="T20" fmla="*/ 1065213 w 734"/>
                <a:gd name="T21" fmla="*/ 504825 h 318"/>
                <a:gd name="T22" fmla="*/ 1090613 w 734"/>
                <a:gd name="T23" fmla="*/ 495300 h 318"/>
                <a:gd name="T24" fmla="*/ 1112838 w 734"/>
                <a:gd name="T25" fmla="*/ 487363 h 318"/>
                <a:gd name="T26" fmla="*/ 1130300 w 734"/>
                <a:gd name="T27" fmla="*/ 469900 h 318"/>
                <a:gd name="T28" fmla="*/ 1143000 w 734"/>
                <a:gd name="T29" fmla="*/ 452438 h 318"/>
                <a:gd name="T30" fmla="*/ 1157288 w 734"/>
                <a:gd name="T31" fmla="*/ 430213 h 318"/>
                <a:gd name="T32" fmla="*/ 1160463 w 734"/>
                <a:gd name="T33" fmla="*/ 407988 h 318"/>
                <a:gd name="T34" fmla="*/ 1165225 w 734"/>
                <a:gd name="T35" fmla="*/ 381000 h 318"/>
                <a:gd name="T36" fmla="*/ 1165225 w 734"/>
                <a:gd name="T37" fmla="*/ 123825 h 318"/>
                <a:gd name="T38" fmla="*/ 1160463 w 734"/>
                <a:gd name="T39" fmla="*/ 96838 h 318"/>
                <a:gd name="T40" fmla="*/ 1157288 w 734"/>
                <a:gd name="T41" fmla="*/ 74613 h 318"/>
                <a:gd name="T42" fmla="*/ 1143000 w 734"/>
                <a:gd name="T43" fmla="*/ 53975 h 318"/>
                <a:gd name="T44" fmla="*/ 1130300 w 734"/>
                <a:gd name="T45" fmla="*/ 36513 h 318"/>
                <a:gd name="T46" fmla="*/ 1112838 w 734"/>
                <a:gd name="T47" fmla="*/ 22225 h 318"/>
                <a:gd name="T48" fmla="*/ 1090613 w 734"/>
                <a:gd name="T49" fmla="*/ 9525 h 318"/>
                <a:gd name="T50" fmla="*/ 1065213 w 734"/>
                <a:gd name="T51" fmla="*/ 0 h 318"/>
                <a:gd name="T52" fmla="*/ 1042988 w 734"/>
                <a:gd name="T53" fmla="*/ 0 h 318"/>
                <a:gd name="T54" fmla="*/ 122238 w 734"/>
                <a:gd name="T55" fmla="*/ 0 h 318"/>
                <a:gd name="T56" fmla="*/ 96838 w 734"/>
                <a:gd name="T57" fmla="*/ 0 h 318"/>
                <a:gd name="T58" fmla="*/ 74613 w 734"/>
                <a:gd name="T59" fmla="*/ 9525 h 318"/>
                <a:gd name="T60" fmla="*/ 52388 w 734"/>
                <a:gd name="T61" fmla="*/ 22225 h 318"/>
                <a:gd name="T62" fmla="*/ 34925 w 734"/>
                <a:gd name="T63" fmla="*/ 36513 h 318"/>
                <a:gd name="T64" fmla="*/ 17463 w 734"/>
                <a:gd name="T65" fmla="*/ 53975 h 318"/>
                <a:gd name="T66" fmla="*/ 7938 w 734"/>
                <a:gd name="T67" fmla="*/ 74613 h 318"/>
                <a:gd name="T68" fmla="*/ 0 w 734"/>
                <a:gd name="T69" fmla="*/ 96838 h 318"/>
                <a:gd name="T70" fmla="*/ 0 w 734"/>
                <a:gd name="T71" fmla="*/ 123825 h 318"/>
                <a:gd name="T72" fmla="*/ 0 w 734"/>
                <a:gd name="T73" fmla="*/ 381000 h 31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734" h="318">
                  <a:moveTo>
                    <a:pt x="0" y="240"/>
                  </a:moveTo>
                  <a:lnTo>
                    <a:pt x="0" y="257"/>
                  </a:lnTo>
                  <a:lnTo>
                    <a:pt x="5" y="271"/>
                  </a:lnTo>
                  <a:lnTo>
                    <a:pt x="11" y="285"/>
                  </a:lnTo>
                  <a:lnTo>
                    <a:pt x="22" y="296"/>
                  </a:lnTo>
                  <a:lnTo>
                    <a:pt x="33" y="307"/>
                  </a:lnTo>
                  <a:lnTo>
                    <a:pt x="47" y="312"/>
                  </a:lnTo>
                  <a:lnTo>
                    <a:pt x="61" y="318"/>
                  </a:lnTo>
                  <a:lnTo>
                    <a:pt x="77" y="318"/>
                  </a:lnTo>
                  <a:lnTo>
                    <a:pt x="657" y="318"/>
                  </a:lnTo>
                  <a:lnTo>
                    <a:pt x="671" y="318"/>
                  </a:lnTo>
                  <a:lnTo>
                    <a:pt x="687" y="312"/>
                  </a:lnTo>
                  <a:lnTo>
                    <a:pt x="701" y="307"/>
                  </a:lnTo>
                  <a:lnTo>
                    <a:pt x="712" y="296"/>
                  </a:lnTo>
                  <a:lnTo>
                    <a:pt x="720" y="285"/>
                  </a:lnTo>
                  <a:lnTo>
                    <a:pt x="729" y="271"/>
                  </a:lnTo>
                  <a:lnTo>
                    <a:pt x="731" y="257"/>
                  </a:lnTo>
                  <a:lnTo>
                    <a:pt x="734" y="240"/>
                  </a:lnTo>
                  <a:lnTo>
                    <a:pt x="734" y="78"/>
                  </a:lnTo>
                  <a:lnTo>
                    <a:pt x="731" y="61"/>
                  </a:lnTo>
                  <a:lnTo>
                    <a:pt x="729" y="47"/>
                  </a:lnTo>
                  <a:lnTo>
                    <a:pt x="720" y="34"/>
                  </a:lnTo>
                  <a:lnTo>
                    <a:pt x="712" y="23"/>
                  </a:lnTo>
                  <a:lnTo>
                    <a:pt x="701" y="14"/>
                  </a:lnTo>
                  <a:lnTo>
                    <a:pt x="687" y="6"/>
                  </a:lnTo>
                  <a:lnTo>
                    <a:pt x="671" y="0"/>
                  </a:lnTo>
                  <a:lnTo>
                    <a:pt x="657" y="0"/>
                  </a:lnTo>
                  <a:lnTo>
                    <a:pt x="77" y="0"/>
                  </a:lnTo>
                  <a:lnTo>
                    <a:pt x="61" y="0"/>
                  </a:lnTo>
                  <a:lnTo>
                    <a:pt x="47" y="6"/>
                  </a:lnTo>
                  <a:lnTo>
                    <a:pt x="33" y="14"/>
                  </a:lnTo>
                  <a:lnTo>
                    <a:pt x="22" y="23"/>
                  </a:lnTo>
                  <a:lnTo>
                    <a:pt x="11" y="34"/>
                  </a:lnTo>
                  <a:lnTo>
                    <a:pt x="5" y="47"/>
                  </a:lnTo>
                  <a:lnTo>
                    <a:pt x="0" y="61"/>
                  </a:lnTo>
                  <a:lnTo>
                    <a:pt x="0" y="78"/>
                  </a:lnTo>
                  <a:lnTo>
                    <a:pt x="0" y="240"/>
                  </a:lnTo>
                  <a:close/>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31763" name="Line 1043"/>
            <p:cNvSpPr>
              <a:spLocks noChangeShapeType="1"/>
            </p:cNvSpPr>
            <p:nvPr/>
          </p:nvSpPr>
          <p:spPr bwMode="auto">
            <a:xfrm>
              <a:off x="2994025" y="941388"/>
              <a:ext cx="1588" cy="144462"/>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764" name="Line 1044"/>
            <p:cNvSpPr>
              <a:spLocks noChangeShapeType="1"/>
            </p:cNvSpPr>
            <p:nvPr/>
          </p:nvSpPr>
          <p:spPr bwMode="auto">
            <a:xfrm>
              <a:off x="2994025" y="1292225"/>
              <a:ext cx="1588" cy="134938"/>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765" name="Line 1045"/>
            <p:cNvSpPr>
              <a:spLocks noChangeShapeType="1"/>
            </p:cNvSpPr>
            <p:nvPr/>
          </p:nvSpPr>
          <p:spPr bwMode="auto">
            <a:xfrm>
              <a:off x="2994025" y="1984375"/>
              <a:ext cx="1588" cy="134938"/>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766" name="Line 1046"/>
            <p:cNvSpPr>
              <a:spLocks noChangeShapeType="1"/>
            </p:cNvSpPr>
            <p:nvPr/>
          </p:nvSpPr>
          <p:spPr bwMode="auto">
            <a:xfrm>
              <a:off x="2994025" y="2335213"/>
              <a:ext cx="1588" cy="134937"/>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767" name="Line 1047"/>
            <p:cNvSpPr>
              <a:spLocks noChangeShapeType="1"/>
            </p:cNvSpPr>
            <p:nvPr/>
          </p:nvSpPr>
          <p:spPr bwMode="auto">
            <a:xfrm>
              <a:off x="2994025" y="1628775"/>
              <a:ext cx="1588" cy="136525"/>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768" name="Line 1048"/>
            <p:cNvSpPr>
              <a:spLocks noChangeShapeType="1"/>
            </p:cNvSpPr>
            <p:nvPr/>
          </p:nvSpPr>
          <p:spPr bwMode="auto">
            <a:xfrm>
              <a:off x="2994025" y="1292225"/>
              <a:ext cx="1588" cy="134938"/>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769" name="Freeform 1049"/>
            <p:cNvSpPr>
              <a:spLocks/>
            </p:cNvSpPr>
            <p:nvPr/>
          </p:nvSpPr>
          <p:spPr bwMode="auto">
            <a:xfrm>
              <a:off x="3243263" y="1563688"/>
              <a:ext cx="285750" cy="74612"/>
            </a:xfrm>
            <a:custGeom>
              <a:avLst/>
              <a:gdLst>
                <a:gd name="T0" fmla="*/ 79375 w 180"/>
                <a:gd name="T1" fmla="*/ 74612 h 47"/>
                <a:gd name="T2" fmla="*/ 0 w 180"/>
                <a:gd name="T3" fmla="*/ 0 h 47"/>
                <a:gd name="T4" fmla="*/ 285750 w 180"/>
                <a:gd name="T5" fmla="*/ 0 h 47"/>
                <a:gd name="T6" fmla="*/ 0 60000 65536"/>
                <a:gd name="T7" fmla="*/ 0 60000 65536"/>
                <a:gd name="T8" fmla="*/ 0 60000 65536"/>
              </a:gdLst>
              <a:ahLst/>
              <a:cxnLst>
                <a:cxn ang="T6">
                  <a:pos x="T0" y="T1"/>
                </a:cxn>
                <a:cxn ang="T7">
                  <a:pos x="T2" y="T3"/>
                </a:cxn>
                <a:cxn ang="T8">
                  <a:pos x="T4" y="T5"/>
                </a:cxn>
              </a:cxnLst>
              <a:rect l="0" t="0" r="r" b="b"/>
              <a:pathLst>
                <a:path w="180" h="47">
                  <a:moveTo>
                    <a:pt x="50" y="47"/>
                  </a:moveTo>
                  <a:lnTo>
                    <a:pt x="0" y="0"/>
                  </a:lnTo>
                  <a:lnTo>
                    <a:pt x="180" y="0"/>
                  </a:lnTo>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31770" name="Freeform 1050"/>
            <p:cNvSpPr>
              <a:spLocks/>
            </p:cNvSpPr>
            <p:nvPr/>
          </p:nvSpPr>
          <p:spPr bwMode="auto">
            <a:xfrm>
              <a:off x="3232150" y="1436688"/>
              <a:ext cx="279400" cy="74612"/>
            </a:xfrm>
            <a:custGeom>
              <a:avLst/>
              <a:gdLst>
                <a:gd name="T0" fmla="*/ 200473 w 177"/>
                <a:gd name="T1" fmla="*/ 0 h 47"/>
                <a:gd name="T2" fmla="*/ 279400 w 177"/>
                <a:gd name="T3" fmla="*/ 74612 h 47"/>
                <a:gd name="T4" fmla="*/ 0 w 177"/>
                <a:gd name="T5" fmla="*/ 74612 h 47"/>
                <a:gd name="T6" fmla="*/ 0 60000 65536"/>
                <a:gd name="T7" fmla="*/ 0 60000 65536"/>
                <a:gd name="T8" fmla="*/ 0 60000 65536"/>
              </a:gdLst>
              <a:ahLst/>
              <a:cxnLst>
                <a:cxn ang="T6">
                  <a:pos x="T0" y="T1"/>
                </a:cxn>
                <a:cxn ang="T7">
                  <a:pos x="T2" y="T3"/>
                </a:cxn>
                <a:cxn ang="T8">
                  <a:pos x="T4" y="T5"/>
                </a:cxn>
              </a:cxnLst>
              <a:rect l="0" t="0" r="r" b="b"/>
              <a:pathLst>
                <a:path w="177" h="47">
                  <a:moveTo>
                    <a:pt x="127" y="0"/>
                  </a:moveTo>
                  <a:lnTo>
                    <a:pt x="177" y="47"/>
                  </a:lnTo>
                  <a:lnTo>
                    <a:pt x="0" y="47"/>
                  </a:lnTo>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31771" name="Freeform 1051"/>
            <p:cNvSpPr>
              <a:spLocks/>
            </p:cNvSpPr>
            <p:nvPr/>
          </p:nvSpPr>
          <p:spPr bwMode="auto">
            <a:xfrm>
              <a:off x="3870325" y="3311525"/>
              <a:ext cx="74613" cy="206375"/>
            </a:xfrm>
            <a:custGeom>
              <a:avLst/>
              <a:gdLst>
                <a:gd name="T0" fmla="*/ 0 w 47"/>
                <a:gd name="T1" fmla="*/ 127000 h 130"/>
                <a:gd name="T2" fmla="*/ 74613 w 47"/>
                <a:gd name="T3" fmla="*/ 206375 h 130"/>
                <a:gd name="T4" fmla="*/ 74613 w 47"/>
                <a:gd name="T5" fmla="*/ 0 h 130"/>
                <a:gd name="T6" fmla="*/ 0 60000 65536"/>
                <a:gd name="T7" fmla="*/ 0 60000 65536"/>
                <a:gd name="T8" fmla="*/ 0 60000 65536"/>
              </a:gdLst>
              <a:ahLst/>
              <a:cxnLst>
                <a:cxn ang="T6">
                  <a:pos x="T0" y="T1"/>
                </a:cxn>
                <a:cxn ang="T7">
                  <a:pos x="T2" y="T3"/>
                </a:cxn>
                <a:cxn ang="T8">
                  <a:pos x="T4" y="T5"/>
                </a:cxn>
              </a:cxnLst>
              <a:rect l="0" t="0" r="r" b="b"/>
              <a:pathLst>
                <a:path w="47" h="130">
                  <a:moveTo>
                    <a:pt x="0" y="80"/>
                  </a:moveTo>
                  <a:lnTo>
                    <a:pt x="47" y="130"/>
                  </a:lnTo>
                  <a:lnTo>
                    <a:pt x="47" y="0"/>
                  </a:lnTo>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31772" name="Freeform 1052"/>
            <p:cNvSpPr>
              <a:spLocks/>
            </p:cNvSpPr>
            <p:nvPr/>
          </p:nvSpPr>
          <p:spPr bwMode="auto">
            <a:xfrm>
              <a:off x="3997325" y="3324225"/>
              <a:ext cx="74613" cy="211138"/>
            </a:xfrm>
            <a:custGeom>
              <a:avLst/>
              <a:gdLst>
                <a:gd name="T0" fmla="*/ 74613 w 47"/>
                <a:gd name="T1" fmla="*/ 79375 h 133"/>
                <a:gd name="T2" fmla="*/ 0 w 47"/>
                <a:gd name="T3" fmla="*/ 0 h 133"/>
                <a:gd name="T4" fmla="*/ 0 w 47"/>
                <a:gd name="T5" fmla="*/ 211138 h 133"/>
                <a:gd name="T6" fmla="*/ 0 60000 65536"/>
                <a:gd name="T7" fmla="*/ 0 60000 65536"/>
                <a:gd name="T8" fmla="*/ 0 60000 65536"/>
              </a:gdLst>
              <a:ahLst/>
              <a:cxnLst>
                <a:cxn ang="T6">
                  <a:pos x="T0" y="T1"/>
                </a:cxn>
                <a:cxn ang="T7">
                  <a:pos x="T2" y="T3"/>
                </a:cxn>
                <a:cxn ang="T8">
                  <a:pos x="T4" y="T5"/>
                </a:cxn>
              </a:cxnLst>
              <a:rect l="0" t="0" r="r" b="b"/>
              <a:pathLst>
                <a:path w="47" h="133">
                  <a:moveTo>
                    <a:pt x="47" y="50"/>
                  </a:moveTo>
                  <a:lnTo>
                    <a:pt x="0" y="0"/>
                  </a:lnTo>
                  <a:lnTo>
                    <a:pt x="0" y="133"/>
                  </a:lnTo>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31773" name="Freeform 1053"/>
            <p:cNvSpPr>
              <a:spLocks/>
            </p:cNvSpPr>
            <p:nvPr/>
          </p:nvSpPr>
          <p:spPr bwMode="auto">
            <a:xfrm>
              <a:off x="2919413" y="2890838"/>
              <a:ext cx="74612" cy="517525"/>
            </a:xfrm>
            <a:custGeom>
              <a:avLst/>
              <a:gdLst>
                <a:gd name="T0" fmla="*/ 0 w 47"/>
                <a:gd name="T1" fmla="*/ 319088 h 326"/>
                <a:gd name="T2" fmla="*/ 74612 w 47"/>
                <a:gd name="T3" fmla="*/ 517525 h 326"/>
                <a:gd name="T4" fmla="*/ 74612 w 47"/>
                <a:gd name="T5" fmla="*/ 0 h 326"/>
                <a:gd name="T6" fmla="*/ 0 60000 65536"/>
                <a:gd name="T7" fmla="*/ 0 60000 65536"/>
                <a:gd name="T8" fmla="*/ 0 60000 65536"/>
              </a:gdLst>
              <a:ahLst/>
              <a:cxnLst>
                <a:cxn ang="T6">
                  <a:pos x="T0" y="T1"/>
                </a:cxn>
                <a:cxn ang="T7">
                  <a:pos x="T2" y="T3"/>
                </a:cxn>
                <a:cxn ang="T8">
                  <a:pos x="T4" y="T5"/>
                </a:cxn>
              </a:cxnLst>
              <a:rect l="0" t="0" r="r" b="b"/>
              <a:pathLst>
                <a:path w="47" h="326">
                  <a:moveTo>
                    <a:pt x="0" y="201"/>
                  </a:moveTo>
                  <a:lnTo>
                    <a:pt x="47" y="326"/>
                  </a:lnTo>
                  <a:lnTo>
                    <a:pt x="47" y="0"/>
                  </a:lnTo>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31774" name="Freeform 1054"/>
            <p:cNvSpPr>
              <a:spLocks/>
            </p:cNvSpPr>
            <p:nvPr/>
          </p:nvSpPr>
          <p:spPr bwMode="auto">
            <a:xfrm>
              <a:off x="3059113" y="2886075"/>
              <a:ext cx="74612" cy="263525"/>
            </a:xfrm>
            <a:custGeom>
              <a:avLst/>
              <a:gdLst>
                <a:gd name="T0" fmla="*/ 74612 w 47"/>
                <a:gd name="T1" fmla="*/ 39688 h 166"/>
                <a:gd name="T2" fmla="*/ 0 w 47"/>
                <a:gd name="T3" fmla="*/ 0 h 166"/>
                <a:gd name="T4" fmla="*/ 0 w 47"/>
                <a:gd name="T5" fmla="*/ 263525 h 166"/>
                <a:gd name="T6" fmla="*/ 0 60000 65536"/>
                <a:gd name="T7" fmla="*/ 0 60000 65536"/>
                <a:gd name="T8" fmla="*/ 0 60000 65536"/>
              </a:gdLst>
              <a:ahLst/>
              <a:cxnLst>
                <a:cxn ang="T6">
                  <a:pos x="T0" y="T1"/>
                </a:cxn>
                <a:cxn ang="T7">
                  <a:pos x="T2" y="T3"/>
                </a:cxn>
                <a:cxn ang="T8">
                  <a:pos x="T4" y="T5"/>
                </a:cxn>
              </a:cxnLst>
              <a:rect l="0" t="0" r="r" b="b"/>
              <a:pathLst>
                <a:path w="47" h="166">
                  <a:moveTo>
                    <a:pt x="47" y="25"/>
                  </a:moveTo>
                  <a:lnTo>
                    <a:pt x="0" y="0"/>
                  </a:lnTo>
                  <a:lnTo>
                    <a:pt x="0" y="166"/>
                  </a:lnTo>
                </a:path>
              </a:pathLst>
            </a:custGeom>
            <a:noFill/>
            <a:ln w="9525">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31775" name="Line 1055"/>
            <p:cNvSpPr>
              <a:spLocks noChangeShapeType="1"/>
            </p:cNvSpPr>
            <p:nvPr/>
          </p:nvSpPr>
          <p:spPr bwMode="auto">
            <a:xfrm>
              <a:off x="2971800" y="3771900"/>
              <a:ext cx="1588" cy="144463"/>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776" name="Line 1056"/>
            <p:cNvSpPr>
              <a:spLocks noChangeShapeType="1"/>
            </p:cNvSpPr>
            <p:nvPr/>
          </p:nvSpPr>
          <p:spPr bwMode="auto">
            <a:xfrm>
              <a:off x="2971800" y="4121150"/>
              <a:ext cx="1588" cy="136525"/>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777" name="Line 1057"/>
            <p:cNvSpPr>
              <a:spLocks noChangeShapeType="1"/>
            </p:cNvSpPr>
            <p:nvPr/>
          </p:nvSpPr>
          <p:spPr bwMode="auto">
            <a:xfrm>
              <a:off x="2971800" y="4813300"/>
              <a:ext cx="1588" cy="136525"/>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778" name="Line 1058"/>
            <p:cNvSpPr>
              <a:spLocks noChangeShapeType="1"/>
            </p:cNvSpPr>
            <p:nvPr/>
          </p:nvSpPr>
          <p:spPr bwMode="auto">
            <a:xfrm>
              <a:off x="2971800" y="5164138"/>
              <a:ext cx="1588" cy="136525"/>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779" name="Line 1059"/>
            <p:cNvSpPr>
              <a:spLocks noChangeShapeType="1"/>
            </p:cNvSpPr>
            <p:nvPr/>
          </p:nvSpPr>
          <p:spPr bwMode="auto">
            <a:xfrm>
              <a:off x="2971800" y="4459288"/>
              <a:ext cx="1588" cy="134937"/>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780" name="Line 1060"/>
            <p:cNvSpPr>
              <a:spLocks noChangeShapeType="1"/>
            </p:cNvSpPr>
            <p:nvPr/>
          </p:nvSpPr>
          <p:spPr bwMode="auto">
            <a:xfrm>
              <a:off x="2971800" y="4121150"/>
              <a:ext cx="1588" cy="136525"/>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781" name="Line 1061"/>
            <p:cNvSpPr>
              <a:spLocks noChangeShapeType="1"/>
            </p:cNvSpPr>
            <p:nvPr/>
          </p:nvSpPr>
          <p:spPr bwMode="auto">
            <a:xfrm flipH="1">
              <a:off x="3979863" y="823913"/>
              <a:ext cx="171450" cy="1587"/>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782" name="Line 1062"/>
            <p:cNvSpPr>
              <a:spLocks noChangeShapeType="1"/>
            </p:cNvSpPr>
            <p:nvPr/>
          </p:nvSpPr>
          <p:spPr bwMode="auto">
            <a:xfrm flipH="1">
              <a:off x="3979863" y="871538"/>
              <a:ext cx="171450" cy="1587"/>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783" name="Line 1063"/>
            <p:cNvSpPr>
              <a:spLocks noChangeShapeType="1"/>
            </p:cNvSpPr>
            <p:nvPr/>
          </p:nvSpPr>
          <p:spPr bwMode="auto">
            <a:xfrm flipH="1">
              <a:off x="5416550" y="1160463"/>
              <a:ext cx="166688" cy="1587"/>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784" name="Line 1064"/>
            <p:cNvSpPr>
              <a:spLocks noChangeShapeType="1"/>
            </p:cNvSpPr>
            <p:nvPr/>
          </p:nvSpPr>
          <p:spPr bwMode="auto">
            <a:xfrm flipH="1">
              <a:off x="5416550" y="1208088"/>
              <a:ext cx="166688" cy="1587"/>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785" name="Line 1065"/>
            <p:cNvSpPr>
              <a:spLocks noChangeShapeType="1"/>
            </p:cNvSpPr>
            <p:nvPr/>
          </p:nvSpPr>
          <p:spPr bwMode="auto">
            <a:xfrm>
              <a:off x="3887788" y="941388"/>
              <a:ext cx="1587" cy="144462"/>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786" name="Line 1066"/>
            <p:cNvSpPr>
              <a:spLocks noChangeShapeType="1"/>
            </p:cNvSpPr>
            <p:nvPr/>
          </p:nvSpPr>
          <p:spPr bwMode="auto">
            <a:xfrm>
              <a:off x="3887788" y="1292225"/>
              <a:ext cx="1587" cy="134938"/>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787" name="Line 1067"/>
            <p:cNvSpPr>
              <a:spLocks noChangeShapeType="1"/>
            </p:cNvSpPr>
            <p:nvPr/>
          </p:nvSpPr>
          <p:spPr bwMode="auto">
            <a:xfrm>
              <a:off x="3887788" y="1984375"/>
              <a:ext cx="1587" cy="134938"/>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788" name="Line 1068"/>
            <p:cNvSpPr>
              <a:spLocks noChangeShapeType="1"/>
            </p:cNvSpPr>
            <p:nvPr/>
          </p:nvSpPr>
          <p:spPr bwMode="auto">
            <a:xfrm>
              <a:off x="3887788" y="2335213"/>
              <a:ext cx="1587" cy="134937"/>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789" name="Line 1069"/>
            <p:cNvSpPr>
              <a:spLocks noChangeShapeType="1"/>
            </p:cNvSpPr>
            <p:nvPr/>
          </p:nvSpPr>
          <p:spPr bwMode="auto">
            <a:xfrm>
              <a:off x="3887788" y="1628775"/>
              <a:ext cx="1587" cy="136525"/>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790" name="Line 1070"/>
            <p:cNvSpPr>
              <a:spLocks noChangeShapeType="1"/>
            </p:cNvSpPr>
            <p:nvPr/>
          </p:nvSpPr>
          <p:spPr bwMode="auto">
            <a:xfrm>
              <a:off x="3887788" y="1292225"/>
              <a:ext cx="1587" cy="134938"/>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791" name="Freeform 1071"/>
            <p:cNvSpPr>
              <a:spLocks/>
            </p:cNvSpPr>
            <p:nvPr/>
          </p:nvSpPr>
          <p:spPr bwMode="auto">
            <a:xfrm>
              <a:off x="4102100" y="1563688"/>
              <a:ext cx="455613" cy="74612"/>
            </a:xfrm>
            <a:custGeom>
              <a:avLst/>
              <a:gdLst>
                <a:gd name="T0" fmla="*/ 79375 w 287"/>
                <a:gd name="T1" fmla="*/ 74612 h 47"/>
                <a:gd name="T2" fmla="*/ 0 w 287"/>
                <a:gd name="T3" fmla="*/ 0 h 47"/>
                <a:gd name="T4" fmla="*/ 455613 w 287"/>
                <a:gd name="T5" fmla="*/ 0 h 47"/>
                <a:gd name="T6" fmla="*/ 0 60000 65536"/>
                <a:gd name="T7" fmla="*/ 0 60000 65536"/>
                <a:gd name="T8" fmla="*/ 0 60000 65536"/>
              </a:gdLst>
              <a:ahLst/>
              <a:cxnLst>
                <a:cxn ang="T6">
                  <a:pos x="T0" y="T1"/>
                </a:cxn>
                <a:cxn ang="T7">
                  <a:pos x="T2" y="T3"/>
                </a:cxn>
                <a:cxn ang="T8">
                  <a:pos x="T4" y="T5"/>
                </a:cxn>
              </a:cxnLst>
              <a:rect l="0" t="0" r="r" b="b"/>
              <a:pathLst>
                <a:path w="287" h="47">
                  <a:moveTo>
                    <a:pt x="50" y="47"/>
                  </a:moveTo>
                  <a:lnTo>
                    <a:pt x="0" y="0"/>
                  </a:lnTo>
                  <a:lnTo>
                    <a:pt x="287" y="0"/>
                  </a:lnTo>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31792" name="Freeform 1072"/>
            <p:cNvSpPr>
              <a:spLocks/>
            </p:cNvSpPr>
            <p:nvPr/>
          </p:nvSpPr>
          <p:spPr bwMode="auto">
            <a:xfrm>
              <a:off x="4079875" y="1441450"/>
              <a:ext cx="930275" cy="69850"/>
            </a:xfrm>
            <a:custGeom>
              <a:avLst/>
              <a:gdLst>
                <a:gd name="T0" fmla="*/ 846138 w 586"/>
                <a:gd name="T1" fmla="*/ 0 h 44"/>
                <a:gd name="T2" fmla="*/ 930275 w 586"/>
                <a:gd name="T3" fmla="*/ 69850 h 44"/>
                <a:gd name="T4" fmla="*/ 0 w 586"/>
                <a:gd name="T5" fmla="*/ 69850 h 44"/>
                <a:gd name="T6" fmla="*/ 0 60000 65536"/>
                <a:gd name="T7" fmla="*/ 0 60000 65536"/>
                <a:gd name="T8" fmla="*/ 0 60000 65536"/>
              </a:gdLst>
              <a:ahLst/>
              <a:cxnLst>
                <a:cxn ang="T6">
                  <a:pos x="T0" y="T1"/>
                </a:cxn>
                <a:cxn ang="T7">
                  <a:pos x="T2" y="T3"/>
                </a:cxn>
                <a:cxn ang="T8">
                  <a:pos x="T4" y="T5"/>
                </a:cxn>
              </a:cxnLst>
              <a:rect l="0" t="0" r="r" b="b"/>
              <a:pathLst>
                <a:path w="586" h="44">
                  <a:moveTo>
                    <a:pt x="533" y="0"/>
                  </a:moveTo>
                  <a:lnTo>
                    <a:pt x="586" y="44"/>
                  </a:lnTo>
                  <a:lnTo>
                    <a:pt x="0" y="44"/>
                  </a:lnTo>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31793" name="Line 1073"/>
            <p:cNvSpPr>
              <a:spLocks noChangeShapeType="1"/>
            </p:cNvSpPr>
            <p:nvPr/>
          </p:nvSpPr>
          <p:spPr bwMode="auto">
            <a:xfrm>
              <a:off x="5334000" y="941388"/>
              <a:ext cx="1588" cy="144462"/>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794" name="Line 1074"/>
            <p:cNvSpPr>
              <a:spLocks noChangeShapeType="1"/>
            </p:cNvSpPr>
            <p:nvPr/>
          </p:nvSpPr>
          <p:spPr bwMode="auto">
            <a:xfrm>
              <a:off x="5334000" y="1292225"/>
              <a:ext cx="1588" cy="134938"/>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795" name="Line 1075"/>
            <p:cNvSpPr>
              <a:spLocks noChangeShapeType="1"/>
            </p:cNvSpPr>
            <p:nvPr/>
          </p:nvSpPr>
          <p:spPr bwMode="auto">
            <a:xfrm>
              <a:off x="5334000" y="1984375"/>
              <a:ext cx="1588" cy="134938"/>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796" name="Line 1076"/>
            <p:cNvSpPr>
              <a:spLocks noChangeShapeType="1"/>
            </p:cNvSpPr>
            <p:nvPr/>
          </p:nvSpPr>
          <p:spPr bwMode="auto">
            <a:xfrm>
              <a:off x="5334000" y="2335213"/>
              <a:ext cx="1588" cy="134937"/>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797" name="Line 1077"/>
            <p:cNvSpPr>
              <a:spLocks noChangeShapeType="1"/>
            </p:cNvSpPr>
            <p:nvPr/>
          </p:nvSpPr>
          <p:spPr bwMode="auto">
            <a:xfrm>
              <a:off x="5334000" y="1628775"/>
              <a:ext cx="1588" cy="136525"/>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798" name="Line 1078"/>
            <p:cNvSpPr>
              <a:spLocks noChangeShapeType="1"/>
            </p:cNvSpPr>
            <p:nvPr/>
          </p:nvSpPr>
          <p:spPr bwMode="auto">
            <a:xfrm>
              <a:off x="5334000" y="1292225"/>
              <a:ext cx="1588" cy="134938"/>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799" name="Line 1079"/>
            <p:cNvSpPr>
              <a:spLocks noChangeShapeType="1"/>
            </p:cNvSpPr>
            <p:nvPr/>
          </p:nvSpPr>
          <p:spPr bwMode="auto">
            <a:xfrm flipH="1">
              <a:off x="6384925" y="1160463"/>
              <a:ext cx="171450" cy="1587"/>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00" name="Line 1080"/>
            <p:cNvSpPr>
              <a:spLocks noChangeShapeType="1"/>
            </p:cNvSpPr>
            <p:nvPr/>
          </p:nvSpPr>
          <p:spPr bwMode="auto">
            <a:xfrm flipH="1">
              <a:off x="6384925" y="1208088"/>
              <a:ext cx="171450" cy="1587"/>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01" name="Line 1081"/>
            <p:cNvSpPr>
              <a:spLocks noChangeShapeType="1"/>
            </p:cNvSpPr>
            <p:nvPr/>
          </p:nvSpPr>
          <p:spPr bwMode="auto">
            <a:xfrm>
              <a:off x="6302375" y="941388"/>
              <a:ext cx="1588" cy="144462"/>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02" name="Line 1082"/>
            <p:cNvSpPr>
              <a:spLocks noChangeShapeType="1"/>
            </p:cNvSpPr>
            <p:nvPr/>
          </p:nvSpPr>
          <p:spPr bwMode="auto">
            <a:xfrm>
              <a:off x="6302375" y="1292225"/>
              <a:ext cx="1588" cy="134938"/>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03" name="Line 1083"/>
            <p:cNvSpPr>
              <a:spLocks noChangeShapeType="1"/>
            </p:cNvSpPr>
            <p:nvPr/>
          </p:nvSpPr>
          <p:spPr bwMode="auto">
            <a:xfrm>
              <a:off x="6302375" y="1984375"/>
              <a:ext cx="1588" cy="134938"/>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04" name="Line 1084"/>
            <p:cNvSpPr>
              <a:spLocks noChangeShapeType="1"/>
            </p:cNvSpPr>
            <p:nvPr/>
          </p:nvSpPr>
          <p:spPr bwMode="auto">
            <a:xfrm>
              <a:off x="6302375" y="2335213"/>
              <a:ext cx="1588" cy="134937"/>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05" name="Line 1085"/>
            <p:cNvSpPr>
              <a:spLocks noChangeShapeType="1"/>
            </p:cNvSpPr>
            <p:nvPr/>
          </p:nvSpPr>
          <p:spPr bwMode="auto">
            <a:xfrm>
              <a:off x="6302375" y="1628775"/>
              <a:ext cx="1588" cy="136525"/>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06" name="Line 1086"/>
            <p:cNvSpPr>
              <a:spLocks noChangeShapeType="1"/>
            </p:cNvSpPr>
            <p:nvPr/>
          </p:nvSpPr>
          <p:spPr bwMode="auto">
            <a:xfrm>
              <a:off x="6302375" y="1292225"/>
              <a:ext cx="1588" cy="134938"/>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07" name="Freeform 1087"/>
            <p:cNvSpPr>
              <a:spLocks/>
            </p:cNvSpPr>
            <p:nvPr/>
          </p:nvSpPr>
          <p:spPr bwMode="auto">
            <a:xfrm>
              <a:off x="5557838" y="1427163"/>
              <a:ext cx="388937" cy="84137"/>
            </a:xfrm>
            <a:custGeom>
              <a:avLst/>
              <a:gdLst>
                <a:gd name="T0" fmla="*/ 244475 w 245"/>
                <a:gd name="T1" fmla="*/ 0 h 53"/>
                <a:gd name="T2" fmla="*/ 388937 w 245"/>
                <a:gd name="T3" fmla="*/ 84137 h 53"/>
                <a:gd name="T4" fmla="*/ 0 w 245"/>
                <a:gd name="T5" fmla="*/ 84137 h 53"/>
                <a:gd name="T6" fmla="*/ 0 60000 65536"/>
                <a:gd name="T7" fmla="*/ 0 60000 65536"/>
                <a:gd name="T8" fmla="*/ 0 60000 65536"/>
              </a:gdLst>
              <a:ahLst/>
              <a:cxnLst>
                <a:cxn ang="T6">
                  <a:pos x="T0" y="T1"/>
                </a:cxn>
                <a:cxn ang="T7">
                  <a:pos x="T2" y="T3"/>
                </a:cxn>
                <a:cxn ang="T8">
                  <a:pos x="T4" y="T5"/>
                </a:cxn>
              </a:cxnLst>
              <a:rect l="0" t="0" r="r" b="b"/>
              <a:pathLst>
                <a:path w="245" h="53">
                  <a:moveTo>
                    <a:pt x="154" y="0"/>
                  </a:moveTo>
                  <a:lnTo>
                    <a:pt x="245" y="53"/>
                  </a:lnTo>
                  <a:lnTo>
                    <a:pt x="0" y="53"/>
                  </a:lnTo>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31808" name="Freeform 1088"/>
            <p:cNvSpPr>
              <a:spLocks/>
            </p:cNvSpPr>
            <p:nvPr/>
          </p:nvSpPr>
          <p:spPr bwMode="auto">
            <a:xfrm>
              <a:off x="5618163" y="4375150"/>
              <a:ext cx="263525" cy="74613"/>
            </a:xfrm>
            <a:custGeom>
              <a:avLst/>
              <a:gdLst>
                <a:gd name="T0" fmla="*/ 79375 w 166"/>
                <a:gd name="T1" fmla="*/ 74613 h 47"/>
                <a:gd name="T2" fmla="*/ 0 w 166"/>
                <a:gd name="T3" fmla="*/ 0 h 47"/>
                <a:gd name="T4" fmla="*/ 263525 w 166"/>
                <a:gd name="T5" fmla="*/ 0 h 47"/>
                <a:gd name="T6" fmla="*/ 0 60000 65536"/>
                <a:gd name="T7" fmla="*/ 0 60000 65536"/>
                <a:gd name="T8" fmla="*/ 0 60000 65536"/>
              </a:gdLst>
              <a:ahLst/>
              <a:cxnLst>
                <a:cxn ang="T6">
                  <a:pos x="T0" y="T1"/>
                </a:cxn>
                <a:cxn ang="T7">
                  <a:pos x="T2" y="T3"/>
                </a:cxn>
                <a:cxn ang="T8">
                  <a:pos x="T4" y="T5"/>
                </a:cxn>
              </a:cxnLst>
              <a:rect l="0" t="0" r="r" b="b"/>
              <a:pathLst>
                <a:path w="166" h="47">
                  <a:moveTo>
                    <a:pt x="50" y="47"/>
                  </a:moveTo>
                  <a:lnTo>
                    <a:pt x="0" y="0"/>
                  </a:lnTo>
                  <a:lnTo>
                    <a:pt x="166" y="0"/>
                  </a:lnTo>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31809" name="Freeform 1089"/>
            <p:cNvSpPr>
              <a:spLocks/>
            </p:cNvSpPr>
            <p:nvPr/>
          </p:nvSpPr>
          <p:spPr bwMode="auto">
            <a:xfrm>
              <a:off x="5334000" y="4240213"/>
              <a:ext cx="527050" cy="82550"/>
            </a:xfrm>
            <a:custGeom>
              <a:avLst/>
              <a:gdLst>
                <a:gd name="T0" fmla="*/ 382151 w 331"/>
                <a:gd name="T1" fmla="*/ 0 h 52"/>
                <a:gd name="T2" fmla="*/ 527050 w 331"/>
                <a:gd name="T3" fmla="*/ 82550 h 52"/>
                <a:gd name="T4" fmla="*/ 0 w 331"/>
                <a:gd name="T5" fmla="*/ 82550 h 52"/>
                <a:gd name="T6" fmla="*/ 0 60000 65536"/>
                <a:gd name="T7" fmla="*/ 0 60000 65536"/>
                <a:gd name="T8" fmla="*/ 0 60000 65536"/>
              </a:gdLst>
              <a:ahLst/>
              <a:cxnLst>
                <a:cxn ang="T6">
                  <a:pos x="T0" y="T1"/>
                </a:cxn>
                <a:cxn ang="T7">
                  <a:pos x="T2" y="T3"/>
                </a:cxn>
                <a:cxn ang="T8">
                  <a:pos x="T4" y="T5"/>
                </a:cxn>
              </a:cxnLst>
              <a:rect l="0" t="0" r="r" b="b"/>
              <a:pathLst>
                <a:path w="331" h="52">
                  <a:moveTo>
                    <a:pt x="240" y="0"/>
                  </a:moveTo>
                  <a:lnTo>
                    <a:pt x="331" y="52"/>
                  </a:lnTo>
                  <a:lnTo>
                    <a:pt x="0" y="52"/>
                  </a:lnTo>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31810" name="Line 1090"/>
            <p:cNvSpPr>
              <a:spLocks noChangeShapeType="1"/>
            </p:cNvSpPr>
            <p:nvPr/>
          </p:nvSpPr>
          <p:spPr bwMode="auto">
            <a:xfrm flipH="1">
              <a:off x="4375150" y="844550"/>
              <a:ext cx="165100" cy="1588"/>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11" name="Line 1091"/>
            <p:cNvSpPr>
              <a:spLocks noChangeShapeType="1"/>
            </p:cNvSpPr>
            <p:nvPr/>
          </p:nvSpPr>
          <p:spPr bwMode="auto">
            <a:xfrm flipH="1">
              <a:off x="3028950" y="3675063"/>
              <a:ext cx="171450" cy="1587"/>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12" name="Line 1092"/>
            <p:cNvSpPr>
              <a:spLocks noChangeShapeType="1"/>
            </p:cNvSpPr>
            <p:nvPr/>
          </p:nvSpPr>
          <p:spPr bwMode="auto">
            <a:xfrm>
              <a:off x="3808413" y="3771900"/>
              <a:ext cx="1587" cy="144463"/>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13" name="Line 1093"/>
            <p:cNvSpPr>
              <a:spLocks noChangeShapeType="1"/>
            </p:cNvSpPr>
            <p:nvPr/>
          </p:nvSpPr>
          <p:spPr bwMode="auto">
            <a:xfrm>
              <a:off x="3808413" y="4121150"/>
              <a:ext cx="1587" cy="136525"/>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14" name="Line 1094"/>
            <p:cNvSpPr>
              <a:spLocks noChangeShapeType="1"/>
            </p:cNvSpPr>
            <p:nvPr/>
          </p:nvSpPr>
          <p:spPr bwMode="auto">
            <a:xfrm>
              <a:off x="3808413" y="4813300"/>
              <a:ext cx="1587" cy="136525"/>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15" name="Line 1095"/>
            <p:cNvSpPr>
              <a:spLocks noChangeShapeType="1"/>
            </p:cNvSpPr>
            <p:nvPr/>
          </p:nvSpPr>
          <p:spPr bwMode="auto">
            <a:xfrm>
              <a:off x="3808413" y="5164138"/>
              <a:ext cx="1587" cy="136525"/>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16" name="Line 1096"/>
            <p:cNvSpPr>
              <a:spLocks noChangeShapeType="1"/>
            </p:cNvSpPr>
            <p:nvPr/>
          </p:nvSpPr>
          <p:spPr bwMode="auto">
            <a:xfrm>
              <a:off x="3808413" y="4459288"/>
              <a:ext cx="1587" cy="134937"/>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17" name="Line 1097"/>
            <p:cNvSpPr>
              <a:spLocks noChangeShapeType="1"/>
            </p:cNvSpPr>
            <p:nvPr/>
          </p:nvSpPr>
          <p:spPr bwMode="auto">
            <a:xfrm>
              <a:off x="3808413" y="4121150"/>
              <a:ext cx="1587" cy="136525"/>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18" name="Line 1098"/>
            <p:cNvSpPr>
              <a:spLocks noChangeShapeType="1"/>
            </p:cNvSpPr>
            <p:nvPr/>
          </p:nvSpPr>
          <p:spPr bwMode="auto">
            <a:xfrm flipH="1">
              <a:off x="3843338" y="3675063"/>
              <a:ext cx="92075" cy="1587"/>
            </a:xfrm>
            <a:prstGeom prst="line">
              <a:avLst/>
            </a:prstGeom>
            <a:noFill/>
            <a:ln w="9525">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19" name="Freeform 1099"/>
            <p:cNvSpPr>
              <a:spLocks/>
            </p:cNvSpPr>
            <p:nvPr/>
          </p:nvSpPr>
          <p:spPr bwMode="auto">
            <a:xfrm>
              <a:off x="4926013" y="4800600"/>
              <a:ext cx="346075" cy="249238"/>
            </a:xfrm>
            <a:custGeom>
              <a:avLst/>
              <a:gdLst>
                <a:gd name="T0" fmla="*/ 0 w 218"/>
                <a:gd name="T1" fmla="*/ 249238 h 157"/>
                <a:gd name="T2" fmla="*/ 346075 w 218"/>
                <a:gd name="T3" fmla="*/ 249238 h 157"/>
                <a:gd name="T4" fmla="*/ 346075 w 218"/>
                <a:gd name="T5" fmla="*/ 0 h 157"/>
                <a:gd name="T6" fmla="*/ 0 60000 65536"/>
                <a:gd name="T7" fmla="*/ 0 60000 65536"/>
                <a:gd name="T8" fmla="*/ 0 60000 65536"/>
              </a:gdLst>
              <a:ahLst/>
              <a:cxnLst>
                <a:cxn ang="T6">
                  <a:pos x="T0" y="T1"/>
                </a:cxn>
                <a:cxn ang="T7">
                  <a:pos x="T2" y="T3"/>
                </a:cxn>
                <a:cxn ang="T8">
                  <a:pos x="T4" y="T5"/>
                </a:cxn>
              </a:cxnLst>
              <a:rect l="0" t="0" r="r" b="b"/>
              <a:pathLst>
                <a:path w="218" h="157">
                  <a:moveTo>
                    <a:pt x="0" y="157"/>
                  </a:moveTo>
                  <a:lnTo>
                    <a:pt x="218" y="157"/>
                  </a:lnTo>
                  <a:lnTo>
                    <a:pt x="218" y="0"/>
                  </a:lnTo>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31820" name="Freeform 1100"/>
            <p:cNvSpPr>
              <a:spLocks/>
            </p:cNvSpPr>
            <p:nvPr/>
          </p:nvSpPr>
          <p:spPr bwMode="auto">
            <a:xfrm>
              <a:off x="4921250" y="4103688"/>
              <a:ext cx="350838" cy="455612"/>
            </a:xfrm>
            <a:custGeom>
              <a:avLst/>
              <a:gdLst>
                <a:gd name="T0" fmla="*/ 350838 w 221"/>
                <a:gd name="T1" fmla="*/ 455612 h 287"/>
                <a:gd name="T2" fmla="*/ 350838 w 221"/>
                <a:gd name="T3" fmla="*/ 223837 h 287"/>
                <a:gd name="T4" fmla="*/ 0 w 221"/>
                <a:gd name="T5" fmla="*/ 0 h 287"/>
                <a:gd name="T6" fmla="*/ 0 60000 65536"/>
                <a:gd name="T7" fmla="*/ 0 60000 65536"/>
                <a:gd name="T8" fmla="*/ 0 60000 65536"/>
              </a:gdLst>
              <a:ahLst/>
              <a:cxnLst>
                <a:cxn ang="T6">
                  <a:pos x="T0" y="T1"/>
                </a:cxn>
                <a:cxn ang="T7">
                  <a:pos x="T2" y="T3"/>
                </a:cxn>
                <a:cxn ang="T8">
                  <a:pos x="T4" y="T5"/>
                </a:cxn>
              </a:cxnLst>
              <a:rect l="0" t="0" r="r" b="b"/>
              <a:pathLst>
                <a:path w="221" h="287">
                  <a:moveTo>
                    <a:pt x="221" y="287"/>
                  </a:moveTo>
                  <a:lnTo>
                    <a:pt x="221" y="141"/>
                  </a:lnTo>
                  <a:lnTo>
                    <a:pt x="0" y="0"/>
                  </a:lnTo>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31821" name="Freeform 1101"/>
            <p:cNvSpPr>
              <a:spLocks/>
            </p:cNvSpPr>
            <p:nvPr/>
          </p:nvSpPr>
          <p:spPr bwMode="auto">
            <a:xfrm>
              <a:off x="5187950" y="3311525"/>
              <a:ext cx="76200" cy="206375"/>
            </a:xfrm>
            <a:custGeom>
              <a:avLst/>
              <a:gdLst>
                <a:gd name="T0" fmla="*/ 0 w 47"/>
                <a:gd name="T1" fmla="*/ 127000 h 130"/>
                <a:gd name="T2" fmla="*/ 76200 w 47"/>
                <a:gd name="T3" fmla="*/ 206375 h 130"/>
                <a:gd name="T4" fmla="*/ 76200 w 47"/>
                <a:gd name="T5" fmla="*/ 0 h 130"/>
                <a:gd name="T6" fmla="*/ 0 60000 65536"/>
                <a:gd name="T7" fmla="*/ 0 60000 65536"/>
                <a:gd name="T8" fmla="*/ 0 60000 65536"/>
              </a:gdLst>
              <a:ahLst/>
              <a:cxnLst>
                <a:cxn ang="T6">
                  <a:pos x="T0" y="T1"/>
                </a:cxn>
                <a:cxn ang="T7">
                  <a:pos x="T2" y="T3"/>
                </a:cxn>
                <a:cxn ang="T8">
                  <a:pos x="T4" y="T5"/>
                </a:cxn>
              </a:cxnLst>
              <a:rect l="0" t="0" r="r" b="b"/>
              <a:pathLst>
                <a:path w="47" h="130">
                  <a:moveTo>
                    <a:pt x="0" y="80"/>
                  </a:moveTo>
                  <a:lnTo>
                    <a:pt x="47" y="130"/>
                  </a:lnTo>
                  <a:lnTo>
                    <a:pt x="47" y="0"/>
                  </a:lnTo>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31822" name="Freeform 1102"/>
            <p:cNvSpPr>
              <a:spLocks/>
            </p:cNvSpPr>
            <p:nvPr/>
          </p:nvSpPr>
          <p:spPr bwMode="auto">
            <a:xfrm>
              <a:off x="5316538" y="3324225"/>
              <a:ext cx="74612" cy="211138"/>
            </a:xfrm>
            <a:custGeom>
              <a:avLst/>
              <a:gdLst>
                <a:gd name="T0" fmla="*/ 74612 w 47"/>
                <a:gd name="T1" fmla="*/ 79375 h 133"/>
                <a:gd name="T2" fmla="*/ 0 w 47"/>
                <a:gd name="T3" fmla="*/ 0 h 133"/>
                <a:gd name="T4" fmla="*/ 0 w 47"/>
                <a:gd name="T5" fmla="*/ 211138 h 133"/>
                <a:gd name="T6" fmla="*/ 0 60000 65536"/>
                <a:gd name="T7" fmla="*/ 0 60000 65536"/>
                <a:gd name="T8" fmla="*/ 0 60000 65536"/>
              </a:gdLst>
              <a:ahLst/>
              <a:cxnLst>
                <a:cxn ang="T6">
                  <a:pos x="T0" y="T1"/>
                </a:cxn>
                <a:cxn ang="T7">
                  <a:pos x="T2" y="T3"/>
                </a:cxn>
                <a:cxn ang="T8">
                  <a:pos x="T4" y="T5"/>
                </a:cxn>
              </a:cxnLst>
              <a:rect l="0" t="0" r="r" b="b"/>
              <a:pathLst>
                <a:path w="47" h="133">
                  <a:moveTo>
                    <a:pt x="47" y="50"/>
                  </a:moveTo>
                  <a:lnTo>
                    <a:pt x="0" y="0"/>
                  </a:lnTo>
                  <a:lnTo>
                    <a:pt x="0" y="133"/>
                  </a:lnTo>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31823" name="Line 1103"/>
            <p:cNvSpPr>
              <a:spLocks noChangeShapeType="1"/>
            </p:cNvSpPr>
            <p:nvPr/>
          </p:nvSpPr>
          <p:spPr bwMode="auto">
            <a:xfrm>
              <a:off x="4843463" y="3771900"/>
              <a:ext cx="1587" cy="144463"/>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24" name="Line 1104"/>
            <p:cNvSpPr>
              <a:spLocks noChangeShapeType="1"/>
            </p:cNvSpPr>
            <p:nvPr/>
          </p:nvSpPr>
          <p:spPr bwMode="auto">
            <a:xfrm>
              <a:off x="4843463" y="4121150"/>
              <a:ext cx="1587" cy="136525"/>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25" name="Line 1105"/>
            <p:cNvSpPr>
              <a:spLocks noChangeShapeType="1"/>
            </p:cNvSpPr>
            <p:nvPr/>
          </p:nvSpPr>
          <p:spPr bwMode="auto">
            <a:xfrm>
              <a:off x="4843463" y="4813300"/>
              <a:ext cx="1587" cy="136525"/>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26" name="Line 1106"/>
            <p:cNvSpPr>
              <a:spLocks noChangeShapeType="1"/>
            </p:cNvSpPr>
            <p:nvPr/>
          </p:nvSpPr>
          <p:spPr bwMode="auto">
            <a:xfrm>
              <a:off x="4843463" y="5164138"/>
              <a:ext cx="1587" cy="136525"/>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27" name="Line 1107"/>
            <p:cNvSpPr>
              <a:spLocks noChangeShapeType="1"/>
            </p:cNvSpPr>
            <p:nvPr/>
          </p:nvSpPr>
          <p:spPr bwMode="auto">
            <a:xfrm>
              <a:off x="4843463" y="4459288"/>
              <a:ext cx="1587" cy="134937"/>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28" name="Line 1108"/>
            <p:cNvSpPr>
              <a:spLocks noChangeShapeType="1"/>
            </p:cNvSpPr>
            <p:nvPr/>
          </p:nvSpPr>
          <p:spPr bwMode="auto">
            <a:xfrm>
              <a:off x="4843463" y="4121150"/>
              <a:ext cx="1587" cy="136525"/>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29" name="Line 1109"/>
            <p:cNvSpPr>
              <a:spLocks noChangeShapeType="1"/>
            </p:cNvSpPr>
            <p:nvPr/>
          </p:nvSpPr>
          <p:spPr bwMode="auto">
            <a:xfrm flipH="1">
              <a:off x="4913313" y="3675063"/>
              <a:ext cx="171450" cy="1587"/>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30" name="Line 1110"/>
            <p:cNvSpPr>
              <a:spLocks noChangeShapeType="1"/>
            </p:cNvSpPr>
            <p:nvPr/>
          </p:nvSpPr>
          <p:spPr bwMode="auto">
            <a:xfrm flipH="1">
              <a:off x="5776913" y="844550"/>
              <a:ext cx="112712" cy="1588"/>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31" name="Line 1111"/>
            <p:cNvSpPr>
              <a:spLocks noChangeShapeType="1"/>
            </p:cNvSpPr>
            <p:nvPr/>
          </p:nvSpPr>
          <p:spPr bwMode="auto">
            <a:xfrm flipH="1">
              <a:off x="6823075" y="844550"/>
              <a:ext cx="117475" cy="1588"/>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32" name="Line 1112"/>
            <p:cNvSpPr>
              <a:spLocks noChangeShapeType="1"/>
            </p:cNvSpPr>
            <p:nvPr/>
          </p:nvSpPr>
          <p:spPr bwMode="auto">
            <a:xfrm flipH="1">
              <a:off x="2174875" y="1533525"/>
              <a:ext cx="96838" cy="1588"/>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33" name="Line 1113"/>
            <p:cNvSpPr>
              <a:spLocks noChangeShapeType="1"/>
            </p:cNvSpPr>
            <p:nvPr/>
          </p:nvSpPr>
          <p:spPr bwMode="auto">
            <a:xfrm flipH="1">
              <a:off x="5395913" y="3675063"/>
              <a:ext cx="165100" cy="1587"/>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34" name="Freeform 1114"/>
            <p:cNvSpPr>
              <a:spLocks/>
            </p:cNvSpPr>
            <p:nvPr/>
          </p:nvSpPr>
          <p:spPr bwMode="auto">
            <a:xfrm>
              <a:off x="6289675" y="4800600"/>
              <a:ext cx="341313" cy="249238"/>
            </a:xfrm>
            <a:custGeom>
              <a:avLst/>
              <a:gdLst>
                <a:gd name="T0" fmla="*/ 0 w 215"/>
                <a:gd name="T1" fmla="*/ 249238 h 157"/>
                <a:gd name="T2" fmla="*/ 341313 w 215"/>
                <a:gd name="T3" fmla="*/ 249238 h 157"/>
                <a:gd name="T4" fmla="*/ 341313 w 215"/>
                <a:gd name="T5" fmla="*/ 0 h 157"/>
                <a:gd name="T6" fmla="*/ 0 60000 65536"/>
                <a:gd name="T7" fmla="*/ 0 60000 65536"/>
                <a:gd name="T8" fmla="*/ 0 60000 65536"/>
              </a:gdLst>
              <a:ahLst/>
              <a:cxnLst>
                <a:cxn ang="T6">
                  <a:pos x="T0" y="T1"/>
                </a:cxn>
                <a:cxn ang="T7">
                  <a:pos x="T2" y="T3"/>
                </a:cxn>
                <a:cxn ang="T8">
                  <a:pos x="T4" y="T5"/>
                </a:cxn>
              </a:cxnLst>
              <a:rect l="0" t="0" r="r" b="b"/>
              <a:pathLst>
                <a:path w="215" h="157">
                  <a:moveTo>
                    <a:pt x="0" y="157"/>
                  </a:moveTo>
                  <a:lnTo>
                    <a:pt x="215" y="157"/>
                  </a:lnTo>
                  <a:lnTo>
                    <a:pt x="215" y="0"/>
                  </a:lnTo>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31835" name="Freeform 1115"/>
            <p:cNvSpPr>
              <a:spLocks/>
            </p:cNvSpPr>
            <p:nvPr/>
          </p:nvSpPr>
          <p:spPr bwMode="auto">
            <a:xfrm>
              <a:off x="6284913" y="4103688"/>
              <a:ext cx="346075" cy="455612"/>
            </a:xfrm>
            <a:custGeom>
              <a:avLst/>
              <a:gdLst>
                <a:gd name="T0" fmla="*/ 346075 w 218"/>
                <a:gd name="T1" fmla="*/ 455612 h 287"/>
                <a:gd name="T2" fmla="*/ 346075 w 218"/>
                <a:gd name="T3" fmla="*/ 223837 h 287"/>
                <a:gd name="T4" fmla="*/ 0 w 218"/>
                <a:gd name="T5" fmla="*/ 0 h 287"/>
                <a:gd name="T6" fmla="*/ 0 60000 65536"/>
                <a:gd name="T7" fmla="*/ 0 60000 65536"/>
                <a:gd name="T8" fmla="*/ 0 60000 65536"/>
              </a:gdLst>
              <a:ahLst/>
              <a:cxnLst>
                <a:cxn ang="T6">
                  <a:pos x="T0" y="T1"/>
                </a:cxn>
                <a:cxn ang="T7">
                  <a:pos x="T2" y="T3"/>
                </a:cxn>
                <a:cxn ang="T8">
                  <a:pos x="T4" y="T5"/>
                </a:cxn>
              </a:cxnLst>
              <a:rect l="0" t="0" r="r" b="b"/>
              <a:pathLst>
                <a:path w="218" h="287">
                  <a:moveTo>
                    <a:pt x="218" y="287"/>
                  </a:moveTo>
                  <a:lnTo>
                    <a:pt x="218" y="141"/>
                  </a:lnTo>
                  <a:lnTo>
                    <a:pt x="0" y="0"/>
                  </a:lnTo>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31836" name="Freeform 1116"/>
            <p:cNvSpPr>
              <a:spLocks/>
            </p:cNvSpPr>
            <p:nvPr/>
          </p:nvSpPr>
          <p:spPr bwMode="auto">
            <a:xfrm>
              <a:off x="6227763" y="3311525"/>
              <a:ext cx="74612" cy="206375"/>
            </a:xfrm>
            <a:custGeom>
              <a:avLst/>
              <a:gdLst>
                <a:gd name="T0" fmla="*/ 0 w 47"/>
                <a:gd name="T1" fmla="*/ 127000 h 130"/>
                <a:gd name="T2" fmla="*/ 74612 w 47"/>
                <a:gd name="T3" fmla="*/ 206375 h 130"/>
                <a:gd name="T4" fmla="*/ 74612 w 47"/>
                <a:gd name="T5" fmla="*/ 0 h 130"/>
                <a:gd name="T6" fmla="*/ 0 60000 65536"/>
                <a:gd name="T7" fmla="*/ 0 60000 65536"/>
                <a:gd name="T8" fmla="*/ 0 60000 65536"/>
              </a:gdLst>
              <a:ahLst/>
              <a:cxnLst>
                <a:cxn ang="T6">
                  <a:pos x="T0" y="T1"/>
                </a:cxn>
                <a:cxn ang="T7">
                  <a:pos x="T2" y="T3"/>
                </a:cxn>
                <a:cxn ang="T8">
                  <a:pos x="T4" y="T5"/>
                </a:cxn>
              </a:cxnLst>
              <a:rect l="0" t="0" r="r" b="b"/>
              <a:pathLst>
                <a:path w="47" h="130">
                  <a:moveTo>
                    <a:pt x="0" y="80"/>
                  </a:moveTo>
                  <a:lnTo>
                    <a:pt x="47" y="130"/>
                  </a:lnTo>
                  <a:lnTo>
                    <a:pt x="47" y="0"/>
                  </a:lnTo>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31837" name="Freeform 1117"/>
            <p:cNvSpPr>
              <a:spLocks/>
            </p:cNvSpPr>
            <p:nvPr/>
          </p:nvSpPr>
          <p:spPr bwMode="auto">
            <a:xfrm>
              <a:off x="6356350" y="3324225"/>
              <a:ext cx="74613" cy="211138"/>
            </a:xfrm>
            <a:custGeom>
              <a:avLst/>
              <a:gdLst>
                <a:gd name="T0" fmla="*/ 74613 w 47"/>
                <a:gd name="T1" fmla="*/ 79375 h 133"/>
                <a:gd name="T2" fmla="*/ 0 w 47"/>
                <a:gd name="T3" fmla="*/ 0 h 133"/>
                <a:gd name="T4" fmla="*/ 0 w 47"/>
                <a:gd name="T5" fmla="*/ 211138 h 133"/>
                <a:gd name="T6" fmla="*/ 0 60000 65536"/>
                <a:gd name="T7" fmla="*/ 0 60000 65536"/>
                <a:gd name="T8" fmla="*/ 0 60000 65536"/>
              </a:gdLst>
              <a:ahLst/>
              <a:cxnLst>
                <a:cxn ang="T6">
                  <a:pos x="T0" y="T1"/>
                </a:cxn>
                <a:cxn ang="T7">
                  <a:pos x="T2" y="T3"/>
                </a:cxn>
                <a:cxn ang="T8">
                  <a:pos x="T4" y="T5"/>
                </a:cxn>
              </a:cxnLst>
              <a:rect l="0" t="0" r="r" b="b"/>
              <a:pathLst>
                <a:path w="47" h="133">
                  <a:moveTo>
                    <a:pt x="47" y="50"/>
                  </a:moveTo>
                  <a:lnTo>
                    <a:pt x="0" y="0"/>
                  </a:lnTo>
                  <a:lnTo>
                    <a:pt x="0" y="133"/>
                  </a:lnTo>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31838" name="Line 1118"/>
            <p:cNvSpPr>
              <a:spLocks noChangeShapeType="1"/>
            </p:cNvSpPr>
            <p:nvPr/>
          </p:nvSpPr>
          <p:spPr bwMode="auto">
            <a:xfrm>
              <a:off x="6202363" y="3771900"/>
              <a:ext cx="1587" cy="144463"/>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39" name="Line 1119"/>
            <p:cNvSpPr>
              <a:spLocks noChangeShapeType="1"/>
            </p:cNvSpPr>
            <p:nvPr/>
          </p:nvSpPr>
          <p:spPr bwMode="auto">
            <a:xfrm>
              <a:off x="6202363" y="4121150"/>
              <a:ext cx="1587" cy="136525"/>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40" name="Line 1120"/>
            <p:cNvSpPr>
              <a:spLocks noChangeShapeType="1"/>
            </p:cNvSpPr>
            <p:nvPr/>
          </p:nvSpPr>
          <p:spPr bwMode="auto">
            <a:xfrm>
              <a:off x="6202363" y="4813300"/>
              <a:ext cx="1587" cy="136525"/>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41" name="Line 1121"/>
            <p:cNvSpPr>
              <a:spLocks noChangeShapeType="1"/>
            </p:cNvSpPr>
            <p:nvPr/>
          </p:nvSpPr>
          <p:spPr bwMode="auto">
            <a:xfrm>
              <a:off x="6202363" y="5164138"/>
              <a:ext cx="1587" cy="136525"/>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42" name="Line 1122"/>
            <p:cNvSpPr>
              <a:spLocks noChangeShapeType="1"/>
            </p:cNvSpPr>
            <p:nvPr/>
          </p:nvSpPr>
          <p:spPr bwMode="auto">
            <a:xfrm>
              <a:off x="6202363" y="4459288"/>
              <a:ext cx="1587" cy="134937"/>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43" name="Line 1123"/>
            <p:cNvSpPr>
              <a:spLocks noChangeShapeType="1"/>
            </p:cNvSpPr>
            <p:nvPr/>
          </p:nvSpPr>
          <p:spPr bwMode="auto">
            <a:xfrm>
              <a:off x="6202363" y="4121150"/>
              <a:ext cx="1587" cy="136525"/>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44" name="Line 1124"/>
            <p:cNvSpPr>
              <a:spLocks noChangeShapeType="1"/>
            </p:cNvSpPr>
            <p:nvPr/>
          </p:nvSpPr>
          <p:spPr bwMode="auto">
            <a:xfrm flipH="1">
              <a:off x="6267450" y="3675063"/>
              <a:ext cx="144463" cy="1587"/>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45" name="Line 1125"/>
            <p:cNvSpPr>
              <a:spLocks noChangeShapeType="1"/>
            </p:cNvSpPr>
            <p:nvPr/>
          </p:nvSpPr>
          <p:spPr bwMode="auto">
            <a:xfrm flipH="1">
              <a:off x="6802438" y="3675063"/>
              <a:ext cx="123825" cy="1587"/>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46" name="Freeform 1126"/>
            <p:cNvSpPr>
              <a:spLocks/>
            </p:cNvSpPr>
            <p:nvPr/>
          </p:nvSpPr>
          <p:spPr bwMode="auto">
            <a:xfrm>
              <a:off x="4233863" y="990600"/>
              <a:ext cx="649287" cy="490538"/>
            </a:xfrm>
            <a:custGeom>
              <a:avLst/>
              <a:gdLst>
                <a:gd name="T0" fmla="*/ 0 w 409"/>
                <a:gd name="T1" fmla="*/ 363538 h 309"/>
                <a:gd name="T2" fmla="*/ 4762 w 409"/>
                <a:gd name="T3" fmla="*/ 388938 h 309"/>
                <a:gd name="T4" fmla="*/ 12700 w 409"/>
                <a:gd name="T5" fmla="*/ 411163 h 309"/>
                <a:gd name="T6" fmla="*/ 22225 w 409"/>
                <a:gd name="T7" fmla="*/ 433388 h 309"/>
                <a:gd name="T8" fmla="*/ 39687 w 409"/>
                <a:gd name="T9" fmla="*/ 450850 h 309"/>
                <a:gd name="T10" fmla="*/ 57150 w 409"/>
                <a:gd name="T11" fmla="*/ 468313 h 309"/>
                <a:gd name="T12" fmla="*/ 79375 w 409"/>
                <a:gd name="T13" fmla="*/ 476250 h 309"/>
                <a:gd name="T14" fmla="*/ 101600 w 409"/>
                <a:gd name="T15" fmla="*/ 485775 h 309"/>
                <a:gd name="T16" fmla="*/ 127000 w 409"/>
                <a:gd name="T17" fmla="*/ 490538 h 309"/>
                <a:gd name="T18" fmla="*/ 525462 w 409"/>
                <a:gd name="T19" fmla="*/ 490538 h 309"/>
                <a:gd name="T20" fmla="*/ 547687 w 409"/>
                <a:gd name="T21" fmla="*/ 485775 h 309"/>
                <a:gd name="T22" fmla="*/ 574675 w 409"/>
                <a:gd name="T23" fmla="*/ 476250 h 309"/>
                <a:gd name="T24" fmla="*/ 595312 w 409"/>
                <a:gd name="T25" fmla="*/ 468313 h 309"/>
                <a:gd name="T26" fmla="*/ 614362 w 409"/>
                <a:gd name="T27" fmla="*/ 450850 h 309"/>
                <a:gd name="T28" fmla="*/ 627062 w 409"/>
                <a:gd name="T29" fmla="*/ 433388 h 309"/>
                <a:gd name="T30" fmla="*/ 639762 w 409"/>
                <a:gd name="T31" fmla="*/ 411163 h 309"/>
                <a:gd name="T32" fmla="*/ 644525 w 409"/>
                <a:gd name="T33" fmla="*/ 388938 h 309"/>
                <a:gd name="T34" fmla="*/ 649287 w 409"/>
                <a:gd name="T35" fmla="*/ 363538 h 309"/>
                <a:gd name="T36" fmla="*/ 649287 w 409"/>
                <a:gd name="T37" fmla="*/ 122238 h 309"/>
                <a:gd name="T38" fmla="*/ 644525 w 409"/>
                <a:gd name="T39" fmla="*/ 95250 h 309"/>
                <a:gd name="T40" fmla="*/ 639762 w 409"/>
                <a:gd name="T41" fmla="*/ 73025 h 309"/>
                <a:gd name="T42" fmla="*/ 627062 w 409"/>
                <a:gd name="T43" fmla="*/ 52388 h 309"/>
                <a:gd name="T44" fmla="*/ 614362 w 409"/>
                <a:gd name="T45" fmla="*/ 34925 h 309"/>
                <a:gd name="T46" fmla="*/ 595312 w 409"/>
                <a:gd name="T47" fmla="*/ 20638 h 309"/>
                <a:gd name="T48" fmla="*/ 574675 w 409"/>
                <a:gd name="T49" fmla="*/ 7938 h 309"/>
                <a:gd name="T50" fmla="*/ 547687 w 409"/>
                <a:gd name="T51" fmla="*/ 0 h 309"/>
                <a:gd name="T52" fmla="*/ 525462 w 409"/>
                <a:gd name="T53" fmla="*/ 0 h 309"/>
                <a:gd name="T54" fmla="*/ 127000 w 409"/>
                <a:gd name="T55" fmla="*/ 0 h 309"/>
                <a:gd name="T56" fmla="*/ 101600 w 409"/>
                <a:gd name="T57" fmla="*/ 0 h 309"/>
                <a:gd name="T58" fmla="*/ 79375 w 409"/>
                <a:gd name="T59" fmla="*/ 7938 h 309"/>
                <a:gd name="T60" fmla="*/ 57150 w 409"/>
                <a:gd name="T61" fmla="*/ 20638 h 309"/>
                <a:gd name="T62" fmla="*/ 39687 w 409"/>
                <a:gd name="T63" fmla="*/ 34925 h 309"/>
                <a:gd name="T64" fmla="*/ 22225 w 409"/>
                <a:gd name="T65" fmla="*/ 52388 h 309"/>
                <a:gd name="T66" fmla="*/ 12700 w 409"/>
                <a:gd name="T67" fmla="*/ 73025 h 309"/>
                <a:gd name="T68" fmla="*/ 4762 w 409"/>
                <a:gd name="T69" fmla="*/ 95250 h 309"/>
                <a:gd name="T70" fmla="*/ 0 w 409"/>
                <a:gd name="T71" fmla="*/ 122238 h 309"/>
                <a:gd name="T72" fmla="*/ 0 w 409"/>
                <a:gd name="T73" fmla="*/ 363538 h 30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409" h="309">
                  <a:moveTo>
                    <a:pt x="0" y="229"/>
                  </a:moveTo>
                  <a:lnTo>
                    <a:pt x="3" y="245"/>
                  </a:lnTo>
                  <a:lnTo>
                    <a:pt x="8" y="259"/>
                  </a:lnTo>
                  <a:lnTo>
                    <a:pt x="14" y="273"/>
                  </a:lnTo>
                  <a:lnTo>
                    <a:pt x="25" y="284"/>
                  </a:lnTo>
                  <a:lnTo>
                    <a:pt x="36" y="295"/>
                  </a:lnTo>
                  <a:lnTo>
                    <a:pt x="50" y="300"/>
                  </a:lnTo>
                  <a:lnTo>
                    <a:pt x="64" y="306"/>
                  </a:lnTo>
                  <a:lnTo>
                    <a:pt x="80" y="309"/>
                  </a:lnTo>
                  <a:lnTo>
                    <a:pt x="331" y="309"/>
                  </a:lnTo>
                  <a:lnTo>
                    <a:pt x="345" y="306"/>
                  </a:lnTo>
                  <a:lnTo>
                    <a:pt x="362" y="300"/>
                  </a:lnTo>
                  <a:lnTo>
                    <a:pt x="375" y="295"/>
                  </a:lnTo>
                  <a:lnTo>
                    <a:pt x="387" y="284"/>
                  </a:lnTo>
                  <a:lnTo>
                    <a:pt x="395" y="273"/>
                  </a:lnTo>
                  <a:lnTo>
                    <a:pt x="403" y="259"/>
                  </a:lnTo>
                  <a:lnTo>
                    <a:pt x="406" y="245"/>
                  </a:lnTo>
                  <a:lnTo>
                    <a:pt x="409" y="229"/>
                  </a:lnTo>
                  <a:lnTo>
                    <a:pt x="409" y="77"/>
                  </a:lnTo>
                  <a:lnTo>
                    <a:pt x="406" y="60"/>
                  </a:lnTo>
                  <a:lnTo>
                    <a:pt x="403" y="46"/>
                  </a:lnTo>
                  <a:lnTo>
                    <a:pt x="395" y="33"/>
                  </a:lnTo>
                  <a:lnTo>
                    <a:pt x="387" y="22"/>
                  </a:lnTo>
                  <a:lnTo>
                    <a:pt x="375" y="13"/>
                  </a:lnTo>
                  <a:lnTo>
                    <a:pt x="362" y="5"/>
                  </a:lnTo>
                  <a:lnTo>
                    <a:pt x="345" y="0"/>
                  </a:lnTo>
                  <a:lnTo>
                    <a:pt x="331" y="0"/>
                  </a:lnTo>
                  <a:lnTo>
                    <a:pt x="80" y="0"/>
                  </a:lnTo>
                  <a:lnTo>
                    <a:pt x="64" y="0"/>
                  </a:lnTo>
                  <a:lnTo>
                    <a:pt x="50" y="5"/>
                  </a:lnTo>
                  <a:lnTo>
                    <a:pt x="36" y="13"/>
                  </a:lnTo>
                  <a:lnTo>
                    <a:pt x="25" y="22"/>
                  </a:lnTo>
                  <a:lnTo>
                    <a:pt x="14" y="33"/>
                  </a:lnTo>
                  <a:lnTo>
                    <a:pt x="8" y="46"/>
                  </a:lnTo>
                  <a:lnTo>
                    <a:pt x="3" y="60"/>
                  </a:lnTo>
                  <a:lnTo>
                    <a:pt x="0" y="77"/>
                  </a:lnTo>
                  <a:lnTo>
                    <a:pt x="0" y="229"/>
                  </a:lnTo>
                  <a:close/>
                </a:path>
              </a:pathLst>
            </a:custGeom>
            <a:solidFill>
              <a:srgbClr val="E0F1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b="1"/>
            </a:p>
          </p:txBody>
        </p:sp>
        <p:sp>
          <p:nvSpPr>
            <p:cNvPr id="31847" name="Freeform 1127"/>
            <p:cNvSpPr>
              <a:spLocks/>
            </p:cNvSpPr>
            <p:nvPr/>
          </p:nvSpPr>
          <p:spPr bwMode="auto">
            <a:xfrm>
              <a:off x="4233863" y="990600"/>
              <a:ext cx="649287" cy="490538"/>
            </a:xfrm>
            <a:custGeom>
              <a:avLst/>
              <a:gdLst>
                <a:gd name="T0" fmla="*/ 0 w 409"/>
                <a:gd name="T1" fmla="*/ 363538 h 309"/>
                <a:gd name="T2" fmla="*/ 4762 w 409"/>
                <a:gd name="T3" fmla="*/ 388938 h 309"/>
                <a:gd name="T4" fmla="*/ 12700 w 409"/>
                <a:gd name="T5" fmla="*/ 411163 h 309"/>
                <a:gd name="T6" fmla="*/ 22225 w 409"/>
                <a:gd name="T7" fmla="*/ 433388 h 309"/>
                <a:gd name="T8" fmla="*/ 39687 w 409"/>
                <a:gd name="T9" fmla="*/ 450850 h 309"/>
                <a:gd name="T10" fmla="*/ 57150 w 409"/>
                <a:gd name="T11" fmla="*/ 468313 h 309"/>
                <a:gd name="T12" fmla="*/ 79375 w 409"/>
                <a:gd name="T13" fmla="*/ 476250 h 309"/>
                <a:gd name="T14" fmla="*/ 101600 w 409"/>
                <a:gd name="T15" fmla="*/ 485775 h 309"/>
                <a:gd name="T16" fmla="*/ 127000 w 409"/>
                <a:gd name="T17" fmla="*/ 490538 h 309"/>
                <a:gd name="T18" fmla="*/ 525462 w 409"/>
                <a:gd name="T19" fmla="*/ 490538 h 309"/>
                <a:gd name="T20" fmla="*/ 547687 w 409"/>
                <a:gd name="T21" fmla="*/ 485775 h 309"/>
                <a:gd name="T22" fmla="*/ 574675 w 409"/>
                <a:gd name="T23" fmla="*/ 476250 h 309"/>
                <a:gd name="T24" fmla="*/ 595312 w 409"/>
                <a:gd name="T25" fmla="*/ 468313 h 309"/>
                <a:gd name="T26" fmla="*/ 614362 w 409"/>
                <a:gd name="T27" fmla="*/ 450850 h 309"/>
                <a:gd name="T28" fmla="*/ 627062 w 409"/>
                <a:gd name="T29" fmla="*/ 433388 h 309"/>
                <a:gd name="T30" fmla="*/ 639762 w 409"/>
                <a:gd name="T31" fmla="*/ 411163 h 309"/>
                <a:gd name="T32" fmla="*/ 644525 w 409"/>
                <a:gd name="T33" fmla="*/ 388938 h 309"/>
                <a:gd name="T34" fmla="*/ 649287 w 409"/>
                <a:gd name="T35" fmla="*/ 363538 h 309"/>
                <a:gd name="T36" fmla="*/ 649287 w 409"/>
                <a:gd name="T37" fmla="*/ 122238 h 309"/>
                <a:gd name="T38" fmla="*/ 644525 w 409"/>
                <a:gd name="T39" fmla="*/ 95250 h 309"/>
                <a:gd name="T40" fmla="*/ 639762 w 409"/>
                <a:gd name="T41" fmla="*/ 73025 h 309"/>
                <a:gd name="T42" fmla="*/ 627062 w 409"/>
                <a:gd name="T43" fmla="*/ 52388 h 309"/>
                <a:gd name="T44" fmla="*/ 614362 w 409"/>
                <a:gd name="T45" fmla="*/ 34925 h 309"/>
                <a:gd name="T46" fmla="*/ 595312 w 409"/>
                <a:gd name="T47" fmla="*/ 20638 h 309"/>
                <a:gd name="T48" fmla="*/ 574675 w 409"/>
                <a:gd name="T49" fmla="*/ 7938 h 309"/>
                <a:gd name="T50" fmla="*/ 547687 w 409"/>
                <a:gd name="T51" fmla="*/ 0 h 309"/>
                <a:gd name="T52" fmla="*/ 525462 w 409"/>
                <a:gd name="T53" fmla="*/ 0 h 309"/>
                <a:gd name="T54" fmla="*/ 127000 w 409"/>
                <a:gd name="T55" fmla="*/ 0 h 309"/>
                <a:gd name="T56" fmla="*/ 101600 w 409"/>
                <a:gd name="T57" fmla="*/ 0 h 309"/>
                <a:gd name="T58" fmla="*/ 79375 w 409"/>
                <a:gd name="T59" fmla="*/ 7938 h 309"/>
                <a:gd name="T60" fmla="*/ 57150 w 409"/>
                <a:gd name="T61" fmla="*/ 20638 h 309"/>
                <a:gd name="T62" fmla="*/ 39687 w 409"/>
                <a:gd name="T63" fmla="*/ 34925 h 309"/>
                <a:gd name="T64" fmla="*/ 22225 w 409"/>
                <a:gd name="T65" fmla="*/ 52388 h 309"/>
                <a:gd name="T66" fmla="*/ 12700 w 409"/>
                <a:gd name="T67" fmla="*/ 73025 h 309"/>
                <a:gd name="T68" fmla="*/ 4762 w 409"/>
                <a:gd name="T69" fmla="*/ 95250 h 309"/>
                <a:gd name="T70" fmla="*/ 0 w 409"/>
                <a:gd name="T71" fmla="*/ 122238 h 309"/>
                <a:gd name="T72" fmla="*/ 0 w 409"/>
                <a:gd name="T73" fmla="*/ 363538 h 30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409" h="309">
                  <a:moveTo>
                    <a:pt x="0" y="229"/>
                  </a:moveTo>
                  <a:lnTo>
                    <a:pt x="3" y="245"/>
                  </a:lnTo>
                  <a:lnTo>
                    <a:pt x="8" y="259"/>
                  </a:lnTo>
                  <a:lnTo>
                    <a:pt x="14" y="273"/>
                  </a:lnTo>
                  <a:lnTo>
                    <a:pt x="25" y="284"/>
                  </a:lnTo>
                  <a:lnTo>
                    <a:pt x="36" y="295"/>
                  </a:lnTo>
                  <a:lnTo>
                    <a:pt x="50" y="300"/>
                  </a:lnTo>
                  <a:lnTo>
                    <a:pt x="64" y="306"/>
                  </a:lnTo>
                  <a:lnTo>
                    <a:pt x="80" y="309"/>
                  </a:lnTo>
                  <a:lnTo>
                    <a:pt x="331" y="309"/>
                  </a:lnTo>
                  <a:lnTo>
                    <a:pt x="345" y="306"/>
                  </a:lnTo>
                  <a:lnTo>
                    <a:pt x="362" y="300"/>
                  </a:lnTo>
                  <a:lnTo>
                    <a:pt x="375" y="295"/>
                  </a:lnTo>
                  <a:lnTo>
                    <a:pt x="387" y="284"/>
                  </a:lnTo>
                  <a:lnTo>
                    <a:pt x="395" y="273"/>
                  </a:lnTo>
                  <a:lnTo>
                    <a:pt x="403" y="259"/>
                  </a:lnTo>
                  <a:lnTo>
                    <a:pt x="406" y="245"/>
                  </a:lnTo>
                  <a:lnTo>
                    <a:pt x="409" y="229"/>
                  </a:lnTo>
                  <a:lnTo>
                    <a:pt x="409" y="77"/>
                  </a:lnTo>
                  <a:lnTo>
                    <a:pt x="406" y="60"/>
                  </a:lnTo>
                  <a:lnTo>
                    <a:pt x="403" y="46"/>
                  </a:lnTo>
                  <a:lnTo>
                    <a:pt x="395" y="33"/>
                  </a:lnTo>
                  <a:lnTo>
                    <a:pt x="387" y="22"/>
                  </a:lnTo>
                  <a:lnTo>
                    <a:pt x="375" y="13"/>
                  </a:lnTo>
                  <a:lnTo>
                    <a:pt x="362" y="5"/>
                  </a:lnTo>
                  <a:lnTo>
                    <a:pt x="345" y="0"/>
                  </a:lnTo>
                  <a:lnTo>
                    <a:pt x="331" y="0"/>
                  </a:lnTo>
                  <a:lnTo>
                    <a:pt x="80" y="0"/>
                  </a:lnTo>
                  <a:lnTo>
                    <a:pt x="64" y="0"/>
                  </a:lnTo>
                  <a:lnTo>
                    <a:pt x="50" y="5"/>
                  </a:lnTo>
                  <a:lnTo>
                    <a:pt x="36" y="13"/>
                  </a:lnTo>
                  <a:lnTo>
                    <a:pt x="25" y="22"/>
                  </a:lnTo>
                  <a:lnTo>
                    <a:pt x="14" y="33"/>
                  </a:lnTo>
                  <a:lnTo>
                    <a:pt x="8" y="46"/>
                  </a:lnTo>
                  <a:lnTo>
                    <a:pt x="3" y="60"/>
                  </a:lnTo>
                  <a:lnTo>
                    <a:pt x="0" y="77"/>
                  </a:lnTo>
                  <a:lnTo>
                    <a:pt x="0" y="229"/>
                  </a:lnTo>
                  <a:close/>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31848" name="Freeform 1128"/>
            <p:cNvSpPr>
              <a:spLocks/>
            </p:cNvSpPr>
            <p:nvPr/>
          </p:nvSpPr>
          <p:spPr bwMode="auto">
            <a:xfrm>
              <a:off x="5568950" y="1558925"/>
              <a:ext cx="211138" cy="74613"/>
            </a:xfrm>
            <a:custGeom>
              <a:avLst/>
              <a:gdLst>
                <a:gd name="T0" fmla="*/ 35190 w 132"/>
                <a:gd name="T1" fmla="*/ 74613 h 47"/>
                <a:gd name="T2" fmla="*/ 0 w 132"/>
                <a:gd name="T3" fmla="*/ 0 h 47"/>
                <a:gd name="T4" fmla="*/ 211138 w 132"/>
                <a:gd name="T5" fmla="*/ 0 h 47"/>
                <a:gd name="T6" fmla="*/ 0 60000 65536"/>
                <a:gd name="T7" fmla="*/ 0 60000 65536"/>
                <a:gd name="T8" fmla="*/ 0 60000 65536"/>
              </a:gdLst>
              <a:ahLst/>
              <a:cxnLst>
                <a:cxn ang="T6">
                  <a:pos x="T0" y="T1"/>
                </a:cxn>
                <a:cxn ang="T7">
                  <a:pos x="T2" y="T3"/>
                </a:cxn>
                <a:cxn ang="T8">
                  <a:pos x="T4" y="T5"/>
                </a:cxn>
              </a:cxnLst>
              <a:rect l="0" t="0" r="r" b="b"/>
              <a:pathLst>
                <a:path w="132" h="47">
                  <a:moveTo>
                    <a:pt x="22" y="47"/>
                  </a:moveTo>
                  <a:lnTo>
                    <a:pt x="0" y="0"/>
                  </a:lnTo>
                  <a:lnTo>
                    <a:pt x="132" y="0"/>
                  </a:lnTo>
                </a:path>
              </a:pathLst>
            </a:custGeom>
            <a:noFill/>
            <a:ln w="9525">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31849" name="Line 1129"/>
            <p:cNvSpPr>
              <a:spLocks noChangeShapeType="1"/>
            </p:cNvSpPr>
            <p:nvPr/>
          </p:nvSpPr>
          <p:spPr bwMode="auto">
            <a:xfrm flipH="1">
              <a:off x="4186238" y="3679825"/>
              <a:ext cx="104775" cy="1588"/>
            </a:xfrm>
            <a:prstGeom prst="line">
              <a:avLst/>
            </a:prstGeom>
            <a:noFill/>
            <a:ln w="9525">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50" name="Rectangle 1130"/>
            <p:cNvSpPr>
              <a:spLocks noChangeArrowheads="1"/>
            </p:cNvSpPr>
            <p:nvPr/>
          </p:nvSpPr>
          <p:spPr bwMode="auto">
            <a:xfrm>
              <a:off x="4300538" y="3624263"/>
              <a:ext cx="7620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Symbol" pitchFamily="18" charset="2"/>
                </a:rPr>
                <a:t>b</a:t>
              </a:r>
              <a:endParaRPr lang="en-GB" altLang="en-GB">
                <a:latin typeface="Symbol" pitchFamily="18" charset="2"/>
              </a:endParaRPr>
            </a:p>
          </p:txBody>
        </p:sp>
        <p:sp>
          <p:nvSpPr>
            <p:cNvPr id="31851" name="Rectangle 1131"/>
            <p:cNvSpPr>
              <a:spLocks noChangeArrowheads="1"/>
            </p:cNvSpPr>
            <p:nvPr/>
          </p:nvSpPr>
          <p:spPr bwMode="auto">
            <a:xfrm>
              <a:off x="4375150" y="3624263"/>
              <a:ext cx="10259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A</a:t>
              </a:r>
              <a:endParaRPr lang="en-GB" altLang="en-GB"/>
            </a:p>
          </p:txBody>
        </p:sp>
        <p:sp>
          <p:nvSpPr>
            <p:cNvPr id="31852" name="Rectangle 1132"/>
            <p:cNvSpPr>
              <a:spLocks noChangeArrowheads="1"/>
            </p:cNvSpPr>
            <p:nvPr/>
          </p:nvSpPr>
          <p:spPr bwMode="auto">
            <a:xfrm>
              <a:off x="3314700" y="793750"/>
              <a:ext cx="10900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O</a:t>
              </a:r>
              <a:endParaRPr lang="en-GB" altLang="en-GB"/>
            </a:p>
          </p:txBody>
        </p:sp>
        <p:sp>
          <p:nvSpPr>
            <p:cNvPr id="31853" name="Rectangle 1133"/>
            <p:cNvSpPr>
              <a:spLocks noChangeArrowheads="1"/>
            </p:cNvSpPr>
            <p:nvPr/>
          </p:nvSpPr>
          <p:spPr bwMode="auto">
            <a:xfrm>
              <a:off x="3336925" y="4630738"/>
              <a:ext cx="10900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O</a:t>
              </a:r>
              <a:endParaRPr lang="en-GB" altLang="en-GB"/>
            </a:p>
          </p:txBody>
        </p:sp>
        <p:sp>
          <p:nvSpPr>
            <p:cNvPr id="31854" name="Rectangle 1134"/>
            <p:cNvSpPr>
              <a:spLocks noChangeArrowheads="1"/>
            </p:cNvSpPr>
            <p:nvPr/>
          </p:nvSpPr>
          <p:spPr bwMode="auto">
            <a:xfrm>
              <a:off x="4178300" y="4630738"/>
              <a:ext cx="10900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O</a:t>
              </a:r>
              <a:endParaRPr lang="en-GB" altLang="en-GB"/>
            </a:p>
          </p:txBody>
        </p:sp>
        <p:sp>
          <p:nvSpPr>
            <p:cNvPr id="31855" name="Rectangle 1135"/>
            <p:cNvSpPr>
              <a:spLocks noChangeArrowheads="1"/>
            </p:cNvSpPr>
            <p:nvPr/>
          </p:nvSpPr>
          <p:spPr bwMode="auto">
            <a:xfrm>
              <a:off x="2828925" y="793750"/>
              <a:ext cx="20518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HC</a:t>
              </a:r>
              <a:endParaRPr lang="en-GB" altLang="en-GB"/>
            </a:p>
          </p:txBody>
        </p:sp>
        <p:sp>
          <p:nvSpPr>
            <p:cNvPr id="31856" name="Rectangle 1136"/>
            <p:cNvSpPr>
              <a:spLocks noChangeArrowheads="1"/>
            </p:cNvSpPr>
            <p:nvPr/>
          </p:nvSpPr>
          <p:spPr bwMode="auto">
            <a:xfrm>
              <a:off x="2819400" y="1144588"/>
              <a:ext cx="41678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HCOH</a:t>
              </a:r>
              <a:endParaRPr lang="en-GB" altLang="en-GB"/>
            </a:p>
          </p:txBody>
        </p:sp>
        <p:sp>
          <p:nvSpPr>
            <p:cNvPr id="31857" name="Rectangle 1137"/>
            <p:cNvSpPr>
              <a:spLocks noChangeArrowheads="1"/>
            </p:cNvSpPr>
            <p:nvPr/>
          </p:nvSpPr>
          <p:spPr bwMode="auto">
            <a:xfrm>
              <a:off x="2833688" y="2178050"/>
              <a:ext cx="41678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HCOH</a:t>
              </a:r>
              <a:endParaRPr lang="en-GB" altLang="en-GB"/>
            </a:p>
          </p:txBody>
        </p:sp>
        <p:sp>
          <p:nvSpPr>
            <p:cNvPr id="31858" name="Rectangle 1138"/>
            <p:cNvSpPr>
              <a:spLocks noChangeArrowheads="1"/>
            </p:cNvSpPr>
            <p:nvPr/>
          </p:nvSpPr>
          <p:spPr bwMode="auto">
            <a:xfrm>
              <a:off x="2833688" y="1824038"/>
              <a:ext cx="41678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HCOH</a:t>
              </a:r>
              <a:endParaRPr lang="en-GB" altLang="en-GB"/>
            </a:p>
          </p:txBody>
        </p:sp>
        <p:sp>
          <p:nvSpPr>
            <p:cNvPr id="31859" name="Rectangle 1139"/>
            <p:cNvSpPr>
              <a:spLocks noChangeArrowheads="1"/>
            </p:cNvSpPr>
            <p:nvPr/>
          </p:nvSpPr>
          <p:spPr bwMode="auto">
            <a:xfrm>
              <a:off x="2938463" y="2516188"/>
              <a:ext cx="20518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dirty="0">
                  <a:solidFill>
                    <a:srgbClr val="000000"/>
                  </a:solidFill>
                  <a:latin typeface="Helvetica" charset="0"/>
                </a:rPr>
                <a:t>CH</a:t>
              </a:r>
              <a:endParaRPr lang="en-GB" altLang="en-GB" dirty="0"/>
            </a:p>
          </p:txBody>
        </p:sp>
        <p:sp>
          <p:nvSpPr>
            <p:cNvPr id="31860" name="Rectangle 1140"/>
            <p:cNvSpPr>
              <a:spLocks noChangeArrowheads="1"/>
            </p:cNvSpPr>
            <p:nvPr/>
          </p:nvSpPr>
          <p:spPr bwMode="auto">
            <a:xfrm>
              <a:off x="3140075" y="2581275"/>
              <a:ext cx="64120"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900">
                  <a:solidFill>
                    <a:srgbClr val="000000"/>
                  </a:solidFill>
                  <a:latin typeface="Helvetica" charset="0"/>
                </a:rPr>
                <a:t>2</a:t>
              </a:r>
              <a:endParaRPr lang="en-GB" altLang="en-GB"/>
            </a:p>
          </p:txBody>
        </p:sp>
        <p:sp>
          <p:nvSpPr>
            <p:cNvPr id="31861" name="Rectangle 1141"/>
            <p:cNvSpPr>
              <a:spLocks noChangeArrowheads="1"/>
            </p:cNvSpPr>
            <p:nvPr/>
          </p:nvSpPr>
          <p:spPr bwMode="auto">
            <a:xfrm>
              <a:off x="3197225" y="2516188"/>
              <a:ext cx="211596"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OH</a:t>
              </a:r>
              <a:endParaRPr lang="en-GB" altLang="en-GB"/>
            </a:p>
          </p:txBody>
        </p:sp>
        <p:sp>
          <p:nvSpPr>
            <p:cNvPr id="31862" name="Rectangle 1142"/>
            <p:cNvSpPr>
              <a:spLocks noChangeArrowheads="1"/>
            </p:cNvSpPr>
            <p:nvPr/>
          </p:nvSpPr>
          <p:spPr bwMode="auto">
            <a:xfrm>
              <a:off x="2724150" y="1485900"/>
              <a:ext cx="41678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HOCH</a:t>
              </a:r>
              <a:endParaRPr lang="en-GB" altLang="en-GB"/>
            </a:p>
          </p:txBody>
        </p:sp>
        <p:sp>
          <p:nvSpPr>
            <p:cNvPr id="31863" name="Rectangle 1143"/>
            <p:cNvSpPr>
              <a:spLocks noChangeArrowheads="1"/>
            </p:cNvSpPr>
            <p:nvPr/>
          </p:nvSpPr>
          <p:spPr bwMode="auto">
            <a:xfrm>
              <a:off x="3227388" y="3624263"/>
              <a:ext cx="211596"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OH</a:t>
              </a:r>
              <a:endParaRPr lang="en-GB" altLang="en-GB"/>
            </a:p>
          </p:txBody>
        </p:sp>
        <p:sp>
          <p:nvSpPr>
            <p:cNvPr id="31864" name="Rectangle 1144"/>
            <p:cNvSpPr>
              <a:spLocks noChangeArrowheads="1"/>
            </p:cNvSpPr>
            <p:nvPr/>
          </p:nvSpPr>
          <p:spPr bwMode="auto">
            <a:xfrm>
              <a:off x="2806700" y="3624263"/>
              <a:ext cx="20518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HC</a:t>
              </a:r>
              <a:endParaRPr lang="en-GB" altLang="en-GB"/>
            </a:p>
          </p:txBody>
        </p:sp>
        <p:sp>
          <p:nvSpPr>
            <p:cNvPr id="31865" name="Rectangle 1145"/>
            <p:cNvSpPr>
              <a:spLocks noChangeArrowheads="1"/>
            </p:cNvSpPr>
            <p:nvPr/>
          </p:nvSpPr>
          <p:spPr bwMode="auto">
            <a:xfrm>
              <a:off x="2816225" y="3973513"/>
              <a:ext cx="41678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HCOH</a:t>
              </a:r>
              <a:endParaRPr lang="en-GB" altLang="en-GB"/>
            </a:p>
          </p:txBody>
        </p:sp>
        <p:sp>
          <p:nvSpPr>
            <p:cNvPr id="31866" name="Rectangle 1146"/>
            <p:cNvSpPr>
              <a:spLocks noChangeArrowheads="1"/>
            </p:cNvSpPr>
            <p:nvPr/>
          </p:nvSpPr>
          <p:spPr bwMode="auto">
            <a:xfrm>
              <a:off x="2813050" y="5003800"/>
              <a:ext cx="20518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HC</a:t>
              </a:r>
              <a:endParaRPr lang="en-GB" altLang="en-GB"/>
            </a:p>
          </p:txBody>
        </p:sp>
        <p:sp>
          <p:nvSpPr>
            <p:cNvPr id="31867" name="Rectangle 1147"/>
            <p:cNvSpPr>
              <a:spLocks noChangeArrowheads="1"/>
            </p:cNvSpPr>
            <p:nvPr/>
          </p:nvSpPr>
          <p:spPr bwMode="auto">
            <a:xfrm>
              <a:off x="2813050" y="4652963"/>
              <a:ext cx="41678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HCOH</a:t>
              </a:r>
              <a:endParaRPr lang="en-GB" altLang="en-GB"/>
            </a:p>
          </p:txBody>
        </p:sp>
        <p:sp>
          <p:nvSpPr>
            <p:cNvPr id="31868" name="Rectangle 1148"/>
            <p:cNvSpPr>
              <a:spLocks noChangeArrowheads="1"/>
            </p:cNvSpPr>
            <p:nvPr/>
          </p:nvSpPr>
          <p:spPr bwMode="auto">
            <a:xfrm>
              <a:off x="2916238" y="5345113"/>
              <a:ext cx="20518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CH</a:t>
              </a:r>
              <a:endParaRPr lang="en-GB" altLang="en-GB"/>
            </a:p>
          </p:txBody>
        </p:sp>
        <p:sp>
          <p:nvSpPr>
            <p:cNvPr id="31869" name="Rectangle 1149"/>
            <p:cNvSpPr>
              <a:spLocks noChangeArrowheads="1"/>
            </p:cNvSpPr>
            <p:nvPr/>
          </p:nvSpPr>
          <p:spPr bwMode="auto">
            <a:xfrm>
              <a:off x="3117850" y="5410200"/>
              <a:ext cx="64120"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900">
                  <a:solidFill>
                    <a:srgbClr val="000000"/>
                  </a:solidFill>
                  <a:latin typeface="Helvetica" charset="0"/>
                </a:rPr>
                <a:t>2</a:t>
              </a:r>
              <a:endParaRPr lang="en-GB" altLang="en-GB"/>
            </a:p>
          </p:txBody>
        </p:sp>
        <p:sp>
          <p:nvSpPr>
            <p:cNvPr id="31870" name="Rectangle 1150"/>
            <p:cNvSpPr>
              <a:spLocks noChangeArrowheads="1"/>
            </p:cNvSpPr>
            <p:nvPr/>
          </p:nvSpPr>
          <p:spPr bwMode="auto">
            <a:xfrm>
              <a:off x="3175000" y="5345113"/>
              <a:ext cx="211596"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OH</a:t>
              </a:r>
              <a:endParaRPr lang="en-GB" altLang="en-GB"/>
            </a:p>
          </p:txBody>
        </p:sp>
        <p:sp>
          <p:nvSpPr>
            <p:cNvPr id="31871" name="Rectangle 1151"/>
            <p:cNvSpPr>
              <a:spLocks noChangeArrowheads="1"/>
            </p:cNvSpPr>
            <p:nvPr/>
          </p:nvSpPr>
          <p:spPr bwMode="auto">
            <a:xfrm>
              <a:off x="2773363" y="5778500"/>
              <a:ext cx="556243"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Glucose</a:t>
              </a:r>
              <a:endParaRPr lang="en-GB" altLang="en-GB"/>
            </a:p>
          </p:txBody>
        </p:sp>
        <p:sp>
          <p:nvSpPr>
            <p:cNvPr id="31872" name="Rectangle 1152"/>
            <p:cNvSpPr>
              <a:spLocks noChangeArrowheads="1"/>
            </p:cNvSpPr>
            <p:nvPr/>
          </p:nvSpPr>
          <p:spPr bwMode="auto">
            <a:xfrm>
              <a:off x="3625850" y="5691188"/>
              <a:ext cx="7694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dirty="0">
                  <a:solidFill>
                    <a:srgbClr val="000000"/>
                  </a:solidFill>
                  <a:latin typeface="Symbol" panose="05050102010706020507" pitchFamily="18" charset="2"/>
                </a:rPr>
                <a:t>b</a:t>
              </a:r>
              <a:endParaRPr lang="en-GB" altLang="en-GB" dirty="0">
                <a:latin typeface="Symbol" panose="05050102010706020507" pitchFamily="18" charset="2"/>
              </a:endParaRPr>
            </a:p>
          </p:txBody>
        </p:sp>
        <p:sp>
          <p:nvSpPr>
            <p:cNvPr id="31873" name="Rectangle 1153"/>
            <p:cNvSpPr>
              <a:spLocks noChangeArrowheads="1"/>
            </p:cNvSpPr>
            <p:nvPr/>
          </p:nvSpPr>
          <p:spPr bwMode="auto">
            <a:xfrm>
              <a:off x="3700463" y="5691188"/>
              <a:ext cx="78548"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dirty="0">
                  <a:solidFill>
                    <a:srgbClr val="000000"/>
                  </a:solidFill>
                  <a:latin typeface="Helvetica" charset="0"/>
                </a:rPr>
                <a:t>–</a:t>
              </a:r>
              <a:endParaRPr lang="en-GB" altLang="en-GB" dirty="0"/>
            </a:p>
          </p:txBody>
        </p:sp>
        <p:sp>
          <p:nvSpPr>
            <p:cNvPr id="31874" name="Rectangle 1154"/>
            <p:cNvSpPr>
              <a:spLocks noChangeArrowheads="1"/>
            </p:cNvSpPr>
            <p:nvPr/>
          </p:nvSpPr>
          <p:spPr bwMode="auto">
            <a:xfrm>
              <a:off x="3778250" y="5691188"/>
              <a:ext cx="10259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N</a:t>
              </a:r>
              <a:endParaRPr lang="en-GB" altLang="en-GB"/>
            </a:p>
          </p:txBody>
        </p:sp>
        <p:sp>
          <p:nvSpPr>
            <p:cNvPr id="31875" name="Rectangle 1155"/>
            <p:cNvSpPr>
              <a:spLocks noChangeArrowheads="1"/>
            </p:cNvSpPr>
            <p:nvPr/>
          </p:nvSpPr>
          <p:spPr bwMode="auto">
            <a:xfrm>
              <a:off x="3879850" y="5691188"/>
              <a:ext cx="78548"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a:t>
              </a:r>
              <a:endParaRPr lang="en-GB" altLang="en-GB"/>
            </a:p>
          </p:txBody>
        </p:sp>
        <p:sp>
          <p:nvSpPr>
            <p:cNvPr id="31876" name="Rectangle 1156"/>
            <p:cNvSpPr>
              <a:spLocks noChangeArrowheads="1"/>
            </p:cNvSpPr>
            <p:nvPr/>
          </p:nvSpPr>
          <p:spPr bwMode="auto">
            <a:xfrm>
              <a:off x="3959225" y="5691188"/>
              <a:ext cx="312586"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valyl</a:t>
              </a:r>
              <a:endParaRPr lang="en-GB" altLang="en-GB"/>
            </a:p>
          </p:txBody>
        </p:sp>
        <p:sp>
          <p:nvSpPr>
            <p:cNvPr id="31877" name="Rectangle 1157"/>
            <p:cNvSpPr>
              <a:spLocks noChangeArrowheads="1"/>
            </p:cNvSpPr>
            <p:nvPr/>
          </p:nvSpPr>
          <p:spPr bwMode="auto">
            <a:xfrm>
              <a:off x="4240213" y="5691188"/>
              <a:ext cx="78548"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a:t>
              </a:r>
              <a:endParaRPr lang="en-GB" altLang="en-GB"/>
            </a:p>
          </p:txBody>
        </p:sp>
        <p:sp>
          <p:nvSpPr>
            <p:cNvPr id="31878" name="Rectangle 1158"/>
            <p:cNvSpPr>
              <a:spLocks noChangeArrowheads="1"/>
            </p:cNvSpPr>
            <p:nvPr/>
          </p:nvSpPr>
          <p:spPr bwMode="auto">
            <a:xfrm>
              <a:off x="4318000" y="5691188"/>
              <a:ext cx="78548"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1</a:t>
              </a:r>
              <a:endParaRPr lang="en-GB" altLang="en-GB"/>
            </a:p>
          </p:txBody>
        </p:sp>
        <p:sp>
          <p:nvSpPr>
            <p:cNvPr id="31879" name="Rectangle 1159"/>
            <p:cNvSpPr>
              <a:spLocks noChangeArrowheads="1"/>
            </p:cNvSpPr>
            <p:nvPr/>
          </p:nvSpPr>
          <p:spPr bwMode="auto">
            <a:xfrm>
              <a:off x="4397375" y="5691188"/>
              <a:ext cx="78548"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a:t>
              </a:r>
              <a:endParaRPr lang="en-GB" altLang="en-GB"/>
            </a:p>
          </p:txBody>
        </p:sp>
        <p:sp>
          <p:nvSpPr>
            <p:cNvPr id="31880" name="Rectangle 1160"/>
            <p:cNvSpPr>
              <a:spLocks noChangeArrowheads="1"/>
            </p:cNvSpPr>
            <p:nvPr/>
          </p:nvSpPr>
          <p:spPr bwMode="auto">
            <a:xfrm>
              <a:off x="3622675" y="5857875"/>
              <a:ext cx="942566"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deoxyglucose</a:t>
              </a:r>
              <a:endParaRPr lang="en-GB" altLang="en-GB"/>
            </a:p>
          </p:txBody>
        </p:sp>
        <p:sp>
          <p:nvSpPr>
            <p:cNvPr id="31881" name="Rectangle 1161"/>
            <p:cNvSpPr>
              <a:spLocks noChangeArrowheads="1"/>
            </p:cNvSpPr>
            <p:nvPr/>
          </p:nvSpPr>
          <p:spPr bwMode="auto">
            <a:xfrm>
              <a:off x="4845050" y="5778500"/>
              <a:ext cx="8656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b</a:t>
              </a:r>
              <a:endParaRPr lang="en-GB" altLang="en-GB"/>
            </a:p>
          </p:txBody>
        </p:sp>
        <p:sp>
          <p:nvSpPr>
            <p:cNvPr id="31882" name="Rectangle 1162"/>
            <p:cNvSpPr>
              <a:spLocks noChangeArrowheads="1"/>
            </p:cNvSpPr>
            <p:nvPr/>
          </p:nvSpPr>
          <p:spPr bwMode="auto">
            <a:xfrm>
              <a:off x="4921250" y="5778500"/>
              <a:ext cx="78548"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a:t>
              </a:r>
              <a:endParaRPr lang="en-GB" altLang="en-GB"/>
            </a:p>
          </p:txBody>
        </p:sp>
        <p:sp>
          <p:nvSpPr>
            <p:cNvPr id="31883" name="Rectangle 1163"/>
            <p:cNvSpPr>
              <a:spLocks noChangeArrowheads="1"/>
            </p:cNvSpPr>
            <p:nvPr/>
          </p:nvSpPr>
          <p:spPr bwMode="auto">
            <a:xfrm>
              <a:off x="5002213" y="5778500"/>
              <a:ext cx="10259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N</a:t>
              </a:r>
              <a:endParaRPr lang="en-GB" altLang="en-GB"/>
            </a:p>
          </p:txBody>
        </p:sp>
        <p:sp>
          <p:nvSpPr>
            <p:cNvPr id="31884" name="Rectangle 1164"/>
            <p:cNvSpPr>
              <a:spLocks noChangeArrowheads="1"/>
            </p:cNvSpPr>
            <p:nvPr/>
          </p:nvSpPr>
          <p:spPr bwMode="auto">
            <a:xfrm>
              <a:off x="5102225" y="5778500"/>
              <a:ext cx="78548"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a:t>
              </a:r>
              <a:endParaRPr lang="en-GB" altLang="en-GB"/>
            </a:p>
          </p:txBody>
        </p:sp>
        <p:sp>
          <p:nvSpPr>
            <p:cNvPr id="31885" name="Rectangle 1165"/>
            <p:cNvSpPr>
              <a:spLocks noChangeArrowheads="1"/>
            </p:cNvSpPr>
            <p:nvPr/>
          </p:nvSpPr>
          <p:spPr bwMode="auto">
            <a:xfrm>
              <a:off x="5176838" y="5778500"/>
              <a:ext cx="312586"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valyl</a:t>
              </a:r>
              <a:endParaRPr lang="en-GB" altLang="en-GB"/>
            </a:p>
          </p:txBody>
        </p:sp>
        <p:sp>
          <p:nvSpPr>
            <p:cNvPr id="31886" name="Rectangle 1166"/>
            <p:cNvSpPr>
              <a:spLocks noChangeArrowheads="1"/>
            </p:cNvSpPr>
            <p:nvPr/>
          </p:nvSpPr>
          <p:spPr bwMode="auto">
            <a:xfrm>
              <a:off x="5457825" y="5778500"/>
              <a:ext cx="78548"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a:t>
              </a:r>
              <a:endParaRPr lang="en-GB" altLang="en-GB"/>
            </a:p>
          </p:txBody>
        </p:sp>
        <p:sp>
          <p:nvSpPr>
            <p:cNvPr id="31887" name="Rectangle 1167"/>
            <p:cNvSpPr>
              <a:spLocks noChangeArrowheads="1"/>
            </p:cNvSpPr>
            <p:nvPr/>
          </p:nvSpPr>
          <p:spPr bwMode="auto">
            <a:xfrm>
              <a:off x="5537200" y="5778500"/>
              <a:ext cx="78548"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1</a:t>
              </a:r>
              <a:endParaRPr lang="en-GB" altLang="en-GB"/>
            </a:p>
          </p:txBody>
        </p:sp>
        <p:sp>
          <p:nvSpPr>
            <p:cNvPr id="31888" name="Rectangle 1168"/>
            <p:cNvSpPr>
              <a:spLocks noChangeArrowheads="1"/>
            </p:cNvSpPr>
            <p:nvPr/>
          </p:nvSpPr>
          <p:spPr bwMode="auto">
            <a:xfrm>
              <a:off x="5614988" y="5778500"/>
              <a:ext cx="78548"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a:t>
              </a:r>
              <a:endParaRPr lang="en-GB" altLang="en-GB"/>
            </a:p>
          </p:txBody>
        </p:sp>
        <p:sp>
          <p:nvSpPr>
            <p:cNvPr id="31889" name="Rectangle 1169"/>
            <p:cNvSpPr>
              <a:spLocks noChangeArrowheads="1"/>
            </p:cNvSpPr>
            <p:nvPr/>
          </p:nvSpPr>
          <p:spPr bwMode="auto">
            <a:xfrm>
              <a:off x="5694363" y="5778500"/>
              <a:ext cx="965008"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deoxyfructose</a:t>
              </a:r>
              <a:endParaRPr lang="en-GB" altLang="en-GB"/>
            </a:p>
          </p:txBody>
        </p:sp>
        <p:sp>
          <p:nvSpPr>
            <p:cNvPr id="31890" name="Rectangle 1170"/>
            <p:cNvSpPr>
              <a:spLocks noChangeArrowheads="1"/>
            </p:cNvSpPr>
            <p:nvPr/>
          </p:nvSpPr>
          <p:spPr bwMode="auto">
            <a:xfrm>
              <a:off x="2701925" y="4316413"/>
              <a:ext cx="41678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HOCH</a:t>
              </a:r>
              <a:endParaRPr lang="en-GB" altLang="en-GB"/>
            </a:p>
          </p:txBody>
        </p:sp>
        <p:sp>
          <p:nvSpPr>
            <p:cNvPr id="31891" name="Rectangle 1171"/>
            <p:cNvSpPr>
              <a:spLocks noChangeArrowheads="1"/>
            </p:cNvSpPr>
            <p:nvPr/>
          </p:nvSpPr>
          <p:spPr bwMode="auto">
            <a:xfrm>
              <a:off x="3643313" y="3624263"/>
              <a:ext cx="20518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HC</a:t>
              </a:r>
              <a:endParaRPr lang="en-GB" altLang="en-GB"/>
            </a:p>
          </p:txBody>
        </p:sp>
        <p:sp>
          <p:nvSpPr>
            <p:cNvPr id="31892" name="Rectangle 1172"/>
            <p:cNvSpPr>
              <a:spLocks noChangeArrowheads="1"/>
            </p:cNvSpPr>
            <p:nvPr/>
          </p:nvSpPr>
          <p:spPr bwMode="auto">
            <a:xfrm>
              <a:off x="3635375" y="3973513"/>
              <a:ext cx="41678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HCOH</a:t>
              </a:r>
              <a:endParaRPr lang="en-GB" altLang="en-GB"/>
            </a:p>
          </p:txBody>
        </p:sp>
        <p:sp>
          <p:nvSpPr>
            <p:cNvPr id="31893" name="Rectangle 1173"/>
            <p:cNvSpPr>
              <a:spLocks noChangeArrowheads="1"/>
            </p:cNvSpPr>
            <p:nvPr/>
          </p:nvSpPr>
          <p:spPr bwMode="auto">
            <a:xfrm>
              <a:off x="3643313" y="5003800"/>
              <a:ext cx="20518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HC</a:t>
              </a:r>
              <a:endParaRPr lang="en-GB" altLang="en-GB"/>
            </a:p>
          </p:txBody>
        </p:sp>
        <p:sp>
          <p:nvSpPr>
            <p:cNvPr id="31894" name="Rectangle 1174"/>
            <p:cNvSpPr>
              <a:spLocks noChangeArrowheads="1"/>
            </p:cNvSpPr>
            <p:nvPr/>
          </p:nvSpPr>
          <p:spPr bwMode="auto">
            <a:xfrm>
              <a:off x="3643313" y="4652963"/>
              <a:ext cx="41678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HCOH</a:t>
              </a:r>
              <a:endParaRPr lang="en-GB" altLang="en-GB"/>
            </a:p>
          </p:txBody>
        </p:sp>
        <p:sp>
          <p:nvSpPr>
            <p:cNvPr id="31895" name="Rectangle 1175"/>
            <p:cNvSpPr>
              <a:spLocks noChangeArrowheads="1"/>
            </p:cNvSpPr>
            <p:nvPr/>
          </p:nvSpPr>
          <p:spPr bwMode="auto">
            <a:xfrm>
              <a:off x="3749675" y="5345113"/>
              <a:ext cx="20518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CH</a:t>
              </a:r>
              <a:endParaRPr lang="en-GB" altLang="en-GB"/>
            </a:p>
          </p:txBody>
        </p:sp>
        <p:sp>
          <p:nvSpPr>
            <p:cNvPr id="31896" name="Rectangle 1176"/>
            <p:cNvSpPr>
              <a:spLocks noChangeArrowheads="1"/>
            </p:cNvSpPr>
            <p:nvPr/>
          </p:nvSpPr>
          <p:spPr bwMode="auto">
            <a:xfrm>
              <a:off x="3956050" y="5410200"/>
              <a:ext cx="64120"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900">
                  <a:solidFill>
                    <a:srgbClr val="000000"/>
                  </a:solidFill>
                  <a:latin typeface="Helvetica" charset="0"/>
                </a:rPr>
                <a:t>2</a:t>
              </a:r>
              <a:endParaRPr lang="en-GB" altLang="en-GB"/>
            </a:p>
          </p:txBody>
        </p:sp>
        <p:sp>
          <p:nvSpPr>
            <p:cNvPr id="31897" name="Rectangle 1177"/>
            <p:cNvSpPr>
              <a:spLocks noChangeArrowheads="1"/>
            </p:cNvSpPr>
            <p:nvPr/>
          </p:nvSpPr>
          <p:spPr bwMode="auto">
            <a:xfrm>
              <a:off x="4006850" y="5345113"/>
              <a:ext cx="211596"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OH</a:t>
              </a:r>
              <a:endParaRPr lang="en-GB" altLang="en-GB"/>
            </a:p>
          </p:txBody>
        </p:sp>
        <p:sp>
          <p:nvSpPr>
            <p:cNvPr id="31898" name="Rectangle 1178"/>
            <p:cNvSpPr>
              <a:spLocks noChangeArrowheads="1"/>
            </p:cNvSpPr>
            <p:nvPr/>
          </p:nvSpPr>
          <p:spPr bwMode="auto">
            <a:xfrm>
              <a:off x="3538538" y="4316413"/>
              <a:ext cx="41678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dirty="0">
                  <a:solidFill>
                    <a:srgbClr val="000000"/>
                  </a:solidFill>
                  <a:latin typeface="Helvetica" charset="0"/>
                </a:rPr>
                <a:t>HOCH</a:t>
              </a:r>
              <a:endParaRPr lang="en-GB" altLang="en-GB" dirty="0"/>
            </a:p>
          </p:txBody>
        </p:sp>
        <p:sp>
          <p:nvSpPr>
            <p:cNvPr id="31899" name="Rectangle 1179"/>
            <p:cNvSpPr>
              <a:spLocks noChangeArrowheads="1"/>
            </p:cNvSpPr>
            <p:nvPr/>
          </p:nvSpPr>
          <p:spPr bwMode="auto">
            <a:xfrm>
              <a:off x="5213350" y="4630738"/>
              <a:ext cx="10900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O</a:t>
              </a:r>
              <a:endParaRPr lang="en-GB" altLang="en-GB"/>
            </a:p>
          </p:txBody>
        </p:sp>
        <p:sp>
          <p:nvSpPr>
            <p:cNvPr id="31900" name="Rectangle 1180"/>
            <p:cNvSpPr>
              <a:spLocks noChangeArrowheads="1"/>
            </p:cNvSpPr>
            <p:nvPr/>
          </p:nvSpPr>
          <p:spPr bwMode="auto">
            <a:xfrm>
              <a:off x="5138738" y="3624263"/>
              <a:ext cx="20518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NH</a:t>
              </a:r>
              <a:endParaRPr lang="en-GB" altLang="en-GB"/>
            </a:p>
          </p:txBody>
        </p:sp>
        <p:sp>
          <p:nvSpPr>
            <p:cNvPr id="31901" name="Rectangle 1181"/>
            <p:cNvSpPr>
              <a:spLocks noChangeArrowheads="1"/>
            </p:cNvSpPr>
            <p:nvPr/>
          </p:nvSpPr>
          <p:spPr bwMode="auto">
            <a:xfrm>
              <a:off x="5614988" y="3624263"/>
              <a:ext cx="7620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Symbol" pitchFamily="18" charset="2"/>
                </a:rPr>
                <a:t>b</a:t>
              </a:r>
              <a:endParaRPr lang="en-GB" altLang="en-GB">
                <a:latin typeface="Symbol" pitchFamily="18" charset="2"/>
              </a:endParaRPr>
            </a:p>
          </p:txBody>
        </p:sp>
        <p:sp>
          <p:nvSpPr>
            <p:cNvPr id="31902" name="Rectangle 1182"/>
            <p:cNvSpPr>
              <a:spLocks noChangeArrowheads="1"/>
            </p:cNvSpPr>
            <p:nvPr/>
          </p:nvSpPr>
          <p:spPr bwMode="auto">
            <a:xfrm>
              <a:off x="5694363" y="3624263"/>
              <a:ext cx="10259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A</a:t>
              </a:r>
              <a:endParaRPr lang="en-GB" altLang="en-GB"/>
            </a:p>
          </p:txBody>
        </p:sp>
        <p:sp>
          <p:nvSpPr>
            <p:cNvPr id="31903" name="Rectangle 1183"/>
            <p:cNvSpPr>
              <a:spLocks noChangeArrowheads="1"/>
            </p:cNvSpPr>
            <p:nvPr/>
          </p:nvSpPr>
          <p:spPr bwMode="auto">
            <a:xfrm>
              <a:off x="4629150" y="3624263"/>
              <a:ext cx="10259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dirty="0">
                  <a:solidFill>
                    <a:srgbClr val="000000"/>
                  </a:solidFill>
                  <a:latin typeface="Helvetica" charset="0"/>
                </a:rPr>
                <a:t>H</a:t>
              </a:r>
              <a:endParaRPr lang="en-GB" altLang="en-GB" dirty="0"/>
            </a:p>
          </p:txBody>
        </p:sp>
        <p:sp>
          <p:nvSpPr>
            <p:cNvPr id="31904" name="Rectangle 1184"/>
            <p:cNvSpPr>
              <a:spLocks noChangeArrowheads="1"/>
            </p:cNvSpPr>
            <p:nvPr/>
          </p:nvSpPr>
          <p:spPr bwMode="auto">
            <a:xfrm>
              <a:off x="4730750" y="3689350"/>
              <a:ext cx="64120"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900">
                  <a:solidFill>
                    <a:srgbClr val="000000"/>
                  </a:solidFill>
                  <a:latin typeface="Helvetica" charset="0"/>
                </a:rPr>
                <a:t>2</a:t>
              </a:r>
              <a:endParaRPr lang="en-GB" altLang="en-GB"/>
            </a:p>
          </p:txBody>
        </p:sp>
        <p:sp>
          <p:nvSpPr>
            <p:cNvPr id="31905" name="Rectangle 1185"/>
            <p:cNvSpPr>
              <a:spLocks noChangeArrowheads="1"/>
            </p:cNvSpPr>
            <p:nvPr/>
          </p:nvSpPr>
          <p:spPr bwMode="auto">
            <a:xfrm>
              <a:off x="4787900" y="3624263"/>
              <a:ext cx="10259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C</a:t>
              </a:r>
              <a:endParaRPr lang="en-GB" altLang="en-GB"/>
            </a:p>
          </p:txBody>
        </p:sp>
        <p:sp>
          <p:nvSpPr>
            <p:cNvPr id="31906" name="Rectangle 1186"/>
            <p:cNvSpPr>
              <a:spLocks noChangeArrowheads="1"/>
            </p:cNvSpPr>
            <p:nvPr/>
          </p:nvSpPr>
          <p:spPr bwMode="auto">
            <a:xfrm>
              <a:off x="4765675" y="3973513"/>
              <a:ext cx="314189"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COH</a:t>
              </a:r>
              <a:endParaRPr lang="en-GB" altLang="en-GB"/>
            </a:p>
          </p:txBody>
        </p:sp>
        <p:sp>
          <p:nvSpPr>
            <p:cNvPr id="31907" name="Rectangle 1187"/>
            <p:cNvSpPr>
              <a:spLocks noChangeArrowheads="1"/>
            </p:cNvSpPr>
            <p:nvPr/>
          </p:nvSpPr>
          <p:spPr bwMode="auto">
            <a:xfrm>
              <a:off x="4679950" y="5003800"/>
              <a:ext cx="20518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HC</a:t>
              </a:r>
              <a:endParaRPr lang="en-GB" altLang="en-GB"/>
            </a:p>
          </p:txBody>
        </p:sp>
        <p:sp>
          <p:nvSpPr>
            <p:cNvPr id="31908" name="Rectangle 1188"/>
            <p:cNvSpPr>
              <a:spLocks noChangeArrowheads="1"/>
            </p:cNvSpPr>
            <p:nvPr/>
          </p:nvSpPr>
          <p:spPr bwMode="auto">
            <a:xfrm>
              <a:off x="4679950" y="4652963"/>
              <a:ext cx="41678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HCOH</a:t>
              </a:r>
              <a:endParaRPr lang="en-GB" altLang="en-GB"/>
            </a:p>
          </p:txBody>
        </p:sp>
        <p:sp>
          <p:nvSpPr>
            <p:cNvPr id="31909" name="Rectangle 1189"/>
            <p:cNvSpPr>
              <a:spLocks noChangeArrowheads="1"/>
            </p:cNvSpPr>
            <p:nvPr/>
          </p:nvSpPr>
          <p:spPr bwMode="auto">
            <a:xfrm>
              <a:off x="4783138" y="5345113"/>
              <a:ext cx="20518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CH</a:t>
              </a:r>
              <a:endParaRPr lang="en-GB" altLang="en-GB"/>
            </a:p>
          </p:txBody>
        </p:sp>
        <p:sp>
          <p:nvSpPr>
            <p:cNvPr id="31910" name="Rectangle 1190"/>
            <p:cNvSpPr>
              <a:spLocks noChangeArrowheads="1"/>
            </p:cNvSpPr>
            <p:nvPr/>
          </p:nvSpPr>
          <p:spPr bwMode="auto">
            <a:xfrm>
              <a:off x="4989513" y="5410200"/>
              <a:ext cx="64120"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900">
                  <a:solidFill>
                    <a:srgbClr val="000000"/>
                  </a:solidFill>
                  <a:latin typeface="Helvetica" charset="0"/>
                </a:rPr>
                <a:t>2</a:t>
              </a:r>
              <a:endParaRPr lang="en-GB" altLang="en-GB"/>
            </a:p>
          </p:txBody>
        </p:sp>
        <p:sp>
          <p:nvSpPr>
            <p:cNvPr id="31911" name="Rectangle 1191"/>
            <p:cNvSpPr>
              <a:spLocks noChangeArrowheads="1"/>
            </p:cNvSpPr>
            <p:nvPr/>
          </p:nvSpPr>
          <p:spPr bwMode="auto">
            <a:xfrm>
              <a:off x="5041900" y="5345113"/>
              <a:ext cx="211596"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OH</a:t>
              </a:r>
              <a:endParaRPr lang="en-GB" altLang="en-GB"/>
            </a:p>
          </p:txBody>
        </p:sp>
        <p:sp>
          <p:nvSpPr>
            <p:cNvPr id="31912" name="Rectangle 1192"/>
            <p:cNvSpPr>
              <a:spLocks noChangeArrowheads="1"/>
            </p:cNvSpPr>
            <p:nvPr/>
          </p:nvSpPr>
          <p:spPr bwMode="auto">
            <a:xfrm>
              <a:off x="4572000" y="4316413"/>
              <a:ext cx="41678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HOCH</a:t>
              </a:r>
              <a:endParaRPr lang="en-GB" altLang="en-GB"/>
            </a:p>
          </p:txBody>
        </p:sp>
        <p:sp>
          <p:nvSpPr>
            <p:cNvPr id="31913" name="Rectangle 1193"/>
            <p:cNvSpPr>
              <a:spLocks noChangeArrowheads="1"/>
            </p:cNvSpPr>
            <p:nvPr/>
          </p:nvSpPr>
          <p:spPr bwMode="auto">
            <a:xfrm>
              <a:off x="4213225" y="793750"/>
              <a:ext cx="10259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N</a:t>
              </a:r>
              <a:endParaRPr lang="en-GB" altLang="en-GB"/>
            </a:p>
          </p:txBody>
        </p:sp>
        <p:sp>
          <p:nvSpPr>
            <p:cNvPr id="31914" name="Rectangle 1194"/>
            <p:cNvSpPr>
              <a:spLocks noChangeArrowheads="1"/>
            </p:cNvSpPr>
            <p:nvPr/>
          </p:nvSpPr>
          <p:spPr bwMode="auto">
            <a:xfrm>
              <a:off x="3722688" y="793750"/>
              <a:ext cx="20518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HC</a:t>
              </a:r>
              <a:endParaRPr lang="en-GB" altLang="en-GB"/>
            </a:p>
          </p:txBody>
        </p:sp>
        <p:sp>
          <p:nvSpPr>
            <p:cNvPr id="31915" name="Rectangle 1195"/>
            <p:cNvSpPr>
              <a:spLocks noChangeArrowheads="1"/>
            </p:cNvSpPr>
            <p:nvPr/>
          </p:nvSpPr>
          <p:spPr bwMode="auto">
            <a:xfrm>
              <a:off x="3714750" y="1144588"/>
              <a:ext cx="41678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HCOH</a:t>
              </a:r>
              <a:endParaRPr lang="en-GB" altLang="en-GB"/>
            </a:p>
          </p:txBody>
        </p:sp>
        <p:sp>
          <p:nvSpPr>
            <p:cNvPr id="31916" name="Rectangle 1196"/>
            <p:cNvSpPr>
              <a:spLocks noChangeArrowheads="1"/>
            </p:cNvSpPr>
            <p:nvPr/>
          </p:nvSpPr>
          <p:spPr bwMode="auto">
            <a:xfrm>
              <a:off x="3727450" y="2178050"/>
              <a:ext cx="41678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HCOH</a:t>
              </a:r>
              <a:endParaRPr lang="en-GB" altLang="en-GB"/>
            </a:p>
          </p:txBody>
        </p:sp>
        <p:sp>
          <p:nvSpPr>
            <p:cNvPr id="31917" name="Rectangle 1197"/>
            <p:cNvSpPr>
              <a:spLocks noChangeArrowheads="1"/>
            </p:cNvSpPr>
            <p:nvPr/>
          </p:nvSpPr>
          <p:spPr bwMode="auto">
            <a:xfrm>
              <a:off x="3727450" y="1824038"/>
              <a:ext cx="41678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HCOH</a:t>
              </a:r>
              <a:endParaRPr lang="en-GB" altLang="en-GB"/>
            </a:p>
          </p:txBody>
        </p:sp>
        <p:sp>
          <p:nvSpPr>
            <p:cNvPr id="31918" name="Rectangle 1198"/>
            <p:cNvSpPr>
              <a:spLocks noChangeArrowheads="1"/>
            </p:cNvSpPr>
            <p:nvPr/>
          </p:nvSpPr>
          <p:spPr bwMode="auto">
            <a:xfrm>
              <a:off x="3832225" y="2516188"/>
              <a:ext cx="20518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CH</a:t>
              </a:r>
              <a:endParaRPr lang="en-GB" altLang="en-GB"/>
            </a:p>
          </p:txBody>
        </p:sp>
        <p:sp>
          <p:nvSpPr>
            <p:cNvPr id="31919" name="Rectangle 1199"/>
            <p:cNvSpPr>
              <a:spLocks noChangeArrowheads="1"/>
            </p:cNvSpPr>
            <p:nvPr/>
          </p:nvSpPr>
          <p:spPr bwMode="auto">
            <a:xfrm>
              <a:off x="4033838" y="2581275"/>
              <a:ext cx="64120"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900">
                  <a:solidFill>
                    <a:srgbClr val="000000"/>
                  </a:solidFill>
                  <a:latin typeface="Helvetica" charset="0"/>
                </a:rPr>
                <a:t>2</a:t>
              </a:r>
              <a:endParaRPr lang="en-GB" altLang="en-GB"/>
            </a:p>
          </p:txBody>
        </p:sp>
        <p:sp>
          <p:nvSpPr>
            <p:cNvPr id="31920" name="Rectangle 1200"/>
            <p:cNvSpPr>
              <a:spLocks noChangeArrowheads="1"/>
            </p:cNvSpPr>
            <p:nvPr/>
          </p:nvSpPr>
          <p:spPr bwMode="auto">
            <a:xfrm>
              <a:off x="4086225" y="2516188"/>
              <a:ext cx="211596"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OH</a:t>
              </a:r>
              <a:endParaRPr lang="en-GB" altLang="en-GB"/>
            </a:p>
          </p:txBody>
        </p:sp>
        <p:sp>
          <p:nvSpPr>
            <p:cNvPr id="31921" name="Rectangle 1201"/>
            <p:cNvSpPr>
              <a:spLocks noChangeArrowheads="1"/>
            </p:cNvSpPr>
            <p:nvPr/>
          </p:nvSpPr>
          <p:spPr bwMode="auto">
            <a:xfrm>
              <a:off x="3617913" y="1485900"/>
              <a:ext cx="41678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HOCH</a:t>
              </a:r>
              <a:endParaRPr lang="en-GB" altLang="en-GB"/>
            </a:p>
          </p:txBody>
        </p:sp>
        <p:sp>
          <p:nvSpPr>
            <p:cNvPr id="31922" name="Rectangle 1202"/>
            <p:cNvSpPr>
              <a:spLocks noChangeArrowheads="1"/>
            </p:cNvSpPr>
            <p:nvPr/>
          </p:nvSpPr>
          <p:spPr bwMode="auto">
            <a:xfrm>
              <a:off x="5268913" y="1135063"/>
              <a:ext cx="10259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C</a:t>
              </a:r>
              <a:endParaRPr lang="en-GB" altLang="en-GB"/>
            </a:p>
          </p:txBody>
        </p:sp>
        <p:sp>
          <p:nvSpPr>
            <p:cNvPr id="31923" name="Rectangle 1203"/>
            <p:cNvSpPr>
              <a:spLocks noChangeArrowheads="1"/>
            </p:cNvSpPr>
            <p:nvPr/>
          </p:nvSpPr>
          <p:spPr bwMode="auto">
            <a:xfrm>
              <a:off x="5175250" y="2178050"/>
              <a:ext cx="41678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HCOH</a:t>
              </a:r>
              <a:endParaRPr lang="en-GB" altLang="en-GB"/>
            </a:p>
          </p:txBody>
        </p:sp>
        <p:sp>
          <p:nvSpPr>
            <p:cNvPr id="31924" name="Rectangle 1204"/>
            <p:cNvSpPr>
              <a:spLocks noChangeArrowheads="1"/>
            </p:cNvSpPr>
            <p:nvPr/>
          </p:nvSpPr>
          <p:spPr bwMode="auto">
            <a:xfrm>
              <a:off x="5175250" y="1824038"/>
              <a:ext cx="41678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HCOH</a:t>
              </a:r>
              <a:endParaRPr lang="en-GB" altLang="en-GB"/>
            </a:p>
          </p:txBody>
        </p:sp>
        <p:sp>
          <p:nvSpPr>
            <p:cNvPr id="31925" name="Rectangle 1205"/>
            <p:cNvSpPr>
              <a:spLocks noChangeArrowheads="1"/>
            </p:cNvSpPr>
            <p:nvPr/>
          </p:nvSpPr>
          <p:spPr bwMode="auto">
            <a:xfrm>
              <a:off x="5278438" y="2516188"/>
              <a:ext cx="20518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CH</a:t>
              </a:r>
              <a:endParaRPr lang="en-GB" altLang="en-GB"/>
            </a:p>
          </p:txBody>
        </p:sp>
        <p:sp>
          <p:nvSpPr>
            <p:cNvPr id="31926" name="Rectangle 1206"/>
            <p:cNvSpPr>
              <a:spLocks noChangeArrowheads="1"/>
            </p:cNvSpPr>
            <p:nvPr/>
          </p:nvSpPr>
          <p:spPr bwMode="auto">
            <a:xfrm>
              <a:off x="5480050" y="2581275"/>
              <a:ext cx="64120"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900">
                  <a:solidFill>
                    <a:srgbClr val="000000"/>
                  </a:solidFill>
                  <a:latin typeface="Helvetica" charset="0"/>
                </a:rPr>
                <a:t>2</a:t>
              </a:r>
              <a:endParaRPr lang="en-GB" altLang="en-GB"/>
            </a:p>
          </p:txBody>
        </p:sp>
        <p:sp>
          <p:nvSpPr>
            <p:cNvPr id="31927" name="Rectangle 1207"/>
            <p:cNvSpPr>
              <a:spLocks noChangeArrowheads="1"/>
            </p:cNvSpPr>
            <p:nvPr/>
          </p:nvSpPr>
          <p:spPr bwMode="auto">
            <a:xfrm>
              <a:off x="5530850" y="2516188"/>
              <a:ext cx="211596"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OH</a:t>
              </a:r>
              <a:endParaRPr lang="en-GB" altLang="en-GB"/>
            </a:p>
          </p:txBody>
        </p:sp>
        <p:sp>
          <p:nvSpPr>
            <p:cNvPr id="31928" name="Rectangle 1208"/>
            <p:cNvSpPr>
              <a:spLocks noChangeArrowheads="1"/>
            </p:cNvSpPr>
            <p:nvPr/>
          </p:nvSpPr>
          <p:spPr bwMode="auto">
            <a:xfrm>
              <a:off x="5064125" y="1485900"/>
              <a:ext cx="41678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HOCH</a:t>
              </a:r>
              <a:endParaRPr lang="en-GB" altLang="en-GB"/>
            </a:p>
          </p:txBody>
        </p:sp>
        <p:sp>
          <p:nvSpPr>
            <p:cNvPr id="31929" name="Rectangle 1209"/>
            <p:cNvSpPr>
              <a:spLocks noChangeArrowheads="1"/>
            </p:cNvSpPr>
            <p:nvPr/>
          </p:nvSpPr>
          <p:spPr bwMode="auto">
            <a:xfrm>
              <a:off x="5607050" y="1363663"/>
              <a:ext cx="10259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a:t>
              </a:r>
              <a:endParaRPr lang="en-GB" altLang="en-GB"/>
            </a:p>
          </p:txBody>
        </p:sp>
        <p:sp>
          <p:nvSpPr>
            <p:cNvPr id="31930" name="Rectangle 1210"/>
            <p:cNvSpPr>
              <a:spLocks noChangeArrowheads="1"/>
            </p:cNvSpPr>
            <p:nvPr/>
          </p:nvSpPr>
          <p:spPr bwMode="auto">
            <a:xfrm>
              <a:off x="5708650" y="1341438"/>
              <a:ext cx="67326"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900">
                  <a:solidFill>
                    <a:srgbClr val="000000"/>
                  </a:solidFill>
                  <a:latin typeface="Helvetica" charset="0"/>
                </a:rPr>
                <a:t>+</a:t>
              </a:r>
              <a:endParaRPr lang="en-GB" altLang="en-GB"/>
            </a:p>
          </p:txBody>
        </p:sp>
        <p:sp>
          <p:nvSpPr>
            <p:cNvPr id="31931" name="Rectangle 1211"/>
            <p:cNvSpPr>
              <a:spLocks noChangeArrowheads="1"/>
            </p:cNvSpPr>
            <p:nvPr/>
          </p:nvSpPr>
          <p:spPr bwMode="auto">
            <a:xfrm>
              <a:off x="5516563" y="4175125"/>
              <a:ext cx="10259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a:t>
              </a:r>
              <a:endParaRPr lang="en-GB" altLang="en-GB"/>
            </a:p>
          </p:txBody>
        </p:sp>
        <p:sp>
          <p:nvSpPr>
            <p:cNvPr id="31932" name="Rectangle 1212"/>
            <p:cNvSpPr>
              <a:spLocks noChangeArrowheads="1"/>
            </p:cNvSpPr>
            <p:nvPr/>
          </p:nvSpPr>
          <p:spPr bwMode="auto">
            <a:xfrm>
              <a:off x="5619750" y="4152900"/>
              <a:ext cx="67326"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900">
                  <a:solidFill>
                    <a:srgbClr val="000000"/>
                  </a:solidFill>
                  <a:latin typeface="Helvetica" charset="0"/>
                </a:rPr>
                <a:t>+</a:t>
              </a:r>
              <a:endParaRPr lang="en-GB" altLang="en-GB"/>
            </a:p>
          </p:txBody>
        </p:sp>
        <p:sp>
          <p:nvSpPr>
            <p:cNvPr id="31933" name="Rectangle 1213"/>
            <p:cNvSpPr>
              <a:spLocks noChangeArrowheads="1"/>
            </p:cNvSpPr>
            <p:nvPr/>
          </p:nvSpPr>
          <p:spPr bwMode="auto">
            <a:xfrm>
              <a:off x="6575425" y="4630738"/>
              <a:ext cx="10900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O</a:t>
              </a:r>
              <a:endParaRPr lang="en-GB" altLang="en-GB"/>
            </a:p>
          </p:txBody>
        </p:sp>
        <p:sp>
          <p:nvSpPr>
            <p:cNvPr id="31934" name="Rectangle 1214"/>
            <p:cNvSpPr>
              <a:spLocks noChangeArrowheads="1"/>
            </p:cNvSpPr>
            <p:nvPr/>
          </p:nvSpPr>
          <p:spPr bwMode="auto">
            <a:xfrm>
              <a:off x="6461125" y="3624263"/>
              <a:ext cx="10259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N</a:t>
              </a:r>
              <a:endParaRPr lang="en-GB" altLang="en-GB"/>
            </a:p>
          </p:txBody>
        </p:sp>
        <p:sp>
          <p:nvSpPr>
            <p:cNvPr id="31935" name="Rectangle 1215"/>
            <p:cNvSpPr>
              <a:spLocks noChangeArrowheads="1"/>
            </p:cNvSpPr>
            <p:nvPr/>
          </p:nvSpPr>
          <p:spPr bwMode="auto">
            <a:xfrm>
              <a:off x="6562725" y="3602038"/>
              <a:ext cx="67326"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900">
                  <a:solidFill>
                    <a:srgbClr val="000000"/>
                  </a:solidFill>
                  <a:latin typeface="Helvetica" charset="0"/>
                </a:rPr>
                <a:t>+</a:t>
              </a:r>
              <a:endParaRPr lang="en-GB" altLang="en-GB"/>
            </a:p>
          </p:txBody>
        </p:sp>
        <p:sp>
          <p:nvSpPr>
            <p:cNvPr id="31936" name="Rectangle 1216"/>
            <p:cNvSpPr>
              <a:spLocks noChangeArrowheads="1"/>
            </p:cNvSpPr>
            <p:nvPr/>
          </p:nvSpPr>
          <p:spPr bwMode="auto">
            <a:xfrm>
              <a:off x="6618288" y="3624263"/>
              <a:ext cx="10259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a:t>
              </a:r>
              <a:endParaRPr lang="en-GB" altLang="en-GB"/>
            </a:p>
          </p:txBody>
        </p:sp>
        <p:sp>
          <p:nvSpPr>
            <p:cNvPr id="31937" name="Rectangle 1217"/>
            <p:cNvSpPr>
              <a:spLocks noChangeArrowheads="1"/>
            </p:cNvSpPr>
            <p:nvPr/>
          </p:nvSpPr>
          <p:spPr bwMode="auto">
            <a:xfrm>
              <a:off x="6719888" y="3697288"/>
              <a:ext cx="64120"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900">
                  <a:solidFill>
                    <a:srgbClr val="000000"/>
                  </a:solidFill>
                  <a:latin typeface="Helvetica" charset="0"/>
                </a:rPr>
                <a:t>2</a:t>
              </a:r>
              <a:endParaRPr lang="en-GB" altLang="en-GB"/>
            </a:p>
          </p:txBody>
        </p:sp>
        <p:sp>
          <p:nvSpPr>
            <p:cNvPr id="31938" name="Rectangle 1218"/>
            <p:cNvSpPr>
              <a:spLocks noChangeArrowheads="1"/>
            </p:cNvSpPr>
            <p:nvPr/>
          </p:nvSpPr>
          <p:spPr bwMode="auto">
            <a:xfrm>
              <a:off x="6978650" y="3624263"/>
              <a:ext cx="7620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Symbol" pitchFamily="18" charset="2"/>
                </a:rPr>
                <a:t>b</a:t>
              </a:r>
              <a:endParaRPr lang="en-GB" altLang="en-GB">
                <a:latin typeface="Symbol" pitchFamily="18" charset="2"/>
              </a:endParaRPr>
            </a:p>
          </p:txBody>
        </p:sp>
        <p:sp>
          <p:nvSpPr>
            <p:cNvPr id="31939" name="Rectangle 1219"/>
            <p:cNvSpPr>
              <a:spLocks noChangeArrowheads="1"/>
            </p:cNvSpPr>
            <p:nvPr/>
          </p:nvSpPr>
          <p:spPr bwMode="auto">
            <a:xfrm>
              <a:off x="7054850" y="3624263"/>
              <a:ext cx="10259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A</a:t>
              </a:r>
              <a:endParaRPr lang="en-GB" altLang="en-GB"/>
            </a:p>
          </p:txBody>
        </p:sp>
        <p:sp>
          <p:nvSpPr>
            <p:cNvPr id="31940" name="Rectangle 1220"/>
            <p:cNvSpPr>
              <a:spLocks noChangeArrowheads="1"/>
            </p:cNvSpPr>
            <p:nvPr/>
          </p:nvSpPr>
          <p:spPr bwMode="auto">
            <a:xfrm>
              <a:off x="5975350" y="3624263"/>
              <a:ext cx="10259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a:t>
              </a:r>
              <a:endParaRPr lang="en-GB" altLang="en-GB"/>
            </a:p>
          </p:txBody>
        </p:sp>
        <p:sp>
          <p:nvSpPr>
            <p:cNvPr id="31941" name="Rectangle 1221"/>
            <p:cNvSpPr>
              <a:spLocks noChangeArrowheads="1"/>
            </p:cNvSpPr>
            <p:nvPr/>
          </p:nvSpPr>
          <p:spPr bwMode="auto">
            <a:xfrm>
              <a:off x="6075363" y="3689350"/>
              <a:ext cx="64120"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900">
                  <a:solidFill>
                    <a:srgbClr val="000000"/>
                  </a:solidFill>
                  <a:latin typeface="Helvetica" charset="0"/>
                </a:rPr>
                <a:t>2</a:t>
              </a:r>
              <a:endParaRPr lang="en-GB" altLang="en-GB"/>
            </a:p>
          </p:txBody>
        </p:sp>
        <p:sp>
          <p:nvSpPr>
            <p:cNvPr id="31942" name="Rectangle 1222"/>
            <p:cNvSpPr>
              <a:spLocks noChangeArrowheads="1"/>
            </p:cNvSpPr>
            <p:nvPr/>
          </p:nvSpPr>
          <p:spPr bwMode="auto">
            <a:xfrm>
              <a:off x="6127750" y="3624263"/>
              <a:ext cx="10259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C</a:t>
              </a:r>
              <a:endParaRPr lang="en-GB" altLang="en-GB"/>
            </a:p>
          </p:txBody>
        </p:sp>
        <p:sp>
          <p:nvSpPr>
            <p:cNvPr id="31943" name="Rectangle 1223"/>
            <p:cNvSpPr>
              <a:spLocks noChangeArrowheads="1"/>
            </p:cNvSpPr>
            <p:nvPr/>
          </p:nvSpPr>
          <p:spPr bwMode="auto">
            <a:xfrm>
              <a:off x="6127750" y="3973513"/>
              <a:ext cx="314189"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COH</a:t>
              </a:r>
              <a:endParaRPr lang="en-GB" altLang="en-GB"/>
            </a:p>
          </p:txBody>
        </p:sp>
        <p:sp>
          <p:nvSpPr>
            <p:cNvPr id="31944" name="Rectangle 1224"/>
            <p:cNvSpPr>
              <a:spLocks noChangeArrowheads="1"/>
            </p:cNvSpPr>
            <p:nvPr/>
          </p:nvSpPr>
          <p:spPr bwMode="auto">
            <a:xfrm>
              <a:off x="6040438" y="5003800"/>
              <a:ext cx="20518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HC</a:t>
              </a:r>
              <a:endParaRPr lang="en-GB" altLang="en-GB"/>
            </a:p>
          </p:txBody>
        </p:sp>
        <p:sp>
          <p:nvSpPr>
            <p:cNvPr id="31945" name="Rectangle 1225"/>
            <p:cNvSpPr>
              <a:spLocks noChangeArrowheads="1"/>
            </p:cNvSpPr>
            <p:nvPr/>
          </p:nvSpPr>
          <p:spPr bwMode="auto">
            <a:xfrm>
              <a:off x="6040438" y="4652963"/>
              <a:ext cx="41678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HCOH</a:t>
              </a:r>
              <a:endParaRPr lang="en-GB" altLang="en-GB"/>
            </a:p>
          </p:txBody>
        </p:sp>
        <p:sp>
          <p:nvSpPr>
            <p:cNvPr id="31946" name="Rectangle 1226"/>
            <p:cNvSpPr>
              <a:spLocks noChangeArrowheads="1"/>
            </p:cNvSpPr>
            <p:nvPr/>
          </p:nvSpPr>
          <p:spPr bwMode="auto">
            <a:xfrm>
              <a:off x="6145213" y="5345113"/>
              <a:ext cx="20518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CH</a:t>
              </a:r>
              <a:endParaRPr lang="en-GB" altLang="en-GB"/>
            </a:p>
          </p:txBody>
        </p:sp>
        <p:sp>
          <p:nvSpPr>
            <p:cNvPr id="31947" name="Rectangle 1227"/>
            <p:cNvSpPr>
              <a:spLocks noChangeArrowheads="1"/>
            </p:cNvSpPr>
            <p:nvPr/>
          </p:nvSpPr>
          <p:spPr bwMode="auto">
            <a:xfrm>
              <a:off x="6346825" y="5410200"/>
              <a:ext cx="64120"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900">
                  <a:solidFill>
                    <a:srgbClr val="000000"/>
                  </a:solidFill>
                  <a:latin typeface="Helvetica" charset="0"/>
                </a:rPr>
                <a:t>2</a:t>
              </a:r>
              <a:endParaRPr lang="en-GB" altLang="en-GB"/>
            </a:p>
          </p:txBody>
        </p:sp>
        <p:sp>
          <p:nvSpPr>
            <p:cNvPr id="31948" name="Rectangle 1228"/>
            <p:cNvSpPr>
              <a:spLocks noChangeArrowheads="1"/>
            </p:cNvSpPr>
            <p:nvPr/>
          </p:nvSpPr>
          <p:spPr bwMode="auto">
            <a:xfrm>
              <a:off x="6403975" y="5345113"/>
              <a:ext cx="211596"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OH</a:t>
              </a:r>
              <a:endParaRPr lang="en-GB" altLang="en-GB"/>
            </a:p>
          </p:txBody>
        </p:sp>
        <p:sp>
          <p:nvSpPr>
            <p:cNvPr id="31949" name="Rectangle 1229"/>
            <p:cNvSpPr>
              <a:spLocks noChangeArrowheads="1"/>
            </p:cNvSpPr>
            <p:nvPr/>
          </p:nvSpPr>
          <p:spPr bwMode="auto">
            <a:xfrm>
              <a:off x="5930900" y="4316413"/>
              <a:ext cx="41678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HOCH</a:t>
              </a:r>
              <a:endParaRPr lang="en-GB" altLang="en-GB"/>
            </a:p>
          </p:txBody>
        </p:sp>
        <p:sp>
          <p:nvSpPr>
            <p:cNvPr id="31950" name="Rectangle 1230"/>
            <p:cNvSpPr>
              <a:spLocks noChangeArrowheads="1"/>
            </p:cNvSpPr>
            <p:nvPr/>
          </p:nvSpPr>
          <p:spPr bwMode="auto">
            <a:xfrm>
              <a:off x="5467350" y="2932113"/>
              <a:ext cx="72135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Ketoamine</a:t>
              </a:r>
              <a:endParaRPr lang="en-GB" altLang="en-GB"/>
            </a:p>
          </p:txBody>
        </p:sp>
        <p:sp>
          <p:nvSpPr>
            <p:cNvPr id="31951" name="Rectangle 1231"/>
            <p:cNvSpPr>
              <a:spLocks noChangeArrowheads="1"/>
            </p:cNvSpPr>
            <p:nvPr/>
          </p:nvSpPr>
          <p:spPr bwMode="auto">
            <a:xfrm>
              <a:off x="3675063" y="2847975"/>
              <a:ext cx="594715"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Aldimine</a:t>
              </a:r>
              <a:endParaRPr lang="en-GB" altLang="en-GB"/>
            </a:p>
          </p:txBody>
        </p:sp>
        <p:sp>
          <p:nvSpPr>
            <p:cNvPr id="31952" name="Rectangle 1232"/>
            <p:cNvSpPr>
              <a:spLocks noChangeArrowheads="1"/>
            </p:cNvSpPr>
            <p:nvPr/>
          </p:nvSpPr>
          <p:spPr bwMode="auto">
            <a:xfrm>
              <a:off x="3675063" y="3014663"/>
              <a:ext cx="844783"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(Schiff base)</a:t>
              </a:r>
              <a:endParaRPr lang="en-GB" altLang="en-GB"/>
            </a:p>
          </p:txBody>
        </p:sp>
        <p:sp>
          <p:nvSpPr>
            <p:cNvPr id="31953" name="Rectangle 1233"/>
            <p:cNvSpPr>
              <a:spLocks noChangeArrowheads="1"/>
            </p:cNvSpPr>
            <p:nvPr/>
          </p:nvSpPr>
          <p:spPr bwMode="auto">
            <a:xfrm>
              <a:off x="4598988" y="793750"/>
              <a:ext cx="7620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Symbol" pitchFamily="18" charset="2"/>
                </a:rPr>
                <a:t>b</a:t>
              </a:r>
              <a:endParaRPr lang="en-GB" altLang="en-GB"/>
            </a:p>
          </p:txBody>
        </p:sp>
        <p:sp>
          <p:nvSpPr>
            <p:cNvPr id="31954" name="Rectangle 1234"/>
            <p:cNvSpPr>
              <a:spLocks noChangeArrowheads="1"/>
            </p:cNvSpPr>
            <p:nvPr/>
          </p:nvSpPr>
          <p:spPr bwMode="auto">
            <a:xfrm>
              <a:off x="4673600" y="793750"/>
              <a:ext cx="10259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A</a:t>
              </a:r>
              <a:endParaRPr lang="en-GB" altLang="en-GB"/>
            </a:p>
          </p:txBody>
        </p:sp>
        <p:sp>
          <p:nvSpPr>
            <p:cNvPr id="31955" name="Rectangle 1235"/>
            <p:cNvSpPr>
              <a:spLocks noChangeArrowheads="1"/>
            </p:cNvSpPr>
            <p:nvPr/>
          </p:nvSpPr>
          <p:spPr bwMode="auto">
            <a:xfrm>
              <a:off x="5278438" y="793750"/>
              <a:ext cx="20518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CH</a:t>
              </a:r>
              <a:endParaRPr lang="en-GB" altLang="en-GB"/>
            </a:p>
          </p:txBody>
        </p:sp>
        <p:sp>
          <p:nvSpPr>
            <p:cNvPr id="31956" name="Rectangle 1236"/>
            <p:cNvSpPr>
              <a:spLocks noChangeArrowheads="1"/>
            </p:cNvSpPr>
            <p:nvPr/>
          </p:nvSpPr>
          <p:spPr bwMode="auto">
            <a:xfrm>
              <a:off x="5480050" y="868363"/>
              <a:ext cx="64120"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900">
                  <a:solidFill>
                    <a:srgbClr val="000000"/>
                  </a:solidFill>
                  <a:latin typeface="Helvetica" charset="0"/>
                </a:rPr>
                <a:t>2</a:t>
              </a:r>
              <a:endParaRPr lang="en-GB" altLang="en-GB"/>
            </a:p>
          </p:txBody>
        </p:sp>
        <p:sp>
          <p:nvSpPr>
            <p:cNvPr id="31957" name="Rectangle 1237"/>
            <p:cNvSpPr>
              <a:spLocks noChangeArrowheads="1"/>
            </p:cNvSpPr>
            <p:nvPr/>
          </p:nvSpPr>
          <p:spPr bwMode="auto">
            <a:xfrm>
              <a:off x="5537200" y="793750"/>
              <a:ext cx="20518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NH</a:t>
              </a:r>
              <a:endParaRPr lang="en-GB" altLang="en-GB"/>
            </a:p>
          </p:txBody>
        </p:sp>
        <p:sp>
          <p:nvSpPr>
            <p:cNvPr id="31958" name="Rectangle 1238"/>
            <p:cNvSpPr>
              <a:spLocks noChangeArrowheads="1"/>
            </p:cNvSpPr>
            <p:nvPr/>
          </p:nvSpPr>
          <p:spPr bwMode="auto">
            <a:xfrm>
              <a:off x="5940425" y="793750"/>
              <a:ext cx="7620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Symbol" pitchFamily="18" charset="2"/>
                </a:rPr>
                <a:t>b</a:t>
              </a:r>
              <a:endParaRPr lang="en-GB" altLang="en-GB">
                <a:latin typeface="Symbol" pitchFamily="18" charset="2"/>
              </a:endParaRPr>
            </a:p>
          </p:txBody>
        </p:sp>
        <p:sp>
          <p:nvSpPr>
            <p:cNvPr id="31959" name="Rectangle 1239"/>
            <p:cNvSpPr>
              <a:spLocks noChangeArrowheads="1"/>
            </p:cNvSpPr>
            <p:nvPr/>
          </p:nvSpPr>
          <p:spPr bwMode="auto">
            <a:xfrm>
              <a:off x="6018213" y="793750"/>
              <a:ext cx="10259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A</a:t>
              </a:r>
              <a:endParaRPr lang="en-GB" altLang="en-GB"/>
            </a:p>
          </p:txBody>
        </p:sp>
        <p:sp>
          <p:nvSpPr>
            <p:cNvPr id="31960" name="Rectangle 1240"/>
            <p:cNvSpPr>
              <a:spLocks noChangeArrowheads="1"/>
            </p:cNvSpPr>
            <p:nvPr/>
          </p:nvSpPr>
          <p:spPr bwMode="auto">
            <a:xfrm>
              <a:off x="5641975" y="1135063"/>
              <a:ext cx="10900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O</a:t>
              </a:r>
              <a:endParaRPr lang="en-GB" altLang="en-GB"/>
            </a:p>
          </p:txBody>
        </p:sp>
        <p:sp>
          <p:nvSpPr>
            <p:cNvPr id="31961" name="Rectangle 1241"/>
            <p:cNvSpPr>
              <a:spLocks noChangeArrowheads="1"/>
            </p:cNvSpPr>
            <p:nvPr/>
          </p:nvSpPr>
          <p:spPr bwMode="auto">
            <a:xfrm>
              <a:off x="6242050" y="1135063"/>
              <a:ext cx="10259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C</a:t>
              </a:r>
              <a:endParaRPr lang="en-GB" altLang="en-GB"/>
            </a:p>
          </p:txBody>
        </p:sp>
        <p:sp>
          <p:nvSpPr>
            <p:cNvPr id="31962" name="Rectangle 1242"/>
            <p:cNvSpPr>
              <a:spLocks noChangeArrowheads="1"/>
            </p:cNvSpPr>
            <p:nvPr/>
          </p:nvSpPr>
          <p:spPr bwMode="auto">
            <a:xfrm>
              <a:off x="6140450" y="2178050"/>
              <a:ext cx="41678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HCOH</a:t>
              </a:r>
              <a:endParaRPr lang="en-GB" altLang="en-GB"/>
            </a:p>
          </p:txBody>
        </p:sp>
        <p:sp>
          <p:nvSpPr>
            <p:cNvPr id="31963" name="Rectangle 1243"/>
            <p:cNvSpPr>
              <a:spLocks noChangeArrowheads="1"/>
            </p:cNvSpPr>
            <p:nvPr/>
          </p:nvSpPr>
          <p:spPr bwMode="auto">
            <a:xfrm>
              <a:off x="6140450" y="1824038"/>
              <a:ext cx="41678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HCOH</a:t>
              </a:r>
              <a:endParaRPr lang="en-GB" altLang="en-GB"/>
            </a:p>
          </p:txBody>
        </p:sp>
        <p:sp>
          <p:nvSpPr>
            <p:cNvPr id="31964" name="Rectangle 1244"/>
            <p:cNvSpPr>
              <a:spLocks noChangeArrowheads="1"/>
            </p:cNvSpPr>
            <p:nvPr/>
          </p:nvSpPr>
          <p:spPr bwMode="auto">
            <a:xfrm>
              <a:off x="6246813" y="2516188"/>
              <a:ext cx="20518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CH</a:t>
              </a:r>
              <a:endParaRPr lang="en-GB" altLang="en-GB"/>
            </a:p>
          </p:txBody>
        </p:sp>
        <p:sp>
          <p:nvSpPr>
            <p:cNvPr id="31965" name="Rectangle 1245"/>
            <p:cNvSpPr>
              <a:spLocks noChangeArrowheads="1"/>
            </p:cNvSpPr>
            <p:nvPr/>
          </p:nvSpPr>
          <p:spPr bwMode="auto">
            <a:xfrm>
              <a:off x="6448425" y="2581275"/>
              <a:ext cx="64120"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900">
                  <a:solidFill>
                    <a:srgbClr val="000000"/>
                  </a:solidFill>
                  <a:latin typeface="Helvetica" charset="0"/>
                </a:rPr>
                <a:t>2</a:t>
              </a:r>
              <a:endParaRPr lang="en-GB" altLang="en-GB"/>
            </a:p>
          </p:txBody>
        </p:sp>
        <p:sp>
          <p:nvSpPr>
            <p:cNvPr id="31966" name="Rectangle 1246"/>
            <p:cNvSpPr>
              <a:spLocks noChangeArrowheads="1"/>
            </p:cNvSpPr>
            <p:nvPr/>
          </p:nvSpPr>
          <p:spPr bwMode="auto">
            <a:xfrm>
              <a:off x="6500813" y="2516188"/>
              <a:ext cx="211596"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OH</a:t>
              </a:r>
              <a:endParaRPr lang="en-GB" altLang="en-GB"/>
            </a:p>
          </p:txBody>
        </p:sp>
        <p:sp>
          <p:nvSpPr>
            <p:cNvPr id="31967" name="Rectangle 1247"/>
            <p:cNvSpPr>
              <a:spLocks noChangeArrowheads="1"/>
            </p:cNvSpPr>
            <p:nvPr/>
          </p:nvSpPr>
          <p:spPr bwMode="auto">
            <a:xfrm>
              <a:off x="6032500" y="1485900"/>
              <a:ext cx="41678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HOCH</a:t>
              </a:r>
              <a:endParaRPr lang="en-GB" altLang="en-GB"/>
            </a:p>
          </p:txBody>
        </p:sp>
        <p:sp>
          <p:nvSpPr>
            <p:cNvPr id="31968" name="Rectangle 1248"/>
            <p:cNvSpPr>
              <a:spLocks noChangeArrowheads="1"/>
            </p:cNvSpPr>
            <p:nvPr/>
          </p:nvSpPr>
          <p:spPr bwMode="auto">
            <a:xfrm>
              <a:off x="6615113" y="1135063"/>
              <a:ext cx="10900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O</a:t>
              </a:r>
              <a:endParaRPr lang="en-GB" altLang="en-GB"/>
            </a:p>
          </p:txBody>
        </p:sp>
        <p:sp>
          <p:nvSpPr>
            <p:cNvPr id="31969" name="Rectangle 1249"/>
            <p:cNvSpPr>
              <a:spLocks noChangeArrowheads="1"/>
            </p:cNvSpPr>
            <p:nvPr/>
          </p:nvSpPr>
          <p:spPr bwMode="auto">
            <a:xfrm>
              <a:off x="6246813" y="793750"/>
              <a:ext cx="20518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CH</a:t>
              </a:r>
              <a:endParaRPr lang="en-GB" altLang="en-GB"/>
            </a:p>
          </p:txBody>
        </p:sp>
        <p:sp>
          <p:nvSpPr>
            <p:cNvPr id="31970" name="Rectangle 1250"/>
            <p:cNvSpPr>
              <a:spLocks noChangeArrowheads="1"/>
            </p:cNvSpPr>
            <p:nvPr/>
          </p:nvSpPr>
          <p:spPr bwMode="auto">
            <a:xfrm>
              <a:off x="6453188" y="868363"/>
              <a:ext cx="64120"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900">
                  <a:solidFill>
                    <a:srgbClr val="000000"/>
                  </a:solidFill>
                  <a:latin typeface="Helvetica" charset="0"/>
                </a:rPr>
                <a:t>2</a:t>
              </a:r>
              <a:endParaRPr lang="en-GB" altLang="en-GB"/>
            </a:p>
          </p:txBody>
        </p:sp>
        <p:sp>
          <p:nvSpPr>
            <p:cNvPr id="31971" name="Rectangle 1251"/>
            <p:cNvSpPr>
              <a:spLocks noChangeArrowheads="1"/>
            </p:cNvSpPr>
            <p:nvPr/>
          </p:nvSpPr>
          <p:spPr bwMode="auto">
            <a:xfrm>
              <a:off x="6507163" y="793750"/>
              <a:ext cx="10259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N</a:t>
              </a:r>
              <a:endParaRPr lang="en-GB" altLang="en-GB"/>
            </a:p>
          </p:txBody>
        </p:sp>
        <p:sp>
          <p:nvSpPr>
            <p:cNvPr id="31972" name="Rectangle 1252"/>
            <p:cNvSpPr>
              <a:spLocks noChangeArrowheads="1"/>
            </p:cNvSpPr>
            <p:nvPr/>
          </p:nvSpPr>
          <p:spPr bwMode="auto">
            <a:xfrm>
              <a:off x="6605588" y="771525"/>
              <a:ext cx="67326"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900">
                  <a:solidFill>
                    <a:srgbClr val="000000"/>
                  </a:solidFill>
                  <a:latin typeface="Helvetica" charset="0"/>
                </a:rPr>
                <a:t>+</a:t>
              </a:r>
              <a:endParaRPr lang="en-GB" altLang="en-GB"/>
            </a:p>
          </p:txBody>
        </p:sp>
        <p:sp>
          <p:nvSpPr>
            <p:cNvPr id="31973" name="Rectangle 1253"/>
            <p:cNvSpPr>
              <a:spLocks noChangeArrowheads="1"/>
            </p:cNvSpPr>
            <p:nvPr/>
          </p:nvSpPr>
          <p:spPr bwMode="auto">
            <a:xfrm>
              <a:off x="6662738" y="793750"/>
              <a:ext cx="10259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a:t>
              </a:r>
              <a:endParaRPr lang="en-GB" altLang="en-GB"/>
            </a:p>
          </p:txBody>
        </p:sp>
        <p:sp>
          <p:nvSpPr>
            <p:cNvPr id="31974" name="Rectangle 1254"/>
            <p:cNvSpPr>
              <a:spLocks noChangeArrowheads="1"/>
            </p:cNvSpPr>
            <p:nvPr/>
          </p:nvSpPr>
          <p:spPr bwMode="auto">
            <a:xfrm>
              <a:off x="6764338" y="868363"/>
              <a:ext cx="64120"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900">
                  <a:solidFill>
                    <a:srgbClr val="000000"/>
                  </a:solidFill>
                  <a:latin typeface="Helvetica" charset="0"/>
                </a:rPr>
                <a:t>2</a:t>
              </a:r>
              <a:endParaRPr lang="en-GB" altLang="en-GB"/>
            </a:p>
          </p:txBody>
        </p:sp>
        <p:sp>
          <p:nvSpPr>
            <p:cNvPr id="31975" name="Rectangle 1255"/>
            <p:cNvSpPr>
              <a:spLocks noChangeArrowheads="1"/>
            </p:cNvSpPr>
            <p:nvPr/>
          </p:nvSpPr>
          <p:spPr bwMode="auto">
            <a:xfrm>
              <a:off x="7002463" y="793750"/>
              <a:ext cx="7620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Symbol" pitchFamily="18" charset="2"/>
                </a:rPr>
                <a:t>b</a:t>
              </a:r>
              <a:endParaRPr lang="en-GB" altLang="en-GB">
                <a:latin typeface="Symbol" pitchFamily="18" charset="2"/>
              </a:endParaRPr>
            </a:p>
          </p:txBody>
        </p:sp>
        <p:sp>
          <p:nvSpPr>
            <p:cNvPr id="31976" name="Rectangle 1256"/>
            <p:cNvSpPr>
              <a:spLocks noChangeArrowheads="1"/>
            </p:cNvSpPr>
            <p:nvPr/>
          </p:nvSpPr>
          <p:spPr bwMode="auto">
            <a:xfrm>
              <a:off x="7075488" y="793750"/>
              <a:ext cx="10259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A</a:t>
              </a:r>
              <a:endParaRPr lang="en-GB" altLang="en-GB"/>
            </a:p>
          </p:txBody>
        </p:sp>
        <p:sp>
          <p:nvSpPr>
            <p:cNvPr id="31977" name="Rectangle 1257"/>
            <p:cNvSpPr>
              <a:spLocks noChangeArrowheads="1"/>
            </p:cNvSpPr>
            <p:nvPr/>
          </p:nvSpPr>
          <p:spPr bwMode="auto">
            <a:xfrm>
              <a:off x="2303463" y="1481138"/>
              <a:ext cx="10259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a:t>
              </a:r>
              <a:endParaRPr lang="en-GB" altLang="en-GB"/>
            </a:p>
          </p:txBody>
        </p:sp>
        <p:sp>
          <p:nvSpPr>
            <p:cNvPr id="31978" name="Rectangle 1258"/>
            <p:cNvSpPr>
              <a:spLocks noChangeArrowheads="1"/>
            </p:cNvSpPr>
            <p:nvPr/>
          </p:nvSpPr>
          <p:spPr bwMode="auto">
            <a:xfrm>
              <a:off x="2403475" y="1555750"/>
              <a:ext cx="64120"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900">
                  <a:solidFill>
                    <a:srgbClr val="000000"/>
                  </a:solidFill>
                  <a:latin typeface="Helvetica" charset="0"/>
                </a:rPr>
                <a:t>2</a:t>
              </a:r>
              <a:endParaRPr lang="en-GB" altLang="en-GB"/>
            </a:p>
          </p:txBody>
        </p:sp>
        <p:sp>
          <p:nvSpPr>
            <p:cNvPr id="31979" name="Rectangle 1259"/>
            <p:cNvSpPr>
              <a:spLocks noChangeArrowheads="1"/>
            </p:cNvSpPr>
            <p:nvPr/>
          </p:nvSpPr>
          <p:spPr bwMode="auto">
            <a:xfrm>
              <a:off x="2460625" y="1481138"/>
              <a:ext cx="10259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N</a:t>
              </a:r>
              <a:endParaRPr lang="en-GB" altLang="en-GB"/>
            </a:p>
          </p:txBody>
        </p:sp>
        <p:sp>
          <p:nvSpPr>
            <p:cNvPr id="31980" name="Rectangle 1260"/>
            <p:cNvSpPr>
              <a:spLocks noChangeArrowheads="1"/>
            </p:cNvSpPr>
            <p:nvPr/>
          </p:nvSpPr>
          <p:spPr bwMode="auto">
            <a:xfrm>
              <a:off x="2600325" y="1481138"/>
              <a:ext cx="8175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a:t>
              </a:r>
              <a:endParaRPr lang="en-GB" altLang="en-GB"/>
            </a:p>
          </p:txBody>
        </p:sp>
        <p:sp>
          <p:nvSpPr>
            <p:cNvPr id="31981" name="Rectangle 1261"/>
            <p:cNvSpPr>
              <a:spLocks noChangeArrowheads="1"/>
            </p:cNvSpPr>
            <p:nvPr/>
          </p:nvSpPr>
          <p:spPr bwMode="auto">
            <a:xfrm>
              <a:off x="1952625" y="1481138"/>
              <a:ext cx="7620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Symbol" pitchFamily="18" charset="2"/>
                </a:rPr>
                <a:t>b</a:t>
              </a:r>
              <a:endParaRPr lang="en-GB" altLang="en-GB"/>
            </a:p>
          </p:txBody>
        </p:sp>
        <p:sp>
          <p:nvSpPr>
            <p:cNvPr id="31982" name="Rectangle 1262"/>
            <p:cNvSpPr>
              <a:spLocks noChangeArrowheads="1"/>
            </p:cNvSpPr>
            <p:nvPr/>
          </p:nvSpPr>
          <p:spPr bwMode="auto">
            <a:xfrm>
              <a:off x="2032000" y="1481138"/>
              <a:ext cx="10259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A</a:t>
              </a:r>
              <a:endParaRPr lang="en-GB" altLang="en-GB"/>
            </a:p>
          </p:txBody>
        </p:sp>
        <p:sp>
          <p:nvSpPr>
            <p:cNvPr id="31983" name="Rectangle 1263"/>
            <p:cNvSpPr>
              <a:spLocks noChangeArrowheads="1"/>
            </p:cNvSpPr>
            <p:nvPr/>
          </p:nvSpPr>
          <p:spPr bwMode="auto">
            <a:xfrm>
              <a:off x="4322763" y="1077913"/>
              <a:ext cx="468077"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900">
                  <a:solidFill>
                    <a:srgbClr val="000000"/>
                  </a:solidFill>
                  <a:latin typeface="Helvetica" charset="0"/>
                </a:rPr>
                <a:t>Amadori</a:t>
              </a:r>
              <a:endParaRPr lang="en-GB" altLang="en-GB"/>
            </a:p>
          </p:txBody>
        </p:sp>
        <p:sp>
          <p:nvSpPr>
            <p:cNvPr id="31984" name="Rectangle 1264"/>
            <p:cNvSpPr>
              <a:spLocks noChangeArrowheads="1"/>
            </p:cNvSpPr>
            <p:nvPr/>
          </p:nvSpPr>
          <p:spPr bwMode="auto">
            <a:xfrm>
              <a:off x="4322763" y="1219200"/>
              <a:ext cx="570669"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900">
                  <a:solidFill>
                    <a:srgbClr val="000000"/>
                  </a:solidFill>
                  <a:latin typeface="Helvetica" charset="0"/>
                </a:rPr>
                <a:t>rearrange-</a:t>
              </a:r>
              <a:endParaRPr lang="en-GB" altLang="en-GB"/>
            </a:p>
          </p:txBody>
        </p:sp>
        <p:sp>
          <p:nvSpPr>
            <p:cNvPr id="31985" name="Rectangle 1265"/>
            <p:cNvSpPr>
              <a:spLocks noChangeArrowheads="1"/>
            </p:cNvSpPr>
            <p:nvPr/>
          </p:nvSpPr>
          <p:spPr bwMode="auto">
            <a:xfrm>
              <a:off x="4322763" y="1358900"/>
              <a:ext cx="275717"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900">
                  <a:solidFill>
                    <a:srgbClr val="000000"/>
                  </a:solidFill>
                  <a:latin typeface="Helvetica" charset="0"/>
                </a:rPr>
                <a:t>ment</a:t>
              </a:r>
              <a:endParaRPr lang="en-GB" altLang="en-GB"/>
            </a:p>
          </p:txBody>
        </p:sp>
        <p:sp>
          <p:nvSpPr>
            <p:cNvPr id="31986" name="Rectangle 1266"/>
            <p:cNvSpPr>
              <a:spLocks noChangeArrowheads="1"/>
            </p:cNvSpPr>
            <p:nvPr/>
          </p:nvSpPr>
          <p:spPr bwMode="auto">
            <a:xfrm>
              <a:off x="3959225" y="3609975"/>
              <a:ext cx="20518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NH</a:t>
              </a:r>
              <a:endParaRPr lang="en-GB" altLang="en-GB"/>
            </a:p>
          </p:txBody>
        </p:sp>
        <p:sp>
          <p:nvSpPr>
            <p:cNvPr id="3" name="Rectangle 2"/>
            <p:cNvSpPr/>
            <p:nvPr/>
          </p:nvSpPr>
          <p:spPr>
            <a:xfrm>
              <a:off x="4860032" y="764704"/>
              <a:ext cx="2448272" cy="55446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a:p>
          </p:txBody>
        </p:sp>
        <p:sp>
          <p:nvSpPr>
            <p:cNvPr id="4" name="Rectangle 3"/>
            <p:cNvSpPr/>
            <p:nvPr/>
          </p:nvSpPr>
          <p:spPr>
            <a:xfrm>
              <a:off x="4139952" y="980728"/>
              <a:ext cx="792088" cy="7200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a:p>
          </p:txBody>
        </p:sp>
        <p:sp>
          <p:nvSpPr>
            <p:cNvPr id="5" name="Rectangle 4"/>
            <p:cNvSpPr/>
            <p:nvPr/>
          </p:nvSpPr>
          <p:spPr>
            <a:xfrm>
              <a:off x="4644008" y="3501008"/>
              <a:ext cx="216024" cy="2808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a:p>
          </p:txBody>
        </p:sp>
        <p:sp>
          <p:nvSpPr>
            <p:cNvPr id="6" name="Rectangle 5"/>
            <p:cNvSpPr/>
            <p:nvPr/>
          </p:nvSpPr>
          <p:spPr>
            <a:xfrm>
              <a:off x="4499992" y="4293096"/>
              <a:ext cx="14401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a:p>
          </p:txBody>
        </p:sp>
        <p:sp>
          <p:nvSpPr>
            <p:cNvPr id="7" name="Rectangle 6"/>
            <p:cNvSpPr/>
            <p:nvPr/>
          </p:nvSpPr>
          <p:spPr>
            <a:xfrm>
              <a:off x="4067944" y="1412776"/>
              <a:ext cx="72008" cy="2160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a:p>
          </p:txBody>
        </p:sp>
        <p:sp>
          <p:nvSpPr>
            <p:cNvPr id="8" name="Rectangle 7"/>
            <p:cNvSpPr/>
            <p:nvPr/>
          </p:nvSpPr>
          <p:spPr>
            <a:xfrm>
              <a:off x="4499992" y="3573016"/>
              <a:ext cx="216024" cy="2160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a:p>
          </p:txBody>
        </p:sp>
        <p:sp>
          <p:nvSpPr>
            <p:cNvPr id="10" name="TextBox 9"/>
            <p:cNvSpPr txBox="1"/>
            <p:nvPr/>
          </p:nvSpPr>
          <p:spPr>
            <a:xfrm>
              <a:off x="5292080" y="548680"/>
              <a:ext cx="3816424" cy="1574695"/>
            </a:xfrm>
            <a:prstGeom prst="rect">
              <a:avLst/>
            </a:prstGeom>
            <a:noFill/>
          </p:spPr>
          <p:txBody>
            <a:bodyPr wrap="square" rtlCol="0">
              <a:spAutoFit/>
            </a:bodyPr>
            <a:lstStyle/>
            <a:p>
              <a:r>
                <a:rPr lang="en-GB" dirty="0">
                  <a:solidFill>
                    <a:schemeClr val="bg2"/>
                  </a:solidFill>
                  <a:cs typeface="Times New Roman" pitchFamily="18" charset="0"/>
                </a:rPr>
                <a:t>P</a:t>
              </a:r>
              <a:r>
                <a:rPr lang="en-GB" dirty="0" smtClean="0">
                  <a:solidFill>
                    <a:schemeClr val="bg2"/>
                  </a:solidFill>
                  <a:cs typeface="Times New Roman" pitchFamily="18" charset="0"/>
                </a:rPr>
                <a:t>rotein reversibly reacts with the</a:t>
              </a:r>
              <a:endParaRPr lang="en-GB" dirty="0">
                <a:solidFill>
                  <a:schemeClr val="bg2"/>
                </a:solidFill>
                <a:cs typeface="Times New Roman" pitchFamily="18" charset="0"/>
              </a:endParaRPr>
            </a:p>
            <a:p>
              <a:r>
                <a:rPr lang="en-GB" dirty="0" smtClean="0">
                  <a:solidFill>
                    <a:schemeClr val="bg2"/>
                  </a:solidFill>
                  <a:cs typeface="Times New Roman" pitchFamily="18" charset="0"/>
                </a:rPr>
                <a:t>glucose forming a double bond at position 1 on the open glucose form</a:t>
              </a:r>
            </a:p>
            <a:p>
              <a:endParaRPr lang="en-GB" dirty="0">
                <a:solidFill>
                  <a:schemeClr val="bg2"/>
                </a:solidFill>
                <a:cs typeface="Times New Roman" pitchFamily="18" charset="0"/>
              </a:endParaRPr>
            </a:p>
            <a:p>
              <a:r>
                <a:rPr lang="en-GB" dirty="0" smtClean="0">
                  <a:solidFill>
                    <a:schemeClr val="bg2"/>
                  </a:solidFill>
                  <a:cs typeface="Times New Roman" pitchFamily="18" charset="0"/>
                </a:rPr>
                <a:t>Termed a </a:t>
              </a:r>
              <a:r>
                <a:rPr lang="en-GB" dirty="0" err="1" smtClean="0">
                  <a:solidFill>
                    <a:schemeClr val="bg2"/>
                  </a:solidFill>
                  <a:cs typeface="Times New Roman" pitchFamily="18" charset="0"/>
                </a:rPr>
                <a:t>Shiff</a:t>
              </a:r>
              <a:r>
                <a:rPr lang="en-GB" dirty="0" smtClean="0">
                  <a:solidFill>
                    <a:schemeClr val="bg2"/>
                  </a:solidFill>
                  <a:cs typeface="Times New Roman" pitchFamily="18" charset="0"/>
                </a:rPr>
                <a:t> Base</a:t>
              </a:r>
              <a:endParaRPr lang="en-GB" dirty="0">
                <a:solidFill>
                  <a:schemeClr val="bg2"/>
                </a:solidFill>
                <a:cs typeface="Times New Roman" pitchFamily="18" charset="0"/>
              </a:endParaRPr>
            </a:p>
          </p:txBody>
        </p:sp>
        <p:cxnSp>
          <p:nvCxnSpPr>
            <p:cNvPr id="12" name="Straight Arrow Connector 11"/>
            <p:cNvCxnSpPr/>
            <p:nvPr/>
          </p:nvCxnSpPr>
          <p:spPr>
            <a:xfrm flipH="1">
              <a:off x="4211960" y="1052736"/>
              <a:ext cx="1152128" cy="50405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H="1">
              <a:off x="4860032" y="764704"/>
              <a:ext cx="504056" cy="7200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5436096" y="3789040"/>
              <a:ext cx="2808312" cy="1279440"/>
            </a:xfrm>
            <a:prstGeom prst="rect">
              <a:avLst/>
            </a:prstGeom>
            <a:noFill/>
          </p:spPr>
          <p:txBody>
            <a:bodyPr wrap="square" rtlCol="0">
              <a:spAutoFit/>
            </a:bodyPr>
            <a:lstStyle/>
            <a:p>
              <a:r>
                <a:rPr lang="en-GB" dirty="0" smtClean="0">
                  <a:solidFill>
                    <a:schemeClr val="bg2"/>
                  </a:solidFill>
                  <a:cs typeface="Times New Roman" pitchFamily="18" charset="0"/>
                </a:rPr>
                <a:t>The glucose may form a ring structure at this point. No further reaction will take place</a:t>
              </a:r>
              <a:endParaRPr lang="en-GB" dirty="0">
                <a:solidFill>
                  <a:schemeClr val="bg2"/>
                </a:solidFill>
                <a:cs typeface="Times New Roman" pitchFamily="18" charset="0"/>
              </a:endParaRPr>
            </a:p>
          </p:txBody>
        </p:sp>
        <p:cxnSp>
          <p:nvCxnSpPr>
            <p:cNvPr id="19" name="Straight Arrow Connector 18"/>
            <p:cNvCxnSpPr/>
            <p:nvPr/>
          </p:nvCxnSpPr>
          <p:spPr>
            <a:xfrm flipH="1">
              <a:off x="4283968" y="4221088"/>
              <a:ext cx="1152128" cy="21602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841256176"/>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1026"/>
          <p:cNvSpPr>
            <a:spLocks noChangeArrowheads="1"/>
          </p:cNvSpPr>
          <p:nvPr/>
        </p:nvSpPr>
        <p:spPr bwMode="auto">
          <a:xfrm>
            <a:off x="26480" y="-25400"/>
            <a:ext cx="9144000" cy="6858000"/>
          </a:xfrm>
          <a:prstGeom prst="rect">
            <a:avLst/>
          </a:prstGeom>
          <a:solidFill>
            <a:schemeClr val="bg1"/>
          </a:solidFill>
          <a:ln>
            <a:noFill/>
          </a:ln>
          <a:extLst/>
        </p:spPr>
        <p:txBody>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endParaRPr lang="en-US" altLang="en-US" dirty="0"/>
          </a:p>
        </p:txBody>
      </p:sp>
      <p:sp>
        <p:nvSpPr>
          <p:cNvPr id="31747" name="Line 1027"/>
          <p:cNvSpPr>
            <a:spLocks noChangeShapeType="1"/>
          </p:cNvSpPr>
          <p:nvPr/>
        </p:nvSpPr>
        <p:spPr bwMode="auto">
          <a:xfrm flipH="1">
            <a:off x="3086100" y="823913"/>
            <a:ext cx="171450" cy="1587"/>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748" name="Line 1028"/>
          <p:cNvSpPr>
            <a:spLocks noChangeShapeType="1"/>
          </p:cNvSpPr>
          <p:nvPr/>
        </p:nvSpPr>
        <p:spPr bwMode="auto">
          <a:xfrm flipH="1">
            <a:off x="3086100" y="871538"/>
            <a:ext cx="171450" cy="1587"/>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749" name="Freeform 1029"/>
          <p:cNvSpPr>
            <a:spLocks/>
          </p:cNvSpPr>
          <p:nvPr/>
        </p:nvSpPr>
        <p:spPr bwMode="auto">
          <a:xfrm>
            <a:off x="3051175" y="4800600"/>
            <a:ext cx="346075" cy="249238"/>
          </a:xfrm>
          <a:custGeom>
            <a:avLst/>
            <a:gdLst>
              <a:gd name="T0" fmla="*/ 0 w 218"/>
              <a:gd name="T1" fmla="*/ 249238 h 157"/>
              <a:gd name="T2" fmla="*/ 346075 w 218"/>
              <a:gd name="T3" fmla="*/ 249238 h 157"/>
              <a:gd name="T4" fmla="*/ 346075 w 218"/>
              <a:gd name="T5" fmla="*/ 0 h 157"/>
              <a:gd name="T6" fmla="*/ 0 60000 65536"/>
              <a:gd name="T7" fmla="*/ 0 60000 65536"/>
              <a:gd name="T8" fmla="*/ 0 60000 65536"/>
            </a:gdLst>
            <a:ahLst/>
            <a:cxnLst>
              <a:cxn ang="T6">
                <a:pos x="T0" y="T1"/>
              </a:cxn>
              <a:cxn ang="T7">
                <a:pos x="T2" y="T3"/>
              </a:cxn>
              <a:cxn ang="T8">
                <a:pos x="T4" y="T5"/>
              </a:cxn>
            </a:cxnLst>
            <a:rect l="0" t="0" r="r" b="b"/>
            <a:pathLst>
              <a:path w="218" h="157">
                <a:moveTo>
                  <a:pt x="0" y="157"/>
                </a:moveTo>
                <a:lnTo>
                  <a:pt x="218" y="157"/>
                </a:lnTo>
                <a:lnTo>
                  <a:pt x="218" y="0"/>
                </a:lnTo>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31750" name="Freeform 1030"/>
          <p:cNvSpPr>
            <a:spLocks/>
          </p:cNvSpPr>
          <p:nvPr/>
        </p:nvSpPr>
        <p:spPr bwMode="auto">
          <a:xfrm>
            <a:off x="3046413" y="3757613"/>
            <a:ext cx="350837" cy="801687"/>
          </a:xfrm>
          <a:custGeom>
            <a:avLst/>
            <a:gdLst>
              <a:gd name="T0" fmla="*/ 350837 w 221"/>
              <a:gd name="T1" fmla="*/ 801687 h 505"/>
              <a:gd name="T2" fmla="*/ 350837 w 221"/>
              <a:gd name="T3" fmla="*/ 223837 h 505"/>
              <a:gd name="T4" fmla="*/ 0 w 221"/>
              <a:gd name="T5" fmla="*/ 0 h 505"/>
              <a:gd name="T6" fmla="*/ 0 60000 65536"/>
              <a:gd name="T7" fmla="*/ 0 60000 65536"/>
              <a:gd name="T8" fmla="*/ 0 60000 65536"/>
            </a:gdLst>
            <a:ahLst/>
            <a:cxnLst>
              <a:cxn ang="T6">
                <a:pos x="T0" y="T1"/>
              </a:cxn>
              <a:cxn ang="T7">
                <a:pos x="T2" y="T3"/>
              </a:cxn>
              <a:cxn ang="T8">
                <a:pos x="T4" y="T5"/>
              </a:cxn>
            </a:cxnLst>
            <a:rect l="0" t="0" r="r" b="b"/>
            <a:pathLst>
              <a:path w="221" h="505">
                <a:moveTo>
                  <a:pt x="221" y="505"/>
                </a:moveTo>
                <a:lnTo>
                  <a:pt x="221" y="141"/>
                </a:lnTo>
                <a:lnTo>
                  <a:pt x="0" y="0"/>
                </a:lnTo>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31751" name="Freeform 1031"/>
          <p:cNvSpPr>
            <a:spLocks/>
          </p:cNvSpPr>
          <p:nvPr/>
        </p:nvSpPr>
        <p:spPr bwMode="auto">
          <a:xfrm>
            <a:off x="3892550" y="4800600"/>
            <a:ext cx="346075" cy="249238"/>
          </a:xfrm>
          <a:custGeom>
            <a:avLst/>
            <a:gdLst>
              <a:gd name="T0" fmla="*/ 0 w 218"/>
              <a:gd name="T1" fmla="*/ 249238 h 157"/>
              <a:gd name="T2" fmla="*/ 346075 w 218"/>
              <a:gd name="T3" fmla="*/ 249238 h 157"/>
              <a:gd name="T4" fmla="*/ 346075 w 218"/>
              <a:gd name="T5" fmla="*/ 0 h 157"/>
              <a:gd name="T6" fmla="*/ 0 60000 65536"/>
              <a:gd name="T7" fmla="*/ 0 60000 65536"/>
              <a:gd name="T8" fmla="*/ 0 60000 65536"/>
            </a:gdLst>
            <a:ahLst/>
            <a:cxnLst>
              <a:cxn ang="T6">
                <a:pos x="T0" y="T1"/>
              </a:cxn>
              <a:cxn ang="T7">
                <a:pos x="T2" y="T3"/>
              </a:cxn>
              <a:cxn ang="T8">
                <a:pos x="T4" y="T5"/>
              </a:cxn>
            </a:cxnLst>
            <a:rect l="0" t="0" r="r" b="b"/>
            <a:pathLst>
              <a:path w="218" h="157">
                <a:moveTo>
                  <a:pt x="0" y="157"/>
                </a:moveTo>
                <a:lnTo>
                  <a:pt x="218" y="157"/>
                </a:lnTo>
                <a:lnTo>
                  <a:pt x="218" y="0"/>
                </a:lnTo>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31752" name="Freeform 1032"/>
          <p:cNvSpPr>
            <a:spLocks/>
          </p:cNvSpPr>
          <p:nvPr/>
        </p:nvSpPr>
        <p:spPr bwMode="auto">
          <a:xfrm>
            <a:off x="3887788" y="3757613"/>
            <a:ext cx="350837" cy="801687"/>
          </a:xfrm>
          <a:custGeom>
            <a:avLst/>
            <a:gdLst>
              <a:gd name="T0" fmla="*/ 350837 w 221"/>
              <a:gd name="T1" fmla="*/ 801687 h 505"/>
              <a:gd name="T2" fmla="*/ 350837 w 221"/>
              <a:gd name="T3" fmla="*/ 223837 h 505"/>
              <a:gd name="T4" fmla="*/ 0 w 221"/>
              <a:gd name="T5" fmla="*/ 0 h 505"/>
              <a:gd name="T6" fmla="*/ 0 60000 65536"/>
              <a:gd name="T7" fmla="*/ 0 60000 65536"/>
              <a:gd name="T8" fmla="*/ 0 60000 65536"/>
            </a:gdLst>
            <a:ahLst/>
            <a:cxnLst>
              <a:cxn ang="T6">
                <a:pos x="T0" y="T1"/>
              </a:cxn>
              <a:cxn ang="T7">
                <a:pos x="T2" y="T3"/>
              </a:cxn>
              <a:cxn ang="T8">
                <a:pos x="T4" y="T5"/>
              </a:cxn>
            </a:cxnLst>
            <a:rect l="0" t="0" r="r" b="b"/>
            <a:pathLst>
              <a:path w="221" h="505">
                <a:moveTo>
                  <a:pt x="221" y="505"/>
                </a:moveTo>
                <a:lnTo>
                  <a:pt x="221" y="141"/>
                </a:lnTo>
                <a:lnTo>
                  <a:pt x="0" y="0"/>
                </a:lnTo>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31753" name="Freeform 1033"/>
          <p:cNvSpPr>
            <a:spLocks/>
          </p:cNvSpPr>
          <p:nvPr/>
        </p:nvSpPr>
        <p:spPr bwMode="auto">
          <a:xfrm>
            <a:off x="3598863" y="2736850"/>
            <a:ext cx="893762" cy="504825"/>
          </a:xfrm>
          <a:custGeom>
            <a:avLst/>
            <a:gdLst>
              <a:gd name="T0" fmla="*/ 0 w 563"/>
              <a:gd name="T1" fmla="*/ 381000 h 318"/>
              <a:gd name="T2" fmla="*/ 4762 w 563"/>
              <a:gd name="T3" fmla="*/ 407988 h 318"/>
              <a:gd name="T4" fmla="*/ 7937 w 563"/>
              <a:gd name="T5" fmla="*/ 430213 h 318"/>
              <a:gd name="T6" fmla="*/ 22225 w 563"/>
              <a:gd name="T7" fmla="*/ 452438 h 318"/>
              <a:gd name="T8" fmla="*/ 34925 w 563"/>
              <a:gd name="T9" fmla="*/ 469900 h 318"/>
              <a:gd name="T10" fmla="*/ 57150 w 563"/>
              <a:gd name="T11" fmla="*/ 487363 h 318"/>
              <a:gd name="T12" fmla="*/ 74612 w 563"/>
              <a:gd name="T13" fmla="*/ 495300 h 318"/>
              <a:gd name="T14" fmla="*/ 100012 w 563"/>
              <a:gd name="T15" fmla="*/ 504825 h 318"/>
              <a:gd name="T16" fmla="*/ 122237 w 563"/>
              <a:gd name="T17" fmla="*/ 504825 h 318"/>
              <a:gd name="T18" fmla="*/ 771525 w 563"/>
              <a:gd name="T19" fmla="*/ 504825 h 318"/>
              <a:gd name="T20" fmla="*/ 792162 w 563"/>
              <a:gd name="T21" fmla="*/ 504825 h 318"/>
              <a:gd name="T22" fmla="*/ 819150 w 563"/>
              <a:gd name="T23" fmla="*/ 495300 h 318"/>
              <a:gd name="T24" fmla="*/ 841375 w 563"/>
              <a:gd name="T25" fmla="*/ 487363 h 318"/>
              <a:gd name="T26" fmla="*/ 858837 w 563"/>
              <a:gd name="T27" fmla="*/ 469900 h 318"/>
              <a:gd name="T28" fmla="*/ 871537 w 563"/>
              <a:gd name="T29" fmla="*/ 452438 h 318"/>
              <a:gd name="T30" fmla="*/ 884237 w 563"/>
              <a:gd name="T31" fmla="*/ 430213 h 318"/>
              <a:gd name="T32" fmla="*/ 889000 w 563"/>
              <a:gd name="T33" fmla="*/ 407988 h 318"/>
              <a:gd name="T34" fmla="*/ 893762 w 563"/>
              <a:gd name="T35" fmla="*/ 381000 h 318"/>
              <a:gd name="T36" fmla="*/ 893762 w 563"/>
              <a:gd name="T37" fmla="*/ 123825 h 318"/>
              <a:gd name="T38" fmla="*/ 889000 w 563"/>
              <a:gd name="T39" fmla="*/ 96838 h 318"/>
              <a:gd name="T40" fmla="*/ 884237 w 563"/>
              <a:gd name="T41" fmla="*/ 74613 h 318"/>
              <a:gd name="T42" fmla="*/ 871537 w 563"/>
              <a:gd name="T43" fmla="*/ 53975 h 318"/>
              <a:gd name="T44" fmla="*/ 858837 w 563"/>
              <a:gd name="T45" fmla="*/ 36513 h 318"/>
              <a:gd name="T46" fmla="*/ 841375 w 563"/>
              <a:gd name="T47" fmla="*/ 22225 h 318"/>
              <a:gd name="T48" fmla="*/ 819150 w 563"/>
              <a:gd name="T49" fmla="*/ 9525 h 318"/>
              <a:gd name="T50" fmla="*/ 792162 w 563"/>
              <a:gd name="T51" fmla="*/ 0 h 318"/>
              <a:gd name="T52" fmla="*/ 771525 w 563"/>
              <a:gd name="T53" fmla="*/ 0 h 318"/>
              <a:gd name="T54" fmla="*/ 122237 w 563"/>
              <a:gd name="T55" fmla="*/ 0 h 318"/>
              <a:gd name="T56" fmla="*/ 100012 w 563"/>
              <a:gd name="T57" fmla="*/ 0 h 318"/>
              <a:gd name="T58" fmla="*/ 74612 w 563"/>
              <a:gd name="T59" fmla="*/ 9525 h 318"/>
              <a:gd name="T60" fmla="*/ 57150 w 563"/>
              <a:gd name="T61" fmla="*/ 22225 h 318"/>
              <a:gd name="T62" fmla="*/ 34925 w 563"/>
              <a:gd name="T63" fmla="*/ 36513 h 318"/>
              <a:gd name="T64" fmla="*/ 22225 w 563"/>
              <a:gd name="T65" fmla="*/ 53975 h 318"/>
              <a:gd name="T66" fmla="*/ 7937 w 563"/>
              <a:gd name="T67" fmla="*/ 74613 h 318"/>
              <a:gd name="T68" fmla="*/ 4762 w 563"/>
              <a:gd name="T69" fmla="*/ 96838 h 318"/>
              <a:gd name="T70" fmla="*/ 0 w 563"/>
              <a:gd name="T71" fmla="*/ 123825 h 318"/>
              <a:gd name="T72" fmla="*/ 0 w 563"/>
              <a:gd name="T73" fmla="*/ 381000 h 31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563" h="318">
                <a:moveTo>
                  <a:pt x="0" y="240"/>
                </a:moveTo>
                <a:lnTo>
                  <a:pt x="3" y="257"/>
                </a:lnTo>
                <a:lnTo>
                  <a:pt x="5" y="271"/>
                </a:lnTo>
                <a:lnTo>
                  <a:pt x="14" y="285"/>
                </a:lnTo>
                <a:lnTo>
                  <a:pt x="22" y="296"/>
                </a:lnTo>
                <a:lnTo>
                  <a:pt x="36" y="307"/>
                </a:lnTo>
                <a:lnTo>
                  <a:pt x="47" y="312"/>
                </a:lnTo>
                <a:lnTo>
                  <a:pt x="63" y="318"/>
                </a:lnTo>
                <a:lnTo>
                  <a:pt x="77" y="318"/>
                </a:lnTo>
                <a:lnTo>
                  <a:pt x="486" y="318"/>
                </a:lnTo>
                <a:lnTo>
                  <a:pt x="499" y="318"/>
                </a:lnTo>
                <a:lnTo>
                  <a:pt x="516" y="312"/>
                </a:lnTo>
                <a:lnTo>
                  <a:pt x="530" y="307"/>
                </a:lnTo>
                <a:lnTo>
                  <a:pt x="541" y="296"/>
                </a:lnTo>
                <a:lnTo>
                  <a:pt x="549" y="285"/>
                </a:lnTo>
                <a:lnTo>
                  <a:pt x="557" y="271"/>
                </a:lnTo>
                <a:lnTo>
                  <a:pt x="560" y="257"/>
                </a:lnTo>
                <a:lnTo>
                  <a:pt x="563" y="240"/>
                </a:lnTo>
                <a:lnTo>
                  <a:pt x="563" y="78"/>
                </a:lnTo>
                <a:lnTo>
                  <a:pt x="560" y="61"/>
                </a:lnTo>
                <a:lnTo>
                  <a:pt x="557" y="47"/>
                </a:lnTo>
                <a:lnTo>
                  <a:pt x="549" y="34"/>
                </a:lnTo>
                <a:lnTo>
                  <a:pt x="541" y="23"/>
                </a:lnTo>
                <a:lnTo>
                  <a:pt x="530" y="14"/>
                </a:lnTo>
                <a:lnTo>
                  <a:pt x="516" y="6"/>
                </a:lnTo>
                <a:lnTo>
                  <a:pt x="499" y="0"/>
                </a:lnTo>
                <a:lnTo>
                  <a:pt x="486" y="0"/>
                </a:lnTo>
                <a:lnTo>
                  <a:pt x="77" y="0"/>
                </a:lnTo>
                <a:lnTo>
                  <a:pt x="63" y="0"/>
                </a:lnTo>
                <a:lnTo>
                  <a:pt x="47" y="6"/>
                </a:lnTo>
                <a:lnTo>
                  <a:pt x="36" y="14"/>
                </a:lnTo>
                <a:lnTo>
                  <a:pt x="22" y="23"/>
                </a:lnTo>
                <a:lnTo>
                  <a:pt x="14" y="34"/>
                </a:lnTo>
                <a:lnTo>
                  <a:pt x="5" y="47"/>
                </a:lnTo>
                <a:lnTo>
                  <a:pt x="3" y="61"/>
                </a:lnTo>
                <a:lnTo>
                  <a:pt x="0" y="78"/>
                </a:lnTo>
                <a:lnTo>
                  <a:pt x="0" y="2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b="1"/>
          </a:p>
        </p:txBody>
      </p:sp>
      <p:sp>
        <p:nvSpPr>
          <p:cNvPr id="31754" name="Freeform 1034"/>
          <p:cNvSpPr>
            <a:spLocks/>
          </p:cNvSpPr>
          <p:nvPr/>
        </p:nvSpPr>
        <p:spPr bwMode="auto">
          <a:xfrm>
            <a:off x="3598863" y="2736850"/>
            <a:ext cx="893762" cy="504825"/>
          </a:xfrm>
          <a:custGeom>
            <a:avLst/>
            <a:gdLst>
              <a:gd name="T0" fmla="*/ 0 w 563"/>
              <a:gd name="T1" fmla="*/ 381000 h 318"/>
              <a:gd name="T2" fmla="*/ 4762 w 563"/>
              <a:gd name="T3" fmla="*/ 407988 h 318"/>
              <a:gd name="T4" fmla="*/ 7937 w 563"/>
              <a:gd name="T5" fmla="*/ 430213 h 318"/>
              <a:gd name="T6" fmla="*/ 22225 w 563"/>
              <a:gd name="T7" fmla="*/ 452438 h 318"/>
              <a:gd name="T8" fmla="*/ 34925 w 563"/>
              <a:gd name="T9" fmla="*/ 469900 h 318"/>
              <a:gd name="T10" fmla="*/ 57150 w 563"/>
              <a:gd name="T11" fmla="*/ 487363 h 318"/>
              <a:gd name="T12" fmla="*/ 74612 w 563"/>
              <a:gd name="T13" fmla="*/ 495300 h 318"/>
              <a:gd name="T14" fmla="*/ 100012 w 563"/>
              <a:gd name="T15" fmla="*/ 504825 h 318"/>
              <a:gd name="T16" fmla="*/ 122237 w 563"/>
              <a:gd name="T17" fmla="*/ 504825 h 318"/>
              <a:gd name="T18" fmla="*/ 771525 w 563"/>
              <a:gd name="T19" fmla="*/ 504825 h 318"/>
              <a:gd name="T20" fmla="*/ 792162 w 563"/>
              <a:gd name="T21" fmla="*/ 504825 h 318"/>
              <a:gd name="T22" fmla="*/ 819150 w 563"/>
              <a:gd name="T23" fmla="*/ 495300 h 318"/>
              <a:gd name="T24" fmla="*/ 841375 w 563"/>
              <a:gd name="T25" fmla="*/ 487363 h 318"/>
              <a:gd name="T26" fmla="*/ 858837 w 563"/>
              <a:gd name="T27" fmla="*/ 469900 h 318"/>
              <a:gd name="T28" fmla="*/ 871537 w 563"/>
              <a:gd name="T29" fmla="*/ 452438 h 318"/>
              <a:gd name="T30" fmla="*/ 884237 w 563"/>
              <a:gd name="T31" fmla="*/ 430213 h 318"/>
              <a:gd name="T32" fmla="*/ 889000 w 563"/>
              <a:gd name="T33" fmla="*/ 407988 h 318"/>
              <a:gd name="T34" fmla="*/ 893762 w 563"/>
              <a:gd name="T35" fmla="*/ 381000 h 318"/>
              <a:gd name="T36" fmla="*/ 893762 w 563"/>
              <a:gd name="T37" fmla="*/ 123825 h 318"/>
              <a:gd name="T38" fmla="*/ 889000 w 563"/>
              <a:gd name="T39" fmla="*/ 96838 h 318"/>
              <a:gd name="T40" fmla="*/ 884237 w 563"/>
              <a:gd name="T41" fmla="*/ 74613 h 318"/>
              <a:gd name="T42" fmla="*/ 871537 w 563"/>
              <a:gd name="T43" fmla="*/ 53975 h 318"/>
              <a:gd name="T44" fmla="*/ 858837 w 563"/>
              <a:gd name="T45" fmla="*/ 36513 h 318"/>
              <a:gd name="T46" fmla="*/ 841375 w 563"/>
              <a:gd name="T47" fmla="*/ 22225 h 318"/>
              <a:gd name="T48" fmla="*/ 819150 w 563"/>
              <a:gd name="T49" fmla="*/ 9525 h 318"/>
              <a:gd name="T50" fmla="*/ 792162 w 563"/>
              <a:gd name="T51" fmla="*/ 0 h 318"/>
              <a:gd name="T52" fmla="*/ 771525 w 563"/>
              <a:gd name="T53" fmla="*/ 0 h 318"/>
              <a:gd name="T54" fmla="*/ 122237 w 563"/>
              <a:gd name="T55" fmla="*/ 0 h 318"/>
              <a:gd name="T56" fmla="*/ 100012 w 563"/>
              <a:gd name="T57" fmla="*/ 0 h 318"/>
              <a:gd name="T58" fmla="*/ 74612 w 563"/>
              <a:gd name="T59" fmla="*/ 9525 h 318"/>
              <a:gd name="T60" fmla="*/ 57150 w 563"/>
              <a:gd name="T61" fmla="*/ 22225 h 318"/>
              <a:gd name="T62" fmla="*/ 34925 w 563"/>
              <a:gd name="T63" fmla="*/ 36513 h 318"/>
              <a:gd name="T64" fmla="*/ 22225 w 563"/>
              <a:gd name="T65" fmla="*/ 53975 h 318"/>
              <a:gd name="T66" fmla="*/ 7937 w 563"/>
              <a:gd name="T67" fmla="*/ 74613 h 318"/>
              <a:gd name="T68" fmla="*/ 4762 w 563"/>
              <a:gd name="T69" fmla="*/ 96838 h 318"/>
              <a:gd name="T70" fmla="*/ 0 w 563"/>
              <a:gd name="T71" fmla="*/ 123825 h 318"/>
              <a:gd name="T72" fmla="*/ 0 w 563"/>
              <a:gd name="T73" fmla="*/ 381000 h 31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563" h="318">
                <a:moveTo>
                  <a:pt x="0" y="240"/>
                </a:moveTo>
                <a:lnTo>
                  <a:pt x="3" y="257"/>
                </a:lnTo>
                <a:lnTo>
                  <a:pt x="5" y="271"/>
                </a:lnTo>
                <a:lnTo>
                  <a:pt x="14" y="285"/>
                </a:lnTo>
                <a:lnTo>
                  <a:pt x="22" y="296"/>
                </a:lnTo>
                <a:lnTo>
                  <a:pt x="36" y="307"/>
                </a:lnTo>
                <a:lnTo>
                  <a:pt x="47" y="312"/>
                </a:lnTo>
                <a:lnTo>
                  <a:pt x="63" y="318"/>
                </a:lnTo>
                <a:lnTo>
                  <a:pt x="77" y="318"/>
                </a:lnTo>
                <a:lnTo>
                  <a:pt x="486" y="318"/>
                </a:lnTo>
                <a:lnTo>
                  <a:pt x="499" y="318"/>
                </a:lnTo>
                <a:lnTo>
                  <a:pt x="516" y="312"/>
                </a:lnTo>
                <a:lnTo>
                  <a:pt x="530" y="307"/>
                </a:lnTo>
                <a:lnTo>
                  <a:pt x="541" y="296"/>
                </a:lnTo>
                <a:lnTo>
                  <a:pt x="549" y="285"/>
                </a:lnTo>
                <a:lnTo>
                  <a:pt x="557" y="271"/>
                </a:lnTo>
                <a:lnTo>
                  <a:pt x="560" y="257"/>
                </a:lnTo>
                <a:lnTo>
                  <a:pt x="563" y="240"/>
                </a:lnTo>
                <a:lnTo>
                  <a:pt x="563" y="78"/>
                </a:lnTo>
                <a:lnTo>
                  <a:pt x="560" y="61"/>
                </a:lnTo>
                <a:lnTo>
                  <a:pt x="557" y="47"/>
                </a:lnTo>
                <a:lnTo>
                  <a:pt x="549" y="34"/>
                </a:lnTo>
                <a:lnTo>
                  <a:pt x="541" y="23"/>
                </a:lnTo>
                <a:lnTo>
                  <a:pt x="530" y="14"/>
                </a:lnTo>
                <a:lnTo>
                  <a:pt x="516" y="6"/>
                </a:lnTo>
                <a:lnTo>
                  <a:pt x="499" y="0"/>
                </a:lnTo>
                <a:lnTo>
                  <a:pt x="486" y="0"/>
                </a:lnTo>
                <a:lnTo>
                  <a:pt x="77" y="0"/>
                </a:lnTo>
                <a:lnTo>
                  <a:pt x="63" y="0"/>
                </a:lnTo>
                <a:lnTo>
                  <a:pt x="47" y="6"/>
                </a:lnTo>
                <a:lnTo>
                  <a:pt x="36" y="14"/>
                </a:lnTo>
                <a:lnTo>
                  <a:pt x="22" y="23"/>
                </a:lnTo>
                <a:lnTo>
                  <a:pt x="14" y="34"/>
                </a:lnTo>
                <a:lnTo>
                  <a:pt x="5" y="47"/>
                </a:lnTo>
                <a:lnTo>
                  <a:pt x="3" y="61"/>
                </a:lnTo>
                <a:lnTo>
                  <a:pt x="0" y="78"/>
                </a:lnTo>
                <a:lnTo>
                  <a:pt x="0" y="240"/>
                </a:lnTo>
                <a:close/>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31755" name="Freeform 1035"/>
          <p:cNvSpPr>
            <a:spLocks/>
          </p:cNvSpPr>
          <p:nvPr/>
        </p:nvSpPr>
        <p:spPr bwMode="auto">
          <a:xfrm>
            <a:off x="2700338" y="5592763"/>
            <a:ext cx="696912" cy="504825"/>
          </a:xfrm>
          <a:custGeom>
            <a:avLst/>
            <a:gdLst>
              <a:gd name="T0" fmla="*/ 0 w 439"/>
              <a:gd name="T1" fmla="*/ 381000 h 318"/>
              <a:gd name="T2" fmla="*/ 4762 w 439"/>
              <a:gd name="T3" fmla="*/ 407988 h 318"/>
              <a:gd name="T4" fmla="*/ 9525 w 439"/>
              <a:gd name="T5" fmla="*/ 430213 h 318"/>
              <a:gd name="T6" fmla="*/ 22225 w 439"/>
              <a:gd name="T7" fmla="*/ 452438 h 318"/>
              <a:gd name="T8" fmla="*/ 34925 w 439"/>
              <a:gd name="T9" fmla="*/ 469900 h 318"/>
              <a:gd name="T10" fmla="*/ 52387 w 439"/>
              <a:gd name="T11" fmla="*/ 482600 h 318"/>
              <a:gd name="T12" fmla="*/ 74612 w 439"/>
              <a:gd name="T13" fmla="*/ 495300 h 318"/>
              <a:gd name="T14" fmla="*/ 101600 w 439"/>
              <a:gd name="T15" fmla="*/ 504825 h 318"/>
              <a:gd name="T16" fmla="*/ 122237 w 439"/>
              <a:gd name="T17" fmla="*/ 504825 h 318"/>
              <a:gd name="T18" fmla="*/ 569912 w 439"/>
              <a:gd name="T19" fmla="*/ 504825 h 318"/>
              <a:gd name="T20" fmla="*/ 595312 w 439"/>
              <a:gd name="T21" fmla="*/ 504825 h 318"/>
              <a:gd name="T22" fmla="*/ 617537 w 439"/>
              <a:gd name="T23" fmla="*/ 495300 h 318"/>
              <a:gd name="T24" fmla="*/ 639762 w 439"/>
              <a:gd name="T25" fmla="*/ 482600 h 318"/>
              <a:gd name="T26" fmla="*/ 657225 w 439"/>
              <a:gd name="T27" fmla="*/ 469900 h 318"/>
              <a:gd name="T28" fmla="*/ 674687 w 439"/>
              <a:gd name="T29" fmla="*/ 452438 h 318"/>
              <a:gd name="T30" fmla="*/ 684212 w 439"/>
              <a:gd name="T31" fmla="*/ 430213 h 318"/>
              <a:gd name="T32" fmla="*/ 692150 w 439"/>
              <a:gd name="T33" fmla="*/ 407988 h 318"/>
              <a:gd name="T34" fmla="*/ 696912 w 439"/>
              <a:gd name="T35" fmla="*/ 381000 h 318"/>
              <a:gd name="T36" fmla="*/ 696912 w 439"/>
              <a:gd name="T37" fmla="*/ 123825 h 318"/>
              <a:gd name="T38" fmla="*/ 692150 w 439"/>
              <a:gd name="T39" fmla="*/ 96838 h 318"/>
              <a:gd name="T40" fmla="*/ 684212 w 439"/>
              <a:gd name="T41" fmla="*/ 74613 h 318"/>
              <a:gd name="T42" fmla="*/ 674687 w 439"/>
              <a:gd name="T43" fmla="*/ 53975 h 318"/>
              <a:gd name="T44" fmla="*/ 657225 w 439"/>
              <a:gd name="T45" fmla="*/ 34925 h 318"/>
              <a:gd name="T46" fmla="*/ 639762 w 439"/>
              <a:gd name="T47" fmla="*/ 22225 h 318"/>
              <a:gd name="T48" fmla="*/ 617537 w 439"/>
              <a:gd name="T49" fmla="*/ 9525 h 318"/>
              <a:gd name="T50" fmla="*/ 595312 w 439"/>
              <a:gd name="T51" fmla="*/ 0 h 318"/>
              <a:gd name="T52" fmla="*/ 569912 w 439"/>
              <a:gd name="T53" fmla="*/ 0 h 318"/>
              <a:gd name="T54" fmla="*/ 122237 w 439"/>
              <a:gd name="T55" fmla="*/ 0 h 318"/>
              <a:gd name="T56" fmla="*/ 101600 w 439"/>
              <a:gd name="T57" fmla="*/ 0 h 318"/>
              <a:gd name="T58" fmla="*/ 74612 w 439"/>
              <a:gd name="T59" fmla="*/ 9525 h 318"/>
              <a:gd name="T60" fmla="*/ 52387 w 439"/>
              <a:gd name="T61" fmla="*/ 22225 h 318"/>
              <a:gd name="T62" fmla="*/ 34925 w 439"/>
              <a:gd name="T63" fmla="*/ 34925 h 318"/>
              <a:gd name="T64" fmla="*/ 22225 w 439"/>
              <a:gd name="T65" fmla="*/ 53975 h 318"/>
              <a:gd name="T66" fmla="*/ 9525 w 439"/>
              <a:gd name="T67" fmla="*/ 74613 h 318"/>
              <a:gd name="T68" fmla="*/ 4762 w 439"/>
              <a:gd name="T69" fmla="*/ 96838 h 318"/>
              <a:gd name="T70" fmla="*/ 0 w 439"/>
              <a:gd name="T71" fmla="*/ 123825 h 318"/>
              <a:gd name="T72" fmla="*/ 0 w 439"/>
              <a:gd name="T73" fmla="*/ 381000 h 31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439" h="318">
                <a:moveTo>
                  <a:pt x="0" y="240"/>
                </a:moveTo>
                <a:lnTo>
                  <a:pt x="3" y="257"/>
                </a:lnTo>
                <a:lnTo>
                  <a:pt x="6" y="271"/>
                </a:lnTo>
                <a:lnTo>
                  <a:pt x="14" y="285"/>
                </a:lnTo>
                <a:lnTo>
                  <a:pt x="22" y="296"/>
                </a:lnTo>
                <a:lnTo>
                  <a:pt x="33" y="304"/>
                </a:lnTo>
                <a:lnTo>
                  <a:pt x="47" y="312"/>
                </a:lnTo>
                <a:lnTo>
                  <a:pt x="64" y="318"/>
                </a:lnTo>
                <a:lnTo>
                  <a:pt x="77" y="318"/>
                </a:lnTo>
                <a:lnTo>
                  <a:pt x="359" y="318"/>
                </a:lnTo>
                <a:lnTo>
                  <a:pt x="375" y="318"/>
                </a:lnTo>
                <a:lnTo>
                  <a:pt x="389" y="312"/>
                </a:lnTo>
                <a:lnTo>
                  <a:pt x="403" y="304"/>
                </a:lnTo>
                <a:lnTo>
                  <a:pt x="414" y="296"/>
                </a:lnTo>
                <a:lnTo>
                  <a:pt x="425" y="285"/>
                </a:lnTo>
                <a:lnTo>
                  <a:pt x="431" y="271"/>
                </a:lnTo>
                <a:lnTo>
                  <a:pt x="436" y="257"/>
                </a:lnTo>
                <a:lnTo>
                  <a:pt x="439" y="240"/>
                </a:lnTo>
                <a:lnTo>
                  <a:pt x="439" y="78"/>
                </a:lnTo>
                <a:lnTo>
                  <a:pt x="436" y="61"/>
                </a:lnTo>
                <a:lnTo>
                  <a:pt x="431" y="47"/>
                </a:lnTo>
                <a:lnTo>
                  <a:pt x="425" y="34"/>
                </a:lnTo>
                <a:lnTo>
                  <a:pt x="414" y="22"/>
                </a:lnTo>
                <a:lnTo>
                  <a:pt x="403" y="14"/>
                </a:lnTo>
                <a:lnTo>
                  <a:pt x="389" y="6"/>
                </a:lnTo>
                <a:lnTo>
                  <a:pt x="375" y="0"/>
                </a:lnTo>
                <a:lnTo>
                  <a:pt x="359" y="0"/>
                </a:lnTo>
                <a:lnTo>
                  <a:pt x="77" y="0"/>
                </a:lnTo>
                <a:lnTo>
                  <a:pt x="64" y="0"/>
                </a:lnTo>
                <a:lnTo>
                  <a:pt x="47" y="6"/>
                </a:lnTo>
                <a:lnTo>
                  <a:pt x="33" y="14"/>
                </a:lnTo>
                <a:lnTo>
                  <a:pt x="22" y="22"/>
                </a:lnTo>
                <a:lnTo>
                  <a:pt x="14" y="34"/>
                </a:lnTo>
                <a:lnTo>
                  <a:pt x="6" y="47"/>
                </a:lnTo>
                <a:lnTo>
                  <a:pt x="3" y="61"/>
                </a:lnTo>
                <a:lnTo>
                  <a:pt x="0" y="78"/>
                </a:lnTo>
                <a:lnTo>
                  <a:pt x="0" y="240"/>
                </a:lnTo>
                <a:close/>
              </a:path>
            </a:pathLst>
          </a:custGeom>
          <a:solidFill>
            <a:srgbClr val="94CE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b="1"/>
          </a:p>
        </p:txBody>
      </p:sp>
      <p:sp>
        <p:nvSpPr>
          <p:cNvPr id="31756" name="Freeform 1036"/>
          <p:cNvSpPr>
            <a:spLocks/>
          </p:cNvSpPr>
          <p:nvPr/>
        </p:nvSpPr>
        <p:spPr bwMode="auto">
          <a:xfrm>
            <a:off x="2700338" y="5592763"/>
            <a:ext cx="696912" cy="504825"/>
          </a:xfrm>
          <a:custGeom>
            <a:avLst/>
            <a:gdLst>
              <a:gd name="T0" fmla="*/ 0 w 439"/>
              <a:gd name="T1" fmla="*/ 381000 h 318"/>
              <a:gd name="T2" fmla="*/ 4762 w 439"/>
              <a:gd name="T3" fmla="*/ 407988 h 318"/>
              <a:gd name="T4" fmla="*/ 9525 w 439"/>
              <a:gd name="T5" fmla="*/ 430213 h 318"/>
              <a:gd name="T6" fmla="*/ 22225 w 439"/>
              <a:gd name="T7" fmla="*/ 452438 h 318"/>
              <a:gd name="T8" fmla="*/ 34925 w 439"/>
              <a:gd name="T9" fmla="*/ 469900 h 318"/>
              <a:gd name="T10" fmla="*/ 52387 w 439"/>
              <a:gd name="T11" fmla="*/ 482600 h 318"/>
              <a:gd name="T12" fmla="*/ 74612 w 439"/>
              <a:gd name="T13" fmla="*/ 495300 h 318"/>
              <a:gd name="T14" fmla="*/ 101600 w 439"/>
              <a:gd name="T15" fmla="*/ 504825 h 318"/>
              <a:gd name="T16" fmla="*/ 122237 w 439"/>
              <a:gd name="T17" fmla="*/ 504825 h 318"/>
              <a:gd name="T18" fmla="*/ 569912 w 439"/>
              <a:gd name="T19" fmla="*/ 504825 h 318"/>
              <a:gd name="T20" fmla="*/ 595312 w 439"/>
              <a:gd name="T21" fmla="*/ 504825 h 318"/>
              <a:gd name="T22" fmla="*/ 617537 w 439"/>
              <a:gd name="T23" fmla="*/ 495300 h 318"/>
              <a:gd name="T24" fmla="*/ 639762 w 439"/>
              <a:gd name="T25" fmla="*/ 482600 h 318"/>
              <a:gd name="T26" fmla="*/ 657225 w 439"/>
              <a:gd name="T27" fmla="*/ 469900 h 318"/>
              <a:gd name="T28" fmla="*/ 674687 w 439"/>
              <a:gd name="T29" fmla="*/ 452438 h 318"/>
              <a:gd name="T30" fmla="*/ 684212 w 439"/>
              <a:gd name="T31" fmla="*/ 430213 h 318"/>
              <a:gd name="T32" fmla="*/ 692150 w 439"/>
              <a:gd name="T33" fmla="*/ 407988 h 318"/>
              <a:gd name="T34" fmla="*/ 696912 w 439"/>
              <a:gd name="T35" fmla="*/ 381000 h 318"/>
              <a:gd name="T36" fmla="*/ 696912 w 439"/>
              <a:gd name="T37" fmla="*/ 123825 h 318"/>
              <a:gd name="T38" fmla="*/ 692150 w 439"/>
              <a:gd name="T39" fmla="*/ 96838 h 318"/>
              <a:gd name="T40" fmla="*/ 684212 w 439"/>
              <a:gd name="T41" fmla="*/ 74613 h 318"/>
              <a:gd name="T42" fmla="*/ 674687 w 439"/>
              <a:gd name="T43" fmla="*/ 53975 h 318"/>
              <a:gd name="T44" fmla="*/ 657225 w 439"/>
              <a:gd name="T45" fmla="*/ 34925 h 318"/>
              <a:gd name="T46" fmla="*/ 639762 w 439"/>
              <a:gd name="T47" fmla="*/ 22225 h 318"/>
              <a:gd name="T48" fmla="*/ 617537 w 439"/>
              <a:gd name="T49" fmla="*/ 9525 h 318"/>
              <a:gd name="T50" fmla="*/ 595312 w 439"/>
              <a:gd name="T51" fmla="*/ 0 h 318"/>
              <a:gd name="T52" fmla="*/ 569912 w 439"/>
              <a:gd name="T53" fmla="*/ 0 h 318"/>
              <a:gd name="T54" fmla="*/ 122237 w 439"/>
              <a:gd name="T55" fmla="*/ 0 h 318"/>
              <a:gd name="T56" fmla="*/ 101600 w 439"/>
              <a:gd name="T57" fmla="*/ 0 h 318"/>
              <a:gd name="T58" fmla="*/ 74612 w 439"/>
              <a:gd name="T59" fmla="*/ 9525 h 318"/>
              <a:gd name="T60" fmla="*/ 52387 w 439"/>
              <a:gd name="T61" fmla="*/ 22225 h 318"/>
              <a:gd name="T62" fmla="*/ 34925 w 439"/>
              <a:gd name="T63" fmla="*/ 34925 h 318"/>
              <a:gd name="T64" fmla="*/ 22225 w 439"/>
              <a:gd name="T65" fmla="*/ 53975 h 318"/>
              <a:gd name="T66" fmla="*/ 9525 w 439"/>
              <a:gd name="T67" fmla="*/ 74613 h 318"/>
              <a:gd name="T68" fmla="*/ 4762 w 439"/>
              <a:gd name="T69" fmla="*/ 96838 h 318"/>
              <a:gd name="T70" fmla="*/ 0 w 439"/>
              <a:gd name="T71" fmla="*/ 123825 h 318"/>
              <a:gd name="T72" fmla="*/ 0 w 439"/>
              <a:gd name="T73" fmla="*/ 381000 h 31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439" h="318">
                <a:moveTo>
                  <a:pt x="0" y="240"/>
                </a:moveTo>
                <a:lnTo>
                  <a:pt x="3" y="257"/>
                </a:lnTo>
                <a:lnTo>
                  <a:pt x="6" y="271"/>
                </a:lnTo>
                <a:lnTo>
                  <a:pt x="14" y="285"/>
                </a:lnTo>
                <a:lnTo>
                  <a:pt x="22" y="296"/>
                </a:lnTo>
                <a:lnTo>
                  <a:pt x="33" y="304"/>
                </a:lnTo>
                <a:lnTo>
                  <a:pt x="47" y="312"/>
                </a:lnTo>
                <a:lnTo>
                  <a:pt x="64" y="318"/>
                </a:lnTo>
                <a:lnTo>
                  <a:pt x="77" y="318"/>
                </a:lnTo>
                <a:lnTo>
                  <a:pt x="359" y="318"/>
                </a:lnTo>
                <a:lnTo>
                  <a:pt x="375" y="318"/>
                </a:lnTo>
                <a:lnTo>
                  <a:pt x="389" y="312"/>
                </a:lnTo>
                <a:lnTo>
                  <a:pt x="403" y="304"/>
                </a:lnTo>
                <a:lnTo>
                  <a:pt x="414" y="296"/>
                </a:lnTo>
                <a:lnTo>
                  <a:pt x="425" y="285"/>
                </a:lnTo>
                <a:lnTo>
                  <a:pt x="431" y="271"/>
                </a:lnTo>
                <a:lnTo>
                  <a:pt x="436" y="257"/>
                </a:lnTo>
                <a:lnTo>
                  <a:pt x="439" y="240"/>
                </a:lnTo>
                <a:lnTo>
                  <a:pt x="439" y="78"/>
                </a:lnTo>
                <a:lnTo>
                  <a:pt x="436" y="61"/>
                </a:lnTo>
                <a:lnTo>
                  <a:pt x="431" y="47"/>
                </a:lnTo>
                <a:lnTo>
                  <a:pt x="425" y="34"/>
                </a:lnTo>
                <a:lnTo>
                  <a:pt x="414" y="22"/>
                </a:lnTo>
                <a:lnTo>
                  <a:pt x="403" y="14"/>
                </a:lnTo>
                <a:lnTo>
                  <a:pt x="389" y="6"/>
                </a:lnTo>
                <a:lnTo>
                  <a:pt x="375" y="0"/>
                </a:lnTo>
                <a:lnTo>
                  <a:pt x="359" y="0"/>
                </a:lnTo>
                <a:lnTo>
                  <a:pt x="77" y="0"/>
                </a:lnTo>
                <a:lnTo>
                  <a:pt x="64" y="0"/>
                </a:lnTo>
                <a:lnTo>
                  <a:pt x="47" y="6"/>
                </a:lnTo>
                <a:lnTo>
                  <a:pt x="33" y="14"/>
                </a:lnTo>
                <a:lnTo>
                  <a:pt x="22" y="22"/>
                </a:lnTo>
                <a:lnTo>
                  <a:pt x="14" y="34"/>
                </a:lnTo>
                <a:lnTo>
                  <a:pt x="6" y="47"/>
                </a:lnTo>
                <a:lnTo>
                  <a:pt x="3" y="61"/>
                </a:lnTo>
                <a:lnTo>
                  <a:pt x="0" y="78"/>
                </a:lnTo>
                <a:lnTo>
                  <a:pt x="0" y="240"/>
                </a:lnTo>
                <a:close/>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31757" name="Freeform 1037"/>
          <p:cNvSpPr>
            <a:spLocks/>
          </p:cNvSpPr>
          <p:nvPr/>
        </p:nvSpPr>
        <p:spPr bwMode="auto">
          <a:xfrm>
            <a:off x="3532188" y="5592763"/>
            <a:ext cx="1039812" cy="504825"/>
          </a:xfrm>
          <a:custGeom>
            <a:avLst/>
            <a:gdLst>
              <a:gd name="T0" fmla="*/ 0 w 655"/>
              <a:gd name="T1" fmla="*/ 381000 h 318"/>
              <a:gd name="T2" fmla="*/ 4762 w 655"/>
              <a:gd name="T3" fmla="*/ 407988 h 318"/>
              <a:gd name="T4" fmla="*/ 9525 w 655"/>
              <a:gd name="T5" fmla="*/ 430213 h 318"/>
              <a:gd name="T6" fmla="*/ 22225 w 655"/>
              <a:gd name="T7" fmla="*/ 452438 h 318"/>
              <a:gd name="T8" fmla="*/ 36512 w 655"/>
              <a:gd name="T9" fmla="*/ 469900 h 318"/>
              <a:gd name="T10" fmla="*/ 53975 w 655"/>
              <a:gd name="T11" fmla="*/ 482600 h 318"/>
              <a:gd name="T12" fmla="*/ 74612 w 655"/>
              <a:gd name="T13" fmla="*/ 495300 h 318"/>
              <a:gd name="T14" fmla="*/ 101600 w 655"/>
              <a:gd name="T15" fmla="*/ 504825 h 318"/>
              <a:gd name="T16" fmla="*/ 123825 w 655"/>
              <a:gd name="T17" fmla="*/ 504825 h 318"/>
              <a:gd name="T18" fmla="*/ 915987 w 655"/>
              <a:gd name="T19" fmla="*/ 504825 h 318"/>
              <a:gd name="T20" fmla="*/ 942975 w 655"/>
              <a:gd name="T21" fmla="*/ 504825 h 318"/>
              <a:gd name="T22" fmla="*/ 965200 w 655"/>
              <a:gd name="T23" fmla="*/ 495300 h 318"/>
              <a:gd name="T24" fmla="*/ 985837 w 655"/>
              <a:gd name="T25" fmla="*/ 482600 h 318"/>
              <a:gd name="T26" fmla="*/ 1004887 w 655"/>
              <a:gd name="T27" fmla="*/ 469900 h 318"/>
              <a:gd name="T28" fmla="*/ 1017587 w 655"/>
              <a:gd name="T29" fmla="*/ 452438 h 318"/>
              <a:gd name="T30" fmla="*/ 1030287 w 655"/>
              <a:gd name="T31" fmla="*/ 430213 h 318"/>
              <a:gd name="T32" fmla="*/ 1039812 w 655"/>
              <a:gd name="T33" fmla="*/ 407988 h 318"/>
              <a:gd name="T34" fmla="*/ 1039812 w 655"/>
              <a:gd name="T35" fmla="*/ 381000 h 318"/>
              <a:gd name="T36" fmla="*/ 1039812 w 655"/>
              <a:gd name="T37" fmla="*/ 123825 h 318"/>
              <a:gd name="T38" fmla="*/ 1039812 w 655"/>
              <a:gd name="T39" fmla="*/ 96838 h 318"/>
              <a:gd name="T40" fmla="*/ 1030287 w 655"/>
              <a:gd name="T41" fmla="*/ 74613 h 318"/>
              <a:gd name="T42" fmla="*/ 1017587 w 655"/>
              <a:gd name="T43" fmla="*/ 53975 h 318"/>
              <a:gd name="T44" fmla="*/ 1004887 w 655"/>
              <a:gd name="T45" fmla="*/ 34925 h 318"/>
              <a:gd name="T46" fmla="*/ 985837 w 655"/>
              <a:gd name="T47" fmla="*/ 22225 h 318"/>
              <a:gd name="T48" fmla="*/ 965200 w 655"/>
              <a:gd name="T49" fmla="*/ 9525 h 318"/>
              <a:gd name="T50" fmla="*/ 942975 w 655"/>
              <a:gd name="T51" fmla="*/ 0 h 318"/>
              <a:gd name="T52" fmla="*/ 915987 w 655"/>
              <a:gd name="T53" fmla="*/ 0 h 318"/>
              <a:gd name="T54" fmla="*/ 123825 w 655"/>
              <a:gd name="T55" fmla="*/ 0 h 318"/>
              <a:gd name="T56" fmla="*/ 101600 w 655"/>
              <a:gd name="T57" fmla="*/ 0 h 318"/>
              <a:gd name="T58" fmla="*/ 74612 w 655"/>
              <a:gd name="T59" fmla="*/ 9525 h 318"/>
              <a:gd name="T60" fmla="*/ 53975 w 655"/>
              <a:gd name="T61" fmla="*/ 22225 h 318"/>
              <a:gd name="T62" fmla="*/ 36512 w 655"/>
              <a:gd name="T63" fmla="*/ 34925 h 318"/>
              <a:gd name="T64" fmla="*/ 22225 w 655"/>
              <a:gd name="T65" fmla="*/ 53975 h 318"/>
              <a:gd name="T66" fmla="*/ 9525 w 655"/>
              <a:gd name="T67" fmla="*/ 74613 h 318"/>
              <a:gd name="T68" fmla="*/ 4762 w 655"/>
              <a:gd name="T69" fmla="*/ 96838 h 318"/>
              <a:gd name="T70" fmla="*/ 0 w 655"/>
              <a:gd name="T71" fmla="*/ 123825 h 318"/>
              <a:gd name="T72" fmla="*/ 0 w 655"/>
              <a:gd name="T73" fmla="*/ 381000 h 31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655" h="318">
                <a:moveTo>
                  <a:pt x="0" y="240"/>
                </a:moveTo>
                <a:lnTo>
                  <a:pt x="3" y="257"/>
                </a:lnTo>
                <a:lnTo>
                  <a:pt x="6" y="271"/>
                </a:lnTo>
                <a:lnTo>
                  <a:pt x="14" y="285"/>
                </a:lnTo>
                <a:lnTo>
                  <a:pt x="23" y="296"/>
                </a:lnTo>
                <a:lnTo>
                  <a:pt x="34" y="304"/>
                </a:lnTo>
                <a:lnTo>
                  <a:pt x="47" y="312"/>
                </a:lnTo>
                <a:lnTo>
                  <a:pt x="64" y="318"/>
                </a:lnTo>
                <a:lnTo>
                  <a:pt x="78" y="318"/>
                </a:lnTo>
                <a:lnTo>
                  <a:pt x="577" y="318"/>
                </a:lnTo>
                <a:lnTo>
                  <a:pt x="594" y="318"/>
                </a:lnTo>
                <a:lnTo>
                  <a:pt x="608" y="312"/>
                </a:lnTo>
                <a:lnTo>
                  <a:pt x="621" y="304"/>
                </a:lnTo>
                <a:lnTo>
                  <a:pt x="633" y="296"/>
                </a:lnTo>
                <a:lnTo>
                  <a:pt x="641" y="285"/>
                </a:lnTo>
                <a:lnTo>
                  <a:pt x="649" y="271"/>
                </a:lnTo>
                <a:lnTo>
                  <a:pt x="655" y="257"/>
                </a:lnTo>
                <a:lnTo>
                  <a:pt x="655" y="240"/>
                </a:lnTo>
                <a:lnTo>
                  <a:pt x="655" y="78"/>
                </a:lnTo>
                <a:lnTo>
                  <a:pt x="655" y="61"/>
                </a:lnTo>
                <a:lnTo>
                  <a:pt x="649" y="47"/>
                </a:lnTo>
                <a:lnTo>
                  <a:pt x="641" y="34"/>
                </a:lnTo>
                <a:lnTo>
                  <a:pt x="633" y="22"/>
                </a:lnTo>
                <a:lnTo>
                  <a:pt x="621" y="14"/>
                </a:lnTo>
                <a:lnTo>
                  <a:pt x="608" y="6"/>
                </a:lnTo>
                <a:lnTo>
                  <a:pt x="594" y="0"/>
                </a:lnTo>
                <a:lnTo>
                  <a:pt x="577" y="0"/>
                </a:lnTo>
                <a:lnTo>
                  <a:pt x="78" y="0"/>
                </a:lnTo>
                <a:lnTo>
                  <a:pt x="64" y="0"/>
                </a:lnTo>
                <a:lnTo>
                  <a:pt x="47" y="6"/>
                </a:lnTo>
                <a:lnTo>
                  <a:pt x="34" y="14"/>
                </a:lnTo>
                <a:lnTo>
                  <a:pt x="23" y="22"/>
                </a:lnTo>
                <a:lnTo>
                  <a:pt x="14" y="34"/>
                </a:lnTo>
                <a:lnTo>
                  <a:pt x="6" y="47"/>
                </a:lnTo>
                <a:lnTo>
                  <a:pt x="3" y="61"/>
                </a:lnTo>
                <a:lnTo>
                  <a:pt x="0" y="78"/>
                </a:lnTo>
                <a:lnTo>
                  <a:pt x="0" y="2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b="1"/>
          </a:p>
        </p:txBody>
      </p:sp>
      <p:sp>
        <p:nvSpPr>
          <p:cNvPr id="31758" name="Freeform 1038"/>
          <p:cNvSpPr>
            <a:spLocks/>
          </p:cNvSpPr>
          <p:nvPr/>
        </p:nvSpPr>
        <p:spPr bwMode="auto">
          <a:xfrm>
            <a:off x="3532188" y="5592763"/>
            <a:ext cx="1039812" cy="504825"/>
          </a:xfrm>
          <a:custGeom>
            <a:avLst/>
            <a:gdLst>
              <a:gd name="T0" fmla="*/ 0 w 655"/>
              <a:gd name="T1" fmla="*/ 381000 h 318"/>
              <a:gd name="T2" fmla="*/ 4762 w 655"/>
              <a:gd name="T3" fmla="*/ 407988 h 318"/>
              <a:gd name="T4" fmla="*/ 9525 w 655"/>
              <a:gd name="T5" fmla="*/ 430213 h 318"/>
              <a:gd name="T6" fmla="*/ 22225 w 655"/>
              <a:gd name="T7" fmla="*/ 452438 h 318"/>
              <a:gd name="T8" fmla="*/ 36512 w 655"/>
              <a:gd name="T9" fmla="*/ 469900 h 318"/>
              <a:gd name="T10" fmla="*/ 53975 w 655"/>
              <a:gd name="T11" fmla="*/ 482600 h 318"/>
              <a:gd name="T12" fmla="*/ 74612 w 655"/>
              <a:gd name="T13" fmla="*/ 495300 h 318"/>
              <a:gd name="T14" fmla="*/ 101600 w 655"/>
              <a:gd name="T15" fmla="*/ 504825 h 318"/>
              <a:gd name="T16" fmla="*/ 123825 w 655"/>
              <a:gd name="T17" fmla="*/ 504825 h 318"/>
              <a:gd name="T18" fmla="*/ 915987 w 655"/>
              <a:gd name="T19" fmla="*/ 504825 h 318"/>
              <a:gd name="T20" fmla="*/ 942975 w 655"/>
              <a:gd name="T21" fmla="*/ 504825 h 318"/>
              <a:gd name="T22" fmla="*/ 965200 w 655"/>
              <a:gd name="T23" fmla="*/ 495300 h 318"/>
              <a:gd name="T24" fmla="*/ 985837 w 655"/>
              <a:gd name="T25" fmla="*/ 482600 h 318"/>
              <a:gd name="T26" fmla="*/ 1004887 w 655"/>
              <a:gd name="T27" fmla="*/ 469900 h 318"/>
              <a:gd name="T28" fmla="*/ 1017587 w 655"/>
              <a:gd name="T29" fmla="*/ 452438 h 318"/>
              <a:gd name="T30" fmla="*/ 1030287 w 655"/>
              <a:gd name="T31" fmla="*/ 430213 h 318"/>
              <a:gd name="T32" fmla="*/ 1039812 w 655"/>
              <a:gd name="T33" fmla="*/ 407988 h 318"/>
              <a:gd name="T34" fmla="*/ 1039812 w 655"/>
              <a:gd name="T35" fmla="*/ 381000 h 318"/>
              <a:gd name="T36" fmla="*/ 1039812 w 655"/>
              <a:gd name="T37" fmla="*/ 123825 h 318"/>
              <a:gd name="T38" fmla="*/ 1039812 w 655"/>
              <a:gd name="T39" fmla="*/ 96838 h 318"/>
              <a:gd name="T40" fmla="*/ 1030287 w 655"/>
              <a:gd name="T41" fmla="*/ 74613 h 318"/>
              <a:gd name="T42" fmla="*/ 1017587 w 655"/>
              <a:gd name="T43" fmla="*/ 53975 h 318"/>
              <a:gd name="T44" fmla="*/ 1004887 w 655"/>
              <a:gd name="T45" fmla="*/ 34925 h 318"/>
              <a:gd name="T46" fmla="*/ 985837 w 655"/>
              <a:gd name="T47" fmla="*/ 22225 h 318"/>
              <a:gd name="T48" fmla="*/ 965200 w 655"/>
              <a:gd name="T49" fmla="*/ 9525 h 318"/>
              <a:gd name="T50" fmla="*/ 942975 w 655"/>
              <a:gd name="T51" fmla="*/ 0 h 318"/>
              <a:gd name="T52" fmla="*/ 915987 w 655"/>
              <a:gd name="T53" fmla="*/ 0 h 318"/>
              <a:gd name="T54" fmla="*/ 123825 w 655"/>
              <a:gd name="T55" fmla="*/ 0 h 318"/>
              <a:gd name="T56" fmla="*/ 101600 w 655"/>
              <a:gd name="T57" fmla="*/ 0 h 318"/>
              <a:gd name="T58" fmla="*/ 74612 w 655"/>
              <a:gd name="T59" fmla="*/ 9525 h 318"/>
              <a:gd name="T60" fmla="*/ 53975 w 655"/>
              <a:gd name="T61" fmla="*/ 22225 h 318"/>
              <a:gd name="T62" fmla="*/ 36512 w 655"/>
              <a:gd name="T63" fmla="*/ 34925 h 318"/>
              <a:gd name="T64" fmla="*/ 22225 w 655"/>
              <a:gd name="T65" fmla="*/ 53975 h 318"/>
              <a:gd name="T66" fmla="*/ 9525 w 655"/>
              <a:gd name="T67" fmla="*/ 74613 h 318"/>
              <a:gd name="T68" fmla="*/ 4762 w 655"/>
              <a:gd name="T69" fmla="*/ 96838 h 318"/>
              <a:gd name="T70" fmla="*/ 0 w 655"/>
              <a:gd name="T71" fmla="*/ 123825 h 318"/>
              <a:gd name="T72" fmla="*/ 0 w 655"/>
              <a:gd name="T73" fmla="*/ 381000 h 31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655" h="318">
                <a:moveTo>
                  <a:pt x="0" y="240"/>
                </a:moveTo>
                <a:lnTo>
                  <a:pt x="3" y="257"/>
                </a:lnTo>
                <a:lnTo>
                  <a:pt x="6" y="271"/>
                </a:lnTo>
                <a:lnTo>
                  <a:pt x="14" y="285"/>
                </a:lnTo>
                <a:lnTo>
                  <a:pt x="23" y="296"/>
                </a:lnTo>
                <a:lnTo>
                  <a:pt x="34" y="304"/>
                </a:lnTo>
                <a:lnTo>
                  <a:pt x="47" y="312"/>
                </a:lnTo>
                <a:lnTo>
                  <a:pt x="64" y="318"/>
                </a:lnTo>
                <a:lnTo>
                  <a:pt x="78" y="318"/>
                </a:lnTo>
                <a:lnTo>
                  <a:pt x="577" y="318"/>
                </a:lnTo>
                <a:lnTo>
                  <a:pt x="594" y="318"/>
                </a:lnTo>
                <a:lnTo>
                  <a:pt x="608" y="312"/>
                </a:lnTo>
                <a:lnTo>
                  <a:pt x="621" y="304"/>
                </a:lnTo>
                <a:lnTo>
                  <a:pt x="633" y="296"/>
                </a:lnTo>
                <a:lnTo>
                  <a:pt x="641" y="285"/>
                </a:lnTo>
                <a:lnTo>
                  <a:pt x="649" y="271"/>
                </a:lnTo>
                <a:lnTo>
                  <a:pt x="655" y="257"/>
                </a:lnTo>
                <a:lnTo>
                  <a:pt x="655" y="240"/>
                </a:lnTo>
                <a:lnTo>
                  <a:pt x="655" y="78"/>
                </a:lnTo>
                <a:lnTo>
                  <a:pt x="655" y="61"/>
                </a:lnTo>
                <a:lnTo>
                  <a:pt x="649" y="47"/>
                </a:lnTo>
                <a:lnTo>
                  <a:pt x="641" y="34"/>
                </a:lnTo>
                <a:lnTo>
                  <a:pt x="633" y="22"/>
                </a:lnTo>
                <a:lnTo>
                  <a:pt x="621" y="14"/>
                </a:lnTo>
                <a:lnTo>
                  <a:pt x="608" y="6"/>
                </a:lnTo>
                <a:lnTo>
                  <a:pt x="594" y="0"/>
                </a:lnTo>
                <a:lnTo>
                  <a:pt x="577" y="0"/>
                </a:lnTo>
                <a:lnTo>
                  <a:pt x="78" y="0"/>
                </a:lnTo>
                <a:lnTo>
                  <a:pt x="64" y="0"/>
                </a:lnTo>
                <a:lnTo>
                  <a:pt x="47" y="6"/>
                </a:lnTo>
                <a:lnTo>
                  <a:pt x="34" y="14"/>
                </a:lnTo>
                <a:lnTo>
                  <a:pt x="23" y="22"/>
                </a:lnTo>
                <a:lnTo>
                  <a:pt x="14" y="34"/>
                </a:lnTo>
                <a:lnTo>
                  <a:pt x="6" y="47"/>
                </a:lnTo>
                <a:lnTo>
                  <a:pt x="3" y="61"/>
                </a:lnTo>
                <a:lnTo>
                  <a:pt x="0" y="78"/>
                </a:lnTo>
                <a:lnTo>
                  <a:pt x="0" y="240"/>
                </a:lnTo>
                <a:close/>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31759" name="Freeform 1039"/>
          <p:cNvSpPr>
            <a:spLocks/>
          </p:cNvSpPr>
          <p:nvPr/>
        </p:nvSpPr>
        <p:spPr bwMode="auto">
          <a:xfrm>
            <a:off x="4733925" y="5592763"/>
            <a:ext cx="1949450" cy="504825"/>
          </a:xfrm>
          <a:custGeom>
            <a:avLst/>
            <a:gdLst>
              <a:gd name="T0" fmla="*/ 0 w 1228"/>
              <a:gd name="T1" fmla="*/ 381000 h 318"/>
              <a:gd name="T2" fmla="*/ 4763 w 1228"/>
              <a:gd name="T3" fmla="*/ 407988 h 318"/>
              <a:gd name="T4" fmla="*/ 12700 w 1228"/>
              <a:gd name="T5" fmla="*/ 430213 h 318"/>
              <a:gd name="T6" fmla="*/ 22225 w 1228"/>
              <a:gd name="T7" fmla="*/ 452438 h 318"/>
              <a:gd name="T8" fmla="*/ 39688 w 1228"/>
              <a:gd name="T9" fmla="*/ 469900 h 318"/>
              <a:gd name="T10" fmla="*/ 57150 w 1228"/>
              <a:gd name="T11" fmla="*/ 482600 h 318"/>
              <a:gd name="T12" fmla="*/ 77788 w 1228"/>
              <a:gd name="T13" fmla="*/ 495300 h 318"/>
              <a:gd name="T14" fmla="*/ 100013 w 1228"/>
              <a:gd name="T15" fmla="*/ 504825 h 318"/>
              <a:gd name="T16" fmla="*/ 127000 w 1228"/>
              <a:gd name="T17" fmla="*/ 504825 h 318"/>
              <a:gd name="T18" fmla="*/ 1822450 w 1228"/>
              <a:gd name="T19" fmla="*/ 504825 h 318"/>
              <a:gd name="T20" fmla="*/ 1849438 w 1228"/>
              <a:gd name="T21" fmla="*/ 504825 h 318"/>
              <a:gd name="T22" fmla="*/ 1870075 w 1228"/>
              <a:gd name="T23" fmla="*/ 495300 h 318"/>
              <a:gd name="T24" fmla="*/ 1892300 w 1228"/>
              <a:gd name="T25" fmla="*/ 482600 h 318"/>
              <a:gd name="T26" fmla="*/ 1909763 w 1228"/>
              <a:gd name="T27" fmla="*/ 469900 h 318"/>
              <a:gd name="T28" fmla="*/ 1927225 w 1228"/>
              <a:gd name="T29" fmla="*/ 452438 h 318"/>
              <a:gd name="T30" fmla="*/ 1936750 w 1228"/>
              <a:gd name="T31" fmla="*/ 430213 h 318"/>
              <a:gd name="T32" fmla="*/ 1944688 w 1228"/>
              <a:gd name="T33" fmla="*/ 407988 h 318"/>
              <a:gd name="T34" fmla="*/ 1949450 w 1228"/>
              <a:gd name="T35" fmla="*/ 381000 h 318"/>
              <a:gd name="T36" fmla="*/ 1949450 w 1228"/>
              <a:gd name="T37" fmla="*/ 123825 h 318"/>
              <a:gd name="T38" fmla="*/ 1944688 w 1228"/>
              <a:gd name="T39" fmla="*/ 96838 h 318"/>
              <a:gd name="T40" fmla="*/ 1936750 w 1228"/>
              <a:gd name="T41" fmla="*/ 74613 h 318"/>
              <a:gd name="T42" fmla="*/ 1927225 w 1228"/>
              <a:gd name="T43" fmla="*/ 53975 h 318"/>
              <a:gd name="T44" fmla="*/ 1909763 w 1228"/>
              <a:gd name="T45" fmla="*/ 34925 h 318"/>
              <a:gd name="T46" fmla="*/ 1892300 w 1228"/>
              <a:gd name="T47" fmla="*/ 22225 h 318"/>
              <a:gd name="T48" fmla="*/ 1870075 w 1228"/>
              <a:gd name="T49" fmla="*/ 9525 h 318"/>
              <a:gd name="T50" fmla="*/ 1849438 w 1228"/>
              <a:gd name="T51" fmla="*/ 0 h 318"/>
              <a:gd name="T52" fmla="*/ 1822450 w 1228"/>
              <a:gd name="T53" fmla="*/ 0 h 318"/>
              <a:gd name="T54" fmla="*/ 127000 w 1228"/>
              <a:gd name="T55" fmla="*/ 0 h 318"/>
              <a:gd name="T56" fmla="*/ 100013 w 1228"/>
              <a:gd name="T57" fmla="*/ 0 h 318"/>
              <a:gd name="T58" fmla="*/ 77788 w 1228"/>
              <a:gd name="T59" fmla="*/ 9525 h 318"/>
              <a:gd name="T60" fmla="*/ 57150 w 1228"/>
              <a:gd name="T61" fmla="*/ 22225 h 318"/>
              <a:gd name="T62" fmla="*/ 39688 w 1228"/>
              <a:gd name="T63" fmla="*/ 34925 h 318"/>
              <a:gd name="T64" fmla="*/ 22225 w 1228"/>
              <a:gd name="T65" fmla="*/ 53975 h 318"/>
              <a:gd name="T66" fmla="*/ 12700 w 1228"/>
              <a:gd name="T67" fmla="*/ 74613 h 318"/>
              <a:gd name="T68" fmla="*/ 4763 w 1228"/>
              <a:gd name="T69" fmla="*/ 96838 h 318"/>
              <a:gd name="T70" fmla="*/ 0 w 1228"/>
              <a:gd name="T71" fmla="*/ 123825 h 318"/>
              <a:gd name="T72" fmla="*/ 0 w 1228"/>
              <a:gd name="T73" fmla="*/ 381000 h 31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228" h="318">
                <a:moveTo>
                  <a:pt x="0" y="240"/>
                </a:moveTo>
                <a:lnTo>
                  <a:pt x="3" y="257"/>
                </a:lnTo>
                <a:lnTo>
                  <a:pt x="8" y="271"/>
                </a:lnTo>
                <a:lnTo>
                  <a:pt x="14" y="285"/>
                </a:lnTo>
                <a:lnTo>
                  <a:pt x="25" y="296"/>
                </a:lnTo>
                <a:lnTo>
                  <a:pt x="36" y="304"/>
                </a:lnTo>
                <a:lnTo>
                  <a:pt x="49" y="312"/>
                </a:lnTo>
                <a:lnTo>
                  <a:pt x="63" y="318"/>
                </a:lnTo>
                <a:lnTo>
                  <a:pt x="80" y="318"/>
                </a:lnTo>
                <a:lnTo>
                  <a:pt x="1148" y="318"/>
                </a:lnTo>
                <a:lnTo>
                  <a:pt x="1165" y="318"/>
                </a:lnTo>
                <a:lnTo>
                  <a:pt x="1178" y="312"/>
                </a:lnTo>
                <a:lnTo>
                  <a:pt x="1192" y="304"/>
                </a:lnTo>
                <a:lnTo>
                  <a:pt x="1203" y="296"/>
                </a:lnTo>
                <a:lnTo>
                  <a:pt x="1214" y="285"/>
                </a:lnTo>
                <a:lnTo>
                  <a:pt x="1220" y="271"/>
                </a:lnTo>
                <a:lnTo>
                  <a:pt x="1225" y="257"/>
                </a:lnTo>
                <a:lnTo>
                  <a:pt x="1228" y="240"/>
                </a:lnTo>
                <a:lnTo>
                  <a:pt x="1228" y="78"/>
                </a:lnTo>
                <a:lnTo>
                  <a:pt x="1225" y="61"/>
                </a:lnTo>
                <a:lnTo>
                  <a:pt x="1220" y="47"/>
                </a:lnTo>
                <a:lnTo>
                  <a:pt x="1214" y="34"/>
                </a:lnTo>
                <a:lnTo>
                  <a:pt x="1203" y="22"/>
                </a:lnTo>
                <a:lnTo>
                  <a:pt x="1192" y="14"/>
                </a:lnTo>
                <a:lnTo>
                  <a:pt x="1178" y="6"/>
                </a:lnTo>
                <a:lnTo>
                  <a:pt x="1165" y="0"/>
                </a:lnTo>
                <a:lnTo>
                  <a:pt x="1148" y="0"/>
                </a:lnTo>
                <a:lnTo>
                  <a:pt x="80" y="0"/>
                </a:lnTo>
                <a:lnTo>
                  <a:pt x="63" y="0"/>
                </a:lnTo>
                <a:lnTo>
                  <a:pt x="49" y="6"/>
                </a:lnTo>
                <a:lnTo>
                  <a:pt x="36" y="14"/>
                </a:lnTo>
                <a:lnTo>
                  <a:pt x="25" y="22"/>
                </a:lnTo>
                <a:lnTo>
                  <a:pt x="14" y="34"/>
                </a:lnTo>
                <a:lnTo>
                  <a:pt x="8" y="47"/>
                </a:lnTo>
                <a:lnTo>
                  <a:pt x="3" y="61"/>
                </a:lnTo>
                <a:lnTo>
                  <a:pt x="0" y="78"/>
                </a:lnTo>
                <a:lnTo>
                  <a:pt x="0" y="240"/>
                </a:lnTo>
                <a:close/>
              </a:path>
            </a:pathLst>
          </a:custGeom>
          <a:solidFill>
            <a:srgbClr val="BBE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b="1"/>
          </a:p>
        </p:txBody>
      </p:sp>
      <p:sp>
        <p:nvSpPr>
          <p:cNvPr id="31760" name="Freeform 1040"/>
          <p:cNvSpPr>
            <a:spLocks/>
          </p:cNvSpPr>
          <p:nvPr/>
        </p:nvSpPr>
        <p:spPr bwMode="auto">
          <a:xfrm>
            <a:off x="4733925" y="5592763"/>
            <a:ext cx="1949450" cy="504825"/>
          </a:xfrm>
          <a:custGeom>
            <a:avLst/>
            <a:gdLst>
              <a:gd name="T0" fmla="*/ 0 w 1228"/>
              <a:gd name="T1" fmla="*/ 381000 h 318"/>
              <a:gd name="T2" fmla="*/ 4763 w 1228"/>
              <a:gd name="T3" fmla="*/ 407988 h 318"/>
              <a:gd name="T4" fmla="*/ 12700 w 1228"/>
              <a:gd name="T5" fmla="*/ 430213 h 318"/>
              <a:gd name="T6" fmla="*/ 22225 w 1228"/>
              <a:gd name="T7" fmla="*/ 452438 h 318"/>
              <a:gd name="T8" fmla="*/ 39688 w 1228"/>
              <a:gd name="T9" fmla="*/ 469900 h 318"/>
              <a:gd name="T10" fmla="*/ 57150 w 1228"/>
              <a:gd name="T11" fmla="*/ 482600 h 318"/>
              <a:gd name="T12" fmla="*/ 77788 w 1228"/>
              <a:gd name="T13" fmla="*/ 495300 h 318"/>
              <a:gd name="T14" fmla="*/ 100013 w 1228"/>
              <a:gd name="T15" fmla="*/ 504825 h 318"/>
              <a:gd name="T16" fmla="*/ 127000 w 1228"/>
              <a:gd name="T17" fmla="*/ 504825 h 318"/>
              <a:gd name="T18" fmla="*/ 1822450 w 1228"/>
              <a:gd name="T19" fmla="*/ 504825 h 318"/>
              <a:gd name="T20" fmla="*/ 1849438 w 1228"/>
              <a:gd name="T21" fmla="*/ 504825 h 318"/>
              <a:gd name="T22" fmla="*/ 1870075 w 1228"/>
              <a:gd name="T23" fmla="*/ 495300 h 318"/>
              <a:gd name="T24" fmla="*/ 1892300 w 1228"/>
              <a:gd name="T25" fmla="*/ 482600 h 318"/>
              <a:gd name="T26" fmla="*/ 1909763 w 1228"/>
              <a:gd name="T27" fmla="*/ 469900 h 318"/>
              <a:gd name="T28" fmla="*/ 1927225 w 1228"/>
              <a:gd name="T29" fmla="*/ 452438 h 318"/>
              <a:gd name="T30" fmla="*/ 1936750 w 1228"/>
              <a:gd name="T31" fmla="*/ 430213 h 318"/>
              <a:gd name="T32" fmla="*/ 1944688 w 1228"/>
              <a:gd name="T33" fmla="*/ 407988 h 318"/>
              <a:gd name="T34" fmla="*/ 1949450 w 1228"/>
              <a:gd name="T35" fmla="*/ 381000 h 318"/>
              <a:gd name="T36" fmla="*/ 1949450 w 1228"/>
              <a:gd name="T37" fmla="*/ 123825 h 318"/>
              <a:gd name="T38" fmla="*/ 1944688 w 1228"/>
              <a:gd name="T39" fmla="*/ 96838 h 318"/>
              <a:gd name="T40" fmla="*/ 1936750 w 1228"/>
              <a:gd name="T41" fmla="*/ 74613 h 318"/>
              <a:gd name="T42" fmla="*/ 1927225 w 1228"/>
              <a:gd name="T43" fmla="*/ 53975 h 318"/>
              <a:gd name="T44" fmla="*/ 1909763 w 1228"/>
              <a:gd name="T45" fmla="*/ 34925 h 318"/>
              <a:gd name="T46" fmla="*/ 1892300 w 1228"/>
              <a:gd name="T47" fmla="*/ 22225 h 318"/>
              <a:gd name="T48" fmla="*/ 1870075 w 1228"/>
              <a:gd name="T49" fmla="*/ 9525 h 318"/>
              <a:gd name="T50" fmla="*/ 1849438 w 1228"/>
              <a:gd name="T51" fmla="*/ 0 h 318"/>
              <a:gd name="T52" fmla="*/ 1822450 w 1228"/>
              <a:gd name="T53" fmla="*/ 0 h 318"/>
              <a:gd name="T54" fmla="*/ 127000 w 1228"/>
              <a:gd name="T55" fmla="*/ 0 h 318"/>
              <a:gd name="T56" fmla="*/ 100013 w 1228"/>
              <a:gd name="T57" fmla="*/ 0 h 318"/>
              <a:gd name="T58" fmla="*/ 77788 w 1228"/>
              <a:gd name="T59" fmla="*/ 9525 h 318"/>
              <a:gd name="T60" fmla="*/ 57150 w 1228"/>
              <a:gd name="T61" fmla="*/ 22225 h 318"/>
              <a:gd name="T62" fmla="*/ 39688 w 1228"/>
              <a:gd name="T63" fmla="*/ 34925 h 318"/>
              <a:gd name="T64" fmla="*/ 22225 w 1228"/>
              <a:gd name="T65" fmla="*/ 53975 h 318"/>
              <a:gd name="T66" fmla="*/ 12700 w 1228"/>
              <a:gd name="T67" fmla="*/ 74613 h 318"/>
              <a:gd name="T68" fmla="*/ 4763 w 1228"/>
              <a:gd name="T69" fmla="*/ 96838 h 318"/>
              <a:gd name="T70" fmla="*/ 0 w 1228"/>
              <a:gd name="T71" fmla="*/ 123825 h 318"/>
              <a:gd name="T72" fmla="*/ 0 w 1228"/>
              <a:gd name="T73" fmla="*/ 381000 h 31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228" h="318">
                <a:moveTo>
                  <a:pt x="0" y="240"/>
                </a:moveTo>
                <a:lnTo>
                  <a:pt x="3" y="257"/>
                </a:lnTo>
                <a:lnTo>
                  <a:pt x="8" y="271"/>
                </a:lnTo>
                <a:lnTo>
                  <a:pt x="14" y="285"/>
                </a:lnTo>
                <a:lnTo>
                  <a:pt x="25" y="296"/>
                </a:lnTo>
                <a:lnTo>
                  <a:pt x="36" y="304"/>
                </a:lnTo>
                <a:lnTo>
                  <a:pt x="49" y="312"/>
                </a:lnTo>
                <a:lnTo>
                  <a:pt x="63" y="318"/>
                </a:lnTo>
                <a:lnTo>
                  <a:pt x="80" y="318"/>
                </a:lnTo>
                <a:lnTo>
                  <a:pt x="1148" y="318"/>
                </a:lnTo>
                <a:lnTo>
                  <a:pt x="1165" y="318"/>
                </a:lnTo>
                <a:lnTo>
                  <a:pt x="1178" y="312"/>
                </a:lnTo>
                <a:lnTo>
                  <a:pt x="1192" y="304"/>
                </a:lnTo>
                <a:lnTo>
                  <a:pt x="1203" y="296"/>
                </a:lnTo>
                <a:lnTo>
                  <a:pt x="1214" y="285"/>
                </a:lnTo>
                <a:lnTo>
                  <a:pt x="1220" y="271"/>
                </a:lnTo>
                <a:lnTo>
                  <a:pt x="1225" y="257"/>
                </a:lnTo>
                <a:lnTo>
                  <a:pt x="1228" y="240"/>
                </a:lnTo>
                <a:lnTo>
                  <a:pt x="1228" y="78"/>
                </a:lnTo>
                <a:lnTo>
                  <a:pt x="1225" y="61"/>
                </a:lnTo>
                <a:lnTo>
                  <a:pt x="1220" y="47"/>
                </a:lnTo>
                <a:lnTo>
                  <a:pt x="1214" y="34"/>
                </a:lnTo>
                <a:lnTo>
                  <a:pt x="1203" y="22"/>
                </a:lnTo>
                <a:lnTo>
                  <a:pt x="1192" y="14"/>
                </a:lnTo>
                <a:lnTo>
                  <a:pt x="1178" y="6"/>
                </a:lnTo>
                <a:lnTo>
                  <a:pt x="1165" y="0"/>
                </a:lnTo>
                <a:lnTo>
                  <a:pt x="1148" y="0"/>
                </a:lnTo>
                <a:lnTo>
                  <a:pt x="80" y="0"/>
                </a:lnTo>
                <a:lnTo>
                  <a:pt x="63" y="0"/>
                </a:lnTo>
                <a:lnTo>
                  <a:pt x="49" y="6"/>
                </a:lnTo>
                <a:lnTo>
                  <a:pt x="36" y="14"/>
                </a:lnTo>
                <a:lnTo>
                  <a:pt x="25" y="22"/>
                </a:lnTo>
                <a:lnTo>
                  <a:pt x="14" y="34"/>
                </a:lnTo>
                <a:lnTo>
                  <a:pt x="8" y="47"/>
                </a:lnTo>
                <a:lnTo>
                  <a:pt x="3" y="61"/>
                </a:lnTo>
                <a:lnTo>
                  <a:pt x="0" y="78"/>
                </a:lnTo>
                <a:lnTo>
                  <a:pt x="0" y="240"/>
                </a:lnTo>
                <a:close/>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31761" name="Freeform 1041"/>
          <p:cNvSpPr>
            <a:spLocks/>
          </p:cNvSpPr>
          <p:nvPr/>
        </p:nvSpPr>
        <p:spPr bwMode="auto">
          <a:xfrm>
            <a:off x="5224463" y="2736850"/>
            <a:ext cx="1165225" cy="504825"/>
          </a:xfrm>
          <a:custGeom>
            <a:avLst/>
            <a:gdLst>
              <a:gd name="T0" fmla="*/ 0 w 734"/>
              <a:gd name="T1" fmla="*/ 381000 h 318"/>
              <a:gd name="T2" fmla="*/ 0 w 734"/>
              <a:gd name="T3" fmla="*/ 407988 h 318"/>
              <a:gd name="T4" fmla="*/ 7938 w 734"/>
              <a:gd name="T5" fmla="*/ 430213 h 318"/>
              <a:gd name="T6" fmla="*/ 17463 w 734"/>
              <a:gd name="T7" fmla="*/ 452438 h 318"/>
              <a:gd name="T8" fmla="*/ 34925 w 734"/>
              <a:gd name="T9" fmla="*/ 469900 h 318"/>
              <a:gd name="T10" fmla="*/ 52388 w 734"/>
              <a:gd name="T11" fmla="*/ 487363 h 318"/>
              <a:gd name="T12" fmla="*/ 74613 w 734"/>
              <a:gd name="T13" fmla="*/ 495300 h 318"/>
              <a:gd name="T14" fmla="*/ 96838 w 734"/>
              <a:gd name="T15" fmla="*/ 504825 h 318"/>
              <a:gd name="T16" fmla="*/ 122238 w 734"/>
              <a:gd name="T17" fmla="*/ 504825 h 318"/>
              <a:gd name="T18" fmla="*/ 1042988 w 734"/>
              <a:gd name="T19" fmla="*/ 504825 h 318"/>
              <a:gd name="T20" fmla="*/ 1065213 w 734"/>
              <a:gd name="T21" fmla="*/ 504825 h 318"/>
              <a:gd name="T22" fmla="*/ 1090613 w 734"/>
              <a:gd name="T23" fmla="*/ 495300 h 318"/>
              <a:gd name="T24" fmla="*/ 1112838 w 734"/>
              <a:gd name="T25" fmla="*/ 487363 h 318"/>
              <a:gd name="T26" fmla="*/ 1130300 w 734"/>
              <a:gd name="T27" fmla="*/ 469900 h 318"/>
              <a:gd name="T28" fmla="*/ 1143000 w 734"/>
              <a:gd name="T29" fmla="*/ 452438 h 318"/>
              <a:gd name="T30" fmla="*/ 1157288 w 734"/>
              <a:gd name="T31" fmla="*/ 430213 h 318"/>
              <a:gd name="T32" fmla="*/ 1160463 w 734"/>
              <a:gd name="T33" fmla="*/ 407988 h 318"/>
              <a:gd name="T34" fmla="*/ 1165225 w 734"/>
              <a:gd name="T35" fmla="*/ 381000 h 318"/>
              <a:gd name="T36" fmla="*/ 1165225 w 734"/>
              <a:gd name="T37" fmla="*/ 123825 h 318"/>
              <a:gd name="T38" fmla="*/ 1160463 w 734"/>
              <a:gd name="T39" fmla="*/ 96838 h 318"/>
              <a:gd name="T40" fmla="*/ 1157288 w 734"/>
              <a:gd name="T41" fmla="*/ 74613 h 318"/>
              <a:gd name="T42" fmla="*/ 1143000 w 734"/>
              <a:gd name="T43" fmla="*/ 53975 h 318"/>
              <a:gd name="T44" fmla="*/ 1130300 w 734"/>
              <a:gd name="T45" fmla="*/ 36513 h 318"/>
              <a:gd name="T46" fmla="*/ 1112838 w 734"/>
              <a:gd name="T47" fmla="*/ 22225 h 318"/>
              <a:gd name="T48" fmla="*/ 1090613 w 734"/>
              <a:gd name="T49" fmla="*/ 9525 h 318"/>
              <a:gd name="T50" fmla="*/ 1065213 w 734"/>
              <a:gd name="T51" fmla="*/ 0 h 318"/>
              <a:gd name="T52" fmla="*/ 1042988 w 734"/>
              <a:gd name="T53" fmla="*/ 0 h 318"/>
              <a:gd name="T54" fmla="*/ 122238 w 734"/>
              <a:gd name="T55" fmla="*/ 0 h 318"/>
              <a:gd name="T56" fmla="*/ 96838 w 734"/>
              <a:gd name="T57" fmla="*/ 0 h 318"/>
              <a:gd name="T58" fmla="*/ 74613 w 734"/>
              <a:gd name="T59" fmla="*/ 9525 h 318"/>
              <a:gd name="T60" fmla="*/ 52388 w 734"/>
              <a:gd name="T61" fmla="*/ 22225 h 318"/>
              <a:gd name="T62" fmla="*/ 34925 w 734"/>
              <a:gd name="T63" fmla="*/ 36513 h 318"/>
              <a:gd name="T64" fmla="*/ 17463 w 734"/>
              <a:gd name="T65" fmla="*/ 53975 h 318"/>
              <a:gd name="T66" fmla="*/ 7938 w 734"/>
              <a:gd name="T67" fmla="*/ 74613 h 318"/>
              <a:gd name="T68" fmla="*/ 0 w 734"/>
              <a:gd name="T69" fmla="*/ 96838 h 318"/>
              <a:gd name="T70" fmla="*/ 0 w 734"/>
              <a:gd name="T71" fmla="*/ 123825 h 318"/>
              <a:gd name="T72" fmla="*/ 0 w 734"/>
              <a:gd name="T73" fmla="*/ 381000 h 31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734" h="318">
                <a:moveTo>
                  <a:pt x="0" y="240"/>
                </a:moveTo>
                <a:lnTo>
                  <a:pt x="0" y="257"/>
                </a:lnTo>
                <a:lnTo>
                  <a:pt x="5" y="271"/>
                </a:lnTo>
                <a:lnTo>
                  <a:pt x="11" y="285"/>
                </a:lnTo>
                <a:lnTo>
                  <a:pt x="22" y="296"/>
                </a:lnTo>
                <a:lnTo>
                  <a:pt x="33" y="307"/>
                </a:lnTo>
                <a:lnTo>
                  <a:pt x="47" y="312"/>
                </a:lnTo>
                <a:lnTo>
                  <a:pt x="61" y="318"/>
                </a:lnTo>
                <a:lnTo>
                  <a:pt x="77" y="318"/>
                </a:lnTo>
                <a:lnTo>
                  <a:pt x="657" y="318"/>
                </a:lnTo>
                <a:lnTo>
                  <a:pt x="671" y="318"/>
                </a:lnTo>
                <a:lnTo>
                  <a:pt x="687" y="312"/>
                </a:lnTo>
                <a:lnTo>
                  <a:pt x="701" y="307"/>
                </a:lnTo>
                <a:lnTo>
                  <a:pt x="712" y="296"/>
                </a:lnTo>
                <a:lnTo>
                  <a:pt x="720" y="285"/>
                </a:lnTo>
                <a:lnTo>
                  <a:pt x="729" y="271"/>
                </a:lnTo>
                <a:lnTo>
                  <a:pt x="731" y="257"/>
                </a:lnTo>
                <a:lnTo>
                  <a:pt x="734" y="240"/>
                </a:lnTo>
                <a:lnTo>
                  <a:pt x="734" y="78"/>
                </a:lnTo>
                <a:lnTo>
                  <a:pt x="731" y="61"/>
                </a:lnTo>
                <a:lnTo>
                  <a:pt x="729" y="47"/>
                </a:lnTo>
                <a:lnTo>
                  <a:pt x="720" y="34"/>
                </a:lnTo>
                <a:lnTo>
                  <a:pt x="712" y="23"/>
                </a:lnTo>
                <a:lnTo>
                  <a:pt x="701" y="14"/>
                </a:lnTo>
                <a:lnTo>
                  <a:pt x="687" y="6"/>
                </a:lnTo>
                <a:lnTo>
                  <a:pt x="671" y="0"/>
                </a:lnTo>
                <a:lnTo>
                  <a:pt x="657" y="0"/>
                </a:lnTo>
                <a:lnTo>
                  <a:pt x="77" y="0"/>
                </a:lnTo>
                <a:lnTo>
                  <a:pt x="61" y="0"/>
                </a:lnTo>
                <a:lnTo>
                  <a:pt x="47" y="6"/>
                </a:lnTo>
                <a:lnTo>
                  <a:pt x="33" y="14"/>
                </a:lnTo>
                <a:lnTo>
                  <a:pt x="22" y="23"/>
                </a:lnTo>
                <a:lnTo>
                  <a:pt x="11" y="34"/>
                </a:lnTo>
                <a:lnTo>
                  <a:pt x="5" y="47"/>
                </a:lnTo>
                <a:lnTo>
                  <a:pt x="0" y="61"/>
                </a:lnTo>
                <a:lnTo>
                  <a:pt x="0" y="78"/>
                </a:lnTo>
                <a:lnTo>
                  <a:pt x="0" y="240"/>
                </a:lnTo>
                <a:close/>
              </a:path>
            </a:pathLst>
          </a:custGeom>
          <a:solidFill>
            <a:srgbClr val="BBE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b="1"/>
          </a:p>
        </p:txBody>
      </p:sp>
      <p:sp>
        <p:nvSpPr>
          <p:cNvPr id="31762" name="Freeform 1042"/>
          <p:cNvSpPr>
            <a:spLocks/>
          </p:cNvSpPr>
          <p:nvPr/>
        </p:nvSpPr>
        <p:spPr bwMode="auto">
          <a:xfrm>
            <a:off x="5224463" y="2736850"/>
            <a:ext cx="1165225" cy="504825"/>
          </a:xfrm>
          <a:custGeom>
            <a:avLst/>
            <a:gdLst>
              <a:gd name="T0" fmla="*/ 0 w 734"/>
              <a:gd name="T1" fmla="*/ 381000 h 318"/>
              <a:gd name="T2" fmla="*/ 0 w 734"/>
              <a:gd name="T3" fmla="*/ 407988 h 318"/>
              <a:gd name="T4" fmla="*/ 7938 w 734"/>
              <a:gd name="T5" fmla="*/ 430213 h 318"/>
              <a:gd name="T6" fmla="*/ 17463 w 734"/>
              <a:gd name="T7" fmla="*/ 452438 h 318"/>
              <a:gd name="T8" fmla="*/ 34925 w 734"/>
              <a:gd name="T9" fmla="*/ 469900 h 318"/>
              <a:gd name="T10" fmla="*/ 52388 w 734"/>
              <a:gd name="T11" fmla="*/ 487363 h 318"/>
              <a:gd name="T12" fmla="*/ 74613 w 734"/>
              <a:gd name="T13" fmla="*/ 495300 h 318"/>
              <a:gd name="T14" fmla="*/ 96838 w 734"/>
              <a:gd name="T15" fmla="*/ 504825 h 318"/>
              <a:gd name="T16" fmla="*/ 122238 w 734"/>
              <a:gd name="T17" fmla="*/ 504825 h 318"/>
              <a:gd name="T18" fmla="*/ 1042988 w 734"/>
              <a:gd name="T19" fmla="*/ 504825 h 318"/>
              <a:gd name="T20" fmla="*/ 1065213 w 734"/>
              <a:gd name="T21" fmla="*/ 504825 h 318"/>
              <a:gd name="T22" fmla="*/ 1090613 w 734"/>
              <a:gd name="T23" fmla="*/ 495300 h 318"/>
              <a:gd name="T24" fmla="*/ 1112838 w 734"/>
              <a:gd name="T25" fmla="*/ 487363 h 318"/>
              <a:gd name="T26" fmla="*/ 1130300 w 734"/>
              <a:gd name="T27" fmla="*/ 469900 h 318"/>
              <a:gd name="T28" fmla="*/ 1143000 w 734"/>
              <a:gd name="T29" fmla="*/ 452438 h 318"/>
              <a:gd name="T30" fmla="*/ 1157288 w 734"/>
              <a:gd name="T31" fmla="*/ 430213 h 318"/>
              <a:gd name="T32" fmla="*/ 1160463 w 734"/>
              <a:gd name="T33" fmla="*/ 407988 h 318"/>
              <a:gd name="T34" fmla="*/ 1165225 w 734"/>
              <a:gd name="T35" fmla="*/ 381000 h 318"/>
              <a:gd name="T36" fmla="*/ 1165225 w 734"/>
              <a:gd name="T37" fmla="*/ 123825 h 318"/>
              <a:gd name="T38" fmla="*/ 1160463 w 734"/>
              <a:gd name="T39" fmla="*/ 96838 h 318"/>
              <a:gd name="T40" fmla="*/ 1157288 w 734"/>
              <a:gd name="T41" fmla="*/ 74613 h 318"/>
              <a:gd name="T42" fmla="*/ 1143000 w 734"/>
              <a:gd name="T43" fmla="*/ 53975 h 318"/>
              <a:gd name="T44" fmla="*/ 1130300 w 734"/>
              <a:gd name="T45" fmla="*/ 36513 h 318"/>
              <a:gd name="T46" fmla="*/ 1112838 w 734"/>
              <a:gd name="T47" fmla="*/ 22225 h 318"/>
              <a:gd name="T48" fmla="*/ 1090613 w 734"/>
              <a:gd name="T49" fmla="*/ 9525 h 318"/>
              <a:gd name="T50" fmla="*/ 1065213 w 734"/>
              <a:gd name="T51" fmla="*/ 0 h 318"/>
              <a:gd name="T52" fmla="*/ 1042988 w 734"/>
              <a:gd name="T53" fmla="*/ 0 h 318"/>
              <a:gd name="T54" fmla="*/ 122238 w 734"/>
              <a:gd name="T55" fmla="*/ 0 h 318"/>
              <a:gd name="T56" fmla="*/ 96838 w 734"/>
              <a:gd name="T57" fmla="*/ 0 h 318"/>
              <a:gd name="T58" fmla="*/ 74613 w 734"/>
              <a:gd name="T59" fmla="*/ 9525 h 318"/>
              <a:gd name="T60" fmla="*/ 52388 w 734"/>
              <a:gd name="T61" fmla="*/ 22225 h 318"/>
              <a:gd name="T62" fmla="*/ 34925 w 734"/>
              <a:gd name="T63" fmla="*/ 36513 h 318"/>
              <a:gd name="T64" fmla="*/ 17463 w 734"/>
              <a:gd name="T65" fmla="*/ 53975 h 318"/>
              <a:gd name="T66" fmla="*/ 7938 w 734"/>
              <a:gd name="T67" fmla="*/ 74613 h 318"/>
              <a:gd name="T68" fmla="*/ 0 w 734"/>
              <a:gd name="T69" fmla="*/ 96838 h 318"/>
              <a:gd name="T70" fmla="*/ 0 w 734"/>
              <a:gd name="T71" fmla="*/ 123825 h 318"/>
              <a:gd name="T72" fmla="*/ 0 w 734"/>
              <a:gd name="T73" fmla="*/ 381000 h 31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734" h="318">
                <a:moveTo>
                  <a:pt x="0" y="240"/>
                </a:moveTo>
                <a:lnTo>
                  <a:pt x="0" y="257"/>
                </a:lnTo>
                <a:lnTo>
                  <a:pt x="5" y="271"/>
                </a:lnTo>
                <a:lnTo>
                  <a:pt x="11" y="285"/>
                </a:lnTo>
                <a:lnTo>
                  <a:pt x="22" y="296"/>
                </a:lnTo>
                <a:lnTo>
                  <a:pt x="33" y="307"/>
                </a:lnTo>
                <a:lnTo>
                  <a:pt x="47" y="312"/>
                </a:lnTo>
                <a:lnTo>
                  <a:pt x="61" y="318"/>
                </a:lnTo>
                <a:lnTo>
                  <a:pt x="77" y="318"/>
                </a:lnTo>
                <a:lnTo>
                  <a:pt x="657" y="318"/>
                </a:lnTo>
                <a:lnTo>
                  <a:pt x="671" y="318"/>
                </a:lnTo>
                <a:lnTo>
                  <a:pt x="687" y="312"/>
                </a:lnTo>
                <a:lnTo>
                  <a:pt x="701" y="307"/>
                </a:lnTo>
                <a:lnTo>
                  <a:pt x="712" y="296"/>
                </a:lnTo>
                <a:lnTo>
                  <a:pt x="720" y="285"/>
                </a:lnTo>
                <a:lnTo>
                  <a:pt x="729" y="271"/>
                </a:lnTo>
                <a:lnTo>
                  <a:pt x="731" y="257"/>
                </a:lnTo>
                <a:lnTo>
                  <a:pt x="734" y="240"/>
                </a:lnTo>
                <a:lnTo>
                  <a:pt x="734" y="78"/>
                </a:lnTo>
                <a:lnTo>
                  <a:pt x="731" y="61"/>
                </a:lnTo>
                <a:lnTo>
                  <a:pt x="729" y="47"/>
                </a:lnTo>
                <a:lnTo>
                  <a:pt x="720" y="34"/>
                </a:lnTo>
                <a:lnTo>
                  <a:pt x="712" y="23"/>
                </a:lnTo>
                <a:lnTo>
                  <a:pt x="701" y="14"/>
                </a:lnTo>
                <a:lnTo>
                  <a:pt x="687" y="6"/>
                </a:lnTo>
                <a:lnTo>
                  <a:pt x="671" y="0"/>
                </a:lnTo>
                <a:lnTo>
                  <a:pt x="657" y="0"/>
                </a:lnTo>
                <a:lnTo>
                  <a:pt x="77" y="0"/>
                </a:lnTo>
                <a:lnTo>
                  <a:pt x="61" y="0"/>
                </a:lnTo>
                <a:lnTo>
                  <a:pt x="47" y="6"/>
                </a:lnTo>
                <a:lnTo>
                  <a:pt x="33" y="14"/>
                </a:lnTo>
                <a:lnTo>
                  <a:pt x="22" y="23"/>
                </a:lnTo>
                <a:lnTo>
                  <a:pt x="11" y="34"/>
                </a:lnTo>
                <a:lnTo>
                  <a:pt x="5" y="47"/>
                </a:lnTo>
                <a:lnTo>
                  <a:pt x="0" y="61"/>
                </a:lnTo>
                <a:lnTo>
                  <a:pt x="0" y="78"/>
                </a:lnTo>
                <a:lnTo>
                  <a:pt x="0" y="240"/>
                </a:lnTo>
                <a:close/>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31763" name="Line 1043"/>
          <p:cNvSpPr>
            <a:spLocks noChangeShapeType="1"/>
          </p:cNvSpPr>
          <p:nvPr/>
        </p:nvSpPr>
        <p:spPr bwMode="auto">
          <a:xfrm>
            <a:off x="2994025" y="941388"/>
            <a:ext cx="1588" cy="144462"/>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764" name="Line 1044"/>
          <p:cNvSpPr>
            <a:spLocks noChangeShapeType="1"/>
          </p:cNvSpPr>
          <p:nvPr/>
        </p:nvSpPr>
        <p:spPr bwMode="auto">
          <a:xfrm>
            <a:off x="2994025" y="1292225"/>
            <a:ext cx="1588" cy="134938"/>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765" name="Line 1045"/>
          <p:cNvSpPr>
            <a:spLocks noChangeShapeType="1"/>
          </p:cNvSpPr>
          <p:nvPr/>
        </p:nvSpPr>
        <p:spPr bwMode="auto">
          <a:xfrm>
            <a:off x="2994025" y="1984375"/>
            <a:ext cx="1588" cy="134938"/>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766" name="Line 1046"/>
          <p:cNvSpPr>
            <a:spLocks noChangeShapeType="1"/>
          </p:cNvSpPr>
          <p:nvPr/>
        </p:nvSpPr>
        <p:spPr bwMode="auto">
          <a:xfrm>
            <a:off x="2994025" y="2335213"/>
            <a:ext cx="1588" cy="134937"/>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767" name="Line 1047"/>
          <p:cNvSpPr>
            <a:spLocks noChangeShapeType="1"/>
          </p:cNvSpPr>
          <p:nvPr/>
        </p:nvSpPr>
        <p:spPr bwMode="auto">
          <a:xfrm>
            <a:off x="2994025" y="1628775"/>
            <a:ext cx="1588" cy="136525"/>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768" name="Line 1048"/>
          <p:cNvSpPr>
            <a:spLocks noChangeShapeType="1"/>
          </p:cNvSpPr>
          <p:nvPr/>
        </p:nvSpPr>
        <p:spPr bwMode="auto">
          <a:xfrm>
            <a:off x="2994025" y="1292225"/>
            <a:ext cx="1588" cy="134938"/>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769" name="Freeform 1049"/>
          <p:cNvSpPr>
            <a:spLocks/>
          </p:cNvSpPr>
          <p:nvPr/>
        </p:nvSpPr>
        <p:spPr bwMode="auto">
          <a:xfrm>
            <a:off x="3243263" y="1563688"/>
            <a:ext cx="285750" cy="74612"/>
          </a:xfrm>
          <a:custGeom>
            <a:avLst/>
            <a:gdLst>
              <a:gd name="T0" fmla="*/ 79375 w 180"/>
              <a:gd name="T1" fmla="*/ 74612 h 47"/>
              <a:gd name="T2" fmla="*/ 0 w 180"/>
              <a:gd name="T3" fmla="*/ 0 h 47"/>
              <a:gd name="T4" fmla="*/ 285750 w 180"/>
              <a:gd name="T5" fmla="*/ 0 h 47"/>
              <a:gd name="T6" fmla="*/ 0 60000 65536"/>
              <a:gd name="T7" fmla="*/ 0 60000 65536"/>
              <a:gd name="T8" fmla="*/ 0 60000 65536"/>
            </a:gdLst>
            <a:ahLst/>
            <a:cxnLst>
              <a:cxn ang="T6">
                <a:pos x="T0" y="T1"/>
              </a:cxn>
              <a:cxn ang="T7">
                <a:pos x="T2" y="T3"/>
              </a:cxn>
              <a:cxn ang="T8">
                <a:pos x="T4" y="T5"/>
              </a:cxn>
            </a:cxnLst>
            <a:rect l="0" t="0" r="r" b="b"/>
            <a:pathLst>
              <a:path w="180" h="47">
                <a:moveTo>
                  <a:pt x="50" y="47"/>
                </a:moveTo>
                <a:lnTo>
                  <a:pt x="0" y="0"/>
                </a:lnTo>
                <a:lnTo>
                  <a:pt x="180" y="0"/>
                </a:lnTo>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31770" name="Freeform 1050"/>
          <p:cNvSpPr>
            <a:spLocks/>
          </p:cNvSpPr>
          <p:nvPr/>
        </p:nvSpPr>
        <p:spPr bwMode="auto">
          <a:xfrm>
            <a:off x="3232150" y="1436688"/>
            <a:ext cx="279400" cy="74612"/>
          </a:xfrm>
          <a:custGeom>
            <a:avLst/>
            <a:gdLst>
              <a:gd name="T0" fmla="*/ 200473 w 177"/>
              <a:gd name="T1" fmla="*/ 0 h 47"/>
              <a:gd name="T2" fmla="*/ 279400 w 177"/>
              <a:gd name="T3" fmla="*/ 74612 h 47"/>
              <a:gd name="T4" fmla="*/ 0 w 177"/>
              <a:gd name="T5" fmla="*/ 74612 h 47"/>
              <a:gd name="T6" fmla="*/ 0 60000 65536"/>
              <a:gd name="T7" fmla="*/ 0 60000 65536"/>
              <a:gd name="T8" fmla="*/ 0 60000 65536"/>
            </a:gdLst>
            <a:ahLst/>
            <a:cxnLst>
              <a:cxn ang="T6">
                <a:pos x="T0" y="T1"/>
              </a:cxn>
              <a:cxn ang="T7">
                <a:pos x="T2" y="T3"/>
              </a:cxn>
              <a:cxn ang="T8">
                <a:pos x="T4" y="T5"/>
              </a:cxn>
            </a:cxnLst>
            <a:rect l="0" t="0" r="r" b="b"/>
            <a:pathLst>
              <a:path w="177" h="47">
                <a:moveTo>
                  <a:pt x="127" y="0"/>
                </a:moveTo>
                <a:lnTo>
                  <a:pt x="177" y="47"/>
                </a:lnTo>
                <a:lnTo>
                  <a:pt x="0" y="47"/>
                </a:lnTo>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31771" name="Freeform 1051"/>
          <p:cNvSpPr>
            <a:spLocks/>
          </p:cNvSpPr>
          <p:nvPr/>
        </p:nvSpPr>
        <p:spPr bwMode="auto">
          <a:xfrm>
            <a:off x="3870325" y="3311525"/>
            <a:ext cx="74613" cy="206375"/>
          </a:xfrm>
          <a:custGeom>
            <a:avLst/>
            <a:gdLst>
              <a:gd name="T0" fmla="*/ 0 w 47"/>
              <a:gd name="T1" fmla="*/ 127000 h 130"/>
              <a:gd name="T2" fmla="*/ 74613 w 47"/>
              <a:gd name="T3" fmla="*/ 206375 h 130"/>
              <a:gd name="T4" fmla="*/ 74613 w 47"/>
              <a:gd name="T5" fmla="*/ 0 h 130"/>
              <a:gd name="T6" fmla="*/ 0 60000 65536"/>
              <a:gd name="T7" fmla="*/ 0 60000 65536"/>
              <a:gd name="T8" fmla="*/ 0 60000 65536"/>
            </a:gdLst>
            <a:ahLst/>
            <a:cxnLst>
              <a:cxn ang="T6">
                <a:pos x="T0" y="T1"/>
              </a:cxn>
              <a:cxn ang="T7">
                <a:pos x="T2" y="T3"/>
              </a:cxn>
              <a:cxn ang="T8">
                <a:pos x="T4" y="T5"/>
              </a:cxn>
            </a:cxnLst>
            <a:rect l="0" t="0" r="r" b="b"/>
            <a:pathLst>
              <a:path w="47" h="130">
                <a:moveTo>
                  <a:pt x="0" y="80"/>
                </a:moveTo>
                <a:lnTo>
                  <a:pt x="47" y="130"/>
                </a:lnTo>
                <a:lnTo>
                  <a:pt x="47" y="0"/>
                </a:lnTo>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31772" name="Freeform 1052"/>
          <p:cNvSpPr>
            <a:spLocks/>
          </p:cNvSpPr>
          <p:nvPr/>
        </p:nvSpPr>
        <p:spPr bwMode="auto">
          <a:xfrm>
            <a:off x="3997325" y="3324225"/>
            <a:ext cx="74613" cy="211138"/>
          </a:xfrm>
          <a:custGeom>
            <a:avLst/>
            <a:gdLst>
              <a:gd name="T0" fmla="*/ 74613 w 47"/>
              <a:gd name="T1" fmla="*/ 79375 h 133"/>
              <a:gd name="T2" fmla="*/ 0 w 47"/>
              <a:gd name="T3" fmla="*/ 0 h 133"/>
              <a:gd name="T4" fmla="*/ 0 w 47"/>
              <a:gd name="T5" fmla="*/ 211138 h 133"/>
              <a:gd name="T6" fmla="*/ 0 60000 65536"/>
              <a:gd name="T7" fmla="*/ 0 60000 65536"/>
              <a:gd name="T8" fmla="*/ 0 60000 65536"/>
            </a:gdLst>
            <a:ahLst/>
            <a:cxnLst>
              <a:cxn ang="T6">
                <a:pos x="T0" y="T1"/>
              </a:cxn>
              <a:cxn ang="T7">
                <a:pos x="T2" y="T3"/>
              </a:cxn>
              <a:cxn ang="T8">
                <a:pos x="T4" y="T5"/>
              </a:cxn>
            </a:cxnLst>
            <a:rect l="0" t="0" r="r" b="b"/>
            <a:pathLst>
              <a:path w="47" h="133">
                <a:moveTo>
                  <a:pt x="47" y="50"/>
                </a:moveTo>
                <a:lnTo>
                  <a:pt x="0" y="0"/>
                </a:lnTo>
                <a:lnTo>
                  <a:pt x="0" y="133"/>
                </a:lnTo>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31773" name="Freeform 1053"/>
          <p:cNvSpPr>
            <a:spLocks/>
          </p:cNvSpPr>
          <p:nvPr/>
        </p:nvSpPr>
        <p:spPr bwMode="auto">
          <a:xfrm>
            <a:off x="2919413" y="2890838"/>
            <a:ext cx="74612" cy="517525"/>
          </a:xfrm>
          <a:custGeom>
            <a:avLst/>
            <a:gdLst>
              <a:gd name="T0" fmla="*/ 0 w 47"/>
              <a:gd name="T1" fmla="*/ 319088 h 326"/>
              <a:gd name="T2" fmla="*/ 74612 w 47"/>
              <a:gd name="T3" fmla="*/ 517525 h 326"/>
              <a:gd name="T4" fmla="*/ 74612 w 47"/>
              <a:gd name="T5" fmla="*/ 0 h 326"/>
              <a:gd name="T6" fmla="*/ 0 60000 65536"/>
              <a:gd name="T7" fmla="*/ 0 60000 65536"/>
              <a:gd name="T8" fmla="*/ 0 60000 65536"/>
            </a:gdLst>
            <a:ahLst/>
            <a:cxnLst>
              <a:cxn ang="T6">
                <a:pos x="T0" y="T1"/>
              </a:cxn>
              <a:cxn ang="T7">
                <a:pos x="T2" y="T3"/>
              </a:cxn>
              <a:cxn ang="T8">
                <a:pos x="T4" y="T5"/>
              </a:cxn>
            </a:cxnLst>
            <a:rect l="0" t="0" r="r" b="b"/>
            <a:pathLst>
              <a:path w="47" h="326">
                <a:moveTo>
                  <a:pt x="0" y="201"/>
                </a:moveTo>
                <a:lnTo>
                  <a:pt x="47" y="326"/>
                </a:lnTo>
                <a:lnTo>
                  <a:pt x="47" y="0"/>
                </a:lnTo>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31774" name="Freeform 1054"/>
          <p:cNvSpPr>
            <a:spLocks/>
          </p:cNvSpPr>
          <p:nvPr/>
        </p:nvSpPr>
        <p:spPr bwMode="auto">
          <a:xfrm>
            <a:off x="3059113" y="2886075"/>
            <a:ext cx="74612" cy="263525"/>
          </a:xfrm>
          <a:custGeom>
            <a:avLst/>
            <a:gdLst>
              <a:gd name="T0" fmla="*/ 74612 w 47"/>
              <a:gd name="T1" fmla="*/ 39688 h 166"/>
              <a:gd name="T2" fmla="*/ 0 w 47"/>
              <a:gd name="T3" fmla="*/ 0 h 166"/>
              <a:gd name="T4" fmla="*/ 0 w 47"/>
              <a:gd name="T5" fmla="*/ 263525 h 166"/>
              <a:gd name="T6" fmla="*/ 0 60000 65536"/>
              <a:gd name="T7" fmla="*/ 0 60000 65536"/>
              <a:gd name="T8" fmla="*/ 0 60000 65536"/>
            </a:gdLst>
            <a:ahLst/>
            <a:cxnLst>
              <a:cxn ang="T6">
                <a:pos x="T0" y="T1"/>
              </a:cxn>
              <a:cxn ang="T7">
                <a:pos x="T2" y="T3"/>
              </a:cxn>
              <a:cxn ang="T8">
                <a:pos x="T4" y="T5"/>
              </a:cxn>
            </a:cxnLst>
            <a:rect l="0" t="0" r="r" b="b"/>
            <a:pathLst>
              <a:path w="47" h="166">
                <a:moveTo>
                  <a:pt x="47" y="25"/>
                </a:moveTo>
                <a:lnTo>
                  <a:pt x="0" y="0"/>
                </a:lnTo>
                <a:lnTo>
                  <a:pt x="0" y="166"/>
                </a:lnTo>
              </a:path>
            </a:pathLst>
          </a:custGeom>
          <a:noFill/>
          <a:ln w="9525">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31775" name="Line 1055"/>
          <p:cNvSpPr>
            <a:spLocks noChangeShapeType="1"/>
          </p:cNvSpPr>
          <p:nvPr/>
        </p:nvSpPr>
        <p:spPr bwMode="auto">
          <a:xfrm>
            <a:off x="2971800" y="3771900"/>
            <a:ext cx="1588" cy="144463"/>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776" name="Line 1056"/>
          <p:cNvSpPr>
            <a:spLocks noChangeShapeType="1"/>
          </p:cNvSpPr>
          <p:nvPr/>
        </p:nvSpPr>
        <p:spPr bwMode="auto">
          <a:xfrm>
            <a:off x="2971800" y="4121150"/>
            <a:ext cx="1588" cy="136525"/>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777" name="Line 1057"/>
          <p:cNvSpPr>
            <a:spLocks noChangeShapeType="1"/>
          </p:cNvSpPr>
          <p:nvPr/>
        </p:nvSpPr>
        <p:spPr bwMode="auto">
          <a:xfrm>
            <a:off x="2971800" y="4813300"/>
            <a:ext cx="1588" cy="136525"/>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778" name="Line 1058"/>
          <p:cNvSpPr>
            <a:spLocks noChangeShapeType="1"/>
          </p:cNvSpPr>
          <p:nvPr/>
        </p:nvSpPr>
        <p:spPr bwMode="auto">
          <a:xfrm>
            <a:off x="2971800" y="5164138"/>
            <a:ext cx="1588" cy="136525"/>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779" name="Line 1059"/>
          <p:cNvSpPr>
            <a:spLocks noChangeShapeType="1"/>
          </p:cNvSpPr>
          <p:nvPr/>
        </p:nvSpPr>
        <p:spPr bwMode="auto">
          <a:xfrm>
            <a:off x="2971800" y="4459288"/>
            <a:ext cx="1588" cy="134937"/>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780" name="Line 1060"/>
          <p:cNvSpPr>
            <a:spLocks noChangeShapeType="1"/>
          </p:cNvSpPr>
          <p:nvPr/>
        </p:nvSpPr>
        <p:spPr bwMode="auto">
          <a:xfrm>
            <a:off x="2971800" y="4121150"/>
            <a:ext cx="1588" cy="136525"/>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781" name="Line 1061"/>
          <p:cNvSpPr>
            <a:spLocks noChangeShapeType="1"/>
          </p:cNvSpPr>
          <p:nvPr/>
        </p:nvSpPr>
        <p:spPr bwMode="auto">
          <a:xfrm flipH="1">
            <a:off x="3979863" y="823913"/>
            <a:ext cx="171450" cy="1587"/>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782" name="Line 1062"/>
          <p:cNvSpPr>
            <a:spLocks noChangeShapeType="1"/>
          </p:cNvSpPr>
          <p:nvPr/>
        </p:nvSpPr>
        <p:spPr bwMode="auto">
          <a:xfrm flipH="1">
            <a:off x="3979863" y="871538"/>
            <a:ext cx="171450" cy="1587"/>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783" name="Line 1063"/>
          <p:cNvSpPr>
            <a:spLocks noChangeShapeType="1"/>
          </p:cNvSpPr>
          <p:nvPr/>
        </p:nvSpPr>
        <p:spPr bwMode="auto">
          <a:xfrm flipH="1">
            <a:off x="5416550" y="1160463"/>
            <a:ext cx="166688" cy="1587"/>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784" name="Line 1064"/>
          <p:cNvSpPr>
            <a:spLocks noChangeShapeType="1"/>
          </p:cNvSpPr>
          <p:nvPr/>
        </p:nvSpPr>
        <p:spPr bwMode="auto">
          <a:xfrm flipH="1">
            <a:off x="5416550" y="1208088"/>
            <a:ext cx="166688" cy="1587"/>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785" name="Line 1065"/>
          <p:cNvSpPr>
            <a:spLocks noChangeShapeType="1"/>
          </p:cNvSpPr>
          <p:nvPr/>
        </p:nvSpPr>
        <p:spPr bwMode="auto">
          <a:xfrm>
            <a:off x="3887788" y="941388"/>
            <a:ext cx="1587" cy="144462"/>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786" name="Line 1066"/>
          <p:cNvSpPr>
            <a:spLocks noChangeShapeType="1"/>
          </p:cNvSpPr>
          <p:nvPr/>
        </p:nvSpPr>
        <p:spPr bwMode="auto">
          <a:xfrm>
            <a:off x="3887788" y="1292225"/>
            <a:ext cx="1587" cy="134938"/>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787" name="Line 1067"/>
          <p:cNvSpPr>
            <a:spLocks noChangeShapeType="1"/>
          </p:cNvSpPr>
          <p:nvPr/>
        </p:nvSpPr>
        <p:spPr bwMode="auto">
          <a:xfrm>
            <a:off x="3887788" y="1984375"/>
            <a:ext cx="1587" cy="134938"/>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788" name="Line 1068"/>
          <p:cNvSpPr>
            <a:spLocks noChangeShapeType="1"/>
          </p:cNvSpPr>
          <p:nvPr/>
        </p:nvSpPr>
        <p:spPr bwMode="auto">
          <a:xfrm>
            <a:off x="3887788" y="2335213"/>
            <a:ext cx="1587" cy="134937"/>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789" name="Line 1069"/>
          <p:cNvSpPr>
            <a:spLocks noChangeShapeType="1"/>
          </p:cNvSpPr>
          <p:nvPr/>
        </p:nvSpPr>
        <p:spPr bwMode="auto">
          <a:xfrm>
            <a:off x="3887788" y="1628775"/>
            <a:ext cx="1587" cy="136525"/>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790" name="Line 1070"/>
          <p:cNvSpPr>
            <a:spLocks noChangeShapeType="1"/>
          </p:cNvSpPr>
          <p:nvPr/>
        </p:nvSpPr>
        <p:spPr bwMode="auto">
          <a:xfrm>
            <a:off x="3887788" y="1292225"/>
            <a:ext cx="1587" cy="134938"/>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791" name="Freeform 1071"/>
          <p:cNvSpPr>
            <a:spLocks/>
          </p:cNvSpPr>
          <p:nvPr/>
        </p:nvSpPr>
        <p:spPr bwMode="auto">
          <a:xfrm>
            <a:off x="4102100" y="1563688"/>
            <a:ext cx="455613" cy="74612"/>
          </a:xfrm>
          <a:custGeom>
            <a:avLst/>
            <a:gdLst>
              <a:gd name="T0" fmla="*/ 79375 w 287"/>
              <a:gd name="T1" fmla="*/ 74612 h 47"/>
              <a:gd name="T2" fmla="*/ 0 w 287"/>
              <a:gd name="T3" fmla="*/ 0 h 47"/>
              <a:gd name="T4" fmla="*/ 455613 w 287"/>
              <a:gd name="T5" fmla="*/ 0 h 47"/>
              <a:gd name="T6" fmla="*/ 0 60000 65536"/>
              <a:gd name="T7" fmla="*/ 0 60000 65536"/>
              <a:gd name="T8" fmla="*/ 0 60000 65536"/>
            </a:gdLst>
            <a:ahLst/>
            <a:cxnLst>
              <a:cxn ang="T6">
                <a:pos x="T0" y="T1"/>
              </a:cxn>
              <a:cxn ang="T7">
                <a:pos x="T2" y="T3"/>
              </a:cxn>
              <a:cxn ang="T8">
                <a:pos x="T4" y="T5"/>
              </a:cxn>
            </a:cxnLst>
            <a:rect l="0" t="0" r="r" b="b"/>
            <a:pathLst>
              <a:path w="287" h="47">
                <a:moveTo>
                  <a:pt x="50" y="47"/>
                </a:moveTo>
                <a:lnTo>
                  <a:pt x="0" y="0"/>
                </a:lnTo>
                <a:lnTo>
                  <a:pt x="287" y="0"/>
                </a:lnTo>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31792" name="Freeform 1072"/>
          <p:cNvSpPr>
            <a:spLocks/>
          </p:cNvSpPr>
          <p:nvPr/>
        </p:nvSpPr>
        <p:spPr bwMode="auto">
          <a:xfrm>
            <a:off x="4079875" y="1441450"/>
            <a:ext cx="930275" cy="69850"/>
          </a:xfrm>
          <a:custGeom>
            <a:avLst/>
            <a:gdLst>
              <a:gd name="T0" fmla="*/ 846138 w 586"/>
              <a:gd name="T1" fmla="*/ 0 h 44"/>
              <a:gd name="T2" fmla="*/ 930275 w 586"/>
              <a:gd name="T3" fmla="*/ 69850 h 44"/>
              <a:gd name="T4" fmla="*/ 0 w 586"/>
              <a:gd name="T5" fmla="*/ 69850 h 44"/>
              <a:gd name="T6" fmla="*/ 0 60000 65536"/>
              <a:gd name="T7" fmla="*/ 0 60000 65536"/>
              <a:gd name="T8" fmla="*/ 0 60000 65536"/>
            </a:gdLst>
            <a:ahLst/>
            <a:cxnLst>
              <a:cxn ang="T6">
                <a:pos x="T0" y="T1"/>
              </a:cxn>
              <a:cxn ang="T7">
                <a:pos x="T2" y="T3"/>
              </a:cxn>
              <a:cxn ang="T8">
                <a:pos x="T4" y="T5"/>
              </a:cxn>
            </a:cxnLst>
            <a:rect l="0" t="0" r="r" b="b"/>
            <a:pathLst>
              <a:path w="586" h="44">
                <a:moveTo>
                  <a:pt x="533" y="0"/>
                </a:moveTo>
                <a:lnTo>
                  <a:pt x="586" y="44"/>
                </a:lnTo>
                <a:lnTo>
                  <a:pt x="0" y="44"/>
                </a:lnTo>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31793" name="Line 1073"/>
          <p:cNvSpPr>
            <a:spLocks noChangeShapeType="1"/>
          </p:cNvSpPr>
          <p:nvPr/>
        </p:nvSpPr>
        <p:spPr bwMode="auto">
          <a:xfrm>
            <a:off x="5334000" y="941388"/>
            <a:ext cx="1588" cy="144462"/>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794" name="Line 1074"/>
          <p:cNvSpPr>
            <a:spLocks noChangeShapeType="1"/>
          </p:cNvSpPr>
          <p:nvPr/>
        </p:nvSpPr>
        <p:spPr bwMode="auto">
          <a:xfrm>
            <a:off x="5334000" y="1292225"/>
            <a:ext cx="1588" cy="134938"/>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795" name="Line 1075"/>
          <p:cNvSpPr>
            <a:spLocks noChangeShapeType="1"/>
          </p:cNvSpPr>
          <p:nvPr/>
        </p:nvSpPr>
        <p:spPr bwMode="auto">
          <a:xfrm>
            <a:off x="5334000" y="1984375"/>
            <a:ext cx="1588" cy="134938"/>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796" name="Line 1076"/>
          <p:cNvSpPr>
            <a:spLocks noChangeShapeType="1"/>
          </p:cNvSpPr>
          <p:nvPr/>
        </p:nvSpPr>
        <p:spPr bwMode="auto">
          <a:xfrm>
            <a:off x="5334000" y="2335213"/>
            <a:ext cx="1588" cy="134937"/>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797" name="Line 1077"/>
          <p:cNvSpPr>
            <a:spLocks noChangeShapeType="1"/>
          </p:cNvSpPr>
          <p:nvPr/>
        </p:nvSpPr>
        <p:spPr bwMode="auto">
          <a:xfrm>
            <a:off x="5334000" y="1628775"/>
            <a:ext cx="1588" cy="136525"/>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798" name="Line 1078"/>
          <p:cNvSpPr>
            <a:spLocks noChangeShapeType="1"/>
          </p:cNvSpPr>
          <p:nvPr/>
        </p:nvSpPr>
        <p:spPr bwMode="auto">
          <a:xfrm>
            <a:off x="5334000" y="1292225"/>
            <a:ext cx="1588" cy="134938"/>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799" name="Line 1079"/>
          <p:cNvSpPr>
            <a:spLocks noChangeShapeType="1"/>
          </p:cNvSpPr>
          <p:nvPr/>
        </p:nvSpPr>
        <p:spPr bwMode="auto">
          <a:xfrm flipH="1">
            <a:off x="6384925" y="1160463"/>
            <a:ext cx="171450" cy="1587"/>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00" name="Line 1080"/>
          <p:cNvSpPr>
            <a:spLocks noChangeShapeType="1"/>
          </p:cNvSpPr>
          <p:nvPr/>
        </p:nvSpPr>
        <p:spPr bwMode="auto">
          <a:xfrm flipH="1">
            <a:off x="6384925" y="1208088"/>
            <a:ext cx="171450" cy="1587"/>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01" name="Line 1081"/>
          <p:cNvSpPr>
            <a:spLocks noChangeShapeType="1"/>
          </p:cNvSpPr>
          <p:nvPr/>
        </p:nvSpPr>
        <p:spPr bwMode="auto">
          <a:xfrm>
            <a:off x="6302375" y="941388"/>
            <a:ext cx="1588" cy="144462"/>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02" name="Line 1082"/>
          <p:cNvSpPr>
            <a:spLocks noChangeShapeType="1"/>
          </p:cNvSpPr>
          <p:nvPr/>
        </p:nvSpPr>
        <p:spPr bwMode="auto">
          <a:xfrm>
            <a:off x="6302375" y="1292225"/>
            <a:ext cx="1588" cy="134938"/>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03" name="Line 1083"/>
          <p:cNvSpPr>
            <a:spLocks noChangeShapeType="1"/>
          </p:cNvSpPr>
          <p:nvPr/>
        </p:nvSpPr>
        <p:spPr bwMode="auto">
          <a:xfrm>
            <a:off x="6302375" y="1984375"/>
            <a:ext cx="1588" cy="134938"/>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04" name="Line 1084"/>
          <p:cNvSpPr>
            <a:spLocks noChangeShapeType="1"/>
          </p:cNvSpPr>
          <p:nvPr/>
        </p:nvSpPr>
        <p:spPr bwMode="auto">
          <a:xfrm>
            <a:off x="6302375" y="2335213"/>
            <a:ext cx="1588" cy="134937"/>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05" name="Line 1085"/>
          <p:cNvSpPr>
            <a:spLocks noChangeShapeType="1"/>
          </p:cNvSpPr>
          <p:nvPr/>
        </p:nvSpPr>
        <p:spPr bwMode="auto">
          <a:xfrm>
            <a:off x="6302375" y="1628775"/>
            <a:ext cx="1588" cy="136525"/>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06" name="Line 1086"/>
          <p:cNvSpPr>
            <a:spLocks noChangeShapeType="1"/>
          </p:cNvSpPr>
          <p:nvPr/>
        </p:nvSpPr>
        <p:spPr bwMode="auto">
          <a:xfrm>
            <a:off x="6302375" y="1292225"/>
            <a:ext cx="1588" cy="134938"/>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07" name="Freeform 1087"/>
          <p:cNvSpPr>
            <a:spLocks/>
          </p:cNvSpPr>
          <p:nvPr/>
        </p:nvSpPr>
        <p:spPr bwMode="auto">
          <a:xfrm>
            <a:off x="5557838" y="1427163"/>
            <a:ext cx="388937" cy="84137"/>
          </a:xfrm>
          <a:custGeom>
            <a:avLst/>
            <a:gdLst>
              <a:gd name="T0" fmla="*/ 244475 w 245"/>
              <a:gd name="T1" fmla="*/ 0 h 53"/>
              <a:gd name="T2" fmla="*/ 388937 w 245"/>
              <a:gd name="T3" fmla="*/ 84137 h 53"/>
              <a:gd name="T4" fmla="*/ 0 w 245"/>
              <a:gd name="T5" fmla="*/ 84137 h 53"/>
              <a:gd name="T6" fmla="*/ 0 60000 65536"/>
              <a:gd name="T7" fmla="*/ 0 60000 65536"/>
              <a:gd name="T8" fmla="*/ 0 60000 65536"/>
            </a:gdLst>
            <a:ahLst/>
            <a:cxnLst>
              <a:cxn ang="T6">
                <a:pos x="T0" y="T1"/>
              </a:cxn>
              <a:cxn ang="T7">
                <a:pos x="T2" y="T3"/>
              </a:cxn>
              <a:cxn ang="T8">
                <a:pos x="T4" y="T5"/>
              </a:cxn>
            </a:cxnLst>
            <a:rect l="0" t="0" r="r" b="b"/>
            <a:pathLst>
              <a:path w="245" h="53">
                <a:moveTo>
                  <a:pt x="154" y="0"/>
                </a:moveTo>
                <a:lnTo>
                  <a:pt x="245" y="53"/>
                </a:lnTo>
                <a:lnTo>
                  <a:pt x="0" y="53"/>
                </a:lnTo>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31808" name="Freeform 1088"/>
          <p:cNvSpPr>
            <a:spLocks/>
          </p:cNvSpPr>
          <p:nvPr/>
        </p:nvSpPr>
        <p:spPr bwMode="auto">
          <a:xfrm>
            <a:off x="5618163" y="4375150"/>
            <a:ext cx="263525" cy="74613"/>
          </a:xfrm>
          <a:custGeom>
            <a:avLst/>
            <a:gdLst>
              <a:gd name="T0" fmla="*/ 79375 w 166"/>
              <a:gd name="T1" fmla="*/ 74613 h 47"/>
              <a:gd name="T2" fmla="*/ 0 w 166"/>
              <a:gd name="T3" fmla="*/ 0 h 47"/>
              <a:gd name="T4" fmla="*/ 263525 w 166"/>
              <a:gd name="T5" fmla="*/ 0 h 47"/>
              <a:gd name="T6" fmla="*/ 0 60000 65536"/>
              <a:gd name="T7" fmla="*/ 0 60000 65536"/>
              <a:gd name="T8" fmla="*/ 0 60000 65536"/>
            </a:gdLst>
            <a:ahLst/>
            <a:cxnLst>
              <a:cxn ang="T6">
                <a:pos x="T0" y="T1"/>
              </a:cxn>
              <a:cxn ang="T7">
                <a:pos x="T2" y="T3"/>
              </a:cxn>
              <a:cxn ang="T8">
                <a:pos x="T4" y="T5"/>
              </a:cxn>
            </a:cxnLst>
            <a:rect l="0" t="0" r="r" b="b"/>
            <a:pathLst>
              <a:path w="166" h="47">
                <a:moveTo>
                  <a:pt x="50" y="47"/>
                </a:moveTo>
                <a:lnTo>
                  <a:pt x="0" y="0"/>
                </a:lnTo>
                <a:lnTo>
                  <a:pt x="166" y="0"/>
                </a:lnTo>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31809" name="Freeform 1089"/>
          <p:cNvSpPr>
            <a:spLocks/>
          </p:cNvSpPr>
          <p:nvPr/>
        </p:nvSpPr>
        <p:spPr bwMode="auto">
          <a:xfrm>
            <a:off x="5334000" y="4240213"/>
            <a:ext cx="527050" cy="82550"/>
          </a:xfrm>
          <a:custGeom>
            <a:avLst/>
            <a:gdLst>
              <a:gd name="T0" fmla="*/ 382151 w 331"/>
              <a:gd name="T1" fmla="*/ 0 h 52"/>
              <a:gd name="T2" fmla="*/ 527050 w 331"/>
              <a:gd name="T3" fmla="*/ 82550 h 52"/>
              <a:gd name="T4" fmla="*/ 0 w 331"/>
              <a:gd name="T5" fmla="*/ 82550 h 52"/>
              <a:gd name="T6" fmla="*/ 0 60000 65536"/>
              <a:gd name="T7" fmla="*/ 0 60000 65536"/>
              <a:gd name="T8" fmla="*/ 0 60000 65536"/>
            </a:gdLst>
            <a:ahLst/>
            <a:cxnLst>
              <a:cxn ang="T6">
                <a:pos x="T0" y="T1"/>
              </a:cxn>
              <a:cxn ang="T7">
                <a:pos x="T2" y="T3"/>
              </a:cxn>
              <a:cxn ang="T8">
                <a:pos x="T4" y="T5"/>
              </a:cxn>
            </a:cxnLst>
            <a:rect l="0" t="0" r="r" b="b"/>
            <a:pathLst>
              <a:path w="331" h="52">
                <a:moveTo>
                  <a:pt x="240" y="0"/>
                </a:moveTo>
                <a:lnTo>
                  <a:pt x="331" y="52"/>
                </a:lnTo>
                <a:lnTo>
                  <a:pt x="0" y="52"/>
                </a:lnTo>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31810" name="Line 1090"/>
          <p:cNvSpPr>
            <a:spLocks noChangeShapeType="1"/>
          </p:cNvSpPr>
          <p:nvPr/>
        </p:nvSpPr>
        <p:spPr bwMode="auto">
          <a:xfrm flipH="1">
            <a:off x="4375150" y="844550"/>
            <a:ext cx="165100" cy="1588"/>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11" name="Line 1091"/>
          <p:cNvSpPr>
            <a:spLocks noChangeShapeType="1"/>
          </p:cNvSpPr>
          <p:nvPr/>
        </p:nvSpPr>
        <p:spPr bwMode="auto">
          <a:xfrm flipH="1">
            <a:off x="3028950" y="3675063"/>
            <a:ext cx="171450" cy="1587"/>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12" name="Line 1092"/>
          <p:cNvSpPr>
            <a:spLocks noChangeShapeType="1"/>
          </p:cNvSpPr>
          <p:nvPr/>
        </p:nvSpPr>
        <p:spPr bwMode="auto">
          <a:xfrm>
            <a:off x="3808413" y="3771900"/>
            <a:ext cx="1587" cy="144463"/>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13" name="Line 1093"/>
          <p:cNvSpPr>
            <a:spLocks noChangeShapeType="1"/>
          </p:cNvSpPr>
          <p:nvPr/>
        </p:nvSpPr>
        <p:spPr bwMode="auto">
          <a:xfrm>
            <a:off x="3808413" y="4121150"/>
            <a:ext cx="1587" cy="136525"/>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14" name="Line 1094"/>
          <p:cNvSpPr>
            <a:spLocks noChangeShapeType="1"/>
          </p:cNvSpPr>
          <p:nvPr/>
        </p:nvSpPr>
        <p:spPr bwMode="auto">
          <a:xfrm>
            <a:off x="3808413" y="4813300"/>
            <a:ext cx="1587" cy="136525"/>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15" name="Line 1095"/>
          <p:cNvSpPr>
            <a:spLocks noChangeShapeType="1"/>
          </p:cNvSpPr>
          <p:nvPr/>
        </p:nvSpPr>
        <p:spPr bwMode="auto">
          <a:xfrm>
            <a:off x="3808413" y="5164138"/>
            <a:ext cx="1587" cy="136525"/>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16" name="Line 1096"/>
          <p:cNvSpPr>
            <a:spLocks noChangeShapeType="1"/>
          </p:cNvSpPr>
          <p:nvPr/>
        </p:nvSpPr>
        <p:spPr bwMode="auto">
          <a:xfrm>
            <a:off x="3808413" y="4459288"/>
            <a:ext cx="1587" cy="134937"/>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17" name="Line 1097"/>
          <p:cNvSpPr>
            <a:spLocks noChangeShapeType="1"/>
          </p:cNvSpPr>
          <p:nvPr/>
        </p:nvSpPr>
        <p:spPr bwMode="auto">
          <a:xfrm>
            <a:off x="3808413" y="4121150"/>
            <a:ext cx="1587" cy="136525"/>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18" name="Line 1098"/>
          <p:cNvSpPr>
            <a:spLocks noChangeShapeType="1"/>
          </p:cNvSpPr>
          <p:nvPr/>
        </p:nvSpPr>
        <p:spPr bwMode="auto">
          <a:xfrm flipH="1">
            <a:off x="3843338" y="3675063"/>
            <a:ext cx="92075" cy="1587"/>
          </a:xfrm>
          <a:prstGeom prst="line">
            <a:avLst/>
          </a:prstGeom>
          <a:noFill/>
          <a:ln w="9525">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19" name="Freeform 1099"/>
          <p:cNvSpPr>
            <a:spLocks/>
          </p:cNvSpPr>
          <p:nvPr/>
        </p:nvSpPr>
        <p:spPr bwMode="auto">
          <a:xfrm>
            <a:off x="4926013" y="4800600"/>
            <a:ext cx="346075" cy="249238"/>
          </a:xfrm>
          <a:custGeom>
            <a:avLst/>
            <a:gdLst>
              <a:gd name="T0" fmla="*/ 0 w 218"/>
              <a:gd name="T1" fmla="*/ 249238 h 157"/>
              <a:gd name="T2" fmla="*/ 346075 w 218"/>
              <a:gd name="T3" fmla="*/ 249238 h 157"/>
              <a:gd name="T4" fmla="*/ 346075 w 218"/>
              <a:gd name="T5" fmla="*/ 0 h 157"/>
              <a:gd name="T6" fmla="*/ 0 60000 65536"/>
              <a:gd name="T7" fmla="*/ 0 60000 65536"/>
              <a:gd name="T8" fmla="*/ 0 60000 65536"/>
            </a:gdLst>
            <a:ahLst/>
            <a:cxnLst>
              <a:cxn ang="T6">
                <a:pos x="T0" y="T1"/>
              </a:cxn>
              <a:cxn ang="T7">
                <a:pos x="T2" y="T3"/>
              </a:cxn>
              <a:cxn ang="T8">
                <a:pos x="T4" y="T5"/>
              </a:cxn>
            </a:cxnLst>
            <a:rect l="0" t="0" r="r" b="b"/>
            <a:pathLst>
              <a:path w="218" h="157">
                <a:moveTo>
                  <a:pt x="0" y="157"/>
                </a:moveTo>
                <a:lnTo>
                  <a:pt x="218" y="157"/>
                </a:lnTo>
                <a:lnTo>
                  <a:pt x="218" y="0"/>
                </a:lnTo>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31820" name="Freeform 1100"/>
          <p:cNvSpPr>
            <a:spLocks/>
          </p:cNvSpPr>
          <p:nvPr/>
        </p:nvSpPr>
        <p:spPr bwMode="auto">
          <a:xfrm>
            <a:off x="4921250" y="4103688"/>
            <a:ext cx="350838" cy="455612"/>
          </a:xfrm>
          <a:custGeom>
            <a:avLst/>
            <a:gdLst>
              <a:gd name="T0" fmla="*/ 350838 w 221"/>
              <a:gd name="T1" fmla="*/ 455612 h 287"/>
              <a:gd name="T2" fmla="*/ 350838 w 221"/>
              <a:gd name="T3" fmla="*/ 223837 h 287"/>
              <a:gd name="T4" fmla="*/ 0 w 221"/>
              <a:gd name="T5" fmla="*/ 0 h 287"/>
              <a:gd name="T6" fmla="*/ 0 60000 65536"/>
              <a:gd name="T7" fmla="*/ 0 60000 65536"/>
              <a:gd name="T8" fmla="*/ 0 60000 65536"/>
            </a:gdLst>
            <a:ahLst/>
            <a:cxnLst>
              <a:cxn ang="T6">
                <a:pos x="T0" y="T1"/>
              </a:cxn>
              <a:cxn ang="T7">
                <a:pos x="T2" y="T3"/>
              </a:cxn>
              <a:cxn ang="T8">
                <a:pos x="T4" y="T5"/>
              </a:cxn>
            </a:cxnLst>
            <a:rect l="0" t="0" r="r" b="b"/>
            <a:pathLst>
              <a:path w="221" h="287">
                <a:moveTo>
                  <a:pt x="221" y="287"/>
                </a:moveTo>
                <a:lnTo>
                  <a:pt x="221" y="141"/>
                </a:lnTo>
                <a:lnTo>
                  <a:pt x="0" y="0"/>
                </a:lnTo>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31821" name="Freeform 1101"/>
          <p:cNvSpPr>
            <a:spLocks/>
          </p:cNvSpPr>
          <p:nvPr/>
        </p:nvSpPr>
        <p:spPr bwMode="auto">
          <a:xfrm>
            <a:off x="5187950" y="3311525"/>
            <a:ext cx="76200" cy="206375"/>
          </a:xfrm>
          <a:custGeom>
            <a:avLst/>
            <a:gdLst>
              <a:gd name="T0" fmla="*/ 0 w 47"/>
              <a:gd name="T1" fmla="*/ 127000 h 130"/>
              <a:gd name="T2" fmla="*/ 76200 w 47"/>
              <a:gd name="T3" fmla="*/ 206375 h 130"/>
              <a:gd name="T4" fmla="*/ 76200 w 47"/>
              <a:gd name="T5" fmla="*/ 0 h 130"/>
              <a:gd name="T6" fmla="*/ 0 60000 65536"/>
              <a:gd name="T7" fmla="*/ 0 60000 65536"/>
              <a:gd name="T8" fmla="*/ 0 60000 65536"/>
            </a:gdLst>
            <a:ahLst/>
            <a:cxnLst>
              <a:cxn ang="T6">
                <a:pos x="T0" y="T1"/>
              </a:cxn>
              <a:cxn ang="T7">
                <a:pos x="T2" y="T3"/>
              </a:cxn>
              <a:cxn ang="T8">
                <a:pos x="T4" y="T5"/>
              </a:cxn>
            </a:cxnLst>
            <a:rect l="0" t="0" r="r" b="b"/>
            <a:pathLst>
              <a:path w="47" h="130">
                <a:moveTo>
                  <a:pt x="0" y="80"/>
                </a:moveTo>
                <a:lnTo>
                  <a:pt x="47" y="130"/>
                </a:lnTo>
                <a:lnTo>
                  <a:pt x="47" y="0"/>
                </a:lnTo>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31822" name="Freeform 1102"/>
          <p:cNvSpPr>
            <a:spLocks/>
          </p:cNvSpPr>
          <p:nvPr/>
        </p:nvSpPr>
        <p:spPr bwMode="auto">
          <a:xfrm>
            <a:off x="5316538" y="3324225"/>
            <a:ext cx="74612" cy="211138"/>
          </a:xfrm>
          <a:custGeom>
            <a:avLst/>
            <a:gdLst>
              <a:gd name="T0" fmla="*/ 74612 w 47"/>
              <a:gd name="T1" fmla="*/ 79375 h 133"/>
              <a:gd name="T2" fmla="*/ 0 w 47"/>
              <a:gd name="T3" fmla="*/ 0 h 133"/>
              <a:gd name="T4" fmla="*/ 0 w 47"/>
              <a:gd name="T5" fmla="*/ 211138 h 133"/>
              <a:gd name="T6" fmla="*/ 0 60000 65536"/>
              <a:gd name="T7" fmla="*/ 0 60000 65536"/>
              <a:gd name="T8" fmla="*/ 0 60000 65536"/>
            </a:gdLst>
            <a:ahLst/>
            <a:cxnLst>
              <a:cxn ang="T6">
                <a:pos x="T0" y="T1"/>
              </a:cxn>
              <a:cxn ang="T7">
                <a:pos x="T2" y="T3"/>
              </a:cxn>
              <a:cxn ang="T8">
                <a:pos x="T4" y="T5"/>
              </a:cxn>
            </a:cxnLst>
            <a:rect l="0" t="0" r="r" b="b"/>
            <a:pathLst>
              <a:path w="47" h="133">
                <a:moveTo>
                  <a:pt x="47" y="50"/>
                </a:moveTo>
                <a:lnTo>
                  <a:pt x="0" y="0"/>
                </a:lnTo>
                <a:lnTo>
                  <a:pt x="0" y="133"/>
                </a:lnTo>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31823" name="Line 1103"/>
          <p:cNvSpPr>
            <a:spLocks noChangeShapeType="1"/>
          </p:cNvSpPr>
          <p:nvPr/>
        </p:nvSpPr>
        <p:spPr bwMode="auto">
          <a:xfrm>
            <a:off x="4843463" y="3771900"/>
            <a:ext cx="1587" cy="144463"/>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24" name="Line 1104"/>
          <p:cNvSpPr>
            <a:spLocks noChangeShapeType="1"/>
          </p:cNvSpPr>
          <p:nvPr/>
        </p:nvSpPr>
        <p:spPr bwMode="auto">
          <a:xfrm>
            <a:off x="4843463" y="4121150"/>
            <a:ext cx="1587" cy="136525"/>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25" name="Line 1105"/>
          <p:cNvSpPr>
            <a:spLocks noChangeShapeType="1"/>
          </p:cNvSpPr>
          <p:nvPr/>
        </p:nvSpPr>
        <p:spPr bwMode="auto">
          <a:xfrm>
            <a:off x="4843463" y="4813300"/>
            <a:ext cx="1587" cy="136525"/>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26" name="Line 1106"/>
          <p:cNvSpPr>
            <a:spLocks noChangeShapeType="1"/>
          </p:cNvSpPr>
          <p:nvPr/>
        </p:nvSpPr>
        <p:spPr bwMode="auto">
          <a:xfrm>
            <a:off x="4843463" y="5164138"/>
            <a:ext cx="1587" cy="136525"/>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27" name="Line 1107"/>
          <p:cNvSpPr>
            <a:spLocks noChangeShapeType="1"/>
          </p:cNvSpPr>
          <p:nvPr/>
        </p:nvSpPr>
        <p:spPr bwMode="auto">
          <a:xfrm>
            <a:off x="4843463" y="4459288"/>
            <a:ext cx="1587" cy="134937"/>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28" name="Line 1108"/>
          <p:cNvSpPr>
            <a:spLocks noChangeShapeType="1"/>
          </p:cNvSpPr>
          <p:nvPr/>
        </p:nvSpPr>
        <p:spPr bwMode="auto">
          <a:xfrm>
            <a:off x="4843463" y="4121150"/>
            <a:ext cx="1587" cy="136525"/>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29" name="Line 1109"/>
          <p:cNvSpPr>
            <a:spLocks noChangeShapeType="1"/>
          </p:cNvSpPr>
          <p:nvPr/>
        </p:nvSpPr>
        <p:spPr bwMode="auto">
          <a:xfrm flipH="1">
            <a:off x="4913313" y="3675063"/>
            <a:ext cx="171450" cy="1587"/>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30" name="Line 1110"/>
          <p:cNvSpPr>
            <a:spLocks noChangeShapeType="1"/>
          </p:cNvSpPr>
          <p:nvPr/>
        </p:nvSpPr>
        <p:spPr bwMode="auto">
          <a:xfrm flipH="1">
            <a:off x="5776913" y="844550"/>
            <a:ext cx="112712" cy="1588"/>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31" name="Line 1111"/>
          <p:cNvSpPr>
            <a:spLocks noChangeShapeType="1"/>
          </p:cNvSpPr>
          <p:nvPr/>
        </p:nvSpPr>
        <p:spPr bwMode="auto">
          <a:xfrm flipH="1">
            <a:off x="6823075" y="844550"/>
            <a:ext cx="117475" cy="1588"/>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32" name="Line 1112"/>
          <p:cNvSpPr>
            <a:spLocks noChangeShapeType="1"/>
          </p:cNvSpPr>
          <p:nvPr/>
        </p:nvSpPr>
        <p:spPr bwMode="auto">
          <a:xfrm flipH="1">
            <a:off x="2174875" y="1533525"/>
            <a:ext cx="96838" cy="1588"/>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33" name="Line 1113"/>
          <p:cNvSpPr>
            <a:spLocks noChangeShapeType="1"/>
          </p:cNvSpPr>
          <p:nvPr/>
        </p:nvSpPr>
        <p:spPr bwMode="auto">
          <a:xfrm flipH="1">
            <a:off x="5395913" y="3675063"/>
            <a:ext cx="165100" cy="1587"/>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34" name="Freeform 1114"/>
          <p:cNvSpPr>
            <a:spLocks/>
          </p:cNvSpPr>
          <p:nvPr/>
        </p:nvSpPr>
        <p:spPr bwMode="auto">
          <a:xfrm>
            <a:off x="6289675" y="4800600"/>
            <a:ext cx="341313" cy="249238"/>
          </a:xfrm>
          <a:custGeom>
            <a:avLst/>
            <a:gdLst>
              <a:gd name="T0" fmla="*/ 0 w 215"/>
              <a:gd name="T1" fmla="*/ 249238 h 157"/>
              <a:gd name="T2" fmla="*/ 341313 w 215"/>
              <a:gd name="T3" fmla="*/ 249238 h 157"/>
              <a:gd name="T4" fmla="*/ 341313 w 215"/>
              <a:gd name="T5" fmla="*/ 0 h 157"/>
              <a:gd name="T6" fmla="*/ 0 60000 65536"/>
              <a:gd name="T7" fmla="*/ 0 60000 65536"/>
              <a:gd name="T8" fmla="*/ 0 60000 65536"/>
            </a:gdLst>
            <a:ahLst/>
            <a:cxnLst>
              <a:cxn ang="T6">
                <a:pos x="T0" y="T1"/>
              </a:cxn>
              <a:cxn ang="T7">
                <a:pos x="T2" y="T3"/>
              </a:cxn>
              <a:cxn ang="T8">
                <a:pos x="T4" y="T5"/>
              </a:cxn>
            </a:cxnLst>
            <a:rect l="0" t="0" r="r" b="b"/>
            <a:pathLst>
              <a:path w="215" h="157">
                <a:moveTo>
                  <a:pt x="0" y="157"/>
                </a:moveTo>
                <a:lnTo>
                  <a:pt x="215" y="157"/>
                </a:lnTo>
                <a:lnTo>
                  <a:pt x="215" y="0"/>
                </a:lnTo>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31835" name="Freeform 1115"/>
          <p:cNvSpPr>
            <a:spLocks/>
          </p:cNvSpPr>
          <p:nvPr/>
        </p:nvSpPr>
        <p:spPr bwMode="auto">
          <a:xfrm>
            <a:off x="6284913" y="4103688"/>
            <a:ext cx="346075" cy="455612"/>
          </a:xfrm>
          <a:custGeom>
            <a:avLst/>
            <a:gdLst>
              <a:gd name="T0" fmla="*/ 346075 w 218"/>
              <a:gd name="T1" fmla="*/ 455612 h 287"/>
              <a:gd name="T2" fmla="*/ 346075 w 218"/>
              <a:gd name="T3" fmla="*/ 223837 h 287"/>
              <a:gd name="T4" fmla="*/ 0 w 218"/>
              <a:gd name="T5" fmla="*/ 0 h 287"/>
              <a:gd name="T6" fmla="*/ 0 60000 65536"/>
              <a:gd name="T7" fmla="*/ 0 60000 65536"/>
              <a:gd name="T8" fmla="*/ 0 60000 65536"/>
            </a:gdLst>
            <a:ahLst/>
            <a:cxnLst>
              <a:cxn ang="T6">
                <a:pos x="T0" y="T1"/>
              </a:cxn>
              <a:cxn ang="T7">
                <a:pos x="T2" y="T3"/>
              </a:cxn>
              <a:cxn ang="T8">
                <a:pos x="T4" y="T5"/>
              </a:cxn>
            </a:cxnLst>
            <a:rect l="0" t="0" r="r" b="b"/>
            <a:pathLst>
              <a:path w="218" h="287">
                <a:moveTo>
                  <a:pt x="218" y="287"/>
                </a:moveTo>
                <a:lnTo>
                  <a:pt x="218" y="141"/>
                </a:lnTo>
                <a:lnTo>
                  <a:pt x="0" y="0"/>
                </a:lnTo>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31836" name="Freeform 1116"/>
          <p:cNvSpPr>
            <a:spLocks/>
          </p:cNvSpPr>
          <p:nvPr/>
        </p:nvSpPr>
        <p:spPr bwMode="auto">
          <a:xfrm>
            <a:off x="6227763" y="3311525"/>
            <a:ext cx="74612" cy="206375"/>
          </a:xfrm>
          <a:custGeom>
            <a:avLst/>
            <a:gdLst>
              <a:gd name="T0" fmla="*/ 0 w 47"/>
              <a:gd name="T1" fmla="*/ 127000 h 130"/>
              <a:gd name="T2" fmla="*/ 74612 w 47"/>
              <a:gd name="T3" fmla="*/ 206375 h 130"/>
              <a:gd name="T4" fmla="*/ 74612 w 47"/>
              <a:gd name="T5" fmla="*/ 0 h 130"/>
              <a:gd name="T6" fmla="*/ 0 60000 65536"/>
              <a:gd name="T7" fmla="*/ 0 60000 65536"/>
              <a:gd name="T8" fmla="*/ 0 60000 65536"/>
            </a:gdLst>
            <a:ahLst/>
            <a:cxnLst>
              <a:cxn ang="T6">
                <a:pos x="T0" y="T1"/>
              </a:cxn>
              <a:cxn ang="T7">
                <a:pos x="T2" y="T3"/>
              </a:cxn>
              <a:cxn ang="T8">
                <a:pos x="T4" y="T5"/>
              </a:cxn>
            </a:cxnLst>
            <a:rect l="0" t="0" r="r" b="b"/>
            <a:pathLst>
              <a:path w="47" h="130">
                <a:moveTo>
                  <a:pt x="0" y="80"/>
                </a:moveTo>
                <a:lnTo>
                  <a:pt x="47" y="130"/>
                </a:lnTo>
                <a:lnTo>
                  <a:pt x="47" y="0"/>
                </a:lnTo>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31837" name="Freeform 1117"/>
          <p:cNvSpPr>
            <a:spLocks/>
          </p:cNvSpPr>
          <p:nvPr/>
        </p:nvSpPr>
        <p:spPr bwMode="auto">
          <a:xfrm>
            <a:off x="6356350" y="3324225"/>
            <a:ext cx="74613" cy="211138"/>
          </a:xfrm>
          <a:custGeom>
            <a:avLst/>
            <a:gdLst>
              <a:gd name="T0" fmla="*/ 74613 w 47"/>
              <a:gd name="T1" fmla="*/ 79375 h 133"/>
              <a:gd name="T2" fmla="*/ 0 w 47"/>
              <a:gd name="T3" fmla="*/ 0 h 133"/>
              <a:gd name="T4" fmla="*/ 0 w 47"/>
              <a:gd name="T5" fmla="*/ 211138 h 133"/>
              <a:gd name="T6" fmla="*/ 0 60000 65536"/>
              <a:gd name="T7" fmla="*/ 0 60000 65536"/>
              <a:gd name="T8" fmla="*/ 0 60000 65536"/>
            </a:gdLst>
            <a:ahLst/>
            <a:cxnLst>
              <a:cxn ang="T6">
                <a:pos x="T0" y="T1"/>
              </a:cxn>
              <a:cxn ang="T7">
                <a:pos x="T2" y="T3"/>
              </a:cxn>
              <a:cxn ang="T8">
                <a:pos x="T4" y="T5"/>
              </a:cxn>
            </a:cxnLst>
            <a:rect l="0" t="0" r="r" b="b"/>
            <a:pathLst>
              <a:path w="47" h="133">
                <a:moveTo>
                  <a:pt x="47" y="50"/>
                </a:moveTo>
                <a:lnTo>
                  <a:pt x="0" y="0"/>
                </a:lnTo>
                <a:lnTo>
                  <a:pt x="0" y="133"/>
                </a:lnTo>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31838" name="Line 1118"/>
          <p:cNvSpPr>
            <a:spLocks noChangeShapeType="1"/>
          </p:cNvSpPr>
          <p:nvPr/>
        </p:nvSpPr>
        <p:spPr bwMode="auto">
          <a:xfrm>
            <a:off x="6202363" y="3771900"/>
            <a:ext cx="1587" cy="144463"/>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39" name="Line 1119"/>
          <p:cNvSpPr>
            <a:spLocks noChangeShapeType="1"/>
          </p:cNvSpPr>
          <p:nvPr/>
        </p:nvSpPr>
        <p:spPr bwMode="auto">
          <a:xfrm>
            <a:off x="6202363" y="4121150"/>
            <a:ext cx="1587" cy="136525"/>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40" name="Line 1120"/>
          <p:cNvSpPr>
            <a:spLocks noChangeShapeType="1"/>
          </p:cNvSpPr>
          <p:nvPr/>
        </p:nvSpPr>
        <p:spPr bwMode="auto">
          <a:xfrm>
            <a:off x="6202363" y="4813300"/>
            <a:ext cx="1587" cy="136525"/>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41" name="Line 1121"/>
          <p:cNvSpPr>
            <a:spLocks noChangeShapeType="1"/>
          </p:cNvSpPr>
          <p:nvPr/>
        </p:nvSpPr>
        <p:spPr bwMode="auto">
          <a:xfrm>
            <a:off x="6202363" y="5164138"/>
            <a:ext cx="1587" cy="136525"/>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42" name="Line 1122"/>
          <p:cNvSpPr>
            <a:spLocks noChangeShapeType="1"/>
          </p:cNvSpPr>
          <p:nvPr/>
        </p:nvSpPr>
        <p:spPr bwMode="auto">
          <a:xfrm>
            <a:off x="6202363" y="4459288"/>
            <a:ext cx="1587" cy="134937"/>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43" name="Line 1123"/>
          <p:cNvSpPr>
            <a:spLocks noChangeShapeType="1"/>
          </p:cNvSpPr>
          <p:nvPr/>
        </p:nvSpPr>
        <p:spPr bwMode="auto">
          <a:xfrm>
            <a:off x="6202363" y="4121150"/>
            <a:ext cx="1587" cy="136525"/>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44" name="Line 1124"/>
          <p:cNvSpPr>
            <a:spLocks noChangeShapeType="1"/>
          </p:cNvSpPr>
          <p:nvPr/>
        </p:nvSpPr>
        <p:spPr bwMode="auto">
          <a:xfrm flipH="1">
            <a:off x="6267450" y="3675063"/>
            <a:ext cx="144463" cy="1587"/>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45" name="Line 1125"/>
          <p:cNvSpPr>
            <a:spLocks noChangeShapeType="1"/>
          </p:cNvSpPr>
          <p:nvPr/>
        </p:nvSpPr>
        <p:spPr bwMode="auto">
          <a:xfrm flipH="1">
            <a:off x="6802438" y="3675063"/>
            <a:ext cx="123825" cy="1587"/>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46" name="Freeform 1126"/>
          <p:cNvSpPr>
            <a:spLocks/>
          </p:cNvSpPr>
          <p:nvPr/>
        </p:nvSpPr>
        <p:spPr bwMode="auto">
          <a:xfrm>
            <a:off x="4233863" y="990600"/>
            <a:ext cx="649287" cy="490538"/>
          </a:xfrm>
          <a:custGeom>
            <a:avLst/>
            <a:gdLst>
              <a:gd name="T0" fmla="*/ 0 w 409"/>
              <a:gd name="T1" fmla="*/ 363538 h 309"/>
              <a:gd name="T2" fmla="*/ 4762 w 409"/>
              <a:gd name="T3" fmla="*/ 388938 h 309"/>
              <a:gd name="T4" fmla="*/ 12700 w 409"/>
              <a:gd name="T5" fmla="*/ 411163 h 309"/>
              <a:gd name="T6" fmla="*/ 22225 w 409"/>
              <a:gd name="T7" fmla="*/ 433388 h 309"/>
              <a:gd name="T8" fmla="*/ 39687 w 409"/>
              <a:gd name="T9" fmla="*/ 450850 h 309"/>
              <a:gd name="T10" fmla="*/ 57150 w 409"/>
              <a:gd name="T11" fmla="*/ 468313 h 309"/>
              <a:gd name="T12" fmla="*/ 79375 w 409"/>
              <a:gd name="T13" fmla="*/ 476250 h 309"/>
              <a:gd name="T14" fmla="*/ 101600 w 409"/>
              <a:gd name="T15" fmla="*/ 485775 h 309"/>
              <a:gd name="T16" fmla="*/ 127000 w 409"/>
              <a:gd name="T17" fmla="*/ 490538 h 309"/>
              <a:gd name="T18" fmla="*/ 525462 w 409"/>
              <a:gd name="T19" fmla="*/ 490538 h 309"/>
              <a:gd name="T20" fmla="*/ 547687 w 409"/>
              <a:gd name="T21" fmla="*/ 485775 h 309"/>
              <a:gd name="T22" fmla="*/ 574675 w 409"/>
              <a:gd name="T23" fmla="*/ 476250 h 309"/>
              <a:gd name="T24" fmla="*/ 595312 w 409"/>
              <a:gd name="T25" fmla="*/ 468313 h 309"/>
              <a:gd name="T26" fmla="*/ 614362 w 409"/>
              <a:gd name="T27" fmla="*/ 450850 h 309"/>
              <a:gd name="T28" fmla="*/ 627062 w 409"/>
              <a:gd name="T29" fmla="*/ 433388 h 309"/>
              <a:gd name="T30" fmla="*/ 639762 w 409"/>
              <a:gd name="T31" fmla="*/ 411163 h 309"/>
              <a:gd name="T32" fmla="*/ 644525 w 409"/>
              <a:gd name="T33" fmla="*/ 388938 h 309"/>
              <a:gd name="T34" fmla="*/ 649287 w 409"/>
              <a:gd name="T35" fmla="*/ 363538 h 309"/>
              <a:gd name="T36" fmla="*/ 649287 w 409"/>
              <a:gd name="T37" fmla="*/ 122238 h 309"/>
              <a:gd name="T38" fmla="*/ 644525 w 409"/>
              <a:gd name="T39" fmla="*/ 95250 h 309"/>
              <a:gd name="T40" fmla="*/ 639762 w 409"/>
              <a:gd name="T41" fmla="*/ 73025 h 309"/>
              <a:gd name="T42" fmla="*/ 627062 w 409"/>
              <a:gd name="T43" fmla="*/ 52388 h 309"/>
              <a:gd name="T44" fmla="*/ 614362 w 409"/>
              <a:gd name="T45" fmla="*/ 34925 h 309"/>
              <a:gd name="T46" fmla="*/ 595312 w 409"/>
              <a:gd name="T47" fmla="*/ 20638 h 309"/>
              <a:gd name="T48" fmla="*/ 574675 w 409"/>
              <a:gd name="T49" fmla="*/ 7938 h 309"/>
              <a:gd name="T50" fmla="*/ 547687 w 409"/>
              <a:gd name="T51" fmla="*/ 0 h 309"/>
              <a:gd name="T52" fmla="*/ 525462 w 409"/>
              <a:gd name="T53" fmla="*/ 0 h 309"/>
              <a:gd name="T54" fmla="*/ 127000 w 409"/>
              <a:gd name="T55" fmla="*/ 0 h 309"/>
              <a:gd name="T56" fmla="*/ 101600 w 409"/>
              <a:gd name="T57" fmla="*/ 0 h 309"/>
              <a:gd name="T58" fmla="*/ 79375 w 409"/>
              <a:gd name="T59" fmla="*/ 7938 h 309"/>
              <a:gd name="T60" fmla="*/ 57150 w 409"/>
              <a:gd name="T61" fmla="*/ 20638 h 309"/>
              <a:gd name="T62" fmla="*/ 39687 w 409"/>
              <a:gd name="T63" fmla="*/ 34925 h 309"/>
              <a:gd name="T64" fmla="*/ 22225 w 409"/>
              <a:gd name="T65" fmla="*/ 52388 h 309"/>
              <a:gd name="T66" fmla="*/ 12700 w 409"/>
              <a:gd name="T67" fmla="*/ 73025 h 309"/>
              <a:gd name="T68" fmla="*/ 4762 w 409"/>
              <a:gd name="T69" fmla="*/ 95250 h 309"/>
              <a:gd name="T70" fmla="*/ 0 w 409"/>
              <a:gd name="T71" fmla="*/ 122238 h 309"/>
              <a:gd name="T72" fmla="*/ 0 w 409"/>
              <a:gd name="T73" fmla="*/ 363538 h 30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409" h="309">
                <a:moveTo>
                  <a:pt x="0" y="229"/>
                </a:moveTo>
                <a:lnTo>
                  <a:pt x="3" y="245"/>
                </a:lnTo>
                <a:lnTo>
                  <a:pt x="8" y="259"/>
                </a:lnTo>
                <a:lnTo>
                  <a:pt x="14" y="273"/>
                </a:lnTo>
                <a:lnTo>
                  <a:pt x="25" y="284"/>
                </a:lnTo>
                <a:lnTo>
                  <a:pt x="36" y="295"/>
                </a:lnTo>
                <a:lnTo>
                  <a:pt x="50" y="300"/>
                </a:lnTo>
                <a:lnTo>
                  <a:pt x="64" y="306"/>
                </a:lnTo>
                <a:lnTo>
                  <a:pt x="80" y="309"/>
                </a:lnTo>
                <a:lnTo>
                  <a:pt x="331" y="309"/>
                </a:lnTo>
                <a:lnTo>
                  <a:pt x="345" y="306"/>
                </a:lnTo>
                <a:lnTo>
                  <a:pt x="362" y="300"/>
                </a:lnTo>
                <a:lnTo>
                  <a:pt x="375" y="295"/>
                </a:lnTo>
                <a:lnTo>
                  <a:pt x="387" y="284"/>
                </a:lnTo>
                <a:lnTo>
                  <a:pt x="395" y="273"/>
                </a:lnTo>
                <a:lnTo>
                  <a:pt x="403" y="259"/>
                </a:lnTo>
                <a:lnTo>
                  <a:pt x="406" y="245"/>
                </a:lnTo>
                <a:lnTo>
                  <a:pt x="409" y="229"/>
                </a:lnTo>
                <a:lnTo>
                  <a:pt x="409" y="77"/>
                </a:lnTo>
                <a:lnTo>
                  <a:pt x="406" y="60"/>
                </a:lnTo>
                <a:lnTo>
                  <a:pt x="403" y="46"/>
                </a:lnTo>
                <a:lnTo>
                  <a:pt x="395" y="33"/>
                </a:lnTo>
                <a:lnTo>
                  <a:pt x="387" y="22"/>
                </a:lnTo>
                <a:lnTo>
                  <a:pt x="375" y="13"/>
                </a:lnTo>
                <a:lnTo>
                  <a:pt x="362" y="5"/>
                </a:lnTo>
                <a:lnTo>
                  <a:pt x="345" y="0"/>
                </a:lnTo>
                <a:lnTo>
                  <a:pt x="331" y="0"/>
                </a:lnTo>
                <a:lnTo>
                  <a:pt x="80" y="0"/>
                </a:lnTo>
                <a:lnTo>
                  <a:pt x="64" y="0"/>
                </a:lnTo>
                <a:lnTo>
                  <a:pt x="50" y="5"/>
                </a:lnTo>
                <a:lnTo>
                  <a:pt x="36" y="13"/>
                </a:lnTo>
                <a:lnTo>
                  <a:pt x="25" y="22"/>
                </a:lnTo>
                <a:lnTo>
                  <a:pt x="14" y="33"/>
                </a:lnTo>
                <a:lnTo>
                  <a:pt x="8" y="46"/>
                </a:lnTo>
                <a:lnTo>
                  <a:pt x="3" y="60"/>
                </a:lnTo>
                <a:lnTo>
                  <a:pt x="0" y="77"/>
                </a:lnTo>
                <a:lnTo>
                  <a:pt x="0" y="229"/>
                </a:lnTo>
                <a:close/>
              </a:path>
            </a:pathLst>
          </a:custGeom>
          <a:solidFill>
            <a:srgbClr val="E0F1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b="1"/>
          </a:p>
        </p:txBody>
      </p:sp>
      <p:sp>
        <p:nvSpPr>
          <p:cNvPr id="31847" name="Freeform 1127"/>
          <p:cNvSpPr>
            <a:spLocks/>
          </p:cNvSpPr>
          <p:nvPr/>
        </p:nvSpPr>
        <p:spPr bwMode="auto">
          <a:xfrm>
            <a:off x="4233863" y="990600"/>
            <a:ext cx="649287" cy="490538"/>
          </a:xfrm>
          <a:custGeom>
            <a:avLst/>
            <a:gdLst>
              <a:gd name="T0" fmla="*/ 0 w 409"/>
              <a:gd name="T1" fmla="*/ 363538 h 309"/>
              <a:gd name="T2" fmla="*/ 4762 w 409"/>
              <a:gd name="T3" fmla="*/ 388938 h 309"/>
              <a:gd name="T4" fmla="*/ 12700 w 409"/>
              <a:gd name="T5" fmla="*/ 411163 h 309"/>
              <a:gd name="T6" fmla="*/ 22225 w 409"/>
              <a:gd name="T7" fmla="*/ 433388 h 309"/>
              <a:gd name="T8" fmla="*/ 39687 w 409"/>
              <a:gd name="T9" fmla="*/ 450850 h 309"/>
              <a:gd name="T10" fmla="*/ 57150 w 409"/>
              <a:gd name="T11" fmla="*/ 468313 h 309"/>
              <a:gd name="T12" fmla="*/ 79375 w 409"/>
              <a:gd name="T13" fmla="*/ 476250 h 309"/>
              <a:gd name="T14" fmla="*/ 101600 w 409"/>
              <a:gd name="T15" fmla="*/ 485775 h 309"/>
              <a:gd name="T16" fmla="*/ 127000 w 409"/>
              <a:gd name="T17" fmla="*/ 490538 h 309"/>
              <a:gd name="T18" fmla="*/ 525462 w 409"/>
              <a:gd name="T19" fmla="*/ 490538 h 309"/>
              <a:gd name="T20" fmla="*/ 547687 w 409"/>
              <a:gd name="T21" fmla="*/ 485775 h 309"/>
              <a:gd name="T22" fmla="*/ 574675 w 409"/>
              <a:gd name="T23" fmla="*/ 476250 h 309"/>
              <a:gd name="T24" fmla="*/ 595312 w 409"/>
              <a:gd name="T25" fmla="*/ 468313 h 309"/>
              <a:gd name="T26" fmla="*/ 614362 w 409"/>
              <a:gd name="T27" fmla="*/ 450850 h 309"/>
              <a:gd name="T28" fmla="*/ 627062 w 409"/>
              <a:gd name="T29" fmla="*/ 433388 h 309"/>
              <a:gd name="T30" fmla="*/ 639762 w 409"/>
              <a:gd name="T31" fmla="*/ 411163 h 309"/>
              <a:gd name="T32" fmla="*/ 644525 w 409"/>
              <a:gd name="T33" fmla="*/ 388938 h 309"/>
              <a:gd name="T34" fmla="*/ 649287 w 409"/>
              <a:gd name="T35" fmla="*/ 363538 h 309"/>
              <a:gd name="T36" fmla="*/ 649287 w 409"/>
              <a:gd name="T37" fmla="*/ 122238 h 309"/>
              <a:gd name="T38" fmla="*/ 644525 w 409"/>
              <a:gd name="T39" fmla="*/ 95250 h 309"/>
              <a:gd name="T40" fmla="*/ 639762 w 409"/>
              <a:gd name="T41" fmla="*/ 73025 h 309"/>
              <a:gd name="T42" fmla="*/ 627062 w 409"/>
              <a:gd name="T43" fmla="*/ 52388 h 309"/>
              <a:gd name="T44" fmla="*/ 614362 w 409"/>
              <a:gd name="T45" fmla="*/ 34925 h 309"/>
              <a:gd name="T46" fmla="*/ 595312 w 409"/>
              <a:gd name="T47" fmla="*/ 20638 h 309"/>
              <a:gd name="T48" fmla="*/ 574675 w 409"/>
              <a:gd name="T49" fmla="*/ 7938 h 309"/>
              <a:gd name="T50" fmla="*/ 547687 w 409"/>
              <a:gd name="T51" fmla="*/ 0 h 309"/>
              <a:gd name="T52" fmla="*/ 525462 w 409"/>
              <a:gd name="T53" fmla="*/ 0 h 309"/>
              <a:gd name="T54" fmla="*/ 127000 w 409"/>
              <a:gd name="T55" fmla="*/ 0 h 309"/>
              <a:gd name="T56" fmla="*/ 101600 w 409"/>
              <a:gd name="T57" fmla="*/ 0 h 309"/>
              <a:gd name="T58" fmla="*/ 79375 w 409"/>
              <a:gd name="T59" fmla="*/ 7938 h 309"/>
              <a:gd name="T60" fmla="*/ 57150 w 409"/>
              <a:gd name="T61" fmla="*/ 20638 h 309"/>
              <a:gd name="T62" fmla="*/ 39687 w 409"/>
              <a:gd name="T63" fmla="*/ 34925 h 309"/>
              <a:gd name="T64" fmla="*/ 22225 w 409"/>
              <a:gd name="T65" fmla="*/ 52388 h 309"/>
              <a:gd name="T66" fmla="*/ 12700 w 409"/>
              <a:gd name="T67" fmla="*/ 73025 h 309"/>
              <a:gd name="T68" fmla="*/ 4762 w 409"/>
              <a:gd name="T69" fmla="*/ 95250 h 309"/>
              <a:gd name="T70" fmla="*/ 0 w 409"/>
              <a:gd name="T71" fmla="*/ 122238 h 309"/>
              <a:gd name="T72" fmla="*/ 0 w 409"/>
              <a:gd name="T73" fmla="*/ 363538 h 30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409" h="309">
                <a:moveTo>
                  <a:pt x="0" y="229"/>
                </a:moveTo>
                <a:lnTo>
                  <a:pt x="3" y="245"/>
                </a:lnTo>
                <a:lnTo>
                  <a:pt x="8" y="259"/>
                </a:lnTo>
                <a:lnTo>
                  <a:pt x="14" y="273"/>
                </a:lnTo>
                <a:lnTo>
                  <a:pt x="25" y="284"/>
                </a:lnTo>
                <a:lnTo>
                  <a:pt x="36" y="295"/>
                </a:lnTo>
                <a:lnTo>
                  <a:pt x="50" y="300"/>
                </a:lnTo>
                <a:lnTo>
                  <a:pt x="64" y="306"/>
                </a:lnTo>
                <a:lnTo>
                  <a:pt x="80" y="309"/>
                </a:lnTo>
                <a:lnTo>
                  <a:pt x="331" y="309"/>
                </a:lnTo>
                <a:lnTo>
                  <a:pt x="345" y="306"/>
                </a:lnTo>
                <a:lnTo>
                  <a:pt x="362" y="300"/>
                </a:lnTo>
                <a:lnTo>
                  <a:pt x="375" y="295"/>
                </a:lnTo>
                <a:lnTo>
                  <a:pt x="387" y="284"/>
                </a:lnTo>
                <a:lnTo>
                  <a:pt x="395" y="273"/>
                </a:lnTo>
                <a:lnTo>
                  <a:pt x="403" y="259"/>
                </a:lnTo>
                <a:lnTo>
                  <a:pt x="406" y="245"/>
                </a:lnTo>
                <a:lnTo>
                  <a:pt x="409" y="229"/>
                </a:lnTo>
                <a:lnTo>
                  <a:pt x="409" y="77"/>
                </a:lnTo>
                <a:lnTo>
                  <a:pt x="406" y="60"/>
                </a:lnTo>
                <a:lnTo>
                  <a:pt x="403" y="46"/>
                </a:lnTo>
                <a:lnTo>
                  <a:pt x="395" y="33"/>
                </a:lnTo>
                <a:lnTo>
                  <a:pt x="387" y="22"/>
                </a:lnTo>
                <a:lnTo>
                  <a:pt x="375" y="13"/>
                </a:lnTo>
                <a:lnTo>
                  <a:pt x="362" y="5"/>
                </a:lnTo>
                <a:lnTo>
                  <a:pt x="345" y="0"/>
                </a:lnTo>
                <a:lnTo>
                  <a:pt x="331" y="0"/>
                </a:lnTo>
                <a:lnTo>
                  <a:pt x="80" y="0"/>
                </a:lnTo>
                <a:lnTo>
                  <a:pt x="64" y="0"/>
                </a:lnTo>
                <a:lnTo>
                  <a:pt x="50" y="5"/>
                </a:lnTo>
                <a:lnTo>
                  <a:pt x="36" y="13"/>
                </a:lnTo>
                <a:lnTo>
                  <a:pt x="25" y="22"/>
                </a:lnTo>
                <a:lnTo>
                  <a:pt x="14" y="33"/>
                </a:lnTo>
                <a:lnTo>
                  <a:pt x="8" y="46"/>
                </a:lnTo>
                <a:lnTo>
                  <a:pt x="3" y="60"/>
                </a:lnTo>
                <a:lnTo>
                  <a:pt x="0" y="77"/>
                </a:lnTo>
                <a:lnTo>
                  <a:pt x="0" y="229"/>
                </a:lnTo>
                <a:close/>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31848" name="Freeform 1128"/>
          <p:cNvSpPr>
            <a:spLocks/>
          </p:cNvSpPr>
          <p:nvPr/>
        </p:nvSpPr>
        <p:spPr bwMode="auto">
          <a:xfrm>
            <a:off x="5568950" y="1558925"/>
            <a:ext cx="211138" cy="74613"/>
          </a:xfrm>
          <a:custGeom>
            <a:avLst/>
            <a:gdLst>
              <a:gd name="T0" fmla="*/ 35190 w 132"/>
              <a:gd name="T1" fmla="*/ 74613 h 47"/>
              <a:gd name="T2" fmla="*/ 0 w 132"/>
              <a:gd name="T3" fmla="*/ 0 h 47"/>
              <a:gd name="T4" fmla="*/ 211138 w 132"/>
              <a:gd name="T5" fmla="*/ 0 h 47"/>
              <a:gd name="T6" fmla="*/ 0 60000 65536"/>
              <a:gd name="T7" fmla="*/ 0 60000 65536"/>
              <a:gd name="T8" fmla="*/ 0 60000 65536"/>
            </a:gdLst>
            <a:ahLst/>
            <a:cxnLst>
              <a:cxn ang="T6">
                <a:pos x="T0" y="T1"/>
              </a:cxn>
              <a:cxn ang="T7">
                <a:pos x="T2" y="T3"/>
              </a:cxn>
              <a:cxn ang="T8">
                <a:pos x="T4" y="T5"/>
              </a:cxn>
            </a:cxnLst>
            <a:rect l="0" t="0" r="r" b="b"/>
            <a:pathLst>
              <a:path w="132" h="47">
                <a:moveTo>
                  <a:pt x="22" y="47"/>
                </a:moveTo>
                <a:lnTo>
                  <a:pt x="0" y="0"/>
                </a:lnTo>
                <a:lnTo>
                  <a:pt x="132" y="0"/>
                </a:lnTo>
              </a:path>
            </a:pathLst>
          </a:custGeom>
          <a:noFill/>
          <a:ln w="9525">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31849" name="Line 1129"/>
          <p:cNvSpPr>
            <a:spLocks noChangeShapeType="1"/>
          </p:cNvSpPr>
          <p:nvPr/>
        </p:nvSpPr>
        <p:spPr bwMode="auto">
          <a:xfrm flipH="1">
            <a:off x="4186238" y="3679825"/>
            <a:ext cx="104775" cy="1588"/>
          </a:xfrm>
          <a:prstGeom prst="line">
            <a:avLst/>
          </a:prstGeom>
          <a:noFill/>
          <a:ln w="9525">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31850" name="Rectangle 1130"/>
          <p:cNvSpPr>
            <a:spLocks noChangeArrowheads="1"/>
          </p:cNvSpPr>
          <p:nvPr/>
        </p:nvSpPr>
        <p:spPr bwMode="auto">
          <a:xfrm>
            <a:off x="4300538" y="3624263"/>
            <a:ext cx="7620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Symbol" pitchFamily="18" charset="2"/>
              </a:rPr>
              <a:t>b</a:t>
            </a:r>
            <a:endParaRPr lang="en-GB" altLang="en-GB">
              <a:latin typeface="Symbol" pitchFamily="18" charset="2"/>
            </a:endParaRPr>
          </a:p>
        </p:txBody>
      </p:sp>
      <p:sp>
        <p:nvSpPr>
          <p:cNvPr id="31851" name="Rectangle 1131"/>
          <p:cNvSpPr>
            <a:spLocks noChangeArrowheads="1"/>
          </p:cNvSpPr>
          <p:nvPr/>
        </p:nvSpPr>
        <p:spPr bwMode="auto">
          <a:xfrm>
            <a:off x="4375150" y="3624263"/>
            <a:ext cx="10259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A</a:t>
            </a:r>
            <a:endParaRPr lang="en-GB" altLang="en-GB"/>
          </a:p>
        </p:txBody>
      </p:sp>
      <p:sp>
        <p:nvSpPr>
          <p:cNvPr id="31852" name="Rectangle 1132"/>
          <p:cNvSpPr>
            <a:spLocks noChangeArrowheads="1"/>
          </p:cNvSpPr>
          <p:nvPr/>
        </p:nvSpPr>
        <p:spPr bwMode="auto">
          <a:xfrm>
            <a:off x="3314700" y="793750"/>
            <a:ext cx="10900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O</a:t>
            </a:r>
            <a:endParaRPr lang="en-GB" altLang="en-GB"/>
          </a:p>
        </p:txBody>
      </p:sp>
      <p:sp>
        <p:nvSpPr>
          <p:cNvPr id="31853" name="Rectangle 1133"/>
          <p:cNvSpPr>
            <a:spLocks noChangeArrowheads="1"/>
          </p:cNvSpPr>
          <p:nvPr/>
        </p:nvSpPr>
        <p:spPr bwMode="auto">
          <a:xfrm>
            <a:off x="3336925" y="4630738"/>
            <a:ext cx="10900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O</a:t>
            </a:r>
            <a:endParaRPr lang="en-GB" altLang="en-GB"/>
          </a:p>
        </p:txBody>
      </p:sp>
      <p:sp>
        <p:nvSpPr>
          <p:cNvPr id="31854" name="Rectangle 1134"/>
          <p:cNvSpPr>
            <a:spLocks noChangeArrowheads="1"/>
          </p:cNvSpPr>
          <p:nvPr/>
        </p:nvSpPr>
        <p:spPr bwMode="auto">
          <a:xfrm>
            <a:off x="4178300" y="4630738"/>
            <a:ext cx="10900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O</a:t>
            </a:r>
            <a:endParaRPr lang="en-GB" altLang="en-GB"/>
          </a:p>
        </p:txBody>
      </p:sp>
      <p:sp>
        <p:nvSpPr>
          <p:cNvPr id="31855" name="Rectangle 1135"/>
          <p:cNvSpPr>
            <a:spLocks noChangeArrowheads="1"/>
          </p:cNvSpPr>
          <p:nvPr/>
        </p:nvSpPr>
        <p:spPr bwMode="auto">
          <a:xfrm>
            <a:off x="2828925" y="793750"/>
            <a:ext cx="20518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HC</a:t>
            </a:r>
            <a:endParaRPr lang="en-GB" altLang="en-GB"/>
          </a:p>
        </p:txBody>
      </p:sp>
      <p:sp>
        <p:nvSpPr>
          <p:cNvPr id="31856" name="Rectangle 1136"/>
          <p:cNvSpPr>
            <a:spLocks noChangeArrowheads="1"/>
          </p:cNvSpPr>
          <p:nvPr/>
        </p:nvSpPr>
        <p:spPr bwMode="auto">
          <a:xfrm>
            <a:off x="2819400" y="1144588"/>
            <a:ext cx="41678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HCOH</a:t>
            </a:r>
            <a:endParaRPr lang="en-GB" altLang="en-GB"/>
          </a:p>
        </p:txBody>
      </p:sp>
      <p:sp>
        <p:nvSpPr>
          <p:cNvPr id="31857" name="Rectangle 1137"/>
          <p:cNvSpPr>
            <a:spLocks noChangeArrowheads="1"/>
          </p:cNvSpPr>
          <p:nvPr/>
        </p:nvSpPr>
        <p:spPr bwMode="auto">
          <a:xfrm>
            <a:off x="2833688" y="2178050"/>
            <a:ext cx="41678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HCOH</a:t>
            </a:r>
            <a:endParaRPr lang="en-GB" altLang="en-GB"/>
          </a:p>
        </p:txBody>
      </p:sp>
      <p:sp>
        <p:nvSpPr>
          <p:cNvPr id="31858" name="Rectangle 1138"/>
          <p:cNvSpPr>
            <a:spLocks noChangeArrowheads="1"/>
          </p:cNvSpPr>
          <p:nvPr/>
        </p:nvSpPr>
        <p:spPr bwMode="auto">
          <a:xfrm>
            <a:off x="2833688" y="1824038"/>
            <a:ext cx="41678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HCOH</a:t>
            </a:r>
            <a:endParaRPr lang="en-GB" altLang="en-GB"/>
          </a:p>
        </p:txBody>
      </p:sp>
      <p:sp>
        <p:nvSpPr>
          <p:cNvPr id="31859" name="Rectangle 1139"/>
          <p:cNvSpPr>
            <a:spLocks noChangeArrowheads="1"/>
          </p:cNvSpPr>
          <p:nvPr/>
        </p:nvSpPr>
        <p:spPr bwMode="auto">
          <a:xfrm>
            <a:off x="2938463" y="2516188"/>
            <a:ext cx="20518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CH</a:t>
            </a:r>
            <a:endParaRPr lang="en-GB" altLang="en-GB"/>
          </a:p>
        </p:txBody>
      </p:sp>
      <p:sp>
        <p:nvSpPr>
          <p:cNvPr id="31860" name="Rectangle 1140"/>
          <p:cNvSpPr>
            <a:spLocks noChangeArrowheads="1"/>
          </p:cNvSpPr>
          <p:nvPr/>
        </p:nvSpPr>
        <p:spPr bwMode="auto">
          <a:xfrm>
            <a:off x="3140075" y="2581275"/>
            <a:ext cx="64120"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900">
                <a:solidFill>
                  <a:srgbClr val="000000"/>
                </a:solidFill>
                <a:latin typeface="Helvetica" charset="0"/>
              </a:rPr>
              <a:t>2</a:t>
            </a:r>
            <a:endParaRPr lang="en-GB" altLang="en-GB"/>
          </a:p>
        </p:txBody>
      </p:sp>
      <p:sp>
        <p:nvSpPr>
          <p:cNvPr id="31861" name="Rectangle 1141"/>
          <p:cNvSpPr>
            <a:spLocks noChangeArrowheads="1"/>
          </p:cNvSpPr>
          <p:nvPr/>
        </p:nvSpPr>
        <p:spPr bwMode="auto">
          <a:xfrm>
            <a:off x="3197225" y="2516188"/>
            <a:ext cx="211596"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OH</a:t>
            </a:r>
            <a:endParaRPr lang="en-GB" altLang="en-GB"/>
          </a:p>
        </p:txBody>
      </p:sp>
      <p:sp>
        <p:nvSpPr>
          <p:cNvPr id="31862" name="Rectangle 1142"/>
          <p:cNvSpPr>
            <a:spLocks noChangeArrowheads="1"/>
          </p:cNvSpPr>
          <p:nvPr/>
        </p:nvSpPr>
        <p:spPr bwMode="auto">
          <a:xfrm>
            <a:off x="2724150" y="1485900"/>
            <a:ext cx="41678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HOCH</a:t>
            </a:r>
            <a:endParaRPr lang="en-GB" altLang="en-GB"/>
          </a:p>
        </p:txBody>
      </p:sp>
      <p:sp>
        <p:nvSpPr>
          <p:cNvPr id="31863" name="Rectangle 1143"/>
          <p:cNvSpPr>
            <a:spLocks noChangeArrowheads="1"/>
          </p:cNvSpPr>
          <p:nvPr/>
        </p:nvSpPr>
        <p:spPr bwMode="auto">
          <a:xfrm>
            <a:off x="3227388" y="3624263"/>
            <a:ext cx="211596"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OH</a:t>
            </a:r>
            <a:endParaRPr lang="en-GB" altLang="en-GB"/>
          </a:p>
        </p:txBody>
      </p:sp>
      <p:sp>
        <p:nvSpPr>
          <p:cNvPr id="31864" name="Rectangle 1144"/>
          <p:cNvSpPr>
            <a:spLocks noChangeArrowheads="1"/>
          </p:cNvSpPr>
          <p:nvPr/>
        </p:nvSpPr>
        <p:spPr bwMode="auto">
          <a:xfrm>
            <a:off x="2806700" y="3624263"/>
            <a:ext cx="20518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HC</a:t>
            </a:r>
            <a:endParaRPr lang="en-GB" altLang="en-GB"/>
          </a:p>
        </p:txBody>
      </p:sp>
      <p:sp>
        <p:nvSpPr>
          <p:cNvPr id="31865" name="Rectangle 1145"/>
          <p:cNvSpPr>
            <a:spLocks noChangeArrowheads="1"/>
          </p:cNvSpPr>
          <p:nvPr/>
        </p:nvSpPr>
        <p:spPr bwMode="auto">
          <a:xfrm>
            <a:off x="2816225" y="3973513"/>
            <a:ext cx="41678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HCOH</a:t>
            </a:r>
            <a:endParaRPr lang="en-GB" altLang="en-GB"/>
          </a:p>
        </p:txBody>
      </p:sp>
      <p:sp>
        <p:nvSpPr>
          <p:cNvPr id="31866" name="Rectangle 1146"/>
          <p:cNvSpPr>
            <a:spLocks noChangeArrowheads="1"/>
          </p:cNvSpPr>
          <p:nvPr/>
        </p:nvSpPr>
        <p:spPr bwMode="auto">
          <a:xfrm>
            <a:off x="2813050" y="5003800"/>
            <a:ext cx="20518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HC</a:t>
            </a:r>
            <a:endParaRPr lang="en-GB" altLang="en-GB"/>
          </a:p>
        </p:txBody>
      </p:sp>
      <p:sp>
        <p:nvSpPr>
          <p:cNvPr id="31867" name="Rectangle 1147"/>
          <p:cNvSpPr>
            <a:spLocks noChangeArrowheads="1"/>
          </p:cNvSpPr>
          <p:nvPr/>
        </p:nvSpPr>
        <p:spPr bwMode="auto">
          <a:xfrm>
            <a:off x="2813050" y="4652963"/>
            <a:ext cx="41678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HCOH</a:t>
            </a:r>
            <a:endParaRPr lang="en-GB" altLang="en-GB"/>
          </a:p>
        </p:txBody>
      </p:sp>
      <p:sp>
        <p:nvSpPr>
          <p:cNvPr id="31868" name="Rectangle 1148"/>
          <p:cNvSpPr>
            <a:spLocks noChangeArrowheads="1"/>
          </p:cNvSpPr>
          <p:nvPr/>
        </p:nvSpPr>
        <p:spPr bwMode="auto">
          <a:xfrm>
            <a:off x="2916238" y="5345113"/>
            <a:ext cx="20518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CH</a:t>
            </a:r>
            <a:endParaRPr lang="en-GB" altLang="en-GB"/>
          </a:p>
        </p:txBody>
      </p:sp>
      <p:sp>
        <p:nvSpPr>
          <p:cNvPr id="31869" name="Rectangle 1149"/>
          <p:cNvSpPr>
            <a:spLocks noChangeArrowheads="1"/>
          </p:cNvSpPr>
          <p:nvPr/>
        </p:nvSpPr>
        <p:spPr bwMode="auto">
          <a:xfrm>
            <a:off x="3117850" y="5410200"/>
            <a:ext cx="64120"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900">
                <a:solidFill>
                  <a:srgbClr val="000000"/>
                </a:solidFill>
                <a:latin typeface="Helvetica" charset="0"/>
              </a:rPr>
              <a:t>2</a:t>
            </a:r>
            <a:endParaRPr lang="en-GB" altLang="en-GB"/>
          </a:p>
        </p:txBody>
      </p:sp>
      <p:sp>
        <p:nvSpPr>
          <p:cNvPr id="31870" name="Rectangle 1150"/>
          <p:cNvSpPr>
            <a:spLocks noChangeArrowheads="1"/>
          </p:cNvSpPr>
          <p:nvPr/>
        </p:nvSpPr>
        <p:spPr bwMode="auto">
          <a:xfrm>
            <a:off x="3175000" y="5345113"/>
            <a:ext cx="211596"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OH</a:t>
            </a:r>
            <a:endParaRPr lang="en-GB" altLang="en-GB"/>
          </a:p>
        </p:txBody>
      </p:sp>
      <p:sp>
        <p:nvSpPr>
          <p:cNvPr id="31871" name="Rectangle 1151"/>
          <p:cNvSpPr>
            <a:spLocks noChangeArrowheads="1"/>
          </p:cNvSpPr>
          <p:nvPr/>
        </p:nvSpPr>
        <p:spPr bwMode="auto">
          <a:xfrm>
            <a:off x="2773363" y="5778500"/>
            <a:ext cx="556243"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Glucose</a:t>
            </a:r>
            <a:endParaRPr lang="en-GB" altLang="en-GB"/>
          </a:p>
        </p:txBody>
      </p:sp>
      <p:sp>
        <p:nvSpPr>
          <p:cNvPr id="31872" name="Rectangle 1152"/>
          <p:cNvSpPr>
            <a:spLocks noChangeArrowheads="1"/>
          </p:cNvSpPr>
          <p:nvPr/>
        </p:nvSpPr>
        <p:spPr bwMode="auto">
          <a:xfrm>
            <a:off x="3625850" y="5691188"/>
            <a:ext cx="7694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dirty="0">
                <a:solidFill>
                  <a:srgbClr val="000000"/>
                </a:solidFill>
                <a:latin typeface="Symbol" panose="05050102010706020507" pitchFamily="18" charset="2"/>
              </a:rPr>
              <a:t>b</a:t>
            </a:r>
            <a:endParaRPr lang="en-GB" altLang="en-GB" dirty="0">
              <a:latin typeface="Symbol" panose="05050102010706020507" pitchFamily="18" charset="2"/>
            </a:endParaRPr>
          </a:p>
        </p:txBody>
      </p:sp>
      <p:sp>
        <p:nvSpPr>
          <p:cNvPr id="31873" name="Rectangle 1153"/>
          <p:cNvSpPr>
            <a:spLocks noChangeArrowheads="1"/>
          </p:cNvSpPr>
          <p:nvPr/>
        </p:nvSpPr>
        <p:spPr bwMode="auto">
          <a:xfrm>
            <a:off x="3700463" y="5691188"/>
            <a:ext cx="78548"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a:t>
            </a:r>
            <a:endParaRPr lang="en-GB" altLang="en-GB"/>
          </a:p>
        </p:txBody>
      </p:sp>
      <p:sp>
        <p:nvSpPr>
          <p:cNvPr id="31874" name="Rectangle 1154"/>
          <p:cNvSpPr>
            <a:spLocks noChangeArrowheads="1"/>
          </p:cNvSpPr>
          <p:nvPr/>
        </p:nvSpPr>
        <p:spPr bwMode="auto">
          <a:xfrm>
            <a:off x="3778250" y="5691188"/>
            <a:ext cx="10259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N</a:t>
            </a:r>
            <a:endParaRPr lang="en-GB" altLang="en-GB"/>
          </a:p>
        </p:txBody>
      </p:sp>
      <p:sp>
        <p:nvSpPr>
          <p:cNvPr id="31875" name="Rectangle 1155"/>
          <p:cNvSpPr>
            <a:spLocks noChangeArrowheads="1"/>
          </p:cNvSpPr>
          <p:nvPr/>
        </p:nvSpPr>
        <p:spPr bwMode="auto">
          <a:xfrm>
            <a:off x="3879850" y="5691188"/>
            <a:ext cx="78548"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a:t>
            </a:r>
            <a:endParaRPr lang="en-GB" altLang="en-GB"/>
          </a:p>
        </p:txBody>
      </p:sp>
      <p:sp>
        <p:nvSpPr>
          <p:cNvPr id="31876" name="Rectangle 1156"/>
          <p:cNvSpPr>
            <a:spLocks noChangeArrowheads="1"/>
          </p:cNvSpPr>
          <p:nvPr/>
        </p:nvSpPr>
        <p:spPr bwMode="auto">
          <a:xfrm>
            <a:off x="3959225" y="5691188"/>
            <a:ext cx="312586"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valyl</a:t>
            </a:r>
            <a:endParaRPr lang="en-GB" altLang="en-GB"/>
          </a:p>
        </p:txBody>
      </p:sp>
      <p:sp>
        <p:nvSpPr>
          <p:cNvPr id="31877" name="Rectangle 1157"/>
          <p:cNvSpPr>
            <a:spLocks noChangeArrowheads="1"/>
          </p:cNvSpPr>
          <p:nvPr/>
        </p:nvSpPr>
        <p:spPr bwMode="auto">
          <a:xfrm>
            <a:off x="4240213" y="5691188"/>
            <a:ext cx="78548"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a:t>
            </a:r>
            <a:endParaRPr lang="en-GB" altLang="en-GB"/>
          </a:p>
        </p:txBody>
      </p:sp>
      <p:sp>
        <p:nvSpPr>
          <p:cNvPr id="31878" name="Rectangle 1158"/>
          <p:cNvSpPr>
            <a:spLocks noChangeArrowheads="1"/>
          </p:cNvSpPr>
          <p:nvPr/>
        </p:nvSpPr>
        <p:spPr bwMode="auto">
          <a:xfrm>
            <a:off x="4318000" y="5691188"/>
            <a:ext cx="78548"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1</a:t>
            </a:r>
            <a:endParaRPr lang="en-GB" altLang="en-GB"/>
          </a:p>
        </p:txBody>
      </p:sp>
      <p:sp>
        <p:nvSpPr>
          <p:cNvPr id="31879" name="Rectangle 1159"/>
          <p:cNvSpPr>
            <a:spLocks noChangeArrowheads="1"/>
          </p:cNvSpPr>
          <p:nvPr/>
        </p:nvSpPr>
        <p:spPr bwMode="auto">
          <a:xfrm>
            <a:off x="4397375" y="5691188"/>
            <a:ext cx="78548"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a:t>
            </a:r>
            <a:endParaRPr lang="en-GB" altLang="en-GB"/>
          </a:p>
        </p:txBody>
      </p:sp>
      <p:sp>
        <p:nvSpPr>
          <p:cNvPr id="31880" name="Rectangle 1160"/>
          <p:cNvSpPr>
            <a:spLocks noChangeArrowheads="1"/>
          </p:cNvSpPr>
          <p:nvPr/>
        </p:nvSpPr>
        <p:spPr bwMode="auto">
          <a:xfrm>
            <a:off x="3622675" y="5857875"/>
            <a:ext cx="942566"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deoxyglucose</a:t>
            </a:r>
            <a:endParaRPr lang="en-GB" altLang="en-GB"/>
          </a:p>
        </p:txBody>
      </p:sp>
      <p:sp>
        <p:nvSpPr>
          <p:cNvPr id="31881" name="Rectangle 1161"/>
          <p:cNvSpPr>
            <a:spLocks noChangeArrowheads="1"/>
          </p:cNvSpPr>
          <p:nvPr/>
        </p:nvSpPr>
        <p:spPr bwMode="auto">
          <a:xfrm>
            <a:off x="4845050" y="5778500"/>
            <a:ext cx="7694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dirty="0">
                <a:solidFill>
                  <a:srgbClr val="000000"/>
                </a:solidFill>
                <a:latin typeface="Symbol" panose="05050102010706020507" pitchFamily="18" charset="2"/>
              </a:rPr>
              <a:t>b</a:t>
            </a:r>
            <a:endParaRPr lang="en-GB" altLang="en-GB" dirty="0">
              <a:latin typeface="Symbol" panose="05050102010706020507" pitchFamily="18" charset="2"/>
            </a:endParaRPr>
          </a:p>
        </p:txBody>
      </p:sp>
      <p:sp>
        <p:nvSpPr>
          <p:cNvPr id="31882" name="Rectangle 1162"/>
          <p:cNvSpPr>
            <a:spLocks noChangeArrowheads="1"/>
          </p:cNvSpPr>
          <p:nvPr/>
        </p:nvSpPr>
        <p:spPr bwMode="auto">
          <a:xfrm>
            <a:off x="4921250" y="5778500"/>
            <a:ext cx="78548"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dirty="0">
                <a:solidFill>
                  <a:srgbClr val="000000"/>
                </a:solidFill>
                <a:latin typeface="Helvetica" charset="0"/>
              </a:rPr>
              <a:t>–</a:t>
            </a:r>
            <a:endParaRPr lang="en-GB" altLang="en-GB" dirty="0"/>
          </a:p>
        </p:txBody>
      </p:sp>
      <p:sp>
        <p:nvSpPr>
          <p:cNvPr id="31883" name="Rectangle 1163"/>
          <p:cNvSpPr>
            <a:spLocks noChangeArrowheads="1"/>
          </p:cNvSpPr>
          <p:nvPr/>
        </p:nvSpPr>
        <p:spPr bwMode="auto">
          <a:xfrm>
            <a:off x="5002213" y="5778500"/>
            <a:ext cx="10259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N</a:t>
            </a:r>
            <a:endParaRPr lang="en-GB" altLang="en-GB"/>
          </a:p>
        </p:txBody>
      </p:sp>
      <p:sp>
        <p:nvSpPr>
          <p:cNvPr id="31884" name="Rectangle 1164"/>
          <p:cNvSpPr>
            <a:spLocks noChangeArrowheads="1"/>
          </p:cNvSpPr>
          <p:nvPr/>
        </p:nvSpPr>
        <p:spPr bwMode="auto">
          <a:xfrm>
            <a:off x="5102225" y="5778500"/>
            <a:ext cx="78548"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a:t>
            </a:r>
            <a:endParaRPr lang="en-GB" altLang="en-GB"/>
          </a:p>
        </p:txBody>
      </p:sp>
      <p:sp>
        <p:nvSpPr>
          <p:cNvPr id="31885" name="Rectangle 1165"/>
          <p:cNvSpPr>
            <a:spLocks noChangeArrowheads="1"/>
          </p:cNvSpPr>
          <p:nvPr/>
        </p:nvSpPr>
        <p:spPr bwMode="auto">
          <a:xfrm>
            <a:off x="5176838" y="5778500"/>
            <a:ext cx="312586"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dirty="0" err="1">
                <a:solidFill>
                  <a:srgbClr val="000000"/>
                </a:solidFill>
                <a:latin typeface="Helvetica" charset="0"/>
              </a:rPr>
              <a:t>valyl</a:t>
            </a:r>
            <a:endParaRPr lang="en-GB" altLang="en-GB" dirty="0"/>
          </a:p>
        </p:txBody>
      </p:sp>
      <p:sp>
        <p:nvSpPr>
          <p:cNvPr id="31886" name="Rectangle 1166"/>
          <p:cNvSpPr>
            <a:spLocks noChangeArrowheads="1"/>
          </p:cNvSpPr>
          <p:nvPr/>
        </p:nvSpPr>
        <p:spPr bwMode="auto">
          <a:xfrm>
            <a:off x="5457825" y="5778500"/>
            <a:ext cx="78548"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a:t>
            </a:r>
            <a:endParaRPr lang="en-GB" altLang="en-GB"/>
          </a:p>
        </p:txBody>
      </p:sp>
      <p:sp>
        <p:nvSpPr>
          <p:cNvPr id="31887" name="Rectangle 1167"/>
          <p:cNvSpPr>
            <a:spLocks noChangeArrowheads="1"/>
          </p:cNvSpPr>
          <p:nvPr/>
        </p:nvSpPr>
        <p:spPr bwMode="auto">
          <a:xfrm>
            <a:off x="5537200" y="5778500"/>
            <a:ext cx="78548"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1</a:t>
            </a:r>
            <a:endParaRPr lang="en-GB" altLang="en-GB"/>
          </a:p>
        </p:txBody>
      </p:sp>
      <p:sp>
        <p:nvSpPr>
          <p:cNvPr id="31888" name="Rectangle 1168"/>
          <p:cNvSpPr>
            <a:spLocks noChangeArrowheads="1"/>
          </p:cNvSpPr>
          <p:nvPr/>
        </p:nvSpPr>
        <p:spPr bwMode="auto">
          <a:xfrm>
            <a:off x="5614988" y="5778500"/>
            <a:ext cx="78548"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a:t>
            </a:r>
            <a:endParaRPr lang="en-GB" altLang="en-GB"/>
          </a:p>
        </p:txBody>
      </p:sp>
      <p:sp>
        <p:nvSpPr>
          <p:cNvPr id="31889" name="Rectangle 1169"/>
          <p:cNvSpPr>
            <a:spLocks noChangeArrowheads="1"/>
          </p:cNvSpPr>
          <p:nvPr/>
        </p:nvSpPr>
        <p:spPr bwMode="auto">
          <a:xfrm>
            <a:off x="5694363" y="5778500"/>
            <a:ext cx="965008"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deoxyfructose</a:t>
            </a:r>
            <a:endParaRPr lang="en-GB" altLang="en-GB"/>
          </a:p>
        </p:txBody>
      </p:sp>
      <p:sp>
        <p:nvSpPr>
          <p:cNvPr id="31890" name="Rectangle 1170"/>
          <p:cNvSpPr>
            <a:spLocks noChangeArrowheads="1"/>
          </p:cNvSpPr>
          <p:nvPr/>
        </p:nvSpPr>
        <p:spPr bwMode="auto">
          <a:xfrm>
            <a:off x="2701925" y="4316413"/>
            <a:ext cx="41678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HOCH</a:t>
            </a:r>
            <a:endParaRPr lang="en-GB" altLang="en-GB"/>
          </a:p>
        </p:txBody>
      </p:sp>
      <p:sp>
        <p:nvSpPr>
          <p:cNvPr id="31891" name="Rectangle 1171"/>
          <p:cNvSpPr>
            <a:spLocks noChangeArrowheads="1"/>
          </p:cNvSpPr>
          <p:nvPr/>
        </p:nvSpPr>
        <p:spPr bwMode="auto">
          <a:xfrm>
            <a:off x="3643313" y="3624263"/>
            <a:ext cx="20518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HC</a:t>
            </a:r>
            <a:endParaRPr lang="en-GB" altLang="en-GB"/>
          </a:p>
        </p:txBody>
      </p:sp>
      <p:sp>
        <p:nvSpPr>
          <p:cNvPr id="31892" name="Rectangle 1172"/>
          <p:cNvSpPr>
            <a:spLocks noChangeArrowheads="1"/>
          </p:cNvSpPr>
          <p:nvPr/>
        </p:nvSpPr>
        <p:spPr bwMode="auto">
          <a:xfrm>
            <a:off x="3635375" y="3973513"/>
            <a:ext cx="41678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HCOH</a:t>
            </a:r>
            <a:endParaRPr lang="en-GB" altLang="en-GB"/>
          </a:p>
        </p:txBody>
      </p:sp>
      <p:sp>
        <p:nvSpPr>
          <p:cNvPr id="31893" name="Rectangle 1173"/>
          <p:cNvSpPr>
            <a:spLocks noChangeArrowheads="1"/>
          </p:cNvSpPr>
          <p:nvPr/>
        </p:nvSpPr>
        <p:spPr bwMode="auto">
          <a:xfrm>
            <a:off x="3643313" y="5003800"/>
            <a:ext cx="20518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HC</a:t>
            </a:r>
            <a:endParaRPr lang="en-GB" altLang="en-GB"/>
          </a:p>
        </p:txBody>
      </p:sp>
      <p:sp>
        <p:nvSpPr>
          <p:cNvPr id="31894" name="Rectangle 1174"/>
          <p:cNvSpPr>
            <a:spLocks noChangeArrowheads="1"/>
          </p:cNvSpPr>
          <p:nvPr/>
        </p:nvSpPr>
        <p:spPr bwMode="auto">
          <a:xfrm>
            <a:off x="3643313" y="4652963"/>
            <a:ext cx="41678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HCOH</a:t>
            </a:r>
            <a:endParaRPr lang="en-GB" altLang="en-GB"/>
          </a:p>
        </p:txBody>
      </p:sp>
      <p:sp>
        <p:nvSpPr>
          <p:cNvPr id="31895" name="Rectangle 1175"/>
          <p:cNvSpPr>
            <a:spLocks noChangeArrowheads="1"/>
          </p:cNvSpPr>
          <p:nvPr/>
        </p:nvSpPr>
        <p:spPr bwMode="auto">
          <a:xfrm>
            <a:off x="3749675" y="5345113"/>
            <a:ext cx="20518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CH</a:t>
            </a:r>
            <a:endParaRPr lang="en-GB" altLang="en-GB"/>
          </a:p>
        </p:txBody>
      </p:sp>
      <p:sp>
        <p:nvSpPr>
          <p:cNvPr id="31896" name="Rectangle 1176"/>
          <p:cNvSpPr>
            <a:spLocks noChangeArrowheads="1"/>
          </p:cNvSpPr>
          <p:nvPr/>
        </p:nvSpPr>
        <p:spPr bwMode="auto">
          <a:xfrm>
            <a:off x="3956050" y="5410200"/>
            <a:ext cx="64120"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900">
                <a:solidFill>
                  <a:srgbClr val="000000"/>
                </a:solidFill>
                <a:latin typeface="Helvetica" charset="0"/>
              </a:rPr>
              <a:t>2</a:t>
            </a:r>
            <a:endParaRPr lang="en-GB" altLang="en-GB"/>
          </a:p>
        </p:txBody>
      </p:sp>
      <p:sp>
        <p:nvSpPr>
          <p:cNvPr id="31897" name="Rectangle 1177"/>
          <p:cNvSpPr>
            <a:spLocks noChangeArrowheads="1"/>
          </p:cNvSpPr>
          <p:nvPr/>
        </p:nvSpPr>
        <p:spPr bwMode="auto">
          <a:xfrm>
            <a:off x="4006850" y="5345113"/>
            <a:ext cx="211596"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OH</a:t>
            </a:r>
            <a:endParaRPr lang="en-GB" altLang="en-GB"/>
          </a:p>
        </p:txBody>
      </p:sp>
      <p:sp>
        <p:nvSpPr>
          <p:cNvPr id="31898" name="Rectangle 1178"/>
          <p:cNvSpPr>
            <a:spLocks noChangeArrowheads="1"/>
          </p:cNvSpPr>
          <p:nvPr/>
        </p:nvSpPr>
        <p:spPr bwMode="auto">
          <a:xfrm>
            <a:off x="3538538" y="4316413"/>
            <a:ext cx="41678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HOCH</a:t>
            </a:r>
            <a:endParaRPr lang="en-GB" altLang="en-GB"/>
          </a:p>
        </p:txBody>
      </p:sp>
      <p:sp>
        <p:nvSpPr>
          <p:cNvPr id="31899" name="Rectangle 1179"/>
          <p:cNvSpPr>
            <a:spLocks noChangeArrowheads="1"/>
          </p:cNvSpPr>
          <p:nvPr/>
        </p:nvSpPr>
        <p:spPr bwMode="auto">
          <a:xfrm>
            <a:off x="5213350" y="4630738"/>
            <a:ext cx="10900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O</a:t>
            </a:r>
            <a:endParaRPr lang="en-GB" altLang="en-GB"/>
          </a:p>
        </p:txBody>
      </p:sp>
      <p:sp>
        <p:nvSpPr>
          <p:cNvPr id="31900" name="Rectangle 1180"/>
          <p:cNvSpPr>
            <a:spLocks noChangeArrowheads="1"/>
          </p:cNvSpPr>
          <p:nvPr/>
        </p:nvSpPr>
        <p:spPr bwMode="auto">
          <a:xfrm>
            <a:off x="5138738" y="3624263"/>
            <a:ext cx="20518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NH</a:t>
            </a:r>
            <a:endParaRPr lang="en-GB" altLang="en-GB"/>
          </a:p>
        </p:txBody>
      </p:sp>
      <p:sp>
        <p:nvSpPr>
          <p:cNvPr id="31901" name="Rectangle 1181"/>
          <p:cNvSpPr>
            <a:spLocks noChangeArrowheads="1"/>
          </p:cNvSpPr>
          <p:nvPr/>
        </p:nvSpPr>
        <p:spPr bwMode="auto">
          <a:xfrm>
            <a:off x="5614988" y="3624263"/>
            <a:ext cx="7620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Symbol" pitchFamily="18" charset="2"/>
              </a:rPr>
              <a:t>b</a:t>
            </a:r>
            <a:endParaRPr lang="en-GB" altLang="en-GB">
              <a:latin typeface="Symbol" pitchFamily="18" charset="2"/>
            </a:endParaRPr>
          </a:p>
        </p:txBody>
      </p:sp>
      <p:sp>
        <p:nvSpPr>
          <p:cNvPr id="31902" name="Rectangle 1182"/>
          <p:cNvSpPr>
            <a:spLocks noChangeArrowheads="1"/>
          </p:cNvSpPr>
          <p:nvPr/>
        </p:nvSpPr>
        <p:spPr bwMode="auto">
          <a:xfrm>
            <a:off x="5694363" y="3624263"/>
            <a:ext cx="10259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A</a:t>
            </a:r>
            <a:endParaRPr lang="en-GB" altLang="en-GB"/>
          </a:p>
        </p:txBody>
      </p:sp>
      <p:sp>
        <p:nvSpPr>
          <p:cNvPr id="31903" name="Rectangle 1183"/>
          <p:cNvSpPr>
            <a:spLocks noChangeArrowheads="1"/>
          </p:cNvSpPr>
          <p:nvPr/>
        </p:nvSpPr>
        <p:spPr bwMode="auto">
          <a:xfrm>
            <a:off x="4629150" y="3624263"/>
            <a:ext cx="10259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a:t>
            </a:r>
            <a:endParaRPr lang="en-GB" altLang="en-GB"/>
          </a:p>
        </p:txBody>
      </p:sp>
      <p:sp>
        <p:nvSpPr>
          <p:cNvPr id="31904" name="Rectangle 1184"/>
          <p:cNvSpPr>
            <a:spLocks noChangeArrowheads="1"/>
          </p:cNvSpPr>
          <p:nvPr/>
        </p:nvSpPr>
        <p:spPr bwMode="auto">
          <a:xfrm>
            <a:off x="4730750" y="3689350"/>
            <a:ext cx="64120"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900">
                <a:solidFill>
                  <a:srgbClr val="000000"/>
                </a:solidFill>
                <a:latin typeface="Helvetica" charset="0"/>
              </a:rPr>
              <a:t>2</a:t>
            </a:r>
            <a:endParaRPr lang="en-GB" altLang="en-GB"/>
          </a:p>
        </p:txBody>
      </p:sp>
      <p:sp>
        <p:nvSpPr>
          <p:cNvPr id="31905" name="Rectangle 1185"/>
          <p:cNvSpPr>
            <a:spLocks noChangeArrowheads="1"/>
          </p:cNvSpPr>
          <p:nvPr/>
        </p:nvSpPr>
        <p:spPr bwMode="auto">
          <a:xfrm>
            <a:off x="4787900" y="3624263"/>
            <a:ext cx="10259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C</a:t>
            </a:r>
            <a:endParaRPr lang="en-GB" altLang="en-GB"/>
          </a:p>
        </p:txBody>
      </p:sp>
      <p:sp>
        <p:nvSpPr>
          <p:cNvPr id="31906" name="Rectangle 1186"/>
          <p:cNvSpPr>
            <a:spLocks noChangeArrowheads="1"/>
          </p:cNvSpPr>
          <p:nvPr/>
        </p:nvSpPr>
        <p:spPr bwMode="auto">
          <a:xfrm>
            <a:off x="4765675" y="3973513"/>
            <a:ext cx="314189"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COH</a:t>
            </a:r>
            <a:endParaRPr lang="en-GB" altLang="en-GB"/>
          </a:p>
        </p:txBody>
      </p:sp>
      <p:sp>
        <p:nvSpPr>
          <p:cNvPr id="31907" name="Rectangle 1187"/>
          <p:cNvSpPr>
            <a:spLocks noChangeArrowheads="1"/>
          </p:cNvSpPr>
          <p:nvPr/>
        </p:nvSpPr>
        <p:spPr bwMode="auto">
          <a:xfrm>
            <a:off x="4679950" y="5003800"/>
            <a:ext cx="20518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HC</a:t>
            </a:r>
            <a:endParaRPr lang="en-GB" altLang="en-GB"/>
          </a:p>
        </p:txBody>
      </p:sp>
      <p:sp>
        <p:nvSpPr>
          <p:cNvPr id="31908" name="Rectangle 1188"/>
          <p:cNvSpPr>
            <a:spLocks noChangeArrowheads="1"/>
          </p:cNvSpPr>
          <p:nvPr/>
        </p:nvSpPr>
        <p:spPr bwMode="auto">
          <a:xfrm>
            <a:off x="4679950" y="4652963"/>
            <a:ext cx="41678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HCOH</a:t>
            </a:r>
            <a:endParaRPr lang="en-GB" altLang="en-GB"/>
          </a:p>
        </p:txBody>
      </p:sp>
      <p:sp>
        <p:nvSpPr>
          <p:cNvPr id="31909" name="Rectangle 1189"/>
          <p:cNvSpPr>
            <a:spLocks noChangeArrowheads="1"/>
          </p:cNvSpPr>
          <p:nvPr/>
        </p:nvSpPr>
        <p:spPr bwMode="auto">
          <a:xfrm>
            <a:off x="4783138" y="5345113"/>
            <a:ext cx="20518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CH</a:t>
            </a:r>
            <a:endParaRPr lang="en-GB" altLang="en-GB"/>
          </a:p>
        </p:txBody>
      </p:sp>
      <p:sp>
        <p:nvSpPr>
          <p:cNvPr id="31910" name="Rectangle 1190"/>
          <p:cNvSpPr>
            <a:spLocks noChangeArrowheads="1"/>
          </p:cNvSpPr>
          <p:nvPr/>
        </p:nvSpPr>
        <p:spPr bwMode="auto">
          <a:xfrm>
            <a:off x="4989513" y="5410200"/>
            <a:ext cx="64120"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900">
                <a:solidFill>
                  <a:srgbClr val="000000"/>
                </a:solidFill>
                <a:latin typeface="Helvetica" charset="0"/>
              </a:rPr>
              <a:t>2</a:t>
            </a:r>
            <a:endParaRPr lang="en-GB" altLang="en-GB"/>
          </a:p>
        </p:txBody>
      </p:sp>
      <p:sp>
        <p:nvSpPr>
          <p:cNvPr id="31911" name="Rectangle 1191"/>
          <p:cNvSpPr>
            <a:spLocks noChangeArrowheads="1"/>
          </p:cNvSpPr>
          <p:nvPr/>
        </p:nvSpPr>
        <p:spPr bwMode="auto">
          <a:xfrm>
            <a:off x="5041900" y="5345113"/>
            <a:ext cx="211596"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OH</a:t>
            </a:r>
            <a:endParaRPr lang="en-GB" altLang="en-GB"/>
          </a:p>
        </p:txBody>
      </p:sp>
      <p:sp>
        <p:nvSpPr>
          <p:cNvPr id="31912" name="Rectangle 1192"/>
          <p:cNvSpPr>
            <a:spLocks noChangeArrowheads="1"/>
          </p:cNvSpPr>
          <p:nvPr/>
        </p:nvSpPr>
        <p:spPr bwMode="auto">
          <a:xfrm>
            <a:off x="4572000" y="4316413"/>
            <a:ext cx="41678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HOCH</a:t>
            </a:r>
            <a:endParaRPr lang="en-GB" altLang="en-GB"/>
          </a:p>
        </p:txBody>
      </p:sp>
      <p:sp>
        <p:nvSpPr>
          <p:cNvPr id="31913" name="Rectangle 1193"/>
          <p:cNvSpPr>
            <a:spLocks noChangeArrowheads="1"/>
          </p:cNvSpPr>
          <p:nvPr/>
        </p:nvSpPr>
        <p:spPr bwMode="auto">
          <a:xfrm>
            <a:off x="4213225" y="793750"/>
            <a:ext cx="10259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N</a:t>
            </a:r>
            <a:endParaRPr lang="en-GB" altLang="en-GB"/>
          </a:p>
        </p:txBody>
      </p:sp>
      <p:sp>
        <p:nvSpPr>
          <p:cNvPr id="31914" name="Rectangle 1194"/>
          <p:cNvSpPr>
            <a:spLocks noChangeArrowheads="1"/>
          </p:cNvSpPr>
          <p:nvPr/>
        </p:nvSpPr>
        <p:spPr bwMode="auto">
          <a:xfrm>
            <a:off x="3722688" y="793750"/>
            <a:ext cx="20518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HC</a:t>
            </a:r>
            <a:endParaRPr lang="en-GB" altLang="en-GB"/>
          </a:p>
        </p:txBody>
      </p:sp>
      <p:sp>
        <p:nvSpPr>
          <p:cNvPr id="31915" name="Rectangle 1195"/>
          <p:cNvSpPr>
            <a:spLocks noChangeArrowheads="1"/>
          </p:cNvSpPr>
          <p:nvPr/>
        </p:nvSpPr>
        <p:spPr bwMode="auto">
          <a:xfrm>
            <a:off x="3714750" y="1144588"/>
            <a:ext cx="41678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HCOH</a:t>
            </a:r>
            <a:endParaRPr lang="en-GB" altLang="en-GB"/>
          </a:p>
        </p:txBody>
      </p:sp>
      <p:sp>
        <p:nvSpPr>
          <p:cNvPr id="31916" name="Rectangle 1196"/>
          <p:cNvSpPr>
            <a:spLocks noChangeArrowheads="1"/>
          </p:cNvSpPr>
          <p:nvPr/>
        </p:nvSpPr>
        <p:spPr bwMode="auto">
          <a:xfrm>
            <a:off x="3727450" y="2178050"/>
            <a:ext cx="41678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HCOH</a:t>
            </a:r>
            <a:endParaRPr lang="en-GB" altLang="en-GB"/>
          </a:p>
        </p:txBody>
      </p:sp>
      <p:sp>
        <p:nvSpPr>
          <p:cNvPr id="31917" name="Rectangle 1197"/>
          <p:cNvSpPr>
            <a:spLocks noChangeArrowheads="1"/>
          </p:cNvSpPr>
          <p:nvPr/>
        </p:nvSpPr>
        <p:spPr bwMode="auto">
          <a:xfrm>
            <a:off x="3727450" y="1824038"/>
            <a:ext cx="41678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HCOH</a:t>
            </a:r>
            <a:endParaRPr lang="en-GB" altLang="en-GB"/>
          </a:p>
        </p:txBody>
      </p:sp>
      <p:sp>
        <p:nvSpPr>
          <p:cNvPr id="31918" name="Rectangle 1198"/>
          <p:cNvSpPr>
            <a:spLocks noChangeArrowheads="1"/>
          </p:cNvSpPr>
          <p:nvPr/>
        </p:nvSpPr>
        <p:spPr bwMode="auto">
          <a:xfrm>
            <a:off x="3832225" y="2516188"/>
            <a:ext cx="20518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CH</a:t>
            </a:r>
            <a:endParaRPr lang="en-GB" altLang="en-GB"/>
          </a:p>
        </p:txBody>
      </p:sp>
      <p:sp>
        <p:nvSpPr>
          <p:cNvPr id="31919" name="Rectangle 1199"/>
          <p:cNvSpPr>
            <a:spLocks noChangeArrowheads="1"/>
          </p:cNvSpPr>
          <p:nvPr/>
        </p:nvSpPr>
        <p:spPr bwMode="auto">
          <a:xfrm>
            <a:off x="4033838" y="2581275"/>
            <a:ext cx="64120"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900">
                <a:solidFill>
                  <a:srgbClr val="000000"/>
                </a:solidFill>
                <a:latin typeface="Helvetica" charset="0"/>
              </a:rPr>
              <a:t>2</a:t>
            </a:r>
            <a:endParaRPr lang="en-GB" altLang="en-GB"/>
          </a:p>
        </p:txBody>
      </p:sp>
      <p:sp>
        <p:nvSpPr>
          <p:cNvPr id="31920" name="Rectangle 1200"/>
          <p:cNvSpPr>
            <a:spLocks noChangeArrowheads="1"/>
          </p:cNvSpPr>
          <p:nvPr/>
        </p:nvSpPr>
        <p:spPr bwMode="auto">
          <a:xfrm>
            <a:off x="4086225" y="2516188"/>
            <a:ext cx="211596"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OH</a:t>
            </a:r>
            <a:endParaRPr lang="en-GB" altLang="en-GB"/>
          </a:p>
        </p:txBody>
      </p:sp>
      <p:sp>
        <p:nvSpPr>
          <p:cNvPr id="31921" name="Rectangle 1201"/>
          <p:cNvSpPr>
            <a:spLocks noChangeArrowheads="1"/>
          </p:cNvSpPr>
          <p:nvPr/>
        </p:nvSpPr>
        <p:spPr bwMode="auto">
          <a:xfrm>
            <a:off x="3617913" y="1485900"/>
            <a:ext cx="41678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HOCH</a:t>
            </a:r>
            <a:endParaRPr lang="en-GB" altLang="en-GB"/>
          </a:p>
        </p:txBody>
      </p:sp>
      <p:sp>
        <p:nvSpPr>
          <p:cNvPr id="31922" name="Rectangle 1202"/>
          <p:cNvSpPr>
            <a:spLocks noChangeArrowheads="1"/>
          </p:cNvSpPr>
          <p:nvPr/>
        </p:nvSpPr>
        <p:spPr bwMode="auto">
          <a:xfrm>
            <a:off x="5268913" y="1135063"/>
            <a:ext cx="10259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C</a:t>
            </a:r>
            <a:endParaRPr lang="en-GB" altLang="en-GB"/>
          </a:p>
        </p:txBody>
      </p:sp>
      <p:sp>
        <p:nvSpPr>
          <p:cNvPr id="31923" name="Rectangle 1203"/>
          <p:cNvSpPr>
            <a:spLocks noChangeArrowheads="1"/>
          </p:cNvSpPr>
          <p:nvPr/>
        </p:nvSpPr>
        <p:spPr bwMode="auto">
          <a:xfrm>
            <a:off x="5175250" y="2178050"/>
            <a:ext cx="41678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HCOH</a:t>
            </a:r>
            <a:endParaRPr lang="en-GB" altLang="en-GB"/>
          </a:p>
        </p:txBody>
      </p:sp>
      <p:sp>
        <p:nvSpPr>
          <p:cNvPr id="31924" name="Rectangle 1204"/>
          <p:cNvSpPr>
            <a:spLocks noChangeArrowheads="1"/>
          </p:cNvSpPr>
          <p:nvPr/>
        </p:nvSpPr>
        <p:spPr bwMode="auto">
          <a:xfrm>
            <a:off x="5175250" y="1824038"/>
            <a:ext cx="41678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HCOH</a:t>
            </a:r>
            <a:endParaRPr lang="en-GB" altLang="en-GB"/>
          </a:p>
        </p:txBody>
      </p:sp>
      <p:sp>
        <p:nvSpPr>
          <p:cNvPr id="31925" name="Rectangle 1205"/>
          <p:cNvSpPr>
            <a:spLocks noChangeArrowheads="1"/>
          </p:cNvSpPr>
          <p:nvPr/>
        </p:nvSpPr>
        <p:spPr bwMode="auto">
          <a:xfrm>
            <a:off x="5278438" y="2516188"/>
            <a:ext cx="20518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CH</a:t>
            </a:r>
            <a:endParaRPr lang="en-GB" altLang="en-GB"/>
          </a:p>
        </p:txBody>
      </p:sp>
      <p:sp>
        <p:nvSpPr>
          <p:cNvPr id="31926" name="Rectangle 1206"/>
          <p:cNvSpPr>
            <a:spLocks noChangeArrowheads="1"/>
          </p:cNvSpPr>
          <p:nvPr/>
        </p:nvSpPr>
        <p:spPr bwMode="auto">
          <a:xfrm>
            <a:off x="5480050" y="2581275"/>
            <a:ext cx="64120"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900">
                <a:solidFill>
                  <a:srgbClr val="000000"/>
                </a:solidFill>
                <a:latin typeface="Helvetica" charset="0"/>
              </a:rPr>
              <a:t>2</a:t>
            </a:r>
            <a:endParaRPr lang="en-GB" altLang="en-GB"/>
          </a:p>
        </p:txBody>
      </p:sp>
      <p:sp>
        <p:nvSpPr>
          <p:cNvPr id="31927" name="Rectangle 1207"/>
          <p:cNvSpPr>
            <a:spLocks noChangeArrowheads="1"/>
          </p:cNvSpPr>
          <p:nvPr/>
        </p:nvSpPr>
        <p:spPr bwMode="auto">
          <a:xfrm>
            <a:off x="5530850" y="2516188"/>
            <a:ext cx="211596"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OH</a:t>
            </a:r>
            <a:endParaRPr lang="en-GB" altLang="en-GB"/>
          </a:p>
        </p:txBody>
      </p:sp>
      <p:sp>
        <p:nvSpPr>
          <p:cNvPr id="31928" name="Rectangle 1208"/>
          <p:cNvSpPr>
            <a:spLocks noChangeArrowheads="1"/>
          </p:cNvSpPr>
          <p:nvPr/>
        </p:nvSpPr>
        <p:spPr bwMode="auto">
          <a:xfrm>
            <a:off x="5064125" y="1485900"/>
            <a:ext cx="41678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HOCH</a:t>
            </a:r>
            <a:endParaRPr lang="en-GB" altLang="en-GB"/>
          </a:p>
        </p:txBody>
      </p:sp>
      <p:sp>
        <p:nvSpPr>
          <p:cNvPr id="31929" name="Rectangle 1209"/>
          <p:cNvSpPr>
            <a:spLocks noChangeArrowheads="1"/>
          </p:cNvSpPr>
          <p:nvPr/>
        </p:nvSpPr>
        <p:spPr bwMode="auto">
          <a:xfrm>
            <a:off x="5607050" y="1363663"/>
            <a:ext cx="10259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a:t>
            </a:r>
            <a:endParaRPr lang="en-GB" altLang="en-GB"/>
          </a:p>
        </p:txBody>
      </p:sp>
      <p:sp>
        <p:nvSpPr>
          <p:cNvPr id="31930" name="Rectangle 1210"/>
          <p:cNvSpPr>
            <a:spLocks noChangeArrowheads="1"/>
          </p:cNvSpPr>
          <p:nvPr/>
        </p:nvSpPr>
        <p:spPr bwMode="auto">
          <a:xfrm>
            <a:off x="5708650" y="1341438"/>
            <a:ext cx="67326"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900">
                <a:solidFill>
                  <a:srgbClr val="000000"/>
                </a:solidFill>
                <a:latin typeface="Helvetica" charset="0"/>
              </a:rPr>
              <a:t>+</a:t>
            </a:r>
            <a:endParaRPr lang="en-GB" altLang="en-GB"/>
          </a:p>
        </p:txBody>
      </p:sp>
      <p:sp>
        <p:nvSpPr>
          <p:cNvPr id="31931" name="Rectangle 1211"/>
          <p:cNvSpPr>
            <a:spLocks noChangeArrowheads="1"/>
          </p:cNvSpPr>
          <p:nvPr/>
        </p:nvSpPr>
        <p:spPr bwMode="auto">
          <a:xfrm>
            <a:off x="5516563" y="4175125"/>
            <a:ext cx="10259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a:t>
            </a:r>
            <a:endParaRPr lang="en-GB" altLang="en-GB"/>
          </a:p>
        </p:txBody>
      </p:sp>
      <p:sp>
        <p:nvSpPr>
          <p:cNvPr id="31932" name="Rectangle 1212"/>
          <p:cNvSpPr>
            <a:spLocks noChangeArrowheads="1"/>
          </p:cNvSpPr>
          <p:nvPr/>
        </p:nvSpPr>
        <p:spPr bwMode="auto">
          <a:xfrm>
            <a:off x="5619750" y="4152900"/>
            <a:ext cx="67326"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900">
                <a:solidFill>
                  <a:srgbClr val="000000"/>
                </a:solidFill>
                <a:latin typeface="Helvetica" charset="0"/>
              </a:rPr>
              <a:t>+</a:t>
            </a:r>
            <a:endParaRPr lang="en-GB" altLang="en-GB"/>
          </a:p>
        </p:txBody>
      </p:sp>
      <p:sp>
        <p:nvSpPr>
          <p:cNvPr id="31933" name="Rectangle 1213"/>
          <p:cNvSpPr>
            <a:spLocks noChangeArrowheads="1"/>
          </p:cNvSpPr>
          <p:nvPr/>
        </p:nvSpPr>
        <p:spPr bwMode="auto">
          <a:xfrm>
            <a:off x="6575425" y="4630738"/>
            <a:ext cx="10900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O</a:t>
            </a:r>
            <a:endParaRPr lang="en-GB" altLang="en-GB"/>
          </a:p>
        </p:txBody>
      </p:sp>
      <p:sp>
        <p:nvSpPr>
          <p:cNvPr id="31934" name="Rectangle 1214"/>
          <p:cNvSpPr>
            <a:spLocks noChangeArrowheads="1"/>
          </p:cNvSpPr>
          <p:nvPr/>
        </p:nvSpPr>
        <p:spPr bwMode="auto">
          <a:xfrm>
            <a:off x="6461125" y="3624263"/>
            <a:ext cx="10259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N</a:t>
            </a:r>
            <a:endParaRPr lang="en-GB" altLang="en-GB"/>
          </a:p>
        </p:txBody>
      </p:sp>
      <p:sp>
        <p:nvSpPr>
          <p:cNvPr id="31935" name="Rectangle 1215"/>
          <p:cNvSpPr>
            <a:spLocks noChangeArrowheads="1"/>
          </p:cNvSpPr>
          <p:nvPr/>
        </p:nvSpPr>
        <p:spPr bwMode="auto">
          <a:xfrm>
            <a:off x="6562725" y="3602038"/>
            <a:ext cx="67326"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900">
                <a:solidFill>
                  <a:srgbClr val="000000"/>
                </a:solidFill>
                <a:latin typeface="Helvetica" charset="0"/>
              </a:rPr>
              <a:t>+</a:t>
            </a:r>
            <a:endParaRPr lang="en-GB" altLang="en-GB"/>
          </a:p>
        </p:txBody>
      </p:sp>
      <p:sp>
        <p:nvSpPr>
          <p:cNvPr id="31936" name="Rectangle 1216"/>
          <p:cNvSpPr>
            <a:spLocks noChangeArrowheads="1"/>
          </p:cNvSpPr>
          <p:nvPr/>
        </p:nvSpPr>
        <p:spPr bwMode="auto">
          <a:xfrm>
            <a:off x="6618288" y="3624263"/>
            <a:ext cx="10259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a:t>
            </a:r>
            <a:endParaRPr lang="en-GB" altLang="en-GB"/>
          </a:p>
        </p:txBody>
      </p:sp>
      <p:sp>
        <p:nvSpPr>
          <p:cNvPr id="31937" name="Rectangle 1217"/>
          <p:cNvSpPr>
            <a:spLocks noChangeArrowheads="1"/>
          </p:cNvSpPr>
          <p:nvPr/>
        </p:nvSpPr>
        <p:spPr bwMode="auto">
          <a:xfrm>
            <a:off x="6719888" y="3697288"/>
            <a:ext cx="64120"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900">
                <a:solidFill>
                  <a:srgbClr val="000000"/>
                </a:solidFill>
                <a:latin typeface="Helvetica" charset="0"/>
              </a:rPr>
              <a:t>2</a:t>
            </a:r>
            <a:endParaRPr lang="en-GB" altLang="en-GB"/>
          </a:p>
        </p:txBody>
      </p:sp>
      <p:sp>
        <p:nvSpPr>
          <p:cNvPr id="31938" name="Rectangle 1218"/>
          <p:cNvSpPr>
            <a:spLocks noChangeArrowheads="1"/>
          </p:cNvSpPr>
          <p:nvPr/>
        </p:nvSpPr>
        <p:spPr bwMode="auto">
          <a:xfrm>
            <a:off x="6978650" y="3624263"/>
            <a:ext cx="7620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Symbol" pitchFamily="18" charset="2"/>
              </a:rPr>
              <a:t>b</a:t>
            </a:r>
            <a:endParaRPr lang="en-GB" altLang="en-GB">
              <a:latin typeface="Symbol" pitchFamily="18" charset="2"/>
            </a:endParaRPr>
          </a:p>
        </p:txBody>
      </p:sp>
      <p:sp>
        <p:nvSpPr>
          <p:cNvPr id="31939" name="Rectangle 1219"/>
          <p:cNvSpPr>
            <a:spLocks noChangeArrowheads="1"/>
          </p:cNvSpPr>
          <p:nvPr/>
        </p:nvSpPr>
        <p:spPr bwMode="auto">
          <a:xfrm>
            <a:off x="7054850" y="3624263"/>
            <a:ext cx="10259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A</a:t>
            </a:r>
            <a:endParaRPr lang="en-GB" altLang="en-GB"/>
          </a:p>
        </p:txBody>
      </p:sp>
      <p:sp>
        <p:nvSpPr>
          <p:cNvPr id="31940" name="Rectangle 1220"/>
          <p:cNvSpPr>
            <a:spLocks noChangeArrowheads="1"/>
          </p:cNvSpPr>
          <p:nvPr/>
        </p:nvSpPr>
        <p:spPr bwMode="auto">
          <a:xfrm>
            <a:off x="5975350" y="3624263"/>
            <a:ext cx="10259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a:t>
            </a:r>
            <a:endParaRPr lang="en-GB" altLang="en-GB"/>
          </a:p>
        </p:txBody>
      </p:sp>
      <p:sp>
        <p:nvSpPr>
          <p:cNvPr id="31941" name="Rectangle 1221"/>
          <p:cNvSpPr>
            <a:spLocks noChangeArrowheads="1"/>
          </p:cNvSpPr>
          <p:nvPr/>
        </p:nvSpPr>
        <p:spPr bwMode="auto">
          <a:xfrm>
            <a:off x="6075363" y="3689350"/>
            <a:ext cx="64120"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900">
                <a:solidFill>
                  <a:srgbClr val="000000"/>
                </a:solidFill>
                <a:latin typeface="Helvetica" charset="0"/>
              </a:rPr>
              <a:t>2</a:t>
            </a:r>
            <a:endParaRPr lang="en-GB" altLang="en-GB"/>
          </a:p>
        </p:txBody>
      </p:sp>
      <p:sp>
        <p:nvSpPr>
          <p:cNvPr id="31942" name="Rectangle 1222"/>
          <p:cNvSpPr>
            <a:spLocks noChangeArrowheads="1"/>
          </p:cNvSpPr>
          <p:nvPr/>
        </p:nvSpPr>
        <p:spPr bwMode="auto">
          <a:xfrm>
            <a:off x="6127750" y="3624263"/>
            <a:ext cx="10259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C</a:t>
            </a:r>
            <a:endParaRPr lang="en-GB" altLang="en-GB"/>
          </a:p>
        </p:txBody>
      </p:sp>
      <p:sp>
        <p:nvSpPr>
          <p:cNvPr id="31943" name="Rectangle 1223"/>
          <p:cNvSpPr>
            <a:spLocks noChangeArrowheads="1"/>
          </p:cNvSpPr>
          <p:nvPr/>
        </p:nvSpPr>
        <p:spPr bwMode="auto">
          <a:xfrm>
            <a:off x="6127750" y="3973513"/>
            <a:ext cx="314189"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COH</a:t>
            </a:r>
            <a:endParaRPr lang="en-GB" altLang="en-GB"/>
          </a:p>
        </p:txBody>
      </p:sp>
      <p:sp>
        <p:nvSpPr>
          <p:cNvPr id="31944" name="Rectangle 1224"/>
          <p:cNvSpPr>
            <a:spLocks noChangeArrowheads="1"/>
          </p:cNvSpPr>
          <p:nvPr/>
        </p:nvSpPr>
        <p:spPr bwMode="auto">
          <a:xfrm>
            <a:off x="6040438" y="5003800"/>
            <a:ext cx="20518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HC</a:t>
            </a:r>
            <a:endParaRPr lang="en-GB" altLang="en-GB"/>
          </a:p>
        </p:txBody>
      </p:sp>
      <p:sp>
        <p:nvSpPr>
          <p:cNvPr id="31945" name="Rectangle 1225"/>
          <p:cNvSpPr>
            <a:spLocks noChangeArrowheads="1"/>
          </p:cNvSpPr>
          <p:nvPr/>
        </p:nvSpPr>
        <p:spPr bwMode="auto">
          <a:xfrm>
            <a:off x="6040438" y="4652963"/>
            <a:ext cx="41678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HCOH</a:t>
            </a:r>
            <a:endParaRPr lang="en-GB" altLang="en-GB"/>
          </a:p>
        </p:txBody>
      </p:sp>
      <p:sp>
        <p:nvSpPr>
          <p:cNvPr id="31946" name="Rectangle 1226"/>
          <p:cNvSpPr>
            <a:spLocks noChangeArrowheads="1"/>
          </p:cNvSpPr>
          <p:nvPr/>
        </p:nvSpPr>
        <p:spPr bwMode="auto">
          <a:xfrm>
            <a:off x="6145213" y="5345113"/>
            <a:ext cx="20518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CH</a:t>
            </a:r>
            <a:endParaRPr lang="en-GB" altLang="en-GB"/>
          </a:p>
        </p:txBody>
      </p:sp>
      <p:sp>
        <p:nvSpPr>
          <p:cNvPr id="31947" name="Rectangle 1227"/>
          <p:cNvSpPr>
            <a:spLocks noChangeArrowheads="1"/>
          </p:cNvSpPr>
          <p:nvPr/>
        </p:nvSpPr>
        <p:spPr bwMode="auto">
          <a:xfrm>
            <a:off x="6346825" y="5410200"/>
            <a:ext cx="64120"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900">
                <a:solidFill>
                  <a:srgbClr val="000000"/>
                </a:solidFill>
                <a:latin typeface="Helvetica" charset="0"/>
              </a:rPr>
              <a:t>2</a:t>
            </a:r>
            <a:endParaRPr lang="en-GB" altLang="en-GB"/>
          </a:p>
        </p:txBody>
      </p:sp>
      <p:sp>
        <p:nvSpPr>
          <p:cNvPr id="31948" name="Rectangle 1228"/>
          <p:cNvSpPr>
            <a:spLocks noChangeArrowheads="1"/>
          </p:cNvSpPr>
          <p:nvPr/>
        </p:nvSpPr>
        <p:spPr bwMode="auto">
          <a:xfrm>
            <a:off x="6403975" y="5345113"/>
            <a:ext cx="211596"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OH</a:t>
            </a:r>
            <a:endParaRPr lang="en-GB" altLang="en-GB"/>
          </a:p>
        </p:txBody>
      </p:sp>
      <p:sp>
        <p:nvSpPr>
          <p:cNvPr id="31949" name="Rectangle 1229"/>
          <p:cNvSpPr>
            <a:spLocks noChangeArrowheads="1"/>
          </p:cNvSpPr>
          <p:nvPr/>
        </p:nvSpPr>
        <p:spPr bwMode="auto">
          <a:xfrm>
            <a:off x="5930900" y="4316413"/>
            <a:ext cx="41678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HOCH</a:t>
            </a:r>
            <a:endParaRPr lang="en-GB" altLang="en-GB"/>
          </a:p>
        </p:txBody>
      </p:sp>
      <p:sp>
        <p:nvSpPr>
          <p:cNvPr id="31950" name="Rectangle 1230"/>
          <p:cNvSpPr>
            <a:spLocks noChangeArrowheads="1"/>
          </p:cNvSpPr>
          <p:nvPr/>
        </p:nvSpPr>
        <p:spPr bwMode="auto">
          <a:xfrm>
            <a:off x="5467350" y="2932113"/>
            <a:ext cx="72135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Ketoamine</a:t>
            </a:r>
            <a:endParaRPr lang="en-GB" altLang="en-GB"/>
          </a:p>
        </p:txBody>
      </p:sp>
      <p:sp>
        <p:nvSpPr>
          <p:cNvPr id="31951" name="Rectangle 1231"/>
          <p:cNvSpPr>
            <a:spLocks noChangeArrowheads="1"/>
          </p:cNvSpPr>
          <p:nvPr/>
        </p:nvSpPr>
        <p:spPr bwMode="auto">
          <a:xfrm>
            <a:off x="3675063" y="2847975"/>
            <a:ext cx="594715"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Aldimine</a:t>
            </a:r>
            <a:endParaRPr lang="en-GB" altLang="en-GB"/>
          </a:p>
        </p:txBody>
      </p:sp>
      <p:sp>
        <p:nvSpPr>
          <p:cNvPr id="31952" name="Rectangle 1232"/>
          <p:cNvSpPr>
            <a:spLocks noChangeArrowheads="1"/>
          </p:cNvSpPr>
          <p:nvPr/>
        </p:nvSpPr>
        <p:spPr bwMode="auto">
          <a:xfrm>
            <a:off x="3675063" y="3014663"/>
            <a:ext cx="844783"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(Schiff base)</a:t>
            </a:r>
            <a:endParaRPr lang="en-GB" altLang="en-GB"/>
          </a:p>
        </p:txBody>
      </p:sp>
      <p:sp>
        <p:nvSpPr>
          <p:cNvPr id="31953" name="Rectangle 1233"/>
          <p:cNvSpPr>
            <a:spLocks noChangeArrowheads="1"/>
          </p:cNvSpPr>
          <p:nvPr/>
        </p:nvSpPr>
        <p:spPr bwMode="auto">
          <a:xfrm>
            <a:off x="4598988" y="793750"/>
            <a:ext cx="7620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Symbol" pitchFamily="18" charset="2"/>
              </a:rPr>
              <a:t>b</a:t>
            </a:r>
            <a:endParaRPr lang="en-GB" altLang="en-GB"/>
          </a:p>
        </p:txBody>
      </p:sp>
      <p:sp>
        <p:nvSpPr>
          <p:cNvPr id="31954" name="Rectangle 1234"/>
          <p:cNvSpPr>
            <a:spLocks noChangeArrowheads="1"/>
          </p:cNvSpPr>
          <p:nvPr/>
        </p:nvSpPr>
        <p:spPr bwMode="auto">
          <a:xfrm>
            <a:off x="4673600" y="793750"/>
            <a:ext cx="10259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A</a:t>
            </a:r>
            <a:endParaRPr lang="en-GB" altLang="en-GB"/>
          </a:p>
        </p:txBody>
      </p:sp>
      <p:sp>
        <p:nvSpPr>
          <p:cNvPr id="31955" name="Rectangle 1235"/>
          <p:cNvSpPr>
            <a:spLocks noChangeArrowheads="1"/>
          </p:cNvSpPr>
          <p:nvPr/>
        </p:nvSpPr>
        <p:spPr bwMode="auto">
          <a:xfrm>
            <a:off x="5278438" y="793750"/>
            <a:ext cx="20518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CH</a:t>
            </a:r>
            <a:endParaRPr lang="en-GB" altLang="en-GB"/>
          </a:p>
        </p:txBody>
      </p:sp>
      <p:sp>
        <p:nvSpPr>
          <p:cNvPr id="31956" name="Rectangle 1236"/>
          <p:cNvSpPr>
            <a:spLocks noChangeArrowheads="1"/>
          </p:cNvSpPr>
          <p:nvPr/>
        </p:nvSpPr>
        <p:spPr bwMode="auto">
          <a:xfrm>
            <a:off x="5480050" y="868363"/>
            <a:ext cx="64120"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900">
                <a:solidFill>
                  <a:srgbClr val="000000"/>
                </a:solidFill>
                <a:latin typeface="Helvetica" charset="0"/>
              </a:rPr>
              <a:t>2</a:t>
            </a:r>
            <a:endParaRPr lang="en-GB" altLang="en-GB"/>
          </a:p>
        </p:txBody>
      </p:sp>
      <p:sp>
        <p:nvSpPr>
          <p:cNvPr id="31957" name="Rectangle 1237"/>
          <p:cNvSpPr>
            <a:spLocks noChangeArrowheads="1"/>
          </p:cNvSpPr>
          <p:nvPr/>
        </p:nvSpPr>
        <p:spPr bwMode="auto">
          <a:xfrm>
            <a:off x="5537200" y="793750"/>
            <a:ext cx="20518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NH</a:t>
            </a:r>
            <a:endParaRPr lang="en-GB" altLang="en-GB"/>
          </a:p>
        </p:txBody>
      </p:sp>
      <p:sp>
        <p:nvSpPr>
          <p:cNvPr id="31958" name="Rectangle 1238"/>
          <p:cNvSpPr>
            <a:spLocks noChangeArrowheads="1"/>
          </p:cNvSpPr>
          <p:nvPr/>
        </p:nvSpPr>
        <p:spPr bwMode="auto">
          <a:xfrm>
            <a:off x="5940425" y="793750"/>
            <a:ext cx="7620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Symbol" pitchFamily="18" charset="2"/>
              </a:rPr>
              <a:t>b</a:t>
            </a:r>
            <a:endParaRPr lang="en-GB" altLang="en-GB">
              <a:latin typeface="Symbol" pitchFamily="18" charset="2"/>
            </a:endParaRPr>
          </a:p>
        </p:txBody>
      </p:sp>
      <p:sp>
        <p:nvSpPr>
          <p:cNvPr id="31959" name="Rectangle 1239"/>
          <p:cNvSpPr>
            <a:spLocks noChangeArrowheads="1"/>
          </p:cNvSpPr>
          <p:nvPr/>
        </p:nvSpPr>
        <p:spPr bwMode="auto">
          <a:xfrm>
            <a:off x="6018213" y="793750"/>
            <a:ext cx="10259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A</a:t>
            </a:r>
            <a:endParaRPr lang="en-GB" altLang="en-GB"/>
          </a:p>
        </p:txBody>
      </p:sp>
      <p:sp>
        <p:nvSpPr>
          <p:cNvPr id="31960" name="Rectangle 1240"/>
          <p:cNvSpPr>
            <a:spLocks noChangeArrowheads="1"/>
          </p:cNvSpPr>
          <p:nvPr/>
        </p:nvSpPr>
        <p:spPr bwMode="auto">
          <a:xfrm>
            <a:off x="5641975" y="1135063"/>
            <a:ext cx="10900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O</a:t>
            </a:r>
            <a:endParaRPr lang="en-GB" altLang="en-GB"/>
          </a:p>
        </p:txBody>
      </p:sp>
      <p:sp>
        <p:nvSpPr>
          <p:cNvPr id="31961" name="Rectangle 1241"/>
          <p:cNvSpPr>
            <a:spLocks noChangeArrowheads="1"/>
          </p:cNvSpPr>
          <p:nvPr/>
        </p:nvSpPr>
        <p:spPr bwMode="auto">
          <a:xfrm>
            <a:off x="6242050" y="1135063"/>
            <a:ext cx="10259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C</a:t>
            </a:r>
            <a:endParaRPr lang="en-GB" altLang="en-GB"/>
          </a:p>
        </p:txBody>
      </p:sp>
      <p:sp>
        <p:nvSpPr>
          <p:cNvPr id="31962" name="Rectangle 1242"/>
          <p:cNvSpPr>
            <a:spLocks noChangeArrowheads="1"/>
          </p:cNvSpPr>
          <p:nvPr/>
        </p:nvSpPr>
        <p:spPr bwMode="auto">
          <a:xfrm>
            <a:off x="6140450" y="2178050"/>
            <a:ext cx="41678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HCOH</a:t>
            </a:r>
            <a:endParaRPr lang="en-GB" altLang="en-GB"/>
          </a:p>
        </p:txBody>
      </p:sp>
      <p:sp>
        <p:nvSpPr>
          <p:cNvPr id="31963" name="Rectangle 1243"/>
          <p:cNvSpPr>
            <a:spLocks noChangeArrowheads="1"/>
          </p:cNvSpPr>
          <p:nvPr/>
        </p:nvSpPr>
        <p:spPr bwMode="auto">
          <a:xfrm>
            <a:off x="6140450" y="1824038"/>
            <a:ext cx="41678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HCOH</a:t>
            </a:r>
            <a:endParaRPr lang="en-GB" altLang="en-GB"/>
          </a:p>
        </p:txBody>
      </p:sp>
      <p:sp>
        <p:nvSpPr>
          <p:cNvPr id="31964" name="Rectangle 1244"/>
          <p:cNvSpPr>
            <a:spLocks noChangeArrowheads="1"/>
          </p:cNvSpPr>
          <p:nvPr/>
        </p:nvSpPr>
        <p:spPr bwMode="auto">
          <a:xfrm>
            <a:off x="6246813" y="2516188"/>
            <a:ext cx="20518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CH</a:t>
            </a:r>
            <a:endParaRPr lang="en-GB" altLang="en-GB"/>
          </a:p>
        </p:txBody>
      </p:sp>
      <p:sp>
        <p:nvSpPr>
          <p:cNvPr id="31965" name="Rectangle 1245"/>
          <p:cNvSpPr>
            <a:spLocks noChangeArrowheads="1"/>
          </p:cNvSpPr>
          <p:nvPr/>
        </p:nvSpPr>
        <p:spPr bwMode="auto">
          <a:xfrm>
            <a:off x="6448425" y="2581275"/>
            <a:ext cx="64120"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900">
                <a:solidFill>
                  <a:srgbClr val="000000"/>
                </a:solidFill>
                <a:latin typeface="Helvetica" charset="0"/>
              </a:rPr>
              <a:t>2</a:t>
            </a:r>
            <a:endParaRPr lang="en-GB" altLang="en-GB"/>
          </a:p>
        </p:txBody>
      </p:sp>
      <p:sp>
        <p:nvSpPr>
          <p:cNvPr id="31966" name="Rectangle 1246"/>
          <p:cNvSpPr>
            <a:spLocks noChangeArrowheads="1"/>
          </p:cNvSpPr>
          <p:nvPr/>
        </p:nvSpPr>
        <p:spPr bwMode="auto">
          <a:xfrm>
            <a:off x="6500813" y="2516188"/>
            <a:ext cx="211596"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OH</a:t>
            </a:r>
            <a:endParaRPr lang="en-GB" altLang="en-GB"/>
          </a:p>
        </p:txBody>
      </p:sp>
      <p:sp>
        <p:nvSpPr>
          <p:cNvPr id="31967" name="Rectangle 1247"/>
          <p:cNvSpPr>
            <a:spLocks noChangeArrowheads="1"/>
          </p:cNvSpPr>
          <p:nvPr/>
        </p:nvSpPr>
        <p:spPr bwMode="auto">
          <a:xfrm>
            <a:off x="6032500" y="1485900"/>
            <a:ext cx="41678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HOCH</a:t>
            </a:r>
            <a:endParaRPr lang="en-GB" altLang="en-GB"/>
          </a:p>
        </p:txBody>
      </p:sp>
      <p:sp>
        <p:nvSpPr>
          <p:cNvPr id="31968" name="Rectangle 1248"/>
          <p:cNvSpPr>
            <a:spLocks noChangeArrowheads="1"/>
          </p:cNvSpPr>
          <p:nvPr/>
        </p:nvSpPr>
        <p:spPr bwMode="auto">
          <a:xfrm>
            <a:off x="6615113" y="1135063"/>
            <a:ext cx="10900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O</a:t>
            </a:r>
            <a:endParaRPr lang="en-GB" altLang="en-GB"/>
          </a:p>
        </p:txBody>
      </p:sp>
      <p:sp>
        <p:nvSpPr>
          <p:cNvPr id="31969" name="Rectangle 1249"/>
          <p:cNvSpPr>
            <a:spLocks noChangeArrowheads="1"/>
          </p:cNvSpPr>
          <p:nvPr/>
        </p:nvSpPr>
        <p:spPr bwMode="auto">
          <a:xfrm>
            <a:off x="6246813" y="793750"/>
            <a:ext cx="20518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CH</a:t>
            </a:r>
            <a:endParaRPr lang="en-GB" altLang="en-GB"/>
          </a:p>
        </p:txBody>
      </p:sp>
      <p:sp>
        <p:nvSpPr>
          <p:cNvPr id="31970" name="Rectangle 1250"/>
          <p:cNvSpPr>
            <a:spLocks noChangeArrowheads="1"/>
          </p:cNvSpPr>
          <p:nvPr/>
        </p:nvSpPr>
        <p:spPr bwMode="auto">
          <a:xfrm>
            <a:off x="6453188" y="868363"/>
            <a:ext cx="64120"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900">
                <a:solidFill>
                  <a:srgbClr val="000000"/>
                </a:solidFill>
                <a:latin typeface="Helvetica" charset="0"/>
              </a:rPr>
              <a:t>2</a:t>
            </a:r>
            <a:endParaRPr lang="en-GB" altLang="en-GB"/>
          </a:p>
        </p:txBody>
      </p:sp>
      <p:sp>
        <p:nvSpPr>
          <p:cNvPr id="31971" name="Rectangle 1251"/>
          <p:cNvSpPr>
            <a:spLocks noChangeArrowheads="1"/>
          </p:cNvSpPr>
          <p:nvPr/>
        </p:nvSpPr>
        <p:spPr bwMode="auto">
          <a:xfrm>
            <a:off x="6507163" y="793750"/>
            <a:ext cx="10259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N</a:t>
            </a:r>
            <a:endParaRPr lang="en-GB" altLang="en-GB"/>
          </a:p>
        </p:txBody>
      </p:sp>
      <p:sp>
        <p:nvSpPr>
          <p:cNvPr id="31972" name="Rectangle 1252"/>
          <p:cNvSpPr>
            <a:spLocks noChangeArrowheads="1"/>
          </p:cNvSpPr>
          <p:nvPr/>
        </p:nvSpPr>
        <p:spPr bwMode="auto">
          <a:xfrm>
            <a:off x="6605588" y="771525"/>
            <a:ext cx="67326"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900">
                <a:solidFill>
                  <a:srgbClr val="000000"/>
                </a:solidFill>
                <a:latin typeface="Helvetica" charset="0"/>
              </a:rPr>
              <a:t>+</a:t>
            </a:r>
            <a:endParaRPr lang="en-GB" altLang="en-GB"/>
          </a:p>
        </p:txBody>
      </p:sp>
      <p:sp>
        <p:nvSpPr>
          <p:cNvPr id="31973" name="Rectangle 1253"/>
          <p:cNvSpPr>
            <a:spLocks noChangeArrowheads="1"/>
          </p:cNvSpPr>
          <p:nvPr/>
        </p:nvSpPr>
        <p:spPr bwMode="auto">
          <a:xfrm>
            <a:off x="6662738" y="793750"/>
            <a:ext cx="10259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a:t>
            </a:r>
            <a:endParaRPr lang="en-GB" altLang="en-GB"/>
          </a:p>
        </p:txBody>
      </p:sp>
      <p:sp>
        <p:nvSpPr>
          <p:cNvPr id="31974" name="Rectangle 1254"/>
          <p:cNvSpPr>
            <a:spLocks noChangeArrowheads="1"/>
          </p:cNvSpPr>
          <p:nvPr/>
        </p:nvSpPr>
        <p:spPr bwMode="auto">
          <a:xfrm>
            <a:off x="6764338" y="868363"/>
            <a:ext cx="64120"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900">
                <a:solidFill>
                  <a:srgbClr val="000000"/>
                </a:solidFill>
                <a:latin typeface="Helvetica" charset="0"/>
              </a:rPr>
              <a:t>2</a:t>
            </a:r>
            <a:endParaRPr lang="en-GB" altLang="en-GB"/>
          </a:p>
        </p:txBody>
      </p:sp>
      <p:sp>
        <p:nvSpPr>
          <p:cNvPr id="31975" name="Rectangle 1255"/>
          <p:cNvSpPr>
            <a:spLocks noChangeArrowheads="1"/>
          </p:cNvSpPr>
          <p:nvPr/>
        </p:nvSpPr>
        <p:spPr bwMode="auto">
          <a:xfrm>
            <a:off x="7002463" y="793750"/>
            <a:ext cx="7620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Symbol" pitchFamily="18" charset="2"/>
              </a:rPr>
              <a:t>b</a:t>
            </a:r>
            <a:endParaRPr lang="en-GB" altLang="en-GB">
              <a:latin typeface="Symbol" pitchFamily="18" charset="2"/>
            </a:endParaRPr>
          </a:p>
        </p:txBody>
      </p:sp>
      <p:sp>
        <p:nvSpPr>
          <p:cNvPr id="31976" name="Rectangle 1256"/>
          <p:cNvSpPr>
            <a:spLocks noChangeArrowheads="1"/>
          </p:cNvSpPr>
          <p:nvPr/>
        </p:nvSpPr>
        <p:spPr bwMode="auto">
          <a:xfrm>
            <a:off x="7075488" y="793750"/>
            <a:ext cx="10259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A</a:t>
            </a:r>
            <a:endParaRPr lang="en-GB" altLang="en-GB"/>
          </a:p>
        </p:txBody>
      </p:sp>
      <p:sp>
        <p:nvSpPr>
          <p:cNvPr id="31977" name="Rectangle 1257"/>
          <p:cNvSpPr>
            <a:spLocks noChangeArrowheads="1"/>
          </p:cNvSpPr>
          <p:nvPr/>
        </p:nvSpPr>
        <p:spPr bwMode="auto">
          <a:xfrm>
            <a:off x="2303463" y="1481138"/>
            <a:ext cx="10259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H</a:t>
            </a:r>
            <a:endParaRPr lang="en-GB" altLang="en-GB"/>
          </a:p>
        </p:txBody>
      </p:sp>
      <p:sp>
        <p:nvSpPr>
          <p:cNvPr id="31978" name="Rectangle 1258"/>
          <p:cNvSpPr>
            <a:spLocks noChangeArrowheads="1"/>
          </p:cNvSpPr>
          <p:nvPr/>
        </p:nvSpPr>
        <p:spPr bwMode="auto">
          <a:xfrm>
            <a:off x="2403475" y="1555750"/>
            <a:ext cx="64120"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900">
                <a:solidFill>
                  <a:srgbClr val="000000"/>
                </a:solidFill>
                <a:latin typeface="Helvetica" charset="0"/>
              </a:rPr>
              <a:t>2</a:t>
            </a:r>
            <a:endParaRPr lang="en-GB" altLang="en-GB"/>
          </a:p>
        </p:txBody>
      </p:sp>
      <p:sp>
        <p:nvSpPr>
          <p:cNvPr id="31979" name="Rectangle 1259"/>
          <p:cNvSpPr>
            <a:spLocks noChangeArrowheads="1"/>
          </p:cNvSpPr>
          <p:nvPr/>
        </p:nvSpPr>
        <p:spPr bwMode="auto">
          <a:xfrm>
            <a:off x="2460625" y="1481138"/>
            <a:ext cx="10259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N</a:t>
            </a:r>
            <a:endParaRPr lang="en-GB" altLang="en-GB"/>
          </a:p>
        </p:txBody>
      </p:sp>
      <p:sp>
        <p:nvSpPr>
          <p:cNvPr id="31980" name="Rectangle 1260"/>
          <p:cNvSpPr>
            <a:spLocks noChangeArrowheads="1"/>
          </p:cNvSpPr>
          <p:nvPr/>
        </p:nvSpPr>
        <p:spPr bwMode="auto">
          <a:xfrm>
            <a:off x="2600325" y="1481138"/>
            <a:ext cx="8175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a:t>
            </a:r>
            <a:endParaRPr lang="en-GB" altLang="en-GB"/>
          </a:p>
        </p:txBody>
      </p:sp>
      <p:sp>
        <p:nvSpPr>
          <p:cNvPr id="31981" name="Rectangle 1261"/>
          <p:cNvSpPr>
            <a:spLocks noChangeArrowheads="1"/>
          </p:cNvSpPr>
          <p:nvPr/>
        </p:nvSpPr>
        <p:spPr bwMode="auto">
          <a:xfrm>
            <a:off x="1952625" y="1481138"/>
            <a:ext cx="7620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Symbol" pitchFamily="18" charset="2"/>
              </a:rPr>
              <a:t>b</a:t>
            </a:r>
            <a:endParaRPr lang="en-GB" altLang="en-GB"/>
          </a:p>
        </p:txBody>
      </p:sp>
      <p:sp>
        <p:nvSpPr>
          <p:cNvPr id="31982" name="Rectangle 1262"/>
          <p:cNvSpPr>
            <a:spLocks noChangeArrowheads="1"/>
          </p:cNvSpPr>
          <p:nvPr/>
        </p:nvSpPr>
        <p:spPr bwMode="auto">
          <a:xfrm>
            <a:off x="2032000" y="1481138"/>
            <a:ext cx="10259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A</a:t>
            </a:r>
            <a:endParaRPr lang="en-GB" altLang="en-GB"/>
          </a:p>
        </p:txBody>
      </p:sp>
      <p:sp>
        <p:nvSpPr>
          <p:cNvPr id="31983" name="Rectangle 1263"/>
          <p:cNvSpPr>
            <a:spLocks noChangeArrowheads="1"/>
          </p:cNvSpPr>
          <p:nvPr/>
        </p:nvSpPr>
        <p:spPr bwMode="auto">
          <a:xfrm>
            <a:off x="4322763" y="1077913"/>
            <a:ext cx="468077"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900">
                <a:solidFill>
                  <a:srgbClr val="000000"/>
                </a:solidFill>
                <a:latin typeface="Helvetica" charset="0"/>
              </a:rPr>
              <a:t>Amadori</a:t>
            </a:r>
            <a:endParaRPr lang="en-GB" altLang="en-GB"/>
          </a:p>
        </p:txBody>
      </p:sp>
      <p:sp>
        <p:nvSpPr>
          <p:cNvPr id="31984" name="Rectangle 1264"/>
          <p:cNvSpPr>
            <a:spLocks noChangeArrowheads="1"/>
          </p:cNvSpPr>
          <p:nvPr/>
        </p:nvSpPr>
        <p:spPr bwMode="auto">
          <a:xfrm>
            <a:off x="4322763" y="1219200"/>
            <a:ext cx="570669"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900">
                <a:solidFill>
                  <a:srgbClr val="000000"/>
                </a:solidFill>
                <a:latin typeface="Helvetica" charset="0"/>
              </a:rPr>
              <a:t>rearrange-</a:t>
            </a:r>
            <a:endParaRPr lang="en-GB" altLang="en-GB"/>
          </a:p>
        </p:txBody>
      </p:sp>
      <p:sp>
        <p:nvSpPr>
          <p:cNvPr id="31985" name="Rectangle 1265"/>
          <p:cNvSpPr>
            <a:spLocks noChangeArrowheads="1"/>
          </p:cNvSpPr>
          <p:nvPr/>
        </p:nvSpPr>
        <p:spPr bwMode="auto">
          <a:xfrm>
            <a:off x="4322763" y="1358900"/>
            <a:ext cx="275717"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900">
                <a:solidFill>
                  <a:srgbClr val="000000"/>
                </a:solidFill>
                <a:latin typeface="Helvetica" charset="0"/>
              </a:rPr>
              <a:t>ment</a:t>
            </a:r>
            <a:endParaRPr lang="en-GB" altLang="en-GB"/>
          </a:p>
        </p:txBody>
      </p:sp>
      <p:sp>
        <p:nvSpPr>
          <p:cNvPr id="31986" name="Rectangle 1266"/>
          <p:cNvSpPr>
            <a:spLocks noChangeArrowheads="1"/>
          </p:cNvSpPr>
          <p:nvPr/>
        </p:nvSpPr>
        <p:spPr bwMode="auto">
          <a:xfrm>
            <a:off x="3959225" y="3609975"/>
            <a:ext cx="20518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GB" sz="1100">
                <a:solidFill>
                  <a:srgbClr val="000000"/>
                </a:solidFill>
                <a:latin typeface="Helvetica" charset="0"/>
              </a:rPr>
              <a:t>NH</a:t>
            </a:r>
            <a:endParaRPr lang="en-GB" altLang="en-GB"/>
          </a:p>
        </p:txBody>
      </p:sp>
      <p:sp>
        <p:nvSpPr>
          <p:cNvPr id="2" name="TextBox 1"/>
          <p:cNvSpPr txBox="1"/>
          <p:nvPr/>
        </p:nvSpPr>
        <p:spPr>
          <a:xfrm>
            <a:off x="79081" y="1764347"/>
            <a:ext cx="2413528" cy="1754326"/>
          </a:xfrm>
          <a:prstGeom prst="rect">
            <a:avLst/>
          </a:prstGeom>
          <a:noFill/>
        </p:spPr>
        <p:txBody>
          <a:bodyPr wrap="square" rtlCol="0">
            <a:spAutoFit/>
          </a:bodyPr>
          <a:lstStyle/>
          <a:p>
            <a:r>
              <a:rPr lang="en-GB" dirty="0" smtClean="0">
                <a:solidFill>
                  <a:schemeClr val="bg2"/>
                </a:solidFill>
                <a:cs typeface="Times New Roman" pitchFamily="18" charset="0"/>
              </a:rPr>
              <a:t>The almost irreversible </a:t>
            </a:r>
            <a:r>
              <a:rPr lang="en-GB" dirty="0" err="1" smtClean="0">
                <a:solidFill>
                  <a:schemeClr val="bg2"/>
                </a:solidFill>
                <a:cs typeface="Times New Roman" pitchFamily="18" charset="0"/>
              </a:rPr>
              <a:t>Amadori</a:t>
            </a:r>
            <a:r>
              <a:rPr lang="en-GB" dirty="0" smtClean="0">
                <a:solidFill>
                  <a:schemeClr val="bg2"/>
                </a:solidFill>
                <a:cs typeface="Times New Roman" pitchFamily="18" charset="0"/>
              </a:rPr>
              <a:t> rearrangement: Moving double bond from </a:t>
            </a:r>
          </a:p>
          <a:p>
            <a:r>
              <a:rPr lang="en-GB" b="1" i="1" dirty="0">
                <a:solidFill>
                  <a:schemeClr val="bg2"/>
                </a:solidFill>
                <a:cs typeface="Times New Roman" pitchFamily="18" charset="0"/>
              </a:rPr>
              <a:t>Position </a:t>
            </a:r>
            <a:r>
              <a:rPr lang="en-GB" b="1" i="1" dirty="0" smtClean="0">
                <a:solidFill>
                  <a:schemeClr val="bg2"/>
                </a:solidFill>
                <a:cs typeface="Times New Roman" pitchFamily="18" charset="0"/>
              </a:rPr>
              <a:t>1</a:t>
            </a:r>
            <a:endParaRPr lang="en-GB" b="1" i="1" dirty="0">
              <a:solidFill>
                <a:schemeClr val="bg2"/>
              </a:solidFill>
              <a:cs typeface="Times New Roman" pitchFamily="18" charset="0"/>
            </a:endParaRPr>
          </a:p>
        </p:txBody>
      </p:sp>
      <p:cxnSp>
        <p:nvCxnSpPr>
          <p:cNvPr id="4" name="Straight Arrow Connector 3"/>
          <p:cNvCxnSpPr/>
          <p:nvPr/>
        </p:nvCxnSpPr>
        <p:spPr>
          <a:xfrm flipV="1">
            <a:off x="1483129" y="954857"/>
            <a:ext cx="2515987" cy="1165726"/>
          </a:xfrm>
          <a:prstGeom prst="straightConnector1">
            <a:avLst/>
          </a:prstGeom>
          <a:ln w="28575">
            <a:solidFill>
              <a:srgbClr val="FF0000"/>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6" name="Straight Arrow Connector 5"/>
          <p:cNvCxnSpPr>
            <a:stCxn id="3" idx="0"/>
          </p:cNvCxnSpPr>
          <p:nvPr/>
        </p:nvCxnSpPr>
        <p:spPr>
          <a:xfrm flipH="1" flipV="1">
            <a:off x="5516564" y="1288449"/>
            <a:ext cx="2348730" cy="123315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6751948" y="2521599"/>
            <a:ext cx="2226692" cy="1200329"/>
          </a:xfrm>
          <a:prstGeom prst="rect">
            <a:avLst/>
          </a:prstGeom>
          <a:noFill/>
        </p:spPr>
        <p:txBody>
          <a:bodyPr wrap="square" rtlCol="0">
            <a:spAutoFit/>
          </a:bodyPr>
          <a:lstStyle/>
          <a:p>
            <a:pPr algn="r"/>
            <a:r>
              <a:rPr lang="en-GB" dirty="0" smtClean="0">
                <a:solidFill>
                  <a:schemeClr val="bg2"/>
                </a:solidFill>
                <a:cs typeface="Times New Roman" pitchFamily="18" charset="0"/>
              </a:rPr>
              <a:t>to </a:t>
            </a:r>
            <a:r>
              <a:rPr lang="en-GB" b="1" i="1" dirty="0" smtClean="0">
                <a:solidFill>
                  <a:schemeClr val="bg2"/>
                </a:solidFill>
                <a:cs typeface="Times New Roman" pitchFamily="18" charset="0"/>
              </a:rPr>
              <a:t>Position 2</a:t>
            </a:r>
            <a:r>
              <a:rPr lang="en-GB" dirty="0" smtClean="0">
                <a:solidFill>
                  <a:schemeClr val="bg2"/>
                </a:solidFill>
                <a:cs typeface="Times New Roman" pitchFamily="18" charset="0"/>
              </a:rPr>
              <a:t> </a:t>
            </a:r>
            <a:r>
              <a:rPr lang="en-GB" dirty="0">
                <a:solidFill>
                  <a:schemeClr val="bg2"/>
                </a:solidFill>
                <a:cs typeface="Times New Roman" pitchFamily="18" charset="0"/>
              </a:rPr>
              <a:t>on the glucose </a:t>
            </a:r>
            <a:r>
              <a:rPr lang="en-GB" b="1" dirty="0">
                <a:solidFill>
                  <a:schemeClr val="bg2"/>
                </a:solidFill>
                <a:cs typeface="Times New Roman" pitchFamily="18" charset="0"/>
              </a:rPr>
              <a:t>stabilises the </a:t>
            </a:r>
            <a:r>
              <a:rPr lang="en-GB" b="1" dirty="0" smtClean="0">
                <a:solidFill>
                  <a:schemeClr val="bg2"/>
                </a:solidFill>
                <a:cs typeface="Times New Roman" pitchFamily="18" charset="0"/>
              </a:rPr>
              <a:t>product</a:t>
            </a:r>
            <a:endParaRPr lang="en-GB" b="1" dirty="0">
              <a:solidFill>
                <a:schemeClr val="bg2"/>
              </a:solidFill>
              <a:cs typeface="Times New Roman" pitchFamily="18" charset="0"/>
            </a:endParaRPr>
          </a:p>
        </p:txBody>
      </p:sp>
    </p:spTree>
    <p:extLst>
      <p:ext uri="{BB962C8B-B14F-4D97-AF65-F5344CB8AC3E}">
        <p14:creationId xmlns:p14="http://schemas.microsoft.com/office/powerpoint/2010/main" val="194728778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42" name="Rectangle 2"/>
          <p:cNvSpPr>
            <a:spLocks noChangeArrowheads="1"/>
          </p:cNvSpPr>
          <p:nvPr/>
        </p:nvSpPr>
        <p:spPr bwMode="auto">
          <a:xfrm>
            <a:off x="-6757" y="-20636"/>
            <a:ext cx="9144000" cy="6858000"/>
          </a:xfrm>
          <a:prstGeom prst="rect">
            <a:avLst/>
          </a:prstGeom>
          <a:solidFill>
            <a:schemeClr val="bg1"/>
          </a:solidFill>
          <a:ln>
            <a:noFill/>
          </a:ln>
          <a:extLst/>
        </p:spPr>
        <p:txBody>
          <a:bodyPr/>
          <a:lstStyle/>
          <a:p>
            <a:endParaRPr lang="en-GB" b="1"/>
          </a:p>
        </p:txBody>
      </p:sp>
      <p:sp>
        <p:nvSpPr>
          <p:cNvPr id="522243" name="Line 3"/>
          <p:cNvSpPr>
            <a:spLocks noChangeShapeType="1"/>
          </p:cNvSpPr>
          <p:nvPr/>
        </p:nvSpPr>
        <p:spPr bwMode="auto">
          <a:xfrm flipH="1">
            <a:off x="3086100" y="823913"/>
            <a:ext cx="171451" cy="1587"/>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522244" name="Line 4"/>
          <p:cNvSpPr>
            <a:spLocks noChangeShapeType="1"/>
          </p:cNvSpPr>
          <p:nvPr/>
        </p:nvSpPr>
        <p:spPr bwMode="auto">
          <a:xfrm flipH="1">
            <a:off x="3086100" y="871538"/>
            <a:ext cx="171451" cy="1587"/>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522245" name="Freeform 5"/>
          <p:cNvSpPr>
            <a:spLocks/>
          </p:cNvSpPr>
          <p:nvPr/>
        </p:nvSpPr>
        <p:spPr bwMode="auto">
          <a:xfrm>
            <a:off x="3051176" y="4800600"/>
            <a:ext cx="346075" cy="249238"/>
          </a:xfrm>
          <a:custGeom>
            <a:avLst/>
            <a:gdLst>
              <a:gd name="T0" fmla="*/ 0 w 218"/>
              <a:gd name="T1" fmla="*/ 157 h 157"/>
              <a:gd name="T2" fmla="*/ 218 w 218"/>
              <a:gd name="T3" fmla="*/ 157 h 157"/>
              <a:gd name="T4" fmla="*/ 218 w 218"/>
              <a:gd name="T5" fmla="*/ 0 h 157"/>
            </a:gdLst>
            <a:ahLst/>
            <a:cxnLst>
              <a:cxn ang="0">
                <a:pos x="T0" y="T1"/>
              </a:cxn>
              <a:cxn ang="0">
                <a:pos x="T2" y="T3"/>
              </a:cxn>
              <a:cxn ang="0">
                <a:pos x="T4" y="T5"/>
              </a:cxn>
            </a:cxnLst>
            <a:rect l="0" t="0" r="r" b="b"/>
            <a:pathLst>
              <a:path w="218" h="157">
                <a:moveTo>
                  <a:pt x="0" y="157"/>
                </a:moveTo>
                <a:lnTo>
                  <a:pt x="218" y="157"/>
                </a:lnTo>
                <a:lnTo>
                  <a:pt x="218" y="0"/>
                </a:lnTo>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522246" name="Freeform 6"/>
          <p:cNvSpPr>
            <a:spLocks/>
          </p:cNvSpPr>
          <p:nvPr/>
        </p:nvSpPr>
        <p:spPr bwMode="auto">
          <a:xfrm>
            <a:off x="3046414" y="3757613"/>
            <a:ext cx="350837" cy="801687"/>
          </a:xfrm>
          <a:custGeom>
            <a:avLst/>
            <a:gdLst>
              <a:gd name="T0" fmla="*/ 221 w 221"/>
              <a:gd name="T1" fmla="*/ 505 h 505"/>
              <a:gd name="T2" fmla="*/ 221 w 221"/>
              <a:gd name="T3" fmla="*/ 141 h 505"/>
              <a:gd name="T4" fmla="*/ 0 w 221"/>
              <a:gd name="T5" fmla="*/ 0 h 505"/>
            </a:gdLst>
            <a:ahLst/>
            <a:cxnLst>
              <a:cxn ang="0">
                <a:pos x="T0" y="T1"/>
              </a:cxn>
              <a:cxn ang="0">
                <a:pos x="T2" y="T3"/>
              </a:cxn>
              <a:cxn ang="0">
                <a:pos x="T4" y="T5"/>
              </a:cxn>
            </a:cxnLst>
            <a:rect l="0" t="0" r="r" b="b"/>
            <a:pathLst>
              <a:path w="221" h="505">
                <a:moveTo>
                  <a:pt x="221" y="505"/>
                </a:moveTo>
                <a:lnTo>
                  <a:pt x="221" y="141"/>
                </a:lnTo>
                <a:lnTo>
                  <a:pt x="0" y="0"/>
                </a:lnTo>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522247" name="Freeform 7"/>
          <p:cNvSpPr>
            <a:spLocks/>
          </p:cNvSpPr>
          <p:nvPr/>
        </p:nvSpPr>
        <p:spPr bwMode="auto">
          <a:xfrm>
            <a:off x="3892551" y="4800600"/>
            <a:ext cx="346075" cy="249238"/>
          </a:xfrm>
          <a:custGeom>
            <a:avLst/>
            <a:gdLst>
              <a:gd name="T0" fmla="*/ 0 w 218"/>
              <a:gd name="T1" fmla="*/ 157 h 157"/>
              <a:gd name="T2" fmla="*/ 218 w 218"/>
              <a:gd name="T3" fmla="*/ 157 h 157"/>
              <a:gd name="T4" fmla="*/ 218 w 218"/>
              <a:gd name="T5" fmla="*/ 0 h 157"/>
            </a:gdLst>
            <a:ahLst/>
            <a:cxnLst>
              <a:cxn ang="0">
                <a:pos x="T0" y="T1"/>
              </a:cxn>
              <a:cxn ang="0">
                <a:pos x="T2" y="T3"/>
              </a:cxn>
              <a:cxn ang="0">
                <a:pos x="T4" y="T5"/>
              </a:cxn>
            </a:cxnLst>
            <a:rect l="0" t="0" r="r" b="b"/>
            <a:pathLst>
              <a:path w="218" h="157">
                <a:moveTo>
                  <a:pt x="0" y="157"/>
                </a:moveTo>
                <a:lnTo>
                  <a:pt x="218" y="157"/>
                </a:lnTo>
                <a:lnTo>
                  <a:pt x="218" y="0"/>
                </a:lnTo>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522248" name="Freeform 8"/>
          <p:cNvSpPr>
            <a:spLocks/>
          </p:cNvSpPr>
          <p:nvPr/>
        </p:nvSpPr>
        <p:spPr bwMode="auto">
          <a:xfrm>
            <a:off x="3887788" y="3757613"/>
            <a:ext cx="350837" cy="801687"/>
          </a:xfrm>
          <a:custGeom>
            <a:avLst/>
            <a:gdLst>
              <a:gd name="T0" fmla="*/ 221 w 221"/>
              <a:gd name="T1" fmla="*/ 505 h 505"/>
              <a:gd name="T2" fmla="*/ 221 w 221"/>
              <a:gd name="T3" fmla="*/ 141 h 505"/>
              <a:gd name="T4" fmla="*/ 0 w 221"/>
              <a:gd name="T5" fmla="*/ 0 h 505"/>
            </a:gdLst>
            <a:ahLst/>
            <a:cxnLst>
              <a:cxn ang="0">
                <a:pos x="T0" y="T1"/>
              </a:cxn>
              <a:cxn ang="0">
                <a:pos x="T2" y="T3"/>
              </a:cxn>
              <a:cxn ang="0">
                <a:pos x="T4" y="T5"/>
              </a:cxn>
            </a:cxnLst>
            <a:rect l="0" t="0" r="r" b="b"/>
            <a:pathLst>
              <a:path w="221" h="505">
                <a:moveTo>
                  <a:pt x="221" y="505"/>
                </a:moveTo>
                <a:lnTo>
                  <a:pt x="221" y="141"/>
                </a:lnTo>
                <a:lnTo>
                  <a:pt x="0" y="0"/>
                </a:lnTo>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522249" name="Freeform 9"/>
          <p:cNvSpPr>
            <a:spLocks/>
          </p:cNvSpPr>
          <p:nvPr/>
        </p:nvSpPr>
        <p:spPr bwMode="auto">
          <a:xfrm>
            <a:off x="3598863" y="2736851"/>
            <a:ext cx="893763" cy="504825"/>
          </a:xfrm>
          <a:custGeom>
            <a:avLst/>
            <a:gdLst>
              <a:gd name="T0" fmla="*/ 0 w 563"/>
              <a:gd name="T1" fmla="*/ 240 h 318"/>
              <a:gd name="T2" fmla="*/ 3 w 563"/>
              <a:gd name="T3" fmla="*/ 257 h 318"/>
              <a:gd name="T4" fmla="*/ 5 w 563"/>
              <a:gd name="T5" fmla="*/ 271 h 318"/>
              <a:gd name="T6" fmla="*/ 14 w 563"/>
              <a:gd name="T7" fmla="*/ 285 h 318"/>
              <a:gd name="T8" fmla="*/ 22 w 563"/>
              <a:gd name="T9" fmla="*/ 296 h 318"/>
              <a:gd name="T10" fmla="*/ 36 w 563"/>
              <a:gd name="T11" fmla="*/ 307 h 318"/>
              <a:gd name="T12" fmla="*/ 47 w 563"/>
              <a:gd name="T13" fmla="*/ 312 h 318"/>
              <a:gd name="T14" fmla="*/ 63 w 563"/>
              <a:gd name="T15" fmla="*/ 318 h 318"/>
              <a:gd name="T16" fmla="*/ 77 w 563"/>
              <a:gd name="T17" fmla="*/ 318 h 318"/>
              <a:gd name="T18" fmla="*/ 486 w 563"/>
              <a:gd name="T19" fmla="*/ 318 h 318"/>
              <a:gd name="T20" fmla="*/ 499 w 563"/>
              <a:gd name="T21" fmla="*/ 318 h 318"/>
              <a:gd name="T22" fmla="*/ 516 w 563"/>
              <a:gd name="T23" fmla="*/ 312 h 318"/>
              <a:gd name="T24" fmla="*/ 530 w 563"/>
              <a:gd name="T25" fmla="*/ 307 h 318"/>
              <a:gd name="T26" fmla="*/ 541 w 563"/>
              <a:gd name="T27" fmla="*/ 296 h 318"/>
              <a:gd name="T28" fmla="*/ 549 w 563"/>
              <a:gd name="T29" fmla="*/ 285 h 318"/>
              <a:gd name="T30" fmla="*/ 557 w 563"/>
              <a:gd name="T31" fmla="*/ 271 h 318"/>
              <a:gd name="T32" fmla="*/ 560 w 563"/>
              <a:gd name="T33" fmla="*/ 257 h 318"/>
              <a:gd name="T34" fmla="*/ 563 w 563"/>
              <a:gd name="T35" fmla="*/ 240 h 318"/>
              <a:gd name="T36" fmla="*/ 563 w 563"/>
              <a:gd name="T37" fmla="*/ 78 h 318"/>
              <a:gd name="T38" fmla="*/ 560 w 563"/>
              <a:gd name="T39" fmla="*/ 61 h 318"/>
              <a:gd name="T40" fmla="*/ 557 w 563"/>
              <a:gd name="T41" fmla="*/ 47 h 318"/>
              <a:gd name="T42" fmla="*/ 549 w 563"/>
              <a:gd name="T43" fmla="*/ 34 h 318"/>
              <a:gd name="T44" fmla="*/ 541 w 563"/>
              <a:gd name="T45" fmla="*/ 23 h 318"/>
              <a:gd name="T46" fmla="*/ 530 w 563"/>
              <a:gd name="T47" fmla="*/ 14 h 318"/>
              <a:gd name="T48" fmla="*/ 516 w 563"/>
              <a:gd name="T49" fmla="*/ 6 h 318"/>
              <a:gd name="T50" fmla="*/ 499 w 563"/>
              <a:gd name="T51" fmla="*/ 0 h 318"/>
              <a:gd name="T52" fmla="*/ 486 w 563"/>
              <a:gd name="T53" fmla="*/ 0 h 318"/>
              <a:gd name="T54" fmla="*/ 77 w 563"/>
              <a:gd name="T55" fmla="*/ 0 h 318"/>
              <a:gd name="T56" fmla="*/ 63 w 563"/>
              <a:gd name="T57" fmla="*/ 0 h 318"/>
              <a:gd name="T58" fmla="*/ 47 w 563"/>
              <a:gd name="T59" fmla="*/ 6 h 318"/>
              <a:gd name="T60" fmla="*/ 36 w 563"/>
              <a:gd name="T61" fmla="*/ 14 h 318"/>
              <a:gd name="T62" fmla="*/ 22 w 563"/>
              <a:gd name="T63" fmla="*/ 23 h 318"/>
              <a:gd name="T64" fmla="*/ 14 w 563"/>
              <a:gd name="T65" fmla="*/ 34 h 318"/>
              <a:gd name="T66" fmla="*/ 5 w 563"/>
              <a:gd name="T67" fmla="*/ 47 h 318"/>
              <a:gd name="T68" fmla="*/ 3 w 563"/>
              <a:gd name="T69" fmla="*/ 61 h 318"/>
              <a:gd name="T70" fmla="*/ 0 w 563"/>
              <a:gd name="T71" fmla="*/ 78 h 318"/>
              <a:gd name="T72" fmla="*/ 0 w 563"/>
              <a:gd name="T73" fmla="*/ 240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63" h="318">
                <a:moveTo>
                  <a:pt x="0" y="240"/>
                </a:moveTo>
                <a:lnTo>
                  <a:pt x="3" y="257"/>
                </a:lnTo>
                <a:lnTo>
                  <a:pt x="5" y="271"/>
                </a:lnTo>
                <a:lnTo>
                  <a:pt x="14" y="285"/>
                </a:lnTo>
                <a:lnTo>
                  <a:pt x="22" y="296"/>
                </a:lnTo>
                <a:lnTo>
                  <a:pt x="36" y="307"/>
                </a:lnTo>
                <a:lnTo>
                  <a:pt x="47" y="312"/>
                </a:lnTo>
                <a:lnTo>
                  <a:pt x="63" y="318"/>
                </a:lnTo>
                <a:lnTo>
                  <a:pt x="77" y="318"/>
                </a:lnTo>
                <a:lnTo>
                  <a:pt x="486" y="318"/>
                </a:lnTo>
                <a:lnTo>
                  <a:pt x="499" y="318"/>
                </a:lnTo>
                <a:lnTo>
                  <a:pt x="516" y="312"/>
                </a:lnTo>
                <a:lnTo>
                  <a:pt x="530" y="307"/>
                </a:lnTo>
                <a:lnTo>
                  <a:pt x="541" y="296"/>
                </a:lnTo>
                <a:lnTo>
                  <a:pt x="549" y="285"/>
                </a:lnTo>
                <a:lnTo>
                  <a:pt x="557" y="271"/>
                </a:lnTo>
                <a:lnTo>
                  <a:pt x="560" y="257"/>
                </a:lnTo>
                <a:lnTo>
                  <a:pt x="563" y="240"/>
                </a:lnTo>
                <a:lnTo>
                  <a:pt x="563" y="78"/>
                </a:lnTo>
                <a:lnTo>
                  <a:pt x="560" y="61"/>
                </a:lnTo>
                <a:lnTo>
                  <a:pt x="557" y="47"/>
                </a:lnTo>
                <a:lnTo>
                  <a:pt x="549" y="34"/>
                </a:lnTo>
                <a:lnTo>
                  <a:pt x="541" y="23"/>
                </a:lnTo>
                <a:lnTo>
                  <a:pt x="530" y="14"/>
                </a:lnTo>
                <a:lnTo>
                  <a:pt x="516" y="6"/>
                </a:lnTo>
                <a:lnTo>
                  <a:pt x="499" y="0"/>
                </a:lnTo>
                <a:lnTo>
                  <a:pt x="486" y="0"/>
                </a:lnTo>
                <a:lnTo>
                  <a:pt x="77" y="0"/>
                </a:lnTo>
                <a:lnTo>
                  <a:pt x="63" y="0"/>
                </a:lnTo>
                <a:lnTo>
                  <a:pt x="47" y="6"/>
                </a:lnTo>
                <a:lnTo>
                  <a:pt x="36" y="14"/>
                </a:lnTo>
                <a:lnTo>
                  <a:pt x="22" y="23"/>
                </a:lnTo>
                <a:lnTo>
                  <a:pt x="14" y="34"/>
                </a:lnTo>
                <a:lnTo>
                  <a:pt x="5" y="47"/>
                </a:lnTo>
                <a:lnTo>
                  <a:pt x="3" y="61"/>
                </a:lnTo>
                <a:lnTo>
                  <a:pt x="0" y="78"/>
                </a:lnTo>
                <a:lnTo>
                  <a:pt x="0" y="2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b="1"/>
          </a:p>
        </p:txBody>
      </p:sp>
      <p:sp>
        <p:nvSpPr>
          <p:cNvPr id="522250" name="Freeform 10"/>
          <p:cNvSpPr>
            <a:spLocks/>
          </p:cNvSpPr>
          <p:nvPr/>
        </p:nvSpPr>
        <p:spPr bwMode="auto">
          <a:xfrm>
            <a:off x="3598863" y="2736851"/>
            <a:ext cx="893763" cy="504825"/>
          </a:xfrm>
          <a:custGeom>
            <a:avLst/>
            <a:gdLst>
              <a:gd name="T0" fmla="*/ 0 w 563"/>
              <a:gd name="T1" fmla="*/ 240 h 318"/>
              <a:gd name="T2" fmla="*/ 3 w 563"/>
              <a:gd name="T3" fmla="*/ 257 h 318"/>
              <a:gd name="T4" fmla="*/ 5 w 563"/>
              <a:gd name="T5" fmla="*/ 271 h 318"/>
              <a:gd name="T6" fmla="*/ 14 w 563"/>
              <a:gd name="T7" fmla="*/ 285 h 318"/>
              <a:gd name="T8" fmla="*/ 22 w 563"/>
              <a:gd name="T9" fmla="*/ 296 h 318"/>
              <a:gd name="T10" fmla="*/ 36 w 563"/>
              <a:gd name="T11" fmla="*/ 307 h 318"/>
              <a:gd name="T12" fmla="*/ 47 w 563"/>
              <a:gd name="T13" fmla="*/ 312 h 318"/>
              <a:gd name="T14" fmla="*/ 63 w 563"/>
              <a:gd name="T15" fmla="*/ 318 h 318"/>
              <a:gd name="T16" fmla="*/ 77 w 563"/>
              <a:gd name="T17" fmla="*/ 318 h 318"/>
              <a:gd name="T18" fmla="*/ 486 w 563"/>
              <a:gd name="T19" fmla="*/ 318 h 318"/>
              <a:gd name="T20" fmla="*/ 499 w 563"/>
              <a:gd name="T21" fmla="*/ 318 h 318"/>
              <a:gd name="T22" fmla="*/ 516 w 563"/>
              <a:gd name="T23" fmla="*/ 312 h 318"/>
              <a:gd name="T24" fmla="*/ 530 w 563"/>
              <a:gd name="T25" fmla="*/ 307 h 318"/>
              <a:gd name="T26" fmla="*/ 541 w 563"/>
              <a:gd name="T27" fmla="*/ 296 h 318"/>
              <a:gd name="T28" fmla="*/ 549 w 563"/>
              <a:gd name="T29" fmla="*/ 285 h 318"/>
              <a:gd name="T30" fmla="*/ 557 w 563"/>
              <a:gd name="T31" fmla="*/ 271 h 318"/>
              <a:gd name="T32" fmla="*/ 560 w 563"/>
              <a:gd name="T33" fmla="*/ 257 h 318"/>
              <a:gd name="T34" fmla="*/ 563 w 563"/>
              <a:gd name="T35" fmla="*/ 240 h 318"/>
              <a:gd name="T36" fmla="*/ 563 w 563"/>
              <a:gd name="T37" fmla="*/ 78 h 318"/>
              <a:gd name="T38" fmla="*/ 560 w 563"/>
              <a:gd name="T39" fmla="*/ 61 h 318"/>
              <a:gd name="T40" fmla="*/ 557 w 563"/>
              <a:gd name="T41" fmla="*/ 47 h 318"/>
              <a:gd name="T42" fmla="*/ 549 w 563"/>
              <a:gd name="T43" fmla="*/ 34 h 318"/>
              <a:gd name="T44" fmla="*/ 541 w 563"/>
              <a:gd name="T45" fmla="*/ 23 h 318"/>
              <a:gd name="T46" fmla="*/ 530 w 563"/>
              <a:gd name="T47" fmla="*/ 14 h 318"/>
              <a:gd name="T48" fmla="*/ 516 w 563"/>
              <a:gd name="T49" fmla="*/ 6 h 318"/>
              <a:gd name="T50" fmla="*/ 499 w 563"/>
              <a:gd name="T51" fmla="*/ 0 h 318"/>
              <a:gd name="T52" fmla="*/ 486 w 563"/>
              <a:gd name="T53" fmla="*/ 0 h 318"/>
              <a:gd name="T54" fmla="*/ 77 w 563"/>
              <a:gd name="T55" fmla="*/ 0 h 318"/>
              <a:gd name="T56" fmla="*/ 63 w 563"/>
              <a:gd name="T57" fmla="*/ 0 h 318"/>
              <a:gd name="T58" fmla="*/ 47 w 563"/>
              <a:gd name="T59" fmla="*/ 6 h 318"/>
              <a:gd name="T60" fmla="*/ 36 w 563"/>
              <a:gd name="T61" fmla="*/ 14 h 318"/>
              <a:gd name="T62" fmla="*/ 22 w 563"/>
              <a:gd name="T63" fmla="*/ 23 h 318"/>
              <a:gd name="T64" fmla="*/ 14 w 563"/>
              <a:gd name="T65" fmla="*/ 34 h 318"/>
              <a:gd name="T66" fmla="*/ 5 w 563"/>
              <a:gd name="T67" fmla="*/ 47 h 318"/>
              <a:gd name="T68" fmla="*/ 3 w 563"/>
              <a:gd name="T69" fmla="*/ 61 h 318"/>
              <a:gd name="T70" fmla="*/ 0 w 563"/>
              <a:gd name="T71" fmla="*/ 78 h 318"/>
              <a:gd name="T72" fmla="*/ 0 w 563"/>
              <a:gd name="T73" fmla="*/ 240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63" h="318">
                <a:moveTo>
                  <a:pt x="0" y="240"/>
                </a:moveTo>
                <a:lnTo>
                  <a:pt x="3" y="257"/>
                </a:lnTo>
                <a:lnTo>
                  <a:pt x="5" y="271"/>
                </a:lnTo>
                <a:lnTo>
                  <a:pt x="14" y="285"/>
                </a:lnTo>
                <a:lnTo>
                  <a:pt x="22" y="296"/>
                </a:lnTo>
                <a:lnTo>
                  <a:pt x="36" y="307"/>
                </a:lnTo>
                <a:lnTo>
                  <a:pt x="47" y="312"/>
                </a:lnTo>
                <a:lnTo>
                  <a:pt x="63" y="318"/>
                </a:lnTo>
                <a:lnTo>
                  <a:pt x="77" y="318"/>
                </a:lnTo>
                <a:lnTo>
                  <a:pt x="486" y="318"/>
                </a:lnTo>
                <a:lnTo>
                  <a:pt x="499" y="318"/>
                </a:lnTo>
                <a:lnTo>
                  <a:pt x="516" y="312"/>
                </a:lnTo>
                <a:lnTo>
                  <a:pt x="530" y="307"/>
                </a:lnTo>
                <a:lnTo>
                  <a:pt x="541" y="296"/>
                </a:lnTo>
                <a:lnTo>
                  <a:pt x="549" y="285"/>
                </a:lnTo>
                <a:lnTo>
                  <a:pt x="557" y="271"/>
                </a:lnTo>
                <a:lnTo>
                  <a:pt x="560" y="257"/>
                </a:lnTo>
                <a:lnTo>
                  <a:pt x="563" y="240"/>
                </a:lnTo>
                <a:lnTo>
                  <a:pt x="563" y="78"/>
                </a:lnTo>
                <a:lnTo>
                  <a:pt x="560" y="61"/>
                </a:lnTo>
                <a:lnTo>
                  <a:pt x="557" y="47"/>
                </a:lnTo>
                <a:lnTo>
                  <a:pt x="549" y="34"/>
                </a:lnTo>
                <a:lnTo>
                  <a:pt x="541" y="23"/>
                </a:lnTo>
                <a:lnTo>
                  <a:pt x="530" y="14"/>
                </a:lnTo>
                <a:lnTo>
                  <a:pt x="516" y="6"/>
                </a:lnTo>
                <a:lnTo>
                  <a:pt x="499" y="0"/>
                </a:lnTo>
                <a:lnTo>
                  <a:pt x="486" y="0"/>
                </a:lnTo>
                <a:lnTo>
                  <a:pt x="77" y="0"/>
                </a:lnTo>
                <a:lnTo>
                  <a:pt x="63" y="0"/>
                </a:lnTo>
                <a:lnTo>
                  <a:pt x="47" y="6"/>
                </a:lnTo>
                <a:lnTo>
                  <a:pt x="36" y="14"/>
                </a:lnTo>
                <a:lnTo>
                  <a:pt x="22" y="23"/>
                </a:lnTo>
                <a:lnTo>
                  <a:pt x="14" y="34"/>
                </a:lnTo>
                <a:lnTo>
                  <a:pt x="5" y="47"/>
                </a:lnTo>
                <a:lnTo>
                  <a:pt x="3" y="61"/>
                </a:lnTo>
                <a:lnTo>
                  <a:pt x="0" y="78"/>
                </a:lnTo>
                <a:lnTo>
                  <a:pt x="0" y="240"/>
                </a:lnTo>
                <a:close/>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522251" name="Freeform 11"/>
          <p:cNvSpPr>
            <a:spLocks/>
          </p:cNvSpPr>
          <p:nvPr/>
        </p:nvSpPr>
        <p:spPr bwMode="auto">
          <a:xfrm>
            <a:off x="2700337" y="5592764"/>
            <a:ext cx="696912" cy="504825"/>
          </a:xfrm>
          <a:custGeom>
            <a:avLst/>
            <a:gdLst>
              <a:gd name="T0" fmla="*/ 0 w 439"/>
              <a:gd name="T1" fmla="*/ 240 h 318"/>
              <a:gd name="T2" fmla="*/ 3 w 439"/>
              <a:gd name="T3" fmla="*/ 257 h 318"/>
              <a:gd name="T4" fmla="*/ 6 w 439"/>
              <a:gd name="T5" fmla="*/ 271 h 318"/>
              <a:gd name="T6" fmla="*/ 14 w 439"/>
              <a:gd name="T7" fmla="*/ 285 h 318"/>
              <a:gd name="T8" fmla="*/ 22 w 439"/>
              <a:gd name="T9" fmla="*/ 296 h 318"/>
              <a:gd name="T10" fmla="*/ 33 w 439"/>
              <a:gd name="T11" fmla="*/ 304 h 318"/>
              <a:gd name="T12" fmla="*/ 47 w 439"/>
              <a:gd name="T13" fmla="*/ 312 h 318"/>
              <a:gd name="T14" fmla="*/ 64 w 439"/>
              <a:gd name="T15" fmla="*/ 318 h 318"/>
              <a:gd name="T16" fmla="*/ 77 w 439"/>
              <a:gd name="T17" fmla="*/ 318 h 318"/>
              <a:gd name="T18" fmla="*/ 359 w 439"/>
              <a:gd name="T19" fmla="*/ 318 h 318"/>
              <a:gd name="T20" fmla="*/ 375 w 439"/>
              <a:gd name="T21" fmla="*/ 318 h 318"/>
              <a:gd name="T22" fmla="*/ 389 w 439"/>
              <a:gd name="T23" fmla="*/ 312 h 318"/>
              <a:gd name="T24" fmla="*/ 403 w 439"/>
              <a:gd name="T25" fmla="*/ 304 h 318"/>
              <a:gd name="T26" fmla="*/ 414 w 439"/>
              <a:gd name="T27" fmla="*/ 296 h 318"/>
              <a:gd name="T28" fmla="*/ 425 w 439"/>
              <a:gd name="T29" fmla="*/ 285 h 318"/>
              <a:gd name="T30" fmla="*/ 431 w 439"/>
              <a:gd name="T31" fmla="*/ 271 h 318"/>
              <a:gd name="T32" fmla="*/ 436 w 439"/>
              <a:gd name="T33" fmla="*/ 257 h 318"/>
              <a:gd name="T34" fmla="*/ 439 w 439"/>
              <a:gd name="T35" fmla="*/ 240 h 318"/>
              <a:gd name="T36" fmla="*/ 439 w 439"/>
              <a:gd name="T37" fmla="*/ 78 h 318"/>
              <a:gd name="T38" fmla="*/ 436 w 439"/>
              <a:gd name="T39" fmla="*/ 61 h 318"/>
              <a:gd name="T40" fmla="*/ 431 w 439"/>
              <a:gd name="T41" fmla="*/ 47 h 318"/>
              <a:gd name="T42" fmla="*/ 425 w 439"/>
              <a:gd name="T43" fmla="*/ 34 h 318"/>
              <a:gd name="T44" fmla="*/ 414 w 439"/>
              <a:gd name="T45" fmla="*/ 22 h 318"/>
              <a:gd name="T46" fmla="*/ 403 w 439"/>
              <a:gd name="T47" fmla="*/ 14 h 318"/>
              <a:gd name="T48" fmla="*/ 389 w 439"/>
              <a:gd name="T49" fmla="*/ 6 h 318"/>
              <a:gd name="T50" fmla="*/ 375 w 439"/>
              <a:gd name="T51" fmla="*/ 0 h 318"/>
              <a:gd name="T52" fmla="*/ 359 w 439"/>
              <a:gd name="T53" fmla="*/ 0 h 318"/>
              <a:gd name="T54" fmla="*/ 77 w 439"/>
              <a:gd name="T55" fmla="*/ 0 h 318"/>
              <a:gd name="T56" fmla="*/ 64 w 439"/>
              <a:gd name="T57" fmla="*/ 0 h 318"/>
              <a:gd name="T58" fmla="*/ 47 w 439"/>
              <a:gd name="T59" fmla="*/ 6 h 318"/>
              <a:gd name="T60" fmla="*/ 33 w 439"/>
              <a:gd name="T61" fmla="*/ 14 h 318"/>
              <a:gd name="T62" fmla="*/ 22 w 439"/>
              <a:gd name="T63" fmla="*/ 22 h 318"/>
              <a:gd name="T64" fmla="*/ 14 w 439"/>
              <a:gd name="T65" fmla="*/ 34 h 318"/>
              <a:gd name="T66" fmla="*/ 6 w 439"/>
              <a:gd name="T67" fmla="*/ 47 h 318"/>
              <a:gd name="T68" fmla="*/ 3 w 439"/>
              <a:gd name="T69" fmla="*/ 61 h 318"/>
              <a:gd name="T70" fmla="*/ 0 w 439"/>
              <a:gd name="T71" fmla="*/ 78 h 318"/>
              <a:gd name="T72" fmla="*/ 0 w 439"/>
              <a:gd name="T73" fmla="*/ 240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39" h="318">
                <a:moveTo>
                  <a:pt x="0" y="240"/>
                </a:moveTo>
                <a:lnTo>
                  <a:pt x="3" y="257"/>
                </a:lnTo>
                <a:lnTo>
                  <a:pt x="6" y="271"/>
                </a:lnTo>
                <a:lnTo>
                  <a:pt x="14" y="285"/>
                </a:lnTo>
                <a:lnTo>
                  <a:pt x="22" y="296"/>
                </a:lnTo>
                <a:lnTo>
                  <a:pt x="33" y="304"/>
                </a:lnTo>
                <a:lnTo>
                  <a:pt x="47" y="312"/>
                </a:lnTo>
                <a:lnTo>
                  <a:pt x="64" y="318"/>
                </a:lnTo>
                <a:lnTo>
                  <a:pt x="77" y="318"/>
                </a:lnTo>
                <a:lnTo>
                  <a:pt x="359" y="318"/>
                </a:lnTo>
                <a:lnTo>
                  <a:pt x="375" y="318"/>
                </a:lnTo>
                <a:lnTo>
                  <a:pt x="389" y="312"/>
                </a:lnTo>
                <a:lnTo>
                  <a:pt x="403" y="304"/>
                </a:lnTo>
                <a:lnTo>
                  <a:pt x="414" y="296"/>
                </a:lnTo>
                <a:lnTo>
                  <a:pt x="425" y="285"/>
                </a:lnTo>
                <a:lnTo>
                  <a:pt x="431" y="271"/>
                </a:lnTo>
                <a:lnTo>
                  <a:pt x="436" y="257"/>
                </a:lnTo>
                <a:lnTo>
                  <a:pt x="439" y="240"/>
                </a:lnTo>
                <a:lnTo>
                  <a:pt x="439" y="78"/>
                </a:lnTo>
                <a:lnTo>
                  <a:pt x="436" y="61"/>
                </a:lnTo>
                <a:lnTo>
                  <a:pt x="431" y="47"/>
                </a:lnTo>
                <a:lnTo>
                  <a:pt x="425" y="34"/>
                </a:lnTo>
                <a:lnTo>
                  <a:pt x="414" y="22"/>
                </a:lnTo>
                <a:lnTo>
                  <a:pt x="403" y="14"/>
                </a:lnTo>
                <a:lnTo>
                  <a:pt x="389" y="6"/>
                </a:lnTo>
                <a:lnTo>
                  <a:pt x="375" y="0"/>
                </a:lnTo>
                <a:lnTo>
                  <a:pt x="359" y="0"/>
                </a:lnTo>
                <a:lnTo>
                  <a:pt x="77" y="0"/>
                </a:lnTo>
                <a:lnTo>
                  <a:pt x="64" y="0"/>
                </a:lnTo>
                <a:lnTo>
                  <a:pt x="47" y="6"/>
                </a:lnTo>
                <a:lnTo>
                  <a:pt x="33" y="14"/>
                </a:lnTo>
                <a:lnTo>
                  <a:pt x="22" y="22"/>
                </a:lnTo>
                <a:lnTo>
                  <a:pt x="14" y="34"/>
                </a:lnTo>
                <a:lnTo>
                  <a:pt x="6" y="47"/>
                </a:lnTo>
                <a:lnTo>
                  <a:pt x="3" y="61"/>
                </a:lnTo>
                <a:lnTo>
                  <a:pt x="0" y="78"/>
                </a:lnTo>
                <a:lnTo>
                  <a:pt x="0" y="240"/>
                </a:lnTo>
                <a:close/>
              </a:path>
            </a:pathLst>
          </a:custGeom>
          <a:solidFill>
            <a:srgbClr val="94CE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b="1"/>
          </a:p>
        </p:txBody>
      </p:sp>
      <p:sp>
        <p:nvSpPr>
          <p:cNvPr id="522252" name="Freeform 12"/>
          <p:cNvSpPr>
            <a:spLocks/>
          </p:cNvSpPr>
          <p:nvPr/>
        </p:nvSpPr>
        <p:spPr bwMode="auto">
          <a:xfrm>
            <a:off x="2700337" y="5592764"/>
            <a:ext cx="696912" cy="504825"/>
          </a:xfrm>
          <a:custGeom>
            <a:avLst/>
            <a:gdLst>
              <a:gd name="T0" fmla="*/ 0 w 439"/>
              <a:gd name="T1" fmla="*/ 240 h 318"/>
              <a:gd name="T2" fmla="*/ 3 w 439"/>
              <a:gd name="T3" fmla="*/ 257 h 318"/>
              <a:gd name="T4" fmla="*/ 6 w 439"/>
              <a:gd name="T5" fmla="*/ 271 h 318"/>
              <a:gd name="T6" fmla="*/ 14 w 439"/>
              <a:gd name="T7" fmla="*/ 285 h 318"/>
              <a:gd name="T8" fmla="*/ 22 w 439"/>
              <a:gd name="T9" fmla="*/ 296 h 318"/>
              <a:gd name="T10" fmla="*/ 33 w 439"/>
              <a:gd name="T11" fmla="*/ 304 h 318"/>
              <a:gd name="T12" fmla="*/ 47 w 439"/>
              <a:gd name="T13" fmla="*/ 312 h 318"/>
              <a:gd name="T14" fmla="*/ 64 w 439"/>
              <a:gd name="T15" fmla="*/ 318 h 318"/>
              <a:gd name="T16" fmla="*/ 77 w 439"/>
              <a:gd name="T17" fmla="*/ 318 h 318"/>
              <a:gd name="T18" fmla="*/ 359 w 439"/>
              <a:gd name="T19" fmla="*/ 318 h 318"/>
              <a:gd name="T20" fmla="*/ 375 w 439"/>
              <a:gd name="T21" fmla="*/ 318 h 318"/>
              <a:gd name="T22" fmla="*/ 389 w 439"/>
              <a:gd name="T23" fmla="*/ 312 h 318"/>
              <a:gd name="T24" fmla="*/ 403 w 439"/>
              <a:gd name="T25" fmla="*/ 304 h 318"/>
              <a:gd name="T26" fmla="*/ 414 w 439"/>
              <a:gd name="T27" fmla="*/ 296 h 318"/>
              <a:gd name="T28" fmla="*/ 425 w 439"/>
              <a:gd name="T29" fmla="*/ 285 h 318"/>
              <a:gd name="T30" fmla="*/ 431 w 439"/>
              <a:gd name="T31" fmla="*/ 271 h 318"/>
              <a:gd name="T32" fmla="*/ 436 w 439"/>
              <a:gd name="T33" fmla="*/ 257 h 318"/>
              <a:gd name="T34" fmla="*/ 439 w 439"/>
              <a:gd name="T35" fmla="*/ 240 h 318"/>
              <a:gd name="T36" fmla="*/ 439 w 439"/>
              <a:gd name="T37" fmla="*/ 78 h 318"/>
              <a:gd name="T38" fmla="*/ 436 w 439"/>
              <a:gd name="T39" fmla="*/ 61 h 318"/>
              <a:gd name="T40" fmla="*/ 431 w 439"/>
              <a:gd name="T41" fmla="*/ 47 h 318"/>
              <a:gd name="T42" fmla="*/ 425 w 439"/>
              <a:gd name="T43" fmla="*/ 34 h 318"/>
              <a:gd name="T44" fmla="*/ 414 w 439"/>
              <a:gd name="T45" fmla="*/ 22 h 318"/>
              <a:gd name="T46" fmla="*/ 403 w 439"/>
              <a:gd name="T47" fmla="*/ 14 h 318"/>
              <a:gd name="T48" fmla="*/ 389 w 439"/>
              <a:gd name="T49" fmla="*/ 6 h 318"/>
              <a:gd name="T50" fmla="*/ 375 w 439"/>
              <a:gd name="T51" fmla="*/ 0 h 318"/>
              <a:gd name="T52" fmla="*/ 359 w 439"/>
              <a:gd name="T53" fmla="*/ 0 h 318"/>
              <a:gd name="T54" fmla="*/ 77 w 439"/>
              <a:gd name="T55" fmla="*/ 0 h 318"/>
              <a:gd name="T56" fmla="*/ 64 w 439"/>
              <a:gd name="T57" fmla="*/ 0 h 318"/>
              <a:gd name="T58" fmla="*/ 47 w 439"/>
              <a:gd name="T59" fmla="*/ 6 h 318"/>
              <a:gd name="T60" fmla="*/ 33 w 439"/>
              <a:gd name="T61" fmla="*/ 14 h 318"/>
              <a:gd name="T62" fmla="*/ 22 w 439"/>
              <a:gd name="T63" fmla="*/ 22 h 318"/>
              <a:gd name="T64" fmla="*/ 14 w 439"/>
              <a:gd name="T65" fmla="*/ 34 h 318"/>
              <a:gd name="T66" fmla="*/ 6 w 439"/>
              <a:gd name="T67" fmla="*/ 47 h 318"/>
              <a:gd name="T68" fmla="*/ 3 w 439"/>
              <a:gd name="T69" fmla="*/ 61 h 318"/>
              <a:gd name="T70" fmla="*/ 0 w 439"/>
              <a:gd name="T71" fmla="*/ 78 h 318"/>
              <a:gd name="T72" fmla="*/ 0 w 439"/>
              <a:gd name="T73" fmla="*/ 240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39" h="318">
                <a:moveTo>
                  <a:pt x="0" y="240"/>
                </a:moveTo>
                <a:lnTo>
                  <a:pt x="3" y="257"/>
                </a:lnTo>
                <a:lnTo>
                  <a:pt x="6" y="271"/>
                </a:lnTo>
                <a:lnTo>
                  <a:pt x="14" y="285"/>
                </a:lnTo>
                <a:lnTo>
                  <a:pt x="22" y="296"/>
                </a:lnTo>
                <a:lnTo>
                  <a:pt x="33" y="304"/>
                </a:lnTo>
                <a:lnTo>
                  <a:pt x="47" y="312"/>
                </a:lnTo>
                <a:lnTo>
                  <a:pt x="64" y="318"/>
                </a:lnTo>
                <a:lnTo>
                  <a:pt x="77" y="318"/>
                </a:lnTo>
                <a:lnTo>
                  <a:pt x="359" y="318"/>
                </a:lnTo>
                <a:lnTo>
                  <a:pt x="375" y="318"/>
                </a:lnTo>
                <a:lnTo>
                  <a:pt x="389" y="312"/>
                </a:lnTo>
                <a:lnTo>
                  <a:pt x="403" y="304"/>
                </a:lnTo>
                <a:lnTo>
                  <a:pt x="414" y="296"/>
                </a:lnTo>
                <a:lnTo>
                  <a:pt x="425" y="285"/>
                </a:lnTo>
                <a:lnTo>
                  <a:pt x="431" y="271"/>
                </a:lnTo>
                <a:lnTo>
                  <a:pt x="436" y="257"/>
                </a:lnTo>
                <a:lnTo>
                  <a:pt x="439" y="240"/>
                </a:lnTo>
                <a:lnTo>
                  <a:pt x="439" y="78"/>
                </a:lnTo>
                <a:lnTo>
                  <a:pt x="436" y="61"/>
                </a:lnTo>
                <a:lnTo>
                  <a:pt x="431" y="47"/>
                </a:lnTo>
                <a:lnTo>
                  <a:pt x="425" y="34"/>
                </a:lnTo>
                <a:lnTo>
                  <a:pt x="414" y="22"/>
                </a:lnTo>
                <a:lnTo>
                  <a:pt x="403" y="14"/>
                </a:lnTo>
                <a:lnTo>
                  <a:pt x="389" y="6"/>
                </a:lnTo>
                <a:lnTo>
                  <a:pt x="375" y="0"/>
                </a:lnTo>
                <a:lnTo>
                  <a:pt x="359" y="0"/>
                </a:lnTo>
                <a:lnTo>
                  <a:pt x="77" y="0"/>
                </a:lnTo>
                <a:lnTo>
                  <a:pt x="64" y="0"/>
                </a:lnTo>
                <a:lnTo>
                  <a:pt x="47" y="6"/>
                </a:lnTo>
                <a:lnTo>
                  <a:pt x="33" y="14"/>
                </a:lnTo>
                <a:lnTo>
                  <a:pt x="22" y="22"/>
                </a:lnTo>
                <a:lnTo>
                  <a:pt x="14" y="34"/>
                </a:lnTo>
                <a:lnTo>
                  <a:pt x="6" y="47"/>
                </a:lnTo>
                <a:lnTo>
                  <a:pt x="3" y="61"/>
                </a:lnTo>
                <a:lnTo>
                  <a:pt x="0" y="78"/>
                </a:lnTo>
                <a:lnTo>
                  <a:pt x="0" y="240"/>
                </a:lnTo>
                <a:close/>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522253" name="Freeform 13"/>
          <p:cNvSpPr>
            <a:spLocks/>
          </p:cNvSpPr>
          <p:nvPr/>
        </p:nvSpPr>
        <p:spPr bwMode="auto">
          <a:xfrm>
            <a:off x="3532189" y="5592764"/>
            <a:ext cx="1039812" cy="504825"/>
          </a:xfrm>
          <a:custGeom>
            <a:avLst/>
            <a:gdLst>
              <a:gd name="T0" fmla="*/ 0 w 655"/>
              <a:gd name="T1" fmla="*/ 240 h 318"/>
              <a:gd name="T2" fmla="*/ 3 w 655"/>
              <a:gd name="T3" fmla="*/ 257 h 318"/>
              <a:gd name="T4" fmla="*/ 6 w 655"/>
              <a:gd name="T5" fmla="*/ 271 h 318"/>
              <a:gd name="T6" fmla="*/ 14 w 655"/>
              <a:gd name="T7" fmla="*/ 285 h 318"/>
              <a:gd name="T8" fmla="*/ 23 w 655"/>
              <a:gd name="T9" fmla="*/ 296 h 318"/>
              <a:gd name="T10" fmla="*/ 34 w 655"/>
              <a:gd name="T11" fmla="*/ 304 h 318"/>
              <a:gd name="T12" fmla="*/ 47 w 655"/>
              <a:gd name="T13" fmla="*/ 312 h 318"/>
              <a:gd name="T14" fmla="*/ 64 w 655"/>
              <a:gd name="T15" fmla="*/ 318 h 318"/>
              <a:gd name="T16" fmla="*/ 78 w 655"/>
              <a:gd name="T17" fmla="*/ 318 h 318"/>
              <a:gd name="T18" fmla="*/ 577 w 655"/>
              <a:gd name="T19" fmla="*/ 318 h 318"/>
              <a:gd name="T20" fmla="*/ 594 w 655"/>
              <a:gd name="T21" fmla="*/ 318 h 318"/>
              <a:gd name="T22" fmla="*/ 608 w 655"/>
              <a:gd name="T23" fmla="*/ 312 h 318"/>
              <a:gd name="T24" fmla="*/ 621 w 655"/>
              <a:gd name="T25" fmla="*/ 304 h 318"/>
              <a:gd name="T26" fmla="*/ 633 w 655"/>
              <a:gd name="T27" fmla="*/ 296 h 318"/>
              <a:gd name="T28" fmla="*/ 641 w 655"/>
              <a:gd name="T29" fmla="*/ 285 h 318"/>
              <a:gd name="T30" fmla="*/ 649 w 655"/>
              <a:gd name="T31" fmla="*/ 271 h 318"/>
              <a:gd name="T32" fmla="*/ 655 w 655"/>
              <a:gd name="T33" fmla="*/ 257 h 318"/>
              <a:gd name="T34" fmla="*/ 655 w 655"/>
              <a:gd name="T35" fmla="*/ 240 h 318"/>
              <a:gd name="T36" fmla="*/ 655 w 655"/>
              <a:gd name="T37" fmla="*/ 78 h 318"/>
              <a:gd name="T38" fmla="*/ 655 w 655"/>
              <a:gd name="T39" fmla="*/ 61 h 318"/>
              <a:gd name="T40" fmla="*/ 649 w 655"/>
              <a:gd name="T41" fmla="*/ 47 h 318"/>
              <a:gd name="T42" fmla="*/ 641 w 655"/>
              <a:gd name="T43" fmla="*/ 34 h 318"/>
              <a:gd name="T44" fmla="*/ 633 w 655"/>
              <a:gd name="T45" fmla="*/ 22 h 318"/>
              <a:gd name="T46" fmla="*/ 621 w 655"/>
              <a:gd name="T47" fmla="*/ 14 h 318"/>
              <a:gd name="T48" fmla="*/ 608 w 655"/>
              <a:gd name="T49" fmla="*/ 6 h 318"/>
              <a:gd name="T50" fmla="*/ 594 w 655"/>
              <a:gd name="T51" fmla="*/ 0 h 318"/>
              <a:gd name="T52" fmla="*/ 577 w 655"/>
              <a:gd name="T53" fmla="*/ 0 h 318"/>
              <a:gd name="T54" fmla="*/ 78 w 655"/>
              <a:gd name="T55" fmla="*/ 0 h 318"/>
              <a:gd name="T56" fmla="*/ 64 w 655"/>
              <a:gd name="T57" fmla="*/ 0 h 318"/>
              <a:gd name="T58" fmla="*/ 47 w 655"/>
              <a:gd name="T59" fmla="*/ 6 h 318"/>
              <a:gd name="T60" fmla="*/ 34 w 655"/>
              <a:gd name="T61" fmla="*/ 14 h 318"/>
              <a:gd name="T62" fmla="*/ 23 w 655"/>
              <a:gd name="T63" fmla="*/ 22 h 318"/>
              <a:gd name="T64" fmla="*/ 14 w 655"/>
              <a:gd name="T65" fmla="*/ 34 h 318"/>
              <a:gd name="T66" fmla="*/ 6 w 655"/>
              <a:gd name="T67" fmla="*/ 47 h 318"/>
              <a:gd name="T68" fmla="*/ 3 w 655"/>
              <a:gd name="T69" fmla="*/ 61 h 318"/>
              <a:gd name="T70" fmla="*/ 0 w 655"/>
              <a:gd name="T71" fmla="*/ 78 h 318"/>
              <a:gd name="T72" fmla="*/ 0 w 655"/>
              <a:gd name="T73" fmla="*/ 240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55" h="318">
                <a:moveTo>
                  <a:pt x="0" y="240"/>
                </a:moveTo>
                <a:lnTo>
                  <a:pt x="3" y="257"/>
                </a:lnTo>
                <a:lnTo>
                  <a:pt x="6" y="271"/>
                </a:lnTo>
                <a:lnTo>
                  <a:pt x="14" y="285"/>
                </a:lnTo>
                <a:lnTo>
                  <a:pt x="23" y="296"/>
                </a:lnTo>
                <a:lnTo>
                  <a:pt x="34" y="304"/>
                </a:lnTo>
                <a:lnTo>
                  <a:pt x="47" y="312"/>
                </a:lnTo>
                <a:lnTo>
                  <a:pt x="64" y="318"/>
                </a:lnTo>
                <a:lnTo>
                  <a:pt x="78" y="318"/>
                </a:lnTo>
                <a:lnTo>
                  <a:pt x="577" y="318"/>
                </a:lnTo>
                <a:lnTo>
                  <a:pt x="594" y="318"/>
                </a:lnTo>
                <a:lnTo>
                  <a:pt x="608" y="312"/>
                </a:lnTo>
                <a:lnTo>
                  <a:pt x="621" y="304"/>
                </a:lnTo>
                <a:lnTo>
                  <a:pt x="633" y="296"/>
                </a:lnTo>
                <a:lnTo>
                  <a:pt x="641" y="285"/>
                </a:lnTo>
                <a:lnTo>
                  <a:pt x="649" y="271"/>
                </a:lnTo>
                <a:lnTo>
                  <a:pt x="655" y="257"/>
                </a:lnTo>
                <a:lnTo>
                  <a:pt x="655" y="240"/>
                </a:lnTo>
                <a:lnTo>
                  <a:pt x="655" y="78"/>
                </a:lnTo>
                <a:lnTo>
                  <a:pt x="655" y="61"/>
                </a:lnTo>
                <a:lnTo>
                  <a:pt x="649" y="47"/>
                </a:lnTo>
                <a:lnTo>
                  <a:pt x="641" y="34"/>
                </a:lnTo>
                <a:lnTo>
                  <a:pt x="633" y="22"/>
                </a:lnTo>
                <a:lnTo>
                  <a:pt x="621" y="14"/>
                </a:lnTo>
                <a:lnTo>
                  <a:pt x="608" y="6"/>
                </a:lnTo>
                <a:lnTo>
                  <a:pt x="594" y="0"/>
                </a:lnTo>
                <a:lnTo>
                  <a:pt x="577" y="0"/>
                </a:lnTo>
                <a:lnTo>
                  <a:pt x="78" y="0"/>
                </a:lnTo>
                <a:lnTo>
                  <a:pt x="64" y="0"/>
                </a:lnTo>
                <a:lnTo>
                  <a:pt x="47" y="6"/>
                </a:lnTo>
                <a:lnTo>
                  <a:pt x="34" y="14"/>
                </a:lnTo>
                <a:lnTo>
                  <a:pt x="23" y="22"/>
                </a:lnTo>
                <a:lnTo>
                  <a:pt x="14" y="34"/>
                </a:lnTo>
                <a:lnTo>
                  <a:pt x="6" y="47"/>
                </a:lnTo>
                <a:lnTo>
                  <a:pt x="3" y="61"/>
                </a:lnTo>
                <a:lnTo>
                  <a:pt x="0" y="78"/>
                </a:lnTo>
                <a:lnTo>
                  <a:pt x="0" y="2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b="1"/>
          </a:p>
        </p:txBody>
      </p:sp>
      <p:sp>
        <p:nvSpPr>
          <p:cNvPr id="522254" name="Freeform 14"/>
          <p:cNvSpPr>
            <a:spLocks/>
          </p:cNvSpPr>
          <p:nvPr/>
        </p:nvSpPr>
        <p:spPr bwMode="auto">
          <a:xfrm>
            <a:off x="3532189" y="5592764"/>
            <a:ext cx="1039812" cy="504825"/>
          </a:xfrm>
          <a:custGeom>
            <a:avLst/>
            <a:gdLst>
              <a:gd name="T0" fmla="*/ 0 w 655"/>
              <a:gd name="T1" fmla="*/ 240 h 318"/>
              <a:gd name="T2" fmla="*/ 3 w 655"/>
              <a:gd name="T3" fmla="*/ 257 h 318"/>
              <a:gd name="T4" fmla="*/ 6 w 655"/>
              <a:gd name="T5" fmla="*/ 271 h 318"/>
              <a:gd name="T6" fmla="*/ 14 w 655"/>
              <a:gd name="T7" fmla="*/ 285 h 318"/>
              <a:gd name="T8" fmla="*/ 23 w 655"/>
              <a:gd name="T9" fmla="*/ 296 h 318"/>
              <a:gd name="T10" fmla="*/ 34 w 655"/>
              <a:gd name="T11" fmla="*/ 304 h 318"/>
              <a:gd name="T12" fmla="*/ 47 w 655"/>
              <a:gd name="T13" fmla="*/ 312 h 318"/>
              <a:gd name="T14" fmla="*/ 64 w 655"/>
              <a:gd name="T15" fmla="*/ 318 h 318"/>
              <a:gd name="T16" fmla="*/ 78 w 655"/>
              <a:gd name="T17" fmla="*/ 318 h 318"/>
              <a:gd name="T18" fmla="*/ 577 w 655"/>
              <a:gd name="T19" fmla="*/ 318 h 318"/>
              <a:gd name="T20" fmla="*/ 594 w 655"/>
              <a:gd name="T21" fmla="*/ 318 h 318"/>
              <a:gd name="T22" fmla="*/ 608 w 655"/>
              <a:gd name="T23" fmla="*/ 312 h 318"/>
              <a:gd name="T24" fmla="*/ 621 w 655"/>
              <a:gd name="T25" fmla="*/ 304 h 318"/>
              <a:gd name="T26" fmla="*/ 633 w 655"/>
              <a:gd name="T27" fmla="*/ 296 h 318"/>
              <a:gd name="T28" fmla="*/ 641 w 655"/>
              <a:gd name="T29" fmla="*/ 285 h 318"/>
              <a:gd name="T30" fmla="*/ 649 w 655"/>
              <a:gd name="T31" fmla="*/ 271 h 318"/>
              <a:gd name="T32" fmla="*/ 655 w 655"/>
              <a:gd name="T33" fmla="*/ 257 h 318"/>
              <a:gd name="T34" fmla="*/ 655 w 655"/>
              <a:gd name="T35" fmla="*/ 240 h 318"/>
              <a:gd name="T36" fmla="*/ 655 w 655"/>
              <a:gd name="T37" fmla="*/ 78 h 318"/>
              <a:gd name="T38" fmla="*/ 655 w 655"/>
              <a:gd name="T39" fmla="*/ 61 h 318"/>
              <a:gd name="T40" fmla="*/ 649 w 655"/>
              <a:gd name="T41" fmla="*/ 47 h 318"/>
              <a:gd name="T42" fmla="*/ 641 w 655"/>
              <a:gd name="T43" fmla="*/ 34 h 318"/>
              <a:gd name="T44" fmla="*/ 633 w 655"/>
              <a:gd name="T45" fmla="*/ 22 h 318"/>
              <a:gd name="T46" fmla="*/ 621 w 655"/>
              <a:gd name="T47" fmla="*/ 14 h 318"/>
              <a:gd name="T48" fmla="*/ 608 w 655"/>
              <a:gd name="T49" fmla="*/ 6 h 318"/>
              <a:gd name="T50" fmla="*/ 594 w 655"/>
              <a:gd name="T51" fmla="*/ 0 h 318"/>
              <a:gd name="T52" fmla="*/ 577 w 655"/>
              <a:gd name="T53" fmla="*/ 0 h 318"/>
              <a:gd name="T54" fmla="*/ 78 w 655"/>
              <a:gd name="T55" fmla="*/ 0 h 318"/>
              <a:gd name="T56" fmla="*/ 64 w 655"/>
              <a:gd name="T57" fmla="*/ 0 h 318"/>
              <a:gd name="T58" fmla="*/ 47 w 655"/>
              <a:gd name="T59" fmla="*/ 6 h 318"/>
              <a:gd name="T60" fmla="*/ 34 w 655"/>
              <a:gd name="T61" fmla="*/ 14 h 318"/>
              <a:gd name="T62" fmla="*/ 23 w 655"/>
              <a:gd name="T63" fmla="*/ 22 h 318"/>
              <a:gd name="T64" fmla="*/ 14 w 655"/>
              <a:gd name="T65" fmla="*/ 34 h 318"/>
              <a:gd name="T66" fmla="*/ 6 w 655"/>
              <a:gd name="T67" fmla="*/ 47 h 318"/>
              <a:gd name="T68" fmla="*/ 3 w 655"/>
              <a:gd name="T69" fmla="*/ 61 h 318"/>
              <a:gd name="T70" fmla="*/ 0 w 655"/>
              <a:gd name="T71" fmla="*/ 78 h 318"/>
              <a:gd name="T72" fmla="*/ 0 w 655"/>
              <a:gd name="T73" fmla="*/ 240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55" h="318">
                <a:moveTo>
                  <a:pt x="0" y="240"/>
                </a:moveTo>
                <a:lnTo>
                  <a:pt x="3" y="257"/>
                </a:lnTo>
                <a:lnTo>
                  <a:pt x="6" y="271"/>
                </a:lnTo>
                <a:lnTo>
                  <a:pt x="14" y="285"/>
                </a:lnTo>
                <a:lnTo>
                  <a:pt x="23" y="296"/>
                </a:lnTo>
                <a:lnTo>
                  <a:pt x="34" y="304"/>
                </a:lnTo>
                <a:lnTo>
                  <a:pt x="47" y="312"/>
                </a:lnTo>
                <a:lnTo>
                  <a:pt x="64" y="318"/>
                </a:lnTo>
                <a:lnTo>
                  <a:pt x="78" y="318"/>
                </a:lnTo>
                <a:lnTo>
                  <a:pt x="577" y="318"/>
                </a:lnTo>
                <a:lnTo>
                  <a:pt x="594" y="318"/>
                </a:lnTo>
                <a:lnTo>
                  <a:pt x="608" y="312"/>
                </a:lnTo>
                <a:lnTo>
                  <a:pt x="621" y="304"/>
                </a:lnTo>
                <a:lnTo>
                  <a:pt x="633" y="296"/>
                </a:lnTo>
                <a:lnTo>
                  <a:pt x="641" y="285"/>
                </a:lnTo>
                <a:lnTo>
                  <a:pt x="649" y="271"/>
                </a:lnTo>
                <a:lnTo>
                  <a:pt x="655" y="257"/>
                </a:lnTo>
                <a:lnTo>
                  <a:pt x="655" y="240"/>
                </a:lnTo>
                <a:lnTo>
                  <a:pt x="655" y="78"/>
                </a:lnTo>
                <a:lnTo>
                  <a:pt x="655" y="61"/>
                </a:lnTo>
                <a:lnTo>
                  <a:pt x="649" y="47"/>
                </a:lnTo>
                <a:lnTo>
                  <a:pt x="641" y="34"/>
                </a:lnTo>
                <a:lnTo>
                  <a:pt x="633" y="22"/>
                </a:lnTo>
                <a:lnTo>
                  <a:pt x="621" y="14"/>
                </a:lnTo>
                <a:lnTo>
                  <a:pt x="608" y="6"/>
                </a:lnTo>
                <a:lnTo>
                  <a:pt x="594" y="0"/>
                </a:lnTo>
                <a:lnTo>
                  <a:pt x="577" y="0"/>
                </a:lnTo>
                <a:lnTo>
                  <a:pt x="78" y="0"/>
                </a:lnTo>
                <a:lnTo>
                  <a:pt x="64" y="0"/>
                </a:lnTo>
                <a:lnTo>
                  <a:pt x="47" y="6"/>
                </a:lnTo>
                <a:lnTo>
                  <a:pt x="34" y="14"/>
                </a:lnTo>
                <a:lnTo>
                  <a:pt x="23" y="22"/>
                </a:lnTo>
                <a:lnTo>
                  <a:pt x="14" y="34"/>
                </a:lnTo>
                <a:lnTo>
                  <a:pt x="6" y="47"/>
                </a:lnTo>
                <a:lnTo>
                  <a:pt x="3" y="61"/>
                </a:lnTo>
                <a:lnTo>
                  <a:pt x="0" y="78"/>
                </a:lnTo>
                <a:lnTo>
                  <a:pt x="0" y="240"/>
                </a:lnTo>
                <a:close/>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522255" name="Freeform 15"/>
          <p:cNvSpPr>
            <a:spLocks/>
          </p:cNvSpPr>
          <p:nvPr/>
        </p:nvSpPr>
        <p:spPr bwMode="auto">
          <a:xfrm>
            <a:off x="4733925" y="5592764"/>
            <a:ext cx="1949451" cy="504825"/>
          </a:xfrm>
          <a:custGeom>
            <a:avLst/>
            <a:gdLst>
              <a:gd name="T0" fmla="*/ 0 w 1228"/>
              <a:gd name="T1" fmla="*/ 240 h 318"/>
              <a:gd name="T2" fmla="*/ 3 w 1228"/>
              <a:gd name="T3" fmla="*/ 257 h 318"/>
              <a:gd name="T4" fmla="*/ 8 w 1228"/>
              <a:gd name="T5" fmla="*/ 271 h 318"/>
              <a:gd name="T6" fmla="*/ 14 w 1228"/>
              <a:gd name="T7" fmla="*/ 285 h 318"/>
              <a:gd name="T8" fmla="*/ 25 w 1228"/>
              <a:gd name="T9" fmla="*/ 296 h 318"/>
              <a:gd name="T10" fmla="*/ 36 w 1228"/>
              <a:gd name="T11" fmla="*/ 304 h 318"/>
              <a:gd name="T12" fmla="*/ 49 w 1228"/>
              <a:gd name="T13" fmla="*/ 312 h 318"/>
              <a:gd name="T14" fmla="*/ 63 w 1228"/>
              <a:gd name="T15" fmla="*/ 318 h 318"/>
              <a:gd name="T16" fmla="*/ 80 w 1228"/>
              <a:gd name="T17" fmla="*/ 318 h 318"/>
              <a:gd name="T18" fmla="*/ 1148 w 1228"/>
              <a:gd name="T19" fmla="*/ 318 h 318"/>
              <a:gd name="T20" fmla="*/ 1165 w 1228"/>
              <a:gd name="T21" fmla="*/ 318 h 318"/>
              <a:gd name="T22" fmla="*/ 1178 w 1228"/>
              <a:gd name="T23" fmla="*/ 312 h 318"/>
              <a:gd name="T24" fmla="*/ 1192 w 1228"/>
              <a:gd name="T25" fmla="*/ 304 h 318"/>
              <a:gd name="T26" fmla="*/ 1203 w 1228"/>
              <a:gd name="T27" fmla="*/ 296 h 318"/>
              <a:gd name="T28" fmla="*/ 1214 w 1228"/>
              <a:gd name="T29" fmla="*/ 285 h 318"/>
              <a:gd name="T30" fmla="*/ 1220 w 1228"/>
              <a:gd name="T31" fmla="*/ 271 h 318"/>
              <a:gd name="T32" fmla="*/ 1225 w 1228"/>
              <a:gd name="T33" fmla="*/ 257 h 318"/>
              <a:gd name="T34" fmla="*/ 1228 w 1228"/>
              <a:gd name="T35" fmla="*/ 240 h 318"/>
              <a:gd name="T36" fmla="*/ 1228 w 1228"/>
              <a:gd name="T37" fmla="*/ 78 h 318"/>
              <a:gd name="T38" fmla="*/ 1225 w 1228"/>
              <a:gd name="T39" fmla="*/ 61 h 318"/>
              <a:gd name="T40" fmla="*/ 1220 w 1228"/>
              <a:gd name="T41" fmla="*/ 47 h 318"/>
              <a:gd name="T42" fmla="*/ 1214 w 1228"/>
              <a:gd name="T43" fmla="*/ 34 h 318"/>
              <a:gd name="T44" fmla="*/ 1203 w 1228"/>
              <a:gd name="T45" fmla="*/ 22 h 318"/>
              <a:gd name="T46" fmla="*/ 1192 w 1228"/>
              <a:gd name="T47" fmla="*/ 14 h 318"/>
              <a:gd name="T48" fmla="*/ 1178 w 1228"/>
              <a:gd name="T49" fmla="*/ 6 h 318"/>
              <a:gd name="T50" fmla="*/ 1165 w 1228"/>
              <a:gd name="T51" fmla="*/ 0 h 318"/>
              <a:gd name="T52" fmla="*/ 1148 w 1228"/>
              <a:gd name="T53" fmla="*/ 0 h 318"/>
              <a:gd name="T54" fmla="*/ 80 w 1228"/>
              <a:gd name="T55" fmla="*/ 0 h 318"/>
              <a:gd name="T56" fmla="*/ 63 w 1228"/>
              <a:gd name="T57" fmla="*/ 0 h 318"/>
              <a:gd name="T58" fmla="*/ 49 w 1228"/>
              <a:gd name="T59" fmla="*/ 6 h 318"/>
              <a:gd name="T60" fmla="*/ 36 w 1228"/>
              <a:gd name="T61" fmla="*/ 14 h 318"/>
              <a:gd name="T62" fmla="*/ 25 w 1228"/>
              <a:gd name="T63" fmla="*/ 22 h 318"/>
              <a:gd name="T64" fmla="*/ 14 w 1228"/>
              <a:gd name="T65" fmla="*/ 34 h 318"/>
              <a:gd name="T66" fmla="*/ 8 w 1228"/>
              <a:gd name="T67" fmla="*/ 47 h 318"/>
              <a:gd name="T68" fmla="*/ 3 w 1228"/>
              <a:gd name="T69" fmla="*/ 61 h 318"/>
              <a:gd name="T70" fmla="*/ 0 w 1228"/>
              <a:gd name="T71" fmla="*/ 78 h 318"/>
              <a:gd name="T72" fmla="*/ 0 w 1228"/>
              <a:gd name="T73" fmla="*/ 240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28" h="318">
                <a:moveTo>
                  <a:pt x="0" y="240"/>
                </a:moveTo>
                <a:lnTo>
                  <a:pt x="3" y="257"/>
                </a:lnTo>
                <a:lnTo>
                  <a:pt x="8" y="271"/>
                </a:lnTo>
                <a:lnTo>
                  <a:pt x="14" y="285"/>
                </a:lnTo>
                <a:lnTo>
                  <a:pt x="25" y="296"/>
                </a:lnTo>
                <a:lnTo>
                  <a:pt x="36" y="304"/>
                </a:lnTo>
                <a:lnTo>
                  <a:pt x="49" y="312"/>
                </a:lnTo>
                <a:lnTo>
                  <a:pt x="63" y="318"/>
                </a:lnTo>
                <a:lnTo>
                  <a:pt x="80" y="318"/>
                </a:lnTo>
                <a:lnTo>
                  <a:pt x="1148" y="318"/>
                </a:lnTo>
                <a:lnTo>
                  <a:pt x="1165" y="318"/>
                </a:lnTo>
                <a:lnTo>
                  <a:pt x="1178" y="312"/>
                </a:lnTo>
                <a:lnTo>
                  <a:pt x="1192" y="304"/>
                </a:lnTo>
                <a:lnTo>
                  <a:pt x="1203" y="296"/>
                </a:lnTo>
                <a:lnTo>
                  <a:pt x="1214" y="285"/>
                </a:lnTo>
                <a:lnTo>
                  <a:pt x="1220" y="271"/>
                </a:lnTo>
                <a:lnTo>
                  <a:pt x="1225" y="257"/>
                </a:lnTo>
                <a:lnTo>
                  <a:pt x="1228" y="240"/>
                </a:lnTo>
                <a:lnTo>
                  <a:pt x="1228" y="78"/>
                </a:lnTo>
                <a:lnTo>
                  <a:pt x="1225" y="61"/>
                </a:lnTo>
                <a:lnTo>
                  <a:pt x="1220" y="47"/>
                </a:lnTo>
                <a:lnTo>
                  <a:pt x="1214" y="34"/>
                </a:lnTo>
                <a:lnTo>
                  <a:pt x="1203" y="22"/>
                </a:lnTo>
                <a:lnTo>
                  <a:pt x="1192" y="14"/>
                </a:lnTo>
                <a:lnTo>
                  <a:pt x="1178" y="6"/>
                </a:lnTo>
                <a:lnTo>
                  <a:pt x="1165" y="0"/>
                </a:lnTo>
                <a:lnTo>
                  <a:pt x="1148" y="0"/>
                </a:lnTo>
                <a:lnTo>
                  <a:pt x="80" y="0"/>
                </a:lnTo>
                <a:lnTo>
                  <a:pt x="63" y="0"/>
                </a:lnTo>
                <a:lnTo>
                  <a:pt x="49" y="6"/>
                </a:lnTo>
                <a:lnTo>
                  <a:pt x="36" y="14"/>
                </a:lnTo>
                <a:lnTo>
                  <a:pt x="25" y="22"/>
                </a:lnTo>
                <a:lnTo>
                  <a:pt x="14" y="34"/>
                </a:lnTo>
                <a:lnTo>
                  <a:pt x="8" y="47"/>
                </a:lnTo>
                <a:lnTo>
                  <a:pt x="3" y="61"/>
                </a:lnTo>
                <a:lnTo>
                  <a:pt x="0" y="78"/>
                </a:lnTo>
                <a:lnTo>
                  <a:pt x="0" y="240"/>
                </a:lnTo>
                <a:close/>
              </a:path>
            </a:pathLst>
          </a:custGeom>
          <a:solidFill>
            <a:srgbClr val="BBE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b="1"/>
          </a:p>
        </p:txBody>
      </p:sp>
      <p:sp>
        <p:nvSpPr>
          <p:cNvPr id="522256" name="Freeform 16"/>
          <p:cNvSpPr>
            <a:spLocks/>
          </p:cNvSpPr>
          <p:nvPr/>
        </p:nvSpPr>
        <p:spPr bwMode="auto">
          <a:xfrm>
            <a:off x="4733925" y="5592764"/>
            <a:ext cx="1949451" cy="504825"/>
          </a:xfrm>
          <a:custGeom>
            <a:avLst/>
            <a:gdLst>
              <a:gd name="T0" fmla="*/ 0 w 1228"/>
              <a:gd name="T1" fmla="*/ 240 h 318"/>
              <a:gd name="T2" fmla="*/ 3 w 1228"/>
              <a:gd name="T3" fmla="*/ 257 h 318"/>
              <a:gd name="T4" fmla="*/ 8 w 1228"/>
              <a:gd name="T5" fmla="*/ 271 h 318"/>
              <a:gd name="T6" fmla="*/ 14 w 1228"/>
              <a:gd name="T7" fmla="*/ 285 h 318"/>
              <a:gd name="T8" fmla="*/ 25 w 1228"/>
              <a:gd name="T9" fmla="*/ 296 h 318"/>
              <a:gd name="T10" fmla="*/ 36 w 1228"/>
              <a:gd name="T11" fmla="*/ 304 h 318"/>
              <a:gd name="T12" fmla="*/ 49 w 1228"/>
              <a:gd name="T13" fmla="*/ 312 h 318"/>
              <a:gd name="T14" fmla="*/ 63 w 1228"/>
              <a:gd name="T15" fmla="*/ 318 h 318"/>
              <a:gd name="T16" fmla="*/ 80 w 1228"/>
              <a:gd name="T17" fmla="*/ 318 h 318"/>
              <a:gd name="T18" fmla="*/ 1148 w 1228"/>
              <a:gd name="T19" fmla="*/ 318 h 318"/>
              <a:gd name="T20" fmla="*/ 1165 w 1228"/>
              <a:gd name="T21" fmla="*/ 318 h 318"/>
              <a:gd name="T22" fmla="*/ 1178 w 1228"/>
              <a:gd name="T23" fmla="*/ 312 h 318"/>
              <a:gd name="T24" fmla="*/ 1192 w 1228"/>
              <a:gd name="T25" fmla="*/ 304 h 318"/>
              <a:gd name="T26" fmla="*/ 1203 w 1228"/>
              <a:gd name="T27" fmla="*/ 296 h 318"/>
              <a:gd name="T28" fmla="*/ 1214 w 1228"/>
              <a:gd name="T29" fmla="*/ 285 h 318"/>
              <a:gd name="T30" fmla="*/ 1220 w 1228"/>
              <a:gd name="T31" fmla="*/ 271 h 318"/>
              <a:gd name="T32" fmla="*/ 1225 w 1228"/>
              <a:gd name="T33" fmla="*/ 257 h 318"/>
              <a:gd name="T34" fmla="*/ 1228 w 1228"/>
              <a:gd name="T35" fmla="*/ 240 h 318"/>
              <a:gd name="T36" fmla="*/ 1228 w 1228"/>
              <a:gd name="T37" fmla="*/ 78 h 318"/>
              <a:gd name="T38" fmla="*/ 1225 w 1228"/>
              <a:gd name="T39" fmla="*/ 61 h 318"/>
              <a:gd name="T40" fmla="*/ 1220 w 1228"/>
              <a:gd name="T41" fmla="*/ 47 h 318"/>
              <a:gd name="T42" fmla="*/ 1214 w 1228"/>
              <a:gd name="T43" fmla="*/ 34 h 318"/>
              <a:gd name="T44" fmla="*/ 1203 w 1228"/>
              <a:gd name="T45" fmla="*/ 22 h 318"/>
              <a:gd name="T46" fmla="*/ 1192 w 1228"/>
              <a:gd name="T47" fmla="*/ 14 h 318"/>
              <a:gd name="T48" fmla="*/ 1178 w 1228"/>
              <a:gd name="T49" fmla="*/ 6 h 318"/>
              <a:gd name="T50" fmla="*/ 1165 w 1228"/>
              <a:gd name="T51" fmla="*/ 0 h 318"/>
              <a:gd name="T52" fmla="*/ 1148 w 1228"/>
              <a:gd name="T53" fmla="*/ 0 h 318"/>
              <a:gd name="T54" fmla="*/ 80 w 1228"/>
              <a:gd name="T55" fmla="*/ 0 h 318"/>
              <a:gd name="T56" fmla="*/ 63 w 1228"/>
              <a:gd name="T57" fmla="*/ 0 h 318"/>
              <a:gd name="T58" fmla="*/ 49 w 1228"/>
              <a:gd name="T59" fmla="*/ 6 h 318"/>
              <a:gd name="T60" fmla="*/ 36 w 1228"/>
              <a:gd name="T61" fmla="*/ 14 h 318"/>
              <a:gd name="T62" fmla="*/ 25 w 1228"/>
              <a:gd name="T63" fmla="*/ 22 h 318"/>
              <a:gd name="T64" fmla="*/ 14 w 1228"/>
              <a:gd name="T65" fmla="*/ 34 h 318"/>
              <a:gd name="T66" fmla="*/ 8 w 1228"/>
              <a:gd name="T67" fmla="*/ 47 h 318"/>
              <a:gd name="T68" fmla="*/ 3 w 1228"/>
              <a:gd name="T69" fmla="*/ 61 h 318"/>
              <a:gd name="T70" fmla="*/ 0 w 1228"/>
              <a:gd name="T71" fmla="*/ 78 h 318"/>
              <a:gd name="T72" fmla="*/ 0 w 1228"/>
              <a:gd name="T73" fmla="*/ 240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28" h="318">
                <a:moveTo>
                  <a:pt x="0" y="240"/>
                </a:moveTo>
                <a:lnTo>
                  <a:pt x="3" y="257"/>
                </a:lnTo>
                <a:lnTo>
                  <a:pt x="8" y="271"/>
                </a:lnTo>
                <a:lnTo>
                  <a:pt x="14" y="285"/>
                </a:lnTo>
                <a:lnTo>
                  <a:pt x="25" y="296"/>
                </a:lnTo>
                <a:lnTo>
                  <a:pt x="36" y="304"/>
                </a:lnTo>
                <a:lnTo>
                  <a:pt x="49" y="312"/>
                </a:lnTo>
                <a:lnTo>
                  <a:pt x="63" y="318"/>
                </a:lnTo>
                <a:lnTo>
                  <a:pt x="80" y="318"/>
                </a:lnTo>
                <a:lnTo>
                  <a:pt x="1148" y="318"/>
                </a:lnTo>
                <a:lnTo>
                  <a:pt x="1165" y="318"/>
                </a:lnTo>
                <a:lnTo>
                  <a:pt x="1178" y="312"/>
                </a:lnTo>
                <a:lnTo>
                  <a:pt x="1192" y="304"/>
                </a:lnTo>
                <a:lnTo>
                  <a:pt x="1203" y="296"/>
                </a:lnTo>
                <a:lnTo>
                  <a:pt x="1214" y="285"/>
                </a:lnTo>
                <a:lnTo>
                  <a:pt x="1220" y="271"/>
                </a:lnTo>
                <a:lnTo>
                  <a:pt x="1225" y="257"/>
                </a:lnTo>
                <a:lnTo>
                  <a:pt x="1228" y="240"/>
                </a:lnTo>
                <a:lnTo>
                  <a:pt x="1228" y="78"/>
                </a:lnTo>
                <a:lnTo>
                  <a:pt x="1225" y="61"/>
                </a:lnTo>
                <a:lnTo>
                  <a:pt x="1220" y="47"/>
                </a:lnTo>
                <a:lnTo>
                  <a:pt x="1214" y="34"/>
                </a:lnTo>
                <a:lnTo>
                  <a:pt x="1203" y="22"/>
                </a:lnTo>
                <a:lnTo>
                  <a:pt x="1192" y="14"/>
                </a:lnTo>
                <a:lnTo>
                  <a:pt x="1178" y="6"/>
                </a:lnTo>
                <a:lnTo>
                  <a:pt x="1165" y="0"/>
                </a:lnTo>
                <a:lnTo>
                  <a:pt x="1148" y="0"/>
                </a:lnTo>
                <a:lnTo>
                  <a:pt x="80" y="0"/>
                </a:lnTo>
                <a:lnTo>
                  <a:pt x="63" y="0"/>
                </a:lnTo>
                <a:lnTo>
                  <a:pt x="49" y="6"/>
                </a:lnTo>
                <a:lnTo>
                  <a:pt x="36" y="14"/>
                </a:lnTo>
                <a:lnTo>
                  <a:pt x="25" y="22"/>
                </a:lnTo>
                <a:lnTo>
                  <a:pt x="14" y="34"/>
                </a:lnTo>
                <a:lnTo>
                  <a:pt x="8" y="47"/>
                </a:lnTo>
                <a:lnTo>
                  <a:pt x="3" y="61"/>
                </a:lnTo>
                <a:lnTo>
                  <a:pt x="0" y="78"/>
                </a:lnTo>
                <a:lnTo>
                  <a:pt x="0" y="240"/>
                </a:lnTo>
                <a:close/>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522257" name="Freeform 17"/>
          <p:cNvSpPr>
            <a:spLocks/>
          </p:cNvSpPr>
          <p:nvPr/>
        </p:nvSpPr>
        <p:spPr bwMode="auto">
          <a:xfrm>
            <a:off x="5224464" y="2736851"/>
            <a:ext cx="1165225" cy="504825"/>
          </a:xfrm>
          <a:custGeom>
            <a:avLst/>
            <a:gdLst>
              <a:gd name="T0" fmla="*/ 0 w 734"/>
              <a:gd name="T1" fmla="*/ 240 h 318"/>
              <a:gd name="T2" fmla="*/ 0 w 734"/>
              <a:gd name="T3" fmla="*/ 257 h 318"/>
              <a:gd name="T4" fmla="*/ 5 w 734"/>
              <a:gd name="T5" fmla="*/ 271 h 318"/>
              <a:gd name="T6" fmla="*/ 11 w 734"/>
              <a:gd name="T7" fmla="*/ 285 h 318"/>
              <a:gd name="T8" fmla="*/ 22 w 734"/>
              <a:gd name="T9" fmla="*/ 296 h 318"/>
              <a:gd name="T10" fmla="*/ 33 w 734"/>
              <a:gd name="T11" fmla="*/ 307 h 318"/>
              <a:gd name="T12" fmla="*/ 47 w 734"/>
              <a:gd name="T13" fmla="*/ 312 h 318"/>
              <a:gd name="T14" fmla="*/ 61 w 734"/>
              <a:gd name="T15" fmla="*/ 318 h 318"/>
              <a:gd name="T16" fmla="*/ 77 w 734"/>
              <a:gd name="T17" fmla="*/ 318 h 318"/>
              <a:gd name="T18" fmla="*/ 657 w 734"/>
              <a:gd name="T19" fmla="*/ 318 h 318"/>
              <a:gd name="T20" fmla="*/ 671 w 734"/>
              <a:gd name="T21" fmla="*/ 318 h 318"/>
              <a:gd name="T22" fmla="*/ 687 w 734"/>
              <a:gd name="T23" fmla="*/ 312 h 318"/>
              <a:gd name="T24" fmla="*/ 701 w 734"/>
              <a:gd name="T25" fmla="*/ 307 h 318"/>
              <a:gd name="T26" fmla="*/ 712 w 734"/>
              <a:gd name="T27" fmla="*/ 296 h 318"/>
              <a:gd name="T28" fmla="*/ 720 w 734"/>
              <a:gd name="T29" fmla="*/ 285 h 318"/>
              <a:gd name="T30" fmla="*/ 729 w 734"/>
              <a:gd name="T31" fmla="*/ 271 h 318"/>
              <a:gd name="T32" fmla="*/ 731 w 734"/>
              <a:gd name="T33" fmla="*/ 257 h 318"/>
              <a:gd name="T34" fmla="*/ 734 w 734"/>
              <a:gd name="T35" fmla="*/ 240 h 318"/>
              <a:gd name="T36" fmla="*/ 734 w 734"/>
              <a:gd name="T37" fmla="*/ 78 h 318"/>
              <a:gd name="T38" fmla="*/ 731 w 734"/>
              <a:gd name="T39" fmla="*/ 61 h 318"/>
              <a:gd name="T40" fmla="*/ 729 w 734"/>
              <a:gd name="T41" fmla="*/ 47 h 318"/>
              <a:gd name="T42" fmla="*/ 720 w 734"/>
              <a:gd name="T43" fmla="*/ 34 h 318"/>
              <a:gd name="T44" fmla="*/ 712 w 734"/>
              <a:gd name="T45" fmla="*/ 23 h 318"/>
              <a:gd name="T46" fmla="*/ 701 w 734"/>
              <a:gd name="T47" fmla="*/ 14 h 318"/>
              <a:gd name="T48" fmla="*/ 687 w 734"/>
              <a:gd name="T49" fmla="*/ 6 h 318"/>
              <a:gd name="T50" fmla="*/ 671 w 734"/>
              <a:gd name="T51" fmla="*/ 0 h 318"/>
              <a:gd name="T52" fmla="*/ 657 w 734"/>
              <a:gd name="T53" fmla="*/ 0 h 318"/>
              <a:gd name="T54" fmla="*/ 77 w 734"/>
              <a:gd name="T55" fmla="*/ 0 h 318"/>
              <a:gd name="T56" fmla="*/ 61 w 734"/>
              <a:gd name="T57" fmla="*/ 0 h 318"/>
              <a:gd name="T58" fmla="*/ 47 w 734"/>
              <a:gd name="T59" fmla="*/ 6 h 318"/>
              <a:gd name="T60" fmla="*/ 33 w 734"/>
              <a:gd name="T61" fmla="*/ 14 h 318"/>
              <a:gd name="T62" fmla="*/ 22 w 734"/>
              <a:gd name="T63" fmla="*/ 23 h 318"/>
              <a:gd name="T64" fmla="*/ 11 w 734"/>
              <a:gd name="T65" fmla="*/ 34 h 318"/>
              <a:gd name="T66" fmla="*/ 5 w 734"/>
              <a:gd name="T67" fmla="*/ 47 h 318"/>
              <a:gd name="T68" fmla="*/ 0 w 734"/>
              <a:gd name="T69" fmla="*/ 61 h 318"/>
              <a:gd name="T70" fmla="*/ 0 w 734"/>
              <a:gd name="T71" fmla="*/ 78 h 318"/>
              <a:gd name="T72" fmla="*/ 0 w 734"/>
              <a:gd name="T73" fmla="*/ 240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34" h="318">
                <a:moveTo>
                  <a:pt x="0" y="240"/>
                </a:moveTo>
                <a:lnTo>
                  <a:pt x="0" y="257"/>
                </a:lnTo>
                <a:lnTo>
                  <a:pt x="5" y="271"/>
                </a:lnTo>
                <a:lnTo>
                  <a:pt x="11" y="285"/>
                </a:lnTo>
                <a:lnTo>
                  <a:pt x="22" y="296"/>
                </a:lnTo>
                <a:lnTo>
                  <a:pt x="33" y="307"/>
                </a:lnTo>
                <a:lnTo>
                  <a:pt x="47" y="312"/>
                </a:lnTo>
                <a:lnTo>
                  <a:pt x="61" y="318"/>
                </a:lnTo>
                <a:lnTo>
                  <a:pt x="77" y="318"/>
                </a:lnTo>
                <a:lnTo>
                  <a:pt x="657" y="318"/>
                </a:lnTo>
                <a:lnTo>
                  <a:pt x="671" y="318"/>
                </a:lnTo>
                <a:lnTo>
                  <a:pt x="687" y="312"/>
                </a:lnTo>
                <a:lnTo>
                  <a:pt x="701" y="307"/>
                </a:lnTo>
                <a:lnTo>
                  <a:pt x="712" y="296"/>
                </a:lnTo>
                <a:lnTo>
                  <a:pt x="720" y="285"/>
                </a:lnTo>
                <a:lnTo>
                  <a:pt x="729" y="271"/>
                </a:lnTo>
                <a:lnTo>
                  <a:pt x="731" y="257"/>
                </a:lnTo>
                <a:lnTo>
                  <a:pt x="734" y="240"/>
                </a:lnTo>
                <a:lnTo>
                  <a:pt x="734" y="78"/>
                </a:lnTo>
                <a:lnTo>
                  <a:pt x="731" y="61"/>
                </a:lnTo>
                <a:lnTo>
                  <a:pt x="729" y="47"/>
                </a:lnTo>
                <a:lnTo>
                  <a:pt x="720" y="34"/>
                </a:lnTo>
                <a:lnTo>
                  <a:pt x="712" y="23"/>
                </a:lnTo>
                <a:lnTo>
                  <a:pt x="701" y="14"/>
                </a:lnTo>
                <a:lnTo>
                  <a:pt x="687" y="6"/>
                </a:lnTo>
                <a:lnTo>
                  <a:pt x="671" y="0"/>
                </a:lnTo>
                <a:lnTo>
                  <a:pt x="657" y="0"/>
                </a:lnTo>
                <a:lnTo>
                  <a:pt x="77" y="0"/>
                </a:lnTo>
                <a:lnTo>
                  <a:pt x="61" y="0"/>
                </a:lnTo>
                <a:lnTo>
                  <a:pt x="47" y="6"/>
                </a:lnTo>
                <a:lnTo>
                  <a:pt x="33" y="14"/>
                </a:lnTo>
                <a:lnTo>
                  <a:pt x="22" y="23"/>
                </a:lnTo>
                <a:lnTo>
                  <a:pt x="11" y="34"/>
                </a:lnTo>
                <a:lnTo>
                  <a:pt x="5" y="47"/>
                </a:lnTo>
                <a:lnTo>
                  <a:pt x="0" y="61"/>
                </a:lnTo>
                <a:lnTo>
                  <a:pt x="0" y="78"/>
                </a:lnTo>
                <a:lnTo>
                  <a:pt x="0" y="240"/>
                </a:lnTo>
                <a:close/>
              </a:path>
            </a:pathLst>
          </a:custGeom>
          <a:solidFill>
            <a:srgbClr val="BBE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b="1"/>
          </a:p>
        </p:txBody>
      </p:sp>
      <p:sp>
        <p:nvSpPr>
          <p:cNvPr id="522258" name="Freeform 18"/>
          <p:cNvSpPr>
            <a:spLocks/>
          </p:cNvSpPr>
          <p:nvPr/>
        </p:nvSpPr>
        <p:spPr bwMode="auto">
          <a:xfrm>
            <a:off x="5224464" y="2736851"/>
            <a:ext cx="1165225" cy="504825"/>
          </a:xfrm>
          <a:custGeom>
            <a:avLst/>
            <a:gdLst>
              <a:gd name="T0" fmla="*/ 0 w 734"/>
              <a:gd name="T1" fmla="*/ 240 h 318"/>
              <a:gd name="T2" fmla="*/ 0 w 734"/>
              <a:gd name="T3" fmla="*/ 257 h 318"/>
              <a:gd name="T4" fmla="*/ 5 w 734"/>
              <a:gd name="T5" fmla="*/ 271 h 318"/>
              <a:gd name="T6" fmla="*/ 11 w 734"/>
              <a:gd name="T7" fmla="*/ 285 h 318"/>
              <a:gd name="T8" fmla="*/ 22 w 734"/>
              <a:gd name="T9" fmla="*/ 296 h 318"/>
              <a:gd name="T10" fmla="*/ 33 w 734"/>
              <a:gd name="T11" fmla="*/ 307 h 318"/>
              <a:gd name="T12" fmla="*/ 47 w 734"/>
              <a:gd name="T13" fmla="*/ 312 h 318"/>
              <a:gd name="T14" fmla="*/ 61 w 734"/>
              <a:gd name="T15" fmla="*/ 318 h 318"/>
              <a:gd name="T16" fmla="*/ 77 w 734"/>
              <a:gd name="T17" fmla="*/ 318 h 318"/>
              <a:gd name="T18" fmla="*/ 657 w 734"/>
              <a:gd name="T19" fmla="*/ 318 h 318"/>
              <a:gd name="T20" fmla="*/ 671 w 734"/>
              <a:gd name="T21" fmla="*/ 318 h 318"/>
              <a:gd name="T22" fmla="*/ 687 w 734"/>
              <a:gd name="T23" fmla="*/ 312 h 318"/>
              <a:gd name="T24" fmla="*/ 701 w 734"/>
              <a:gd name="T25" fmla="*/ 307 h 318"/>
              <a:gd name="T26" fmla="*/ 712 w 734"/>
              <a:gd name="T27" fmla="*/ 296 h 318"/>
              <a:gd name="T28" fmla="*/ 720 w 734"/>
              <a:gd name="T29" fmla="*/ 285 h 318"/>
              <a:gd name="T30" fmla="*/ 729 w 734"/>
              <a:gd name="T31" fmla="*/ 271 h 318"/>
              <a:gd name="T32" fmla="*/ 731 w 734"/>
              <a:gd name="T33" fmla="*/ 257 h 318"/>
              <a:gd name="T34" fmla="*/ 734 w 734"/>
              <a:gd name="T35" fmla="*/ 240 h 318"/>
              <a:gd name="T36" fmla="*/ 734 w 734"/>
              <a:gd name="T37" fmla="*/ 78 h 318"/>
              <a:gd name="T38" fmla="*/ 731 w 734"/>
              <a:gd name="T39" fmla="*/ 61 h 318"/>
              <a:gd name="T40" fmla="*/ 729 w 734"/>
              <a:gd name="T41" fmla="*/ 47 h 318"/>
              <a:gd name="T42" fmla="*/ 720 w 734"/>
              <a:gd name="T43" fmla="*/ 34 h 318"/>
              <a:gd name="T44" fmla="*/ 712 w 734"/>
              <a:gd name="T45" fmla="*/ 23 h 318"/>
              <a:gd name="T46" fmla="*/ 701 w 734"/>
              <a:gd name="T47" fmla="*/ 14 h 318"/>
              <a:gd name="T48" fmla="*/ 687 w 734"/>
              <a:gd name="T49" fmla="*/ 6 h 318"/>
              <a:gd name="T50" fmla="*/ 671 w 734"/>
              <a:gd name="T51" fmla="*/ 0 h 318"/>
              <a:gd name="T52" fmla="*/ 657 w 734"/>
              <a:gd name="T53" fmla="*/ 0 h 318"/>
              <a:gd name="T54" fmla="*/ 77 w 734"/>
              <a:gd name="T55" fmla="*/ 0 h 318"/>
              <a:gd name="T56" fmla="*/ 61 w 734"/>
              <a:gd name="T57" fmla="*/ 0 h 318"/>
              <a:gd name="T58" fmla="*/ 47 w 734"/>
              <a:gd name="T59" fmla="*/ 6 h 318"/>
              <a:gd name="T60" fmla="*/ 33 w 734"/>
              <a:gd name="T61" fmla="*/ 14 h 318"/>
              <a:gd name="T62" fmla="*/ 22 w 734"/>
              <a:gd name="T63" fmla="*/ 23 h 318"/>
              <a:gd name="T64" fmla="*/ 11 w 734"/>
              <a:gd name="T65" fmla="*/ 34 h 318"/>
              <a:gd name="T66" fmla="*/ 5 w 734"/>
              <a:gd name="T67" fmla="*/ 47 h 318"/>
              <a:gd name="T68" fmla="*/ 0 w 734"/>
              <a:gd name="T69" fmla="*/ 61 h 318"/>
              <a:gd name="T70" fmla="*/ 0 w 734"/>
              <a:gd name="T71" fmla="*/ 78 h 318"/>
              <a:gd name="T72" fmla="*/ 0 w 734"/>
              <a:gd name="T73" fmla="*/ 240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34" h="318">
                <a:moveTo>
                  <a:pt x="0" y="240"/>
                </a:moveTo>
                <a:lnTo>
                  <a:pt x="0" y="257"/>
                </a:lnTo>
                <a:lnTo>
                  <a:pt x="5" y="271"/>
                </a:lnTo>
                <a:lnTo>
                  <a:pt x="11" y="285"/>
                </a:lnTo>
                <a:lnTo>
                  <a:pt x="22" y="296"/>
                </a:lnTo>
                <a:lnTo>
                  <a:pt x="33" y="307"/>
                </a:lnTo>
                <a:lnTo>
                  <a:pt x="47" y="312"/>
                </a:lnTo>
                <a:lnTo>
                  <a:pt x="61" y="318"/>
                </a:lnTo>
                <a:lnTo>
                  <a:pt x="77" y="318"/>
                </a:lnTo>
                <a:lnTo>
                  <a:pt x="657" y="318"/>
                </a:lnTo>
                <a:lnTo>
                  <a:pt x="671" y="318"/>
                </a:lnTo>
                <a:lnTo>
                  <a:pt x="687" y="312"/>
                </a:lnTo>
                <a:lnTo>
                  <a:pt x="701" y="307"/>
                </a:lnTo>
                <a:lnTo>
                  <a:pt x="712" y="296"/>
                </a:lnTo>
                <a:lnTo>
                  <a:pt x="720" y="285"/>
                </a:lnTo>
                <a:lnTo>
                  <a:pt x="729" y="271"/>
                </a:lnTo>
                <a:lnTo>
                  <a:pt x="731" y="257"/>
                </a:lnTo>
                <a:lnTo>
                  <a:pt x="734" y="240"/>
                </a:lnTo>
                <a:lnTo>
                  <a:pt x="734" y="78"/>
                </a:lnTo>
                <a:lnTo>
                  <a:pt x="731" y="61"/>
                </a:lnTo>
                <a:lnTo>
                  <a:pt x="729" y="47"/>
                </a:lnTo>
                <a:lnTo>
                  <a:pt x="720" y="34"/>
                </a:lnTo>
                <a:lnTo>
                  <a:pt x="712" y="23"/>
                </a:lnTo>
                <a:lnTo>
                  <a:pt x="701" y="14"/>
                </a:lnTo>
                <a:lnTo>
                  <a:pt x="687" y="6"/>
                </a:lnTo>
                <a:lnTo>
                  <a:pt x="671" y="0"/>
                </a:lnTo>
                <a:lnTo>
                  <a:pt x="657" y="0"/>
                </a:lnTo>
                <a:lnTo>
                  <a:pt x="77" y="0"/>
                </a:lnTo>
                <a:lnTo>
                  <a:pt x="61" y="0"/>
                </a:lnTo>
                <a:lnTo>
                  <a:pt x="47" y="6"/>
                </a:lnTo>
                <a:lnTo>
                  <a:pt x="33" y="14"/>
                </a:lnTo>
                <a:lnTo>
                  <a:pt x="22" y="23"/>
                </a:lnTo>
                <a:lnTo>
                  <a:pt x="11" y="34"/>
                </a:lnTo>
                <a:lnTo>
                  <a:pt x="5" y="47"/>
                </a:lnTo>
                <a:lnTo>
                  <a:pt x="0" y="61"/>
                </a:lnTo>
                <a:lnTo>
                  <a:pt x="0" y="78"/>
                </a:lnTo>
                <a:lnTo>
                  <a:pt x="0" y="240"/>
                </a:lnTo>
                <a:close/>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522259" name="Line 19"/>
          <p:cNvSpPr>
            <a:spLocks noChangeShapeType="1"/>
          </p:cNvSpPr>
          <p:nvPr/>
        </p:nvSpPr>
        <p:spPr bwMode="auto">
          <a:xfrm>
            <a:off x="2994026" y="941388"/>
            <a:ext cx="1588" cy="144462"/>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522260" name="Line 20"/>
          <p:cNvSpPr>
            <a:spLocks noChangeShapeType="1"/>
          </p:cNvSpPr>
          <p:nvPr/>
        </p:nvSpPr>
        <p:spPr bwMode="auto">
          <a:xfrm>
            <a:off x="2994026" y="1292226"/>
            <a:ext cx="1588" cy="134938"/>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522261" name="Line 21"/>
          <p:cNvSpPr>
            <a:spLocks noChangeShapeType="1"/>
          </p:cNvSpPr>
          <p:nvPr/>
        </p:nvSpPr>
        <p:spPr bwMode="auto">
          <a:xfrm>
            <a:off x="2994026" y="1984376"/>
            <a:ext cx="1588" cy="134938"/>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522262" name="Line 22"/>
          <p:cNvSpPr>
            <a:spLocks noChangeShapeType="1"/>
          </p:cNvSpPr>
          <p:nvPr/>
        </p:nvSpPr>
        <p:spPr bwMode="auto">
          <a:xfrm>
            <a:off x="2994026" y="2335214"/>
            <a:ext cx="1588" cy="134937"/>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522263" name="Line 23"/>
          <p:cNvSpPr>
            <a:spLocks noChangeShapeType="1"/>
          </p:cNvSpPr>
          <p:nvPr/>
        </p:nvSpPr>
        <p:spPr bwMode="auto">
          <a:xfrm>
            <a:off x="2994026" y="1628776"/>
            <a:ext cx="1588" cy="136525"/>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522264" name="Line 24"/>
          <p:cNvSpPr>
            <a:spLocks noChangeShapeType="1"/>
          </p:cNvSpPr>
          <p:nvPr/>
        </p:nvSpPr>
        <p:spPr bwMode="auto">
          <a:xfrm>
            <a:off x="2994026" y="1292226"/>
            <a:ext cx="1588" cy="134938"/>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522265" name="Freeform 25"/>
          <p:cNvSpPr>
            <a:spLocks/>
          </p:cNvSpPr>
          <p:nvPr/>
        </p:nvSpPr>
        <p:spPr bwMode="auto">
          <a:xfrm>
            <a:off x="3243263" y="1563688"/>
            <a:ext cx="285751" cy="74612"/>
          </a:xfrm>
          <a:custGeom>
            <a:avLst/>
            <a:gdLst>
              <a:gd name="T0" fmla="*/ 50 w 180"/>
              <a:gd name="T1" fmla="*/ 47 h 47"/>
              <a:gd name="T2" fmla="*/ 0 w 180"/>
              <a:gd name="T3" fmla="*/ 0 h 47"/>
              <a:gd name="T4" fmla="*/ 180 w 180"/>
              <a:gd name="T5" fmla="*/ 0 h 47"/>
            </a:gdLst>
            <a:ahLst/>
            <a:cxnLst>
              <a:cxn ang="0">
                <a:pos x="T0" y="T1"/>
              </a:cxn>
              <a:cxn ang="0">
                <a:pos x="T2" y="T3"/>
              </a:cxn>
              <a:cxn ang="0">
                <a:pos x="T4" y="T5"/>
              </a:cxn>
            </a:cxnLst>
            <a:rect l="0" t="0" r="r" b="b"/>
            <a:pathLst>
              <a:path w="180" h="47">
                <a:moveTo>
                  <a:pt x="50" y="47"/>
                </a:moveTo>
                <a:lnTo>
                  <a:pt x="0" y="0"/>
                </a:lnTo>
                <a:lnTo>
                  <a:pt x="180" y="0"/>
                </a:lnTo>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522266" name="Freeform 26"/>
          <p:cNvSpPr>
            <a:spLocks/>
          </p:cNvSpPr>
          <p:nvPr/>
        </p:nvSpPr>
        <p:spPr bwMode="auto">
          <a:xfrm>
            <a:off x="3232151" y="1436689"/>
            <a:ext cx="279400" cy="74612"/>
          </a:xfrm>
          <a:custGeom>
            <a:avLst/>
            <a:gdLst>
              <a:gd name="T0" fmla="*/ 127 w 177"/>
              <a:gd name="T1" fmla="*/ 0 h 47"/>
              <a:gd name="T2" fmla="*/ 177 w 177"/>
              <a:gd name="T3" fmla="*/ 47 h 47"/>
              <a:gd name="T4" fmla="*/ 0 w 177"/>
              <a:gd name="T5" fmla="*/ 47 h 47"/>
            </a:gdLst>
            <a:ahLst/>
            <a:cxnLst>
              <a:cxn ang="0">
                <a:pos x="T0" y="T1"/>
              </a:cxn>
              <a:cxn ang="0">
                <a:pos x="T2" y="T3"/>
              </a:cxn>
              <a:cxn ang="0">
                <a:pos x="T4" y="T5"/>
              </a:cxn>
            </a:cxnLst>
            <a:rect l="0" t="0" r="r" b="b"/>
            <a:pathLst>
              <a:path w="177" h="47">
                <a:moveTo>
                  <a:pt x="127" y="0"/>
                </a:moveTo>
                <a:lnTo>
                  <a:pt x="177" y="47"/>
                </a:lnTo>
                <a:lnTo>
                  <a:pt x="0" y="47"/>
                </a:lnTo>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522267" name="Freeform 27"/>
          <p:cNvSpPr>
            <a:spLocks/>
          </p:cNvSpPr>
          <p:nvPr/>
        </p:nvSpPr>
        <p:spPr bwMode="auto">
          <a:xfrm>
            <a:off x="3870325" y="3311526"/>
            <a:ext cx="74613" cy="206375"/>
          </a:xfrm>
          <a:custGeom>
            <a:avLst/>
            <a:gdLst>
              <a:gd name="T0" fmla="*/ 0 w 47"/>
              <a:gd name="T1" fmla="*/ 80 h 130"/>
              <a:gd name="T2" fmla="*/ 47 w 47"/>
              <a:gd name="T3" fmla="*/ 130 h 130"/>
              <a:gd name="T4" fmla="*/ 47 w 47"/>
              <a:gd name="T5" fmla="*/ 0 h 130"/>
            </a:gdLst>
            <a:ahLst/>
            <a:cxnLst>
              <a:cxn ang="0">
                <a:pos x="T0" y="T1"/>
              </a:cxn>
              <a:cxn ang="0">
                <a:pos x="T2" y="T3"/>
              </a:cxn>
              <a:cxn ang="0">
                <a:pos x="T4" y="T5"/>
              </a:cxn>
            </a:cxnLst>
            <a:rect l="0" t="0" r="r" b="b"/>
            <a:pathLst>
              <a:path w="47" h="130">
                <a:moveTo>
                  <a:pt x="0" y="80"/>
                </a:moveTo>
                <a:lnTo>
                  <a:pt x="47" y="130"/>
                </a:lnTo>
                <a:lnTo>
                  <a:pt x="47" y="0"/>
                </a:lnTo>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522268" name="Freeform 28"/>
          <p:cNvSpPr>
            <a:spLocks/>
          </p:cNvSpPr>
          <p:nvPr/>
        </p:nvSpPr>
        <p:spPr bwMode="auto">
          <a:xfrm>
            <a:off x="3997326" y="3324225"/>
            <a:ext cx="74613" cy="211138"/>
          </a:xfrm>
          <a:custGeom>
            <a:avLst/>
            <a:gdLst>
              <a:gd name="T0" fmla="*/ 47 w 47"/>
              <a:gd name="T1" fmla="*/ 50 h 133"/>
              <a:gd name="T2" fmla="*/ 0 w 47"/>
              <a:gd name="T3" fmla="*/ 0 h 133"/>
              <a:gd name="T4" fmla="*/ 0 w 47"/>
              <a:gd name="T5" fmla="*/ 133 h 133"/>
            </a:gdLst>
            <a:ahLst/>
            <a:cxnLst>
              <a:cxn ang="0">
                <a:pos x="T0" y="T1"/>
              </a:cxn>
              <a:cxn ang="0">
                <a:pos x="T2" y="T3"/>
              </a:cxn>
              <a:cxn ang="0">
                <a:pos x="T4" y="T5"/>
              </a:cxn>
            </a:cxnLst>
            <a:rect l="0" t="0" r="r" b="b"/>
            <a:pathLst>
              <a:path w="47" h="133">
                <a:moveTo>
                  <a:pt x="47" y="50"/>
                </a:moveTo>
                <a:lnTo>
                  <a:pt x="0" y="0"/>
                </a:lnTo>
                <a:lnTo>
                  <a:pt x="0" y="133"/>
                </a:lnTo>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522269" name="Freeform 29"/>
          <p:cNvSpPr>
            <a:spLocks/>
          </p:cNvSpPr>
          <p:nvPr/>
        </p:nvSpPr>
        <p:spPr bwMode="auto">
          <a:xfrm>
            <a:off x="2919414" y="2890839"/>
            <a:ext cx="74612" cy="517525"/>
          </a:xfrm>
          <a:custGeom>
            <a:avLst/>
            <a:gdLst>
              <a:gd name="T0" fmla="*/ 0 w 47"/>
              <a:gd name="T1" fmla="*/ 201 h 326"/>
              <a:gd name="T2" fmla="*/ 47 w 47"/>
              <a:gd name="T3" fmla="*/ 326 h 326"/>
              <a:gd name="T4" fmla="*/ 47 w 47"/>
              <a:gd name="T5" fmla="*/ 0 h 326"/>
            </a:gdLst>
            <a:ahLst/>
            <a:cxnLst>
              <a:cxn ang="0">
                <a:pos x="T0" y="T1"/>
              </a:cxn>
              <a:cxn ang="0">
                <a:pos x="T2" y="T3"/>
              </a:cxn>
              <a:cxn ang="0">
                <a:pos x="T4" y="T5"/>
              </a:cxn>
            </a:cxnLst>
            <a:rect l="0" t="0" r="r" b="b"/>
            <a:pathLst>
              <a:path w="47" h="326">
                <a:moveTo>
                  <a:pt x="0" y="201"/>
                </a:moveTo>
                <a:lnTo>
                  <a:pt x="47" y="326"/>
                </a:lnTo>
                <a:lnTo>
                  <a:pt x="47" y="0"/>
                </a:lnTo>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522270" name="Freeform 30"/>
          <p:cNvSpPr>
            <a:spLocks/>
          </p:cNvSpPr>
          <p:nvPr/>
        </p:nvSpPr>
        <p:spPr bwMode="auto">
          <a:xfrm>
            <a:off x="3059114" y="2886076"/>
            <a:ext cx="74612" cy="263525"/>
          </a:xfrm>
          <a:custGeom>
            <a:avLst/>
            <a:gdLst>
              <a:gd name="T0" fmla="*/ 47 w 47"/>
              <a:gd name="T1" fmla="*/ 25 h 166"/>
              <a:gd name="T2" fmla="*/ 0 w 47"/>
              <a:gd name="T3" fmla="*/ 0 h 166"/>
              <a:gd name="T4" fmla="*/ 0 w 47"/>
              <a:gd name="T5" fmla="*/ 166 h 166"/>
            </a:gdLst>
            <a:ahLst/>
            <a:cxnLst>
              <a:cxn ang="0">
                <a:pos x="T0" y="T1"/>
              </a:cxn>
              <a:cxn ang="0">
                <a:pos x="T2" y="T3"/>
              </a:cxn>
              <a:cxn ang="0">
                <a:pos x="T4" y="T5"/>
              </a:cxn>
            </a:cxnLst>
            <a:rect l="0" t="0" r="r" b="b"/>
            <a:pathLst>
              <a:path w="47" h="166">
                <a:moveTo>
                  <a:pt x="47" y="25"/>
                </a:moveTo>
                <a:lnTo>
                  <a:pt x="0" y="0"/>
                </a:lnTo>
                <a:lnTo>
                  <a:pt x="0" y="166"/>
                </a:lnTo>
              </a:path>
            </a:pathLst>
          </a:custGeom>
          <a:noFill/>
          <a:ln w="9525">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522271" name="Line 31"/>
          <p:cNvSpPr>
            <a:spLocks noChangeShapeType="1"/>
          </p:cNvSpPr>
          <p:nvPr/>
        </p:nvSpPr>
        <p:spPr bwMode="auto">
          <a:xfrm>
            <a:off x="2971801" y="3771901"/>
            <a:ext cx="1588" cy="144463"/>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522272" name="Line 32"/>
          <p:cNvSpPr>
            <a:spLocks noChangeShapeType="1"/>
          </p:cNvSpPr>
          <p:nvPr/>
        </p:nvSpPr>
        <p:spPr bwMode="auto">
          <a:xfrm>
            <a:off x="2971801" y="4121151"/>
            <a:ext cx="1588" cy="136525"/>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522273" name="Line 33"/>
          <p:cNvSpPr>
            <a:spLocks noChangeShapeType="1"/>
          </p:cNvSpPr>
          <p:nvPr/>
        </p:nvSpPr>
        <p:spPr bwMode="auto">
          <a:xfrm>
            <a:off x="2971801" y="4813301"/>
            <a:ext cx="1588" cy="136525"/>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522274" name="Line 34"/>
          <p:cNvSpPr>
            <a:spLocks noChangeShapeType="1"/>
          </p:cNvSpPr>
          <p:nvPr/>
        </p:nvSpPr>
        <p:spPr bwMode="auto">
          <a:xfrm>
            <a:off x="2971801" y="5164139"/>
            <a:ext cx="1588" cy="136525"/>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522275" name="Line 35"/>
          <p:cNvSpPr>
            <a:spLocks noChangeShapeType="1"/>
          </p:cNvSpPr>
          <p:nvPr/>
        </p:nvSpPr>
        <p:spPr bwMode="auto">
          <a:xfrm>
            <a:off x="2971801" y="4459289"/>
            <a:ext cx="1588" cy="134937"/>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522276" name="Line 36"/>
          <p:cNvSpPr>
            <a:spLocks noChangeShapeType="1"/>
          </p:cNvSpPr>
          <p:nvPr/>
        </p:nvSpPr>
        <p:spPr bwMode="auto">
          <a:xfrm>
            <a:off x="2971801" y="4121151"/>
            <a:ext cx="1588" cy="136525"/>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522277" name="Line 37"/>
          <p:cNvSpPr>
            <a:spLocks noChangeShapeType="1"/>
          </p:cNvSpPr>
          <p:nvPr/>
        </p:nvSpPr>
        <p:spPr bwMode="auto">
          <a:xfrm flipH="1">
            <a:off x="3979863" y="823913"/>
            <a:ext cx="171451" cy="1587"/>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522278" name="Line 38"/>
          <p:cNvSpPr>
            <a:spLocks noChangeShapeType="1"/>
          </p:cNvSpPr>
          <p:nvPr/>
        </p:nvSpPr>
        <p:spPr bwMode="auto">
          <a:xfrm flipH="1">
            <a:off x="3979863" y="871538"/>
            <a:ext cx="171451" cy="1587"/>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522279" name="Line 39"/>
          <p:cNvSpPr>
            <a:spLocks noChangeShapeType="1"/>
          </p:cNvSpPr>
          <p:nvPr/>
        </p:nvSpPr>
        <p:spPr bwMode="auto">
          <a:xfrm flipH="1">
            <a:off x="5416551" y="1160464"/>
            <a:ext cx="166688" cy="1587"/>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522280" name="Line 40"/>
          <p:cNvSpPr>
            <a:spLocks noChangeShapeType="1"/>
          </p:cNvSpPr>
          <p:nvPr/>
        </p:nvSpPr>
        <p:spPr bwMode="auto">
          <a:xfrm flipH="1">
            <a:off x="5416551" y="1208089"/>
            <a:ext cx="166688" cy="1587"/>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522281" name="Line 41"/>
          <p:cNvSpPr>
            <a:spLocks noChangeShapeType="1"/>
          </p:cNvSpPr>
          <p:nvPr/>
        </p:nvSpPr>
        <p:spPr bwMode="auto">
          <a:xfrm>
            <a:off x="3887789" y="941388"/>
            <a:ext cx="1587" cy="144462"/>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522282" name="Line 42"/>
          <p:cNvSpPr>
            <a:spLocks noChangeShapeType="1"/>
          </p:cNvSpPr>
          <p:nvPr/>
        </p:nvSpPr>
        <p:spPr bwMode="auto">
          <a:xfrm>
            <a:off x="3887789" y="1292226"/>
            <a:ext cx="1587" cy="134938"/>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522283" name="Line 43"/>
          <p:cNvSpPr>
            <a:spLocks noChangeShapeType="1"/>
          </p:cNvSpPr>
          <p:nvPr/>
        </p:nvSpPr>
        <p:spPr bwMode="auto">
          <a:xfrm>
            <a:off x="3887789" y="1984376"/>
            <a:ext cx="1587" cy="134938"/>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522284" name="Line 44"/>
          <p:cNvSpPr>
            <a:spLocks noChangeShapeType="1"/>
          </p:cNvSpPr>
          <p:nvPr/>
        </p:nvSpPr>
        <p:spPr bwMode="auto">
          <a:xfrm>
            <a:off x="3887789" y="2335214"/>
            <a:ext cx="1587" cy="134937"/>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522285" name="Line 45"/>
          <p:cNvSpPr>
            <a:spLocks noChangeShapeType="1"/>
          </p:cNvSpPr>
          <p:nvPr/>
        </p:nvSpPr>
        <p:spPr bwMode="auto">
          <a:xfrm>
            <a:off x="3887789" y="1628776"/>
            <a:ext cx="1587" cy="136525"/>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522286" name="Line 46"/>
          <p:cNvSpPr>
            <a:spLocks noChangeShapeType="1"/>
          </p:cNvSpPr>
          <p:nvPr/>
        </p:nvSpPr>
        <p:spPr bwMode="auto">
          <a:xfrm>
            <a:off x="3887789" y="1292226"/>
            <a:ext cx="1587" cy="134938"/>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522287" name="Freeform 47"/>
          <p:cNvSpPr>
            <a:spLocks/>
          </p:cNvSpPr>
          <p:nvPr/>
        </p:nvSpPr>
        <p:spPr bwMode="auto">
          <a:xfrm>
            <a:off x="4102100" y="1563688"/>
            <a:ext cx="455613" cy="74612"/>
          </a:xfrm>
          <a:custGeom>
            <a:avLst/>
            <a:gdLst>
              <a:gd name="T0" fmla="*/ 50 w 287"/>
              <a:gd name="T1" fmla="*/ 47 h 47"/>
              <a:gd name="T2" fmla="*/ 0 w 287"/>
              <a:gd name="T3" fmla="*/ 0 h 47"/>
              <a:gd name="T4" fmla="*/ 287 w 287"/>
              <a:gd name="T5" fmla="*/ 0 h 47"/>
            </a:gdLst>
            <a:ahLst/>
            <a:cxnLst>
              <a:cxn ang="0">
                <a:pos x="T0" y="T1"/>
              </a:cxn>
              <a:cxn ang="0">
                <a:pos x="T2" y="T3"/>
              </a:cxn>
              <a:cxn ang="0">
                <a:pos x="T4" y="T5"/>
              </a:cxn>
            </a:cxnLst>
            <a:rect l="0" t="0" r="r" b="b"/>
            <a:pathLst>
              <a:path w="287" h="47">
                <a:moveTo>
                  <a:pt x="50" y="47"/>
                </a:moveTo>
                <a:lnTo>
                  <a:pt x="0" y="0"/>
                </a:lnTo>
                <a:lnTo>
                  <a:pt x="287" y="0"/>
                </a:lnTo>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522288" name="Freeform 48"/>
          <p:cNvSpPr>
            <a:spLocks/>
          </p:cNvSpPr>
          <p:nvPr/>
        </p:nvSpPr>
        <p:spPr bwMode="auto">
          <a:xfrm>
            <a:off x="4079876" y="1441451"/>
            <a:ext cx="930275" cy="69850"/>
          </a:xfrm>
          <a:custGeom>
            <a:avLst/>
            <a:gdLst>
              <a:gd name="T0" fmla="*/ 533 w 586"/>
              <a:gd name="T1" fmla="*/ 0 h 44"/>
              <a:gd name="T2" fmla="*/ 586 w 586"/>
              <a:gd name="T3" fmla="*/ 44 h 44"/>
              <a:gd name="T4" fmla="*/ 0 w 586"/>
              <a:gd name="T5" fmla="*/ 44 h 44"/>
            </a:gdLst>
            <a:ahLst/>
            <a:cxnLst>
              <a:cxn ang="0">
                <a:pos x="T0" y="T1"/>
              </a:cxn>
              <a:cxn ang="0">
                <a:pos x="T2" y="T3"/>
              </a:cxn>
              <a:cxn ang="0">
                <a:pos x="T4" y="T5"/>
              </a:cxn>
            </a:cxnLst>
            <a:rect l="0" t="0" r="r" b="b"/>
            <a:pathLst>
              <a:path w="586" h="44">
                <a:moveTo>
                  <a:pt x="533" y="0"/>
                </a:moveTo>
                <a:lnTo>
                  <a:pt x="586" y="44"/>
                </a:lnTo>
                <a:lnTo>
                  <a:pt x="0" y="44"/>
                </a:lnTo>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522289" name="Line 49"/>
          <p:cNvSpPr>
            <a:spLocks noChangeShapeType="1"/>
          </p:cNvSpPr>
          <p:nvPr/>
        </p:nvSpPr>
        <p:spPr bwMode="auto">
          <a:xfrm>
            <a:off x="5334001" y="941388"/>
            <a:ext cx="1588" cy="144462"/>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522290" name="Line 50"/>
          <p:cNvSpPr>
            <a:spLocks noChangeShapeType="1"/>
          </p:cNvSpPr>
          <p:nvPr/>
        </p:nvSpPr>
        <p:spPr bwMode="auto">
          <a:xfrm>
            <a:off x="5334001" y="1292226"/>
            <a:ext cx="1588" cy="134938"/>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522291" name="Line 51"/>
          <p:cNvSpPr>
            <a:spLocks noChangeShapeType="1"/>
          </p:cNvSpPr>
          <p:nvPr/>
        </p:nvSpPr>
        <p:spPr bwMode="auto">
          <a:xfrm>
            <a:off x="5334001" y="1984376"/>
            <a:ext cx="1588" cy="134938"/>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522292" name="Line 52"/>
          <p:cNvSpPr>
            <a:spLocks noChangeShapeType="1"/>
          </p:cNvSpPr>
          <p:nvPr/>
        </p:nvSpPr>
        <p:spPr bwMode="auto">
          <a:xfrm>
            <a:off x="5334001" y="2335214"/>
            <a:ext cx="1588" cy="134937"/>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522293" name="Line 53"/>
          <p:cNvSpPr>
            <a:spLocks noChangeShapeType="1"/>
          </p:cNvSpPr>
          <p:nvPr/>
        </p:nvSpPr>
        <p:spPr bwMode="auto">
          <a:xfrm>
            <a:off x="5334001" y="1628776"/>
            <a:ext cx="1588" cy="136525"/>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522294" name="Line 54"/>
          <p:cNvSpPr>
            <a:spLocks noChangeShapeType="1"/>
          </p:cNvSpPr>
          <p:nvPr/>
        </p:nvSpPr>
        <p:spPr bwMode="auto">
          <a:xfrm>
            <a:off x="5334001" y="1292226"/>
            <a:ext cx="1588" cy="134938"/>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522295" name="Line 55"/>
          <p:cNvSpPr>
            <a:spLocks noChangeShapeType="1"/>
          </p:cNvSpPr>
          <p:nvPr/>
        </p:nvSpPr>
        <p:spPr bwMode="auto">
          <a:xfrm flipH="1">
            <a:off x="6384925" y="1160464"/>
            <a:ext cx="171451" cy="1587"/>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522296" name="Line 56"/>
          <p:cNvSpPr>
            <a:spLocks noChangeShapeType="1"/>
          </p:cNvSpPr>
          <p:nvPr/>
        </p:nvSpPr>
        <p:spPr bwMode="auto">
          <a:xfrm flipH="1">
            <a:off x="6384925" y="1208089"/>
            <a:ext cx="171451" cy="1587"/>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522297" name="Line 57"/>
          <p:cNvSpPr>
            <a:spLocks noChangeShapeType="1"/>
          </p:cNvSpPr>
          <p:nvPr/>
        </p:nvSpPr>
        <p:spPr bwMode="auto">
          <a:xfrm>
            <a:off x="6302375" y="941388"/>
            <a:ext cx="1588" cy="144462"/>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522298" name="Line 58"/>
          <p:cNvSpPr>
            <a:spLocks noChangeShapeType="1"/>
          </p:cNvSpPr>
          <p:nvPr/>
        </p:nvSpPr>
        <p:spPr bwMode="auto">
          <a:xfrm>
            <a:off x="6302375" y="1292226"/>
            <a:ext cx="1588" cy="134938"/>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522299" name="Line 59"/>
          <p:cNvSpPr>
            <a:spLocks noChangeShapeType="1"/>
          </p:cNvSpPr>
          <p:nvPr/>
        </p:nvSpPr>
        <p:spPr bwMode="auto">
          <a:xfrm>
            <a:off x="6302375" y="1984376"/>
            <a:ext cx="1588" cy="134938"/>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522300" name="Line 60"/>
          <p:cNvSpPr>
            <a:spLocks noChangeShapeType="1"/>
          </p:cNvSpPr>
          <p:nvPr/>
        </p:nvSpPr>
        <p:spPr bwMode="auto">
          <a:xfrm>
            <a:off x="6302375" y="2335214"/>
            <a:ext cx="1588" cy="134937"/>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522301" name="Line 61"/>
          <p:cNvSpPr>
            <a:spLocks noChangeShapeType="1"/>
          </p:cNvSpPr>
          <p:nvPr/>
        </p:nvSpPr>
        <p:spPr bwMode="auto">
          <a:xfrm>
            <a:off x="6302375" y="1628776"/>
            <a:ext cx="1588" cy="136525"/>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522302" name="Line 62"/>
          <p:cNvSpPr>
            <a:spLocks noChangeShapeType="1"/>
          </p:cNvSpPr>
          <p:nvPr/>
        </p:nvSpPr>
        <p:spPr bwMode="auto">
          <a:xfrm>
            <a:off x="6302375" y="1292226"/>
            <a:ext cx="1588" cy="134938"/>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522303" name="Freeform 63"/>
          <p:cNvSpPr>
            <a:spLocks/>
          </p:cNvSpPr>
          <p:nvPr/>
        </p:nvSpPr>
        <p:spPr bwMode="auto">
          <a:xfrm>
            <a:off x="5557840" y="1427164"/>
            <a:ext cx="388937" cy="84137"/>
          </a:xfrm>
          <a:custGeom>
            <a:avLst/>
            <a:gdLst>
              <a:gd name="T0" fmla="*/ 154 w 245"/>
              <a:gd name="T1" fmla="*/ 0 h 53"/>
              <a:gd name="T2" fmla="*/ 245 w 245"/>
              <a:gd name="T3" fmla="*/ 53 h 53"/>
              <a:gd name="T4" fmla="*/ 0 w 245"/>
              <a:gd name="T5" fmla="*/ 53 h 53"/>
            </a:gdLst>
            <a:ahLst/>
            <a:cxnLst>
              <a:cxn ang="0">
                <a:pos x="T0" y="T1"/>
              </a:cxn>
              <a:cxn ang="0">
                <a:pos x="T2" y="T3"/>
              </a:cxn>
              <a:cxn ang="0">
                <a:pos x="T4" y="T5"/>
              </a:cxn>
            </a:cxnLst>
            <a:rect l="0" t="0" r="r" b="b"/>
            <a:pathLst>
              <a:path w="245" h="53">
                <a:moveTo>
                  <a:pt x="154" y="0"/>
                </a:moveTo>
                <a:lnTo>
                  <a:pt x="245" y="53"/>
                </a:lnTo>
                <a:lnTo>
                  <a:pt x="0" y="53"/>
                </a:lnTo>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522304" name="Freeform 64"/>
          <p:cNvSpPr>
            <a:spLocks/>
          </p:cNvSpPr>
          <p:nvPr/>
        </p:nvSpPr>
        <p:spPr bwMode="auto">
          <a:xfrm>
            <a:off x="5618164" y="4375151"/>
            <a:ext cx="263525" cy="74613"/>
          </a:xfrm>
          <a:custGeom>
            <a:avLst/>
            <a:gdLst>
              <a:gd name="T0" fmla="*/ 50 w 166"/>
              <a:gd name="T1" fmla="*/ 47 h 47"/>
              <a:gd name="T2" fmla="*/ 0 w 166"/>
              <a:gd name="T3" fmla="*/ 0 h 47"/>
              <a:gd name="T4" fmla="*/ 166 w 166"/>
              <a:gd name="T5" fmla="*/ 0 h 47"/>
            </a:gdLst>
            <a:ahLst/>
            <a:cxnLst>
              <a:cxn ang="0">
                <a:pos x="T0" y="T1"/>
              </a:cxn>
              <a:cxn ang="0">
                <a:pos x="T2" y="T3"/>
              </a:cxn>
              <a:cxn ang="0">
                <a:pos x="T4" y="T5"/>
              </a:cxn>
            </a:cxnLst>
            <a:rect l="0" t="0" r="r" b="b"/>
            <a:pathLst>
              <a:path w="166" h="47">
                <a:moveTo>
                  <a:pt x="50" y="47"/>
                </a:moveTo>
                <a:lnTo>
                  <a:pt x="0" y="0"/>
                </a:lnTo>
                <a:lnTo>
                  <a:pt x="166" y="0"/>
                </a:lnTo>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522305" name="Freeform 65"/>
          <p:cNvSpPr>
            <a:spLocks/>
          </p:cNvSpPr>
          <p:nvPr/>
        </p:nvSpPr>
        <p:spPr bwMode="auto">
          <a:xfrm>
            <a:off x="5334000" y="4240213"/>
            <a:ext cx="527051" cy="82550"/>
          </a:xfrm>
          <a:custGeom>
            <a:avLst/>
            <a:gdLst>
              <a:gd name="T0" fmla="*/ 240 w 331"/>
              <a:gd name="T1" fmla="*/ 0 h 52"/>
              <a:gd name="T2" fmla="*/ 331 w 331"/>
              <a:gd name="T3" fmla="*/ 52 h 52"/>
              <a:gd name="T4" fmla="*/ 0 w 331"/>
              <a:gd name="T5" fmla="*/ 52 h 52"/>
            </a:gdLst>
            <a:ahLst/>
            <a:cxnLst>
              <a:cxn ang="0">
                <a:pos x="T0" y="T1"/>
              </a:cxn>
              <a:cxn ang="0">
                <a:pos x="T2" y="T3"/>
              </a:cxn>
              <a:cxn ang="0">
                <a:pos x="T4" y="T5"/>
              </a:cxn>
            </a:cxnLst>
            <a:rect l="0" t="0" r="r" b="b"/>
            <a:pathLst>
              <a:path w="331" h="52">
                <a:moveTo>
                  <a:pt x="240" y="0"/>
                </a:moveTo>
                <a:lnTo>
                  <a:pt x="331" y="52"/>
                </a:lnTo>
                <a:lnTo>
                  <a:pt x="0" y="52"/>
                </a:lnTo>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522306" name="Line 66"/>
          <p:cNvSpPr>
            <a:spLocks noChangeShapeType="1"/>
          </p:cNvSpPr>
          <p:nvPr/>
        </p:nvSpPr>
        <p:spPr bwMode="auto">
          <a:xfrm flipH="1">
            <a:off x="4375151" y="844551"/>
            <a:ext cx="165100" cy="1588"/>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522307" name="Line 67"/>
          <p:cNvSpPr>
            <a:spLocks noChangeShapeType="1"/>
          </p:cNvSpPr>
          <p:nvPr/>
        </p:nvSpPr>
        <p:spPr bwMode="auto">
          <a:xfrm flipH="1">
            <a:off x="3028949" y="3675064"/>
            <a:ext cx="171451" cy="1587"/>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522308" name="Line 68"/>
          <p:cNvSpPr>
            <a:spLocks noChangeShapeType="1"/>
          </p:cNvSpPr>
          <p:nvPr/>
        </p:nvSpPr>
        <p:spPr bwMode="auto">
          <a:xfrm>
            <a:off x="3808413" y="3771901"/>
            <a:ext cx="1587" cy="144463"/>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522309" name="Line 69"/>
          <p:cNvSpPr>
            <a:spLocks noChangeShapeType="1"/>
          </p:cNvSpPr>
          <p:nvPr/>
        </p:nvSpPr>
        <p:spPr bwMode="auto">
          <a:xfrm>
            <a:off x="3808413" y="4121151"/>
            <a:ext cx="1587" cy="136525"/>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522310" name="Line 70"/>
          <p:cNvSpPr>
            <a:spLocks noChangeShapeType="1"/>
          </p:cNvSpPr>
          <p:nvPr/>
        </p:nvSpPr>
        <p:spPr bwMode="auto">
          <a:xfrm>
            <a:off x="3808413" y="4813301"/>
            <a:ext cx="1587" cy="136525"/>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522311" name="Line 71"/>
          <p:cNvSpPr>
            <a:spLocks noChangeShapeType="1"/>
          </p:cNvSpPr>
          <p:nvPr/>
        </p:nvSpPr>
        <p:spPr bwMode="auto">
          <a:xfrm>
            <a:off x="3808413" y="5164139"/>
            <a:ext cx="1587" cy="136525"/>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522312" name="Line 72"/>
          <p:cNvSpPr>
            <a:spLocks noChangeShapeType="1"/>
          </p:cNvSpPr>
          <p:nvPr/>
        </p:nvSpPr>
        <p:spPr bwMode="auto">
          <a:xfrm>
            <a:off x="3808413" y="4459289"/>
            <a:ext cx="1587" cy="134937"/>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522313" name="Line 73"/>
          <p:cNvSpPr>
            <a:spLocks noChangeShapeType="1"/>
          </p:cNvSpPr>
          <p:nvPr/>
        </p:nvSpPr>
        <p:spPr bwMode="auto">
          <a:xfrm>
            <a:off x="3808413" y="4121151"/>
            <a:ext cx="1587" cy="136525"/>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522314" name="Line 74"/>
          <p:cNvSpPr>
            <a:spLocks noChangeShapeType="1"/>
          </p:cNvSpPr>
          <p:nvPr/>
        </p:nvSpPr>
        <p:spPr bwMode="auto">
          <a:xfrm flipH="1">
            <a:off x="3843339" y="3675064"/>
            <a:ext cx="92075" cy="1587"/>
          </a:xfrm>
          <a:prstGeom prst="line">
            <a:avLst/>
          </a:prstGeom>
          <a:noFill/>
          <a:ln w="9525">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522315" name="Freeform 75"/>
          <p:cNvSpPr>
            <a:spLocks/>
          </p:cNvSpPr>
          <p:nvPr/>
        </p:nvSpPr>
        <p:spPr bwMode="auto">
          <a:xfrm>
            <a:off x="4926013" y="4800600"/>
            <a:ext cx="346075" cy="249238"/>
          </a:xfrm>
          <a:custGeom>
            <a:avLst/>
            <a:gdLst>
              <a:gd name="T0" fmla="*/ 0 w 218"/>
              <a:gd name="T1" fmla="*/ 157 h 157"/>
              <a:gd name="T2" fmla="*/ 218 w 218"/>
              <a:gd name="T3" fmla="*/ 157 h 157"/>
              <a:gd name="T4" fmla="*/ 218 w 218"/>
              <a:gd name="T5" fmla="*/ 0 h 157"/>
            </a:gdLst>
            <a:ahLst/>
            <a:cxnLst>
              <a:cxn ang="0">
                <a:pos x="T0" y="T1"/>
              </a:cxn>
              <a:cxn ang="0">
                <a:pos x="T2" y="T3"/>
              </a:cxn>
              <a:cxn ang="0">
                <a:pos x="T4" y="T5"/>
              </a:cxn>
            </a:cxnLst>
            <a:rect l="0" t="0" r="r" b="b"/>
            <a:pathLst>
              <a:path w="218" h="157">
                <a:moveTo>
                  <a:pt x="0" y="157"/>
                </a:moveTo>
                <a:lnTo>
                  <a:pt x="218" y="157"/>
                </a:lnTo>
                <a:lnTo>
                  <a:pt x="218" y="0"/>
                </a:lnTo>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522316" name="Freeform 76"/>
          <p:cNvSpPr>
            <a:spLocks/>
          </p:cNvSpPr>
          <p:nvPr/>
        </p:nvSpPr>
        <p:spPr bwMode="auto">
          <a:xfrm>
            <a:off x="4921250" y="4103689"/>
            <a:ext cx="350839" cy="455612"/>
          </a:xfrm>
          <a:custGeom>
            <a:avLst/>
            <a:gdLst>
              <a:gd name="T0" fmla="*/ 221 w 221"/>
              <a:gd name="T1" fmla="*/ 287 h 287"/>
              <a:gd name="T2" fmla="*/ 221 w 221"/>
              <a:gd name="T3" fmla="*/ 141 h 287"/>
              <a:gd name="T4" fmla="*/ 0 w 221"/>
              <a:gd name="T5" fmla="*/ 0 h 287"/>
            </a:gdLst>
            <a:ahLst/>
            <a:cxnLst>
              <a:cxn ang="0">
                <a:pos x="T0" y="T1"/>
              </a:cxn>
              <a:cxn ang="0">
                <a:pos x="T2" y="T3"/>
              </a:cxn>
              <a:cxn ang="0">
                <a:pos x="T4" y="T5"/>
              </a:cxn>
            </a:cxnLst>
            <a:rect l="0" t="0" r="r" b="b"/>
            <a:pathLst>
              <a:path w="221" h="287">
                <a:moveTo>
                  <a:pt x="221" y="287"/>
                </a:moveTo>
                <a:lnTo>
                  <a:pt x="221" y="141"/>
                </a:lnTo>
                <a:lnTo>
                  <a:pt x="0" y="0"/>
                </a:lnTo>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522317" name="Freeform 77"/>
          <p:cNvSpPr>
            <a:spLocks/>
          </p:cNvSpPr>
          <p:nvPr/>
        </p:nvSpPr>
        <p:spPr bwMode="auto">
          <a:xfrm>
            <a:off x="5187951" y="3311526"/>
            <a:ext cx="76200" cy="206375"/>
          </a:xfrm>
          <a:custGeom>
            <a:avLst/>
            <a:gdLst>
              <a:gd name="T0" fmla="*/ 0 w 47"/>
              <a:gd name="T1" fmla="*/ 80 h 130"/>
              <a:gd name="T2" fmla="*/ 47 w 47"/>
              <a:gd name="T3" fmla="*/ 130 h 130"/>
              <a:gd name="T4" fmla="*/ 47 w 47"/>
              <a:gd name="T5" fmla="*/ 0 h 130"/>
            </a:gdLst>
            <a:ahLst/>
            <a:cxnLst>
              <a:cxn ang="0">
                <a:pos x="T0" y="T1"/>
              </a:cxn>
              <a:cxn ang="0">
                <a:pos x="T2" y="T3"/>
              </a:cxn>
              <a:cxn ang="0">
                <a:pos x="T4" y="T5"/>
              </a:cxn>
            </a:cxnLst>
            <a:rect l="0" t="0" r="r" b="b"/>
            <a:pathLst>
              <a:path w="47" h="130">
                <a:moveTo>
                  <a:pt x="0" y="80"/>
                </a:moveTo>
                <a:lnTo>
                  <a:pt x="47" y="130"/>
                </a:lnTo>
                <a:lnTo>
                  <a:pt x="47" y="0"/>
                </a:lnTo>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522318" name="Freeform 78"/>
          <p:cNvSpPr>
            <a:spLocks/>
          </p:cNvSpPr>
          <p:nvPr/>
        </p:nvSpPr>
        <p:spPr bwMode="auto">
          <a:xfrm>
            <a:off x="5316539" y="3324225"/>
            <a:ext cx="74612" cy="211138"/>
          </a:xfrm>
          <a:custGeom>
            <a:avLst/>
            <a:gdLst>
              <a:gd name="T0" fmla="*/ 47 w 47"/>
              <a:gd name="T1" fmla="*/ 50 h 133"/>
              <a:gd name="T2" fmla="*/ 0 w 47"/>
              <a:gd name="T3" fmla="*/ 0 h 133"/>
              <a:gd name="T4" fmla="*/ 0 w 47"/>
              <a:gd name="T5" fmla="*/ 133 h 133"/>
            </a:gdLst>
            <a:ahLst/>
            <a:cxnLst>
              <a:cxn ang="0">
                <a:pos x="T0" y="T1"/>
              </a:cxn>
              <a:cxn ang="0">
                <a:pos x="T2" y="T3"/>
              </a:cxn>
              <a:cxn ang="0">
                <a:pos x="T4" y="T5"/>
              </a:cxn>
            </a:cxnLst>
            <a:rect l="0" t="0" r="r" b="b"/>
            <a:pathLst>
              <a:path w="47" h="133">
                <a:moveTo>
                  <a:pt x="47" y="50"/>
                </a:moveTo>
                <a:lnTo>
                  <a:pt x="0" y="0"/>
                </a:lnTo>
                <a:lnTo>
                  <a:pt x="0" y="133"/>
                </a:lnTo>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522319" name="Line 79"/>
          <p:cNvSpPr>
            <a:spLocks noChangeShapeType="1"/>
          </p:cNvSpPr>
          <p:nvPr/>
        </p:nvSpPr>
        <p:spPr bwMode="auto">
          <a:xfrm>
            <a:off x="4843464" y="3771901"/>
            <a:ext cx="1587" cy="144463"/>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522320" name="Line 80"/>
          <p:cNvSpPr>
            <a:spLocks noChangeShapeType="1"/>
          </p:cNvSpPr>
          <p:nvPr/>
        </p:nvSpPr>
        <p:spPr bwMode="auto">
          <a:xfrm>
            <a:off x="4843464" y="4121151"/>
            <a:ext cx="1587" cy="136525"/>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522321" name="Line 81"/>
          <p:cNvSpPr>
            <a:spLocks noChangeShapeType="1"/>
          </p:cNvSpPr>
          <p:nvPr/>
        </p:nvSpPr>
        <p:spPr bwMode="auto">
          <a:xfrm>
            <a:off x="4843464" y="4813301"/>
            <a:ext cx="1587" cy="136525"/>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522322" name="Line 82"/>
          <p:cNvSpPr>
            <a:spLocks noChangeShapeType="1"/>
          </p:cNvSpPr>
          <p:nvPr/>
        </p:nvSpPr>
        <p:spPr bwMode="auto">
          <a:xfrm>
            <a:off x="4843464" y="5164139"/>
            <a:ext cx="1587" cy="136525"/>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522323" name="Line 83"/>
          <p:cNvSpPr>
            <a:spLocks noChangeShapeType="1"/>
          </p:cNvSpPr>
          <p:nvPr/>
        </p:nvSpPr>
        <p:spPr bwMode="auto">
          <a:xfrm>
            <a:off x="4843464" y="4459289"/>
            <a:ext cx="1587" cy="134937"/>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522324" name="Line 84"/>
          <p:cNvSpPr>
            <a:spLocks noChangeShapeType="1"/>
          </p:cNvSpPr>
          <p:nvPr/>
        </p:nvSpPr>
        <p:spPr bwMode="auto">
          <a:xfrm>
            <a:off x="4843464" y="4121151"/>
            <a:ext cx="1587" cy="136525"/>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522325" name="Line 85"/>
          <p:cNvSpPr>
            <a:spLocks noChangeShapeType="1"/>
          </p:cNvSpPr>
          <p:nvPr/>
        </p:nvSpPr>
        <p:spPr bwMode="auto">
          <a:xfrm flipH="1">
            <a:off x="4913313" y="3675064"/>
            <a:ext cx="171451" cy="1587"/>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522326" name="Line 86"/>
          <p:cNvSpPr>
            <a:spLocks noChangeShapeType="1"/>
          </p:cNvSpPr>
          <p:nvPr/>
        </p:nvSpPr>
        <p:spPr bwMode="auto">
          <a:xfrm flipH="1">
            <a:off x="5776913" y="844551"/>
            <a:ext cx="112712" cy="1588"/>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522327" name="Line 87"/>
          <p:cNvSpPr>
            <a:spLocks noChangeShapeType="1"/>
          </p:cNvSpPr>
          <p:nvPr/>
        </p:nvSpPr>
        <p:spPr bwMode="auto">
          <a:xfrm flipH="1">
            <a:off x="6823076" y="844551"/>
            <a:ext cx="117475" cy="1588"/>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522328" name="Line 88"/>
          <p:cNvSpPr>
            <a:spLocks noChangeShapeType="1"/>
          </p:cNvSpPr>
          <p:nvPr/>
        </p:nvSpPr>
        <p:spPr bwMode="auto">
          <a:xfrm flipH="1">
            <a:off x="2174875" y="1533525"/>
            <a:ext cx="96839" cy="1588"/>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522329" name="Line 89"/>
          <p:cNvSpPr>
            <a:spLocks noChangeShapeType="1"/>
          </p:cNvSpPr>
          <p:nvPr/>
        </p:nvSpPr>
        <p:spPr bwMode="auto">
          <a:xfrm flipH="1">
            <a:off x="5395914" y="3675064"/>
            <a:ext cx="165100" cy="1587"/>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522330" name="Freeform 90"/>
          <p:cNvSpPr>
            <a:spLocks/>
          </p:cNvSpPr>
          <p:nvPr/>
        </p:nvSpPr>
        <p:spPr bwMode="auto">
          <a:xfrm>
            <a:off x="6289677" y="4800600"/>
            <a:ext cx="341313" cy="249238"/>
          </a:xfrm>
          <a:custGeom>
            <a:avLst/>
            <a:gdLst>
              <a:gd name="T0" fmla="*/ 0 w 215"/>
              <a:gd name="T1" fmla="*/ 157 h 157"/>
              <a:gd name="T2" fmla="*/ 215 w 215"/>
              <a:gd name="T3" fmla="*/ 157 h 157"/>
              <a:gd name="T4" fmla="*/ 215 w 215"/>
              <a:gd name="T5" fmla="*/ 0 h 157"/>
            </a:gdLst>
            <a:ahLst/>
            <a:cxnLst>
              <a:cxn ang="0">
                <a:pos x="T0" y="T1"/>
              </a:cxn>
              <a:cxn ang="0">
                <a:pos x="T2" y="T3"/>
              </a:cxn>
              <a:cxn ang="0">
                <a:pos x="T4" y="T5"/>
              </a:cxn>
            </a:cxnLst>
            <a:rect l="0" t="0" r="r" b="b"/>
            <a:pathLst>
              <a:path w="215" h="157">
                <a:moveTo>
                  <a:pt x="0" y="157"/>
                </a:moveTo>
                <a:lnTo>
                  <a:pt x="215" y="157"/>
                </a:lnTo>
                <a:lnTo>
                  <a:pt x="215" y="0"/>
                </a:lnTo>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522331" name="Freeform 91"/>
          <p:cNvSpPr>
            <a:spLocks/>
          </p:cNvSpPr>
          <p:nvPr/>
        </p:nvSpPr>
        <p:spPr bwMode="auto">
          <a:xfrm>
            <a:off x="6284913" y="4103689"/>
            <a:ext cx="346075" cy="455612"/>
          </a:xfrm>
          <a:custGeom>
            <a:avLst/>
            <a:gdLst>
              <a:gd name="T0" fmla="*/ 218 w 218"/>
              <a:gd name="T1" fmla="*/ 287 h 287"/>
              <a:gd name="T2" fmla="*/ 218 w 218"/>
              <a:gd name="T3" fmla="*/ 141 h 287"/>
              <a:gd name="T4" fmla="*/ 0 w 218"/>
              <a:gd name="T5" fmla="*/ 0 h 287"/>
            </a:gdLst>
            <a:ahLst/>
            <a:cxnLst>
              <a:cxn ang="0">
                <a:pos x="T0" y="T1"/>
              </a:cxn>
              <a:cxn ang="0">
                <a:pos x="T2" y="T3"/>
              </a:cxn>
              <a:cxn ang="0">
                <a:pos x="T4" y="T5"/>
              </a:cxn>
            </a:cxnLst>
            <a:rect l="0" t="0" r="r" b="b"/>
            <a:pathLst>
              <a:path w="218" h="287">
                <a:moveTo>
                  <a:pt x="218" y="287"/>
                </a:moveTo>
                <a:lnTo>
                  <a:pt x="218" y="141"/>
                </a:lnTo>
                <a:lnTo>
                  <a:pt x="0" y="0"/>
                </a:lnTo>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522332" name="Freeform 92"/>
          <p:cNvSpPr>
            <a:spLocks/>
          </p:cNvSpPr>
          <p:nvPr/>
        </p:nvSpPr>
        <p:spPr bwMode="auto">
          <a:xfrm>
            <a:off x="6227763" y="3311526"/>
            <a:ext cx="74612" cy="206375"/>
          </a:xfrm>
          <a:custGeom>
            <a:avLst/>
            <a:gdLst>
              <a:gd name="T0" fmla="*/ 0 w 47"/>
              <a:gd name="T1" fmla="*/ 80 h 130"/>
              <a:gd name="T2" fmla="*/ 47 w 47"/>
              <a:gd name="T3" fmla="*/ 130 h 130"/>
              <a:gd name="T4" fmla="*/ 47 w 47"/>
              <a:gd name="T5" fmla="*/ 0 h 130"/>
            </a:gdLst>
            <a:ahLst/>
            <a:cxnLst>
              <a:cxn ang="0">
                <a:pos x="T0" y="T1"/>
              </a:cxn>
              <a:cxn ang="0">
                <a:pos x="T2" y="T3"/>
              </a:cxn>
              <a:cxn ang="0">
                <a:pos x="T4" y="T5"/>
              </a:cxn>
            </a:cxnLst>
            <a:rect l="0" t="0" r="r" b="b"/>
            <a:pathLst>
              <a:path w="47" h="130">
                <a:moveTo>
                  <a:pt x="0" y="80"/>
                </a:moveTo>
                <a:lnTo>
                  <a:pt x="47" y="130"/>
                </a:lnTo>
                <a:lnTo>
                  <a:pt x="47" y="0"/>
                </a:lnTo>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522333" name="Freeform 93"/>
          <p:cNvSpPr>
            <a:spLocks/>
          </p:cNvSpPr>
          <p:nvPr/>
        </p:nvSpPr>
        <p:spPr bwMode="auto">
          <a:xfrm>
            <a:off x="6356351" y="3324225"/>
            <a:ext cx="74613" cy="211138"/>
          </a:xfrm>
          <a:custGeom>
            <a:avLst/>
            <a:gdLst>
              <a:gd name="T0" fmla="*/ 47 w 47"/>
              <a:gd name="T1" fmla="*/ 50 h 133"/>
              <a:gd name="T2" fmla="*/ 0 w 47"/>
              <a:gd name="T3" fmla="*/ 0 h 133"/>
              <a:gd name="T4" fmla="*/ 0 w 47"/>
              <a:gd name="T5" fmla="*/ 133 h 133"/>
            </a:gdLst>
            <a:ahLst/>
            <a:cxnLst>
              <a:cxn ang="0">
                <a:pos x="T0" y="T1"/>
              </a:cxn>
              <a:cxn ang="0">
                <a:pos x="T2" y="T3"/>
              </a:cxn>
              <a:cxn ang="0">
                <a:pos x="T4" y="T5"/>
              </a:cxn>
            </a:cxnLst>
            <a:rect l="0" t="0" r="r" b="b"/>
            <a:pathLst>
              <a:path w="47" h="133">
                <a:moveTo>
                  <a:pt x="47" y="50"/>
                </a:moveTo>
                <a:lnTo>
                  <a:pt x="0" y="0"/>
                </a:lnTo>
                <a:lnTo>
                  <a:pt x="0" y="133"/>
                </a:lnTo>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522334" name="Line 94"/>
          <p:cNvSpPr>
            <a:spLocks noChangeShapeType="1"/>
          </p:cNvSpPr>
          <p:nvPr/>
        </p:nvSpPr>
        <p:spPr bwMode="auto">
          <a:xfrm>
            <a:off x="6202364" y="3771901"/>
            <a:ext cx="1587" cy="144463"/>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522335" name="Line 95"/>
          <p:cNvSpPr>
            <a:spLocks noChangeShapeType="1"/>
          </p:cNvSpPr>
          <p:nvPr/>
        </p:nvSpPr>
        <p:spPr bwMode="auto">
          <a:xfrm>
            <a:off x="6202364" y="4121151"/>
            <a:ext cx="1587" cy="136525"/>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522336" name="Line 96"/>
          <p:cNvSpPr>
            <a:spLocks noChangeShapeType="1"/>
          </p:cNvSpPr>
          <p:nvPr/>
        </p:nvSpPr>
        <p:spPr bwMode="auto">
          <a:xfrm>
            <a:off x="6202364" y="4813301"/>
            <a:ext cx="1587" cy="136525"/>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522337" name="Line 97"/>
          <p:cNvSpPr>
            <a:spLocks noChangeShapeType="1"/>
          </p:cNvSpPr>
          <p:nvPr/>
        </p:nvSpPr>
        <p:spPr bwMode="auto">
          <a:xfrm>
            <a:off x="6202364" y="5164139"/>
            <a:ext cx="1587" cy="136525"/>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522338" name="Line 98"/>
          <p:cNvSpPr>
            <a:spLocks noChangeShapeType="1"/>
          </p:cNvSpPr>
          <p:nvPr/>
        </p:nvSpPr>
        <p:spPr bwMode="auto">
          <a:xfrm>
            <a:off x="6202364" y="4459289"/>
            <a:ext cx="1587" cy="134937"/>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522339" name="Line 99"/>
          <p:cNvSpPr>
            <a:spLocks noChangeShapeType="1"/>
          </p:cNvSpPr>
          <p:nvPr/>
        </p:nvSpPr>
        <p:spPr bwMode="auto">
          <a:xfrm>
            <a:off x="6202364" y="4121151"/>
            <a:ext cx="1587" cy="136525"/>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522340" name="Line 100"/>
          <p:cNvSpPr>
            <a:spLocks noChangeShapeType="1"/>
          </p:cNvSpPr>
          <p:nvPr/>
        </p:nvSpPr>
        <p:spPr bwMode="auto">
          <a:xfrm flipH="1">
            <a:off x="6267451" y="3675064"/>
            <a:ext cx="144463" cy="1587"/>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522341" name="Line 101"/>
          <p:cNvSpPr>
            <a:spLocks noChangeShapeType="1"/>
          </p:cNvSpPr>
          <p:nvPr/>
        </p:nvSpPr>
        <p:spPr bwMode="auto">
          <a:xfrm flipH="1">
            <a:off x="6802440" y="3675064"/>
            <a:ext cx="123825" cy="1587"/>
          </a:xfrm>
          <a:prstGeom prst="line">
            <a:avLst/>
          </a:prstGeom>
          <a:noFill/>
          <a:ln w="12700">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522342" name="Freeform 102"/>
          <p:cNvSpPr>
            <a:spLocks/>
          </p:cNvSpPr>
          <p:nvPr/>
        </p:nvSpPr>
        <p:spPr bwMode="auto">
          <a:xfrm>
            <a:off x="4233865" y="990600"/>
            <a:ext cx="649287" cy="490538"/>
          </a:xfrm>
          <a:custGeom>
            <a:avLst/>
            <a:gdLst>
              <a:gd name="T0" fmla="*/ 0 w 409"/>
              <a:gd name="T1" fmla="*/ 229 h 309"/>
              <a:gd name="T2" fmla="*/ 3 w 409"/>
              <a:gd name="T3" fmla="*/ 245 h 309"/>
              <a:gd name="T4" fmla="*/ 8 w 409"/>
              <a:gd name="T5" fmla="*/ 259 h 309"/>
              <a:gd name="T6" fmla="*/ 14 w 409"/>
              <a:gd name="T7" fmla="*/ 273 h 309"/>
              <a:gd name="T8" fmla="*/ 25 w 409"/>
              <a:gd name="T9" fmla="*/ 284 h 309"/>
              <a:gd name="T10" fmla="*/ 36 w 409"/>
              <a:gd name="T11" fmla="*/ 295 h 309"/>
              <a:gd name="T12" fmla="*/ 50 w 409"/>
              <a:gd name="T13" fmla="*/ 300 h 309"/>
              <a:gd name="T14" fmla="*/ 64 w 409"/>
              <a:gd name="T15" fmla="*/ 306 h 309"/>
              <a:gd name="T16" fmla="*/ 80 w 409"/>
              <a:gd name="T17" fmla="*/ 309 h 309"/>
              <a:gd name="T18" fmla="*/ 331 w 409"/>
              <a:gd name="T19" fmla="*/ 309 h 309"/>
              <a:gd name="T20" fmla="*/ 345 w 409"/>
              <a:gd name="T21" fmla="*/ 306 h 309"/>
              <a:gd name="T22" fmla="*/ 362 w 409"/>
              <a:gd name="T23" fmla="*/ 300 h 309"/>
              <a:gd name="T24" fmla="*/ 375 w 409"/>
              <a:gd name="T25" fmla="*/ 295 h 309"/>
              <a:gd name="T26" fmla="*/ 387 w 409"/>
              <a:gd name="T27" fmla="*/ 284 h 309"/>
              <a:gd name="T28" fmla="*/ 395 w 409"/>
              <a:gd name="T29" fmla="*/ 273 h 309"/>
              <a:gd name="T30" fmla="*/ 403 w 409"/>
              <a:gd name="T31" fmla="*/ 259 h 309"/>
              <a:gd name="T32" fmla="*/ 406 w 409"/>
              <a:gd name="T33" fmla="*/ 245 h 309"/>
              <a:gd name="T34" fmla="*/ 409 w 409"/>
              <a:gd name="T35" fmla="*/ 229 h 309"/>
              <a:gd name="T36" fmla="*/ 409 w 409"/>
              <a:gd name="T37" fmla="*/ 77 h 309"/>
              <a:gd name="T38" fmla="*/ 406 w 409"/>
              <a:gd name="T39" fmla="*/ 60 h 309"/>
              <a:gd name="T40" fmla="*/ 403 w 409"/>
              <a:gd name="T41" fmla="*/ 46 h 309"/>
              <a:gd name="T42" fmla="*/ 395 w 409"/>
              <a:gd name="T43" fmla="*/ 33 h 309"/>
              <a:gd name="T44" fmla="*/ 387 w 409"/>
              <a:gd name="T45" fmla="*/ 22 h 309"/>
              <a:gd name="T46" fmla="*/ 375 w 409"/>
              <a:gd name="T47" fmla="*/ 13 h 309"/>
              <a:gd name="T48" fmla="*/ 362 w 409"/>
              <a:gd name="T49" fmla="*/ 5 h 309"/>
              <a:gd name="T50" fmla="*/ 345 w 409"/>
              <a:gd name="T51" fmla="*/ 0 h 309"/>
              <a:gd name="T52" fmla="*/ 331 w 409"/>
              <a:gd name="T53" fmla="*/ 0 h 309"/>
              <a:gd name="T54" fmla="*/ 80 w 409"/>
              <a:gd name="T55" fmla="*/ 0 h 309"/>
              <a:gd name="T56" fmla="*/ 64 w 409"/>
              <a:gd name="T57" fmla="*/ 0 h 309"/>
              <a:gd name="T58" fmla="*/ 50 w 409"/>
              <a:gd name="T59" fmla="*/ 5 h 309"/>
              <a:gd name="T60" fmla="*/ 36 w 409"/>
              <a:gd name="T61" fmla="*/ 13 h 309"/>
              <a:gd name="T62" fmla="*/ 25 w 409"/>
              <a:gd name="T63" fmla="*/ 22 h 309"/>
              <a:gd name="T64" fmla="*/ 14 w 409"/>
              <a:gd name="T65" fmla="*/ 33 h 309"/>
              <a:gd name="T66" fmla="*/ 8 w 409"/>
              <a:gd name="T67" fmla="*/ 46 h 309"/>
              <a:gd name="T68" fmla="*/ 3 w 409"/>
              <a:gd name="T69" fmla="*/ 60 h 309"/>
              <a:gd name="T70" fmla="*/ 0 w 409"/>
              <a:gd name="T71" fmla="*/ 77 h 309"/>
              <a:gd name="T72" fmla="*/ 0 w 409"/>
              <a:gd name="T73" fmla="*/ 229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09" h="309">
                <a:moveTo>
                  <a:pt x="0" y="229"/>
                </a:moveTo>
                <a:lnTo>
                  <a:pt x="3" y="245"/>
                </a:lnTo>
                <a:lnTo>
                  <a:pt x="8" y="259"/>
                </a:lnTo>
                <a:lnTo>
                  <a:pt x="14" y="273"/>
                </a:lnTo>
                <a:lnTo>
                  <a:pt x="25" y="284"/>
                </a:lnTo>
                <a:lnTo>
                  <a:pt x="36" y="295"/>
                </a:lnTo>
                <a:lnTo>
                  <a:pt x="50" y="300"/>
                </a:lnTo>
                <a:lnTo>
                  <a:pt x="64" y="306"/>
                </a:lnTo>
                <a:lnTo>
                  <a:pt x="80" y="309"/>
                </a:lnTo>
                <a:lnTo>
                  <a:pt x="331" y="309"/>
                </a:lnTo>
                <a:lnTo>
                  <a:pt x="345" y="306"/>
                </a:lnTo>
                <a:lnTo>
                  <a:pt x="362" y="300"/>
                </a:lnTo>
                <a:lnTo>
                  <a:pt x="375" y="295"/>
                </a:lnTo>
                <a:lnTo>
                  <a:pt x="387" y="284"/>
                </a:lnTo>
                <a:lnTo>
                  <a:pt x="395" y="273"/>
                </a:lnTo>
                <a:lnTo>
                  <a:pt x="403" y="259"/>
                </a:lnTo>
                <a:lnTo>
                  <a:pt x="406" y="245"/>
                </a:lnTo>
                <a:lnTo>
                  <a:pt x="409" y="229"/>
                </a:lnTo>
                <a:lnTo>
                  <a:pt x="409" y="77"/>
                </a:lnTo>
                <a:lnTo>
                  <a:pt x="406" y="60"/>
                </a:lnTo>
                <a:lnTo>
                  <a:pt x="403" y="46"/>
                </a:lnTo>
                <a:lnTo>
                  <a:pt x="395" y="33"/>
                </a:lnTo>
                <a:lnTo>
                  <a:pt x="387" y="22"/>
                </a:lnTo>
                <a:lnTo>
                  <a:pt x="375" y="13"/>
                </a:lnTo>
                <a:lnTo>
                  <a:pt x="362" y="5"/>
                </a:lnTo>
                <a:lnTo>
                  <a:pt x="345" y="0"/>
                </a:lnTo>
                <a:lnTo>
                  <a:pt x="331" y="0"/>
                </a:lnTo>
                <a:lnTo>
                  <a:pt x="80" y="0"/>
                </a:lnTo>
                <a:lnTo>
                  <a:pt x="64" y="0"/>
                </a:lnTo>
                <a:lnTo>
                  <a:pt x="50" y="5"/>
                </a:lnTo>
                <a:lnTo>
                  <a:pt x="36" y="13"/>
                </a:lnTo>
                <a:lnTo>
                  <a:pt x="25" y="22"/>
                </a:lnTo>
                <a:lnTo>
                  <a:pt x="14" y="33"/>
                </a:lnTo>
                <a:lnTo>
                  <a:pt x="8" y="46"/>
                </a:lnTo>
                <a:lnTo>
                  <a:pt x="3" y="60"/>
                </a:lnTo>
                <a:lnTo>
                  <a:pt x="0" y="77"/>
                </a:lnTo>
                <a:lnTo>
                  <a:pt x="0" y="229"/>
                </a:lnTo>
                <a:close/>
              </a:path>
            </a:pathLst>
          </a:custGeom>
          <a:solidFill>
            <a:srgbClr val="E0F1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b="1"/>
          </a:p>
        </p:txBody>
      </p:sp>
      <p:sp>
        <p:nvSpPr>
          <p:cNvPr id="522343" name="Freeform 103"/>
          <p:cNvSpPr>
            <a:spLocks/>
          </p:cNvSpPr>
          <p:nvPr/>
        </p:nvSpPr>
        <p:spPr bwMode="auto">
          <a:xfrm>
            <a:off x="4233865" y="990600"/>
            <a:ext cx="649287" cy="490538"/>
          </a:xfrm>
          <a:custGeom>
            <a:avLst/>
            <a:gdLst>
              <a:gd name="T0" fmla="*/ 0 w 409"/>
              <a:gd name="T1" fmla="*/ 229 h 309"/>
              <a:gd name="T2" fmla="*/ 3 w 409"/>
              <a:gd name="T3" fmla="*/ 245 h 309"/>
              <a:gd name="T4" fmla="*/ 8 w 409"/>
              <a:gd name="T5" fmla="*/ 259 h 309"/>
              <a:gd name="T6" fmla="*/ 14 w 409"/>
              <a:gd name="T7" fmla="*/ 273 h 309"/>
              <a:gd name="T8" fmla="*/ 25 w 409"/>
              <a:gd name="T9" fmla="*/ 284 h 309"/>
              <a:gd name="T10" fmla="*/ 36 w 409"/>
              <a:gd name="T11" fmla="*/ 295 h 309"/>
              <a:gd name="T12" fmla="*/ 50 w 409"/>
              <a:gd name="T13" fmla="*/ 300 h 309"/>
              <a:gd name="T14" fmla="*/ 64 w 409"/>
              <a:gd name="T15" fmla="*/ 306 h 309"/>
              <a:gd name="T16" fmla="*/ 80 w 409"/>
              <a:gd name="T17" fmla="*/ 309 h 309"/>
              <a:gd name="T18" fmla="*/ 331 w 409"/>
              <a:gd name="T19" fmla="*/ 309 h 309"/>
              <a:gd name="T20" fmla="*/ 345 w 409"/>
              <a:gd name="T21" fmla="*/ 306 h 309"/>
              <a:gd name="T22" fmla="*/ 362 w 409"/>
              <a:gd name="T23" fmla="*/ 300 h 309"/>
              <a:gd name="T24" fmla="*/ 375 w 409"/>
              <a:gd name="T25" fmla="*/ 295 h 309"/>
              <a:gd name="T26" fmla="*/ 387 w 409"/>
              <a:gd name="T27" fmla="*/ 284 h 309"/>
              <a:gd name="T28" fmla="*/ 395 w 409"/>
              <a:gd name="T29" fmla="*/ 273 h 309"/>
              <a:gd name="T30" fmla="*/ 403 w 409"/>
              <a:gd name="T31" fmla="*/ 259 h 309"/>
              <a:gd name="T32" fmla="*/ 406 w 409"/>
              <a:gd name="T33" fmla="*/ 245 h 309"/>
              <a:gd name="T34" fmla="*/ 409 w 409"/>
              <a:gd name="T35" fmla="*/ 229 h 309"/>
              <a:gd name="T36" fmla="*/ 409 w 409"/>
              <a:gd name="T37" fmla="*/ 77 h 309"/>
              <a:gd name="T38" fmla="*/ 406 w 409"/>
              <a:gd name="T39" fmla="*/ 60 h 309"/>
              <a:gd name="T40" fmla="*/ 403 w 409"/>
              <a:gd name="T41" fmla="*/ 46 h 309"/>
              <a:gd name="T42" fmla="*/ 395 w 409"/>
              <a:gd name="T43" fmla="*/ 33 h 309"/>
              <a:gd name="T44" fmla="*/ 387 w 409"/>
              <a:gd name="T45" fmla="*/ 22 h 309"/>
              <a:gd name="T46" fmla="*/ 375 w 409"/>
              <a:gd name="T47" fmla="*/ 13 h 309"/>
              <a:gd name="T48" fmla="*/ 362 w 409"/>
              <a:gd name="T49" fmla="*/ 5 h 309"/>
              <a:gd name="T50" fmla="*/ 345 w 409"/>
              <a:gd name="T51" fmla="*/ 0 h 309"/>
              <a:gd name="T52" fmla="*/ 331 w 409"/>
              <a:gd name="T53" fmla="*/ 0 h 309"/>
              <a:gd name="T54" fmla="*/ 80 w 409"/>
              <a:gd name="T55" fmla="*/ 0 h 309"/>
              <a:gd name="T56" fmla="*/ 64 w 409"/>
              <a:gd name="T57" fmla="*/ 0 h 309"/>
              <a:gd name="T58" fmla="*/ 50 w 409"/>
              <a:gd name="T59" fmla="*/ 5 h 309"/>
              <a:gd name="T60" fmla="*/ 36 w 409"/>
              <a:gd name="T61" fmla="*/ 13 h 309"/>
              <a:gd name="T62" fmla="*/ 25 w 409"/>
              <a:gd name="T63" fmla="*/ 22 h 309"/>
              <a:gd name="T64" fmla="*/ 14 w 409"/>
              <a:gd name="T65" fmla="*/ 33 h 309"/>
              <a:gd name="T66" fmla="*/ 8 w 409"/>
              <a:gd name="T67" fmla="*/ 46 h 309"/>
              <a:gd name="T68" fmla="*/ 3 w 409"/>
              <a:gd name="T69" fmla="*/ 60 h 309"/>
              <a:gd name="T70" fmla="*/ 0 w 409"/>
              <a:gd name="T71" fmla="*/ 77 h 309"/>
              <a:gd name="T72" fmla="*/ 0 w 409"/>
              <a:gd name="T73" fmla="*/ 229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09" h="309">
                <a:moveTo>
                  <a:pt x="0" y="229"/>
                </a:moveTo>
                <a:lnTo>
                  <a:pt x="3" y="245"/>
                </a:lnTo>
                <a:lnTo>
                  <a:pt x="8" y="259"/>
                </a:lnTo>
                <a:lnTo>
                  <a:pt x="14" y="273"/>
                </a:lnTo>
                <a:lnTo>
                  <a:pt x="25" y="284"/>
                </a:lnTo>
                <a:lnTo>
                  <a:pt x="36" y="295"/>
                </a:lnTo>
                <a:lnTo>
                  <a:pt x="50" y="300"/>
                </a:lnTo>
                <a:lnTo>
                  <a:pt x="64" y="306"/>
                </a:lnTo>
                <a:lnTo>
                  <a:pt x="80" y="309"/>
                </a:lnTo>
                <a:lnTo>
                  <a:pt x="331" y="309"/>
                </a:lnTo>
                <a:lnTo>
                  <a:pt x="345" y="306"/>
                </a:lnTo>
                <a:lnTo>
                  <a:pt x="362" y="300"/>
                </a:lnTo>
                <a:lnTo>
                  <a:pt x="375" y="295"/>
                </a:lnTo>
                <a:lnTo>
                  <a:pt x="387" y="284"/>
                </a:lnTo>
                <a:lnTo>
                  <a:pt x="395" y="273"/>
                </a:lnTo>
                <a:lnTo>
                  <a:pt x="403" y="259"/>
                </a:lnTo>
                <a:lnTo>
                  <a:pt x="406" y="245"/>
                </a:lnTo>
                <a:lnTo>
                  <a:pt x="409" y="229"/>
                </a:lnTo>
                <a:lnTo>
                  <a:pt x="409" y="77"/>
                </a:lnTo>
                <a:lnTo>
                  <a:pt x="406" y="60"/>
                </a:lnTo>
                <a:lnTo>
                  <a:pt x="403" y="46"/>
                </a:lnTo>
                <a:lnTo>
                  <a:pt x="395" y="33"/>
                </a:lnTo>
                <a:lnTo>
                  <a:pt x="387" y="22"/>
                </a:lnTo>
                <a:lnTo>
                  <a:pt x="375" y="13"/>
                </a:lnTo>
                <a:lnTo>
                  <a:pt x="362" y="5"/>
                </a:lnTo>
                <a:lnTo>
                  <a:pt x="345" y="0"/>
                </a:lnTo>
                <a:lnTo>
                  <a:pt x="331" y="0"/>
                </a:lnTo>
                <a:lnTo>
                  <a:pt x="80" y="0"/>
                </a:lnTo>
                <a:lnTo>
                  <a:pt x="64" y="0"/>
                </a:lnTo>
                <a:lnTo>
                  <a:pt x="50" y="5"/>
                </a:lnTo>
                <a:lnTo>
                  <a:pt x="36" y="13"/>
                </a:lnTo>
                <a:lnTo>
                  <a:pt x="25" y="22"/>
                </a:lnTo>
                <a:lnTo>
                  <a:pt x="14" y="33"/>
                </a:lnTo>
                <a:lnTo>
                  <a:pt x="8" y="46"/>
                </a:lnTo>
                <a:lnTo>
                  <a:pt x="3" y="60"/>
                </a:lnTo>
                <a:lnTo>
                  <a:pt x="0" y="77"/>
                </a:lnTo>
                <a:lnTo>
                  <a:pt x="0" y="229"/>
                </a:lnTo>
                <a:close/>
              </a:path>
            </a:pathLst>
          </a:custGeom>
          <a:noFill/>
          <a:ln w="12700">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522344" name="Freeform 104"/>
          <p:cNvSpPr>
            <a:spLocks/>
          </p:cNvSpPr>
          <p:nvPr/>
        </p:nvSpPr>
        <p:spPr bwMode="auto">
          <a:xfrm>
            <a:off x="5568949" y="1558925"/>
            <a:ext cx="211139" cy="74613"/>
          </a:xfrm>
          <a:custGeom>
            <a:avLst/>
            <a:gdLst>
              <a:gd name="T0" fmla="*/ 22 w 132"/>
              <a:gd name="T1" fmla="*/ 47 h 47"/>
              <a:gd name="T2" fmla="*/ 0 w 132"/>
              <a:gd name="T3" fmla="*/ 0 h 47"/>
              <a:gd name="T4" fmla="*/ 132 w 132"/>
              <a:gd name="T5" fmla="*/ 0 h 47"/>
            </a:gdLst>
            <a:ahLst/>
            <a:cxnLst>
              <a:cxn ang="0">
                <a:pos x="T0" y="T1"/>
              </a:cxn>
              <a:cxn ang="0">
                <a:pos x="T2" y="T3"/>
              </a:cxn>
              <a:cxn ang="0">
                <a:pos x="T4" y="T5"/>
              </a:cxn>
            </a:cxnLst>
            <a:rect l="0" t="0" r="r" b="b"/>
            <a:pathLst>
              <a:path w="132" h="47">
                <a:moveTo>
                  <a:pt x="22" y="47"/>
                </a:moveTo>
                <a:lnTo>
                  <a:pt x="0" y="0"/>
                </a:lnTo>
                <a:lnTo>
                  <a:pt x="132" y="0"/>
                </a:lnTo>
              </a:path>
            </a:pathLst>
          </a:custGeom>
          <a:noFill/>
          <a:ln w="9525">
            <a:solidFill>
              <a:srgbClr val="00804E"/>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b="1"/>
          </a:p>
        </p:txBody>
      </p:sp>
      <p:sp>
        <p:nvSpPr>
          <p:cNvPr id="522345" name="Line 105"/>
          <p:cNvSpPr>
            <a:spLocks noChangeShapeType="1"/>
          </p:cNvSpPr>
          <p:nvPr/>
        </p:nvSpPr>
        <p:spPr bwMode="auto">
          <a:xfrm flipH="1">
            <a:off x="4186239" y="3679826"/>
            <a:ext cx="104775" cy="1588"/>
          </a:xfrm>
          <a:prstGeom prst="line">
            <a:avLst/>
          </a:prstGeom>
          <a:noFill/>
          <a:ln w="9525">
            <a:solidFill>
              <a:srgbClr val="00804E"/>
            </a:solidFill>
            <a:round/>
            <a:headEnd/>
            <a:tailEnd/>
          </a:ln>
          <a:extLst>
            <a:ext uri="{909E8E84-426E-40DD-AFC4-6F175D3DCCD1}">
              <a14:hiddenFill xmlns:a14="http://schemas.microsoft.com/office/drawing/2010/main">
                <a:noFill/>
              </a14:hiddenFill>
            </a:ext>
          </a:extLst>
        </p:spPr>
        <p:txBody>
          <a:bodyPr/>
          <a:lstStyle/>
          <a:p>
            <a:endParaRPr lang="en-GB" b="1"/>
          </a:p>
        </p:txBody>
      </p:sp>
      <p:sp>
        <p:nvSpPr>
          <p:cNvPr id="522346" name="Rectangle 106"/>
          <p:cNvSpPr>
            <a:spLocks noChangeArrowheads="1"/>
          </p:cNvSpPr>
          <p:nvPr/>
        </p:nvSpPr>
        <p:spPr bwMode="auto">
          <a:xfrm>
            <a:off x="4300539" y="3624264"/>
            <a:ext cx="7694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Symbol" pitchFamily="18" charset="2"/>
                <a:cs typeface="Arial" charset="0"/>
              </a:rPr>
              <a:t>b</a:t>
            </a:r>
            <a:endParaRPr lang="en-GB" b="1">
              <a:cs typeface="Arial" charset="0"/>
            </a:endParaRPr>
          </a:p>
        </p:txBody>
      </p:sp>
      <p:sp>
        <p:nvSpPr>
          <p:cNvPr id="522347" name="Rectangle 107"/>
          <p:cNvSpPr>
            <a:spLocks noChangeArrowheads="1"/>
          </p:cNvSpPr>
          <p:nvPr/>
        </p:nvSpPr>
        <p:spPr bwMode="auto">
          <a:xfrm>
            <a:off x="4375151" y="3624264"/>
            <a:ext cx="10259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A</a:t>
            </a:r>
            <a:endParaRPr lang="en-GB" b="1">
              <a:cs typeface="Arial" charset="0"/>
            </a:endParaRPr>
          </a:p>
        </p:txBody>
      </p:sp>
      <p:sp>
        <p:nvSpPr>
          <p:cNvPr id="522348" name="Rectangle 108"/>
          <p:cNvSpPr>
            <a:spLocks noChangeArrowheads="1"/>
          </p:cNvSpPr>
          <p:nvPr/>
        </p:nvSpPr>
        <p:spPr bwMode="auto">
          <a:xfrm>
            <a:off x="3314700" y="793751"/>
            <a:ext cx="10900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O</a:t>
            </a:r>
            <a:endParaRPr lang="en-GB" b="1">
              <a:cs typeface="Arial" charset="0"/>
            </a:endParaRPr>
          </a:p>
        </p:txBody>
      </p:sp>
      <p:sp>
        <p:nvSpPr>
          <p:cNvPr id="522349" name="Rectangle 109"/>
          <p:cNvSpPr>
            <a:spLocks noChangeArrowheads="1"/>
          </p:cNvSpPr>
          <p:nvPr/>
        </p:nvSpPr>
        <p:spPr bwMode="auto">
          <a:xfrm>
            <a:off x="3336926" y="4630739"/>
            <a:ext cx="10900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O</a:t>
            </a:r>
            <a:endParaRPr lang="en-GB" b="1">
              <a:cs typeface="Arial" charset="0"/>
            </a:endParaRPr>
          </a:p>
        </p:txBody>
      </p:sp>
      <p:sp>
        <p:nvSpPr>
          <p:cNvPr id="522350" name="Rectangle 110"/>
          <p:cNvSpPr>
            <a:spLocks noChangeArrowheads="1"/>
          </p:cNvSpPr>
          <p:nvPr/>
        </p:nvSpPr>
        <p:spPr bwMode="auto">
          <a:xfrm>
            <a:off x="4178300" y="4630739"/>
            <a:ext cx="10900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O</a:t>
            </a:r>
            <a:endParaRPr lang="en-GB" b="1">
              <a:cs typeface="Arial" charset="0"/>
            </a:endParaRPr>
          </a:p>
        </p:txBody>
      </p:sp>
      <p:sp>
        <p:nvSpPr>
          <p:cNvPr id="522351" name="Rectangle 111"/>
          <p:cNvSpPr>
            <a:spLocks noChangeArrowheads="1"/>
          </p:cNvSpPr>
          <p:nvPr/>
        </p:nvSpPr>
        <p:spPr bwMode="auto">
          <a:xfrm>
            <a:off x="2828925" y="793751"/>
            <a:ext cx="20518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HC</a:t>
            </a:r>
            <a:endParaRPr lang="en-GB" b="1">
              <a:cs typeface="Arial" charset="0"/>
            </a:endParaRPr>
          </a:p>
        </p:txBody>
      </p:sp>
      <p:sp>
        <p:nvSpPr>
          <p:cNvPr id="522352" name="Rectangle 112"/>
          <p:cNvSpPr>
            <a:spLocks noChangeArrowheads="1"/>
          </p:cNvSpPr>
          <p:nvPr/>
        </p:nvSpPr>
        <p:spPr bwMode="auto">
          <a:xfrm>
            <a:off x="2819402" y="1144589"/>
            <a:ext cx="41678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HCOH</a:t>
            </a:r>
            <a:endParaRPr lang="en-GB" b="1">
              <a:cs typeface="Arial" charset="0"/>
            </a:endParaRPr>
          </a:p>
        </p:txBody>
      </p:sp>
      <p:sp>
        <p:nvSpPr>
          <p:cNvPr id="522353" name="Rectangle 113"/>
          <p:cNvSpPr>
            <a:spLocks noChangeArrowheads="1"/>
          </p:cNvSpPr>
          <p:nvPr/>
        </p:nvSpPr>
        <p:spPr bwMode="auto">
          <a:xfrm>
            <a:off x="2833689" y="2178051"/>
            <a:ext cx="41678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HCOH</a:t>
            </a:r>
            <a:endParaRPr lang="en-GB" b="1">
              <a:cs typeface="Arial" charset="0"/>
            </a:endParaRPr>
          </a:p>
        </p:txBody>
      </p:sp>
      <p:sp>
        <p:nvSpPr>
          <p:cNvPr id="522354" name="Rectangle 114"/>
          <p:cNvSpPr>
            <a:spLocks noChangeArrowheads="1"/>
          </p:cNvSpPr>
          <p:nvPr/>
        </p:nvSpPr>
        <p:spPr bwMode="auto">
          <a:xfrm>
            <a:off x="2833689" y="1824039"/>
            <a:ext cx="41678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HCOH</a:t>
            </a:r>
            <a:endParaRPr lang="en-GB" b="1">
              <a:cs typeface="Arial" charset="0"/>
            </a:endParaRPr>
          </a:p>
        </p:txBody>
      </p:sp>
      <p:sp>
        <p:nvSpPr>
          <p:cNvPr id="522355" name="Rectangle 115"/>
          <p:cNvSpPr>
            <a:spLocks noChangeArrowheads="1"/>
          </p:cNvSpPr>
          <p:nvPr/>
        </p:nvSpPr>
        <p:spPr bwMode="auto">
          <a:xfrm>
            <a:off x="2938463" y="2516189"/>
            <a:ext cx="20518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CH</a:t>
            </a:r>
            <a:endParaRPr lang="en-GB" b="1">
              <a:cs typeface="Arial" charset="0"/>
            </a:endParaRPr>
          </a:p>
        </p:txBody>
      </p:sp>
      <p:sp>
        <p:nvSpPr>
          <p:cNvPr id="522356" name="Rectangle 116"/>
          <p:cNvSpPr>
            <a:spLocks noChangeArrowheads="1"/>
          </p:cNvSpPr>
          <p:nvPr/>
        </p:nvSpPr>
        <p:spPr bwMode="auto">
          <a:xfrm>
            <a:off x="3140075" y="2581276"/>
            <a:ext cx="64120"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900" b="1">
                <a:solidFill>
                  <a:srgbClr val="000000"/>
                </a:solidFill>
                <a:latin typeface="Helvetica" charset="0"/>
                <a:cs typeface="Arial" charset="0"/>
              </a:rPr>
              <a:t>2</a:t>
            </a:r>
            <a:endParaRPr lang="en-GB" b="1">
              <a:cs typeface="Arial" charset="0"/>
            </a:endParaRPr>
          </a:p>
        </p:txBody>
      </p:sp>
      <p:sp>
        <p:nvSpPr>
          <p:cNvPr id="522357" name="Rectangle 117"/>
          <p:cNvSpPr>
            <a:spLocks noChangeArrowheads="1"/>
          </p:cNvSpPr>
          <p:nvPr/>
        </p:nvSpPr>
        <p:spPr bwMode="auto">
          <a:xfrm>
            <a:off x="3197226" y="2516189"/>
            <a:ext cx="211596"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OH</a:t>
            </a:r>
            <a:endParaRPr lang="en-GB" b="1">
              <a:cs typeface="Arial" charset="0"/>
            </a:endParaRPr>
          </a:p>
        </p:txBody>
      </p:sp>
      <p:sp>
        <p:nvSpPr>
          <p:cNvPr id="522358" name="Rectangle 118"/>
          <p:cNvSpPr>
            <a:spLocks noChangeArrowheads="1"/>
          </p:cNvSpPr>
          <p:nvPr/>
        </p:nvSpPr>
        <p:spPr bwMode="auto">
          <a:xfrm>
            <a:off x="2724151" y="1485901"/>
            <a:ext cx="41678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HOCH</a:t>
            </a:r>
            <a:endParaRPr lang="en-GB" b="1">
              <a:cs typeface="Arial" charset="0"/>
            </a:endParaRPr>
          </a:p>
        </p:txBody>
      </p:sp>
      <p:sp>
        <p:nvSpPr>
          <p:cNvPr id="522359" name="Rectangle 119"/>
          <p:cNvSpPr>
            <a:spLocks noChangeArrowheads="1"/>
          </p:cNvSpPr>
          <p:nvPr/>
        </p:nvSpPr>
        <p:spPr bwMode="auto">
          <a:xfrm>
            <a:off x="3227388" y="3624264"/>
            <a:ext cx="211596"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OH</a:t>
            </a:r>
            <a:endParaRPr lang="en-GB" b="1">
              <a:cs typeface="Arial" charset="0"/>
            </a:endParaRPr>
          </a:p>
        </p:txBody>
      </p:sp>
      <p:sp>
        <p:nvSpPr>
          <p:cNvPr id="522360" name="Rectangle 120"/>
          <p:cNvSpPr>
            <a:spLocks noChangeArrowheads="1"/>
          </p:cNvSpPr>
          <p:nvPr/>
        </p:nvSpPr>
        <p:spPr bwMode="auto">
          <a:xfrm>
            <a:off x="2806700" y="3624264"/>
            <a:ext cx="20518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HC</a:t>
            </a:r>
            <a:endParaRPr lang="en-GB" b="1">
              <a:cs typeface="Arial" charset="0"/>
            </a:endParaRPr>
          </a:p>
        </p:txBody>
      </p:sp>
      <p:sp>
        <p:nvSpPr>
          <p:cNvPr id="522361" name="Rectangle 121"/>
          <p:cNvSpPr>
            <a:spLocks noChangeArrowheads="1"/>
          </p:cNvSpPr>
          <p:nvPr/>
        </p:nvSpPr>
        <p:spPr bwMode="auto">
          <a:xfrm>
            <a:off x="2816226" y="3973514"/>
            <a:ext cx="41678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HCOH</a:t>
            </a:r>
            <a:endParaRPr lang="en-GB" b="1">
              <a:cs typeface="Arial" charset="0"/>
            </a:endParaRPr>
          </a:p>
        </p:txBody>
      </p:sp>
      <p:sp>
        <p:nvSpPr>
          <p:cNvPr id="522362" name="Rectangle 122"/>
          <p:cNvSpPr>
            <a:spLocks noChangeArrowheads="1"/>
          </p:cNvSpPr>
          <p:nvPr/>
        </p:nvSpPr>
        <p:spPr bwMode="auto">
          <a:xfrm>
            <a:off x="2813051" y="5003801"/>
            <a:ext cx="20518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HC</a:t>
            </a:r>
            <a:endParaRPr lang="en-GB" b="1">
              <a:cs typeface="Arial" charset="0"/>
            </a:endParaRPr>
          </a:p>
        </p:txBody>
      </p:sp>
      <p:sp>
        <p:nvSpPr>
          <p:cNvPr id="522363" name="Rectangle 123"/>
          <p:cNvSpPr>
            <a:spLocks noChangeArrowheads="1"/>
          </p:cNvSpPr>
          <p:nvPr/>
        </p:nvSpPr>
        <p:spPr bwMode="auto">
          <a:xfrm>
            <a:off x="2813051" y="4652964"/>
            <a:ext cx="41678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HCOH</a:t>
            </a:r>
            <a:endParaRPr lang="en-GB" b="1">
              <a:cs typeface="Arial" charset="0"/>
            </a:endParaRPr>
          </a:p>
        </p:txBody>
      </p:sp>
      <p:sp>
        <p:nvSpPr>
          <p:cNvPr id="522364" name="Rectangle 124"/>
          <p:cNvSpPr>
            <a:spLocks noChangeArrowheads="1"/>
          </p:cNvSpPr>
          <p:nvPr/>
        </p:nvSpPr>
        <p:spPr bwMode="auto">
          <a:xfrm>
            <a:off x="2916239" y="5345114"/>
            <a:ext cx="20518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CH</a:t>
            </a:r>
            <a:endParaRPr lang="en-GB" b="1">
              <a:cs typeface="Arial" charset="0"/>
            </a:endParaRPr>
          </a:p>
        </p:txBody>
      </p:sp>
      <p:sp>
        <p:nvSpPr>
          <p:cNvPr id="522365" name="Rectangle 125"/>
          <p:cNvSpPr>
            <a:spLocks noChangeArrowheads="1"/>
          </p:cNvSpPr>
          <p:nvPr/>
        </p:nvSpPr>
        <p:spPr bwMode="auto">
          <a:xfrm>
            <a:off x="3117851" y="5410201"/>
            <a:ext cx="64120"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900" b="1">
                <a:solidFill>
                  <a:srgbClr val="000000"/>
                </a:solidFill>
                <a:latin typeface="Helvetica" charset="0"/>
                <a:cs typeface="Arial" charset="0"/>
              </a:rPr>
              <a:t>2</a:t>
            </a:r>
            <a:endParaRPr lang="en-GB" b="1">
              <a:cs typeface="Arial" charset="0"/>
            </a:endParaRPr>
          </a:p>
        </p:txBody>
      </p:sp>
      <p:sp>
        <p:nvSpPr>
          <p:cNvPr id="522366" name="Rectangle 126"/>
          <p:cNvSpPr>
            <a:spLocks noChangeArrowheads="1"/>
          </p:cNvSpPr>
          <p:nvPr/>
        </p:nvSpPr>
        <p:spPr bwMode="auto">
          <a:xfrm>
            <a:off x="3175000" y="5345114"/>
            <a:ext cx="211596"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OH</a:t>
            </a:r>
            <a:endParaRPr lang="en-GB" b="1">
              <a:cs typeface="Arial" charset="0"/>
            </a:endParaRPr>
          </a:p>
        </p:txBody>
      </p:sp>
      <p:sp>
        <p:nvSpPr>
          <p:cNvPr id="522367" name="Rectangle 127"/>
          <p:cNvSpPr>
            <a:spLocks noChangeArrowheads="1"/>
          </p:cNvSpPr>
          <p:nvPr/>
        </p:nvSpPr>
        <p:spPr bwMode="auto">
          <a:xfrm>
            <a:off x="2773364" y="5778501"/>
            <a:ext cx="556243"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Glucose</a:t>
            </a:r>
            <a:endParaRPr lang="en-GB" b="1">
              <a:cs typeface="Arial" charset="0"/>
            </a:endParaRPr>
          </a:p>
        </p:txBody>
      </p:sp>
      <p:sp>
        <p:nvSpPr>
          <p:cNvPr id="522368" name="Rectangle 128"/>
          <p:cNvSpPr>
            <a:spLocks noChangeArrowheads="1"/>
          </p:cNvSpPr>
          <p:nvPr/>
        </p:nvSpPr>
        <p:spPr bwMode="auto">
          <a:xfrm>
            <a:off x="3625851" y="5691189"/>
            <a:ext cx="7694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Symbol" pitchFamily="18" charset="2"/>
                <a:cs typeface="Arial" charset="0"/>
              </a:rPr>
              <a:t>b</a:t>
            </a:r>
            <a:endParaRPr lang="en-GB" b="1">
              <a:cs typeface="Arial" charset="0"/>
            </a:endParaRPr>
          </a:p>
        </p:txBody>
      </p:sp>
      <p:sp>
        <p:nvSpPr>
          <p:cNvPr id="522369" name="Rectangle 129"/>
          <p:cNvSpPr>
            <a:spLocks noChangeArrowheads="1"/>
          </p:cNvSpPr>
          <p:nvPr/>
        </p:nvSpPr>
        <p:spPr bwMode="auto">
          <a:xfrm>
            <a:off x="3700464" y="5691189"/>
            <a:ext cx="78548"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a:t>
            </a:r>
            <a:endParaRPr lang="en-GB" b="1">
              <a:cs typeface="Arial" charset="0"/>
            </a:endParaRPr>
          </a:p>
        </p:txBody>
      </p:sp>
      <p:sp>
        <p:nvSpPr>
          <p:cNvPr id="522370" name="Rectangle 130"/>
          <p:cNvSpPr>
            <a:spLocks noChangeArrowheads="1"/>
          </p:cNvSpPr>
          <p:nvPr/>
        </p:nvSpPr>
        <p:spPr bwMode="auto">
          <a:xfrm>
            <a:off x="3778251" y="5691189"/>
            <a:ext cx="10259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N</a:t>
            </a:r>
            <a:endParaRPr lang="en-GB" b="1">
              <a:cs typeface="Arial" charset="0"/>
            </a:endParaRPr>
          </a:p>
        </p:txBody>
      </p:sp>
      <p:sp>
        <p:nvSpPr>
          <p:cNvPr id="522371" name="Rectangle 131"/>
          <p:cNvSpPr>
            <a:spLocks noChangeArrowheads="1"/>
          </p:cNvSpPr>
          <p:nvPr/>
        </p:nvSpPr>
        <p:spPr bwMode="auto">
          <a:xfrm>
            <a:off x="3879851" y="5691189"/>
            <a:ext cx="78548"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a:t>
            </a:r>
            <a:endParaRPr lang="en-GB" b="1">
              <a:cs typeface="Arial" charset="0"/>
            </a:endParaRPr>
          </a:p>
        </p:txBody>
      </p:sp>
      <p:sp>
        <p:nvSpPr>
          <p:cNvPr id="522372" name="Rectangle 132"/>
          <p:cNvSpPr>
            <a:spLocks noChangeArrowheads="1"/>
          </p:cNvSpPr>
          <p:nvPr/>
        </p:nvSpPr>
        <p:spPr bwMode="auto">
          <a:xfrm>
            <a:off x="3959226" y="5691189"/>
            <a:ext cx="312586"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valyl</a:t>
            </a:r>
            <a:endParaRPr lang="en-GB" b="1">
              <a:cs typeface="Arial" charset="0"/>
            </a:endParaRPr>
          </a:p>
        </p:txBody>
      </p:sp>
      <p:sp>
        <p:nvSpPr>
          <p:cNvPr id="522373" name="Rectangle 133"/>
          <p:cNvSpPr>
            <a:spLocks noChangeArrowheads="1"/>
          </p:cNvSpPr>
          <p:nvPr/>
        </p:nvSpPr>
        <p:spPr bwMode="auto">
          <a:xfrm>
            <a:off x="4240214" y="5691189"/>
            <a:ext cx="78548"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a:t>
            </a:r>
            <a:endParaRPr lang="en-GB" b="1">
              <a:cs typeface="Arial" charset="0"/>
            </a:endParaRPr>
          </a:p>
        </p:txBody>
      </p:sp>
      <p:sp>
        <p:nvSpPr>
          <p:cNvPr id="522374" name="Rectangle 134"/>
          <p:cNvSpPr>
            <a:spLocks noChangeArrowheads="1"/>
          </p:cNvSpPr>
          <p:nvPr/>
        </p:nvSpPr>
        <p:spPr bwMode="auto">
          <a:xfrm>
            <a:off x="4318000" y="5691189"/>
            <a:ext cx="78548"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1</a:t>
            </a:r>
            <a:endParaRPr lang="en-GB" b="1">
              <a:cs typeface="Arial" charset="0"/>
            </a:endParaRPr>
          </a:p>
        </p:txBody>
      </p:sp>
      <p:sp>
        <p:nvSpPr>
          <p:cNvPr id="522375" name="Rectangle 135"/>
          <p:cNvSpPr>
            <a:spLocks noChangeArrowheads="1"/>
          </p:cNvSpPr>
          <p:nvPr/>
        </p:nvSpPr>
        <p:spPr bwMode="auto">
          <a:xfrm>
            <a:off x="4397375" y="5691189"/>
            <a:ext cx="78548"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a:t>
            </a:r>
            <a:endParaRPr lang="en-GB" b="1">
              <a:cs typeface="Arial" charset="0"/>
            </a:endParaRPr>
          </a:p>
        </p:txBody>
      </p:sp>
      <p:sp>
        <p:nvSpPr>
          <p:cNvPr id="522376" name="Rectangle 136"/>
          <p:cNvSpPr>
            <a:spLocks noChangeArrowheads="1"/>
          </p:cNvSpPr>
          <p:nvPr/>
        </p:nvSpPr>
        <p:spPr bwMode="auto">
          <a:xfrm>
            <a:off x="3622677" y="5857876"/>
            <a:ext cx="942566"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deoxyglucose</a:t>
            </a:r>
            <a:endParaRPr lang="en-GB" b="1">
              <a:cs typeface="Arial" charset="0"/>
            </a:endParaRPr>
          </a:p>
        </p:txBody>
      </p:sp>
      <p:sp>
        <p:nvSpPr>
          <p:cNvPr id="522377" name="Rectangle 137"/>
          <p:cNvSpPr>
            <a:spLocks noChangeArrowheads="1"/>
          </p:cNvSpPr>
          <p:nvPr/>
        </p:nvSpPr>
        <p:spPr bwMode="auto">
          <a:xfrm>
            <a:off x="4845051" y="5778501"/>
            <a:ext cx="7694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Symbol" pitchFamily="18" charset="2"/>
                <a:cs typeface="Arial" charset="0"/>
              </a:rPr>
              <a:t>b</a:t>
            </a:r>
            <a:endParaRPr lang="en-GB" b="1">
              <a:cs typeface="Arial" charset="0"/>
            </a:endParaRPr>
          </a:p>
        </p:txBody>
      </p:sp>
      <p:sp>
        <p:nvSpPr>
          <p:cNvPr id="522378" name="Rectangle 138"/>
          <p:cNvSpPr>
            <a:spLocks noChangeArrowheads="1"/>
          </p:cNvSpPr>
          <p:nvPr/>
        </p:nvSpPr>
        <p:spPr bwMode="auto">
          <a:xfrm>
            <a:off x="4921251" y="5778501"/>
            <a:ext cx="78548"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a:t>
            </a:r>
            <a:endParaRPr lang="en-GB" b="1">
              <a:cs typeface="Arial" charset="0"/>
            </a:endParaRPr>
          </a:p>
        </p:txBody>
      </p:sp>
      <p:sp>
        <p:nvSpPr>
          <p:cNvPr id="522379" name="Rectangle 139"/>
          <p:cNvSpPr>
            <a:spLocks noChangeArrowheads="1"/>
          </p:cNvSpPr>
          <p:nvPr/>
        </p:nvSpPr>
        <p:spPr bwMode="auto">
          <a:xfrm>
            <a:off x="5002213" y="5778501"/>
            <a:ext cx="10259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N</a:t>
            </a:r>
            <a:endParaRPr lang="en-GB" b="1">
              <a:cs typeface="Arial" charset="0"/>
            </a:endParaRPr>
          </a:p>
        </p:txBody>
      </p:sp>
      <p:sp>
        <p:nvSpPr>
          <p:cNvPr id="522380" name="Rectangle 140"/>
          <p:cNvSpPr>
            <a:spLocks noChangeArrowheads="1"/>
          </p:cNvSpPr>
          <p:nvPr/>
        </p:nvSpPr>
        <p:spPr bwMode="auto">
          <a:xfrm>
            <a:off x="5102226" y="5778501"/>
            <a:ext cx="78548"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a:t>
            </a:r>
            <a:endParaRPr lang="en-GB" b="1">
              <a:cs typeface="Arial" charset="0"/>
            </a:endParaRPr>
          </a:p>
        </p:txBody>
      </p:sp>
      <p:sp>
        <p:nvSpPr>
          <p:cNvPr id="522381" name="Rectangle 141"/>
          <p:cNvSpPr>
            <a:spLocks noChangeArrowheads="1"/>
          </p:cNvSpPr>
          <p:nvPr/>
        </p:nvSpPr>
        <p:spPr bwMode="auto">
          <a:xfrm>
            <a:off x="5176839" y="5778501"/>
            <a:ext cx="312586"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valyl</a:t>
            </a:r>
            <a:endParaRPr lang="en-GB" b="1">
              <a:cs typeface="Arial" charset="0"/>
            </a:endParaRPr>
          </a:p>
        </p:txBody>
      </p:sp>
      <p:sp>
        <p:nvSpPr>
          <p:cNvPr id="522382" name="Rectangle 142"/>
          <p:cNvSpPr>
            <a:spLocks noChangeArrowheads="1"/>
          </p:cNvSpPr>
          <p:nvPr/>
        </p:nvSpPr>
        <p:spPr bwMode="auto">
          <a:xfrm>
            <a:off x="5457826" y="5778501"/>
            <a:ext cx="78548"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a:t>
            </a:r>
            <a:endParaRPr lang="en-GB" b="1">
              <a:cs typeface="Arial" charset="0"/>
            </a:endParaRPr>
          </a:p>
        </p:txBody>
      </p:sp>
      <p:sp>
        <p:nvSpPr>
          <p:cNvPr id="522383" name="Rectangle 143"/>
          <p:cNvSpPr>
            <a:spLocks noChangeArrowheads="1"/>
          </p:cNvSpPr>
          <p:nvPr/>
        </p:nvSpPr>
        <p:spPr bwMode="auto">
          <a:xfrm>
            <a:off x="5537200" y="5778501"/>
            <a:ext cx="78548"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1</a:t>
            </a:r>
            <a:endParaRPr lang="en-GB" b="1">
              <a:cs typeface="Arial" charset="0"/>
            </a:endParaRPr>
          </a:p>
        </p:txBody>
      </p:sp>
      <p:sp>
        <p:nvSpPr>
          <p:cNvPr id="522384" name="Rectangle 144"/>
          <p:cNvSpPr>
            <a:spLocks noChangeArrowheads="1"/>
          </p:cNvSpPr>
          <p:nvPr/>
        </p:nvSpPr>
        <p:spPr bwMode="auto">
          <a:xfrm>
            <a:off x="5614990" y="5778501"/>
            <a:ext cx="78548"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a:t>
            </a:r>
            <a:endParaRPr lang="en-GB" b="1">
              <a:cs typeface="Arial" charset="0"/>
            </a:endParaRPr>
          </a:p>
        </p:txBody>
      </p:sp>
      <p:sp>
        <p:nvSpPr>
          <p:cNvPr id="522385" name="Rectangle 145"/>
          <p:cNvSpPr>
            <a:spLocks noChangeArrowheads="1"/>
          </p:cNvSpPr>
          <p:nvPr/>
        </p:nvSpPr>
        <p:spPr bwMode="auto">
          <a:xfrm>
            <a:off x="5694364" y="5778501"/>
            <a:ext cx="965008"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deoxyfructose</a:t>
            </a:r>
            <a:endParaRPr lang="en-GB" b="1">
              <a:cs typeface="Arial" charset="0"/>
            </a:endParaRPr>
          </a:p>
        </p:txBody>
      </p:sp>
      <p:sp>
        <p:nvSpPr>
          <p:cNvPr id="522386" name="Rectangle 146"/>
          <p:cNvSpPr>
            <a:spLocks noChangeArrowheads="1"/>
          </p:cNvSpPr>
          <p:nvPr/>
        </p:nvSpPr>
        <p:spPr bwMode="auto">
          <a:xfrm>
            <a:off x="2701926" y="4316414"/>
            <a:ext cx="41678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HOCH</a:t>
            </a:r>
            <a:endParaRPr lang="en-GB" b="1">
              <a:cs typeface="Arial" charset="0"/>
            </a:endParaRPr>
          </a:p>
        </p:txBody>
      </p:sp>
      <p:sp>
        <p:nvSpPr>
          <p:cNvPr id="522387" name="Rectangle 147"/>
          <p:cNvSpPr>
            <a:spLocks noChangeArrowheads="1"/>
          </p:cNvSpPr>
          <p:nvPr/>
        </p:nvSpPr>
        <p:spPr bwMode="auto">
          <a:xfrm>
            <a:off x="3643313" y="3624264"/>
            <a:ext cx="20518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HC</a:t>
            </a:r>
            <a:endParaRPr lang="en-GB" b="1">
              <a:cs typeface="Arial" charset="0"/>
            </a:endParaRPr>
          </a:p>
        </p:txBody>
      </p:sp>
      <p:sp>
        <p:nvSpPr>
          <p:cNvPr id="522388" name="Rectangle 148"/>
          <p:cNvSpPr>
            <a:spLocks noChangeArrowheads="1"/>
          </p:cNvSpPr>
          <p:nvPr/>
        </p:nvSpPr>
        <p:spPr bwMode="auto">
          <a:xfrm>
            <a:off x="3635377" y="3973514"/>
            <a:ext cx="41678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HCOH</a:t>
            </a:r>
            <a:endParaRPr lang="en-GB" b="1">
              <a:cs typeface="Arial" charset="0"/>
            </a:endParaRPr>
          </a:p>
        </p:txBody>
      </p:sp>
      <p:sp>
        <p:nvSpPr>
          <p:cNvPr id="522389" name="Rectangle 149"/>
          <p:cNvSpPr>
            <a:spLocks noChangeArrowheads="1"/>
          </p:cNvSpPr>
          <p:nvPr/>
        </p:nvSpPr>
        <p:spPr bwMode="auto">
          <a:xfrm>
            <a:off x="3643313" y="5003801"/>
            <a:ext cx="20518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HC</a:t>
            </a:r>
            <a:endParaRPr lang="en-GB" b="1">
              <a:cs typeface="Arial" charset="0"/>
            </a:endParaRPr>
          </a:p>
        </p:txBody>
      </p:sp>
      <p:sp>
        <p:nvSpPr>
          <p:cNvPr id="522390" name="Rectangle 150"/>
          <p:cNvSpPr>
            <a:spLocks noChangeArrowheads="1"/>
          </p:cNvSpPr>
          <p:nvPr/>
        </p:nvSpPr>
        <p:spPr bwMode="auto">
          <a:xfrm>
            <a:off x="3643314" y="4652964"/>
            <a:ext cx="41678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HCOH</a:t>
            </a:r>
            <a:endParaRPr lang="en-GB" b="1">
              <a:cs typeface="Arial" charset="0"/>
            </a:endParaRPr>
          </a:p>
        </p:txBody>
      </p:sp>
      <p:sp>
        <p:nvSpPr>
          <p:cNvPr id="522391" name="Rectangle 151"/>
          <p:cNvSpPr>
            <a:spLocks noChangeArrowheads="1"/>
          </p:cNvSpPr>
          <p:nvPr/>
        </p:nvSpPr>
        <p:spPr bwMode="auto">
          <a:xfrm>
            <a:off x="3749676" y="5345114"/>
            <a:ext cx="20518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CH</a:t>
            </a:r>
            <a:endParaRPr lang="en-GB" b="1">
              <a:cs typeface="Arial" charset="0"/>
            </a:endParaRPr>
          </a:p>
        </p:txBody>
      </p:sp>
      <p:sp>
        <p:nvSpPr>
          <p:cNvPr id="522392" name="Rectangle 152"/>
          <p:cNvSpPr>
            <a:spLocks noChangeArrowheads="1"/>
          </p:cNvSpPr>
          <p:nvPr/>
        </p:nvSpPr>
        <p:spPr bwMode="auto">
          <a:xfrm>
            <a:off x="3956051" y="5410201"/>
            <a:ext cx="64120"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900" b="1">
                <a:solidFill>
                  <a:srgbClr val="000000"/>
                </a:solidFill>
                <a:latin typeface="Helvetica" charset="0"/>
                <a:cs typeface="Arial" charset="0"/>
              </a:rPr>
              <a:t>2</a:t>
            </a:r>
            <a:endParaRPr lang="en-GB" b="1">
              <a:cs typeface="Arial" charset="0"/>
            </a:endParaRPr>
          </a:p>
        </p:txBody>
      </p:sp>
      <p:sp>
        <p:nvSpPr>
          <p:cNvPr id="522393" name="Rectangle 153"/>
          <p:cNvSpPr>
            <a:spLocks noChangeArrowheads="1"/>
          </p:cNvSpPr>
          <p:nvPr/>
        </p:nvSpPr>
        <p:spPr bwMode="auto">
          <a:xfrm>
            <a:off x="4006850" y="5345114"/>
            <a:ext cx="211596"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OH</a:t>
            </a:r>
            <a:endParaRPr lang="en-GB" b="1">
              <a:cs typeface="Arial" charset="0"/>
            </a:endParaRPr>
          </a:p>
        </p:txBody>
      </p:sp>
      <p:sp>
        <p:nvSpPr>
          <p:cNvPr id="522394" name="Rectangle 154"/>
          <p:cNvSpPr>
            <a:spLocks noChangeArrowheads="1"/>
          </p:cNvSpPr>
          <p:nvPr/>
        </p:nvSpPr>
        <p:spPr bwMode="auto">
          <a:xfrm>
            <a:off x="3538538" y="4316414"/>
            <a:ext cx="41678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HOCH</a:t>
            </a:r>
            <a:endParaRPr lang="en-GB" b="1">
              <a:cs typeface="Arial" charset="0"/>
            </a:endParaRPr>
          </a:p>
        </p:txBody>
      </p:sp>
      <p:sp>
        <p:nvSpPr>
          <p:cNvPr id="522395" name="Rectangle 155"/>
          <p:cNvSpPr>
            <a:spLocks noChangeArrowheads="1"/>
          </p:cNvSpPr>
          <p:nvPr/>
        </p:nvSpPr>
        <p:spPr bwMode="auto">
          <a:xfrm>
            <a:off x="5213350" y="4630739"/>
            <a:ext cx="10900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O</a:t>
            </a:r>
            <a:endParaRPr lang="en-GB" b="1">
              <a:cs typeface="Arial" charset="0"/>
            </a:endParaRPr>
          </a:p>
        </p:txBody>
      </p:sp>
      <p:sp>
        <p:nvSpPr>
          <p:cNvPr id="522396" name="Rectangle 156"/>
          <p:cNvSpPr>
            <a:spLocks noChangeArrowheads="1"/>
          </p:cNvSpPr>
          <p:nvPr/>
        </p:nvSpPr>
        <p:spPr bwMode="auto">
          <a:xfrm>
            <a:off x="5138739" y="3624264"/>
            <a:ext cx="20518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NH</a:t>
            </a:r>
            <a:endParaRPr lang="en-GB" b="1">
              <a:cs typeface="Arial" charset="0"/>
            </a:endParaRPr>
          </a:p>
        </p:txBody>
      </p:sp>
      <p:sp>
        <p:nvSpPr>
          <p:cNvPr id="522397" name="Rectangle 157"/>
          <p:cNvSpPr>
            <a:spLocks noChangeArrowheads="1"/>
          </p:cNvSpPr>
          <p:nvPr/>
        </p:nvSpPr>
        <p:spPr bwMode="auto">
          <a:xfrm>
            <a:off x="5614988" y="3624264"/>
            <a:ext cx="7694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Symbol" pitchFamily="18" charset="2"/>
                <a:cs typeface="Arial" charset="0"/>
              </a:rPr>
              <a:t>b</a:t>
            </a:r>
            <a:endParaRPr lang="en-GB" b="1">
              <a:cs typeface="Arial" charset="0"/>
            </a:endParaRPr>
          </a:p>
        </p:txBody>
      </p:sp>
      <p:sp>
        <p:nvSpPr>
          <p:cNvPr id="522398" name="Rectangle 158"/>
          <p:cNvSpPr>
            <a:spLocks noChangeArrowheads="1"/>
          </p:cNvSpPr>
          <p:nvPr/>
        </p:nvSpPr>
        <p:spPr bwMode="auto">
          <a:xfrm>
            <a:off x="5694363" y="3624264"/>
            <a:ext cx="10259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A</a:t>
            </a:r>
            <a:endParaRPr lang="en-GB" b="1">
              <a:cs typeface="Arial" charset="0"/>
            </a:endParaRPr>
          </a:p>
        </p:txBody>
      </p:sp>
      <p:sp>
        <p:nvSpPr>
          <p:cNvPr id="522399" name="Rectangle 159"/>
          <p:cNvSpPr>
            <a:spLocks noChangeArrowheads="1"/>
          </p:cNvSpPr>
          <p:nvPr/>
        </p:nvSpPr>
        <p:spPr bwMode="auto">
          <a:xfrm>
            <a:off x="4629149" y="3624264"/>
            <a:ext cx="10259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H</a:t>
            </a:r>
            <a:endParaRPr lang="en-GB" b="1">
              <a:cs typeface="Arial" charset="0"/>
            </a:endParaRPr>
          </a:p>
        </p:txBody>
      </p:sp>
      <p:sp>
        <p:nvSpPr>
          <p:cNvPr id="522400" name="Rectangle 160"/>
          <p:cNvSpPr>
            <a:spLocks noChangeArrowheads="1"/>
          </p:cNvSpPr>
          <p:nvPr/>
        </p:nvSpPr>
        <p:spPr bwMode="auto">
          <a:xfrm>
            <a:off x="4730751" y="3689351"/>
            <a:ext cx="64120"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900" b="1">
                <a:solidFill>
                  <a:srgbClr val="000000"/>
                </a:solidFill>
                <a:latin typeface="Helvetica" charset="0"/>
                <a:cs typeface="Arial" charset="0"/>
              </a:rPr>
              <a:t>2</a:t>
            </a:r>
            <a:endParaRPr lang="en-GB" b="1">
              <a:cs typeface="Arial" charset="0"/>
            </a:endParaRPr>
          </a:p>
        </p:txBody>
      </p:sp>
      <p:sp>
        <p:nvSpPr>
          <p:cNvPr id="522401" name="Rectangle 161"/>
          <p:cNvSpPr>
            <a:spLocks noChangeArrowheads="1"/>
          </p:cNvSpPr>
          <p:nvPr/>
        </p:nvSpPr>
        <p:spPr bwMode="auto">
          <a:xfrm>
            <a:off x="4787900" y="3624264"/>
            <a:ext cx="10259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C</a:t>
            </a:r>
            <a:endParaRPr lang="en-GB" b="1">
              <a:cs typeface="Arial" charset="0"/>
            </a:endParaRPr>
          </a:p>
        </p:txBody>
      </p:sp>
      <p:sp>
        <p:nvSpPr>
          <p:cNvPr id="522402" name="Rectangle 162"/>
          <p:cNvSpPr>
            <a:spLocks noChangeArrowheads="1"/>
          </p:cNvSpPr>
          <p:nvPr/>
        </p:nvSpPr>
        <p:spPr bwMode="auto">
          <a:xfrm>
            <a:off x="4765675" y="3973514"/>
            <a:ext cx="314189"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COH</a:t>
            </a:r>
            <a:endParaRPr lang="en-GB" b="1">
              <a:cs typeface="Arial" charset="0"/>
            </a:endParaRPr>
          </a:p>
        </p:txBody>
      </p:sp>
      <p:sp>
        <p:nvSpPr>
          <p:cNvPr id="522403" name="Rectangle 163"/>
          <p:cNvSpPr>
            <a:spLocks noChangeArrowheads="1"/>
          </p:cNvSpPr>
          <p:nvPr/>
        </p:nvSpPr>
        <p:spPr bwMode="auto">
          <a:xfrm>
            <a:off x="4679951" y="5003801"/>
            <a:ext cx="20518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HC</a:t>
            </a:r>
            <a:endParaRPr lang="en-GB" b="1">
              <a:cs typeface="Arial" charset="0"/>
            </a:endParaRPr>
          </a:p>
        </p:txBody>
      </p:sp>
      <p:sp>
        <p:nvSpPr>
          <p:cNvPr id="522404" name="Rectangle 164"/>
          <p:cNvSpPr>
            <a:spLocks noChangeArrowheads="1"/>
          </p:cNvSpPr>
          <p:nvPr/>
        </p:nvSpPr>
        <p:spPr bwMode="auto">
          <a:xfrm>
            <a:off x="4679951" y="4652964"/>
            <a:ext cx="41678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HCOH</a:t>
            </a:r>
            <a:endParaRPr lang="en-GB" b="1">
              <a:cs typeface="Arial" charset="0"/>
            </a:endParaRPr>
          </a:p>
        </p:txBody>
      </p:sp>
      <p:sp>
        <p:nvSpPr>
          <p:cNvPr id="522405" name="Rectangle 165"/>
          <p:cNvSpPr>
            <a:spLocks noChangeArrowheads="1"/>
          </p:cNvSpPr>
          <p:nvPr/>
        </p:nvSpPr>
        <p:spPr bwMode="auto">
          <a:xfrm>
            <a:off x="4783139" y="5345114"/>
            <a:ext cx="20518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CH</a:t>
            </a:r>
            <a:endParaRPr lang="en-GB" b="1">
              <a:cs typeface="Arial" charset="0"/>
            </a:endParaRPr>
          </a:p>
        </p:txBody>
      </p:sp>
      <p:sp>
        <p:nvSpPr>
          <p:cNvPr id="522406" name="Rectangle 166"/>
          <p:cNvSpPr>
            <a:spLocks noChangeArrowheads="1"/>
          </p:cNvSpPr>
          <p:nvPr/>
        </p:nvSpPr>
        <p:spPr bwMode="auto">
          <a:xfrm>
            <a:off x="4989514" y="5410201"/>
            <a:ext cx="64120"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900" b="1">
                <a:solidFill>
                  <a:srgbClr val="000000"/>
                </a:solidFill>
                <a:latin typeface="Helvetica" charset="0"/>
                <a:cs typeface="Arial" charset="0"/>
              </a:rPr>
              <a:t>2</a:t>
            </a:r>
            <a:endParaRPr lang="en-GB" b="1">
              <a:cs typeface="Arial" charset="0"/>
            </a:endParaRPr>
          </a:p>
        </p:txBody>
      </p:sp>
      <p:sp>
        <p:nvSpPr>
          <p:cNvPr id="522407" name="Rectangle 167"/>
          <p:cNvSpPr>
            <a:spLocks noChangeArrowheads="1"/>
          </p:cNvSpPr>
          <p:nvPr/>
        </p:nvSpPr>
        <p:spPr bwMode="auto">
          <a:xfrm>
            <a:off x="5041900" y="5345114"/>
            <a:ext cx="211596"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OH</a:t>
            </a:r>
            <a:endParaRPr lang="en-GB" b="1">
              <a:cs typeface="Arial" charset="0"/>
            </a:endParaRPr>
          </a:p>
        </p:txBody>
      </p:sp>
      <p:sp>
        <p:nvSpPr>
          <p:cNvPr id="522408" name="Rectangle 168"/>
          <p:cNvSpPr>
            <a:spLocks noChangeArrowheads="1"/>
          </p:cNvSpPr>
          <p:nvPr/>
        </p:nvSpPr>
        <p:spPr bwMode="auto">
          <a:xfrm>
            <a:off x="4572002" y="4316414"/>
            <a:ext cx="41678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HOCH</a:t>
            </a:r>
            <a:endParaRPr lang="en-GB" b="1">
              <a:cs typeface="Arial" charset="0"/>
            </a:endParaRPr>
          </a:p>
        </p:txBody>
      </p:sp>
      <p:sp>
        <p:nvSpPr>
          <p:cNvPr id="522409" name="Rectangle 169"/>
          <p:cNvSpPr>
            <a:spLocks noChangeArrowheads="1"/>
          </p:cNvSpPr>
          <p:nvPr/>
        </p:nvSpPr>
        <p:spPr bwMode="auto">
          <a:xfrm>
            <a:off x="4213225" y="793751"/>
            <a:ext cx="10259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N</a:t>
            </a:r>
            <a:endParaRPr lang="en-GB" b="1">
              <a:cs typeface="Arial" charset="0"/>
            </a:endParaRPr>
          </a:p>
        </p:txBody>
      </p:sp>
      <p:sp>
        <p:nvSpPr>
          <p:cNvPr id="522410" name="Rectangle 170"/>
          <p:cNvSpPr>
            <a:spLocks noChangeArrowheads="1"/>
          </p:cNvSpPr>
          <p:nvPr/>
        </p:nvSpPr>
        <p:spPr bwMode="auto">
          <a:xfrm>
            <a:off x="3722688" y="793751"/>
            <a:ext cx="20518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HC</a:t>
            </a:r>
            <a:endParaRPr lang="en-GB" b="1">
              <a:cs typeface="Arial" charset="0"/>
            </a:endParaRPr>
          </a:p>
        </p:txBody>
      </p:sp>
      <p:sp>
        <p:nvSpPr>
          <p:cNvPr id="522411" name="Rectangle 171"/>
          <p:cNvSpPr>
            <a:spLocks noChangeArrowheads="1"/>
          </p:cNvSpPr>
          <p:nvPr/>
        </p:nvSpPr>
        <p:spPr bwMode="auto">
          <a:xfrm>
            <a:off x="3714751" y="1144589"/>
            <a:ext cx="41678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HCOH</a:t>
            </a:r>
            <a:endParaRPr lang="en-GB" b="1">
              <a:cs typeface="Arial" charset="0"/>
            </a:endParaRPr>
          </a:p>
        </p:txBody>
      </p:sp>
      <p:sp>
        <p:nvSpPr>
          <p:cNvPr id="522412" name="Rectangle 172"/>
          <p:cNvSpPr>
            <a:spLocks noChangeArrowheads="1"/>
          </p:cNvSpPr>
          <p:nvPr/>
        </p:nvSpPr>
        <p:spPr bwMode="auto">
          <a:xfrm>
            <a:off x="3727451" y="2178051"/>
            <a:ext cx="41678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HCOH</a:t>
            </a:r>
            <a:endParaRPr lang="en-GB" b="1">
              <a:cs typeface="Arial" charset="0"/>
            </a:endParaRPr>
          </a:p>
        </p:txBody>
      </p:sp>
      <p:sp>
        <p:nvSpPr>
          <p:cNvPr id="522413" name="Rectangle 173"/>
          <p:cNvSpPr>
            <a:spLocks noChangeArrowheads="1"/>
          </p:cNvSpPr>
          <p:nvPr/>
        </p:nvSpPr>
        <p:spPr bwMode="auto">
          <a:xfrm>
            <a:off x="3727451" y="1824039"/>
            <a:ext cx="41678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HCOH</a:t>
            </a:r>
            <a:endParaRPr lang="en-GB" b="1">
              <a:cs typeface="Arial" charset="0"/>
            </a:endParaRPr>
          </a:p>
        </p:txBody>
      </p:sp>
      <p:sp>
        <p:nvSpPr>
          <p:cNvPr id="522414" name="Rectangle 174"/>
          <p:cNvSpPr>
            <a:spLocks noChangeArrowheads="1"/>
          </p:cNvSpPr>
          <p:nvPr/>
        </p:nvSpPr>
        <p:spPr bwMode="auto">
          <a:xfrm>
            <a:off x="3832225" y="2516189"/>
            <a:ext cx="20518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CH</a:t>
            </a:r>
            <a:endParaRPr lang="en-GB" b="1">
              <a:cs typeface="Arial" charset="0"/>
            </a:endParaRPr>
          </a:p>
        </p:txBody>
      </p:sp>
      <p:sp>
        <p:nvSpPr>
          <p:cNvPr id="522415" name="Rectangle 175"/>
          <p:cNvSpPr>
            <a:spLocks noChangeArrowheads="1"/>
          </p:cNvSpPr>
          <p:nvPr/>
        </p:nvSpPr>
        <p:spPr bwMode="auto">
          <a:xfrm>
            <a:off x="4033839" y="2581276"/>
            <a:ext cx="64120"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900" b="1">
                <a:solidFill>
                  <a:srgbClr val="000000"/>
                </a:solidFill>
                <a:latin typeface="Helvetica" charset="0"/>
                <a:cs typeface="Arial" charset="0"/>
              </a:rPr>
              <a:t>2</a:t>
            </a:r>
            <a:endParaRPr lang="en-GB" b="1">
              <a:cs typeface="Arial" charset="0"/>
            </a:endParaRPr>
          </a:p>
        </p:txBody>
      </p:sp>
      <p:sp>
        <p:nvSpPr>
          <p:cNvPr id="522416" name="Rectangle 176"/>
          <p:cNvSpPr>
            <a:spLocks noChangeArrowheads="1"/>
          </p:cNvSpPr>
          <p:nvPr/>
        </p:nvSpPr>
        <p:spPr bwMode="auto">
          <a:xfrm>
            <a:off x="4086226" y="2516189"/>
            <a:ext cx="211596"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OH</a:t>
            </a:r>
            <a:endParaRPr lang="en-GB" b="1">
              <a:cs typeface="Arial" charset="0"/>
            </a:endParaRPr>
          </a:p>
        </p:txBody>
      </p:sp>
      <p:sp>
        <p:nvSpPr>
          <p:cNvPr id="522417" name="Rectangle 177"/>
          <p:cNvSpPr>
            <a:spLocks noChangeArrowheads="1"/>
          </p:cNvSpPr>
          <p:nvPr/>
        </p:nvSpPr>
        <p:spPr bwMode="auto">
          <a:xfrm>
            <a:off x="3617914" y="1485901"/>
            <a:ext cx="41678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HOCH</a:t>
            </a:r>
            <a:endParaRPr lang="en-GB" b="1">
              <a:cs typeface="Arial" charset="0"/>
            </a:endParaRPr>
          </a:p>
        </p:txBody>
      </p:sp>
      <p:sp>
        <p:nvSpPr>
          <p:cNvPr id="522418" name="Rectangle 178"/>
          <p:cNvSpPr>
            <a:spLocks noChangeArrowheads="1"/>
          </p:cNvSpPr>
          <p:nvPr/>
        </p:nvSpPr>
        <p:spPr bwMode="auto">
          <a:xfrm>
            <a:off x="5268913" y="1135064"/>
            <a:ext cx="10259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C</a:t>
            </a:r>
            <a:endParaRPr lang="en-GB" b="1">
              <a:cs typeface="Arial" charset="0"/>
            </a:endParaRPr>
          </a:p>
        </p:txBody>
      </p:sp>
      <p:sp>
        <p:nvSpPr>
          <p:cNvPr id="522419" name="Rectangle 179"/>
          <p:cNvSpPr>
            <a:spLocks noChangeArrowheads="1"/>
          </p:cNvSpPr>
          <p:nvPr/>
        </p:nvSpPr>
        <p:spPr bwMode="auto">
          <a:xfrm>
            <a:off x="5175251" y="2178051"/>
            <a:ext cx="41678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HCOH</a:t>
            </a:r>
            <a:endParaRPr lang="en-GB" b="1">
              <a:cs typeface="Arial" charset="0"/>
            </a:endParaRPr>
          </a:p>
        </p:txBody>
      </p:sp>
      <p:sp>
        <p:nvSpPr>
          <p:cNvPr id="522420" name="Rectangle 180"/>
          <p:cNvSpPr>
            <a:spLocks noChangeArrowheads="1"/>
          </p:cNvSpPr>
          <p:nvPr/>
        </p:nvSpPr>
        <p:spPr bwMode="auto">
          <a:xfrm>
            <a:off x="5175251" y="1824039"/>
            <a:ext cx="41678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HCOH</a:t>
            </a:r>
            <a:endParaRPr lang="en-GB" b="1">
              <a:cs typeface="Arial" charset="0"/>
            </a:endParaRPr>
          </a:p>
        </p:txBody>
      </p:sp>
      <p:sp>
        <p:nvSpPr>
          <p:cNvPr id="522421" name="Rectangle 181"/>
          <p:cNvSpPr>
            <a:spLocks noChangeArrowheads="1"/>
          </p:cNvSpPr>
          <p:nvPr/>
        </p:nvSpPr>
        <p:spPr bwMode="auto">
          <a:xfrm>
            <a:off x="5278437" y="2516189"/>
            <a:ext cx="20518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CH</a:t>
            </a:r>
            <a:endParaRPr lang="en-GB" b="1">
              <a:cs typeface="Arial" charset="0"/>
            </a:endParaRPr>
          </a:p>
        </p:txBody>
      </p:sp>
      <p:sp>
        <p:nvSpPr>
          <p:cNvPr id="522422" name="Rectangle 182"/>
          <p:cNvSpPr>
            <a:spLocks noChangeArrowheads="1"/>
          </p:cNvSpPr>
          <p:nvPr/>
        </p:nvSpPr>
        <p:spPr bwMode="auto">
          <a:xfrm>
            <a:off x="5480051" y="2581276"/>
            <a:ext cx="64120"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900" b="1">
                <a:solidFill>
                  <a:srgbClr val="000000"/>
                </a:solidFill>
                <a:latin typeface="Helvetica" charset="0"/>
                <a:cs typeface="Arial" charset="0"/>
              </a:rPr>
              <a:t>2</a:t>
            </a:r>
            <a:endParaRPr lang="en-GB" b="1">
              <a:cs typeface="Arial" charset="0"/>
            </a:endParaRPr>
          </a:p>
        </p:txBody>
      </p:sp>
      <p:sp>
        <p:nvSpPr>
          <p:cNvPr id="522423" name="Rectangle 183"/>
          <p:cNvSpPr>
            <a:spLocks noChangeArrowheads="1"/>
          </p:cNvSpPr>
          <p:nvPr/>
        </p:nvSpPr>
        <p:spPr bwMode="auto">
          <a:xfrm>
            <a:off x="5530850" y="2516189"/>
            <a:ext cx="211596"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OH</a:t>
            </a:r>
            <a:endParaRPr lang="en-GB" b="1">
              <a:cs typeface="Arial" charset="0"/>
            </a:endParaRPr>
          </a:p>
        </p:txBody>
      </p:sp>
      <p:sp>
        <p:nvSpPr>
          <p:cNvPr id="522424" name="Rectangle 184"/>
          <p:cNvSpPr>
            <a:spLocks noChangeArrowheads="1"/>
          </p:cNvSpPr>
          <p:nvPr/>
        </p:nvSpPr>
        <p:spPr bwMode="auto">
          <a:xfrm>
            <a:off x="5064126" y="1485901"/>
            <a:ext cx="41678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HOCH</a:t>
            </a:r>
            <a:endParaRPr lang="en-GB" b="1">
              <a:cs typeface="Arial" charset="0"/>
            </a:endParaRPr>
          </a:p>
        </p:txBody>
      </p:sp>
      <p:sp>
        <p:nvSpPr>
          <p:cNvPr id="522425" name="Rectangle 185"/>
          <p:cNvSpPr>
            <a:spLocks noChangeArrowheads="1"/>
          </p:cNvSpPr>
          <p:nvPr/>
        </p:nvSpPr>
        <p:spPr bwMode="auto">
          <a:xfrm>
            <a:off x="5607051" y="1363664"/>
            <a:ext cx="10259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H</a:t>
            </a:r>
            <a:endParaRPr lang="en-GB" b="1">
              <a:cs typeface="Arial" charset="0"/>
            </a:endParaRPr>
          </a:p>
        </p:txBody>
      </p:sp>
      <p:sp>
        <p:nvSpPr>
          <p:cNvPr id="522426" name="Rectangle 186"/>
          <p:cNvSpPr>
            <a:spLocks noChangeArrowheads="1"/>
          </p:cNvSpPr>
          <p:nvPr/>
        </p:nvSpPr>
        <p:spPr bwMode="auto">
          <a:xfrm>
            <a:off x="5708651" y="1341439"/>
            <a:ext cx="67326"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900" b="1">
                <a:solidFill>
                  <a:srgbClr val="000000"/>
                </a:solidFill>
                <a:latin typeface="Helvetica" charset="0"/>
                <a:cs typeface="Arial" charset="0"/>
              </a:rPr>
              <a:t>+</a:t>
            </a:r>
            <a:endParaRPr lang="en-GB" b="1">
              <a:cs typeface="Arial" charset="0"/>
            </a:endParaRPr>
          </a:p>
        </p:txBody>
      </p:sp>
      <p:sp>
        <p:nvSpPr>
          <p:cNvPr id="522427" name="Rectangle 187"/>
          <p:cNvSpPr>
            <a:spLocks noChangeArrowheads="1"/>
          </p:cNvSpPr>
          <p:nvPr/>
        </p:nvSpPr>
        <p:spPr bwMode="auto">
          <a:xfrm>
            <a:off x="5516563" y="4175126"/>
            <a:ext cx="10259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H</a:t>
            </a:r>
            <a:endParaRPr lang="en-GB" b="1">
              <a:cs typeface="Arial" charset="0"/>
            </a:endParaRPr>
          </a:p>
        </p:txBody>
      </p:sp>
      <p:sp>
        <p:nvSpPr>
          <p:cNvPr id="522428" name="Rectangle 188"/>
          <p:cNvSpPr>
            <a:spLocks noChangeArrowheads="1"/>
          </p:cNvSpPr>
          <p:nvPr/>
        </p:nvSpPr>
        <p:spPr bwMode="auto">
          <a:xfrm>
            <a:off x="5619751" y="4152901"/>
            <a:ext cx="67326"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900" b="1">
                <a:solidFill>
                  <a:srgbClr val="000000"/>
                </a:solidFill>
                <a:latin typeface="Helvetica" charset="0"/>
                <a:cs typeface="Arial" charset="0"/>
              </a:rPr>
              <a:t>+</a:t>
            </a:r>
            <a:endParaRPr lang="en-GB" b="1">
              <a:cs typeface="Arial" charset="0"/>
            </a:endParaRPr>
          </a:p>
        </p:txBody>
      </p:sp>
      <p:sp>
        <p:nvSpPr>
          <p:cNvPr id="522429" name="Rectangle 189"/>
          <p:cNvSpPr>
            <a:spLocks noChangeArrowheads="1"/>
          </p:cNvSpPr>
          <p:nvPr/>
        </p:nvSpPr>
        <p:spPr bwMode="auto">
          <a:xfrm>
            <a:off x="6575426" y="4630739"/>
            <a:ext cx="10900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O</a:t>
            </a:r>
            <a:endParaRPr lang="en-GB" b="1">
              <a:cs typeface="Arial" charset="0"/>
            </a:endParaRPr>
          </a:p>
        </p:txBody>
      </p:sp>
      <p:sp>
        <p:nvSpPr>
          <p:cNvPr id="522430" name="Rectangle 190"/>
          <p:cNvSpPr>
            <a:spLocks noChangeArrowheads="1"/>
          </p:cNvSpPr>
          <p:nvPr/>
        </p:nvSpPr>
        <p:spPr bwMode="auto">
          <a:xfrm>
            <a:off x="6461125" y="3624264"/>
            <a:ext cx="10259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N</a:t>
            </a:r>
            <a:endParaRPr lang="en-GB" b="1">
              <a:cs typeface="Arial" charset="0"/>
            </a:endParaRPr>
          </a:p>
        </p:txBody>
      </p:sp>
      <p:sp>
        <p:nvSpPr>
          <p:cNvPr id="522431" name="Rectangle 191"/>
          <p:cNvSpPr>
            <a:spLocks noChangeArrowheads="1"/>
          </p:cNvSpPr>
          <p:nvPr/>
        </p:nvSpPr>
        <p:spPr bwMode="auto">
          <a:xfrm>
            <a:off x="6562726" y="3602039"/>
            <a:ext cx="67326"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900" b="1">
                <a:solidFill>
                  <a:srgbClr val="000000"/>
                </a:solidFill>
                <a:latin typeface="Helvetica" charset="0"/>
                <a:cs typeface="Arial" charset="0"/>
              </a:rPr>
              <a:t>+</a:t>
            </a:r>
            <a:endParaRPr lang="en-GB" b="1">
              <a:cs typeface="Arial" charset="0"/>
            </a:endParaRPr>
          </a:p>
        </p:txBody>
      </p:sp>
      <p:sp>
        <p:nvSpPr>
          <p:cNvPr id="522432" name="Rectangle 192"/>
          <p:cNvSpPr>
            <a:spLocks noChangeArrowheads="1"/>
          </p:cNvSpPr>
          <p:nvPr/>
        </p:nvSpPr>
        <p:spPr bwMode="auto">
          <a:xfrm>
            <a:off x="6618288" y="3624264"/>
            <a:ext cx="10259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H</a:t>
            </a:r>
            <a:endParaRPr lang="en-GB" b="1">
              <a:cs typeface="Arial" charset="0"/>
            </a:endParaRPr>
          </a:p>
        </p:txBody>
      </p:sp>
      <p:sp>
        <p:nvSpPr>
          <p:cNvPr id="522433" name="Rectangle 193"/>
          <p:cNvSpPr>
            <a:spLocks noChangeArrowheads="1"/>
          </p:cNvSpPr>
          <p:nvPr/>
        </p:nvSpPr>
        <p:spPr bwMode="auto">
          <a:xfrm>
            <a:off x="6719888" y="3697289"/>
            <a:ext cx="64120"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900" b="1">
                <a:solidFill>
                  <a:srgbClr val="000000"/>
                </a:solidFill>
                <a:latin typeface="Helvetica" charset="0"/>
                <a:cs typeface="Arial" charset="0"/>
              </a:rPr>
              <a:t>2</a:t>
            </a:r>
            <a:endParaRPr lang="en-GB" b="1">
              <a:cs typeface="Arial" charset="0"/>
            </a:endParaRPr>
          </a:p>
        </p:txBody>
      </p:sp>
      <p:sp>
        <p:nvSpPr>
          <p:cNvPr id="522434" name="Rectangle 194"/>
          <p:cNvSpPr>
            <a:spLocks noChangeArrowheads="1"/>
          </p:cNvSpPr>
          <p:nvPr/>
        </p:nvSpPr>
        <p:spPr bwMode="auto">
          <a:xfrm>
            <a:off x="6978651" y="3624264"/>
            <a:ext cx="7694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Symbol" pitchFamily="18" charset="2"/>
                <a:cs typeface="Arial" charset="0"/>
              </a:rPr>
              <a:t>b</a:t>
            </a:r>
            <a:endParaRPr lang="en-GB" b="1">
              <a:cs typeface="Arial" charset="0"/>
            </a:endParaRPr>
          </a:p>
        </p:txBody>
      </p:sp>
      <p:sp>
        <p:nvSpPr>
          <p:cNvPr id="522435" name="Rectangle 195"/>
          <p:cNvSpPr>
            <a:spLocks noChangeArrowheads="1"/>
          </p:cNvSpPr>
          <p:nvPr/>
        </p:nvSpPr>
        <p:spPr bwMode="auto">
          <a:xfrm>
            <a:off x="7054851" y="3624264"/>
            <a:ext cx="10259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A</a:t>
            </a:r>
            <a:endParaRPr lang="en-GB" b="1">
              <a:cs typeface="Arial" charset="0"/>
            </a:endParaRPr>
          </a:p>
        </p:txBody>
      </p:sp>
      <p:sp>
        <p:nvSpPr>
          <p:cNvPr id="522436" name="Rectangle 196"/>
          <p:cNvSpPr>
            <a:spLocks noChangeArrowheads="1"/>
          </p:cNvSpPr>
          <p:nvPr/>
        </p:nvSpPr>
        <p:spPr bwMode="auto">
          <a:xfrm>
            <a:off x="5975351" y="3624264"/>
            <a:ext cx="10259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H</a:t>
            </a:r>
            <a:endParaRPr lang="en-GB" b="1">
              <a:cs typeface="Arial" charset="0"/>
            </a:endParaRPr>
          </a:p>
        </p:txBody>
      </p:sp>
      <p:sp>
        <p:nvSpPr>
          <p:cNvPr id="522437" name="Rectangle 197"/>
          <p:cNvSpPr>
            <a:spLocks noChangeArrowheads="1"/>
          </p:cNvSpPr>
          <p:nvPr/>
        </p:nvSpPr>
        <p:spPr bwMode="auto">
          <a:xfrm>
            <a:off x="6075363" y="3689351"/>
            <a:ext cx="64120"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900" b="1">
                <a:solidFill>
                  <a:srgbClr val="000000"/>
                </a:solidFill>
                <a:latin typeface="Helvetica" charset="0"/>
                <a:cs typeface="Arial" charset="0"/>
              </a:rPr>
              <a:t>2</a:t>
            </a:r>
            <a:endParaRPr lang="en-GB" b="1">
              <a:cs typeface="Arial" charset="0"/>
            </a:endParaRPr>
          </a:p>
        </p:txBody>
      </p:sp>
      <p:sp>
        <p:nvSpPr>
          <p:cNvPr id="522438" name="Rectangle 198"/>
          <p:cNvSpPr>
            <a:spLocks noChangeArrowheads="1"/>
          </p:cNvSpPr>
          <p:nvPr/>
        </p:nvSpPr>
        <p:spPr bwMode="auto">
          <a:xfrm>
            <a:off x="6127751" y="3624264"/>
            <a:ext cx="10259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C</a:t>
            </a:r>
            <a:endParaRPr lang="en-GB" b="1">
              <a:cs typeface="Arial" charset="0"/>
            </a:endParaRPr>
          </a:p>
        </p:txBody>
      </p:sp>
      <p:sp>
        <p:nvSpPr>
          <p:cNvPr id="522439" name="Rectangle 199"/>
          <p:cNvSpPr>
            <a:spLocks noChangeArrowheads="1"/>
          </p:cNvSpPr>
          <p:nvPr/>
        </p:nvSpPr>
        <p:spPr bwMode="auto">
          <a:xfrm>
            <a:off x="6127750" y="3973514"/>
            <a:ext cx="314189"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COH</a:t>
            </a:r>
            <a:endParaRPr lang="en-GB" b="1">
              <a:cs typeface="Arial" charset="0"/>
            </a:endParaRPr>
          </a:p>
        </p:txBody>
      </p:sp>
      <p:sp>
        <p:nvSpPr>
          <p:cNvPr id="522440" name="Rectangle 200"/>
          <p:cNvSpPr>
            <a:spLocks noChangeArrowheads="1"/>
          </p:cNvSpPr>
          <p:nvPr/>
        </p:nvSpPr>
        <p:spPr bwMode="auto">
          <a:xfrm>
            <a:off x="6040439" y="5003801"/>
            <a:ext cx="20518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HC</a:t>
            </a:r>
            <a:endParaRPr lang="en-GB" b="1">
              <a:cs typeface="Arial" charset="0"/>
            </a:endParaRPr>
          </a:p>
        </p:txBody>
      </p:sp>
      <p:sp>
        <p:nvSpPr>
          <p:cNvPr id="522441" name="Rectangle 201"/>
          <p:cNvSpPr>
            <a:spLocks noChangeArrowheads="1"/>
          </p:cNvSpPr>
          <p:nvPr/>
        </p:nvSpPr>
        <p:spPr bwMode="auto">
          <a:xfrm>
            <a:off x="6040438" y="4652964"/>
            <a:ext cx="41678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HCOH</a:t>
            </a:r>
            <a:endParaRPr lang="en-GB" b="1">
              <a:cs typeface="Arial" charset="0"/>
            </a:endParaRPr>
          </a:p>
        </p:txBody>
      </p:sp>
      <p:sp>
        <p:nvSpPr>
          <p:cNvPr id="522442" name="Rectangle 202"/>
          <p:cNvSpPr>
            <a:spLocks noChangeArrowheads="1"/>
          </p:cNvSpPr>
          <p:nvPr/>
        </p:nvSpPr>
        <p:spPr bwMode="auto">
          <a:xfrm>
            <a:off x="6145213" y="5345114"/>
            <a:ext cx="20518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CH</a:t>
            </a:r>
            <a:endParaRPr lang="en-GB" b="1">
              <a:cs typeface="Arial" charset="0"/>
            </a:endParaRPr>
          </a:p>
        </p:txBody>
      </p:sp>
      <p:sp>
        <p:nvSpPr>
          <p:cNvPr id="522443" name="Rectangle 203"/>
          <p:cNvSpPr>
            <a:spLocks noChangeArrowheads="1"/>
          </p:cNvSpPr>
          <p:nvPr/>
        </p:nvSpPr>
        <p:spPr bwMode="auto">
          <a:xfrm>
            <a:off x="6346826" y="5410201"/>
            <a:ext cx="64120"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900" b="1">
                <a:solidFill>
                  <a:srgbClr val="000000"/>
                </a:solidFill>
                <a:latin typeface="Helvetica" charset="0"/>
                <a:cs typeface="Arial" charset="0"/>
              </a:rPr>
              <a:t>2</a:t>
            </a:r>
            <a:endParaRPr lang="en-GB" b="1">
              <a:cs typeface="Arial" charset="0"/>
            </a:endParaRPr>
          </a:p>
        </p:txBody>
      </p:sp>
      <p:sp>
        <p:nvSpPr>
          <p:cNvPr id="522444" name="Rectangle 204"/>
          <p:cNvSpPr>
            <a:spLocks noChangeArrowheads="1"/>
          </p:cNvSpPr>
          <p:nvPr/>
        </p:nvSpPr>
        <p:spPr bwMode="auto">
          <a:xfrm>
            <a:off x="6403975" y="5345114"/>
            <a:ext cx="211596"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OH</a:t>
            </a:r>
            <a:endParaRPr lang="en-GB" b="1">
              <a:cs typeface="Arial" charset="0"/>
            </a:endParaRPr>
          </a:p>
        </p:txBody>
      </p:sp>
      <p:sp>
        <p:nvSpPr>
          <p:cNvPr id="522445" name="Rectangle 205"/>
          <p:cNvSpPr>
            <a:spLocks noChangeArrowheads="1"/>
          </p:cNvSpPr>
          <p:nvPr/>
        </p:nvSpPr>
        <p:spPr bwMode="auto">
          <a:xfrm>
            <a:off x="5930902" y="4316414"/>
            <a:ext cx="41678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HOCH</a:t>
            </a:r>
            <a:endParaRPr lang="en-GB" b="1">
              <a:cs typeface="Arial" charset="0"/>
            </a:endParaRPr>
          </a:p>
        </p:txBody>
      </p:sp>
      <p:sp>
        <p:nvSpPr>
          <p:cNvPr id="522446" name="Rectangle 206"/>
          <p:cNvSpPr>
            <a:spLocks noChangeArrowheads="1"/>
          </p:cNvSpPr>
          <p:nvPr/>
        </p:nvSpPr>
        <p:spPr bwMode="auto">
          <a:xfrm>
            <a:off x="5467350" y="2932114"/>
            <a:ext cx="72135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Ketoamine</a:t>
            </a:r>
            <a:endParaRPr lang="en-GB" b="1">
              <a:cs typeface="Arial" charset="0"/>
            </a:endParaRPr>
          </a:p>
        </p:txBody>
      </p:sp>
      <p:sp>
        <p:nvSpPr>
          <p:cNvPr id="522447" name="Rectangle 207"/>
          <p:cNvSpPr>
            <a:spLocks noChangeArrowheads="1"/>
          </p:cNvSpPr>
          <p:nvPr/>
        </p:nvSpPr>
        <p:spPr bwMode="auto">
          <a:xfrm>
            <a:off x="3675065" y="2847976"/>
            <a:ext cx="594715"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Aldimine</a:t>
            </a:r>
            <a:endParaRPr lang="en-GB" b="1">
              <a:cs typeface="Arial" charset="0"/>
            </a:endParaRPr>
          </a:p>
        </p:txBody>
      </p:sp>
      <p:sp>
        <p:nvSpPr>
          <p:cNvPr id="522448" name="Rectangle 208"/>
          <p:cNvSpPr>
            <a:spLocks noChangeArrowheads="1"/>
          </p:cNvSpPr>
          <p:nvPr/>
        </p:nvSpPr>
        <p:spPr bwMode="auto">
          <a:xfrm>
            <a:off x="3675065" y="3014664"/>
            <a:ext cx="844783"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(Schiff base)</a:t>
            </a:r>
            <a:endParaRPr lang="en-GB" b="1">
              <a:cs typeface="Arial" charset="0"/>
            </a:endParaRPr>
          </a:p>
        </p:txBody>
      </p:sp>
      <p:sp>
        <p:nvSpPr>
          <p:cNvPr id="522449" name="Rectangle 209"/>
          <p:cNvSpPr>
            <a:spLocks noChangeArrowheads="1"/>
          </p:cNvSpPr>
          <p:nvPr/>
        </p:nvSpPr>
        <p:spPr bwMode="auto">
          <a:xfrm>
            <a:off x="4598988" y="793751"/>
            <a:ext cx="7694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Symbol" pitchFamily="18" charset="2"/>
                <a:cs typeface="Arial" charset="0"/>
              </a:rPr>
              <a:t>b</a:t>
            </a:r>
            <a:endParaRPr lang="en-GB" b="1">
              <a:cs typeface="Arial" charset="0"/>
            </a:endParaRPr>
          </a:p>
        </p:txBody>
      </p:sp>
      <p:sp>
        <p:nvSpPr>
          <p:cNvPr id="522450" name="Rectangle 210"/>
          <p:cNvSpPr>
            <a:spLocks noChangeArrowheads="1"/>
          </p:cNvSpPr>
          <p:nvPr/>
        </p:nvSpPr>
        <p:spPr bwMode="auto">
          <a:xfrm>
            <a:off x="4673602" y="793751"/>
            <a:ext cx="10259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A</a:t>
            </a:r>
            <a:endParaRPr lang="en-GB" b="1">
              <a:cs typeface="Arial" charset="0"/>
            </a:endParaRPr>
          </a:p>
        </p:txBody>
      </p:sp>
      <p:sp>
        <p:nvSpPr>
          <p:cNvPr id="522451" name="Rectangle 211"/>
          <p:cNvSpPr>
            <a:spLocks noChangeArrowheads="1"/>
          </p:cNvSpPr>
          <p:nvPr/>
        </p:nvSpPr>
        <p:spPr bwMode="auto">
          <a:xfrm>
            <a:off x="5278437" y="793751"/>
            <a:ext cx="20518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CH</a:t>
            </a:r>
            <a:endParaRPr lang="en-GB" b="1">
              <a:cs typeface="Arial" charset="0"/>
            </a:endParaRPr>
          </a:p>
        </p:txBody>
      </p:sp>
      <p:sp>
        <p:nvSpPr>
          <p:cNvPr id="522452" name="Rectangle 212"/>
          <p:cNvSpPr>
            <a:spLocks noChangeArrowheads="1"/>
          </p:cNvSpPr>
          <p:nvPr/>
        </p:nvSpPr>
        <p:spPr bwMode="auto">
          <a:xfrm>
            <a:off x="5480051" y="868364"/>
            <a:ext cx="64120"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900" b="1">
                <a:solidFill>
                  <a:srgbClr val="000000"/>
                </a:solidFill>
                <a:latin typeface="Helvetica" charset="0"/>
                <a:cs typeface="Arial" charset="0"/>
              </a:rPr>
              <a:t>2</a:t>
            </a:r>
            <a:endParaRPr lang="en-GB" b="1">
              <a:cs typeface="Arial" charset="0"/>
            </a:endParaRPr>
          </a:p>
        </p:txBody>
      </p:sp>
      <p:sp>
        <p:nvSpPr>
          <p:cNvPr id="522453" name="Rectangle 213"/>
          <p:cNvSpPr>
            <a:spLocks noChangeArrowheads="1"/>
          </p:cNvSpPr>
          <p:nvPr/>
        </p:nvSpPr>
        <p:spPr bwMode="auto">
          <a:xfrm>
            <a:off x="5537200" y="793751"/>
            <a:ext cx="20518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NH</a:t>
            </a:r>
            <a:endParaRPr lang="en-GB" b="1">
              <a:cs typeface="Arial" charset="0"/>
            </a:endParaRPr>
          </a:p>
        </p:txBody>
      </p:sp>
      <p:sp>
        <p:nvSpPr>
          <p:cNvPr id="522454" name="Rectangle 214"/>
          <p:cNvSpPr>
            <a:spLocks noChangeArrowheads="1"/>
          </p:cNvSpPr>
          <p:nvPr/>
        </p:nvSpPr>
        <p:spPr bwMode="auto">
          <a:xfrm>
            <a:off x="5940425" y="793751"/>
            <a:ext cx="7694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Symbol" pitchFamily="18" charset="2"/>
                <a:cs typeface="Arial" charset="0"/>
              </a:rPr>
              <a:t>b</a:t>
            </a:r>
            <a:endParaRPr lang="en-GB" b="1">
              <a:cs typeface="Arial" charset="0"/>
            </a:endParaRPr>
          </a:p>
        </p:txBody>
      </p:sp>
      <p:sp>
        <p:nvSpPr>
          <p:cNvPr id="522455" name="Rectangle 215"/>
          <p:cNvSpPr>
            <a:spLocks noChangeArrowheads="1"/>
          </p:cNvSpPr>
          <p:nvPr/>
        </p:nvSpPr>
        <p:spPr bwMode="auto">
          <a:xfrm>
            <a:off x="6018214" y="793751"/>
            <a:ext cx="10259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A</a:t>
            </a:r>
            <a:endParaRPr lang="en-GB" b="1">
              <a:cs typeface="Arial" charset="0"/>
            </a:endParaRPr>
          </a:p>
        </p:txBody>
      </p:sp>
      <p:sp>
        <p:nvSpPr>
          <p:cNvPr id="522456" name="Rectangle 216"/>
          <p:cNvSpPr>
            <a:spLocks noChangeArrowheads="1"/>
          </p:cNvSpPr>
          <p:nvPr/>
        </p:nvSpPr>
        <p:spPr bwMode="auto">
          <a:xfrm>
            <a:off x="5641975" y="1135064"/>
            <a:ext cx="10900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O</a:t>
            </a:r>
            <a:endParaRPr lang="en-GB" b="1">
              <a:cs typeface="Arial" charset="0"/>
            </a:endParaRPr>
          </a:p>
        </p:txBody>
      </p:sp>
      <p:sp>
        <p:nvSpPr>
          <p:cNvPr id="522457" name="Rectangle 217"/>
          <p:cNvSpPr>
            <a:spLocks noChangeArrowheads="1"/>
          </p:cNvSpPr>
          <p:nvPr/>
        </p:nvSpPr>
        <p:spPr bwMode="auto">
          <a:xfrm>
            <a:off x="6242051" y="1135064"/>
            <a:ext cx="10259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C</a:t>
            </a:r>
            <a:endParaRPr lang="en-GB" b="1">
              <a:cs typeface="Arial" charset="0"/>
            </a:endParaRPr>
          </a:p>
        </p:txBody>
      </p:sp>
      <p:sp>
        <p:nvSpPr>
          <p:cNvPr id="522458" name="Rectangle 218"/>
          <p:cNvSpPr>
            <a:spLocks noChangeArrowheads="1"/>
          </p:cNvSpPr>
          <p:nvPr/>
        </p:nvSpPr>
        <p:spPr bwMode="auto">
          <a:xfrm>
            <a:off x="6140451" y="2178051"/>
            <a:ext cx="41678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HCOH</a:t>
            </a:r>
            <a:endParaRPr lang="en-GB" b="1">
              <a:cs typeface="Arial" charset="0"/>
            </a:endParaRPr>
          </a:p>
        </p:txBody>
      </p:sp>
      <p:sp>
        <p:nvSpPr>
          <p:cNvPr id="522459" name="Rectangle 219"/>
          <p:cNvSpPr>
            <a:spLocks noChangeArrowheads="1"/>
          </p:cNvSpPr>
          <p:nvPr/>
        </p:nvSpPr>
        <p:spPr bwMode="auto">
          <a:xfrm>
            <a:off x="6140451" y="1824039"/>
            <a:ext cx="41678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HCOH</a:t>
            </a:r>
            <a:endParaRPr lang="en-GB" b="1">
              <a:cs typeface="Arial" charset="0"/>
            </a:endParaRPr>
          </a:p>
        </p:txBody>
      </p:sp>
      <p:sp>
        <p:nvSpPr>
          <p:cNvPr id="522460" name="Rectangle 220"/>
          <p:cNvSpPr>
            <a:spLocks noChangeArrowheads="1"/>
          </p:cNvSpPr>
          <p:nvPr/>
        </p:nvSpPr>
        <p:spPr bwMode="auto">
          <a:xfrm>
            <a:off x="6246813" y="2516189"/>
            <a:ext cx="20518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CH</a:t>
            </a:r>
            <a:endParaRPr lang="en-GB" b="1">
              <a:cs typeface="Arial" charset="0"/>
            </a:endParaRPr>
          </a:p>
        </p:txBody>
      </p:sp>
      <p:sp>
        <p:nvSpPr>
          <p:cNvPr id="522461" name="Rectangle 221"/>
          <p:cNvSpPr>
            <a:spLocks noChangeArrowheads="1"/>
          </p:cNvSpPr>
          <p:nvPr/>
        </p:nvSpPr>
        <p:spPr bwMode="auto">
          <a:xfrm>
            <a:off x="6448426" y="2581276"/>
            <a:ext cx="64120"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900" b="1">
                <a:solidFill>
                  <a:srgbClr val="000000"/>
                </a:solidFill>
                <a:latin typeface="Helvetica" charset="0"/>
                <a:cs typeface="Arial" charset="0"/>
              </a:rPr>
              <a:t>2</a:t>
            </a:r>
            <a:endParaRPr lang="en-GB" b="1">
              <a:cs typeface="Arial" charset="0"/>
            </a:endParaRPr>
          </a:p>
        </p:txBody>
      </p:sp>
      <p:sp>
        <p:nvSpPr>
          <p:cNvPr id="522462" name="Rectangle 222"/>
          <p:cNvSpPr>
            <a:spLocks noChangeArrowheads="1"/>
          </p:cNvSpPr>
          <p:nvPr/>
        </p:nvSpPr>
        <p:spPr bwMode="auto">
          <a:xfrm>
            <a:off x="6500814" y="2516189"/>
            <a:ext cx="211596"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OH</a:t>
            </a:r>
            <a:endParaRPr lang="en-GB" b="1">
              <a:cs typeface="Arial" charset="0"/>
            </a:endParaRPr>
          </a:p>
        </p:txBody>
      </p:sp>
      <p:sp>
        <p:nvSpPr>
          <p:cNvPr id="522463" name="Rectangle 223"/>
          <p:cNvSpPr>
            <a:spLocks noChangeArrowheads="1"/>
          </p:cNvSpPr>
          <p:nvPr/>
        </p:nvSpPr>
        <p:spPr bwMode="auto">
          <a:xfrm>
            <a:off x="6032502" y="1485901"/>
            <a:ext cx="41678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HOCH</a:t>
            </a:r>
            <a:endParaRPr lang="en-GB" b="1">
              <a:cs typeface="Arial" charset="0"/>
            </a:endParaRPr>
          </a:p>
        </p:txBody>
      </p:sp>
      <p:sp>
        <p:nvSpPr>
          <p:cNvPr id="522464" name="Rectangle 224"/>
          <p:cNvSpPr>
            <a:spLocks noChangeArrowheads="1"/>
          </p:cNvSpPr>
          <p:nvPr/>
        </p:nvSpPr>
        <p:spPr bwMode="auto">
          <a:xfrm>
            <a:off x="6615114" y="1135064"/>
            <a:ext cx="10900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O</a:t>
            </a:r>
            <a:endParaRPr lang="en-GB" b="1">
              <a:cs typeface="Arial" charset="0"/>
            </a:endParaRPr>
          </a:p>
        </p:txBody>
      </p:sp>
      <p:sp>
        <p:nvSpPr>
          <p:cNvPr id="522465" name="Rectangle 225"/>
          <p:cNvSpPr>
            <a:spLocks noChangeArrowheads="1"/>
          </p:cNvSpPr>
          <p:nvPr/>
        </p:nvSpPr>
        <p:spPr bwMode="auto">
          <a:xfrm>
            <a:off x="6246813" y="793751"/>
            <a:ext cx="20518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CH</a:t>
            </a:r>
            <a:endParaRPr lang="en-GB" b="1">
              <a:cs typeface="Arial" charset="0"/>
            </a:endParaRPr>
          </a:p>
        </p:txBody>
      </p:sp>
      <p:sp>
        <p:nvSpPr>
          <p:cNvPr id="522466" name="Rectangle 226"/>
          <p:cNvSpPr>
            <a:spLocks noChangeArrowheads="1"/>
          </p:cNvSpPr>
          <p:nvPr/>
        </p:nvSpPr>
        <p:spPr bwMode="auto">
          <a:xfrm>
            <a:off x="6453188" y="868364"/>
            <a:ext cx="64120"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900" b="1">
                <a:solidFill>
                  <a:srgbClr val="000000"/>
                </a:solidFill>
                <a:latin typeface="Helvetica" charset="0"/>
                <a:cs typeface="Arial" charset="0"/>
              </a:rPr>
              <a:t>2</a:t>
            </a:r>
            <a:endParaRPr lang="en-GB" b="1">
              <a:cs typeface="Arial" charset="0"/>
            </a:endParaRPr>
          </a:p>
        </p:txBody>
      </p:sp>
      <p:sp>
        <p:nvSpPr>
          <p:cNvPr id="522467" name="Rectangle 227"/>
          <p:cNvSpPr>
            <a:spLocks noChangeArrowheads="1"/>
          </p:cNvSpPr>
          <p:nvPr/>
        </p:nvSpPr>
        <p:spPr bwMode="auto">
          <a:xfrm>
            <a:off x="6507163" y="793751"/>
            <a:ext cx="10259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N</a:t>
            </a:r>
            <a:endParaRPr lang="en-GB" b="1">
              <a:cs typeface="Arial" charset="0"/>
            </a:endParaRPr>
          </a:p>
        </p:txBody>
      </p:sp>
      <p:sp>
        <p:nvSpPr>
          <p:cNvPr id="522468" name="Rectangle 228"/>
          <p:cNvSpPr>
            <a:spLocks noChangeArrowheads="1"/>
          </p:cNvSpPr>
          <p:nvPr/>
        </p:nvSpPr>
        <p:spPr bwMode="auto">
          <a:xfrm>
            <a:off x="6605590" y="771526"/>
            <a:ext cx="67326"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900" b="1">
                <a:solidFill>
                  <a:srgbClr val="000000"/>
                </a:solidFill>
                <a:latin typeface="Helvetica" charset="0"/>
                <a:cs typeface="Arial" charset="0"/>
              </a:rPr>
              <a:t>+</a:t>
            </a:r>
            <a:endParaRPr lang="en-GB" b="1">
              <a:cs typeface="Arial" charset="0"/>
            </a:endParaRPr>
          </a:p>
        </p:txBody>
      </p:sp>
      <p:sp>
        <p:nvSpPr>
          <p:cNvPr id="522469" name="Rectangle 229"/>
          <p:cNvSpPr>
            <a:spLocks noChangeArrowheads="1"/>
          </p:cNvSpPr>
          <p:nvPr/>
        </p:nvSpPr>
        <p:spPr bwMode="auto">
          <a:xfrm>
            <a:off x="6662739" y="793751"/>
            <a:ext cx="10259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H</a:t>
            </a:r>
            <a:endParaRPr lang="en-GB" b="1">
              <a:cs typeface="Arial" charset="0"/>
            </a:endParaRPr>
          </a:p>
        </p:txBody>
      </p:sp>
      <p:sp>
        <p:nvSpPr>
          <p:cNvPr id="522470" name="Rectangle 230"/>
          <p:cNvSpPr>
            <a:spLocks noChangeArrowheads="1"/>
          </p:cNvSpPr>
          <p:nvPr/>
        </p:nvSpPr>
        <p:spPr bwMode="auto">
          <a:xfrm>
            <a:off x="6764339" y="868364"/>
            <a:ext cx="64120"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900" b="1">
                <a:solidFill>
                  <a:srgbClr val="000000"/>
                </a:solidFill>
                <a:latin typeface="Helvetica" charset="0"/>
                <a:cs typeface="Arial" charset="0"/>
              </a:rPr>
              <a:t>2</a:t>
            </a:r>
            <a:endParaRPr lang="en-GB" b="1">
              <a:cs typeface="Arial" charset="0"/>
            </a:endParaRPr>
          </a:p>
        </p:txBody>
      </p:sp>
      <p:sp>
        <p:nvSpPr>
          <p:cNvPr id="522471" name="Rectangle 231"/>
          <p:cNvSpPr>
            <a:spLocks noChangeArrowheads="1"/>
          </p:cNvSpPr>
          <p:nvPr/>
        </p:nvSpPr>
        <p:spPr bwMode="auto">
          <a:xfrm>
            <a:off x="7002463" y="793751"/>
            <a:ext cx="7694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Symbol" pitchFamily="18" charset="2"/>
                <a:cs typeface="Arial" charset="0"/>
              </a:rPr>
              <a:t>b</a:t>
            </a:r>
            <a:endParaRPr lang="en-GB" b="1">
              <a:cs typeface="Arial" charset="0"/>
            </a:endParaRPr>
          </a:p>
        </p:txBody>
      </p:sp>
      <p:sp>
        <p:nvSpPr>
          <p:cNvPr id="522472" name="Rectangle 232"/>
          <p:cNvSpPr>
            <a:spLocks noChangeArrowheads="1"/>
          </p:cNvSpPr>
          <p:nvPr/>
        </p:nvSpPr>
        <p:spPr bwMode="auto">
          <a:xfrm>
            <a:off x="7075488" y="793751"/>
            <a:ext cx="10259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A</a:t>
            </a:r>
            <a:endParaRPr lang="en-GB" b="1">
              <a:cs typeface="Arial" charset="0"/>
            </a:endParaRPr>
          </a:p>
        </p:txBody>
      </p:sp>
      <p:sp>
        <p:nvSpPr>
          <p:cNvPr id="522473" name="Rectangle 233"/>
          <p:cNvSpPr>
            <a:spLocks noChangeArrowheads="1"/>
          </p:cNvSpPr>
          <p:nvPr/>
        </p:nvSpPr>
        <p:spPr bwMode="auto">
          <a:xfrm>
            <a:off x="2303463" y="1481139"/>
            <a:ext cx="10259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H</a:t>
            </a:r>
            <a:endParaRPr lang="en-GB" b="1">
              <a:cs typeface="Arial" charset="0"/>
            </a:endParaRPr>
          </a:p>
        </p:txBody>
      </p:sp>
      <p:sp>
        <p:nvSpPr>
          <p:cNvPr id="522474" name="Rectangle 234"/>
          <p:cNvSpPr>
            <a:spLocks noChangeArrowheads="1"/>
          </p:cNvSpPr>
          <p:nvPr/>
        </p:nvSpPr>
        <p:spPr bwMode="auto">
          <a:xfrm>
            <a:off x="2403475" y="1555751"/>
            <a:ext cx="64120"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900" b="1">
                <a:solidFill>
                  <a:srgbClr val="000000"/>
                </a:solidFill>
                <a:latin typeface="Helvetica" charset="0"/>
                <a:cs typeface="Arial" charset="0"/>
              </a:rPr>
              <a:t>2</a:t>
            </a:r>
            <a:endParaRPr lang="en-GB" b="1">
              <a:cs typeface="Arial" charset="0"/>
            </a:endParaRPr>
          </a:p>
        </p:txBody>
      </p:sp>
      <p:sp>
        <p:nvSpPr>
          <p:cNvPr id="522475" name="Rectangle 235"/>
          <p:cNvSpPr>
            <a:spLocks noChangeArrowheads="1"/>
          </p:cNvSpPr>
          <p:nvPr/>
        </p:nvSpPr>
        <p:spPr bwMode="auto">
          <a:xfrm>
            <a:off x="2460625" y="1481139"/>
            <a:ext cx="10259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N</a:t>
            </a:r>
            <a:endParaRPr lang="en-GB" b="1">
              <a:cs typeface="Arial" charset="0"/>
            </a:endParaRPr>
          </a:p>
        </p:txBody>
      </p:sp>
      <p:sp>
        <p:nvSpPr>
          <p:cNvPr id="522476" name="Rectangle 236"/>
          <p:cNvSpPr>
            <a:spLocks noChangeArrowheads="1"/>
          </p:cNvSpPr>
          <p:nvPr/>
        </p:nvSpPr>
        <p:spPr bwMode="auto">
          <a:xfrm>
            <a:off x="2600326" y="1481139"/>
            <a:ext cx="8175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a:t>
            </a:r>
            <a:endParaRPr lang="en-GB" b="1">
              <a:cs typeface="Arial" charset="0"/>
            </a:endParaRPr>
          </a:p>
        </p:txBody>
      </p:sp>
      <p:sp>
        <p:nvSpPr>
          <p:cNvPr id="522477" name="Rectangle 237"/>
          <p:cNvSpPr>
            <a:spLocks noChangeArrowheads="1"/>
          </p:cNvSpPr>
          <p:nvPr/>
        </p:nvSpPr>
        <p:spPr bwMode="auto">
          <a:xfrm>
            <a:off x="1952625" y="1481139"/>
            <a:ext cx="7694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Symbol" pitchFamily="18" charset="2"/>
                <a:cs typeface="Arial" charset="0"/>
              </a:rPr>
              <a:t>b</a:t>
            </a:r>
            <a:endParaRPr lang="en-GB" b="1">
              <a:cs typeface="Arial" charset="0"/>
            </a:endParaRPr>
          </a:p>
        </p:txBody>
      </p:sp>
      <p:sp>
        <p:nvSpPr>
          <p:cNvPr id="522478" name="Rectangle 238"/>
          <p:cNvSpPr>
            <a:spLocks noChangeArrowheads="1"/>
          </p:cNvSpPr>
          <p:nvPr/>
        </p:nvSpPr>
        <p:spPr bwMode="auto">
          <a:xfrm>
            <a:off x="2032000" y="1481139"/>
            <a:ext cx="18915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Hb</a:t>
            </a:r>
            <a:endParaRPr lang="en-GB" b="1">
              <a:cs typeface="Arial" charset="0"/>
            </a:endParaRPr>
          </a:p>
        </p:txBody>
      </p:sp>
      <p:sp>
        <p:nvSpPr>
          <p:cNvPr id="522479" name="Rectangle 239"/>
          <p:cNvSpPr>
            <a:spLocks noChangeArrowheads="1"/>
          </p:cNvSpPr>
          <p:nvPr/>
        </p:nvSpPr>
        <p:spPr bwMode="auto">
          <a:xfrm>
            <a:off x="4322764" y="1077914"/>
            <a:ext cx="468077"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900" b="1">
                <a:solidFill>
                  <a:srgbClr val="000000"/>
                </a:solidFill>
                <a:latin typeface="Helvetica" charset="0"/>
                <a:cs typeface="Arial" charset="0"/>
              </a:rPr>
              <a:t>Amadori</a:t>
            </a:r>
            <a:endParaRPr lang="en-GB" b="1">
              <a:cs typeface="Arial" charset="0"/>
            </a:endParaRPr>
          </a:p>
        </p:txBody>
      </p:sp>
      <p:sp>
        <p:nvSpPr>
          <p:cNvPr id="522480" name="Rectangle 240"/>
          <p:cNvSpPr>
            <a:spLocks noChangeArrowheads="1"/>
          </p:cNvSpPr>
          <p:nvPr/>
        </p:nvSpPr>
        <p:spPr bwMode="auto">
          <a:xfrm>
            <a:off x="4322763" y="1219201"/>
            <a:ext cx="570669"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900" b="1">
                <a:solidFill>
                  <a:srgbClr val="000000"/>
                </a:solidFill>
                <a:latin typeface="Helvetica" charset="0"/>
                <a:cs typeface="Arial" charset="0"/>
              </a:rPr>
              <a:t>rearrange-</a:t>
            </a:r>
            <a:endParaRPr lang="en-GB" b="1">
              <a:cs typeface="Arial" charset="0"/>
            </a:endParaRPr>
          </a:p>
        </p:txBody>
      </p:sp>
      <p:sp>
        <p:nvSpPr>
          <p:cNvPr id="522481" name="Rectangle 241"/>
          <p:cNvSpPr>
            <a:spLocks noChangeArrowheads="1"/>
          </p:cNvSpPr>
          <p:nvPr/>
        </p:nvSpPr>
        <p:spPr bwMode="auto">
          <a:xfrm>
            <a:off x="4322763" y="1358901"/>
            <a:ext cx="275717"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900" b="1">
                <a:solidFill>
                  <a:srgbClr val="000000"/>
                </a:solidFill>
                <a:latin typeface="Helvetica" charset="0"/>
                <a:cs typeface="Arial" charset="0"/>
              </a:rPr>
              <a:t>ment</a:t>
            </a:r>
            <a:endParaRPr lang="en-GB" b="1">
              <a:cs typeface="Arial" charset="0"/>
            </a:endParaRPr>
          </a:p>
        </p:txBody>
      </p:sp>
      <p:sp>
        <p:nvSpPr>
          <p:cNvPr id="522482" name="Rectangle 242"/>
          <p:cNvSpPr>
            <a:spLocks noChangeArrowheads="1"/>
          </p:cNvSpPr>
          <p:nvPr/>
        </p:nvSpPr>
        <p:spPr bwMode="auto">
          <a:xfrm>
            <a:off x="3959225" y="3609976"/>
            <a:ext cx="20518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GB" sz="1100" b="1">
                <a:solidFill>
                  <a:srgbClr val="000000"/>
                </a:solidFill>
                <a:latin typeface="Helvetica" charset="0"/>
                <a:cs typeface="Arial" charset="0"/>
              </a:rPr>
              <a:t>NH</a:t>
            </a:r>
            <a:endParaRPr lang="en-GB" b="1">
              <a:cs typeface="Arial" charset="0"/>
            </a:endParaRPr>
          </a:p>
        </p:txBody>
      </p:sp>
      <p:sp>
        <p:nvSpPr>
          <p:cNvPr id="2" name="TextBox 1"/>
          <p:cNvSpPr txBox="1"/>
          <p:nvPr/>
        </p:nvSpPr>
        <p:spPr>
          <a:xfrm>
            <a:off x="361950" y="6236786"/>
            <a:ext cx="8458522" cy="461665"/>
          </a:xfrm>
          <a:prstGeom prst="rect">
            <a:avLst/>
          </a:prstGeom>
          <a:noFill/>
        </p:spPr>
        <p:txBody>
          <a:bodyPr wrap="square" rtlCol="0">
            <a:spAutoFit/>
          </a:bodyPr>
          <a:lstStyle/>
          <a:p>
            <a:r>
              <a:rPr lang="en-GB" sz="2400" dirty="0" smtClean="0">
                <a:solidFill>
                  <a:schemeClr val="bg2"/>
                </a:solidFill>
                <a:cs typeface="Times New Roman" pitchFamily="18" charset="0"/>
              </a:rPr>
              <a:t>A Non-enzymatic reaction following the Law of Mass Action</a:t>
            </a:r>
            <a:endParaRPr lang="en-GB" sz="2400" dirty="0">
              <a:solidFill>
                <a:schemeClr val="bg2"/>
              </a:solidFill>
              <a:cs typeface="Times New Roman" pitchFamily="18" charset="0"/>
            </a:endParaRPr>
          </a:p>
        </p:txBody>
      </p:sp>
      <p:sp>
        <p:nvSpPr>
          <p:cNvPr id="3" name="TextBox 2"/>
          <p:cNvSpPr txBox="1"/>
          <p:nvPr/>
        </p:nvSpPr>
        <p:spPr>
          <a:xfrm>
            <a:off x="3257551" y="1765301"/>
            <a:ext cx="406772" cy="369332"/>
          </a:xfrm>
          <a:prstGeom prst="rect">
            <a:avLst/>
          </a:prstGeom>
          <a:noFill/>
        </p:spPr>
        <p:txBody>
          <a:bodyPr wrap="square" rtlCol="0">
            <a:spAutoFit/>
          </a:bodyPr>
          <a:lstStyle/>
          <a:p>
            <a:endParaRPr lang="en-GB" dirty="0"/>
          </a:p>
        </p:txBody>
      </p:sp>
      <p:sp>
        <p:nvSpPr>
          <p:cNvPr id="4" name="TextBox 3"/>
          <p:cNvSpPr txBox="1"/>
          <p:nvPr/>
        </p:nvSpPr>
        <p:spPr>
          <a:xfrm>
            <a:off x="683568" y="2007632"/>
            <a:ext cx="1897091" cy="923330"/>
          </a:xfrm>
          <a:prstGeom prst="rect">
            <a:avLst/>
          </a:prstGeom>
          <a:noFill/>
          <a:ln w="28575">
            <a:solidFill>
              <a:srgbClr val="FF0000"/>
            </a:solidFill>
          </a:ln>
        </p:spPr>
        <p:txBody>
          <a:bodyPr wrap="square" rtlCol="0">
            <a:spAutoFit/>
          </a:bodyPr>
          <a:lstStyle/>
          <a:p>
            <a:r>
              <a:rPr lang="en-GB" dirty="0" smtClean="0">
                <a:solidFill>
                  <a:schemeClr val="bg2"/>
                </a:solidFill>
              </a:rPr>
              <a:t>Readily reversible </a:t>
            </a:r>
            <a:r>
              <a:rPr lang="en-GB" b="1" i="1" dirty="0" smtClean="0">
                <a:solidFill>
                  <a:schemeClr val="bg2"/>
                </a:solidFill>
              </a:rPr>
              <a:t>Hours</a:t>
            </a:r>
            <a:endParaRPr lang="en-GB" b="1" i="1" dirty="0">
              <a:solidFill>
                <a:schemeClr val="bg2"/>
              </a:solidFill>
            </a:endParaRPr>
          </a:p>
        </p:txBody>
      </p:sp>
      <p:cxnSp>
        <p:nvCxnSpPr>
          <p:cNvPr id="6" name="Straight Arrow Connector 5"/>
          <p:cNvCxnSpPr>
            <a:stCxn id="4" idx="3"/>
          </p:cNvCxnSpPr>
          <p:nvPr/>
        </p:nvCxnSpPr>
        <p:spPr>
          <a:xfrm flipV="1">
            <a:off x="2580659" y="1655182"/>
            <a:ext cx="752527" cy="814115"/>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6751949" y="1824039"/>
            <a:ext cx="2068524" cy="646331"/>
          </a:xfrm>
          <a:prstGeom prst="rect">
            <a:avLst/>
          </a:prstGeom>
          <a:noFill/>
          <a:ln w="28575">
            <a:solidFill>
              <a:srgbClr val="FF0000"/>
            </a:solidFill>
          </a:ln>
        </p:spPr>
        <p:txBody>
          <a:bodyPr wrap="square" rtlCol="0">
            <a:spAutoFit/>
          </a:bodyPr>
          <a:lstStyle/>
          <a:p>
            <a:r>
              <a:rPr lang="en-GB" dirty="0" smtClean="0">
                <a:solidFill>
                  <a:schemeClr val="bg2"/>
                </a:solidFill>
              </a:rPr>
              <a:t>Almost irreversible</a:t>
            </a:r>
          </a:p>
          <a:p>
            <a:r>
              <a:rPr lang="en-GB" b="1" i="1" dirty="0" smtClean="0">
                <a:solidFill>
                  <a:schemeClr val="bg2"/>
                </a:solidFill>
              </a:rPr>
              <a:t>Days</a:t>
            </a:r>
            <a:endParaRPr lang="en-GB" b="1" i="1" dirty="0">
              <a:solidFill>
                <a:schemeClr val="bg2"/>
              </a:solidFill>
            </a:endParaRPr>
          </a:p>
        </p:txBody>
      </p:sp>
      <p:cxnSp>
        <p:nvCxnSpPr>
          <p:cNvPr id="250" name="Straight Arrow Connector 249"/>
          <p:cNvCxnSpPr>
            <a:stCxn id="7" idx="1"/>
          </p:cNvCxnSpPr>
          <p:nvPr/>
        </p:nvCxnSpPr>
        <p:spPr>
          <a:xfrm flipH="1" flipV="1">
            <a:off x="4673602" y="1600995"/>
            <a:ext cx="2078347" cy="54621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82135736"/>
      </p:ext>
    </p:ext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a:off x="755576" y="1916832"/>
            <a:ext cx="8053808" cy="4748355"/>
            <a:chOff x="650875" y="1066800"/>
            <a:chExt cx="9363081" cy="5243436"/>
          </a:xfrm>
        </p:grpSpPr>
        <p:pic>
          <p:nvPicPr>
            <p:cNvPr id="56323" name="Picture 3" descr="gly Haemoglobin"/>
            <p:cNvPicPr>
              <a:picLocks noChangeAspect="1" noChangeArrowheads="1"/>
            </p:cNvPicPr>
            <p:nvPr/>
          </p:nvPicPr>
          <p:blipFill>
            <a:blip r:embed="rId3" cstate="print"/>
            <a:srcRect/>
            <a:stretch>
              <a:fillRect/>
            </a:stretch>
          </p:blipFill>
          <p:spPr bwMode="auto">
            <a:xfrm>
              <a:off x="2362200" y="1066800"/>
              <a:ext cx="4679950" cy="4662488"/>
            </a:xfrm>
            <a:prstGeom prst="rect">
              <a:avLst/>
            </a:prstGeom>
            <a:gradFill rotWithShape="0">
              <a:gsLst>
                <a:gs pos="0">
                  <a:srgbClr val="FFEFD1"/>
                </a:gs>
                <a:gs pos="64999">
                  <a:srgbClr val="F0EBD5"/>
                </a:gs>
                <a:gs pos="100000">
                  <a:srgbClr val="D1C39F"/>
                </a:gs>
              </a:gsLst>
              <a:lin ang="5400000"/>
            </a:gradFill>
            <a:ln w="9525">
              <a:noFill/>
              <a:miter lim="800000"/>
              <a:headEnd/>
              <a:tailEnd/>
            </a:ln>
          </p:spPr>
        </p:pic>
        <p:sp>
          <p:nvSpPr>
            <p:cNvPr id="56324" name="Text Box 4"/>
            <p:cNvSpPr txBox="1">
              <a:spLocks noChangeArrowheads="1"/>
            </p:cNvSpPr>
            <p:nvPr/>
          </p:nvSpPr>
          <p:spPr bwMode="auto">
            <a:xfrm>
              <a:off x="685800" y="4572000"/>
              <a:ext cx="1785699" cy="645746"/>
            </a:xfrm>
            <a:prstGeom prst="rect">
              <a:avLst/>
            </a:prstGeom>
            <a:noFill/>
            <a:ln w="9525">
              <a:noFill/>
              <a:miter lim="800000"/>
              <a:headEnd/>
              <a:tailEnd/>
            </a:ln>
          </p:spPr>
          <p:txBody>
            <a:bodyPr wrap="none">
              <a:spAutoFit/>
            </a:bodyPr>
            <a:lstStyle/>
            <a:p>
              <a:r>
                <a:rPr lang="el-GR" sz="3200" dirty="0">
                  <a:solidFill>
                    <a:schemeClr val="bg2"/>
                  </a:solidFill>
                  <a:cs typeface="Times New Roman" pitchFamily="18" charset="0"/>
                </a:rPr>
                <a:t>β</a:t>
              </a:r>
              <a:r>
                <a:rPr lang="en-GB" sz="3200" dirty="0">
                  <a:solidFill>
                    <a:schemeClr val="bg2"/>
                  </a:solidFill>
                  <a:cs typeface="Times New Roman" pitchFamily="18" charset="0"/>
                </a:rPr>
                <a:t>-chain</a:t>
              </a:r>
              <a:endParaRPr lang="el-GR" sz="3200" dirty="0">
                <a:solidFill>
                  <a:schemeClr val="bg2"/>
                </a:solidFill>
                <a:cs typeface="Times New Roman" pitchFamily="18" charset="0"/>
              </a:endParaRPr>
            </a:p>
          </p:txBody>
        </p:sp>
        <p:sp>
          <p:nvSpPr>
            <p:cNvPr id="56325" name="Text Box 5"/>
            <p:cNvSpPr txBox="1">
              <a:spLocks noChangeArrowheads="1"/>
            </p:cNvSpPr>
            <p:nvPr/>
          </p:nvSpPr>
          <p:spPr bwMode="auto">
            <a:xfrm>
              <a:off x="755650" y="1773238"/>
              <a:ext cx="1787561" cy="645746"/>
            </a:xfrm>
            <a:prstGeom prst="rect">
              <a:avLst/>
            </a:prstGeom>
            <a:noFill/>
            <a:ln w="9525">
              <a:noFill/>
              <a:miter lim="800000"/>
              <a:headEnd/>
              <a:tailEnd/>
            </a:ln>
          </p:spPr>
          <p:txBody>
            <a:bodyPr wrap="none">
              <a:spAutoFit/>
            </a:bodyPr>
            <a:lstStyle/>
            <a:p>
              <a:r>
                <a:rPr lang="el-GR" sz="3200" dirty="0">
                  <a:solidFill>
                    <a:schemeClr val="bg2"/>
                  </a:solidFill>
                  <a:cs typeface="Arial" charset="0"/>
                </a:rPr>
                <a:t>α</a:t>
              </a:r>
              <a:r>
                <a:rPr lang="en-GB" sz="3200" dirty="0">
                  <a:solidFill>
                    <a:schemeClr val="bg2"/>
                  </a:solidFill>
                  <a:cs typeface="Arial" charset="0"/>
                </a:rPr>
                <a:t>-chain</a:t>
              </a:r>
              <a:endParaRPr lang="el-GR" sz="3200" dirty="0">
                <a:solidFill>
                  <a:schemeClr val="bg2"/>
                </a:solidFill>
                <a:cs typeface="Arial" charset="0"/>
              </a:endParaRPr>
            </a:p>
          </p:txBody>
        </p:sp>
        <p:sp>
          <p:nvSpPr>
            <p:cNvPr id="56326" name="Line 6"/>
            <p:cNvSpPr>
              <a:spLocks noChangeShapeType="1"/>
            </p:cNvSpPr>
            <p:nvPr/>
          </p:nvSpPr>
          <p:spPr bwMode="auto">
            <a:xfrm>
              <a:off x="2306638" y="1806575"/>
              <a:ext cx="720725" cy="215900"/>
            </a:xfrm>
            <a:prstGeom prst="line">
              <a:avLst/>
            </a:prstGeom>
            <a:noFill/>
            <a:ln w="76200">
              <a:solidFill>
                <a:srgbClr val="3333FF"/>
              </a:solidFill>
              <a:round/>
              <a:headEnd/>
              <a:tailEnd type="triangle" w="med" len="med"/>
            </a:ln>
          </p:spPr>
          <p:txBody>
            <a:bodyPr/>
            <a:lstStyle/>
            <a:p>
              <a:endParaRPr lang="en-GB"/>
            </a:p>
          </p:txBody>
        </p:sp>
        <p:sp>
          <p:nvSpPr>
            <p:cNvPr id="56327" name="Line 7"/>
            <p:cNvSpPr>
              <a:spLocks noChangeShapeType="1"/>
            </p:cNvSpPr>
            <p:nvPr/>
          </p:nvSpPr>
          <p:spPr bwMode="auto">
            <a:xfrm flipV="1">
              <a:off x="1676400" y="4068763"/>
              <a:ext cx="808038" cy="579437"/>
            </a:xfrm>
            <a:prstGeom prst="line">
              <a:avLst/>
            </a:prstGeom>
            <a:noFill/>
            <a:ln w="76200">
              <a:solidFill>
                <a:srgbClr val="FF3300"/>
              </a:solidFill>
              <a:round/>
              <a:headEnd/>
              <a:tailEnd type="triangle" w="med" len="med"/>
            </a:ln>
          </p:spPr>
          <p:txBody>
            <a:bodyPr/>
            <a:lstStyle/>
            <a:p>
              <a:endParaRPr lang="en-GB"/>
            </a:p>
          </p:txBody>
        </p:sp>
        <p:sp>
          <p:nvSpPr>
            <p:cNvPr id="56328" name="Text Box 8"/>
            <p:cNvSpPr txBox="1">
              <a:spLocks noChangeArrowheads="1"/>
            </p:cNvSpPr>
            <p:nvPr/>
          </p:nvSpPr>
          <p:spPr bwMode="auto">
            <a:xfrm>
              <a:off x="650875" y="5732463"/>
              <a:ext cx="9363081" cy="577773"/>
            </a:xfrm>
            <a:prstGeom prst="rect">
              <a:avLst/>
            </a:prstGeom>
            <a:noFill/>
            <a:ln w="9525">
              <a:noFill/>
              <a:miter lim="800000"/>
              <a:headEnd/>
              <a:tailEnd/>
            </a:ln>
          </p:spPr>
          <p:txBody>
            <a:bodyPr wrap="none">
              <a:spAutoFit/>
            </a:bodyPr>
            <a:lstStyle/>
            <a:p>
              <a:r>
                <a:rPr lang="en-GB" sz="2800" b="1" dirty="0">
                  <a:solidFill>
                    <a:schemeClr val="bg2"/>
                  </a:solidFill>
                  <a:cs typeface="Arial" charset="0"/>
                </a:rPr>
                <a:t>Glucose bound to N-terminal valine of </a:t>
              </a:r>
              <a:r>
                <a:rPr lang="el-GR" sz="2800" b="1" dirty="0">
                  <a:solidFill>
                    <a:schemeClr val="bg2"/>
                  </a:solidFill>
                  <a:cs typeface="Times New Roman" pitchFamily="18" charset="0"/>
                </a:rPr>
                <a:t>β</a:t>
              </a:r>
              <a:r>
                <a:rPr lang="en-GB" sz="2800" b="1" dirty="0">
                  <a:solidFill>
                    <a:schemeClr val="bg2"/>
                  </a:solidFill>
                  <a:cs typeface="Times New Roman" pitchFamily="18" charset="0"/>
                </a:rPr>
                <a:t>-chain</a:t>
              </a:r>
              <a:endParaRPr lang="el-GR" sz="2800" b="1" dirty="0">
                <a:solidFill>
                  <a:schemeClr val="bg2"/>
                </a:solidFill>
                <a:cs typeface="Times New Roman" pitchFamily="18" charset="0"/>
              </a:endParaRPr>
            </a:p>
          </p:txBody>
        </p:sp>
        <p:sp>
          <p:nvSpPr>
            <p:cNvPr id="56329" name="Line 9"/>
            <p:cNvSpPr>
              <a:spLocks noChangeShapeType="1"/>
            </p:cNvSpPr>
            <p:nvPr/>
          </p:nvSpPr>
          <p:spPr bwMode="auto">
            <a:xfrm flipV="1">
              <a:off x="3581400" y="4953000"/>
              <a:ext cx="431800" cy="647700"/>
            </a:xfrm>
            <a:prstGeom prst="line">
              <a:avLst/>
            </a:prstGeom>
            <a:noFill/>
            <a:ln w="76200">
              <a:solidFill>
                <a:srgbClr val="00CC00"/>
              </a:solidFill>
              <a:round/>
              <a:headEnd/>
              <a:tailEnd type="triangle" w="med" len="med"/>
            </a:ln>
          </p:spPr>
          <p:txBody>
            <a:bodyPr/>
            <a:lstStyle/>
            <a:p>
              <a:endParaRPr lang="en-GB"/>
            </a:p>
          </p:txBody>
        </p:sp>
      </p:grpSp>
      <p:sp>
        <p:nvSpPr>
          <p:cNvPr id="2" name="Title 1"/>
          <p:cNvSpPr>
            <a:spLocks noGrp="1"/>
          </p:cNvSpPr>
          <p:nvPr>
            <p:ph type="ctrTitle"/>
          </p:nvPr>
        </p:nvSpPr>
        <p:spPr>
          <a:xfrm>
            <a:off x="470302" y="371214"/>
            <a:ext cx="7989888" cy="1079500"/>
          </a:xfrm>
        </p:spPr>
        <p:txBody>
          <a:bodyPr/>
          <a:lstStyle/>
          <a:p>
            <a:r>
              <a:rPr lang="en-GB" dirty="0" smtClean="0"/>
              <a:t>Glycated Haemoglobin</a:t>
            </a:r>
            <a:endParaRPr lang="en-GB" dirty="0"/>
          </a:p>
        </p:txBody>
      </p:sp>
    </p:spTree>
    <p:extLst>
      <p:ext uri="{BB962C8B-B14F-4D97-AF65-F5344CB8AC3E}">
        <p14:creationId xmlns:p14="http://schemas.microsoft.com/office/powerpoint/2010/main" val="267868437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ext Box 2"/>
          <p:cNvSpPr txBox="1">
            <a:spLocks noChangeArrowheads="1"/>
          </p:cNvSpPr>
          <p:nvPr/>
        </p:nvSpPr>
        <p:spPr bwMode="auto">
          <a:xfrm>
            <a:off x="654745" y="701527"/>
            <a:ext cx="79025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spcBef>
                <a:spcPct val="50000"/>
              </a:spcBef>
            </a:pPr>
            <a:endParaRPr lang="en-US" altLang="en-US" b="0">
              <a:latin typeface="Times New Roman" pitchFamily="18" charset="0"/>
            </a:endParaRPr>
          </a:p>
        </p:txBody>
      </p:sp>
      <p:grpSp>
        <p:nvGrpSpPr>
          <p:cNvPr id="2" name="Group 1"/>
          <p:cNvGrpSpPr/>
          <p:nvPr/>
        </p:nvGrpSpPr>
        <p:grpSpPr>
          <a:xfrm>
            <a:off x="238124" y="1581150"/>
            <a:ext cx="8600777" cy="5205101"/>
            <a:chOff x="179512" y="1268760"/>
            <a:chExt cx="8849890" cy="5500600"/>
          </a:xfrm>
        </p:grpSpPr>
        <p:sp>
          <p:nvSpPr>
            <p:cNvPr id="33795" name="Text Box 5"/>
            <p:cNvSpPr txBox="1">
              <a:spLocks noChangeArrowheads="1"/>
            </p:cNvSpPr>
            <p:nvPr/>
          </p:nvSpPr>
          <p:spPr bwMode="auto">
            <a:xfrm>
              <a:off x="179512" y="1268760"/>
              <a:ext cx="4492127" cy="422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US" sz="2000" dirty="0" smtClean="0">
                  <a:solidFill>
                    <a:schemeClr val="bg2"/>
                  </a:solidFill>
                  <a:latin typeface="+mn-lt"/>
                </a:rPr>
                <a:t>Proteins </a:t>
              </a:r>
              <a:r>
                <a:rPr lang="en-GB" altLang="en-US" sz="2000" dirty="0">
                  <a:solidFill>
                    <a:schemeClr val="bg2"/>
                  </a:solidFill>
                  <a:latin typeface="+mn-lt"/>
                </a:rPr>
                <a:t>with T ½ of Days to Weeks</a:t>
              </a:r>
            </a:p>
          </p:txBody>
        </p:sp>
        <p:sp>
          <p:nvSpPr>
            <p:cNvPr id="33796" name="Text Box 6"/>
            <p:cNvSpPr txBox="1">
              <a:spLocks noChangeArrowheads="1"/>
            </p:cNvSpPr>
            <p:nvPr/>
          </p:nvSpPr>
          <p:spPr bwMode="auto">
            <a:xfrm>
              <a:off x="179512" y="3501008"/>
              <a:ext cx="3858749" cy="422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US" sz="2000" dirty="0" smtClean="0">
                  <a:solidFill>
                    <a:schemeClr val="bg2"/>
                  </a:solidFill>
                  <a:latin typeface="+mn-lt"/>
                </a:rPr>
                <a:t>Long-lived </a:t>
              </a:r>
              <a:r>
                <a:rPr lang="en-GB" altLang="en-US" sz="2000" dirty="0">
                  <a:solidFill>
                    <a:schemeClr val="bg2"/>
                  </a:solidFill>
                  <a:latin typeface="+mn-lt"/>
                </a:rPr>
                <a:t>Structural Proteins</a:t>
              </a:r>
            </a:p>
          </p:txBody>
        </p:sp>
        <p:sp>
          <p:nvSpPr>
            <p:cNvPr id="33798" name="Text Box 8"/>
            <p:cNvSpPr txBox="1">
              <a:spLocks noChangeArrowheads="1"/>
            </p:cNvSpPr>
            <p:nvPr/>
          </p:nvSpPr>
          <p:spPr bwMode="auto">
            <a:xfrm>
              <a:off x="2383031" y="6021287"/>
              <a:ext cx="6646371" cy="7480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algn="r" eaLnBrk="1" hangingPunct="1"/>
              <a:r>
                <a:rPr lang="en-GB" altLang="en-US" sz="2000" dirty="0">
                  <a:solidFill>
                    <a:schemeClr val="bg2"/>
                  </a:solidFill>
                  <a:latin typeface="+mn-lt"/>
                </a:rPr>
                <a:t>Advanced </a:t>
              </a:r>
              <a:r>
                <a:rPr lang="en-GB" altLang="en-US" sz="2000" dirty="0" smtClean="0">
                  <a:solidFill>
                    <a:schemeClr val="bg2"/>
                  </a:solidFill>
                  <a:latin typeface="+mn-lt"/>
                </a:rPr>
                <a:t>glycation </a:t>
              </a:r>
              <a:r>
                <a:rPr lang="en-GB" altLang="en-US" sz="2000" dirty="0">
                  <a:solidFill>
                    <a:schemeClr val="bg2"/>
                  </a:solidFill>
                  <a:latin typeface="+mn-lt"/>
                </a:rPr>
                <a:t>end-products</a:t>
              </a:r>
            </a:p>
            <a:p>
              <a:pPr algn="r" eaLnBrk="1" hangingPunct="1"/>
              <a:r>
                <a:rPr lang="en-GB" altLang="en-US" sz="2000" dirty="0">
                  <a:solidFill>
                    <a:schemeClr val="bg2"/>
                  </a:solidFill>
                  <a:latin typeface="+mn-lt"/>
                </a:rPr>
                <a:t>(brown fluorescent pigments with crosslink proteins)</a:t>
              </a:r>
            </a:p>
          </p:txBody>
        </p:sp>
        <p:sp>
          <p:nvSpPr>
            <p:cNvPr id="33799" name="Text Box 9"/>
            <p:cNvSpPr txBox="1">
              <a:spLocks noChangeArrowheads="1"/>
            </p:cNvSpPr>
            <p:nvPr/>
          </p:nvSpPr>
          <p:spPr bwMode="auto">
            <a:xfrm>
              <a:off x="251520" y="1700064"/>
              <a:ext cx="8611653" cy="10733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US" sz="2000" dirty="0">
                  <a:solidFill>
                    <a:schemeClr val="bg2"/>
                  </a:solidFill>
                  <a:latin typeface="+mn-lt"/>
                </a:rPr>
                <a:t>    Glucose							</a:t>
              </a:r>
              <a:r>
                <a:rPr lang="en-GB" altLang="en-US" sz="2000" dirty="0" err="1">
                  <a:solidFill>
                    <a:schemeClr val="bg2"/>
                  </a:solidFill>
                  <a:latin typeface="+mn-lt"/>
                </a:rPr>
                <a:t>Amadori</a:t>
              </a:r>
              <a:endParaRPr lang="en-GB" altLang="en-US" sz="2000" dirty="0">
                <a:solidFill>
                  <a:schemeClr val="bg2"/>
                </a:solidFill>
                <a:latin typeface="+mn-lt"/>
              </a:endParaRPr>
            </a:p>
            <a:p>
              <a:pPr eaLnBrk="1" hangingPunct="1"/>
              <a:r>
                <a:rPr lang="en-GB" altLang="en-US" sz="2000" dirty="0">
                  <a:solidFill>
                    <a:schemeClr val="bg2"/>
                  </a:solidFill>
                  <a:latin typeface="+mn-lt"/>
                </a:rPr>
                <a:t>          +				</a:t>
              </a:r>
              <a:r>
                <a:rPr lang="en-GB" altLang="en-US" sz="2000" dirty="0" err="1">
                  <a:solidFill>
                    <a:schemeClr val="bg2"/>
                  </a:solidFill>
                  <a:latin typeface="+mn-lt"/>
                </a:rPr>
                <a:t>Shiff</a:t>
              </a:r>
              <a:r>
                <a:rPr lang="en-GB" altLang="en-US" sz="2000" dirty="0">
                  <a:solidFill>
                    <a:schemeClr val="bg2"/>
                  </a:solidFill>
                  <a:latin typeface="+mn-lt"/>
                </a:rPr>
                <a:t> base			Product</a:t>
              </a:r>
            </a:p>
            <a:p>
              <a:pPr eaLnBrk="1" hangingPunct="1"/>
              <a:r>
                <a:rPr lang="en-GB" altLang="en-US" sz="2000" dirty="0">
                  <a:solidFill>
                    <a:schemeClr val="bg2"/>
                  </a:solidFill>
                  <a:latin typeface="+mn-lt"/>
                </a:rPr>
                <a:t>NH</a:t>
              </a:r>
              <a:r>
                <a:rPr lang="en-GB" altLang="en-US" sz="2000" baseline="-25000" dirty="0">
                  <a:solidFill>
                    <a:schemeClr val="bg2"/>
                  </a:solidFill>
                  <a:latin typeface="+mn-lt"/>
                </a:rPr>
                <a:t>2</a:t>
              </a:r>
              <a:r>
                <a:rPr lang="en-GB" altLang="en-US" sz="2000" dirty="0">
                  <a:solidFill>
                    <a:schemeClr val="bg2"/>
                  </a:solidFill>
                  <a:latin typeface="+mn-lt"/>
                </a:rPr>
                <a:t> - Protein</a:t>
              </a:r>
            </a:p>
          </p:txBody>
        </p:sp>
        <p:sp>
          <p:nvSpPr>
            <p:cNvPr id="33800" name="Text Box 10"/>
            <p:cNvSpPr txBox="1">
              <a:spLocks noChangeArrowheads="1"/>
            </p:cNvSpPr>
            <p:nvPr/>
          </p:nvSpPr>
          <p:spPr bwMode="auto">
            <a:xfrm>
              <a:off x="251520" y="4062264"/>
              <a:ext cx="8611653" cy="10733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US" sz="2000" dirty="0">
                  <a:solidFill>
                    <a:schemeClr val="bg2"/>
                  </a:solidFill>
                  <a:latin typeface="+mn-lt"/>
                </a:rPr>
                <a:t>    Glucose							</a:t>
              </a:r>
              <a:r>
                <a:rPr lang="en-GB" altLang="en-US" sz="2000" dirty="0" err="1">
                  <a:solidFill>
                    <a:schemeClr val="bg2"/>
                  </a:solidFill>
                  <a:latin typeface="+mn-lt"/>
                </a:rPr>
                <a:t>Amadori</a:t>
              </a:r>
              <a:endParaRPr lang="en-GB" altLang="en-US" sz="2000" dirty="0">
                <a:solidFill>
                  <a:schemeClr val="bg2"/>
                </a:solidFill>
                <a:latin typeface="+mn-lt"/>
              </a:endParaRPr>
            </a:p>
            <a:p>
              <a:pPr eaLnBrk="1" hangingPunct="1"/>
              <a:r>
                <a:rPr lang="en-GB" altLang="en-US" sz="2000" dirty="0">
                  <a:solidFill>
                    <a:schemeClr val="bg2"/>
                  </a:solidFill>
                  <a:latin typeface="+mn-lt"/>
                </a:rPr>
                <a:t>          +				</a:t>
              </a:r>
              <a:r>
                <a:rPr lang="en-GB" altLang="en-US" sz="2000" dirty="0" err="1">
                  <a:solidFill>
                    <a:schemeClr val="bg2"/>
                  </a:solidFill>
                  <a:latin typeface="+mn-lt"/>
                </a:rPr>
                <a:t>Shiff</a:t>
              </a:r>
              <a:r>
                <a:rPr lang="en-GB" altLang="en-US" sz="2000" dirty="0">
                  <a:solidFill>
                    <a:schemeClr val="bg2"/>
                  </a:solidFill>
                  <a:latin typeface="+mn-lt"/>
                </a:rPr>
                <a:t> base			Product</a:t>
              </a:r>
            </a:p>
            <a:p>
              <a:pPr eaLnBrk="1" hangingPunct="1"/>
              <a:r>
                <a:rPr lang="en-GB" altLang="en-US" sz="2000" dirty="0">
                  <a:solidFill>
                    <a:schemeClr val="bg2"/>
                  </a:solidFill>
                  <a:latin typeface="+mn-lt"/>
                </a:rPr>
                <a:t>NH</a:t>
              </a:r>
              <a:r>
                <a:rPr lang="en-GB" altLang="en-US" sz="2000" baseline="-25000" dirty="0">
                  <a:solidFill>
                    <a:schemeClr val="bg2"/>
                  </a:solidFill>
                  <a:latin typeface="+mn-lt"/>
                </a:rPr>
                <a:t>2</a:t>
              </a:r>
              <a:r>
                <a:rPr lang="en-GB" altLang="en-US" sz="2000" dirty="0">
                  <a:solidFill>
                    <a:schemeClr val="bg2"/>
                  </a:solidFill>
                  <a:latin typeface="+mn-lt"/>
                </a:rPr>
                <a:t> - Protein</a:t>
              </a:r>
            </a:p>
          </p:txBody>
        </p:sp>
        <p:sp>
          <p:nvSpPr>
            <p:cNvPr id="33801" name="Text Box 11"/>
            <p:cNvSpPr txBox="1">
              <a:spLocks noChangeArrowheads="1"/>
            </p:cNvSpPr>
            <p:nvPr/>
          </p:nvSpPr>
          <p:spPr bwMode="auto">
            <a:xfrm>
              <a:off x="7308304" y="5373216"/>
              <a:ext cx="685800" cy="5854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r>
                <a:rPr lang="en-GB" altLang="en-US" sz="3000" dirty="0" err="1">
                  <a:solidFill>
                    <a:schemeClr val="bg2"/>
                  </a:solidFill>
                  <a:latin typeface="+mn-lt"/>
                </a:rPr>
                <a:t>K</a:t>
              </a:r>
              <a:r>
                <a:rPr lang="en-GB" altLang="en-US" sz="3000" baseline="-25000" dirty="0" err="1">
                  <a:solidFill>
                    <a:schemeClr val="bg2"/>
                  </a:solidFill>
                  <a:latin typeface="+mn-lt"/>
                </a:rPr>
                <a:t>n</a:t>
              </a:r>
              <a:endParaRPr lang="en-GB" altLang="en-US" sz="3000" baseline="-25000" dirty="0">
                <a:solidFill>
                  <a:schemeClr val="bg2"/>
                </a:solidFill>
                <a:latin typeface="+mn-lt"/>
              </a:endParaRPr>
            </a:p>
          </p:txBody>
        </p:sp>
        <p:sp>
          <p:nvSpPr>
            <p:cNvPr id="33802" name="AutoShape 12"/>
            <p:cNvSpPr>
              <a:spLocks noChangeArrowheads="1"/>
            </p:cNvSpPr>
            <p:nvPr/>
          </p:nvSpPr>
          <p:spPr bwMode="auto">
            <a:xfrm>
              <a:off x="6804248" y="5373216"/>
              <a:ext cx="381000" cy="685800"/>
            </a:xfrm>
            <a:prstGeom prst="downArrow">
              <a:avLst>
                <a:gd name="adj1" fmla="val 50000"/>
                <a:gd name="adj2" fmla="val 45000"/>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endParaRPr lang="en-US" altLang="en-US">
                <a:solidFill>
                  <a:schemeClr val="bg2"/>
                </a:solidFill>
                <a:latin typeface="+mn-lt"/>
              </a:endParaRPr>
            </a:p>
          </p:txBody>
        </p:sp>
        <p:sp>
          <p:nvSpPr>
            <p:cNvPr id="33803" name="Line 14"/>
            <p:cNvSpPr>
              <a:spLocks noChangeShapeType="1"/>
            </p:cNvSpPr>
            <p:nvPr/>
          </p:nvSpPr>
          <p:spPr bwMode="auto">
            <a:xfrm>
              <a:off x="1927920" y="2233464"/>
              <a:ext cx="1828800" cy="0"/>
            </a:xfrm>
            <a:prstGeom prst="line">
              <a:avLst/>
            </a:prstGeom>
            <a:noFill/>
            <a:ln w="28575" cap="sq">
              <a:solidFill>
                <a:schemeClr val="tx1"/>
              </a:solidFill>
              <a:miter lim="800000"/>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GB">
                <a:solidFill>
                  <a:schemeClr val="bg2"/>
                </a:solidFill>
              </a:endParaRPr>
            </a:p>
          </p:txBody>
        </p:sp>
        <p:sp>
          <p:nvSpPr>
            <p:cNvPr id="33804" name="Line 15"/>
            <p:cNvSpPr>
              <a:spLocks noChangeShapeType="1"/>
            </p:cNvSpPr>
            <p:nvPr/>
          </p:nvSpPr>
          <p:spPr bwMode="auto">
            <a:xfrm>
              <a:off x="1927920" y="2309664"/>
              <a:ext cx="1828800" cy="0"/>
            </a:xfrm>
            <a:prstGeom prst="line">
              <a:avLst/>
            </a:prstGeom>
            <a:noFill/>
            <a:ln w="28575" cap="sq">
              <a:solidFill>
                <a:schemeClr val="tx1"/>
              </a:solidFill>
              <a:miter lim="800000"/>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GB">
                <a:solidFill>
                  <a:schemeClr val="bg2"/>
                </a:solidFill>
              </a:endParaRPr>
            </a:p>
          </p:txBody>
        </p:sp>
        <p:sp>
          <p:nvSpPr>
            <p:cNvPr id="33805" name="Line 16"/>
            <p:cNvSpPr>
              <a:spLocks noChangeShapeType="1"/>
            </p:cNvSpPr>
            <p:nvPr/>
          </p:nvSpPr>
          <p:spPr bwMode="auto">
            <a:xfrm>
              <a:off x="6271320" y="2309664"/>
              <a:ext cx="990600" cy="0"/>
            </a:xfrm>
            <a:prstGeom prst="line">
              <a:avLst/>
            </a:prstGeom>
            <a:noFill/>
            <a:ln w="28575" cap="sq">
              <a:solidFill>
                <a:schemeClr val="tx1"/>
              </a:solidFill>
              <a:miter lim="800000"/>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GB">
                <a:solidFill>
                  <a:schemeClr val="bg2"/>
                </a:solidFill>
              </a:endParaRPr>
            </a:p>
          </p:txBody>
        </p:sp>
        <p:sp>
          <p:nvSpPr>
            <p:cNvPr id="33806" name="Line 17"/>
            <p:cNvSpPr>
              <a:spLocks noChangeShapeType="1"/>
            </p:cNvSpPr>
            <p:nvPr/>
          </p:nvSpPr>
          <p:spPr bwMode="auto">
            <a:xfrm>
              <a:off x="5433120" y="2233464"/>
              <a:ext cx="1828800" cy="0"/>
            </a:xfrm>
            <a:prstGeom prst="line">
              <a:avLst/>
            </a:prstGeom>
            <a:noFill/>
            <a:ln w="28575" cap="sq">
              <a:solidFill>
                <a:schemeClr val="tx1"/>
              </a:solidFill>
              <a:miter lim="800000"/>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GB">
                <a:solidFill>
                  <a:schemeClr val="bg2"/>
                </a:solidFill>
              </a:endParaRPr>
            </a:p>
          </p:txBody>
        </p:sp>
        <p:sp>
          <p:nvSpPr>
            <p:cNvPr id="33807" name="Line 18"/>
            <p:cNvSpPr>
              <a:spLocks noChangeShapeType="1"/>
            </p:cNvSpPr>
            <p:nvPr/>
          </p:nvSpPr>
          <p:spPr bwMode="auto">
            <a:xfrm>
              <a:off x="1927920" y="4519464"/>
              <a:ext cx="1828800" cy="0"/>
            </a:xfrm>
            <a:prstGeom prst="line">
              <a:avLst/>
            </a:prstGeom>
            <a:noFill/>
            <a:ln w="28575" cap="sq">
              <a:solidFill>
                <a:schemeClr val="tx1"/>
              </a:solidFill>
              <a:miter lim="800000"/>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GB">
                <a:solidFill>
                  <a:schemeClr val="bg2"/>
                </a:solidFill>
              </a:endParaRPr>
            </a:p>
          </p:txBody>
        </p:sp>
        <p:sp>
          <p:nvSpPr>
            <p:cNvPr id="33808" name="Line 19"/>
            <p:cNvSpPr>
              <a:spLocks noChangeShapeType="1"/>
            </p:cNvSpPr>
            <p:nvPr/>
          </p:nvSpPr>
          <p:spPr bwMode="auto">
            <a:xfrm>
              <a:off x="1927920" y="4595664"/>
              <a:ext cx="1828800" cy="0"/>
            </a:xfrm>
            <a:prstGeom prst="line">
              <a:avLst/>
            </a:prstGeom>
            <a:noFill/>
            <a:ln w="28575" cap="sq">
              <a:solidFill>
                <a:schemeClr val="tx1"/>
              </a:solidFill>
              <a:miter lim="800000"/>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GB">
                <a:solidFill>
                  <a:schemeClr val="bg2"/>
                </a:solidFill>
              </a:endParaRPr>
            </a:p>
          </p:txBody>
        </p:sp>
        <p:sp>
          <p:nvSpPr>
            <p:cNvPr id="33809" name="Line 20"/>
            <p:cNvSpPr>
              <a:spLocks noChangeShapeType="1"/>
            </p:cNvSpPr>
            <p:nvPr/>
          </p:nvSpPr>
          <p:spPr bwMode="auto">
            <a:xfrm>
              <a:off x="5433120" y="4519464"/>
              <a:ext cx="1828800" cy="0"/>
            </a:xfrm>
            <a:prstGeom prst="line">
              <a:avLst/>
            </a:prstGeom>
            <a:noFill/>
            <a:ln w="28575" cap="sq">
              <a:solidFill>
                <a:schemeClr val="tx1"/>
              </a:solidFill>
              <a:miter lim="800000"/>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GB">
                <a:solidFill>
                  <a:schemeClr val="bg2"/>
                </a:solidFill>
              </a:endParaRPr>
            </a:p>
          </p:txBody>
        </p:sp>
        <p:sp>
          <p:nvSpPr>
            <p:cNvPr id="33810" name="Line 22"/>
            <p:cNvSpPr>
              <a:spLocks noChangeShapeType="1"/>
            </p:cNvSpPr>
            <p:nvPr/>
          </p:nvSpPr>
          <p:spPr bwMode="auto">
            <a:xfrm>
              <a:off x="6271320" y="4595664"/>
              <a:ext cx="990600" cy="0"/>
            </a:xfrm>
            <a:prstGeom prst="line">
              <a:avLst/>
            </a:prstGeom>
            <a:noFill/>
            <a:ln w="28575" cap="sq">
              <a:solidFill>
                <a:schemeClr val="tx1"/>
              </a:solidFill>
              <a:miter lim="800000"/>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GB">
                <a:solidFill>
                  <a:schemeClr val="bg2"/>
                </a:solidFill>
              </a:endParaRPr>
            </a:p>
          </p:txBody>
        </p:sp>
        <p:sp>
          <p:nvSpPr>
            <p:cNvPr id="33811" name="Line 23"/>
            <p:cNvSpPr>
              <a:spLocks noChangeShapeType="1"/>
            </p:cNvSpPr>
            <p:nvPr/>
          </p:nvSpPr>
          <p:spPr bwMode="auto">
            <a:xfrm>
              <a:off x="1927920" y="2309664"/>
              <a:ext cx="381000" cy="228600"/>
            </a:xfrm>
            <a:prstGeom prst="line">
              <a:avLst/>
            </a:prstGeom>
            <a:noFill/>
            <a:ln w="28575" cap="sq">
              <a:solidFill>
                <a:schemeClr val="tx1"/>
              </a:solidFill>
              <a:miter lim="800000"/>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GB">
                <a:solidFill>
                  <a:schemeClr val="bg2"/>
                </a:solidFill>
              </a:endParaRPr>
            </a:p>
          </p:txBody>
        </p:sp>
        <p:sp>
          <p:nvSpPr>
            <p:cNvPr id="33812" name="Line 24"/>
            <p:cNvSpPr>
              <a:spLocks noChangeShapeType="1"/>
            </p:cNvSpPr>
            <p:nvPr/>
          </p:nvSpPr>
          <p:spPr bwMode="auto">
            <a:xfrm>
              <a:off x="3375720" y="2004864"/>
              <a:ext cx="381000" cy="228600"/>
            </a:xfrm>
            <a:prstGeom prst="line">
              <a:avLst/>
            </a:prstGeom>
            <a:noFill/>
            <a:ln w="28575" cap="sq">
              <a:solidFill>
                <a:schemeClr val="tx1"/>
              </a:solidFill>
              <a:miter lim="800000"/>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GB">
                <a:solidFill>
                  <a:schemeClr val="bg2"/>
                </a:solidFill>
              </a:endParaRPr>
            </a:p>
          </p:txBody>
        </p:sp>
        <p:sp>
          <p:nvSpPr>
            <p:cNvPr id="33813" name="Line 25"/>
            <p:cNvSpPr>
              <a:spLocks noChangeShapeType="1"/>
            </p:cNvSpPr>
            <p:nvPr/>
          </p:nvSpPr>
          <p:spPr bwMode="auto">
            <a:xfrm>
              <a:off x="1927920" y="4595664"/>
              <a:ext cx="381000" cy="228600"/>
            </a:xfrm>
            <a:prstGeom prst="line">
              <a:avLst/>
            </a:prstGeom>
            <a:noFill/>
            <a:ln w="28575" cap="sq">
              <a:solidFill>
                <a:schemeClr val="tx1"/>
              </a:solidFill>
              <a:miter lim="800000"/>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GB">
                <a:solidFill>
                  <a:schemeClr val="bg2"/>
                </a:solidFill>
              </a:endParaRPr>
            </a:p>
          </p:txBody>
        </p:sp>
        <p:sp>
          <p:nvSpPr>
            <p:cNvPr id="33814" name="Line 26"/>
            <p:cNvSpPr>
              <a:spLocks noChangeShapeType="1"/>
            </p:cNvSpPr>
            <p:nvPr/>
          </p:nvSpPr>
          <p:spPr bwMode="auto">
            <a:xfrm>
              <a:off x="3375720" y="4290864"/>
              <a:ext cx="381000" cy="228600"/>
            </a:xfrm>
            <a:prstGeom prst="line">
              <a:avLst/>
            </a:prstGeom>
            <a:noFill/>
            <a:ln w="28575" cap="sq">
              <a:solidFill>
                <a:schemeClr val="tx1"/>
              </a:solidFill>
              <a:miter lim="800000"/>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GB">
                <a:solidFill>
                  <a:schemeClr val="bg2"/>
                </a:solidFill>
              </a:endParaRPr>
            </a:p>
          </p:txBody>
        </p:sp>
        <p:sp>
          <p:nvSpPr>
            <p:cNvPr id="33815" name="Line 27"/>
            <p:cNvSpPr>
              <a:spLocks noChangeShapeType="1"/>
            </p:cNvSpPr>
            <p:nvPr/>
          </p:nvSpPr>
          <p:spPr bwMode="auto">
            <a:xfrm>
              <a:off x="6880920" y="2004864"/>
              <a:ext cx="381000" cy="228600"/>
            </a:xfrm>
            <a:prstGeom prst="line">
              <a:avLst/>
            </a:prstGeom>
            <a:noFill/>
            <a:ln w="28575" cap="sq">
              <a:solidFill>
                <a:schemeClr val="tx1"/>
              </a:solidFill>
              <a:miter lim="800000"/>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GB">
                <a:solidFill>
                  <a:schemeClr val="bg2"/>
                </a:solidFill>
              </a:endParaRPr>
            </a:p>
          </p:txBody>
        </p:sp>
        <p:sp>
          <p:nvSpPr>
            <p:cNvPr id="33816" name="Line 28"/>
            <p:cNvSpPr>
              <a:spLocks noChangeShapeType="1"/>
            </p:cNvSpPr>
            <p:nvPr/>
          </p:nvSpPr>
          <p:spPr bwMode="auto">
            <a:xfrm>
              <a:off x="6880920" y="4290864"/>
              <a:ext cx="381000" cy="228600"/>
            </a:xfrm>
            <a:prstGeom prst="line">
              <a:avLst/>
            </a:prstGeom>
            <a:noFill/>
            <a:ln w="28575" cap="sq">
              <a:solidFill>
                <a:schemeClr val="tx1"/>
              </a:solidFill>
              <a:miter lim="800000"/>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GB">
                <a:solidFill>
                  <a:schemeClr val="bg2"/>
                </a:solidFill>
              </a:endParaRPr>
            </a:p>
          </p:txBody>
        </p:sp>
        <p:sp>
          <p:nvSpPr>
            <p:cNvPr id="33817" name="Line 29"/>
            <p:cNvSpPr>
              <a:spLocks noChangeShapeType="1"/>
            </p:cNvSpPr>
            <p:nvPr/>
          </p:nvSpPr>
          <p:spPr bwMode="auto">
            <a:xfrm>
              <a:off x="6271320" y="2309664"/>
              <a:ext cx="381000" cy="228600"/>
            </a:xfrm>
            <a:prstGeom prst="line">
              <a:avLst/>
            </a:prstGeom>
            <a:noFill/>
            <a:ln w="28575" cap="sq">
              <a:solidFill>
                <a:schemeClr val="tx1"/>
              </a:solidFill>
              <a:miter lim="800000"/>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GB">
                <a:solidFill>
                  <a:schemeClr val="bg2"/>
                </a:solidFill>
              </a:endParaRPr>
            </a:p>
          </p:txBody>
        </p:sp>
        <p:sp>
          <p:nvSpPr>
            <p:cNvPr id="33818" name="Line 30"/>
            <p:cNvSpPr>
              <a:spLocks noChangeShapeType="1"/>
            </p:cNvSpPr>
            <p:nvPr/>
          </p:nvSpPr>
          <p:spPr bwMode="auto">
            <a:xfrm>
              <a:off x="6271320" y="4595664"/>
              <a:ext cx="381000" cy="228600"/>
            </a:xfrm>
            <a:prstGeom prst="line">
              <a:avLst/>
            </a:prstGeom>
            <a:noFill/>
            <a:ln w="28575" cap="sq">
              <a:solidFill>
                <a:schemeClr val="tx1"/>
              </a:solidFill>
              <a:miter lim="800000"/>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GB">
                <a:solidFill>
                  <a:schemeClr val="bg2"/>
                </a:solidFill>
              </a:endParaRPr>
            </a:p>
          </p:txBody>
        </p:sp>
        <p:sp>
          <p:nvSpPr>
            <p:cNvPr id="33819" name="Text Box 31"/>
            <p:cNvSpPr txBox="1">
              <a:spLocks noChangeArrowheads="1"/>
            </p:cNvSpPr>
            <p:nvPr/>
          </p:nvSpPr>
          <p:spPr bwMode="auto">
            <a:xfrm>
              <a:off x="2461320" y="3986064"/>
              <a:ext cx="533400" cy="4878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spcBef>
                  <a:spcPct val="50000"/>
                </a:spcBef>
              </a:pPr>
              <a:r>
                <a:rPr lang="en-GB" altLang="en-US">
                  <a:solidFill>
                    <a:schemeClr val="bg2"/>
                  </a:solidFill>
                  <a:latin typeface="+mn-lt"/>
                </a:rPr>
                <a:t>K</a:t>
              </a:r>
              <a:r>
                <a:rPr lang="en-GB" altLang="en-US" baseline="-25000">
                  <a:solidFill>
                    <a:schemeClr val="bg2"/>
                  </a:solidFill>
                  <a:latin typeface="+mn-lt"/>
                </a:rPr>
                <a:t>1</a:t>
              </a:r>
            </a:p>
          </p:txBody>
        </p:sp>
        <p:sp>
          <p:nvSpPr>
            <p:cNvPr id="33820" name="Text Box 32"/>
            <p:cNvSpPr txBox="1">
              <a:spLocks noChangeArrowheads="1"/>
            </p:cNvSpPr>
            <p:nvPr/>
          </p:nvSpPr>
          <p:spPr bwMode="auto">
            <a:xfrm>
              <a:off x="2461320" y="1668870"/>
              <a:ext cx="533400" cy="4878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spcBef>
                  <a:spcPct val="50000"/>
                </a:spcBef>
              </a:pPr>
              <a:r>
                <a:rPr lang="en-GB" altLang="en-US">
                  <a:solidFill>
                    <a:schemeClr val="bg2"/>
                  </a:solidFill>
                  <a:latin typeface="+mn-lt"/>
                </a:rPr>
                <a:t>K</a:t>
              </a:r>
              <a:r>
                <a:rPr lang="en-GB" altLang="en-US" baseline="-25000">
                  <a:solidFill>
                    <a:schemeClr val="bg2"/>
                  </a:solidFill>
                  <a:latin typeface="+mn-lt"/>
                </a:rPr>
                <a:t>1</a:t>
              </a:r>
            </a:p>
          </p:txBody>
        </p:sp>
        <p:sp>
          <p:nvSpPr>
            <p:cNvPr id="33821" name="Text Box 33"/>
            <p:cNvSpPr txBox="1">
              <a:spLocks noChangeArrowheads="1"/>
            </p:cNvSpPr>
            <p:nvPr/>
          </p:nvSpPr>
          <p:spPr bwMode="auto">
            <a:xfrm>
              <a:off x="2385120" y="2538264"/>
              <a:ext cx="838200" cy="4878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spcBef>
                  <a:spcPct val="50000"/>
                </a:spcBef>
              </a:pPr>
              <a:r>
                <a:rPr lang="en-GB" altLang="en-US">
                  <a:solidFill>
                    <a:schemeClr val="bg2"/>
                  </a:solidFill>
                  <a:latin typeface="+mn-lt"/>
                </a:rPr>
                <a:t>K</a:t>
              </a:r>
              <a:r>
                <a:rPr lang="en-GB" altLang="en-US" baseline="-25000">
                  <a:solidFill>
                    <a:schemeClr val="bg2"/>
                  </a:solidFill>
                  <a:latin typeface="+mn-lt"/>
                </a:rPr>
                <a:t>-1</a:t>
              </a:r>
            </a:p>
          </p:txBody>
        </p:sp>
        <p:sp>
          <p:nvSpPr>
            <p:cNvPr id="33822" name="Text Box 34"/>
            <p:cNvSpPr txBox="1">
              <a:spLocks noChangeArrowheads="1"/>
            </p:cNvSpPr>
            <p:nvPr/>
          </p:nvSpPr>
          <p:spPr bwMode="auto">
            <a:xfrm>
              <a:off x="2385120" y="4824264"/>
              <a:ext cx="914400" cy="4878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spcBef>
                  <a:spcPct val="50000"/>
                </a:spcBef>
              </a:pPr>
              <a:r>
                <a:rPr lang="en-GB" altLang="en-US">
                  <a:solidFill>
                    <a:schemeClr val="bg2"/>
                  </a:solidFill>
                  <a:latin typeface="+mn-lt"/>
                </a:rPr>
                <a:t>K</a:t>
              </a:r>
              <a:r>
                <a:rPr lang="en-GB" altLang="en-US" baseline="-25000">
                  <a:solidFill>
                    <a:schemeClr val="bg2"/>
                  </a:solidFill>
                  <a:latin typeface="+mn-lt"/>
                </a:rPr>
                <a:t>-1</a:t>
              </a:r>
            </a:p>
          </p:txBody>
        </p:sp>
        <p:sp>
          <p:nvSpPr>
            <p:cNvPr id="33823" name="Text Box 35"/>
            <p:cNvSpPr txBox="1">
              <a:spLocks noChangeArrowheads="1"/>
            </p:cNvSpPr>
            <p:nvPr/>
          </p:nvSpPr>
          <p:spPr bwMode="auto">
            <a:xfrm>
              <a:off x="6118920" y="1700064"/>
              <a:ext cx="609600" cy="4878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spcBef>
                  <a:spcPct val="50000"/>
                </a:spcBef>
              </a:pPr>
              <a:r>
                <a:rPr lang="en-GB" altLang="en-US">
                  <a:solidFill>
                    <a:schemeClr val="bg2"/>
                  </a:solidFill>
                  <a:latin typeface="+mn-lt"/>
                </a:rPr>
                <a:t>K</a:t>
              </a:r>
              <a:r>
                <a:rPr lang="en-GB" altLang="en-US" baseline="-25000">
                  <a:solidFill>
                    <a:schemeClr val="bg2"/>
                  </a:solidFill>
                  <a:latin typeface="+mn-lt"/>
                </a:rPr>
                <a:t>2</a:t>
              </a:r>
            </a:p>
          </p:txBody>
        </p:sp>
        <p:sp>
          <p:nvSpPr>
            <p:cNvPr id="33824" name="Text Box 36"/>
            <p:cNvSpPr txBox="1">
              <a:spLocks noChangeArrowheads="1"/>
            </p:cNvSpPr>
            <p:nvPr/>
          </p:nvSpPr>
          <p:spPr bwMode="auto">
            <a:xfrm>
              <a:off x="6195120" y="3986064"/>
              <a:ext cx="533400" cy="4878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spcBef>
                  <a:spcPct val="50000"/>
                </a:spcBef>
              </a:pPr>
              <a:r>
                <a:rPr lang="en-GB" altLang="en-US">
                  <a:solidFill>
                    <a:schemeClr val="bg2"/>
                  </a:solidFill>
                  <a:latin typeface="+mn-lt"/>
                </a:rPr>
                <a:t>K</a:t>
              </a:r>
              <a:r>
                <a:rPr lang="en-GB" altLang="en-US" baseline="-25000">
                  <a:solidFill>
                    <a:schemeClr val="bg2"/>
                  </a:solidFill>
                  <a:latin typeface="+mn-lt"/>
                </a:rPr>
                <a:t>2</a:t>
              </a:r>
            </a:p>
          </p:txBody>
        </p:sp>
        <p:sp>
          <p:nvSpPr>
            <p:cNvPr id="33825" name="Text Box 37"/>
            <p:cNvSpPr txBox="1">
              <a:spLocks noChangeArrowheads="1"/>
            </p:cNvSpPr>
            <p:nvPr/>
          </p:nvSpPr>
          <p:spPr bwMode="auto">
            <a:xfrm>
              <a:off x="6728520" y="2538264"/>
              <a:ext cx="811455" cy="4878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spcBef>
                  <a:spcPct val="50000"/>
                </a:spcBef>
              </a:pPr>
              <a:r>
                <a:rPr lang="en-GB" altLang="en-US">
                  <a:solidFill>
                    <a:schemeClr val="bg2"/>
                  </a:solidFill>
                  <a:latin typeface="+mn-lt"/>
                </a:rPr>
                <a:t>K </a:t>
              </a:r>
              <a:r>
                <a:rPr lang="en-GB" altLang="en-US" baseline="-25000">
                  <a:solidFill>
                    <a:schemeClr val="bg2"/>
                  </a:solidFill>
                  <a:latin typeface="+mn-lt"/>
                </a:rPr>
                <a:t>-2</a:t>
              </a:r>
            </a:p>
          </p:txBody>
        </p:sp>
        <p:sp>
          <p:nvSpPr>
            <p:cNvPr id="33826" name="Text Box 38"/>
            <p:cNvSpPr txBox="1">
              <a:spLocks noChangeArrowheads="1"/>
            </p:cNvSpPr>
            <p:nvPr/>
          </p:nvSpPr>
          <p:spPr bwMode="auto">
            <a:xfrm>
              <a:off x="6728520" y="4824264"/>
              <a:ext cx="811455" cy="4878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400" b="1">
                  <a:solidFill>
                    <a:schemeClr val="tx1"/>
                  </a:solidFill>
                  <a:latin typeface="Tahoma" pitchFamily="34" charset="0"/>
                </a:defRPr>
              </a:lvl1pPr>
              <a:lvl2pPr marL="742950" indent="-285750" eaLnBrk="0" hangingPunct="0">
                <a:defRPr sz="2400" b="1">
                  <a:solidFill>
                    <a:schemeClr val="tx1"/>
                  </a:solidFill>
                  <a:latin typeface="Tahoma" pitchFamily="34" charset="0"/>
                </a:defRPr>
              </a:lvl2pPr>
              <a:lvl3pPr marL="1143000" indent="-228600" eaLnBrk="0" hangingPunct="0">
                <a:defRPr sz="2400" b="1">
                  <a:solidFill>
                    <a:schemeClr val="tx1"/>
                  </a:solidFill>
                  <a:latin typeface="Tahoma" pitchFamily="34" charset="0"/>
                </a:defRPr>
              </a:lvl3pPr>
              <a:lvl4pPr marL="1600200" indent="-228600" eaLnBrk="0" hangingPunct="0">
                <a:defRPr sz="2400" b="1">
                  <a:solidFill>
                    <a:schemeClr val="tx1"/>
                  </a:solidFill>
                  <a:latin typeface="Tahoma" pitchFamily="34" charset="0"/>
                </a:defRPr>
              </a:lvl4pPr>
              <a:lvl5pPr marL="2057400" indent="-228600" eaLnBrk="0" hangingPunct="0">
                <a:defRPr sz="2400" b="1">
                  <a:solidFill>
                    <a:schemeClr val="tx1"/>
                  </a:solidFill>
                  <a:latin typeface="Tahoma" pitchFamily="34" charset="0"/>
                </a:defRPr>
              </a:lvl5pPr>
              <a:lvl6pPr marL="2514600" indent="-228600" eaLnBrk="0" fontAlgn="base" hangingPunct="0">
                <a:spcBef>
                  <a:spcPct val="0"/>
                </a:spcBef>
                <a:spcAft>
                  <a:spcPct val="0"/>
                </a:spcAft>
                <a:defRPr sz="2400" b="1">
                  <a:solidFill>
                    <a:schemeClr val="tx1"/>
                  </a:solidFill>
                  <a:latin typeface="Tahoma" pitchFamily="34" charset="0"/>
                </a:defRPr>
              </a:lvl6pPr>
              <a:lvl7pPr marL="2971800" indent="-228600" eaLnBrk="0" fontAlgn="base" hangingPunct="0">
                <a:spcBef>
                  <a:spcPct val="0"/>
                </a:spcBef>
                <a:spcAft>
                  <a:spcPct val="0"/>
                </a:spcAft>
                <a:defRPr sz="2400" b="1">
                  <a:solidFill>
                    <a:schemeClr val="tx1"/>
                  </a:solidFill>
                  <a:latin typeface="Tahoma" pitchFamily="34" charset="0"/>
                </a:defRPr>
              </a:lvl7pPr>
              <a:lvl8pPr marL="3429000" indent="-228600" eaLnBrk="0" fontAlgn="base" hangingPunct="0">
                <a:spcBef>
                  <a:spcPct val="0"/>
                </a:spcBef>
                <a:spcAft>
                  <a:spcPct val="0"/>
                </a:spcAft>
                <a:defRPr sz="2400" b="1">
                  <a:solidFill>
                    <a:schemeClr val="tx1"/>
                  </a:solidFill>
                  <a:latin typeface="Tahoma" pitchFamily="34" charset="0"/>
                </a:defRPr>
              </a:lvl8pPr>
              <a:lvl9pPr marL="3886200" indent="-228600" eaLnBrk="0" fontAlgn="base" hangingPunct="0">
                <a:spcBef>
                  <a:spcPct val="0"/>
                </a:spcBef>
                <a:spcAft>
                  <a:spcPct val="0"/>
                </a:spcAft>
                <a:defRPr sz="2400" b="1">
                  <a:solidFill>
                    <a:schemeClr val="tx1"/>
                  </a:solidFill>
                  <a:latin typeface="Tahoma" pitchFamily="34" charset="0"/>
                </a:defRPr>
              </a:lvl9pPr>
            </a:lstStyle>
            <a:p>
              <a:pPr eaLnBrk="1" hangingPunct="1">
                <a:spcBef>
                  <a:spcPct val="50000"/>
                </a:spcBef>
              </a:pPr>
              <a:r>
                <a:rPr lang="en-GB" altLang="en-US" dirty="0">
                  <a:solidFill>
                    <a:schemeClr val="bg2"/>
                  </a:solidFill>
                  <a:latin typeface="+mn-lt"/>
                </a:rPr>
                <a:t>K </a:t>
              </a:r>
              <a:r>
                <a:rPr lang="en-GB" altLang="en-US" baseline="-25000" dirty="0">
                  <a:solidFill>
                    <a:schemeClr val="bg2"/>
                  </a:solidFill>
                  <a:latin typeface="+mn-lt"/>
                </a:rPr>
                <a:t>-2</a:t>
              </a:r>
            </a:p>
          </p:txBody>
        </p:sp>
      </p:grpSp>
      <p:sp>
        <p:nvSpPr>
          <p:cNvPr id="3" name="Title 2"/>
          <p:cNvSpPr>
            <a:spLocks noGrp="1"/>
          </p:cNvSpPr>
          <p:nvPr>
            <p:ph type="title"/>
          </p:nvPr>
        </p:nvSpPr>
        <p:spPr/>
        <p:txBody>
          <a:bodyPr/>
          <a:lstStyle/>
          <a:p>
            <a:r>
              <a:rPr lang="en-GB" dirty="0" smtClean="0"/>
              <a:t>Formation of early reversible and advanced irreversible non-enzymatic glycation products</a:t>
            </a:r>
            <a:endParaRPr lang="en-GB" dirty="0"/>
          </a:p>
        </p:txBody>
      </p:sp>
    </p:spTree>
    <p:extLst>
      <p:ext uri="{BB962C8B-B14F-4D97-AF65-F5344CB8AC3E}">
        <p14:creationId xmlns:p14="http://schemas.microsoft.com/office/powerpoint/2010/main" val="403903233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Measuring HbA1c</a:t>
            </a:r>
            <a:endParaRPr lang="en-GB" dirty="0"/>
          </a:p>
        </p:txBody>
      </p:sp>
      <p:sp>
        <p:nvSpPr>
          <p:cNvPr id="3" name="Text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363231280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2" name="Picture 4" descr="http://www.chemicalformula.org/images/glucos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27984" y="1653335"/>
            <a:ext cx="1385898" cy="1438395"/>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1475656" y="2085183"/>
            <a:ext cx="2160240" cy="584775"/>
          </a:xfrm>
          <a:prstGeom prst="rect">
            <a:avLst/>
          </a:prstGeom>
          <a:noFill/>
        </p:spPr>
        <p:txBody>
          <a:bodyPr wrap="square" rtlCol="0">
            <a:spAutoFit/>
          </a:bodyPr>
          <a:lstStyle/>
          <a:p>
            <a:r>
              <a:rPr lang="en-GB" sz="3200" dirty="0" smtClean="0">
                <a:solidFill>
                  <a:schemeClr val="bg2"/>
                </a:solidFill>
                <a:cs typeface="Times New Roman" pitchFamily="18" charset="0"/>
              </a:rPr>
              <a:t>Glucose</a:t>
            </a:r>
            <a:endParaRPr lang="en-GB" sz="3200" dirty="0">
              <a:solidFill>
                <a:schemeClr val="bg2"/>
              </a:solidFill>
              <a:cs typeface="Times New Roman" pitchFamily="18" charset="0"/>
            </a:endParaRPr>
          </a:p>
        </p:txBody>
      </p:sp>
      <p:sp>
        <p:nvSpPr>
          <p:cNvPr id="6" name="TextBox 5"/>
          <p:cNvSpPr txBox="1"/>
          <p:nvPr/>
        </p:nvSpPr>
        <p:spPr>
          <a:xfrm>
            <a:off x="1475656" y="3789040"/>
            <a:ext cx="2808312" cy="584775"/>
          </a:xfrm>
          <a:prstGeom prst="rect">
            <a:avLst/>
          </a:prstGeom>
          <a:noFill/>
        </p:spPr>
        <p:txBody>
          <a:bodyPr wrap="square" rtlCol="0">
            <a:spAutoFit/>
          </a:bodyPr>
          <a:lstStyle/>
          <a:p>
            <a:r>
              <a:rPr lang="en-GB" sz="3200" dirty="0" err="1" smtClean="0">
                <a:solidFill>
                  <a:schemeClr val="bg2"/>
                </a:solidFill>
                <a:cs typeface="Times New Roman" pitchFamily="18" charset="0"/>
              </a:rPr>
              <a:t>Thyroxine</a:t>
            </a:r>
            <a:endParaRPr lang="en-GB" sz="3200" dirty="0">
              <a:solidFill>
                <a:schemeClr val="bg2"/>
              </a:solidFill>
              <a:cs typeface="Times New Roman" pitchFamily="18" charset="0"/>
            </a:endParaRPr>
          </a:p>
        </p:txBody>
      </p:sp>
      <p:pic>
        <p:nvPicPr>
          <p:cNvPr id="22537" name="Picture 9" descr="File:Levothyroxine2DCSD.svg">
            <a:hlinkClick r:id="rId4"/>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644008" y="3502762"/>
            <a:ext cx="1805020" cy="1130394"/>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539552" y="5157192"/>
            <a:ext cx="8136904" cy="1200329"/>
          </a:xfrm>
          <a:prstGeom prst="rect">
            <a:avLst/>
          </a:prstGeom>
          <a:noFill/>
        </p:spPr>
        <p:txBody>
          <a:bodyPr wrap="square" rtlCol="0">
            <a:spAutoFit/>
          </a:bodyPr>
          <a:lstStyle/>
          <a:p>
            <a:r>
              <a:rPr lang="en-GB" sz="2400" dirty="0" smtClean="0">
                <a:solidFill>
                  <a:schemeClr val="bg2"/>
                </a:solidFill>
                <a:cs typeface="Times New Roman" pitchFamily="18" charset="0"/>
              </a:rPr>
              <a:t>These are single molecular structures of known composition; their concentration in the body is tightly regulated and concentrations controlled.</a:t>
            </a:r>
            <a:endParaRPr lang="en-GB" sz="2400" dirty="0">
              <a:solidFill>
                <a:schemeClr val="bg2"/>
              </a:solidFill>
              <a:cs typeface="Times New Roman" pitchFamily="18" charset="0"/>
            </a:endParaRPr>
          </a:p>
        </p:txBody>
      </p:sp>
      <p:sp>
        <p:nvSpPr>
          <p:cNvPr id="4" name="Title 3"/>
          <p:cNvSpPr>
            <a:spLocks noGrp="1"/>
          </p:cNvSpPr>
          <p:nvPr>
            <p:ph type="title"/>
          </p:nvPr>
        </p:nvSpPr>
        <p:spPr/>
        <p:txBody>
          <a:bodyPr/>
          <a:lstStyle/>
          <a:p>
            <a:r>
              <a:rPr lang="en-GB" dirty="0"/>
              <a:t>HbA</a:t>
            </a:r>
            <a:r>
              <a:rPr lang="en-GB" baseline="-25000" dirty="0"/>
              <a:t>1</a:t>
            </a:r>
            <a:r>
              <a:rPr lang="en-GB" dirty="0"/>
              <a:t>c is not like</a:t>
            </a:r>
            <a:r>
              <a:rPr lang="en-GB" dirty="0" smtClean="0"/>
              <a:t>:</a:t>
            </a:r>
            <a:endParaRPr lang="en-GB" dirty="0"/>
          </a:p>
        </p:txBody>
      </p:sp>
    </p:spTree>
    <p:extLst>
      <p:ext uri="{BB962C8B-B14F-4D97-AF65-F5344CB8AC3E}">
        <p14:creationId xmlns:p14="http://schemas.microsoft.com/office/powerpoint/2010/main" val="228515946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smtClean="0"/>
              <a:t>HbA</a:t>
            </a:r>
            <a:r>
              <a:rPr lang="en-GB" baseline="-25000" dirty="0" smtClean="0"/>
              <a:t>1c</a:t>
            </a:r>
            <a:endParaRPr lang="en-GB" baseline="-25000" dirty="0"/>
          </a:p>
        </p:txBody>
      </p:sp>
      <p:sp>
        <p:nvSpPr>
          <p:cNvPr id="7" name="Content Placeholder 6"/>
          <p:cNvSpPr>
            <a:spLocks noGrp="1"/>
          </p:cNvSpPr>
          <p:nvPr>
            <p:ph idx="1"/>
          </p:nvPr>
        </p:nvSpPr>
        <p:spPr/>
        <p:txBody>
          <a:bodyPr/>
          <a:lstStyle/>
          <a:p>
            <a:pPr marL="571500" indent="-571500">
              <a:buFont typeface="Arial" panose="020B0604020202020204" pitchFamily="34" charset="0"/>
              <a:buChar char="•"/>
            </a:pPr>
            <a:r>
              <a:rPr lang="en-GB" sz="2400" dirty="0">
                <a:cs typeface="Times New Roman" pitchFamily="18" charset="0"/>
              </a:rPr>
              <a:t>A product of a non-enzymatic glycation </a:t>
            </a:r>
            <a:r>
              <a:rPr lang="en-GB" sz="2400" dirty="0" smtClean="0">
                <a:cs typeface="Times New Roman" pitchFamily="18" charset="0"/>
              </a:rPr>
              <a:t>reaction </a:t>
            </a:r>
          </a:p>
          <a:p>
            <a:pPr marL="571500" indent="-571500">
              <a:buFont typeface="Arial" panose="020B0604020202020204" pitchFamily="34" charset="0"/>
              <a:buChar char="•"/>
            </a:pPr>
            <a:r>
              <a:rPr lang="en-GB" sz="2400" dirty="0" smtClean="0">
                <a:cs typeface="Times New Roman" pitchFamily="18" charset="0"/>
              </a:rPr>
              <a:t>The </a:t>
            </a:r>
            <a:r>
              <a:rPr lang="en-GB" sz="2400" dirty="0">
                <a:cs typeface="Times New Roman" pitchFamily="18" charset="0"/>
              </a:rPr>
              <a:t>reaction follows the Law of Mass </a:t>
            </a:r>
            <a:r>
              <a:rPr lang="en-GB" sz="2400" dirty="0" smtClean="0">
                <a:cs typeface="Times New Roman" pitchFamily="18" charset="0"/>
              </a:rPr>
              <a:t>action</a:t>
            </a:r>
          </a:p>
          <a:p>
            <a:pPr marL="571500" indent="-571500">
              <a:buFont typeface="Arial" panose="020B0604020202020204" pitchFamily="34" charset="0"/>
              <a:buChar char="•"/>
            </a:pPr>
            <a:r>
              <a:rPr lang="en-GB" sz="2400" dirty="0" smtClean="0">
                <a:cs typeface="Times New Roman" pitchFamily="18" charset="0"/>
              </a:rPr>
              <a:t>The </a:t>
            </a:r>
            <a:r>
              <a:rPr lang="en-GB" sz="2400" dirty="0">
                <a:cs typeface="Times New Roman" pitchFamily="18" charset="0"/>
              </a:rPr>
              <a:t>reaction is not controlled </a:t>
            </a:r>
          </a:p>
          <a:p>
            <a:pPr marL="571500" indent="-571500">
              <a:buFont typeface="Arial" panose="020B0604020202020204" pitchFamily="34" charset="0"/>
              <a:buChar char="•"/>
            </a:pPr>
            <a:r>
              <a:rPr lang="en-GB" sz="2400" dirty="0" smtClean="0">
                <a:cs typeface="Times New Roman" pitchFamily="18" charset="0"/>
              </a:rPr>
              <a:t>Glycated haemoglobin </a:t>
            </a:r>
            <a:r>
              <a:rPr lang="en-GB" sz="2400" dirty="0">
                <a:cs typeface="Times New Roman" pitchFamily="18" charset="0"/>
              </a:rPr>
              <a:t>formed is not </a:t>
            </a:r>
            <a:r>
              <a:rPr lang="en-GB" sz="2400" dirty="0" smtClean="0">
                <a:cs typeface="Times New Roman" pitchFamily="18" charset="0"/>
              </a:rPr>
              <a:t>one </a:t>
            </a:r>
            <a:r>
              <a:rPr lang="en-GB" sz="2400" dirty="0">
                <a:cs typeface="Times New Roman" pitchFamily="18" charset="0"/>
              </a:rPr>
              <a:t>single molecular </a:t>
            </a:r>
            <a:r>
              <a:rPr lang="en-GB" sz="2400" dirty="0" smtClean="0">
                <a:cs typeface="Times New Roman" pitchFamily="18" charset="0"/>
              </a:rPr>
              <a:t>structure</a:t>
            </a:r>
            <a:endParaRPr lang="en-GB" sz="2400" dirty="0">
              <a:cs typeface="Times New Roman" pitchFamily="18" charset="0"/>
            </a:endParaRPr>
          </a:p>
          <a:p>
            <a:endParaRPr lang="en-GB" sz="2400" dirty="0"/>
          </a:p>
        </p:txBody>
      </p:sp>
    </p:spTree>
    <p:extLst>
      <p:ext uri="{BB962C8B-B14F-4D97-AF65-F5344CB8AC3E}">
        <p14:creationId xmlns:p14="http://schemas.microsoft.com/office/powerpoint/2010/main" val="361961284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Basic method principles</a:t>
            </a:r>
            <a:endParaRPr lang="en-GB" dirty="0"/>
          </a:p>
        </p:txBody>
      </p:sp>
      <p:sp>
        <p:nvSpPr>
          <p:cNvPr id="65538" name="Content Placeholder 2"/>
          <p:cNvSpPr>
            <a:spLocks noGrp="1"/>
          </p:cNvSpPr>
          <p:nvPr>
            <p:ph idx="4294967295"/>
          </p:nvPr>
        </p:nvSpPr>
        <p:spPr>
          <a:xfrm>
            <a:off x="539750" y="2430463"/>
            <a:ext cx="7127875" cy="2913062"/>
          </a:xfrm>
        </p:spPr>
        <p:txBody>
          <a:bodyPr>
            <a:noAutofit/>
          </a:bodyPr>
          <a:lstStyle/>
          <a:p>
            <a:pPr marL="0" indent="0">
              <a:buNone/>
            </a:pPr>
            <a:r>
              <a:rPr lang="en-GB" b="1" dirty="0" smtClean="0"/>
              <a:t>Charge difference</a:t>
            </a:r>
          </a:p>
          <a:p>
            <a:pPr lvl="1"/>
            <a:r>
              <a:rPr lang="en-AU" dirty="0" smtClean="0"/>
              <a:t>Cation </a:t>
            </a:r>
            <a:r>
              <a:rPr lang="en-AU" dirty="0"/>
              <a:t>Exchange </a:t>
            </a:r>
            <a:r>
              <a:rPr lang="en-AU" dirty="0" smtClean="0"/>
              <a:t>HPLC</a:t>
            </a:r>
          </a:p>
          <a:p>
            <a:pPr lvl="1"/>
            <a:r>
              <a:rPr lang="en-AU" dirty="0"/>
              <a:t>Capillary </a:t>
            </a:r>
            <a:r>
              <a:rPr lang="en-AU" dirty="0" smtClean="0"/>
              <a:t>Electrophoresis</a:t>
            </a:r>
          </a:p>
          <a:p>
            <a:pPr marL="57150" indent="0">
              <a:buNone/>
            </a:pPr>
            <a:r>
              <a:rPr lang="en-AU" b="1" dirty="0" smtClean="0"/>
              <a:t>Structural difference</a:t>
            </a:r>
          </a:p>
          <a:p>
            <a:pPr lvl="1"/>
            <a:r>
              <a:rPr lang="en-AU" dirty="0" smtClean="0"/>
              <a:t>Affinity Chromatography HPLC</a:t>
            </a:r>
          </a:p>
          <a:p>
            <a:pPr lvl="1"/>
            <a:r>
              <a:rPr lang="en-AU" dirty="0"/>
              <a:t>Immunoassay </a:t>
            </a:r>
            <a:endParaRPr lang="en-AU" dirty="0" smtClean="0"/>
          </a:p>
          <a:p>
            <a:pPr marL="57150" indent="0">
              <a:buNone/>
            </a:pPr>
            <a:r>
              <a:rPr lang="en-AU" b="1" dirty="0" smtClean="0"/>
              <a:t>Chemical difference</a:t>
            </a:r>
          </a:p>
          <a:p>
            <a:pPr lvl="1"/>
            <a:r>
              <a:rPr lang="en-AU" dirty="0" smtClean="0"/>
              <a:t>Enzymatic</a:t>
            </a:r>
          </a:p>
        </p:txBody>
      </p:sp>
    </p:spTree>
    <p:extLst>
      <p:ext uri="{BB962C8B-B14F-4D97-AF65-F5344CB8AC3E}">
        <p14:creationId xmlns:p14="http://schemas.microsoft.com/office/powerpoint/2010/main" val="140933659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Diabetes testing through time</a:t>
            </a:r>
          </a:p>
        </p:txBody>
      </p:sp>
      <p:sp>
        <p:nvSpPr>
          <p:cNvPr id="3" name="Content Placeholder 2"/>
          <p:cNvSpPr>
            <a:spLocks noGrp="1"/>
          </p:cNvSpPr>
          <p:nvPr>
            <p:ph idx="1"/>
          </p:nvPr>
        </p:nvSpPr>
        <p:spPr>
          <a:xfrm>
            <a:off x="539751" y="2159000"/>
            <a:ext cx="3765550" cy="3598863"/>
          </a:xfrm>
        </p:spPr>
        <p:txBody>
          <a:bodyPr>
            <a:normAutofit lnSpcReduction="10000"/>
          </a:bodyPr>
          <a:lstStyle/>
          <a:p>
            <a:pPr eaLnBrk="1" hangingPunct="1">
              <a:lnSpc>
                <a:spcPct val="90000"/>
              </a:lnSpc>
              <a:defRPr/>
            </a:pPr>
            <a:r>
              <a:rPr lang="en-GB" altLang="en-GB" sz="2800" dirty="0" smtClean="0"/>
              <a:t>Earliest description of symptoms recorded in </a:t>
            </a:r>
            <a:r>
              <a:rPr lang="en-GB" altLang="en-GB" sz="2800" dirty="0" err="1" smtClean="0"/>
              <a:t>Ebers</a:t>
            </a:r>
            <a:r>
              <a:rPr lang="en-GB" altLang="en-GB" sz="2800" dirty="0" smtClean="0"/>
              <a:t> papyrus</a:t>
            </a:r>
            <a:r>
              <a:rPr lang="en-GB" sz="2800" dirty="0" smtClean="0">
                <a:cs typeface="Arial" charset="0"/>
              </a:rPr>
              <a:t> dating back to 1500 BC</a:t>
            </a:r>
          </a:p>
          <a:p>
            <a:pPr eaLnBrk="1" hangingPunct="1">
              <a:lnSpc>
                <a:spcPct val="90000"/>
              </a:lnSpc>
              <a:defRPr/>
            </a:pPr>
            <a:endParaRPr lang="en-GB" sz="2800" dirty="0" smtClean="0">
              <a:cs typeface="Arial" charset="0"/>
            </a:endParaRPr>
          </a:p>
          <a:p>
            <a:pPr eaLnBrk="1" hangingPunct="1">
              <a:lnSpc>
                <a:spcPct val="90000"/>
              </a:lnSpc>
              <a:defRPr/>
            </a:pPr>
            <a:r>
              <a:rPr lang="en-GB" sz="2800" dirty="0" smtClean="0">
                <a:cs typeface="Arial" charset="0"/>
              </a:rPr>
              <a:t>Discovered by the Egyptologist George </a:t>
            </a:r>
            <a:r>
              <a:rPr lang="en-GB" sz="2800" dirty="0" err="1" smtClean="0">
                <a:cs typeface="Arial" charset="0"/>
              </a:rPr>
              <a:t>Ebers</a:t>
            </a:r>
            <a:r>
              <a:rPr lang="en-GB" sz="2800" dirty="0" smtClean="0">
                <a:cs typeface="Arial" charset="0"/>
              </a:rPr>
              <a:t> in Thebes in 1862</a:t>
            </a:r>
          </a:p>
          <a:p>
            <a:pPr eaLnBrk="1" hangingPunct="1">
              <a:lnSpc>
                <a:spcPct val="90000"/>
              </a:lnSpc>
              <a:defRPr/>
            </a:pPr>
            <a:endParaRPr lang="en-GB" dirty="0" smtClean="0"/>
          </a:p>
        </p:txBody>
      </p:sp>
      <p:pic>
        <p:nvPicPr>
          <p:cNvPr id="28676" name="Picture 4" descr="juris"/>
          <p:cNvPicPr>
            <a:picLocks noChangeAspect="1" noChangeArrowheads="1"/>
          </p:cNvPicPr>
          <p:nvPr/>
        </p:nvPicPr>
        <p:blipFill>
          <a:blip r:embed="rId3" cstate="print"/>
          <a:srcRect/>
          <a:stretch>
            <a:fillRect/>
          </a:stretch>
        </p:blipFill>
        <p:spPr bwMode="auto">
          <a:xfrm>
            <a:off x="4805933" y="1645568"/>
            <a:ext cx="3865563" cy="4638675"/>
          </a:xfrm>
          <a:prstGeom prst="rect">
            <a:avLst/>
          </a:prstGeom>
          <a:noFill/>
          <a:ln w="9525">
            <a:noFill/>
            <a:miter lim="800000"/>
            <a:headEnd/>
            <a:tailEnd/>
          </a:ln>
        </p:spPr>
      </p:pic>
    </p:spTree>
    <p:extLst>
      <p:ext uri="{BB962C8B-B14F-4D97-AF65-F5344CB8AC3E}">
        <p14:creationId xmlns:p14="http://schemas.microsoft.com/office/powerpoint/2010/main" val="110420581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HbA1c methodologies</a:t>
            </a:r>
            <a:endParaRPr lang="en-GB" dirty="0"/>
          </a:p>
        </p:txBody>
      </p:sp>
      <p:pic>
        <p:nvPicPr>
          <p:cNvPr id="3" name="Picture 2"/>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9125" y="1795462"/>
            <a:ext cx="6819900" cy="4271963"/>
          </a:xfrm>
          <a:prstGeom prst="rect">
            <a:avLst/>
          </a:prstGeom>
          <a:noFill/>
          <a:ln>
            <a:noFill/>
          </a:ln>
        </p:spPr>
      </p:pic>
    </p:spTree>
    <p:extLst>
      <p:ext uri="{BB962C8B-B14F-4D97-AF65-F5344CB8AC3E}">
        <p14:creationId xmlns:p14="http://schemas.microsoft.com/office/powerpoint/2010/main" val="359692991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Early c</a:t>
            </a:r>
            <a:r>
              <a:rPr lang="en-GB" dirty="0" smtClean="0"/>
              <a:t>ation exchange </a:t>
            </a:r>
            <a:r>
              <a:rPr lang="en-GB" dirty="0"/>
              <a:t>c</a:t>
            </a:r>
            <a:r>
              <a:rPr lang="en-GB" dirty="0" smtClean="0"/>
              <a:t>hromatography</a:t>
            </a:r>
            <a:endParaRPr lang="en-GB" dirty="0"/>
          </a:p>
        </p:txBody>
      </p:sp>
      <p:sp>
        <p:nvSpPr>
          <p:cNvPr id="3" name="Content Placeholder 2"/>
          <p:cNvSpPr>
            <a:spLocks noGrp="1"/>
          </p:cNvSpPr>
          <p:nvPr>
            <p:ph idx="1"/>
          </p:nvPr>
        </p:nvSpPr>
        <p:spPr>
          <a:xfrm>
            <a:off x="539751" y="2159000"/>
            <a:ext cx="3860799" cy="3598863"/>
          </a:xfrm>
        </p:spPr>
        <p:txBody>
          <a:bodyPr/>
          <a:lstStyle/>
          <a:p>
            <a:r>
              <a:rPr lang="en-GB" dirty="0" smtClean="0"/>
              <a:t>Allan </a:t>
            </a:r>
            <a:r>
              <a:rPr lang="en-GB" i="1" dirty="0"/>
              <a:t>et </a:t>
            </a:r>
            <a:r>
              <a:rPr lang="en-GB" i="1" dirty="0" smtClean="0"/>
              <a:t>al, </a:t>
            </a:r>
            <a:r>
              <a:rPr lang="en-GB" dirty="0" smtClean="0"/>
              <a:t>1958</a:t>
            </a:r>
            <a:endParaRPr lang="en-GB" i="1" dirty="0"/>
          </a:p>
          <a:p>
            <a:pPr marL="342900" indent="-342900">
              <a:buFont typeface="Arial" panose="020B0604020202020204" pitchFamily="34" charset="0"/>
              <a:buChar char="•"/>
            </a:pPr>
            <a:r>
              <a:rPr lang="en-GB" dirty="0"/>
              <a:t>Described a large column ion-exchange chromatography method for measuring HbA1</a:t>
            </a:r>
          </a:p>
          <a:p>
            <a:endParaRPr lang="en-GB" dirty="0"/>
          </a:p>
          <a:p>
            <a:r>
              <a:rPr lang="en-GB" dirty="0" smtClean="0"/>
              <a:t>BUT</a:t>
            </a:r>
          </a:p>
          <a:p>
            <a:endParaRPr lang="en-GB" dirty="0"/>
          </a:p>
          <a:p>
            <a:pPr marL="342900" indent="-342900">
              <a:buFont typeface="Arial" panose="020B0604020202020204" pitchFamily="34" charset="0"/>
              <a:buChar char="•"/>
            </a:pPr>
            <a:r>
              <a:rPr lang="en-GB" dirty="0"/>
              <a:t>Columns were over a meter long </a:t>
            </a:r>
          </a:p>
          <a:p>
            <a:pPr marL="342900" indent="-342900">
              <a:buFont typeface="Arial" panose="020B0604020202020204" pitchFamily="34" charset="0"/>
              <a:buChar char="•"/>
            </a:pPr>
            <a:r>
              <a:rPr lang="en-GB" dirty="0"/>
              <a:t>Over a litre of blood required for separation</a:t>
            </a:r>
          </a:p>
          <a:p>
            <a:endParaRPr lang="en-GB" dirty="0"/>
          </a:p>
        </p:txBody>
      </p:sp>
      <p:pic>
        <p:nvPicPr>
          <p:cNvPr id="5" name="Picture 4"/>
          <p:cNvPicPr>
            <a:picLocks noChangeAspect="1"/>
          </p:cNvPicPr>
          <p:nvPr/>
        </p:nvPicPr>
        <p:blipFill>
          <a:blip r:embed="rId2"/>
          <a:stretch>
            <a:fillRect/>
          </a:stretch>
        </p:blipFill>
        <p:spPr>
          <a:xfrm>
            <a:off x="4596438" y="2028824"/>
            <a:ext cx="4547562" cy="4245399"/>
          </a:xfrm>
          <a:prstGeom prst="rect">
            <a:avLst/>
          </a:prstGeom>
        </p:spPr>
      </p:pic>
    </p:spTree>
    <p:extLst>
      <p:ext uri="{BB962C8B-B14F-4D97-AF65-F5344CB8AC3E}">
        <p14:creationId xmlns:p14="http://schemas.microsoft.com/office/powerpoint/2010/main" val="2967373187"/>
      </p:ext>
    </p:extLst>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503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188640"/>
            <a:ext cx="4130675" cy="6289675"/>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4644008" y="2636912"/>
            <a:ext cx="4320480" cy="1015663"/>
          </a:xfrm>
          <a:prstGeom prst="rect">
            <a:avLst/>
          </a:prstGeom>
          <a:noFill/>
        </p:spPr>
        <p:txBody>
          <a:bodyPr wrap="square" rtlCol="0">
            <a:spAutoFit/>
          </a:bodyPr>
          <a:lstStyle/>
          <a:p>
            <a:r>
              <a:rPr lang="en-GB" sz="2000" dirty="0">
                <a:solidFill>
                  <a:schemeClr val="bg2"/>
                </a:solidFill>
                <a:cs typeface="Times New Roman" panose="02020603050405020304" pitchFamily="18" charset="0"/>
              </a:rPr>
              <a:t>2</a:t>
            </a:r>
            <a:r>
              <a:rPr lang="en-GB" sz="2000" baseline="30000" dirty="0" smtClean="0">
                <a:solidFill>
                  <a:schemeClr val="bg2"/>
                </a:solidFill>
                <a:cs typeface="Times New Roman" panose="02020603050405020304" pitchFamily="18" charset="0"/>
              </a:rPr>
              <a:t>o</a:t>
            </a:r>
            <a:r>
              <a:rPr lang="en-GB" sz="2000" dirty="0" smtClean="0">
                <a:solidFill>
                  <a:schemeClr val="bg2"/>
                </a:solidFill>
                <a:cs typeface="Times New Roman" panose="02020603050405020304" pitchFamily="18" charset="0"/>
              </a:rPr>
              <a:t>C Temperature difference results in a 15% change in HbA</a:t>
            </a:r>
            <a:r>
              <a:rPr lang="en-GB" sz="2000" baseline="-25000" dirty="0" smtClean="0">
                <a:solidFill>
                  <a:schemeClr val="bg2"/>
                </a:solidFill>
                <a:cs typeface="Times New Roman" panose="02020603050405020304" pitchFamily="18" charset="0"/>
              </a:rPr>
              <a:t>1</a:t>
            </a:r>
            <a:r>
              <a:rPr lang="en-GB" sz="2000" dirty="0" smtClean="0">
                <a:solidFill>
                  <a:schemeClr val="bg2"/>
                </a:solidFill>
                <a:cs typeface="Times New Roman" panose="02020603050405020304" pitchFamily="18" charset="0"/>
              </a:rPr>
              <a:t> result</a:t>
            </a:r>
          </a:p>
          <a:p>
            <a:endParaRPr lang="en-GB" sz="2000" dirty="0" smtClean="0">
              <a:solidFill>
                <a:schemeClr val="bg2"/>
              </a:solidFill>
              <a:cs typeface="Times New Roman" panose="02020603050405020304" pitchFamily="18" charset="0"/>
            </a:endParaRPr>
          </a:p>
        </p:txBody>
      </p:sp>
      <p:cxnSp>
        <p:nvCxnSpPr>
          <p:cNvPr id="5" name="Straight Arrow Connector 4"/>
          <p:cNvCxnSpPr/>
          <p:nvPr/>
        </p:nvCxnSpPr>
        <p:spPr>
          <a:xfrm flipH="1">
            <a:off x="1835696" y="2852936"/>
            <a:ext cx="2880320" cy="2808312"/>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flipH="1">
            <a:off x="2411760" y="2852936"/>
            <a:ext cx="2304256" cy="2808312"/>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H="1">
            <a:off x="1331640" y="3501008"/>
            <a:ext cx="3384376" cy="0"/>
          </a:xfrm>
          <a:prstGeom prst="straightConnector1">
            <a:avLst/>
          </a:prstGeom>
          <a:ln w="28575">
            <a:solidFill>
              <a:schemeClr val="accent6"/>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H="1">
            <a:off x="1259632" y="3501008"/>
            <a:ext cx="3456384" cy="576064"/>
          </a:xfrm>
          <a:prstGeom prst="straightConnector1">
            <a:avLst/>
          </a:prstGeom>
          <a:ln w="28575">
            <a:solidFill>
              <a:schemeClr val="accent6"/>
            </a:solidFill>
            <a:tailEnd type="arrow"/>
          </a:ln>
        </p:spPr>
        <p:style>
          <a:lnRef idx="1">
            <a:schemeClr val="accent1"/>
          </a:lnRef>
          <a:fillRef idx="0">
            <a:schemeClr val="accent1"/>
          </a:fillRef>
          <a:effectRef idx="0">
            <a:schemeClr val="accent1"/>
          </a:effectRef>
          <a:fontRef idx="minor">
            <a:schemeClr val="tx1"/>
          </a:fontRef>
        </p:style>
      </p:cxnSp>
      <p:sp>
        <p:nvSpPr>
          <p:cNvPr id="8" name="Content Placeholder 7"/>
          <p:cNvSpPr>
            <a:spLocks noGrp="1"/>
          </p:cNvSpPr>
          <p:nvPr>
            <p:ph idx="1"/>
          </p:nvPr>
        </p:nvSpPr>
        <p:spPr>
          <a:xfrm>
            <a:off x="4644008" y="4869160"/>
            <a:ext cx="4320480" cy="1440160"/>
          </a:xfrm>
        </p:spPr>
        <p:txBody>
          <a:bodyPr/>
          <a:lstStyle/>
          <a:p>
            <a:r>
              <a:rPr lang="en-GB" sz="2400" dirty="0" smtClean="0"/>
              <a:t>Early systems grossly affected by temperature changes</a:t>
            </a:r>
            <a:endParaRPr lang="en-GB" sz="2400" dirty="0"/>
          </a:p>
        </p:txBody>
      </p:sp>
    </p:spTree>
    <p:extLst>
      <p:ext uri="{BB962C8B-B14F-4D97-AF65-F5344CB8AC3E}">
        <p14:creationId xmlns:p14="http://schemas.microsoft.com/office/powerpoint/2010/main" val="2535931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Cation exchange chromatography</a:t>
            </a:r>
            <a:endParaRPr lang="en-GB" dirty="0"/>
          </a:p>
        </p:txBody>
      </p:sp>
      <p:sp>
        <p:nvSpPr>
          <p:cNvPr id="3" name="Content Placeholder 2"/>
          <p:cNvSpPr>
            <a:spLocks noGrp="1"/>
          </p:cNvSpPr>
          <p:nvPr>
            <p:ph idx="1"/>
          </p:nvPr>
        </p:nvSpPr>
        <p:spPr>
          <a:xfrm>
            <a:off x="539750" y="2159000"/>
            <a:ext cx="5489575" cy="3598863"/>
          </a:xfrm>
        </p:spPr>
        <p:txBody>
          <a:bodyPr/>
          <a:lstStyle/>
          <a:p>
            <a:pPr marL="342900" indent="-342900">
              <a:buFont typeface="Arial" panose="020B0604020202020204" pitchFamily="34" charset="0"/>
              <a:buChar char="•"/>
            </a:pPr>
            <a:r>
              <a:rPr lang="en-GB" dirty="0" smtClean="0"/>
              <a:t>Reversible interaction of charged species with ion exchange matrix</a:t>
            </a:r>
          </a:p>
          <a:p>
            <a:pPr marL="342900" indent="-342900">
              <a:buFont typeface="Arial" panose="020B0604020202020204" pitchFamily="34" charset="0"/>
              <a:buChar char="•"/>
            </a:pPr>
            <a:r>
              <a:rPr lang="en-GB" dirty="0" smtClean="0"/>
              <a:t>Separation is via changes in either salt or pH elution buffer</a:t>
            </a:r>
          </a:p>
          <a:p>
            <a:pPr marL="342900" indent="-342900">
              <a:buFont typeface="Arial" panose="020B0604020202020204" pitchFamily="34" charset="0"/>
              <a:buChar char="•"/>
            </a:pPr>
            <a:r>
              <a:rPr lang="en-GB" dirty="0" smtClean="0"/>
              <a:t>Cation exchange resin is negatively charged</a:t>
            </a:r>
          </a:p>
          <a:p>
            <a:pPr marL="342900" indent="-342900">
              <a:buFont typeface="Arial" panose="020B0604020202020204" pitchFamily="34" charset="0"/>
              <a:buChar char="•"/>
            </a:pPr>
            <a:r>
              <a:rPr lang="en-GB" dirty="0" smtClean="0"/>
              <a:t>HbA1c:</a:t>
            </a:r>
          </a:p>
          <a:p>
            <a:pPr marL="533400" lvl="1" indent="-342900">
              <a:buSzPct val="93000"/>
              <a:buFont typeface="Arial" panose="020B0604020202020204" pitchFamily="34" charset="0"/>
              <a:buChar char="-"/>
            </a:pPr>
            <a:r>
              <a:rPr lang="en-GB" dirty="0" smtClean="0"/>
              <a:t>The </a:t>
            </a:r>
            <a:r>
              <a:rPr lang="en-GB" dirty="0"/>
              <a:t>attachment of glucose to the β-valine terminal changes the isoelectric point by 0.02 </a:t>
            </a:r>
            <a:r>
              <a:rPr lang="en-GB" dirty="0" err="1"/>
              <a:t>pI</a:t>
            </a:r>
            <a:r>
              <a:rPr lang="en-GB" dirty="0"/>
              <a:t> </a:t>
            </a:r>
            <a:r>
              <a:rPr lang="en-GB" dirty="0" smtClean="0"/>
              <a:t>units</a:t>
            </a:r>
          </a:p>
          <a:p>
            <a:pPr marL="533400" lvl="1" indent="-342900">
              <a:buSzPct val="93000"/>
              <a:buFont typeface="Arial" panose="020B0604020202020204" pitchFamily="34" charset="0"/>
              <a:buChar char="-"/>
            </a:pPr>
            <a:r>
              <a:rPr lang="en-GB" dirty="0" smtClean="0"/>
              <a:t>HPLC required to achieve adequate separation of fractions</a:t>
            </a:r>
          </a:p>
          <a:p>
            <a:pPr marL="533400" lvl="1" indent="-342900">
              <a:buSzPct val="93000"/>
              <a:buFont typeface="Arial" panose="020B0604020202020204" pitchFamily="34" charset="0"/>
              <a:buChar char="-"/>
            </a:pPr>
            <a:endParaRPr lang="en-GB" dirty="0" smtClean="0"/>
          </a:p>
          <a:p>
            <a:pPr marL="342900" indent="-342900">
              <a:buFont typeface="Arial" panose="020B0604020202020204" pitchFamily="34" charset="0"/>
              <a:buChar char="•"/>
            </a:pPr>
            <a:endParaRPr lang="en-GB" dirty="0"/>
          </a:p>
        </p:txBody>
      </p:sp>
      <p:pic>
        <p:nvPicPr>
          <p:cNvPr id="4" name="Picture 3"/>
          <p:cNvPicPr>
            <a:picLocks noChangeAspect="1"/>
          </p:cNvPicPr>
          <p:nvPr/>
        </p:nvPicPr>
        <p:blipFill rotWithShape="1">
          <a:blip r:embed="rId2"/>
          <a:srcRect l="4441" t="1414" r="5137" b="2124"/>
          <a:stretch/>
        </p:blipFill>
        <p:spPr>
          <a:xfrm>
            <a:off x="6536724" y="1779373"/>
            <a:ext cx="2100649" cy="4102443"/>
          </a:xfrm>
          <a:prstGeom prst="rect">
            <a:avLst/>
          </a:prstGeom>
        </p:spPr>
      </p:pic>
    </p:spTree>
    <p:extLst>
      <p:ext uri="{BB962C8B-B14F-4D97-AF65-F5344CB8AC3E}">
        <p14:creationId xmlns:p14="http://schemas.microsoft.com/office/powerpoint/2010/main" val="257276441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Capillary Electrophoresis</a:t>
            </a:r>
            <a:endParaRPr lang="en-GB" dirty="0"/>
          </a:p>
        </p:txBody>
      </p:sp>
      <p:sp>
        <p:nvSpPr>
          <p:cNvPr id="3" name="Content Placeholder 2"/>
          <p:cNvSpPr>
            <a:spLocks noGrp="1"/>
          </p:cNvSpPr>
          <p:nvPr>
            <p:ph idx="1"/>
          </p:nvPr>
        </p:nvSpPr>
        <p:spPr/>
        <p:txBody>
          <a:bodyPr/>
          <a:lstStyle/>
          <a:p>
            <a:pPr marL="342900" indent="-342900">
              <a:buFont typeface="Arial" panose="020B0604020202020204" pitchFamily="34" charset="0"/>
              <a:buChar char="•"/>
            </a:pPr>
            <a:r>
              <a:rPr lang="en-GB" dirty="0" smtClean="0"/>
              <a:t>Utilises differences in charge</a:t>
            </a:r>
          </a:p>
          <a:p>
            <a:pPr marL="342900" indent="-342900">
              <a:buFont typeface="Arial" panose="020B0604020202020204" pitchFamily="34" charset="0"/>
              <a:buChar char="•"/>
            </a:pPr>
            <a:r>
              <a:rPr lang="en-GB" dirty="0" smtClean="0"/>
              <a:t>Electrophoretic movement and electro osmotic flow at high voltage</a:t>
            </a:r>
          </a:p>
          <a:p>
            <a:pPr marL="342900" indent="-342900">
              <a:buFont typeface="Arial" panose="020B0604020202020204" pitchFamily="34" charset="0"/>
              <a:buChar char="•"/>
            </a:pPr>
            <a:r>
              <a:rPr lang="en-GB" dirty="0" smtClean="0"/>
              <a:t>High level of separation</a:t>
            </a:r>
          </a:p>
          <a:p>
            <a:pPr marL="342900" indent="-342900">
              <a:buFont typeface="Arial" panose="020B0604020202020204" pitchFamily="34" charset="0"/>
              <a:buChar char="•"/>
            </a:pPr>
            <a:r>
              <a:rPr lang="en-GB" dirty="0" smtClean="0"/>
              <a:t>Samples are run in parallel capillaries </a:t>
            </a:r>
          </a:p>
          <a:p>
            <a:pPr marL="342900" indent="-342900">
              <a:buFont typeface="Arial" panose="020B0604020202020204" pitchFamily="34" charset="0"/>
              <a:buChar char="•"/>
            </a:pPr>
            <a:r>
              <a:rPr lang="en-GB" dirty="0" smtClean="0"/>
              <a:t>Longer </a:t>
            </a:r>
            <a:r>
              <a:rPr lang="en-GB" dirty="0"/>
              <a:t>run </a:t>
            </a:r>
            <a:r>
              <a:rPr lang="en-GB" dirty="0" smtClean="0"/>
              <a:t>time</a:t>
            </a:r>
          </a:p>
          <a:p>
            <a:pPr marL="342900" indent="-342900">
              <a:buFont typeface="Arial" panose="020B0604020202020204" pitchFamily="34" charset="0"/>
              <a:buChar char="•"/>
            </a:pPr>
            <a:r>
              <a:rPr lang="en-GB" dirty="0" smtClean="0"/>
              <a:t>No known interference from </a:t>
            </a:r>
            <a:r>
              <a:rPr lang="en-GB" dirty="0" err="1" smtClean="0"/>
              <a:t>HbC</a:t>
            </a:r>
            <a:r>
              <a:rPr lang="en-GB" dirty="0" smtClean="0"/>
              <a:t>, </a:t>
            </a:r>
            <a:r>
              <a:rPr lang="en-GB" dirty="0" err="1" smtClean="0"/>
              <a:t>HbS</a:t>
            </a:r>
            <a:r>
              <a:rPr lang="en-GB" dirty="0" smtClean="0"/>
              <a:t>, </a:t>
            </a:r>
            <a:r>
              <a:rPr lang="en-GB" dirty="0" err="1" smtClean="0"/>
              <a:t>HbD</a:t>
            </a:r>
            <a:r>
              <a:rPr lang="en-GB" dirty="0" smtClean="0"/>
              <a:t>, </a:t>
            </a:r>
            <a:r>
              <a:rPr lang="en-GB" dirty="0" err="1" smtClean="0"/>
              <a:t>HbE</a:t>
            </a:r>
            <a:r>
              <a:rPr lang="en-GB" dirty="0" smtClean="0"/>
              <a:t> and </a:t>
            </a:r>
            <a:r>
              <a:rPr lang="en-GB" dirty="0" err="1" smtClean="0"/>
              <a:t>HbF</a:t>
            </a:r>
            <a:r>
              <a:rPr lang="en-GB" dirty="0" smtClean="0"/>
              <a:t> &lt;15%</a:t>
            </a:r>
            <a:endParaRPr lang="en-GB" dirty="0"/>
          </a:p>
          <a:p>
            <a:pPr marL="342900" indent="-342900">
              <a:buFont typeface="Arial" panose="020B0604020202020204" pitchFamily="34" charset="0"/>
              <a:buChar char="•"/>
            </a:pPr>
            <a:endParaRPr lang="en-GB" dirty="0"/>
          </a:p>
        </p:txBody>
      </p:sp>
    </p:spTree>
    <p:extLst>
      <p:ext uri="{BB962C8B-B14F-4D97-AF65-F5344CB8AC3E}">
        <p14:creationId xmlns:p14="http://schemas.microsoft.com/office/powerpoint/2010/main" val="335298204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54362" y="1760751"/>
            <a:ext cx="5391447" cy="27363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560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9336" y="4648200"/>
            <a:ext cx="5436305" cy="21225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5154711" y="4856043"/>
            <a:ext cx="1728192" cy="369332"/>
          </a:xfrm>
          <a:prstGeom prst="rect">
            <a:avLst/>
          </a:prstGeom>
          <a:noFill/>
        </p:spPr>
        <p:txBody>
          <a:bodyPr wrap="square" rtlCol="0">
            <a:spAutoFit/>
          </a:bodyPr>
          <a:lstStyle/>
          <a:p>
            <a:r>
              <a:rPr lang="en-GB" dirty="0" err="1" smtClean="0">
                <a:solidFill>
                  <a:schemeClr val="tx2"/>
                </a:solidFill>
              </a:rPr>
              <a:t>HbAS</a:t>
            </a:r>
            <a:r>
              <a:rPr lang="en-GB" dirty="0" smtClean="0">
                <a:solidFill>
                  <a:schemeClr val="tx2"/>
                </a:solidFill>
              </a:rPr>
              <a:t> Patient</a:t>
            </a:r>
            <a:endParaRPr lang="en-GB" dirty="0">
              <a:solidFill>
                <a:schemeClr val="tx2"/>
              </a:solidFill>
            </a:endParaRPr>
          </a:p>
        </p:txBody>
      </p:sp>
      <p:sp>
        <p:nvSpPr>
          <p:cNvPr id="4" name="Title 3"/>
          <p:cNvSpPr>
            <a:spLocks noGrp="1"/>
          </p:cNvSpPr>
          <p:nvPr>
            <p:ph type="title"/>
          </p:nvPr>
        </p:nvSpPr>
        <p:spPr/>
        <p:txBody>
          <a:bodyPr/>
          <a:lstStyle/>
          <a:p>
            <a:r>
              <a:rPr lang="en-GB" dirty="0" smtClean="0"/>
              <a:t>Capillary electrophoresis</a:t>
            </a:r>
            <a:endParaRPr lang="en-GB" dirty="0"/>
          </a:p>
        </p:txBody>
      </p:sp>
    </p:spTree>
    <p:extLst>
      <p:ext uri="{BB962C8B-B14F-4D97-AF65-F5344CB8AC3E}">
        <p14:creationId xmlns:p14="http://schemas.microsoft.com/office/powerpoint/2010/main" val="274710206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smtClean="0"/>
              <a:t>Affinity chromatography</a:t>
            </a:r>
            <a:endParaRPr lang="en-GB" dirty="0"/>
          </a:p>
        </p:txBody>
      </p:sp>
      <p:sp>
        <p:nvSpPr>
          <p:cNvPr id="4" name="Content Placeholder 3"/>
          <p:cNvSpPr>
            <a:spLocks noGrp="1"/>
          </p:cNvSpPr>
          <p:nvPr>
            <p:ph idx="1"/>
          </p:nvPr>
        </p:nvSpPr>
        <p:spPr/>
        <p:txBody>
          <a:bodyPr/>
          <a:lstStyle/>
          <a:p>
            <a:pPr marL="342900" indent="-342900">
              <a:buFont typeface="Arial" panose="020B0604020202020204" pitchFamily="34" charset="0"/>
              <a:buChar char="•"/>
            </a:pPr>
            <a:r>
              <a:rPr lang="en-GB" dirty="0" smtClean="0"/>
              <a:t>Based on the affinity of </a:t>
            </a:r>
            <a:r>
              <a:rPr lang="en-GB" dirty="0"/>
              <a:t>cis-diols on the glucose molecule bound to haemoglobin </a:t>
            </a:r>
            <a:r>
              <a:rPr lang="en-GB" dirty="0" smtClean="0"/>
              <a:t>to </a:t>
            </a:r>
            <a:r>
              <a:rPr lang="en-GB" dirty="0" err="1" smtClean="0"/>
              <a:t>boronic</a:t>
            </a:r>
            <a:r>
              <a:rPr lang="en-GB" dirty="0" smtClean="0"/>
              <a:t> acid</a:t>
            </a:r>
          </a:p>
          <a:p>
            <a:pPr marL="342900" indent="-342900">
              <a:buFont typeface="Arial" panose="020B0604020202020204" pitchFamily="34" charset="0"/>
              <a:buChar char="•"/>
            </a:pPr>
            <a:r>
              <a:rPr lang="en-GB" dirty="0" smtClean="0"/>
              <a:t>Non glycated </a:t>
            </a:r>
            <a:r>
              <a:rPr lang="en-GB" dirty="0" err="1" smtClean="0"/>
              <a:t>Hb</a:t>
            </a:r>
            <a:r>
              <a:rPr lang="en-GB" dirty="0" smtClean="0"/>
              <a:t> does not bind and is eluted first</a:t>
            </a:r>
          </a:p>
          <a:p>
            <a:pPr marL="342900" indent="-342900">
              <a:buFont typeface="Arial" panose="020B0604020202020204" pitchFamily="34" charset="0"/>
              <a:buChar char="•"/>
            </a:pPr>
            <a:r>
              <a:rPr lang="en-GB" dirty="0" smtClean="0"/>
              <a:t>Addition of counter-ligand solution elutes bound glycated </a:t>
            </a:r>
            <a:r>
              <a:rPr lang="en-GB" dirty="0" err="1" smtClean="0"/>
              <a:t>Hb</a:t>
            </a:r>
            <a:endParaRPr lang="en-GB" dirty="0" smtClean="0"/>
          </a:p>
          <a:p>
            <a:pPr marL="342900" indent="-342900">
              <a:buFont typeface="Arial" panose="020B0604020202020204" pitchFamily="34" charset="0"/>
              <a:buChar char="•"/>
            </a:pPr>
            <a:r>
              <a:rPr lang="en-GB" dirty="0" smtClean="0"/>
              <a:t>All glycated </a:t>
            </a:r>
            <a:r>
              <a:rPr lang="en-GB" dirty="0" err="1" smtClean="0"/>
              <a:t>Hb</a:t>
            </a:r>
            <a:r>
              <a:rPr lang="en-GB" dirty="0" smtClean="0"/>
              <a:t> binds, not just HbA</a:t>
            </a:r>
            <a:r>
              <a:rPr lang="en-GB" baseline="-25000" dirty="0" smtClean="0"/>
              <a:t>1c</a:t>
            </a:r>
          </a:p>
          <a:p>
            <a:pPr marL="342900" indent="-342900">
              <a:buFont typeface="Arial" panose="020B0604020202020204" pitchFamily="34" charset="0"/>
              <a:buChar char="•"/>
            </a:pPr>
            <a:endParaRPr lang="en-GB" baseline="-25000" dirty="0"/>
          </a:p>
        </p:txBody>
      </p:sp>
    </p:spTree>
    <p:extLst>
      <p:ext uri="{BB962C8B-B14F-4D97-AF65-F5344CB8AC3E}">
        <p14:creationId xmlns:p14="http://schemas.microsoft.com/office/powerpoint/2010/main" val="189253008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750" y="2405063"/>
            <a:ext cx="8153400" cy="3152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GB" dirty="0" smtClean="0"/>
              <a:t>Affinity Chromatography</a:t>
            </a:r>
            <a:endParaRPr lang="en-GB" dirty="0"/>
          </a:p>
        </p:txBody>
      </p:sp>
    </p:spTree>
    <p:extLst>
      <p:ext uri="{BB962C8B-B14F-4D97-AF65-F5344CB8AC3E}">
        <p14:creationId xmlns:p14="http://schemas.microsoft.com/office/powerpoint/2010/main" val="23314773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Immunoassay</a:t>
            </a:r>
            <a:endParaRPr lang="en-GB" dirty="0"/>
          </a:p>
        </p:txBody>
      </p:sp>
      <p:sp>
        <p:nvSpPr>
          <p:cNvPr id="3" name="Content Placeholder 2"/>
          <p:cNvSpPr>
            <a:spLocks noGrp="1"/>
          </p:cNvSpPr>
          <p:nvPr>
            <p:ph idx="1"/>
          </p:nvPr>
        </p:nvSpPr>
        <p:spPr/>
        <p:txBody>
          <a:bodyPr/>
          <a:lstStyle/>
          <a:p>
            <a:pPr marL="342900" indent="-342900">
              <a:buFont typeface="Arial" panose="020B0604020202020204" pitchFamily="34" charset="0"/>
              <a:buChar char="•"/>
            </a:pPr>
            <a:r>
              <a:rPr lang="en-GB" dirty="0"/>
              <a:t>The antibody is targeted against the </a:t>
            </a:r>
            <a:r>
              <a:rPr lang="el-GR" dirty="0"/>
              <a:t>β </a:t>
            </a:r>
            <a:r>
              <a:rPr lang="en-GB" dirty="0"/>
              <a:t>N-terminal glycated </a:t>
            </a:r>
            <a:r>
              <a:rPr lang="en-GB" dirty="0" err="1"/>
              <a:t>tetrapeptide</a:t>
            </a:r>
            <a:r>
              <a:rPr lang="en-GB" dirty="0"/>
              <a:t> or </a:t>
            </a:r>
            <a:r>
              <a:rPr lang="en-GB" dirty="0" err="1"/>
              <a:t>hexapeptide</a:t>
            </a:r>
            <a:r>
              <a:rPr lang="en-GB" dirty="0"/>
              <a:t> </a:t>
            </a:r>
            <a:r>
              <a:rPr lang="en-GB" dirty="0" smtClean="0"/>
              <a:t>group</a:t>
            </a:r>
          </a:p>
          <a:p>
            <a:pPr marL="342900" indent="-342900">
              <a:buFont typeface="Arial" panose="020B0604020202020204" pitchFamily="34" charset="0"/>
              <a:buChar char="•"/>
            </a:pPr>
            <a:r>
              <a:rPr lang="en-GB" dirty="0" smtClean="0"/>
              <a:t>Assay </a:t>
            </a:r>
            <a:r>
              <a:rPr lang="en-GB" dirty="0"/>
              <a:t>design is variable, ranging from </a:t>
            </a:r>
            <a:r>
              <a:rPr lang="en-GB" dirty="0" err="1"/>
              <a:t>immunoturbidimetry</a:t>
            </a:r>
            <a:r>
              <a:rPr lang="en-GB" dirty="0"/>
              <a:t> to latex-enhanced competitive </a:t>
            </a:r>
            <a:r>
              <a:rPr lang="en-GB" dirty="0" err="1"/>
              <a:t>immunoturbidimetry</a:t>
            </a:r>
            <a:r>
              <a:rPr lang="en-GB" dirty="0"/>
              <a:t> and enzymatic </a:t>
            </a:r>
            <a:r>
              <a:rPr lang="en-GB" dirty="0" smtClean="0"/>
              <a:t>detection</a:t>
            </a:r>
            <a:endParaRPr lang="en-GB" dirty="0"/>
          </a:p>
          <a:p>
            <a:pPr marL="342900" indent="-342900">
              <a:buFont typeface="Arial" panose="020B0604020202020204" pitchFamily="34" charset="0"/>
              <a:buChar char="•"/>
            </a:pPr>
            <a:r>
              <a:rPr lang="en-GB" dirty="0" smtClean="0"/>
              <a:t>Can be used on general chemistry analysers</a:t>
            </a:r>
          </a:p>
          <a:p>
            <a:pPr marL="342900" indent="-342900">
              <a:buFont typeface="Arial" panose="020B0604020202020204" pitchFamily="34" charset="0"/>
              <a:buChar char="•"/>
            </a:pPr>
            <a:r>
              <a:rPr lang="en-GB" dirty="0" smtClean="0"/>
              <a:t>To </a:t>
            </a:r>
            <a:r>
              <a:rPr lang="en-GB" dirty="0"/>
              <a:t>quantitate HbA1c, as a ratio, total haemoglobin is measured </a:t>
            </a:r>
            <a:r>
              <a:rPr lang="en-GB" dirty="0" smtClean="0"/>
              <a:t>separately</a:t>
            </a:r>
            <a:endParaRPr lang="en-GB" dirty="0"/>
          </a:p>
        </p:txBody>
      </p:sp>
      <p:pic>
        <p:nvPicPr>
          <p:cNvPr id="4" name="Picture 3"/>
          <p:cNvPicPr>
            <a:picLocks noChangeAspect="1"/>
          </p:cNvPicPr>
          <p:nvPr/>
        </p:nvPicPr>
        <p:blipFill>
          <a:blip r:embed="rId2"/>
          <a:stretch>
            <a:fillRect/>
          </a:stretch>
        </p:blipFill>
        <p:spPr>
          <a:xfrm>
            <a:off x="1129802" y="4836739"/>
            <a:ext cx="5627096" cy="1280271"/>
          </a:xfrm>
          <a:prstGeom prst="rect">
            <a:avLst/>
          </a:prstGeom>
        </p:spPr>
      </p:pic>
    </p:spTree>
    <p:extLst>
      <p:ext uri="{BB962C8B-B14F-4D97-AF65-F5344CB8AC3E}">
        <p14:creationId xmlns:p14="http://schemas.microsoft.com/office/powerpoint/2010/main" val="40230118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2618" y="2530252"/>
            <a:ext cx="9031382" cy="23762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itle 3"/>
          <p:cNvSpPr>
            <a:spLocks noGrp="1"/>
          </p:cNvSpPr>
          <p:nvPr>
            <p:ph type="title"/>
          </p:nvPr>
        </p:nvSpPr>
        <p:spPr/>
        <p:txBody>
          <a:bodyPr/>
          <a:lstStyle/>
          <a:p>
            <a:r>
              <a:rPr lang="en-GB" dirty="0" smtClean="0"/>
              <a:t>Immunoassay - example</a:t>
            </a:r>
            <a:endParaRPr lang="en-GB" dirty="0"/>
          </a:p>
        </p:txBody>
      </p:sp>
    </p:spTree>
    <p:extLst>
      <p:ext uri="{BB962C8B-B14F-4D97-AF65-F5344CB8AC3E}">
        <p14:creationId xmlns:p14="http://schemas.microsoft.com/office/powerpoint/2010/main" val="284966958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3" descr="Urine Collection 2"/>
          <p:cNvPicPr>
            <a:picLocks noChangeAspect="1" noChangeArrowheads="1"/>
          </p:cNvPicPr>
          <p:nvPr/>
        </p:nvPicPr>
        <p:blipFill>
          <a:blip r:embed="rId3" cstate="print"/>
          <a:srcRect/>
          <a:stretch>
            <a:fillRect/>
          </a:stretch>
        </p:blipFill>
        <p:spPr bwMode="auto">
          <a:xfrm>
            <a:off x="179388" y="1916113"/>
            <a:ext cx="2747962" cy="3733800"/>
          </a:xfrm>
          <a:prstGeom prst="rect">
            <a:avLst/>
          </a:prstGeom>
          <a:noFill/>
          <a:ln w="9525">
            <a:noFill/>
            <a:miter lim="800000"/>
            <a:headEnd/>
            <a:tailEnd/>
          </a:ln>
        </p:spPr>
      </p:pic>
      <p:pic>
        <p:nvPicPr>
          <p:cNvPr id="50179" name="Picture 4" descr="Urine Collection"/>
          <p:cNvPicPr>
            <a:picLocks noChangeAspect="1" noChangeArrowheads="1"/>
          </p:cNvPicPr>
          <p:nvPr/>
        </p:nvPicPr>
        <p:blipFill>
          <a:blip r:embed="rId4" cstate="print"/>
          <a:srcRect/>
          <a:stretch>
            <a:fillRect/>
          </a:stretch>
        </p:blipFill>
        <p:spPr bwMode="auto">
          <a:xfrm>
            <a:off x="3160712" y="1912714"/>
            <a:ext cx="2717800" cy="4495800"/>
          </a:xfrm>
          <a:prstGeom prst="rect">
            <a:avLst/>
          </a:prstGeom>
          <a:noFill/>
          <a:ln w="9525">
            <a:noFill/>
            <a:miter lim="800000"/>
            <a:headEnd/>
            <a:tailEnd/>
          </a:ln>
        </p:spPr>
      </p:pic>
      <p:sp>
        <p:nvSpPr>
          <p:cNvPr id="50180" name="Text Box 5"/>
          <p:cNvSpPr txBox="1">
            <a:spLocks noChangeArrowheads="1"/>
          </p:cNvSpPr>
          <p:nvPr/>
        </p:nvSpPr>
        <p:spPr bwMode="auto">
          <a:xfrm>
            <a:off x="6111875" y="1844675"/>
            <a:ext cx="3032125" cy="3803650"/>
          </a:xfrm>
          <a:prstGeom prst="rect">
            <a:avLst/>
          </a:prstGeom>
          <a:noFill/>
          <a:ln w="19050">
            <a:noFill/>
            <a:miter lim="800000"/>
            <a:headEnd/>
            <a:tailEnd/>
          </a:ln>
        </p:spPr>
        <p:txBody>
          <a:bodyPr>
            <a:spAutoFit/>
          </a:bodyPr>
          <a:lstStyle/>
          <a:p>
            <a:pPr>
              <a:spcBef>
                <a:spcPct val="50000"/>
              </a:spcBef>
            </a:pPr>
            <a:r>
              <a:rPr lang="en-GB" b="1" dirty="0">
                <a:solidFill>
                  <a:schemeClr val="bg2"/>
                </a:solidFill>
              </a:rPr>
              <a:t>1679:  Willis</a:t>
            </a:r>
            <a:r>
              <a:rPr lang="en-GB" dirty="0">
                <a:solidFill>
                  <a:schemeClr val="bg2"/>
                </a:solidFill>
              </a:rPr>
              <a:t> </a:t>
            </a:r>
          </a:p>
          <a:p>
            <a:pPr>
              <a:spcBef>
                <a:spcPct val="50000"/>
              </a:spcBef>
            </a:pPr>
            <a:r>
              <a:rPr lang="en-GB" dirty="0">
                <a:solidFill>
                  <a:schemeClr val="bg2"/>
                </a:solidFill>
              </a:rPr>
              <a:t>Urine of diabetics had a sweet taste</a:t>
            </a:r>
          </a:p>
          <a:p>
            <a:pPr>
              <a:spcBef>
                <a:spcPct val="50000"/>
              </a:spcBef>
            </a:pPr>
            <a:r>
              <a:rPr lang="en-GB" dirty="0">
                <a:solidFill>
                  <a:schemeClr val="bg2"/>
                </a:solidFill>
                <a:latin typeface="Calibri" pitchFamily="34" charset="0"/>
              </a:rPr>
              <a:t>Associated with:</a:t>
            </a:r>
          </a:p>
          <a:p>
            <a:pPr>
              <a:spcBef>
                <a:spcPct val="50000"/>
              </a:spcBef>
            </a:pPr>
            <a:r>
              <a:rPr lang="en-GB" i="1" dirty="0">
                <a:solidFill>
                  <a:schemeClr val="bg2"/>
                </a:solidFill>
                <a:latin typeface="Calibri" pitchFamily="34" charset="0"/>
              </a:rPr>
              <a:t> </a:t>
            </a:r>
            <a:r>
              <a:rPr lang="en-GB" b="1" i="1" dirty="0">
                <a:solidFill>
                  <a:schemeClr val="bg2"/>
                </a:solidFill>
                <a:latin typeface="Calibri" pitchFamily="34" charset="0"/>
              </a:rPr>
              <a:t>"good fellowship and guzzling down of ... wine."</a:t>
            </a:r>
          </a:p>
          <a:p>
            <a:pPr>
              <a:spcBef>
                <a:spcPct val="50000"/>
              </a:spcBef>
            </a:pPr>
            <a:r>
              <a:rPr lang="en-GB" b="1" dirty="0">
                <a:solidFill>
                  <a:schemeClr val="bg2"/>
                </a:solidFill>
              </a:rPr>
              <a:t>1776:  Dobson</a:t>
            </a:r>
          </a:p>
          <a:p>
            <a:pPr>
              <a:spcBef>
                <a:spcPct val="50000"/>
              </a:spcBef>
            </a:pPr>
            <a:r>
              <a:rPr lang="en-GB" dirty="0">
                <a:solidFill>
                  <a:schemeClr val="bg2"/>
                </a:solidFill>
              </a:rPr>
              <a:t>Isolated a “dry residue” from urine of diabetics which looked and tasted like “brown sugar”</a:t>
            </a:r>
          </a:p>
        </p:txBody>
      </p:sp>
      <p:sp>
        <p:nvSpPr>
          <p:cNvPr id="79876" name="Title 5"/>
          <p:cNvSpPr>
            <a:spLocks noGrp="1"/>
          </p:cNvSpPr>
          <p:nvPr>
            <p:ph type="title" idx="4294967295"/>
          </p:nvPr>
        </p:nvSpPr>
        <p:spPr>
          <a:xfrm>
            <a:off x="367267" y="0"/>
            <a:ext cx="7543800" cy="1431925"/>
          </a:xfrm>
        </p:spPr>
        <p:txBody>
          <a:bodyPr/>
          <a:lstStyle/>
          <a:p>
            <a:pPr eaLnBrk="1" hangingPunct="1">
              <a:defRPr/>
            </a:pPr>
            <a:r>
              <a:rPr lang="en-GB" dirty="0" smtClean="0"/>
              <a:t>Early diagnosis</a:t>
            </a:r>
          </a:p>
        </p:txBody>
      </p:sp>
    </p:spTree>
    <p:extLst>
      <p:ext uri="{BB962C8B-B14F-4D97-AF65-F5344CB8AC3E}">
        <p14:creationId xmlns:p14="http://schemas.microsoft.com/office/powerpoint/2010/main" val="3296211138"/>
      </p:ext>
    </p:extLst>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3921" y="1667844"/>
            <a:ext cx="8445362" cy="4267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6"/>
          <p:cNvSpPr>
            <a:spLocks noGrp="1"/>
          </p:cNvSpPr>
          <p:nvPr>
            <p:ph type="title"/>
          </p:nvPr>
        </p:nvSpPr>
        <p:spPr/>
        <p:txBody>
          <a:bodyPr/>
          <a:lstStyle/>
          <a:p>
            <a:r>
              <a:rPr lang="en-GB" dirty="0" smtClean="0"/>
              <a:t>Enzymatic assays</a:t>
            </a:r>
            <a:endParaRPr lang="en-GB" dirty="0"/>
          </a:p>
        </p:txBody>
      </p:sp>
    </p:spTree>
    <p:extLst>
      <p:ext uri="{BB962C8B-B14F-4D97-AF65-F5344CB8AC3E}">
        <p14:creationId xmlns:p14="http://schemas.microsoft.com/office/powerpoint/2010/main" val="192463442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smtClean="0"/>
              <a:t>Comparison of methods</a:t>
            </a:r>
            <a:endParaRPr lang="en-GB" dirty="0"/>
          </a:p>
        </p:txBody>
      </p:sp>
      <p:sp>
        <p:nvSpPr>
          <p:cNvPr id="4" name="Content Placeholder 3"/>
          <p:cNvSpPr>
            <a:spLocks noGrp="1"/>
          </p:cNvSpPr>
          <p:nvPr>
            <p:ph idx="1"/>
          </p:nvPr>
        </p:nvSpPr>
        <p:spPr/>
        <p:txBody>
          <a:bodyPr/>
          <a:lstStyle/>
          <a:p>
            <a:r>
              <a:rPr lang="en-GB" dirty="0" smtClean="0"/>
              <a:t>The most suitable method depends on the laboratory and clinical needs:</a:t>
            </a:r>
          </a:p>
          <a:p>
            <a:pPr marL="533400" lvl="1" indent="-342900">
              <a:buFont typeface="Arial" panose="020B0604020202020204" pitchFamily="34" charset="0"/>
              <a:buChar char="•"/>
            </a:pPr>
            <a:r>
              <a:rPr lang="en-GB" dirty="0" smtClean="0"/>
              <a:t>Cation exchange and capillary electrophoresis, highly reproducible and variants can be identified</a:t>
            </a:r>
          </a:p>
          <a:p>
            <a:pPr marL="533400" lvl="1" indent="-342900">
              <a:buFont typeface="Arial" panose="020B0604020202020204" pitchFamily="34" charset="0"/>
              <a:buChar char="•"/>
            </a:pPr>
            <a:r>
              <a:rPr lang="en-GB" dirty="0" smtClean="0"/>
              <a:t>Affinity methods, less prone to interference than ion exchange</a:t>
            </a:r>
          </a:p>
          <a:p>
            <a:pPr marL="533400" lvl="1" indent="-342900">
              <a:buFont typeface="Arial" panose="020B0604020202020204" pitchFamily="34" charset="0"/>
              <a:buChar char="•"/>
            </a:pPr>
            <a:r>
              <a:rPr lang="en-GB" dirty="0" smtClean="0"/>
              <a:t>Enzymatic and immunoassay methods can be performed on general chemistry analysers and may have higher throughput</a:t>
            </a:r>
          </a:p>
          <a:p>
            <a:pPr marL="533400" lvl="1" indent="-342900">
              <a:buFont typeface="Arial" panose="020B0604020202020204" pitchFamily="34" charset="0"/>
              <a:buChar char="•"/>
            </a:pPr>
            <a:endParaRPr lang="en-GB" dirty="0"/>
          </a:p>
        </p:txBody>
      </p:sp>
    </p:spTree>
    <p:extLst>
      <p:ext uri="{BB962C8B-B14F-4D97-AF65-F5344CB8AC3E}">
        <p14:creationId xmlns:p14="http://schemas.microsoft.com/office/powerpoint/2010/main" val="42532935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Point of Care Testing</a:t>
            </a:r>
            <a:endParaRPr lang="en-GB" dirty="0"/>
          </a:p>
        </p:txBody>
      </p:sp>
      <p:sp>
        <p:nvSpPr>
          <p:cNvPr id="3" name="Content Placeholder 2"/>
          <p:cNvSpPr>
            <a:spLocks noGrp="1"/>
          </p:cNvSpPr>
          <p:nvPr>
            <p:ph idx="1"/>
          </p:nvPr>
        </p:nvSpPr>
        <p:spPr/>
        <p:txBody>
          <a:bodyPr/>
          <a:lstStyle/>
          <a:p>
            <a:r>
              <a:rPr lang="en-GB" dirty="0" smtClean="0"/>
              <a:t>Predominantly affinity methods and immunoassay methods</a:t>
            </a:r>
            <a:endParaRPr lang="en-GB" dirty="0"/>
          </a:p>
        </p:txBody>
      </p:sp>
      <p:pic>
        <p:nvPicPr>
          <p:cNvPr id="4" name="Picture 3"/>
          <p:cNvPicPr>
            <a:picLocks noChangeAspect="1"/>
          </p:cNvPicPr>
          <p:nvPr/>
        </p:nvPicPr>
        <p:blipFill>
          <a:blip r:embed="rId2"/>
          <a:stretch>
            <a:fillRect/>
          </a:stretch>
        </p:blipFill>
        <p:spPr>
          <a:xfrm>
            <a:off x="714375" y="2760389"/>
            <a:ext cx="6057900" cy="3273885"/>
          </a:xfrm>
          <a:prstGeom prst="rect">
            <a:avLst/>
          </a:prstGeom>
        </p:spPr>
      </p:pic>
      <p:sp>
        <p:nvSpPr>
          <p:cNvPr id="5" name="TextBox 4"/>
          <p:cNvSpPr txBox="1"/>
          <p:nvPr/>
        </p:nvSpPr>
        <p:spPr>
          <a:xfrm>
            <a:off x="647701" y="6296025"/>
            <a:ext cx="8372474" cy="246221"/>
          </a:xfrm>
          <a:prstGeom prst="rect">
            <a:avLst/>
          </a:prstGeom>
          <a:noFill/>
        </p:spPr>
        <p:txBody>
          <a:bodyPr wrap="square" rtlCol="0">
            <a:spAutoFit/>
          </a:bodyPr>
          <a:lstStyle/>
          <a:p>
            <a:r>
              <a:rPr lang="en-GB" sz="1000" dirty="0">
                <a:solidFill>
                  <a:schemeClr val="bg2"/>
                </a:solidFill>
              </a:rPr>
              <a:t>https://www.oxford.dec.nihr.ac.uk/reports-and-resources/horizon-scanning-reports/horizon-scanning-report0044-poc-hba1c-in-diagnosis.pdf</a:t>
            </a:r>
          </a:p>
        </p:txBody>
      </p:sp>
    </p:spTree>
    <p:extLst>
      <p:ext uri="{BB962C8B-B14F-4D97-AF65-F5344CB8AC3E}">
        <p14:creationId xmlns:p14="http://schemas.microsoft.com/office/powerpoint/2010/main" val="263134587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Thank you </a:t>
            </a:r>
            <a:endParaRPr lang="en-GB" dirty="0"/>
          </a:p>
        </p:txBody>
      </p:sp>
      <p:sp>
        <p:nvSpPr>
          <p:cNvPr id="3" name="Text Placeholder 2"/>
          <p:cNvSpPr>
            <a:spLocks noGrp="1"/>
          </p:cNvSpPr>
          <p:nvPr>
            <p:ph type="body" idx="1"/>
          </p:nvPr>
        </p:nvSpPr>
        <p:spPr/>
        <p:txBody>
          <a:bodyPr/>
          <a:lstStyle/>
          <a:p>
            <a:r>
              <a:rPr lang="en-GB" dirty="0" smtClean="0"/>
              <a:t>emma.english@uea.ac.uk</a:t>
            </a:r>
            <a:endParaRPr lang="en-GB" dirty="0"/>
          </a:p>
        </p:txBody>
      </p:sp>
    </p:spTree>
    <p:extLst>
      <p:ext uri="{BB962C8B-B14F-4D97-AF65-F5344CB8AC3E}">
        <p14:creationId xmlns:p14="http://schemas.microsoft.com/office/powerpoint/2010/main" val="89947967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539750" y="2124075"/>
            <a:ext cx="8369300" cy="3852863"/>
          </a:xfrm>
          <a:prstGeom prst="rect">
            <a:avLst/>
          </a:prstGeom>
        </p:spPr>
        <p:txBody>
          <a:bodyPr/>
          <a:lstStyle/>
          <a:p>
            <a:pPr>
              <a:lnSpc>
                <a:spcPct val="80000"/>
              </a:lnSpc>
              <a:spcBef>
                <a:spcPct val="50000"/>
              </a:spcBef>
              <a:buNone/>
            </a:pPr>
            <a:r>
              <a:rPr lang="en-GB" sz="2400" dirty="0" smtClean="0">
                <a:solidFill>
                  <a:schemeClr val="bg2"/>
                </a:solidFill>
              </a:rPr>
              <a:t>		</a:t>
            </a:r>
            <a:r>
              <a:rPr lang="en-GB" sz="1800" dirty="0" smtClean="0">
                <a:solidFill>
                  <a:schemeClr val="bg2"/>
                </a:solidFill>
              </a:rPr>
              <a:t>		                         	</a:t>
            </a:r>
            <a:r>
              <a:rPr lang="en-GB" sz="1800" b="1" dirty="0" smtClean="0">
                <a:solidFill>
                  <a:schemeClr val="bg2"/>
                </a:solidFill>
              </a:rPr>
              <a:t>Plasma Glucose 						</a:t>
            </a:r>
            <a:r>
              <a:rPr lang="en-GB" sz="1800" b="1" dirty="0" smtClean="0">
                <a:solidFill>
                  <a:schemeClr val="bg2"/>
                </a:solidFill>
              </a:rPr>
              <a:t>	Concentration</a:t>
            </a:r>
            <a:endParaRPr lang="en-GB" sz="1800" b="1" dirty="0" smtClean="0">
              <a:solidFill>
                <a:schemeClr val="bg2"/>
              </a:solidFill>
            </a:endParaRPr>
          </a:p>
          <a:p>
            <a:pPr>
              <a:lnSpc>
                <a:spcPct val="80000"/>
              </a:lnSpc>
              <a:spcBef>
                <a:spcPct val="50000"/>
              </a:spcBef>
            </a:pPr>
            <a:r>
              <a:rPr lang="en-GB" sz="1800" b="1" dirty="0" smtClean="0">
                <a:solidFill>
                  <a:schemeClr val="bg2"/>
                </a:solidFill>
              </a:rPr>
              <a:t>Diabetes mellitus</a:t>
            </a:r>
            <a:endParaRPr lang="en-GB" sz="1800" dirty="0" smtClean="0">
              <a:solidFill>
                <a:schemeClr val="bg2"/>
              </a:solidFill>
            </a:endParaRPr>
          </a:p>
          <a:p>
            <a:pPr>
              <a:lnSpc>
                <a:spcPct val="80000"/>
              </a:lnSpc>
              <a:spcBef>
                <a:spcPct val="50000"/>
              </a:spcBef>
              <a:buNone/>
            </a:pPr>
            <a:r>
              <a:rPr lang="en-GB" sz="1800" dirty="0" smtClean="0">
                <a:solidFill>
                  <a:schemeClr val="bg2"/>
                </a:solidFill>
              </a:rPr>
              <a:t>		Fasting				</a:t>
            </a:r>
            <a:r>
              <a:rPr lang="en-GB" sz="1800" dirty="0" smtClean="0">
                <a:solidFill>
                  <a:schemeClr val="bg2"/>
                </a:solidFill>
                <a:cs typeface="Times New Roman" pitchFamily="18" charset="0"/>
              </a:rPr>
              <a:t>≥</a:t>
            </a:r>
            <a:r>
              <a:rPr lang="en-GB" sz="1800" dirty="0" smtClean="0">
                <a:solidFill>
                  <a:schemeClr val="bg2"/>
                </a:solidFill>
              </a:rPr>
              <a:t> 7.0   </a:t>
            </a:r>
            <a:r>
              <a:rPr lang="en-GB" sz="1800" dirty="0" err="1" smtClean="0">
                <a:solidFill>
                  <a:schemeClr val="bg2"/>
                </a:solidFill>
              </a:rPr>
              <a:t>mmol</a:t>
            </a:r>
            <a:r>
              <a:rPr lang="en-GB" sz="1800" dirty="0" smtClean="0">
                <a:solidFill>
                  <a:schemeClr val="bg2"/>
                </a:solidFill>
              </a:rPr>
              <a:t>/L</a:t>
            </a:r>
          </a:p>
          <a:p>
            <a:pPr>
              <a:lnSpc>
                <a:spcPct val="80000"/>
              </a:lnSpc>
              <a:spcBef>
                <a:spcPct val="50000"/>
              </a:spcBef>
              <a:buNone/>
            </a:pPr>
            <a:r>
              <a:rPr lang="en-GB" sz="1800" dirty="0" smtClean="0">
                <a:solidFill>
                  <a:schemeClr val="bg2"/>
                </a:solidFill>
              </a:rPr>
              <a:t>		2 hour				≥ 11.1 </a:t>
            </a:r>
            <a:r>
              <a:rPr lang="en-GB" sz="1800" dirty="0" err="1" smtClean="0">
                <a:solidFill>
                  <a:schemeClr val="bg2"/>
                </a:solidFill>
              </a:rPr>
              <a:t>mmol</a:t>
            </a:r>
            <a:r>
              <a:rPr lang="en-GB" sz="1800" dirty="0" smtClean="0">
                <a:solidFill>
                  <a:schemeClr val="bg2"/>
                </a:solidFill>
              </a:rPr>
              <a:t>/L</a:t>
            </a:r>
          </a:p>
          <a:p>
            <a:pPr>
              <a:lnSpc>
                <a:spcPct val="80000"/>
              </a:lnSpc>
              <a:spcBef>
                <a:spcPct val="50000"/>
              </a:spcBef>
            </a:pPr>
            <a:r>
              <a:rPr lang="en-GB" sz="1800" b="1" dirty="0" smtClean="0">
                <a:solidFill>
                  <a:schemeClr val="bg2"/>
                </a:solidFill>
              </a:rPr>
              <a:t>Impaired glucose tolerance (IGT)</a:t>
            </a:r>
            <a:endParaRPr lang="en-GB" sz="1800" dirty="0" smtClean="0">
              <a:solidFill>
                <a:schemeClr val="bg2"/>
              </a:solidFill>
            </a:endParaRPr>
          </a:p>
          <a:p>
            <a:pPr>
              <a:lnSpc>
                <a:spcPct val="80000"/>
              </a:lnSpc>
              <a:spcBef>
                <a:spcPct val="50000"/>
              </a:spcBef>
              <a:buNone/>
            </a:pPr>
            <a:r>
              <a:rPr lang="en-GB" sz="1800" dirty="0" smtClean="0">
                <a:solidFill>
                  <a:schemeClr val="bg2"/>
                </a:solidFill>
              </a:rPr>
              <a:t>		Fasting				&lt; 7.0 </a:t>
            </a:r>
            <a:r>
              <a:rPr lang="en-GB" sz="1800" dirty="0" err="1" smtClean="0">
                <a:solidFill>
                  <a:schemeClr val="bg2"/>
                </a:solidFill>
              </a:rPr>
              <a:t>mmol</a:t>
            </a:r>
            <a:r>
              <a:rPr lang="en-GB" sz="1800" dirty="0" smtClean="0">
                <a:solidFill>
                  <a:schemeClr val="bg2"/>
                </a:solidFill>
              </a:rPr>
              <a:t>/L</a:t>
            </a:r>
          </a:p>
          <a:p>
            <a:pPr>
              <a:lnSpc>
                <a:spcPct val="80000"/>
              </a:lnSpc>
              <a:spcBef>
                <a:spcPct val="50000"/>
              </a:spcBef>
              <a:buNone/>
            </a:pPr>
            <a:r>
              <a:rPr lang="en-GB" sz="1800" dirty="0" smtClean="0">
                <a:solidFill>
                  <a:schemeClr val="bg2"/>
                </a:solidFill>
              </a:rPr>
              <a:t>		2 hour				7.8 to 11.1 </a:t>
            </a:r>
            <a:r>
              <a:rPr lang="en-GB" sz="1800" dirty="0" err="1" smtClean="0">
                <a:solidFill>
                  <a:schemeClr val="bg2"/>
                </a:solidFill>
              </a:rPr>
              <a:t>mmol</a:t>
            </a:r>
            <a:r>
              <a:rPr lang="en-GB" sz="1800" dirty="0" smtClean="0">
                <a:solidFill>
                  <a:schemeClr val="bg2"/>
                </a:solidFill>
              </a:rPr>
              <a:t>/L</a:t>
            </a:r>
          </a:p>
          <a:p>
            <a:pPr>
              <a:lnSpc>
                <a:spcPct val="80000"/>
              </a:lnSpc>
              <a:spcBef>
                <a:spcPct val="50000"/>
              </a:spcBef>
            </a:pPr>
            <a:r>
              <a:rPr lang="en-GB" sz="1800" b="1" dirty="0" smtClean="0">
                <a:solidFill>
                  <a:schemeClr val="bg2"/>
                </a:solidFill>
              </a:rPr>
              <a:t>Impaired fasting glycaemia</a:t>
            </a:r>
          </a:p>
          <a:p>
            <a:pPr>
              <a:lnSpc>
                <a:spcPct val="80000"/>
              </a:lnSpc>
              <a:spcBef>
                <a:spcPct val="50000"/>
              </a:spcBef>
              <a:buNone/>
            </a:pPr>
            <a:r>
              <a:rPr lang="en-GB" sz="1800" dirty="0" smtClean="0">
                <a:solidFill>
                  <a:schemeClr val="bg2"/>
                </a:solidFill>
              </a:rPr>
              <a:t>		Fasting				6.1 to 7.0   </a:t>
            </a:r>
            <a:r>
              <a:rPr lang="en-GB" sz="1800" dirty="0" err="1" smtClean="0">
                <a:solidFill>
                  <a:schemeClr val="bg2"/>
                </a:solidFill>
              </a:rPr>
              <a:t>mmol</a:t>
            </a:r>
            <a:r>
              <a:rPr lang="en-GB" sz="1800" dirty="0" smtClean="0">
                <a:solidFill>
                  <a:schemeClr val="bg2"/>
                </a:solidFill>
              </a:rPr>
              <a:t>/L</a:t>
            </a:r>
          </a:p>
          <a:p>
            <a:pPr>
              <a:lnSpc>
                <a:spcPct val="80000"/>
              </a:lnSpc>
              <a:spcBef>
                <a:spcPct val="50000"/>
              </a:spcBef>
              <a:buNone/>
            </a:pPr>
            <a:r>
              <a:rPr lang="en-GB" sz="1800" dirty="0" smtClean="0">
                <a:solidFill>
                  <a:schemeClr val="bg2"/>
                </a:solidFill>
              </a:rPr>
              <a:t>		2 hour (if measured)		 &lt; 7.8 </a:t>
            </a:r>
            <a:r>
              <a:rPr lang="en-GB" sz="1800" dirty="0" err="1" smtClean="0">
                <a:solidFill>
                  <a:schemeClr val="bg2"/>
                </a:solidFill>
              </a:rPr>
              <a:t>mmol</a:t>
            </a:r>
            <a:r>
              <a:rPr lang="en-GB" sz="1800" dirty="0" smtClean="0">
                <a:solidFill>
                  <a:schemeClr val="bg2"/>
                </a:solidFill>
              </a:rPr>
              <a:t>/L</a:t>
            </a:r>
          </a:p>
          <a:p>
            <a:endParaRPr lang="en-GB" dirty="0">
              <a:solidFill>
                <a:schemeClr val="bg2"/>
              </a:solidFill>
            </a:endParaRPr>
          </a:p>
        </p:txBody>
      </p:sp>
      <p:sp>
        <p:nvSpPr>
          <p:cNvPr id="4" name="Title 3"/>
          <p:cNvSpPr>
            <a:spLocks noGrp="1"/>
          </p:cNvSpPr>
          <p:nvPr>
            <p:ph type="title"/>
          </p:nvPr>
        </p:nvSpPr>
        <p:spPr/>
        <p:txBody>
          <a:bodyPr/>
          <a:lstStyle/>
          <a:p>
            <a:r>
              <a:rPr lang="en-GB" dirty="0" smtClean="0"/>
              <a:t>Diagnosing diabetes (traditional methods)</a:t>
            </a:r>
            <a:endParaRPr lang="en-GB" dirty="0"/>
          </a:p>
        </p:txBody>
      </p:sp>
    </p:spTree>
    <p:extLst>
      <p:ext uri="{BB962C8B-B14F-4D97-AF65-F5344CB8AC3E}">
        <p14:creationId xmlns:p14="http://schemas.microsoft.com/office/powerpoint/2010/main" val="339418542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What is HBA1c?</a:t>
            </a:r>
            <a:endParaRPr lang="en-GB" dirty="0"/>
          </a:p>
        </p:txBody>
      </p:sp>
      <p:sp>
        <p:nvSpPr>
          <p:cNvPr id="3" name="Text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341978483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5" name="Picture 2"/>
          <p:cNvPicPr>
            <a:picLocks noChangeAspect="1" noChangeArrowheads="1"/>
          </p:cNvPicPr>
          <p:nvPr/>
        </p:nvPicPr>
        <p:blipFill>
          <a:blip r:embed="rId4" cstate="print"/>
          <a:srcRect/>
          <a:stretch>
            <a:fillRect/>
          </a:stretch>
        </p:blipFill>
        <p:spPr bwMode="auto">
          <a:xfrm>
            <a:off x="1547813" y="2052764"/>
            <a:ext cx="5943600" cy="3878263"/>
          </a:xfrm>
          <a:prstGeom prst="rect">
            <a:avLst/>
          </a:prstGeom>
          <a:noFill/>
          <a:ln w="12700">
            <a:noFill/>
            <a:miter lim="800000"/>
            <a:headEnd/>
            <a:tailEnd/>
          </a:ln>
        </p:spPr>
      </p:pic>
      <p:sp>
        <p:nvSpPr>
          <p:cNvPr id="13317" name="Text Box 8"/>
          <p:cNvSpPr txBox="1">
            <a:spLocks noChangeArrowheads="1"/>
          </p:cNvSpPr>
          <p:nvPr/>
        </p:nvSpPr>
        <p:spPr bwMode="auto">
          <a:xfrm>
            <a:off x="2522538" y="2463568"/>
            <a:ext cx="2362200" cy="266700"/>
          </a:xfrm>
          <a:prstGeom prst="rect">
            <a:avLst/>
          </a:prstGeom>
          <a:solidFill>
            <a:schemeClr val="bg1"/>
          </a:solidFill>
          <a:ln w="12700">
            <a:noFill/>
            <a:miter lim="800000"/>
            <a:headEnd/>
            <a:tailEnd/>
          </a:ln>
        </p:spPr>
        <p:txBody>
          <a:bodyPr lIns="18000" tIns="10800" rIns="18000" bIns="10800">
            <a:spAutoFit/>
          </a:bodyPr>
          <a:lstStyle/>
          <a:p>
            <a:pPr>
              <a:spcBef>
                <a:spcPct val="50000"/>
              </a:spcBef>
            </a:pPr>
            <a:r>
              <a:rPr lang="en-GB" sz="1600" dirty="0">
                <a:solidFill>
                  <a:schemeClr val="bg2"/>
                </a:solidFill>
                <a:cs typeface="Arial" charset="0"/>
              </a:rPr>
              <a:t>Glucose + haemoglobin</a:t>
            </a:r>
          </a:p>
        </p:txBody>
      </p:sp>
      <p:sp>
        <p:nvSpPr>
          <p:cNvPr id="13318" name="Text Box 9"/>
          <p:cNvSpPr txBox="1">
            <a:spLocks noChangeArrowheads="1"/>
          </p:cNvSpPr>
          <p:nvPr/>
        </p:nvSpPr>
        <p:spPr bwMode="auto">
          <a:xfrm>
            <a:off x="1547813" y="4703298"/>
            <a:ext cx="1371600" cy="457200"/>
          </a:xfrm>
          <a:prstGeom prst="rect">
            <a:avLst/>
          </a:prstGeom>
          <a:solidFill>
            <a:schemeClr val="bg1"/>
          </a:solidFill>
          <a:ln w="12700">
            <a:noFill/>
            <a:miter lim="800000"/>
            <a:headEnd/>
            <a:tailEnd/>
          </a:ln>
        </p:spPr>
        <p:txBody>
          <a:bodyPr lIns="18000" tIns="10800" rIns="18000" bIns="10800"/>
          <a:lstStyle/>
          <a:p>
            <a:pPr>
              <a:spcBef>
                <a:spcPct val="50000"/>
              </a:spcBef>
            </a:pPr>
            <a:r>
              <a:rPr lang="en-GB" sz="1600" dirty="0">
                <a:solidFill>
                  <a:schemeClr val="bg2"/>
                </a:solidFill>
                <a:cs typeface="Arial" charset="0"/>
              </a:rPr>
              <a:t>Red blood cell</a:t>
            </a:r>
          </a:p>
        </p:txBody>
      </p:sp>
      <p:sp>
        <p:nvSpPr>
          <p:cNvPr id="13319" name="Text Box 10"/>
          <p:cNvSpPr txBox="1">
            <a:spLocks noChangeArrowheads="1"/>
          </p:cNvSpPr>
          <p:nvPr/>
        </p:nvSpPr>
        <p:spPr bwMode="auto">
          <a:xfrm>
            <a:off x="4970463" y="3515946"/>
            <a:ext cx="1905000" cy="514253"/>
          </a:xfrm>
          <a:prstGeom prst="rect">
            <a:avLst/>
          </a:prstGeom>
          <a:solidFill>
            <a:schemeClr val="bg1"/>
          </a:solidFill>
          <a:ln w="12700">
            <a:noFill/>
            <a:miter lim="800000"/>
            <a:headEnd/>
            <a:tailEnd/>
          </a:ln>
        </p:spPr>
        <p:txBody>
          <a:bodyPr lIns="18000" tIns="10800" rIns="18000" bIns="10800">
            <a:spAutoFit/>
          </a:bodyPr>
          <a:lstStyle/>
          <a:p>
            <a:pPr>
              <a:spcBef>
                <a:spcPct val="50000"/>
              </a:spcBef>
            </a:pPr>
            <a:r>
              <a:rPr lang="en-GB" sz="1600" dirty="0">
                <a:solidFill>
                  <a:schemeClr val="bg2"/>
                </a:solidFill>
                <a:cs typeface="Arial" charset="0"/>
              </a:rPr>
              <a:t>Glycated haemoglobin</a:t>
            </a:r>
          </a:p>
        </p:txBody>
      </p:sp>
      <p:pic>
        <p:nvPicPr>
          <p:cNvPr id="507915" name="hb glycation movie.avi">
            <a:hlinkClick r:id="" action="ppaction://media"/>
          </p:cNvPr>
          <p:cNvPicPr>
            <a:picLocks noRot="1" noChangeAspect="1" noChangeArrowheads="1"/>
          </p:cNvPicPr>
          <p:nvPr>
            <a:videoFile r:link="rId1"/>
          </p:nvPr>
        </p:nvPicPr>
        <p:blipFill>
          <a:blip r:embed="rId5" cstate="print"/>
          <a:srcRect/>
          <a:stretch>
            <a:fillRect/>
          </a:stretch>
        </p:blipFill>
        <p:spPr bwMode="auto">
          <a:xfrm>
            <a:off x="6875463" y="2078183"/>
            <a:ext cx="1295400" cy="1342828"/>
          </a:xfrm>
          <a:prstGeom prst="rect">
            <a:avLst/>
          </a:prstGeom>
          <a:noFill/>
          <a:ln w="9525">
            <a:noFill/>
            <a:miter lim="800000"/>
            <a:headEnd/>
            <a:tailEnd/>
          </a:ln>
        </p:spPr>
      </p:pic>
      <p:sp>
        <p:nvSpPr>
          <p:cNvPr id="13321" name="Oval 13"/>
          <p:cNvSpPr>
            <a:spLocks noChangeArrowheads="1"/>
          </p:cNvSpPr>
          <p:nvPr/>
        </p:nvSpPr>
        <p:spPr bwMode="auto">
          <a:xfrm>
            <a:off x="6988175" y="2655835"/>
            <a:ext cx="193675" cy="493713"/>
          </a:xfrm>
          <a:prstGeom prst="ellipse">
            <a:avLst/>
          </a:prstGeom>
          <a:noFill/>
          <a:ln w="12700">
            <a:solidFill>
              <a:schemeClr val="tx1"/>
            </a:solidFill>
            <a:round/>
            <a:headEnd/>
            <a:tailEnd/>
          </a:ln>
        </p:spPr>
        <p:txBody>
          <a:bodyPr wrap="none" lIns="90000" tIns="46800" rIns="90000" bIns="46800" anchor="ctr">
            <a:spAutoFit/>
          </a:bodyPr>
          <a:lstStyle/>
          <a:p>
            <a:endParaRPr lang="en-US">
              <a:latin typeface="Times New Roman" pitchFamily="18" charset="0"/>
              <a:cs typeface="Arial" charset="0"/>
            </a:endParaRPr>
          </a:p>
        </p:txBody>
      </p:sp>
      <p:sp>
        <p:nvSpPr>
          <p:cNvPr id="13322" name="Line 14"/>
          <p:cNvSpPr>
            <a:spLocks noChangeShapeType="1"/>
          </p:cNvSpPr>
          <p:nvPr/>
        </p:nvSpPr>
        <p:spPr bwMode="auto">
          <a:xfrm flipV="1">
            <a:off x="6084888" y="3119385"/>
            <a:ext cx="762000" cy="457200"/>
          </a:xfrm>
          <a:prstGeom prst="line">
            <a:avLst/>
          </a:prstGeom>
          <a:noFill/>
          <a:ln w="12700">
            <a:solidFill>
              <a:schemeClr val="tx1"/>
            </a:solidFill>
            <a:round/>
            <a:headEnd/>
            <a:tailEnd/>
          </a:ln>
        </p:spPr>
        <p:txBody>
          <a:bodyPr wrap="none" lIns="90000" tIns="46800" rIns="90000" bIns="46800" anchor="ctr">
            <a:spAutoFit/>
          </a:bodyPr>
          <a:lstStyle/>
          <a:p>
            <a:endParaRPr lang="en-GB"/>
          </a:p>
        </p:txBody>
      </p:sp>
      <p:sp>
        <p:nvSpPr>
          <p:cNvPr id="2" name="Title 1"/>
          <p:cNvSpPr>
            <a:spLocks noGrp="1"/>
          </p:cNvSpPr>
          <p:nvPr>
            <p:ph type="title"/>
          </p:nvPr>
        </p:nvSpPr>
        <p:spPr/>
        <p:txBody>
          <a:bodyPr/>
          <a:lstStyle/>
          <a:p>
            <a:r>
              <a:rPr lang="en-GB" dirty="0">
                <a:latin typeface="Arial" pitchFamily="34" charset="0"/>
                <a:cs typeface="Arial" pitchFamily="34" charset="0"/>
              </a:rPr>
              <a:t>HbA</a:t>
            </a:r>
            <a:r>
              <a:rPr lang="en-GB" baseline="-25000" dirty="0">
                <a:latin typeface="Arial" pitchFamily="34" charset="0"/>
                <a:cs typeface="Arial" pitchFamily="34" charset="0"/>
              </a:rPr>
              <a:t>1c</a:t>
            </a:r>
            <a:r>
              <a:rPr lang="en-GB" dirty="0">
                <a:latin typeface="Arial" pitchFamily="34" charset="0"/>
                <a:cs typeface="Arial" pitchFamily="34" charset="0"/>
              </a:rPr>
              <a:t>: Simple Description</a:t>
            </a:r>
            <a:endParaRPr lang="en-GB" dirty="0"/>
          </a:p>
        </p:txBody>
      </p:sp>
      <p:sp>
        <p:nvSpPr>
          <p:cNvPr id="13316" name="Text Box 7"/>
          <p:cNvSpPr txBox="1">
            <a:spLocks noChangeArrowheads="1"/>
          </p:cNvSpPr>
          <p:nvPr/>
        </p:nvSpPr>
        <p:spPr bwMode="auto">
          <a:xfrm>
            <a:off x="390496" y="5614524"/>
            <a:ext cx="8496300" cy="683843"/>
          </a:xfrm>
          <a:prstGeom prst="rect">
            <a:avLst/>
          </a:prstGeom>
          <a:noFill/>
          <a:ln w="12700">
            <a:noFill/>
            <a:miter lim="800000"/>
            <a:headEnd/>
            <a:tailEnd/>
          </a:ln>
        </p:spPr>
        <p:txBody>
          <a:bodyPr wrap="square" lIns="90000" tIns="46800" rIns="90000" bIns="46800">
            <a:spAutoFit/>
          </a:bodyPr>
          <a:lstStyle/>
          <a:p>
            <a:pPr algn="ctr">
              <a:lnSpc>
                <a:spcPct val="70000"/>
              </a:lnSpc>
              <a:spcBef>
                <a:spcPct val="50000"/>
              </a:spcBef>
            </a:pPr>
            <a:r>
              <a:rPr lang="en-GB" sz="2000" baseline="0" dirty="0">
                <a:solidFill>
                  <a:schemeClr val="bg2"/>
                </a:solidFill>
                <a:latin typeface="Arial" pitchFamily="34" charset="0"/>
                <a:cs typeface="Arial" pitchFamily="34" charset="0"/>
              </a:rPr>
              <a:t>HbA</a:t>
            </a:r>
            <a:r>
              <a:rPr lang="en-GB" sz="2000" baseline="-25000" dirty="0">
                <a:solidFill>
                  <a:schemeClr val="bg2"/>
                </a:solidFill>
                <a:latin typeface="Arial" pitchFamily="34" charset="0"/>
                <a:cs typeface="Arial" pitchFamily="34" charset="0"/>
              </a:rPr>
              <a:t>1</a:t>
            </a:r>
            <a:r>
              <a:rPr lang="en-GB" sz="2000" dirty="0">
                <a:solidFill>
                  <a:schemeClr val="bg2"/>
                </a:solidFill>
                <a:latin typeface="Arial" pitchFamily="34" charset="0"/>
                <a:cs typeface="Arial" pitchFamily="34" charset="0"/>
              </a:rPr>
              <a:t>c</a:t>
            </a:r>
            <a:r>
              <a:rPr lang="en-GB" sz="2000" baseline="0" dirty="0">
                <a:solidFill>
                  <a:schemeClr val="bg2"/>
                </a:solidFill>
                <a:latin typeface="Arial" pitchFamily="34" charset="0"/>
                <a:cs typeface="Arial" pitchFamily="34" charset="0"/>
              </a:rPr>
              <a:t> is haemoglobin to which circulating glucose has bound</a:t>
            </a:r>
          </a:p>
          <a:p>
            <a:pPr algn="ctr">
              <a:lnSpc>
                <a:spcPct val="70000"/>
              </a:lnSpc>
              <a:spcBef>
                <a:spcPct val="50000"/>
              </a:spcBef>
            </a:pPr>
            <a:r>
              <a:rPr lang="en-GB" sz="2000" baseline="0" dirty="0">
                <a:solidFill>
                  <a:schemeClr val="bg2"/>
                </a:solidFill>
                <a:latin typeface="Arial" pitchFamily="34" charset="0"/>
                <a:cs typeface="Arial" pitchFamily="34" charset="0"/>
              </a:rPr>
              <a:t>So HbA1c is </a:t>
            </a:r>
            <a:r>
              <a:rPr lang="en-GB" sz="2000" baseline="0" dirty="0" err="1">
                <a:solidFill>
                  <a:schemeClr val="bg2"/>
                </a:solidFill>
                <a:latin typeface="Arial" pitchFamily="34" charset="0"/>
                <a:cs typeface="Arial" pitchFamily="34" charset="0"/>
              </a:rPr>
              <a:t>glycated</a:t>
            </a:r>
            <a:r>
              <a:rPr lang="en-GB" sz="2000" baseline="0" dirty="0">
                <a:solidFill>
                  <a:schemeClr val="bg2"/>
                </a:solidFill>
                <a:latin typeface="Arial" pitchFamily="34" charset="0"/>
                <a:cs typeface="Arial" pitchFamily="34" charset="0"/>
              </a:rPr>
              <a:t> haemoglobin </a:t>
            </a:r>
          </a:p>
        </p:txBody>
      </p:sp>
    </p:spTree>
    <p:extLst>
      <p:ext uri="{BB962C8B-B14F-4D97-AF65-F5344CB8AC3E}">
        <p14:creationId xmlns:p14="http://schemas.microsoft.com/office/powerpoint/2010/main" val="20700597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Why is HbA1c important?</a:t>
            </a:r>
            <a:endParaRPr lang="en-GB" dirty="0"/>
          </a:p>
        </p:txBody>
      </p:sp>
      <p:sp>
        <p:nvSpPr>
          <p:cNvPr id="3" name="Text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427916084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Why is HbA1c important?</a:t>
            </a:r>
            <a:endParaRPr lang="en-GB" dirty="0"/>
          </a:p>
        </p:txBody>
      </p:sp>
      <p:sp>
        <p:nvSpPr>
          <p:cNvPr id="3" name="Content Placeholder 2"/>
          <p:cNvSpPr>
            <a:spLocks noGrp="1"/>
          </p:cNvSpPr>
          <p:nvPr>
            <p:ph idx="1"/>
          </p:nvPr>
        </p:nvSpPr>
        <p:spPr>
          <a:xfrm>
            <a:off x="539750" y="2159001"/>
            <a:ext cx="7992690" cy="1270000"/>
          </a:xfrm>
        </p:spPr>
        <p:txBody>
          <a:bodyPr/>
          <a:lstStyle/>
          <a:p>
            <a:pPr marL="342900" indent="-342900">
              <a:buFont typeface="Arial" panose="020B0604020202020204" pitchFamily="34" charset="0"/>
              <a:buChar char="•"/>
            </a:pPr>
            <a:r>
              <a:rPr lang="en-GB" sz="2800" dirty="0" smtClean="0"/>
              <a:t>Two major roles for HbA1c:</a:t>
            </a:r>
          </a:p>
          <a:p>
            <a:pPr marL="533400" lvl="1" indent="-342900">
              <a:buFont typeface="Arial" panose="020B0604020202020204" pitchFamily="34" charset="0"/>
              <a:buChar char="•"/>
            </a:pPr>
            <a:r>
              <a:rPr lang="en-GB" dirty="0" smtClean="0"/>
              <a:t>Monitoring of patients with Diabetes Mellitus (DM)</a:t>
            </a:r>
          </a:p>
          <a:p>
            <a:pPr marL="533400" lvl="1" indent="-342900">
              <a:buFont typeface="Arial" panose="020B0604020202020204" pitchFamily="34" charset="0"/>
              <a:buChar char="•"/>
            </a:pPr>
            <a:r>
              <a:rPr lang="en-GB" dirty="0" smtClean="0"/>
              <a:t>Diagnosis of patients with Type 2 DM</a:t>
            </a:r>
            <a:endParaRPr lang="en-GB" dirty="0"/>
          </a:p>
        </p:txBody>
      </p:sp>
      <p:pic>
        <p:nvPicPr>
          <p:cNvPr id="4098" name="Picture 2" descr="Image result for diagnosi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11960" y="3429001"/>
            <a:ext cx="2819400" cy="2857500"/>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Image result for monitori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0541" y="3429001"/>
            <a:ext cx="3419872" cy="27073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58893337"/>
      </p:ext>
    </p:extLst>
  </p:cSld>
  <p:clrMapOvr>
    <a:masterClrMapping/>
  </p:clrMapOvr>
  <p:timing>
    <p:tnLst>
      <p:par>
        <p:cTn id="1" dur="indefinite" restart="never" nodeType="tmRoot"/>
      </p:par>
    </p:tnLst>
  </p:timing>
</p:sld>
</file>

<file path=ppt/theme/theme1.xml><?xml version="1.0" encoding="utf-8"?>
<a:theme xmlns:a="http://schemas.openxmlformats.org/drawingml/2006/main" name="Blank Presentation">
  <a:themeElements>
    <a:clrScheme name="">
      <a:dk1>
        <a:srgbClr val="ACA095"/>
      </a:dk1>
      <a:lt1>
        <a:srgbClr val="FFFFFF"/>
      </a:lt1>
      <a:dk2>
        <a:srgbClr val="004C67"/>
      </a:dk2>
      <a:lt2>
        <a:srgbClr val="808080"/>
      </a:lt2>
      <a:accent1>
        <a:srgbClr val="004C67"/>
      </a:accent1>
      <a:accent2>
        <a:srgbClr val="AB9F94"/>
      </a:accent2>
      <a:accent3>
        <a:srgbClr val="FFFFFF"/>
      </a:accent3>
      <a:accent4>
        <a:srgbClr val="92887E"/>
      </a:accent4>
      <a:accent5>
        <a:srgbClr val="AAB2B8"/>
      </a:accent5>
      <a:accent6>
        <a:srgbClr val="9B9086"/>
      </a:accent6>
      <a:hlink>
        <a:srgbClr val="FFA023"/>
      </a:hlink>
      <a:folHlink>
        <a:srgbClr val="605B4D"/>
      </a:folHlink>
    </a:clrScheme>
    <a:fontScheme name="Blank Pre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25000" smtClean="0">
            <a:ln>
              <a:noFill/>
            </a:ln>
            <a:solidFill>
              <a:schemeClr val="tx1"/>
            </a:solidFill>
            <a:effectLst/>
            <a:latin typeface="Times"/>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25000" smtClean="0">
            <a:ln>
              <a:noFill/>
            </a:ln>
            <a:solidFill>
              <a:schemeClr val="tx1"/>
            </a:solidFill>
            <a:effectLst/>
            <a:latin typeface="Times"/>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Blank Presentation 13">
        <a:dk1>
          <a:srgbClr val="ACA095"/>
        </a:dk1>
        <a:lt1>
          <a:srgbClr val="FFFFFF"/>
        </a:lt1>
        <a:dk2>
          <a:srgbClr val="004C67"/>
        </a:dk2>
        <a:lt2>
          <a:srgbClr val="808080"/>
        </a:lt2>
        <a:accent1>
          <a:srgbClr val="004C67"/>
        </a:accent1>
        <a:accent2>
          <a:srgbClr val="AB9F94"/>
        </a:accent2>
        <a:accent3>
          <a:srgbClr val="FFFFFF"/>
        </a:accent3>
        <a:accent4>
          <a:srgbClr val="92887E"/>
        </a:accent4>
        <a:accent5>
          <a:srgbClr val="AAB2B8"/>
        </a:accent5>
        <a:accent6>
          <a:srgbClr val="9B9086"/>
        </a:accent6>
        <a:hlink>
          <a:srgbClr val="AB9F94"/>
        </a:hlink>
        <a:folHlink>
          <a:srgbClr val="AB9F94"/>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AF7E4"/>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EBP 2 Module Intro</Template>
  <TotalTime>1869</TotalTime>
  <Words>2440</Words>
  <Application>Microsoft Office PowerPoint</Application>
  <PresentationFormat>On-screen Show (4:3)</PresentationFormat>
  <Paragraphs>864</Paragraphs>
  <Slides>43</Slides>
  <Notes>15</Notes>
  <HiddenSlides>0</HiddenSlides>
  <MMClips>1</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43</vt:i4>
      </vt:variant>
    </vt:vector>
  </HeadingPairs>
  <TitlesOfParts>
    <vt:vector size="53" baseType="lpstr">
      <vt:lpstr>Arial Unicode MS</vt:lpstr>
      <vt:lpstr>Arial</vt:lpstr>
      <vt:lpstr>Calibri</vt:lpstr>
      <vt:lpstr>Helvetica</vt:lpstr>
      <vt:lpstr>Symbol</vt:lpstr>
      <vt:lpstr>Tahoma</vt:lpstr>
      <vt:lpstr>Times</vt:lpstr>
      <vt:lpstr>Times New Roman</vt:lpstr>
      <vt:lpstr>Wingdings</vt:lpstr>
      <vt:lpstr>Blank Presentation</vt:lpstr>
      <vt:lpstr>Understanding HbA1c measurement</vt:lpstr>
      <vt:lpstr>Diabetes is not a new disease</vt:lpstr>
      <vt:lpstr>Diabetes testing through time</vt:lpstr>
      <vt:lpstr>Early diagnosis</vt:lpstr>
      <vt:lpstr>Diagnosing diabetes (traditional methods)</vt:lpstr>
      <vt:lpstr>What is HBA1c?</vt:lpstr>
      <vt:lpstr>HbA1c: Simple Description</vt:lpstr>
      <vt:lpstr>Why is HbA1c important?</vt:lpstr>
      <vt:lpstr>Why is HbA1c important?</vt:lpstr>
      <vt:lpstr>DCCT: HbA1c and risk of microvascular complications</vt:lpstr>
      <vt:lpstr>Why is HbA1c so important?</vt:lpstr>
      <vt:lpstr>Monitoring of diabetes mellitus</vt:lpstr>
      <vt:lpstr>Treatment guidelines</vt:lpstr>
      <vt:lpstr>PowerPoint Presentation</vt:lpstr>
      <vt:lpstr>WHO guidelines for diagnosis</vt:lpstr>
      <vt:lpstr>Factors affecting HbA1c </vt:lpstr>
      <vt:lpstr>The discovery of HbA1c</vt:lpstr>
      <vt:lpstr>PowerPoint Presentation</vt:lpstr>
      <vt:lpstr>The evolution of the understanding of HbA1c biochemistry</vt:lpstr>
      <vt:lpstr>Formation of HbA1c</vt:lpstr>
      <vt:lpstr>PowerPoint Presentation</vt:lpstr>
      <vt:lpstr>PowerPoint Presentation</vt:lpstr>
      <vt:lpstr>PowerPoint Presentation</vt:lpstr>
      <vt:lpstr>Glycated Haemoglobin</vt:lpstr>
      <vt:lpstr>Formation of early reversible and advanced irreversible non-enzymatic glycation products</vt:lpstr>
      <vt:lpstr>Measuring HbA1c</vt:lpstr>
      <vt:lpstr>HbA1c is not like:</vt:lpstr>
      <vt:lpstr>HbA1c</vt:lpstr>
      <vt:lpstr>Basic method principles</vt:lpstr>
      <vt:lpstr>HbA1c methodologies</vt:lpstr>
      <vt:lpstr>Early cation exchange chromatography</vt:lpstr>
      <vt:lpstr>PowerPoint Presentation</vt:lpstr>
      <vt:lpstr>Cation exchange chromatography</vt:lpstr>
      <vt:lpstr>Capillary Electrophoresis</vt:lpstr>
      <vt:lpstr>Capillary electrophoresis</vt:lpstr>
      <vt:lpstr>Affinity chromatography</vt:lpstr>
      <vt:lpstr>Affinity Chromatography</vt:lpstr>
      <vt:lpstr>Immunoassay</vt:lpstr>
      <vt:lpstr>Immunoassay - example</vt:lpstr>
      <vt:lpstr>Enzymatic assays</vt:lpstr>
      <vt:lpstr>Comparison of methods</vt:lpstr>
      <vt:lpstr>Point of Care Testing</vt:lpstr>
      <vt:lpstr>Thank you </vt:lpstr>
    </vt:vector>
  </TitlesOfParts>
  <Company>University of East Anglia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Emma English (HSC)</dc:creator>
  <cp:lastModifiedBy>Emma English (HSC)</cp:lastModifiedBy>
  <cp:revision>27</cp:revision>
  <dcterms:created xsi:type="dcterms:W3CDTF">2017-03-09T10:54:26Z</dcterms:created>
  <dcterms:modified xsi:type="dcterms:W3CDTF">2017-03-10T18:06:48Z</dcterms:modified>
</cp:coreProperties>
</file>