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01" r:id="rId3"/>
    <p:sldId id="305" r:id="rId4"/>
    <p:sldId id="300" r:id="rId5"/>
    <p:sldId id="297" r:id="rId6"/>
    <p:sldId id="298" r:id="rId7"/>
    <p:sldId id="290" r:id="rId8"/>
    <p:sldId id="310" r:id="rId9"/>
    <p:sldId id="322" r:id="rId10"/>
    <p:sldId id="303" r:id="rId11"/>
    <p:sldId id="308" r:id="rId12"/>
    <p:sldId id="325" r:id="rId13"/>
    <p:sldId id="319" r:id="rId14"/>
    <p:sldId id="324" r:id="rId15"/>
    <p:sldId id="323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09" r:id="rId24"/>
    <p:sldId id="326" r:id="rId25"/>
    <p:sldId id="327" r:id="rId26"/>
    <p:sldId id="328" r:id="rId27"/>
    <p:sldId id="329" r:id="rId28"/>
    <p:sldId id="320" r:id="rId29"/>
    <p:sldId id="330" r:id="rId30"/>
    <p:sldId id="331" r:id="rId31"/>
    <p:sldId id="332" r:id="rId32"/>
    <p:sldId id="321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2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72DFC-2820-49BD-BAD8-45C5506D0F8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C0540-BC12-4E2C-90AD-8957C9D7E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2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4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0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94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482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47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33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4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39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31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0C55E-4440-4108-99ED-0D0AE6575627}" type="datetimeFigureOut">
              <a:rPr lang="zh-CN" altLang="en-US" smtClean="0"/>
              <a:t>2017-3-16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435B7-1965-4810-A19A-881FFCF5CC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9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3600" smtClean="0"/>
              <a:t>提高检验</a:t>
            </a:r>
            <a:r>
              <a:rPr lang="zh-CN" altLang="en-US" sz="3600" dirty="0" smtClean="0"/>
              <a:t>医学</a:t>
            </a:r>
            <a:r>
              <a:rPr lang="zh-CN" altLang="en-US" sz="3600" smtClean="0"/>
              <a:t>知识</a:t>
            </a:r>
            <a:r>
              <a:rPr lang="zh-CN" altLang="en-US" sz="3600" smtClean="0"/>
              <a:t>服务能力的</a:t>
            </a:r>
            <a:r>
              <a:rPr lang="zh-CN" altLang="en-US" sz="3600" dirty="0" smtClean="0"/>
              <a:t>重要性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64502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zh-CN" altLang="en-US" sz="2400" b="1" dirty="0" smtClean="0"/>
              <a:t>张曼 主任医师 教授 博导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r>
              <a:rPr lang="zh-CN" altLang="en-US" sz="2400" b="1" dirty="0" smtClean="0"/>
              <a:t>首都</a:t>
            </a:r>
            <a:r>
              <a:rPr lang="zh-CN" altLang="en-US" sz="2400" b="1" dirty="0"/>
              <a:t>医科</a:t>
            </a:r>
            <a:r>
              <a:rPr lang="zh-CN" altLang="en-US" sz="2400" b="1" dirty="0" smtClean="0"/>
              <a:t>大学附属北京世纪坛医院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中国医师协会检验医师分会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3596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8" name="标题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/>
              <a:t>经验积累与传承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zh-CN" altLang="en-US" sz="4000" b="1" dirty="0" smtClean="0"/>
              <a:t>现有检验科工作状态与发展</a:t>
            </a:r>
            <a:r>
              <a:rPr lang="en-US" altLang="zh-CN" sz="4000" b="1" dirty="0" smtClean="0"/>
              <a:t>---</a:t>
            </a:r>
            <a:r>
              <a:rPr lang="zh-CN" altLang="en-US" sz="4000" b="1" dirty="0" smtClean="0"/>
              <a:t>前景？</a:t>
            </a:r>
            <a:endParaRPr lang="zh-CN" alt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-285750" y="4643438"/>
            <a:ext cx="4329113" cy="1782762"/>
          </a:xfrm>
        </p:spPr>
        <p:txBody>
          <a:bodyPr>
            <a:normAutofit/>
          </a:bodyPr>
          <a:lstStyle/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CN" dirty="0" smtClean="0"/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CN" altLang="en-US" dirty="0"/>
          </a:p>
        </p:txBody>
      </p:sp>
      <p:sp>
        <p:nvSpPr>
          <p:cNvPr id="16" name="直角三角形 15"/>
          <p:cNvSpPr/>
          <p:nvPr/>
        </p:nvSpPr>
        <p:spPr>
          <a:xfrm>
            <a:off x="714375" y="1500188"/>
            <a:ext cx="7572375" cy="35849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292080" y="2647319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行业发展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</a:rPr>
              <a:t>人才培养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0" t="30715" r="54612" b="29219"/>
          <a:stretch/>
        </p:blipFill>
        <p:spPr bwMode="auto">
          <a:xfrm>
            <a:off x="7486650" y="1873045"/>
            <a:ext cx="1657350" cy="283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4375" y="2564904"/>
            <a:ext cx="6686550" cy="265402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标本</a:t>
            </a:r>
            <a:r>
              <a:rPr lang="zh-CN" altLang="en-US" dirty="0" smtClean="0"/>
              <a:t>前处理自动化</a:t>
            </a:r>
            <a:endParaRPr lang="en-US" altLang="zh-CN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检验</a:t>
            </a:r>
            <a:r>
              <a:rPr lang="zh-CN" altLang="en-US" dirty="0" smtClean="0"/>
              <a:t>仪器自动化、流水线</a:t>
            </a:r>
            <a:endParaRPr lang="en-US" altLang="zh-CN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altLang="zh-CN" dirty="0" smtClean="0"/>
              <a:t>POCT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结果</a:t>
            </a:r>
            <a:r>
              <a:rPr lang="zh-CN" altLang="en-US" dirty="0" smtClean="0"/>
              <a:t>数据处理软件、信息化</a:t>
            </a:r>
            <a:endParaRPr lang="en-US" altLang="zh-CN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报告</a:t>
            </a:r>
            <a:r>
              <a:rPr lang="zh-CN" altLang="en-US" dirty="0" smtClean="0"/>
              <a:t>全自动报告打印机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8284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zh-CN" altLang="en-US" sz="2800" dirty="0"/>
              <a:t>知识服务的载体：体现方式</a:t>
            </a:r>
            <a:r>
              <a:rPr lang="zh-CN" altLang="en-US" sz="2800" dirty="0" smtClean="0"/>
              <a:t>？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zh-CN" altLang="en-US" sz="2700" dirty="0" smtClean="0"/>
              <a:t>以数据为主、互相分割、信息碎片化</a:t>
            </a:r>
            <a:endParaRPr lang="zh-CN" altLang="en-US" dirty="0"/>
          </a:p>
        </p:txBody>
      </p:sp>
      <p:sp>
        <p:nvSpPr>
          <p:cNvPr id="7171" name="内容占位符 2"/>
          <p:cNvSpPr>
            <a:spLocks noGrp="1"/>
          </p:cNvSpPr>
          <p:nvPr>
            <p:ph sz="half" idx="1"/>
          </p:nvPr>
        </p:nvSpPr>
        <p:spPr>
          <a:xfrm>
            <a:off x="4714875" y="1785938"/>
            <a:ext cx="4038600" cy="2151062"/>
          </a:xfrm>
        </p:spPr>
        <p:txBody>
          <a:bodyPr/>
          <a:lstStyle/>
          <a:p>
            <a:pPr eaLnBrk="1" hangingPunct="1"/>
            <a:r>
              <a:rPr lang="zh-CN" altLang="en-US" smtClean="0"/>
              <a:t>生化专业组</a:t>
            </a:r>
          </a:p>
        </p:txBody>
      </p:sp>
      <p:sp>
        <p:nvSpPr>
          <p:cNvPr id="7172" name="内容占位符 3"/>
          <p:cNvSpPr>
            <a:spLocks noGrp="1"/>
          </p:cNvSpPr>
          <p:nvPr>
            <p:ph sz="half" idx="2"/>
          </p:nvPr>
        </p:nvSpPr>
        <p:spPr>
          <a:xfrm>
            <a:off x="500063" y="1785938"/>
            <a:ext cx="4038600" cy="2079625"/>
          </a:xfrm>
        </p:spPr>
        <p:txBody>
          <a:bodyPr/>
          <a:lstStyle/>
          <a:p>
            <a:pPr eaLnBrk="1" hangingPunct="1"/>
            <a:r>
              <a:rPr lang="zh-CN" altLang="en-US" smtClean="0"/>
              <a:t>免疫专业组</a:t>
            </a: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4643438" y="4214813"/>
            <a:ext cx="4038600" cy="20812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600" dirty="0">
                <a:latin typeface="+mn-lt"/>
                <a:ea typeface="+mn-ea"/>
              </a:rPr>
              <a:t>临检专业组</a:t>
            </a:r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428625" y="4286250"/>
            <a:ext cx="4038600" cy="4286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600" dirty="0">
                <a:latin typeface="+mn-lt"/>
                <a:ea typeface="+mn-ea"/>
              </a:rPr>
              <a:t>细胞分子遗传专业组</a:t>
            </a:r>
          </a:p>
        </p:txBody>
      </p:sp>
      <p:sp>
        <p:nvSpPr>
          <p:cNvPr id="7" name="单圆角矩形 6"/>
          <p:cNvSpPr/>
          <p:nvPr/>
        </p:nvSpPr>
        <p:spPr>
          <a:xfrm>
            <a:off x="642910" y="4071942"/>
            <a:ext cx="3643338" cy="142876"/>
          </a:xfrm>
          <a:prstGeom prst="round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单圆角矩形 8"/>
          <p:cNvSpPr/>
          <p:nvPr/>
        </p:nvSpPr>
        <p:spPr>
          <a:xfrm>
            <a:off x="4214810" y="4214818"/>
            <a:ext cx="142878" cy="1590446"/>
          </a:xfrm>
          <a:prstGeom prst="round1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单圆角矩形 9"/>
          <p:cNvSpPr/>
          <p:nvPr/>
        </p:nvSpPr>
        <p:spPr>
          <a:xfrm flipV="1">
            <a:off x="4214813" y="2000250"/>
            <a:ext cx="142875" cy="2071688"/>
          </a:xfrm>
          <a:prstGeom prst="round1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4286248" y="4071942"/>
            <a:ext cx="3643338" cy="142876"/>
          </a:xfrm>
          <a:prstGeom prst="round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18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2" t="12193" r="34114" b="69513"/>
          <a:stretch>
            <a:fillRect/>
          </a:stretch>
        </p:blipFill>
        <p:spPr bwMode="auto">
          <a:xfrm>
            <a:off x="694979" y="4675013"/>
            <a:ext cx="33575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1" t="12195" r="38506" b="68497"/>
          <a:stretch>
            <a:fillRect/>
          </a:stretch>
        </p:blipFill>
        <p:spPr bwMode="auto">
          <a:xfrm>
            <a:off x="624083" y="2321719"/>
            <a:ext cx="350043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1" t="13211" r="34663" b="53252"/>
          <a:stretch>
            <a:fillRect/>
          </a:stretch>
        </p:blipFill>
        <p:spPr bwMode="auto">
          <a:xfrm>
            <a:off x="4714875" y="2291432"/>
            <a:ext cx="31432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4" t="13211" r="42349" b="72562"/>
          <a:stretch>
            <a:fillRect/>
          </a:stretch>
        </p:blipFill>
        <p:spPr bwMode="auto">
          <a:xfrm>
            <a:off x="4793467" y="4603575"/>
            <a:ext cx="328612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33623" y="6049803"/>
            <a:ext cx="36029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600" dirty="0"/>
              <a:t>临床微生物专业组</a:t>
            </a:r>
          </a:p>
        </p:txBody>
      </p:sp>
    </p:spTree>
    <p:extLst>
      <p:ext uri="{BB962C8B-B14F-4D97-AF65-F5344CB8AC3E}">
        <p14:creationId xmlns:p14="http://schemas.microsoft.com/office/powerpoint/2010/main" val="23917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0592" y="476672"/>
            <a:ext cx="5086832" cy="1143000"/>
          </a:xfrm>
        </p:spPr>
        <p:txBody>
          <a:bodyPr/>
          <a:lstStyle/>
          <a:p>
            <a:r>
              <a:rPr lang="zh-CN" altLang="en-US" dirty="0"/>
              <a:t>有效沟通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t="28462" r="42535" b="27431"/>
          <a:stretch/>
        </p:blipFill>
        <p:spPr bwMode="auto">
          <a:xfrm>
            <a:off x="1308135" y="2462464"/>
            <a:ext cx="6552728" cy="366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8224" y="5287466"/>
            <a:ext cx="194421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临床基础知识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4931876"/>
            <a:ext cx="244827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二级学科专业知识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02918" y="4562544"/>
            <a:ext cx="25922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三</a:t>
            </a:r>
            <a:r>
              <a:rPr lang="zh-CN" altLang="en-US" dirty="0" smtClean="0"/>
              <a:t>级学科专业知识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3243659"/>
            <a:ext cx="194421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临床基础知识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058065" y="2830192"/>
            <a:ext cx="187220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/>
              <a:t>检验专业知识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75655" y="2430082"/>
            <a:ext cx="239004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检验亚专业知识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906791" y="3373484"/>
            <a:ext cx="341557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检验指标反映的病理变化、变化程度、疾病相关性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4008" y="4171611"/>
            <a:ext cx="321115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病史、症状、体征、检查</a:t>
            </a:r>
            <a:r>
              <a:rPr lang="en-US" altLang="zh-CN" dirty="0" smtClean="0"/>
              <a:t>---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930774" y="2044773"/>
            <a:ext cx="4558731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/>
              <a:t>校准、室内质控、室间质评、干扰</a:t>
            </a:r>
            <a:r>
              <a:rPr lang="en-US" altLang="zh-CN" sz="2000" dirty="0" smtClean="0"/>
              <a:t>---</a:t>
            </a:r>
            <a:endParaRPr lang="zh-CN" altLang="en-US" sz="2000" dirty="0"/>
          </a:p>
        </p:txBody>
      </p:sp>
      <p:sp>
        <p:nvSpPr>
          <p:cNvPr id="4" name="上下箭头 3"/>
          <p:cNvSpPr/>
          <p:nvPr/>
        </p:nvSpPr>
        <p:spPr>
          <a:xfrm>
            <a:off x="4644008" y="2490700"/>
            <a:ext cx="360040" cy="172672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038568" y="2632948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载体？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9280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迫切需要知识服务体现</a:t>
            </a:r>
            <a:r>
              <a:rPr lang="zh-CN" altLang="en-US" dirty="0">
                <a:solidFill>
                  <a:schemeClr val="accent1"/>
                </a:solidFill>
              </a:rPr>
              <a:t>载体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362899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2800" dirty="0" smtClean="0"/>
              <a:t>病理</a:t>
            </a:r>
            <a:endParaRPr lang="en-US" altLang="zh-CN" sz="2800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800" dirty="0" smtClean="0"/>
              <a:t>影像：</a:t>
            </a:r>
            <a:r>
              <a:rPr lang="en-US" altLang="zh-CN" sz="2800" dirty="0" smtClean="0"/>
              <a:t>X-</a:t>
            </a:r>
            <a:r>
              <a:rPr lang="zh-CN" altLang="en-US" sz="2800" dirty="0" smtClean="0"/>
              <a:t>光、</a:t>
            </a:r>
            <a:r>
              <a:rPr lang="en-US" altLang="zh-CN" sz="2800" dirty="0" smtClean="0"/>
              <a:t>CT</a:t>
            </a:r>
            <a:r>
              <a:rPr lang="zh-CN" altLang="en-US" sz="2800" dirty="0" smtClean="0"/>
              <a:t>、核磁       诊断报告  与疾病直接相关</a:t>
            </a:r>
            <a:endParaRPr lang="en-US" altLang="zh-CN" sz="2800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800" dirty="0"/>
              <a:t>B</a:t>
            </a:r>
            <a:r>
              <a:rPr lang="zh-CN" altLang="en-US" sz="2800" dirty="0" smtClean="0"/>
              <a:t>超</a:t>
            </a:r>
            <a:endParaRPr lang="en-US" altLang="zh-CN" sz="2800" dirty="0" smtClean="0"/>
          </a:p>
          <a:p>
            <a:pPr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/>
              <a:t>检验：</a:t>
            </a:r>
            <a:r>
              <a:rPr lang="zh-CN" altLang="en-US" dirty="0">
                <a:solidFill>
                  <a:srgbClr val="FF0000"/>
                </a:solidFill>
              </a:rPr>
              <a:t>诊断报告</a:t>
            </a:r>
            <a:r>
              <a:rPr lang="zh-CN" altLang="en-US" dirty="0" smtClean="0">
                <a:solidFill>
                  <a:srgbClr val="FF0000"/>
                </a:solidFill>
              </a:rPr>
              <a:t>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 2</a:t>
            </a:r>
            <a:r>
              <a:rPr lang="zh-CN" altLang="en-US" dirty="0">
                <a:solidFill>
                  <a:srgbClr val="FF0000"/>
                </a:solidFill>
              </a:rPr>
              <a:t>个</a:t>
            </a:r>
            <a:r>
              <a:rPr lang="zh-CN" altLang="en-US" dirty="0" smtClean="0">
                <a:solidFill>
                  <a:srgbClr val="FF0000"/>
                </a:solidFill>
              </a:rPr>
              <a:t>专家述评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8</a:t>
            </a:r>
            <a:r>
              <a:rPr lang="zh-CN" altLang="en-US" dirty="0" smtClean="0">
                <a:solidFill>
                  <a:srgbClr val="FF0000"/>
                </a:solidFill>
              </a:rPr>
              <a:t>个专家共识</a:t>
            </a:r>
            <a:endParaRPr lang="zh-CN" altLang="en-US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1" t="15542" r="31167" b="28879"/>
          <a:stretch/>
        </p:blipFill>
        <p:spPr bwMode="auto">
          <a:xfrm>
            <a:off x="4139952" y="2958084"/>
            <a:ext cx="2315120" cy="342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t="3706" r="32431" b="8628"/>
          <a:stretch/>
        </p:blipFill>
        <p:spPr bwMode="auto">
          <a:xfrm>
            <a:off x="6588224" y="2958084"/>
            <a:ext cx="2262497" cy="342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0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2" t="12122" r="41278" b="4961"/>
          <a:stretch>
            <a:fillRect/>
          </a:stretch>
        </p:blipFill>
        <p:spPr bwMode="auto">
          <a:xfrm>
            <a:off x="14327" y="180678"/>
            <a:ext cx="3585565" cy="5476288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3440" r="42535" b="7297"/>
          <a:stretch/>
        </p:blipFill>
        <p:spPr bwMode="auto">
          <a:xfrm>
            <a:off x="168927" y="2043007"/>
            <a:ext cx="3276364" cy="494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3" t="13973" r="42187" b="6764"/>
          <a:stretch/>
        </p:blipFill>
        <p:spPr bwMode="auto">
          <a:xfrm>
            <a:off x="3419872" y="205855"/>
            <a:ext cx="3201441" cy="497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1" t="12390" r="37809" b="2212"/>
          <a:stretch/>
        </p:blipFill>
        <p:spPr bwMode="auto">
          <a:xfrm>
            <a:off x="5796136" y="388313"/>
            <a:ext cx="3096344" cy="46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5" t="16973" r="31944" b="29012"/>
          <a:stretch/>
        </p:blipFill>
        <p:spPr bwMode="auto">
          <a:xfrm>
            <a:off x="3462670" y="1700808"/>
            <a:ext cx="3989650" cy="440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3" t="15516" r="32755" b="29971"/>
          <a:stretch/>
        </p:blipFill>
        <p:spPr bwMode="auto">
          <a:xfrm>
            <a:off x="6124055" y="1700808"/>
            <a:ext cx="3019945" cy="415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5" t="16335" r="31771" b="30610"/>
          <a:stretch/>
        </p:blipFill>
        <p:spPr bwMode="auto">
          <a:xfrm>
            <a:off x="2699792" y="3160809"/>
            <a:ext cx="3240360" cy="3692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1" t="16014" r="31944" b="29012"/>
          <a:stretch/>
        </p:blipFill>
        <p:spPr bwMode="auto">
          <a:xfrm>
            <a:off x="6035923" y="3155949"/>
            <a:ext cx="2880320" cy="383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418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dirty="0" smtClean="0"/>
              <a:t>检验结果报告模式探讨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79" cy="5112568"/>
          </a:xfrm>
        </p:spPr>
        <p:txBody>
          <a:bodyPr>
            <a:normAutofit fontScale="40000" lnSpcReduction="20000"/>
          </a:bodyPr>
          <a:lstStyle/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sz="5100" b="1" dirty="0"/>
              <a:t>一级：检测报告</a:t>
            </a:r>
            <a:endParaRPr lang="en-US" altLang="zh-CN" sz="5100" b="1" dirty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dirty="0" smtClean="0"/>
              <a:t>将</a:t>
            </a:r>
            <a:r>
              <a:rPr lang="zh-CN" altLang="zh-CN" dirty="0"/>
              <a:t>检验结果在尽可能保证其准确性和稳定性的条件下，尽快地直接回报给临床，这是目前检验科普遍采用的检验结果报告模式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endParaRPr lang="en-US" altLang="zh-CN" b="1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sz="5100" b="1" dirty="0" smtClean="0"/>
              <a:t>二</a:t>
            </a:r>
            <a:r>
              <a:rPr lang="zh-CN" altLang="zh-CN" sz="5100" b="1" dirty="0"/>
              <a:t>级：直接诊断</a:t>
            </a:r>
            <a:r>
              <a:rPr lang="zh-CN" altLang="zh-CN" sz="5100" b="1" dirty="0" smtClean="0"/>
              <a:t>报告</a:t>
            </a:r>
            <a:endParaRPr lang="en-US" altLang="zh-CN" sz="5100" b="1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dirty="0" smtClean="0"/>
              <a:t>通过</a:t>
            </a:r>
            <a:r>
              <a:rPr lang="zh-CN" altLang="zh-CN" dirty="0"/>
              <a:t>形态学等观察并结合特征性的检验，可直接确认的细菌类、真菌类、寄生虫类等的病原学结果及其他，给出结论性的</a:t>
            </a:r>
            <a:r>
              <a:rPr lang="zh-CN" altLang="zh-CN" dirty="0" smtClean="0"/>
              <a:t>描述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endParaRPr lang="en-US" altLang="zh-CN" b="1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sz="5100" b="1" dirty="0"/>
              <a:t>三级：分项诊断报告</a:t>
            </a:r>
            <a:endParaRPr lang="en-US" altLang="zh-CN" sz="5100" b="1" dirty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dirty="0" smtClean="0"/>
              <a:t>将</a:t>
            </a:r>
            <a:r>
              <a:rPr lang="zh-CN" altLang="zh-CN" dirty="0"/>
              <a:t>与某一类检验指标相关的所有检测结果进行分析和归纳总结，给出结论性的描述，如外周血细胞检验、骨髓细胞形态学检验、流式细胞免疫表型检验、染色体核型检验、荧光原位杂交检验、融合基因与基因突变检验诊断报告</a:t>
            </a:r>
            <a:r>
              <a:rPr lang="zh-CN" altLang="zh-CN" dirty="0" smtClean="0"/>
              <a:t>等。</a:t>
            </a:r>
            <a:endParaRPr lang="en-US" altLang="zh-CN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endParaRPr lang="en-US" altLang="zh-CN" b="1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sz="5100" b="1" dirty="0"/>
              <a:t>四级：综合诊断报告</a:t>
            </a:r>
            <a:endParaRPr lang="en-US" altLang="zh-CN" sz="5100" b="1" dirty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dirty="0" smtClean="0"/>
              <a:t>将</a:t>
            </a:r>
            <a:r>
              <a:rPr lang="zh-CN" altLang="zh-CN" dirty="0"/>
              <a:t>与某一种疾病诊断相关的所有检测结果进行分析和归纳，或将疾病的诊断、鉴别诊断和并发症判断等相关的多器官、多系统的检验结果进行综合分析和归纳，给出结论性的</a:t>
            </a:r>
            <a:r>
              <a:rPr lang="zh-CN" altLang="zh-CN" dirty="0" smtClean="0"/>
              <a:t>描述。</a:t>
            </a:r>
            <a:endParaRPr lang="en-US" altLang="zh-CN" dirty="0" smtClean="0"/>
          </a:p>
          <a:p>
            <a:pPr marL="0" indent="0">
              <a:buClr>
                <a:schemeClr val="accent3"/>
              </a:buClr>
              <a:buNone/>
              <a:defRPr/>
            </a:pPr>
            <a:endParaRPr lang="en-US" altLang="zh-CN" sz="5100" b="1" dirty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sz="5100" b="1" dirty="0"/>
              <a:t>五级：动态变化报告</a:t>
            </a:r>
            <a:endParaRPr lang="en-US" altLang="zh-CN" sz="5100" b="1" dirty="0"/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zh-CN" altLang="zh-CN" dirty="0" smtClean="0"/>
              <a:t>将</a:t>
            </a:r>
            <a:r>
              <a:rPr lang="zh-CN" altLang="zh-CN" dirty="0"/>
              <a:t>与疾病诊断、治疗和预后相关的检验指标随时间的变化用曲线描画出来，直观地反映病理变化过程，并进行分析和归纳总结，给出结论性的描述</a:t>
            </a:r>
            <a:r>
              <a:rPr lang="zh-CN" altLang="zh-CN" dirty="0" smtClean="0"/>
              <a:t>。</a:t>
            </a:r>
            <a:endParaRPr lang="en-US" altLang="zh-CN" sz="32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CN" sz="32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62188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500063" y="7858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sz="5400" b="1" dirty="0"/>
              <a:t>一级：检测报告</a:t>
            </a:r>
            <a:r>
              <a:rPr lang="en-US" altLang="zh-CN" sz="5400" b="1" dirty="0"/>
              <a:t/>
            </a:r>
            <a:br>
              <a:rPr lang="en-US" altLang="zh-CN" sz="5400" b="1" dirty="0"/>
            </a:br>
            <a:endParaRPr lang="zh-CN" altLang="en-US" dirty="0" smtClean="0"/>
          </a:p>
        </p:txBody>
      </p:sp>
      <p:pic>
        <p:nvPicPr>
          <p:cNvPr id="13315" name="Picture 2" descr="H:\搜狗截图_2015-06-18_14-37-4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2357438"/>
            <a:ext cx="8358187" cy="3200400"/>
          </a:xfrm>
        </p:spPr>
      </p:pic>
    </p:spTree>
    <p:extLst>
      <p:ext uri="{BB962C8B-B14F-4D97-AF65-F5344CB8AC3E}">
        <p14:creationId xmlns:p14="http://schemas.microsoft.com/office/powerpoint/2010/main" val="404112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zh-CN" sz="3600" b="1" dirty="0"/>
              <a:t>二级：直接诊断报告</a:t>
            </a:r>
            <a:r>
              <a:rPr lang="en-US" altLang="zh-CN" sz="3600" b="1" dirty="0"/>
              <a:t/>
            </a:r>
            <a:br>
              <a:rPr lang="en-US" altLang="zh-CN" sz="3600" b="1" dirty="0"/>
            </a:br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病原学：真菌、细菌、寄生虫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zh-CN" altLang="en-US" dirty="0" smtClean="0"/>
              <a:t>血液病：末梢血、骨髓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zh-CN" altLang="en-US" dirty="0" smtClean="0"/>
              <a:t>基因</a:t>
            </a:r>
          </a:p>
          <a:p>
            <a:pPr eaLnBrk="1" hangingPunct="1"/>
            <a:endParaRPr lang="zh-CN" alt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0" t="37877" r="23428" b="4319"/>
          <a:stretch/>
        </p:blipFill>
        <p:spPr bwMode="auto">
          <a:xfrm>
            <a:off x="4283968" y="1844824"/>
            <a:ext cx="486003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9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CN" altLang="zh-CN" sz="3600" b="1" dirty="0"/>
              <a:t>三级：分项诊断</a:t>
            </a:r>
            <a:r>
              <a:rPr lang="zh-CN" altLang="zh-CN" sz="3600" b="1" dirty="0" smtClean="0"/>
              <a:t>报告</a:t>
            </a:r>
            <a:endParaRPr lang="zh-CN" altLang="en-US" dirty="0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抗原</a:t>
            </a:r>
            <a:r>
              <a:rPr lang="en-US" altLang="zh-CN" sz="2800" smtClean="0"/>
              <a:t>-</a:t>
            </a:r>
            <a:r>
              <a:rPr lang="zh-CN" altLang="en-US" sz="2800" smtClean="0"/>
              <a:t>抗体检验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乙型肝炎病毒检查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基因分型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>
                <a:solidFill>
                  <a:srgbClr val="FF0000"/>
                </a:solidFill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</a:rPr>
              <a:t>、</a:t>
            </a:r>
            <a:r>
              <a:rPr lang="en-US" altLang="zh-CN" sz="2800" smtClean="0">
                <a:solidFill>
                  <a:srgbClr val="FF0000"/>
                </a:solidFill>
              </a:rPr>
              <a:t>B</a:t>
            </a:r>
            <a:r>
              <a:rPr lang="zh-CN" altLang="en-US" sz="2800" smtClean="0">
                <a:solidFill>
                  <a:srgbClr val="FF0000"/>
                </a:solidFill>
              </a:rPr>
              <a:t>、</a:t>
            </a:r>
            <a:r>
              <a:rPr lang="en-US" altLang="zh-CN" sz="2800" smtClean="0">
                <a:solidFill>
                  <a:srgbClr val="FF0000"/>
                </a:solidFill>
              </a:rPr>
              <a:t>C</a:t>
            </a:r>
            <a:r>
              <a:rPr lang="zh-CN" altLang="en-US" sz="2800" smtClean="0">
                <a:solidFill>
                  <a:srgbClr val="FF0000"/>
                </a:solidFill>
              </a:rPr>
              <a:t>、</a:t>
            </a:r>
            <a:r>
              <a:rPr lang="en-US" altLang="zh-CN" sz="2800" smtClean="0">
                <a:solidFill>
                  <a:srgbClr val="FF0000"/>
                </a:solidFill>
              </a:rPr>
              <a:t>D 4</a:t>
            </a:r>
            <a:r>
              <a:rPr lang="zh-CN" altLang="en-US" sz="2800" smtClean="0">
                <a:solidFill>
                  <a:srgbClr val="FF0000"/>
                </a:solidFill>
              </a:rPr>
              <a:t>个基因型</a:t>
            </a:r>
            <a:r>
              <a:rPr lang="zh-CN" altLang="en-US" sz="2800" smtClean="0"/>
              <a:t>。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/>
              <a:t>A</a:t>
            </a:r>
            <a:r>
              <a:rPr lang="zh-CN" altLang="en-US" sz="2800" smtClean="0"/>
              <a:t>、</a:t>
            </a:r>
            <a:r>
              <a:rPr lang="en-US" altLang="zh-CN" sz="2800" smtClean="0"/>
              <a:t>B</a:t>
            </a:r>
            <a:r>
              <a:rPr lang="zh-CN" altLang="en-US" sz="2800" smtClean="0"/>
              <a:t>、</a:t>
            </a:r>
            <a:r>
              <a:rPr lang="en-US" altLang="zh-CN" sz="2800" smtClean="0"/>
              <a:t>C</a:t>
            </a:r>
            <a:r>
              <a:rPr lang="zh-CN" altLang="en-US" sz="2800" smtClean="0"/>
              <a:t>、</a:t>
            </a:r>
            <a:r>
              <a:rPr lang="en-US" altLang="zh-CN" sz="2800" smtClean="0"/>
              <a:t>D</a:t>
            </a:r>
            <a:r>
              <a:rPr lang="zh-CN" altLang="en-US" sz="2800" smtClean="0"/>
              <a:t>、</a:t>
            </a:r>
            <a:r>
              <a:rPr lang="en-US" altLang="zh-CN" sz="2800" smtClean="0"/>
              <a:t>E</a:t>
            </a:r>
            <a:r>
              <a:rPr lang="zh-CN" altLang="en-US" sz="2800" smtClean="0"/>
              <a:t>、</a:t>
            </a:r>
            <a:r>
              <a:rPr lang="en-US" altLang="zh-CN" sz="2800" smtClean="0"/>
              <a:t>F6</a:t>
            </a:r>
            <a:r>
              <a:rPr lang="zh-CN" altLang="en-US" sz="2800" smtClean="0"/>
              <a:t>个基因型。</a:t>
            </a:r>
            <a:endParaRPr lang="en-US" altLang="zh-CN" sz="28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altLang="zh-CN" sz="280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药物敏感基因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857375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1857375" y="3357563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6" descr="0518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57438"/>
            <a:ext cx="2843213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928687" y="1052512"/>
            <a:ext cx="185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/>
              <a:t>乙型肝炎</a:t>
            </a:r>
          </a:p>
        </p:txBody>
      </p:sp>
      <p:sp>
        <p:nvSpPr>
          <p:cNvPr id="15368" name="Line 5"/>
          <p:cNvSpPr>
            <a:spLocks noChangeShapeType="1"/>
          </p:cNvSpPr>
          <p:nvPr/>
        </p:nvSpPr>
        <p:spPr bwMode="auto">
          <a:xfrm>
            <a:off x="1857375" y="5072063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9" t="25269" r="50586" b="2965"/>
          <a:stretch>
            <a:fillRect/>
          </a:stretch>
        </p:blipFill>
        <p:spPr bwMode="auto">
          <a:xfrm>
            <a:off x="1571625" y="714375"/>
            <a:ext cx="5715000" cy="596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03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/>
              <a:t>检验结果临床应用状态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endParaRPr lang="zh-CN" altLang="en-US" sz="3600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11003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dirty="0" err="1" smtClean="0"/>
              <a:t>Plebani</a:t>
            </a:r>
            <a:r>
              <a:rPr lang="en-US" altLang="zh-CN" dirty="0" smtClean="0"/>
              <a:t>, M</a:t>
            </a:r>
            <a:r>
              <a:rPr lang="zh-CN" altLang="en-US" dirty="0" smtClean="0"/>
              <a:t>等报告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dirty="0" smtClean="0"/>
              <a:t>检验报告的信息利用率很低：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       25%-60%</a:t>
            </a:r>
            <a:r>
              <a:rPr lang="zh-CN" altLang="en-US" dirty="0" smtClean="0"/>
              <a:t>不正常的常规检测结果被医师忽视或忽略</a:t>
            </a:r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dirty="0" smtClean="0"/>
              <a:t>        45%</a:t>
            </a:r>
            <a:r>
              <a:rPr lang="zh-CN" altLang="en-US" dirty="0" smtClean="0"/>
              <a:t>的急诊部门申请的紧急化验的结果未被关注</a:t>
            </a:r>
            <a:endParaRPr lang="en-US" altLang="zh-CN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259632" y="537321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影响检验医学的应用和价值体现？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95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92868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zh-CN" b="1" dirty="0"/>
              <a:t>四级：综合诊断</a:t>
            </a:r>
            <a:r>
              <a:rPr lang="zh-CN" altLang="zh-CN" b="1" dirty="0" smtClean="0"/>
              <a:t>报告</a:t>
            </a:r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endParaRPr lang="zh-CN" altLang="en-US" dirty="0"/>
          </a:p>
        </p:txBody>
      </p:sp>
      <p:pic>
        <p:nvPicPr>
          <p:cNvPr id="17411" name="Picture 6" descr="0518-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2357438"/>
            <a:ext cx="2960688" cy="2714625"/>
          </a:xfrm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3" t="19543" r="43448" b="34772"/>
          <a:stretch>
            <a:fillRect/>
          </a:stretch>
        </p:blipFill>
        <p:spPr bwMode="auto">
          <a:xfrm>
            <a:off x="4286250" y="2214563"/>
            <a:ext cx="4214813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66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t="27290" r="50586" b="4987"/>
          <a:stretch>
            <a:fillRect/>
          </a:stretch>
        </p:blipFill>
        <p:spPr bwMode="auto">
          <a:xfrm>
            <a:off x="1571625" y="357188"/>
            <a:ext cx="5572125" cy="622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28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1071563"/>
            <a:ext cx="8229600" cy="8667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zh-CN" b="1" dirty="0"/>
              <a:t>五级：动态变化报告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pic>
        <p:nvPicPr>
          <p:cNvPr id="19459" name="Picture 2" descr="3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" t="4921" r="5405" b="11430"/>
          <a:stretch>
            <a:fillRect/>
          </a:stretch>
        </p:blipFill>
        <p:spPr>
          <a:xfrm>
            <a:off x="2071688" y="4140200"/>
            <a:ext cx="4038600" cy="2717800"/>
          </a:xfrm>
        </p:spPr>
      </p:pic>
      <p:pic>
        <p:nvPicPr>
          <p:cNvPr id="19460" name="Picture 6" descr="0518-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1928813"/>
            <a:ext cx="2371725" cy="2174875"/>
          </a:xfrm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3" t="19543" r="43448" b="34772"/>
          <a:stretch>
            <a:fillRect/>
          </a:stretch>
        </p:blipFill>
        <p:spPr bwMode="auto">
          <a:xfrm>
            <a:off x="4357688" y="1785938"/>
            <a:ext cx="392906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43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人     才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>
                <a:solidFill>
                  <a:srgbClr val="FF0000"/>
                </a:solidFill>
              </a:rPr>
              <a:t>检验行业发展的根本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467544" y="2132856"/>
            <a:ext cx="4038600" cy="35713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如何培养</a:t>
            </a:r>
            <a:r>
              <a:rPr lang="en-US" altLang="zh-CN" dirty="0"/>
              <a:t>?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成为什么样的专业人员？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职业发展空间？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1" r="13444"/>
          <a:stretch/>
        </p:blipFill>
        <p:spPr bwMode="auto">
          <a:xfrm>
            <a:off x="4211960" y="1340768"/>
            <a:ext cx="4536504" cy="493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606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8" descr="R_chevron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5013325"/>
            <a:ext cx="647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8" descr="R_chevron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500438"/>
            <a:ext cx="6477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8" descr="R_chevron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916113"/>
            <a:ext cx="6477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7" name="Group 3"/>
          <p:cNvGrpSpPr>
            <a:grpSpLocks/>
          </p:cNvGrpSpPr>
          <p:nvPr/>
        </p:nvGrpSpPr>
        <p:grpSpPr bwMode="auto">
          <a:xfrm>
            <a:off x="533400" y="4724400"/>
            <a:ext cx="5773738" cy="1368425"/>
            <a:chOff x="576" y="2880"/>
            <a:chExt cx="3985" cy="760"/>
          </a:xfrm>
        </p:grpSpPr>
        <p:sp>
          <p:nvSpPr>
            <p:cNvPr id="119812" name="AutoShape 4"/>
            <p:cNvSpPr>
              <a:spLocks noChangeArrowheads="1"/>
            </p:cNvSpPr>
            <p:nvPr/>
          </p:nvSpPr>
          <p:spPr bwMode="gray">
            <a:xfrm>
              <a:off x="580" y="2968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18465" name="AutoShape 5"/>
            <p:cNvSpPr>
              <a:spLocks noChangeArrowheads="1"/>
            </p:cNvSpPr>
            <p:nvPr/>
          </p:nvSpPr>
          <p:spPr bwMode="gray">
            <a:xfrm>
              <a:off x="576" y="2880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9814" name="AutoShape 6"/>
            <p:cNvSpPr>
              <a:spLocks noChangeArrowheads="1"/>
            </p:cNvSpPr>
            <p:nvPr/>
          </p:nvSpPr>
          <p:spPr bwMode="gray">
            <a:xfrm flipV="1">
              <a:off x="576" y="3216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18438" name="组合 21"/>
          <p:cNvGrpSpPr>
            <a:grpSpLocks/>
          </p:cNvGrpSpPr>
          <p:nvPr/>
        </p:nvGrpSpPr>
        <p:grpSpPr bwMode="auto">
          <a:xfrm>
            <a:off x="395288" y="2997200"/>
            <a:ext cx="5905500" cy="1511300"/>
            <a:chOff x="374776" y="1600200"/>
            <a:chExt cx="6495328" cy="1439741"/>
          </a:xfrm>
        </p:grpSpPr>
        <p:grpSp>
          <p:nvGrpSpPr>
            <p:cNvPr id="18458" name="Group 11"/>
            <p:cNvGrpSpPr>
              <a:grpSpLocks/>
            </p:cNvGrpSpPr>
            <p:nvPr/>
          </p:nvGrpSpPr>
          <p:grpSpPr bwMode="auto">
            <a:xfrm>
              <a:off x="533400" y="1600200"/>
              <a:ext cx="6319838" cy="1219200"/>
              <a:chOff x="576" y="1008"/>
              <a:chExt cx="3981" cy="768"/>
            </a:xfrm>
          </p:grpSpPr>
          <p:sp>
            <p:nvSpPr>
              <p:cNvPr id="119820" name="AutoShape 12"/>
              <p:cNvSpPr>
                <a:spLocks noChangeArrowheads="1"/>
              </p:cNvSpPr>
              <p:nvPr/>
            </p:nvSpPr>
            <p:spPr bwMode="gray">
              <a:xfrm>
                <a:off x="576" y="1104"/>
                <a:ext cx="3975" cy="67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5137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18462" name="AutoShape 13"/>
              <p:cNvSpPr>
                <a:spLocks noChangeArrowheads="1"/>
              </p:cNvSpPr>
              <p:nvPr/>
            </p:nvSpPr>
            <p:spPr bwMode="gray">
              <a:xfrm>
                <a:off x="576" y="1008"/>
                <a:ext cx="3981" cy="519"/>
              </a:xfrm>
              <a:prstGeom prst="roundRect">
                <a:avLst>
                  <a:gd name="adj" fmla="val 16667"/>
                </a:avLst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9822" name="AutoShape 14"/>
              <p:cNvSpPr>
                <a:spLocks noChangeArrowheads="1"/>
              </p:cNvSpPr>
              <p:nvPr/>
            </p:nvSpPr>
            <p:spPr bwMode="gray">
              <a:xfrm flipV="1">
                <a:off x="576" y="1344"/>
                <a:ext cx="3975" cy="240"/>
              </a:xfrm>
              <a:prstGeom prst="roundRect">
                <a:avLst>
                  <a:gd name="adj" fmla="val 2375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18459" name="Rectangle 15"/>
            <p:cNvSpPr>
              <a:spLocks noChangeArrowheads="1"/>
            </p:cNvSpPr>
            <p:nvPr/>
          </p:nvSpPr>
          <p:spPr bwMode="gray">
            <a:xfrm>
              <a:off x="374776" y="1805962"/>
              <a:ext cx="4349425" cy="593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1F3F5F"/>
                </a:buClr>
                <a:buFontTx/>
                <a:buChar char="•"/>
              </a:pPr>
              <a:r>
                <a:rPr lang="zh-CN" altLang="en-US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检验医学</a:t>
              </a:r>
              <a:r>
                <a:rPr lang="en-US" altLang="zh-CN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——</a:t>
              </a:r>
              <a:r>
                <a:rPr lang="zh-CN" altLang="en-US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专业知识</a:t>
              </a:r>
              <a:endParaRPr lang="en-US" altLang="zh-CN" sz="28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eaLnBrk="1" hangingPunct="1">
                <a:lnSpc>
                  <a:spcPct val="80000"/>
                </a:lnSpc>
                <a:buClr>
                  <a:srgbClr val="1F3F5F"/>
                </a:buClr>
              </a:pPr>
              <a:endParaRPr lang="en-US" altLang="zh-CN" sz="20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8460" name="AutoShape 18"/>
            <p:cNvSpPr>
              <a:spLocks noChangeArrowheads="1"/>
            </p:cNvSpPr>
            <p:nvPr/>
          </p:nvSpPr>
          <p:spPr bwMode="gray">
            <a:xfrm>
              <a:off x="1483869" y="2392251"/>
              <a:ext cx="5386235" cy="647690"/>
            </a:xfrm>
            <a:prstGeom prst="roundRect">
              <a:avLst>
                <a:gd name="adj" fmla="val 29463"/>
              </a:avLst>
            </a:prstGeom>
            <a:solidFill>
              <a:schemeClr val="bg1"/>
            </a:solidFill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latin typeface="Calibri" pitchFamily="34" charset="0"/>
                </a:rPr>
                <a:t>知识体系、思维方式、技术操作（掌握）</a:t>
              </a:r>
              <a:endParaRPr lang="en-US" altLang="zh-CN" sz="2000">
                <a:latin typeface="Calibri" pitchFamily="34" charset="0"/>
              </a:endParaRPr>
            </a:p>
          </p:txBody>
        </p:sp>
      </p:grpSp>
      <p:sp>
        <p:nvSpPr>
          <p:cNvPr id="18439" name="AutoShape 20"/>
          <p:cNvSpPr>
            <a:spLocks noChangeArrowheads="1"/>
          </p:cNvSpPr>
          <p:nvPr/>
        </p:nvSpPr>
        <p:spPr bwMode="gray">
          <a:xfrm>
            <a:off x="1476375" y="5516563"/>
            <a:ext cx="4826000" cy="792162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>
                <a:latin typeface="Calibri" pitchFamily="34" charset="0"/>
              </a:rPr>
              <a:t>结果分析、临床沟通、教学培训、科学研究</a:t>
            </a:r>
            <a:endParaRPr lang="en-US" altLang="zh-CN" sz="2000">
              <a:latin typeface="Calibri" pitchFamily="34" charset="0"/>
            </a:endParaRPr>
          </a:p>
        </p:txBody>
      </p:sp>
      <p:sp>
        <p:nvSpPr>
          <p:cNvPr id="12296" name="标题 1"/>
          <p:cNvSpPr>
            <a:spLocks noGrp="1"/>
          </p:cNvSpPr>
          <p:nvPr>
            <p:ph type="title"/>
          </p:nvPr>
        </p:nvSpPr>
        <p:spPr>
          <a:xfrm>
            <a:off x="36513" y="414338"/>
            <a:ext cx="91440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ts val="34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检验医学人才的能力构成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latin typeface="微软雅黑" pitchFamily="34" charset="-122"/>
                <a:ea typeface="微软雅黑" pitchFamily="34" charset="-122"/>
              </a:rPr>
            </a:br>
            <a:endParaRPr lang="zh-CN" altLang="en-US" dirty="0" smtClean="0">
              <a:solidFill>
                <a:srgbClr val="FF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18441" name="组合 23"/>
          <p:cNvGrpSpPr>
            <a:grpSpLocks/>
          </p:cNvGrpSpPr>
          <p:nvPr/>
        </p:nvGrpSpPr>
        <p:grpSpPr bwMode="auto">
          <a:xfrm>
            <a:off x="395288" y="1341438"/>
            <a:ext cx="5905500" cy="1397000"/>
            <a:chOff x="380928" y="1484784"/>
            <a:chExt cx="6495329" cy="1253480"/>
          </a:xfrm>
        </p:grpSpPr>
        <p:grpSp>
          <p:nvGrpSpPr>
            <p:cNvPr id="18452" name="Group 7"/>
            <p:cNvGrpSpPr>
              <a:grpSpLocks/>
            </p:cNvGrpSpPr>
            <p:nvPr/>
          </p:nvGrpSpPr>
          <p:grpSpPr bwMode="auto">
            <a:xfrm>
              <a:off x="539552" y="1484784"/>
              <a:ext cx="6319838" cy="1219200"/>
              <a:chOff x="576" y="1934"/>
              <a:chExt cx="3981" cy="768"/>
            </a:xfrm>
          </p:grpSpPr>
          <p:sp>
            <p:nvSpPr>
              <p:cNvPr id="119816" name="AutoShape 8"/>
              <p:cNvSpPr>
                <a:spLocks noChangeArrowheads="1"/>
              </p:cNvSpPr>
              <p:nvPr/>
            </p:nvSpPr>
            <p:spPr bwMode="gray">
              <a:xfrm>
                <a:off x="576" y="2030"/>
                <a:ext cx="3975" cy="67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5137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18456" name="AutoShape 9"/>
              <p:cNvSpPr>
                <a:spLocks noChangeArrowheads="1"/>
              </p:cNvSpPr>
              <p:nvPr/>
            </p:nvSpPr>
            <p:spPr bwMode="gray">
              <a:xfrm>
                <a:off x="576" y="1934"/>
                <a:ext cx="3981" cy="519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9818" name="AutoShape 10"/>
              <p:cNvSpPr>
                <a:spLocks noChangeArrowheads="1"/>
              </p:cNvSpPr>
              <p:nvPr/>
            </p:nvSpPr>
            <p:spPr bwMode="gray">
              <a:xfrm flipV="1">
                <a:off x="576" y="2270"/>
                <a:ext cx="3975" cy="240"/>
              </a:xfrm>
              <a:prstGeom prst="roundRect">
                <a:avLst>
                  <a:gd name="adj" fmla="val 2375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18453" name="AutoShape 19"/>
            <p:cNvSpPr>
              <a:spLocks noChangeArrowheads="1"/>
            </p:cNvSpPr>
            <p:nvPr/>
          </p:nvSpPr>
          <p:spPr bwMode="gray">
            <a:xfrm>
              <a:off x="1410801" y="2204864"/>
              <a:ext cx="5465456" cy="533400"/>
            </a:xfrm>
            <a:prstGeom prst="roundRect">
              <a:avLst>
                <a:gd name="adj" fmla="val 29463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latin typeface="Calibri" pitchFamily="34" charset="0"/>
                </a:rPr>
                <a:t>知识体系、思维方式、技术操作（了解）</a:t>
              </a:r>
              <a:endParaRPr lang="en-US" altLang="zh-CN" sz="2000">
                <a:latin typeface="Calibri" pitchFamily="34" charset="0"/>
              </a:endParaRPr>
            </a:p>
          </p:txBody>
        </p:sp>
        <p:sp>
          <p:nvSpPr>
            <p:cNvPr id="18454" name="Rectangle 15"/>
            <p:cNvSpPr>
              <a:spLocks noChangeArrowheads="1"/>
            </p:cNvSpPr>
            <p:nvPr/>
          </p:nvSpPr>
          <p:spPr bwMode="gray">
            <a:xfrm>
              <a:off x="380928" y="1681500"/>
              <a:ext cx="5480870" cy="319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ts val="2200"/>
                </a:lnSpc>
                <a:buClr>
                  <a:srgbClr val="1F3F5F"/>
                </a:buClr>
                <a:buFontTx/>
                <a:buChar char="•"/>
              </a:pPr>
              <a:r>
                <a:rPr lang="zh-CN" altLang="en-US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临床医学</a:t>
              </a:r>
              <a:r>
                <a:rPr lang="en-US" altLang="zh-CN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——</a:t>
              </a:r>
              <a:r>
                <a:rPr lang="zh-CN" altLang="en-US" sz="2800" b="1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背景基础</a:t>
              </a:r>
              <a:endParaRPr lang="en-US" altLang="zh-CN" sz="28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18442" name="Rectangle 15"/>
          <p:cNvSpPr>
            <a:spLocks noChangeArrowheads="1"/>
          </p:cNvSpPr>
          <p:nvPr/>
        </p:nvSpPr>
        <p:spPr bwMode="gray">
          <a:xfrm>
            <a:off x="395288" y="5057775"/>
            <a:ext cx="65389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1F3F5F"/>
              </a:buClr>
              <a:buFontTx/>
              <a:buChar char="•"/>
            </a:pPr>
            <a:r>
              <a:rPr lang="zh-CN" altLang="en-US" sz="28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检验医师</a:t>
            </a:r>
            <a:r>
              <a:rPr lang="en-US" altLang="zh-CN" sz="28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综合应用</a:t>
            </a:r>
            <a:endParaRPr lang="en-US" altLang="zh-CN" sz="2800" b="1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8443" name="组合 29"/>
          <p:cNvGrpSpPr>
            <a:grpSpLocks/>
          </p:cNvGrpSpPr>
          <p:nvPr/>
        </p:nvGrpSpPr>
        <p:grpSpPr bwMode="auto">
          <a:xfrm>
            <a:off x="6804025" y="1484313"/>
            <a:ext cx="2089150" cy="1368425"/>
            <a:chOff x="6660232" y="1412776"/>
            <a:chExt cx="1440160" cy="1377185"/>
          </a:xfrm>
        </p:grpSpPr>
        <p:pic>
          <p:nvPicPr>
            <p:cNvPr id="18450" name="Picture 5" descr="whiteline_00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412776"/>
              <a:ext cx="1440160" cy="1377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10"/>
            <p:cNvSpPr>
              <a:spLocks noChangeArrowheads="1"/>
            </p:cNvSpPr>
            <p:nvPr/>
          </p:nvSpPr>
          <p:spPr bwMode="auto">
            <a:xfrm>
              <a:off x="6809173" y="1910879"/>
              <a:ext cx="1114432" cy="37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临床能力培训</a:t>
              </a:r>
              <a:endPara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8444" name="组合 32"/>
          <p:cNvGrpSpPr>
            <a:grpSpLocks/>
          </p:cNvGrpSpPr>
          <p:nvPr/>
        </p:nvGrpSpPr>
        <p:grpSpPr bwMode="auto">
          <a:xfrm>
            <a:off x="6804025" y="3068638"/>
            <a:ext cx="2232025" cy="1296987"/>
            <a:chOff x="6615023" y="1412776"/>
            <a:chExt cx="1554263" cy="1377185"/>
          </a:xfrm>
        </p:grpSpPr>
        <p:pic>
          <p:nvPicPr>
            <p:cNvPr id="18448" name="Picture 5" descr="whiteline_00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412776"/>
              <a:ext cx="1440160" cy="1377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Rectangle 10"/>
            <p:cNvSpPr>
              <a:spLocks noChangeArrowheads="1"/>
            </p:cNvSpPr>
            <p:nvPr/>
          </p:nvSpPr>
          <p:spPr bwMode="auto">
            <a:xfrm>
              <a:off x="6615023" y="1918217"/>
              <a:ext cx="1554263" cy="336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检验专科培训</a:t>
              </a:r>
              <a:endPara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8445" name="组合 35"/>
          <p:cNvGrpSpPr>
            <a:grpSpLocks/>
          </p:cNvGrpSpPr>
          <p:nvPr/>
        </p:nvGrpSpPr>
        <p:grpSpPr bwMode="auto">
          <a:xfrm>
            <a:off x="6875463" y="4581525"/>
            <a:ext cx="2052637" cy="1295400"/>
            <a:chOff x="6660232" y="1412776"/>
            <a:chExt cx="1440160" cy="1377185"/>
          </a:xfrm>
        </p:grpSpPr>
        <p:pic>
          <p:nvPicPr>
            <p:cNvPr id="18446" name="Picture 5" descr="whiteline_00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412776"/>
              <a:ext cx="1440160" cy="1377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Rectangle 10"/>
            <p:cNvSpPr>
              <a:spLocks noChangeArrowheads="1"/>
            </p:cNvSpPr>
            <p:nvPr/>
          </p:nvSpPr>
          <p:spPr bwMode="auto">
            <a:xfrm>
              <a:off x="6710210" y="1958392"/>
              <a:ext cx="1367648" cy="307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综合能力培训</a:t>
              </a:r>
              <a:endPara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133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229600" cy="6492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900" b="1" dirty="0" smtClean="0">
                <a:latin typeface="微软雅黑" pitchFamily="34" charset="-122"/>
                <a:ea typeface="微软雅黑" pitchFamily="34" charset="-122"/>
              </a:rPr>
              <a:t>临床能力培训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3600" dirty="0" smtClean="0">
              <a:latin typeface="+mn-lt"/>
              <a:ea typeface="微软雅黑" pitchFamily="34" charset="-122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gray">
          <a:xfrm>
            <a:off x="2981325" y="3500438"/>
            <a:ext cx="5911850" cy="865187"/>
          </a:xfrm>
          <a:prstGeom prst="roundRect">
            <a:avLst>
              <a:gd name="adj" fmla="val 11505"/>
            </a:avLst>
          </a:prstGeom>
          <a:solidFill>
            <a:srgbClr val="0099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323850" y="3500438"/>
            <a:ext cx="3182938" cy="792162"/>
            <a:chOff x="370" y="2169"/>
            <a:chExt cx="1790" cy="433"/>
          </a:xfrm>
        </p:grpSpPr>
        <p:sp>
          <p:nvSpPr>
            <p:cNvPr id="63513" name="AutoShape 5"/>
            <p:cNvSpPr>
              <a:spLocks noChangeArrowheads="1"/>
            </p:cNvSpPr>
            <p:nvPr/>
          </p:nvSpPr>
          <p:spPr bwMode="gray">
            <a:xfrm>
              <a:off x="1917" y="2290"/>
              <a:ext cx="243" cy="240"/>
            </a:xfrm>
            <a:prstGeom prst="rightArrow">
              <a:avLst>
                <a:gd name="adj1" fmla="val 50000"/>
                <a:gd name="adj2" fmla="val 59423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  <p:sp>
          <p:nvSpPr>
            <p:cNvPr id="63514" name="Freeform 6"/>
            <p:cNvSpPr>
              <a:spLocks/>
            </p:cNvSpPr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6161"/>
                </a:gs>
                <a:gs pos="50000">
                  <a:srgbClr val="009999"/>
                </a:gs>
                <a:gs pos="100000">
                  <a:srgbClr val="006161"/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19461" name="AutoShape 7"/>
          <p:cNvSpPr>
            <a:spLocks noChangeArrowheads="1"/>
          </p:cNvSpPr>
          <p:nvPr/>
        </p:nvSpPr>
        <p:spPr bwMode="gray">
          <a:xfrm>
            <a:off x="2909888" y="4541838"/>
            <a:ext cx="5983287" cy="831850"/>
          </a:xfrm>
          <a:prstGeom prst="roundRect">
            <a:avLst>
              <a:gd name="adj" fmla="val 11505"/>
            </a:avLst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9462" name="Group 8"/>
          <p:cNvGrpSpPr>
            <a:grpSpLocks/>
          </p:cNvGrpSpPr>
          <p:nvPr/>
        </p:nvGrpSpPr>
        <p:grpSpPr bwMode="auto">
          <a:xfrm>
            <a:off x="323850" y="4579938"/>
            <a:ext cx="3182938" cy="687387"/>
            <a:chOff x="370" y="2169"/>
            <a:chExt cx="1790" cy="433"/>
          </a:xfrm>
        </p:grpSpPr>
        <p:sp>
          <p:nvSpPr>
            <p:cNvPr id="63511" name="AutoShape 9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3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</p:grpSp>
      <p:sp>
        <p:nvSpPr>
          <p:cNvPr id="19463" name="AutoShape 11"/>
          <p:cNvSpPr>
            <a:spLocks noChangeArrowheads="1"/>
          </p:cNvSpPr>
          <p:nvPr/>
        </p:nvSpPr>
        <p:spPr bwMode="gray">
          <a:xfrm>
            <a:off x="2560638" y="1341438"/>
            <a:ext cx="6332537" cy="863600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9464" name="Group 12"/>
          <p:cNvGrpSpPr>
            <a:grpSpLocks/>
          </p:cNvGrpSpPr>
          <p:nvPr/>
        </p:nvGrpSpPr>
        <p:grpSpPr bwMode="auto">
          <a:xfrm>
            <a:off x="323850" y="1341438"/>
            <a:ext cx="3168650" cy="830262"/>
            <a:chOff x="378" y="975"/>
            <a:chExt cx="2015" cy="523"/>
          </a:xfrm>
        </p:grpSpPr>
        <p:sp>
          <p:nvSpPr>
            <p:cNvPr id="63509" name="AutoShape 13"/>
            <p:cNvSpPr>
              <a:spLocks noChangeArrowheads="1"/>
            </p:cNvSpPr>
            <p:nvPr/>
          </p:nvSpPr>
          <p:spPr bwMode="gray">
            <a:xfrm>
              <a:off x="2118" y="1111"/>
              <a:ext cx="275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gray">
            <a:xfrm>
              <a:off x="378" y="975"/>
              <a:ext cx="1740" cy="52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</p:grpSp>
      <p:sp>
        <p:nvSpPr>
          <p:cNvPr id="19465" name="AutoShape 19"/>
          <p:cNvSpPr>
            <a:spLocks noChangeArrowheads="1"/>
          </p:cNvSpPr>
          <p:nvPr/>
        </p:nvSpPr>
        <p:spPr bwMode="gray">
          <a:xfrm>
            <a:off x="3059113" y="2420938"/>
            <a:ext cx="5834062" cy="936625"/>
          </a:xfrm>
          <a:prstGeom prst="roundRect">
            <a:avLst>
              <a:gd name="adj" fmla="val 11505"/>
            </a:avLst>
          </a:prstGeom>
          <a:solidFill>
            <a:srgbClr val="CC33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9466" name="Group 20"/>
          <p:cNvGrpSpPr>
            <a:grpSpLocks/>
          </p:cNvGrpSpPr>
          <p:nvPr/>
        </p:nvGrpSpPr>
        <p:grpSpPr bwMode="auto">
          <a:xfrm>
            <a:off x="323850" y="2454275"/>
            <a:ext cx="3182938" cy="903288"/>
            <a:chOff x="370" y="2190"/>
            <a:chExt cx="1790" cy="433"/>
          </a:xfrm>
        </p:grpSpPr>
        <p:sp>
          <p:nvSpPr>
            <p:cNvPr id="63507" name="AutoShape 21"/>
            <p:cNvSpPr>
              <a:spLocks noChangeArrowheads="1"/>
            </p:cNvSpPr>
            <p:nvPr/>
          </p:nvSpPr>
          <p:spPr bwMode="gray">
            <a:xfrm>
              <a:off x="1949" y="2278"/>
              <a:ext cx="211" cy="211"/>
            </a:xfrm>
            <a:prstGeom prst="rightArrow">
              <a:avLst>
                <a:gd name="adj1" fmla="val 50000"/>
                <a:gd name="adj2" fmla="val 59423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  <p:sp>
          <p:nvSpPr>
            <p:cNvPr id="63508" name="Freeform 22"/>
            <p:cNvSpPr>
              <a:spLocks/>
            </p:cNvSpPr>
            <p:nvPr/>
          </p:nvSpPr>
          <p:spPr bwMode="gray">
            <a:xfrm>
              <a:off x="370" y="2190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22061"/>
                </a:gs>
                <a:gs pos="50000">
                  <a:srgbClr val="CC3399"/>
                </a:gs>
                <a:gs pos="100000">
                  <a:srgbClr val="822061"/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27" name="Rectangle 26"/>
          <p:cNvSpPr>
            <a:spLocks noChangeArrowheads="1"/>
          </p:cNvSpPr>
          <p:nvPr/>
        </p:nvSpPr>
        <p:spPr bwMode="gray">
          <a:xfrm>
            <a:off x="250825" y="1576388"/>
            <a:ext cx="2952750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临床思维培训</a:t>
            </a:r>
            <a:endParaRPr lang="en-US" altLang="zh-CN" sz="2000" dirty="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gray">
          <a:xfrm>
            <a:off x="436563" y="2728913"/>
            <a:ext cx="2551112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检验相关理论培训</a:t>
            </a:r>
            <a:endParaRPr lang="en-US" altLang="zh-CN" sz="2000" dirty="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gray">
          <a:xfrm>
            <a:off x="755650" y="3676650"/>
            <a:ext cx="1836738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技能培训</a:t>
            </a:r>
            <a:endParaRPr lang="en-US" altLang="zh-CN" sz="2000" dirty="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gray">
          <a:xfrm>
            <a:off x="323850" y="4797425"/>
            <a:ext cx="2663825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教学培训</a:t>
            </a:r>
            <a:endParaRPr lang="en-US" altLang="zh-CN" sz="2000" dirty="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9471" name="Text Box 31"/>
          <p:cNvSpPr txBox="1">
            <a:spLocks noChangeArrowheads="1"/>
          </p:cNvSpPr>
          <p:nvPr/>
        </p:nvSpPr>
        <p:spPr bwMode="auto">
          <a:xfrm>
            <a:off x="3486150" y="1577975"/>
            <a:ext cx="5407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疾病的分类、临床表现、诊断要点、鉴别诊断、治疗原则</a:t>
            </a:r>
            <a:endParaRPr lang="en-US" altLang="zh-CN" sz="16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472" name="Text Box 32"/>
          <p:cNvSpPr txBox="1">
            <a:spLocks noChangeArrowheads="1"/>
          </p:cNvSpPr>
          <p:nvPr/>
        </p:nvSpPr>
        <p:spPr bwMode="auto">
          <a:xfrm>
            <a:off x="3492500" y="2565400"/>
            <a:ext cx="5183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疾病相关实验室检查项目的检测原理、标本留取注意事项、影响因素、临床应用、结果分析</a:t>
            </a:r>
            <a:endParaRPr lang="en-US" altLang="zh-CN" sz="16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473" name="Text Box 34"/>
          <p:cNvSpPr txBox="1">
            <a:spLocks noChangeArrowheads="1"/>
          </p:cNvSpPr>
          <p:nvPr/>
        </p:nvSpPr>
        <p:spPr bwMode="auto">
          <a:xfrm>
            <a:off x="3451225" y="3644900"/>
            <a:ext cx="5657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疾病相关基本操作的步骤、注意事项、临床意义、结果分析；相关仪器的原理、应用及结果分析</a:t>
            </a:r>
            <a:endParaRPr lang="en-US" altLang="zh-CN" sz="16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474" name="Text Box 35"/>
          <p:cNvSpPr txBox="1">
            <a:spLocks noChangeArrowheads="1"/>
          </p:cNvSpPr>
          <p:nvPr/>
        </p:nvSpPr>
        <p:spPr bwMode="auto">
          <a:xfrm>
            <a:off x="3486150" y="4652963"/>
            <a:ext cx="5407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介绍疾病相关实验室检查项目的操作流程、检测原理、标本留取送检注意事项、影响因素等</a:t>
            </a:r>
            <a:endParaRPr lang="en-US" altLang="zh-CN" sz="16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475" name="AutoShape 11"/>
          <p:cNvSpPr>
            <a:spLocks noChangeArrowheads="1"/>
          </p:cNvSpPr>
          <p:nvPr/>
        </p:nvSpPr>
        <p:spPr bwMode="gray">
          <a:xfrm>
            <a:off x="2981325" y="5516563"/>
            <a:ext cx="5911850" cy="936625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19476" name="Group 12"/>
          <p:cNvGrpSpPr>
            <a:grpSpLocks/>
          </p:cNvGrpSpPr>
          <p:nvPr/>
        </p:nvGrpSpPr>
        <p:grpSpPr bwMode="auto">
          <a:xfrm>
            <a:off x="323850" y="5588000"/>
            <a:ext cx="3105150" cy="720725"/>
            <a:chOff x="427" y="1065"/>
            <a:chExt cx="1736" cy="433"/>
          </a:xfrm>
        </p:grpSpPr>
        <p:sp>
          <p:nvSpPr>
            <p:cNvPr id="33" name="AutoShape 13"/>
            <p:cNvSpPr>
              <a:spLocks noChangeArrowheads="1"/>
            </p:cNvSpPr>
            <p:nvPr/>
          </p:nvSpPr>
          <p:spPr bwMode="gray">
            <a:xfrm>
              <a:off x="1921" y="1152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gray">
            <a:xfrm>
              <a:off x="427" y="1065"/>
              <a:ext cx="1500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ln w="28575">
              <a:solidFill>
                <a:srgbClr val="FFFFFF"/>
              </a:solidFill>
              <a:round/>
              <a:headEnd/>
              <a:tailE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cs typeface="Arial" charset="0"/>
              </a:endParaRPr>
            </a:p>
          </p:txBody>
        </p:sp>
      </p:grpSp>
      <p:sp>
        <p:nvSpPr>
          <p:cNvPr id="35" name="Rectangle 30"/>
          <p:cNvSpPr>
            <a:spLocks noChangeArrowheads="1"/>
          </p:cNvSpPr>
          <p:nvPr/>
        </p:nvSpPr>
        <p:spPr bwMode="gray">
          <a:xfrm>
            <a:off x="755650" y="5805488"/>
            <a:ext cx="1836738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其他</a:t>
            </a:r>
            <a:endParaRPr lang="en-US" altLang="zh-CN" sz="2000" dirty="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9478" name="Text Box 35"/>
          <p:cNvSpPr txBox="1">
            <a:spLocks noChangeArrowheads="1"/>
          </p:cNvSpPr>
          <p:nvPr/>
        </p:nvSpPr>
        <p:spPr bwMode="auto">
          <a:xfrm>
            <a:off x="3419475" y="5724525"/>
            <a:ext cx="5473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参加轮转科室大查房及病历讨论、参加检验专科医师病历讨论、出科时一篇轮转科室疾病相关综述</a:t>
            </a:r>
            <a:endParaRPr lang="en-US" altLang="zh-CN" sz="16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9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3"/>
          <p:cNvGrpSpPr>
            <a:grpSpLocks/>
          </p:cNvGrpSpPr>
          <p:nvPr/>
        </p:nvGrpSpPr>
        <p:grpSpPr bwMode="auto">
          <a:xfrm>
            <a:off x="6584950" y="1125538"/>
            <a:ext cx="2379663" cy="4391025"/>
            <a:chOff x="6800471" y="1484784"/>
            <a:chExt cx="2380891" cy="4097894"/>
          </a:xfrm>
        </p:grpSpPr>
        <p:sp>
          <p:nvSpPr>
            <p:cNvPr id="20501" name="AutoShape 8"/>
            <p:cNvSpPr>
              <a:spLocks noChangeArrowheads="1"/>
            </p:cNvSpPr>
            <p:nvPr/>
          </p:nvSpPr>
          <p:spPr bwMode="ltGray">
            <a:xfrm>
              <a:off x="7020271" y="1772135"/>
              <a:ext cx="1872208" cy="3745097"/>
            </a:xfrm>
            <a:prstGeom prst="flowChartOffpageConnector">
              <a:avLst/>
            </a:prstGeom>
            <a:gradFill rotWithShape="0"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/>
            </a:gradFill>
            <a:ln>
              <a:noFill/>
            </a:ln>
            <a:effectLst>
              <a:prstShdw prst="shdw13" dist="45791" dir="3378596">
                <a:srgbClr val="002060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8" name="Oval 9"/>
            <p:cNvSpPr>
              <a:spLocks noChangeArrowheads="1"/>
            </p:cNvSpPr>
            <p:nvPr/>
          </p:nvSpPr>
          <p:spPr bwMode="gray">
            <a:xfrm>
              <a:off x="7019659" y="1484784"/>
              <a:ext cx="1874217" cy="727428"/>
            </a:xfrm>
            <a:prstGeom prst="ellipse">
              <a:avLst/>
            </a:prstGeom>
            <a:gradFill rotWithShape="1">
              <a:gsLst>
                <a:gs pos="0">
                  <a:srgbClr val="DFDFDF"/>
                </a:gs>
                <a:gs pos="50000">
                  <a:srgbClr val="F7F7F7"/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20503" name="Rectangle 10"/>
            <p:cNvSpPr>
              <a:spLocks noChangeArrowheads="1"/>
            </p:cNvSpPr>
            <p:nvPr/>
          </p:nvSpPr>
          <p:spPr bwMode="gray">
            <a:xfrm>
              <a:off x="6800471" y="1685646"/>
              <a:ext cx="2380891" cy="504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b="1">
                  <a:solidFill>
                    <a:srgbClr val="1C1C1C"/>
                  </a:solidFill>
                  <a:latin typeface="Calibri" pitchFamily="34" charset="0"/>
                </a:rPr>
                <a:t>教学培训</a:t>
              </a: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  <a:p>
              <a:pPr algn="ctr" eaLnBrk="1" hangingPunct="1">
                <a:lnSpc>
                  <a:spcPct val="80000"/>
                </a:lnSpc>
              </a:pP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black">
            <a:xfrm>
              <a:off x="7091134" y="2410736"/>
              <a:ext cx="1799565" cy="3171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组内讲解各项目的实验室原理、注意事项等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latin typeface="+mn-ea"/>
                  <a:ea typeface="+mn-ea"/>
                </a:rPr>
                <a:t>PPT</a:t>
              </a:r>
              <a:r>
                <a:rPr lang="zh-CN" altLang="en-US" sz="1400" dirty="0">
                  <a:latin typeface="+mn-ea"/>
                  <a:ea typeface="+mn-ea"/>
                </a:rPr>
                <a:t>制作及讲课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在教师的指导下，对实习生、低年资检验技师讲解本专业培训课件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参与本专业承担的对外培训任务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latin typeface="+mn-ea"/>
                  <a:ea typeface="+mn-ea"/>
                </a:rPr>
                <a:t>         </a:t>
              </a:r>
              <a:r>
                <a:rPr lang="zh-CN" altLang="en-US" sz="1400" dirty="0">
                  <a:latin typeface="+mn-ea"/>
                </a:rPr>
                <a:t>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sp>
        <p:nvSpPr>
          <p:cNvPr id="204802" name="AutoShape 2"/>
          <p:cNvSpPr>
            <a:spLocks noChangeArrowheads="1"/>
          </p:cNvSpPr>
          <p:nvPr/>
        </p:nvSpPr>
        <p:spPr bwMode="ltGray">
          <a:xfrm>
            <a:off x="755650" y="1585913"/>
            <a:ext cx="1884363" cy="3794125"/>
          </a:xfrm>
          <a:prstGeom prst="flowChartOffpageConnector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  <a:headEnd/>
            <a:tailEnd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</a:endParaRPr>
          </a:p>
        </p:txBody>
      </p:sp>
      <p:grpSp>
        <p:nvGrpSpPr>
          <p:cNvPr id="20484" name="组合 20"/>
          <p:cNvGrpSpPr>
            <a:grpSpLocks/>
          </p:cNvGrpSpPr>
          <p:nvPr/>
        </p:nvGrpSpPr>
        <p:grpSpPr bwMode="auto">
          <a:xfrm>
            <a:off x="579438" y="1236663"/>
            <a:ext cx="2185987" cy="4191000"/>
            <a:chOff x="580058" y="1351468"/>
            <a:chExt cx="2185594" cy="4191552"/>
          </a:xfrm>
        </p:grpSpPr>
        <p:sp>
          <p:nvSpPr>
            <p:cNvPr id="70659" name="Oval 3"/>
            <p:cNvSpPr>
              <a:spLocks noChangeArrowheads="1"/>
            </p:cNvSpPr>
            <p:nvPr/>
          </p:nvSpPr>
          <p:spPr bwMode="gray">
            <a:xfrm>
              <a:off x="756238" y="1351468"/>
              <a:ext cx="1871327" cy="709705"/>
            </a:xfrm>
            <a:prstGeom prst="ellipse">
              <a:avLst/>
            </a:prstGeom>
            <a:gradFill rotWithShape="1">
              <a:gsLst>
                <a:gs pos="0">
                  <a:srgbClr val="DFDFDF"/>
                </a:gs>
                <a:gs pos="50000">
                  <a:srgbClr val="F7F7F7"/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20499" name="Rectangle 4"/>
            <p:cNvSpPr>
              <a:spLocks noChangeArrowheads="1"/>
            </p:cNvSpPr>
            <p:nvPr/>
          </p:nvSpPr>
          <p:spPr bwMode="gray">
            <a:xfrm>
              <a:off x="580058" y="1599622"/>
              <a:ext cx="2185594" cy="541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b="1">
                  <a:solidFill>
                    <a:srgbClr val="1C1C1C"/>
                  </a:solidFill>
                  <a:latin typeface="Calibri" pitchFamily="34" charset="0"/>
                </a:rPr>
                <a:t>理论培训</a:t>
              </a: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  <a:p>
              <a:pPr algn="ctr" eaLnBrk="1" hangingPunct="1">
                <a:lnSpc>
                  <a:spcPct val="80000"/>
                </a:lnSpc>
              </a:pP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  <p:sp>
          <p:nvSpPr>
            <p:cNvPr id="70667" name="Rectangle 11"/>
            <p:cNvSpPr>
              <a:spLocks noChangeArrowheads="1"/>
            </p:cNvSpPr>
            <p:nvPr/>
          </p:nvSpPr>
          <p:spPr bwMode="black">
            <a:xfrm>
              <a:off x="756238" y="2132621"/>
              <a:ext cx="1831646" cy="34103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安全培训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岗位责任制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样本前处理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质量控制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各项目检测原理、影响因素、结果判断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各仪器的工作原理、基本构造、报警信息及处理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危急值报告制度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仪器保养与故障识别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         。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         。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         。</a:t>
              </a: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grpSp>
        <p:nvGrpSpPr>
          <p:cNvPr id="20485" name="组合 21"/>
          <p:cNvGrpSpPr>
            <a:grpSpLocks/>
          </p:cNvGrpSpPr>
          <p:nvPr/>
        </p:nvGrpSpPr>
        <p:grpSpPr bwMode="auto">
          <a:xfrm>
            <a:off x="2771775" y="1125538"/>
            <a:ext cx="1871663" cy="4708525"/>
            <a:chOff x="2771800" y="1461010"/>
            <a:chExt cx="1872208" cy="4477242"/>
          </a:xfrm>
        </p:grpSpPr>
        <p:sp>
          <p:nvSpPr>
            <p:cNvPr id="204805" name="AutoShape 5"/>
            <p:cNvSpPr>
              <a:spLocks noChangeArrowheads="1"/>
            </p:cNvSpPr>
            <p:nvPr/>
          </p:nvSpPr>
          <p:spPr bwMode="ltGray">
            <a:xfrm>
              <a:off x="2771800" y="1773481"/>
              <a:ext cx="1872208" cy="3743614"/>
            </a:xfrm>
            <a:prstGeom prst="flowChartOffpageConnector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3922"/>
                    <a:invGamma/>
                  </a:schemeClr>
                </a:gs>
              </a:gsLst>
              <a:lin ang="5400000" scaled="1"/>
            </a:gradFill>
            <a:ln w="19050" algn="ctr">
              <a:noFill/>
              <a:miter lim="800000"/>
              <a:headEnd/>
              <a:tailEnd/>
            </a:ln>
            <a:effectLst>
              <a:prstShdw prst="shdw13" dist="45791" dir="3378596">
                <a:srgbClr val="1C1C1C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70662" name="Oval 6"/>
            <p:cNvSpPr>
              <a:spLocks noChangeArrowheads="1"/>
            </p:cNvSpPr>
            <p:nvPr/>
          </p:nvSpPr>
          <p:spPr bwMode="gray">
            <a:xfrm>
              <a:off x="2771800" y="1461010"/>
              <a:ext cx="1872208" cy="780422"/>
            </a:xfrm>
            <a:prstGeom prst="ellipse">
              <a:avLst/>
            </a:prstGeom>
            <a:gradFill rotWithShape="1">
              <a:gsLst>
                <a:gs pos="0">
                  <a:srgbClr val="DFDFDF"/>
                </a:gs>
                <a:gs pos="50000">
                  <a:srgbClr val="F7F7F7"/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20496" name="Rectangle 7"/>
            <p:cNvSpPr>
              <a:spLocks noChangeArrowheads="1"/>
            </p:cNvSpPr>
            <p:nvPr/>
          </p:nvSpPr>
          <p:spPr bwMode="gray">
            <a:xfrm>
              <a:off x="3169701" y="1734139"/>
              <a:ext cx="1114732" cy="29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b="1">
                  <a:solidFill>
                    <a:srgbClr val="1C1C1C"/>
                  </a:solidFill>
                  <a:latin typeface="Calibri" pitchFamily="34" charset="0"/>
                </a:rPr>
                <a:t>技能培训</a:t>
              </a: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  <p:sp>
          <p:nvSpPr>
            <p:cNvPr id="70668" name="Rectangle 12"/>
            <p:cNvSpPr>
              <a:spLocks noChangeArrowheads="1"/>
            </p:cNvSpPr>
            <p:nvPr/>
          </p:nvSpPr>
          <p:spPr bwMode="black">
            <a:xfrm>
              <a:off x="2771800" y="2291247"/>
              <a:ext cx="1872208" cy="36470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室内质控的操作方法及质控图分析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标本前处理流程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各项目的标准操作、注意事项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各仪器的标准操作、日保养、仪器校准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latin typeface="+mn-ea"/>
                  <a:ea typeface="+mn-ea"/>
                </a:rPr>
                <a:t>LIS</a:t>
              </a:r>
              <a:r>
                <a:rPr lang="zh-CN" altLang="en-US" sz="1400" dirty="0">
                  <a:latin typeface="+mn-ea"/>
                  <a:ea typeface="+mn-ea"/>
                </a:rPr>
                <a:t>系统操作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结果审核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危急值报告及处理流程</a:t>
              </a:r>
              <a:r>
                <a:rPr lang="en-US" altLang="zh-CN" sz="1400" dirty="0">
                  <a:latin typeface="+mn-ea"/>
                  <a:ea typeface="+mn-ea"/>
                </a:rPr>
                <a:t>                      </a:t>
              </a:r>
              <a:r>
                <a:rPr lang="zh-CN" altLang="en-US" sz="1400" dirty="0">
                  <a:latin typeface="+mn-ea"/>
                </a:rPr>
                <a:t>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400" dirty="0">
                <a:latin typeface="+mn-ea"/>
                <a:ea typeface="+mn-ea"/>
              </a:endParaRPr>
            </a:p>
          </p:txBody>
        </p:sp>
      </p:grpSp>
      <p:sp>
        <p:nvSpPr>
          <p:cNvPr id="20486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406400"/>
            <a:ext cx="9144000" cy="8620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检验专科培训</a:t>
            </a:r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mtClean="0">
                <a:latin typeface="微软雅黑" pitchFamily="34" charset="-122"/>
                <a:ea typeface="微软雅黑" pitchFamily="34" charset="-122"/>
              </a:rPr>
            </a:br>
            <a:endParaRPr lang="en-US" altLang="zh-CN" smtClean="0">
              <a:ea typeface="微软雅黑" pitchFamily="34" charset="-122"/>
            </a:endParaRPr>
          </a:p>
        </p:txBody>
      </p:sp>
      <p:grpSp>
        <p:nvGrpSpPr>
          <p:cNvPr id="20487" name="组合 22"/>
          <p:cNvGrpSpPr>
            <a:grpSpLocks/>
          </p:cNvGrpSpPr>
          <p:nvPr/>
        </p:nvGrpSpPr>
        <p:grpSpPr bwMode="auto">
          <a:xfrm>
            <a:off x="4787900" y="1154113"/>
            <a:ext cx="1871663" cy="4319587"/>
            <a:chOff x="4860029" y="1435540"/>
            <a:chExt cx="1873544" cy="4162410"/>
          </a:xfrm>
        </p:grpSpPr>
        <p:sp>
          <p:nvSpPr>
            <p:cNvPr id="204808" name="AutoShape 8"/>
            <p:cNvSpPr>
              <a:spLocks noChangeArrowheads="1"/>
            </p:cNvSpPr>
            <p:nvPr/>
          </p:nvSpPr>
          <p:spPr bwMode="ltGray">
            <a:xfrm>
              <a:off x="4860029" y="1845509"/>
              <a:ext cx="1873544" cy="3671365"/>
            </a:xfrm>
            <a:prstGeom prst="flowChartOffpageConnector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3922"/>
                    <a:invGamma/>
                  </a:schemeClr>
                </a:gs>
              </a:gsLst>
              <a:lin ang="5400000" scaled="1"/>
            </a:gradFill>
            <a:ln w="19050" algn="ctr">
              <a:noFill/>
              <a:miter lim="800000"/>
              <a:headEnd/>
              <a:tailEnd/>
            </a:ln>
            <a:effectLst>
              <a:prstShdw prst="shdw13" dist="45791" dir="3378596">
                <a:srgbClr val="1C1C1C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70665" name="Oval 9"/>
            <p:cNvSpPr>
              <a:spLocks noChangeArrowheads="1"/>
            </p:cNvSpPr>
            <p:nvPr/>
          </p:nvSpPr>
          <p:spPr bwMode="gray">
            <a:xfrm>
              <a:off x="4860029" y="1435540"/>
              <a:ext cx="1830638" cy="708267"/>
            </a:xfrm>
            <a:prstGeom prst="ellipse">
              <a:avLst/>
            </a:prstGeom>
            <a:gradFill rotWithShape="1">
              <a:gsLst>
                <a:gs pos="0">
                  <a:srgbClr val="DFDFDF"/>
                </a:gs>
                <a:gs pos="50000">
                  <a:srgbClr val="F7F7F7"/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20492" name="Rectangle 10"/>
            <p:cNvSpPr>
              <a:spLocks noChangeArrowheads="1"/>
            </p:cNvSpPr>
            <p:nvPr/>
          </p:nvSpPr>
          <p:spPr bwMode="gray">
            <a:xfrm>
              <a:off x="4860152" y="1615403"/>
              <a:ext cx="1873421" cy="303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zh-CN" altLang="en-US" b="1">
                  <a:solidFill>
                    <a:srgbClr val="1C1C1C"/>
                  </a:solidFill>
                  <a:latin typeface="Calibri" pitchFamily="34" charset="0"/>
                </a:rPr>
                <a:t>思维培训</a:t>
              </a:r>
              <a:endParaRPr lang="en-US" altLang="zh-CN" b="1">
                <a:solidFill>
                  <a:srgbClr val="1C1C1C"/>
                </a:solidFill>
                <a:latin typeface="Calibri" pitchFamily="34" charset="0"/>
              </a:endParaRPr>
            </a:p>
          </p:txBody>
        </p:sp>
        <p:sp>
          <p:nvSpPr>
            <p:cNvPr id="70670" name="Rectangle 14"/>
            <p:cNvSpPr>
              <a:spLocks noChangeArrowheads="1"/>
            </p:cNvSpPr>
            <p:nvPr/>
          </p:nvSpPr>
          <p:spPr bwMode="black">
            <a:xfrm>
              <a:off x="4860029" y="2425278"/>
              <a:ext cx="1802034" cy="3172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各项目的生物学变异及病理变化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各项目在临床诊治中的应用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对医师、患者提出有疑问的检测结果给予合理的咨询解释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检验报告的分析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室内质控、室间质评的回顾性分析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400" dirty="0">
                <a:latin typeface="+mn-ea"/>
              </a:endParaRPr>
            </a:p>
            <a:p>
              <a:pPr marL="171450" indent="-17145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</a:rPr>
                <a:t>         。</a:t>
              </a:r>
              <a:endParaRPr lang="en-US" altLang="zh-CN" sz="1200" b="1" dirty="0">
                <a:latin typeface="+mn-lt"/>
              </a:endParaRPr>
            </a:p>
          </p:txBody>
        </p:sp>
      </p:grpSp>
      <p:sp>
        <p:nvSpPr>
          <p:cNvPr id="70671" name="AutoShape 15"/>
          <p:cNvSpPr>
            <a:spLocks noChangeArrowheads="1"/>
          </p:cNvSpPr>
          <p:nvPr/>
        </p:nvSpPr>
        <p:spPr bwMode="gray">
          <a:xfrm>
            <a:off x="1039813" y="5402263"/>
            <a:ext cx="7277100" cy="12700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9" name="Rectangle 16"/>
          <p:cNvSpPr>
            <a:spLocks noChangeArrowheads="1"/>
          </p:cNvSpPr>
          <p:nvPr/>
        </p:nvSpPr>
        <p:spPr bwMode="auto">
          <a:xfrm>
            <a:off x="1116013" y="5661025"/>
            <a:ext cx="7200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检验知识、技术、方法、仪器、试剂、信息、质量、管理及性能评价多方面的综合培训</a:t>
            </a:r>
            <a:endParaRPr lang="en-US" altLang="zh-CN" sz="2400" b="1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4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143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900" b="1" dirty="0" smtClean="0">
                <a:latin typeface="微软雅黑" pitchFamily="34" charset="-122"/>
                <a:ea typeface="微软雅黑" pitchFamily="34" charset="-122"/>
              </a:rPr>
              <a:t>综合能力培训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3600" dirty="0" smtClean="0"/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 rot="-5400000">
            <a:off x="1583531" y="3032919"/>
            <a:ext cx="3313113" cy="1368425"/>
            <a:chOff x="564" y="2003"/>
            <a:chExt cx="2658" cy="867"/>
          </a:xfrm>
        </p:grpSpPr>
        <p:sp>
          <p:nvSpPr>
            <p:cNvPr id="21545" name="Freeform 4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6" name="Freeform 6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1508" name="Group 7"/>
          <p:cNvGrpSpPr>
            <a:grpSpLocks/>
          </p:cNvGrpSpPr>
          <p:nvPr/>
        </p:nvGrpSpPr>
        <p:grpSpPr bwMode="auto">
          <a:xfrm rot="5400000" flipH="1">
            <a:off x="4672806" y="3015457"/>
            <a:ext cx="3500437" cy="1447800"/>
            <a:chOff x="564" y="2003"/>
            <a:chExt cx="2658" cy="867"/>
          </a:xfrm>
        </p:grpSpPr>
        <p:sp>
          <p:nvSpPr>
            <p:cNvPr id="21543" name="Freeform 8"/>
            <p:cNvSpPr>
              <a:spLocks/>
            </p:cNvSpPr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4" name="Freeform 10"/>
            <p:cNvSpPr>
              <a:spLocks/>
            </p:cNvSpPr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1509" name="Group 11"/>
          <p:cNvGrpSpPr>
            <a:grpSpLocks/>
          </p:cNvGrpSpPr>
          <p:nvPr/>
        </p:nvGrpSpPr>
        <p:grpSpPr bwMode="auto">
          <a:xfrm>
            <a:off x="3635375" y="2852738"/>
            <a:ext cx="2305050" cy="1800225"/>
            <a:chOff x="2457" y="2000"/>
            <a:chExt cx="901" cy="888"/>
          </a:xfrm>
        </p:grpSpPr>
        <p:pic>
          <p:nvPicPr>
            <p:cNvPr id="21527" name="Picture 12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612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21531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 w 1321"/>
                <a:gd name="T1" fmla="*/ 0 h 712"/>
                <a:gd name="T2" fmla="*/ 1 w 1321"/>
                <a:gd name="T3" fmla="*/ 0 h 712"/>
                <a:gd name="T4" fmla="*/ 1 w 1321"/>
                <a:gd name="T5" fmla="*/ 0 h 712"/>
                <a:gd name="T6" fmla="*/ 1 w 1321"/>
                <a:gd name="T7" fmla="*/ 0 h 712"/>
                <a:gd name="T8" fmla="*/ 1 w 1321"/>
                <a:gd name="T9" fmla="*/ 0 h 712"/>
                <a:gd name="T10" fmla="*/ 1 w 1321"/>
                <a:gd name="T11" fmla="*/ 0 h 712"/>
                <a:gd name="T12" fmla="*/ 1 w 1321"/>
                <a:gd name="T13" fmla="*/ 0 h 712"/>
                <a:gd name="T14" fmla="*/ 1 w 1321"/>
                <a:gd name="T15" fmla="*/ 0 h 712"/>
                <a:gd name="T16" fmla="*/ 1 w 1321"/>
                <a:gd name="T17" fmla="*/ 0 h 712"/>
                <a:gd name="T18" fmla="*/ 1 w 1321"/>
                <a:gd name="T19" fmla="*/ 0 h 712"/>
                <a:gd name="T20" fmla="*/ 1 w 1321"/>
                <a:gd name="T21" fmla="*/ 0 h 712"/>
                <a:gd name="T22" fmla="*/ 1 w 1321"/>
                <a:gd name="T23" fmla="*/ 0 h 712"/>
                <a:gd name="T24" fmla="*/ 1 w 1321"/>
                <a:gd name="T25" fmla="*/ 0 h 712"/>
                <a:gd name="T26" fmla="*/ 1 w 1321"/>
                <a:gd name="T27" fmla="*/ 0 h 712"/>
                <a:gd name="T28" fmla="*/ 1 w 1321"/>
                <a:gd name="T29" fmla="*/ 0 h 712"/>
                <a:gd name="T30" fmla="*/ 1 w 1321"/>
                <a:gd name="T31" fmla="*/ 0 h 712"/>
                <a:gd name="T32" fmla="*/ 1 w 1321"/>
                <a:gd name="T33" fmla="*/ 0 h 712"/>
                <a:gd name="T34" fmla="*/ 1 w 1321"/>
                <a:gd name="T35" fmla="*/ 0 h 712"/>
                <a:gd name="T36" fmla="*/ 1 w 1321"/>
                <a:gd name="T37" fmla="*/ 0 h 712"/>
                <a:gd name="T38" fmla="*/ 1 w 1321"/>
                <a:gd name="T39" fmla="*/ 0 h 712"/>
                <a:gd name="T40" fmla="*/ 1 w 1321"/>
                <a:gd name="T41" fmla="*/ 0 h 712"/>
                <a:gd name="T42" fmla="*/ 1 w 1321"/>
                <a:gd name="T43" fmla="*/ 0 h 712"/>
                <a:gd name="T44" fmla="*/ 1 w 1321"/>
                <a:gd name="T45" fmla="*/ 0 h 712"/>
                <a:gd name="T46" fmla="*/ 1 w 1321"/>
                <a:gd name="T47" fmla="*/ 0 h 712"/>
                <a:gd name="T48" fmla="*/ 1 w 1321"/>
                <a:gd name="T49" fmla="*/ 0 h 712"/>
                <a:gd name="T50" fmla="*/ 1 w 1321"/>
                <a:gd name="T51" fmla="*/ 0 h 712"/>
                <a:gd name="T52" fmla="*/ 1 w 1321"/>
                <a:gd name="T53" fmla="*/ 0 h 712"/>
                <a:gd name="T54" fmla="*/ 1 w 1321"/>
                <a:gd name="T55" fmla="*/ 0 h 712"/>
                <a:gd name="T56" fmla="*/ 0 w 1321"/>
                <a:gd name="T57" fmla="*/ 0 h 712"/>
                <a:gd name="T58" fmla="*/ 0 w 1321"/>
                <a:gd name="T59" fmla="*/ 0 h 712"/>
                <a:gd name="T60" fmla="*/ 1 w 1321"/>
                <a:gd name="T61" fmla="*/ 0 h 712"/>
                <a:gd name="T62" fmla="*/ 1 w 1321"/>
                <a:gd name="T63" fmla="*/ 0 h 712"/>
                <a:gd name="T64" fmla="*/ 1 w 1321"/>
                <a:gd name="T65" fmla="*/ 0 h 712"/>
                <a:gd name="T66" fmla="*/ 1 w 1321"/>
                <a:gd name="T67" fmla="*/ 0 h 712"/>
                <a:gd name="T68" fmla="*/ 1 w 1321"/>
                <a:gd name="T69" fmla="*/ 0 h 712"/>
                <a:gd name="T70" fmla="*/ 1 w 1321"/>
                <a:gd name="T71" fmla="*/ 0 h 712"/>
                <a:gd name="T72" fmla="*/ 1 w 1321"/>
                <a:gd name="T73" fmla="*/ 0 h 712"/>
                <a:gd name="T74" fmla="*/ 1 w 1321"/>
                <a:gd name="T75" fmla="*/ 0 h 712"/>
                <a:gd name="T76" fmla="*/ 1 w 1321"/>
                <a:gd name="T77" fmla="*/ 0 h 712"/>
                <a:gd name="T78" fmla="*/ 1 w 1321"/>
                <a:gd name="T79" fmla="*/ 0 h 712"/>
                <a:gd name="T80" fmla="*/ 1 w 1321"/>
                <a:gd name="T81" fmla="*/ 0 h 712"/>
                <a:gd name="T82" fmla="*/ 1 w 1321"/>
                <a:gd name="T83" fmla="*/ 0 h 712"/>
                <a:gd name="T84" fmla="*/ 1 w 1321"/>
                <a:gd name="T85" fmla="*/ 0 h 712"/>
                <a:gd name="T86" fmla="*/ 1 w 1321"/>
                <a:gd name="T87" fmla="*/ 0 h 712"/>
                <a:gd name="T88" fmla="*/ 1 w 1321"/>
                <a:gd name="T89" fmla="*/ 0 h 712"/>
                <a:gd name="T90" fmla="*/ 1 w 1321"/>
                <a:gd name="T91" fmla="*/ 0 h 712"/>
                <a:gd name="T92" fmla="*/ 1 w 1321"/>
                <a:gd name="T93" fmla="*/ 0 h 712"/>
                <a:gd name="T94" fmla="*/ 1 w 1321"/>
                <a:gd name="T95" fmla="*/ 0 h 712"/>
                <a:gd name="T96" fmla="*/ 1 w 1321"/>
                <a:gd name="T97" fmla="*/ 0 h 712"/>
                <a:gd name="T98" fmla="*/ 1 w 1321"/>
                <a:gd name="T99" fmla="*/ 0 h 712"/>
                <a:gd name="T100" fmla="*/ 1 w 1321"/>
                <a:gd name="T101" fmla="*/ 0 h 712"/>
                <a:gd name="T102" fmla="*/ 1 w 1321"/>
                <a:gd name="T103" fmla="*/ 0 h 712"/>
                <a:gd name="T104" fmla="*/ 1 w 1321"/>
                <a:gd name="T105" fmla="*/ 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1532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1533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1539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40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41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42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grpSp>
            <p:nvGrpSpPr>
              <p:cNvPr id="21534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1535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36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37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21538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21510" name="Group 26"/>
          <p:cNvGrpSpPr>
            <a:grpSpLocks/>
          </p:cNvGrpSpPr>
          <p:nvPr/>
        </p:nvGrpSpPr>
        <p:grpSpPr bwMode="auto">
          <a:xfrm>
            <a:off x="755650" y="1628775"/>
            <a:ext cx="2016125" cy="1584325"/>
            <a:chOff x="4320" y="1152"/>
            <a:chExt cx="414" cy="402"/>
          </a:xfrm>
        </p:grpSpPr>
        <p:sp>
          <p:nvSpPr>
            <p:cNvPr id="346139" name="AutoShape 2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346140" name="Freeform 2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21511" name="Group 32"/>
          <p:cNvGrpSpPr>
            <a:grpSpLocks/>
          </p:cNvGrpSpPr>
          <p:nvPr/>
        </p:nvGrpSpPr>
        <p:grpSpPr bwMode="auto">
          <a:xfrm>
            <a:off x="827088" y="4292600"/>
            <a:ext cx="1944687" cy="1727200"/>
            <a:chOff x="4320" y="1152"/>
            <a:chExt cx="414" cy="402"/>
          </a:xfrm>
        </p:grpSpPr>
        <p:sp>
          <p:nvSpPr>
            <p:cNvPr id="346145" name="AutoShape 33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346146" name="Freeform 34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21512" name="Group 35"/>
          <p:cNvGrpSpPr>
            <a:grpSpLocks/>
          </p:cNvGrpSpPr>
          <p:nvPr/>
        </p:nvGrpSpPr>
        <p:grpSpPr bwMode="auto">
          <a:xfrm>
            <a:off x="6804025" y="1557338"/>
            <a:ext cx="1981200" cy="1727200"/>
            <a:chOff x="4320" y="1152"/>
            <a:chExt cx="414" cy="402"/>
          </a:xfrm>
        </p:grpSpPr>
        <p:sp>
          <p:nvSpPr>
            <p:cNvPr id="346148" name="AutoShape 36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346149" name="Freeform 37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grpSp>
        <p:nvGrpSpPr>
          <p:cNvPr id="21513" name="Group 41"/>
          <p:cNvGrpSpPr>
            <a:grpSpLocks/>
          </p:cNvGrpSpPr>
          <p:nvPr/>
        </p:nvGrpSpPr>
        <p:grpSpPr bwMode="auto">
          <a:xfrm>
            <a:off x="6732588" y="4292600"/>
            <a:ext cx="2087562" cy="1727200"/>
            <a:chOff x="4320" y="1152"/>
            <a:chExt cx="414" cy="402"/>
          </a:xfrm>
        </p:grpSpPr>
        <p:sp>
          <p:nvSpPr>
            <p:cNvPr id="346154" name="AutoShape 42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346155" name="Freeform 43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</p:grpSp>
      <p:sp>
        <p:nvSpPr>
          <p:cNvPr id="346156" name="Rectangle 44"/>
          <p:cNvSpPr>
            <a:spLocks noChangeArrowheads="1"/>
          </p:cNvSpPr>
          <p:nvPr/>
        </p:nvSpPr>
        <p:spPr bwMode="auto">
          <a:xfrm>
            <a:off x="827088" y="1898650"/>
            <a:ext cx="1873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报告分析能力</a:t>
            </a:r>
            <a:endParaRPr lang="en-US" altLang="zh-CN" sz="2800" b="1" dirty="0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346158" name="Rectangle 46"/>
          <p:cNvSpPr>
            <a:spLocks noChangeArrowheads="1"/>
          </p:cNvSpPr>
          <p:nvPr/>
        </p:nvSpPr>
        <p:spPr bwMode="auto">
          <a:xfrm>
            <a:off x="900113" y="4635500"/>
            <a:ext cx="18716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临床沟通能力</a:t>
            </a:r>
            <a:endParaRPr lang="en-US" altLang="zh-CN" sz="2800" b="1" dirty="0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346159" name="Rectangle 47"/>
          <p:cNvSpPr>
            <a:spLocks noChangeArrowheads="1"/>
          </p:cNvSpPr>
          <p:nvPr/>
        </p:nvSpPr>
        <p:spPr bwMode="auto">
          <a:xfrm>
            <a:off x="6875463" y="1898650"/>
            <a:ext cx="1873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教学培训能力</a:t>
            </a:r>
            <a:endParaRPr lang="en-US" altLang="zh-CN" sz="2800" b="1" dirty="0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346161" name="Rectangle 49"/>
          <p:cNvSpPr>
            <a:spLocks noChangeArrowheads="1"/>
          </p:cNvSpPr>
          <p:nvPr/>
        </p:nvSpPr>
        <p:spPr bwMode="auto">
          <a:xfrm>
            <a:off x="6732588" y="4635500"/>
            <a:ext cx="2016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科学研究</a:t>
            </a:r>
            <a:endParaRPr lang="en-US" altLang="zh-CN" sz="2800" b="1" dirty="0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能力</a:t>
            </a:r>
            <a:endParaRPr lang="en-US" altLang="zh-CN" sz="2800" b="1" dirty="0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74771" name="Rectangle 51"/>
          <p:cNvSpPr>
            <a:spLocks noChangeArrowheads="1"/>
          </p:cNvSpPr>
          <p:nvPr/>
        </p:nvSpPr>
        <p:spPr bwMode="auto">
          <a:xfrm>
            <a:off x="3348038" y="3359150"/>
            <a:ext cx="2879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综合能力</a:t>
            </a:r>
            <a:endParaRPr lang="en-US" altLang="zh-CN" sz="3600" b="1" i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02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左弧形箭头 16"/>
          <p:cNvSpPr/>
          <p:nvPr/>
        </p:nvSpPr>
        <p:spPr>
          <a:xfrm>
            <a:off x="428625" y="2357438"/>
            <a:ext cx="2286000" cy="30003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右弧形箭头 13"/>
          <p:cNvSpPr/>
          <p:nvPr/>
        </p:nvSpPr>
        <p:spPr>
          <a:xfrm>
            <a:off x="6572250" y="2000250"/>
            <a:ext cx="2071688" cy="335756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714375" y="1285875"/>
            <a:ext cx="7643813" cy="271462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8" name="标题 1"/>
          <p:cNvSpPr>
            <a:spLocks noGrp="1"/>
          </p:cNvSpPr>
          <p:nvPr>
            <p:ph type="title"/>
          </p:nvPr>
        </p:nvSpPr>
        <p:spPr>
          <a:xfrm>
            <a:off x="0" y="285750"/>
            <a:ext cx="8686800" cy="1143000"/>
          </a:xfrm>
        </p:spPr>
        <p:txBody>
          <a:bodyPr/>
          <a:lstStyle/>
          <a:p>
            <a:pPr algn="ctr" eaLnBrk="1" hangingPunct="1"/>
            <a:r>
              <a:rPr lang="zh-CN" altLang="en-US" sz="4000" smtClean="0"/>
              <a:t>检验行业发展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-285750" y="4643438"/>
            <a:ext cx="4329113" cy="1782762"/>
          </a:xfrm>
        </p:spPr>
        <p:txBody>
          <a:bodyPr>
            <a:normAutofit fontScale="92500" lnSpcReduction="10000"/>
          </a:bodyPr>
          <a:lstStyle/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CN" dirty="0" smtClean="0"/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CN" altLang="en-US" dirty="0"/>
          </a:p>
        </p:txBody>
      </p:sp>
      <p:sp>
        <p:nvSpPr>
          <p:cNvPr id="16" name="直角三角形 15"/>
          <p:cNvSpPr/>
          <p:nvPr/>
        </p:nvSpPr>
        <p:spPr>
          <a:xfrm>
            <a:off x="714375" y="1500188"/>
            <a:ext cx="7572375" cy="250031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6" name="矩形 9"/>
          <p:cNvSpPr>
            <a:spLocks noChangeArrowheads="1"/>
          </p:cNvSpPr>
          <p:nvPr/>
        </p:nvSpPr>
        <p:spPr bwMode="auto">
          <a:xfrm>
            <a:off x="3071813" y="4203651"/>
            <a:ext cx="30718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完善知识体系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充实检验内涵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提高服务能力培养</a:t>
            </a:r>
            <a:r>
              <a:rPr lang="zh-CN" altLang="en-US" sz="3600" b="1" dirty="0">
                <a:solidFill>
                  <a:srgbClr val="FF0000"/>
                </a:solidFill>
              </a:rPr>
              <a:t>检验人才</a:t>
            </a:r>
          </a:p>
        </p:txBody>
      </p:sp>
      <p:sp>
        <p:nvSpPr>
          <p:cNvPr id="32777" name="TextBox 11"/>
          <p:cNvSpPr txBox="1">
            <a:spLocks noChangeArrowheads="1"/>
          </p:cNvSpPr>
          <p:nvPr/>
        </p:nvSpPr>
        <p:spPr bwMode="auto">
          <a:xfrm>
            <a:off x="6172200" y="1500188"/>
            <a:ext cx="28575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C000"/>
                </a:solidFill>
              </a:rPr>
              <a:t>分析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后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C000"/>
                </a:solidFill>
              </a:rPr>
              <a:t>检验结果审核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C000"/>
                </a:solidFill>
              </a:rPr>
              <a:t>干扰因素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C000"/>
                </a:solidFill>
              </a:rPr>
              <a:t>检验诊断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报告</a:t>
            </a:r>
            <a:endParaRPr lang="en-US" altLang="zh-CN" sz="2800" b="1" dirty="0" smtClean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FC000"/>
                </a:solidFill>
              </a:rPr>
              <a:t>检验诊断路径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C000"/>
                </a:solidFill>
              </a:rPr>
              <a:t>结果咨询</a:t>
            </a:r>
            <a:endParaRPr lang="en-US" altLang="zh-CN" sz="2800" b="1" dirty="0">
              <a:solidFill>
                <a:srgbClr val="FFC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FFC000"/>
                </a:solidFill>
              </a:rPr>
              <a:t>------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4375" y="2143125"/>
            <a:ext cx="6686550" cy="1865313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标本</a:t>
            </a:r>
            <a:r>
              <a:rPr lang="zh-CN" altLang="en-US" dirty="0" smtClean="0"/>
              <a:t>前处理自动化</a:t>
            </a:r>
            <a:endParaRPr lang="en-US" altLang="zh-CN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检验</a:t>
            </a:r>
            <a:r>
              <a:rPr lang="zh-CN" altLang="en-US" dirty="0" smtClean="0"/>
              <a:t>仪器自动化、流水线、</a:t>
            </a:r>
            <a:r>
              <a:rPr lang="en-US" altLang="zh-CN" dirty="0" smtClean="0"/>
              <a:t>POCT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结果</a:t>
            </a:r>
            <a:r>
              <a:rPr lang="zh-CN" altLang="en-US" dirty="0" smtClean="0"/>
              <a:t>数据处理软件、信息化</a:t>
            </a:r>
            <a:endParaRPr lang="en-US" altLang="zh-CN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b="1" dirty="0" smtClean="0"/>
              <a:t>报告</a:t>
            </a:r>
            <a:r>
              <a:rPr lang="zh-CN" altLang="en-US" dirty="0" smtClean="0"/>
              <a:t>全自动报告打印机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6133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276" y="548680"/>
            <a:ext cx="8833619" cy="143103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 smtClean="0"/>
              <a:t>2014</a:t>
            </a:r>
            <a:r>
              <a:rPr lang="zh-CN" altLang="en-US" sz="2200" dirty="0" smtClean="0"/>
              <a:t>年   苏州   主题：开创检验行业特色专家平台   提升检验行业整体实力</a:t>
            </a:r>
            <a:r>
              <a:rPr lang="en-US" altLang="zh-CN" sz="2200" dirty="0"/>
              <a:t/>
            </a:r>
            <a:br>
              <a:rPr lang="en-US" altLang="zh-CN" sz="2200" dirty="0"/>
            </a:br>
            <a:r>
              <a:rPr lang="en-US" altLang="zh-CN" sz="2200" dirty="0" smtClean="0"/>
              <a:t>2015</a:t>
            </a:r>
            <a:r>
              <a:rPr lang="zh-CN" altLang="en-US" sz="2200" dirty="0" smtClean="0"/>
              <a:t>年   郑州   主题： </a:t>
            </a:r>
            <a:r>
              <a:rPr lang="zh-CN" altLang="en-US" sz="2200" dirty="0"/>
              <a:t>聚焦医学发展热点 </a:t>
            </a:r>
            <a:r>
              <a:rPr lang="zh-CN" altLang="en-US" sz="2200" dirty="0" smtClean="0"/>
              <a:t>   充实</a:t>
            </a:r>
            <a:r>
              <a:rPr lang="zh-CN" altLang="en-US" sz="2200" dirty="0"/>
              <a:t>检验医学</a:t>
            </a:r>
            <a:r>
              <a:rPr lang="zh-CN" altLang="en-US" sz="2200" dirty="0" smtClean="0"/>
              <a:t>内涵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r>
              <a:rPr lang="en-US" altLang="zh-CN" sz="2200" dirty="0"/>
              <a:t>2016</a:t>
            </a:r>
            <a:r>
              <a:rPr lang="zh-CN" altLang="en-US" sz="2200" dirty="0"/>
              <a:t>年   </a:t>
            </a:r>
            <a:r>
              <a:rPr lang="zh-CN" altLang="en-US" sz="2200" dirty="0" smtClean="0"/>
              <a:t>厦门   主题： 跨界开拓检验行业视野   系统提高检验诊断能力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endParaRPr lang="zh-CN" altLang="en-US" sz="22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8107">
            <a:off x="6897330" y="2290284"/>
            <a:ext cx="2055236" cy="299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2909">
            <a:off x="5546012" y="2269675"/>
            <a:ext cx="2184250" cy="296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2232247" cy="300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 l="1943"/>
          <a:stretch>
            <a:fillRect/>
          </a:stretch>
        </p:blipFill>
        <p:spPr bwMode="auto">
          <a:xfrm>
            <a:off x="2548766" y="2132856"/>
            <a:ext cx="2276941" cy="312266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94780" y="2132856"/>
            <a:ext cx="2261853" cy="3107556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616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714376" y="764704"/>
            <a:ext cx="821531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/>
              <a:t>高专业水平的沟通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sz="2200" dirty="0" smtClean="0"/>
              <a:t>为什么药敏和医院药品不完全一致？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r>
              <a:rPr lang="zh-CN" altLang="en-US" sz="2200" dirty="0" smtClean="0"/>
              <a:t>为什么医院没有的药（甚至已经淘汰）还做药敏？</a:t>
            </a:r>
            <a:r>
              <a:rPr lang="en-US" altLang="zh-CN" sz="2200" dirty="0" smtClean="0"/>
              <a:t/>
            </a:r>
            <a:br>
              <a:rPr lang="en-US" altLang="zh-CN" sz="2200" dirty="0" smtClean="0"/>
            </a:br>
            <a:endParaRPr lang="zh-CN" altLang="en-US" sz="2200" dirty="0" smtClean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5" t="27502" r="16145" b="40536"/>
          <a:stretch>
            <a:fillRect/>
          </a:stretch>
        </p:blipFill>
        <p:spPr>
          <a:xfrm>
            <a:off x="357188" y="1785938"/>
            <a:ext cx="8786812" cy="2214562"/>
          </a:xfrm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6" t="64151" r="19254" b="21698"/>
          <a:stretch>
            <a:fillRect/>
          </a:stretch>
        </p:blipFill>
        <p:spPr bwMode="auto">
          <a:xfrm>
            <a:off x="571500" y="4143375"/>
            <a:ext cx="82153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" t="48988" r="9370" b="35849"/>
          <a:stretch>
            <a:fillRect/>
          </a:stretch>
        </p:blipFill>
        <p:spPr bwMode="auto">
          <a:xfrm>
            <a:off x="500063" y="5286375"/>
            <a:ext cx="8429625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9" t="7512" r="33122" b="6930"/>
          <a:stretch/>
        </p:blipFill>
        <p:spPr bwMode="auto">
          <a:xfrm>
            <a:off x="179512" y="1556792"/>
            <a:ext cx="435077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2017</a:t>
            </a:r>
            <a:r>
              <a:rPr lang="zh-CN" altLang="en-US" dirty="0"/>
              <a:t>年   西安 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3100" dirty="0" smtClean="0"/>
              <a:t>主题</a:t>
            </a:r>
            <a:r>
              <a:rPr lang="zh-CN" altLang="en-US" sz="3100" dirty="0"/>
              <a:t>：加强人才能力培养  提高知识服务水平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13732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时间：</a:t>
            </a:r>
            <a:r>
              <a:rPr lang="en-US" altLang="zh-CN" sz="2400" dirty="0" smtClean="0"/>
              <a:t>2017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月 </a:t>
            </a:r>
            <a:r>
              <a:rPr lang="en-US" altLang="zh-CN" sz="2400" dirty="0" smtClean="0"/>
              <a:t>16-17</a:t>
            </a:r>
            <a:r>
              <a:rPr lang="zh-CN" altLang="en-US" sz="2400" dirty="0" smtClean="0"/>
              <a:t>日，</a:t>
            </a:r>
            <a:r>
              <a:rPr lang="en-US" altLang="zh-CN" sz="2400" dirty="0" smtClean="0"/>
              <a:t>15</a:t>
            </a:r>
            <a:r>
              <a:rPr lang="zh-CN" altLang="en-US" sz="2400" dirty="0" smtClean="0"/>
              <a:t>日报到（每年高考后的第一个周末）</a:t>
            </a:r>
            <a:endParaRPr lang="en-US" altLang="zh-CN" sz="2400" dirty="0" smtClean="0"/>
          </a:p>
          <a:p>
            <a:r>
              <a:rPr lang="zh-CN" altLang="en-US" sz="2400" dirty="0" smtClean="0"/>
              <a:t>地点：西安（每年年会上通知下一年度的地点）</a:t>
            </a:r>
            <a:endParaRPr lang="en-US" altLang="zh-CN" sz="2400" dirty="0" smtClean="0"/>
          </a:p>
          <a:p>
            <a:r>
              <a:rPr lang="zh-CN" altLang="en-US" sz="2400" dirty="0" smtClean="0"/>
              <a:t>形式：大会报告，</a:t>
            </a:r>
            <a:r>
              <a:rPr lang="en-US" altLang="zh-CN" sz="2400" dirty="0" smtClean="0"/>
              <a:t>30</a:t>
            </a:r>
            <a:r>
              <a:rPr lang="zh-CN" altLang="en-US" sz="2400" dirty="0" smtClean="0"/>
              <a:t>个主题论坛。</a:t>
            </a:r>
            <a:endParaRPr lang="zh-CN" altLang="en-US" sz="2400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6" t="17221" r="41745" b="2709"/>
          <a:stretch/>
        </p:blipFill>
        <p:spPr bwMode="auto">
          <a:xfrm>
            <a:off x="4499992" y="1484784"/>
            <a:ext cx="3024336" cy="427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1" t="15432" r="41435" b="3706"/>
          <a:stretch/>
        </p:blipFill>
        <p:spPr bwMode="auto">
          <a:xfrm>
            <a:off x="6084168" y="2852936"/>
            <a:ext cx="2805238" cy="38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763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0" t="17454" r="43631" b="8962"/>
          <a:stretch/>
        </p:blipFill>
        <p:spPr bwMode="auto">
          <a:xfrm>
            <a:off x="4788024" y="548680"/>
            <a:ext cx="405593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3" t="12624" r="40684" b="7268"/>
          <a:stretch/>
        </p:blipFill>
        <p:spPr bwMode="auto">
          <a:xfrm>
            <a:off x="755576" y="476672"/>
            <a:ext cx="3816424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7192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2852936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0070C0"/>
                </a:solidFill>
              </a:rPr>
              <a:t>中国医师协会检验医师分会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r>
              <a:rPr lang="zh-CN" altLang="en-US" dirty="0" smtClean="0">
                <a:solidFill>
                  <a:srgbClr val="0070C0"/>
                </a:solidFill>
              </a:rPr>
              <a:t>集体智慧、您的平台！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r>
              <a:rPr lang="zh-CN" altLang="en-US" dirty="0" smtClean="0">
                <a:solidFill>
                  <a:srgbClr val="0070C0"/>
                </a:solidFill>
              </a:rPr>
              <a:t>我们一起为检验行业发展努力！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3743899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70C0"/>
                </a:solidFill>
              </a:rPr>
              <a:t>clinicalpath2013@126.com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01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476250"/>
            <a:ext cx="864393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r>
              <a:rPr lang="zh-CN" altLang="en-US" sz="4900" b="1" dirty="0" smtClean="0">
                <a:latin typeface="微软雅黑" pitchFamily="34" charset="-122"/>
                <a:ea typeface="微软雅黑" pitchFamily="34" charset="-122"/>
              </a:rPr>
              <a:t>新形势下医生需要检验科的支持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r>
              <a:rPr lang="zh-CN" altLang="en-US" sz="4900" dirty="0" smtClean="0"/>
              <a:t>真正意义的</a:t>
            </a:r>
            <a:r>
              <a:rPr lang="zh-CN" altLang="en-US" sz="4900" b="1" dirty="0" smtClean="0">
                <a:solidFill>
                  <a:srgbClr val="FF0000"/>
                </a:solidFill>
              </a:rPr>
              <a:t>沟通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26627" name="Picture 4" descr="困惑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4438" y="1928813"/>
            <a:ext cx="2857500" cy="3533775"/>
          </a:xfrm>
        </p:spPr>
      </p:pic>
      <p:sp>
        <p:nvSpPr>
          <p:cNvPr id="24580" name="矩形 4"/>
          <p:cNvSpPr>
            <a:spLocks noChangeArrowheads="1"/>
          </p:cNvSpPr>
          <p:nvPr/>
        </p:nvSpPr>
        <p:spPr bwMode="auto">
          <a:xfrm>
            <a:off x="4283968" y="2348880"/>
            <a:ext cx="43195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</a:rPr>
              <a:t>检验专业的迅速发展</a:t>
            </a:r>
            <a:endParaRPr lang="en-US" altLang="zh-C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</a:rPr>
              <a:t>检验项目的增多</a:t>
            </a:r>
            <a:endParaRPr lang="en-US" altLang="zh-C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</a:rPr>
              <a:t>检验方法的多样</a:t>
            </a:r>
            <a:endParaRPr lang="en-US" altLang="zh-C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</a:rPr>
              <a:t>电脑系统的应用</a:t>
            </a:r>
            <a:endParaRPr lang="en-US" altLang="zh-C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</a:endParaRP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1785938" y="5643563"/>
            <a:ext cx="6500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检验结果影响</a:t>
            </a:r>
            <a:r>
              <a:rPr lang="en-US" altLang="zh-CN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60%-70%</a:t>
            </a:r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的临床重要决策</a:t>
            </a:r>
            <a:endParaRPr lang="en-US" altLang="zh-CN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211960" y="4365104"/>
            <a:ext cx="408905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</a:rPr>
              <a:t>临床医生的信息量大增</a:t>
            </a:r>
            <a:endParaRPr lang="en-US" altLang="zh-CN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6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eaLnBrk="1" hangingPunct="1">
              <a:lnSpc>
                <a:spcPts val="3400"/>
              </a:lnSpc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患者、医生、管理者认可程度有偏见？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8196" name="Group 6"/>
          <p:cNvGrpSpPr>
            <a:grpSpLocks/>
          </p:cNvGrpSpPr>
          <p:nvPr/>
        </p:nvGrpSpPr>
        <p:grpSpPr bwMode="auto">
          <a:xfrm>
            <a:off x="1147763" y="1608138"/>
            <a:ext cx="3106737" cy="4916487"/>
            <a:chOff x="0" y="0"/>
            <a:chExt cx="1957" cy="2206"/>
          </a:xfrm>
        </p:grpSpPr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1644" y="2"/>
              <a:ext cx="59" cy="2204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217" y="0"/>
              <a:ext cx="80" cy="220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>
              <a:off x="0" y="125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2">
                    <a:gamma/>
                    <a:shade val="69804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一按电钮，结果自动出来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30" name="AutoShape 10"/>
            <p:cNvSpPr>
              <a:spLocks noChangeArrowheads="1"/>
            </p:cNvSpPr>
            <p:nvPr/>
          </p:nvSpPr>
          <p:spPr bwMode="auto">
            <a:xfrm>
              <a:off x="0" y="461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2">
                    <a:gamma/>
                    <a:shade val="5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机器好即水平高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0" y="797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2">
                    <a:gamma/>
                    <a:shade val="69804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检验结果互相矛盾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0" y="1140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2">
                    <a:gamma/>
                    <a:shade val="5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pPr algn="ctr" eaLnBrk="0" hangingPunct="0">
                <a:spcBef>
                  <a:spcPts val="12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检验结果与临床不符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eaLnBrk="0" hangingPunct="0">
                <a:buFont typeface="Wingdings" pitchFamily="2" charset="2"/>
                <a:buNone/>
                <a:defRPr/>
              </a:pPr>
              <a:endParaRPr lang="en-US" altLang="zh-CN" sz="1600" b="1" dirty="0">
                <a:solidFill>
                  <a:srgbClr val="F8F8F8"/>
                </a:solidFill>
              </a:endParaRPr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>
              <a:off x="0" y="1469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2">
                    <a:gamma/>
                    <a:shade val="69804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检验项目多方法多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eaLnBrk="0" hangingPunct="0">
                <a:buFont typeface="Wingdings" pitchFamily="2" charset="2"/>
                <a:buNone/>
                <a:defRPr/>
              </a:pPr>
              <a:endParaRPr lang="en-US" altLang="zh-CN" sz="1600" b="1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8197" name="Group 15"/>
          <p:cNvGrpSpPr>
            <a:grpSpLocks/>
          </p:cNvGrpSpPr>
          <p:nvPr/>
        </p:nvGrpSpPr>
        <p:grpSpPr bwMode="auto">
          <a:xfrm>
            <a:off x="4643438" y="1628775"/>
            <a:ext cx="3262312" cy="4897438"/>
            <a:chOff x="0" y="0"/>
            <a:chExt cx="2055" cy="1886"/>
          </a:xfrm>
        </p:grpSpPr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1720" y="0"/>
              <a:ext cx="49" cy="1858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213" y="5"/>
              <a:ext cx="59" cy="1881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8" name="AutoShape 18"/>
            <p:cNvSpPr>
              <a:spLocks noChangeArrowheads="1"/>
            </p:cNvSpPr>
            <p:nvPr/>
          </p:nvSpPr>
          <p:spPr bwMode="auto">
            <a:xfrm>
              <a:off x="0" y="111"/>
              <a:ext cx="2010" cy="19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没有技术含量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eaLnBrk="0" hangingPunct="0">
                <a:buFont typeface="Wingdings" pitchFamily="2" charset="2"/>
                <a:buNone/>
                <a:defRPr/>
              </a:pP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39" name="AutoShape 19"/>
            <p:cNvSpPr>
              <a:spLocks noChangeArrowheads="1"/>
            </p:cNvSpPr>
            <p:nvPr/>
          </p:nvSpPr>
          <p:spPr bwMode="auto">
            <a:xfrm>
              <a:off x="30" y="388"/>
              <a:ext cx="2010" cy="19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不需要人才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>
              <a:off x="30" y="693"/>
              <a:ext cx="2010" cy="19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没知识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30" y="971"/>
              <a:ext cx="2010" cy="19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没水平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5142" name="AutoShape 22"/>
            <p:cNvSpPr>
              <a:spLocks noChangeArrowheads="1"/>
            </p:cNvSpPr>
            <p:nvPr/>
          </p:nvSpPr>
          <p:spPr bwMode="auto">
            <a:xfrm>
              <a:off x="45" y="1248"/>
              <a:ext cx="2010" cy="19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习惯性选项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sp>
        <p:nvSpPr>
          <p:cNvPr id="8198" name="Rectangle 23"/>
          <p:cNvSpPr>
            <a:spLocks noChangeArrowheads="1"/>
          </p:cNvSpPr>
          <p:nvPr/>
        </p:nvSpPr>
        <p:spPr bwMode="auto">
          <a:xfrm>
            <a:off x="2008188" y="5710238"/>
            <a:ext cx="1365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</a:rPr>
              <a:t>Contents 1</a:t>
            </a:r>
          </a:p>
        </p:txBody>
      </p:sp>
      <p:sp>
        <p:nvSpPr>
          <p:cNvPr id="25" name="AutoShape 13"/>
          <p:cNvSpPr>
            <a:spLocks noChangeArrowheads="1"/>
          </p:cNvSpPr>
          <p:nvPr/>
        </p:nvSpPr>
        <p:spPr bwMode="auto">
          <a:xfrm>
            <a:off x="1116013" y="5557838"/>
            <a:ext cx="3106737" cy="534987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>
                  <a:gamma/>
                  <a:shade val="6980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zh-CN" altLang="en-US" sz="1600" b="1" dirty="0">
                <a:solidFill>
                  <a:srgbClr val="F8F8F8"/>
                </a:solidFill>
              </a:rPr>
              <a:t>。。。</a:t>
            </a:r>
            <a:endParaRPr lang="en-US" altLang="zh-CN" sz="1600" b="1" dirty="0">
              <a:solidFill>
                <a:srgbClr val="F8F8F8"/>
              </a:solidFill>
            </a:endParaRPr>
          </a:p>
        </p:txBody>
      </p:sp>
      <p:sp>
        <p:nvSpPr>
          <p:cNvPr id="26" name="AutoShape 22"/>
          <p:cNvSpPr>
            <a:spLocks noChangeArrowheads="1"/>
          </p:cNvSpPr>
          <p:nvPr/>
        </p:nvSpPr>
        <p:spPr bwMode="auto">
          <a:xfrm>
            <a:off x="4716463" y="5589588"/>
            <a:ext cx="3190875" cy="503237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en-US" altLang="zh-CN" sz="1600" b="1" dirty="0">
                <a:solidFill>
                  <a:srgbClr val="F8F8F8"/>
                </a:solidFill>
              </a:rPr>
              <a:t> </a:t>
            </a:r>
            <a:r>
              <a:rPr lang="zh-CN" altLang="en-US" sz="1600" b="1" dirty="0">
                <a:solidFill>
                  <a:srgbClr val="F8F8F8"/>
                </a:solidFill>
              </a:rPr>
              <a:t>。。。</a:t>
            </a:r>
            <a:endParaRPr lang="en-US" altLang="zh-CN" sz="1600" b="1" dirty="0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2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改变这种状态的关键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060848"/>
            <a:ext cx="8229600" cy="3949899"/>
          </a:xfrm>
        </p:spPr>
        <p:txBody>
          <a:bodyPr/>
          <a:lstStyle/>
          <a:p>
            <a:r>
              <a:rPr lang="zh-CN" altLang="en-US" dirty="0" smtClean="0"/>
              <a:t>知识体系完整</a:t>
            </a:r>
            <a:endParaRPr lang="en-US" altLang="zh-CN" dirty="0" smtClean="0"/>
          </a:p>
          <a:p>
            <a:r>
              <a:rPr lang="zh-CN" altLang="en-US" dirty="0"/>
              <a:t>经验</a:t>
            </a:r>
            <a:r>
              <a:rPr lang="zh-CN" altLang="en-US" dirty="0" smtClean="0"/>
              <a:t>积累与传承</a:t>
            </a:r>
            <a:endParaRPr lang="en-US" altLang="zh-CN" dirty="0" smtClean="0"/>
          </a:p>
          <a:p>
            <a:r>
              <a:rPr lang="zh-CN" altLang="en-US" dirty="0" smtClean="0"/>
              <a:t>知识服务的载体：体现方式？</a:t>
            </a:r>
            <a:endParaRPr lang="en-US" altLang="zh-CN" dirty="0" smtClean="0"/>
          </a:p>
          <a:p>
            <a:r>
              <a:rPr lang="zh-CN" altLang="en-US" dirty="0" smtClean="0"/>
              <a:t>人才：如何培养</a:t>
            </a:r>
            <a:r>
              <a:rPr lang="en-US" altLang="zh-CN" dirty="0" smtClean="0"/>
              <a:t>?</a:t>
            </a:r>
            <a:r>
              <a:rPr lang="zh-CN" altLang="en-US" dirty="0" smtClean="0"/>
              <a:t>成为什么样的专业人员？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20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检验医学知识体系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71600" y="1600200"/>
            <a:ext cx="35242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一</a:t>
            </a:r>
            <a:r>
              <a:rPr lang="en-US" altLang="zh-CN" dirty="0"/>
              <a:t>.</a:t>
            </a:r>
            <a:r>
              <a:rPr lang="zh-CN" altLang="en-US" dirty="0"/>
              <a:t>检验</a:t>
            </a:r>
            <a:r>
              <a:rPr lang="zh-CN" altLang="en-US" dirty="0" smtClean="0"/>
              <a:t>结果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/>
              <a:t>精密度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/>
              <a:t>及时性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 smtClean="0"/>
              <a:t>准确度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        </a:t>
            </a:r>
          </a:p>
          <a:p>
            <a:pPr marL="0" indent="0">
              <a:buNone/>
            </a:pPr>
            <a:r>
              <a:rPr lang="zh-CN" altLang="en-US" dirty="0"/>
              <a:t>二</a:t>
            </a:r>
            <a:r>
              <a:rPr lang="en-US" altLang="zh-CN" dirty="0"/>
              <a:t>.</a:t>
            </a:r>
            <a:r>
              <a:rPr lang="zh-CN" altLang="en-US" dirty="0"/>
              <a:t>结果解释：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/>
              <a:t>精：深入、细致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dirty="0"/>
              <a:t>准：病情符合</a:t>
            </a:r>
            <a:r>
              <a:rPr lang="zh-CN" altLang="en-US" dirty="0" smtClean="0"/>
              <a:t>程度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25065" y="1196752"/>
            <a:ext cx="4244280" cy="39212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900" dirty="0"/>
              <a:t>1.</a:t>
            </a:r>
            <a:r>
              <a:rPr lang="zh-CN" altLang="en-US" sz="1900" dirty="0"/>
              <a:t>工具：仪器、试剂</a:t>
            </a:r>
            <a:endParaRPr lang="en-US" altLang="zh-CN" sz="1900" dirty="0"/>
          </a:p>
          <a:p>
            <a:pPr marL="0" indent="0">
              <a:buNone/>
            </a:pPr>
            <a:r>
              <a:rPr lang="en-US" altLang="zh-CN" sz="1900" dirty="0"/>
              <a:t>2.</a:t>
            </a:r>
            <a:r>
              <a:rPr lang="zh-CN" altLang="en-US" sz="1900" dirty="0"/>
              <a:t>技术：标本、操作</a:t>
            </a:r>
            <a:r>
              <a:rPr lang="en-US" altLang="zh-CN" sz="1900" dirty="0"/>
              <a:t>SOP</a:t>
            </a:r>
            <a:r>
              <a:rPr lang="zh-CN" altLang="en-US" sz="1900" dirty="0"/>
              <a:t>、能力培训</a:t>
            </a:r>
            <a:endParaRPr lang="en-US" altLang="zh-CN" sz="1900" dirty="0"/>
          </a:p>
          <a:p>
            <a:pPr marL="0" indent="0">
              <a:buNone/>
            </a:pPr>
            <a:r>
              <a:rPr lang="en-US" altLang="zh-CN" sz="1900" dirty="0"/>
              <a:t>3.</a:t>
            </a:r>
            <a:r>
              <a:rPr lang="zh-CN" altLang="en-US" sz="1900" dirty="0"/>
              <a:t>管理</a:t>
            </a:r>
            <a:r>
              <a:rPr lang="en-US" altLang="zh-CN" sz="1900" dirty="0"/>
              <a:t>:  </a:t>
            </a:r>
            <a:r>
              <a:rPr lang="en-US" altLang="zh-CN" sz="1900" dirty="0" smtClean="0"/>
              <a:t> </a:t>
            </a:r>
            <a:r>
              <a:rPr lang="zh-CN" altLang="en-US" sz="1900" dirty="0" smtClean="0"/>
              <a:t>管理</a:t>
            </a:r>
            <a:r>
              <a:rPr lang="zh-CN" altLang="en-US" sz="1900" dirty="0"/>
              <a:t>体系、信息系统</a:t>
            </a:r>
          </a:p>
          <a:p>
            <a:pPr marL="0" indent="0">
              <a:buNone/>
            </a:pPr>
            <a:r>
              <a:rPr lang="en-US" altLang="zh-CN" sz="1900" dirty="0"/>
              <a:t>4.</a:t>
            </a:r>
            <a:r>
              <a:rPr lang="zh-CN" altLang="en-US" sz="1900" dirty="0"/>
              <a:t>方法：目测        定性        半定量     定量（相对定量）</a:t>
            </a:r>
            <a:r>
              <a:rPr lang="zh-CN" altLang="en-US" sz="1900" dirty="0">
                <a:solidFill>
                  <a:srgbClr val="FF0000"/>
                </a:solidFill>
              </a:rPr>
              <a:t> </a:t>
            </a:r>
            <a:r>
              <a:rPr lang="zh-CN" altLang="en-US" sz="1900" dirty="0"/>
              <a:t>定量</a:t>
            </a:r>
            <a:endParaRPr lang="en-US" altLang="zh-CN" sz="1900" dirty="0"/>
          </a:p>
          <a:p>
            <a:pPr marL="0" indent="0">
              <a:buNone/>
            </a:pPr>
            <a:r>
              <a:rPr lang="en-US" altLang="zh-CN" sz="1900" dirty="0" smtClean="0"/>
              <a:t>5</a:t>
            </a:r>
            <a:r>
              <a:rPr lang="en-US" altLang="zh-CN" sz="1900" dirty="0"/>
              <a:t>.</a:t>
            </a:r>
            <a:r>
              <a:rPr lang="zh-CN" altLang="en-US" sz="1900" dirty="0"/>
              <a:t>规则的选择 </a:t>
            </a:r>
            <a:r>
              <a:rPr lang="zh-CN" altLang="en-US" sz="1900" dirty="0" smtClean="0"/>
              <a:t>： </a:t>
            </a:r>
            <a:r>
              <a:rPr lang="en-US" altLang="zh-CN" sz="1900" dirty="0"/>
              <a:t>SD  CV   Westgard</a:t>
            </a:r>
            <a:r>
              <a:rPr lang="zh-CN" altLang="en-US" sz="1900" dirty="0"/>
              <a:t>多</a:t>
            </a:r>
            <a:r>
              <a:rPr lang="zh-CN" altLang="en-US" sz="1900" dirty="0" smtClean="0"/>
              <a:t>规</a:t>
            </a:r>
            <a:endParaRPr lang="en-US" altLang="zh-CN" sz="1900" dirty="0" smtClean="0"/>
          </a:p>
          <a:p>
            <a:pPr marL="0" indent="0">
              <a:buNone/>
            </a:pPr>
            <a:r>
              <a:rPr lang="en-US" altLang="zh-CN" sz="1900" dirty="0"/>
              <a:t> </a:t>
            </a:r>
            <a:r>
              <a:rPr lang="en-US" altLang="zh-CN" sz="1900" dirty="0" smtClean="0"/>
              <a:t>                 </a:t>
            </a:r>
            <a:r>
              <a:rPr lang="zh-CN" altLang="en-US" sz="1900" dirty="0" smtClean="0"/>
              <a:t>则</a:t>
            </a:r>
            <a:r>
              <a:rPr lang="en-US" altLang="zh-CN" sz="1900" dirty="0" smtClean="0"/>
              <a:t>6</a:t>
            </a:r>
            <a:r>
              <a:rPr lang="zh-CN" altLang="zh-CN" sz="1900" dirty="0"/>
              <a:t>σ</a:t>
            </a:r>
            <a:r>
              <a:rPr lang="zh-CN" altLang="en-US" sz="1900" dirty="0"/>
              <a:t>质量标准</a:t>
            </a:r>
            <a:endParaRPr lang="en-US" altLang="zh-CN" sz="1900" dirty="0"/>
          </a:p>
          <a:p>
            <a:pPr marL="0" indent="0">
              <a:buNone/>
            </a:pPr>
            <a:r>
              <a:rPr lang="en-US" altLang="zh-CN" sz="1900" dirty="0" smtClean="0"/>
              <a:t>6</a:t>
            </a:r>
            <a:r>
              <a:rPr lang="en-US" altLang="zh-CN" sz="1900" dirty="0"/>
              <a:t>.</a:t>
            </a:r>
            <a:r>
              <a:rPr lang="zh-CN" altLang="en-US" sz="1900" dirty="0">
                <a:solidFill>
                  <a:srgbClr val="FF0000"/>
                </a:solidFill>
              </a:rPr>
              <a:t>溯源</a:t>
            </a:r>
            <a:r>
              <a:rPr lang="zh-CN" altLang="en-US" sz="1900" dirty="0"/>
              <a:t>：现状：各生产厂家？</a:t>
            </a:r>
            <a:endParaRPr lang="en-US" altLang="zh-CN" sz="1900" dirty="0"/>
          </a:p>
          <a:p>
            <a:pPr marL="0" indent="0">
              <a:buNone/>
            </a:pPr>
            <a:r>
              <a:rPr lang="zh-CN" altLang="en-US" sz="1900" dirty="0"/>
              <a:t>                              国内统一评价标准</a:t>
            </a:r>
            <a:r>
              <a:rPr lang="en-US" altLang="zh-CN" sz="1900" dirty="0"/>
              <a:t> </a:t>
            </a:r>
            <a:r>
              <a:rPr lang="zh-CN" altLang="en-US" sz="1900" dirty="0" smtClean="0"/>
              <a:t>？      </a:t>
            </a:r>
            <a:endParaRPr lang="en-US" altLang="zh-CN" sz="1900" dirty="0" smtClean="0"/>
          </a:p>
          <a:p>
            <a:pPr marL="0" indent="0">
              <a:buNone/>
            </a:pPr>
            <a:r>
              <a:rPr lang="en-US" altLang="zh-CN" sz="1900" dirty="0"/>
              <a:t> </a:t>
            </a:r>
            <a:r>
              <a:rPr lang="en-US" altLang="zh-CN" sz="1900" dirty="0" smtClean="0"/>
              <a:t>                             </a:t>
            </a:r>
            <a:r>
              <a:rPr lang="zh-CN" altLang="en-US" sz="1900" dirty="0" smtClean="0"/>
              <a:t>参考系统？                   </a:t>
            </a:r>
            <a:endParaRPr lang="zh-CN" altLang="en-US" dirty="0"/>
          </a:p>
        </p:txBody>
      </p:sp>
      <p:sp>
        <p:nvSpPr>
          <p:cNvPr id="5" name="右大括号 4"/>
          <p:cNvSpPr/>
          <p:nvPr/>
        </p:nvSpPr>
        <p:spPr>
          <a:xfrm>
            <a:off x="3131840" y="1628800"/>
            <a:ext cx="1224136" cy="187220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65178" y="4157488"/>
            <a:ext cx="4438407" cy="2643754"/>
          </a:xfrm>
          <a:custGeom>
            <a:avLst/>
            <a:gdLst>
              <a:gd name="connsiteX0" fmla="*/ 263485 w 4438407"/>
              <a:gd name="connsiteY0" fmla="*/ 657400 h 2643754"/>
              <a:gd name="connsiteX1" fmla="*/ 377785 w 4438407"/>
              <a:gd name="connsiteY1" fmla="*/ 43037 h 2643754"/>
              <a:gd name="connsiteX2" fmla="*/ 3892510 w 4438407"/>
              <a:gd name="connsiteY2" fmla="*/ 214487 h 2643754"/>
              <a:gd name="connsiteX3" fmla="*/ 4249697 w 4438407"/>
              <a:gd name="connsiteY3" fmla="*/ 1514650 h 2643754"/>
              <a:gd name="connsiteX4" fmla="*/ 2106572 w 4438407"/>
              <a:gd name="connsiteY4" fmla="*/ 1871837 h 2643754"/>
              <a:gd name="connsiteX5" fmla="*/ 1777960 w 4438407"/>
              <a:gd name="connsiteY5" fmla="*/ 2371900 h 2643754"/>
              <a:gd name="connsiteX6" fmla="*/ 1777960 w 4438407"/>
              <a:gd name="connsiteY6" fmla="*/ 2371900 h 2643754"/>
              <a:gd name="connsiteX7" fmla="*/ 2092285 w 4438407"/>
              <a:gd name="connsiteY7" fmla="*/ 2386187 h 2643754"/>
              <a:gd name="connsiteX8" fmla="*/ 1735097 w 4438407"/>
              <a:gd name="connsiteY8" fmla="*/ 2643362 h 2643754"/>
              <a:gd name="connsiteX9" fmla="*/ 1406485 w 4438407"/>
              <a:gd name="connsiteY9" fmla="*/ 2443337 h 2643754"/>
              <a:gd name="connsiteX10" fmla="*/ 1820822 w 4438407"/>
              <a:gd name="connsiteY10" fmla="*/ 2386187 h 2643754"/>
              <a:gd name="connsiteX11" fmla="*/ 1777960 w 4438407"/>
              <a:gd name="connsiteY11" fmla="*/ 2386187 h 264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38407" h="2643754">
                <a:moveTo>
                  <a:pt x="263485" y="657400"/>
                </a:moveTo>
                <a:cubicBezTo>
                  <a:pt x="18216" y="387128"/>
                  <a:pt x="-227052" y="116856"/>
                  <a:pt x="377785" y="43037"/>
                </a:cubicBezTo>
                <a:cubicBezTo>
                  <a:pt x="982622" y="-30782"/>
                  <a:pt x="3247191" y="-30782"/>
                  <a:pt x="3892510" y="214487"/>
                </a:cubicBezTo>
                <a:cubicBezTo>
                  <a:pt x="4537829" y="459756"/>
                  <a:pt x="4547353" y="1238425"/>
                  <a:pt x="4249697" y="1514650"/>
                </a:cubicBezTo>
                <a:cubicBezTo>
                  <a:pt x="3952041" y="1790875"/>
                  <a:pt x="2518528" y="1728962"/>
                  <a:pt x="2106572" y="1871837"/>
                </a:cubicBezTo>
                <a:cubicBezTo>
                  <a:pt x="1694616" y="2014712"/>
                  <a:pt x="1777960" y="2371900"/>
                  <a:pt x="1777960" y="2371900"/>
                </a:cubicBezTo>
                <a:lnTo>
                  <a:pt x="1777960" y="2371900"/>
                </a:lnTo>
                <a:cubicBezTo>
                  <a:pt x="1830347" y="2374281"/>
                  <a:pt x="2099429" y="2340943"/>
                  <a:pt x="2092285" y="2386187"/>
                </a:cubicBezTo>
                <a:cubicBezTo>
                  <a:pt x="2085141" y="2431431"/>
                  <a:pt x="1849397" y="2633837"/>
                  <a:pt x="1735097" y="2643362"/>
                </a:cubicBezTo>
                <a:cubicBezTo>
                  <a:pt x="1620797" y="2652887"/>
                  <a:pt x="1392198" y="2486199"/>
                  <a:pt x="1406485" y="2443337"/>
                </a:cubicBezTo>
                <a:cubicBezTo>
                  <a:pt x="1420772" y="2400475"/>
                  <a:pt x="1758910" y="2395712"/>
                  <a:pt x="1820822" y="2386187"/>
                </a:cubicBezTo>
                <a:cubicBezTo>
                  <a:pt x="1882735" y="2376662"/>
                  <a:pt x="1830347" y="2381424"/>
                  <a:pt x="1777960" y="238618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7025" y="4325203"/>
            <a:ext cx="3240360" cy="230832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技术</a:t>
            </a:r>
            <a:r>
              <a:rPr lang="zh-CN" altLang="en-US" sz="3600" dirty="0" smtClean="0"/>
              <a:t>服务能力 ？</a:t>
            </a:r>
            <a:endParaRPr lang="en-US" altLang="zh-CN" sz="3600" dirty="0" smtClean="0"/>
          </a:p>
          <a:p>
            <a:r>
              <a:rPr lang="zh-CN" altLang="en-US" sz="3600" dirty="0" smtClean="0"/>
              <a:t>知识服务能力 ？</a:t>
            </a:r>
            <a:endParaRPr lang="en-US" altLang="zh-CN" sz="3600" dirty="0" smtClean="0"/>
          </a:p>
          <a:p>
            <a:r>
              <a:rPr lang="zh-CN" altLang="en-US" sz="3600" dirty="0" smtClean="0"/>
              <a:t>体现方式？</a:t>
            </a:r>
            <a:endParaRPr lang="en-US" altLang="zh-CN" sz="3600" dirty="0" smtClean="0"/>
          </a:p>
          <a:p>
            <a:r>
              <a:rPr lang="zh-CN" altLang="en-US" sz="3600" dirty="0" smtClean="0"/>
              <a:t>人员状态？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6852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3"/>
          <p:cNvGrpSpPr>
            <a:grpSpLocks/>
          </p:cNvGrpSpPr>
          <p:nvPr/>
        </p:nvGrpSpPr>
        <p:grpSpPr bwMode="auto">
          <a:xfrm>
            <a:off x="214313" y="1143000"/>
            <a:ext cx="8672512" cy="5580063"/>
            <a:chOff x="13" y="1064"/>
            <a:chExt cx="5222" cy="2604"/>
          </a:xfrm>
        </p:grpSpPr>
        <p:sp>
          <p:nvSpPr>
            <p:cNvPr id="83972" name="AutoShape 4"/>
            <p:cNvSpPr>
              <a:spLocks noChangeArrowheads="1"/>
            </p:cNvSpPr>
            <p:nvPr/>
          </p:nvSpPr>
          <p:spPr bwMode="gray">
            <a:xfrm>
              <a:off x="3459" y="1728"/>
              <a:ext cx="1776" cy="1825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</a:endParaRPr>
            </a:p>
          </p:txBody>
        </p:sp>
        <p:sp>
          <p:nvSpPr>
            <p:cNvPr id="83973" name="AutoShape 5"/>
            <p:cNvSpPr>
              <a:spLocks noChangeArrowheads="1"/>
            </p:cNvSpPr>
            <p:nvPr/>
          </p:nvSpPr>
          <p:spPr bwMode="gray">
            <a:xfrm>
              <a:off x="1854" y="1728"/>
              <a:ext cx="1872" cy="1825"/>
            </a:xfrm>
            <a:prstGeom prst="chevron">
              <a:avLst>
                <a:gd name="adj" fmla="val 18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</a:endParaRPr>
            </a:p>
          </p:txBody>
        </p:sp>
        <p:sp>
          <p:nvSpPr>
            <p:cNvPr id="83974" name="AutoShape 6"/>
            <p:cNvSpPr>
              <a:spLocks noChangeArrowheads="1"/>
            </p:cNvSpPr>
            <p:nvPr/>
          </p:nvSpPr>
          <p:spPr bwMode="gray">
            <a:xfrm>
              <a:off x="13" y="1764"/>
              <a:ext cx="2168" cy="190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不正确的项目申请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饮食及食物影响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标本采集时间不当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采血管选择错误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标本标记错误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样本凝集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样本污染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不完整的样本信息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标本运送条件不当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样本编号错误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样本不正确的处理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</a:rPr>
                <a:t>样本保存不当</a:t>
              </a:r>
              <a:endParaRPr lang="en-US" altLang="zh-CN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83975" name="AutoShape 7"/>
            <p:cNvSpPr>
              <a:spLocks noChangeArrowheads="1"/>
            </p:cNvSpPr>
            <p:nvPr/>
          </p:nvSpPr>
          <p:spPr bwMode="gray">
            <a:xfrm>
              <a:off x="316" y="1064"/>
              <a:ext cx="1296" cy="49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rPr>
                <a:t>分析前</a:t>
              </a:r>
              <a:endPara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83976" name="AutoShape 8"/>
            <p:cNvSpPr>
              <a:spLocks noChangeArrowheads="1"/>
            </p:cNvSpPr>
            <p:nvPr/>
          </p:nvSpPr>
          <p:spPr bwMode="gray">
            <a:xfrm>
              <a:off x="1921" y="1064"/>
              <a:ext cx="1296" cy="49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rPr>
                <a:t>分析中</a:t>
              </a:r>
              <a:endPara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83977" name="AutoShape 9"/>
            <p:cNvSpPr>
              <a:spLocks noChangeArrowheads="1"/>
            </p:cNvSpPr>
            <p:nvPr/>
          </p:nvSpPr>
          <p:spPr bwMode="gray">
            <a:xfrm>
              <a:off x="3525" y="1064"/>
              <a:ext cx="1296" cy="49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rPr>
                <a:t>分析后</a:t>
              </a:r>
              <a:endPara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51275" y="2706688"/>
            <a:ext cx="1906588" cy="173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86188" y="2643188"/>
            <a:ext cx="2232025" cy="3162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方法的选择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仪器的评价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仪器的校准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试剂的质量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人员培训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操作流程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室内质控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室间质评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dirty="0">
                <a:solidFill>
                  <a:schemeClr val="bg1"/>
                </a:solidFill>
              </a:rPr>
              <a:t>报告的审核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</a:rPr>
              <a:t>。。。</a:t>
            </a:r>
            <a:endParaRPr lang="en-US" altLang="zh-CN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4248" y="3140968"/>
            <a:ext cx="1491668" cy="1581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？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44427" y="260648"/>
            <a:ext cx="8229600" cy="1143000"/>
          </a:xfrm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+mn-cs"/>
              </a:rPr>
              <a:t>知识体系完整的重要性</a:t>
            </a:r>
            <a:endParaRPr lang="en-US" altLang="zh-CN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82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250825" y="1484313"/>
            <a:ext cx="3457575" cy="43021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sp>
        <p:nvSpPr>
          <p:cNvPr id="1028" name="Line 3"/>
          <p:cNvSpPr>
            <a:spLocks noChangeShapeType="1"/>
          </p:cNvSpPr>
          <p:nvPr/>
        </p:nvSpPr>
        <p:spPr bwMode="auto">
          <a:xfrm flipH="1">
            <a:off x="3643313" y="4797425"/>
            <a:ext cx="2944812" cy="10604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9" name="Line 4"/>
          <p:cNvSpPr>
            <a:spLocks noChangeShapeType="1"/>
          </p:cNvSpPr>
          <p:nvPr/>
        </p:nvSpPr>
        <p:spPr bwMode="black">
          <a:xfrm flipH="1" flipV="1">
            <a:off x="3708400" y="1484313"/>
            <a:ext cx="2663825" cy="649287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0" name="Oval 8"/>
          <p:cNvSpPr>
            <a:spLocks noChangeArrowheads="1"/>
          </p:cNvSpPr>
          <p:nvPr/>
        </p:nvSpPr>
        <p:spPr bwMode="gray">
          <a:xfrm>
            <a:off x="6715125" y="6000750"/>
            <a:ext cx="500063" cy="5000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grpSp>
        <p:nvGrpSpPr>
          <p:cNvPr id="1031" name="Group 10"/>
          <p:cNvGrpSpPr>
            <a:grpSpLocks/>
          </p:cNvGrpSpPr>
          <p:nvPr/>
        </p:nvGrpSpPr>
        <p:grpSpPr bwMode="auto">
          <a:xfrm rot="-4097560">
            <a:off x="3695700" y="2601913"/>
            <a:ext cx="2547937" cy="617538"/>
            <a:chOff x="2532" y="1051"/>
            <a:chExt cx="893" cy="246"/>
          </a:xfrm>
        </p:grpSpPr>
        <p:grpSp>
          <p:nvGrpSpPr>
            <p:cNvPr id="1040" name="Group 11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46" name="AutoShape 1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7" name="AutoShape 1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8" name="AutoShape 1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9" name="AutoShape 1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041" name="Group 16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42" name="AutoShape 1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3" name="AutoShape 1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4" name="AutoShape 1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045" name="AutoShape 2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1032" name="Rectangle 29"/>
          <p:cNvSpPr>
            <a:spLocks noChangeArrowheads="1"/>
          </p:cNvSpPr>
          <p:nvPr/>
        </p:nvSpPr>
        <p:spPr bwMode="auto">
          <a:xfrm>
            <a:off x="428625" y="1714500"/>
            <a:ext cx="3178175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zh-CN" altLang="en-US" sz="2400">
                <a:latin typeface="Calibri" pitchFamily="34" charset="0"/>
              </a:rPr>
              <a:t>疾病诊疗信息</a:t>
            </a:r>
            <a:endParaRPr lang="en-US" altLang="zh-CN" sz="240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sz="2400">
                <a:latin typeface="Calibri" pitchFamily="34" charset="0"/>
              </a:rPr>
              <a:t>数据结果反应的病理变化及程度</a:t>
            </a:r>
            <a:endParaRPr lang="en-US" altLang="zh-CN" sz="2400">
              <a:latin typeface="Calibri" pitchFamily="34" charset="0"/>
            </a:endParaRPr>
          </a:p>
          <a:p>
            <a:pPr eaLnBrk="1" hangingPunct="1"/>
            <a:endParaRPr lang="en-US" altLang="zh-CN" sz="240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sz="2400">
                <a:latin typeface="Calibri" pitchFamily="34" charset="0"/>
              </a:rPr>
              <a:t>检验项目之间的相互关系及影响 </a:t>
            </a:r>
            <a:endParaRPr lang="en-US" altLang="zh-CN" sz="240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zh-CN" altLang="en-US" sz="2400">
                <a:latin typeface="Calibri" pitchFamily="34" charset="0"/>
              </a:rPr>
              <a:t>检验结果的干扰因素</a:t>
            </a:r>
            <a:endParaRPr lang="en-US" altLang="zh-CN" sz="240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>
              <a:latin typeface="Calibri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zh-CN" altLang="en-US" sz="2400">
                <a:latin typeface="Calibri" pitchFamily="34" charset="0"/>
              </a:rPr>
              <a:t>结果与临床的符合状态</a:t>
            </a:r>
            <a:endParaRPr lang="en-US" altLang="zh-CN" sz="2400">
              <a:latin typeface="Calibri" pitchFamily="34" charset="0"/>
            </a:endParaRPr>
          </a:p>
        </p:txBody>
      </p:sp>
      <p:sp>
        <p:nvSpPr>
          <p:cNvPr id="1033" name="标题 1"/>
          <p:cNvSpPr>
            <a:spLocks noGrp="1"/>
          </p:cNvSpPr>
          <p:nvPr>
            <p:ph type="title"/>
          </p:nvPr>
        </p:nvSpPr>
        <p:spPr>
          <a:xfrm>
            <a:off x="500063" y="857250"/>
            <a:ext cx="8229600" cy="5000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ts val="3400"/>
              </a:lnSpc>
              <a:spcAft>
                <a:spcPts val="0"/>
              </a:spcAft>
              <a:defRPr/>
            </a:pPr>
            <a:r>
              <a:rPr lang="zh-CN" altLang="en-US" sz="4900" b="1" dirty="0" smtClean="0">
                <a:latin typeface="微软雅黑" pitchFamily="34" charset="-122"/>
                <a:ea typeface="微软雅黑" pitchFamily="34" charset="-122"/>
              </a:rPr>
              <a:t>结 果 审 核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4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" name="Oval 8"/>
          <p:cNvSpPr>
            <a:spLocks noChangeArrowheads="1"/>
          </p:cNvSpPr>
          <p:nvPr/>
        </p:nvSpPr>
        <p:spPr bwMode="gray">
          <a:xfrm>
            <a:off x="6156325" y="2708275"/>
            <a:ext cx="431800" cy="4333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sp>
        <p:nvSpPr>
          <p:cNvPr id="1035" name="Oval 8"/>
          <p:cNvSpPr>
            <a:spLocks noChangeArrowheads="1"/>
          </p:cNvSpPr>
          <p:nvPr/>
        </p:nvSpPr>
        <p:spPr bwMode="gray">
          <a:xfrm>
            <a:off x="5219700" y="3141663"/>
            <a:ext cx="431800" cy="4333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1026" name="图表 11"/>
          <p:cNvGraphicFramePr>
            <a:graphicFrameLocks/>
          </p:cNvGraphicFramePr>
          <p:nvPr/>
        </p:nvGraphicFramePr>
        <p:xfrm>
          <a:off x="4233863" y="1649413"/>
          <a:ext cx="4710112" cy="420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r:id="rId3" imgW="4712616" imgH="4206605" progId="Excel.Chart.8">
                  <p:embed/>
                </p:oleObj>
              </mc:Choice>
              <mc:Fallback>
                <p:oleObj r:id="rId3" imgW="4712616" imgH="4206605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863" y="1649413"/>
                        <a:ext cx="4710112" cy="420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4" name="Text Box 30"/>
          <p:cNvSpPr txBox="1">
            <a:spLocks noChangeArrowheads="1"/>
          </p:cNvSpPr>
          <p:nvPr/>
        </p:nvSpPr>
        <p:spPr bwMode="gray">
          <a:xfrm>
            <a:off x="6380750" y="2823319"/>
            <a:ext cx="107157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 </a:t>
            </a:r>
            <a:r>
              <a:rPr lang="zh-CN" alt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已完成</a:t>
            </a:r>
            <a:endParaRPr lang="en-US" altLang="zh-CN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7164288" y="2852936"/>
            <a:ext cx="19087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患者信息</a:t>
            </a:r>
            <a:endParaRPr lang="en-US" altLang="zh-CN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4355976" y="2852936"/>
            <a:ext cx="208823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未完成</a:t>
            </a:r>
            <a:endParaRPr lang="en-US" altLang="zh-CN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2555776" y="6156012"/>
            <a:ext cx="4680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检验医师队伍建设面临的挑战和机遇</a:t>
            </a:r>
          </a:p>
        </p:txBody>
      </p:sp>
    </p:spTree>
    <p:extLst>
      <p:ext uri="{BB962C8B-B14F-4D97-AF65-F5344CB8AC3E}">
        <p14:creationId xmlns:p14="http://schemas.microsoft.com/office/powerpoint/2010/main" val="113050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1473</Words>
  <Application>Microsoft Office PowerPoint</Application>
  <PresentationFormat>全屏显示(4:3)</PresentationFormat>
  <Paragraphs>266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Microsoft Excel 图表</vt:lpstr>
      <vt:lpstr>提高检验医学知识服务能力的重要性 </vt:lpstr>
      <vt:lpstr>检验结果临床应用状态 </vt:lpstr>
      <vt:lpstr>高专业水平的沟通 为什么药敏和医院药品不完全一致？ 为什么医院没有的药（甚至已经淘汰）还做药敏？ </vt:lpstr>
      <vt:lpstr> 新形势下医生需要检验科的支持 真正意义的沟通 </vt:lpstr>
      <vt:lpstr>患者、医生、管理者认可程度有偏见？</vt:lpstr>
      <vt:lpstr>改变这种状态的关键</vt:lpstr>
      <vt:lpstr>检验医学知识体系</vt:lpstr>
      <vt:lpstr>知识体系完整的重要性</vt:lpstr>
      <vt:lpstr>结 果 审 核   </vt:lpstr>
      <vt:lpstr>经验积累与传承 现有检验科工作状态与发展---前景？</vt:lpstr>
      <vt:lpstr>知识服务的载体：体现方式？ 以数据为主、互相分割、信息碎片化</vt:lpstr>
      <vt:lpstr>有效沟通</vt:lpstr>
      <vt:lpstr>迫切需要知识服务体现载体</vt:lpstr>
      <vt:lpstr>PowerPoint 演示文稿</vt:lpstr>
      <vt:lpstr>检验结果报告模式探讨</vt:lpstr>
      <vt:lpstr>一级：检测报告 </vt:lpstr>
      <vt:lpstr>   二级：直接诊断报告 </vt:lpstr>
      <vt:lpstr>三级：分项诊断报告</vt:lpstr>
      <vt:lpstr>PowerPoint 演示文稿</vt:lpstr>
      <vt:lpstr>四级：综合诊断报告 </vt:lpstr>
      <vt:lpstr>PowerPoint 演示文稿</vt:lpstr>
      <vt:lpstr>五级：动态变化报告 </vt:lpstr>
      <vt:lpstr>人     才 检验行业发展的根本</vt:lpstr>
      <vt:lpstr>检验医学人才的能力构成 </vt:lpstr>
      <vt:lpstr>临床能力培训 </vt:lpstr>
      <vt:lpstr>检验专科培训 </vt:lpstr>
      <vt:lpstr>综合能力培训 </vt:lpstr>
      <vt:lpstr>检验行业发展</vt:lpstr>
      <vt:lpstr>2014年   苏州   主题：开创检验行业特色专家平台   提升检验行业整体实力 2015年   郑州   主题： 聚焦医学发展热点    充实检验医学内涵 2016年   厦门   主题： 跨界开拓检验行业视野   系统提高检验诊断能力 </vt:lpstr>
      <vt:lpstr>2017年   西安    主题：加强人才能力培养  提高知识服务水平 </vt:lpstr>
      <vt:lpstr>PowerPoint 演示文稿</vt:lpstr>
      <vt:lpstr>中国医师协会检验医师分会 集体智慧、您的平台！ 我们一起为检验行业发展努力！  </vt:lpstr>
    </vt:vector>
  </TitlesOfParts>
  <Company>BJSJTH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知识服务能力是检验行业发展的关键  检验医师队伍的建设与发展</dc:title>
  <dc:creator>Owner</dc:creator>
  <cp:lastModifiedBy>Owner</cp:lastModifiedBy>
  <cp:revision>30</cp:revision>
  <dcterms:created xsi:type="dcterms:W3CDTF">2016-07-27T01:58:39Z</dcterms:created>
  <dcterms:modified xsi:type="dcterms:W3CDTF">2017-03-16T10:50:33Z</dcterms:modified>
</cp:coreProperties>
</file>