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gif" ContentType="image/gif"/>
  <Default Extension="wmf" ContentType="image/x-wmf"/>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76" r:id="rId4"/>
    <p:sldMasterId id="2147483688" r:id="rId5"/>
    <p:sldMasterId id="2147483700" r:id="rId6"/>
    <p:sldMasterId id="2147483712" r:id="rId7"/>
    <p:sldMasterId id="2147483724" r:id="rId8"/>
    <p:sldMasterId id="2147483736" r:id="rId9"/>
    <p:sldMasterId id="2147483748" r:id="rId10"/>
    <p:sldMasterId id="2147483760" r:id="rId11"/>
    <p:sldMasterId id="2147483772" r:id="rId12"/>
    <p:sldMasterId id="2147483784" r:id="rId13"/>
    <p:sldMasterId id="2147483796" r:id="rId14"/>
  </p:sldMasterIdLst>
  <p:notesMasterIdLst>
    <p:notesMasterId r:id="rId17"/>
  </p:notesMasterIdLst>
  <p:sldIdLst>
    <p:sldId id="872" r:id="rId15"/>
    <p:sldId id="811" r:id="rId16"/>
    <p:sldId id="430" r:id="rId18"/>
    <p:sldId id="258" r:id="rId19"/>
    <p:sldId id="289" r:id="rId20"/>
    <p:sldId id="812" r:id="rId21"/>
    <p:sldId id="759" r:id="rId22"/>
    <p:sldId id="298" r:id="rId23"/>
    <p:sldId id="406" r:id="rId24"/>
    <p:sldId id="395" r:id="rId25"/>
    <p:sldId id="394" r:id="rId26"/>
    <p:sldId id="265" r:id="rId27"/>
    <p:sldId id="310" r:id="rId28"/>
    <p:sldId id="664" r:id="rId29"/>
    <p:sldId id="358" r:id="rId30"/>
    <p:sldId id="284" r:id="rId31"/>
    <p:sldId id="266" r:id="rId32"/>
    <p:sldId id="328" r:id="rId33"/>
    <p:sldId id="366" r:id="rId34"/>
    <p:sldId id="350" r:id="rId35"/>
    <p:sldId id="355" r:id="rId36"/>
    <p:sldId id="378" r:id="rId37"/>
    <p:sldId id="354" r:id="rId38"/>
    <p:sldId id="356" r:id="rId39"/>
    <p:sldId id="360" r:id="rId40"/>
    <p:sldId id="361" r:id="rId41"/>
    <p:sldId id="362" r:id="rId42"/>
    <p:sldId id="365" r:id="rId43"/>
    <p:sldId id="300" r:id="rId44"/>
    <p:sldId id="609" r:id="rId45"/>
    <p:sldId id="611" r:id="rId46"/>
    <p:sldId id="612" r:id="rId47"/>
    <p:sldId id="427" r:id="rId48"/>
    <p:sldId id="763" r:id="rId49"/>
    <p:sldId id="367" r:id="rId50"/>
    <p:sldId id="413" r:id="rId51"/>
    <p:sldId id="536" r:id="rId52"/>
    <p:sldId id="414" r:id="rId53"/>
    <p:sldId id="415" r:id="rId54"/>
    <p:sldId id="814" r:id="rId55"/>
    <p:sldId id="368" r:id="rId56"/>
    <p:sldId id="383" r:id="rId57"/>
    <p:sldId id="392" r:id="rId58"/>
    <p:sldId id="393" r:id="rId59"/>
    <p:sldId id="765" r:id="rId60"/>
    <p:sldId id="376" r:id="rId61"/>
    <p:sldId id="416" r:id="rId62"/>
    <p:sldId id="933" r:id="rId63"/>
    <p:sldId id="934" r:id="rId64"/>
    <p:sldId id="417" r:id="rId65"/>
    <p:sldId id="418" r:id="rId66"/>
    <p:sldId id="419" r:id="rId67"/>
    <p:sldId id="421" r:id="rId68"/>
    <p:sldId id="425" r:id="rId69"/>
    <p:sldId id="422" r:id="rId70"/>
    <p:sldId id="815" r:id="rId71"/>
    <p:sldId id="377" r:id="rId72"/>
    <p:sldId id="420" r:id="rId73"/>
    <p:sldId id="426" r:id="rId74"/>
    <p:sldId id="294" r:id="rId75"/>
    <p:sldId id="870" r:id="rId76"/>
    <p:sldId id="326" r:id="rId77"/>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7CCD3"/>
    <a:srgbClr val="009900"/>
    <a:srgbClr val="0C86B6"/>
    <a:srgbClr val="269FD3"/>
    <a:srgbClr val="008000"/>
    <a:srgbClr val="A3FE7E"/>
    <a:srgbClr val="33CC33"/>
    <a:srgbClr val="CCCC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352" autoAdjust="0"/>
    <p:restoredTop sz="83308" autoAdjust="0"/>
  </p:normalViewPr>
  <p:slideViewPr>
    <p:cSldViewPr snapToGrid="0">
      <p:cViewPr>
        <p:scale>
          <a:sx n="73" d="100"/>
          <a:sy n="73" d="100"/>
        </p:scale>
        <p:origin x="-1392" y="-102"/>
      </p:cViewPr>
      <p:guideLst>
        <p:guide orient="horz" pos="2151"/>
        <p:guide pos="3792"/>
      </p:guideLst>
    </p:cSldViewPr>
  </p:slideViewPr>
  <p:notesTextViewPr>
    <p:cViewPr>
      <p:scale>
        <a:sx n="1" d="1"/>
        <a:sy n="1" d="1"/>
      </p:scale>
      <p:origin x="0" y="0"/>
    </p:cViewPr>
  </p:notesTextViewPr>
  <p:sorterViewPr>
    <p:cViewPr>
      <p:scale>
        <a:sx n="66" d="100"/>
        <a:sy n="66" d="100"/>
      </p:scale>
      <p:origin x="0" y="66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0" Type="http://schemas.openxmlformats.org/officeDocument/2006/relationships/tableStyles" Target="tableStyles.xml"/><Relationship Id="rId8" Type="http://schemas.openxmlformats.org/officeDocument/2006/relationships/slideMaster" Target="slideMasters/slideMaster7.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62.xml"/><Relationship Id="rId76" Type="http://schemas.openxmlformats.org/officeDocument/2006/relationships/slide" Target="slides/slide61.xml"/><Relationship Id="rId75" Type="http://schemas.openxmlformats.org/officeDocument/2006/relationships/slide" Target="slides/slide60.xml"/><Relationship Id="rId74" Type="http://schemas.openxmlformats.org/officeDocument/2006/relationships/slide" Target="slides/slide59.xml"/><Relationship Id="rId73" Type="http://schemas.openxmlformats.org/officeDocument/2006/relationships/slide" Target="slides/slide58.xml"/><Relationship Id="rId72" Type="http://schemas.openxmlformats.org/officeDocument/2006/relationships/slide" Target="slides/slide57.xml"/><Relationship Id="rId71" Type="http://schemas.openxmlformats.org/officeDocument/2006/relationships/slide" Target="slides/slide56.xml"/><Relationship Id="rId70" Type="http://schemas.openxmlformats.org/officeDocument/2006/relationships/slide" Target="slides/slide55.xml"/><Relationship Id="rId7" Type="http://schemas.openxmlformats.org/officeDocument/2006/relationships/slideMaster" Target="slideMasters/slideMaster6.xml"/><Relationship Id="rId69" Type="http://schemas.openxmlformats.org/officeDocument/2006/relationships/slide" Target="slides/slide54.xml"/><Relationship Id="rId68" Type="http://schemas.openxmlformats.org/officeDocument/2006/relationships/slide" Target="slides/slide53.xml"/><Relationship Id="rId67" Type="http://schemas.openxmlformats.org/officeDocument/2006/relationships/slide" Target="slides/slide52.xml"/><Relationship Id="rId66" Type="http://schemas.openxmlformats.org/officeDocument/2006/relationships/slide" Target="slides/slide51.xml"/><Relationship Id="rId65" Type="http://schemas.openxmlformats.org/officeDocument/2006/relationships/slide" Target="slides/slide50.xml"/><Relationship Id="rId64" Type="http://schemas.openxmlformats.org/officeDocument/2006/relationships/slide" Target="slides/slide49.xml"/><Relationship Id="rId63" Type="http://schemas.openxmlformats.org/officeDocument/2006/relationships/slide" Target="slides/slide48.xml"/><Relationship Id="rId62" Type="http://schemas.openxmlformats.org/officeDocument/2006/relationships/slide" Target="slides/slide47.xml"/><Relationship Id="rId61" Type="http://schemas.openxmlformats.org/officeDocument/2006/relationships/slide" Target="slides/slide46.xml"/><Relationship Id="rId60" Type="http://schemas.openxmlformats.org/officeDocument/2006/relationships/slide" Target="slides/slide45.xml"/><Relationship Id="rId6" Type="http://schemas.openxmlformats.org/officeDocument/2006/relationships/slideMaster" Target="slideMasters/slideMaster5.xml"/><Relationship Id="rId59" Type="http://schemas.openxmlformats.org/officeDocument/2006/relationships/slide" Target="slides/slide44.xml"/><Relationship Id="rId58" Type="http://schemas.openxmlformats.org/officeDocument/2006/relationships/slide" Target="slides/slide43.xml"/><Relationship Id="rId57" Type="http://schemas.openxmlformats.org/officeDocument/2006/relationships/slide" Target="slides/slide42.xml"/><Relationship Id="rId56" Type="http://schemas.openxmlformats.org/officeDocument/2006/relationships/slide" Target="slides/slide41.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slide" Target="slides/slide30.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slide" Target="slides/slide23.xml"/><Relationship Id="rId37" Type="http://schemas.openxmlformats.org/officeDocument/2006/relationships/slide" Target="slides/slide22.xml"/><Relationship Id="rId36" Type="http://schemas.openxmlformats.org/officeDocument/2006/relationships/slide" Target="slides/slide21.xml"/><Relationship Id="rId35" Type="http://schemas.openxmlformats.org/officeDocument/2006/relationships/slide" Target="slides/slide20.xml"/><Relationship Id="rId34" Type="http://schemas.openxmlformats.org/officeDocument/2006/relationships/slide" Target="slides/slide19.xml"/><Relationship Id="rId33" Type="http://schemas.openxmlformats.org/officeDocument/2006/relationships/slide" Target="slides/slide18.xml"/><Relationship Id="rId32" Type="http://schemas.openxmlformats.org/officeDocument/2006/relationships/slide" Target="slides/slide17.xml"/><Relationship Id="rId31" Type="http://schemas.openxmlformats.org/officeDocument/2006/relationships/slide" Target="slides/slide16.xml"/><Relationship Id="rId30" Type="http://schemas.openxmlformats.org/officeDocument/2006/relationships/slide" Target="slides/slide15.xml"/><Relationship Id="rId3" Type="http://schemas.openxmlformats.org/officeDocument/2006/relationships/slideMaster" Target="slideMasters/slideMaster2.xml"/><Relationship Id="rId29" Type="http://schemas.openxmlformats.org/officeDocument/2006/relationships/slide" Target="slides/slide14.xml"/><Relationship Id="rId28" Type="http://schemas.openxmlformats.org/officeDocument/2006/relationships/slide" Target="slides/slide13.xml"/><Relationship Id="rId27" Type="http://schemas.openxmlformats.org/officeDocument/2006/relationships/slide" Target="slides/slide12.xml"/><Relationship Id="rId26" Type="http://schemas.openxmlformats.org/officeDocument/2006/relationships/slide" Target="slides/slide11.xml"/><Relationship Id="rId25" Type="http://schemas.openxmlformats.org/officeDocument/2006/relationships/slide" Target="slides/slide10.xml"/><Relationship Id="rId24" Type="http://schemas.openxmlformats.org/officeDocument/2006/relationships/slide" Target="slides/slide9.xml"/><Relationship Id="rId23" Type="http://schemas.openxmlformats.org/officeDocument/2006/relationships/slide" Target="slides/slide8.xml"/><Relationship Id="rId22" Type="http://schemas.openxmlformats.org/officeDocument/2006/relationships/slide" Target="slides/slide7.xml"/><Relationship Id="rId21" Type="http://schemas.openxmlformats.org/officeDocument/2006/relationships/slide" Target="slides/slide6.xml"/><Relationship Id="rId20" Type="http://schemas.openxmlformats.org/officeDocument/2006/relationships/slide" Target="slides/slide5.xml"/><Relationship Id="rId2" Type="http://schemas.openxmlformats.org/officeDocument/2006/relationships/theme" Target="theme/theme1.xml"/><Relationship Id="rId19" Type="http://schemas.openxmlformats.org/officeDocument/2006/relationships/slide" Target="slides/slide4.xml"/><Relationship Id="rId18" Type="http://schemas.openxmlformats.org/officeDocument/2006/relationships/slide" Target="slides/slide3.xml"/><Relationship Id="rId17" Type="http://schemas.openxmlformats.org/officeDocument/2006/relationships/notesMaster" Target="notesMasters/notesMaster1.xml"/><Relationship Id="rId16" Type="http://schemas.openxmlformats.org/officeDocument/2006/relationships/slide" Target="slides/slide2.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gaia\Desktop\&#20020;&#26102;&#25991;&#20214;\&#38656;&#35201;&#22788;&#29702;&#30340;&#25991;&#20214;\&#32599;&#27663;%20Microsoft%20Office%20Excel%20&#24037;&#20316;&#34920;.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D:\&#19975;&#30922;\&#25216;&#26415;&#25903;&#25345;&#26446;&#26519;&#34074;\&#23545;&#27604;&#23454;&#39564;&#25968;&#25454;&#34920;\&#21335;&#20140;&#20891;&#21306;&#21335;&#20140;&#24635;&#21307;&#38498;&#25968;&#25454;&#20998;&#26512;.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D:\Yuwei&#25991;&#26723;&#36164;&#26009;\&#30740;&#31350;&#29983;&#24102;&#25945;\&#21608;&#33721;&#25991;&#26723;\2016-11-25_PCT&#32467;&#26524;&#27719;&#24635;.xls"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D:\Yuwei&#25991;&#26723;&#36164;&#26009;\&#30740;&#31350;&#29983;&#24102;&#25945;\&#21608;&#33721;&#25991;&#26723;\2016-11-25_PCT&#32467;&#26524;&#27719;&#24635;.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gaia\Desktop\&#20020;&#26102;&#25991;&#20214;\&#38656;&#35201;&#22788;&#29702;&#30340;&#25991;&#20214;\&#26757;&#37324;&#22467;Microsoft%20Office%20Excel%20&#24037;&#20316;&#3492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E:\&#20844;&#21496;&#25991;&#26723;\&#38144;&#21806;&#37096;\&#21307;&#38498;&#20020;&#24202;&#25968;&#25454;&#23545;&#27604;\&#38477;&#38041;&#32032;&#21407;PCT&#39033;&#30446;\&#27743;&#33487;&#30465;&#20154;&#27665;&#21307;&#38498;&#35797;&#29992;\&#25968;&#25454;&#20998;&#2651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E:\&#20844;&#21496;&#25991;&#26723;\&#38144;&#21806;&#37096;\&#21307;&#38498;&#20020;&#24202;&#25968;&#25454;&#23545;&#27604;\&#38477;&#38041;&#32032;&#21407;PCT&#39033;&#30446;\&#27743;&#33487;&#30465;&#20154;&#27665;&#21307;&#38498;&#35797;&#29992;\&#25968;&#25454;&#20998;&#26512;.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E:\&#37329;&#20934;&#29983;&#29289;\&#20020;&#24202;&#23545;&#27604;&#30456;&#20851;\&#23545;&#27604;&#23454;&#39564;&#25968;&#25454;&#27719;&#24635;&#26377;&#30456;&#20851;&#24615;&#21644;CV&#20540;.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E:\&#20844;&#21496;&#25991;&#26723;\&#38144;&#21806;&#37096;\&#21307;&#38498;&#20020;&#24202;&#25968;&#25454;&#23545;&#27604;\&#23545;&#27604;&#23454;&#39564;&#34920;&#26684;\&#25104;&#37117;&#24066;&#31532;&#20108;&#20154;&#27665;&#21307;&#38498;.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19975;&#30922;\&#25216;&#26415;&#25991;&#26723;--&#24037;&#20316;\&#23454;&#39564;&#27604;&#23545;&#36164;&#26009;&#24773;&#20917;\&#28246;&#21271;&#27494;&#27721;&#20116;&#38498;&#27604;&#23545;&#23454;&#39564;\123123123123123.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E:\&#20844;&#21496;&#25991;&#26723;\&#38144;&#21806;&#37096;\&#21307;&#38498;&#20020;&#24202;&#25968;&#25454;&#23545;&#27604;\&#38477;&#38041;&#32032;&#21407;PCT&#39033;&#30446;\&#27743;&#33487;&#30465;&#20154;&#27665;&#21307;&#38498;&#35797;&#29992;\&#25968;&#25454;&#20998;&#26512;.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E:\&#37329;&#20934;&#29983;&#29289;\&#20020;&#24202;&#23545;&#27604;&#30456;&#20851;\&#23545;&#27604;&#23454;&#39564;&#34920;&#26684;\&#20013;&#23665;&#22823;&#23398;&#38468;&#23646;&#31532;&#19977;&#21307;&#38498;.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383425648193"/>
          <c:y val="0.0604470519949911"/>
          <c:w val="0.805310148731408"/>
          <c:h val="0.738039880431613"/>
        </c:manualLayout>
      </c:layout>
      <c:scatterChart>
        <c:scatterStyle val="marker"/>
        <c:varyColors val="0"/>
        <c:ser>
          <c:idx val="0"/>
          <c:order val="0"/>
          <c:spPr>
            <a:ln w="28575" cap="rnd" cmpd="sng" algn="ctr">
              <a:noFill/>
              <a:prstDash val="solid"/>
              <a:round/>
            </a:ln>
          </c:spPr>
          <c:dLbls>
            <c:delete val="1"/>
          </c:dLbls>
          <c:trendline>
            <c:trendlineType val="linear"/>
            <c:dispRSqr val="1"/>
            <c:dispEq val="1"/>
            <c:trendlineLbl>
              <c:layout>
                <c:manualLayout>
                  <c:x val="-0.205561069341828"/>
                  <c:y val="0.0332743762332976"/>
                </c:manualLayout>
              </c:layout>
              <c:tx>
                <c:rich>
                  <a:bodyPr rot="0" spcFirstLastPara="0" vertOverflow="ellipsis" vert="horz" wrap="square" anchor="ctr" anchorCtr="1"/>
                  <a:lstStyle/>
                  <a:p>
                    <a:pPr>
                      <a:defRPr lang="zh-CN" sz="2000" b="0" i="0" u="none" strike="noStrike" kern="1200" baseline="0">
                        <a:solidFill>
                          <a:schemeClr val="tx1"/>
                        </a:solidFill>
                        <a:latin typeface="+mn-lt"/>
                        <a:ea typeface="+mn-ea"/>
                        <a:cs typeface="+mn-cs"/>
                      </a:defRPr>
                    </a:pPr>
                    <a:r>
                      <a:rPr lang="en-US" altLang="en-US" sz="2000" b="1" baseline="0"/>
                      <a:t>y = 1.014x + 0.174
R² = 0.992</a:t>
                    </a:r>
                    <a:endParaRPr lang="en-US" altLang="en-US" sz="2000" b="1"/>
                  </a:p>
                </c:rich>
              </c:tx>
              <c:numFmt formatCode="General" sourceLinked="0"/>
              <c:txPr>
                <a:bodyPr rot="0" spcFirstLastPara="0" vertOverflow="ellipsis" vert="horz" wrap="square" anchor="ctr" anchorCtr="1"/>
                <a:lstStyle/>
                <a:p>
                  <a:pPr>
                    <a:defRPr lang="zh-CN" sz="2000" b="0" i="0" u="none" strike="noStrike" kern="1200" baseline="0">
                      <a:solidFill>
                        <a:schemeClr val="tx1"/>
                      </a:solidFill>
                      <a:latin typeface="+mn-lt"/>
                      <a:ea typeface="+mn-ea"/>
                      <a:cs typeface="+mn-cs"/>
                    </a:defRPr>
                  </a:pPr>
                </a:p>
              </c:txPr>
            </c:trendlineLbl>
          </c:trendline>
          <c:xVal>
            <c:numRef>
              <c:f>'[罗氏 Microsoft Office Excel 工作表.xlsx]Sheet1'!$A$2:$A$371</c:f>
              <c:numCache>
                <c:formatCode>General</c:formatCode>
                <c:ptCount val="370"/>
                <c:pt idx="0">
                  <c:v>0.02</c:v>
                </c:pt>
                <c:pt idx="1">
                  <c:v>0.02</c:v>
                </c:pt>
                <c:pt idx="2">
                  <c:v>0.02</c:v>
                </c:pt>
                <c:pt idx="3">
                  <c:v>0.02</c:v>
                </c:pt>
                <c:pt idx="4">
                  <c:v>0.02</c:v>
                </c:pt>
                <c:pt idx="5">
                  <c:v>0.02</c:v>
                </c:pt>
                <c:pt idx="6">
                  <c:v>0.02</c:v>
                </c:pt>
                <c:pt idx="7">
                  <c:v>0.02</c:v>
                </c:pt>
                <c:pt idx="8">
                  <c:v>0.02</c:v>
                </c:pt>
                <c:pt idx="9">
                  <c:v>0.02</c:v>
                </c:pt>
                <c:pt idx="10">
                  <c:v>0.02</c:v>
                </c:pt>
                <c:pt idx="11">
                  <c:v>0.02</c:v>
                </c:pt>
                <c:pt idx="12">
                  <c:v>0.02</c:v>
                </c:pt>
                <c:pt idx="13">
                  <c:v>0.021</c:v>
                </c:pt>
                <c:pt idx="14">
                  <c:v>0.022</c:v>
                </c:pt>
                <c:pt idx="15">
                  <c:v>0.023</c:v>
                </c:pt>
                <c:pt idx="16">
                  <c:v>0.023</c:v>
                </c:pt>
                <c:pt idx="17">
                  <c:v>0.026</c:v>
                </c:pt>
                <c:pt idx="18">
                  <c:v>0.026</c:v>
                </c:pt>
                <c:pt idx="19">
                  <c:v>0.028</c:v>
                </c:pt>
                <c:pt idx="20">
                  <c:v>0.029</c:v>
                </c:pt>
                <c:pt idx="21">
                  <c:v>0.032</c:v>
                </c:pt>
                <c:pt idx="22">
                  <c:v>0.032</c:v>
                </c:pt>
                <c:pt idx="23">
                  <c:v>0.032</c:v>
                </c:pt>
                <c:pt idx="24">
                  <c:v>0.032</c:v>
                </c:pt>
                <c:pt idx="25">
                  <c:v>0.033</c:v>
                </c:pt>
                <c:pt idx="26">
                  <c:v>0.033</c:v>
                </c:pt>
                <c:pt idx="27">
                  <c:v>0.035</c:v>
                </c:pt>
                <c:pt idx="28">
                  <c:v>0.037</c:v>
                </c:pt>
                <c:pt idx="29">
                  <c:v>0.037</c:v>
                </c:pt>
                <c:pt idx="30">
                  <c:v>0.037</c:v>
                </c:pt>
                <c:pt idx="31">
                  <c:v>0.039</c:v>
                </c:pt>
                <c:pt idx="32">
                  <c:v>0.039</c:v>
                </c:pt>
                <c:pt idx="33">
                  <c:v>0.039</c:v>
                </c:pt>
                <c:pt idx="34">
                  <c:v>0.039</c:v>
                </c:pt>
                <c:pt idx="35">
                  <c:v>0.04</c:v>
                </c:pt>
                <c:pt idx="36">
                  <c:v>0.04</c:v>
                </c:pt>
                <c:pt idx="37">
                  <c:v>0.04</c:v>
                </c:pt>
                <c:pt idx="38">
                  <c:v>0.041</c:v>
                </c:pt>
                <c:pt idx="39">
                  <c:v>0.041</c:v>
                </c:pt>
                <c:pt idx="40">
                  <c:v>0.042</c:v>
                </c:pt>
                <c:pt idx="41">
                  <c:v>0.042</c:v>
                </c:pt>
                <c:pt idx="42">
                  <c:v>0.045</c:v>
                </c:pt>
                <c:pt idx="43">
                  <c:v>0.045</c:v>
                </c:pt>
                <c:pt idx="44">
                  <c:v>0.047</c:v>
                </c:pt>
                <c:pt idx="45">
                  <c:v>0.048</c:v>
                </c:pt>
                <c:pt idx="46">
                  <c:v>0.048</c:v>
                </c:pt>
                <c:pt idx="47">
                  <c:v>0.048</c:v>
                </c:pt>
                <c:pt idx="48">
                  <c:v>0.049</c:v>
                </c:pt>
                <c:pt idx="49">
                  <c:v>0.05</c:v>
                </c:pt>
                <c:pt idx="50">
                  <c:v>0.05</c:v>
                </c:pt>
                <c:pt idx="51">
                  <c:v>0.05</c:v>
                </c:pt>
                <c:pt idx="52">
                  <c:v>0.055</c:v>
                </c:pt>
                <c:pt idx="53">
                  <c:v>0.056</c:v>
                </c:pt>
                <c:pt idx="54">
                  <c:v>0.059</c:v>
                </c:pt>
                <c:pt idx="55">
                  <c:v>0.059</c:v>
                </c:pt>
                <c:pt idx="56">
                  <c:v>0.059</c:v>
                </c:pt>
                <c:pt idx="57">
                  <c:v>0.06</c:v>
                </c:pt>
                <c:pt idx="58">
                  <c:v>0.06</c:v>
                </c:pt>
                <c:pt idx="59">
                  <c:v>0.06</c:v>
                </c:pt>
                <c:pt idx="60">
                  <c:v>0.06</c:v>
                </c:pt>
                <c:pt idx="61">
                  <c:v>0.061</c:v>
                </c:pt>
                <c:pt idx="62">
                  <c:v>0.0628</c:v>
                </c:pt>
                <c:pt idx="63">
                  <c:v>0.063</c:v>
                </c:pt>
                <c:pt idx="64">
                  <c:v>0.064</c:v>
                </c:pt>
                <c:pt idx="65">
                  <c:v>0.068</c:v>
                </c:pt>
                <c:pt idx="66">
                  <c:v>0.068</c:v>
                </c:pt>
                <c:pt idx="67">
                  <c:v>0.068</c:v>
                </c:pt>
                <c:pt idx="68">
                  <c:v>0.068</c:v>
                </c:pt>
                <c:pt idx="69">
                  <c:v>0.068</c:v>
                </c:pt>
                <c:pt idx="70">
                  <c:v>0.068</c:v>
                </c:pt>
                <c:pt idx="71">
                  <c:v>0.069</c:v>
                </c:pt>
                <c:pt idx="72">
                  <c:v>0.069</c:v>
                </c:pt>
                <c:pt idx="73">
                  <c:v>0.069</c:v>
                </c:pt>
                <c:pt idx="74">
                  <c:v>0.069</c:v>
                </c:pt>
                <c:pt idx="75">
                  <c:v>0.069</c:v>
                </c:pt>
                <c:pt idx="76">
                  <c:v>0.07</c:v>
                </c:pt>
                <c:pt idx="77">
                  <c:v>0.07</c:v>
                </c:pt>
                <c:pt idx="78">
                  <c:v>0.07</c:v>
                </c:pt>
                <c:pt idx="79">
                  <c:v>0.07</c:v>
                </c:pt>
                <c:pt idx="80">
                  <c:v>0.07</c:v>
                </c:pt>
                <c:pt idx="81">
                  <c:v>0.071</c:v>
                </c:pt>
                <c:pt idx="82">
                  <c:v>0.073</c:v>
                </c:pt>
                <c:pt idx="83">
                  <c:v>0.073</c:v>
                </c:pt>
                <c:pt idx="84">
                  <c:v>0.073</c:v>
                </c:pt>
                <c:pt idx="85">
                  <c:v>0.073</c:v>
                </c:pt>
                <c:pt idx="86">
                  <c:v>0.075</c:v>
                </c:pt>
                <c:pt idx="87">
                  <c:v>0.079</c:v>
                </c:pt>
                <c:pt idx="88">
                  <c:v>0.079</c:v>
                </c:pt>
                <c:pt idx="89">
                  <c:v>0.084</c:v>
                </c:pt>
                <c:pt idx="90">
                  <c:v>0.086</c:v>
                </c:pt>
                <c:pt idx="91">
                  <c:v>0.086</c:v>
                </c:pt>
                <c:pt idx="92">
                  <c:v>0.087</c:v>
                </c:pt>
                <c:pt idx="93">
                  <c:v>0.088</c:v>
                </c:pt>
                <c:pt idx="94">
                  <c:v>0.089</c:v>
                </c:pt>
                <c:pt idx="95">
                  <c:v>0.089</c:v>
                </c:pt>
                <c:pt idx="96">
                  <c:v>0.09</c:v>
                </c:pt>
                <c:pt idx="97">
                  <c:v>0.09</c:v>
                </c:pt>
                <c:pt idx="98">
                  <c:v>0.09</c:v>
                </c:pt>
                <c:pt idx="99">
                  <c:v>0.09</c:v>
                </c:pt>
                <c:pt idx="100">
                  <c:v>0.09</c:v>
                </c:pt>
                <c:pt idx="101">
                  <c:v>0.09</c:v>
                </c:pt>
                <c:pt idx="102">
                  <c:v>0.094</c:v>
                </c:pt>
                <c:pt idx="103">
                  <c:v>0.094</c:v>
                </c:pt>
                <c:pt idx="104">
                  <c:v>0.095</c:v>
                </c:pt>
                <c:pt idx="105">
                  <c:v>0.095</c:v>
                </c:pt>
                <c:pt idx="106">
                  <c:v>0.096</c:v>
                </c:pt>
                <c:pt idx="107">
                  <c:v>0.097</c:v>
                </c:pt>
                <c:pt idx="108">
                  <c:v>0.097</c:v>
                </c:pt>
                <c:pt idx="109">
                  <c:v>0.1</c:v>
                </c:pt>
                <c:pt idx="110">
                  <c:v>0.1</c:v>
                </c:pt>
                <c:pt idx="111">
                  <c:v>0.1</c:v>
                </c:pt>
                <c:pt idx="112">
                  <c:v>0.102</c:v>
                </c:pt>
                <c:pt idx="113">
                  <c:v>0.103</c:v>
                </c:pt>
                <c:pt idx="114">
                  <c:v>0.107</c:v>
                </c:pt>
                <c:pt idx="115">
                  <c:v>0.107</c:v>
                </c:pt>
                <c:pt idx="116">
                  <c:v>0.107</c:v>
                </c:pt>
                <c:pt idx="117">
                  <c:v>0.113</c:v>
                </c:pt>
                <c:pt idx="118">
                  <c:v>0.113</c:v>
                </c:pt>
                <c:pt idx="119">
                  <c:v>0.116</c:v>
                </c:pt>
                <c:pt idx="120">
                  <c:v>0.118</c:v>
                </c:pt>
                <c:pt idx="121">
                  <c:v>0.118</c:v>
                </c:pt>
                <c:pt idx="122">
                  <c:v>0.12</c:v>
                </c:pt>
                <c:pt idx="123">
                  <c:v>0.12</c:v>
                </c:pt>
                <c:pt idx="124">
                  <c:v>0.12</c:v>
                </c:pt>
                <c:pt idx="125">
                  <c:v>0.121</c:v>
                </c:pt>
                <c:pt idx="126">
                  <c:v>0.121</c:v>
                </c:pt>
                <c:pt idx="127">
                  <c:v>0.125</c:v>
                </c:pt>
                <c:pt idx="128">
                  <c:v>0.125</c:v>
                </c:pt>
                <c:pt idx="129">
                  <c:v>0.128</c:v>
                </c:pt>
                <c:pt idx="130">
                  <c:v>0.128</c:v>
                </c:pt>
                <c:pt idx="131">
                  <c:v>0.131</c:v>
                </c:pt>
                <c:pt idx="132">
                  <c:v>0.131</c:v>
                </c:pt>
                <c:pt idx="133">
                  <c:v>0.131</c:v>
                </c:pt>
                <c:pt idx="134">
                  <c:v>0.135</c:v>
                </c:pt>
                <c:pt idx="135">
                  <c:v>0.135</c:v>
                </c:pt>
                <c:pt idx="136">
                  <c:v>0.137</c:v>
                </c:pt>
                <c:pt idx="137">
                  <c:v>0.139</c:v>
                </c:pt>
                <c:pt idx="138">
                  <c:v>0.139</c:v>
                </c:pt>
                <c:pt idx="139">
                  <c:v>0.14</c:v>
                </c:pt>
                <c:pt idx="140">
                  <c:v>0.14</c:v>
                </c:pt>
                <c:pt idx="141">
                  <c:v>0.148</c:v>
                </c:pt>
                <c:pt idx="142">
                  <c:v>0.148</c:v>
                </c:pt>
                <c:pt idx="143">
                  <c:v>0.148</c:v>
                </c:pt>
                <c:pt idx="144">
                  <c:v>0.148</c:v>
                </c:pt>
                <c:pt idx="145">
                  <c:v>0.15</c:v>
                </c:pt>
                <c:pt idx="146">
                  <c:v>0.15</c:v>
                </c:pt>
                <c:pt idx="147">
                  <c:v>0.15</c:v>
                </c:pt>
                <c:pt idx="148">
                  <c:v>0.151</c:v>
                </c:pt>
                <c:pt idx="149">
                  <c:v>0.151</c:v>
                </c:pt>
                <c:pt idx="150">
                  <c:v>0.153</c:v>
                </c:pt>
                <c:pt idx="151">
                  <c:v>0.154</c:v>
                </c:pt>
                <c:pt idx="152">
                  <c:v>0.161</c:v>
                </c:pt>
                <c:pt idx="153">
                  <c:v>0.161</c:v>
                </c:pt>
                <c:pt idx="154">
                  <c:v>0.161</c:v>
                </c:pt>
                <c:pt idx="155">
                  <c:v>0.165</c:v>
                </c:pt>
                <c:pt idx="156">
                  <c:v>0.165</c:v>
                </c:pt>
                <c:pt idx="157">
                  <c:v>0.166</c:v>
                </c:pt>
                <c:pt idx="158">
                  <c:v>0.167</c:v>
                </c:pt>
                <c:pt idx="159">
                  <c:v>0.17</c:v>
                </c:pt>
                <c:pt idx="160">
                  <c:v>0.176</c:v>
                </c:pt>
                <c:pt idx="161">
                  <c:v>0.176</c:v>
                </c:pt>
                <c:pt idx="162">
                  <c:v>0.18</c:v>
                </c:pt>
                <c:pt idx="163">
                  <c:v>0.189</c:v>
                </c:pt>
                <c:pt idx="164">
                  <c:v>0.189</c:v>
                </c:pt>
                <c:pt idx="165">
                  <c:v>0.19</c:v>
                </c:pt>
                <c:pt idx="166">
                  <c:v>0.19</c:v>
                </c:pt>
                <c:pt idx="167">
                  <c:v>0.198</c:v>
                </c:pt>
                <c:pt idx="168">
                  <c:v>0.2</c:v>
                </c:pt>
                <c:pt idx="169">
                  <c:v>0.2</c:v>
                </c:pt>
                <c:pt idx="170">
                  <c:v>0.2</c:v>
                </c:pt>
                <c:pt idx="171">
                  <c:v>0.208</c:v>
                </c:pt>
                <c:pt idx="172">
                  <c:v>0.21</c:v>
                </c:pt>
                <c:pt idx="173">
                  <c:v>0.21</c:v>
                </c:pt>
                <c:pt idx="174">
                  <c:v>0.216</c:v>
                </c:pt>
                <c:pt idx="175">
                  <c:v>0.222</c:v>
                </c:pt>
                <c:pt idx="176">
                  <c:v>0.223</c:v>
                </c:pt>
                <c:pt idx="177">
                  <c:v>0.236</c:v>
                </c:pt>
                <c:pt idx="178">
                  <c:v>0.24</c:v>
                </c:pt>
                <c:pt idx="179">
                  <c:v>0.24</c:v>
                </c:pt>
                <c:pt idx="180">
                  <c:v>0.241</c:v>
                </c:pt>
                <c:pt idx="181">
                  <c:v>0.245</c:v>
                </c:pt>
                <c:pt idx="182">
                  <c:v>0.249</c:v>
                </c:pt>
                <c:pt idx="183">
                  <c:v>0.249</c:v>
                </c:pt>
                <c:pt idx="184">
                  <c:v>0.25</c:v>
                </c:pt>
                <c:pt idx="185">
                  <c:v>0.25</c:v>
                </c:pt>
                <c:pt idx="186">
                  <c:v>0.25</c:v>
                </c:pt>
                <c:pt idx="187">
                  <c:v>0.254</c:v>
                </c:pt>
                <c:pt idx="188">
                  <c:v>0.256</c:v>
                </c:pt>
                <c:pt idx="189">
                  <c:v>0.257</c:v>
                </c:pt>
                <c:pt idx="190">
                  <c:v>0.257</c:v>
                </c:pt>
                <c:pt idx="191">
                  <c:v>0.259</c:v>
                </c:pt>
                <c:pt idx="192">
                  <c:v>0.261</c:v>
                </c:pt>
                <c:pt idx="193">
                  <c:v>0.27</c:v>
                </c:pt>
                <c:pt idx="194">
                  <c:v>0.27</c:v>
                </c:pt>
                <c:pt idx="195">
                  <c:v>0.273</c:v>
                </c:pt>
                <c:pt idx="196">
                  <c:v>0.273</c:v>
                </c:pt>
                <c:pt idx="197">
                  <c:v>0.278</c:v>
                </c:pt>
                <c:pt idx="198">
                  <c:v>0.278</c:v>
                </c:pt>
                <c:pt idx="199">
                  <c:v>0.297</c:v>
                </c:pt>
                <c:pt idx="200">
                  <c:v>0.3</c:v>
                </c:pt>
                <c:pt idx="201">
                  <c:v>0.301</c:v>
                </c:pt>
                <c:pt idx="202">
                  <c:v>0.301</c:v>
                </c:pt>
                <c:pt idx="203">
                  <c:v>0.303</c:v>
                </c:pt>
                <c:pt idx="204">
                  <c:v>0.303</c:v>
                </c:pt>
                <c:pt idx="205">
                  <c:v>0.309</c:v>
                </c:pt>
                <c:pt idx="206">
                  <c:v>0.31</c:v>
                </c:pt>
                <c:pt idx="207">
                  <c:v>0.31</c:v>
                </c:pt>
                <c:pt idx="208">
                  <c:v>0.324</c:v>
                </c:pt>
                <c:pt idx="209">
                  <c:v>0.324</c:v>
                </c:pt>
                <c:pt idx="210">
                  <c:v>0.328</c:v>
                </c:pt>
                <c:pt idx="211">
                  <c:v>0.34</c:v>
                </c:pt>
                <c:pt idx="212">
                  <c:v>0.345</c:v>
                </c:pt>
                <c:pt idx="213">
                  <c:v>0.346</c:v>
                </c:pt>
                <c:pt idx="214">
                  <c:v>0.346</c:v>
                </c:pt>
                <c:pt idx="215">
                  <c:v>0.35</c:v>
                </c:pt>
                <c:pt idx="216">
                  <c:v>0.351</c:v>
                </c:pt>
                <c:pt idx="217">
                  <c:v>0.351</c:v>
                </c:pt>
                <c:pt idx="218">
                  <c:v>0.375</c:v>
                </c:pt>
                <c:pt idx="219">
                  <c:v>0.375</c:v>
                </c:pt>
                <c:pt idx="220">
                  <c:v>0.38</c:v>
                </c:pt>
                <c:pt idx="221">
                  <c:v>0.386</c:v>
                </c:pt>
                <c:pt idx="222">
                  <c:v>0.386</c:v>
                </c:pt>
                <c:pt idx="223">
                  <c:v>0.387</c:v>
                </c:pt>
                <c:pt idx="224">
                  <c:v>0.387</c:v>
                </c:pt>
                <c:pt idx="225">
                  <c:v>0.391</c:v>
                </c:pt>
                <c:pt idx="226">
                  <c:v>0.391</c:v>
                </c:pt>
                <c:pt idx="227">
                  <c:v>0.396</c:v>
                </c:pt>
                <c:pt idx="228">
                  <c:v>0.396</c:v>
                </c:pt>
                <c:pt idx="229">
                  <c:v>0.424</c:v>
                </c:pt>
                <c:pt idx="230">
                  <c:v>0.438</c:v>
                </c:pt>
                <c:pt idx="231">
                  <c:v>0.441</c:v>
                </c:pt>
                <c:pt idx="232">
                  <c:v>0.45</c:v>
                </c:pt>
                <c:pt idx="233">
                  <c:v>0.45</c:v>
                </c:pt>
                <c:pt idx="234">
                  <c:v>0.459</c:v>
                </c:pt>
                <c:pt idx="235">
                  <c:v>0.482</c:v>
                </c:pt>
                <c:pt idx="236">
                  <c:v>0.5</c:v>
                </c:pt>
                <c:pt idx="237">
                  <c:v>0.502</c:v>
                </c:pt>
                <c:pt idx="238">
                  <c:v>0.502</c:v>
                </c:pt>
                <c:pt idx="239">
                  <c:v>0.51</c:v>
                </c:pt>
                <c:pt idx="240">
                  <c:v>0.519</c:v>
                </c:pt>
                <c:pt idx="241">
                  <c:v>0.54</c:v>
                </c:pt>
                <c:pt idx="242">
                  <c:v>0.543</c:v>
                </c:pt>
                <c:pt idx="243">
                  <c:v>0.556</c:v>
                </c:pt>
                <c:pt idx="244">
                  <c:v>0.56</c:v>
                </c:pt>
                <c:pt idx="245">
                  <c:v>0.57</c:v>
                </c:pt>
                <c:pt idx="246">
                  <c:v>0.57</c:v>
                </c:pt>
                <c:pt idx="247">
                  <c:v>0.573</c:v>
                </c:pt>
                <c:pt idx="248">
                  <c:v>0.573</c:v>
                </c:pt>
                <c:pt idx="249">
                  <c:v>0.588</c:v>
                </c:pt>
                <c:pt idx="250">
                  <c:v>0.589</c:v>
                </c:pt>
                <c:pt idx="251">
                  <c:v>0.61</c:v>
                </c:pt>
                <c:pt idx="252">
                  <c:v>0.621</c:v>
                </c:pt>
                <c:pt idx="253">
                  <c:v>0.621</c:v>
                </c:pt>
                <c:pt idx="254">
                  <c:v>0.665</c:v>
                </c:pt>
                <c:pt idx="255">
                  <c:v>0.691</c:v>
                </c:pt>
                <c:pt idx="256">
                  <c:v>0.7</c:v>
                </c:pt>
                <c:pt idx="257">
                  <c:v>0.734</c:v>
                </c:pt>
                <c:pt idx="258">
                  <c:v>0.768</c:v>
                </c:pt>
                <c:pt idx="259">
                  <c:v>0.768</c:v>
                </c:pt>
                <c:pt idx="260">
                  <c:v>0.827</c:v>
                </c:pt>
                <c:pt idx="261">
                  <c:v>0.839</c:v>
                </c:pt>
                <c:pt idx="262">
                  <c:v>0.839</c:v>
                </c:pt>
                <c:pt idx="263">
                  <c:v>0.841</c:v>
                </c:pt>
                <c:pt idx="264">
                  <c:v>0.88</c:v>
                </c:pt>
                <c:pt idx="265">
                  <c:v>0.88</c:v>
                </c:pt>
                <c:pt idx="266">
                  <c:v>0.88</c:v>
                </c:pt>
                <c:pt idx="267">
                  <c:v>0.888</c:v>
                </c:pt>
                <c:pt idx="268">
                  <c:v>0.888</c:v>
                </c:pt>
                <c:pt idx="269">
                  <c:v>0.9</c:v>
                </c:pt>
                <c:pt idx="270">
                  <c:v>0.901</c:v>
                </c:pt>
                <c:pt idx="271">
                  <c:v>0.901</c:v>
                </c:pt>
                <c:pt idx="272">
                  <c:v>0.958</c:v>
                </c:pt>
                <c:pt idx="273">
                  <c:v>1.02</c:v>
                </c:pt>
                <c:pt idx="274">
                  <c:v>1.02</c:v>
                </c:pt>
                <c:pt idx="275">
                  <c:v>1.04</c:v>
                </c:pt>
                <c:pt idx="276">
                  <c:v>1.04</c:v>
                </c:pt>
                <c:pt idx="277">
                  <c:v>1.06</c:v>
                </c:pt>
                <c:pt idx="278">
                  <c:v>1.06</c:v>
                </c:pt>
                <c:pt idx="279">
                  <c:v>1.06</c:v>
                </c:pt>
                <c:pt idx="280">
                  <c:v>1.09</c:v>
                </c:pt>
                <c:pt idx="281">
                  <c:v>1.09</c:v>
                </c:pt>
                <c:pt idx="282">
                  <c:v>1.12</c:v>
                </c:pt>
                <c:pt idx="283">
                  <c:v>1.12</c:v>
                </c:pt>
                <c:pt idx="284">
                  <c:v>1.12</c:v>
                </c:pt>
                <c:pt idx="285">
                  <c:v>1.12</c:v>
                </c:pt>
                <c:pt idx="286">
                  <c:v>1.13</c:v>
                </c:pt>
                <c:pt idx="287">
                  <c:v>1.13</c:v>
                </c:pt>
                <c:pt idx="288">
                  <c:v>1.13</c:v>
                </c:pt>
                <c:pt idx="289">
                  <c:v>1.17</c:v>
                </c:pt>
                <c:pt idx="290">
                  <c:v>1.21</c:v>
                </c:pt>
                <c:pt idx="291">
                  <c:v>1.28</c:v>
                </c:pt>
                <c:pt idx="292">
                  <c:v>1.28</c:v>
                </c:pt>
                <c:pt idx="293">
                  <c:v>1.42</c:v>
                </c:pt>
                <c:pt idx="294">
                  <c:v>1.42</c:v>
                </c:pt>
                <c:pt idx="295">
                  <c:v>1.44</c:v>
                </c:pt>
                <c:pt idx="296">
                  <c:v>1.48</c:v>
                </c:pt>
                <c:pt idx="297">
                  <c:v>1.48</c:v>
                </c:pt>
                <c:pt idx="298">
                  <c:v>1.51</c:v>
                </c:pt>
                <c:pt idx="299">
                  <c:v>1.53</c:v>
                </c:pt>
                <c:pt idx="300">
                  <c:v>1.53</c:v>
                </c:pt>
                <c:pt idx="301">
                  <c:v>1.55</c:v>
                </c:pt>
                <c:pt idx="302">
                  <c:v>1.6</c:v>
                </c:pt>
                <c:pt idx="303">
                  <c:v>1.6</c:v>
                </c:pt>
                <c:pt idx="304">
                  <c:v>1.63</c:v>
                </c:pt>
                <c:pt idx="305">
                  <c:v>1.63</c:v>
                </c:pt>
                <c:pt idx="306">
                  <c:v>1.77</c:v>
                </c:pt>
                <c:pt idx="307">
                  <c:v>1.81</c:v>
                </c:pt>
                <c:pt idx="308">
                  <c:v>1.85</c:v>
                </c:pt>
                <c:pt idx="309">
                  <c:v>1.85</c:v>
                </c:pt>
                <c:pt idx="310">
                  <c:v>1.92</c:v>
                </c:pt>
                <c:pt idx="311">
                  <c:v>1.92</c:v>
                </c:pt>
                <c:pt idx="312">
                  <c:v>1.92</c:v>
                </c:pt>
                <c:pt idx="313">
                  <c:v>2.01</c:v>
                </c:pt>
                <c:pt idx="314">
                  <c:v>2.01</c:v>
                </c:pt>
                <c:pt idx="315">
                  <c:v>2.02</c:v>
                </c:pt>
                <c:pt idx="316">
                  <c:v>2.14</c:v>
                </c:pt>
                <c:pt idx="317">
                  <c:v>2.14</c:v>
                </c:pt>
                <c:pt idx="318">
                  <c:v>2.28</c:v>
                </c:pt>
                <c:pt idx="319">
                  <c:v>2.28</c:v>
                </c:pt>
                <c:pt idx="320">
                  <c:v>2.43</c:v>
                </c:pt>
                <c:pt idx="321">
                  <c:v>2.47</c:v>
                </c:pt>
                <c:pt idx="322">
                  <c:v>2.74</c:v>
                </c:pt>
                <c:pt idx="323">
                  <c:v>2.75</c:v>
                </c:pt>
                <c:pt idx="324">
                  <c:v>2.75</c:v>
                </c:pt>
                <c:pt idx="325">
                  <c:v>2.79</c:v>
                </c:pt>
                <c:pt idx="326">
                  <c:v>2.82</c:v>
                </c:pt>
                <c:pt idx="327">
                  <c:v>2.9</c:v>
                </c:pt>
                <c:pt idx="328">
                  <c:v>2.9</c:v>
                </c:pt>
                <c:pt idx="329">
                  <c:v>3.49</c:v>
                </c:pt>
                <c:pt idx="330">
                  <c:v>3.49</c:v>
                </c:pt>
                <c:pt idx="331">
                  <c:v>3.58</c:v>
                </c:pt>
                <c:pt idx="332">
                  <c:v>3.67</c:v>
                </c:pt>
                <c:pt idx="333">
                  <c:v>3.67</c:v>
                </c:pt>
                <c:pt idx="334">
                  <c:v>4.37</c:v>
                </c:pt>
                <c:pt idx="335">
                  <c:v>4.37</c:v>
                </c:pt>
                <c:pt idx="336">
                  <c:v>4.95</c:v>
                </c:pt>
                <c:pt idx="337">
                  <c:v>4.95</c:v>
                </c:pt>
                <c:pt idx="338">
                  <c:v>5.07</c:v>
                </c:pt>
                <c:pt idx="339">
                  <c:v>5.07</c:v>
                </c:pt>
                <c:pt idx="340">
                  <c:v>6.27</c:v>
                </c:pt>
                <c:pt idx="341">
                  <c:v>7.21</c:v>
                </c:pt>
                <c:pt idx="342">
                  <c:v>7.43</c:v>
                </c:pt>
                <c:pt idx="343">
                  <c:v>7.43</c:v>
                </c:pt>
                <c:pt idx="344">
                  <c:v>7.84</c:v>
                </c:pt>
                <c:pt idx="345">
                  <c:v>8.45</c:v>
                </c:pt>
                <c:pt idx="346">
                  <c:v>11.34</c:v>
                </c:pt>
                <c:pt idx="347">
                  <c:v>11.34</c:v>
                </c:pt>
                <c:pt idx="348">
                  <c:v>11.4</c:v>
                </c:pt>
                <c:pt idx="349">
                  <c:v>12.53</c:v>
                </c:pt>
                <c:pt idx="350">
                  <c:v>13.33</c:v>
                </c:pt>
                <c:pt idx="351">
                  <c:v>15</c:v>
                </c:pt>
                <c:pt idx="352">
                  <c:v>20.79</c:v>
                </c:pt>
                <c:pt idx="353">
                  <c:v>28.5</c:v>
                </c:pt>
                <c:pt idx="354">
                  <c:v>32.96</c:v>
                </c:pt>
                <c:pt idx="355">
                  <c:v>32.96</c:v>
                </c:pt>
                <c:pt idx="356">
                  <c:v>43.6</c:v>
                </c:pt>
                <c:pt idx="357">
                  <c:v>52.28</c:v>
                </c:pt>
                <c:pt idx="358">
                  <c:v>61.2</c:v>
                </c:pt>
                <c:pt idx="359">
                  <c:v>61.2</c:v>
                </c:pt>
                <c:pt idx="360">
                  <c:v>71.77</c:v>
                </c:pt>
                <c:pt idx="361">
                  <c:v>73.41</c:v>
                </c:pt>
                <c:pt idx="362">
                  <c:v>78.75</c:v>
                </c:pt>
                <c:pt idx="363">
                  <c:v>83.98</c:v>
                </c:pt>
                <c:pt idx="364">
                  <c:v>84.12</c:v>
                </c:pt>
                <c:pt idx="365">
                  <c:v>85.23</c:v>
                </c:pt>
                <c:pt idx="366">
                  <c:v>88.63</c:v>
                </c:pt>
                <c:pt idx="367">
                  <c:v>90.28</c:v>
                </c:pt>
                <c:pt idx="368">
                  <c:v>95.65</c:v>
                </c:pt>
                <c:pt idx="369">
                  <c:v>100</c:v>
                </c:pt>
              </c:numCache>
            </c:numRef>
          </c:xVal>
          <c:yVal>
            <c:numRef>
              <c:f>'[罗氏 Microsoft Office Excel 工作表.xlsx]Sheet1'!$B$2:$B$371</c:f>
              <c:numCache>
                <c:formatCode>General</c:formatCode>
                <c:ptCount val="370"/>
                <c:pt idx="0">
                  <c:v>0.052</c:v>
                </c:pt>
                <c:pt idx="1">
                  <c:v>0.0757</c:v>
                </c:pt>
                <c:pt idx="2">
                  <c:v>0.0824</c:v>
                </c:pt>
                <c:pt idx="3">
                  <c:v>0.0905</c:v>
                </c:pt>
                <c:pt idx="4">
                  <c:v>0.0773</c:v>
                </c:pt>
                <c:pt idx="5">
                  <c:v>0.056</c:v>
                </c:pt>
                <c:pt idx="6">
                  <c:v>0.052</c:v>
                </c:pt>
                <c:pt idx="7">
                  <c:v>0.025</c:v>
                </c:pt>
                <c:pt idx="8">
                  <c:v>0.032</c:v>
                </c:pt>
                <c:pt idx="9">
                  <c:v>0.02</c:v>
                </c:pt>
                <c:pt idx="10">
                  <c:v>0.011</c:v>
                </c:pt>
                <c:pt idx="11">
                  <c:v>0.018</c:v>
                </c:pt>
                <c:pt idx="12">
                  <c:v>0.074</c:v>
                </c:pt>
                <c:pt idx="13">
                  <c:v>0.021</c:v>
                </c:pt>
                <c:pt idx="14">
                  <c:v>0.018</c:v>
                </c:pt>
                <c:pt idx="15">
                  <c:v>0.075</c:v>
                </c:pt>
                <c:pt idx="16">
                  <c:v>0.074</c:v>
                </c:pt>
                <c:pt idx="17">
                  <c:v>0.02</c:v>
                </c:pt>
                <c:pt idx="18">
                  <c:v>0.016</c:v>
                </c:pt>
                <c:pt idx="19">
                  <c:v>0.0775</c:v>
                </c:pt>
                <c:pt idx="20">
                  <c:v>0.0832</c:v>
                </c:pt>
                <c:pt idx="21">
                  <c:v>0.0322</c:v>
                </c:pt>
                <c:pt idx="22">
                  <c:v>0.08</c:v>
                </c:pt>
                <c:pt idx="23">
                  <c:v>0.068</c:v>
                </c:pt>
                <c:pt idx="24">
                  <c:v>0.042</c:v>
                </c:pt>
                <c:pt idx="25">
                  <c:v>0.076</c:v>
                </c:pt>
                <c:pt idx="26">
                  <c:v>0.08</c:v>
                </c:pt>
                <c:pt idx="27">
                  <c:v>0.0878</c:v>
                </c:pt>
                <c:pt idx="28">
                  <c:v>0.0841</c:v>
                </c:pt>
                <c:pt idx="29">
                  <c:v>0.019</c:v>
                </c:pt>
                <c:pt idx="30">
                  <c:v>0.024</c:v>
                </c:pt>
                <c:pt idx="31">
                  <c:v>0.0673</c:v>
                </c:pt>
                <c:pt idx="32">
                  <c:v>0.0886</c:v>
                </c:pt>
                <c:pt idx="33">
                  <c:v>0.025</c:v>
                </c:pt>
                <c:pt idx="34">
                  <c:v>0.046</c:v>
                </c:pt>
                <c:pt idx="35">
                  <c:v>0.029</c:v>
                </c:pt>
                <c:pt idx="36">
                  <c:v>0.016</c:v>
                </c:pt>
                <c:pt idx="37">
                  <c:v>0.0956</c:v>
                </c:pt>
                <c:pt idx="38">
                  <c:v>0.065</c:v>
                </c:pt>
                <c:pt idx="39">
                  <c:v>0.069</c:v>
                </c:pt>
                <c:pt idx="40">
                  <c:v>0.0824</c:v>
                </c:pt>
                <c:pt idx="41">
                  <c:v>0.024</c:v>
                </c:pt>
                <c:pt idx="42">
                  <c:v>0.0899</c:v>
                </c:pt>
                <c:pt idx="43">
                  <c:v>0.023</c:v>
                </c:pt>
                <c:pt idx="44">
                  <c:v>0.0875</c:v>
                </c:pt>
                <c:pt idx="45">
                  <c:v>0.6207</c:v>
                </c:pt>
                <c:pt idx="46">
                  <c:v>0.026</c:v>
                </c:pt>
                <c:pt idx="47">
                  <c:v>0.24</c:v>
                </c:pt>
                <c:pt idx="48">
                  <c:v>0.0289</c:v>
                </c:pt>
                <c:pt idx="49">
                  <c:v>0.0881</c:v>
                </c:pt>
                <c:pt idx="50">
                  <c:v>0.1002</c:v>
                </c:pt>
                <c:pt idx="51">
                  <c:v>0.03</c:v>
                </c:pt>
                <c:pt idx="52">
                  <c:v>0.0853</c:v>
                </c:pt>
                <c:pt idx="53">
                  <c:v>0.1032</c:v>
                </c:pt>
                <c:pt idx="54">
                  <c:v>0.0907</c:v>
                </c:pt>
                <c:pt idx="55">
                  <c:v>0.1077</c:v>
                </c:pt>
                <c:pt idx="56">
                  <c:v>0.0836</c:v>
                </c:pt>
                <c:pt idx="57">
                  <c:v>0.0273</c:v>
                </c:pt>
                <c:pt idx="58">
                  <c:v>0.0258</c:v>
                </c:pt>
                <c:pt idx="59">
                  <c:v>0.0247</c:v>
                </c:pt>
                <c:pt idx="60">
                  <c:v>0.026</c:v>
                </c:pt>
                <c:pt idx="61">
                  <c:v>0.023</c:v>
                </c:pt>
                <c:pt idx="62">
                  <c:v>0.0957</c:v>
                </c:pt>
                <c:pt idx="63">
                  <c:v>0.0909</c:v>
                </c:pt>
                <c:pt idx="64">
                  <c:v>0.027</c:v>
                </c:pt>
                <c:pt idx="65">
                  <c:v>0.072</c:v>
                </c:pt>
                <c:pt idx="66">
                  <c:v>0.074</c:v>
                </c:pt>
                <c:pt idx="67">
                  <c:v>0.054</c:v>
                </c:pt>
                <c:pt idx="68">
                  <c:v>0.097</c:v>
                </c:pt>
                <c:pt idx="69">
                  <c:v>0.02</c:v>
                </c:pt>
                <c:pt idx="70">
                  <c:v>0.034</c:v>
                </c:pt>
                <c:pt idx="71">
                  <c:v>0.052</c:v>
                </c:pt>
                <c:pt idx="72">
                  <c:v>0.052</c:v>
                </c:pt>
                <c:pt idx="73">
                  <c:v>0.021</c:v>
                </c:pt>
                <c:pt idx="74">
                  <c:v>0.022</c:v>
                </c:pt>
                <c:pt idx="75">
                  <c:v>0.117</c:v>
                </c:pt>
                <c:pt idx="76">
                  <c:v>0.0229</c:v>
                </c:pt>
                <c:pt idx="77">
                  <c:v>0.1439</c:v>
                </c:pt>
                <c:pt idx="78">
                  <c:v>0.0238</c:v>
                </c:pt>
                <c:pt idx="79">
                  <c:v>0.1634</c:v>
                </c:pt>
                <c:pt idx="80">
                  <c:v>0.0889</c:v>
                </c:pt>
                <c:pt idx="81">
                  <c:v>0.1073</c:v>
                </c:pt>
                <c:pt idx="82">
                  <c:v>0.075</c:v>
                </c:pt>
                <c:pt idx="83">
                  <c:v>0.076</c:v>
                </c:pt>
                <c:pt idx="84">
                  <c:v>0.1087</c:v>
                </c:pt>
                <c:pt idx="85">
                  <c:v>0.031</c:v>
                </c:pt>
                <c:pt idx="86">
                  <c:v>0.0916</c:v>
                </c:pt>
                <c:pt idx="87">
                  <c:v>0.059</c:v>
                </c:pt>
                <c:pt idx="88">
                  <c:v>0.046</c:v>
                </c:pt>
                <c:pt idx="89">
                  <c:v>0.0949</c:v>
                </c:pt>
                <c:pt idx="90">
                  <c:v>0.183</c:v>
                </c:pt>
                <c:pt idx="91">
                  <c:v>0.166</c:v>
                </c:pt>
                <c:pt idx="92">
                  <c:v>0.1638</c:v>
                </c:pt>
                <c:pt idx="93">
                  <c:v>0.03</c:v>
                </c:pt>
                <c:pt idx="94">
                  <c:v>0.088</c:v>
                </c:pt>
                <c:pt idx="95">
                  <c:v>0.069</c:v>
                </c:pt>
                <c:pt idx="96">
                  <c:v>0.1038</c:v>
                </c:pt>
                <c:pt idx="97">
                  <c:v>0.0262</c:v>
                </c:pt>
                <c:pt idx="98">
                  <c:v>0.0613</c:v>
                </c:pt>
                <c:pt idx="99">
                  <c:v>0.0266</c:v>
                </c:pt>
                <c:pt idx="100">
                  <c:v>0.065</c:v>
                </c:pt>
                <c:pt idx="101">
                  <c:v>0.109</c:v>
                </c:pt>
                <c:pt idx="102">
                  <c:v>0.085</c:v>
                </c:pt>
                <c:pt idx="103">
                  <c:v>0.109</c:v>
                </c:pt>
                <c:pt idx="104">
                  <c:v>0.1271</c:v>
                </c:pt>
                <c:pt idx="105">
                  <c:v>8.5766</c:v>
                </c:pt>
                <c:pt idx="106">
                  <c:v>0.1071</c:v>
                </c:pt>
                <c:pt idx="107">
                  <c:v>0.115</c:v>
                </c:pt>
                <c:pt idx="108">
                  <c:v>0.054</c:v>
                </c:pt>
                <c:pt idx="109">
                  <c:v>0.0588</c:v>
                </c:pt>
                <c:pt idx="110">
                  <c:v>0.0696</c:v>
                </c:pt>
                <c:pt idx="111">
                  <c:v>0.1108</c:v>
                </c:pt>
                <c:pt idx="112">
                  <c:v>0.0555</c:v>
                </c:pt>
                <c:pt idx="113">
                  <c:v>0.0996</c:v>
                </c:pt>
                <c:pt idx="114">
                  <c:v>0.137</c:v>
                </c:pt>
                <c:pt idx="115">
                  <c:v>0.137</c:v>
                </c:pt>
                <c:pt idx="116">
                  <c:v>0.074</c:v>
                </c:pt>
                <c:pt idx="117">
                  <c:v>0.081</c:v>
                </c:pt>
                <c:pt idx="118">
                  <c:v>0.075</c:v>
                </c:pt>
                <c:pt idx="119">
                  <c:v>0.1021</c:v>
                </c:pt>
                <c:pt idx="120">
                  <c:v>0.08</c:v>
                </c:pt>
                <c:pt idx="121">
                  <c:v>0.156</c:v>
                </c:pt>
                <c:pt idx="122">
                  <c:v>0.144</c:v>
                </c:pt>
                <c:pt idx="123">
                  <c:v>0.1627</c:v>
                </c:pt>
                <c:pt idx="124">
                  <c:v>0.1471</c:v>
                </c:pt>
                <c:pt idx="125">
                  <c:v>0.102</c:v>
                </c:pt>
                <c:pt idx="126">
                  <c:v>0.091</c:v>
                </c:pt>
                <c:pt idx="127">
                  <c:v>0.089</c:v>
                </c:pt>
                <c:pt idx="128">
                  <c:v>0.061</c:v>
                </c:pt>
                <c:pt idx="129">
                  <c:v>0.281</c:v>
                </c:pt>
                <c:pt idx="130">
                  <c:v>0.256</c:v>
                </c:pt>
                <c:pt idx="131">
                  <c:v>0.098</c:v>
                </c:pt>
                <c:pt idx="132">
                  <c:v>0.098</c:v>
                </c:pt>
                <c:pt idx="133">
                  <c:v>0.0902</c:v>
                </c:pt>
                <c:pt idx="134">
                  <c:v>0.1431</c:v>
                </c:pt>
                <c:pt idx="135">
                  <c:v>0.1895</c:v>
                </c:pt>
                <c:pt idx="136">
                  <c:v>0.173</c:v>
                </c:pt>
                <c:pt idx="137">
                  <c:v>0.106</c:v>
                </c:pt>
                <c:pt idx="138">
                  <c:v>0.083</c:v>
                </c:pt>
                <c:pt idx="139">
                  <c:v>0.177</c:v>
                </c:pt>
                <c:pt idx="140">
                  <c:v>0.1603</c:v>
                </c:pt>
                <c:pt idx="141">
                  <c:v>0.131</c:v>
                </c:pt>
                <c:pt idx="142">
                  <c:v>0.184</c:v>
                </c:pt>
                <c:pt idx="143">
                  <c:v>0.191</c:v>
                </c:pt>
                <c:pt idx="144">
                  <c:v>0.151</c:v>
                </c:pt>
                <c:pt idx="145">
                  <c:v>0.25</c:v>
                </c:pt>
                <c:pt idx="146">
                  <c:v>0.1653</c:v>
                </c:pt>
                <c:pt idx="147">
                  <c:v>0.1472</c:v>
                </c:pt>
                <c:pt idx="148">
                  <c:v>0.126</c:v>
                </c:pt>
                <c:pt idx="149">
                  <c:v>0.131</c:v>
                </c:pt>
                <c:pt idx="150">
                  <c:v>0.116</c:v>
                </c:pt>
                <c:pt idx="151">
                  <c:v>0.1258</c:v>
                </c:pt>
                <c:pt idx="152">
                  <c:v>0.1715</c:v>
                </c:pt>
                <c:pt idx="153">
                  <c:v>0.284</c:v>
                </c:pt>
                <c:pt idx="154">
                  <c:v>0.366</c:v>
                </c:pt>
                <c:pt idx="155">
                  <c:v>0.146</c:v>
                </c:pt>
                <c:pt idx="156">
                  <c:v>0.064</c:v>
                </c:pt>
                <c:pt idx="157">
                  <c:v>0.075</c:v>
                </c:pt>
                <c:pt idx="158">
                  <c:v>0.172</c:v>
                </c:pt>
                <c:pt idx="159">
                  <c:v>0.261</c:v>
                </c:pt>
                <c:pt idx="160">
                  <c:v>0.122</c:v>
                </c:pt>
                <c:pt idx="161">
                  <c:v>0.196</c:v>
                </c:pt>
                <c:pt idx="162">
                  <c:v>0.252</c:v>
                </c:pt>
                <c:pt idx="163">
                  <c:v>0.185</c:v>
                </c:pt>
                <c:pt idx="164">
                  <c:v>0.174</c:v>
                </c:pt>
                <c:pt idx="165">
                  <c:v>0.188</c:v>
                </c:pt>
                <c:pt idx="166">
                  <c:v>0.178</c:v>
                </c:pt>
                <c:pt idx="167">
                  <c:v>0.1751</c:v>
                </c:pt>
                <c:pt idx="168">
                  <c:v>0.253</c:v>
                </c:pt>
                <c:pt idx="169">
                  <c:v>0.1897</c:v>
                </c:pt>
                <c:pt idx="170">
                  <c:v>0.2025</c:v>
                </c:pt>
                <c:pt idx="171">
                  <c:v>0.155</c:v>
                </c:pt>
                <c:pt idx="172">
                  <c:v>0.4406</c:v>
                </c:pt>
                <c:pt idx="173">
                  <c:v>0.3611</c:v>
                </c:pt>
                <c:pt idx="174">
                  <c:v>0.0864</c:v>
                </c:pt>
                <c:pt idx="175">
                  <c:v>0.1584</c:v>
                </c:pt>
                <c:pt idx="176">
                  <c:v>0.101</c:v>
                </c:pt>
                <c:pt idx="177">
                  <c:v>0.163</c:v>
                </c:pt>
                <c:pt idx="178">
                  <c:v>0.2709</c:v>
                </c:pt>
                <c:pt idx="179">
                  <c:v>0.229</c:v>
                </c:pt>
                <c:pt idx="180">
                  <c:v>0.2364</c:v>
                </c:pt>
                <c:pt idx="181">
                  <c:v>0.2796</c:v>
                </c:pt>
                <c:pt idx="182">
                  <c:v>0.25</c:v>
                </c:pt>
                <c:pt idx="183">
                  <c:v>0.25</c:v>
                </c:pt>
                <c:pt idx="184">
                  <c:v>0.311</c:v>
                </c:pt>
                <c:pt idx="185">
                  <c:v>0.3127</c:v>
                </c:pt>
                <c:pt idx="186">
                  <c:v>0.3531</c:v>
                </c:pt>
                <c:pt idx="187">
                  <c:v>0.2124</c:v>
                </c:pt>
                <c:pt idx="188">
                  <c:v>0.158</c:v>
                </c:pt>
                <c:pt idx="189">
                  <c:v>0.209</c:v>
                </c:pt>
                <c:pt idx="190">
                  <c:v>0.358</c:v>
                </c:pt>
                <c:pt idx="191">
                  <c:v>0.1482</c:v>
                </c:pt>
                <c:pt idx="192">
                  <c:v>0.235</c:v>
                </c:pt>
                <c:pt idx="193">
                  <c:v>0.1995</c:v>
                </c:pt>
                <c:pt idx="194">
                  <c:v>0.1929</c:v>
                </c:pt>
                <c:pt idx="195">
                  <c:v>0.279</c:v>
                </c:pt>
                <c:pt idx="196">
                  <c:v>0.286</c:v>
                </c:pt>
                <c:pt idx="197">
                  <c:v>0.311</c:v>
                </c:pt>
                <c:pt idx="198">
                  <c:v>0.244</c:v>
                </c:pt>
                <c:pt idx="199">
                  <c:v>0.2319</c:v>
                </c:pt>
                <c:pt idx="200">
                  <c:v>0.36</c:v>
                </c:pt>
                <c:pt idx="201">
                  <c:v>0.464</c:v>
                </c:pt>
                <c:pt idx="202">
                  <c:v>0.383</c:v>
                </c:pt>
                <c:pt idx="203">
                  <c:v>0.298</c:v>
                </c:pt>
                <c:pt idx="204">
                  <c:v>0.179</c:v>
                </c:pt>
                <c:pt idx="205">
                  <c:v>0.262</c:v>
                </c:pt>
                <c:pt idx="206">
                  <c:v>0.2954</c:v>
                </c:pt>
                <c:pt idx="207">
                  <c:v>0.2707</c:v>
                </c:pt>
                <c:pt idx="208">
                  <c:v>0.339</c:v>
                </c:pt>
                <c:pt idx="209">
                  <c:v>0.324</c:v>
                </c:pt>
                <c:pt idx="210">
                  <c:v>0.3055</c:v>
                </c:pt>
                <c:pt idx="211">
                  <c:v>0.48</c:v>
                </c:pt>
                <c:pt idx="212">
                  <c:v>0.5382</c:v>
                </c:pt>
                <c:pt idx="213">
                  <c:v>0.342</c:v>
                </c:pt>
                <c:pt idx="214">
                  <c:v>0.353</c:v>
                </c:pt>
                <c:pt idx="215">
                  <c:v>0.816</c:v>
                </c:pt>
                <c:pt idx="216">
                  <c:v>0.294</c:v>
                </c:pt>
                <c:pt idx="217">
                  <c:v>0.31</c:v>
                </c:pt>
                <c:pt idx="218">
                  <c:v>0.264</c:v>
                </c:pt>
                <c:pt idx="219">
                  <c:v>0.333</c:v>
                </c:pt>
                <c:pt idx="220">
                  <c:v>0.1677</c:v>
                </c:pt>
                <c:pt idx="221">
                  <c:v>0.328</c:v>
                </c:pt>
                <c:pt idx="222">
                  <c:v>0.343</c:v>
                </c:pt>
                <c:pt idx="223">
                  <c:v>0.435</c:v>
                </c:pt>
                <c:pt idx="224">
                  <c:v>0.483</c:v>
                </c:pt>
                <c:pt idx="225">
                  <c:v>0.769</c:v>
                </c:pt>
                <c:pt idx="226">
                  <c:v>0.773</c:v>
                </c:pt>
                <c:pt idx="227">
                  <c:v>0.379</c:v>
                </c:pt>
                <c:pt idx="228">
                  <c:v>0.415</c:v>
                </c:pt>
                <c:pt idx="229">
                  <c:v>0.194</c:v>
                </c:pt>
                <c:pt idx="230">
                  <c:v>0.2446</c:v>
                </c:pt>
                <c:pt idx="231">
                  <c:v>0.218</c:v>
                </c:pt>
                <c:pt idx="232">
                  <c:v>0.3658</c:v>
                </c:pt>
                <c:pt idx="233">
                  <c:v>0.3182</c:v>
                </c:pt>
                <c:pt idx="234">
                  <c:v>0.43</c:v>
                </c:pt>
                <c:pt idx="235">
                  <c:v>0.318</c:v>
                </c:pt>
                <c:pt idx="236">
                  <c:v>0.647</c:v>
                </c:pt>
                <c:pt idx="237">
                  <c:v>0.352</c:v>
                </c:pt>
                <c:pt idx="238">
                  <c:v>0.399</c:v>
                </c:pt>
                <c:pt idx="239">
                  <c:v>0.549</c:v>
                </c:pt>
                <c:pt idx="240">
                  <c:v>0.4383</c:v>
                </c:pt>
                <c:pt idx="241">
                  <c:v>0.6132</c:v>
                </c:pt>
                <c:pt idx="242">
                  <c:v>0.275</c:v>
                </c:pt>
                <c:pt idx="243">
                  <c:v>0.427</c:v>
                </c:pt>
                <c:pt idx="244">
                  <c:v>0.638</c:v>
                </c:pt>
                <c:pt idx="245">
                  <c:v>0.4466</c:v>
                </c:pt>
                <c:pt idx="246">
                  <c:v>0.4151</c:v>
                </c:pt>
                <c:pt idx="247">
                  <c:v>0.577</c:v>
                </c:pt>
                <c:pt idx="248">
                  <c:v>0.558</c:v>
                </c:pt>
                <c:pt idx="249">
                  <c:v>0.262</c:v>
                </c:pt>
                <c:pt idx="250">
                  <c:v>0.442</c:v>
                </c:pt>
                <c:pt idx="251">
                  <c:v>0.97</c:v>
                </c:pt>
                <c:pt idx="252">
                  <c:v>0.604</c:v>
                </c:pt>
                <c:pt idx="253">
                  <c:v>0.676</c:v>
                </c:pt>
                <c:pt idx="254">
                  <c:v>0.322</c:v>
                </c:pt>
                <c:pt idx="255">
                  <c:v>0.732</c:v>
                </c:pt>
                <c:pt idx="256">
                  <c:v>1.077</c:v>
                </c:pt>
                <c:pt idx="257">
                  <c:v>0.618</c:v>
                </c:pt>
                <c:pt idx="258">
                  <c:v>0.786</c:v>
                </c:pt>
                <c:pt idx="259">
                  <c:v>0.75</c:v>
                </c:pt>
                <c:pt idx="260">
                  <c:v>0.456</c:v>
                </c:pt>
                <c:pt idx="261">
                  <c:v>1.033</c:v>
                </c:pt>
                <c:pt idx="262">
                  <c:v>1.03</c:v>
                </c:pt>
                <c:pt idx="263">
                  <c:v>0.696</c:v>
                </c:pt>
                <c:pt idx="264">
                  <c:v>1.279</c:v>
                </c:pt>
                <c:pt idx="265">
                  <c:v>1.8592</c:v>
                </c:pt>
                <c:pt idx="266">
                  <c:v>1.6197</c:v>
                </c:pt>
                <c:pt idx="267">
                  <c:v>1.034</c:v>
                </c:pt>
                <c:pt idx="268">
                  <c:v>1.012</c:v>
                </c:pt>
                <c:pt idx="269">
                  <c:v>1.172</c:v>
                </c:pt>
                <c:pt idx="270">
                  <c:v>0.966</c:v>
                </c:pt>
                <c:pt idx="271">
                  <c:v>0.948</c:v>
                </c:pt>
                <c:pt idx="272">
                  <c:v>1.8565</c:v>
                </c:pt>
                <c:pt idx="273">
                  <c:v>1.42</c:v>
                </c:pt>
                <c:pt idx="274">
                  <c:v>1.032</c:v>
                </c:pt>
                <c:pt idx="275">
                  <c:v>0.898</c:v>
                </c:pt>
                <c:pt idx="276">
                  <c:v>0.91</c:v>
                </c:pt>
                <c:pt idx="277">
                  <c:v>1.3764</c:v>
                </c:pt>
                <c:pt idx="278">
                  <c:v>1.1518</c:v>
                </c:pt>
                <c:pt idx="279">
                  <c:v>1.7981</c:v>
                </c:pt>
                <c:pt idx="280">
                  <c:v>1.837</c:v>
                </c:pt>
                <c:pt idx="281">
                  <c:v>1.436</c:v>
                </c:pt>
                <c:pt idx="282">
                  <c:v>0.837</c:v>
                </c:pt>
                <c:pt idx="283">
                  <c:v>0.988</c:v>
                </c:pt>
                <c:pt idx="284">
                  <c:v>1.331</c:v>
                </c:pt>
                <c:pt idx="285">
                  <c:v>1.41</c:v>
                </c:pt>
                <c:pt idx="286">
                  <c:v>1.458</c:v>
                </c:pt>
                <c:pt idx="287">
                  <c:v>1.13</c:v>
                </c:pt>
                <c:pt idx="288">
                  <c:v>1.723</c:v>
                </c:pt>
                <c:pt idx="289">
                  <c:v>2.312</c:v>
                </c:pt>
                <c:pt idx="290">
                  <c:v>2.859</c:v>
                </c:pt>
                <c:pt idx="291">
                  <c:v>2.5866</c:v>
                </c:pt>
                <c:pt idx="292">
                  <c:v>2.9159</c:v>
                </c:pt>
                <c:pt idx="293">
                  <c:v>1.745</c:v>
                </c:pt>
                <c:pt idx="294">
                  <c:v>1.602</c:v>
                </c:pt>
                <c:pt idx="295">
                  <c:v>2.9228</c:v>
                </c:pt>
                <c:pt idx="296">
                  <c:v>1.541</c:v>
                </c:pt>
                <c:pt idx="297">
                  <c:v>1.441</c:v>
                </c:pt>
                <c:pt idx="298">
                  <c:v>1.7386</c:v>
                </c:pt>
                <c:pt idx="299">
                  <c:v>1.835</c:v>
                </c:pt>
                <c:pt idx="300">
                  <c:v>1.807</c:v>
                </c:pt>
                <c:pt idx="301">
                  <c:v>3.2272</c:v>
                </c:pt>
                <c:pt idx="302">
                  <c:v>1.81</c:v>
                </c:pt>
                <c:pt idx="303">
                  <c:v>1.803</c:v>
                </c:pt>
                <c:pt idx="304">
                  <c:v>2.7108</c:v>
                </c:pt>
                <c:pt idx="305">
                  <c:v>2.7204</c:v>
                </c:pt>
                <c:pt idx="306">
                  <c:v>1.177</c:v>
                </c:pt>
                <c:pt idx="307">
                  <c:v>2.231</c:v>
                </c:pt>
                <c:pt idx="308">
                  <c:v>1.758</c:v>
                </c:pt>
                <c:pt idx="309">
                  <c:v>1.844</c:v>
                </c:pt>
                <c:pt idx="310">
                  <c:v>1.852</c:v>
                </c:pt>
                <c:pt idx="311">
                  <c:v>1.867</c:v>
                </c:pt>
                <c:pt idx="312">
                  <c:v>2.1121</c:v>
                </c:pt>
                <c:pt idx="313">
                  <c:v>1.753</c:v>
                </c:pt>
                <c:pt idx="314">
                  <c:v>1.482</c:v>
                </c:pt>
                <c:pt idx="315">
                  <c:v>3.7228</c:v>
                </c:pt>
                <c:pt idx="316">
                  <c:v>2.052</c:v>
                </c:pt>
                <c:pt idx="317">
                  <c:v>2.436</c:v>
                </c:pt>
                <c:pt idx="318">
                  <c:v>2.042</c:v>
                </c:pt>
                <c:pt idx="319">
                  <c:v>2.305</c:v>
                </c:pt>
                <c:pt idx="320">
                  <c:v>4.4382</c:v>
                </c:pt>
                <c:pt idx="321">
                  <c:v>5.341</c:v>
                </c:pt>
                <c:pt idx="322">
                  <c:v>5.3715</c:v>
                </c:pt>
                <c:pt idx="323">
                  <c:v>3.254</c:v>
                </c:pt>
                <c:pt idx="324">
                  <c:v>3.46</c:v>
                </c:pt>
                <c:pt idx="325">
                  <c:v>5.4637</c:v>
                </c:pt>
                <c:pt idx="326">
                  <c:v>3.605</c:v>
                </c:pt>
                <c:pt idx="327">
                  <c:v>2.918</c:v>
                </c:pt>
                <c:pt idx="328">
                  <c:v>2.987</c:v>
                </c:pt>
                <c:pt idx="329">
                  <c:v>2.777</c:v>
                </c:pt>
                <c:pt idx="330">
                  <c:v>2.411</c:v>
                </c:pt>
                <c:pt idx="331">
                  <c:v>4.908</c:v>
                </c:pt>
                <c:pt idx="332">
                  <c:v>3.993</c:v>
                </c:pt>
                <c:pt idx="333">
                  <c:v>3.993</c:v>
                </c:pt>
                <c:pt idx="334">
                  <c:v>5.7411</c:v>
                </c:pt>
                <c:pt idx="335">
                  <c:v>4.6677</c:v>
                </c:pt>
                <c:pt idx="336">
                  <c:v>5.6839</c:v>
                </c:pt>
                <c:pt idx="337">
                  <c:v>4.9751</c:v>
                </c:pt>
                <c:pt idx="338">
                  <c:v>8.9237</c:v>
                </c:pt>
                <c:pt idx="339">
                  <c:v>7.04</c:v>
                </c:pt>
                <c:pt idx="340">
                  <c:v>6.069</c:v>
                </c:pt>
                <c:pt idx="341">
                  <c:v>8.517</c:v>
                </c:pt>
                <c:pt idx="342">
                  <c:v>5.0243</c:v>
                </c:pt>
                <c:pt idx="343">
                  <c:v>5.3655</c:v>
                </c:pt>
                <c:pt idx="344">
                  <c:v>8.051</c:v>
                </c:pt>
                <c:pt idx="345">
                  <c:v>9.2237</c:v>
                </c:pt>
                <c:pt idx="346">
                  <c:v>12.281</c:v>
                </c:pt>
                <c:pt idx="347">
                  <c:v>11.631</c:v>
                </c:pt>
                <c:pt idx="348">
                  <c:v>19.078</c:v>
                </c:pt>
                <c:pt idx="349">
                  <c:v>13.3</c:v>
                </c:pt>
                <c:pt idx="350">
                  <c:v>12.241</c:v>
                </c:pt>
                <c:pt idx="351">
                  <c:v>18.152</c:v>
                </c:pt>
                <c:pt idx="352">
                  <c:v>25.2648</c:v>
                </c:pt>
                <c:pt idx="353">
                  <c:v>29.2669</c:v>
                </c:pt>
                <c:pt idx="354">
                  <c:v>34.161</c:v>
                </c:pt>
                <c:pt idx="355">
                  <c:v>37.842</c:v>
                </c:pt>
                <c:pt idx="356">
                  <c:v>46.129</c:v>
                </c:pt>
                <c:pt idx="357">
                  <c:v>53.722</c:v>
                </c:pt>
                <c:pt idx="358">
                  <c:v>60.1624</c:v>
                </c:pt>
                <c:pt idx="359">
                  <c:v>67.2004</c:v>
                </c:pt>
                <c:pt idx="360">
                  <c:v>75.551</c:v>
                </c:pt>
                <c:pt idx="361">
                  <c:v>74.523</c:v>
                </c:pt>
                <c:pt idx="362">
                  <c:v>69.1328</c:v>
                </c:pt>
                <c:pt idx="363">
                  <c:v>75.633</c:v>
                </c:pt>
                <c:pt idx="364">
                  <c:v>96.237</c:v>
                </c:pt>
                <c:pt idx="365">
                  <c:v>86.956</c:v>
                </c:pt>
                <c:pt idx="366">
                  <c:v>89.347</c:v>
                </c:pt>
                <c:pt idx="367">
                  <c:v>93.312</c:v>
                </c:pt>
                <c:pt idx="368">
                  <c:v>97.562</c:v>
                </c:pt>
                <c:pt idx="369">
                  <c:v>100</c:v>
                </c:pt>
              </c:numCache>
            </c:numRef>
          </c:yVal>
          <c:smooth val="0"/>
        </c:ser>
        <c:dLbls>
          <c:showLegendKey val="0"/>
          <c:showVal val="0"/>
          <c:showCatName val="0"/>
          <c:showSerName val="0"/>
          <c:showPercent val="0"/>
          <c:showBubbleSize val="0"/>
        </c:dLbls>
        <c:axId val="73402624"/>
        <c:axId val="73424896"/>
      </c:scatterChart>
      <c:valAx>
        <c:axId val="73402624"/>
        <c:scaling>
          <c:orientation val="minMax"/>
        </c:scaling>
        <c:delete val="0"/>
        <c:axPos val="b"/>
        <c:title>
          <c:tx>
            <c:rich>
              <a:bodyPr rot="0" spcFirstLastPara="0" vertOverflow="ellipsis" vert="horz" wrap="square" anchor="ctr" anchorCtr="1"/>
              <a:lstStyle/>
              <a:p>
                <a:pPr defTabSz="914400">
                  <a:defRPr lang="zh-CN" sz="1600" b="1" i="0" u="none" strike="noStrike" kern="1200" baseline="0">
                    <a:solidFill>
                      <a:schemeClr val="tx1"/>
                    </a:solidFill>
                    <a:latin typeface="+mn-lt"/>
                    <a:ea typeface="+mn-ea"/>
                    <a:cs typeface="+mn-cs"/>
                  </a:defRPr>
                </a:pPr>
                <a:r>
                  <a:rPr sz="1800"/>
                  <a:t>金准生物</a:t>
                </a:r>
                <a:r>
                  <a:rPr sz="2800"/>
                  <a:t>®</a:t>
                </a:r>
                <a:r>
                  <a:rPr sz="1800"/>
                  <a:t>PCT</a:t>
                </a:r>
                <a:endParaRPr sz="1800"/>
              </a:p>
            </c:rich>
          </c:tx>
          <c:layout>
            <c:manualLayout>
              <c:xMode val="edge"/>
              <c:yMode val="edge"/>
              <c:x val="0.39987662737867"/>
              <c:y val="0.892320306094561"/>
            </c:manualLayout>
          </c:layout>
          <c:overlay val="0"/>
        </c:title>
        <c:numFmt formatCode="General" sourceLinked="1"/>
        <c:majorTickMark val="in"/>
        <c:minorTickMark val="none"/>
        <c:tickLblPos val="nextTo"/>
        <c:spPr>
          <a:ln w="9525" cap="flat" cmpd="sng" algn="ctr">
            <a:solidFill>
              <a:schemeClr val="tx1"/>
            </a:solidFill>
            <a:prstDash val="solid"/>
            <a:round/>
          </a:ln>
        </c:spPr>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73424896"/>
        <c:crosses val="autoZero"/>
        <c:crossBetween val="midCat"/>
        <c:majorUnit val="12"/>
      </c:valAx>
      <c:valAx>
        <c:axId val="73424896"/>
        <c:scaling>
          <c:orientation val="minMax"/>
        </c:scaling>
        <c:delete val="0"/>
        <c:axPos val="l"/>
        <c:title>
          <c:tx>
            <c:rich>
              <a:bodyPr rot="0" spcFirstLastPara="0" vertOverflow="ellipsis" vert="eaVert" wrap="square" anchor="ctr" anchorCtr="1"/>
              <a:lstStyle/>
              <a:p>
                <a:pPr defTabSz="914400">
                  <a:defRPr lang="zh-CN" sz="1800" b="1" i="0" u="none" strike="noStrike" kern="1200" baseline="0">
                    <a:solidFill>
                      <a:schemeClr val="tx1"/>
                    </a:solidFill>
                    <a:latin typeface="+mn-lt"/>
                    <a:ea typeface="+mn-ea"/>
                    <a:cs typeface="+mn-cs"/>
                  </a:defRPr>
                </a:pPr>
                <a:r>
                  <a:rPr sz="1800"/>
                  <a:t>罗氏</a:t>
                </a:r>
                <a:r>
                  <a:rPr sz="2800"/>
                  <a:t>®</a:t>
                </a:r>
                <a:r>
                  <a:rPr sz="1800"/>
                  <a:t>PCT</a:t>
                </a:r>
                <a:endParaRPr sz="1800"/>
              </a:p>
            </c:rich>
          </c:tx>
          <c:layout>
            <c:manualLayout>
              <c:xMode val="edge"/>
              <c:yMode val="edge"/>
              <c:x val="0.00389004149377593"/>
              <c:y val="0.358142615734788"/>
            </c:manualLayout>
          </c:layout>
          <c:overlay val="0"/>
        </c:title>
        <c:numFmt formatCode="General" sourceLinked="1"/>
        <c:majorTickMark val="in"/>
        <c:minorTickMark val="none"/>
        <c:tickLblPos val="nextTo"/>
        <c:spPr>
          <a:ln w="9525" cap="flat" cmpd="sng" algn="ctr">
            <a:solidFill>
              <a:schemeClr val="tx1"/>
            </a:solidFill>
            <a:prstDash val="solid"/>
            <a:round/>
          </a:ln>
        </c:spPr>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73402624"/>
        <c:crosses val="autoZero"/>
        <c:crossBetween val="midCat"/>
        <c:majorUnit val="12"/>
      </c:valAx>
    </c:plotArea>
    <c:plotVisOnly val="1"/>
    <c:dispBlanksAs val="gap"/>
    <c:showDLblsOverMax val="0"/>
  </c:chart>
  <c:spPr>
    <a:ln w="12700" cmpd="sng">
      <a:solidFill>
        <a:schemeClr val="tx1"/>
      </a:solidFill>
      <a:prstDash val="solid"/>
    </a:ln>
  </c:spPr>
  <c:txPr>
    <a:bodyPr/>
    <a:lstStyle/>
    <a:p>
      <a:pPr>
        <a:defRPr lang="zh-CN" sz="1600"/>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051874394799"/>
          <c:y val="0.117047217911771"/>
          <c:w val="0.802323972886983"/>
          <c:h val="0.70028818443804"/>
        </c:manualLayout>
      </c:layout>
      <c:scatterChart>
        <c:scatterStyle val="marker"/>
        <c:varyColors val="0"/>
        <c:ser>
          <c:idx val="0"/>
          <c:order val="0"/>
          <c:spPr>
            <a:ln w="28575" cap="rnd" cmpd="sng" algn="ctr">
              <a:noFill/>
              <a:prstDash val="solid"/>
              <a:round/>
            </a:ln>
          </c:spPr>
          <c:marker>
            <c:spPr>
              <a:ln w="9525" cap="rnd" cmpd="sng" algn="ctr">
                <a:solidFill>
                  <a:schemeClr val="accent1">
                    <a:shade val="95000"/>
                    <a:satMod val="105000"/>
                  </a:schemeClr>
                </a:solidFill>
                <a:prstDash val="solid"/>
                <a:round/>
              </a:ln>
            </c:spPr>
          </c:marker>
          <c:dLbls>
            <c:delete val="1"/>
          </c:dLbls>
          <c:trendline>
            <c:trendlineType val="linear"/>
            <c:dispRSqr val="1"/>
            <c:dispEq val="1"/>
            <c:trendlineLbl>
              <c:layout>
                <c:manualLayout>
                  <c:x val="-0.138513627769396"/>
                  <c:y val="0.0113096192961923"/>
                </c:manualLayout>
              </c:layout>
              <c:numFmt formatCode="General" sourceLinked="0"/>
              <c:txPr>
                <a:bodyPr rot="0" spcFirstLastPara="0" vertOverflow="ellipsis" vert="horz" wrap="square" anchor="ctr" anchorCtr="1"/>
                <a:lstStyle/>
                <a:p>
                  <a:pPr>
                    <a:defRPr lang="zh-CN" sz="2000" b="1" i="0" u="none" strike="noStrike" kern="1200" baseline="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trendlineLbl>
          </c:trendline>
          <c:xVal>
            <c:numRef>
              <c:f>[南京军区南京总医院数据分析.xlsx]Sheet1!$A$1:$A$80</c:f>
              <c:numCache>
                <c:formatCode>General</c:formatCode>
                <c:ptCount val="80"/>
                <c:pt idx="0">
                  <c:v>0.0282</c:v>
                </c:pt>
                <c:pt idx="1">
                  <c:v>0.07</c:v>
                </c:pt>
                <c:pt idx="2">
                  <c:v>0.0572</c:v>
                </c:pt>
                <c:pt idx="3">
                  <c:v>0.3301</c:v>
                </c:pt>
                <c:pt idx="4">
                  <c:v>0.0751</c:v>
                </c:pt>
                <c:pt idx="5">
                  <c:v>0.029</c:v>
                </c:pt>
                <c:pt idx="6">
                  <c:v>0.0997</c:v>
                </c:pt>
                <c:pt idx="7">
                  <c:v>0.0393</c:v>
                </c:pt>
                <c:pt idx="8">
                  <c:v>0.2444</c:v>
                </c:pt>
                <c:pt idx="9">
                  <c:v>0.0271</c:v>
                </c:pt>
                <c:pt idx="10">
                  <c:v>0.0693</c:v>
                </c:pt>
                <c:pt idx="11">
                  <c:v>0.0229</c:v>
                </c:pt>
                <c:pt idx="13">
                  <c:v>0.0242</c:v>
                </c:pt>
                <c:pt idx="14">
                  <c:v>0.0282</c:v>
                </c:pt>
                <c:pt idx="15">
                  <c:v>0.0265</c:v>
                </c:pt>
                <c:pt idx="16">
                  <c:v>0.19</c:v>
                </c:pt>
                <c:pt idx="17">
                  <c:v>0.0722</c:v>
                </c:pt>
                <c:pt idx="18">
                  <c:v>0.0724</c:v>
                </c:pt>
                <c:pt idx="19">
                  <c:v>0.0296</c:v>
                </c:pt>
                <c:pt idx="20">
                  <c:v>0.0724</c:v>
                </c:pt>
                <c:pt idx="21">
                  <c:v>0.1109</c:v>
                </c:pt>
                <c:pt idx="22">
                  <c:v>0.0571</c:v>
                </c:pt>
                <c:pt idx="23">
                  <c:v>0.2801</c:v>
                </c:pt>
                <c:pt idx="24">
                  <c:v>0.1579</c:v>
                </c:pt>
                <c:pt idx="25">
                  <c:v>0.1479</c:v>
                </c:pt>
                <c:pt idx="26">
                  <c:v>0.0795</c:v>
                </c:pt>
                <c:pt idx="27">
                  <c:v>0.1808</c:v>
                </c:pt>
                <c:pt idx="28">
                  <c:v>0.0914</c:v>
                </c:pt>
                <c:pt idx="29">
                  <c:v>0.0761</c:v>
                </c:pt>
                <c:pt idx="30">
                  <c:v>0.0268</c:v>
                </c:pt>
                <c:pt idx="31">
                  <c:v>0.1379</c:v>
                </c:pt>
                <c:pt idx="32">
                  <c:v>0.1277</c:v>
                </c:pt>
                <c:pt idx="33">
                  <c:v>0.0537</c:v>
                </c:pt>
                <c:pt idx="34">
                  <c:v>0.3311</c:v>
                </c:pt>
                <c:pt idx="35">
                  <c:v>0.0182</c:v>
                </c:pt>
                <c:pt idx="36">
                  <c:v>0.1568</c:v>
                </c:pt>
                <c:pt idx="37">
                  <c:v>0.1663</c:v>
                </c:pt>
                <c:pt idx="38">
                  <c:v>0.122</c:v>
                </c:pt>
                <c:pt idx="39">
                  <c:v>0.0412</c:v>
                </c:pt>
                <c:pt idx="40">
                  <c:v>0.1592</c:v>
                </c:pt>
                <c:pt idx="41">
                  <c:v>0.3048</c:v>
                </c:pt>
                <c:pt idx="42">
                  <c:v>0.2804</c:v>
                </c:pt>
                <c:pt idx="43">
                  <c:v>0.3218</c:v>
                </c:pt>
                <c:pt idx="44">
                  <c:v>0.4337</c:v>
                </c:pt>
                <c:pt idx="45">
                  <c:v>0.2069</c:v>
                </c:pt>
                <c:pt idx="46">
                  <c:v>0.166</c:v>
                </c:pt>
                <c:pt idx="47">
                  <c:v>0.2646</c:v>
                </c:pt>
                <c:pt idx="48">
                  <c:v>0.1964</c:v>
                </c:pt>
                <c:pt idx="49">
                  <c:v>0.2251</c:v>
                </c:pt>
                <c:pt idx="50">
                  <c:v>0.3858</c:v>
                </c:pt>
                <c:pt idx="51">
                  <c:v>0.3241</c:v>
                </c:pt>
                <c:pt idx="52">
                  <c:v>0.3803</c:v>
                </c:pt>
                <c:pt idx="53">
                  <c:v>0.2402</c:v>
                </c:pt>
                <c:pt idx="54">
                  <c:v>0.3906</c:v>
                </c:pt>
                <c:pt idx="55">
                  <c:v>0.1809</c:v>
                </c:pt>
                <c:pt idx="56">
                  <c:v>0.2163</c:v>
                </c:pt>
                <c:pt idx="57">
                  <c:v>0.2499</c:v>
                </c:pt>
                <c:pt idx="58">
                  <c:v>0.1929</c:v>
                </c:pt>
                <c:pt idx="59">
                  <c:v>0.243</c:v>
                </c:pt>
                <c:pt idx="60">
                  <c:v>1.2815</c:v>
                </c:pt>
                <c:pt idx="61">
                  <c:v>1.2624</c:v>
                </c:pt>
                <c:pt idx="62">
                  <c:v>2.5444</c:v>
                </c:pt>
                <c:pt idx="63">
                  <c:v>3.1552</c:v>
                </c:pt>
                <c:pt idx="64">
                  <c:v>4.9034</c:v>
                </c:pt>
                <c:pt idx="66">
                  <c:v>0.675</c:v>
                </c:pt>
                <c:pt idx="67">
                  <c:v>1.1977</c:v>
                </c:pt>
                <c:pt idx="68">
                  <c:v>1.4733</c:v>
                </c:pt>
                <c:pt idx="69">
                  <c:v>1.5941</c:v>
                </c:pt>
                <c:pt idx="70">
                  <c:v>5.3234</c:v>
                </c:pt>
                <c:pt idx="71">
                  <c:v>6.9007</c:v>
                </c:pt>
                <c:pt idx="72">
                  <c:v>43.2426</c:v>
                </c:pt>
                <c:pt idx="73">
                  <c:v>0.408</c:v>
                </c:pt>
                <c:pt idx="74">
                  <c:v>1.1175</c:v>
                </c:pt>
                <c:pt idx="75">
                  <c:v>28.6153</c:v>
                </c:pt>
                <c:pt idx="76">
                  <c:v>0.6853</c:v>
                </c:pt>
                <c:pt idx="77">
                  <c:v>1.1981</c:v>
                </c:pt>
                <c:pt idx="78">
                  <c:v>3.8185</c:v>
                </c:pt>
                <c:pt idx="79">
                  <c:v>1.3306</c:v>
                </c:pt>
              </c:numCache>
            </c:numRef>
          </c:xVal>
          <c:yVal>
            <c:numRef>
              <c:f>[南京军区南京总医院数据分析.xlsx]Sheet1!$B$1:$B$80</c:f>
              <c:numCache>
                <c:formatCode>General</c:formatCode>
                <c:ptCount val="80"/>
                <c:pt idx="0">
                  <c:v>0.024</c:v>
                </c:pt>
                <c:pt idx="1">
                  <c:v>0.04</c:v>
                </c:pt>
                <c:pt idx="2">
                  <c:v>0.023</c:v>
                </c:pt>
                <c:pt idx="3">
                  <c:v>0.025</c:v>
                </c:pt>
                <c:pt idx="4">
                  <c:v>0.025</c:v>
                </c:pt>
                <c:pt idx="5">
                  <c:v>0.027</c:v>
                </c:pt>
                <c:pt idx="6">
                  <c:v>0.039</c:v>
                </c:pt>
                <c:pt idx="7">
                  <c:v>0.031</c:v>
                </c:pt>
                <c:pt idx="8">
                  <c:v>0.031</c:v>
                </c:pt>
                <c:pt idx="9">
                  <c:v>0.031</c:v>
                </c:pt>
                <c:pt idx="10">
                  <c:v>0.033</c:v>
                </c:pt>
                <c:pt idx="11">
                  <c:v>0.041</c:v>
                </c:pt>
                <c:pt idx="13">
                  <c:v>0.034</c:v>
                </c:pt>
                <c:pt idx="14">
                  <c:v>0.034</c:v>
                </c:pt>
                <c:pt idx="15">
                  <c:v>0.036</c:v>
                </c:pt>
                <c:pt idx="16">
                  <c:v>0.035</c:v>
                </c:pt>
                <c:pt idx="17">
                  <c:v>0.039</c:v>
                </c:pt>
                <c:pt idx="18">
                  <c:v>0.039</c:v>
                </c:pt>
                <c:pt idx="19">
                  <c:v>0.039</c:v>
                </c:pt>
                <c:pt idx="20">
                  <c:v>0.079</c:v>
                </c:pt>
                <c:pt idx="21">
                  <c:v>0.085</c:v>
                </c:pt>
                <c:pt idx="22">
                  <c:v>0.065</c:v>
                </c:pt>
                <c:pt idx="23">
                  <c:v>0.074</c:v>
                </c:pt>
                <c:pt idx="24">
                  <c:v>0.081</c:v>
                </c:pt>
                <c:pt idx="25">
                  <c:v>0.085</c:v>
                </c:pt>
                <c:pt idx="26">
                  <c:v>0.109</c:v>
                </c:pt>
                <c:pt idx="27">
                  <c:v>0.138</c:v>
                </c:pt>
                <c:pt idx="28">
                  <c:v>0.065</c:v>
                </c:pt>
                <c:pt idx="29">
                  <c:v>0.065</c:v>
                </c:pt>
                <c:pt idx="30">
                  <c:v>0.074</c:v>
                </c:pt>
                <c:pt idx="31">
                  <c:v>0.137</c:v>
                </c:pt>
                <c:pt idx="32">
                  <c:v>0.097</c:v>
                </c:pt>
                <c:pt idx="33">
                  <c:v>0.1</c:v>
                </c:pt>
                <c:pt idx="34">
                  <c:v>0.105</c:v>
                </c:pt>
                <c:pt idx="35">
                  <c:v>0.111</c:v>
                </c:pt>
                <c:pt idx="36">
                  <c:v>0.116</c:v>
                </c:pt>
                <c:pt idx="37">
                  <c:v>0.137</c:v>
                </c:pt>
                <c:pt idx="38">
                  <c:v>0.148</c:v>
                </c:pt>
                <c:pt idx="39">
                  <c:v>0.064</c:v>
                </c:pt>
                <c:pt idx="40">
                  <c:v>0.151</c:v>
                </c:pt>
                <c:pt idx="41">
                  <c:v>0.253</c:v>
                </c:pt>
                <c:pt idx="42">
                  <c:v>0.297</c:v>
                </c:pt>
                <c:pt idx="43">
                  <c:v>0.309</c:v>
                </c:pt>
                <c:pt idx="44">
                  <c:v>0.477</c:v>
                </c:pt>
                <c:pt idx="45">
                  <c:v>0.266</c:v>
                </c:pt>
                <c:pt idx="46">
                  <c:v>0.165</c:v>
                </c:pt>
                <c:pt idx="47">
                  <c:v>0.228</c:v>
                </c:pt>
                <c:pt idx="48">
                  <c:v>0.228</c:v>
                </c:pt>
                <c:pt idx="49">
                  <c:v>0.23</c:v>
                </c:pt>
                <c:pt idx="50">
                  <c:v>0.296</c:v>
                </c:pt>
                <c:pt idx="51">
                  <c:v>0.316</c:v>
                </c:pt>
                <c:pt idx="52">
                  <c:v>0.465</c:v>
                </c:pt>
                <c:pt idx="53">
                  <c:v>0.227</c:v>
                </c:pt>
                <c:pt idx="54">
                  <c:v>0.241</c:v>
                </c:pt>
                <c:pt idx="55">
                  <c:v>0.175</c:v>
                </c:pt>
                <c:pt idx="56">
                  <c:v>0.204</c:v>
                </c:pt>
                <c:pt idx="57">
                  <c:v>0.22</c:v>
                </c:pt>
                <c:pt idx="58">
                  <c:v>0.232</c:v>
                </c:pt>
                <c:pt idx="59">
                  <c:v>0.305</c:v>
                </c:pt>
                <c:pt idx="60">
                  <c:v>0.694</c:v>
                </c:pt>
                <c:pt idx="61">
                  <c:v>0.607</c:v>
                </c:pt>
                <c:pt idx="62">
                  <c:v>1.32</c:v>
                </c:pt>
                <c:pt idx="63">
                  <c:v>1.48</c:v>
                </c:pt>
                <c:pt idx="64">
                  <c:v>2.88</c:v>
                </c:pt>
                <c:pt idx="66">
                  <c:v>0.502</c:v>
                </c:pt>
                <c:pt idx="67">
                  <c:v>0.748</c:v>
                </c:pt>
                <c:pt idx="68">
                  <c:v>0.753</c:v>
                </c:pt>
                <c:pt idx="69">
                  <c:v>0.977</c:v>
                </c:pt>
                <c:pt idx="70">
                  <c:v>4.36</c:v>
                </c:pt>
                <c:pt idx="71">
                  <c:v>4.36</c:v>
                </c:pt>
                <c:pt idx="72">
                  <c:v>38.76</c:v>
                </c:pt>
                <c:pt idx="73">
                  <c:v>0.618</c:v>
                </c:pt>
                <c:pt idx="74">
                  <c:v>0.609</c:v>
                </c:pt>
                <c:pt idx="75">
                  <c:v>23.57</c:v>
                </c:pt>
                <c:pt idx="76">
                  <c:v>0.603</c:v>
                </c:pt>
                <c:pt idx="77">
                  <c:v>0.752</c:v>
                </c:pt>
                <c:pt idx="78">
                  <c:v>2.01</c:v>
                </c:pt>
                <c:pt idx="79">
                  <c:v>0.746</c:v>
                </c:pt>
              </c:numCache>
            </c:numRef>
          </c:yVal>
          <c:smooth val="0"/>
        </c:ser>
        <c:dLbls>
          <c:showLegendKey val="0"/>
          <c:showVal val="0"/>
          <c:showCatName val="0"/>
          <c:showSerName val="0"/>
          <c:showPercent val="0"/>
          <c:showBubbleSize val="0"/>
        </c:dLbls>
        <c:axId val="77915648"/>
        <c:axId val="77914112"/>
      </c:scatterChart>
      <c:valAx>
        <c:axId val="77915648"/>
        <c:scaling>
          <c:orientation val="minMax"/>
        </c:scaling>
        <c:delete val="0"/>
        <c:axPos val="b"/>
        <c:title>
          <c:tx>
            <c:rich>
              <a:bodyPr rot="0" spcFirstLastPara="0" vertOverflow="ellipsis" vert="horz" wrap="square" anchor="ctr" anchorCtr="1"/>
              <a:lstStyle/>
              <a:p>
                <a:pPr>
                  <a:defRPr lang="zh-CN" sz="2000" b="1" i="0" u="none" strike="noStrike" kern="1200" baseline="0">
                    <a:solidFill>
                      <a:schemeClr val="tx1"/>
                    </a:solidFill>
                    <a:latin typeface="+mn-lt"/>
                    <a:ea typeface="+mn-ea"/>
                    <a:cs typeface="+mn-cs"/>
                  </a:defRPr>
                </a:pPr>
                <a:r>
                  <a:rPr lang="zh-CN" altLang="en-US" sz="2000"/>
                  <a:t>金准生物®PCT</a:t>
                </a:r>
                <a:endParaRPr lang="zh-CN" altLang="en-US" sz="2000"/>
              </a:p>
            </c:rich>
          </c:tx>
          <c:layout>
            <c:manualLayout>
              <c:xMode val="edge"/>
              <c:yMode val="edge"/>
              <c:x val="0.355344797048333"/>
              <c:y val="0.898177446633433"/>
            </c:manualLayout>
          </c:layout>
          <c:overlay val="0"/>
        </c:title>
        <c:numFmt formatCode="General" sourceLinked="1"/>
        <c:majorTickMark val="out"/>
        <c:minorTickMark val="none"/>
        <c:tickLblPos val="nextTo"/>
        <c:spPr>
          <a:ln w="12700" cap="flat" cmpd="sng" algn="ctr">
            <a:solidFill>
              <a:schemeClr val="tx1"/>
            </a:solidFill>
            <a:prstDash val="solid"/>
            <a:round/>
          </a:ln>
        </c:spPr>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cs"/>
              </a:defRPr>
            </a:pPr>
          </a:p>
        </c:txPr>
        <c:crossAx val="77914112"/>
        <c:crosses val="autoZero"/>
        <c:crossBetween val="midCat"/>
        <c:majorUnit val="5"/>
      </c:valAx>
      <c:valAx>
        <c:axId val="77914112"/>
        <c:scaling>
          <c:orientation val="minMax"/>
          <c:min val="0"/>
        </c:scaling>
        <c:delete val="0"/>
        <c:axPos val="l"/>
        <c:title>
          <c:tx>
            <c:rich>
              <a:bodyPr rot="0" spcFirstLastPara="0" vertOverflow="ellipsis" vert="eaVert" wrap="square" anchor="ctr" anchorCtr="1"/>
              <a:lstStyle/>
              <a:p>
                <a:pPr>
                  <a:defRPr lang="zh-CN" sz="2000" b="1" i="0" u="none" strike="noStrike" kern="1200" baseline="0">
                    <a:solidFill>
                      <a:schemeClr val="tx1"/>
                    </a:solidFill>
                    <a:latin typeface="+mn-lt"/>
                    <a:ea typeface="+mn-ea"/>
                    <a:cs typeface="+mn-cs"/>
                  </a:defRPr>
                </a:pPr>
                <a:r>
                  <a:rPr lang="zh-CN" altLang="en-US" sz="2000" b="1"/>
                  <a:t>罗氏®PCT</a:t>
                </a:r>
                <a:endParaRPr lang="zh-CN" altLang="en-US" sz="2000" b="1"/>
              </a:p>
            </c:rich>
          </c:tx>
          <c:layout/>
          <c:overlay val="0"/>
        </c:title>
        <c:numFmt formatCode="General" sourceLinked="1"/>
        <c:majorTickMark val="out"/>
        <c:minorTickMark val="none"/>
        <c:tickLblPos val="nextTo"/>
        <c:spPr>
          <a:ln w="12700" cap="flat" cmpd="sng" algn="ctr">
            <a:solidFill>
              <a:schemeClr val="tx1"/>
            </a:solidFill>
            <a:prstDash val="solid"/>
            <a:round/>
          </a:ln>
        </c:spPr>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cs"/>
              </a:defRPr>
            </a:pPr>
          </a:p>
        </c:txPr>
        <c:crossAx val="77915648"/>
        <c:crosses val="autoZero"/>
        <c:crossBetween val="midCat"/>
      </c:valAx>
    </c:plotArea>
    <c:plotVisOnly val="1"/>
    <c:dispBlanksAs val="gap"/>
    <c:showDLblsOverMax val="0"/>
  </c:chart>
  <c:spPr>
    <a:ln w="12700" cap="flat" cmpd="sng" algn="ctr">
      <a:solidFill>
        <a:schemeClr val="tx1"/>
      </a:solidFill>
      <a:prstDash val="solid"/>
      <a:round/>
    </a:ln>
  </c:spPr>
  <c:txPr>
    <a:bodyPr/>
    <a:lstStyle/>
    <a:p>
      <a:pPr>
        <a:defRPr lang="zh-CN"/>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1800" b="1" i="0" u="none" strike="noStrike" kern="1200" baseline="0">
                <a:solidFill>
                  <a:srgbClr val="00B050"/>
                </a:solidFill>
                <a:latin typeface="+mn-lt"/>
                <a:ea typeface="+mn-ea"/>
                <a:cs typeface="+mn-cs"/>
              </a:defRPr>
            </a:pPr>
            <a:r>
              <a:rPr lang="en-US" altLang="en-US" sz="1800" dirty="0" smtClean="0">
                <a:solidFill>
                  <a:srgbClr val="00B050"/>
                </a:solidFill>
              </a:rPr>
              <a:t>level_</a:t>
            </a:r>
            <a:r>
              <a:rPr lang="en-US" altLang="zh-CN" sz="1800" dirty="0" smtClean="0">
                <a:solidFill>
                  <a:srgbClr val="00B050"/>
                </a:solidFill>
              </a:rPr>
              <a:t>1</a:t>
            </a:r>
            <a:r>
              <a:rPr lang="zh-CN" altLang="en-US" sz="1800" dirty="0" smtClean="0">
                <a:solidFill>
                  <a:srgbClr val="00B050"/>
                </a:solidFill>
              </a:rPr>
              <a:t>：</a:t>
            </a:r>
            <a:r>
              <a:rPr lang="en-US" altLang="zh-CN" sz="1800" dirty="0" smtClean="0">
                <a:solidFill>
                  <a:srgbClr val="00B050"/>
                </a:solidFill>
              </a:rPr>
              <a:t>Negative, CV=8.91</a:t>
            </a:r>
            <a:r>
              <a:rPr lang="en-US" altLang="zh-CN" sz="1800" dirty="0">
                <a:solidFill>
                  <a:srgbClr val="00B050"/>
                </a:solidFill>
              </a:rPr>
              <a:t>%</a:t>
            </a:r>
            <a:endParaRPr lang="en-US" altLang="en-US" sz="1800" dirty="0">
              <a:solidFill>
                <a:srgbClr val="00B050"/>
              </a:solidFill>
            </a:endParaRPr>
          </a:p>
        </c:rich>
      </c:tx>
      <c:layout>
        <c:manualLayout>
          <c:xMode val="edge"/>
          <c:yMode val="edge"/>
          <c:x val="0.0207564764244838"/>
          <c:y val="0.0223714146919894"/>
        </c:manualLayout>
      </c:layout>
      <c:overlay val="0"/>
    </c:title>
    <c:autoTitleDeleted val="0"/>
    <c:plotArea>
      <c:layout/>
      <c:lineChart>
        <c:grouping val="standard"/>
        <c:varyColors val="0"/>
        <c:ser>
          <c:idx val="1"/>
          <c:order val="1"/>
          <c:tx>
            <c:strRef>
              <c:f>Sheet1!$D$4</c:f>
              <c:strCache>
                <c:ptCount val="1"/>
                <c:pt idx="0">
                  <c:v>level_2</c:v>
                </c:pt>
              </c:strCache>
            </c:strRef>
          </c:tx>
          <c:dLbls>
            <c:delete val="1"/>
          </c:dLbls>
          <c:cat>
            <c:numRef>
              <c:f>Sheet1!$C$5:$C$22</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Sheet1!$D$5:$D$22</c:f>
              <c:numCache>
                <c:formatCode>General</c:formatCode>
                <c:ptCount val="18"/>
                <c:pt idx="0">
                  <c:v>0.017</c:v>
                </c:pt>
                <c:pt idx="1">
                  <c:v>0.0179</c:v>
                </c:pt>
                <c:pt idx="2">
                  <c:v>0.0207</c:v>
                </c:pt>
                <c:pt idx="3">
                  <c:v>0.0174</c:v>
                </c:pt>
                <c:pt idx="4">
                  <c:v>0.0182000000000001</c:v>
                </c:pt>
                <c:pt idx="5">
                  <c:v>0.0179</c:v>
                </c:pt>
                <c:pt idx="6">
                  <c:v>0.0219</c:v>
                </c:pt>
                <c:pt idx="7">
                  <c:v>0.0212</c:v>
                </c:pt>
                <c:pt idx="8">
                  <c:v>0.0196</c:v>
                </c:pt>
                <c:pt idx="9">
                  <c:v>0.0175</c:v>
                </c:pt>
                <c:pt idx="10">
                  <c:v>0.0219</c:v>
                </c:pt>
                <c:pt idx="11">
                  <c:v>0.0207</c:v>
                </c:pt>
                <c:pt idx="12">
                  <c:v>0.0201</c:v>
                </c:pt>
                <c:pt idx="13">
                  <c:v>0.0222000000000001</c:v>
                </c:pt>
                <c:pt idx="14">
                  <c:v>0.0198000000000001</c:v>
                </c:pt>
                <c:pt idx="15">
                  <c:v>0.0217</c:v>
                </c:pt>
                <c:pt idx="16">
                  <c:v>0.0193000000000001</c:v>
                </c:pt>
                <c:pt idx="17">
                  <c:v>0.0184</c:v>
                </c:pt>
              </c:numCache>
            </c:numRef>
          </c:val>
          <c:smooth val="0"/>
        </c:ser>
        <c:ser>
          <c:idx val="0"/>
          <c:order val="0"/>
          <c:tx>
            <c:strRef>
              <c:f>Sheet1!$D$4</c:f>
              <c:strCache>
                <c:ptCount val="1"/>
                <c:pt idx="0">
                  <c:v>level_2</c:v>
                </c:pt>
              </c:strCache>
            </c:strRef>
          </c:tx>
          <c:spPr>
            <a:ln w="28575" cap="rnd" cmpd="sng" algn="ctr">
              <a:solidFill>
                <a:srgbClr val="00B050"/>
              </a:solidFill>
              <a:prstDash val="solid"/>
              <a:round/>
            </a:ln>
          </c:spPr>
          <c:marker>
            <c:spPr>
              <a:solidFill>
                <a:srgbClr val="00B050"/>
              </a:solidFill>
              <a:ln w="9525" cap="flat" cmpd="sng" algn="ctr">
                <a:solidFill>
                  <a:srgbClr val="00B050"/>
                </a:solidFill>
                <a:prstDash val="solid"/>
                <a:round/>
              </a:ln>
            </c:spPr>
          </c:marker>
          <c:dLbls>
            <c:delete val="1"/>
          </c:dLbls>
          <c:cat>
            <c:numRef>
              <c:f>Sheet1!$C$5:$C$22</c:f>
              <c:numCache>
                <c:formatCode>General</c:formatCode>
                <c:ptCount val="1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numCache>
            </c:numRef>
          </c:cat>
          <c:val>
            <c:numRef>
              <c:f>Sheet1!$D$5:$D$22</c:f>
              <c:numCache>
                <c:formatCode>General</c:formatCode>
                <c:ptCount val="18"/>
                <c:pt idx="0">
                  <c:v>0.017</c:v>
                </c:pt>
                <c:pt idx="1">
                  <c:v>0.0179</c:v>
                </c:pt>
                <c:pt idx="2">
                  <c:v>0.0207</c:v>
                </c:pt>
                <c:pt idx="3">
                  <c:v>0.0174</c:v>
                </c:pt>
                <c:pt idx="4">
                  <c:v>0.0182000000000001</c:v>
                </c:pt>
                <c:pt idx="5">
                  <c:v>0.0179</c:v>
                </c:pt>
                <c:pt idx="6">
                  <c:v>0.0219</c:v>
                </c:pt>
                <c:pt idx="7">
                  <c:v>0.0212</c:v>
                </c:pt>
                <c:pt idx="8">
                  <c:v>0.0196</c:v>
                </c:pt>
                <c:pt idx="9">
                  <c:v>0.0175</c:v>
                </c:pt>
                <c:pt idx="10">
                  <c:v>0.0219</c:v>
                </c:pt>
                <c:pt idx="11">
                  <c:v>0.0207</c:v>
                </c:pt>
                <c:pt idx="12">
                  <c:v>0.0201</c:v>
                </c:pt>
                <c:pt idx="13">
                  <c:v>0.0222000000000001</c:v>
                </c:pt>
                <c:pt idx="14">
                  <c:v>0.0198000000000001</c:v>
                </c:pt>
                <c:pt idx="15">
                  <c:v>0.0217</c:v>
                </c:pt>
                <c:pt idx="16">
                  <c:v>0.0193000000000001</c:v>
                </c:pt>
                <c:pt idx="17">
                  <c:v>0.0184</c:v>
                </c:pt>
              </c:numCache>
            </c:numRef>
          </c:val>
          <c:smooth val="0"/>
        </c:ser>
        <c:dLbls>
          <c:showLegendKey val="0"/>
          <c:showVal val="0"/>
          <c:showCatName val="0"/>
          <c:showSerName val="0"/>
          <c:showPercent val="0"/>
          <c:showBubbleSize val="0"/>
        </c:dLbls>
        <c:marker val="1"/>
        <c:smooth val="0"/>
        <c:axId val="154593536"/>
        <c:axId val="154653056"/>
      </c:lineChart>
      <c:catAx>
        <c:axId val="154593536"/>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653056"/>
        <c:crosses val="autoZero"/>
        <c:auto val="1"/>
        <c:lblAlgn val="ctr"/>
        <c:lblOffset val="100"/>
        <c:noMultiLvlLbl val="0"/>
      </c:catAx>
      <c:valAx>
        <c:axId val="154653056"/>
        <c:scaling>
          <c:orientation val="minMax"/>
          <c:max val="0.033"/>
          <c:min val="0.00500000000000001"/>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593536"/>
        <c:crosses val="autoZero"/>
        <c:crossBetween val="between"/>
        <c:majorUnit val="0.00400000000000001"/>
        <c:minorUnit val="0.00200000000000001"/>
      </c:valAx>
    </c:plotArea>
    <c:plotVisOnly val="1"/>
    <c:dispBlanksAs val="gap"/>
    <c:showDLblsOverMax val="0"/>
  </c:chart>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1800" b="0" i="0" u="none" strike="noStrike" kern="1200" baseline="0">
                <a:solidFill>
                  <a:srgbClr val="C00000"/>
                </a:solidFill>
                <a:latin typeface="+mn-lt"/>
                <a:ea typeface="+mn-ea"/>
                <a:cs typeface="+mn-cs"/>
              </a:defRPr>
            </a:pPr>
            <a:r>
              <a:rPr lang="en-US" altLang="en-US" sz="1800" b="1" dirty="0" smtClean="0">
                <a:solidFill>
                  <a:srgbClr val="C00000"/>
                </a:solidFill>
              </a:rPr>
              <a:t>level_</a:t>
            </a:r>
            <a:r>
              <a:rPr lang="en-US" altLang="zh-CN" sz="1800" b="1" dirty="0" smtClean="0">
                <a:solidFill>
                  <a:srgbClr val="C00000"/>
                </a:solidFill>
              </a:rPr>
              <a:t>2</a:t>
            </a:r>
            <a:r>
              <a:rPr lang="zh-CN" altLang="en-US" sz="1800" b="1" dirty="0" smtClean="0">
                <a:solidFill>
                  <a:srgbClr val="C00000"/>
                </a:solidFill>
              </a:rPr>
              <a:t>：</a:t>
            </a:r>
            <a:r>
              <a:rPr lang="en-US" sz="1800" b="1" i="0" u="none" strike="noStrike" baseline="0" dirty="0">
                <a:solidFill>
                  <a:srgbClr val="C00000"/>
                </a:solidFill>
              </a:rPr>
              <a:t>Weakly </a:t>
            </a:r>
            <a:r>
              <a:rPr lang="en-US" sz="1800" b="1" i="0" u="none" strike="noStrike" baseline="0" dirty="0" err="1">
                <a:solidFill>
                  <a:srgbClr val="C00000"/>
                </a:solidFill>
              </a:rPr>
              <a:t>positive,CV</a:t>
            </a:r>
            <a:r>
              <a:rPr lang="en-US" sz="1800" b="1" i="0" u="none" strike="noStrike" baseline="0" dirty="0">
                <a:solidFill>
                  <a:srgbClr val="C00000"/>
                </a:solidFill>
              </a:rPr>
              <a:t>=9.84%</a:t>
            </a:r>
            <a:endParaRPr lang="en-US" altLang="en-US" sz="1800" b="1" dirty="0">
              <a:solidFill>
                <a:srgbClr val="C00000"/>
              </a:solidFill>
            </a:endParaRPr>
          </a:p>
        </c:rich>
      </c:tx>
      <c:layout>
        <c:manualLayout>
          <c:xMode val="edge"/>
          <c:yMode val="edge"/>
          <c:x val="0.0202251543063303"/>
          <c:y val="0.0517831793978719"/>
        </c:manualLayout>
      </c:layout>
      <c:overlay val="0"/>
    </c:title>
    <c:autoTitleDeleted val="0"/>
    <c:plotArea>
      <c:layout>
        <c:manualLayout>
          <c:layoutTarget val="inner"/>
          <c:xMode val="edge"/>
          <c:yMode val="edge"/>
          <c:x val="0.0988326705366978"/>
          <c:y val="0.173249694260798"/>
          <c:w val="0.878746525216697"/>
          <c:h val="0.716801700168293"/>
        </c:manualLayout>
      </c:layout>
      <c:lineChart>
        <c:grouping val="stacked"/>
        <c:varyColors val="0"/>
        <c:ser>
          <c:idx val="1"/>
          <c:order val="0"/>
          <c:tx>
            <c:strRef>
              <c:f>Sheet1!$F$4</c:f>
              <c:strCache>
                <c:ptCount val="1"/>
                <c:pt idx="0">
                  <c:v>level_3</c:v>
                </c:pt>
              </c:strCache>
            </c:strRef>
          </c:tx>
          <c:dLbls>
            <c:delete val="1"/>
          </c:dLbls>
          <c:cat>
            <c:numRef>
              <c:f>Sheet1!$E$5:$E$20</c:f>
              <c:numCache>
                <c:formatCode>General</c:formatCode>
                <c:ptCount val="16"/>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numCache>
            </c:numRef>
          </c:cat>
          <c:val>
            <c:numRef>
              <c:f>Sheet1!$F$5:$F$20</c:f>
              <c:numCache>
                <c:formatCode>General</c:formatCode>
                <c:ptCount val="16"/>
                <c:pt idx="0">
                  <c:v>0.1888</c:v>
                </c:pt>
                <c:pt idx="1">
                  <c:v>0.1631</c:v>
                </c:pt>
                <c:pt idx="2">
                  <c:v>0.1796</c:v>
                </c:pt>
                <c:pt idx="3">
                  <c:v>0.1624</c:v>
                </c:pt>
                <c:pt idx="4">
                  <c:v>0.162</c:v>
                </c:pt>
                <c:pt idx="5">
                  <c:v>0.2131</c:v>
                </c:pt>
                <c:pt idx="6">
                  <c:v>0.1826</c:v>
                </c:pt>
                <c:pt idx="7">
                  <c:v>0.153400000000001</c:v>
                </c:pt>
                <c:pt idx="8">
                  <c:v>0.1767</c:v>
                </c:pt>
                <c:pt idx="9">
                  <c:v>0.1741</c:v>
                </c:pt>
                <c:pt idx="10">
                  <c:v>0.1729</c:v>
                </c:pt>
                <c:pt idx="11">
                  <c:v>0.1704</c:v>
                </c:pt>
                <c:pt idx="12">
                  <c:v>0.1651</c:v>
                </c:pt>
                <c:pt idx="13">
                  <c:v>0.1477</c:v>
                </c:pt>
                <c:pt idx="14">
                  <c:v>0.1715</c:v>
                </c:pt>
                <c:pt idx="15">
                  <c:v>0.2046</c:v>
                </c:pt>
              </c:numCache>
            </c:numRef>
          </c:val>
          <c:smooth val="0"/>
        </c:ser>
        <c:dLbls>
          <c:showLegendKey val="0"/>
          <c:showVal val="1"/>
          <c:showCatName val="0"/>
          <c:showSerName val="0"/>
          <c:showPercent val="0"/>
          <c:showBubbleSize val="0"/>
        </c:dLbls>
        <c:marker val="1"/>
        <c:smooth val="0"/>
        <c:axId val="154660224"/>
        <c:axId val="154682496"/>
      </c:lineChart>
      <c:catAx>
        <c:axId val="154660224"/>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682496"/>
        <c:crosses val="autoZero"/>
        <c:auto val="1"/>
        <c:lblAlgn val="ctr"/>
        <c:lblOffset val="100"/>
        <c:noMultiLvlLbl val="0"/>
      </c:catAx>
      <c:valAx>
        <c:axId val="154682496"/>
        <c:scaling>
          <c:orientation val="minMax"/>
          <c:max val="0.3"/>
          <c:min val="0.05"/>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660224"/>
        <c:crosses val="autoZero"/>
        <c:crossBetween val="between"/>
        <c:majorUnit val="0.035"/>
      </c:valAx>
    </c:plotArea>
    <c:plotVisOnly val="1"/>
    <c:dispBlanksAs val="gap"/>
    <c:showDLblsOverMax val="0"/>
  </c:chart>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682852143482"/>
          <c:y val="0.121038084270014"/>
          <c:w val="0.780310148731408"/>
          <c:h val="0.696373213764946"/>
        </c:manualLayout>
      </c:layout>
      <c:scatterChart>
        <c:scatterStyle val="marker"/>
        <c:varyColors val="0"/>
        <c:ser>
          <c:idx val="0"/>
          <c:order val="0"/>
          <c:spPr>
            <a:ln w="28575" cap="rnd" cmpd="sng" algn="ctr">
              <a:noFill/>
              <a:prstDash val="solid"/>
              <a:round/>
            </a:ln>
          </c:spPr>
          <c:dLbls>
            <c:delete val="1"/>
          </c:dLbls>
          <c:trendline>
            <c:trendlineType val="linear"/>
            <c:dispRSqr val="1"/>
            <c:dispEq val="1"/>
            <c:trendlineLbl>
              <c:layout>
                <c:manualLayout>
                  <c:x val="-0.0883870302178952"/>
                  <c:y val="-0.0331160647271519"/>
                </c:manualLayout>
              </c:layout>
              <c:tx>
                <c:rich>
                  <a:bodyPr rot="0" spcFirstLastPara="0" vertOverflow="ellipsis" vert="horz" wrap="square" anchor="ctr" anchorCtr="1"/>
                  <a:lstStyle/>
                  <a:p>
                    <a:pPr>
                      <a:defRPr lang="zh-CN" sz="2000" b="0" i="0" u="none" strike="noStrike" kern="1200" baseline="0">
                        <a:solidFill>
                          <a:schemeClr val="tx1"/>
                        </a:solidFill>
                        <a:latin typeface="+mn-lt"/>
                        <a:ea typeface="+mn-ea"/>
                        <a:cs typeface="+mn-cs"/>
                      </a:defRPr>
                    </a:pPr>
                    <a:r>
                      <a:rPr lang="en-US" altLang="en-US" sz="2000" b="1" baseline="0"/>
                      <a:t>y = 0.971x - 0.167
R² = 0.991</a:t>
                    </a:r>
                    <a:endParaRPr lang="en-US" altLang="en-US" sz="2000" b="1"/>
                  </a:p>
                </c:rich>
              </c:tx>
              <c:numFmt formatCode="General" sourceLinked="0"/>
              <c:txPr>
                <a:bodyPr rot="0" spcFirstLastPara="0" vertOverflow="ellipsis" vert="horz" wrap="square" anchor="ctr" anchorCtr="1"/>
                <a:lstStyle/>
                <a:p>
                  <a:pPr>
                    <a:defRPr lang="zh-CN" sz="2000" b="0" i="0" u="none" strike="noStrike" kern="1200" baseline="0">
                      <a:solidFill>
                        <a:schemeClr val="tx1"/>
                      </a:solidFill>
                      <a:latin typeface="+mn-lt"/>
                      <a:ea typeface="+mn-ea"/>
                      <a:cs typeface="+mn-cs"/>
                    </a:defRPr>
                  </a:pPr>
                </a:p>
              </c:txPr>
            </c:trendlineLbl>
          </c:trendline>
          <c:xVal>
            <c:numRef>
              <c:f>'[梅里埃Microsoft Office Excel 工作表.xlsx]Sheet1'!$A$2:$A$253</c:f>
              <c:numCache>
                <c:formatCode>General</c:formatCode>
                <c:ptCount val="252"/>
                <c:pt idx="0">
                  <c:v>0.01</c:v>
                </c:pt>
                <c:pt idx="1">
                  <c:v>0.018</c:v>
                </c:pt>
                <c:pt idx="2">
                  <c:v>0.019</c:v>
                </c:pt>
                <c:pt idx="3">
                  <c:v>0.02</c:v>
                </c:pt>
                <c:pt idx="4">
                  <c:v>0.02</c:v>
                </c:pt>
                <c:pt idx="5">
                  <c:v>0.02</c:v>
                </c:pt>
                <c:pt idx="6">
                  <c:v>0.02</c:v>
                </c:pt>
                <c:pt idx="7">
                  <c:v>0.02</c:v>
                </c:pt>
                <c:pt idx="8">
                  <c:v>0.02</c:v>
                </c:pt>
                <c:pt idx="9">
                  <c:v>0.02</c:v>
                </c:pt>
                <c:pt idx="10">
                  <c:v>0.02</c:v>
                </c:pt>
                <c:pt idx="11">
                  <c:v>0.023</c:v>
                </c:pt>
                <c:pt idx="12">
                  <c:v>0.025</c:v>
                </c:pt>
                <c:pt idx="13">
                  <c:v>0.026</c:v>
                </c:pt>
                <c:pt idx="14">
                  <c:v>0.028</c:v>
                </c:pt>
                <c:pt idx="15">
                  <c:v>0.028</c:v>
                </c:pt>
                <c:pt idx="16">
                  <c:v>0.028</c:v>
                </c:pt>
                <c:pt idx="17">
                  <c:v>0.03</c:v>
                </c:pt>
                <c:pt idx="18">
                  <c:v>0.03</c:v>
                </c:pt>
                <c:pt idx="19">
                  <c:v>0.03</c:v>
                </c:pt>
                <c:pt idx="20">
                  <c:v>0.032</c:v>
                </c:pt>
                <c:pt idx="21">
                  <c:v>0.04</c:v>
                </c:pt>
                <c:pt idx="22">
                  <c:v>0.04</c:v>
                </c:pt>
                <c:pt idx="23">
                  <c:v>0.04</c:v>
                </c:pt>
                <c:pt idx="24">
                  <c:v>0.04</c:v>
                </c:pt>
                <c:pt idx="25">
                  <c:v>0.04</c:v>
                </c:pt>
                <c:pt idx="26">
                  <c:v>0.04</c:v>
                </c:pt>
                <c:pt idx="27">
                  <c:v>0.04</c:v>
                </c:pt>
                <c:pt idx="28">
                  <c:v>0.04</c:v>
                </c:pt>
                <c:pt idx="29">
                  <c:v>0.04</c:v>
                </c:pt>
                <c:pt idx="30">
                  <c:v>0.04</c:v>
                </c:pt>
                <c:pt idx="31">
                  <c:v>0.04</c:v>
                </c:pt>
                <c:pt idx="32">
                  <c:v>0.04</c:v>
                </c:pt>
                <c:pt idx="33">
                  <c:v>0.04</c:v>
                </c:pt>
                <c:pt idx="34">
                  <c:v>0.04</c:v>
                </c:pt>
                <c:pt idx="35">
                  <c:v>0.04</c:v>
                </c:pt>
                <c:pt idx="36">
                  <c:v>0.04</c:v>
                </c:pt>
                <c:pt idx="37">
                  <c:v>0.04</c:v>
                </c:pt>
                <c:pt idx="38">
                  <c:v>0.05</c:v>
                </c:pt>
                <c:pt idx="39">
                  <c:v>0.05</c:v>
                </c:pt>
                <c:pt idx="40">
                  <c:v>0.05</c:v>
                </c:pt>
                <c:pt idx="41">
                  <c:v>0.05</c:v>
                </c:pt>
                <c:pt idx="42">
                  <c:v>0.05</c:v>
                </c:pt>
                <c:pt idx="43">
                  <c:v>0.05</c:v>
                </c:pt>
                <c:pt idx="44">
                  <c:v>0.05</c:v>
                </c:pt>
                <c:pt idx="45">
                  <c:v>0.05</c:v>
                </c:pt>
                <c:pt idx="46">
                  <c:v>0.05</c:v>
                </c:pt>
                <c:pt idx="47">
                  <c:v>0.05</c:v>
                </c:pt>
                <c:pt idx="48">
                  <c:v>0.05</c:v>
                </c:pt>
                <c:pt idx="49">
                  <c:v>0.05</c:v>
                </c:pt>
                <c:pt idx="50">
                  <c:v>0.05</c:v>
                </c:pt>
                <c:pt idx="51">
                  <c:v>0.05</c:v>
                </c:pt>
                <c:pt idx="52">
                  <c:v>0.05</c:v>
                </c:pt>
                <c:pt idx="53">
                  <c:v>0.05</c:v>
                </c:pt>
                <c:pt idx="54">
                  <c:v>0.05</c:v>
                </c:pt>
                <c:pt idx="55">
                  <c:v>0.05</c:v>
                </c:pt>
                <c:pt idx="56">
                  <c:v>0.05</c:v>
                </c:pt>
                <c:pt idx="57">
                  <c:v>0.05</c:v>
                </c:pt>
                <c:pt idx="58">
                  <c:v>0.05</c:v>
                </c:pt>
                <c:pt idx="59">
                  <c:v>0.05</c:v>
                </c:pt>
                <c:pt idx="60">
                  <c:v>0.05</c:v>
                </c:pt>
                <c:pt idx="61">
                  <c:v>0.05</c:v>
                </c:pt>
                <c:pt idx="62">
                  <c:v>0.05</c:v>
                </c:pt>
                <c:pt idx="63">
                  <c:v>0.05</c:v>
                </c:pt>
                <c:pt idx="64">
                  <c:v>0.05</c:v>
                </c:pt>
                <c:pt idx="65">
                  <c:v>0.05</c:v>
                </c:pt>
                <c:pt idx="66">
                  <c:v>0.05</c:v>
                </c:pt>
                <c:pt idx="67">
                  <c:v>0.05</c:v>
                </c:pt>
                <c:pt idx="68">
                  <c:v>0.05</c:v>
                </c:pt>
                <c:pt idx="69">
                  <c:v>0.05</c:v>
                </c:pt>
                <c:pt idx="70">
                  <c:v>0.05</c:v>
                </c:pt>
                <c:pt idx="71">
                  <c:v>0.05</c:v>
                </c:pt>
                <c:pt idx="72">
                  <c:v>0.05</c:v>
                </c:pt>
                <c:pt idx="73">
                  <c:v>0.05</c:v>
                </c:pt>
                <c:pt idx="74">
                  <c:v>0.05</c:v>
                </c:pt>
                <c:pt idx="75">
                  <c:v>0.05</c:v>
                </c:pt>
                <c:pt idx="76">
                  <c:v>0.05</c:v>
                </c:pt>
                <c:pt idx="77">
                  <c:v>0.05</c:v>
                </c:pt>
                <c:pt idx="78">
                  <c:v>0.05</c:v>
                </c:pt>
                <c:pt idx="79">
                  <c:v>0.05</c:v>
                </c:pt>
                <c:pt idx="80">
                  <c:v>0.05</c:v>
                </c:pt>
                <c:pt idx="81">
                  <c:v>0.05</c:v>
                </c:pt>
                <c:pt idx="82">
                  <c:v>0.05</c:v>
                </c:pt>
                <c:pt idx="83">
                  <c:v>0.05</c:v>
                </c:pt>
                <c:pt idx="84">
                  <c:v>0.05</c:v>
                </c:pt>
                <c:pt idx="85">
                  <c:v>0.06</c:v>
                </c:pt>
                <c:pt idx="86">
                  <c:v>0.06</c:v>
                </c:pt>
                <c:pt idx="87">
                  <c:v>0.06</c:v>
                </c:pt>
                <c:pt idx="88">
                  <c:v>0.06</c:v>
                </c:pt>
                <c:pt idx="89">
                  <c:v>0.06</c:v>
                </c:pt>
                <c:pt idx="90">
                  <c:v>0.06</c:v>
                </c:pt>
                <c:pt idx="91">
                  <c:v>0.06</c:v>
                </c:pt>
                <c:pt idx="92">
                  <c:v>0.06</c:v>
                </c:pt>
                <c:pt idx="93">
                  <c:v>0.066</c:v>
                </c:pt>
                <c:pt idx="94">
                  <c:v>0.07</c:v>
                </c:pt>
                <c:pt idx="95">
                  <c:v>0.07</c:v>
                </c:pt>
                <c:pt idx="96">
                  <c:v>0.07</c:v>
                </c:pt>
                <c:pt idx="97">
                  <c:v>0.08</c:v>
                </c:pt>
                <c:pt idx="98">
                  <c:v>0.08</c:v>
                </c:pt>
                <c:pt idx="99">
                  <c:v>0.08</c:v>
                </c:pt>
                <c:pt idx="100">
                  <c:v>0.08</c:v>
                </c:pt>
                <c:pt idx="101">
                  <c:v>0.08</c:v>
                </c:pt>
                <c:pt idx="102">
                  <c:v>0.09</c:v>
                </c:pt>
                <c:pt idx="103">
                  <c:v>0.09</c:v>
                </c:pt>
                <c:pt idx="104">
                  <c:v>0.09</c:v>
                </c:pt>
                <c:pt idx="105">
                  <c:v>0.09</c:v>
                </c:pt>
                <c:pt idx="106">
                  <c:v>0.1</c:v>
                </c:pt>
                <c:pt idx="107">
                  <c:v>0.1</c:v>
                </c:pt>
                <c:pt idx="108">
                  <c:v>0.1</c:v>
                </c:pt>
                <c:pt idx="109">
                  <c:v>0.1</c:v>
                </c:pt>
                <c:pt idx="110">
                  <c:v>0.1</c:v>
                </c:pt>
                <c:pt idx="111">
                  <c:v>0.1</c:v>
                </c:pt>
                <c:pt idx="112">
                  <c:v>0.1</c:v>
                </c:pt>
                <c:pt idx="113">
                  <c:v>0.11</c:v>
                </c:pt>
                <c:pt idx="114">
                  <c:v>0.12</c:v>
                </c:pt>
                <c:pt idx="115">
                  <c:v>0.12</c:v>
                </c:pt>
                <c:pt idx="116">
                  <c:v>0.1473</c:v>
                </c:pt>
                <c:pt idx="117">
                  <c:v>0.16</c:v>
                </c:pt>
                <c:pt idx="118">
                  <c:v>0.16</c:v>
                </c:pt>
                <c:pt idx="119">
                  <c:v>0.16</c:v>
                </c:pt>
                <c:pt idx="120">
                  <c:v>0.17</c:v>
                </c:pt>
                <c:pt idx="121">
                  <c:v>0.19</c:v>
                </c:pt>
                <c:pt idx="122">
                  <c:v>0.19</c:v>
                </c:pt>
                <c:pt idx="123">
                  <c:v>0.19</c:v>
                </c:pt>
                <c:pt idx="124">
                  <c:v>0.2</c:v>
                </c:pt>
                <c:pt idx="125">
                  <c:v>0.2</c:v>
                </c:pt>
                <c:pt idx="126">
                  <c:v>0.2</c:v>
                </c:pt>
                <c:pt idx="127">
                  <c:v>0.23</c:v>
                </c:pt>
                <c:pt idx="128">
                  <c:v>0.23</c:v>
                </c:pt>
                <c:pt idx="129">
                  <c:v>0.25</c:v>
                </c:pt>
                <c:pt idx="130">
                  <c:v>0.25</c:v>
                </c:pt>
                <c:pt idx="131">
                  <c:v>0.29</c:v>
                </c:pt>
                <c:pt idx="132">
                  <c:v>0.31</c:v>
                </c:pt>
                <c:pt idx="133">
                  <c:v>0.32</c:v>
                </c:pt>
                <c:pt idx="134">
                  <c:v>0.32</c:v>
                </c:pt>
                <c:pt idx="135">
                  <c:v>0.33</c:v>
                </c:pt>
                <c:pt idx="136">
                  <c:v>0.33</c:v>
                </c:pt>
                <c:pt idx="137">
                  <c:v>0.34</c:v>
                </c:pt>
                <c:pt idx="138">
                  <c:v>0.36</c:v>
                </c:pt>
                <c:pt idx="139">
                  <c:v>0.36</c:v>
                </c:pt>
                <c:pt idx="140">
                  <c:v>0.37</c:v>
                </c:pt>
                <c:pt idx="141">
                  <c:v>0.38</c:v>
                </c:pt>
                <c:pt idx="142">
                  <c:v>0.38</c:v>
                </c:pt>
                <c:pt idx="143">
                  <c:v>0.39</c:v>
                </c:pt>
                <c:pt idx="144">
                  <c:v>0.42</c:v>
                </c:pt>
                <c:pt idx="145">
                  <c:v>0.42</c:v>
                </c:pt>
                <c:pt idx="146">
                  <c:v>0.42</c:v>
                </c:pt>
                <c:pt idx="147">
                  <c:v>0.43</c:v>
                </c:pt>
                <c:pt idx="148">
                  <c:v>0.43</c:v>
                </c:pt>
                <c:pt idx="149">
                  <c:v>0.45</c:v>
                </c:pt>
                <c:pt idx="150">
                  <c:v>0.45</c:v>
                </c:pt>
                <c:pt idx="151">
                  <c:v>0.46</c:v>
                </c:pt>
                <c:pt idx="152">
                  <c:v>0.51</c:v>
                </c:pt>
                <c:pt idx="153">
                  <c:v>0.61</c:v>
                </c:pt>
                <c:pt idx="154">
                  <c:v>0.61</c:v>
                </c:pt>
                <c:pt idx="155">
                  <c:v>0.63</c:v>
                </c:pt>
                <c:pt idx="156">
                  <c:v>0.63</c:v>
                </c:pt>
                <c:pt idx="157">
                  <c:v>0.63</c:v>
                </c:pt>
                <c:pt idx="158">
                  <c:v>0.63</c:v>
                </c:pt>
                <c:pt idx="159">
                  <c:v>0.65</c:v>
                </c:pt>
                <c:pt idx="160">
                  <c:v>0.68</c:v>
                </c:pt>
                <c:pt idx="161">
                  <c:v>0.68</c:v>
                </c:pt>
                <c:pt idx="162">
                  <c:v>0.69</c:v>
                </c:pt>
                <c:pt idx="163">
                  <c:v>0.69</c:v>
                </c:pt>
                <c:pt idx="164">
                  <c:v>0.71</c:v>
                </c:pt>
                <c:pt idx="165">
                  <c:v>0.72</c:v>
                </c:pt>
                <c:pt idx="166">
                  <c:v>0.72</c:v>
                </c:pt>
                <c:pt idx="167">
                  <c:v>0.72</c:v>
                </c:pt>
                <c:pt idx="168">
                  <c:v>0.77</c:v>
                </c:pt>
                <c:pt idx="169">
                  <c:v>0.8</c:v>
                </c:pt>
                <c:pt idx="170">
                  <c:v>0.83</c:v>
                </c:pt>
                <c:pt idx="171">
                  <c:v>0.9</c:v>
                </c:pt>
                <c:pt idx="172">
                  <c:v>0.9</c:v>
                </c:pt>
                <c:pt idx="173">
                  <c:v>0.94</c:v>
                </c:pt>
                <c:pt idx="174">
                  <c:v>1</c:v>
                </c:pt>
                <c:pt idx="175">
                  <c:v>1.11</c:v>
                </c:pt>
                <c:pt idx="176">
                  <c:v>1.12</c:v>
                </c:pt>
                <c:pt idx="177">
                  <c:v>1.28</c:v>
                </c:pt>
                <c:pt idx="178">
                  <c:v>1.31</c:v>
                </c:pt>
                <c:pt idx="179">
                  <c:v>1.31</c:v>
                </c:pt>
                <c:pt idx="180">
                  <c:v>1.36</c:v>
                </c:pt>
                <c:pt idx="181">
                  <c:v>1.39</c:v>
                </c:pt>
                <c:pt idx="182">
                  <c:v>1.52</c:v>
                </c:pt>
                <c:pt idx="183">
                  <c:v>1.52</c:v>
                </c:pt>
                <c:pt idx="184">
                  <c:v>1.58</c:v>
                </c:pt>
                <c:pt idx="185">
                  <c:v>1.6</c:v>
                </c:pt>
                <c:pt idx="186">
                  <c:v>1.88</c:v>
                </c:pt>
                <c:pt idx="187">
                  <c:v>2.16</c:v>
                </c:pt>
                <c:pt idx="188">
                  <c:v>2.19</c:v>
                </c:pt>
                <c:pt idx="189">
                  <c:v>2.79</c:v>
                </c:pt>
                <c:pt idx="190">
                  <c:v>2.85</c:v>
                </c:pt>
                <c:pt idx="191">
                  <c:v>2.87</c:v>
                </c:pt>
                <c:pt idx="192">
                  <c:v>3.06</c:v>
                </c:pt>
                <c:pt idx="193">
                  <c:v>3.13</c:v>
                </c:pt>
                <c:pt idx="194">
                  <c:v>3.15</c:v>
                </c:pt>
                <c:pt idx="195">
                  <c:v>3.21</c:v>
                </c:pt>
                <c:pt idx="196">
                  <c:v>4.26</c:v>
                </c:pt>
                <c:pt idx="197">
                  <c:v>4.39</c:v>
                </c:pt>
                <c:pt idx="198">
                  <c:v>4.61</c:v>
                </c:pt>
                <c:pt idx="199">
                  <c:v>5.04</c:v>
                </c:pt>
                <c:pt idx="200">
                  <c:v>5.41</c:v>
                </c:pt>
                <c:pt idx="201">
                  <c:v>5.53</c:v>
                </c:pt>
                <c:pt idx="202">
                  <c:v>5.6</c:v>
                </c:pt>
                <c:pt idx="203">
                  <c:v>5.94</c:v>
                </c:pt>
                <c:pt idx="204">
                  <c:v>6.2</c:v>
                </c:pt>
                <c:pt idx="205">
                  <c:v>6.29</c:v>
                </c:pt>
                <c:pt idx="206">
                  <c:v>6.42</c:v>
                </c:pt>
                <c:pt idx="207">
                  <c:v>6.66</c:v>
                </c:pt>
                <c:pt idx="208">
                  <c:v>6.67</c:v>
                </c:pt>
                <c:pt idx="209">
                  <c:v>8.8</c:v>
                </c:pt>
                <c:pt idx="210">
                  <c:v>10.41</c:v>
                </c:pt>
                <c:pt idx="211">
                  <c:v>10.77</c:v>
                </c:pt>
                <c:pt idx="212">
                  <c:v>10.81</c:v>
                </c:pt>
                <c:pt idx="213">
                  <c:v>11.74</c:v>
                </c:pt>
                <c:pt idx="214">
                  <c:v>11.86</c:v>
                </c:pt>
                <c:pt idx="215">
                  <c:v>12.02</c:v>
                </c:pt>
                <c:pt idx="216">
                  <c:v>13.43</c:v>
                </c:pt>
                <c:pt idx="217">
                  <c:v>13.7</c:v>
                </c:pt>
                <c:pt idx="218">
                  <c:v>13.72</c:v>
                </c:pt>
                <c:pt idx="219">
                  <c:v>16.76</c:v>
                </c:pt>
                <c:pt idx="220">
                  <c:v>17.5</c:v>
                </c:pt>
                <c:pt idx="221">
                  <c:v>17.5</c:v>
                </c:pt>
                <c:pt idx="222">
                  <c:v>20.15</c:v>
                </c:pt>
                <c:pt idx="223">
                  <c:v>20.44</c:v>
                </c:pt>
                <c:pt idx="224">
                  <c:v>21.83</c:v>
                </c:pt>
                <c:pt idx="225">
                  <c:v>22.02</c:v>
                </c:pt>
                <c:pt idx="226">
                  <c:v>24.54</c:v>
                </c:pt>
                <c:pt idx="227">
                  <c:v>24.74</c:v>
                </c:pt>
                <c:pt idx="228">
                  <c:v>28.31</c:v>
                </c:pt>
                <c:pt idx="229">
                  <c:v>29.26</c:v>
                </c:pt>
                <c:pt idx="230">
                  <c:v>29.37</c:v>
                </c:pt>
                <c:pt idx="231">
                  <c:v>33.08</c:v>
                </c:pt>
                <c:pt idx="232">
                  <c:v>33.26</c:v>
                </c:pt>
                <c:pt idx="233">
                  <c:v>34.13</c:v>
                </c:pt>
                <c:pt idx="234">
                  <c:v>36.46</c:v>
                </c:pt>
                <c:pt idx="235">
                  <c:v>37.39</c:v>
                </c:pt>
                <c:pt idx="236">
                  <c:v>42.83</c:v>
                </c:pt>
                <c:pt idx="237">
                  <c:v>42.83</c:v>
                </c:pt>
                <c:pt idx="238">
                  <c:v>44.74</c:v>
                </c:pt>
                <c:pt idx="239">
                  <c:v>46.19</c:v>
                </c:pt>
                <c:pt idx="240">
                  <c:v>53.75</c:v>
                </c:pt>
                <c:pt idx="241">
                  <c:v>55.34</c:v>
                </c:pt>
                <c:pt idx="242">
                  <c:v>56.85</c:v>
                </c:pt>
                <c:pt idx="243">
                  <c:v>67.29</c:v>
                </c:pt>
                <c:pt idx="244">
                  <c:v>84.63</c:v>
                </c:pt>
                <c:pt idx="245">
                  <c:v>84.91</c:v>
                </c:pt>
                <c:pt idx="246">
                  <c:v>86.39</c:v>
                </c:pt>
                <c:pt idx="247">
                  <c:v>86.39</c:v>
                </c:pt>
                <c:pt idx="248">
                  <c:v>93.92</c:v>
                </c:pt>
                <c:pt idx="249">
                  <c:v>95.6</c:v>
                </c:pt>
                <c:pt idx="250">
                  <c:v>148.12</c:v>
                </c:pt>
                <c:pt idx="251">
                  <c:v>200</c:v>
                </c:pt>
              </c:numCache>
            </c:numRef>
          </c:xVal>
          <c:yVal>
            <c:numRef>
              <c:f>'[梅里埃Microsoft Office Excel 工作表.xlsx]Sheet1'!$B$2:$B$253</c:f>
              <c:numCache>
                <c:formatCode>General</c:formatCode>
                <c:ptCount val="252"/>
                <c:pt idx="0">
                  <c:v>0.0103</c:v>
                </c:pt>
                <c:pt idx="1">
                  <c:v>0.018</c:v>
                </c:pt>
                <c:pt idx="2">
                  <c:v>0.019</c:v>
                </c:pt>
                <c:pt idx="3">
                  <c:v>0.02</c:v>
                </c:pt>
                <c:pt idx="4">
                  <c:v>0.0287</c:v>
                </c:pt>
                <c:pt idx="5">
                  <c:v>0.0239</c:v>
                </c:pt>
                <c:pt idx="6">
                  <c:v>0.028</c:v>
                </c:pt>
                <c:pt idx="7">
                  <c:v>0.029</c:v>
                </c:pt>
                <c:pt idx="8">
                  <c:v>0.028</c:v>
                </c:pt>
                <c:pt idx="9">
                  <c:v>0.028</c:v>
                </c:pt>
                <c:pt idx="10">
                  <c:v>0.022</c:v>
                </c:pt>
                <c:pt idx="11">
                  <c:v>0.023</c:v>
                </c:pt>
                <c:pt idx="12">
                  <c:v>0.025</c:v>
                </c:pt>
                <c:pt idx="13">
                  <c:v>0.026</c:v>
                </c:pt>
                <c:pt idx="14">
                  <c:v>0.028</c:v>
                </c:pt>
                <c:pt idx="15">
                  <c:v>0.028</c:v>
                </c:pt>
                <c:pt idx="16">
                  <c:v>0.028</c:v>
                </c:pt>
                <c:pt idx="17">
                  <c:v>0.0387</c:v>
                </c:pt>
                <c:pt idx="18">
                  <c:v>0.0303</c:v>
                </c:pt>
                <c:pt idx="19">
                  <c:v>0.031</c:v>
                </c:pt>
                <c:pt idx="20">
                  <c:v>0.032</c:v>
                </c:pt>
                <c:pt idx="21">
                  <c:v>0.042</c:v>
                </c:pt>
                <c:pt idx="22">
                  <c:v>0.042</c:v>
                </c:pt>
                <c:pt idx="23">
                  <c:v>0.042</c:v>
                </c:pt>
                <c:pt idx="24">
                  <c:v>0.042</c:v>
                </c:pt>
                <c:pt idx="25">
                  <c:v>0.042</c:v>
                </c:pt>
                <c:pt idx="26">
                  <c:v>0.042</c:v>
                </c:pt>
                <c:pt idx="27">
                  <c:v>0.045</c:v>
                </c:pt>
                <c:pt idx="28">
                  <c:v>0.043</c:v>
                </c:pt>
                <c:pt idx="29">
                  <c:v>0.046</c:v>
                </c:pt>
                <c:pt idx="30">
                  <c:v>0.044</c:v>
                </c:pt>
                <c:pt idx="31">
                  <c:v>0.042</c:v>
                </c:pt>
                <c:pt idx="32">
                  <c:v>0.042</c:v>
                </c:pt>
                <c:pt idx="33">
                  <c:v>0.042</c:v>
                </c:pt>
                <c:pt idx="34">
                  <c:v>0.042</c:v>
                </c:pt>
                <c:pt idx="35">
                  <c:v>0.045</c:v>
                </c:pt>
                <c:pt idx="36">
                  <c:v>0.042</c:v>
                </c:pt>
                <c:pt idx="37">
                  <c:v>0.0469</c:v>
                </c:pt>
                <c:pt idx="38">
                  <c:v>0.079</c:v>
                </c:pt>
                <c:pt idx="39">
                  <c:v>0.055</c:v>
                </c:pt>
                <c:pt idx="40">
                  <c:v>0.051</c:v>
                </c:pt>
                <c:pt idx="41">
                  <c:v>0.052</c:v>
                </c:pt>
                <c:pt idx="42">
                  <c:v>0.084</c:v>
                </c:pt>
                <c:pt idx="43">
                  <c:v>0.049</c:v>
                </c:pt>
                <c:pt idx="44">
                  <c:v>0.042</c:v>
                </c:pt>
                <c:pt idx="45">
                  <c:v>0.048</c:v>
                </c:pt>
                <c:pt idx="46">
                  <c:v>0.1021</c:v>
                </c:pt>
                <c:pt idx="47">
                  <c:v>0.0866</c:v>
                </c:pt>
                <c:pt idx="48">
                  <c:v>0.0912</c:v>
                </c:pt>
                <c:pt idx="49">
                  <c:v>0.1055</c:v>
                </c:pt>
                <c:pt idx="50">
                  <c:v>0.1123</c:v>
                </c:pt>
                <c:pt idx="51">
                  <c:v>0.1244</c:v>
                </c:pt>
                <c:pt idx="52">
                  <c:v>0.0848</c:v>
                </c:pt>
                <c:pt idx="53">
                  <c:v>0.0949</c:v>
                </c:pt>
                <c:pt idx="54">
                  <c:v>0.0991</c:v>
                </c:pt>
                <c:pt idx="55">
                  <c:v>0.1348</c:v>
                </c:pt>
                <c:pt idx="56">
                  <c:v>0.1031</c:v>
                </c:pt>
                <c:pt idx="57">
                  <c:v>0.1725</c:v>
                </c:pt>
                <c:pt idx="58">
                  <c:v>0.0783</c:v>
                </c:pt>
                <c:pt idx="59">
                  <c:v>0.0926</c:v>
                </c:pt>
                <c:pt idx="60">
                  <c:v>0.0944</c:v>
                </c:pt>
                <c:pt idx="61">
                  <c:v>0.0868</c:v>
                </c:pt>
                <c:pt idx="62">
                  <c:v>0.052</c:v>
                </c:pt>
                <c:pt idx="63">
                  <c:v>0.052</c:v>
                </c:pt>
                <c:pt idx="64">
                  <c:v>0.0498</c:v>
                </c:pt>
                <c:pt idx="65">
                  <c:v>0.0504</c:v>
                </c:pt>
                <c:pt idx="66">
                  <c:v>0.0617</c:v>
                </c:pt>
                <c:pt idx="67">
                  <c:v>0.0647</c:v>
                </c:pt>
                <c:pt idx="68">
                  <c:v>0.072</c:v>
                </c:pt>
                <c:pt idx="69">
                  <c:v>0.0592</c:v>
                </c:pt>
                <c:pt idx="70">
                  <c:v>0.0665</c:v>
                </c:pt>
                <c:pt idx="71">
                  <c:v>0.0631</c:v>
                </c:pt>
                <c:pt idx="72">
                  <c:v>0.0704</c:v>
                </c:pt>
                <c:pt idx="73">
                  <c:v>0.0792</c:v>
                </c:pt>
                <c:pt idx="74">
                  <c:v>0.0689</c:v>
                </c:pt>
                <c:pt idx="75">
                  <c:v>0.0771</c:v>
                </c:pt>
                <c:pt idx="76">
                  <c:v>0.0635</c:v>
                </c:pt>
                <c:pt idx="77">
                  <c:v>0.0879</c:v>
                </c:pt>
                <c:pt idx="78">
                  <c:v>0.052</c:v>
                </c:pt>
                <c:pt idx="79">
                  <c:v>0.052</c:v>
                </c:pt>
                <c:pt idx="80">
                  <c:v>0.11</c:v>
                </c:pt>
                <c:pt idx="81">
                  <c:v>0.048</c:v>
                </c:pt>
                <c:pt idx="82">
                  <c:v>0.06</c:v>
                </c:pt>
                <c:pt idx="83">
                  <c:v>0.081</c:v>
                </c:pt>
                <c:pt idx="84">
                  <c:v>0.043</c:v>
                </c:pt>
                <c:pt idx="85">
                  <c:v>0.036</c:v>
                </c:pt>
                <c:pt idx="86">
                  <c:v>0.052</c:v>
                </c:pt>
                <c:pt idx="87">
                  <c:v>0.046</c:v>
                </c:pt>
                <c:pt idx="88">
                  <c:v>0.177</c:v>
                </c:pt>
                <c:pt idx="89">
                  <c:v>0.1866</c:v>
                </c:pt>
                <c:pt idx="90">
                  <c:v>0.1435</c:v>
                </c:pt>
                <c:pt idx="91">
                  <c:v>0.0363</c:v>
                </c:pt>
                <c:pt idx="92">
                  <c:v>0.054</c:v>
                </c:pt>
                <c:pt idx="93">
                  <c:v>0.066</c:v>
                </c:pt>
                <c:pt idx="94">
                  <c:v>0.085</c:v>
                </c:pt>
                <c:pt idx="95">
                  <c:v>0.107</c:v>
                </c:pt>
                <c:pt idx="96">
                  <c:v>0.1056</c:v>
                </c:pt>
                <c:pt idx="97">
                  <c:v>0.1139</c:v>
                </c:pt>
                <c:pt idx="98">
                  <c:v>0.1134</c:v>
                </c:pt>
                <c:pt idx="99">
                  <c:v>0.081</c:v>
                </c:pt>
                <c:pt idx="100">
                  <c:v>0.162</c:v>
                </c:pt>
                <c:pt idx="101">
                  <c:v>0.133</c:v>
                </c:pt>
                <c:pt idx="102">
                  <c:v>0.09</c:v>
                </c:pt>
                <c:pt idx="103">
                  <c:v>0.167</c:v>
                </c:pt>
                <c:pt idx="104">
                  <c:v>0.0957</c:v>
                </c:pt>
                <c:pt idx="105">
                  <c:v>0.0944</c:v>
                </c:pt>
                <c:pt idx="106">
                  <c:v>0.25</c:v>
                </c:pt>
                <c:pt idx="107">
                  <c:v>0.227</c:v>
                </c:pt>
                <c:pt idx="108">
                  <c:v>0.229</c:v>
                </c:pt>
                <c:pt idx="109">
                  <c:v>0.215</c:v>
                </c:pt>
                <c:pt idx="110">
                  <c:v>0.069</c:v>
                </c:pt>
                <c:pt idx="111">
                  <c:v>0.113</c:v>
                </c:pt>
                <c:pt idx="112">
                  <c:v>0.0952</c:v>
                </c:pt>
                <c:pt idx="113">
                  <c:v>0.1559</c:v>
                </c:pt>
                <c:pt idx="114">
                  <c:v>0.132</c:v>
                </c:pt>
                <c:pt idx="115">
                  <c:v>0.029</c:v>
                </c:pt>
                <c:pt idx="116">
                  <c:v>0.14</c:v>
                </c:pt>
                <c:pt idx="117">
                  <c:v>0.2571</c:v>
                </c:pt>
                <c:pt idx="118">
                  <c:v>0.23</c:v>
                </c:pt>
                <c:pt idx="119">
                  <c:v>0.099</c:v>
                </c:pt>
                <c:pt idx="120">
                  <c:v>0.101</c:v>
                </c:pt>
                <c:pt idx="121">
                  <c:v>0.2299</c:v>
                </c:pt>
                <c:pt idx="122">
                  <c:v>0.1627</c:v>
                </c:pt>
                <c:pt idx="123">
                  <c:v>0.315</c:v>
                </c:pt>
                <c:pt idx="124">
                  <c:v>0.056</c:v>
                </c:pt>
                <c:pt idx="125">
                  <c:v>0.202</c:v>
                </c:pt>
                <c:pt idx="126">
                  <c:v>0.148</c:v>
                </c:pt>
                <c:pt idx="127">
                  <c:v>0.185</c:v>
                </c:pt>
                <c:pt idx="128">
                  <c:v>0.263</c:v>
                </c:pt>
                <c:pt idx="129">
                  <c:v>0.313</c:v>
                </c:pt>
                <c:pt idx="130">
                  <c:v>0.1836</c:v>
                </c:pt>
                <c:pt idx="131">
                  <c:v>0.314</c:v>
                </c:pt>
                <c:pt idx="132">
                  <c:v>0.903</c:v>
                </c:pt>
                <c:pt idx="133">
                  <c:v>0.314</c:v>
                </c:pt>
                <c:pt idx="134">
                  <c:v>0.426</c:v>
                </c:pt>
                <c:pt idx="135">
                  <c:v>0.2404</c:v>
                </c:pt>
                <c:pt idx="136">
                  <c:v>0.2397</c:v>
                </c:pt>
                <c:pt idx="137">
                  <c:v>0.224</c:v>
                </c:pt>
                <c:pt idx="138">
                  <c:v>0.376</c:v>
                </c:pt>
                <c:pt idx="139">
                  <c:v>0.715</c:v>
                </c:pt>
                <c:pt idx="140">
                  <c:v>0.4019</c:v>
                </c:pt>
                <c:pt idx="141">
                  <c:v>0.2476</c:v>
                </c:pt>
                <c:pt idx="142">
                  <c:v>0.1713</c:v>
                </c:pt>
                <c:pt idx="143">
                  <c:v>0.298</c:v>
                </c:pt>
                <c:pt idx="144">
                  <c:v>0.6471</c:v>
                </c:pt>
                <c:pt idx="145">
                  <c:v>0.399</c:v>
                </c:pt>
                <c:pt idx="146">
                  <c:v>0.401</c:v>
                </c:pt>
                <c:pt idx="147">
                  <c:v>0.9264</c:v>
                </c:pt>
                <c:pt idx="148">
                  <c:v>0.395</c:v>
                </c:pt>
                <c:pt idx="149">
                  <c:v>0.178</c:v>
                </c:pt>
                <c:pt idx="150">
                  <c:v>0.5185</c:v>
                </c:pt>
                <c:pt idx="151">
                  <c:v>0.375</c:v>
                </c:pt>
                <c:pt idx="152">
                  <c:v>0.4139</c:v>
                </c:pt>
                <c:pt idx="153">
                  <c:v>0.66</c:v>
                </c:pt>
                <c:pt idx="154">
                  <c:v>0.622</c:v>
                </c:pt>
                <c:pt idx="155">
                  <c:v>0.482</c:v>
                </c:pt>
                <c:pt idx="156">
                  <c:v>0.586</c:v>
                </c:pt>
                <c:pt idx="157">
                  <c:v>0.684</c:v>
                </c:pt>
                <c:pt idx="158">
                  <c:v>0.663</c:v>
                </c:pt>
                <c:pt idx="159">
                  <c:v>0.7112</c:v>
                </c:pt>
                <c:pt idx="160">
                  <c:v>0.927</c:v>
                </c:pt>
                <c:pt idx="161">
                  <c:v>0.849</c:v>
                </c:pt>
                <c:pt idx="162">
                  <c:v>0.7319</c:v>
                </c:pt>
                <c:pt idx="163">
                  <c:v>0.593</c:v>
                </c:pt>
                <c:pt idx="164">
                  <c:v>0.602</c:v>
                </c:pt>
                <c:pt idx="165">
                  <c:v>0.676</c:v>
                </c:pt>
                <c:pt idx="166">
                  <c:v>0.692</c:v>
                </c:pt>
                <c:pt idx="167">
                  <c:v>0.85</c:v>
                </c:pt>
                <c:pt idx="168">
                  <c:v>1.118</c:v>
                </c:pt>
                <c:pt idx="169">
                  <c:v>1.667</c:v>
                </c:pt>
                <c:pt idx="170">
                  <c:v>0.568</c:v>
                </c:pt>
                <c:pt idx="171">
                  <c:v>0.535</c:v>
                </c:pt>
                <c:pt idx="172">
                  <c:v>0.584</c:v>
                </c:pt>
                <c:pt idx="173">
                  <c:v>1.443</c:v>
                </c:pt>
                <c:pt idx="174">
                  <c:v>0.918</c:v>
                </c:pt>
                <c:pt idx="175">
                  <c:v>0.883</c:v>
                </c:pt>
                <c:pt idx="176">
                  <c:v>1.157</c:v>
                </c:pt>
                <c:pt idx="177">
                  <c:v>0.797</c:v>
                </c:pt>
                <c:pt idx="178">
                  <c:v>1.394</c:v>
                </c:pt>
                <c:pt idx="179">
                  <c:v>1.176</c:v>
                </c:pt>
                <c:pt idx="180">
                  <c:v>1.565</c:v>
                </c:pt>
                <c:pt idx="181">
                  <c:v>1.3399</c:v>
                </c:pt>
                <c:pt idx="182">
                  <c:v>0.594</c:v>
                </c:pt>
                <c:pt idx="183">
                  <c:v>1.9474</c:v>
                </c:pt>
                <c:pt idx="184">
                  <c:v>1.888</c:v>
                </c:pt>
                <c:pt idx="185">
                  <c:v>1.763</c:v>
                </c:pt>
                <c:pt idx="186">
                  <c:v>1.666</c:v>
                </c:pt>
                <c:pt idx="187">
                  <c:v>1.617</c:v>
                </c:pt>
                <c:pt idx="188">
                  <c:v>1.514</c:v>
                </c:pt>
                <c:pt idx="189">
                  <c:v>1.965</c:v>
                </c:pt>
                <c:pt idx="190">
                  <c:v>1.66</c:v>
                </c:pt>
                <c:pt idx="191">
                  <c:v>2.896</c:v>
                </c:pt>
                <c:pt idx="192">
                  <c:v>2.377</c:v>
                </c:pt>
                <c:pt idx="193">
                  <c:v>2.866</c:v>
                </c:pt>
                <c:pt idx="194">
                  <c:v>2.446</c:v>
                </c:pt>
                <c:pt idx="195">
                  <c:v>2.727</c:v>
                </c:pt>
                <c:pt idx="196">
                  <c:v>6.009</c:v>
                </c:pt>
                <c:pt idx="197">
                  <c:v>3.052</c:v>
                </c:pt>
                <c:pt idx="198">
                  <c:v>7.2293</c:v>
                </c:pt>
                <c:pt idx="199">
                  <c:v>3.543</c:v>
                </c:pt>
                <c:pt idx="200">
                  <c:v>5.144</c:v>
                </c:pt>
                <c:pt idx="201">
                  <c:v>5.212</c:v>
                </c:pt>
                <c:pt idx="202">
                  <c:v>4.517</c:v>
                </c:pt>
                <c:pt idx="203">
                  <c:v>5.1075</c:v>
                </c:pt>
                <c:pt idx="204">
                  <c:v>3.78</c:v>
                </c:pt>
                <c:pt idx="205">
                  <c:v>4.466</c:v>
                </c:pt>
                <c:pt idx="206">
                  <c:v>5.895</c:v>
                </c:pt>
                <c:pt idx="207">
                  <c:v>8.0545</c:v>
                </c:pt>
                <c:pt idx="208">
                  <c:v>4.05</c:v>
                </c:pt>
                <c:pt idx="209">
                  <c:v>11.1893</c:v>
                </c:pt>
                <c:pt idx="210">
                  <c:v>10.57</c:v>
                </c:pt>
                <c:pt idx="211">
                  <c:v>10.66</c:v>
                </c:pt>
                <c:pt idx="212">
                  <c:v>11.232</c:v>
                </c:pt>
                <c:pt idx="213">
                  <c:v>13.362</c:v>
                </c:pt>
                <c:pt idx="214">
                  <c:v>14.005</c:v>
                </c:pt>
                <c:pt idx="215">
                  <c:v>16.3793</c:v>
                </c:pt>
                <c:pt idx="216">
                  <c:v>13.0437</c:v>
                </c:pt>
                <c:pt idx="217">
                  <c:v>9.55</c:v>
                </c:pt>
                <c:pt idx="218">
                  <c:v>12.7013</c:v>
                </c:pt>
                <c:pt idx="219">
                  <c:v>13.1014</c:v>
                </c:pt>
                <c:pt idx="220">
                  <c:v>16.5465</c:v>
                </c:pt>
                <c:pt idx="221">
                  <c:v>17.6895</c:v>
                </c:pt>
                <c:pt idx="222">
                  <c:v>15.579</c:v>
                </c:pt>
                <c:pt idx="223">
                  <c:v>16.597</c:v>
                </c:pt>
                <c:pt idx="224">
                  <c:v>20.068</c:v>
                </c:pt>
                <c:pt idx="225">
                  <c:v>20.64</c:v>
                </c:pt>
                <c:pt idx="226">
                  <c:v>23.267</c:v>
                </c:pt>
                <c:pt idx="227">
                  <c:v>19.947</c:v>
                </c:pt>
                <c:pt idx="228">
                  <c:v>17.4018</c:v>
                </c:pt>
                <c:pt idx="229">
                  <c:v>23.13</c:v>
                </c:pt>
                <c:pt idx="230">
                  <c:v>20.535</c:v>
                </c:pt>
                <c:pt idx="231">
                  <c:v>27.873</c:v>
                </c:pt>
                <c:pt idx="232">
                  <c:v>25.168</c:v>
                </c:pt>
                <c:pt idx="233">
                  <c:v>26.291</c:v>
                </c:pt>
                <c:pt idx="234">
                  <c:v>36.445</c:v>
                </c:pt>
                <c:pt idx="235">
                  <c:v>29.296</c:v>
                </c:pt>
                <c:pt idx="236">
                  <c:v>46.297</c:v>
                </c:pt>
                <c:pt idx="237">
                  <c:v>54.482</c:v>
                </c:pt>
                <c:pt idx="238">
                  <c:v>42.887</c:v>
                </c:pt>
                <c:pt idx="239">
                  <c:v>42.642</c:v>
                </c:pt>
                <c:pt idx="240">
                  <c:v>56.233</c:v>
                </c:pt>
                <c:pt idx="241">
                  <c:v>49.621</c:v>
                </c:pt>
                <c:pt idx="242">
                  <c:v>57.793</c:v>
                </c:pt>
                <c:pt idx="243">
                  <c:v>69.931</c:v>
                </c:pt>
                <c:pt idx="244">
                  <c:v>72.769</c:v>
                </c:pt>
                <c:pt idx="245">
                  <c:v>81.654</c:v>
                </c:pt>
                <c:pt idx="246">
                  <c:v>84.155</c:v>
                </c:pt>
                <c:pt idx="247">
                  <c:v>76.731</c:v>
                </c:pt>
                <c:pt idx="248">
                  <c:v>100</c:v>
                </c:pt>
                <c:pt idx="249">
                  <c:v>92.613</c:v>
                </c:pt>
                <c:pt idx="250">
                  <c:v>143.878</c:v>
                </c:pt>
                <c:pt idx="251">
                  <c:v>200</c:v>
                </c:pt>
              </c:numCache>
            </c:numRef>
          </c:yVal>
          <c:smooth val="0"/>
        </c:ser>
        <c:dLbls>
          <c:showLegendKey val="0"/>
          <c:showVal val="0"/>
          <c:showCatName val="0"/>
          <c:showSerName val="0"/>
          <c:showPercent val="0"/>
          <c:showBubbleSize val="0"/>
        </c:dLbls>
        <c:axId val="238749184"/>
        <c:axId val="238750720"/>
      </c:scatterChart>
      <c:valAx>
        <c:axId val="238749184"/>
        <c:scaling>
          <c:orientation val="minMax"/>
        </c:scaling>
        <c:delete val="0"/>
        <c:axPos val="b"/>
        <c:title>
          <c:tx>
            <c:rich>
              <a:bodyPr rot="0" spcFirstLastPara="0" vertOverflow="ellipsis" vert="horz" wrap="square" anchor="ctr" anchorCtr="1"/>
              <a:lstStyle/>
              <a:p>
                <a:pPr defTabSz="914400">
                  <a:defRPr lang="zh-CN" sz="1600" b="1" i="0" u="none" strike="noStrike" kern="1200" baseline="0">
                    <a:solidFill>
                      <a:schemeClr val="tx1"/>
                    </a:solidFill>
                    <a:latin typeface="+mn-lt"/>
                    <a:ea typeface="+mn-ea"/>
                    <a:cs typeface="+mn-cs"/>
                  </a:defRPr>
                </a:pPr>
                <a:r>
                  <a:rPr sz="1800"/>
                  <a:t>金准生物</a:t>
                </a:r>
                <a:r>
                  <a:rPr sz="2800"/>
                  <a:t>®</a:t>
                </a:r>
                <a:r>
                  <a:rPr sz="1800"/>
                  <a:t>PCT</a:t>
                </a:r>
                <a:endParaRPr sz="1800"/>
              </a:p>
            </c:rich>
          </c:tx>
          <c:layout>
            <c:manualLayout>
              <c:xMode val="edge"/>
              <c:yMode val="edge"/>
              <c:x val="0.387544232052986"/>
              <c:y val="0.890973260051629"/>
            </c:manualLayout>
          </c:layout>
          <c:overlay val="0"/>
        </c:title>
        <c:numFmt formatCode="General" sourceLinked="1"/>
        <c:majorTickMark val="in"/>
        <c:minorTickMark val="none"/>
        <c:tickLblPos val="nextTo"/>
        <c:spPr>
          <a:ln w="9525" cap="flat" cmpd="sng" algn="ctr">
            <a:solidFill>
              <a:schemeClr val="tx1"/>
            </a:solidFill>
            <a:prstDash val="solid"/>
            <a:round/>
          </a:ln>
        </c:spPr>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238750720"/>
        <c:crosses val="autoZero"/>
        <c:crossBetween val="midCat"/>
        <c:majorUnit val="25"/>
      </c:valAx>
      <c:valAx>
        <c:axId val="238750720"/>
        <c:scaling>
          <c:orientation val="minMax"/>
          <c:min val="0"/>
        </c:scaling>
        <c:delete val="0"/>
        <c:axPos val="l"/>
        <c:title>
          <c:tx>
            <c:rich>
              <a:bodyPr rot="0" spcFirstLastPara="0" vertOverflow="ellipsis" vert="eaVert" wrap="square" anchor="ctr" anchorCtr="1"/>
              <a:lstStyle/>
              <a:p>
                <a:pPr defTabSz="914400">
                  <a:defRPr lang="zh-CN" sz="1800" b="1" i="0" u="none" strike="noStrike" kern="1200" baseline="0">
                    <a:solidFill>
                      <a:schemeClr val="tx1"/>
                    </a:solidFill>
                    <a:latin typeface="+mn-lt"/>
                    <a:ea typeface="+mn-ea"/>
                    <a:cs typeface="+mn-cs"/>
                  </a:defRPr>
                </a:pPr>
                <a:r>
                  <a:rPr sz="1800"/>
                  <a:t>梅里埃</a:t>
                </a:r>
                <a:r>
                  <a:rPr sz="2800"/>
                  <a:t>®</a:t>
                </a:r>
                <a:r>
                  <a:rPr sz="1800"/>
                  <a:t>PCT</a:t>
                </a:r>
                <a:endParaRPr sz="1800"/>
              </a:p>
            </c:rich>
          </c:tx>
          <c:layout/>
          <c:overlay val="0"/>
        </c:title>
        <c:numFmt formatCode="General" sourceLinked="1"/>
        <c:majorTickMark val="in"/>
        <c:minorTickMark val="none"/>
        <c:tickLblPos val="nextTo"/>
        <c:spPr>
          <a:ln w="12700" cap="flat" cmpd="sng" algn="ctr">
            <a:solidFill>
              <a:schemeClr val="tx1"/>
            </a:solidFill>
            <a:prstDash val="solid"/>
            <a:round/>
          </a:ln>
        </c:spPr>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238749184"/>
        <c:crosses val="autoZero"/>
        <c:crossBetween val="midCat"/>
        <c:majorUnit val="25"/>
      </c:valAx>
    </c:plotArea>
    <c:plotVisOnly val="1"/>
    <c:dispBlanksAs val="gap"/>
    <c:showDLblsOverMax val="0"/>
  </c:chart>
  <c:spPr>
    <a:ln w="12700" cmpd="sng">
      <a:solidFill>
        <a:schemeClr val="tx1"/>
      </a:solidFill>
      <a:prstDash val="solid"/>
    </a:ln>
  </c:spPr>
  <c:txPr>
    <a:bodyPr/>
    <a:lstStyle/>
    <a:p>
      <a:pPr>
        <a:defRPr lang="zh-CN" sz="16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335963923337"/>
          <c:y val="0.0897140221402214"/>
          <c:w val="0.822928410372041"/>
          <c:h val="0.731319188191882"/>
        </c:manualLayout>
      </c:layout>
      <c:scatterChart>
        <c:scatterStyle val="lineMarker"/>
        <c:varyColors val="0"/>
        <c:ser>
          <c:idx val="0"/>
          <c:order val="0"/>
          <c:spPr>
            <a:ln w="28575" cap="rnd" cmpd="sng" algn="ctr">
              <a:noFill/>
              <a:prstDash val="solid"/>
              <a:round/>
            </a:ln>
          </c:spPr>
          <c:dLbls>
            <c:delete val="1"/>
          </c:dLbls>
          <c:trendline>
            <c:trendlineType val="linear"/>
            <c:dispRSqr val="1"/>
            <c:dispEq val="1"/>
            <c:trendlineLbl>
              <c:layout>
                <c:manualLayout>
                  <c:x val="-0.118376550169109"/>
                  <c:y val="0.0166051660516605"/>
                </c:manualLayout>
              </c:layout>
              <c:numFmt formatCode="General" sourceLinked="0"/>
              <c:txPr>
                <a:bodyPr rot="0" spcFirstLastPara="0" vertOverflow="ellipsis" vert="horz" wrap="square" anchor="ctr" anchorCtr="1"/>
                <a:lstStyle/>
                <a:p>
                  <a:pPr>
                    <a:defRPr lang="zh-CN" sz="1400" b="1" i="0" u="none" strike="noStrike" kern="1200" baseline="0">
                      <a:solidFill>
                        <a:schemeClr val="tx1"/>
                      </a:solidFill>
                      <a:latin typeface="+mn-lt"/>
                      <a:ea typeface="+mn-ea"/>
                      <a:cs typeface="+mn-cs"/>
                    </a:defRPr>
                  </a:pPr>
                </a:p>
              </c:txPr>
            </c:trendlineLbl>
          </c:trendline>
          <c:xVal>
            <c:numRef>
              <c:f>Sheet1!$B$46:$B$99</c:f>
              <c:numCache>
                <c:formatCode>General</c:formatCode>
                <c:ptCount val="54"/>
                <c:pt idx="0">
                  <c:v>0.028</c:v>
                </c:pt>
                <c:pt idx="1">
                  <c:v>6.009</c:v>
                </c:pt>
                <c:pt idx="2">
                  <c:v>81.654</c:v>
                </c:pt>
                <c:pt idx="3">
                  <c:v>0.018</c:v>
                </c:pt>
                <c:pt idx="4">
                  <c:v>0.02</c:v>
                </c:pt>
                <c:pt idx="5">
                  <c:v>100</c:v>
                </c:pt>
                <c:pt idx="6">
                  <c:v>10.66</c:v>
                </c:pt>
                <c:pt idx="7">
                  <c:v>1.118</c:v>
                </c:pt>
                <c:pt idx="8">
                  <c:v>20.068</c:v>
                </c:pt>
                <c:pt idx="9">
                  <c:v>20.64</c:v>
                </c:pt>
                <c:pt idx="10">
                  <c:v>0.101</c:v>
                </c:pt>
                <c:pt idx="11">
                  <c:v>2.446</c:v>
                </c:pt>
                <c:pt idx="12">
                  <c:v>0.023</c:v>
                </c:pt>
                <c:pt idx="13">
                  <c:v>0.026</c:v>
                </c:pt>
                <c:pt idx="14">
                  <c:v>0.025</c:v>
                </c:pt>
                <c:pt idx="15">
                  <c:v>0.036</c:v>
                </c:pt>
                <c:pt idx="18">
                  <c:v>0.028</c:v>
                </c:pt>
                <c:pt idx="19">
                  <c:v>0.0190000000000001</c:v>
                </c:pt>
                <c:pt idx="20">
                  <c:v>0.132</c:v>
                </c:pt>
                <c:pt idx="21">
                  <c:v>0.084</c:v>
                </c:pt>
                <c:pt idx="22">
                  <c:v>0.224</c:v>
                </c:pt>
                <c:pt idx="23">
                  <c:v>11.232</c:v>
                </c:pt>
                <c:pt idx="24">
                  <c:v>5.212</c:v>
                </c:pt>
                <c:pt idx="25">
                  <c:v>0.594</c:v>
                </c:pt>
                <c:pt idx="26">
                  <c:v>1.888</c:v>
                </c:pt>
                <c:pt idx="27">
                  <c:v>57.793</c:v>
                </c:pt>
                <c:pt idx="28">
                  <c:v>10.57</c:v>
                </c:pt>
                <c:pt idx="29">
                  <c:v>56.233</c:v>
                </c:pt>
                <c:pt idx="30">
                  <c:v>5.89499999999998</c:v>
                </c:pt>
                <c:pt idx="33">
                  <c:v>0.376000000000002</c:v>
                </c:pt>
                <c:pt idx="34">
                  <c:v>0.028</c:v>
                </c:pt>
                <c:pt idx="35">
                  <c:v>0.056</c:v>
                </c:pt>
                <c:pt idx="36">
                  <c:v>1.667</c:v>
                </c:pt>
                <c:pt idx="37">
                  <c:v>0.085</c:v>
                </c:pt>
                <c:pt idx="38">
                  <c:v>2.896</c:v>
                </c:pt>
                <c:pt idx="39">
                  <c:v>0.178</c:v>
                </c:pt>
                <c:pt idx="40">
                  <c:v>25.168</c:v>
                </c:pt>
                <c:pt idx="41">
                  <c:v>0.032</c:v>
                </c:pt>
                <c:pt idx="42">
                  <c:v>0.066</c:v>
                </c:pt>
                <c:pt idx="43">
                  <c:v>0.029</c:v>
                </c:pt>
                <c:pt idx="46">
                  <c:v>1.443</c:v>
                </c:pt>
                <c:pt idx="47">
                  <c:v>0.09</c:v>
                </c:pt>
                <c:pt idx="48">
                  <c:v>0.903</c:v>
                </c:pt>
                <c:pt idx="49">
                  <c:v>13.362</c:v>
                </c:pt>
                <c:pt idx="50">
                  <c:v>0.375000000000002</c:v>
                </c:pt>
                <c:pt idx="51">
                  <c:v>1.565</c:v>
                </c:pt>
                <c:pt idx="52">
                  <c:v>0.185</c:v>
                </c:pt>
                <c:pt idx="53">
                  <c:v>0.313000000000002</c:v>
                </c:pt>
              </c:numCache>
            </c:numRef>
          </c:xVal>
          <c:yVal>
            <c:numRef>
              <c:f>Sheet1!$C$46:$C$99</c:f>
              <c:numCache>
                <c:formatCode>General</c:formatCode>
                <c:ptCount val="54"/>
                <c:pt idx="0">
                  <c:v>0.028</c:v>
                </c:pt>
                <c:pt idx="1">
                  <c:v>0.26</c:v>
                </c:pt>
                <c:pt idx="2">
                  <c:v>84.91</c:v>
                </c:pt>
                <c:pt idx="3">
                  <c:v>0.018</c:v>
                </c:pt>
                <c:pt idx="4">
                  <c:v>0.02</c:v>
                </c:pt>
                <c:pt idx="5">
                  <c:v>93.92</c:v>
                </c:pt>
                <c:pt idx="6">
                  <c:v>10.77</c:v>
                </c:pt>
                <c:pt idx="7">
                  <c:v>0.770000000000004</c:v>
                </c:pt>
                <c:pt idx="8">
                  <c:v>21.83</c:v>
                </c:pt>
                <c:pt idx="9">
                  <c:v>22.02</c:v>
                </c:pt>
                <c:pt idx="10">
                  <c:v>0.17</c:v>
                </c:pt>
                <c:pt idx="11">
                  <c:v>3.15</c:v>
                </c:pt>
                <c:pt idx="12">
                  <c:v>0.023</c:v>
                </c:pt>
                <c:pt idx="13">
                  <c:v>0.026</c:v>
                </c:pt>
                <c:pt idx="14">
                  <c:v>0.025</c:v>
                </c:pt>
                <c:pt idx="15">
                  <c:v>0.06</c:v>
                </c:pt>
                <c:pt idx="18">
                  <c:v>0.028</c:v>
                </c:pt>
                <c:pt idx="19">
                  <c:v>0.0190000000000001</c:v>
                </c:pt>
                <c:pt idx="20">
                  <c:v>0.12</c:v>
                </c:pt>
                <c:pt idx="21">
                  <c:v>0.05</c:v>
                </c:pt>
                <c:pt idx="22">
                  <c:v>0.34</c:v>
                </c:pt>
                <c:pt idx="23">
                  <c:v>10.81</c:v>
                </c:pt>
                <c:pt idx="24">
                  <c:v>5.53</c:v>
                </c:pt>
                <c:pt idx="25">
                  <c:v>1.52</c:v>
                </c:pt>
                <c:pt idx="26">
                  <c:v>1.58</c:v>
                </c:pt>
                <c:pt idx="27">
                  <c:v>56.85</c:v>
                </c:pt>
                <c:pt idx="28">
                  <c:v>10.41</c:v>
                </c:pt>
                <c:pt idx="29">
                  <c:v>53.75</c:v>
                </c:pt>
                <c:pt idx="30">
                  <c:v>6.42</c:v>
                </c:pt>
                <c:pt idx="33">
                  <c:v>0.36</c:v>
                </c:pt>
                <c:pt idx="34">
                  <c:v>0.028</c:v>
                </c:pt>
                <c:pt idx="35">
                  <c:v>0.2</c:v>
                </c:pt>
                <c:pt idx="36">
                  <c:v>0.8</c:v>
                </c:pt>
                <c:pt idx="37">
                  <c:v>0.07</c:v>
                </c:pt>
                <c:pt idx="38">
                  <c:v>2.87</c:v>
                </c:pt>
                <c:pt idx="39">
                  <c:v>0.45</c:v>
                </c:pt>
                <c:pt idx="40">
                  <c:v>33.26</c:v>
                </c:pt>
                <c:pt idx="41">
                  <c:v>0.032</c:v>
                </c:pt>
                <c:pt idx="42">
                  <c:v>0.066</c:v>
                </c:pt>
                <c:pt idx="43">
                  <c:v>0.12</c:v>
                </c:pt>
                <c:pt idx="46">
                  <c:v>0.940000000000002</c:v>
                </c:pt>
                <c:pt idx="47">
                  <c:v>0.09</c:v>
                </c:pt>
                <c:pt idx="48">
                  <c:v>0.310000000000002</c:v>
                </c:pt>
                <c:pt idx="49">
                  <c:v>11.74</c:v>
                </c:pt>
                <c:pt idx="50">
                  <c:v>0.46</c:v>
                </c:pt>
                <c:pt idx="51">
                  <c:v>1.36</c:v>
                </c:pt>
                <c:pt idx="52">
                  <c:v>0.23</c:v>
                </c:pt>
                <c:pt idx="53">
                  <c:v>0.25</c:v>
                </c:pt>
              </c:numCache>
            </c:numRef>
          </c:yVal>
          <c:smooth val="0"/>
        </c:ser>
        <c:dLbls>
          <c:showLegendKey val="0"/>
          <c:showVal val="0"/>
          <c:showCatName val="0"/>
          <c:showSerName val="0"/>
          <c:showPercent val="0"/>
          <c:showBubbleSize val="0"/>
        </c:dLbls>
        <c:axId val="153863680"/>
        <c:axId val="154534656"/>
      </c:scatterChart>
      <c:valAx>
        <c:axId val="153863680"/>
        <c:scaling>
          <c:orientation val="minMax"/>
        </c:scaling>
        <c:delete val="0"/>
        <c:axPos val="b"/>
        <c:title>
          <c:tx>
            <c:rich>
              <a:bodyPr rot="0" spcFirstLastPara="0"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defRPr lang="zh-CN" sz="1000" b="1" i="0" u="none" strike="noStrike" kern="1200" baseline="0">
                    <a:solidFill>
                      <a:sysClr val="windowText" lastClr="000000"/>
                    </a:solidFill>
                    <a:latin typeface="+mn-lt"/>
                    <a:ea typeface="+mn-ea"/>
                    <a:cs typeface="+mn-cs"/>
                  </a:defRPr>
                </a:pPr>
                <a:r>
                  <a:rPr lang="zh-CN" altLang="zh-CN" sz="1000" b="1" i="0" u="none" strike="noStrike" kern="1200" baseline="0">
                    <a:solidFill>
                      <a:sysClr val="windowText" lastClr="000000"/>
                    </a:solidFill>
                    <a:latin typeface="+mn-lt"/>
                    <a:ea typeface="+mn-ea"/>
                    <a:cs typeface="+mn-cs"/>
                  </a:rPr>
                  <a:t>金准生物</a:t>
                </a:r>
                <a:r>
                  <a:rPr lang="en-US" altLang="zh-CN" sz="1000" b="1" i="0" u="none" strike="noStrike" kern="1200" baseline="0">
                    <a:solidFill>
                      <a:sysClr val="windowText" lastClr="000000"/>
                    </a:solidFill>
                    <a:latin typeface="+mn-lt"/>
                    <a:ea typeface="+mn-ea"/>
                    <a:cs typeface="+mn-cs"/>
                  </a:rPr>
                  <a:t>®PCT</a:t>
                </a:r>
                <a:endParaRPr lang="zh-CN" altLang="zh-CN" sz="1000" b="1" i="0" u="none" strike="noStrike" kern="1200" baseline="0">
                  <a:solidFill>
                    <a:sysClr val="windowText" lastClr="000000"/>
                  </a:solidFill>
                  <a:latin typeface="+mn-lt"/>
                  <a:ea typeface="+mn-ea"/>
                  <a:cs typeface="+mn-cs"/>
                </a:endParaRPr>
              </a:p>
            </c:rich>
          </c:tx>
          <c:layout/>
          <c:overlay val="0"/>
        </c:title>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534656"/>
        <c:crosses val="autoZero"/>
        <c:crossBetween val="midCat"/>
      </c:valAx>
      <c:valAx>
        <c:axId val="154534656"/>
        <c:scaling>
          <c:orientation val="minMax"/>
        </c:scaling>
        <c:delete val="0"/>
        <c:axPos val="l"/>
        <c:title>
          <c:tx>
            <c:rich>
              <a:bodyPr rot="-5400000" spcFirstLastPara="0" vertOverflow="ellipsis" vert="horz" wrap="square" anchor="ctr" anchorCtr="1"/>
              <a:lstStyle/>
              <a:p>
                <a:pPr>
                  <a:defRPr lang="zh-CN" altLang="zh-CN" sz="1000" b="1" i="0" u="none" strike="noStrike" kern="1200" baseline="0">
                    <a:solidFill>
                      <a:sysClr val="windowText" lastClr="000000"/>
                    </a:solidFill>
                    <a:latin typeface="+mn-lt"/>
                    <a:ea typeface="+mn-ea"/>
                    <a:cs typeface="+mn-cs"/>
                  </a:defRPr>
                </a:pPr>
                <a:r>
                  <a:rPr lang="en-US" altLang="zh-CN" sz="1000" b="1" i="0" u="none" strike="noStrike" kern="1200" baseline="0">
                    <a:solidFill>
                      <a:sysClr val="windowText" lastClr="000000"/>
                    </a:solidFill>
                    <a:latin typeface="+mn-lt"/>
                    <a:ea typeface="+mn-ea"/>
                    <a:cs typeface="+mn-cs"/>
                  </a:rPr>
                  <a:t>VIDAS  PCT</a:t>
                </a:r>
                <a:endParaRPr lang="zh-CN" altLang="zh-CN" sz="1000" b="1" i="0" u="none" strike="noStrike" kern="1200" baseline="0">
                  <a:solidFill>
                    <a:sysClr val="windowText" lastClr="000000"/>
                  </a:solidFill>
                  <a:latin typeface="+mn-lt"/>
                  <a:ea typeface="+mn-ea"/>
                  <a:cs typeface="+mn-cs"/>
                </a:endParaRPr>
              </a:p>
            </c:rich>
          </c:tx>
          <c:layout/>
          <c:overlay val="0"/>
        </c:title>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3863680"/>
        <c:crosses val="autoZero"/>
        <c:crossBetween val="midCat"/>
      </c:valAx>
    </c:plotArea>
    <c:plotVisOnly val="1"/>
    <c:dispBlanksAs val="gap"/>
    <c:showDLblsOverMax val="0"/>
  </c:chart>
  <c:spPr>
    <a:ln w="22225">
      <a:solidFill>
        <a:schemeClr val="tx1"/>
      </a:solidFill>
    </a:ln>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061871681388"/>
          <c:y val="0.100810504850152"/>
          <c:w val="0.831046221430433"/>
          <c:h val="0.715631384623664"/>
        </c:manualLayout>
      </c:layout>
      <c:scatterChart>
        <c:scatterStyle val="lineMarker"/>
        <c:varyColors val="0"/>
        <c:ser>
          <c:idx val="0"/>
          <c:order val="0"/>
          <c:spPr>
            <a:ln w="28575" cap="rnd" cmpd="sng" algn="ctr">
              <a:noFill/>
              <a:prstDash val="solid"/>
              <a:round/>
            </a:ln>
          </c:spPr>
          <c:dLbls>
            <c:delete val="1"/>
          </c:dLbls>
          <c:trendline>
            <c:trendlineType val="linear"/>
            <c:dispRSqr val="1"/>
            <c:dispEq val="1"/>
            <c:trendlineLbl>
              <c:layout>
                <c:manualLayout>
                  <c:x val="-0.122210573610903"/>
                  <c:y val="0.0289785076068579"/>
                </c:manualLayout>
              </c:layout>
              <c:tx>
                <c:rich>
                  <a:bodyPr rot="0" spcFirstLastPara="0" vertOverflow="ellipsis" vert="horz" wrap="square" anchor="ctr" anchorCtr="1"/>
                  <a:lstStyle/>
                  <a:p>
                    <a:pPr>
                      <a:defRPr lang="zh-CN" sz="1400" b="1" i="0" u="none" strike="noStrike" kern="1200" baseline="0">
                        <a:solidFill>
                          <a:schemeClr val="tx1"/>
                        </a:solidFill>
                        <a:latin typeface="+mn-lt"/>
                        <a:ea typeface="+mn-ea"/>
                        <a:cs typeface="+mn-cs"/>
                      </a:defRPr>
                    </a:pPr>
                    <a:r>
                      <a:rPr sz="1400" b="1">
                        <a:latin typeface="+mj-ea"/>
                        <a:ea typeface="+mj-ea"/>
                      </a:rPr>
                      <a:t>y = 0.8123x - 0.0208</a:t>
                    </a:r>
                    <a:br>
                      <a:rPr sz="1400" b="1">
                        <a:latin typeface="+mj-ea"/>
                        <a:ea typeface="+mj-ea"/>
                      </a:rPr>
                    </a:br>
                    <a:r>
                      <a:rPr sz="1400" b="1">
                        <a:latin typeface="+mj-ea"/>
                        <a:ea typeface="+mj-ea"/>
                      </a:rPr>
                      <a:t>R</a:t>
                    </a:r>
                    <a:r>
                      <a:rPr sz="1400" b="1" baseline="35000">
                        <a:latin typeface="+mj-ea"/>
                        <a:ea typeface="+mj-ea"/>
                      </a:rPr>
                      <a:t>2</a:t>
                    </a:r>
                    <a:r>
                      <a:rPr sz="1400" b="1">
                        <a:latin typeface="+mj-ea"/>
                        <a:ea typeface="+mj-ea"/>
                      </a:rPr>
                      <a:t> = 0.9962</a:t>
                    </a:r>
                    <a:endParaRPr sz="1400" b="1">
                      <a:solidFill>
                        <a:schemeClr val="tx1"/>
                      </a:solidFill>
                      <a:latin typeface="+mj-ea"/>
                      <a:ea typeface="+mj-ea"/>
                    </a:endParaRPr>
                  </a:p>
                </c:rich>
              </c:tx>
              <c:numFmt formatCode="General" sourceLinked="0"/>
              <c:txPr>
                <a:bodyPr rot="0" spcFirstLastPara="0" vertOverflow="ellipsis" vert="horz" wrap="square" anchor="ctr" anchorCtr="1"/>
                <a:lstStyle/>
                <a:p>
                  <a:pPr>
                    <a:defRPr lang="zh-CN" sz="1400" b="1" i="0" u="none" strike="noStrike" kern="1200" baseline="0">
                      <a:solidFill>
                        <a:schemeClr val="tx1"/>
                      </a:solidFill>
                      <a:latin typeface="+mn-lt"/>
                      <a:ea typeface="+mn-ea"/>
                      <a:cs typeface="+mn-cs"/>
                    </a:defRPr>
                  </a:pPr>
                </a:p>
              </c:txPr>
            </c:trendlineLbl>
          </c:trendline>
          <c:xVal>
            <c:numRef>
              <c:f>Sheet1!$J$44:$J$103</c:f>
              <c:numCache>
                <c:formatCode>General</c:formatCode>
                <c:ptCount val="60"/>
                <c:pt idx="0">
                  <c:v>0.456</c:v>
                </c:pt>
                <c:pt idx="1">
                  <c:v>0.235</c:v>
                </c:pt>
                <c:pt idx="2">
                  <c:v>0.131</c:v>
                </c:pt>
                <c:pt idx="3">
                  <c:v>0.146</c:v>
                </c:pt>
                <c:pt idx="4">
                  <c:v>1.723</c:v>
                </c:pt>
                <c:pt idx="5">
                  <c:v>0.618000000000004</c:v>
                </c:pt>
                <c:pt idx="6">
                  <c:v>0.43</c:v>
                </c:pt>
                <c:pt idx="7">
                  <c:v>0.275</c:v>
                </c:pt>
                <c:pt idx="8">
                  <c:v>0.0640000000000001</c:v>
                </c:pt>
                <c:pt idx="9">
                  <c:v>0.025</c:v>
                </c:pt>
                <c:pt idx="10">
                  <c:v>2.859</c:v>
                </c:pt>
                <c:pt idx="11">
                  <c:v>0.02</c:v>
                </c:pt>
                <c:pt idx="12">
                  <c:v>0.024</c:v>
                </c:pt>
                <c:pt idx="13">
                  <c:v>0.0310000000000002</c:v>
                </c:pt>
                <c:pt idx="14">
                  <c:v>0.158</c:v>
                </c:pt>
                <c:pt idx="15">
                  <c:v>0.262</c:v>
                </c:pt>
                <c:pt idx="16">
                  <c:v>0.046</c:v>
                </c:pt>
                <c:pt idx="17">
                  <c:v>0.155</c:v>
                </c:pt>
                <c:pt idx="18">
                  <c:v>0.442</c:v>
                </c:pt>
                <c:pt idx="19">
                  <c:v>0.025</c:v>
                </c:pt>
                <c:pt idx="20">
                  <c:v>0.262</c:v>
                </c:pt>
                <c:pt idx="21">
                  <c:v>0.103</c:v>
                </c:pt>
                <c:pt idx="22">
                  <c:v>0.322000000000002</c:v>
                </c:pt>
                <c:pt idx="23">
                  <c:v>2.312</c:v>
                </c:pt>
                <c:pt idx="24">
                  <c:v>5.341</c:v>
                </c:pt>
                <c:pt idx="25">
                  <c:v>0.026</c:v>
                </c:pt>
                <c:pt idx="26">
                  <c:v>0.018</c:v>
                </c:pt>
                <c:pt idx="27">
                  <c:v>0.385000000000002</c:v>
                </c:pt>
                <c:pt idx="28">
                  <c:v>0.02</c:v>
                </c:pt>
                <c:pt idx="29">
                  <c:v>0.032</c:v>
                </c:pt>
                <c:pt idx="30">
                  <c:v>0.021</c:v>
                </c:pt>
                <c:pt idx="31">
                  <c:v>0.02</c:v>
                </c:pt>
                <c:pt idx="32">
                  <c:v>0.647000000000004</c:v>
                </c:pt>
                <c:pt idx="33">
                  <c:v>0.074</c:v>
                </c:pt>
                <c:pt idx="34">
                  <c:v>0.016</c:v>
                </c:pt>
                <c:pt idx="35">
                  <c:v>0.023</c:v>
                </c:pt>
                <c:pt idx="36">
                  <c:v>0.022</c:v>
                </c:pt>
                <c:pt idx="37">
                  <c:v>0.011</c:v>
                </c:pt>
                <c:pt idx="38">
                  <c:v>0.427</c:v>
                </c:pt>
                <c:pt idx="39">
                  <c:v>8.517</c:v>
                </c:pt>
                <c:pt idx="40">
                  <c:v>0.218</c:v>
                </c:pt>
                <c:pt idx="41">
                  <c:v>0.24</c:v>
                </c:pt>
                <c:pt idx="42">
                  <c:v>0.018</c:v>
                </c:pt>
                <c:pt idx="43">
                  <c:v>0.173</c:v>
                </c:pt>
                <c:pt idx="44">
                  <c:v>0.0190000000000001</c:v>
                </c:pt>
                <c:pt idx="45">
                  <c:v>0.075</c:v>
                </c:pt>
                <c:pt idx="46">
                  <c:v>0.101</c:v>
                </c:pt>
                <c:pt idx="47">
                  <c:v>0.03</c:v>
                </c:pt>
                <c:pt idx="48">
                  <c:v>0.021</c:v>
                </c:pt>
                <c:pt idx="49">
                  <c:v>0.034</c:v>
                </c:pt>
                <c:pt idx="50">
                  <c:v>63.7220000000002</c:v>
                </c:pt>
                <c:pt idx="51">
                  <c:v>0.0270000000000002</c:v>
                </c:pt>
                <c:pt idx="52">
                  <c:v>0.194</c:v>
                </c:pt>
                <c:pt idx="53">
                  <c:v>0.042</c:v>
                </c:pt>
                <c:pt idx="54">
                  <c:v>0.03</c:v>
                </c:pt>
                <c:pt idx="55">
                  <c:v>0.117</c:v>
                </c:pt>
                <c:pt idx="56">
                  <c:v>12.051</c:v>
                </c:pt>
                <c:pt idx="57">
                  <c:v>0.024</c:v>
                </c:pt>
                <c:pt idx="58">
                  <c:v>0.023</c:v>
                </c:pt>
                <c:pt idx="59">
                  <c:v>0.172</c:v>
                </c:pt>
              </c:numCache>
            </c:numRef>
          </c:xVal>
          <c:yVal>
            <c:numRef>
              <c:f>Sheet1!$K$44:$K$103</c:f>
              <c:numCache>
                <c:formatCode>General</c:formatCode>
                <c:ptCount val="60"/>
                <c:pt idx="0">
                  <c:v>0.827000000000002</c:v>
                </c:pt>
                <c:pt idx="1">
                  <c:v>0.261</c:v>
                </c:pt>
                <c:pt idx="2">
                  <c:v>0.151</c:v>
                </c:pt>
                <c:pt idx="3">
                  <c:v>0.165</c:v>
                </c:pt>
                <c:pt idx="4">
                  <c:v>1.13</c:v>
                </c:pt>
                <c:pt idx="5">
                  <c:v>0.734000000000002</c:v>
                </c:pt>
                <c:pt idx="6">
                  <c:v>0.459</c:v>
                </c:pt>
                <c:pt idx="7">
                  <c:v>0.543</c:v>
                </c:pt>
                <c:pt idx="8">
                  <c:v>0.165</c:v>
                </c:pt>
                <c:pt idx="9">
                  <c:v>0.039</c:v>
                </c:pt>
                <c:pt idx="10">
                  <c:v>1.21</c:v>
                </c:pt>
                <c:pt idx="11">
                  <c:v>0.026</c:v>
                </c:pt>
                <c:pt idx="12">
                  <c:v>0.042</c:v>
                </c:pt>
                <c:pt idx="13">
                  <c:v>0.073</c:v>
                </c:pt>
                <c:pt idx="14">
                  <c:v>0.256</c:v>
                </c:pt>
                <c:pt idx="15">
                  <c:v>0.588</c:v>
                </c:pt>
                <c:pt idx="16">
                  <c:v>0.039</c:v>
                </c:pt>
                <c:pt idx="17">
                  <c:v>0.208</c:v>
                </c:pt>
                <c:pt idx="18">
                  <c:v>0.589</c:v>
                </c:pt>
                <c:pt idx="19">
                  <c:v>0.02</c:v>
                </c:pt>
                <c:pt idx="20">
                  <c:v>0.309000000000001</c:v>
                </c:pt>
                <c:pt idx="21">
                  <c:v>0.02</c:v>
                </c:pt>
                <c:pt idx="22">
                  <c:v>0.665000000000004</c:v>
                </c:pt>
                <c:pt idx="23">
                  <c:v>1.17</c:v>
                </c:pt>
                <c:pt idx="24">
                  <c:v>2.47</c:v>
                </c:pt>
                <c:pt idx="25">
                  <c:v>0.048</c:v>
                </c:pt>
                <c:pt idx="26">
                  <c:v>0.022</c:v>
                </c:pt>
                <c:pt idx="27">
                  <c:v>0.063</c:v>
                </c:pt>
                <c:pt idx="28">
                  <c:v>0.068</c:v>
                </c:pt>
                <c:pt idx="29">
                  <c:v>0.02</c:v>
                </c:pt>
                <c:pt idx="30">
                  <c:v>0.069</c:v>
                </c:pt>
                <c:pt idx="31">
                  <c:v>0.02</c:v>
                </c:pt>
                <c:pt idx="32">
                  <c:v>0.5</c:v>
                </c:pt>
                <c:pt idx="33">
                  <c:v>0.107</c:v>
                </c:pt>
                <c:pt idx="34">
                  <c:v>0.026</c:v>
                </c:pt>
                <c:pt idx="35">
                  <c:v>0.045</c:v>
                </c:pt>
                <c:pt idx="36">
                  <c:v>0.069</c:v>
                </c:pt>
                <c:pt idx="37">
                  <c:v>0.02</c:v>
                </c:pt>
                <c:pt idx="38">
                  <c:v>0.556</c:v>
                </c:pt>
                <c:pt idx="39">
                  <c:v>7.21</c:v>
                </c:pt>
                <c:pt idx="40">
                  <c:v>0.441</c:v>
                </c:pt>
                <c:pt idx="41">
                  <c:v>0.048</c:v>
                </c:pt>
                <c:pt idx="42">
                  <c:v>0.02</c:v>
                </c:pt>
                <c:pt idx="43">
                  <c:v>0.137</c:v>
                </c:pt>
                <c:pt idx="44">
                  <c:v>0.037</c:v>
                </c:pt>
                <c:pt idx="45">
                  <c:v>0.166</c:v>
                </c:pt>
                <c:pt idx="46">
                  <c:v>0.223</c:v>
                </c:pt>
                <c:pt idx="47">
                  <c:v>0.0880000000000002</c:v>
                </c:pt>
                <c:pt idx="48">
                  <c:v>0.021</c:v>
                </c:pt>
                <c:pt idx="49">
                  <c:v>0.068</c:v>
                </c:pt>
                <c:pt idx="50">
                  <c:v>52.28</c:v>
                </c:pt>
                <c:pt idx="51">
                  <c:v>0.0640000000000001</c:v>
                </c:pt>
                <c:pt idx="52">
                  <c:v>0.424</c:v>
                </c:pt>
                <c:pt idx="53">
                  <c:v>0.032</c:v>
                </c:pt>
                <c:pt idx="54">
                  <c:v>0.05</c:v>
                </c:pt>
                <c:pt idx="55">
                  <c:v>0.069</c:v>
                </c:pt>
                <c:pt idx="56">
                  <c:v>7.84</c:v>
                </c:pt>
                <c:pt idx="57">
                  <c:v>0.037</c:v>
                </c:pt>
                <c:pt idx="58">
                  <c:v>0.061</c:v>
                </c:pt>
                <c:pt idx="59">
                  <c:v>0.167</c:v>
                </c:pt>
              </c:numCache>
            </c:numRef>
          </c:yVal>
          <c:smooth val="0"/>
        </c:ser>
        <c:dLbls>
          <c:showLegendKey val="0"/>
          <c:showVal val="0"/>
          <c:showCatName val="0"/>
          <c:showSerName val="0"/>
          <c:showPercent val="0"/>
          <c:showBubbleSize val="0"/>
        </c:dLbls>
        <c:axId val="154560000"/>
        <c:axId val="154583808"/>
      </c:scatterChart>
      <c:valAx>
        <c:axId val="154560000"/>
        <c:scaling>
          <c:orientation val="minMax"/>
        </c:scaling>
        <c:delete val="0"/>
        <c:axPos val="b"/>
        <c:title>
          <c:tx>
            <c:rich>
              <a:bodyPr rot="0" spcFirstLastPara="0"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defRPr lang="zh-CN" sz="1000" b="1" i="0" u="none" strike="noStrike" kern="1200" baseline="0">
                    <a:solidFill>
                      <a:sysClr val="windowText" lastClr="000000"/>
                    </a:solidFill>
                    <a:latin typeface="+mn-lt"/>
                    <a:ea typeface="+mn-ea"/>
                    <a:cs typeface="+mn-cs"/>
                  </a:defRPr>
                </a:pPr>
                <a:r>
                  <a:rPr lang="zh-CN" altLang="zh-CN" sz="1000" b="1" i="0" u="none" strike="noStrike" kern="1200" baseline="0">
                    <a:solidFill>
                      <a:sysClr val="windowText" lastClr="000000"/>
                    </a:solidFill>
                    <a:latin typeface="+mn-lt"/>
                    <a:ea typeface="+mn-ea"/>
                    <a:cs typeface="+mn-cs"/>
                  </a:rPr>
                  <a:t>金准生物</a:t>
                </a:r>
                <a:r>
                  <a:rPr lang="en-US" altLang="zh-CN" sz="1000" b="1" i="0" u="none" strike="noStrike" kern="1200" baseline="0">
                    <a:solidFill>
                      <a:sysClr val="windowText" lastClr="000000"/>
                    </a:solidFill>
                    <a:latin typeface="+mn-lt"/>
                    <a:ea typeface="+mn-ea"/>
                    <a:cs typeface="+mn-cs"/>
                  </a:rPr>
                  <a:t>®PCT</a:t>
                </a:r>
                <a:endParaRPr lang="zh-CN" altLang="zh-CN" sz="1000" b="1" i="0" u="none" strike="noStrike" kern="1200" baseline="0">
                  <a:solidFill>
                    <a:sysClr val="windowText" lastClr="000000"/>
                  </a:solidFill>
                  <a:latin typeface="+mn-lt"/>
                  <a:ea typeface="+mn-ea"/>
                  <a:cs typeface="+mn-cs"/>
                </a:endParaRPr>
              </a:p>
            </c:rich>
          </c:tx>
          <c:layout/>
          <c:overlay val="0"/>
        </c:title>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583808"/>
        <c:crosses val="autoZero"/>
        <c:crossBetween val="midCat"/>
      </c:valAx>
      <c:valAx>
        <c:axId val="154583808"/>
        <c:scaling>
          <c:orientation val="minMax"/>
          <c:min val="0"/>
        </c:scaling>
        <c:delete val="0"/>
        <c:axPos val="l"/>
        <c:title>
          <c:tx>
            <c:rich>
              <a:bodyPr rot="-5400000" spcFirstLastPara="0" vertOverflow="ellipsis" vert="horz" wrap="square" anchor="ctr" anchorCtr="1"/>
              <a:lstStyle/>
              <a:p>
                <a:pPr>
                  <a:defRPr lang="zh-CN" sz="1000" b="1" i="0" u="none" strike="noStrike" kern="1200" baseline="0">
                    <a:solidFill>
                      <a:schemeClr val="tx1"/>
                    </a:solidFill>
                    <a:latin typeface="+mn-lt"/>
                    <a:ea typeface="+mn-ea"/>
                    <a:cs typeface="+mn-cs"/>
                  </a:defRPr>
                </a:pPr>
                <a:r>
                  <a:rPr lang="en-US" altLang="zh-CN" sz="1000" b="1" i="0" baseline="0">
                    <a:latin typeface="+mn-lt"/>
                  </a:rPr>
                  <a:t>Roche PCT</a:t>
                </a:r>
                <a:endParaRPr lang="zh-CN" altLang="zh-CN" sz="1000" b="1" i="0" baseline="0">
                  <a:latin typeface="+mn-lt"/>
                </a:endParaRPr>
              </a:p>
            </c:rich>
          </c:tx>
          <c:layout/>
          <c:overlay val="0"/>
        </c:title>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560000"/>
        <c:crosses val="autoZero"/>
        <c:crossBetween val="midCat"/>
      </c:valAx>
    </c:plotArea>
    <c:plotVisOnly val="1"/>
    <c:dispBlanksAs val="gap"/>
    <c:showDLblsOverMax val="0"/>
  </c:chart>
  <c:spPr>
    <a:ln>
      <a:solidFill>
        <a:schemeClr val="tx1"/>
      </a:solidFill>
    </a:ln>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049888626222"/>
          <c:y val="0.0843208751139471"/>
          <c:w val="0.803829108314129"/>
          <c:h val="0.749863263445761"/>
        </c:manualLayout>
      </c:layout>
      <c:scatterChart>
        <c:scatterStyle val="marker"/>
        <c:varyColors val="0"/>
        <c:ser>
          <c:idx val="0"/>
          <c:order val="0"/>
          <c:spPr>
            <a:ln w="9525" cap="rnd" cmpd="sng" algn="ctr">
              <a:noFill/>
              <a:prstDash val="solid"/>
              <a:round/>
            </a:ln>
            <a:effectLst>
              <a:outerShdw blurRad="40000" dist="23000" dir="5400000" rotWithShape="0">
                <a:schemeClr val="accent1">
                  <a:alpha val="35000"/>
                </a:schemeClr>
              </a:outerShdw>
            </a:effectLst>
          </c:spPr>
          <c:marker>
            <c:symbol val="diamond"/>
            <c:size val="5"/>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olidFill>
                <a:prstDash val="solid"/>
                <a:round/>
              </a:ln>
              <a:effectLst>
                <a:outerShdw blurRad="40000" dist="23000" dir="5400000" rotWithShape="0">
                  <a:schemeClr val="accent1">
                    <a:alpha val="35000"/>
                  </a:schemeClr>
                </a:outerShdw>
              </a:effectLst>
            </c:spPr>
          </c:marker>
          <c:dLbls>
            <c:delete val="1"/>
          </c:dLbls>
          <c:trendline>
            <c:spPr>
              <a:ln w="12700" cap="rnd" cmpd="sng" algn="ctr">
                <a:solidFill>
                  <a:schemeClr val="tx1"/>
                </a:solidFill>
                <a:prstDash val="solid"/>
                <a:round/>
              </a:ln>
              <a:effectLst/>
            </c:spPr>
            <c:trendlineType val="linear"/>
            <c:forward val="0"/>
            <c:backward val="0"/>
            <c:dispRSqr val="1"/>
            <c:dispEq val="1"/>
            <c:trendlineLbl>
              <c:layout>
                <c:manualLayout>
                  <c:x val="-0.133215314361204"/>
                  <c:y val="0.0578853784961251"/>
                </c:manualLayout>
              </c:layout>
              <c:numFmt formatCode="General" sourceLinked="0"/>
              <c:spPr>
                <a:noFill/>
                <a:ln>
                  <a:noFill/>
                </a:ln>
                <a:effectLst/>
              </c:spPr>
              <c:txPr>
                <a:bodyPr rot="0" spcFirstLastPara="0" vertOverflow="ellipsis" horzOverflow="overflow" vert="horz" wrap="square" anchor="ctr" anchorCtr="1"/>
                <a:lstStyle/>
                <a:p>
                  <a:pPr>
                    <a:defRPr lang="zh-CN" sz="1400" b="1" i="0" u="none" strike="noStrike" kern="1200" baseline="0">
                      <a:solidFill>
                        <a:schemeClr val="tx1"/>
                      </a:solidFill>
                      <a:latin typeface="+mn-lt"/>
                      <a:ea typeface="+mn-ea"/>
                      <a:cs typeface="+mn-cs"/>
                    </a:defRPr>
                  </a:pPr>
                </a:p>
              </c:txPr>
            </c:trendlineLbl>
          </c:trendline>
          <c:xVal>
            <c:numRef>
              <c:f>[对比实验数据汇总有相关性和CV值.xls]广州医科大学附属第三医院!$A$23:$A$35</c:f>
              <c:numCache>
                <c:formatCode>General</c:formatCode>
                <c:ptCount val="13"/>
                <c:pt idx="0">
                  <c:v>0.159</c:v>
                </c:pt>
                <c:pt idx="1">
                  <c:v>0.459</c:v>
                </c:pt>
                <c:pt idx="2">
                  <c:v>0.118</c:v>
                </c:pt>
                <c:pt idx="3">
                  <c:v>0.2835</c:v>
                </c:pt>
                <c:pt idx="4">
                  <c:v>0.904</c:v>
                </c:pt>
                <c:pt idx="5">
                  <c:v>1.801</c:v>
                </c:pt>
                <c:pt idx="6">
                  <c:v>0.1795</c:v>
                </c:pt>
                <c:pt idx="7">
                  <c:v>3.993</c:v>
                </c:pt>
                <c:pt idx="8">
                  <c:v>0.4235</c:v>
                </c:pt>
                <c:pt idx="9">
                  <c:v>0.3355</c:v>
                </c:pt>
                <c:pt idx="10">
                  <c:v>0.768</c:v>
                </c:pt>
                <c:pt idx="11">
                  <c:v>0.1745</c:v>
                </c:pt>
              </c:numCache>
            </c:numRef>
          </c:xVal>
          <c:yVal>
            <c:numRef>
              <c:f>[对比实验数据汇总有相关性和CV值.xls]广州医科大学附属第三医院!$B$23:$B$35</c:f>
              <c:numCache>
                <c:formatCode>General</c:formatCode>
                <c:ptCount val="13"/>
                <c:pt idx="0">
                  <c:v>0.176</c:v>
                </c:pt>
                <c:pt idx="1">
                  <c:v>0.387</c:v>
                </c:pt>
                <c:pt idx="2">
                  <c:v>0.118</c:v>
                </c:pt>
                <c:pt idx="3">
                  <c:v>0.257</c:v>
                </c:pt>
                <c:pt idx="4">
                  <c:v>1.04</c:v>
                </c:pt>
                <c:pt idx="5">
                  <c:v>1.85</c:v>
                </c:pt>
                <c:pt idx="6">
                  <c:v>0.189</c:v>
                </c:pt>
                <c:pt idx="7">
                  <c:v>3.67</c:v>
                </c:pt>
                <c:pt idx="8">
                  <c:v>0.301</c:v>
                </c:pt>
                <c:pt idx="9">
                  <c:v>0.386</c:v>
                </c:pt>
                <c:pt idx="10">
                  <c:v>0.768</c:v>
                </c:pt>
                <c:pt idx="11">
                  <c:v>0.086</c:v>
                </c:pt>
              </c:numCache>
            </c:numRef>
          </c:yVal>
          <c:smooth val="0"/>
        </c:ser>
        <c:ser>
          <c:idx val="1"/>
          <c:order val="1"/>
          <c:spPr>
            <a:ln w="9525" cap="rnd" cmpd="sng" algn="ctr">
              <a:noFill/>
              <a:prstDash val="solid"/>
              <a:round/>
            </a:ln>
            <a:effectLst>
              <a:outerShdw blurRad="40000" dist="23000" dir="5400000" rotWithShape="0">
                <a:schemeClr val="accent2">
                  <a:alpha val="35000"/>
                </a:schemeClr>
              </a:outerShdw>
            </a:effectLst>
          </c:spPr>
          <c:marker>
            <c:symbol val="square"/>
            <c:size val="5"/>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olidFill>
                <a:prstDash val="solid"/>
                <a:round/>
              </a:ln>
              <a:effectLst>
                <a:outerShdw blurRad="40000" dist="23000" dir="5400000" rotWithShape="0">
                  <a:schemeClr val="accent2">
                    <a:alpha val="35000"/>
                  </a:schemeClr>
                </a:outerShdw>
              </a:effectLst>
            </c:spPr>
          </c:marker>
          <c:dLbls>
            <c:delete val="1"/>
          </c:dLbls>
          <c:xVal>
            <c:numRef>
              <c:f>[对比实验数据汇总有相关性和CV值.xls]广州医科大学附属第三医院!$A$23:$A$35</c:f>
              <c:numCache>
                <c:formatCode>General</c:formatCode>
                <c:ptCount val="13"/>
                <c:pt idx="0">
                  <c:v>0.159</c:v>
                </c:pt>
                <c:pt idx="1">
                  <c:v>0.459</c:v>
                </c:pt>
                <c:pt idx="2">
                  <c:v>0.118</c:v>
                </c:pt>
                <c:pt idx="3">
                  <c:v>0.2835</c:v>
                </c:pt>
                <c:pt idx="4">
                  <c:v>0.904</c:v>
                </c:pt>
                <c:pt idx="5">
                  <c:v>1.801</c:v>
                </c:pt>
                <c:pt idx="6">
                  <c:v>0.1795</c:v>
                </c:pt>
                <c:pt idx="7">
                  <c:v>3.993</c:v>
                </c:pt>
                <c:pt idx="8">
                  <c:v>0.4235</c:v>
                </c:pt>
                <c:pt idx="9">
                  <c:v>0.3355</c:v>
                </c:pt>
                <c:pt idx="10">
                  <c:v>0.768</c:v>
                </c:pt>
                <c:pt idx="11">
                  <c:v>0.1745</c:v>
                </c:pt>
              </c:numCache>
            </c:numRef>
          </c:xVal>
          <c:yVal>
            <c:numRef>
              <c:f>[对比实验数据汇总有相关性和CV值.xls]广州医科大学附属第三医院!$C$23:$C$35</c:f>
              <c:numCache>
                <c:formatCode>General</c:formatCode>
                <c:ptCount val="13"/>
              </c:numCache>
            </c:numRef>
          </c:yVal>
          <c:smooth val="0"/>
        </c:ser>
        <c:dLbls>
          <c:showLegendKey val="0"/>
          <c:showVal val="0"/>
          <c:showCatName val="0"/>
          <c:showSerName val="0"/>
          <c:showPercent val="0"/>
          <c:showBubbleSize val="0"/>
        </c:dLbls>
        <c:axId val="662487745"/>
        <c:axId val="898364618"/>
      </c:scatterChart>
      <c:valAx>
        <c:axId val="662487745"/>
        <c:scaling>
          <c:orientation val="minMax"/>
        </c:scaling>
        <c:delete val="0"/>
        <c:axPos val="b"/>
        <c:title>
          <c:tx>
            <c:rich>
              <a:bodyPr rot="0" spcFirstLastPara="0" vertOverflow="ellipsis" vert="horz" wrap="square" anchor="ctr" anchorCtr="1"/>
              <a:lstStyle/>
              <a:p>
                <a:pPr algn="ctr" defTabSz="914400">
                  <a:defRPr lang="zh-CN" sz="900" b="1" i="0" u="none" strike="noStrike" kern="1200" baseline="0">
                    <a:solidFill>
                      <a:sysClr val="windowText" lastClr="000000"/>
                    </a:solidFill>
                    <a:latin typeface="+mn-lt"/>
                    <a:ea typeface="+mn-ea"/>
                    <a:cs typeface="+mn-cs"/>
                  </a:defRPr>
                </a:pPr>
                <a:r>
                  <a:rPr sz="900" b="1" i="0" u="none" strike="noStrike" kern="1200" cap="none" normalizeH="0" baseline="0">
                    <a:solidFill>
                      <a:sysClr val="windowText" lastClr="000000"/>
                    </a:solidFill>
                    <a:effectLst/>
                    <a:latin typeface="+mn-lt"/>
                    <a:ea typeface="+mn-ea"/>
                    <a:cs typeface="+mn-cs"/>
                  </a:rPr>
                  <a:t>金准生物®PCT</a:t>
                </a:r>
                <a:endParaRPr sz="900" b="1" i="0" u="none" strike="noStrike" kern="1200" cap="none" normalizeH="0" baseline="0">
                  <a:solidFill>
                    <a:sysClr val="windowText" lastClr="000000"/>
                  </a:solidFill>
                  <a:effectLst/>
                  <a:latin typeface="+mn-lt"/>
                  <a:ea typeface="+mn-ea"/>
                  <a:cs typeface="+mn-cs"/>
                </a:endParaRPr>
              </a:p>
            </c:rich>
          </c:tx>
          <c:layout/>
          <c:overlay val="0"/>
          <c:spPr>
            <a:noFill/>
            <a:ln>
              <a:noFill/>
            </a:ln>
            <a:effectLst/>
          </c:spPr>
        </c:title>
        <c:numFmt formatCode="General" sourceLinked="1"/>
        <c:majorTickMark val="in"/>
        <c:minorTickMark val="none"/>
        <c:tickLblPos val="nextTo"/>
        <c:spPr>
          <a:noFill/>
          <a:ln w="6350" cap="flat" cmpd="sng" algn="ctr">
            <a:solidFill>
              <a:schemeClr val="tx1"/>
            </a:solidFill>
            <a:prstDash val="solid"/>
            <a:round/>
          </a:ln>
          <a:effectLst/>
        </c:spPr>
        <c:txPr>
          <a:bodyPr rot="-60000000" spcFirstLastPara="0" vertOverflow="ellipsis" horzOverflow="overflow" vert="horz" wrap="square" anchor="ctr" anchorCtr="1"/>
          <a:lstStyle/>
          <a:p>
            <a:pPr>
              <a:defRPr lang="zh-CN" sz="900" b="0" i="0" u="none" strike="noStrike" kern="1200" baseline="0">
                <a:solidFill>
                  <a:schemeClr val="tx2"/>
                </a:solidFill>
                <a:latin typeface="+mn-lt"/>
                <a:ea typeface="+mn-ea"/>
                <a:cs typeface="+mn-cs"/>
              </a:defRPr>
            </a:pPr>
          </a:p>
        </c:txPr>
        <c:crossAx val="898364618"/>
        <c:crosses val="autoZero"/>
        <c:crossBetween val="midCat"/>
        <c:majorUnit val="0.5"/>
      </c:valAx>
      <c:valAx>
        <c:axId val="898364618"/>
        <c:scaling>
          <c:orientation val="minMax"/>
        </c:scaling>
        <c:delete val="0"/>
        <c:axPos val="l"/>
        <c:title>
          <c:tx>
            <c:rich>
              <a:bodyPr rot="-5400000" spcFirstLastPara="0" vertOverflow="ellipsis" vert="horz" wrap="square" anchor="ctr" anchorCtr="1"/>
              <a:lstStyle/>
              <a:p>
                <a:pPr algn="ctr" defTabSz="914400">
                  <a:defRPr lang="zh-CN" sz="900" b="1" i="0" u="none" strike="noStrike" kern="1200" baseline="0">
                    <a:solidFill>
                      <a:sysClr val="windowText" lastClr="000000"/>
                    </a:solidFill>
                    <a:latin typeface="+mn-lt"/>
                    <a:ea typeface="+mn-ea"/>
                    <a:cs typeface="+mn-cs"/>
                  </a:defRPr>
                </a:pPr>
                <a:r>
                  <a:rPr sz="900" b="1" i="0" u="none" strike="noStrike" kern="1200" cap="none" normalizeH="0" baseline="0">
                    <a:solidFill>
                      <a:sysClr val="windowText" lastClr="000000"/>
                    </a:solidFill>
                    <a:effectLst/>
                    <a:latin typeface="+mn-lt"/>
                    <a:ea typeface="+mn-ea"/>
                    <a:cs typeface="+mn-cs"/>
                  </a:rPr>
                  <a:t>Roche PCT</a:t>
                </a:r>
                <a:endParaRPr sz="900" b="1" i="0" u="none" strike="noStrike" kern="1200" cap="none" normalizeH="0" baseline="0">
                  <a:solidFill>
                    <a:sysClr val="windowText" lastClr="000000"/>
                  </a:solidFill>
                  <a:effectLst/>
                  <a:latin typeface="+mn-lt"/>
                  <a:ea typeface="+mn-ea"/>
                  <a:cs typeface="+mn-cs"/>
                </a:endParaRPr>
              </a:p>
            </c:rich>
          </c:tx>
          <c:layout/>
          <c:overlay val="0"/>
          <c:spPr>
            <a:noFill/>
            <a:ln>
              <a:noFill/>
            </a:ln>
            <a:effectLst/>
          </c:spPr>
        </c:title>
        <c:numFmt formatCode="General" sourceLinked="1"/>
        <c:majorTickMark val="in"/>
        <c:minorTickMark val="none"/>
        <c:tickLblPos val="nextTo"/>
        <c:spPr>
          <a:noFill/>
          <a:ln w="6350" cap="flat" cmpd="sng" algn="ctr">
            <a:solidFill>
              <a:schemeClr val="tx1"/>
            </a:solidFill>
            <a:prstDash val="solid"/>
            <a:round/>
          </a:ln>
          <a:effectLst/>
        </c:spPr>
        <c:txPr>
          <a:bodyPr rot="-60000000" spcFirstLastPara="0" vertOverflow="ellipsis" horzOverflow="overflow" vert="horz" wrap="square" anchor="ctr" anchorCtr="1"/>
          <a:lstStyle/>
          <a:p>
            <a:pPr>
              <a:defRPr lang="zh-CN" sz="900" b="0" i="0" u="none" strike="noStrike" kern="1200" baseline="0">
                <a:solidFill>
                  <a:schemeClr val="tx2"/>
                </a:solidFill>
                <a:latin typeface="+mn-lt"/>
                <a:ea typeface="+mn-ea"/>
                <a:cs typeface="+mn-cs"/>
              </a:defRPr>
            </a:pPr>
          </a:p>
        </c:txPr>
        <c:crossAx val="662487745"/>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solidFill>
      <a:prstDash val="solid"/>
      <a:round/>
    </a:ln>
    <a:effectLst/>
  </c:spPr>
  <c:txPr>
    <a:bodyPr rot="0" spcFirstLastPara="0" vertOverflow="ellipsis" horzOverflow="overflow" vert="horz" wrap="square" anchor="ctr" anchorCtr="1"/>
    <a:lstStyle/>
    <a:p>
      <a:pPr>
        <a:defRPr lang="zh-CN" sz="900" kern="1200">
          <a:solidFill>
            <a:schemeClr val="tx2"/>
          </a:solidFill>
          <a:latin typeface="+mn-lt"/>
          <a:ea typeface="+mn-ea"/>
          <a:cs typeface="+mn-cs"/>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366507891485"/>
          <c:y val="0.101864839258058"/>
          <c:w val="0.817046437670556"/>
          <c:h val="0.728438128751401"/>
        </c:manualLayout>
      </c:layout>
      <c:scatterChart>
        <c:scatterStyle val="lineMarker"/>
        <c:varyColors val="0"/>
        <c:ser>
          <c:idx val="0"/>
          <c:order val="0"/>
          <c:spPr>
            <a:ln w="19050" cap="rnd" cmpd="sng" algn="ctr">
              <a:noFill/>
              <a:prstDash val="solid"/>
              <a:round/>
            </a:ln>
          </c:spPr>
          <c:dLbls>
            <c:delete val="1"/>
          </c:dLbls>
          <c:trendline>
            <c:spPr>
              <a:ln w="9525" cap="rnd" cmpd="sng" algn="ctr">
                <a:solidFill>
                  <a:schemeClr val="tx1"/>
                </a:solidFill>
                <a:prstDash val="solid"/>
                <a:round/>
              </a:ln>
            </c:spPr>
            <c:trendlineType val="linear"/>
            <c:dispRSqr val="1"/>
            <c:dispEq val="1"/>
            <c:trendlineLbl>
              <c:layout>
                <c:manualLayout>
                  <c:x val="-0.152067112116576"/>
                  <c:y val="0.073845474514005"/>
                </c:manualLayout>
              </c:layout>
              <c:numFmt formatCode="General" sourceLinked="0"/>
              <c:txPr>
                <a:bodyPr rot="0" spcFirstLastPara="0" vertOverflow="ellipsis" vert="horz" wrap="square" anchor="ctr" anchorCtr="1"/>
                <a:lstStyle/>
                <a:p>
                  <a:pPr>
                    <a:defRPr lang="zh-CN" sz="1400" b="1" i="0" u="none" strike="noStrike" kern="1200" baseline="0">
                      <a:solidFill>
                        <a:schemeClr val="tx1"/>
                      </a:solidFill>
                      <a:latin typeface="+mn-lt"/>
                      <a:ea typeface="+mn-ea"/>
                      <a:cs typeface="+mn-cs"/>
                    </a:defRPr>
                  </a:pPr>
                </a:p>
              </c:txPr>
            </c:trendlineLbl>
          </c:trendline>
          <c:xVal>
            <c:numRef>
              <c:f>Sheet1!$A$38:$A$62</c:f>
              <c:numCache>
                <c:formatCode>General</c:formatCode>
                <c:ptCount val="25"/>
                <c:pt idx="0">
                  <c:v>0.177</c:v>
                </c:pt>
                <c:pt idx="1">
                  <c:v>0.144</c:v>
                </c:pt>
                <c:pt idx="2">
                  <c:v>0.252</c:v>
                </c:pt>
                <c:pt idx="3">
                  <c:v>0.25</c:v>
                </c:pt>
                <c:pt idx="4">
                  <c:v>0.261</c:v>
                </c:pt>
                <c:pt idx="5">
                  <c:v>0.253</c:v>
                </c:pt>
                <c:pt idx="6">
                  <c:v>0.48</c:v>
                </c:pt>
                <c:pt idx="7">
                  <c:v>0.36</c:v>
                </c:pt>
                <c:pt idx="8">
                  <c:v>0.816000000000001</c:v>
                </c:pt>
                <c:pt idx="9">
                  <c:v>0.311000000000003</c:v>
                </c:pt>
                <c:pt idx="10">
                  <c:v>0.970000000000002</c:v>
                </c:pt>
                <c:pt idx="11">
                  <c:v>46.129</c:v>
                </c:pt>
                <c:pt idx="13">
                  <c:v>6.069</c:v>
                </c:pt>
                <c:pt idx="14">
                  <c:v>1.27899999999999</c:v>
                </c:pt>
                <c:pt idx="15">
                  <c:v>4.908</c:v>
                </c:pt>
                <c:pt idx="16">
                  <c:v>3.605</c:v>
                </c:pt>
                <c:pt idx="17">
                  <c:v>2.231</c:v>
                </c:pt>
                <c:pt idx="18">
                  <c:v>19.078</c:v>
                </c:pt>
                <c:pt idx="19">
                  <c:v>24.3</c:v>
                </c:pt>
                <c:pt idx="20">
                  <c:v>1.17199999999999</c:v>
                </c:pt>
                <c:pt idx="21">
                  <c:v>0.638000000000008</c:v>
                </c:pt>
                <c:pt idx="22">
                  <c:v>100</c:v>
                </c:pt>
                <c:pt idx="23">
                  <c:v>0.549</c:v>
                </c:pt>
                <c:pt idx="24">
                  <c:v>1.077</c:v>
                </c:pt>
              </c:numCache>
            </c:numRef>
          </c:xVal>
          <c:yVal>
            <c:numRef>
              <c:f>Sheet1!$B$38:$B$62</c:f>
              <c:numCache>
                <c:formatCode>General</c:formatCode>
                <c:ptCount val="25"/>
                <c:pt idx="0">
                  <c:v>0.14</c:v>
                </c:pt>
                <c:pt idx="1">
                  <c:v>0.12</c:v>
                </c:pt>
                <c:pt idx="2">
                  <c:v>0.18</c:v>
                </c:pt>
                <c:pt idx="3">
                  <c:v>0.15</c:v>
                </c:pt>
                <c:pt idx="4">
                  <c:v>0.17</c:v>
                </c:pt>
                <c:pt idx="5">
                  <c:v>0.2</c:v>
                </c:pt>
                <c:pt idx="6">
                  <c:v>0.34</c:v>
                </c:pt>
                <c:pt idx="7">
                  <c:v>0.3</c:v>
                </c:pt>
                <c:pt idx="8">
                  <c:v>0.35</c:v>
                </c:pt>
                <c:pt idx="9">
                  <c:v>0.25</c:v>
                </c:pt>
                <c:pt idx="10">
                  <c:v>0.610000000000002</c:v>
                </c:pt>
                <c:pt idx="11">
                  <c:v>43.6</c:v>
                </c:pt>
                <c:pt idx="13">
                  <c:v>6.27</c:v>
                </c:pt>
                <c:pt idx="14">
                  <c:v>0.88</c:v>
                </c:pt>
                <c:pt idx="15">
                  <c:v>3.58</c:v>
                </c:pt>
                <c:pt idx="16">
                  <c:v>2.82</c:v>
                </c:pt>
                <c:pt idx="17">
                  <c:v>1.81</c:v>
                </c:pt>
                <c:pt idx="18">
                  <c:v>11.4</c:v>
                </c:pt>
                <c:pt idx="19">
                  <c:v>12.53</c:v>
                </c:pt>
                <c:pt idx="20">
                  <c:v>0.9</c:v>
                </c:pt>
                <c:pt idx="21">
                  <c:v>0.56</c:v>
                </c:pt>
                <c:pt idx="22">
                  <c:v>78.75</c:v>
                </c:pt>
                <c:pt idx="23">
                  <c:v>0.51</c:v>
                </c:pt>
                <c:pt idx="24">
                  <c:v>0.700000000000002</c:v>
                </c:pt>
              </c:numCache>
            </c:numRef>
          </c:yVal>
          <c:smooth val="0"/>
        </c:ser>
        <c:dLbls>
          <c:showLegendKey val="0"/>
          <c:showVal val="0"/>
          <c:showCatName val="0"/>
          <c:showSerName val="0"/>
          <c:showPercent val="0"/>
          <c:showBubbleSize val="0"/>
        </c:dLbls>
        <c:axId val="153633920"/>
        <c:axId val="153635840"/>
      </c:scatterChart>
      <c:valAx>
        <c:axId val="153633920"/>
        <c:scaling>
          <c:orientation val="minMax"/>
          <c:max val="110"/>
          <c:min val="0"/>
        </c:scaling>
        <c:delete val="0"/>
        <c:axPos val="b"/>
        <c:title>
          <c:tx>
            <c:rich>
              <a:bodyPr rot="0" spcFirstLastPara="0" vertOverflow="ellipsis" vert="horz" wrap="square" anchor="ctr" anchorCtr="1"/>
              <a:lstStyle/>
              <a:p>
                <a:pPr>
                  <a:defRPr lang="zh-CN" sz="1000" b="1" i="0" u="none" strike="noStrike" kern="1200" baseline="0">
                    <a:solidFill>
                      <a:schemeClr val="tx1"/>
                    </a:solidFill>
                    <a:latin typeface="+mn-lt"/>
                    <a:ea typeface="+mn-ea"/>
                    <a:cs typeface="+mn-cs"/>
                  </a:defRPr>
                </a:pPr>
                <a:r>
                  <a:rPr lang="zh-CN" altLang="en-US"/>
                  <a:t>金准生物</a:t>
                </a:r>
                <a:r>
                  <a:rPr lang="en-US" altLang="zh-CN" sz="1000" b="1" i="0" u="none" strike="noStrike" baseline="0"/>
                  <a:t>®PCT</a:t>
                </a:r>
                <a:endParaRPr lang="zh-CN" altLang="en-US"/>
              </a:p>
            </c:rich>
          </c:tx>
          <c:layout/>
          <c:overlay val="0"/>
        </c:title>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3635840"/>
        <c:crosses val="autoZero"/>
        <c:crossBetween val="midCat"/>
        <c:majorUnit val="15"/>
      </c:valAx>
      <c:valAx>
        <c:axId val="153635840"/>
        <c:scaling>
          <c:orientation val="minMax"/>
          <c:max val="90"/>
          <c:min val="0"/>
        </c:scaling>
        <c:delete val="0"/>
        <c:axPos val="l"/>
        <c:title>
          <c:tx>
            <c:rich>
              <a:bodyPr rot="-5400000" spcFirstLastPara="0" vertOverflow="ellipsis" vert="horz" wrap="square" anchor="ctr" anchorCtr="1"/>
              <a:lstStyle/>
              <a:p>
                <a:pPr>
                  <a:defRPr lang="zh-CN" sz="1000" b="1" i="0" u="none" strike="noStrike" kern="1200" baseline="0">
                    <a:solidFill>
                      <a:schemeClr val="tx1"/>
                    </a:solidFill>
                    <a:latin typeface="+mn-lt"/>
                    <a:ea typeface="+mn-ea"/>
                    <a:cs typeface="+mn-cs"/>
                  </a:defRPr>
                </a:pPr>
                <a:r>
                  <a:rPr lang="en-US" altLang="zh-CN"/>
                  <a:t>Roche PCT</a:t>
                </a:r>
                <a:endParaRPr lang="zh-CN" altLang="en-US"/>
              </a:p>
            </c:rich>
          </c:tx>
          <c:layout/>
          <c:overlay val="0"/>
        </c:title>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3633920"/>
        <c:crosses val="autoZero"/>
        <c:crossBetween val="midCat"/>
        <c:majorUnit val="15"/>
      </c:valAx>
      <c:spPr>
        <a:noFill/>
      </c:spPr>
    </c:plotArea>
    <c:plotVisOnly val="1"/>
    <c:dispBlanksAs val="gap"/>
    <c:showDLblsOverMax val="0"/>
  </c:chart>
  <c:spPr>
    <a:solidFill>
      <a:schemeClr val="bg1"/>
    </a:solidFill>
    <a:ln>
      <a:solidFill>
        <a:schemeClr val="tx1"/>
      </a:solidFill>
    </a:ln>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540905349794"/>
          <c:y val="0.145319775472771"/>
          <c:w val="0.80992"/>
          <c:h val="0.657974092163941"/>
        </c:manualLayout>
      </c:layout>
      <c:scatterChart>
        <c:scatterStyle val="marker"/>
        <c:varyColors val="0"/>
        <c:ser>
          <c:idx val="0"/>
          <c:order val="0"/>
          <c:tx>
            <c:strRef>
              <c:f>'[123123123123123.xls]Sheet1 (2)'!$B$1</c:f>
              <c:strCache>
                <c:ptCount val="1"/>
                <c:pt idx="0">
                  <c:v>罗氏</c:v>
                </c:pt>
              </c:strCache>
            </c:strRef>
          </c:tx>
          <c:spPr>
            <a:ln w="19050" cap="rnd" cmpd="sng" algn="ctr">
              <a:noFill/>
              <a:prstDash val="solid"/>
              <a:round/>
            </a:ln>
            <a:effectLst/>
          </c:spPr>
          <c:marker>
            <c:symbol val="circle"/>
            <c:size val="5"/>
            <c:spPr>
              <a:solidFill>
                <a:schemeClr val="accent1"/>
              </a:solidFill>
              <a:ln w="9525" cap="flat" cmpd="sng" algn="ctr">
                <a:solidFill>
                  <a:schemeClr val="accent1"/>
                </a:solidFill>
                <a:prstDash val="solid"/>
                <a:round/>
              </a:ln>
              <a:effectLst/>
            </c:spPr>
          </c:marker>
          <c:dLbls>
            <c:delete val="1"/>
          </c:dLbls>
          <c:trendline>
            <c:spPr>
              <a:ln w="15875" cap="rnd" cmpd="sng" algn="ctr">
                <a:solidFill>
                  <a:schemeClr val="tx1"/>
                </a:solidFill>
                <a:prstDash val="solid"/>
                <a:round/>
              </a:ln>
              <a:effectLst/>
            </c:spPr>
            <c:trendlineType val="linear"/>
            <c:forward val="0"/>
            <c:backward val="0"/>
            <c:dispRSqr val="1"/>
            <c:dispEq val="1"/>
            <c:trendlineLbl>
              <c:layout>
                <c:manualLayout>
                  <c:x val="-0.133185414954444"/>
                  <c:y val="0.0322803594560826"/>
                </c:manualLayout>
              </c:layout>
              <c:numFmt formatCode="General" sourceLinked="0"/>
              <c:spPr>
                <a:noFill/>
                <a:ln>
                  <a:noFill/>
                </a:ln>
                <a:effectLst/>
              </c:spPr>
              <c:txPr>
                <a:bodyPr rot="0" spcFirstLastPara="0" vertOverflow="ellipsis" vert="horz" wrap="square" anchor="ctr" anchorCtr="1"/>
                <a:lstStyle/>
                <a:p>
                  <a:pPr>
                    <a:defRPr lang="zh-CN" sz="1400" b="1" i="0" u="none" strike="noStrike" kern="1200" baseline="0">
                      <a:solidFill>
                        <a:srgbClr val="000000"/>
                      </a:solidFill>
                      <a:latin typeface="+mn-ea"/>
                      <a:ea typeface="+mn-ea"/>
                      <a:cs typeface="+mn-ea"/>
                      <a:sym typeface="+mn-ea"/>
                    </a:defRPr>
                  </a:pPr>
                </a:p>
              </c:txPr>
            </c:trendlineLbl>
          </c:trendline>
          <c:xVal>
            <c:numRef>
              <c:f>'[123123123123123.xls]Sheet1 (2)'!$A$2:$A$23</c:f>
              <c:numCache>
                <c:formatCode>General</c:formatCode>
                <c:ptCount val="22"/>
                <c:pt idx="0">
                  <c:v>2.9228</c:v>
                </c:pt>
                <c:pt idx="1">
                  <c:v>0.0909</c:v>
                </c:pt>
                <c:pt idx="2">
                  <c:v>0.0555</c:v>
                </c:pt>
                <c:pt idx="3">
                  <c:v>1.8565</c:v>
                </c:pt>
                <c:pt idx="4">
                  <c:v>0.0853</c:v>
                </c:pt>
                <c:pt idx="5">
                  <c:v>0.1271</c:v>
                </c:pt>
                <c:pt idx="6">
                  <c:v>4.4382</c:v>
                </c:pt>
                <c:pt idx="7">
                  <c:v>0.1715</c:v>
                </c:pt>
                <c:pt idx="8">
                  <c:v>25.2648</c:v>
                </c:pt>
                <c:pt idx="9">
                  <c:v>0.0289</c:v>
                </c:pt>
                <c:pt idx="10">
                  <c:v>0.4383</c:v>
                </c:pt>
                <c:pt idx="11">
                  <c:v>3.2272</c:v>
                </c:pt>
                <c:pt idx="12">
                  <c:v>1.7981</c:v>
                </c:pt>
                <c:pt idx="14">
                  <c:v>0.0322</c:v>
                </c:pt>
                <c:pt idx="16">
                  <c:v>0.1431</c:v>
                </c:pt>
                <c:pt idx="17">
                  <c:v>0.6132</c:v>
                </c:pt>
                <c:pt idx="18">
                  <c:v>0.1677</c:v>
                </c:pt>
                <c:pt idx="19">
                  <c:v>12.2237</c:v>
                </c:pt>
                <c:pt idx="20">
                  <c:v>0.0673</c:v>
                </c:pt>
                <c:pt idx="21">
                  <c:v>0.1259</c:v>
                </c:pt>
              </c:numCache>
            </c:numRef>
          </c:xVal>
          <c:yVal>
            <c:numRef>
              <c:f>'[123123123123123.xls]Sheet1 (2)'!$B$2:$B$23</c:f>
              <c:numCache>
                <c:formatCode>0.000_ </c:formatCode>
                <c:ptCount val="22"/>
                <c:pt idx="0">
                  <c:v>1.44</c:v>
                </c:pt>
                <c:pt idx="1">
                  <c:v>0.063</c:v>
                </c:pt>
                <c:pt idx="2">
                  <c:v>0.102</c:v>
                </c:pt>
                <c:pt idx="3">
                  <c:v>0.958</c:v>
                </c:pt>
                <c:pt idx="4">
                  <c:v>0.055</c:v>
                </c:pt>
                <c:pt idx="5">
                  <c:v>0.095</c:v>
                </c:pt>
                <c:pt idx="6">
                  <c:v>2.43</c:v>
                </c:pt>
                <c:pt idx="7">
                  <c:v>0.161</c:v>
                </c:pt>
                <c:pt idx="8">
                  <c:v>20.79</c:v>
                </c:pt>
                <c:pt idx="9">
                  <c:v>0.049</c:v>
                </c:pt>
                <c:pt idx="10">
                  <c:v>0.519</c:v>
                </c:pt>
                <c:pt idx="11">
                  <c:v>1.55</c:v>
                </c:pt>
                <c:pt idx="12">
                  <c:v>1.06</c:v>
                </c:pt>
                <c:pt idx="14">
                  <c:v>0.032</c:v>
                </c:pt>
                <c:pt idx="16">
                  <c:v>0.135</c:v>
                </c:pt>
                <c:pt idx="17">
                  <c:v>0.54</c:v>
                </c:pt>
                <c:pt idx="18">
                  <c:v>0.38</c:v>
                </c:pt>
                <c:pt idx="19">
                  <c:v>8.45</c:v>
                </c:pt>
                <c:pt idx="20">
                  <c:v>0.039</c:v>
                </c:pt>
                <c:pt idx="21">
                  <c:v>0.048</c:v>
                </c:pt>
              </c:numCache>
            </c:numRef>
          </c:yVal>
          <c:smooth val="0"/>
        </c:ser>
        <c:dLbls>
          <c:showLegendKey val="0"/>
          <c:showVal val="0"/>
          <c:showCatName val="0"/>
          <c:showSerName val="0"/>
          <c:showPercent val="0"/>
          <c:showBubbleSize val="0"/>
        </c:dLbls>
        <c:axId val="693645629"/>
        <c:axId val="561211141"/>
      </c:scatterChart>
      <c:valAx>
        <c:axId val="693645629"/>
        <c:scaling>
          <c:orientation val="minMax"/>
        </c:scaling>
        <c:delete val="0"/>
        <c:axPos val="b"/>
        <c:title>
          <c:tx>
            <c:rich>
              <a:bodyPr rot="0" spcFirstLastPara="0" vertOverflow="ellipsis" vert="horz" wrap="square" anchor="ctr" anchorCtr="1"/>
              <a:lstStyle/>
              <a:p>
                <a:pPr defTabSz="914400">
                  <a:defRPr lang="zh-CN" sz="1000" b="1" i="0" u="none" strike="noStrike" kern="1200" baseline="0">
                    <a:solidFill>
                      <a:sysClr val="windowText" lastClr="000000"/>
                    </a:solidFill>
                    <a:latin typeface="+mn-lt"/>
                    <a:ea typeface="+mn-ea"/>
                    <a:cs typeface="+mn-cs"/>
                  </a:defRPr>
                </a:pPr>
                <a:r>
                  <a:rPr sz="1000" b="1" i="0" u="none" strike="noStrike" baseline="0">
                    <a:solidFill>
                      <a:sysClr val="windowText" lastClr="000000"/>
                    </a:solidFill>
                    <a:latin typeface="宋体" panose="02010600030101010101" pitchFamily="2" charset="-122"/>
                    <a:ea typeface="宋体" panose="02010600030101010101" pitchFamily="2" charset="-122"/>
                    <a:cs typeface="宋体" panose="02010600030101010101" pitchFamily="2" charset="-122"/>
                  </a:rPr>
                  <a:t>金准生物®PCT</a:t>
                </a:r>
                <a:endParaRPr sz="1000" b="1" i="0" u="none" strike="noStrike" baseline="0">
                  <a:solidFill>
                    <a:sysClr val="windowText" lastClr="000000"/>
                  </a:solidFill>
                  <a:latin typeface="宋体" panose="02010600030101010101" pitchFamily="2" charset="-122"/>
                  <a:ea typeface="宋体" panose="02010600030101010101" pitchFamily="2" charset="-122"/>
                  <a:cs typeface="宋体" panose="02010600030101010101" pitchFamily="2" charset="-122"/>
                </a:endParaRPr>
              </a:p>
            </c:rich>
          </c:tx>
          <c:layout/>
          <c:overlay val="0"/>
          <c:spPr>
            <a:noFill/>
            <a:ln>
              <a:noFill/>
            </a:ln>
            <a:effectLst/>
          </c:spPr>
        </c:title>
        <c:numFmt formatCode="General" sourceLinked="1"/>
        <c:majorTickMark val="none"/>
        <c:minorTickMark val="none"/>
        <c:tickLblPos val="nextTo"/>
        <c:spPr>
          <a:noFill/>
          <a:ln w="9525" cap="flat" cmpd="sng" algn="ctr">
            <a:solidFill>
              <a:schemeClr val="tx1"/>
            </a:solidFill>
            <a:prstDash val="solid"/>
            <a:round/>
          </a:ln>
          <a:effectLst/>
        </c:spPr>
        <c:txPr>
          <a:bodyPr rot="-60000000" spcFirstLastPara="0" vertOverflow="ellipsis" vert="horz" wrap="square" anchor="ctr" anchorCtr="1"/>
          <a:lstStyle/>
          <a:p>
            <a:pPr>
              <a:defRPr lang="zh-CN" sz="900" b="0" i="0" u="none" strike="noStrike" kern="1200" baseline="0">
                <a:solidFill>
                  <a:sysClr val="windowText" lastClr="000000"/>
                </a:solidFill>
                <a:latin typeface="+mn-lt"/>
                <a:ea typeface="+mn-ea"/>
                <a:cs typeface="+mn-cs"/>
              </a:defRPr>
            </a:pPr>
          </a:p>
        </c:txPr>
        <c:crossAx val="561211141"/>
        <c:crosses val="autoZero"/>
        <c:crossBetween val="midCat"/>
        <c:majorUnit val="2"/>
      </c:valAx>
      <c:valAx>
        <c:axId val="561211141"/>
        <c:scaling>
          <c:orientation val="minMax"/>
          <c:min val="0"/>
        </c:scaling>
        <c:delete val="0"/>
        <c:axPos val="l"/>
        <c:title>
          <c:tx>
            <c:rich>
              <a:bodyPr rot="-5400000" spcFirstLastPara="0" vertOverflow="ellipsis" vert="horz" wrap="square" anchor="ctr" anchorCtr="1"/>
              <a:lstStyle/>
              <a:p>
                <a:pPr defTabSz="914400">
                  <a:defRPr lang="zh-CN" sz="1000" b="0" i="0" u="none" strike="noStrike" kern="1200" baseline="0">
                    <a:solidFill>
                      <a:sysClr val="windowText" lastClr="000000"/>
                    </a:solidFill>
                    <a:latin typeface="+mn-lt"/>
                    <a:ea typeface="+mn-ea"/>
                    <a:cs typeface="+mn-cs"/>
                  </a:defRPr>
                </a:pPr>
                <a:r>
                  <a:rPr sz="1000" b="0" i="0" u="none" strike="noStrike" baseline="0">
                    <a:solidFill>
                      <a:sysClr val="windowText" lastClr="000000"/>
                    </a:solidFill>
                    <a:latin typeface="宋体" panose="02010600030101010101" pitchFamily="2" charset="-122"/>
                    <a:ea typeface="宋体" panose="02010600030101010101" pitchFamily="2" charset="-122"/>
                    <a:cs typeface="宋体" panose="02010600030101010101" pitchFamily="2" charset="-122"/>
                  </a:rPr>
                  <a:t>Roche PCT</a:t>
                </a:r>
                <a:endParaRPr sz="1000" b="0" i="0" u="none" strike="noStrike" baseline="0">
                  <a:solidFill>
                    <a:sysClr val="windowText" lastClr="000000"/>
                  </a:solidFill>
                  <a:latin typeface="宋体" panose="02010600030101010101" pitchFamily="2" charset="-122"/>
                  <a:ea typeface="宋体" panose="02010600030101010101" pitchFamily="2" charset="-122"/>
                  <a:cs typeface="宋体" panose="02010600030101010101" pitchFamily="2" charset="-122"/>
                </a:endParaRPr>
              </a:p>
            </c:rich>
          </c:tx>
          <c:layout/>
          <c:overlay val="0"/>
          <c:spPr>
            <a:noFill/>
            <a:ln>
              <a:noFill/>
            </a:ln>
            <a:effectLst/>
          </c:spPr>
        </c:title>
        <c:numFmt formatCode="0_);[Red]\(0\)" sourceLinked="0"/>
        <c:majorTickMark val="none"/>
        <c:minorTickMark val="none"/>
        <c:tickLblPos val="nextTo"/>
        <c:spPr>
          <a:noFill/>
          <a:ln w="9525" cap="flat" cmpd="sng" algn="ctr">
            <a:solidFill>
              <a:schemeClr val="tx1"/>
            </a:solidFill>
            <a:prstDash val="solid"/>
            <a:round/>
          </a:ln>
          <a:effectLst/>
        </c:spPr>
        <c:txPr>
          <a:bodyPr rot="-60000000" spcFirstLastPara="0" vertOverflow="ellipsis" vert="horz" wrap="square" anchor="ctr" anchorCtr="1"/>
          <a:lstStyle/>
          <a:p>
            <a:pPr>
              <a:defRPr lang="zh-CN" sz="900" b="0" i="0" u="none" strike="noStrike" kern="1200" baseline="0">
                <a:solidFill>
                  <a:sysClr val="windowText" lastClr="000000"/>
                </a:solidFill>
                <a:latin typeface="+mn-lt"/>
                <a:ea typeface="+mn-ea"/>
                <a:cs typeface="+mn-cs"/>
              </a:defRPr>
            </a:pPr>
          </a:p>
        </c:txPr>
        <c:crossAx val="693645629"/>
        <c:crosses val="autoZero"/>
        <c:crossBetween val="midCat"/>
        <c:majorUnit val="2"/>
      </c:valAx>
      <c:spPr>
        <a:noFill/>
        <a:ln>
          <a:noFill/>
        </a:ln>
        <a:effectLst/>
      </c:spPr>
    </c:plotArea>
    <c:plotVisOnly val="1"/>
    <c:dispBlanksAs val="gap"/>
    <c:showDLblsOverMax val="0"/>
  </c:chart>
  <c:spPr>
    <a:solidFill>
      <a:schemeClr val="bg1"/>
    </a:solidFill>
    <a:ln w="9525" cap="flat" cmpd="sng" algn="ctr">
      <a:solidFill>
        <a:schemeClr val="tx1"/>
      </a:solidFill>
      <a:prstDash val="solid"/>
      <a:round/>
    </a:ln>
    <a:effectLst/>
  </c:spPr>
  <c:txPr>
    <a:bodyPr wrap="square"/>
    <a:lstStyle/>
    <a:p>
      <a:pPr>
        <a:defRPr lang="zh-CN">
          <a:solidFill>
            <a:sysClr val="windowText" lastClr="000000"/>
          </a:solidFill>
        </a:defRPr>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8575" cap="rnd" cmpd="sng" algn="ctr">
              <a:noFill/>
              <a:prstDash val="solid"/>
              <a:round/>
            </a:ln>
          </c:spPr>
          <c:dLbls>
            <c:delete val="1"/>
          </c:dLbls>
          <c:trendline>
            <c:trendlineType val="linear"/>
            <c:dispRSqr val="1"/>
            <c:dispEq val="1"/>
            <c:trendlineLbl>
              <c:layout>
                <c:manualLayout>
                  <c:x val="-0.155281647805917"/>
                  <c:y val="0.10208429545946"/>
                </c:manualLayout>
              </c:layout>
              <c:numFmt formatCode="General" sourceLinked="0"/>
              <c:txPr>
                <a:bodyPr rot="0" spcFirstLastPara="0" vertOverflow="ellipsis" vert="horz" wrap="square" anchor="ctr" anchorCtr="1"/>
                <a:lstStyle/>
                <a:p>
                  <a:pPr>
                    <a:defRPr lang="zh-CN" sz="1400" b="1" i="0" u="none" strike="noStrike" kern="1200" baseline="0">
                      <a:solidFill>
                        <a:schemeClr val="tx1"/>
                      </a:solidFill>
                      <a:latin typeface="+mn-lt"/>
                      <a:ea typeface="+mn-ea"/>
                      <a:cs typeface="+mn-cs"/>
                    </a:defRPr>
                  </a:pPr>
                </a:p>
              </c:txPr>
            </c:trendlineLbl>
          </c:trendline>
          <c:xVal>
            <c:numRef>
              <c:f>Sheet1!$H$2:$H$38</c:f>
              <c:numCache>
                <c:formatCode>0.000_);[Red]\(0.000\)</c:formatCode>
                <c:ptCount val="37"/>
                <c:pt idx="0">
                  <c:v>0.172</c:v>
                </c:pt>
                <c:pt idx="1">
                  <c:v>0.165</c:v>
                </c:pt>
                <c:pt idx="2">
                  <c:v>0.784</c:v>
                </c:pt>
                <c:pt idx="3">
                  <c:v>0.062</c:v>
                </c:pt>
                <c:pt idx="5">
                  <c:v>0.061</c:v>
                </c:pt>
                <c:pt idx="6">
                  <c:v>0.095</c:v>
                </c:pt>
                <c:pt idx="7">
                  <c:v>0.408</c:v>
                </c:pt>
                <c:pt idx="8">
                  <c:v>0.06</c:v>
                </c:pt>
                <c:pt idx="9">
                  <c:v>0.381000000000002</c:v>
                </c:pt>
                <c:pt idx="10">
                  <c:v>0.467</c:v>
                </c:pt>
                <c:pt idx="11">
                  <c:v>0.077</c:v>
                </c:pt>
                <c:pt idx="12">
                  <c:v>0.385000000000002</c:v>
                </c:pt>
                <c:pt idx="13">
                  <c:v>6.807</c:v>
                </c:pt>
                <c:pt idx="14">
                  <c:v>3.253</c:v>
                </c:pt>
                <c:pt idx="15">
                  <c:v>0.541</c:v>
                </c:pt>
                <c:pt idx="16">
                  <c:v>0.0890000000000002</c:v>
                </c:pt>
                <c:pt idx="17">
                  <c:v>0.078</c:v>
                </c:pt>
                <c:pt idx="18">
                  <c:v>0.953000000000002</c:v>
                </c:pt>
                <c:pt idx="19">
                  <c:v>8.414</c:v>
                </c:pt>
                <c:pt idx="21">
                  <c:v>0.071</c:v>
                </c:pt>
                <c:pt idx="22">
                  <c:v>0.087</c:v>
                </c:pt>
                <c:pt idx="23">
                  <c:v>0.086</c:v>
                </c:pt>
                <c:pt idx="24">
                  <c:v>22.4629999999998</c:v>
                </c:pt>
                <c:pt idx="25">
                  <c:v>0.328000000000002</c:v>
                </c:pt>
                <c:pt idx="26">
                  <c:v>25.79</c:v>
                </c:pt>
                <c:pt idx="27">
                  <c:v>6.294</c:v>
                </c:pt>
                <c:pt idx="28">
                  <c:v>1.097</c:v>
                </c:pt>
                <c:pt idx="30">
                  <c:v>4.052</c:v>
                </c:pt>
                <c:pt idx="31">
                  <c:v>1.39</c:v>
                </c:pt>
                <c:pt idx="32">
                  <c:v>1.851</c:v>
                </c:pt>
                <c:pt idx="34">
                  <c:v>0.42</c:v>
                </c:pt>
                <c:pt idx="36">
                  <c:v>1.456</c:v>
                </c:pt>
              </c:numCache>
            </c:numRef>
          </c:xVal>
          <c:yVal>
            <c:numRef>
              <c:f>Sheet1!$I$2:$I$38</c:f>
              <c:numCache>
                <c:formatCode>#,##0.000_);[Red]\(#,##0.000\)</c:formatCode>
                <c:ptCount val="37"/>
                <c:pt idx="0">
                  <c:v>0.16</c:v>
                </c:pt>
                <c:pt idx="1">
                  <c:v>0.16</c:v>
                </c:pt>
                <c:pt idx="2">
                  <c:v>0.716000000000002</c:v>
                </c:pt>
                <c:pt idx="3">
                  <c:v>0.0640000000000001</c:v>
                </c:pt>
                <c:pt idx="5">
                  <c:v>0.053</c:v>
                </c:pt>
                <c:pt idx="6">
                  <c:v>0.147</c:v>
                </c:pt>
                <c:pt idx="7">
                  <c:v>0.498000000000002</c:v>
                </c:pt>
                <c:pt idx="8">
                  <c:v>0.048</c:v>
                </c:pt>
                <c:pt idx="9">
                  <c:v>0.606000000000002</c:v>
                </c:pt>
                <c:pt idx="10">
                  <c:v>0.702000000000002</c:v>
                </c:pt>
                <c:pt idx="11">
                  <c:v>0.175</c:v>
                </c:pt>
                <c:pt idx="12">
                  <c:v>0.501</c:v>
                </c:pt>
                <c:pt idx="13">
                  <c:v>5.45</c:v>
                </c:pt>
                <c:pt idx="14">
                  <c:v>3.7</c:v>
                </c:pt>
                <c:pt idx="15">
                  <c:v>0.532</c:v>
                </c:pt>
                <c:pt idx="16">
                  <c:v>0.166</c:v>
                </c:pt>
                <c:pt idx="17">
                  <c:v>0.209</c:v>
                </c:pt>
                <c:pt idx="18">
                  <c:v>1.14</c:v>
                </c:pt>
                <c:pt idx="19">
                  <c:v>7.72</c:v>
                </c:pt>
                <c:pt idx="21">
                  <c:v>0.142</c:v>
                </c:pt>
                <c:pt idx="22">
                  <c:v>0.115</c:v>
                </c:pt>
                <c:pt idx="23">
                  <c:v>0.099</c:v>
                </c:pt>
                <c:pt idx="24">
                  <c:v>19.46</c:v>
                </c:pt>
                <c:pt idx="25">
                  <c:v>0.448</c:v>
                </c:pt>
                <c:pt idx="26">
                  <c:v>21.02</c:v>
                </c:pt>
                <c:pt idx="27">
                  <c:v>6.59</c:v>
                </c:pt>
                <c:pt idx="28">
                  <c:v>0.056</c:v>
                </c:pt>
                <c:pt idx="30">
                  <c:v>3.24</c:v>
                </c:pt>
                <c:pt idx="31">
                  <c:v>0.870000000000004</c:v>
                </c:pt>
                <c:pt idx="32">
                  <c:v>1.66</c:v>
                </c:pt>
                <c:pt idx="34">
                  <c:v>0.364</c:v>
                </c:pt>
                <c:pt idx="36">
                  <c:v>1.06</c:v>
                </c:pt>
              </c:numCache>
            </c:numRef>
          </c:yVal>
          <c:smooth val="0"/>
        </c:ser>
        <c:dLbls>
          <c:showLegendKey val="0"/>
          <c:showVal val="0"/>
          <c:showCatName val="0"/>
          <c:showSerName val="0"/>
          <c:showPercent val="0"/>
          <c:showBubbleSize val="0"/>
        </c:dLbls>
        <c:axId val="154172416"/>
        <c:axId val="154182784"/>
      </c:scatterChart>
      <c:valAx>
        <c:axId val="154172416"/>
        <c:scaling>
          <c:orientation val="minMax"/>
        </c:scaling>
        <c:delete val="0"/>
        <c:axPos val="b"/>
        <c:title>
          <c:tx>
            <c:rich>
              <a:bodyPr rot="0" spcFirstLastPara="0" vertOverflow="ellipsis" vert="horz" wrap="square" anchor="ctr" anchorCtr="1"/>
              <a:lstStyle/>
              <a:p>
                <a:pPr>
                  <a:defRPr lang="zh-CN" sz="1000" b="1" i="0" u="none" strike="noStrike" kern="1200" baseline="0">
                    <a:solidFill>
                      <a:schemeClr val="tx1"/>
                    </a:solidFill>
                    <a:latin typeface="+mn-lt"/>
                    <a:ea typeface="+mn-ea"/>
                    <a:cs typeface="+mn-cs"/>
                  </a:defRPr>
                </a:pPr>
                <a:r>
                  <a:rPr lang="zh-CN" altLang="en-US"/>
                  <a:t>金准生物</a:t>
                </a:r>
                <a:r>
                  <a:rPr lang="en-US" altLang="zh-CN" sz="1000" b="1" i="0" u="none" strike="noStrike" baseline="0"/>
                  <a:t>®PCT</a:t>
                </a:r>
                <a:endParaRPr lang="zh-CN" altLang="en-US"/>
              </a:p>
            </c:rich>
          </c:tx>
          <c:layout/>
          <c:overlay val="0"/>
        </c:title>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182784"/>
        <c:crosses val="autoZero"/>
        <c:crossBetween val="midCat"/>
      </c:valAx>
      <c:valAx>
        <c:axId val="154182784"/>
        <c:scaling>
          <c:orientation val="minMax"/>
        </c:scaling>
        <c:delete val="0"/>
        <c:axPos val="l"/>
        <c:title>
          <c:tx>
            <c:rich>
              <a:bodyPr rot="-5400000" spcFirstLastPara="0" vertOverflow="ellipsis" vert="horz" wrap="square" anchor="ctr" anchorCtr="1"/>
              <a:lstStyle/>
              <a:p>
                <a:pPr>
                  <a:defRPr lang="zh-CN" sz="1000" b="1" i="0" u="none" strike="noStrike" kern="1200" baseline="0">
                    <a:solidFill>
                      <a:schemeClr val="tx1"/>
                    </a:solidFill>
                    <a:latin typeface="+mn-lt"/>
                    <a:ea typeface="+mn-ea"/>
                    <a:cs typeface="+mn-cs"/>
                  </a:defRPr>
                </a:pPr>
                <a:r>
                  <a:rPr lang="en-US" altLang="zh-CN"/>
                  <a:t>Roche PCT</a:t>
                </a:r>
                <a:endParaRPr lang="zh-CN" altLang="en-US"/>
              </a:p>
            </c:rich>
          </c:tx>
          <c:layout/>
          <c:overlay val="0"/>
        </c:title>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54172416"/>
        <c:crosses val="autoZero"/>
        <c:crossBetween val="midCat"/>
      </c:valAx>
    </c:plotArea>
    <c:plotVisOnly val="1"/>
    <c:dispBlanksAs val="gap"/>
    <c:showDLblsOverMax val="0"/>
  </c:chart>
  <c:spPr>
    <a:ln>
      <a:solidFill>
        <a:schemeClr val="tx1"/>
      </a:solidFill>
    </a:ln>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515107354513"/>
          <c:y val="0.0877592888078414"/>
          <c:w val="0.803794326241135"/>
          <c:h val="0.749806245726009"/>
        </c:manualLayout>
      </c:layout>
      <c:scatterChart>
        <c:scatterStyle val="marker"/>
        <c:varyColors val="0"/>
        <c:ser>
          <c:idx val="0"/>
          <c:order val="0"/>
          <c:spPr>
            <a:ln w="9525" cap="rnd" cmpd="sng" algn="ctr">
              <a:noFill/>
              <a:prstDash val="solid"/>
              <a:round/>
            </a:ln>
            <a:effectLst>
              <a:outerShdw blurRad="40000" dist="23000" dir="5400000" rotWithShape="0">
                <a:schemeClr val="accent1">
                  <a:alpha val="35000"/>
                </a:schemeClr>
              </a:outerShdw>
            </a:effectLst>
          </c:spPr>
          <c:marker>
            <c:symbol val="diamond"/>
            <c:size val="5"/>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olidFill>
                <a:prstDash val="solid"/>
                <a:round/>
              </a:ln>
              <a:effectLst>
                <a:outerShdw blurRad="40000" dist="23000" dir="5400000" rotWithShape="0">
                  <a:schemeClr val="accent1">
                    <a:alpha val="35000"/>
                  </a:schemeClr>
                </a:outerShdw>
              </a:effectLst>
            </c:spPr>
          </c:marker>
          <c:dLbls>
            <c:delete val="1"/>
          </c:dLbls>
          <c:trendline>
            <c:spPr>
              <a:ln w="9525" cap="rnd" cmpd="sng" algn="ctr">
                <a:solidFill>
                  <a:schemeClr val="tx1"/>
                </a:solidFill>
                <a:prstDash val="solid"/>
                <a:round/>
              </a:ln>
              <a:effectLst/>
            </c:spPr>
            <c:trendlineType val="linear"/>
            <c:forward val="1"/>
            <c:backward val="0"/>
            <c:dispRSqr val="1"/>
            <c:dispEq val="1"/>
            <c:trendlineLbl>
              <c:layout>
                <c:manualLayout>
                  <c:x val="-0.161021680047231"/>
                  <c:y val="0.0826195812169255"/>
                </c:manualLayout>
              </c:layout>
              <c:numFmt formatCode="General" sourceLinked="0"/>
              <c:spPr>
                <a:noFill/>
                <a:ln>
                  <a:noFill/>
                </a:ln>
                <a:effectLst/>
              </c:spPr>
              <c:txPr>
                <a:bodyPr rot="0" spcFirstLastPara="0" vertOverflow="ellipsis" horzOverflow="overflow" vert="horz" wrap="square" anchor="ctr" anchorCtr="1"/>
                <a:lstStyle/>
                <a:p>
                  <a:pPr>
                    <a:defRPr lang="zh-CN" sz="1400" b="1" i="0" u="none" strike="noStrike" kern="1200" baseline="0">
                      <a:solidFill>
                        <a:sysClr val="windowText" lastClr="000000"/>
                      </a:solidFill>
                      <a:latin typeface="+mn-lt"/>
                      <a:ea typeface="+mn-ea"/>
                      <a:cs typeface="+mn-cs"/>
                    </a:defRPr>
                  </a:pPr>
                </a:p>
              </c:txPr>
            </c:trendlineLbl>
          </c:trendline>
          <c:xVal>
            <c:numRef>
              <c:f>'E:\金准生物\临床对比相关\[对比实验数据汇总有相关性和CV值改后.xls]中山大学附属第三医院'!$A$21:$A$29</c:f>
              <c:numCache>
                <c:formatCode>General</c:formatCode>
                <c:ptCount val="9"/>
                <c:pt idx="0">
                  <c:v>0.171</c:v>
                </c:pt>
                <c:pt idx="1">
                  <c:v>0.25</c:v>
                </c:pt>
                <c:pt idx="2">
                  <c:v>0.397</c:v>
                </c:pt>
                <c:pt idx="3">
                  <c:v>1.8065</c:v>
                </c:pt>
                <c:pt idx="4">
                  <c:v>1.023</c:v>
                </c:pt>
                <c:pt idx="5">
                  <c:v>0.3315</c:v>
                </c:pt>
                <c:pt idx="6">
                  <c:v>2.9188</c:v>
                </c:pt>
                <c:pt idx="7">
                  <c:v>2.3256</c:v>
                </c:pt>
                <c:pt idx="8">
                  <c:v>0.573666666666667</c:v>
                </c:pt>
              </c:numCache>
            </c:numRef>
          </c:xVal>
          <c:yVal>
            <c:numRef>
              <c:f>'E:\金准生物\临床对比相关\[对比实验数据汇总有相关性和CV值改后.xls]中山大学附属第三医院'!$B$21:$B$29</c:f>
              <c:numCache>
                <c:formatCode>General</c:formatCode>
                <c:ptCount val="9"/>
                <c:pt idx="0">
                  <c:v>0.148</c:v>
                </c:pt>
                <c:pt idx="1">
                  <c:v>0.249</c:v>
                </c:pt>
                <c:pt idx="2">
                  <c:v>0.396</c:v>
                </c:pt>
                <c:pt idx="3">
                  <c:v>1.6</c:v>
                </c:pt>
                <c:pt idx="4">
                  <c:v>0.888</c:v>
                </c:pt>
                <c:pt idx="5">
                  <c:v>0.324</c:v>
                </c:pt>
                <c:pt idx="6">
                  <c:v>2.9</c:v>
                </c:pt>
                <c:pt idx="7">
                  <c:v>2.28</c:v>
                </c:pt>
                <c:pt idx="8">
                  <c:v>0.573</c:v>
                </c:pt>
              </c:numCache>
            </c:numRef>
          </c:yVal>
          <c:smooth val="0"/>
        </c:ser>
        <c:dLbls>
          <c:showLegendKey val="0"/>
          <c:showVal val="0"/>
          <c:showCatName val="0"/>
          <c:showSerName val="0"/>
          <c:showPercent val="0"/>
          <c:showBubbleSize val="0"/>
        </c:dLbls>
        <c:axId val="454646291"/>
        <c:axId val="276392120"/>
      </c:scatterChart>
      <c:valAx>
        <c:axId val="454646291"/>
        <c:scaling>
          <c:orientation val="minMax"/>
          <c:max val="4.5"/>
          <c:min val="0"/>
        </c:scaling>
        <c:delete val="0"/>
        <c:axPos val="b"/>
        <c:title>
          <c:tx>
            <c:rich>
              <a:bodyPr rot="0" spcFirstLastPara="0" vertOverflow="ellipsis" vert="horz" wrap="square" anchor="ctr" anchorCtr="1"/>
              <a:lstStyle/>
              <a:p>
                <a:pPr algn="ctr" defTabSz="914400">
                  <a:defRPr lang="zh-CN" sz="900" b="1" i="0" u="none" strike="noStrike" kern="1200" baseline="0">
                    <a:solidFill>
                      <a:schemeClr val="tx1"/>
                    </a:solidFill>
                    <a:latin typeface="+mn-lt"/>
                    <a:ea typeface="+mn-ea"/>
                    <a:cs typeface="+mn-cs"/>
                  </a:defRPr>
                </a:pPr>
                <a:r>
                  <a:rPr sz="900" b="1" i="0" u="none" strike="noStrike" kern="1200" cap="none" normalizeH="0" baseline="0">
                    <a:solidFill>
                      <a:schemeClr val="tx1"/>
                    </a:solidFill>
                    <a:effectLst/>
                    <a:latin typeface="+mn-lt"/>
                    <a:ea typeface="+mn-ea"/>
                    <a:cs typeface="+mn-cs"/>
                  </a:rPr>
                  <a:t>金准生物®PCT</a:t>
                </a:r>
                <a:endParaRPr sz="900" b="1" i="0" u="none" strike="noStrike" kern="1200" cap="none" normalizeH="0" baseline="0">
                  <a:solidFill>
                    <a:schemeClr val="tx1"/>
                  </a:solidFill>
                  <a:effectLst/>
                  <a:latin typeface="+mn-lt"/>
                  <a:ea typeface="+mn-ea"/>
                  <a:cs typeface="+mn-cs"/>
                </a:endParaRPr>
              </a:p>
            </c:rich>
          </c:tx>
          <c:layout/>
          <c:overlay val="0"/>
          <c:spPr>
            <a:noFill/>
            <a:ln>
              <a:noFill/>
            </a:ln>
            <a:effectLst/>
          </c:spPr>
        </c:title>
        <c:numFmt formatCode="General" sourceLinked="1"/>
        <c:majorTickMark val="in"/>
        <c:minorTickMark val="none"/>
        <c:tickLblPos val="nextTo"/>
        <c:spPr>
          <a:noFill/>
          <a:ln w="6350" cap="flat" cmpd="sng" algn="ctr">
            <a:solidFill>
              <a:schemeClr val="tx1"/>
            </a:solidFill>
            <a:prstDash val="solid"/>
            <a:round/>
          </a:ln>
          <a:effectLst/>
        </c:spPr>
        <c:txPr>
          <a:bodyPr rot="-60000000" spcFirstLastPara="0" vertOverflow="ellipsis" horzOverflow="overflow" vert="horz" wrap="square" anchor="ctr" anchorCtr="1"/>
          <a:lstStyle/>
          <a:p>
            <a:pPr>
              <a:defRPr lang="zh-CN" sz="900" b="0" i="0" u="none" strike="noStrike" kern="1200" baseline="0">
                <a:solidFill>
                  <a:schemeClr val="tx2"/>
                </a:solidFill>
                <a:latin typeface="+mn-lt"/>
                <a:ea typeface="+mn-ea"/>
                <a:cs typeface="+mn-cs"/>
              </a:defRPr>
            </a:pPr>
          </a:p>
        </c:txPr>
        <c:crossAx val="276392120"/>
        <c:crosses val="autoZero"/>
        <c:crossBetween val="midCat"/>
        <c:majorUnit val="0.5"/>
      </c:valAx>
      <c:valAx>
        <c:axId val="276392120"/>
        <c:scaling>
          <c:orientation val="minMax"/>
        </c:scaling>
        <c:delete val="0"/>
        <c:axPos val="l"/>
        <c:title>
          <c:tx>
            <c:rich>
              <a:bodyPr rot="-5400000" spcFirstLastPara="0" vertOverflow="ellipsis" vert="horz" wrap="square" anchor="ctr" anchorCtr="1"/>
              <a:lstStyle/>
              <a:p>
                <a:pPr algn="ctr" defTabSz="914400">
                  <a:defRPr lang="zh-CN" sz="900" b="0" i="0" u="none" strike="noStrike" kern="1200" baseline="0">
                    <a:solidFill>
                      <a:sysClr val="windowText" lastClr="000000"/>
                    </a:solidFill>
                    <a:latin typeface="+mn-lt"/>
                    <a:ea typeface="+mn-ea"/>
                    <a:cs typeface="+mn-cs"/>
                  </a:defRPr>
                </a:pPr>
                <a:r>
                  <a:rPr sz="900" b="0" i="0" u="none" strike="noStrike" kern="1200" cap="none" normalizeH="0" baseline="0">
                    <a:solidFill>
                      <a:sysClr val="windowText" lastClr="000000"/>
                    </a:solidFill>
                    <a:effectLst/>
                    <a:latin typeface="+mn-lt"/>
                    <a:ea typeface="+mn-ea"/>
                    <a:cs typeface="+mn-cs"/>
                  </a:rPr>
                  <a:t>Roche PCT</a:t>
                </a:r>
                <a:endParaRPr sz="900" b="0" i="0" u="none" strike="noStrike" kern="1200" cap="none" normalizeH="0" baseline="0">
                  <a:solidFill>
                    <a:sysClr val="windowText" lastClr="000000"/>
                  </a:solidFill>
                  <a:effectLst/>
                  <a:latin typeface="+mn-lt"/>
                  <a:ea typeface="+mn-ea"/>
                  <a:cs typeface="+mn-cs"/>
                </a:endParaRPr>
              </a:p>
            </c:rich>
          </c:tx>
          <c:layout/>
          <c:overlay val="0"/>
          <c:spPr>
            <a:noFill/>
            <a:ln>
              <a:noFill/>
            </a:ln>
            <a:effectLst/>
          </c:spPr>
        </c:title>
        <c:numFmt formatCode="General" sourceLinked="1"/>
        <c:majorTickMark val="in"/>
        <c:minorTickMark val="none"/>
        <c:tickLblPos val="nextTo"/>
        <c:spPr>
          <a:noFill/>
          <a:ln w="6350" cap="flat" cmpd="sng" algn="ctr">
            <a:solidFill>
              <a:schemeClr val="tx1"/>
            </a:solidFill>
            <a:prstDash val="solid"/>
            <a:round/>
          </a:ln>
          <a:effectLst/>
        </c:spPr>
        <c:txPr>
          <a:bodyPr rot="-60000000" spcFirstLastPara="0" vertOverflow="ellipsis" horzOverflow="overflow" vert="horz" wrap="square" anchor="ctr" anchorCtr="1"/>
          <a:lstStyle/>
          <a:p>
            <a:pPr>
              <a:defRPr lang="zh-CN" sz="900" b="0" i="0" u="none" strike="noStrike" kern="1200" baseline="0">
                <a:solidFill>
                  <a:schemeClr val="tx2"/>
                </a:solidFill>
                <a:latin typeface="+mn-lt"/>
                <a:ea typeface="+mn-ea"/>
                <a:cs typeface="+mn-cs"/>
              </a:defRPr>
            </a:pPr>
          </a:p>
        </c:txPr>
        <c:crossAx val="454646291"/>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solidFill>
      <a:prstDash val="solid"/>
      <a:round/>
    </a:ln>
    <a:effectLst/>
  </c:spPr>
  <c:txPr>
    <a:bodyPr rot="0" spcFirstLastPara="0" vertOverflow="ellipsis" horzOverflow="overflow" vert="horz" wrap="square" anchor="ctr" anchorCtr="1"/>
    <a:lstStyle/>
    <a:p>
      <a:pPr>
        <a:defRPr lang="zh-CN" sz="900" kern="1200">
          <a:solidFill>
            <a:schemeClr val="tx2"/>
          </a:solidFill>
          <a:latin typeface="+mn-lt"/>
          <a:ea typeface="+mn-ea"/>
          <a:cs typeface="+mn-cs"/>
        </a:defRPr>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2">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D366A76-D093-468B-8EE6-A6F5F132F64B}" type="doc">
      <dgm:prSet loTypeId="urn:microsoft.com/office/officeart/2009/3/layout/CircleRelationship" loCatId="relationship" qsTypeId="urn:microsoft.com/office/officeart/2005/8/quickstyle/3d1#8" qsCatId="3D" csTypeId="urn:microsoft.com/office/officeart/2005/8/colors/colorful5#2" csCatId="colorful" phldr="1"/>
      <dgm:spPr/>
      <dgm:t>
        <a:bodyPr/>
        <a:lstStyle/>
        <a:p>
          <a:endParaRPr lang="zh-CN" altLang="en-US"/>
        </a:p>
      </dgm:t>
    </dgm:pt>
    <dgm:pt modelId="{43C0D1A3-F742-492A-A6C8-5A26EB75487E}">
      <dgm:prSet phldrT="[文本]" custT="1"/>
      <dgm:spPr>
        <a:solidFill>
          <a:srgbClr val="269FD3"/>
        </a:solidFill>
      </dgm:spPr>
      <dgm:t>
        <a:bodyPr/>
        <a:lstStyle/>
        <a:p>
          <a:r>
            <a:rPr lang="zh-CN" altLang="en-US" sz="3600" b="1" dirty="0" smtClean="0">
              <a:latin typeface="微软雅黑" panose="020B0503020204020204" pitchFamily="34" charset="-122"/>
              <a:ea typeface="微软雅黑" panose="020B0503020204020204" pitchFamily="34" charset="-122"/>
            </a:rPr>
            <a:t>量子点特性</a:t>
          </a:r>
          <a:endParaRPr lang="zh-CN" altLang="en-US" sz="3600" b="1" dirty="0">
            <a:latin typeface="微软雅黑" panose="020B0503020204020204" pitchFamily="34" charset="-122"/>
            <a:ea typeface="微软雅黑" panose="020B0503020204020204" pitchFamily="34" charset="-122"/>
          </a:endParaRPr>
        </a:p>
      </dgm:t>
    </dgm:pt>
    <dgm:pt modelId="{975590FC-7434-4FB6-9490-92183228F03F}" cxnId="{C17A895B-26D1-47D3-8356-6097FE70553B}" type="parTrans">
      <dgm:prSet/>
      <dgm:spPr/>
      <dgm:t>
        <a:bodyPr/>
        <a:lstStyle/>
        <a:p>
          <a:endParaRPr lang="zh-CN" altLang="en-US"/>
        </a:p>
      </dgm:t>
    </dgm:pt>
    <dgm:pt modelId="{F02EDC19-B2F2-47F9-BA3E-DAB9559A99C1}" cxnId="{C17A895B-26D1-47D3-8356-6097FE70553B}" type="sibTrans">
      <dgm:prSet/>
      <dgm:spPr/>
      <dgm:t>
        <a:bodyPr/>
        <a:lstStyle/>
        <a:p>
          <a:endParaRPr lang="zh-CN" altLang="en-US"/>
        </a:p>
      </dgm:t>
    </dgm:pt>
    <dgm:pt modelId="{553715E2-9935-4FED-8C7C-621BD3A8FA39}">
      <dgm:prSet phldrT="[文本]" custT="1"/>
      <dgm:spPr/>
      <dgm:t>
        <a:bodyPr/>
        <a:lstStyle/>
        <a:p>
          <a:r>
            <a:rPr lang="zh-CN" altLang="en-US" sz="1400" b="1" dirty="0" smtClean="0">
              <a:effectLst/>
              <a:latin typeface="微软雅黑" panose="020B0503020204020204" pitchFamily="34" charset="-122"/>
              <a:ea typeface="微软雅黑" panose="020B0503020204020204" pitchFamily="34" charset="-122"/>
            </a:rPr>
            <a:t>荧光强度高</a:t>
          </a:r>
          <a:endParaRPr lang="en-US" altLang="zh-CN" sz="1400" b="1" dirty="0" smtClean="0">
            <a:effectLst/>
            <a:latin typeface="微软雅黑" panose="020B0503020204020204" pitchFamily="34" charset="-122"/>
            <a:ea typeface="微软雅黑" panose="020B0503020204020204" pitchFamily="34" charset="-122"/>
          </a:endParaRPr>
        </a:p>
      </dgm:t>
    </dgm:pt>
    <dgm:pt modelId="{1A7E5338-F537-42DF-9418-457FEA787D33}" cxnId="{E0F5B0B6-7681-4D27-A729-5D0D62716918}" type="parTrans">
      <dgm:prSet/>
      <dgm:spPr/>
      <dgm:t>
        <a:bodyPr/>
        <a:lstStyle/>
        <a:p>
          <a:endParaRPr lang="zh-CN" altLang="en-US"/>
        </a:p>
      </dgm:t>
    </dgm:pt>
    <dgm:pt modelId="{A98578A3-54B5-45D7-8423-43180D9350A8}" cxnId="{E0F5B0B6-7681-4D27-A729-5D0D62716918}" type="sibTrans">
      <dgm:prSet/>
      <dgm:spPr/>
      <dgm:t>
        <a:bodyPr/>
        <a:lstStyle/>
        <a:p>
          <a:endParaRPr lang="zh-CN" altLang="en-US"/>
        </a:p>
      </dgm:t>
    </dgm:pt>
    <dgm:pt modelId="{C2C7E1ED-0202-44C9-93E1-E76423D6E0A4}">
      <dgm:prSet custT="1"/>
      <dgm:spPr/>
      <dgm:t>
        <a:bodyPr/>
        <a:lstStyle/>
        <a:p>
          <a:r>
            <a:rPr lang="zh-CN" altLang="en-US" sz="1400" b="1" dirty="0" smtClean="0">
              <a:effectLst/>
              <a:latin typeface="微软雅黑" panose="020B0503020204020204" pitchFamily="34" charset="-122"/>
              <a:ea typeface="微软雅黑" panose="020B0503020204020204" pitchFamily="34" charset="-122"/>
            </a:rPr>
            <a:t>光稳定性好</a:t>
          </a:r>
          <a:endParaRPr lang="zh-CN" altLang="en-US" sz="1400" b="1" dirty="0">
            <a:effectLst/>
            <a:latin typeface="微软雅黑" panose="020B0503020204020204" pitchFamily="34" charset="-122"/>
            <a:ea typeface="微软雅黑" panose="020B0503020204020204" pitchFamily="34" charset="-122"/>
          </a:endParaRPr>
        </a:p>
      </dgm:t>
    </dgm:pt>
    <dgm:pt modelId="{50886E4F-A534-42A7-AA12-D7A0196019AA}" cxnId="{C53A3ED2-C84F-4811-91EE-3D2D8CA1F776}" type="parTrans">
      <dgm:prSet/>
      <dgm:spPr/>
      <dgm:t>
        <a:bodyPr/>
        <a:lstStyle/>
        <a:p>
          <a:endParaRPr lang="zh-CN" altLang="en-US"/>
        </a:p>
      </dgm:t>
    </dgm:pt>
    <dgm:pt modelId="{1CFCEDCB-A416-49A1-AD07-8ED3B14F3FD3}" cxnId="{C53A3ED2-C84F-4811-91EE-3D2D8CA1F776}" type="sibTrans">
      <dgm:prSet/>
      <dgm:spPr/>
      <dgm:t>
        <a:bodyPr/>
        <a:lstStyle/>
        <a:p>
          <a:endParaRPr lang="zh-CN" altLang="en-US"/>
        </a:p>
      </dgm:t>
    </dgm:pt>
    <dgm:pt modelId="{655C08B9-1D28-4AED-B000-25D8A8577CD2}">
      <dgm:prSet custT="1"/>
      <dgm:spPr/>
      <dgm:t>
        <a:bodyPr/>
        <a:lstStyle/>
        <a:p>
          <a:r>
            <a:rPr lang="zh-CN" altLang="en-US" sz="1400" b="1" u="none" dirty="0" smtClean="0">
              <a:effectLst/>
              <a:latin typeface="微软雅黑" panose="020B0503020204020204" pitchFamily="34" charset="-122"/>
              <a:ea typeface="微软雅黑" panose="020B0503020204020204" pitchFamily="34" charset="-122"/>
            </a:rPr>
            <a:t>激发谱宽发射谱窄</a:t>
          </a:r>
          <a:endParaRPr lang="zh-CN" altLang="en-US" sz="1400" b="1" u="none" dirty="0">
            <a:effectLst/>
            <a:latin typeface="微软雅黑" panose="020B0503020204020204" pitchFamily="34" charset="-122"/>
            <a:ea typeface="微软雅黑" panose="020B0503020204020204" pitchFamily="34" charset="-122"/>
          </a:endParaRPr>
        </a:p>
      </dgm:t>
    </dgm:pt>
    <dgm:pt modelId="{394DA3A7-29F8-42A3-918D-35492DB57B80}" cxnId="{8F6AE5A4-68A0-444B-A2A1-59B64E1FB70D}" type="parTrans">
      <dgm:prSet/>
      <dgm:spPr/>
      <dgm:t>
        <a:bodyPr/>
        <a:lstStyle/>
        <a:p>
          <a:endParaRPr lang="zh-CN" altLang="en-US"/>
        </a:p>
      </dgm:t>
    </dgm:pt>
    <dgm:pt modelId="{5E436C0E-AB7D-4A84-97BC-ADD0321CFF32}" cxnId="{8F6AE5A4-68A0-444B-A2A1-59B64E1FB70D}" type="sibTrans">
      <dgm:prSet/>
      <dgm:spPr/>
      <dgm:t>
        <a:bodyPr/>
        <a:lstStyle/>
        <a:p>
          <a:endParaRPr lang="zh-CN" altLang="en-US"/>
        </a:p>
      </dgm:t>
    </dgm:pt>
    <dgm:pt modelId="{669AE4D9-9294-4935-859D-983DE18FFABF}">
      <dgm:prSet custT="1"/>
      <dgm:spPr/>
      <dgm:t>
        <a:bodyPr/>
        <a:lstStyle/>
        <a:p>
          <a:r>
            <a:rPr lang="zh-CN" altLang="en-US" sz="1400" b="1" dirty="0" smtClean="0">
              <a:effectLst/>
              <a:latin typeface="微软雅黑" panose="020B0503020204020204" pitchFamily="34" charset="-122"/>
              <a:ea typeface="微软雅黑" panose="020B0503020204020204" pitchFamily="34" charset="-122"/>
            </a:rPr>
            <a:t>荧光寿命长</a:t>
          </a:r>
          <a:endParaRPr lang="zh-CN" altLang="en-US" sz="1400" b="1" u="none" dirty="0">
            <a:effectLst/>
            <a:latin typeface="微软雅黑" panose="020B0503020204020204" pitchFamily="34" charset="-122"/>
            <a:ea typeface="微软雅黑" panose="020B0503020204020204" pitchFamily="34" charset="-122"/>
          </a:endParaRPr>
        </a:p>
      </dgm:t>
    </dgm:pt>
    <dgm:pt modelId="{C43D6D1D-3645-4423-B011-FCF07FE15FE0}" cxnId="{0661BEA7-C2E6-4C8A-98FA-37E38987BDAD}" type="parTrans">
      <dgm:prSet/>
      <dgm:spPr/>
      <dgm:t>
        <a:bodyPr/>
        <a:lstStyle/>
        <a:p>
          <a:endParaRPr lang="zh-CN" altLang="en-US"/>
        </a:p>
      </dgm:t>
    </dgm:pt>
    <dgm:pt modelId="{014389A6-4CA9-4F46-93CE-7D947BBE7FA3}" cxnId="{0661BEA7-C2E6-4C8A-98FA-37E38987BDAD}" type="sibTrans">
      <dgm:prSet/>
      <dgm:spPr/>
      <dgm:t>
        <a:bodyPr/>
        <a:lstStyle/>
        <a:p>
          <a:endParaRPr lang="zh-CN" altLang="en-US"/>
        </a:p>
      </dgm:t>
    </dgm:pt>
    <dgm:pt modelId="{488AA44A-4328-4E90-BD73-4522948DA3CB}">
      <dgm:prSet custT="1"/>
      <dgm:spPr/>
      <dgm:t>
        <a:bodyPr/>
        <a:lstStyle/>
        <a:p>
          <a:r>
            <a:rPr lang="zh-CN" altLang="en-US" sz="1400" b="1" u="none" dirty="0" smtClean="0">
              <a:effectLst/>
              <a:latin typeface="微软雅黑" panose="020B0503020204020204" pitchFamily="34" charset="-122"/>
              <a:ea typeface="微软雅黑" panose="020B0503020204020204" pitchFamily="34" charset="-122"/>
            </a:rPr>
            <a:t>生物相容</a:t>
          </a:r>
          <a:r>
            <a:rPr lang="zh-CN" altLang="en-US" sz="1400" b="1" u="none" dirty="0" smtClean="0">
              <a:latin typeface="微软雅黑" panose="020B0503020204020204" pitchFamily="34" charset="-122"/>
              <a:ea typeface="微软雅黑" panose="020B0503020204020204" pitchFamily="34" charset="-122"/>
            </a:rPr>
            <a:t>性好</a:t>
          </a:r>
          <a:endParaRPr lang="zh-CN" altLang="en-US" sz="1400" b="1" u="none" dirty="0">
            <a:latin typeface="微软雅黑" panose="020B0503020204020204" pitchFamily="34" charset="-122"/>
            <a:ea typeface="微软雅黑" panose="020B0503020204020204" pitchFamily="34" charset="-122"/>
          </a:endParaRPr>
        </a:p>
      </dgm:t>
    </dgm:pt>
    <dgm:pt modelId="{33EB9222-D312-4CED-B828-32BC8F811F4C}" cxnId="{ECF522B5-477C-44C8-A7E8-4A90F93299FD}" type="parTrans">
      <dgm:prSet/>
      <dgm:spPr/>
      <dgm:t>
        <a:bodyPr/>
        <a:lstStyle/>
        <a:p>
          <a:endParaRPr lang="zh-CN" altLang="en-US"/>
        </a:p>
      </dgm:t>
    </dgm:pt>
    <dgm:pt modelId="{49E528D1-6801-400F-BB65-346467E8FF54}" cxnId="{ECF522B5-477C-44C8-A7E8-4A90F93299FD}" type="sibTrans">
      <dgm:prSet/>
      <dgm:spPr/>
      <dgm:t>
        <a:bodyPr/>
        <a:lstStyle/>
        <a:p>
          <a:endParaRPr lang="zh-CN" altLang="en-US"/>
        </a:p>
      </dgm:t>
    </dgm:pt>
    <dgm:pt modelId="{6E7C3298-6847-40D5-B90B-B1E991FFFAD9}" type="pres">
      <dgm:prSet presAssocID="{1D366A76-D093-468B-8EE6-A6F5F132F64B}" presName="Name0" presStyleCnt="0">
        <dgm:presLayoutVars>
          <dgm:chMax val="1"/>
          <dgm:chPref val="1"/>
        </dgm:presLayoutVars>
      </dgm:prSet>
      <dgm:spPr/>
      <dgm:t>
        <a:bodyPr/>
        <a:lstStyle/>
        <a:p>
          <a:endParaRPr lang="zh-CN" altLang="en-US"/>
        </a:p>
      </dgm:t>
    </dgm:pt>
    <dgm:pt modelId="{D988C07A-AEF9-49B3-83E9-5FFED0CF4A65}" type="pres">
      <dgm:prSet presAssocID="{43C0D1A3-F742-492A-A6C8-5A26EB75487E}" presName="Parent" presStyleLbl="node0" presStyleIdx="0" presStyleCnt="1">
        <dgm:presLayoutVars>
          <dgm:chMax val="5"/>
          <dgm:chPref val="5"/>
        </dgm:presLayoutVars>
      </dgm:prSet>
      <dgm:spPr/>
      <dgm:t>
        <a:bodyPr/>
        <a:lstStyle/>
        <a:p>
          <a:endParaRPr lang="zh-CN" altLang="en-US"/>
        </a:p>
      </dgm:t>
    </dgm:pt>
    <dgm:pt modelId="{443C4D03-2523-42C2-A4C3-0B3EFA867325}" type="pres">
      <dgm:prSet presAssocID="{43C0D1A3-F742-492A-A6C8-5A26EB75487E}" presName="Accent2" presStyleLbl="node1" presStyleIdx="0" presStyleCnt="19"/>
      <dgm:spPr/>
      <dgm:t>
        <a:bodyPr/>
        <a:lstStyle/>
        <a:p>
          <a:endParaRPr lang="zh-CN" altLang="en-US"/>
        </a:p>
      </dgm:t>
    </dgm:pt>
    <dgm:pt modelId="{25C47704-7CE5-41DE-8199-AD20A9348264}" type="pres">
      <dgm:prSet presAssocID="{43C0D1A3-F742-492A-A6C8-5A26EB75487E}" presName="Accent3" presStyleLbl="node1" presStyleIdx="1" presStyleCnt="19" custLinFactY="98387" custLinFactNeighborX="-51191" custLinFactNeighborY="100000"/>
      <dgm:spPr/>
      <dgm:t>
        <a:bodyPr/>
        <a:lstStyle/>
        <a:p>
          <a:endParaRPr lang="zh-CN" altLang="en-US"/>
        </a:p>
      </dgm:t>
    </dgm:pt>
    <dgm:pt modelId="{A794A34E-4952-435D-B25E-BFD3C6990522}" type="pres">
      <dgm:prSet presAssocID="{43C0D1A3-F742-492A-A6C8-5A26EB75487E}" presName="Accent4" presStyleLbl="node1" presStyleIdx="2" presStyleCnt="19" custLinFactX="100000" custLinFactNeighborX="104151" custLinFactNeighborY="-55593"/>
      <dgm:spPr/>
      <dgm:t>
        <a:bodyPr/>
        <a:lstStyle/>
        <a:p>
          <a:endParaRPr lang="zh-CN" altLang="en-US"/>
        </a:p>
      </dgm:t>
    </dgm:pt>
    <dgm:pt modelId="{1C37EAE3-C541-45B0-889D-6C2216CB4F46}" type="pres">
      <dgm:prSet presAssocID="{43C0D1A3-F742-492A-A6C8-5A26EB75487E}" presName="Accent5" presStyleLbl="node1" presStyleIdx="3" presStyleCnt="19"/>
      <dgm:spPr/>
      <dgm:t>
        <a:bodyPr/>
        <a:lstStyle/>
        <a:p>
          <a:endParaRPr lang="zh-CN" altLang="en-US"/>
        </a:p>
      </dgm:t>
    </dgm:pt>
    <dgm:pt modelId="{1E93AD1B-F707-4281-88AC-07005F9FC400}" type="pres">
      <dgm:prSet presAssocID="{43C0D1A3-F742-492A-A6C8-5A26EB75487E}" presName="Accent6" presStyleLbl="node1" presStyleIdx="4" presStyleCnt="19"/>
      <dgm:spPr/>
      <dgm:t>
        <a:bodyPr/>
        <a:lstStyle/>
        <a:p>
          <a:endParaRPr lang="zh-CN" altLang="en-US"/>
        </a:p>
      </dgm:t>
    </dgm:pt>
    <dgm:pt modelId="{12515218-85AC-4902-8B17-A630E7D726DB}" type="pres">
      <dgm:prSet presAssocID="{553715E2-9935-4FED-8C7C-621BD3A8FA39}" presName="Child1" presStyleLbl="node1" presStyleIdx="5" presStyleCnt="19" custScaleX="102009" custLinFactNeighborX="-12642" custLinFactNeighborY="-13548">
        <dgm:presLayoutVars>
          <dgm:chMax val="0"/>
          <dgm:chPref val="0"/>
        </dgm:presLayoutVars>
      </dgm:prSet>
      <dgm:spPr/>
      <dgm:t>
        <a:bodyPr/>
        <a:lstStyle/>
        <a:p>
          <a:endParaRPr lang="zh-CN" altLang="en-US"/>
        </a:p>
      </dgm:t>
    </dgm:pt>
    <dgm:pt modelId="{692E726F-F9FB-4FFC-952D-082DC258C80D}" type="pres">
      <dgm:prSet presAssocID="{553715E2-9935-4FED-8C7C-621BD3A8FA39}" presName="Accent7" presStyleCnt="0"/>
      <dgm:spPr/>
      <dgm:t>
        <a:bodyPr/>
        <a:lstStyle/>
        <a:p>
          <a:endParaRPr lang="zh-CN" altLang="en-US"/>
        </a:p>
      </dgm:t>
    </dgm:pt>
    <dgm:pt modelId="{05CF746A-BDFA-4B19-BD36-A306E9C9652B}" type="pres">
      <dgm:prSet presAssocID="{553715E2-9935-4FED-8C7C-621BD3A8FA39}" presName="AccentHold1" presStyleLbl="node1" presStyleIdx="6" presStyleCnt="19"/>
      <dgm:spPr/>
      <dgm:t>
        <a:bodyPr/>
        <a:lstStyle/>
        <a:p>
          <a:endParaRPr lang="zh-CN" altLang="en-US"/>
        </a:p>
      </dgm:t>
    </dgm:pt>
    <dgm:pt modelId="{60CCC842-B186-4258-AFAE-75B12AF0FFD9}" type="pres">
      <dgm:prSet presAssocID="{553715E2-9935-4FED-8C7C-621BD3A8FA39}" presName="Accent8" presStyleCnt="0"/>
      <dgm:spPr/>
      <dgm:t>
        <a:bodyPr/>
        <a:lstStyle/>
        <a:p>
          <a:endParaRPr lang="zh-CN" altLang="en-US"/>
        </a:p>
      </dgm:t>
    </dgm:pt>
    <dgm:pt modelId="{626F7BE9-8E47-44B1-8F14-1982906024CF}" type="pres">
      <dgm:prSet presAssocID="{553715E2-9935-4FED-8C7C-621BD3A8FA39}" presName="AccentHold2" presStyleLbl="node1" presStyleIdx="7" presStyleCnt="19"/>
      <dgm:spPr/>
      <dgm:t>
        <a:bodyPr/>
        <a:lstStyle/>
        <a:p>
          <a:endParaRPr lang="zh-CN" altLang="en-US"/>
        </a:p>
      </dgm:t>
    </dgm:pt>
    <dgm:pt modelId="{D09D2F53-9BFC-4419-909F-99411842165C}" type="pres">
      <dgm:prSet presAssocID="{C2C7E1ED-0202-44C9-93E1-E76423D6E0A4}" presName="Child2" presStyleLbl="node1" presStyleIdx="8" presStyleCnt="19" custLinFactNeighborX="25376" custLinFactNeighborY="21567">
        <dgm:presLayoutVars>
          <dgm:chMax val="0"/>
          <dgm:chPref val="0"/>
        </dgm:presLayoutVars>
      </dgm:prSet>
      <dgm:spPr/>
      <dgm:t>
        <a:bodyPr/>
        <a:lstStyle/>
        <a:p>
          <a:endParaRPr lang="zh-CN" altLang="en-US"/>
        </a:p>
      </dgm:t>
    </dgm:pt>
    <dgm:pt modelId="{09B6D86B-0414-486E-B9FC-75B78733AC7C}" type="pres">
      <dgm:prSet presAssocID="{C2C7E1ED-0202-44C9-93E1-E76423D6E0A4}" presName="Accent9" presStyleCnt="0"/>
      <dgm:spPr/>
      <dgm:t>
        <a:bodyPr/>
        <a:lstStyle/>
        <a:p>
          <a:endParaRPr lang="zh-CN" altLang="en-US"/>
        </a:p>
      </dgm:t>
    </dgm:pt>
    <dgm:pt modelId="{840DB5B0-0FE0-49EE-9912-2A4B4C0BE8B9}" type="pres">
      <dgm:prSet presAssocID="{C2C7E1ED-0202-44C9-93E1-E76423D6E0A4}" presName="AccentHold1" presStyleLbl="node1" presStyleIdx="9" presStyleCnt="19"/>
      <dgm:spPr/>
      <dgm:t>
        <a:bodyPr/>
        <a:lstStyle/>
        <a:p>
          <a:endParaRPr lang="zh-CN" altLang="en-US"/>
        </a:p>
      </dgm:t>
    </dgm:pt>
    <dgm:pt modelId="{C0FEEEDD-F5AE-4E33-920A-331228C4E9D2}" type="pres">
      <dgm:prSet presAssocID="{C2C7E1ED-0202-44C9-93E1-E76423D6E0A4}" presName="Accent10" presStyleCnt="0"/>
      <dgm:spPr/>
      <dgm:t>
        <a:bodyPr/>
        <a:lstStyle/>
        <a:p>
          <a:endParaRPr lang="zh-CN" altLang="en-US"/>
        </a:p>
      </dgm:t>
    </dgm:pt>
    <dgm:pt modelId="{FF056722-E38C-4C68-AFA1-9FA9358CC8CE}" type="pres">
      <dgm:prSet presAssocID="{C2C7E1ED-0202-44C9-93E1-E76423D6E0A4}" presName="AccentHold2" presStyleLbl="node1" presStyleIdx="10" presStyleCnt="19"/>
      <dgm:spPr/>
      <dgm:t>
        <a:bodyPr/>
        <a:lstStyle/>
        <a:p>
          <a:endParaRPr lang="zh-CN" altLang="en-US"/>
        </a:p>
      </dgm:t>
    </dgm:pt>
    <dgm:pt modelId="{87510364-81A4-41FB-AB25-3E3354F9CC6B}" type="pres">
      <dgm:prSet presAssocID="{C2C7E1ED-0202-44C9-93E1-E76423D6E0A4}" presName="Accent11" presStyleCnt="0"/>
      <dgm:spPr/>
      <dgm:t>
        <a:bodyPr/>
        <a:lstStyle/>
        <a:p>
          <a:endParaRPr lang="zh-CN" altLang="en-US"/>
        </a:p>
      </dgm:t>
    </dgm:pt>
    <dgm:pt modelId="{59D9F6F5-D0B7-4C63-B917-F6CFF22AC7C5}" type="pres">
      <dgm:prSet presAssocID="{C2C7E1ED-0202-44C9-93E1-E76423D6E0A4}" presName="AccentHold3" presStyleLbl="node1" presStyleIdx="11" presStyleCnt="19"/>
      <dgm:spPr/>
      <dgm:t>
        <a:bodyPr/>
        <a:lstStyle/>
        <a:p>
          <a:endParaRPr lang="zh-CN" altLang="en-US"/>
        </a:p>
      </dgm:t>
    </dgm:pt>
    <dgm:pt modelId="{5620B50C-01F6-4058-BD4B-36BA2D2FAE3A}" type="pres">
      <dgm:prSet presAssocID="{655C08B9-1D28-4AED-B000-25D8A8577CD2}" presName="Child3" presStyleLbl="node1" presStyleIdx="12" presStyleCnt="19" custScaleX="113030" custScaleY="110926" custLinFactNeighborX="-36872" custLinFactNeighborY="45972">
        <dgm:presLayoutVars>
          <dgm:chMax val="0"/>
          <dgm:chPref val="0"/>
        </dgm:presLayoutVars>
      </dgm:prSet>
      <dgm:spPr/>
      <dgm:t>
        <a:bodyPr/>
        <a:lstStyle/>
        <a:p>
          <a:endParaRPr lang="zh-CN" altLang="en-US"/>
        </a:p>
      </dgm:t>
    </dgm:pt>
    <dgm:pt modelId="{1FDC8F25-58DB-46A1-9AEA-01C8F5944C09}" type="pres">
      <dgm:prSet presAssocID="{655C08B9-1D28-4AED-B000-25D8A8577CD2}" presName="Accent12" presStyleCnt="0"/>
      <dgm:spPr/>
      <dgm:t>
        <a:bodyPr/>
        <a:lstStyle/>
        <a:p>
          <a:endParaRPr lang="zh-CN" altLang="en-US"/>
        </a:p>
      </dgm:t>
    </dgm:pt>
    <dgm:pt modelId="{6CEAB045-2270-4847-9B7C-40544554F60D}" type="pres">
      <dgm:prSet presAssocID="{655C08B9-1D28-4AED-B000-25D8A8577CD2}" presName="AccentHold1" presStyleLbl="node1" presStyleIdx="13" presStyleCnt="19"/>
      <dgm:spPr/>
      <dgm:t>
        <a:bodyPr/>
        <a:lstStyle/>
        <a:p>
          <a:endParaRPr lang="zh-CN" altLang="en-US"/>
        </a:p>
      </dgm:t>
    </dgm:pt>
    <dgm:pt modelId="{D338CB1B-3C65-42D4-B42D-F162CA0E60B2}" type="pres">
      <dgm:prSet presAssocID="{669AE4D9-9294-4935-859D-983DE18FFABF}" presName="Child4" presStyleLbl="node1" presStyleIdx="14" presStyleCnt="19" custLinFactNeighborX="-1863" custLinFactNeighborY="5894">
        <dgm:presLayoutVars>
          <dgm:chMax val="0"/>
          <dgm:chPref val="0"/>
        </dgm:presLayoutVars>
      </dgm:prSet>
      <dgm:spPr/>
      <dgm:t>
        <a:bodyPr/>
        <a:lstStyle/>
        <a:p>
          <a:endParaRPr lang="zh-CN" altLang="en-US"/>
        </a:p>
      </dgm:t>
    </dgm:pt>
    <dgm:pt modelId="{BD7B84DA-992C-4D01-A2DC-4E0966D4EC00}" type="pres">
      <dgm:prSet presAssocID="{669AE4D9-9294-4935-859D-983DE18FFABF}" presName="Accent13" presStyleCnt="0"/>
      <dgm:spPr/>
      <dgm:t>
        <a:bodyPr/>
        <a:lstStyle/>
        <a:p>
          <a:endParaRPr lang="zh-CN" altLang="en-US"/>
        </a:p>
      </dgm:t>
    </dgm:pt>
    <dgm:pt modelId="{DCEF4C6C-9AA1-457A-B7D1-FE3C034B89CE}" type="pres">
      <dgm:prSet presAssocID="{669AE4D9-9294-4935-859D-983DE18FFABF}" presName="AccentHold1" presStyleLbl="node1" presStyleIdx="15" presStyleCnt="19"/>
      <dgm:spPr/>
      <dgm:t>
        <a:bodyPr/>
        <a:lstStyle/>
        <a:p>
          <a:endParaRPr lang="zh-CN" altLang="en-US"/>
        </a:p>
      </dgm:t>
    </dgm:pt>
    <dgm:pt modelId="{9C4E909F-7C96-485F-941C-168345FA6AF9}" type="pres">
      <dgm:prSet presAssocID="{488AA44A-4328-4E90-BD73-4522948DA3CB}" presName="Child5" presStyleLbl="node1" presStyleIdx="16" presStyleCnt="19" custLinFactNeighborX="697" custLinFactNeighborY="-4481">
        <dgm:presLayoutVars>
          <dgm:chMax val="0"/>
          <dgm:chPref val="0"/>
        </dgm:presLayoutVars>
      </dgm:prSet>
      <dgm:spPr/>
      <dgm:t>
        <a:bodyPr/>
        <a:lstStyle/>
        <a:p>
          <a:endParaRPr lang="zh-CN" altLang="en-US"/>
        </a:p>
      </dgm:t>
    </dgm:pt>
    <dgm:pt modelId="{FFB7BAD9-EA86-4784-86DF-B4B63FA6E89C}" type="pres">
      <dgm:prSet presAssocID="{488AA44A-4328-4E90-BD73-4522948DA3CB}" presName="Accent15" presStyleCnt="0"/>
      <dgm:spPr/>
      <dgm:t>
        <a:bodyPr/>
        <a:lstStyle/>
        <a:p>
          <a:endParaRPr lang="zh-CN" altLang="en-US"/>
        </a:p>
      </dgm:t>
    </dgm:pt>
    <dgm:pt modelId="{74D787EB-36A2-43C3-86B0-926539E64754}" type="pres">
      <dgm:prSet presAssocID="{488AA44A-4328-4E90-BD73-4522948DA3CB}" presName="AccentHold2" presStyleLbl="node1" presStyleIdx="17" presStyleCnt="19"/>
      <dgm:spPr/>
      <dgm:t>
        <a:bodyPr/>
        <a:lstStyle/>
        <a:p>
          <a:endParaRPr lang="zh-CN" altLang="en-US"/>
        </a:p>
      </dgm:t>
    </dgm:pt>
    <dgm:pt modelId="{E93A7785-8FCF-4F75-A7F5-64DAA108D1BA}" type="pres">
      <dgm:prSet presAssocID="{488AA44A-4328-4E90-BD73-4522948DA3CB}" presName="Accent16" presStyleCnt="0"/>
      <dgm:spPr/>
      <dgm:t>
        <a:bodyPr/>
        <a:lstStyle/>
        <a:p>
          <a:endParaRPr lang="zh-CN" altLang="en-US"/>
        </a:p>
      </dgm:t>
    </dgm:pt>
    <dgm:pt modelId="{A738FC52-735F-46E0-BA50-886868386F11}" type="pres">
      <dgm:prSet presAssocID="{488AA44A-4328-4E90-BD73-4522948DA3CB}" presName="AccentHold3" presStyleLbl="node1" presStyleIdx="18" presStyleCnt="19"/>
      <dgm:spPr/>
      <dgm:t>
        <a:bodyPr/>
        <a:lstStyle/>
        <a:p>
          <a:endParaRPr lang="zh-CN" altLang="en-US"/>
        </a:p>
      </dgm:t>
    </dgm:pt>
  </dgm:ptLst>
  <dgm:cxnLst>
    <dgm:cxn modelId="{8A135796-437E-4F58-9C7C-7C251C16F4B9}" type="presOf" srcId="{553715E2-9935-4FED-8C7C-621BD3A8FA39}" destId="{12515218-85AC-4902-8B17-A630E7D726DB}" srcOrd="0" destOrd="0" presId="urn:microsoft.com/office/officeart/2009/3/layout/CircleRelationship"/>
    <dgm:cxn modelId="{EBD22D86-C6C8-4C92-940D-F693703894EA}" type="presOf" srcId="{669AE4D9-9294-4935-859D-983DE18FFABF}" destId="{D338CB1B-3C65-42D4-B42D-F162CA0E60B2}" srcOrd="0" destOrd="0" presId="urn:microsoft.com/office/officeart/2009/3/layout/CircleRelationship"/>
    <dgm:cxn modelId="{8F6AE5A4-68A0-444B-A2A1-59B64E1FB70D}" srcId="{43C0D1A3-F742-492A-A6C8-5A26EB75487E}" destId="{655C08B9-1D28-4AED-B000-25D8A8577CD2}" srcOrd="2" destOrd="0" parTransId="{394DA3A7-29F8-42A3-918D-35492DB57B80}" sibTransId="{5E436C0E-AB7D-4A84-97BC-ADD0321CFF32}"/>
    <dgm:cxn modelId="{FBCFE942-822A-4487-B5DC-A570452D2519}" type="presOf" srcId="{43C0D1A3-F742-492A-A6C8-5A26EB75487E}" destId="{D988C07A-AEF9-49B3-83E9-5FFED0CF4A65}" srcOrd="0" destOrd="0" presId="urn:microsoft.com/office/officeart/2009/3/layout/CircleRelationship"/>
    <dgm:cxn modelId="{0661BEA7-C2E6-4C8A-98FA-37E38987BDAD}" srcId="{43C0D1A3-F742-492A-A6C8-5A26EB75487E}" destId="{669AE4D9-9294-4935-859D-983DE18FFABF}" srcOrd="3" destOrd="0" parTransId="{C43D6D1D-3645-4423-B011-FCF07FE15FE0}" sibTransId="{014389A6-4CA9-4F46-93CE-7D947BBE7FA3}"/>
    <dgm:cxn modelId="{E0F5B0B6-7681-4D27-A729-5D0D62716918}" srcId="{43C0D1A3-F742-492A-A6C8-5A26EB75487E}" destId="{553715E2-9935-4FED-8C7C-621BD3A8FA39}" srcOrd="0" destOrd="0" parTransId="{1A7E5338-F537-42DF-9418-457FEA787D33}" sibTransId="{A98578A3-54B5-45D7-8423-43180D9350A8}"/>
    <dgm:cxn modelId="{ECF522B5-477C-44C8-A7E8-4A90F93299FD}" srcId="{43C0D1A3-F742-492A-A6C8-5A26EB75487E}" destId="{488AA44A-4328-4E90-BD73-4522948DA3CB}" srcOrd="4" destOrd="0" parTransId="{33EB9222-D312-4CED-B828-32BC8F811F4C}" sibTransId="{49E528D1-6801-400F-BB65-346467E8FF54}"/>
    <dgm:cxn modelId="{D8B64680-6321-443E-8FDB-70500F4CB62E}" type="presOf" srcId="{488AA44A-4328-4E90-BD73-4522948DA3CB}" destId="{9C4E909F-7C96-485F-941C-168345FA6AF9}" srcOrd="0" destOrd="0" presId="urn:microsoft.com/office/officeart/2009/3/layout/CircleRelationship"/>
    <dgm:cxn modelId="{098006B0-AFAD-490E-8EB3-DDFBCDF4A549}" type="presOf" srcId="{655C08B9-1D28-4AED-B000-25D8A8577CD2}" destId="{5620B50C-01F6-4058-BD4B-36BA2D2FAE3A}" srcOrd="0" destOrd="0" presId="urn:microsoft.com/office/officeart/2009/3/layout/CircleRelationship"/>
    <dgm:cxn modelId="{613AA3B4-9CCA-485B-BC27-57E53B2AC823}" type="presOf" srcId="{1D366A76-D093-468B-8EE6-A6F5F132F64B}" destId="{6E7C3298-6847-40D5-B90B-B1E991FFFAD9}" srcOrd="0" destOrd="0" presId="urn:microsoft.com/office/officeart/2009/3/layout/CircleRelationship"/>
    <dgm:cxn modelId="{C17A895B-26D1-47D3-8356-6097FE70553B}" srcId="{1D366A76-D093-468B-8EE6-A6F5F132F64B}" destId="{43C0D1A3-F742-492A-A6C8-5A26EB75487E}" srcOrd="0" destOrd="0" parTransId="{975590FC-7434-4FB6-9490-92183228F03F}" sibTransId="{F02EDC19-B2F2-47F9-BA3E-DAB9559A99C1}"/>
    <dgm:cxn modelId="{3AB24A1C-0617-4E97-A209-0553B7D5D0B6}" type="presOf" srcId="{C2C7E1ED-0202-44C9-93E1-E76423D6E0A4}" destId="{D09D2F53-9BFC-4419-909F-99411842165C}" srcOrd="0" destOrd="0" presId="urn:microsoft.com/office/officeart/2009/3/layout/CircleRelationship"/>
    <dgm:cxn modelId="{C53A3ED2-C84F-4811-91EE-3D2D8CA1F776}" srcId="{43C0D1A3-F742-492A-A6C8-5A26EB75487E}" destId="{C2C7E1ED-0202-44C9-93E1-E76423D6E0A4}" srcOrd="1" destOrd="0" parTransId="{50886E4F-A534-42A7-AA12-D7A0196019AA}" sibTransId="{1CFCEDCB-A416-49A1-AD07-8ED3B14F3FD3}"/>
    <dgm:cxn modelId="{6BF5286F-25DB-46A4-AA29-6ABA21742458}" type="presParOf" srcId="{6E7C3298-6847-40D5-B90B-B1E991FFFAD9}" destId="{D988C07A-AEF9-49B3-83E9-5FFED0CF4A65}" srcOrd="0" destOrd="0" presId="urn:microsoft.com/office/officeart/2009/3/layout/CircleRelationship"/>
    <dgm:cxn modelId="{FE91906F-0D06-4F49-9C7E-D6230FE06BCD}" type="presParOf" srcId="{6E7C3298-6847-40D5-B90B-B1E991FFFAD9}" destId="{443C4D03-2523-42C2-A4C3-0B3EFA867325}" srcOrd="1" destOrd="0" presId="urn:microsoft.com/office/officeart/2009/3/layout/CircleRelationship"/>
    <dgm:cxn modelId="{F894B87A-76FF-4F30-BAC9-68314459A033}" type="presParOf" srcId="{6E7C3298-6847-40D5-B90B-B1E991FFFAD9}" destId="{25C47704-7CE5-41DE-8199-AD20A9348264}" srcOrd="2" destOrd="0" presId="urn:microsoft.com/office/officeart/2009/3/layout/CircleRelationship"/>
    <dgm:cxn modelId="{32A91CA6-5C1D-42F7-95CE-7DADB801D862}" type="presParOf" srcId="{6E7C3298-6847-40D5-B90B-B1E991FFFAD9}" destId="{A794A34E-4952-435D-B25E-BFD3C6990522}" srcOrd="3" destOrd="0" presId="urn:microsoft.com/office/officeart/2009/3/layout/CircleRelationship"/>
    <dgm:cxn modelId="{DB681684-3C41-4680-AB25-E085CDC1740D}" type="presParOf" srcId="{6E7C3298-6847-40D5-B90B-B1E991FFFAD9}" destId="{1C37EAE3-C541-45B0-889D-6C2216CB4F46}" srcOrd="4" destOrd="0" presId="urn:microsoft.com/office/officeart/2009/3/layout/CircleRelationship"/>
    <dgm:cxn modelId="{8B2B6570-1F47-49EB-B14A-3E9E3A9D4B55}" type="presParOf" srcId="{6E7C3298-6847-40D5-B90B-B1E991FFFAD9}" destId="{1E93AD1B-F707-4281-88AC-07005F9FC400}" srcOrd="5" destOrd="0" presId="urn:microsoft.com/office/officeart/2009/3/layout/CircleRelationship"/>
    <dgm:cxn modelId="{C0A2B931-7F7F-4571-B797-A1C2C7C86CA0}" type="presParOf" srcId="{6E7C3298-6847-40D5-B90B-B1E991FFFAD9}" destId="{12515218-85AC-4902-8B17-A630E7D726DB}" srcOrd="6" destOrd="0" presId="urn:microsoft.com/office/officeart/2009/3/layout/CircleRelationship"/>
    <dgm:cxn modelId="{53CC2FA3-F651-4391-AAF3-C1D20556F177}" type="presParOf" srcId="{6E7C3298-6847-40D5-B90B-B1E991FFFAD9}" destId="{692E726F-F9FB-4FFC-952D-082DC258C80D}" srcOrd="7" destOrd="0" presId="urn:microsoft.com/office/officeart/2009/3/layout/CircleRelationship"/>
    <dgm:cxn modelId="{1458F3D6-5CCD-49E6-81A1-4134AD01486E}" type="presParOf" srcId="{692E726F-F9FB-4FFC-952D-082DC258C80D}" destId="{05CF746A-BDFA-4B19-BD36-A306E9C9652B}" srcOrd="0" destOrd="0" presId="urn:microsoft.com/office/officeart/2009/3/layout/CircleRelationship"/>
    <dgm:cxn modelId="{C09242AF-9F7E-4505-9CB5-D056B5F66FE6}" type="presParOf" srcId="{6E7C3298-6847-40D5-B90B-B1E991FFFAD9}" destId="{60CCC842-B186-4258-AFAE-75B12AF0FFD9}" srcOrd="8" destOrd="0" presId="urn:microsoft.com/office/officeart/2009/3/layout/CircleRelationship"/>
    <dgm:cxn modelId="{7FFFF2E2-0456-4F83-97CD-8A8C572FF947}" type="presParOf" srcId="{60CCC842-B186-4258-AFAE-75B12AF0FFD9}" destId="{626F7BE9-8E47-44B1-8F14-1982906024CF}" srcOrd="0" destOrd="0" presId="urn:microsoft.com/office/officeart/2009/3/layout/CircleRelationship"/>
    <dgm:cxn modelId="{3AF40C38-1784-482C-9170-346FDCC453B6}" type="presParOf" srcId="{6E7C3298-6847-40D5-B90B-B1E991FFFAD9}" destId="{D09D2F53-9BFC-4419-909F-99411842165C}" srcOrd="9" destOrd="0" presId="urn:microsoft.com/office/officeart/2009/3/layout/CircleRelationship"/>
    <dgm:cxn modelId="{251068F3-5F92-4FA7-A5CE-7AFDA4AFA2C4}" type="presParOf" srcId="{6E7C3298-6847-40D5-B90B-B1E991FFFAD9}" destId="{09B6D86B-0414-486E-B9FC-75B78733AC7C}" srcOrd="10" destOrd="0" presId="urn:microsoft.com/office/officeart/2009/3/layout/CircleRelationship"/>
    <dgm:cxn modelId="{8FED83D9-CB9B-4BA9-9B6B-BA07238D37BA}" type="presParOf" srcId="{09B6D86B-0414-486E-B9FC-75B78733AC7C}" destId="{840DB5B0-0FE0-49EE-9912-2A4B4C0BE8B9}" srcOrd="0" destOrd="0" presId="urn:microsoft.com/office/officeart/2009/3/layout/CircleRelationship"/>
    <dgm:cxn modelId="{9A1CCDE0-62E1-4551-9E66-094DA7DF2E14}" type="presParOf" srcId="{6E7C3298-6847-40D5-B90B-B1E991FFFAD9}" destId="{C0FEEEDD-F5AE-4E33-920A-331228C4E9D2}" srcOrd="11" destOrd="0" presId="urn:microsoft.com/office/officeart/2009/3/layout/CircleRelationship"/>
    <dgm:cxn modelId="{AA855A28-6B8B-4D62-AECC-B730F129DD4F}" type="presParOf" srcId="{C0FEEEDD-F5AE-4E33-920A-331228C4E9D2}" destId="{FF056722-E38C-4C68-AFA1-9FA9358CC8CE}" srcOrd="0" destOrd="0" presId="urn:microsoft.com/office/officeart/2009/3/layout/CircleRelationship"/>
    <dgm:cxn modelId="{560B8BE2-58F8-4553-858B-E863F36544E2}" type="presParOf" srcId="{6E7C3298-6847-40D5-B90B-B1E991FFFAD9}" destId="{87510364-81A4-41FB-AB25-3E3354F9CC6B}" srcOrd="12" destOrd="0" presId="urn:microsoft.com/office/officeart/2009/3/layout/CircleRelationship"/>
    <dgm:cxn modelId="{C00C46D3-8045-4978-BC97-9F7A96E30102}" type="presParOf" srcId="{87510364-81A4-41FB-AB25-3E3354F9CC6B}" destId="{59D9F6F5-D0B7-4C63-B917-F6CFF22AC7C5}" srcOrd="0" destOrd="0" presId="urn:microsoft.com/office/officeart/2009/3/layout/CircleRelationship"/>
    <dgm:cxn modelId="{5E675C45-1966-4FAD-B712-9416EA6EF0E7}" type="presParOf" srcId="{6E7C3298-6847-40D5-B90B-B1E991FFFAD9}" destId="{5620B50C-01F6-4058-BD4B-36BA2D2FAE3A}" srcOrd="13" destOrd="0" presId="urn:microsoft.com/office/officeart/2009/3/layout/CircleRelationship"/>
    <dgm:cxn modelId="{C36BADAD-B825-4B65-A6D8-39FD105BBB62}" type="presParOf" srcId="{6E7C3298-6847-40D5-B90B-B1E991FFFAD9}" destId="{1FDC8F25-58DB-46A1-9AEA-01C8F5944C09}" srcOrd="14" destOrd="0" presId="urn:microsoft.com/office/officeart/2009/3/layout/CircleRelationship"/>
    <dgm:cxn modelId="{1679704E-D72C-4ABB-9433-0D2F8C45A6F7}" type="presParOf" srcId="{1FDC8F25-58DB-46A1-9AEA-01C8F5944C09}" destId="{6CEAB045-2270-4847-9B7C-40544554F60D}" srcOrd="0" destOrd="0" presId="urn:microsoft.com/office/officeart/2009/3/layout/CircleRelationship"/>
    <dgm:cxn modelId="{B50EDB59-3942-41DB-982B-D97B0149CDD9}" type="presParOf" srcId="{6E7C3298-6847-40D5-B90B-B1E991FFFAD9}" destId="{D338CB1B-3C65-42D4-B42D-F162CA0E60B2}" srcOrd="15" destOrd="0" presId="urn:microsoft.com/office/officeart/2009/3/layout/CircleRelationship"/>
    <dgm:cxn modelId="{E3FCCD7D-BBE1-4C23-83E7-29B7E57BE637}" type="presParOf" srcId="{6E7C3298-6847-40D5-B90B-B1E991FFFAD9}" destId="{BD7B84DA-992C-4D01-A2DC-4E0966D4EC00}" srcOrd="16" destOrd="0" presId="urn:microsoft.com/office/officeart/2009/3/layout/CircleRelationship"/>
    <dgm:cxn modelId="{00F6D36C-CA0B-4A02-AEF6-3C9E734A3CDC}" type="presParOf" srcId="{BD7B84DA-992C-4D01-A2DC-4E0966D4EC00}" destId="{DCEF4C6C-9AA1-457A-B7D1-FE3C034B89CE}" srcOrd="0" destOrd="0" presId="urn:microsoft.com/office/officeart/2009/3/layout/CircleRelationship"/>
    <dgm:cxn modelId="{A26DF06D-1038-4320-8B1A-C256736A0C2D}" type="presParOf" srcId="{6E7C3298-6847-40D5-B90B-B1E991FFFAD9}" destId="{9C4E909F-7C96-485F-941C-168345FA6AF9}" srcOrd="17" destOrd="0" presId="urn:microsoft.com/office/officeart/2009/3/layout/CircleRelationship"/>
    <dgm:cxn modelId="{630FF32E-5B4A-4DD8-A660-A46683A1D9A7}" type="presParOf" srcId="{6E7C3298-6847-40D5-B90B-B1E991FFFAD9}" destId="{FFB7BAD9-EA86-4784-86DF-B4B63FA6E89C}" srcOrd="18" destOrd="0" presId="urn:microsoft.com/office/officeart/2009/3/layout/CircleRelationship"/>
    <dgm:cxn modelId="{A0A0CEE7-C9FE-4EBA-A69E-042CE21A7B52}" type="presParOf" srcId="{FFB7BAD9-EA86-4784-86DF-B4B63FA6E89C}" destId="{74D787EB-36A2-43C3-86B0-926539E64754}" srcOrd="0" destOrd="0" presId="urn:microsoft.com/office/officeart/2009/3/layout/CircleRelationship"/>
    <dgm:cxn modelId="{41DEEA62-0B49-407F-8EDB-EB12B3354FFF}" type="presParOf" srcId="{6E7C3298-6847-40D5-B90B-B1E991FFFAD9}" destId="{E93A7785-8FCF-4F75-A7F5-64DAA108D1BA}" srcOrd="19" destOrd="0" presId="urn:microsoft.com/office/officeart/2009/3/layout/CircleRelationship"/>
    <dgm:cxn modelId="{6DCD4716-EB70-48C1-9ED4-3493C94E29E1}" type="presParOf" srcId="{E93A7785-8FCF-4F75-A7F5-64DAA108D1BA}" destId="{A738FC52-735F-46E0-BA50-886868386F11}"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988C07A-AEF9-49B3-83E9-5FFED0CF4A65}">
      <dsp:nvSpPr>
        <dsp:cNvPr id="0" name=""/>
        <dsp:cNvSpPr/>
      </dsp:nvSpPr>
      <dsp:spPr>
        <a:xfrm>
          <a:off x="1536266" y="863101"/>
          <a:ext cx="2532293" cy="2532728"/>
        </a:xfrm>
        <a:prstGeom prst="ellipse">
          <a:avLst/>
        </a:prstGeom>
        <a:solidFill>
          <a:srgbClr val="269FD3"/>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微软雅黑" panose="020B0503020204020204" pitchFamily="34" charset="-122"/>
              <a:ea typeface="微软雅黑" panose="020B0503020204020204" pitchFamily="34" charset="-122"/>
            </a:rPr>
            <a:t>量子点特性</a:t>
          </a:r>
          <a:endParaRPr lang="zh-CN" altLang="en-US" sz="3600" b="1" kern="1200" dirty="0">
            <a:latin typeface="微软雅黑" panose="020B0503020204020204" pitchFamily="34" charset="-122"/>
            <a:ea typeface="微软雅黑" panose="020B0503020204020204" pitchFamily="34" charset="-122"/>
          </a:endParaRPr>
        </a:p>
      </dsp:txBody>
      <dsp:txXfrm>
        <a:off x="1536266" y="863101"/>
        <a:ext cx="2532293" cy="2532728"/>
      </dsp:txXfrm>
    </dsp:sp>
    <dsp:sp modelId="{443C4D03-2523-42C2-A4C3-0B3EFA867325}">
      <dsp:nvSpPr>
        <dsp:cNvPr id="0" name=""/>
        <dsp:cNvSpPr/>
      </dsp:nvSpPr>
      <dsp:spPr>
        <a:xfrm>
          <a:off x="2314914" y="3207549"/>
          <a:ext cx="204141" cy="204120"/>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5C47704-7CE5-41DE-8199-AD20A9348264}">
      <dsp:nvSpPr>
        <dsp:cNvPr id="0" name=""/>
        <dsp:cNvSpPr/>
      </dsp:nvSpPr>
      <dsp:spPr>
        <a:xfrm>
          <a:off x="4127163" y="2295896"/>
          <a:ext cx="204141" cy="204120"/>
        </a:xfrm>
        <a:prstGeom prst="ellipse">
          <a:avLst/>
        </a:prstGeom>
        <a:gradFill rotWithShape="0">
          <a:gsLst>
            <a:gs pos="0">
              <a:schemeClr val="accent5">
                <a:hueOff val="-630609"/>
                <a:satOff val="957"/>
                <a:lumOff val="-1677"/>
                <a:alphaOff val="0"/>
                <a:shade val="51000"/>
                <a:satMod val="130000"/>
              </a:schemeClr>
            </a:gs>
            <a:gs pos="80000">
              <a:schemeClr val="accent5">
                <a:hueOff val="-630609"/>
                <a:satOff val="957"/>
                <a:lumOff val="-1677"/>
                <a:alphaOff val="0"/>
                <a:shade val="93000"/>
                <a:satMod val="130000"/>
              </a:schemeClr>
            </a:gs>
            <a:gs pos="100000">
              <a:schemeClr val="accent5">
                <a:hueOff val="-630609"/>
                <a:satOff val="957"/>
                <a:lumOff val="-167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794A34E-4952-435D-B25E-BFD3C6990522}">
      <dsp:nvSpPr>
        <dsp:cNvPr id="0" name=""/>
        <dsp:cNvSpPr/>
      </dsp:nvSpPr>
      <dsp:spPr>
        <a:xfrm>
          <a:off x="3830912" y="3268042"/>
          <a:ext cx="281539" cy="281967"/>
        </a:xfrm>
        <a:prstGeom prst="ellipse">
          <a:avLst/>
        </a:prstGeom>
        <a:gradFill rotWithShape="0">
          <a:gsLst>
            <a:gs pos="0">
              <a:schemeClr val="accent5">
                <a:hueOff val="-1261217"/>
                <a:satOff val="1915"/>
                <a:lumOff val="-3355"/>
                <a:alphaOff val="0"/>
                <a:shade val="51000"/>
                <a:satMod val="130000"/>
              </a:schemeClr>
            </a:gs>
            <a:gs pos="80000">
              <a:schemeClr val="accent5">
                <a:hueOff val="-1261217"/>
                <a:satOff val="1915"/>
                <a:lumOff val="-3355"/>
                <a:alphaOff val="0"/>
                <a:shade val="93000"/>
                <a:satMod val="130000"/>
              </a:schemeClr>
            </a:gs>
            <a:gs pos="100000">
              <a:schemeClr val="accent5">
                <a:hueOff val="-1261217"/>
                <a:satOff val="1915"/>
                <a:lumOff val="-335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1C37EAE3-C541-45B0-889D-6C2216CB4F46}">
      <dsp:nvSpPr>
        <dsp:cNvPr id="0" name=""/>
        <dsp:cNvSpPr/>
      </dsp:nvSpPr>
      <dsp:spPr>
        <a:xfrm>
          <a:off x="2372053" y="1147784"/>
          <a:ext cx="204141" cy="204120"/>
        </a:xfrm>
        <a:prstGeom prst="ellipse">
          <a:avLst/>
        </a:prstGeom>
        <a:gradFill rotWithShape="0">
          <a:gsLst>
            <a:gs pos="0">
              <a:schemeClr val="accent5">
                <a:hueOff val="-1891826"/>
                <a:satOff val="2872"/>
                <a:lumOff val="-5032"/>
                <a:alphaOff val="0"/>
                <a:shade val="51000"/>
                <a:satMod val="130000"/>
              </a:schemeClr>
            </a:gs>
            <a:gs pos="80000">
              <a:schemeClr val="accent5">
                <a:hueOff val="-1891826"/>
                <a:satOff val="2872"/>
                <a:lumOff val="-5032"/>
                <a:alphaOff val="0"/>
                <a:shade val="93000"/>
                <a:satMod val="130000"/>
              </a:schemeClr>
            </a:gs>
            <a:gs pos="100000">
              <a:schemeClr val="accent5">
                <a:hueOff val="-1891826"/>
                <a:satOff val="2872"/>
                <a:lumOff val="-503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1E93AD1B-F707-4281-88AC-07005F9FC400}">
      <dsp:nvSpPr>
        <dsp:cNvPr id="0" name=""/>
        <dsp:cNvSpPr/>
      </dsp:nvSpPr>
      <dsp:spPr>
        <a:xfrm>
          <a:off x="1729499" y="2315935"/>
          <a:ext cx="204141" cy="204120"/>
        </a:xfrm>
        <a:prstGeom prst="ellipse">
          <a:avLst/>
        </a:prstGeom>
        <a:gradFill rotWithShape="0">
          <a:gsLst>
            <a:gs pos="0">
              <a:schemeClr val="accent5">
                <a:hueOff val="-2522434"/>
                <a:satOff val="3830"/>
                <a:lumOff val="-6710"/>
                <a:alphaOff val="0"/>
                <a:shade val="51000"/>
                <a:satMod val="130000"/>
              </a:schemeClr>
            </a:gs>
            <a:gs pos="80000">
              <a:schemeClr val="accent5">
                <a:hueOff val="-2522434"/>
                <a:satOff val="3830"/>
                <a:lumOff val="-6710"/>
                <a:alphaOff val="0"/>
                <a:shade val="93000"/>
                <a:satMod val="130000"/>
              </a:schemeClr>
            </a:gs>
            <a:gs pos="100000">
              <a:schemeClr val="accent5">
                <a:hueOff val="-2522434"/>
                <a:satOff val="3830"/>
                <a:lumOff val="-671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12515218-85AC-4902-8B17-A630E7D726DB}">
      <dsp:nvSpPr>
        <dsp:cNvPr id="0" name=""/>
        <dsp:cNvSpPr/>
      </dsp:nvSpPr>
      <dsp:spPr>
        <a:xfrm>
          <a:off x="604136" y="1180725"/>
          <a:ext cx="1050222" cy="1029656"/>
        </a:xfrm>
        <a:prstGeom prst="ellipse">
          <a:avLst/>
        </a:prstGeom>
        <a:gradFill rotWithShape="0">
          <a:gsLst>
            <a:gs pos="0">
              <a:schemeClr val="accent5">
                <a:hueOff val="-3153043"/>
                <a:satOff val="4787"/>
                <a:lumOff val="-8388"/>
                <a:alphaOff val="0"/>
                <a:shade val="51000"/>
                <a:satMod val="130000"/>
              </a:schemeClr>
            </a:gs>
            <a:gs pos="80000">
              <a:schemeClr val="accent5">
                <a:hueOff val="-3153043"/>
                <a:satOff val="4787"/>
                <a:lumOff val="-8388"/>
                <a:alphaOff val="0"/>
                <a:shade val="93000"/>
                <a:satMod val="130000"/>
              </a:schemeClr>
            </a:gs>
            <a:gs pos="100000">
              <a:schemeClr val="accent5">
                <a:hueOff val="-3153043"/>
                <a:satOff val="4787"/>
                <a:lumOff val="-838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latin typeface="微软雅黑" panose="020B0503020204020204" pitchFamily="34" charset="-122"/>
              <a:ea typeface="微软雅黑" panose="020B0503020204020204" pitchFamily="34" charset="-122"/>
            </a:rPr>
            <a:t>荧光强度高</a:t>
          </a:r>
          <a:endParaRPr lang="en-US" altLang="zh-CN" sz="1400" b="1" kern="1200" dirty="0" smtClean="0">
            <a:effectLst/>
            <a:latin typeface="微软雅黑" panose="020B0503020204020204" pitchFamily="34" charset="-122"/>
            <a:ea typeface="微软雅黑" panose="020B0503020204020204" pitchFamily="34" charset="-122"/>
          </a:endParaRPr>
        </a:p>
      </dsp:txBody>
      <dsp:txXfrm>
        <a:off x="604136" y="1180725"/>
        <a:ext cx="1050222" cy="1029656"/>
      </dsp:txXfrm>
    </dsp:sp>
    <dsp:sp modelId="{05CF746A-BDFA-4B19-BD36-A306E9C9652B}">
      <dsp:nvSpPr>
        <dsp:cNvPr id="0" name=""/>
        <dsp:cNvSpPr/>
      </dsp:nvSpPr>
      <dsp:spPr>
        <a:xfrm>
          <a:off x="2696706" y="1156836"/>
          <a:ext cx="281539" cy="281967"/>
        </a:xfrm>
        <a:prstGeom prst="ellipse">
          <a:avLst/>
        </a:prstGeom>
        <a:gradFill rotWithShape="0">
          <a:gsLst>
            <a:gs pos="0">
              <a:schemeClr val="accent5">
                <a:hueOff val="-3783652"/>
                <a:satOff val="5744"/>
                <a:lumOff val="-10065"/>
                <a:alphaOff val="0"/>
                <a:shade val="51000"/>
                <a:satMod val="130000"/>
              </a:schemeClr>
            </a:gs>
            <a:gs pos="80000">
              <a:schemeClr val="accent5">
                <a:hueOff val="-3783652"/>
                <a:satOff val="5744"/>
                <a:lumOff val="-10065"/>
                <a:alphaOff val="0"/>
                <a:shade val="93000"/>
                <a:satMod val="130000"/>
              </a:schemeClr>
            </a:gs>
            <a:gs pos="100000">
              <a:schemeClr val="accent5">
                <a:hueOff val="-3783652"/>
                <a:satOff val="5744"/>
                <a:lumOff val="-100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626F7BE9-8E47-44B1-8F14-1982906024CF}">
      <dsp:nvSpPr>
        <dsp:cNvPr id="0" name=""/>
        <dsp:cNvSpPr/>
      </dsp:nvSpPr>
      <dsp:spPr>
        <a:xfrm>
          <a:off x="841768" y="2651309"/>
          <a:ext cx="509055" cy="509170"/>
        </a:xfrm>
        <a:prstGeom prst="ellipse">
          <a:avLst/>
        </a:prstGeom>
        <a:gradFill rotWithShape="0">
          <a:gsLst>
            <a:gs pos="0">
              <a:schemeClr val="accent5">
                <a:hueOff val="-4414260"/>
                <a:satOff val="6702"/>
                <a:lumOff val="-11742"/>
                <a:alphaOff val="0"/>
                <a:shade val="51000"/>
                <a:satMod val="130000"/>
              </a:schemeClr>
            </a:gs>
            <a:gs pos="80000">
              <a:schemeClr val="accent5">
                <a:hueOff val="-4414260"/>
                <a:satOff val="6702"/>
                <a:lumOff val="-11742"/>
                <a:alphaOff val="0"/>
                <a:shade val="93000"/>
                <a:satMod val="130000"/>
              </a:schemeClr>
            </a:gs>
            <a:gs pos="100000">
              <a:schemeClr val="accent5">
                <a:hueOff val="-4414260"/>
                <a:satOff val="6702"/>
                <a:lumOff val="-1174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09D2F53-9BFC-4419-909F-99411842165C}">
      <dsp:nvSpPr>
        <dsp:cNvPr id="0" name=""/>
        <dsp:cNvSpPr/>
      </dsp:nvSpPr>
      <dsp:spPr>
        <a:xfrm>
          <a:off x="4590057" y="1058011"/>
          <a:ext cx="1029539" cy="1029656"/>
        </a:xfrm>
        <a:prstGeom prst="ellipse">
          <a:avLst/>
        </a:prstGeom>
        <a:gradFill rotWithShape="0">
          <a:gsLst>
            <a:gs pos="0">
              <a:schemeClr val="accent5">
                <a:hueOff val="-5044869"/>
                <a:satOff val="7659"/>
                <a:lumOff val="-13420"/>
                <a:alphaOff val="0"/>
                <a:shade val="51000"/>
                <a:satMod val="130000"/>
              </a:schemeClr>
            </a:gs>
            <a:gs pos="80000">
              <a:schemeClr val="accent5">
                <a:hueOff val="-5044869"/>
                <a:satOff val="7659"/>
                <a:lumOff val="-13420"/>
                <a:alphaOff val="0"/>
                <a:shade val="93000"/>
                <a:satMod val="130000"/>
              </a:schemeClr>
            </a:gs>
            <a:gs pos="100000">
              <a:schemeClr val="accent5">
                <a:hueOff val="-5044869"/>
                <a:satOff val="7659"/>
                <a:lumOff val="-1342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latin typeface="微软雅黑" panose="020B0503020204020204" pitchFamily="34" charset="-122"/>
              <a:ea typeface="微软雅黑" panose="020B0503020204020204" pitchFamily="34" charset="-122"/>
            </a:rPr>
            <a:t>光稳定性好</a:t>
          </a:r>
          <a:endParaRPr lang="zh-CN" altLang="en-US" sz="1400" b="1" kern="1200" dirty="0">
            <a:effectLst/>
            <a:latin typeface="微软雅黑" panose="020B0503020204020204" pitchFamily="34" charset="-122"/>
            <a:ea typeface="微软雅黑" panose="020B0503020204020204" pitchFamily="34" charset="-122"/>
          </a:endParaRPr>
        </a:p>
      </dsp:txBody>
      <dsp:txXfrm>
        <a:off x="4590057" y="1058011"/>
        <a:ext cx="1029539" cy="1029656"/>
      </dsp:txXfrm>
    </dsp:sp>
    <dsp:sp modelId="{840DB5B0-0FE0-49EE-9912-2A4B4C0BE8B9}">
      <dsp:nvSpPr>
        <dsp:cNvPr id="0" name=""/>
        <dsp:cNvSpPr/>
      </dsp:nvSpPr>
      <dsp:spPr>
        <a:xfrm>
          <a:off x="3869092" y="1546521"/>
          <a:ext cx="281539" cy="281967"/>
        </a:xfrm>
        <a:prstGeom prst="ellipse">
          <a:avLst/>
        </a:prstGeom>
        <a:gradFill rotWithShape="0">
          <a:gsLst>
            <a:gs pos="0">
              <a:schemeClr val="accent5">
                <a:hueOff val="-5675477"/>
                <a:satOff val="8616"/>
                <a:lumOff val="-15097"/>
                <a:alphaOff val="0"/>
                <a:shade val="51000"/>
                <a:satMod val="130000"/>
              </a:schemeClr>
            </a:gs>
            <a:gs pos="80000">
              <a:schemeClr val="accent5">
                <a:hueOff val="-5675477"/>
                <a:satOff val="8616"/>
                <a:lumOff val="-15097"/>
                <a:alphaOff val="0"/>
                <a:shade val="93000"/>
                <a:satMod val="130000"/>
              </a:schemeClr>
            </a:gs>
            <a:gs pos="100000">
              <a:schemeClr val="accent5">
                <a:hueOff val="-5675477"/>
                <a:satOff val="8616"/>
                <a:lumOff val="-1509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FF056722-E38C-4C68-AFA1-9FA9358CC8CE}">
      <dsp:nvSpPr>
        <dsp:cNvPr id="0" name=""/>
        <dsp:cNvSpPr/>
      </dsp:nvSpPr>
      <dsp:spPr>
        <a:xfrm>
          <a:off x="648015" y="3257335"/>
          <a:ext cx="204141" cy="204120"/>
        </a:xfrm>
        <a:prstGeom prst="ellipse">
          <a:avLst/>
        </a:prstGeom>
        <a:gradFill rotWithShape="0">
          <a:gsLst>
            <a:gs pos="0">
              <a:schemeClr val="accent5">
                <a:hueOff val="-6306086"/>
                <a:satOff val="9574"/>
                <a:lumOff val="-16775"/>
                <a:alphaOff val="0"/>
                <a:shade val="51000"/>
                <a:satMod val="130000"/>
              </a:schemeClr>
            </a:gs>
            <a:gs pos="80000">
              <a:schemeClr val="accent5">
                <a:hueOff val="-6306086"/>
                <a:satOff val="9574"/>
                <a:lumOff val="-16775"/>
                <a:alphaOff val="0"/>
                <a:shade val="93000"/>
                <a:satMod val="130000"/>
              </a:schemeClr>
            </a:gs>
            <a:gs pos="100000">
              <a:schemeClr val="accent5">
                <a:hueOff val="-6306086"/>
                <a:satOff val="9574"/>
                <a:lumOff val="-1677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59D9F6F5-D0B7-4C63-B917-F6CFF22AC7C5}">
      <dsp:nvSpPr>
        <dsp:cNvPr id="0" name=""/>
        <dsp:cNvSpPr/>
      </dsp:nvSpPr>
      <dsp:spPr>
        <a:xfrm>
          <a:off x="2682161" y="2966768"/>
          <a:ext cx="204141" cy="204120"/>
        </a:xfrm>
        <a:prstGeom prst="ellipse">
          <a:avLst/>
        </a:prstGeom>
        <a:gradFill rotWithShape="0">
          <a:gsLst>
            <a:gs pos="0">
              <a:schemeClr val="accent5">
                <a:hueOff val="-6936694"/>
                <a:satOff val="10531"/>
                <a:lumOff val="-18452"/>
                <a:alphaOff val="0"/>
                <a:shade val="51000"/>
                <a:satMod val="130000"/>
              </a:schemeClr>
            </a:gs>
            <a:gs pos="80000">
              <a:schemeClr val="accent5">
                <a:hueOff val="-6936694"/>
                <a:satOff val="10531"/>
                <a:lumOff val="-18452"/>
                <a:alphaOff val="0"/>
                <a:shade val="93000"/>
                <a:satMod val="130000"/>
              </a:schemeClr>
            </a:gs>
            <a:gs pos="100000">
              <a:schemeClr val="accent5">
                <a:hueOff val="-6936694"/>
                <a:satOff val="10531"/>
                <a:lumOff val="-1845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5620B50C-01F6-4058-BD4B-36BA2D2FAE3A}">
      <dsp:nvSpPr>
        <dsp:cNvPr id="0" name=""/>
        <dsp:cNvSpPr/>
      </dsp:nvSpPr>
      <dsp:spPr>
        <a:xfrm>
          <a:off x="4366237" y="3032205"/>
          <a:ext cx="1163688" cy="1142156"/>
        </a:xfrm>
        <a:prstGeom prst="ellipse">
          <a:avLst/>
        </a:prstGeom>
        <a:gradFill rotWithShape="0">
          <a:gsLst>
            <a:gs pos="0">
              <a:schemeClr val="accent5">
                <a:hueOff val="-7567303"/>
                <a:satOff val="11489"/>
                <a:lumOff val="-20130"/>
                <a:alphaOff val="0"/>
                <a:shade val="51000"/>
                <a:satMod val="130000"/>
              </a:schemeClr>
            </a:gs>
            <a:gs pos="80000">
              <a:schemeClr val="accent5">
                <a:hueOff val="-7567303"/>
                <a:satOff val="11489"/>
                <a:lumOff val="-20130"/>
                <a:alphaOff val="0"/>
                <a:shade val="93000"/>
                <a:satMod val="130000"/>
              </a:schemeClr>
            </a:gs>
            <a:gs pos="100000">
              <a:schemeClr val="accent5">
                <a:hueOff val="-7567303"/>
                <a:satOff val="11489"/>
                <a:lumOff val="-201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u="none" kern="1200" dirty="0" smtClean="0">
              <a:effectLst/>
              <a:latin typeface="微软雅黑" panose="020B0503020204020204" pitchFamily="34" charset="-122"/>
              <a:ea typeface="微软雅黑" panose="020B0503020204020204" pitchFamily="34" charset="-122"/>
            </a:rPr>
            <a:t>激发谱宽发射谱窄</a:t>
          </a:r>
          <a:endParaRPr lang="zh-CN" altLang="en-US" sz="1400" b="1" u="none" kern="1200" dirty="0">
            <a:effectLst/>
            <a:latin typeface="微软雅黑" panose="020B0503020204020204" pitchFamily="34" charset="-122"/>
            <a:ea typeface="微软雅黑" panose="020B0503020204020204" pitchFamily="34" charset="-122"/>
          </a:endParaRPr>
        </a:p>
      </dsp:txBody>
      <dsp:txXfrm>
        <a:off x="4366237" y="3032205"/>
        <a:ext cx="1163688" cy="1142156"/>
      </dsp:txXfrm>
    </dsp:sp>
    <dsp:sp modelId="{6CEAB045-2270-4847-9B7C-40544554F60D}">
      <dsp:nvSpPr>
        <dsp:cNvPr id="0" name=""/>
        <dsp:cNvSpPr/>
      </dsp:nvSpPr>
      <dsp:spPr>
        <a:xfrm>
          <a:off x="4522554" y="2579346"/>
          <a:ext cx="204141" cy="204120"/>
        </a:xfrm>
        <a:prstGeom prst="ellipse">
          <a:avLst/>
        </a:prstGeom>
        <a:gradFill rotWithShape="0">
          <a:gsLst>
            <a:gs pos="0">
              <a:schemeClr val="accent5">
                <a:hueOff val="-8197911"/>
                <a:satOff val="12446"/>
                <a:lumOff val="-21807"/>
                <a:alphaOff val="0"/>
                <a:shade val="51000"/>
                <a:satMod val="130000"/>
              </a:schemeClr>
            </a:gs>
            <a:gs pos="80000">
              <a:schemeClr val="accent5">
                <a:hueOff val="-8197911"/>
                <a:satOff val="12446"/>
                <a:lumOff val="-21807"/>
                <a:alphaOff val="0"/>
                <a:shade val="93000"/>
                <a:satMod val="130000"/>
              </a:schemeClr>
            </a:gs>
            <a:gs pos="100000">
              <a:schemeClr val="accent5">
                <a:hueOff val="-8197911"/>
                <a:satOff val="12446"/>
                <a:lumOff val="-2180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338CB1B-3C65-42D4-B42D-F162CA0E60B2}">
      <dsp:nvSpPr>
        <dsp:cNvPr id="0" name=""/>
        <dsp:cNvSpPr/>
      </dsp:nvSpPr>
      <dsp:spPr>
        <a:xfrm>
          <a:off x="1838622" y="3496306"/>
          <a:ext cx="1029539" cy="1029656"/>
        </a:xfrm>
        <a:prstGeom prst="ellipse">
          <a:avLst/>
        </a:prstGeom>
        <a:gradFill rotWithShape="0">
          <a:gsLst>
            <a:gs pos="0">
              <a:schemeClr val="accent5">
                <a:hueOff val="-8828520"/>
                <a:satOff val="13403"/>
                <a:lumOff val="-23485"/>
                <a:alphaOff val="0"/>
                <a:shade val="51000"/>
                <a:satMod val="130000"/>
              </a:schemeClr>
            </a:gs>
            <a:gs pos="80000">
              <a:schemeClr val="accent5">
                <a:hueOff val="-8828520"/>
                <a:satOff val="13403"/>
                <a:lumOff val="-23485"/>
                <a:alphaOff val="0"/>
                <a:shade val="93000"/>
                <a:satMod val="130000"/>
              </a:schemeClr>
            </a:gs>
            <a:gs pos="100000">
              <a:schemeClr val="accent5">
                <a:hueOff val="-8828520"/>
                <a:satOff val="13403"/>
                <a:lumOff val="-2348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effectLst/>
              <a:latin typeface="微软雅黑" panose="020B0503020204020204" pitchFamily="34" charset="-122"/>
              <a:ea typeface="微软雅黑" panose="020B0503020204020204" pitchFamily="34" charset="-122"/>
            </a:rPr>
            <a:t>荧光寿命长</a:t>
          </a:r>
          <a:endParaRPr lang="zh-CN" altLang="en-US" sz="1400" b="1" u="none" kern="1200" dirty="0">
            <a:effectLst/>
            <a:latin typeface="微软雅黑" panose="020B0503020204020204" pitchFamily="34" charset="-122"/>
            <a:ea typeface="微软雅黑" panose="020B0503020204020204" pitchFamily="34" charset="-122"/>
          </a:endParaRPr>
        </a:p>
      </dsp:txBody>
      <dsp:txXfrm>
        <a:off x="1838622" y="3496306"/>
        <a:ext cx="1029539" cy="1029656"/>
      </dsp:txXfrm>
    </dsp:sp>
    <dsp:sp modelId="{DCEF4C6C-9AA1-457A-B7D1-FE3C034B89CE}">
      <dsp:nvSpPr>
        <dsp:cNvPr id="0" name=""/>
        <dsp:cNvSpPr/>
      </dsp:nvSpPr>
      <dsp:spPr>
        <a:xfrm>
          <a:off x="2777220" y="3461456"/>
          <a:ext cx="204141" cy="204120"/>
        </a:xfrm>
        <a:prstGeom prst="ellipse">
          <a:avLst/>
        </a:prstGeom>
        <a:gradFill rotWithShape="0">
          <a:gsLst>
            <a:gs pos="0">
              <a:schemeClr val="accent5">
                <a:hueOff val="-9459129"/>
                <a:satOff val="14361"/>
                <a:lumOff val="-25162"/>
                <a:alphaOff val="0"/>
                <a:shade val="51000"/>
                <a:satMod val="130000"/>
              </a:schemeClr>
            </a:gs>
            <a:gs pos="80000">
              <a:schemeClr val="accent5">
                <a:hueOff val="-9459129"/>
                <a:satOff val="14361"/>
                <a:lumOff val="-25162"/>
                <a:alphaOff val="0"/>
                <a:shade val="93000"/>
                <a:satMod val="130000"/>
              </a:schemeClr>
            </a:gs>
            <a:gs pos="100000">
              <a:schemeClr val="accent5">
                <a:hueOff val="-9459129"/>
                <a:satOff val="14361"/>
                <a:lumOff val="-2516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9C4E909F-7C96-485F-941C-168345FA6AF9}">
      <dsp:nvSpPr>
        <dsp:cNvPr id="0" name=""/>
        <dsp:cNvSpPr/>
      </dsp:nvSpPr>
      <dsp:spPr>
        <a:xfrm>
          <a:off x="2846729" y="0"/>
          <a:ext cx="1029539" cy="1029656"/>
        </a:xfrm>
        <a:prstGeom prst="ellipse">
          <a:avLst/>
        </a:prstGeom>
        <a:gradFill rotWithShape="0">
          <a:gsLst>
            <a:gs pos="0">
              <a:schemeClr val="accent5">
                <a:hueOff val="-10089738"/>
                <a:satOff val="15318"/>
                <a:lumOff val="-26840"/>
                <a:alphaOff val="0"/>
                <a:shade val="51000"/>
                <a:satMod val="130000"/>
              </a:schemeClr>
            </a:gs>
            <a:gs pos="80000">
              <a:schemeClr val="accent5">
                <a:hueOff val="-10089738"/>
                <a:satOff val="15318"/>
                <a:lumOff val="-26840"/>
                <a:alphaOff val="0"/>
                <a:shade val="93000"/>
                <a:satMod val="130000"/>
              </a:schemeClr>
            </a:gs>
            <a:gs pos="100000">
              <a:schemeClr val="accent5">
                <a:hueOff val="-10089738"/>
                <a:satOff val="15318"/>
                <a:lumOff val="-2684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u="none" kern="1200" dirty="0" smtClean="0">
              <a:effectLst/>
              <a:latin typeface="微软雅黑" panose="020B0503020204020204" pitchFamily="34" charset="-122"/>
              <a:ea typeface="微软雅黑" panose="020B0503020204020204" pitchFamily="34" charset="-122"/>
            </a:rPr>
            <a:t>生物相容</a:t>
          </a:r>
          <a:r>
            <a:rPr lang="zh-CN" altLang="en-US" sz="1400" b="1" u="none" kern="1200" dirty="0" smtClean="0">
              <a:latin typeface="微软雅黑" panose="020B0503020204020204" pitchFamily="34" charset="-122"/>
              <a:ea typeface="微软雅黑" panose="020B0503020204020204" pitchFamily="34" charset="-122"/>
            </a:rPr>
            <a:t>性好</a:t>
          </a:r>
          <a:endParaRPr lang="zh-CN" altLang="en-US" sz="1400" b="1" u="none" kern="1200" dirty="0">
            <a:latin typeface="微软雅黑" panose="020B0503020204020204" pitchFamily="34" charset="-122"/>
            <a:ea typeface="微软雅黑" panose="020B0503020204020204" pitchFamily="34" charset="-122"/>
          </a:endParaRPr>
        </a:p>
      </dsp:txBody>
      <dsp:txXfrm>
        <a:off x="2846729" y="0"/>
        <a:ext cx="1029539" cy="1029656"/>
      </dsp:txXfrm>
    </dsp:sp>
    <dsp:sp modelId="{74D787EB-36A2-43C3-86B0-926539E64754}">
      <dsp:nvSpPr>
        <dsp:cNvPr id="0" name=""/>
        <dsp:cNvSpPr/>
      </dsp:nvSpPr>
      <dsp:spPr>
        <a:xfrm>
          <a:off x="1570030" y="1116102"/>
          <a:ext cx="204141" cy="204120"/>
        </a:xfrm>
        <a:prstGeom prst="ellipse">
          <a:avLst/>
        </a:prstGeom>
        <a:gradFill rotWithShape="0">
          <a:gsLst>
            <a:gs pos="0">
              <a:schemeClr val="accent5">
                <a:hueOff val="-10720345"/>
                <a:satOff val="16276"/>
                <a:lumOff val="-28517"/>
                <a:alphaOff val="0"/>
                <a:shade val="51000"/>
                <a:satMod val="130000"/>
              </a:schemeClr>
            </a:gs>
            <a:gs pos="80000">
              <a:schemeClr val="accent5">
                <a:hueOff val="-10720345"/>
                <a:satOff val="16276"/>
                <a:lumOff val="-28517"/>
                <a:alphaOff val="0"/>
                <a:shade val="93000"/>
                <a:satMod val="130000"/>
              </a:schemeClr>
            </a:gs>
            <a:gs pos="100000">
              <a:schemeClr val="accent5">
                <a:hueOff val="-10720345"/>
                <a:satOff val="16276"/>
                <a:lumOff val="-2851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738FC52-735F-46E0-BA50-886868386F11}">
      <dsp:nvSpPr>
        <dsp:cNvPr id="0" name=""/>
        <dsp:cNvSpPr/>
      </dsp:nvSpPr>
      <dsp:spPr>
        <a:xfrm>
          <a:off x="3947009" y="253453"/>
          <a:ext cx="204141" cy="204120"/>
        </a:xfrm>
        <a:prstGeom prst="ellipse">
          <a:avLst/>
        </a:prstGeom>
        <a:gradFill rotWithShape="0">
          <a:gsLst>
            <a:gs pos="0">
              <a:schemeClr val="accent5">
                <a:hueOff val="-11350954"/>
                <a:satOff val="17233"/>
                <a:lumOff val="-30195"/>
                <a:alphaOff val="0"/>
                <a:shade val="51000"/>
                <a:satMod val="130000"/>
              </a:schemeClr>
            </a:gs>
            <a:gs pos="80000">
              <a:schemeClr val="accent5">
                <a:hueOff val="-11350954"/>
                <a:satOff val="17233"/>
                <a:lumOff val="-30195"/>
                <a:alphaOff val="0"/>
                <a:shade val="93000"/>
                <a:satMod val="130000"/>
              </a:schemeClr>
            </a:gs>
            <a:gs pos="100000">
              <a:schemeClr val="accent5">
                <a:hueOff val="-11350954"/>
                <a:satOff val="17233"/>
                <a:lumOff val="-301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8">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image" Target="../media/image1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en-US"/>
          </a:p>
        </p:txBody>
      </p:sp>
      <p:sp>
        <p:nvSpPr>
          <p:cNvPr id="15363"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a:defRPr/>
            </a:pPr>
            <a:fld id="{25733DD9-E3E8-409F-9F36-FB4C38A62493}" type="datetimeFigureOut">
              <a:rPr lang="zh-CN" altLang="en-US"/>
            </a:fld>
            <a:endParaRPr lang="zh-CN" altLang="en-US"/>
          </a:p>
        </p:txBody>
      </p:sp>
      <p:sp>
        <p:nvSpPr>
          <p:cNvPr id="53252" name="幻灯片图像占位符 3"/>
          <p:cNvSpPr>
            <a:spLocks noGrp="1" noRot="1" noChangeAspect="1" noChangeArrowheads="1"/>
          </p:cNvSpPr>
          <p:nvPr>
            <p:ph type="sldImg" idx="2"/>
          </p:nvPr>
        </p:nvSpPr>
        <p:spPr bwMode="auto">
          <a:xfrm>
            <a:off x="685800" y="1143000"/>
            <a:ext cx="5486400" cy="3086100"/>
          </a:xfrm>
          <a:prstGeom prst="rect">
            <a:avLst/>
          </a:prstGeom>
          <a:noFill/>
          <a:ln w="12700">
            <a:noFill/>
            <a:miter lim="800000"/>
          </a:ln>
        </p:spPr>
      </p:sp>
      <p:sp>
        <p:nvSpPr>
          <p:cNvPr id="15365"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5366"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en-US"/>
          </a:p>
        </p:txBody>
      </p:sp>
      <p:sp>
        <p:nvSpPr>
          <p:cNvPr id="15367"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pPr>
              <a:defRPr/>
            </a:pPr>
            <a:fld id="{A3A5E9E9-714D-40DC-A824-FB07202C41D5}"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228600" indent="-228600">
              <a:buFont typeface="Wingdings" panose="05000000000000000000" pitchFamily="2" charset="2"/>
              <a:buNone/>
            </a:pPr>
            <a:r>
              <a:rPr lang="zh-CN" altLang="en-US" b="1" dirty="0" smtClean="0">
                <a:solidFill>
                  <a:srgbClr val="0000CC"/>
                </a:solidFill>
                <a:latin typeface="华文楷体" panose="02010600040101010101" pitchFamily="2" charset="-122"/>
                <a:ea typeface="华文楷体" panose="02010600040101010101" pitchFamily="2" charset="-122"/>
              </a:rPr>
              <a:t>量子点（</a:t>
            </a:r>
            <a:r>
              <a:rPr lang="zh-CN" altLang="zh-CN" b="1" dirty="0" smtClean="0">
                <a:solidFill>
                  <a:srgbClr val="0000CC"/>
                </a:solidFill>
                <a:latin typeface="华文楷体" panose="02010600040101010101" pitchFamily="2" charset="-122"/>
                <a:ea typeface="华文楷体" panose="02010600040101010101" pitchFamily="2" charset="-122"/>
              </a:rPr>
              <a:t>QDs</a:t>
            </a:r>
            <a:r>
              <a:rPr lang="zh-CN" altLang="en-US" b="1" dirty="0" smtClean="0">
                <a:solidFill>
                  <a:srgbClr val="0000CC"/>
                </a:solidFill>
                <a:latin typeface="华文楷体" panose="02010600040101010101" pitchFamily="2" charset="-122"/>
                <a:ea typeface="华文楷体" panose="02010600040101010101" pitchFamily="2" charset="-122"/>
              </a:rPr>
              <a:t>）</a:t>
            </a:r>
            <a:r>
              <a:rPr lang="zh-CN" altLang="zh-CN" b="1" dirty="0" smtClean="0">
                <a:solidFill>
                  <a:srgbClr val="0000CC"/>
                </a:solidFill>
                <a:latin typeface="华文楷体" panose="02010600040101010101" pitchFamily="2" charset="-122"/>
                <a:ea typeface="华文楷体" panose="02010600040101010101" pitchFamily="2" charset="-122"/>
              </a:rPr>
              <a:t>:</a:t>
            </a:r>
            <a:r>
              <a:rPr lang="zh-CN" altLang="en-US" b="1" dirty="0" smtClean="0">
                <a:solidFill>
                  <a:srgbClr val="0000CC"/>
                </a:solidFill>
                <a:latin typeface="华文楷体" panose="02010600040101010101" pitchFamily="2" charset="-122"/>
                <a:ea typeface="华文楷体" panose="02010600040101010101" pitchFamily="2" charset="-122"/>
              </a:rPr>
              <a:t>又称半导体纳米微晶粒</a:t>
            </a:r>
            <a:r>
              <a:rPr lang="zh-CN" altLang="zh-CN" b="1" dirty="0" smtClean="0">
                <a:solidFill>
                  <a:srgbClr val="0000CC"/>
                </a:solidFill>
                <a:latin typeface="华文楷体" panose="02010600040101010101" pitchFamily="2" charset="-122"/>
                <a:ea typeface="华文楷体" panose="02010600040101010101" pitchFamily="2" charset="-122"/>
              </a:rPr>
              <a:t>.</a:t>
            </a:r>
            <a:endParaRPr lang="zh-CN" altLang="zh-CN" b="1" dirty="0" smtClean="0">
              <a:solidFill>
                <a:srgbClr val="0000CC"/>
              </a:solidFill>
              <a:latin typeface="华文楷体" panose="02010600040101010101" pitchFamily="2" charset="-122"/>
              <a:ea typeface="华文楷体" panose="02010600040101010101" pitchFamily="2" charset="-122"/>
            </a:endParaRPr>
          </a:p>
          <a:p>
            <a:pPr>
              <a:lnSpc>
                <a:spcPct val="125000"/>
              </a:lnSpc>
              <a:spcBef>
                <a:spcPct val="50000"/>
              </a:spcBef>
            </a:pPr>
            <a:r>
              <a:rPr lang="zh-CN" altLang="zh-CN" sz="1200" b="1" dirty="0" smtClean="0">
                <a:latin typeface="华文楷体" panose="02010600040101010101" pitchFamily="2" charset="-122"/>
                <a:ea typeface="华文楷体" panose="02010600040101010101" pitchFamily="2" charset="-122"/>
              </a:rPr>
              <a:t>   </a:t>
            </a:r>
            <a:r>
              <a:rPr lang="en-US" altLang="zh-CN" sz="1200" b="1" dirty="0" smtClean="0">
                <a:latin typeface="华文楷体" panose="02010600040101010101" pitchFamily="2" charset="-122"/>
                <a:ea typeface="华文楷体" panose="02010600040101010101" pitchFamily="2" charset="-122"/>
              </a:rPr>
              <a:t>(1)</a:t>
            </a:r>
            <a:r>
              <a:rPr lang="zh-CN" altLang="en-US" sz="1200" b="1" dirty="0" smtClean="0">
                <a:latin typeface="华文楷体" panose="02010600040101010101" pitchFamily="2" charset="-122"/>
                <a:ea typeface="华文楷体" panose="02010600040101010101" pitchFamily="2" charset="-122"/>
              </a:rPr>
              <a:t>良好的光电性能</a:t>
            </a:r>
            <a:r>
              <a:rPr lang="en-US" altLang="zh-CN" sz="1200" b="1" dirty="0" smtClean="0">
                <a:latin typeface="华文楷体" panose="02010600040101010101" pitchFamily="2" charset="-122"/>
                <a:ea typeface="华文楷体" panose="02010600040101010101" pitchFamily="2" charset="-122"/>
              </a:rPr>
              <a:t>; (2) </a:t>
            </a:r>
            <a:r>
              <a:rPr lang="zh-CN" altLang="en-US" sz="1200" b="1" dirty="0" smtClean="0">
                <a:latin typeface="华文楷体" panose="02010600040101010101" pitchFamily="2" charset="-122"/>
                <a:ea typeface="华文楷体" panose="02010600040101010101" pitchFamily="2" charset="-122"/>
              </a:rPr>
              <a:t>抗光漂白等特性</a:t>
            </a:r>
            <a:r>
              <a:rPr lang="en-US" altLang="zh-CN" sz="1200" b="1" dirty="0" smtClean="0">
                <a:latin typeface="华文楷体" panose="02010600040101010101" pitchFamily="2" charset="-122"/>
                <a:ea typeface="华文楷体" panose="02010600040101010101" pitchFamily="2" charset="-122"/>
              </a:rPr>
              <a:t>; (3)</a:t>
            </a:r>
            <a:r>
              <a:rPr lang="zh-CN" altLang="en-US" sz="1200" b="1" dirty="0" smtClean="0">
                <a:latin typeface="华文楷体" panose="02010600040101010101" pitchFamily="2" charset="-122"/>
                <a:ea typeface="华文楷体" panose="02010600040101010101" pitchFamily="2" charset="-122"/>
              </a:rPr>
              <a:t>尺寸效应（调整</a:t>
            </a:r>
            <a:r>
              <a:rPr lang="zh-CN" altLang="zh-CN" sz="1200" b="1" dirty="0" smtClean="0">
                <a:latin typeface="华文楷体" panose="02010600040101010101" pitchFamily="2" charset="-122"/>
                <a:ea typeface="华文楷体" panose="02010600040101010101" pitchFamily="2" charset="-122"/>
              </a:rPr>
              <a:t>QDs</a:t>
            </a:r>
            <a:r>
              <a:rPr lang="zh-CN" altLang="en-US" sz="1200" b="1" dirty="0" smtClean="0">
                <a:latin typeface="华文楷体" panose="02010600040101010101" pitchFamily="2" charset="-122"/>
                <a:ea typeface="华文楷体" panose="02010600040101010101" pitchFamily="2" charset="-122"/>
              </a:rPr>
              <a:t>自身尺寸→不同颜色发射荧光）</a:t>
            </a:r>
            <a:r>
              <a:rPr lang="en-US" altLang="zh-CN" sz="1200" b="1" dirty="0" smtClean="0">
                <a:latin typeface="华文楷体" panose="02010600040101010101" pitchFamily="2" charset="-122"/>
                <a:ea typeface="华文楷体" panose="02010600040101010101" pitchFamily="2" charset="-122"/>
              </a:rPr>
              <a:t> </a:t>
            </a:r>
            <a:r>
              <a:rPr lang="zh-CN" altLang="zh-CN" sz="1200" b="1" dirty="0" smtClean="0">
                <a:latin typeface="华文楷体" panose="02010600040101010101" pitchFamily="2" charset="-122"/>
                <a:ea typeface="华文楷体" panose="02010600040101010101" pitchFamily="2" charset="-122"/>
              </a:rPr>
              <a:t>   </a:t>
            </a:r>
            <a:endParaRPr lang="en-US" altLang="zh-CN" sz="1200" b="1" dirty="0" smtClean="0">
              <a:latin typeface="华文楷体" panose="02010600040101010101" pitchFamily="2" charset="-122"/>
              <a:ea typeface="华文楷体" panose="0201060004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 typeface="Wingdings" panose="05000000000000000000" pitchFamily="2" charset="2"/>
              <a:buChar char="Ø"/>
            </a:pPr>
            <a:r>
              <a:rPr lang="zh-CN" altLang="zh-CN" b="1" dirty="0" smtClean="0">
                <a:solidFill>
                  <a:srgbClr val="0000CC"/>
                </a:solidFill>
                <a:latin typeface="华文楷体" panose="02010600040101010101" pitchFamily="2" charset="-122"/>
                <a:ea typeface="华文楷体" panose="02010600040101010101" pitchFamily="2" charset="-122"/>
              </a:rPr>
              <a:t> </a:t>
            </a:r>
            <a:r>
              <a:rPr lang="zh-CN" altLang="en-US" b="1" dirty="0" smtClean="0">
                <a:solidFill>
                  <a:srgbClr val="0000CC"/>
                </a:solidFill>
                <a:latin typeface="华文楷体" panose="02010600040101010101" pitchFamily="2" charset="-122"/>
                <a:ea typeface="华文楷体" panose="02010600040101010101" pitchFamily="2" charset="-122"/>
              </a:rPr>
              <a:t>量子点（</a:t>
            </a:r>
            <a:r>
              <a:rPr lang="zh-CN" altLang="zh-CN" b="1" dirty="0" smtClean="0">
                <a:solidFill>
                  <a:srgbClr val="0000CC"/>
                </a:solidFill>
                <a:latin typeface="华文楷体" panose="02010600040101010101" pitchFamily="2" charset="-122"/>
                <a:ea typeface="华文楷体" panose="02010600040101010101" pitchFamily="2" charset="-122"/>
              </a:rPr>
              <a:t>QDs</a:t>
            </a:r>
            <a:r>
              <a:rPr lang="zh-CN" altLang="en-US" b="1" dirty="0" smtClean="0">
                <a:solidFill>
                  <a:srgbClr val="0000CC"/>
                </a:solidFill>
                <a:latin typeface="华文楷体" panose="02010600040101010101" pitchFamily="2" charset="-122"/>
                <a:ea typeface="华文楷体" panose="02010600040101010101" pitchFamily="2" charset="-122"/>
              </a:rPr>
              <a:t>）</a:t>
            </a:r>
            <a:r>
              <a:rPr lang="zh-CN" altLang="zh-CN" b="1" dirty="0" smtClean="0">
                <a:solidFill>
                  <a:srgbClr val="0000CC"/>
                </a:solidFill>
                <a:latin typeface="华文楷体" panose="02010600040101010101" pitchFamily="2" charset="-122"/>
                <a:ea typeface="华文楷体" panose="02010600040101010101" pitchFamily="2" charset="-122"/>
              </a:rPr>
              <a:t>:</a:t>
            </a:r>
            <a:r>
              <a:rPr lang="zh-CN" altLang="en-US" b="1" dirty="0" smtClean="0">
                <a:solidFill>
                  <a:srgbClr val="0000CC"/>
                </a:solidFill>
                <a:latin typeface="华文楷体" panose="02010600040101010101" pitchFamily="2" charset="-122"/>
                <a:ea typeface="华文楷体" panose="02010600040101010101" pitchFamily="2" charset="-122"/>
              </a:rPr>
              <a:t>又称半导体纳米微晶粒</a:t>
            </a:r>
            <a:r>
              <a:rPr lang="zh-CN" altLang="zh-CN" b="1" dirty="0" smtClean="0">
                <a:solidFill>
                  <a:srgbClr val="0000CC"/>
                </a:solidFill>
                <a:latin typeface="华文楷体" panose="02010600040101010101" pitchFamily="2" charset="-122"/>
                <a:ea typeface="华文楷体" panose="02010600040101010101" pitchFamily="2" charset="-122"/>
              </a:rPr>
              <a:t>.</a:t>
            </a:r>
            <a:endParaRPr lang="zh-CN" altLang="zh-CN" b="1" dirty="0" smtClean="0">
              <a:solidFill>
                <a:srgbClr val="0000CC"/>
              </a:solidFill>
              <a:latin typeface="华文楷体" panose="02010600040101010101" pitchFamily="2" charset="-122"/>
              <a:ea typeface="华文楷体" panose="02010600040101010101" pitchFamily="2" charset="-122"/>
            </a:endParaRPr>
          </a:p>
          <a:p>
            <a:pPr>
              <a:lnSpc>
                <a:spcPct val="125000"/>
              </a:lnSpc>
              <a:spcBef>
                <a:spcPct val="50000"/>
              </a:spcBef>
            </a:pPr>
            <a:r>
              <a:rPr lang="zh-CN" altLang="zh-CN" sz="1200" b="1" dirty="0" smtClean="0">
                <a:latin typeface="华文楷体" panose="02010600040101010101" pitchFamily="2" charset="-122"/>
                <a:ea typeface="华文楷体" panose="02010600040101010101" pitchFamily="2" charset="-122"/>
              </a:rPr>
              <a:t>   </a:t>
            </a:r>
            <a:r>
              <a:rPr lang="en-US" altLang="zh-CN" sz="1200" b="1" dirty="0" smtClean="0">
                <a:latin typeface="华文楷体" panose="02010600040101010101" pitchFamily="2" charset="-122"/>
                <a:ea typeface="华文楷体" panose="02010600040101010101" pitchFamily="2" charset="-122"/>
              </a:rPr>
              <a:t>(1)</a:t>
            </a:r>
            <a:r>
              <a:rPr lang="zh-CN" altLang="en-US" sz="1200" b="1" dirty="0" smtClean="0">
                <a:latin typeface="华文楷体" panose="02010600040101010101" pitchFamily="2" charset="-122"/>
                <a:ea typeface="华文楷体" panose="02010600040101010101" pitchFamily="2" charset="-122"/>
              </a:rPr>
              <a:t>良好的光电性能</a:t>
            </a:r>
            <a:r>
              <a:rPr lang="en-US" altLang="zh-CN" sz="1200" b="1" dirty="0" smtClean="0">
                <a:latin typeface="华文楷体" panose="02010600040101010101" pitchFamily="2" charset="-122"/>
                <a:ea typeface="华文楷体" panose="02010600040101010101" pitchFamily="2" charset="-122"/>
              </a:rPr>
              <a:t>; (2) </a:t>
            </a:r>
            <a:r>
              <a:rPr lang="zh-CN" altLang="en-US" sz="1200" b="1" dirty="0" smtClean="0">
                <a:latin typeface="华文楷体" panose="02010600040101010101" pitchFamily="2" charset="-122"/>
                <a:ea typeface="华文楷体" panose="02010600040101010101" pitchFamily="2" charset="-122"/>
              </a:rPr>
              <a:t>抗光漂白等特性</a:t>
            </a:r>
            <a:r>
              <a:rPr lang="en-US" altLang="zh-CN" sz="1200" b="1" dirty="0" smtClean="0">
                <a:latin typeface="华文楷体" panose="02010600040101010101" pitchFamily="2" charset="-122"/>
                <a:ea typeface="华文楷体" panose="02010600040101010101" pitchFamily="2" charset="-122"/>
              </a:rPr>
              <a:t>; (3)</a:t>
            </a:r>
            <a:r>
              <a:rPr lang="zh-CN" altLang="en-US" sz="1200" b="1" dirty="0" smtClean="0">
                <a:latin typeface="华文楷体" panose="02010600040101010101" pitchFamily="2" charset="-122"/>
                <a:ea typeface="华文楷体" panose="02010600040101010101" pitchFamily="2" charset="-122"/>
              </a:rPr>
              <a:t>尺寸效应（调整</a:t>
            </a:r>
            <a:r>
              <a:rPr lang="zh-CN" altLang="zh-CN" sz="1200" b="1" dirty="0" smtClean="0">
                <a:latin typeface="华文楷体" panose="02010600040101010101" pitchFamily="2" charset="-122"/>
                <a:ea typeface="华文楷体" panose="02010600040101010101" pitchFamily="2" charset="-122"/>
              </a:rPr>
              <a:t>QDs</a:t>
            </a:r>
            <a:r>
              <a:rPr lang="zh-CN" altLang="en-US" sz="1200" b="1" dirty="0" smtClean="0">
                <a:latin typeface="华文楷体" panose="02010600040101010101" pitchFamily="2" charset="-122"/>
                <a:ea typeface="华文楷体" panose="02010600040101010101" pitchFamily="2" charset="-122"/>
              </a:rPr>
              <a:t>自身尺寸→不同颜色发射荧光）</a:t>
            </a:r>
            <a:r>
              <a:rPr lang="en-US" altLang="zh-CN" sz="1200" b="1" dirty="0" smtClean="0">
                <a:latin typeface="华文楷体" panose="02010600040101010101" pitchFamily="2" charset="-122"/>
                <a:ea typeface="华文楷体" panose="02010600040101010101" pitchFamily="2" charset="-122"/>
              </a:rPr>
              <a:t> </a:t>
            </a:r>
            <a:r>
              <a:rPr lang="zh-CN" altLang="zh-CN" sz="1200" b="1" dirty="0" smtClean="0">
                <a:latin typeface="华文楷体" panose="02010600040101010101" pitchFamily="2" charset="-122"/>
                <a:ea typeface="华文楷体" panose="02010600040101010101" pitchFamily="2" charset="-122"/>
              </a:rPr>
              <a:t>   </a:t>
            </a:r>
            <a:endParaRPr lang="en-US" altLang="zh-CN" sz="1200" b="1" dirty="0" smtClean="0">
              <a:latin typeface="华文楷体" panose="02010600040101010101" pitchFamily="2" charset="-122"/>
              <a:ea typeface="华文楷体" panose="0201060004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b="1" dirty="0" smtClean="0"/>
              <a:t>a</a:t>
            </a:r>
            <a:r>
              <a:rPr lang="zh-CN" altLang="zh-CN" dirty="0" smtClean="0"/>
              <a:t>, Top row: </a:t>
            </a:r>
            <a:r>
              <a:rPr lang="zh-CN" altLang="zh-CN" b="1" u="sng" dirty="0" smtClean="0"/>
              <a:t>Nuclear antigens</a:t>
            </a:r>
            <a:r>
              <a:rPr lang="zh-CN" altLang="zh-CN" dirty="0" smtClean="0"/>
              <a:t> were labelled with QD 630–streptavidin (red), and microtubules were labelled with AlexaFluor 488 (green) simultaneously in a 3T3 cell. </a:t>
            </a:r>
            <a:endParaRPr lang="zh-CN" altLang="zh-CN" dirty="0" smtClean="0"/>
          </a:p>
          <a:p>
            <a:r>
              <a:rPr lang="zh-CN" altLang="zh-CN" dirty="0" smtClean="0"/>
              <a:t>    Bottom row: Microtubules were labelled with QD 630–streptavidin (red), and nuclear antigens were stained green with Alexa 488. </a:t>
            </a:r>
            <a:endParaRPr lang="zh-CN" altLang="zh-CN" dirty="0" smtClean="0"/>
          </a:p>
          <a:p>
            <a:pPr marL="0" marR="0" indent="0" algn="l" defTabSz="914400" rtl="0" eaLnBrk="0" fontAlgn="base" latinLnBrk="0" hangingPunct="0">
              <a:lnSpc>
                <a:spcPct val="100000"/>
              </a:lnSpc>
              <a:spcBef>
                <a:spcPct val="30000"/>
              </a:spcBef>
              <a:spcAft>
                <a:spcPct val="0"/>
              </a:spcAft>
              <a:buClrTx/>
              <a:buSzTx/>
              <a:buFontTx/>
              <a:buNone/>
              <a:defRPr/>
            </a:pPr>
            <a:r>
              <a:rPr lang="zh-CN" altLang="zh-CN" dirty="0" smtClean="0"/>
              <a:t>    Continuous exposure times in seconds are indicated (Reprinted by permission of the Nature Publishing Group)34. Note the QD resistance to photobleaching under continuous illumination. </a:t>
            </a:r>
            <a:r>
              <a:rPr lang="en-US" altLang="zh-CN" dirty="0" smtClean="0"/>
              <a:t>QD</a:t>
            </a:r>
            <a:r>
              <a:rPr lang="zh-CN" altLang="en-US" dirty="0" smtClean="0"/>
              <a:t>光学稳定性比传统有机染料提高</a:t>
            </a:r>
            <a:r>
              <a:rPr lang="en-US" altLang="zh-CN" dirty="0" smtClean="0"/>
              <a:t>100-1000</a:t>
            </a:r>
            <a:r>
              <a:rPr lang="zh-CN" altLang="en-US" dirty="0" smtClean="0"/>
              <a:t>倍</a:t>
            </a:r>
            <a:endParaRPr lang="zh-CN" altLang="en-US" dirty="0" smtClean="0"/>
          </a:p>
          <a:p>
            <a:r>
              <a:rPr lang="zh-CN" altLang="zh-CN" b="1" dirty="0" smtClean="0"/>
              <a:t>b</a:t>
            </a:r>
            <a:r>
              <a:rPr lang="zh-CN" altLang="zh-CN" dirty="0" smtClean="0"/>
              <a:t>, Pseudocoloured image depicting five-colour QD staining of fixed human epithelial cells. Cyan corresponds to 655-nm Qdots labelling the nucleus, magenta 605-Qdots labelling Ki-67 protein, orange 525-Qdots labelling mitochondria, green 565-Qdots labelling microtubules and red 705-Qdots labelling actin filaments. Courtesy of Quantum Dot Corp.</a:t>
            </a:r>
            <a:endParaRPr lang="zh-CN" altLang="zh-CN" dirty="0" smtClean="0"/>
          </a:p>
          <a:p>
            <a:pPr>
              <a:spcBef>
                <a:spcPct val="0"/>
              </a:spcBef>
              <a:spcAft>
                <a:spcPct val="50000"/>
              </a:spcAft>
              <a:buFontTx/>
              <a:buChar char="•"/>
            </a:pPr>
            <a:r>
              <a:rPr lang="zh-CN" altLang="zh-CN" b="1" dirty="0" smtClean="0"/>
              <a:t>Mitochondria: </a:t>
            </a:r>
            <a:r>
              <a:rPr lang="zh-CN" altLang="en-US" b="1" dirty="0" smtClean="0"/>
              <a:t>线粒体</a:t>
            </a:r>
            <a:r>
              <a:rPr lang="zh-CN" altLang="zh-CN" b="1" dirty="0" smtClean="0"/>
              <a:t>; microtubules: </a:t>
            </a:r>
            <a:r>
              <a:rPr lang="zh-CN" altLang="en-US" b="1" dirty="0" smtClean="0"/>
              <a:t>微管蛋白</a:t>
            </a:r>
            <a:r>
              <a:rPr lang="zh-CN" altLang="zh-CN" b="1" dirty="0" smtClean="0"/>
              <a:t>; </a:t>
            </a:r>
            <a:r>
              <a:rPr lang="zh-CN" altLang="zh-CN" b="1" dirty="0" smtClean="0">
                <a:solidFill>
                  <a:srgbClr val="CC66FF"/>
                </a:solidFill>
              </a:rPr>
              <a:t>magenta: </a:t>
            </a:r>
            <a:r>
              <a:rPr lang="zh-CN" altLang="en-US" b="1" dirty="0" smtClean="0"/>
              <a:t>红紫色</a:t>
            </a:r>
            <a:r>
              <a:rPr lang="zh-CN" altLang="zh-CN" b="1" dirty="0" smtClean="0"/>
              <a:t>; </a:t>
            </a:r>
            <a:r>
              <a:rPr lang="zh-CN" altLang="zh-CN" b="1" dirty="0" smtClean="0">
                <a:solidFill>
                  <a:srgbClr val="3399FF"/>
                </a:solidFill>
              </a:rPr>
              <a:t>Cyan: </a:t>
            </a:r>
            <a:r>
              <a:rPr lang="zh-CN" altLang="en-US" b="1" dirty="0" smtClean="0"/>
              <a:t>蓝绿色</a:t>
            </a:r>
            <a:r>
              <a:rPr lang="zh-CN" altLang="zh-CN" b="1" dirty="0" smtClean="0"/>
              <a:t>, </a:t>
            </a:r>
            <a:r>
              <a:rPr lang="zh-CN" altLang="en-US" b="1" dirty="0" smtClean="0"/>
              <a:t>青色</a:t>
            </a:r>
            <a:endParaRPr lang="zh-CN" altLang="en-US" b="1" dirty="0" smtClean="0"/>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defRPr/>
            </a:pPr>
            <a:r>
              <a:rPr lang="zh-CN" altLang="en-US" b="1" dirty="0" smtClean="0">
                <a:solidFill>
                  <a:srgbClr val="FFFFFF"/>
                </a:solidFill>
                <a:latin typeface="微软雅黑" panose="020B0503020204020204" pitchFamily="34" charset="-122"/>
                <a:ea typeface="微软雅黑" panose="020B0503020204020204" pitchFamily="34" charset="-122"/>
              </a:rPr>
              <a:t>荧光探针：</a:t>
            </a:r>
            <a:r>
              <a:rPr lang="zh-CN" altLang="en-US" sz="1200" u="sng" dirty="0" smtClean="0">
                <a:solidFill>
                  <a:srgbClr val="000000"/>
                </a:solidFill>
                <a:latin typeface="微软雅黑" panose="020B0503020204020204" pitchFamily="34" charset="-122"/>
                <a:ea typeface="微软雅黑" panose="020B0503020204020204" pitchFamily="34" charset="-122"/>
              </a:rPr>
              <a:t>量子点的优点是发光波长可调，发光强度高和化学稳定性好，非常适合用在用于标记生物体的长期跟踪。</a:t>
            </a:r>
            <a:endParaRPr lang="zh-CN" altLang="en-US" sz="1200" u="sng" dirty="0" smtClean="0">
              <a:solidFill>
                <a:srgbClr val="000000"/>
              </a:solidFill>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30000"/>
              </a:spcBef>
              <a:spcAft>
                <a:spcPct val="0"/>
              </a:spcAft>
              <a:buClrTx/>
              <a:buSzTx/>
              <a:buFontTx/>
              <a:buNone/>
              <a:defRPr/>
            </a:pPr>
            <a:r>
              <a:rPr lang="zh-CN" altLang="en-US" b="1" dirty="0" smtClean="0">
                <a:solidFill>
                  <a:srgbClr val="FFFFFF"/>
                </a:solidFill>
                <a:latin typeface="微软雅黑" panose="020B0503020204020204" pitchFamily="34" charset="-122"/>
                <a:ea typeface="微软雅黑" panose="020B0503020204020204" pitchFamily="34" charset="-122"/>
              </a:rPr>
              <a:t>生物芯片：</a:t>
            </a:r>
            <a:r>
              <a:rPr lang="zh-CN" altLang="en-US" sz="1200" dirty="0" smtClean="0">
                <a:solidFill>
                  <a:srgbClr val="000000"/>
                </a:solidFill>
                <a:latin typeface="微软雅黑" panose="020B0503020204020204" pitchFamily="34" charset="-122"/>
                <a:ea typeface="微软雅黑" panose="020B0503020204020204" pitchFamily="34" charset="-122"/>
              </a:rPr>
              <a:t>量子点的发光波长可以通过尺寸的改变来实现，这样我们就可用一系列不同大小、不同材料、光谱特性各自不同的量子点或量子点微粒标记各种蛋白质，更重要的是可以用同一波长的光激发，从而可以同时检测所有标记的蛋白质与芯片上的蛋白质之间的相互作用。</a:t>
            </a:r>
            <a:endParaRPr lang="en-US" sz="1200" dirty="0" smtClean="0">
              <a:solidFill>
                <a:srgbClr val="000000"/>
              </a:solidFill>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30000"/>
              </a:spcBef>
              <a:spcAft>
                <a:spcPct val="0"/>
              </a:spcAft>
              <a:buClrTx/>
              <a:buSzTx/>
              <a:buFontTx/>
              <a:buNone/>
              <a:defRPr/>
            </a:pPr>
            <a:r>
              <a:rPr lang="zh-CN" altLang="en-US" b="1" dirty="0" smtClean="0">
                <a:solidFill>
                  <a:srgbClr val="FFFFFF"/>
                </a:solidFill>
                <a:latin typeface="微软雅黑" panose="020B0503020204020204" pitchFamily="34" charset="-122"/>
                <a:ea typeface="微软雅黑" panose="020B0503020204020204" pitchFamily="34" charset="-122"/>
              </a:rPr>
              <a:t>医学成像：</a:t>
            </a:r>
            <a:r>
              <a:rPr lang="zh-CN" altLang="en-US" sz="1200" dirty="0" smtClean="0">
                <a:solidFill>
                  <a:srgbClr val="000000"/>
                </a:solidFill>
                <a:latin typeface="微软雅黑" panose="020B0503020204020204" pitchFamily="34" charset="-122"/>
                <a:ea typeface="微软雅黑" panose="020B0503020204020204" pitchFamily="34" charset="-122"/>
              </a:rPr>
              <a:t>半导体</a:t>
            </a:r>
            <a:r>
              <a:rPr lang="zh-CN" altLang="en-US" sz="1200" u="sng" dirty="0" smtClean="0">
                <a:solidFill>
                  <a:srgbClr val="000000"/>
                </a:solidFill>
                <a:latin typeface="微软雅黑" panose="020B0503020204020204" pitchFamily="34" charset="-122"/>
                <a:ea typeface="微软雅黑" panose="020B0503020204020204" pitchFamily="34" charset="-122"/>
              </a:rPr>
              <a:t>量子点发射的红外光可穿透厘米级厚度的组织，因此可将某些在红外区发光的量子点标记到组织或细胞内的特异组分上，并用红外光激发，就可以通过成像检测的方法来研究组织内部的情况，达到诊断的目的</a:t>
            </a:r>
            <a:r>
              <a:rPr lang="zh-CN" altLang="en-US" sz="1100" u="sng" dirty="0" smtClean="0">
                <a:solidFill>
                  <a:srgbClr val="000000"/>
                </a:solidFill>
                <a:latin typeface="微软雅黑" panose="020B0503020204020204" pitchFamily="34" charset="-122"/>
                <a:ea typeface="微软雅黑" panose="020B0503020204020204" pitchFamily="34" charset="-122"/>
              </a:rPr>
              <a:t>。</a:t>
            </a:r>
            <a:endParaRPr lang="zh-CN" altLang="en-US" sz="1100" u="sng" dirty="0" smtClean="0">
              <a:solidFill>
                <a:srgbClr val="000000"/>
              </a:solidFill>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30000"/>
              </a:spcBef>
              <a:spcAft>
                <a:spcPct val="0"/>
              </a:spcAft>
              <a:buClrTx/>
              <a:buSzTx/>
              <a:buFontTx/>
              <a:buNone/>
              <a:defRPr/>
            </a:pPr>
            <a:endParaRPr lang="zh-CN" altLang="en-US" b="1" dirty="0" smtClean="0">
              <a:solidFill>
                <a:srgbClr val="FFFFFF"/>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eaLnBrk="1" hangingPunct="1">
              <a:spcAft>
                <a:spcPts val="1080"/>
              </a:spcAft>
              <a:buFont typeface="Wingdings" panose="05000000000000000000" pitchFamily="2" charset="2"/>
              <a:buChar char="Ø"/>
            </a:pPr>
            <a:r>
              <a:rPr lang="zh-CN" altLang="en-US" b="1" dirty="0" smtClean="0">
                <a:solidFill>
                  <a:srgbClr val="FFFF00"/>
                </a:solidFill>
                <a:latin typeface="Arial Narrow" panose="020B0606020202030204" pitchFamily="34" charset="0"/>
                <a:ea typeface="楷体_GB2312" pitchFamily="1" charset="-122"/>
              </a:rPr>
              <a:t> 传统FITC标记缺陷</a:t>
            </a:r>
            <a:r>
              <a:rPr lang="en-US" altLang="zh-CN" b="1" dirty="0" smtClean="0">
                <a:solidFill>
                  <a:srgbClr val="FFFF00"/>
                </a:solidFill>
                <a:latin typeface="Arial Narrow" panose="020B0606020202030204" pitchFamily="34" charset="0"/>
                <a:ea typeface="楷体_GB2312" pitchFamily="1" charset="-122"/>
              </a:rPr>
              <a:t>: (1)</a:t>
            </a:r>
            <a:r>
              <a:rPr lang="zh-CN" altLang="en-US" b="1" dirty="0" smtClean="0">
                <a:latin typeface="Arial Narrow" panose="020B0606020202030204" pitchFamily="34" charset="0"/>
                <a:ea typeface="楷体_GB2312" pitchFamily="1" charset="-122"/>
              </a:rPr>
              <a:t>发光时间短</a:t>
            </a:r>
            <a:r>
              <a:rPr lang="en-US" altLang="zh-CN" b="1" dirty="0" smtClean="0">
                <a:latin typeface="Arial Narrow" panose="020B0606020202030204" pitchFamily="34" charset="0"/>
                <a:ea typeface="楷体_GB2312" pitchFamily="1" charset="-122"/>
              </a:rPr>
              <a:t>; (2) </a:t>
            </a:r>
            <a:r>
              <a:rPr lang="zh-CN" altLang="en-US" b="1" dirty="0" smtClean="0">
                <a:latin typeface="Arial Narrow" panose="020B0606020202030204" pitchFamily="34" charset="0"/>
                <a:ea typeface="楷体_GB2312" pitchFamily="1" charset="-122"/>
              </a:rPr>
              <a:t>荧光容易淬灭</a:t>
            </a:r>
            <a:r>
              <a:rPr lang="en-US" altLang="zh-CN" b="1" dirty="0" smtClean="0">
                <a:latin typeface="Arial Narrow" panose="020B0606020202030204" pitchFamily="34" charset="0"/>
                <a:ea typeface="楷体_GB2312" pitchFamily="1" charset="-122"/>
              </a:rPr>
              <a:t>; (3) </a:t>
            </a:r>
            <a:r>
              <a:rPr lang="zh-CN" altLang="en-US" b="1" dirty="0" smtClean="0">
                <a:latin typeface="Arial Narrow" panose="020B0606020202030204" pitchFamily="34" charset="0"/>
                <a:ea typeface="楷体_GB2312" pitchFamily="1" charset="-122"/>
              </a:rPr>
              <a:t>灵敏度较低等</a:t>
            </a:r>
            <a:r>
              <a:rPr lang="en-US" altLang="zh-CN" b="1" dirty="0" smtClean="0">
                <a:latin typeface="Arial Narrow" panose="020B0606020202030204" pitchFamily="34" charset="0"/>
                <a:ea typeface="楷体_GB2312" pitchFamily="1" charset="-122"/>
              </a:rPr>
              <a:t>.</a:t>
            </a:r>
            <a:r>
              <a:rPr lang="en-US" altLang="zh-CN" dirty="0" smtClean="0">
                <a:latin typeface="Arial Narrow" panose="020B0606020202030204" pitchFamily="34" charset="0"/>
                <a:ea typeface="楷体_GB2312" pitchFamily="1" charset="-122"/>
              </a:rPr>
              <a:t> </a:t>
            </a:r>
            <a:endParaRPr lang="en-US" altLang="zh-CN" dirty="0" smtClean="0">
              <a:latin typeface="Arial Narrow" panose="020B0606020202030204" pitchFamily="34" charset="0"/>
              <a:ea typeface="楷体_GB2312" pitchFamily="1" charset="-122"/>
            </a:endParaRPr>
          </a:p>
          <a:p>
            <a:pPr eaLnBrk="1" hangingPunct="1">
              <a:spcAft>
                <a:spcPct val="50000"/>
              </a:spcAft>
              <a:buFont typeface="Wingdings" panose="05000000000000000000" pitchFamily="2" charset="2"/>
              <a:buChar char="Ø"/>
            </a:pPr>
            <a:r>
              <a:rPr lang="zh-CN" altLang="en-US" b="1" dirty="0" smtClean="0">
                <a:solidFill>
                  <a:srgbClr val="FFFF00"/>
                </a:solidFill>
                <a:latin typeface="Arial Narrow" panose="020B0606020202030204" pitchFamily="34" charset="0"/>
                <a:ea typeface="楷体_GB2312" pitchFamily="1" charset="-122"/>
              </a:rPr>
              <a:t> 量子点</a:t>
            </a:r>
            <a:r>
              <a:rPr lang="en-US" altLang="zh-CN" b="1" dirty="0" smtClean="0">
                <a:solidFill>
                  <a:srgbClr val="FFFF00"/>
                </a:solidFill>
                <a:latin typeface="Arial Narrow" panose="020B0606020202030204" pitchFamily="34" charset="0"/>
                <a:ea typeface="楷体_GB2312" pitchFamily="1" charset="-122"/>
              </a:rPr>
              <a:t>(QDs)</a:t>
            </a:r>
            <a:r>
              <a:rPr lang="zh-CN" altLang="en-US" b="1" dirty="0" smtClean="0">
                <a:solidFill>
                  <a:srgbClr val="FFFF00"/>
                </a:solidFill>
                <a:latin typeface="Arial Narrow" panose="020B0606020202030204" pitchFamily="34" charset="0"/>
                <a:ea typeface="楷体_GB2312" pitchFamily="1" charset="-122"/>
              </a:rPr>
              <a:t>特性</a:t>
            </a:r>
            <a:r>
              <a:rPr lang="en-US" altLang="zh-CN" b="1" dirty="0" smtClean="0">
                <a:solidFill>
                  <a:srgbClr val="FFFF00"/>
                </a:solidFill>
                <a:latin typeface="Arial Narrow" panose="020B0606020202030204" pitchFamily="34" charset="0"/>
                <a:ea typeface="楷体_GB2312" pitchFamily="1" charset="-122"/>
              </a:rPr>
              <a:t>: (1)</a:t>
            </a:r>
            <a:r>
              <a:rPr lang="zh-CN" altLang="en-US" b="1" dirty="0" smtClean="0">
                <a:latin typeface="Arial Narrow" panose="020B0606020202030204" pitchFamily="34" charset="0"/>
                <a:ea typeface="楷体_GB2312" pitchFamily="1" charset="-122"/>
              </a:rPr>
              <a:t>良好的光电性能</a:t>
            </a:r>
            <a:r>
              <a:rPr lang="en-US" altLang="zh-CN" b="1" dirty="0" smtClean="0">
                <a:latin typeface="Arial Narrow" panose="020B0606020202030204" pitchFamily="34" charset="0"/>
                <a:ea typeface="楷体_GB2312" pitchFamily="1" charset="-122"/>
              </a:rPr>
              <a:t>; (2) </a:t>
            </a:r>
            <a:r>
              <a:rPr lang="zh-CN" altLang="en-US" b="1" dirty="0" smtClean="0">
                <a:latin typeface="Arial Narrow" panose="020B0606020202030204" pitchFamily="34" charset="0"/>
                <a:ea typeface="楷体_GB2312" pitchFamily="1" charset="-122"/>
              </a:rPr>
              <a:t>尺寸效应</a:t>
            </a:r>
            <a:r>
              <a:rPr lang="en-US" altLang="zh-CN" b="1" dirty="0" smtClean="0">
                <a:latin typeface="Arial Narrow" panose="020B0606020202030204" pitchFamily="34" charset="0"/>
                <a:ea typeface="楷体_GB2312" pitchFamily="1" charset="-122"/>
              </a:rPr>
              <a:t>; (3) </a:t>
            </a:r>
            <a:r>
              <a:rPr lang="zh-CN" altLang="en-US" b="1" dirty="0" smtClean="0">
                <a:latin typeface="Arial Narrow" panose="020B0606020202030204" pitchFamily="34" charset="0"/>
                <a:ea typeface="楷体_GB2312" pitchFamily="1" charset="-122"/>
              </a:rPr>
              <a:t>抗光漂白等特性</a:t>
            </a:r>
            <a:r>
              <a:rPr lang="en-US" altLang="zh-CN" b="1" dirty="0" smtClean="0">
                <a:latin typeface="Arial Narrow" panose="020B0606020202030204" pitchFamily="34" charset="0"/>
                <a:ea typeface="楷体_GB2312" pitchFamily="1" charset="-122"/>
              </a:rPr>
              <a:t>.</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创意设计：</a:t>
            </a:r>
            <a:endParaRPr lang="en-US" altLang="zh-CN" dirty="0" smtClean="0"/>
          </a:p>
          <a:p>
            <a:r>
              <a:rPr lang="zh-CN" altLang="en-US" dirty="0" smtClean="0"/>
              <a:t>短暂而绚丽的绿色荧光，讲述了一段</a:t>
            </a:r>
            <a:r>
              <a:rPr lang="en-US" dirty="0" smtClean="0"/>
              <a:t>FITC</a:t>
            </a:r>
            <a:r>
              <a:rPr lang="zh-CN" altLang="en-US" dirty="0" smtClean="0"/>
              <a:t>分子的美丽传说，在生命的尽头，仍然不忘传播正能量，以强化的量子点（</a:t>
            </a:r>
            <a:r>
              <a:rPr lang="en-US" dirty="0" smtClean="0"/>
              <a:t>QD</a:t>
            </a:r>
            <a:r>
              <a:rPr lang="zh-CN" altLang="en-US" dirty="0" smtClean="0"/>
              <a:t>）红色荧光模式继续演绎自己生命的乐章！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409575" y="754063"/>
            <a:ext cx="5854700" cy="3294062"/>
          </a:xfrm>
        </p:spPr>
      </p:sp>
      <p:sp>
        <p:nvSpPr>
          <p:cNvPr id="26627" name="Rectangle 3"/>
          <p:cNvSpPr>
            <a:spLocks noGrp="1" noChangeArrowheads="1"/>
          </p:cNvSpPr>
          <p:nvPr>
            <p:ph type="body" idx="1"/>
          </p:nvPr>
        </p:nvSpPr>
        <p:spPr>
          <a:noFill/>
        </p:spPr>
        <p:txBody>
          <a:bodyPr/>
          <a:lstStyle/>
          <a:p>
            <a:pPr marL="342900" marR="0" lvl="0" indent="-342900" algn="l" defTabSz="914400" rtl="0" eaLnBrk="1" fontAlgn="auto" latinLnBrk="0" hangingPunct="1">
              <a:lnSpc>
                <a:spcPct val="125000"/>
              </a:lnSpc>
              <a:spcBef>
                <a:spcPct val="25000"/>
              </a:spcBef>
              <a:spcAft>
                <a:spcPct val="25000"/>
              </a:spcAft>
              <a:buClrTx/>
              <a:buSzTx/>
              <a:buFont typeface="Wingdings" panose="05000000000000000000" pitchFamily="2" charset="2"/>
              <a:buChar char="Ø"/>
              <a:defRPr/>
            </a:pP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rPr>
              <a:t>基于QDs标记ANA-IIFA检测是可行的，其中Bio-SA-QD标记三步法与常规方法一致性（结果符合率）优于用QDs-GAHIgG分子直接标记检测结果；</a:t>
            </a:r>
            <a:endParaRPr kumimoji="0" lang="en-US" altLang="zh-CN"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endParaRPr>
          </a:p>
          <a:p>
            <a:pPr eaLnBrk="1" hangingPunct="1">
              <a:lnSpc>
                <a:spcPct val="125000"/>
              </a:lnSpc>
              <a:buFont typeface="Arial" panose="020B0604020202020204" pitchFamily="34" charset="0"/>
              <a:buChar char="•"/>
            </a:pPr>
            <a:r>
              <a:rPr lang="zh-CN" altLang="en-US" b="0" dirty="0" smtClean="0">
                <a:latin typeface="Arial Narrow" panose="020B0606020202030204" pitchFamily="34" charset="0"/>
                <a:ea typeface="楷体_GB2312" pitchFamily="1" charset="-122"/>
              </a:rPr>
              <a:t> 采用</a:t>
            </a:r>
            <a:r>
              <a:rPr lang="zh-CN" altLang="en-US" b="0" dirty="0" smtClean="0">
                <a:latin typeface="Arial Narrow" panose="020B0606020202030204" pitchFamily="34" charset="0"/>
                <a:ea typeface="楷体_GB2312" pitchFamily="1" charset="-122"/>
                <a:sym typeface="Arial" panose="020B0604020202020204" pitchFamily="34" charset="0"/>
              </a:rPr>
              <a:t>QD</a:t>
            </a:r>
            <a:r>
              <a:rPr lang="en-US" b="0" dirty="0" smtClean="0">
                <a:latin typeface="Arial Narrow" panose="020B0606020202030204" pitchFamily="34" charset="0"/>
                <a:ea typeface="楷体_GB2312" pitchFamily="1" charset="-122"/>
                <a:sym typeface="Arial" panose="020B0604020202020204" pitchFamily="34" charset="0"/>
              </a:rPr>
              <a:t>s-SA</a:t>
            </a:r>
            <a:r>
              <a:rPr lang="zh-CN" altLang="en-US" b="0" dirty="0" smtClean="0">
                <a:latin typeface="Arial Narrow" panose="020B0606020202030204" pitchFamily="34" charset="0"/>
                <a:ea typeface="楷体_GB2312" pitchFamily="1" charset="-122"/>
                <a:sym typeface="Arial" panose="020B0604020202020204" pitchFamily="34" charset="0"/>
              </a:rPr>
              <a:t>（</a:t>
            </a:r>
            <a:r>
              <a:rPr lang="en-US" b="0" dirty="0" smtClean="0">
                <a:latin typeface="Arial Narrow" panose="020B0606020202030204" pitchFamily="34" charset="0"/>
                <a:ea typeface="楷体_GB2312" pitchFamily="1" charset="-122"/>
                <a:sym typeface="Arial" panose="020B0604020202020204" pitchFamily="34" charset="0"/>
              </a:rPr>
              <a:t>QD525</a:t>
            </a:r>
            <a:r>
              <a:rPr lang="zh-CN" altLang="en-US" b="0" dirty="0" smtClean="0">
                <a:latin typeface="Arial Narrow" panose="020B0606020202030204" pitchFamily="34" charset="0"/>
                <a:ea typeface="楷体_GB2312" pitchFamily="1" charset="-122"/>
                <a:sym typeface="Arial" panose="020B0604020202020204" pitchFamily="34" charset="0"/>
              </a:rPr>
              <a:t>除外）与</a:t>
            </a:r>
            <a:r>
              <a:rPr lang="en-US" b="0" dirty="0" smtClean="0">
                <a:latin typeface="Arial Narrow" panose="020B0606020202030204" pitchFamily="34" charset="0"/>
                <a:ea typeface="楷体_GB2312" pitchFamily="1" charset="-122"/>
                <a:sym typeface="Arial" panose="020B0604020202020204" pitchFamily="34" charset="0"/>
              </a:rPr>
              <a:t>Bio-</a:t>
            </a:r>
            <a:r>
              <a:rPr lang="en-US" b="0" dirty="0" err="1" smtClean="0">
                <a:latin typeface="Arial Narrow" panose="020B0606020202030204" pitchFamily="34" charset="0"/>
                <a:ea typeface="楷体_GB2312" pitchFamily="1" charset="-122"/>
                <a:sym typeface="Arial" panose="020B0604020202020204" pitchFamily="34" charset="0"/>
              </a:rPr>
              <a:t>GAHIgG</a:t>
            </a:r>
            <a:r>
              <a:rPr lang="zh-CN" altLang="en-US" b="0" dirty="0" smtClean="0">
                <a:latin typeface="Arial Narrow" panose="020B0606020202030204" pitchFamily="34" charset="0"/>
                <a:ea typeface="楷体_GB2312" pitchFamily="1" charset="-122"/>
              </a:rPr>
              <a:t>相结合检测</a:t>
            </a:r>
            <a:r>
              <a:rPr lang="en-US" b="0" dirty="0" smtClean="0">
                <a:latin typeface="Arial Narrow" panose="020B0606020202030204" pitchFamily="34" charset="0"/>
                <a:ea typeface="楷体_GB2312" pitchFamily="1" charset="-122"/>
              </a:rPr>
              <a:t>ANA</a:t>
            </a:r>
            <a:r>
              <a:rPr lang="zh-CN" altLang="en-US" b="0" dirty="0" smtClean="0">
                <a:latin typeface="Arial Narrow" panose="020B0606020202030204" pitchFamily="34" charset="0"/>
                <a:ea typeface="楷体_GB2312" pitchFamily="1" charset="-122"/>
              </a:rPr>
              <a:t>效果优于</a:t>
            </a:r>
            <a:r>
              <a:rPr lang="zh-CN" altLang="en-US" b="0" dirty="0" smtClean="0">
                <a:solidFill>
                  <a:schemeClr val="accent2"/>
                </a:solidFill>
                <a:latin typeface="Arial Narrow" panose="020B0606020202030204" pitchFamily="34" charset="0"/>
                <a:ea typeface="楷体_GB2312" pitchFamily="1" charset="-122"/>
              </a:rPr>
              <a:t>两步法</a:t>
            </a:r>
            <a:r>
              <a:rPr lang="zh-CN" altLang="en-US" b="0" dirty="0" smtClean="0">
                <a:latin typeface="Arial Narrow" panose="020B0606020202030204" pitchFamily="34" charset="0"/>
                <a:ea typeface="楷体_GB2312" pitchFamily="1" charset="-122"/>
              </a:rPr>
              <a:t> （用</a:t>
            </a:r>
            <a:r>
              <a:rPr lang="zh-CN" altLang="en-US" b="0" dirty="0" smtClean="0">
                <a:latin typeface="Arial Narrow" panose="020B0606020202030204" pitchFamily="34" charset="0"/>
                <a:ea typeface="楷体_GB2312" pitchFamily="1" charset="-122"/>
                <a:sym typeface="Arial" panose="020B0604020202020204" pitchFamily="34" charset="0"/>
              </a:rPr>
              <a:t>FITC</a:t>
            </a:r>
            <a:r>
              <a:rPr lang="en-US" b="0" dirty="0" smtClean="0">
                <a:latin typeface="Arial Narrow" panose="020B0606020202030204" pitchFamily="34" charset="0"/>
                <a:ea typeface="楷体_GB2312" pitchFamily="1" charset="-122"/>
                <a:sym typeface="Arial" panose="020B0604020202020204" pitchFamily="34" charset="0"/>
              </a:rPr>
              <a:t>-</a:t>
            </a:r>
            <a:r>
              <a:rPr lang="en-US" b="0" dirty="0" err="1" smtClean="0">
                <a:latin typeface="Arial Narrow" panose="020B0606020202030204" pitchFamily="34" charset="0"/>
                <a:ea typeface="楷体_GB2312" pitchFamily="1" charset="-122"/>
                <a:sym typeface="Arial" panose="020B0604020202020204" pitchFamily="34" charset="0"/>
              </a:rPr>
              <a:t>GAHIgG</a:t>
            </a:r>
            <a:r>
              <a:rPr lang="zh-CN" altLang="en-US" b="0" dirty="0" smtClean="0">
                <a:latin typeface="Arial Narrow" panose="020B0606020202030204" pitchFamily="34" charset="0"/>
                <a:ea typeface="楷体_GB2312" pitchFamily="1" charset="-122"/>
                <a:sym typeface="Arial" panose="020B0604020202020204" pitchFamily="34" charset="0"/>
              </a:rPr>
              <a:t>、</a:t>
            </a:r>
            <a:r>
              <a:rPr lang="en-US" b="0" dirty="0" smtClean="0">
                <a:latin typeface="Arial Narrow" panose="020B0606020202030204" pitchFamily="34" charset="0"/>
                <a:ea typeface="楷体_GB2312" pitchFamily="1" charset="-122"/>
                <a:sym typeface="Arial" panose="020B0604020202020204" pitchFamily="34" charset="0"/>
              </a:rPr>
              <a:t>QD655-GAHIgG</a:t>
            </a:r>
            <a:r>
              <a:rPr lang="zh-CN" altLang="en-US" b="0" dirty="0" smtClean="0">
                <a:latin typeface="Arial Narrow" panose="020B0606020202030204" pitchFamily="34" charset="0"/>
                <a:ea typeface="楷体_GB2312" pitchFamily="1" charset="-122"/>
                <a:sym typeface="Arial" panose="020B0604020202020204" pitchFamily="34" charset="0"/>
              </a:rPr>
              <a:t>、</a:t>
            </a:r>
            <a:r>
              <a:rPr lang="en-US" b="0" dirty="0" smtClean="0">
                <a:latin typeface="Arial Narrow" panose="020B0606020202030204" pitchFamily="34" charset="0"/>
                <a:ea typeface="楷体_GB2312" pitchFamily="1" charset="-122"/>
                <a:sym typeface="Arial" panose="020B0604020202020204" pitchFamily="34" charset="0"/>
              </a:rPr>
              <a:t>QD605-GAHIgG</a:t>
            </a:r>
            <a:r>
              <a:rPr lang="zh-CN" altLang="en-US" b="0" dirty="0" smtClean="0">
                <a:latin typeface="Arial Narrow" panose="020B0606020202030204" pitchFamily="34" charset="0"/>
                <a:ea typeface="楷体_GB2312" pitchFamily="1" charset="-122"/>
              </a:rPr>
              <a:t>标记）检测结果；</a:t>
            </a:r>
            <a:endParaRPr lang="zh-CN" altLang="en-US" b="0" dirty="0" smtClean="0">
              <a:latin typeface="Arial Narrow" panose="020B0606020202030204" pitchFamily="34" charset="0"/>
              <a:ea typeface="楷体_GB2312" pitchFamily="1" charset="-122"/>
            </a:endParaRPr>
          </a:p>
          <a:p>
            <a:pPr eaLnBrk="1" hangingPunct="1">
              <a:lnSpc>
                <a:spcPct val="125000"/>
              </a:lnSpc>
              <a:buFont typeface="Arial" panose="020B0604020202020204" pitchFamily="34" charset="0"/>
              <a:buChar char="•"/>
            </a:pPr>
            <a:r>
              <a:rPr lang="zh-CN" altLang="en-US" b="0" dirty="0" smtClean="0">
                <a:latin typeface="Arial Narrow" panose="020B0606020202030204" pitchFamily="34" charset="0"/>
                <a:ea typeface="楷体_GB2312" pitchFamily="1" charset="-122"/>
              </a:rPr>
              <a:t> QD-SA作为标记物，比直接使用</a:t>
            </a:r>
            <a:r>
              <a:rPr lang="zh-CN" altLang="en-US" b="0" dirty="0" smtClean="0">
                <a:latin typeface="Arial Narrow" panose="020B0606020202030204" pitchFamily="34" charset="0"/>
                <a:ea typeface="楷体_GB2312" pitchFamily="1" charset="-122"/>
                <a:sym typeface="Arial" panose="020B0604020202020204" pitchFamily="34" charset="0"/>
              </a:rPr>
              <a:t>QD</a:t>
            </a:r>
            <a:r>
              <a:rPr lang="zh-CN" altLang="en-US" b="0" dirty="0" smtClean="0">
                <a:latin typeface="Arial Narrow" panose="020B0606020202030204" pitchFamily="34" charset="0"/>
                <a:ea typeface="楷体_GB2312" pitchFamily="1" charset="-122"/>
              </a:rPr>
              <a:t>作标记物能检出更多</a:t>
            </a:r>
            <a:r>
              <a:rPr lang="zh-CN" altLang="en-US" b="0" u="sng" dirty="0" smtClean="0">
                <a:latin typeface="Arial Narrow" panose="020B0606020202030204" pitchFamily="34" charset="0"/>
                <a:ea typeface="楷体_GB2312" pitchFamily="1" charset="-122"/>
              </a:rPr>
              <a:t>核仁型</a:t>
            </a:r>
            <a:r>
              <a:rPr lang="zh-CN" altLang="en-US" b="0" dirty="0" smtClean="0">
                <a:latin typeface="Arial Narrow" panose="020B0606020202030204" pitchFamily="34" charset="0"/>
                <a:ea typeface="楷体_GB2312" pitchFamily="1" charset="-122"/>
              </a:rPr>
              <a:t>荧光模式和</a:t>
            </a:r>
            <a:r>
              <a:rPr lang="zh-CN" altLang="en-US" b="0" u="sng" dirty="0" smtClean="0">
                <a:latin typeface="Arial Narrow" panose="020B0606020202030204" pitchFamily="34" charset="0"/>
                <a:ea typeface="楷体_GB2312" pitchFamily="1" charset="-122"/>
              </a:rPr>
              <a:t>核均质型</a:t>
            </a:r>
            <a:r>
              <a:rPr lang="zh-CN" altLang="en-US" b="0" dirty="0" smtClean="0">
                <a:latin typeface="Arial Narrow" panose="020B0606020202030204" pitchFamily="34" charset="0"/>
                <a:ea typeface="楷体_GB2312" pitchFamily="1" charset="-122"/>
              </a:rPr>
              <a:t>荧光模式 </a:t>
            </a:r>
            <a:r>
              <a:rPr lang="zh-CN" altLang="en-US" b="1" dirty="0" smtClean="0">
                <a:latin typeface="Arial Narrow" panose="020B0606020202030204" pitchFamily="34" charset="0"/>
                <a:ea typeface="楷体_GB2312" pitchFamily="1" charset="-122"/>
              </a:rPr>
              <a:t>；</a:t>
            </a:r>
            <a:endPar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endParaRPr>
          </a:p>
          <a:p>
            <a:pPr marL="342900" marR="0" lvl="0" indent="-342900" algn="l" defTabSz="914400" rtl="0" eaLnBrk="1" fontAlgn="auto" latinLnBrk="0" hangingPunct="1">
              <a:lnSpc>
                <a:spcPct val="125000"/>
              </a:lnSpc>
              <a:spcBef>
                <a:spcPct val="25000"/>
              </a:spcBef>
              <a:spcAft>
                <a:spcPct val="25000"/>
              </a:spcAft>
              <a:buClrTx/>
              <a:buSzTx/>
              <a:buFont typeface="Wingdings" panose="05000000000000000000" pitchFamily="2" charset="2"/>
              <a:buChar char="Ø"/>
              <a:defRPr/>
            </a:pP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rPr>
              <a:t>利用Bio-SA-QD标记放大系统，采用IIFA三步法进行</a:t>
            </a: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sym typeface="Arial" panose="020B0604020202020204" pitchFamily="34" charset="0"/>
              </a:rPr>
              <a:t>ANA</a:t>
            </a: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rPr>
              <a:t>检测可获得较常规法（基于</a:t>
            </a: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sym typeface="Arial" panose="020B0604020202020204" pitchFamily="34" charset="0"/>
              </a:rPr>
              <a:t>FITC</a:t>
            </a: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rPr>
              <a:t>标记的</a:t>
            </a: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sym typeface="Arial" panose="020B0604020202020204" pitchFamily="34" charset="0"/>
              </a:rPr>
              <a:t>IIFA</a:t>
            </a:r>
            <a:r>
              <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rPr>
              <a:t>检测）更敏感、更稳定的实验结果；</a:t>
            </a:r>
            <a:endParaRPr kumimoji="0" lang="zh-CN" altLang="en-US" sz="1200" b="1" i="0" u="none" strike="noStrike" kern="1200" cap="none" spc="0" normalizeH="0" baseline="0" noProof="0" dirty="0" smtClean="0">
              <a:ln>
                <a:noFill/>
              </a:ln>
              <a:solidFill>
                <a:schemeClr val="tx1"/>
              </a:solidFill>
              <a:effectLst/>
              <a:uLnTx/>
              <a:uFillTx/>
              <a:latin typeface="Arial Narrow" panose="020B0606020202030204" pitchFamily="34" charset="0"/>
              <a:ea typeface="楷体_GB2312" pitchFamily="1" charset="-122"/>
              <a:cs typeface="+mn-cs"/>
            </a:endParaRPr>
          </a:p>
          <a:p>
            <a:r>
              <a:rPr lang="zh-CN" altLang="en-US" dirty="0" smtClean="0"/>
              <a:t>该系统由于其亲合力高、特异性强，及其良好的稳定性和广泛的适用性，已经成为免疫测定技术中的重要工具。相关技术被广泛应用于微量抗原、抗体及受体的定量、定性检测</a:t>
            </a:r>
            <a:r>
              <a:rPr lang="en-US" dirty="0" smtClean="0">
                <a:ea typeface="宋体" panose="02010600030101010101" pitchFamily="2" charset="-122"/>
              </a:rPr>
              <a:t>[10-12]</a:t>
            </a:r>
            <a:r>
              <a:rPr lang="zh-CN" altLang="en-US" dirty="0" smtClean="0"/>
              <a:t>。链霉亲合素</a:t>
            </a:r>
            <a:r>
              <a:rPr lang="en-US" dirty="0" smtClean="0">
                <a:ea typeface="宋体" panose="02010600030101010101" pitchFamily="2" charset="-122"/>
              </a:rPr>
              <a:t>(SA)</a:t>
            </a:r>
            <a:r>
              <a:rPr lang="zh-CN" altLang="en-US" dirty="0" smtClean="0"/>
              <a:t>由</a:t>
            </a:r>
            <a:r>
              <a:rPr lang="en-US" dirty="0" smtClean="0">
                <a:ea typeface="宋体" panose="02010600030101010101" pitchFamily="2" charset="-122"/>
              </a:rPr>
              <a:t>4</a:t>
            </a:r>
            <a:r>
              <a:rPr lang="zh-CN" altLang="en-US" dirty="0" smtClean="0"/>
              <a:t>条肽链组成，每条肽链均可结合</a:t>
            </a:r>
            <a:r>
              <a:rPr lang="en-US" dirty="0" smtClean="0">
                <a:ea typeface="宋体" panose="02010600030101010101" pitchFamily="2" charset="-122"/>
              </a:rPr>
              <a:t>1</a:t>
            </a:r>
            <a:r>
              <a:rPr lang="zh-CN" altLang="en-US" dirty="0" smtClean="0"/>
              <a:t>个生物素分子。生物素分子结构中有咪唑酮环，是与</a:t>
            </a:r>
            <a:r>
              <a:rPr lang="en-US" dirty="0" smtClean="0">
                <a:ea typeface="宋体" panose="02010600030101010101" pitchFamily="2" charset="-122"/>
              </a:rPr>
              <a:t>SA </a:t>
            </a:r>
            <a:r>
              <a:rPr lang="zh-CN" altLang="en-US" dirty="0" smtClean="0"/>
              <a:t>结合的主要部位。生物素与</a:t>
            </a:r>
            <a:r>
              <a:rPr lang="en-US" dirty="0" smtClean="0">
                <a:ea typeface="宋体" panose="02010600030101010101" pitchFamily="2" charset="-122"/>
              </a:rPr>
              <a:t>SA</a:t>
            </a:r>
            <a:r>
              <a:rPr lang="zh-CN" altLang="en-US" dirty="0" smtClean="0"/>
              <a:t>的结合力较之抗原抗体之间的结合力要高</a:t>
            </a:r>
            <a:r>
              <a:rPr lang="en-US" dirty="0" smtClean="0">
                <a:ea typeface="宋体" panose="02010600030101010101" pitchFamily="2" charset="-122"/>
              </a:rPr>
              <a:t>10000</a:t>
            </a:r>
            <a:r>
              <a:rPr lang="zh-CN" altLang="en-US" dirty="0" smtClean="0"/>
              <a:t>倍，二者一旦结合，其复合物十分稳定，不易解离。所以由于生物素与链酶亲合素之间的作用，对抗原抗体反应起到了放大作用，所以检测结果滴度更高，而由于</a:t>
            </a:r>
            <a:r>
              <a:rPr lang="en-US" dirty="0" smtClean="0">
                <a:ea typeface="宋体" panose="02010600030101010101" pitchFamily="2" charset="-122"/>
              </a:rPr>
              <a:t>SA</a:t>
            </a:r>
            <a:r>
              <a:rPr lang="zh-CN" altLang="en-US" dirty="0" smtClean="0"/>
              <a:t>与生物素之间轻易且稳定的结合，所以导致量子点对细胞核内抗体也更加敏感</a:t>
            </a:r>
            <a:r>
              <a:rPr lang="en-US" altLang="zh-CN" dirty="0" smtClean="0"/>
              <a:t>.</a:t>
            </a:r>
            <a:endParaRPr lang="en-US" altLang="zh-CN" b="1" dirty="0" smtClean="0">
              <a:solidFill>
                <a:srgbClr val="0000CC"/>
              </a:solidFill>
              <a:sym typeface="Arial" panose="020B0604020202020204" pitchFamily="34" charset="0"/>
            </a:endParaRPr>
          </a:p>
          <a:p>
            <a:pPr>
              <a:spcAft>
                <a:spcPct val="50000"/>
              </a:spcAft>
              <a:buFont typeface="Wingdings" panose="05000000000000000000" pitchFamily="2" charset="2"/>
              <a:buChar char="Ø"/>
            </a:pPr>
            <a:r>
              <a:rPr lang="zh-CN" altLang="en-US" sz="1400" b="1" dirty="0" smtClean="0">
                <a:solidFill>
                  <a:srgbClr val="0000CC"/>
                </a:solidFill>
                <a:latin typeface="楷体" panose="02010609060101010101" pitchFamily="49" charset="-122"/>
                <a:ea typeface="楷体" panose="02010609060101010101" pitchFamily="49" charset="-122"/>
                <a:sym typeface="Arial" panose="020B0604020202020204" pitchFamily="34" charset="0"/>
              </a:rPr>
              <a:t>   原因分析：</a:t>
            </a:r>
            <a:endParaRPr lang="zh-CN" altLang="en-US" sz="1400" b="1" dirty="0" smtClean="0">
              <a:solidFill>
                <a:srgbClr val="0000CC"/>
              </a:solidFill>
              <a:latin typeface="楷体" panose="02010609060101010101" pitchFamily="49" charset="-122"/>
              <a:ea typeface="楷体" panose="02010609060101010101" pitchFamily="49" charset="-122"/>
              <a:sym typeface="Arial" panose="020B0604020202020204" pitchFamily="34" charset="0"/>
            </a:endParaRPr>
          </a:p>
          <a:p>
            <a:pPr eaLnBrk="1" hangingPunct="1">
              <a:lnSpc>
                <a:spcPct val="125000"/>
              </a:lnSpc>
              <a:buFont typeface="Arial" panose="020B0604020202020204" pitchFamily="34" charset="0"/>
              <a:buNone/>
            </a:pPr>
            <a:r>
              <a:rPr lang="zh-CN" altLang="en-US" sz="1200" b="0" dirty="0" smtClean="0">
                <a:latin typeface="楷体" panose="02010609060101010101" pitchFamily="49" charset="-122"/>
                <a:ea typeface="楷体" panose="02010609060101010101" pitchFamily="49" charset="-122"/>
                <a:sym typeface="Arial" panose="020B0604020202020204" pitchFamily="34" charset="0"/>
              </a:rPr>
              <a:t>（</a:t>
            </a:r>
            <a:r>
              <a:rPr lang="en-US" altLang="zh-CN" sz="1200" b="0" dirty="0" smtClean="0">
                <a:latin typeface="楷体" panose="02010609060101010101" pitchFamily="49" charset="-122"/>
                <a:ea typeface="楷体" panose="02010609060101010101" pitchFamily="49" charset="-122"/>
                <a:sym typeface="Arial" panose="020B0604020202020204" pitchFamily="34" charset="0"/>
              </a:rPr>
              <a:t>1</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a:t>
            </a:r>
            <a:r>
              <a:rPr lang="en-US" sz="1200" b="0" dirty="0" smtClean="0">
                <a:latin typeface="楷体" panose="02010609060101010101" pitchFamily="49" charset="-122"/>
                <a:ea typeface="楷体" panose="02010609060101010101" pitchFamily="49" charset="-122"/>
                <a:sym typeface="Arial" panose="020B0604020202020204" pitchFamily="34" charset="0"/>
              </a:rPr>
              <a:t>SA-</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Biotin检测</a:t>
            </a:r>
            <a:r>
              <a:rPr lang="zh-CN" altLang="en-US" sz="1200" b="0" dirty="0" smtClean="0">
                <a:latin typeface="楷体" panose="02010609060101010101" pitchFamily="49" charset="-122"/>
                <a:ea typeface="楷体" panose="02010609060101010101" pitchFamily="49" charset="-122"/>
              </a:rPr>
              <a:t>放大系统（</a:t>
            </a:r>
            <a:r>
              <a:rPr lang="en-US" sz="1200" b="0" dirty="0" smtClean="0">
                <a:latin typeface="楷体" panose="02010609060101010101" pitchFamily="49" charset="-122"/>
                <a:ea typeface="楷体" panose="02010609060101010101" pitchFamily="49" charset="-122"/>
              </a:rPr>
              <a:t>1</a:t>
            </a:r>
            <a:r>
              <a:rPr lang="zh-CN" altLang="en-US" sz="1200" b="0" dirty="0" smtClean="0">
                <a:latin typeface="楷体" panose="02010609060101010101" pitchFamily="49" charset="-122"/>
                <a:ea typeface="楷体" panose="02010609060101010101" pitchFamily="49" charset="-122"/>
              </a:rPr>
              <a:t>个</a:t>
            </a:r>
            <a:r>
              <a:rPr lang="en-US" sz="1200" b="0" dirty="0" smtClean="0">
                <a:latin typeface="楷体" panose="02010609060101010101" pitchFamily="49" charset="-122"/>
                <a:ea typeface="楷体" panose="02010609060101010101" pitchFamily="49" charset="-122"/>
              </a:rPr>
              <a:t>SA</a:t>
            </a:r>
            <a:r>
              <a:rPr lang="zh-CN" altLang="en-US" sz="1200" b="0" dirty="0" smtClean="0">
                <a:latin typeface="楷体" panose="02010609060101010101" pitchFamily="49" charset="-122"/>
                <a:ea typeface="楷体" panose="02010609060101010101" pitchFamily="49" charset="-122"/>
              </a:rPr>
              <a:t>可与</a:t>
            </a:r>
            <a:r>
              <a:rPr lang="en-US" sz="1200" b="0" dirty="0" smtClean="0">
                <a:latin typeface="楷体" panose="02010609060101010101" pitchFamily="49" charset="-122"/>
                <a:ea typeface="楷体" panose="02010609060101010101" pitchFamily="49" charset="-122"/>
              </a:rPr>
              <a:t>4</a:t>
            </a:r>
            <a:r>
              <a:rPr lang="zh-CN" altLang="en-US" sz="1200" b="0" dirty="0" smtClean="0">
                <a:latin typeface="楷体" panose="02010609060101010101" pitchFamily="49" charset="-122"/>
                <a:ea typeface="楷体" panose="02010609060101010101" pitchFamily="49" charset="-122"/>
              </a:rPr>
              <a:t>个 </a:t>
            </a:r>
            <a:r>
              <a:rPr lang="en-US" sz="1200" b="0" dirty="0" smtClean="0">
                <a:latin typeface="楷体" panose="02010609060101010101" pitchFamily="49" charset="-122"/>
                <a:ea typeface="楷体" panose="02010609060101010101" pitchFamily="49" charset="-122"/>
              </a:rPr>
              <a:t>Biotin</a:t>
            </a:r>
            <a:r>
              <a:rPr lang="zh-CN" altLang="en-US" sz="1200" b="0" dirty="0" smtClean="0">
                <a:latin typeface="楷体" panose="02010609060101010101" pitchFamily="49" charset="-122"/>
                <a:ea typeface="楷体" panose="02010609060101010101" pitchFamily="49" charset="-122"/>
              </a:rPr>
              <a:t>结合）→敏感度升高；（</a:t>
            </a:r>
            <a:r>
              <a:rPr lang="en-US" altLang="zh-CN" sz="1200" b="0" dirty="0" smtClean="0">
                <a:latin typeface="楷体" panose="02010609060101010101" pitchFamily="49" charset="-122"/>
                <a:ea typeface="楷体" panose="02010609060101010101" pitchFamily="49" charset="-122"/>
              </a:rPr>
              <a:t>2</a:t>
            </a:r>
            <a:r>
              <a:rPr lang="zh-CN" altLang="en-US" sz="1200" b="0" dirty="0" smtClean="0">
                <a:latin typeface="楷体" panose="02010609060101010101" pitchFamily="49" charset="-122"/>
                <a:ea typeface="楷体" panose="02010609060101010101" pitchFamily="49" charset="-122"/>
              </a:rPr>
              <a:t>）</a:t>
            </a:r>
            <a:r>
              <a:rPr lang="en-US" sz="1200" b="0" dirty="0" smtClean="0">
                <a:latin typeface="楷体" panose="02010609060101010101" pitchFamily="49" charset="-122"/>
                <a:ea typeface="楷体" panose="02010609060101010101" pitchFamily="49" charset="-122"/>
                <a:sym typeface="Arial" panose="020B0604020202020204" pitchFamily="34" charset="0"/>
              </a:rPr>
              <a:t>QDs</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表面标记有效的</a:t>
            </a:r>
            <a:r>
              <a:rPr lang="en-US" sz="1200" b="0" dirty="0" smtClean="0">
                <a:latin typeface="楷体" panose="02010609060101010101" pitchFamily="49" charset="-122"/>
                <a:ea typeface="楷体" panose="02010609060101010101" pitchFamily="49" charset="-122"/>
                <a:sym typeface="Arial" panose="020B0604020202020204" pitchFamily="34" charset="0"/>
              </a:rPr>
              <a:t>SA</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分子（</a:t>
            </a:r>
            <a:r>
              <a:rPr lang="en-US" sz="1200" b="0" dirty="0" smtClean="0">
                <a:latin typeface="楷体" panose="02010609060101010101" pitchFamily="49" charset="-122"/>
                <a:ea typeface="楷体" panose="02010609060101010101" pitchFamily="49" charset="-122"/>
                <a:sym typeface="Arial" panose="020B0604020202020204" pitchFamily="34" charset="0"/>
              </a:rPr>
              <a:t>MW44kD</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）较抗体（</a:t>
            </a:r>
            <a:r>
              <a:rPr lang="en-US" sz="1200" b="0" dirty="0" err="1" smtClean="0">
                <a:latin typeface="楷体" panose="02010609060101010101" pitchFamily="49" charset="-122"/>
                <a:ea typeface="楷体" panose="02010609060101010101" pitchFamily="49" charset="-122"/>
                <a:sym typeface="Arial" panose="020B0604020202020204" pitchFamily="34" charset="0"/>
              </a:rPr>
              <a:t>IgG</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）分子多；（</a:t>
            </a:r>
            <a:r>
              <a:rPr lang="en-US" altLang="zh-CN" sz="1200" b="0" dirty="0" smtClean="0">
                <a:latin typeface="楷体" panose="02010609060101010101" pitchFamily="49" charset="-122"/>
                <a:ea typeface="楷体" panose="02010609060101010101" pitchFamily="49" charset="-122"/>
                <a:sym typeface="Arial" panose="020B0604020202020204" pitchFamily="34" charset="0"/>
              </a:rPr>
              <a:t>3</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a:t>
            </a:r>
            <a:r>
              <a:rPr lang="en-US" sz="1200" b="0" dirty="0" smtClean="0">
                <a:latin typeface="楷体" panose="02010609060101010101" pitchFamily="49" charset="-122"/>
                <a:ea typeface="楷体" panose="02010609060101010101" pitchFamily="49" charset="-122"/>
                <a:sym typeface="Arial" panose="020B0604020202020204" pitchFamily="34" charset="0"/>
              </a:rPr>
              <a:t>QD525</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发光效率（相同波长</a:t>
            </a:r>
            <a:r>
              <a:rPr lang="en-US" sz="1200" b="0" dirty="0" smtClean="0">
                <a:latin typeface="楷体" panose="02010609060101010101" pitchFamily="49" charset="-122"/>
                <a:ea typeface="楷体" panose="02010609060101010101" pitchFamily="49" charset="-122"/>
                <a:sym typeface="Arial" panose="020B0604020202020204" pitchFamily="34" charset="0"/>
              </a:rPr>
              <a:t>UV</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激发）远低于</a:t>
            </a:r>
            <a:r>
              <a:rPr lang="en-US" sz="1200" b="0" dirty="0" smtClean="0">
                <a:latin typeface="楷体" panose="02010609060101010101" pitchFamily="49" charset="-122"/>
                <a:ea typeface="楷体" panose="02010609060101010101" pitchFamily="49" charset="-122"/>
                <a:sym typeface="Arial" panose="020B0604020202020204" pitchFamily="34" charset="0"/>
              </a:rPr>
              <a:t>QD655</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a:t>
            </a:r>
            <a:r>
              <a:rPr lang="en-US" sz="1200" b="0" dirty="0" smtClean="0">
                <a:latin typeface="楷体" panose="02010609060101010101" pitchFamily="49" charset="-122"/>
                <a:ea typeface="楷体" panose="02010609060101010101" pitchFamily="49" charset="-122"/>
                <a:sym typeface="Arial" panose="020B0604020202020204" pitchFamily="34" charset="0"/>
              </a:rPr>
              <a:t>QD605</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和</a:t>
            </a:r>
            <a:r>
              <a:rPr lang="en-US" sz="1200" b="0" dirty="0" smtClean="0">
                <a:latin typeface="楷体" panose="02010609060101010101" pitchFamily="49" charset="-122"/>
                <a:ea typeface="楷体" panose="02010609060101010101" pitchFamily="49" charset="-122"/>
                <a:sym typeface="Arial" panose="020B0604020202020204" pitchFamily="34" charset="0"/>
              </a:rPr>
              <a:t>QD565</a:t>
            </a:r>
            <a:r>
              <a:rPr lang="zh-CN" altLang="en-US" sz="1200" b="0" dirty="0" smtClean="0">
                <a:latin typeface="楷体" panose="02010609060101010101" pitchFamily="49" charset="-122"/>
                <a:ea typeface="楷体" panose="02010609060101010101" pitchFamily="49" charset="-122"/>
                <a:sym typeface="Arial" panose="020B0604020202020204" pitchFamily="34" charset="0"/>
              </a:rPr>
              <a:t>；</a:t>
            </a:r>
            <a:endParaRPr lang="zh-CN" altLang="en-US" sz="1200" b="0" dirty="0" smtClean="0">
              <a:latin typeface="楷体" panose="02010609060101010101" pitchFamily="49" charset="-122"/>
              <a:ea typeface="楷体" panose="02010609060101010101" pitchFamily="49" charset="-122"/>
              <a:sym typeface="Arial" panose="020B0604020202020204" pitchFamily="34" charset="0"/>
            </a:endParaRPr>
          </a:p>
          <a:p>
            <a:pPr eaLnBrk="1" hangingPunct="1"/>
            <a:endParaRPr lang="zh-CN" altLang="en-US"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）墨子号”可以在千公里外的外太空以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10kbps</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的速率给地面站分发量子密钥，比地面同距离光纤量子通信水平提高了</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15</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个数量级以上。</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年底，“墨子号”和人类首次探测到引力波等重大成果共同入选英国</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自然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杂志点评的年度国际重大科学事件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墨子号”作为唯一诞生于美国本土之外的创新技术入选</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科学美国人</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评选的</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年度“改变世界的十大创新技术”。</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3</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华尔街日报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针对中国科技的高速发展给出了标题为</a:t>
            </a:r>
            <a:r>
              <a:rPr lang="zh-CN" altLang="en-US" sz="1200" b="0" i="0" u="sng" kern="1200" dirty="0" smtClean="0">
                <a:solidFill>
                  <a:srgbClr val="FF0000"/>
                </a:solidFill>
                <a:latin typeface="Calibri" panose="020F0502020204030204" pitchFamily="34" charset="0"/>
                <a:ea typeface="宋体" panose="02010600030101010101" pitchFamily="2" charset="-122"/>
                <a:cs typeface="+mn-cs"/>
              </a:rPr>
              <a:t>“沉寂了一千年，中国誓回发明创新之巅”</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的专题文章，将“墨子号”量子科学实验卫星作为中国创新能力提升的重要标志。</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）墨子号”可以在千公里外的外太空以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10kbps</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的速率给地面站分发量子密钥，比地面同距离光纤量子通信水平提高了</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15</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个数量级以上。</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年底，“墨子号”和人类首次探测到引力波等重大成果共同入选英国</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自然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杂志点评的年度国际重大科学事件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墨子号”作为唯一诞生于美国本土之外的创新技术入选</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科学美国人</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评选的</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年度“改变世界的十大创新技术”。</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3</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华尔街日报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针对中国科技的高速发展给出了标题为</a:t>
            </a:r>
            <a:r>
              <a:rPr lang="zh-CN" altLang="en-US" sz="1200" b="0" i="0" u="sng" kern="1200" dirty="0" smtClean="0">
                <a:solidFill>
                  <a:srgbClr val="FF0000"/>
                </a:solidFill>
                <a:latin typeface="Calibri" panose="020F0502020204030204" pitchFamily="34" charset="0"/>
                <a:ea typeface="宋体" panose="02010600030101010101" pitchFamily="2" charset="-122"/>
                <a:cs typeface="+mn-cs"/>
              </a:rPr>
              <a:t>“沉寂了一千年，中国誓回发明创新之巅”</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的专题文章，将“墨子号”量子科学实验卫星作为中国创新能力提升的重要标志。</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）墨子号”可以在千公里外的外太空以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10kbps</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的速率给地面站分发量子密钥，比地面同距离光纤量子通信水平提高了</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15</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个数量级以上。</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年底，“墨子号”和人类首次探测到引力波等重大成果共同入选英国</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自然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杂志点评的年度国际重大科学事件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墨子号”作为唯一诞生于美国本土之外的创新技术入选</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科学美国人</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评选的</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年度“改变世界的十大创新技术”。</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3</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华尔街日报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针对中国科技的高速发展给出了标题为</a:t>
            </a:r>
            <a:r>
              <a:rPr lang="zh-CN" altLang="en-US" sz="1200" b="0" i="0" u="sng" kern="1200" dirty="0" smtClean="0">
                <a:solidFill>
                  <a:srgbClr val="FF0000"/>
                </a:solidFill>
                <a:latin typeface="Calibri" panose="020F0502020204030204" pitchFamily="34" charset="0"/>
                <a:ea typeface="宋体" panose="02010600030101010101" pitchFamily="2" charset="-122"/>
                <a:cs typeface="+mn-cs"/>
              </a:rPr>
              <a:t>“沉寂了一千年，中国誓回发明创新之巅”</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的专题文章，将“墨子号”量子科学实验卫星作为中国创新能力提升的重要标志。</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smtClean="0"/>
              <a:t>1. </a:t>
            </a:r>
            <a:r>
              <a:rPr lang="zh-CN" altLang="en-US" dirty="0" smtClean="0"/>
              <a:t>有助于探查既往易被漏诊的微小心肌损伤、更早期诊断</a:t>
            </a:r>
            <a:r>
              <a:rPr lang="en-US" altLang="zh-CN" dirty="0" smtClean="0"/>
              <a:t>AMI</a:t>
            </a:r>
            <a:r>
              <a:rPr lang="zh-CN" altLang="en-US" dirty="0" smtClean="0"/>
              <a:t>、更合理筛查心血管事件（疾病）高危患者，优化临床治疗决策与预后评估。</a:t>
            </a:r>
            <a:endParaRPr lang="en-US" altLang="zh-CN" dirty="0" smtClean="0"/>
          </a:p>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smtClean="0"/>
              <a:t>2. </a:t>
            </a:r>
            <a:r>
              <a:rPr lang="zh-CN" altLang="en-US" dirty="0" smtClean="0"/>
              <a:t>由于灵敏度的提高，可以较传统的</a:t>
            </a:r>
            <a:r>
              <a:rPr lang="en-US" altLang="zh-CN" dirty="0" err="1" smtClean="0"/>
              <a:t>cTn</a:t>
            </a:r>
            <a:r>
              <a:rPr lang="zh-CN" altLang="en-US" dirty="0" smtClean="0"/>
              <a:t>提前检测到肌钙蛋白的轻微升高，只要达到超过</a:t>
            </a:r>
            <a:r>
              <a:rPr lang="en-US" altLang="zh-CN" dirty="0" smtClean="0"/>
              <a:t>99%</a:t>
            </a:r>
            <a:r>
              <a:rPr lang="zh-CN" altLang="en-US" dirty="0" smtClean="0"/>
              <a:t>正常人范围即可发现，无需等待</a:t>
            </a:r>
            <a:r>
              <a:rPr lang="en-US" altLang="zh-CN" dirty="0" smtClean="0"/>
              <a:t>2-4</a:t>
            </a:r>
            <a:r>
              <a:rPr lang="zh-CN" altLang="en-US" dirty="0" smtClean="0"/>
              <a:t>小时才见升高；</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defRPr/>
            </a:pPr>
            <a:r>
              <a:rPr lang="en-US" altLang="zh-CN" sz="1200" dirty="0" smtClean="0"/>
              <a:t>2016</a:t>
            </a:r>
            <a:r>
              <a:rPr lang="zh-CN" altLang="en-US" sz="1200" dirty="0" smtClean="0"/>
              <a:t>年，来自美国</a:t>
            </a:r>
            <a:r>
              <a:rPr lang="en-US" altLang="zh-CN" sz="1200" dirty="0" smtClean="0"/>
              <a:t>13</a:t>
            </a:r>
            <a:r>
              <a:rPr lang="zh-CN" altLang="en-US" sz="1200" dirty="0" smtClean="0"/>
              <a:t>家美国医院的多中心研究 </a:t>
            </a:r>
            <a:r>
              <a:rPr lang="en-US" altLang="zh-CN" sz="1200" dirty="0" smtClean="0"/>
              <a:t>(</a:t>
            </a:r>
            <a:r>
              <a:rPr lang="en-US" sz="1200" dirty="0" smtClean="0"/>
              <a:t>Monitoring Sepsis Study, MOSES) </a:t>
            </a:r>
            <a:r>
              <a:rPr lang="zh-CN" altLang="en-US" sz="1200" dirty="0" smtClean="0"/>
              <a:t>显示：动态监测</a:t>
            </a:r>
            <a:r>
              <a:rPr lang="en-US" altLang="zh-CN" sz="1200" dirty="0" smtClean="0"/>
              <a:t>PCT</a:t>
            </a:r>
            <a:r>
              <a:rPr lang="zh-CN" altLang="en-US" sz="1200" dirty="0" smtClean="0"/>
              <a:t>，对于临床诊断和预后，及治疗具有重要的参考价值。</a:t>
            </a:r>
            <a:endParaRPr lang="en-US" altLang="zh-CN" sz="1200" dirty="0" smtClean="0"/>
          </a:p>
          <a:p>
            <a:pPr>
              <a:lnSpc>
                <a:spcPct val="125000"/>
              </a:lnSpc>
              <a:buFont typeface="Wingdings" panose="05000000000000000000" pitchFamily="2" charset="2"/>
              <a:buChar char="Ø"/>
            </a:pPr>
            <a:r>
              <a:rPr lang="zh-CN" altLang="en-US" sz="1200" dirty="0" smtClean="0"/>
              <a:t>在脓毒症确诊后的四天内（</a:t>
            </a:r>
            <a:r>
              <a:rPr lang="en-US" altLang="zh-CN" sz="1200" dirty="0" smtClean="0"/>
              <a:t>1-4</a:t>
            </a:r>
            <a:r>
              <a:rPr lang="zh-CN" altLang="en-US" sz="1200" dirty="0" smtClean="0"/>
              <a:t>天内均有检测），</a:t>
            </a:r>
            <a:r>
              <a:rPr lang="en-US" altLang="zh-CN" sz="1200" dirty="0" smtClean="0"/>
              <a:t>PCT</a:t>
            </a:r>
            <a:r>
              <a:rPr lang="zh-CN" altLang="en-US" sz="1200" dirty="0" smtClean="0"/>
              <a:t>下降不足</a:t>
            </a:r>
            <a:r>
              <a:rPr lang="en-US" altLang="zh-CN" sz="1200" dirty="0" smtClean="0"/>
              <a:t>80%</a:t>
            </a:r>
            <a:r>
              <a:rPr lang="zh-CN" altLang="en-US" sz="1200" dirty="0" smtClean="0"/>
              <a:t>的患者死亡率风险更高，是</a:t>
            </a:r>
            <a:r>
              <a:rPr lang="en-US" altLang="zh-CN" sz="1200" dirty="0" smtClean="0"/>
              <a:t>PCT</a:t>
            </a:r>
            <a:r>
              <a:rPr lang="zh-CN" altLang="en-US" sz="1200" dirty="0" smtClean="0"/>
              <a:t>下降超过</a:t>
            </a:r>
            <a:r>
              <a:rPr lang="en-US" altLang="zh-CN" sz="1200" dirty="0" smtClean="0"/>
              <a:t>80%</a:t>
            </a:r>
            <a:r>
              <a:rPr lang="zh-CN" altLang="en-US" sz="1200" dirty="0" smtClean="0"/>
              <a:t>患者的</a:t>
            </a:r>
            <a:r>
              <a:rPr lang="en-US" altLang="zh-CN" sz="1200" dirty="0" smtClean="0"/>
              <a:t>2</a:t>
            </a:r>
            <a:r>
              <a:rPr lang="zh-CN" altLang="en-US" sz="1200" dirty="0" smtClean="0"/>
              <a:t>倍。一般在入院的第</a:t>
            </a:r>
            <a:r>
              <a:rPr lang="en-US" altLang="zh-CN" sz="1200" dirty="0" smtClean="0"/>
              <a:t>1</a:t>
            </a:r>
            <a:r>
              <a:rPr lang="zh-CN" altLang="en-US" sz="1200" dirty="0" smtClean="0"/>
              <a:t>、</a:t>
            </a:r>
            <a:r>
              <a:rPr lang="en-US" altLang="zh-CN" sz="1200" dirty="0" smtClean="0"/>
              <a:t>6</a:t>
            </a:r>
            <a:r>
              <a:rPr lang="zh-CN" altLang="en-US" sz="1200" dirty="0" smtClean="0"/>
              <a:t>和</a:t>
            </a:r>
            <a:r>
              <a:rPr lang="en-US" altLang="zh-CN" sz="1200" dirty="0" smtClean="0"/>
              <a:t>24</a:t>
            </a:r>
            <a:r>
              <a:rPr lang="zh-CN" altLang="en-US" sz="1200" dirty="0" smtClean="0"/>
              <a:t>小时检测</a:t>
            </a:r>
            <a:r>
              <a:rPr lang="en-US" altLang="zh-CN" sz="1200" dirty="0" smtClean="0"/>
              <a:t>PCT</a:t>
            </a:r>
            <a:r>
              <a:rPr lang="zh-CN" altLang="en-US" sz="1200" dirty="0" smtClean="0"/>
              <a:t>，可有效提升对细菌感染诊断的准确性； 根据临床需要，对部分患者行每天动态监测，可明确哪些患者是具有高死亡率风险，用以优化治疗方案。</a:t>
            </a:r>
            <a:endParaRPr lang="en-US" altLang="zh-CN" sz="1200" dirty="0" smtClean="0"/>
          </a:p>
          <a:p>
            <a:pPr>
              <a:lnSpc>
                <a:spcPct val="125000"/>
              </a:lnSpc>
              <a:buFont typeface="Wingdings" panose="05000000000000000000" pitchFamily="2" charset="2"/>
              <a:buChar char="Ø"/>
            </a:pPr>
            <a:r>
              <a:rPr lang="zh-CN" altLang="en-US" sz="1200" dirty="0" smtClean="0"/>
              <a:t>国内与距离国外的使用情况，还存在一定的差异：</a:t>
            </a:r>
            <a:endParaRPr lang="en-US" altLang="zh-CN" sz="1200" dirty="0" smtClean="0"/>
          </a:p>
          <a:p>
            <a:pPr>
              <a:lnSpc>
                <a:spcPct val="125000"/>
              </a:lnSpc>
              <a:buFont typeface="Arial" panose="020B0604020202020204" pitchFamily="34" charset="0"/>
              <a:buChar char="•"/>
            </a:pPr>
            <a:r>
              <a:rPr lang="zh-CN" altLang="en-US" sz="1200" dirty="0" smtClean="0"/>
              <a:t>部分医生目前还只是习惯进行单次</a:t>
            </a:r>
            <a:r>
              <a:rPr lang="en-US" altLang="zh-CN" sz="1200" dirty="0" smtClean="0"/>
              <a:t>PCT</a:t>
            </a:r>
            <a:r>
              <a:rPr lang="zh-CN" altLang="en-US" sz="1200" dirty="0" smtClean="0"/>
              <a:t>检测，仅用于快速诊断和鉴别诊断细菌感染。</a:t>
            </a:r>
            <a:endParaRPr lang="zh-CN" altLang="en-US" sz="1200" dirty="0" smtClean="0"/>
          </a:p>
          <a:p>
            <a:pPr>
              <a:lnSpc>
                <a:spcPct val="125000"/>
              </a:lnSpc>
              <a:buFont typeface="Arial" panose="020B0604020202020204" pitchFamily="34" charset="0"/>
              <a:buChar char="•"/>
            </a:pPr>
            <a:r>
              <a:rPr lang="zh-CN" altLang="en-US" sz="1200" dirty="0" smtClean="0"/>
              <a:t>重复监测往往常见于重症患者或长期住院病人，通常一周两次，用于评估抗生素疗效，但尚未用于评估预后或死亡率。</a:t>
            </a:r>
            <a:endParaRPr lang="zh-CN" altLang="en-US" sz="1200" dirty="0" smtClean="0"/>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defRPr/>
            </a:pPr>
            <a:r>
              <a:rPr lang="en-US" altLang="zh-CN" sz="1200" dirty="0" smtClean="0"/>
              <a:t>2016</a:t>
            </a:r>
            <a:r>
              <a:rPr lang="zh-CN" altLang="en-US" sz="1200" dirty="0" smtClean="0"/>
              <a:t>年，来自美国</a:t>
            </a:r>
            <a:r>
              <a:rPr lang="en-US" altLang="zh-CN" sz="1200" dirty="0" smtClean="0"/>
              <a:t>13</a:t>
            </a:r>
            <a:r>
              <a:rPr lang="zh-CN" altLang="en-US" sz="1200" dirty="0" smtClean="0"/>
              <a:t>家美国医院的多中心研究 </a:t>
            </a:r>
            <a:r>
              <a:rPr lang="en-US" altLang="zh-CN" sz="1200" dirty="0" smtClean="0"/>
              <a:t>(</a:t>
            </a:r>
            <a:r>
              <a:rPr lang="en-US" sz="1200" dirty="0" smtClean="0"/>
              <a:t>Monitoring Sepsis Study, MOSES) </a:t>
            </a:r>
            <a:r>
              <a:rPr lang="zh-CN" altLang="en-US" sz="1200" dirty="0" smtClean="0"/>
              <a:t>显示：动态监测</a:t>
            </a:r>
            <a:r>
              <a:rPr lang="en-US" altLang="zh-CN" sz="1200" dirty="0" smtClean="0"/>
              <a:t>PCT</a:t>
            </a:r>
            <a:r>
              <a:rPr lang="zh-CN" altLang="en-US" sz="1200" dirty="0" smtClean="0"/>
              <a:t>，对于临床诊断和预后，及治疗具有重要的参考价值。</a:t>
            </a:r>
            <a:endParaRPr lang="en-US" altLang="zh-CN" sz="1200" dirty="0" smtClean="0"/>
          </a:p>
          <a:p>
            <a:pPr>
              <a:lnSpc>
                <a:spcPct val="125000"/>
              </a:lnSpc>
              <a:buFont typeface="Wingdings" panose="05000000000000000000" pitchFamily="2" charset="2"/>
              <a:buChar char="Ø"/>
            </a:pPr>
            <a:r>
              <a:rPr lang="zh-CN" altLang="en-US" sz="1200" dirty="0" smtClean="0"/>
              <a:t>在脓毒症确诊后的四天内（</a:t>
            </a:r>
            <a:r>
              <a:rPr lang="en-US" altLang="zh-CN" sz="1200" dirty="0" smtClean="0"/>
              <a:t>1-4</a:t>
            </a:r>
            <a:r>
              <a:rPr lang="zh-CN" altLang="en-US" sz="1200" dirty="0" smtClean="0"/>
              <a:t>天内均有检测），</a:t>
            </a:r>
            <a:r>
              <a:rPr lang="en-US" altLang="zh-CN" sz="1200" u="sng" dirty="0" smtClean="0"/>
              <a:t>PCT</a:t>
            </a:r>
            <a:r>
              <a:rPr lang="zh-CN" altLang="en-US" sz="1200" u="sng" dirty="0" smtClean="0"/>
              <a:t>下降不足</a:t>
            </a:r>
            <a:r>
              <a:rPr lang="en-US" altLang="zh-CN" sz="1200" u="sng" dirty="0" smtClean="0"/>
              <a:t>80%</a:t>
            </a:r>
            <a:r>
              <a:rPr lang="zh-CN" altLang="en-US" sz="1200" u="sng" dirty="0" smtClean="0"/>
              <a:t>的患者死亡率风险更高，是</a:t>
            </a:r>
            <a:r>
              <a:rPr lang="en-US" altLang="zh-CN" sz="1200" u="sng" dirty="0" smtClean="0"/>
              <a:t>PCT</a:t>
            </a:r>
            <a:r>
              <a:rPr lang="zh-CN" altLang="en-US" sz="1200" u="sng" dirty="0" smtClean="0"/>
              <a:t>下降超过</a:t>
            </a:r>
            <a:r>
              <a:rPr lang="en-US" altLang="zh-CN" sz="1200" u="sng" dirty="0" smtClean="0"/>
              <a:t>80%</a:t>
            </a:r>
            <a:r>
              <a:rPr lang="zh-CN" altLang="en-US" sz="1200" u="sng" dirty="0" smtClean="0"/>
              <a:t>患者的</a:t>
            </a:r>
            <a:r>
              <a:rPr lang="en-US" altLang="zh-CN" sz="1200" u="sng" dirty="0" smtClean="0"/>
              <a:t>2</a:t>
            </a:r>
            <a:r>
              <a:rPr lang="zh-CN" altLang="en-US" sz="1200" u="sng" dirty="0" smtClean="0"/>
              <a:t>倍。</a:t>
            </a:r>
            <a:r>
              <a:rPr lang="zh-CN" altLang="en-US" sz="1200" dirty="0" smtClean="0"/>
              <a:t>一般在入院的第</a:t>
            </a:r>
            <a:r>
              <a:rPr lang="en-US" altLang="zh-CN" sz="1200" dirty="0" smtClean="0"/>
              <a:t>1</a:t>
            </a:r>
            <a:r>
              <a:rPr lang="zh-CN" altLang="en-US" sz="1200" dirty="0" smtClean="0"/>
              <a:t>、</a:t>
            </a:r>
            <a:r>
              <a:rPr lang="en-US" altLang="zh-CN" sz="1200" dirty="0" smtClean="0"/>
              <a:t>6</a:t>
            </a:r>
            <a:r>
              <a:rPr lang="zh-CN" altLang="en-US" sz="1200" dirty="0" smtClean="0"/>
              <a:t>和</a:t>
            </a:r>
            <a:r>
              <a:rPr lang="en-US" altLang="zh-CN" sz="1200" dirty="0" smtClean="0"/>
              <a:t>24</a:t>
            </a:r>
            <a:r>
              <a:rPr lang="zh-CN" altLang="en-US" sz="1200" dirty="0" smtClean="0"/>
              <a:t>小时检测</a:t>
            </a:r>
            <a:r>
              <a:rPr lang="en-US" altLang="zh-CN" sz="1200" dirty="0" smtClean="0"/>
              <a:t>PCT</a:t>
            </a:r>
            <a:r>
              <a:rPr lang="zh-CN" altLang="en-US" sz="1200" dirty="0" smtClean="0"/>
              <a:t>，可有效提升对细菌感染诊断的准确性； 根据临床需要，对部分患者行每天动态监测，可明确哪些患者是具有高死亡率风险，用以优化治疗方案。</a:t>
            </a:r>
            <a:endParaRPr lang="en-US" altLang="zh-CN" sz="1200" dirty="0" smtClean="0"/>
          </a:p>
          <a:p>
            <a:pPr>
              <a:lnSpc>
                <a:spcPct val="125000"/>
              </a:lnSpc>
              <a:buFont typeface="Wingdings" panose="05000000000000000000" pitchFamily="2" charset="2"/>
              <a:buChar char="Ø"/>
            </a:pPr>
            <a:r>
              <a:rPr lang="zh-CN" altLang="en-US" sz="1200" dirty="0" smtClean="0"/>
              <a:t>国内与距离国外的使用情况，还存在一定的差异：</a:t>
            </a:r>
            <a:endParaRPr lang="en-US" altLang="zh-CN" sz="1200" dirty="0" smtClean="0"/>
          </a:p>
          <a:p>
            <a:pPr>
              <a:lnSpc>
                <a:spcPct val="125000"/>
              </a:lnSpc>
              <a:buFont typeface="Arial" panose="020B0604020202020204" pitchFamily="34" charset="0"/>
              <a:buChar char="•"/>
            </a:pPr>
            <a:r>
              <a:rPr lang="zh-CN" altLang="en-US" sz="1200" dirty="0" smtClean="0"/>
              <a:t>部分医生目前还只是习惯进行单次</a:t>
            </a:r>
            <a:r>
              <a:rPr lang="en-US" altLang="zh-CN" sz="1200" dirty="0" smtClean="0"/>
              <a:t>PCT</a:t>
            </a:r>
            <a:r>
              <a:rPr lang="zh-CN" altLang="en-US" sz="1200" dirty="0" smtClean="0"/>
              <a:t>检测，仅用于快速诊断和鉴别诊断细菌感染。</a:t>
            </a:r>
            <a:endParaRPr lang="zh-CN" altLang="en-US" sz="1200" dirty="0" smtClean="0"/>
          </a:p>
          <a:p>
            <a:pPr>
              <a:lnSpc>
                <a:spcPct val="125000"/>
              </a:lnSpc>
              <a:buFont typeface="Arial" panose="020B0604020202020204" pitchFamily="34" charset="0"/>
              <a:buChar char="•"/>
            </a:pPr>
            <a:r>
              <a:rPr lang="zh-CN" altLang="en-US" sz="1200" dirty="0" smtClean="0"/>
              <a:t>重复监测往往常见于重症患者或长期住院病人，通常一周两次，用于评估抗生素疗效，但尚未用于评估预后或死亡率。</a:t>
            </a:r>
            <a:endParaRPr lang="zh-CN" altLang="en-US" sz="1200" dirty="0" smtClean="0"/>
          </a:p>
          <a:p>
            <a:pPr>
              <a:lnSpc>
                <a:spcPct val="125000"/>
              </a:lnSpc>
              <a:buFont typeface="Wingdings" panose="05000000000000000000" pitchFamily="2" charset="2"/>
              <a:buChar char="Ø"/>
            </a:pPr>
            <a:endParaRPr lang="zh-CN" altLang="en-US" sz="1200" dirty="0" smtClean="0"/>
          </a:p>
          <a:p>
            <a:pPr marL="0" marR="0" indent="0" algn="l" defTabSz="914400" rtl="0" eaLnBrk="0" fontAlgn="base" latinLnBrk="0" hangingPunct="0">
              <a:lnSpc>
                <a:spcPct val="100000"/>
              </a:lnSpc>
              <a:spcBef>
                <a:spcPct val="30000"/>
              </a:spcBef>
              <a:spcAft>
                <a:spcPct val="0"/>
              </a:spcAft>
              <a:buClrTx/>
              <a:buSzTx/>
              <a:buFontTx/>
              <a:buNone/>
              <a:defRPr/>
            </a:pPr>
            <a:endParaRPr lang="zh-CN" altLang="en-US" sz="1200" dirty="0" smtClean="0"/>
          </a:p>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）墨子号”可以在千公里外的外太空以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10kbps</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的速率给地面站分发量子密钥，比地面同距离光纤量子通信水平提高了</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15</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个数量级以上。</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年底，“墨子号”和人类首次探测到引力波等重大成果共同入选英国</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自然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杂志点评的年度国际重大科学事件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墨子号”作为唯一诞生于美国本土之外的创新技术入选</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科学美国人</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评选的</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年度“改变世界的十大创新技术”。</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3</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华尔街日报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针对中国科技的高速发展给出了标题为</a:t>
            </a:r>
            <a:r>
              <a:rPr lang="zh-CN" altLang="en-US" sz="1200" b="0" i="0" u="sng" kern="1200" dirty="0" smtClean="0">
                <a:solidFill>
                  <a:srgbClr val="FF0000"/>
                </a:solidFill>
                <a:latin typeface="Calibri" panose="020F0502020204030204" pitchFamily="34" charset="0"/>
                <a:ea typeface="宋体" panose="02010600030101010101" pitchFamily="2" charset="-122"/>
                <a:cs typeface="+mn-cs"/>
              </a:rPr>
              <a:t>“沉寂了一千年，中国誓回发明创新之巅”</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的专题文章，将“墨子号”量子科学实验卫星作为中国创新能力提升的重要标志。</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）墨子号”可以在千公里外的外太空以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10kbps</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的速率给地面站分发量子密钥，比地面同距离光纤量子通信水平提高了</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15</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个数量级以上。</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年底，“墨子号”和人类首次探测到引力波等重大成果共同入选英国</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自然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杂志点评的年度国际重大科学事件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墨子号”作为唯一诞生于美国本土之外的创新技术入选</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科学美国人</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评选的</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年度“改变世界的十大创新技术”。</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3</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华尔街日报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针对中国科技的高速发展给出了标题为</a:t>
            </a:r>
            <a:r>
              <a:rPr lang="zh-CN" altLang="en-US" sz="1200" b="0" i="0" u="sng" kern="1200" dirty="0" smtClean="0">
                <a:solidFill>
                  <a:srgbClr val="FF0000"/>
                </a:solidFill>
                <a:latin typeface="Calibri" panose="020F0502020204030204" pitchFamily="34" charset="0"/>
                <a:ea typeface="宋体" panose="02010600030101010101" pitchFamily="2" charset="-122"/>
                <a:cs typeface="+mn-cs"/>
              </a:rPr>
              <a:t>“沉寂了一千年，中国誓回发明创新之巅”</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的专题文章，将“墨子号”量子科学实验卫星作为中国创新能力提升的重要标志。</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）墨子号”可以在千公里外的外太空以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10kbps</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的速率给地面站分发量子密钥，比地面同距离光纤量子通信水平提高了</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15</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个数量级以上。</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年底，“墨子号”和人类首次探测到引力波等重大成果共同入选英国</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自然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杂志点评的年度国际重大科学事件</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墨子号”作为唯一诞生于美国本土之外的创新技术入选</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科学美国人</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评选的</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2016</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年度“改变世界的十大创新技术”。</a:t>
            </a:r>
            <a:endParaRPr lang="en-US" altLang="zh-CN" sz="1200" b="0" i="0" kern="1200" dirty="0" smtClean="0">
              <a:solidFill>
                <a:schemeClr val="tx1"/>
              </a:solidFill>
              <a:latin typeface="Calibri" panose="020F0502020204030204" pitchFamily="34" charset="0"/>
              <a:ea typeface="宋体" panose="02010600030101010101" pitchFamily="2" charset="-122"/>
              <a:cs typeface="+mn-cs"/>
            </a:endParaRPr>
          </a:p>
          <a:p>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3</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华尔街日报</a:t>
            </a:r>
            <a:r>
              <a:rPr lang="en-US" altLang="zh-CN" sz="1200" b="0" i="0" kern="1200" dirty="0" smtClean="0">
                <a:solidFill>
                  <a:schemeClr val="tx1"/>
                </a:solidFill>
                <a:latin typeface="Calibri" panose="020F0502020204030204" pitchFamily="34" charset="0"/>
                <a:ea typeface="宋体" panose="02010600030101010101" pitchFamily="2" charset="-122"/>
                <a:cs typeface="+mn-cs"/>
              </a:rPr>
              <a:t>》</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针对中国科技的高速发展给出了标题为</a:t>
            </a:r>
            <a:r>
              <a:rPr lang="zh-CN" altLang="en-US" sz="1200" b="0" i="0" u="sng" kern="1200" dirty="0" smtClean="0">
                <a:solidFill>
                  <a:srgbClr val="FF0000"/>
                </a:solidFill>
                <a:latin typeface="Calibri" panose="020F0502020204030204" pitchFamily="34" charset="0"/>
                <a:ea typeface="宋体" panose="02010600030101010101" pitchFamily="2" charset="-122"/>
                <a:cs typeface="+mn-cs"/>
              </a:rPr>
              <a:t>“沉寂了一千年，中国誓回发明创新之巅”</a:t>
            </a:r>
            <a:r>
              <a:rPr lang="zh-CN" altLang="en-US" sz="1200" b="0" i="0" kern="1200" dirty="0" smtClean="0">
                <a:solidFill>
                  <a:schemeClr val="tx1"/>
                </a:solidFill>
                <a:latin typeface="Calibri" panose="020F0502020204030204" pitchFamily="34" charset="0"/>
                <a:ea typeface="宋体" panose="02010600030101010101" pitchFamily="2" charset="-122"/>
                <a:cs typeface="+mn-cs"/>
              </a:rPr>
              <a:t>的专题文章，将“墨子号”量子科学实验卫星作为中国创新能力提升的重要标志。</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latin typeface="微软雅黑" panose="020B0503020204020204" pitchFamily="34" charset="-122"/>
                <a:ea typeface="微软雅黑" panose="020B0503020204020204" pitchFamily="34" charset="-122"/>
              </a:rPr>
              <a:t>传统方法：</a:t>
            </a:r>
            <a:r>
              <a:rPr lang="zh-CN" altLang="en-US" dirty="0" smtClean="0">
                <a:solidFill>
                  <a:srgbClr val="0000CC"/>
                </a:solidFill>
                <a:latin typeface="微软雅黑" panose="020B0503020204020204" pitchFamily="34" charset="-122"/>
                <a:ea typeface="微软雅黑" panose="020B0503020204020204" pitchFamily="34" charset="-122"/>
              </a:rPr>
              <a:t>通过共沉淀、微乳液、胶束等方法合成了</a:t>
            </a:r>
            <a:r>
              <a:rPr lang="zh-CN" altLang="en-US" dirty="0" smtClean="0">
                <a:latin typeface="微软雅黑" panose="020B0503020204020204" pitchFamily="34" charset="-122"/>
                <a:ea typeface="微软雅黑" panose="020B0503020204020204" pitchFamily="34" charset="-122"/>
              </a:rPr>
              <a:t>尺寸控制的</a:t>
            </a:r>
            <a:r>
              <a:rPr lang="en-US" altLang="zh-CN" dirty="0" smtClean="0">
                <a:latin typeface="微软雅黑" panose="020B0503020204020204" pitchFamily="34" charset="-122"/>
                <a:ea typeface="微软雅黑" panose="020B0503020204020204" pitchFamily="34" charset="-122"/>
              </a:rPr>
              <a:t>QDs</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1990</a:t>
            </a:r>
            <a:r>
              <a:rPr lang="zh-CN" altLang="en-US" dirty="0" smtClean="0">
                <a:latin typeface="微软雅黑" panose="020B0503020204020204" pitchFamily="34" charset="-122"/>
                <a:ea typeface="微软雅黑" panose="020B0503020204020204" pitchFamily="34" charset="-122"/>
              </a:rPr>
              <a:t>年以前），但光学性能非常差，基本上不发光；</a:t>
            </a:r>
            <a:endParaRPr lang="en-US" altLang="zh-CN" dirty="0" smtClean="0">
              <a:latin typeface="微软雅黑" panose="020B0503020204020204" pitchFamily="34" charset="-122"/>
              <a:ea typeface="微软雅黑" panose="020B0503020204020204" pitchFamily="34" charset="-122"/>
            </a:endParaRPr>
          </a:p>
          <a:p>
            <a:r>
              <a:rPr lang="en-US" altLang="zh-CN" sz="1200" dirty="0" smtClean="0">
                <a:latin typeface="微软雅黑" panose="020B0503020204020204" pitchFamily="34" charset="-122"/>
                <a:ea typeface="微软雅黑" panose="020B0503020204020204" pitchFamily="34" charset="-122"/>
              </a:rPr>
              <a:t>1990</a:t>
            </a:r>
            <a:r>
              <a:rPr lang="zh-CN" altLang="en-US" sz="1200" dirty="0" smtClean="0">
                <a:latin typeface="微软雅黑" panose="020B0503020204020204" pitchFamily="34" charset="-122"/>
                <a:ea typeface="微软雅黑" panose="020B0503020204020204" pitchFamily="34" charset="-122"/>
              </a:rPr>
              <a:t>年</a:t>
            </a:r>
            <a:r>
              <a:rPr lang="en-US" altLang="zh-CN" sz="1200" dirty="0" smtClean="0">
                <a:latin typeface="微软雅黑" panose="020B0503020204020204" pitchFamily="34" charset="-122"/>
                <a:ea typeface="微软雅黑" panose="020B0503020204020204" pitchFamily="34" charset="-122"/>
              </a:rPr>
              <a:t>-1993</a:t>
            </a:r>
            <a:r>
              <a:rPr lang="zh-CN" altLang="en-US" sz="1200" dirty="0" smtClean="0">
                <a:latin typeface="微软雅黑" panose="020B0503020204020204" pitchFamily="34" charset="-122"/>
                <a:ea typeface="微软雅黑" panose="020B0503020204020204" pitchFamily="34" charset="-122"/>
              </a:rPr>
              <a:t>年，新的</a:t>
            </a:r>
            <a:r>
              <a:rPr lang="en-US" altLang="zh-CN" sz="1200" dirty="0" smtClean="0">
                <a:latin typeface="微软雅黑" panose="020B0503020204020204" pitchFamily="34" charset="-122"/>
                <a:ea typeface="微软雅黑" panose="020B0503020204020204" pitchFamily="34" charset="-122"/>
              </a:rPr>
              <a:t>QDs</a:t>
            </a:r>
            <a:r>
              <a:rPr lang="zh-CN" altLang="en-US" sz="1200" dirty="0" smtClean="0">
                <a:latin typeface="微软雅黑" panose="020B0503020204020204" pitchFamily="34" charset="-122"/>
                <a:ea typeface="微软雅黑" panose="020B0503020204020204" pitchFamily="34" charset="-122"/>
              </a:rPr>
              <a:t>合成方法</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solidFill>
                  <a:srgbClr val="FF0000"/>
                </a:solidFill>
                <a:latin typeface="微软雅黑" panose="020B0503020204020204" pitchFamily="34" charset="-122"/>
                <a:ea typeface="微软雅黑" panose="020B0503020204020204" pitchFamily="34" charset="-122"/>
              </a:rPr>
              <a:t>“金属有机</a:t>
            </a:r>
            <a:r>
              <a:rPr lang="en-US" altLang="zh-CN" sz="1200" dirty="0" smtClean="0">
                <a:solidFill>
                  <a:srgbClr val="FF0000"/>
                </a:solidFill>
                <a:latin typeface="微软雅黑" panose="020B0503020204020204" pitchFamily="34" charset="-122"/>
                <a:ea typeface="微软雅黑" panose="020B0503020204020204" pitchFamily="34" charset="-122"/>
              </a:rPr>
              <a:t>-</a:t>
            </a:r>
            <a:r>
              <a:rPr lang="zh-CN" altLang="en-US" sz="1200" dirty="0" smtClean="0">
                <a:solidFill>
                  <a:srgbClr val="FF0000"/>
                </a:solidFill>
                <a:latin typeface="微软雅黑" panose="020B0503020204020204" pitchFamily="34" charset="-122"/>
                <a:ea typeface="微软雅黑" panose="020B0503020204020204" pitchFamily="34" charset="-122"/>
              </a:rPr>
              <a:t>配位溶剂</a:t>
            </a:r>
            <a:r>
              <a:rPr lang="en-US" altLang="zh-CN" sz="1200" dirty="0" smtClean="0">
                <a:solidFill>
                  <a:srgbClr val="FF0000"/>
                </a:solidFill>
                <a:latin typeface="微软雅黑" panose="020B0503020204020204" pitchFamily="34" charset="-122"/>
                <a:ea typeface="微软雅黑" panose="020B0503020204020204" pitchFamily="34" charset="-122"/>
              </a:rPr>
              <a:t>-</a:t>
            </a:r>
            <a:r>
              <a:rPr lang="zh-CN" altLang="en-US" sz="1200" dirty="0" smtClean="0">
                <a:solidFill>
                  <a:srgbClr val="FF0000"/>
                </a:solidFill>
                <a:latin typeface="微软雅黑" panose="020B0503020204020204" pitchFamily="34" charset="-122"/>
                <a:ea typeface="微软雅黑" panose="020B0503020204020204" pitchFamily="34" charset="-122"/>
              </a:rPr>
              <a:t>高温”</a:t>
            </a:r>
            <a:r>
              <a:rPr lang="zh-CN" altLang="en-US" sz="1200" dirty="0" smtClean="0">
                <a:latin typeface="微软雅黑" panose="020B0503020204020204" pitchFamily="34" charset="-122"/>
                <a:ea typeface="微软雅黑" panose="020B0503020204020204" pitchFamily="34" charset="-122"/>
              </a:rPr>
              <a:t>路线，</a:t>
            </a:r>
            <a:r>
              <a:rPr lang="ko-KR" altLang="en-US" sz="1200" dirty="0" smtClean="0">
                <a:latin typeface="Times New Roman" panose="02020603050405020304" pitchFamily="18" charset="0"/>
                <a:cs typeface="Times New Roman" panose="02020603050405020304" pitchFamily="18" charset="0"/>
              </a:rPr>
              <a:t>第一次合成出了大小均一的量子点</a:t>
            </a:r>
            <a:r>
              <a:rPr lang="zh-CN" altLang="en-US" sz="1200" dirty="0" smtClean="0">
                <a:latin typeface="Times New Roman" panose="02020603050405020304" pitchFamily="18" charset="0"/>
                <a:cs typeface="Times New Roman" panose="02020603050405020304" pitchFamily="18" charset="0"/>
              </a:rPr>
              <a:t>；</a:t>
            </a:r>
            <a:endParaRPr lang="en-US" altLang="zh-CN" sz="1200" dirty="0" smtClean="0">
              <a:latin typeface="Times New Roman" panose="02020603050405020304" pitchFamily="18" charset="0"/>
              <a:cs typeface="Times New Roman" panose="02020603050405020304" pitchFamily="18" charset="0"/>
            </a:endParaRPr>
          </a:p>
          <a:p>
            <a:r>
              <a:rPr lang="en-US" altLang="zh-CN" sz="1200" dirty="0" smtClean="0">
                <a:latin typeface="微软雅黑" panose="020B0503020204020204" pitchFamily="34" charset="-122"/>
                <a:ea typeface="微软雅黑" panose="020B0503020204020204" pitchFamily="34" charset="-122"/>
              </a:rPr>
              <a:t>2001</a:t>
            </a:r>
            <a:r>
              <a:rPr lang="zh-CN" altLang="en-US" sz="1200" dirty="0" smtClean="0">
                <a:latin typeface="微软雅黑" panose="020B0503020204020204" pitchFamily="34" charset="-122"/>
                <a:ea typeface="微软雅黑" panose="020B0503020204020204" pitchFamily="34" charset="-122"/>
              </a:rPr>
              <a:t>年：提出“绿色”有机溶剂路线，</a:t>
            </a:r>
            <a:r>
              <a:rPr lang="zh-CN" altLang="en-US" sz="1200" u="sng" dirty="0" smtClean="0">
                <a:latin typeface="微软雅黑" panose="020B0503020204020204" pitchFamily="34" charset="-122"/>
                <a:ea typeface="微软雅黑" panose="020B0503020204020204" pitchFamily="34" charset="-122"/>
              </a:rPr>
              <a:t>即用</a:t>
            </a:r>
            <a:r>
              <a:rPr lang="zh-CN" altLang="en-US" sz="1200" u="sng" dirty="0" smtClean="0">
                <a:solidFill>
                  <a:srgbClr val="FF0000"/>
                </a:solidFill>
                <a:latin typeface="微软雅黑" panose="020B0503020204020204" pitchFamily="34" charset="-122"/>
                <a:ea typeface="微软雅黑" panose="020B0503020204020204" pitchFamily="34" charset="-122"/>
              </a:rPr>
              <a:t>氧化镉</a:t>
            </a:r>
            <a:r>
              <a:rPr lang="zh-CN" altLang="en-US" sz="1200" u="sng" dirty="0" smtClean="0">
                <a:latin typeface="微软雅黑" panose="020B0503020204020204" pitchFamily="34" charset="-122"/>
                <a:ea typeface="微软雅黑" panose="020B0503020204020204" pitchFamily="34" charset="-122"/>
              </a:rPr>
              <a:t>代替</a:t>
            </a:r>
            <a:r>
              <a:rPr lang="zh-CN" altLang="en-US" sz="1200" u="sng" dirty="0" smtClean="0">
                <a:solidFill>
                  <a:srgbClr val="FF0000"/>
                </a:solidFill>
                <a:latin typeface="微软雅黑" panose="020B0503020204020204" pitchFamily="34" charset="-122"/>
                <a:ea typeface="微软雅黑" panose="020B0503020204020204" pitchFamily="34" charset="-122"/>
              </a:rPr>
              <a:t>二甲基镉</a:t>
            </a:r>
            <a:r>
              <a:rPr lang="zh-CN" altLang="en-US" sz="1200" dirty="0" smtClean="0">
                <a:latin typeface="微软雅黑" panose="020B0503020204020204" pitchFamily="34" charset="-122"/>
                <a:ea typeface="微软雅黑" panose="020B0503020204020204" pitchFamily="34" charset="-122"/>
              </a:rPr>
              <a:t>，才让量子点的简便合成走进了全世界的实验室；</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latin typeface="微软雅黑" panose="020B0503020204020204" pitchFamily="34" charset="-122"/>
                <a:ea typeface="微软雅黑" panose="020B0503020204020204" pitchFamily="34" charset="-122"/>
              </a:rPr>
              <a:t>传统方法：</a:t>
            </a:r>
            <a:r>
              <a:rPr lang="zh-CN" altLang="en-US" dirty="0" smtClean="0">
                <a:solidFill>
                  <a:srgbClr val="0000CC"/>
                </a:solidFill>
                <a:latin typeface="微软雅黑" panose="020B0503020204020204" pitchFamily="34" charset="-122"/>
                <a:ea typeface="微软雅黑" panose="020B0503020204020204" pitchFamily="34" charset="-122"/>
              </a:rPr>
              <a:t>通过共沉淀、微乳液、胶束等方法合成了</a:t>
            </a:r>
            <a:r>
              <a:rPr lang="zh-CN" altLang="en-US" dirty="0" smtClean="0">
                <a:latin typeface="微软雅黑" panose="020B0503020204020204" pitchFamily="34" charset="-122"/>
                <a:ea typeface="微软雅黑" panose="020B0503020204020204" pitchFamily="34" charset="-122"/>
              </a:rPr>
              <a:t>尺寸控制的</a:t>
            </a:r>
            <a:r>
              <a:rPr lang="en-US" altLang="zh-CN" dirty="0" smtClean="0">
                <a:latin typeface="微软雅黑" panose="020B0503020204020204" pitchFamily="34" charset="-122"/>
                <a:ea typeface="微软雅黑" panose="020B0503020204020204" pitchFamily="34" charset="-122"/>
              </a:rPr>
              <a:t>QDs</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1990</a:t>
            </a:r>
            <a:r>
              <a:rPr lang="zh-CN" altLang="en-US" dirty="0" smtClean="0">
                <a:latin typeface="微软雅黑" panose="020B0503020204020204" pitchFamily="34" charset="-122"/>
                <a:ea typeface="微软雅黑" panose="020B0503020204020204" pitchFamily="34" charset="-122"/>
              </a:rPr>
              <a:t>年以前），但光学性能非常差，基本上不发光；</a:t>
            </a:r>
            <a:endParaRPr lang="en-US" altLang="zh-CN" dirty="0" smtClean="0">
              <a:latin typeface="微软雅黑" panose="020B0503020204020204" pitchFamily="34" charset="-122"/>
              <a:ea typeface="微软雅黑" panose="020B0503020204020204" pitchFamily="34" charset="-122"/>
            </a:endParaRPr>
          </a:p>
          <a:p>
            <a:r>
              <a:rPr lang="en-US" altLang="zh-CN" sz="1200" dirty="0" smtClean="0">
                <a:latin typeface="微软雅黑" panose="020B0503020204020204" pitchFamily="34" charset="-122"/>
                <a:ea typeface="微软雅黑" panose="020B0503020204020204" pitchFamily="34" charset="-122"/>
              </a:rPr>
              <a:t>1990</a:t>
            </a:r>
            <a:r>
              <a:rPr lang="zh-CN" altLang="en-US" sz="1200" dirty="0" smtClean="0">
                <a:latin typeface="微软雅黑" panose="020B0503020204020204" pitchFamily="34" charset="-122"/>
                <a:ea typeface="微软雅黑" panose="020B0503020204020204" pitchFamily="34" charset="-122"/>
              </a:rPr>
              <a:t>年</a:t>
            </a:r>
            <a:r>
              <a:rPr lang="en-US" altLang="zh-CN" sz="1200" dirty="0" smtClean="0">
                <a:latin typeface="微软雅黑" panose="020B0503020204020204" pitchFamily="34" charset="-122"/>
                <a:ea typeface="微软雅黑" panose="020B0503020204020204" pitchFamily="34" charset="-122"/>
              </a:rPr>
              <a:t>-1993</a:t>
            </a:r>
            <a:r>
              <a:rPr lang="zh-CN" altLang="en-US" sz="1200" dirty="0" smtClean="0">
                <a:latin typeface="微软雅黑" panose="020B0503020204020204" pitchFamily="34" charset="-122"/>
                <a:ea typeface="微软雅黑" panose="020B0503020204020204" pitchFamily="34" charset="-122"/>
              </a:rPr>
              <a:t>年，新的</a:t>
            </a:r>
            <a:r>
              <a:rPr lang="en-US" altLang="zh-CN" sz="1200" dirty="0" smtClean="0">
                <a:latin typeface="微软雅黑" panose="020B0503020204020204" pitchFamily="34" charset="-122"/>
                <a:ea typeface="微软雅黑" panose="020B0503020204020204" pitchFamily="34" charset="-122"/>
              </a:rPr>
              <a:t>QDs</a:t>
            </a:r>
            <a:r>
              <a:rPr lang="zh-CN" altLang="en-US" sz="1200" dirty="0" smtClean="0">
                <a:latin typeface="微软雅黑" panose="020B0503020204020204" pitchFamily="34" charset="-122"/>
                <a:ea typeface="微软雅黑" panose="020B0503020204020204" pitchFamily="34" charset="-122"/>
              </a:rPr>
              <a:t>合成方法</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solidFill>
                  <a:srgbClr val="FF0000"/>
                </a:solidFill>
                <a:latin typeface="微软雅黑" panose="020B0503020204020204" pitchFamily="34" charset="-122"/>
                <a:ea typeface="微软雅黑" panose="020B0503020204020204" pitchFamily="34" charset="-122"/>
              </a:rPr>
              <a:t>“金属有机</a:t>
            </a:r>
            <a:r>
              <a:rPr lang="en-US" altLang="zh-CN" sz="1200" dirty="0" smtClean="0">
                <a:solidFill>
                  <a:srgbClr val="FF0000"/>
                </a:solidFill>
                <a:latin typeface="微软雅黑" panose="020B0503020204020204" pitchFamily="34" charset="-122"/>
                <a:ea typeface="微软雅黑" panose="020B0503020204020204" pitchFamily="34" charset="-122"/>
              </a:rPr>
              <a:t>-</a:t>
            </a:r>
            <a:r>
              <a:rPr lang="zh-CN" altLang="en-US" sz="1200" dirty="0" smtClean="0">
                <a:solidFill>
                  <a:srgbClr val="FF0000"/>
                </a:solidFill>
                <a:latin typeface="微软雅黑" panose="020B0503020204020204" pitchFamily="34" charset="-122"/>
                <a:ea typeface="微软雅黑" panose="020B0503020204020204" pitchFamily="34" charset="-122"/>
              </a:rPr>
              <a:t>配位溶剂</a:t>
            </a:r>
            <a:r>
              <a:rPr lang="en-US" altLang="zh-CN" sz="1200" dirty="0" smtClean="0">
                <a:solidFill>
                  <a:srgbClr val="FF0000"/>
                </a:solidFill>
                <a:latin typeface="微软雅黑" panose="020B0503020204020204" pitchFamily="34" charset="-122"/>
                <a:ea typeface="微软雅黑" panose="020B0503020204020204" pitchFamily="34" charset="-122"/>
              </a:rPr>
              <a:t>-</a:t>
            </a:r>
            <a:r>
              <a:rPr lang="zh-CN" altLang="en-US" sz="1200" dirty="0" smtClean="0">
                <a:solidFill>
                  <a:srgbClr val="FF0000"/>
                </a:solidFill>
                <a:latin typeface="微软雅黑" panose="020B0503020204020204" pitchFamily="34" charset="-122"/>
                <a:ea typeface="微软雅黑" panose="020B0503020204020204" pitchFamily="34" charset="-122"/>
              </a:rPr>
              <a:t>高温”</a:t>
            </a:r>
            <a:r>
              <a:rPr lang="zh-CN" altLang="en-US" sz="1200" dirty="0" smtClean="0">
                <a:latin typeface="微软雅黑" panose="020B0503020204020204" pitchFamily="34" charset="-122"/>
                <a:ea typeface="微软雅黑" panose="020B0503020204020204" pitchFamily="34" charset="-122"/>
              </a:rPr>
              <a:t>路线，</a:t>
            </a:r>
            <a:r>
              <a:rPr lang="ko-KR" altLang="en-US" sz="1200" dirty="0" smtClean="0">
                <a:latin typeface="Times New Roman" panose="02020603050405020304" pitchFamily="18" charset="0"/>
                <a:cs typeface="Times New Roman" panose="02020603050405020304" pitchFamily="18" charset="0"/>
              </a:rPr>
              <a:t>第一次合成出了大小均一的量子点</a:t>
            </a:r>
            <a:r>
              <a:rPr lang="zh-CN" altLang="en-US" sz="1200" dirty="0" smtClean="0">
                <a:latin typeface="Times New Roman" panose="02020603050405020304" pitchFamily="18" charset="0"/>
                <a:cs typeface="Times New Roman" panose="02020603050405020304" pitchFamily="18" charset="0"/>
              </a:rPr>
              <a:t>；</a:t>
            </a:r>
            <a:endParaRPr lang="en-US" altLang="zh-CN" sz="1200" dirty="0" smtClean="0">
              <a:latin typeface="Times New Roman" panose="02020603050405020304" pitchFamily="18" charset="0"/>
              <a:cs typeface="Times New Roman" panose="02020603050405020304" pitchFamily="18" charset="0"/>
            </a:endParaRPr>
          </a:p>
          <a:p>
            <a:r>
              <a:rPr lang="en-US" altLang="zh-CN" sz="1200" dirty="0" smtClean="0">
                <a:latin typeface="微软雅黑" panose="020B0503020204020204" pitchFamily="34" charset="-122"/>
                <a:ea typeface="微软雅黑" panose="020B0503020204020204" pitchFamily="34" charset="-122"/>
              </a:rPr>
              <a:t>2001</a:t>
            </a:r>
            <a:r>
              <a:rPr lang="zh-CN" altLang="en-US" sz="1200" dirty="0" smtClean="0">
                <a:latin typeface="微软雅黑" panose="020B0503020204020204" pitchFamily="34" charset="-122"/>
                <a:ea typeface="微软雅黑" panose="020B0503020204020204" pitchFamily="34" charset="-122"/>
              </a:rPr>
              <a:t>年：提出“绿色”有机溶剂路线，</a:t>
            </a:r>
            <a:r>
              <a:rPr lang="zh-CN" altLang="en-US" sz="1200" u="sng" dirty="0" smtClean="0">
                <a:latin typeface="微软雅黑" panose="020B0503020204020204" pitchFamily="34" charset="-122"/>
                <a:ea typeface="微软雅黑" panose="020B0503020204020204" pitchFamily="34" charset="-122"/>
              </a:rPr>
              <a:t>即用</a:t>
            </a:r>
            <a:r>
              <a:rPr lang="zh-CN" altLang="en-US" sz="1200" u="sng" dirty="0" smtClean="0">
                <a:solidFill>
                  <a:srgbClr val="FF0000"/>
                </a:solidFill>
                <a:latin typeface="微软雅黑" panose="020B0503020204020204" pitchFamily="34" charset="-122"/>
                <a:ea typeface="微软雅黑" panose="020B0503020204020204" pitchFamily="34" charset="-122"/>
              </a:rPr>
              <a:t>氧化镉</a:t>
            </a:r>
            <a:r>
              <a:rPr lang="zh-CN" altLang="en-US" sz="1200" u="sng" dirty="0" smtClean="0">
                <a:latin typeface="微软雅黑" panose="020B0503020204020204" pitchFamily="34" charset="-122"/>
                <a:ea typeface="微软雅黑" panose="020B0503020204020204" pitchFamily="34" charset="-122"/>
              </a:rPr>
              <a:t>代替</a:t>
            </a:r>
            <a:r>
              <a:rPr lang="zh-CN" altLang="en-US" sz="1200" u="sng" dirty="0" smtClean="0">
                <a:solidFill>
                  <a:srgbClr val="FF0000"/>
                </a:solidFill>
                <a:latin typeface="微软雅黑" panose="020B0503020204020204" pitchFamily="34" charset="-122"/>
                <a:ea typeface="微软雅黑" panose="020B0503020204020204" pitchFamily="34" charset="-122"/>
              </a:rPr>
              <a:t>二甲基镉</a:t>
            </a:r>
            <a:r>
              <a:rPr lang="zh-CN" altLang="en-US" sz="1200" dirty="0" smtClean="0">
                <a:latin typeface="微软雅黑" panose="020B0503020204020204" pitchFamily="34" charset="-122"/>
                <a:ea typeface="微软雅黑" panose="020B0503020204020204" pitchFamily="34" charset="-122"/>
              </a:rPr>
              <a:t>，才让量子点的简便合成走进了全世界的实验室；</a:t>
            </a:r>
            <a:endParaRPr lang="zh-CN" altLang="en-US" dirty="0"/>
          </a:p>
        </p:txBody>
      </p:sp>
      <p:sp>
        <p:nvSpPr>
          <p:cNvPr id="4" name="灯片编号占位符 3"/>
          <p:cNvSpPr>
            <a:spLocks noGrp="1"/>
          </p:cNvSpPr>
          <p:nvPr>
            <p:ph type="sldNum" sz="quarter" idx="10"/>
          </p:nvPr>
        </p:nvSpPr>
        <p:spPr/>
        <p:txBody>
          <a:bodyPr/>
          <a:lstStyle/>
          <a:p>
            <a:pPr>
              <a:defRPr/>
            </a:pPr>
            <a:fld id="{A3A5E9E9-714D-40DC-A824-FB07202C41D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22444CC2-34DB-4B55-9B54-682DE7124ACD}"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0FD3EB5-ED07-423A-98C4-3C190E91C8D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DA1FC8DC-B212-4EEA-AFDF-8227421858F9}"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1729E9BB-06E5-408C-BAE1-1CB47F43A245}" type="slidenum">
              <a:rPr lang="zh-CN" altLang="en-US"/>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8FD30B01-7DA9-4A0C-B7B3-B297624CF27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8ECE7C22-8986-4CEE-B662-8BD3F441D4C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356DC48B-BBF7-4D7E-9650-31BCE479771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87D6D0E9-82D7-4F84-956D-93FB14E0B2F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1B10DE93-81A2-4D57-B0C3-EBA2B608AB2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8A0781E8-1C18-4FF6-A630-A4EF75866DD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CECEF63A-A675-4478-87F5-FD4CFF4C943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BA4DA4F3-7051-41FE-86C6-8B34F66386A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8"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p:txBody>
          <a:bodyPr/>
          <a:lstStyle>
            <a:lvl1pPr>
              <a:defRPr/>
            </a:lvl1pPr>
          </a:lstStyle>
          <a:p>
            <a:pPr>
              <a:defRPr/>
            </a:pPr>
            <a:fld id="{B9D18661-7C29-4AC6-B1AE-AC9A05CF51D5}"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4"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p:txBody>
          <a:bodyPr/>
          <a:lstStyle>
            <a:lvl1pPr>
              <a:defRPr/>
            </a:lvl1pPr>
          </a:lstStyle>
          <a:p>
            <a:pPr>
              <a:defRPr/>
            </a:pPr>
            <a:fld id="{749E3AD9-36C4-4C63-B8A1-F8FF76E2062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C6CBF44-6682-4E56-8160-F29D92943AD3}"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D4186997-6FE3-424C-8B3C-81D8AA5744D1}" type="slidenum">
              <a:rPr lang="zh-CN" altLang="en-US"/>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3"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p:txBody>
          <a:bodyPr/>
          <a:lstStyle>
            <a:lvl1pPr>
              <a:defRPr/>
            </a:lvl1pPr>
          </a:lstStyle>
          <a:p>
            <a:pPr>
              <a:defRPr/>
            </a:pPr>
            <a:fld id="{270CDCAE-47D6-4428-B1F9-294BADEC0EA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8E16A7E9-8071-49C9-AF0C-4F7C06A1E5D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11767707-8C12-40CB-B5ED-7A82CD3578C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09898A6C-FFBA-47D3-A7EA-3BB84BAC6CE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5E09109-F21B-4F68-9A69-D7D61C852EE1}"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92F6CFC0-58A8-4DDE-B5E2-613B9E43650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22F2110-0F61-42EC-BE5D-ADB63DCF1AD4}"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FC9A91D-126B-45A8-865D-B0C987025E8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D0D1DB80-65DC-4290-B5F8-5494CE534A8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AA06C9C8-A3AA-4966-A8FB-178785166A05}"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B13F8582-9B7C-4472-B4B1-0116359ED86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00201"/>
            <a:ext cx="10972800" cy="4525963"/>
          </a:xfrm>
        </p:spPr>
        <p:txBody>
          <a:bodyPr/>
          <a:lstStyle/>
          <a:p>
            <a:endParaRPr lang="zh-CN" altLang="en-US"/>
          </a:p>
        </p:txBody>
      </p:sp>
      <p:sp>
        <p:nvSpPr>
          <p:cNvPr id="4" name="日期占位符 3"/>
          <p:cNvSpPr>
            <a:spLocks noGrp="1"/>
          </p:cNvSpPr>
          <p:nvPr>
            <p:ph type="dt" sz="half" idx="10"/>
          </p:nvPr>
        </p:nvSpPr>
        <p:spPr>
          <a:xfrm>
            <a:off x="609600" y="6245225"/>
            <a:ext cx="2844800" cy="476250"/>
          </a:xfrm>
        </p:spPr>
        <p:txBody>
          <a:bodyPr/>
          <a:lstStyle>
            <a:lvl1pPr>
              <a:defRPr/>
            </a:lvl1pPr>
          </a:lstStyle>
          <a:p>
            <a:endParaRPr lang="en-US"/>
          </a:p>
        </p:txBody>
      </p:sp>
      <p:sp>
        <p:nvSpPr>
          <p:cNvPr id="5" name="页脚占位符 4"/>
          <p:cNvSpPr>
            <a:spLocks noGrp="1"/>
          </p:cNvSpPr>
          <p:nvPr>
            <p:ph type="ftr" sz="quarter" idx="11"/>
          </p:nvPr>
        </p:nvSpPr>
        <p:spPr>
          <a:xfrm>
            <a:off x="4165600" y="6245225"/>
            <a:ext cx="3860800" cy="476250"/>
          </a:xfrm>
        </p:spPr>
        <p:txBody>
          <a:bodyPr/>
          <a:lstStyle>
            <a:lvl1pPr>
              <a:defRPr/>
            </a:lvl1pPr>
          </a:lstStyle>
          <a:p>
            <a:endParaRPr lang="en-US"/>
          </a:p>
        </p:txBody>
      </p:sp>
      <p:sp>
        <p:nvSpPr>
          <p:cNvPr id="6" name="灯片编号占位符 5"/>
          <p:cNvSpPr>
            <a:spLocks noGrp="1"/>
          </p:cNvSpPr>
          <p:nvPr>
            <p:ph type="sldNum" sz="quarter" idx="12"/>
          </p:nvPr>
        </p:nvSpPr>
        <p:spPr>
          <a:xfrm>
            <a:off x="8737600" y="6245225"/>
            <a:ext cx="2844800" cy="476250"/>
          </a:xfrm>
        </p:spPr>
        <p:txBody>
          <a:bodyPr/>
          <a:lstStyle>
            <a:lvl1pPr>
              <a:defRPr/>
            </a:lvl1pPr>
          </a:lstStyle>
          <a:p>
            <a:fld id="{AFE2594D-56B3-4012-9ECA-E6301AB3FD70}" type="slidenum">
              <a:rPr lang="zh-CN" altLang="en-US"/>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7E414E4B-BA65-4A04-8498-889FCC3917E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56435C7A-FA56-4236-B813-98BE3EEBB0A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241A64C7-2C15-4A87-A5B9-E906AD252825}"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462E9AF-E57E-4E0D-96E0-BA232814AC5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1B0C4E9-FF90-48A5-B68D-1DF80580DDD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809EA0C-9619-4B00-8850-DFA1D74EC1C3}"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C93524D-3338-46D8-BD4E-444643A571F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76BE447-902E-4D06-AC1C-4E82B51ACFC5}"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52CF337-3D8C-4158-BED3-4181CE1DFE1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5417F14-48C4-4FBB-8700-0F0F8700169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E357919-3BBE-432D-B63B-D3F8E1D9852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48576"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577" name="日期占位符 3"/>
          <p:cNvSpPr>
            <a:spLocks noGrp="1"/>
          </p:cNvSpPr>
          <p:nvPr>
            <p:ph type="dt" sz="half" idx="10"/>
          </p:nvPr>
        </p:nvSpPr>
        <p:spPr>
          <a:xfrm>
            <a:off x="609600" y="6356350"/>
            <a:ext cx="2844800" cy="365125"/>
          </a:xfrm>
          <a:prstGeom prst="rect">
            <a:avLst/>
          </a:prstGeom>
        </p:spPr>
        <p:txBody>
          <a:bodyPr/>
          <a:lstStyle/>
          <a:p>
            <a:fld id="{530820CF-B880-4189-942D-D702A7CBA730}" type="datetimeFigureOut">
              <a:rPr lang="zh-CN" altLang="en-US" smtClean="0"/>
            </a:fld>
            <a:endParaRPr lang="zh-CN" altLang="en-US"/>
          </a:p>
        </p:txBody>
      </p:sp>
      <p:sp>
        <p:nvSpPr>
          <p:cNvPr id="1048578"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1048579" name="灯片编号占位符 5"/>
          <p:cNvSpPr>
            <a:spLocks noGrp="1"/>
          </p:cNvSpPr>
          <p:nvPr>
            <p:ph type="sldNum" sz="quarter" idx="12"/>
          </p:nvPr>
        </p:nvSpPr>
        <p:spPr>
          <a:xfrm>
            <a:off x="8737600" y="6356350"/>
            <a:ext cx="2844800" cy="365125"/>
          </a:xfrm>
          <a:prstGeom prst="rect">
            <a:avLst/>
          </a:prstGeom>
        </p:spPr>
        <p:txBody>
          <a:bodyPr/>
          <a:lstStyle/>
          <a:p>
            <a:fld id="{0C913308-F349-4B6D-A68A-DD1791B4A57B}" type="slidenum">
              <a:rPr lang="zh-CN" altLang="en-US" smtClean="0"/>
            </a:fld>
            <a:endParaRPr lang="zh-CN" altLang="en-US"/>
          </a:p>
        </p:txBody>
      </p:sp>
      <p:pic>
        <p:nvPicPr>
          <p:cNvPr id="2097152" name="Picture 7" descr="金准生物标志蓝色"/>
          <p:cNvPicPr>
            <a:picLocks noChangeAspect="1" noChangeArrowheads="1"/>
          </p:cNvPicPr>
          <p:nvPr userDrawn="1"/>
        </p:nvPicPr>
        <p:blipFill>
          <a:blip r:embed="rId2" cstate="print"/>
          <a:srcRect l="18400" r="21515" b="33332"/>
          <a:stretch>
            <a:fillRect/>
          </a:stretch>
        </p:blipFill>
        <p:spPr bwMode="auto">
          <a:xfrm>
            <a:off x="0" y="-271463"/>
            <a:ext cx="2543605" cy="964159"/>
          </a:xfrm>
          <a:prstGeom prst="rect">
            <a:avLst/>
          </a:prstGeom>
          <a:noFill/>
          <a:ln w="9525">
            <a:noFill/>
            <a:miter lim="800000"/>
            <a:headEnd/>
            <a:tailEnd/>
          </a:ln>
          <a:effectLst>
            <a:reflection blurRad="6350" stA="52000" endA="300" endPos="35000" dir="5400000" sy="-100000" algn="bl" rotWithShape="0"/>
          </a:effectLst>
        </p:spPr>
      </p:pic>
      <p:sp>
        <p:nvSpPr>
          <p:cNvPr id="1048580" name="TextBox 7"/>
          <p:cNvSpPr txBox="1"/>
          <p:nvPr userDrawn="1"/>
        </p:nvSpPr>
        <p:spPr>
          <a:xfrm>
            <a:off x="7632171" y="260648"/>
            <a:ext cx="4128459" cy="396240"/>
          </a:xfrm>
          <a:prstGeom prst="rect">
            <a:avLst/>
          </a:prstGeom>
          <a:noFill/>
          <a:ln>
            <a:noFill/>
          </a:ln>
        </p:spPr>
        <p:txBody>
          <a:bodyPr wrap="square" rtlCol="0">
            <a:spAutoFit/>
          </a:bodyPr>
          <a:lstStyle/>
          <a:p>
            <a:r>
              <a:rPr lang="zh-CN" altLang="en-US" sz="2000" b="0" dirty="0" smtClean="0">
                <a:solidFill>
                  <a:srgbClr val="2391FF"/>
                </a:solidFill>
                <a:latin typeface="Adobe 黑体 Std R" pitchFamily="34" charset="-122"/>
                <a:ea typeface="Adobe 黑体 Std R" pitchFamily="34" charset="-122"/>
              </a:rPr>
              <a:t>让</a:t>
            </a:r>
            <a:r>
              <a:rPr lang="en-US" altLang="zh-CN" sz="2000" b="0" dirty="0" smtClean="0">
                <a:solidFill>
                  <a:srgbClr val="2391FF"/>
                </a:solidFill>
                <a:latin typeface="Adobe 黑体 Std R" pitchFamily="34" charset="-122"/>
                <a:ea typeface="Adobe 黑体 Std R" pitchFamily="34" charset="-122"/>
              </a:rPr>
              <a:t>POCT</a:t>
            </a:r>
            <a:r>
              <a:rPr lang="zh-CN" altLang="en-US" sz="2000" b="0" dirty="0" smtClean="0">
                <a:solidFill>
                  <a:srgbClr val="2391FF"/>
                </a:solidFill>
                <a:latin typeface="Adobe 黑体 Std R" pitchFamily="34" charset="-122"/>
                <a:ea typeface="Adobe 黑体 Std R" pitchFamily="34" charset="-122"/>
              </a:rPr>
              <a:t>更精准、更便捷！</a:t>
            </a:r>
            <a:endParaRPr lang="zh-CN" altLang="en-US" sz="2000" b="0" dirty="0">
              <a:solidFill>
                <a:srgbClr val="2391FF"/>
              </a:solidFill>
              <a:latin typeface="Adobe 黑体 Std R" pitchFamily="34" charset="-122"/>
              <a:ea typeface="Adobe 黑体 Std R" pitchFamily="34" charset="-122"/>
            </a:endParaRPr>
          </a:p>
        </p:txBody>
      </p:sp>
      <p:cxnSp>
        <p:nvCxnSpPr>
          <p:cNvPr id="3145728" name="直接连接符 9"/>
          <p:cNvCxnSpPr/>
          <p:nvPr userDrawn="1"/>
        </p:nvCxnSpPr>
        <p:spPr>
          <a:xfrm>
            <a:off x="2639616" y="692696"/>
            <a:ext cx="931303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66CF490C-065A-46ED-8DB9-1E22A5DEB18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7FB2CE48-5D00-4BE3-844D-E7BD4A88ECEA}"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00B0E18F-DC89-4957-AC32-FA76E4AC808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C825D0B8-4BB1-4997-88DA-FEE75BC6F76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DC61029-9CD9-41B7-A3DA-E27561BA4CE1}"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5A61436-C054-456A-9E84-D01D69CB6C49}"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E8B9365-F54F-4F53-9BB5-A4411A6A73AA}"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9CFB949-D33D-42F7-A1CE-5B785FF9331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A847619D-D947-43B6-AB38-4F01B88497FA}"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D9FCEC47-4BFA-41E3-B8CE-27424409C08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0F85AEEB-8AF2-48D6-998D-48686BF4A11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048576"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577" name="日期占位符 3"/>
          <p:cNvSpPr>
            <a:spLocks noGrp="1"/>
          </p:cNvSpPr>
          <p:nvPr>
            <p:ph type="dt" sz="half" idx="10"/>
          </p:nvPr>
        </p:nvSpPr>
        <p:spPr>
          <a:xfrm>
            <a:off x="609600" y="6356350"/>
            <a:ext cx="2844800" cy="365125"/>
          </a:xfrm>
          <a:prstGeom prst="rect">
            <a:avLst/>
          </a:prstGeom>
        </p:spPr>
        <p:txBody>
          <a:bodyPr/>
          <a:lstStyle/>
          <a:p>
            <a:fld id="{530820CF-B880-4189-942D-D702A7CBA730}" type="datetimeFigureOut">
              <a:rPr lang="zh-CN" altLang="en-US" smtClean="0"/>
            </a:fld>
            <a:endParaRPr lang="zh-CN" altLang="en-US"/>
          </a:p>
        </p:txBody>
      </p:sp>
      <p:sp>
        <p:nvSpPr>
          <p:cNvPr id="1048578" name="页脚占位符 4"/>
          <p:cNvSpPr>
            <a:spLocks noGrp="1"/>
          </p:cNvSpPr>
          <p:nvPr>
            <p:ph type="ftr" sz="quarter" idx="11"/>
          </p:nvPr>
        </p:nvSpPr>
        <p:spPr>
          <a:xfrm>
            <a:off x="4165600" y="6356350"/>
            <a:ext cx="3860800" cy="365125"/>
          </a:xfrm>
          <a:prstGeom prst="rect">
            <a:avLst/>
          </a:prstGeom>
        </p:spPr>
        <p:txBody>
          <a:bodyPr/>
          <a:lstStyle/>
          <a:p>
            <a:endParaRPr lang="zh-CN" altLang="en-US"/>
          </a:p>
        </p:txBody>
      </p:sp>
      <p:sp>
        <p:nvSpPr>
          <p:cNvPr id="1048579" name="灯片编号占位符 5"/>
          <p:cNvSpPr>
            <a:spLocks noGrp="1"/>
          </p:cNvSpPr>
          <p:nvPr>
            <p:ph type="sldNum" sz="quarter" idx="12"/>
          </p:nvPr>
        </p:nvSpPr>
        <p:spPr>
          <a:xfrm>
            <a:off x="8737600" y="6356350"/>
            <a:ext cx="2844800" cy="365125"/>
          </a:xfrm>
          <a:prstGeom prst="rect">
            <a:avLst/>
          </a:prstGeom>
        </p:spPr>
        <p:txBody>
          <a:bodyPr/>
          <a:lstStyle/>
          <a:p>
            <a:fld id="{0C913308-F349-4B6D-A68A-DD1791B4A57B}" type="slidenum">
              <a:rPr lang="zh-CN" altLang="en-US" smtClean="0"/>
            </a:fld>
            <a:endParaRPr lang="zh-CN" altLang="en-US"/>
          </a:p>
        </p:txBody>
      </p:sp>
      <p:pic>
        <p:nvPicPr>
          <p:cNvPr id="2097152" name="Picture 7" descr="金准生物标志蓝色"/>
          <p:cNvPicPr>
            <a:picLocks noChangeAspect="1" noChangeArrowheads="1"/>
          </p:cNvPicPr>
          <p:nvPr userDrawn="1"/>
        </p:nvPicPr>
        <p:blipFill>
          <a:blip r:embed="rId2" cstate="print"/>
          <a:srcRect l="18400" r="21515" b="33332"/>
          <a:stretch>
            <a:fillRect/>
          </a:stretch>
        </p:blipFill>
        <p:spPr bwMode="auto">
          <a:xfrm>
            <a:off x="0" y="-271463"/>
            <a:ext cx="2543605" cy="964159"/>
          </a:xfrm>
          <a:prstGeom prst="rect">
            <a:avLst/>
          </a:prstGeom>
          <a:noFill/>
          <a:ln w="9525">
            <a:noFill/>
            <a:miter lim="800000"/>
            <a:headEnd/>
            <a:tailEnd/>
          </a:ln>
          <a:effectLst>
            <a:reflection blurRad="6350" stA="52000" endA="300" endPos="35000" dir="5400000" sy="-100000" algn="bl" rotWithShape="0"/>
          </a:effectLst>
        </p:spPr>
      </p:pic>
      <p:sp>
        <p:nvSpPr>
          <p:cNvPr id="1048580" name="TextBox 7"/>
          <p:cNvSpPr txBox="1"/>
          <p:nvPr userDrawn="1"/>
        </p:nvSpPr>
        <p:spPr>
          <a:xfrm>
            <a:off x="7632171" y="260648"/>
            <a:ext cx="4128459" cy="396240"/>
          </a:xfrm>
          <a:prstGeom prst="rect">
            <a:avLst/>
          </a:prstGeom>
          <a:noFill/>
          <a:ln>
            <a:noFill/>
          </a:ln>
        </p:spPr>
        <p:txBody>
          <a:bodyPr wrap="square" rtlCol="0">
            <a:spAutoFit/>
          </a:bodyPr>
          <a:lstStyle/>
          <a:p>
            <a:r>
              <a:rPr lang="zh-CN" altLang="en-US" sz="2000" b="0" dirty="0" smtClean="0">
                <a:solidFill>
                  <a:srgbClr val="2391FF"/>
                </a:solidFill>
                <a:latin typeface="Adobe 黑体 Std R" pitchFamily="34" charset="-122"/>
                <a:ea typeface="Adobe 黑体 Std R" pitchFamily="34" charset="-122"/>
              </a:rPr>
              <a:t>让</a:t>
            </a:r>
            <a:r>
              <a:rPr lang="en-US" altLang="zh-CN" sz="2000" b="0" dirty="0" smtClean="0">
                <a:solidFill>
                  <a:srgbClr val="2391FF"/>
                </a:solidFill>
                <a:latin typeface="Adobe 黑体 Std R" pitchFamily="34" charset="-122"/>
                <a:ea typeface="Adobe 黑体 Std R" pitchFamily="34" charset="-122"/>
              </a:rPr>
              <a:t>POCT</a:t>
            </a:r>
            <a:r>
              <a:rPr lang="zh-CN" altLang="en-US" sz="2000" b="0" dirty="0" smtClean="0">
                <a:solidFill>
                  <a:srgbClr val="2391FF"/>
                </a:solidFill>
                <a:latin typeface="Adobe 黑体 Std R" pitchFamily="34" charset="-122"/>
                <a:ea typeface="Adobe 黑体 Std R" pitchFamily="34" charset="-122"/>
              </a:rPr>
              <a:t>更精准、更便捷！</a:t>
            </a:r>
            <a:endParaRPr lang="zh-CN" altLang="en-US" sz="2000" b="0" dirty="0">
              <a:solidFill>
                <a:srgbClr val="2391FF"/>
              </a:solidFill>
              <a:latin typeface="Adobe 黑体 Std R" pitchFamily="34" charset="-122"/>
              <a:ea typeface="Adobe 黑体 Std R" pitchFamily="34" charset="-122"/>
            </a:endParaRPr>
          </a:p>
        </p:txBody>
      </p:sp>
      <p:cxnSp>
        <p:nvCxnSpPr>
          <p:cNvPr id="3145728" name="直接连接符 9"/>
          <p:cNvCxnSpPr/>
          <p:nvPr userDrawn="1"/>
        </p:nvCxnSpPr>
        <p:spPr>
          <a:xfrm>
            <a:off x="2639616" y="692696"/>
            <a:ext cx="9313035"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B1ADBD97-F123-49D4-8C33-7BA156758712}"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8"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p:txBody>
          <a:bodyPr/>
          <a:lstStyle>
            <a:lvl1pPr>
              <a:defRPr/>
            </a:lvl1pPr>
          </a:lstStyle>
          <a:p>
            <a:pPr>
              <a:defRPr/>
            </a:pPr>
            <a:fld id="{542FD58B-6615-40C6-9DA1-603B9A79923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4"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p:txBody>
          <a:bodyPr/>
          <a:lstStyle>
            <a:lvl1pPr>
              <a:defRPr/>
            </a:lvl1pPr>
          </a:lstStyle>
          <a:p>
            <a:pPr>
              <a:defRPr/>
            </a:pPr>
            <a:fld id="{5A5BB198-6D72-47B0-8EBD-3F5D98249852}"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3"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p:txBody>
          <a:bodyPr/>
          <a:lstStyle>
            <a:lvl1pPr>
              <a:defRPr/>
            </a:lvl1pPr>
          </a:lstStyle>
          <a:p>
            <a:pPr>
              <a:defRPr/>
            </a:pPr>
            <a:fld id="{ED7ED275-2620-457E-8CB2-E8C71A97488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A4C61D45-826E-4EB2-95CF-76E3D3DDB43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947853D4-0B3E-4557-8568-A0C42A9687BE}"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2BB3CB20-AB50-4250-8EE1-84C130039CB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CECE4F8F-44F9-4D63-B24F-04E6C3DA8043}"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81518D79-CF23-4BF0-8858-79CF3327E92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3" name="Picture 7" descr="金准生物标志蓝色"/>
          <p:cNvPicPr>
            <a:picLocks noChangeAspect="1" noChangeArrowheads="1"/>
          </p:cNvPicPr>
          <p:nvPr userDrawn="1"/>
        </p:nvPicPr>
        <p:blipFill>
          <a:blip r:embed="rId2" cstate="print"/>
          <a:srcRect l="18400" r="21515" b="33332"/>
          <a:stretch>
            <a:fillRect/>
          </a:stretch>
        </p:blipFill>
        <p:spPr bwMode="auto">
          <a:xfrm>
            <a:off x="0" y="-271463"/>
            <a:ext cx="2543605" cy="964159"/>
          </a:xfrm>
          <a:prstGeom prst="rect">
            <a:avLst/>
          </a:prstGeom>
          <a:noFill/>
          <a:ln w="9525">
            <a:noFill/>
            <a:miter lim="800000"/>
            <a:headEnd/>
            <a:tailEnd/>
          </a:ln>
          <a:effectLst>
            <a:reflection blurRad="6350" stA="52000" endA="300" endPos="35000" dir="5400000" sy="-100000" algn="bl" rotWithShape="0"/>
          </a:effectLst>
        </p:spPr>
      </p:pic>
      <p:sp>
        <p:nvSpPr>
          <p:cNvPr id="4" name="TextBox 3"/>
          <p:cNvSpPr txBox="1">
            <a:spLocks noChangeArrowheads="1"/>
          </p:cNvSpPr>
          <p:nvPr userDrawn="1"/>
        </p:nvSpPr>
        <p:spPr bwMode="auto">
          <a:xfrm>
            <a:off x="7632700" y="260350"/>
            <a:ext cx="4127500"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000" smtClean="0">
                <a:solidFill>
                  <a:srgbClr val="2391FF"/>
                </a:solidFill>
                <a:latin typeface="Adobe 黑体 Std R"/>
                <a:ea typeface="Adobe 黑体 Std R"/>
                <a:cs typeface="Adobe 黑体 Std R"/>
              </a:rPr>
              <a:t>让</a:t>
            </a:r>
            <a:r>
              <a:rPr lang="en-US" altLang="zh-CN" sz="2000" smtClean="0">
                <a:solidFill>
                  <a:srgbClr val="2391FF"/>
                </a:solidFill>
                <a:latin typeface="Adobe 黑体 Std R"/>
                <a:ea typeface="Adobe 黑体 Std R"/>
                <a:cs typeface="Adobe 黑体 Std R"/>
              </a:rPr>
              <a:t>POCT</a:t>
            </a:r>
            <a:r>
              <a:rPr lang="zh-CN" altLang="en-US" sz="2000" smtClean="0">
                <a:solidFill>
                  <a:srgbClr val="2391FF"/>
                </a:solidFill>
                <a:latin typeface="Adobe 黑体 Std R"/>
                <a:ea typeface="Adobe 黑体 Std R"/>
                <a:cs typeface="Adobe 黑体 Std R"/>
              </a:rPr>
              <a:t>更精准、更便捷！</a:t>
            </a:r>
            <a:endParaRPr lang="zh-CN" altLang="en-US" sz="2000" smtClean="0">
              <a:solidFill>
                <a:srgbClr val="2391FF"/>
              </a:solidFill>
              <a:latin typeface="Adobe 黑体 Std R"/>
              <a:ea typeface="Adobe 黑体 Std R"/>
              <a:cs typeface="Adobe 黑体 Std R"/>
            </a:endParaRPr>
          </a:p>
        </p:txBody>
      </p:sp>
      <p:cxnSp>
        <p:nvCxnSpPr>
          <p:cNvPr id="5" name="直接连接符 9"/>
          <p:cNvCxnSpPr/>
          <p:nvPr userDrawn="1"/>
        </p:nvCxnSpPr>
        <p:spPr>
          <a:xfrm>
            <a:off x="2639484" y="692150"/>
            <a:ext cx="9313333" cy="0"/>
          </a:xfrm>
          <a:prstGeom prst="line">
            <a:avLst/>
          </a:prstGeom>
        </p:spPr>
        <p:style>
          <a:lnRef idx="1">
            <a:schemeClr val="accent1"/>
          </a:lnRef>
          <a:fillRef idx="0">
            <a:schemeClr val="accent1"/>
          </a:fillRef>
          <a:effectRef idx="0">
            <a:schemeClr val="accent1"/>
          </a:effectRef>
          <a:fontRef idx="minor">
            <a:schemeClr val="tx1"/>
          </a:fontRef>
        </p:style>
      </p:cxnSp>
      <p:sp>
        <p:nvSpPr>
          <p:cNvPr id="1048576"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3"/>
          <p:cNvSpPr>
            <a:spLocks noGrp="1"/>
          </p:cNvSpPr>
          <p:nvPr>
            <p:ph type="dt" sz="half" idx="10"/>
          </p:nvPr>
        </p:nvSpPr>
        <p:spPr>
          <a:xfrm>
            <a:off x="609600" y="6356350"/>
            <a:ext cx="2844800" cy="365125"/>
          </a:xfrm>
          <a:prstGeom prst="rect">
            <a:avLst/>
          </a:prstGeom>
        </p:spPr>
        <p:txBody>
          <a:bodyPr/>
          <a:lstStyle>
            <a:lvl1pPr>
              <a:defRPr/>
            </a:lvl1pPr>
          </a:lstStyle>
          <a:p>
            <a:pPr>
              <a:defRPr/>
            </a:pPr>
            <a:fld id="{47F2351D-2A9B-41F4-9DA6-06A1E62E4211}" type="datetimeFigureOut">
              <a:rPr lang="zh-CN" altLang="en-US"/>
            </a:fld>
            <a:endParaRPr lang="zh-CN" altLang="en-US"/>
          </a:p>
        </p:txBody>
      </p:sp>
      <p:sp>
        <p:nvSpPr>
          <p:cNvPr id="7" name="页脚占位符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EA9E74C0-B66E-42E4-9B6D-C65910A9ED88}"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2EA84BF-5959-46C0-9BC5-717D40CA4BB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BDFA79A-5184-447E-97CD-AF7000CF2A2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391F61B-E054-4B6B-B692-9746E30E493A}"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72C8EC47-FA69-49DC-A110-7A6C6B736DB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4588E17-13C0-46F8-872A-479C5768E78A}"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B27B368-FAE1-4C70-8E7B-194288107DB4}"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30619132-B862-46AD-AA49-D307589D6D6F}"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F012068C-A2B6-4CB6-8B50-F74233EE162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BCEAA0E7-5C5A-4BDE-B11B-659991D9F33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7DC0954D-32D6-4544-A04D-CDC6C909E1C4}"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7CC20BAD-F2D8-4DAA-BB51-492DD14EBBCF}"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9D46503-3556-451B-8C1E-6E539340CD5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3A77D49-6FC4-4DE6-8981-0E47BCA08D72}"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F0E2E18-DEAE-4D29-9FB2-B4EC8CD708C2}"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5EFA708-25FB-4977-BE09-71D2615673E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078E4F8-896A-4E06-880C-4D35E2E137CF}"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BF7D290-0E52-4112-978C-8AFC7BA3FAA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1FCBEE68-113D-4FAD-9681-C2FEFC508702}"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B3BBCA2-3F07-4B53-A2DD-094A01883BDB}"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A2F1567-8B9B-47DB-B454-AB51ED411B3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6AFFCCC5-B801-4F14-ABEC-46268B7FADE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F421E3F3-CC9A-402D-BA60-DB680BE06CF2}"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4286F1B8-42F9-4BD1-AEF7-7CDD7B2071A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C581D818-E368-4B75-B1FF-276CC349326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F42B1430-A57E-439C-B2B8-DB881CB96E2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353A867-2251-42E9-B9ED-A22D2FB2C529}"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029D01A-5AF9-4379-BE3B-9DB62B7464C6}"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B0963FA-395C-41E8-B1D8-73D6544EF24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71C89F8-771C-4A09-8E46-926F7B62798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5939EDA-8C1D-4E16-938D-EDEF54005E4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B90489A8-ACE4-40E0-9E6F-78761189BC86}"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55A6C3E0-2E53-4E5E-A19E-ADF56DBA9FAB}"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0B2F196-CBFC-42EE-BC2C-9379791D4B4F}"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348064B3-2719-4A7A-A685-7804A64B70E5}"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9D54BAA8-AD3E-40C4-B96C-7C11E53858CE}"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D88B052C-A7EB-468F-8DDC-2046C24A70B2}"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1B8649DD-6327-492C-AC0A-F919BB0A0B1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D2E38559-18CD-4BD8-82B6-0B29763ECF6E}"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358AFBAC-9F52-482E-8A01-9186AB6649F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1DC0DCA-0537-483B-9A63-03D4E3779DFF}"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26F3183-F4D8-4DED-81E9-C81F6EBF49A1}" type="datetime1">
              <a:rPr lang="zh-CN" altLang="en-US"/>
            </a:fld>
            <a:endParaRPr lang="zh-CN" altLang="en-US" sz="1800">
              <a:solidFill>
                <a:srgbClr val="000000"/>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75F9A63-1F86-4D06-B0A4-54ABAF35E919}"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ED4E1D62-AB39-4B94-B700-939DC8A30B0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AED6D576-8985-4ACC-90F8-7106C321850D}"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1B7B183E-6FCF-44C9-AB18-84E3DFD5DA3D}" type="slidenum">
              <a:rPr lang="zh-CN" altLang="en-US"/>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A8FEDF11-7A34-47A2-8226-52B623B65A55}"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1B9EE1E8-26D6-4184-A478-343A8F4B721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03939E7F-6251-4373-8FF2-1355DADA0B2A}"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8"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p:txBody>
          <a:bodyPr/>
          <a:lstStyle>
            <a:lvl1pPr>
              <a:defRPr/>
            </a:lvl1pPr>
          </a:lstStyle>
          <a:p>
            <a:pPr>
              <a:defRPr/>
            </a:pPr>
            <a:fld id="{F94E1634-D42C-4497-BA34-57D86C14CF59}"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4"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p:txBody>
          <a:bodyPr/>
          <a:lstStyle>
            <a:lvl1pPr>
              <a:defRPr/>
            </a:lvl1pPr>
          </a:lstStyle>
          <a:p>
            <a:pPr>
              <a:defRPr/>
            </a:pPr>
            <a:fld id="{A4478859-3AE1-4BEF-AC36-2461F9137304}"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3"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p:txBody>
          <a:bodyPr/>
          <a:lstStyle>
            <a:lvl1pPr>
              <a:defRPr/>
            </a:lvl1pPr>
          </a:lstStyle>
          <a:p>
            <a:pPr>
              <a:defRPr/>
            </a:pPr>
            <a:fld id="{9D9C2034-D5C1-4213-8D8E-A9BB706D916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656C9634-A35E-4B7D-99B1-819FC65398E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FAC706BC-E2CD-480E-99A0-B1B233BF309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2392E59A-ED3F-498F-AF7E-0C59CC50C70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B7F9E0B5-31DC-47DD-8066-E0D42EFB7ADE}"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6A69F0D7-916F-4932-8819-DA8D892A08E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B818C9D6-4E74-4BC1-BCCA-A13481C18068}"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7122AD15-EB34-4452-AB9B-E782DB19ACC6}" type="slidenum">
              <a:rPr lang="zh-CN" altLang="en-US"/>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1EE98447-C8BB-4BF7-8450-D1BAAB5FC00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75B5D5E4-7C6A-41C9-9AB6-56E0E395C95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48CCE1D9-9425-427D-8962-7E1E183C0DC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2C946D83-83F3-4CE0-9CFF-8CD3CB2B5A3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8"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p:txBody>
          <a:bodyPr/>
          <a:lstStyle>
            <a:lvl1pPr>
              <a:defRPr/>
            </a:lvl1pPr>
          </a:lstStyle>
          <a:p>
            <a:pPr>
              <a:defRPr/>
            </a:pPr>
            <a:fld id="{CFFC4709-1F44-4008-8705-1E933AB954C2}"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4"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p:txBody>
          <a:bodyPr/>
          <a:lstStyle>
            <a:lvl1pPr>
              <a:defRPr/>
            </a:lvl1pPr>
          </a:lstStyle>
          <a:p>
            <a:pPr>
              <a:defRPr/>
            </a:pPr>
            <a:fld id="{5C590482-71EF-4E56-A58C-96F6FA04CBA9}"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3"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p:txBody>
          <a:bodyPr/>
          <a:lstStyle>
            <a:lvl1pPr>
              <a:defRPr/>
            </a:lvl1pPr>
          </a:lstStyle>
          <a:p>
            <a:pPr>
              <a:defRPr/>
            </a:pPr>
            <a:fld id="{F3C0EB4E-278E-43A0-9A91-55A73D275604}"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9A4BBE8E-CA3E-4C33-96F2-24C6185C186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p:txBody>
          <a:bodyPr/>
          <a:lstStyle>
            <a:lvl1pPr>
              <a:defRPr/>
            </a:lvl1pPr>
          </a:lstStyle>
          <a:p>
            <a:pPr>
              <a:defRPr/>
            </a:pPr>
            <a:fld id="{113E27D6-E195-4A13-B53D-D0BC7228AD4E}"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D53BD040-AB08-4A97-BAB9-BCB341859B31}"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178F78F5-3F15-4360-A251-C4A49DBA9E35}"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DA0A8A7E-CFC0-4A2B-A6A6-ADAAB1FE017F}" type="slidenum">
              <a:rPr lang="zh-CN" altLang="en-US"/>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AEBD3FBB-6C61-47C0-B961-2CF8060FC76A}" type="datetime1">
              <a:rPr lang="zh-CN" altLang="en-US"/>
            </a:fld>
            <a:endParaRPr lang="zh-CN" altLang="en-US" sz="1800">
              <a:solidFill>
                <a:srgbClr val="000000"/>
              </a:solidFill>
            </a:endParaRPr>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p:txBody>
          <a:bodyPr/>
          <a:lstStyle>
            <a:lvl1pPr>
              <a:defRPr/>
            </a:lvl1pPr>
          </a:lstStyle>
          <a:p>
            <a:pPr>
              <a:defRPr/>
            </a:pPr>
            <a:fld id="{1186F56E-5CB4-47AE-9F97-F68E53CF073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AB687919-CD5E-4A81-A386-48EB6B3089F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E4F8938D-509B-4002-A92A-FBE055B3AFE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EE2D4748-2072-4840-B906-8797FDAC4C8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62394A79-6A10-44FB-BC36-5A5A727C750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8"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p:txBody>
          <a:bodyPr/>
          <a:lstStyle>
            <a:lvl1pPr>
              <a:defRPr/>
            </a:lvl1pPr>
          </a:lstStyle>
          <a:p>
            <a:pPr>
              <a:defRPr/>
            </a:pPr>
            <a:fld id="{911C3BA4-A99A-4B1E-8B4D-99FE21D1556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4"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p:txBody>
          <a:bodyPr/>
          <a:lstStyle>
            <a:lvl1pPr>
              <a:defRPr/>
            </a:lvl1pPr>
          </a:lstStyle>
          <a:p>
            <a:pPr>
              <a:defRPr/>
            </a:pPr>
            <a:fld id="{B47AE0D4-6304-4D01-B4CC-74D3DC22053E}"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3"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p:txBody>
          <a:bodyPr/>
          <a:lstStyle>
            <a:lvl1pPr>
              <a:defRPr/>
            </a:lvl1pPr>
          </a:lstStyle>
          <a:p>
            <a:pPr>
              <a:defRPr/>
            </a:pPr>
            <a:fld id="{7A585C87-417D-4A8B-A0E0-94A9FDAD0B1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640E00C7-7DDE-4B86-92F7-F6805B6FCC46}"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6"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p:txBody>
          <a:bodyPr/>
          <a:lstStyle>
            <a:lvl1pPr>
              <a:defRPr/>
            </a:lvl1pPr>
          </a:lstStyle>
          <a:p>
            <a:pPr>
              <a:defRPr/>
            </a:pPr>
            <a:fld id="{F4F9DB7D-661F-4AB7-96DD-4AB95056655F}"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488559DE-6E30-4125-BE1D-96F18F9EF5F0}"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52F7A63-6F63-4440-8238-3FD3810BC89B}" type="slidenum">
              <a:rPr lang="zh-CN" altLang="en-US"/>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5A54B836-DB18-4C3D-980E-3D2B8D717FF1}"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fld id="{668728BC-A982-40CB-84B8-012DD7F21F2B}" type="datetime1">
              <a:rPr lang="zh-CN" altLang="en-US"/>
            </a:fld>
            <a:endParaRPr lang="zh-CN" altLang="en-US" sz="1800">
              <a:solidFill>
                <a:srgbClr val="000000"/>
              </a:solidFill>
            </a:endParaRPr>
          </a:p>
        </p:txBody>
      </p:sp>
      <p:sp>
        <p:nvSpPr>
          <p:cNvPr id="5" name="页脚占位符 3"/>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p:txBody>
          <a:bodyPr/>
          <a:lstStyle>
            <a:lvl1pPr>
              <a:defRPr/>
            </a:lvl1pPr>
          </a:lstStyle>
          <a:p>
            <a:pPr>
              <a:defRPr/>
            </a:pPr>
            <a:fld id="{CC501E7D-D167-4BC6-99B8-ECC31BD8FF88}"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E6B493B5-A8FD-4459-A3D1-F402DEF0D4EA}"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9A26CCCB-39F0-4D29-9072-CB7632B1EAA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DF8CD565-5973-4A4E-BF74-8053A69D7B5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6"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p:txBody>
          <a:bodyPr/>
          <a:lstStyle>
            <a:lvl1pPr>
              <a:defRPr/>
            </a:lvl1pPr>
          </a:lstStyle>
          <a:p>
            <a:pPr>
              <a:defRPr/>
            </a:pPr>
            <a:fld id="{4367F574-2630-413C-A400-7D1F852A4414}"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8"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p:txBody>
          <a:bodyPr/>
          <a:lstStyle>
            <a:lvl1pPr>
              <a:defRPr/>
            </a:lvl1pPr>
          </a:lstStyle>
          <a:p>
            <a:pPr>
              <a:defRPr/>
            </a:pPr>
            <a:fld id="{6978EBEE-3F19-46CF-95EE-838CE580FE9E}"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4"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p:txBody>
          <a:bodyPr/>
          <a:lstStyle>
            <a:lvl1pPr>
              <a:defRPr/>
            </a:lvl1pPr>
          </a:lstStyle>
          <a:p>
            <a:pPr>
              <a:defRPr/>
            </a:pPr>
            <a:fld id="{F23120E2-E724-46A0-A1F1-AB46EA751D7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3"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p:txBody>
          <a:bodyPr/>
          <a:lstStyle>
            <a:lvl1pPr>
              <a:defRPr/>
            </a:lvl1pPr>
          </a:lstStyle>
          <a:p>
            <a:pPr>
              <a:defRPr/>
            </a:pPr>
            <a:fld id="{65CD6D95-84A5-459B-80BB-92562A435F3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6"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p:txBody>
          <a:bodyPr/>
          <a:lstStyle>
            <a:lvl1pPr>
              <a:defRPr/>
            </a:lvl1pPr>
          </a:lstStyle>
          <a:p>
            <a:pPr>
              <a:defRPr/>
            </a:pPr>
            <a:fld id="{F874D20E-6360-47A9-8DD3-44283566E570}"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26BD3BBE-90E0-4B3B-9E8D-67180EC3FA3E}"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BD944180-216C-4941-B734-A5B5660212EB}" type="slidenum">
              <a:rPr lang="zh-CN" altLang="en-US"/>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6"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p:txBody>
          <a:bodyPr/>
          <a:lstStyle>
            <a:lvl1pPr>
              <a:defRPr/>
            </a:lvl1pPr>
          </a:lstStyle>
          <a:p>
            <a:pPr>
              <a:defRPr/>
            </a:pPr>
            <a:fld id="{1DFD75BC-B01B-4301-9736-4B00C84D8F1D}"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B10C77FD-EF90-4166-9E5E-DC4F602E533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1"/>
          <p:cNvSpPr>
            <a:spLocks noGrp="1" noChangeArrowheads="1"/>
          </p:cNvSpPr>
          <p:nvPr>
            <p:ph type="dt" sz="half" idx="10"/>
          </p:nvPr>
        </p:nvSpPr>
        <p:spPr/>
        <p:txBody>
          <a:bodyPr/>
          <a:lstStyle>
            <a:lvl1pPr>
              <a:defRPr/>
            </a:lvl1pPr>
          </a:lstStyle>
          <a:p>
            <a:pPr>
              <a:defRPr/>
            </a:pPr>
            <a:fld id="{80BA1DE7-909B-4193-AE0D-0EC926297E7A}" type="datetime1">
              <a:rPr lang="zh-CN" altLang="en-US"/>
            </a:fld>
            <a:endParaRPr lang="zh-CN" altLang="en-US" sz="1800">
              <a:solidFill>
                <a:srgbClr val="000000"/>
              </a:solidFill>
            </a:endParaRPr>
          </a:p>
        </p:txBody>
      </p:sp>
      <p:sp>
        <p:nvSpPr>
          <p:cNvPr id="5" name="页脚占位符 2"/>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p:txBody>
          <a:bodyPr/>
          <a:lstStyle>
            <a:lvl1pPr>
              <a:defRPr/>
            </a:lvl1pPr>
          </a:lstStyle>
          <a:p>
            <a:pPr>
              <a:defRPr/>
            </a:pPr>
            <a:fld id="{CEF214D4-FE1E-45B8-80EF-8903BE5ABB72}"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91A3D113-C4B5-4E37-B318-E11AED703D53}"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421BA3A0-6BCC-4F30-8FCE-816526BCC84C}"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p:txBody>
          <a:bodyPr/>
          <a:lstStyle>
            <a:lvl1pPr>
              <a:defRPr/>
            </a:lvl1pPr>
          </a:lstStyle>
          <a:p>
            <a:pPr>
              <a:defRPr/>
            </a:pPr>
            <a:fld id="{0C6679E0-6CE6-4CAF-ACA3-B7B8F4276097}"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p:txBody>
          <a:bodyPr/>
          <a:lstStyle>
            <a:lvl1pPr>
              <a:defRPr/>
            </a:lvl1pPr>
          </a:lstStyle>
          <a:p>
            <a:pPr>
              <a:defRPr/>
            </a:pPr>
            <a:fld id="{FFAB0010-F3C3-4E5D-B221-5D3D0D4AFF95}"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8"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p:txBody>
          <a:bodyPr/>
          <a:lstStyle>
            <a:lvl1pPr>
              <a:defRPr/>
            </a:lvl1pPr>
          </a:lstStyle>
          <a:p>
            <a:pPr>
              <a:defRPr/>
            </a:pPr>
            <a:fld id="{DA12F0E0-C3E0-41C1-A583-0E36DC63A9EE}"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4"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p:txBody>
          <a:bodyPr/>
          <a:lstStyle>
            <a:lvl1pPr>
              <a:defRPr/>
            </a:lvl1pPr>
          </a:lstStyle>
          <a:p>
            <a:pPr>
              <a:defRPr/>
            </a:pPr>
            <a:fld id="{2FEB2648-01CD-4A63-B22B-A96D3BA5C67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fld id="{6DF84767-8373-4EE0-9D2E-49A57C383EED}" type="datetime1">
              <a:rPr lang="zh-CN" altLang="en-US"/>
            </a:fld>
            <a:endParaRPr lang="zh-CN" altLang="en-US" sz="1800">
              <a:solidFill>
                <a:srgbClr val="000000"/>
              </a:solidFill>
            </a:endParaRPr>
          </a:p>
        </p:txBody>
      </p:sp>
      <p:sp>
        <p:nvSpPr>
          <p:cNvPr id="3"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p:txBody>
          <a:bodyPr/>
          <a:lstStyle>
            <a:lvl1pPr>
              <a:defRPr/>
            </a:lvl1pPr>
          </a:lstStyle>
          <a:p>
            <a:pPr>
              <a:defRPr/>
            </a:pPr>
            <a:fld id="{A1587946-A7E9-4073-9624-0785E019955B}" type="slidenum">
              <a:rPr lang="zh-CN" altLang="en-US"/>
            </a:fld>
            <a:endParaRPr lang="zh-CN" altLang="en-US" sz="1800">
              <a:solidFill>
                <a:srgbClr val="000000"/>
              </a:solidFill>
            </a:endParaRPr>
          </a:p>
        </p:txBody>
      </p:sp>
    </p:spTree>
  </p:cSld>
  <p:clrMapOvr>
    <a:masterClrMapping/>
  </p:clrMapOvr>
  <p:transition spd="slow" advClick="0"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2.xml"/><Relationship Id="rId8" Type="http://schemas.openxmlformats.org/officeDocument/2006/relationships/slideLayout" Target="../slideLayouts/slideLayout111.xml"/><Relationship Id="rId7" Type="http://schemas.openxmlformats.org/officeDocument/2006/relationships/slideLayout" Target="../slideLayouts/slideLayout110.xml"/><Relationship Id="rId6" Type="http://schemas.openxmlformats.org/officeDocument/2006/relationships/slideLayout" Target="../slideLayouts/slideLayout109.xml"/><Relationship Id="rId5" Type="http://schemas.openxmlformats.org/officeDocument/2006/relationships/slideLayout" Target="../slideLayouts/slideLayout108.xml"/><Relationship Id="rId4" Type="http://schemas.openxmlformats.org/officeDocument/2006/relationships/slideLayout" Target="../slideLayouts/slideLayout107.xml"/><Relationship Id="rId3" Type="http://schemas.openxmlformats.org/officeDocument/2006/relationships/slideLayout" Target="../slideLayouts/slideLayout106.xml"/><Relationship Id="rId2" Type="http://schemas.openxmlformats.org/officeDocument/2006/relationships/slideLayout" Target="../slideLayouts/slideLayout105.xml"/><Relationship Id="rId13" Type="http://schemas.openxmlformats.org/officeDocument/2006/relationships/theme" Target="../theme/theme10.xml"/><Relationship Id="rId12" Type="http://schemas.openxmlformats.org/officeDocument/2006/relationships/image" Target="../media/image2.png"/><Relationship Id="rId11" Type="http://schemas.openxmlformats.org/officeDocument/2006/relationships/slideLayout" Target="../slideLayouts/slideLayout114.xml"/><Relationship Id="rId10" Type="http://schemas.openxmlformats.org/officeDocument/2006/relationships/slideLayout" Target="../slideLayouts/slideLayout113.xml"/><Relationship Id="rId1" Type="http://schemas.openxmlformats.org/officeDocument/2006/relationships/slideLayout" Target="../slideLayouts/slideLayout104.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3.xml"/><Relationship Id="rId8" Type="http://schemas.openxmlformats.org/officeDocument/2006/relationships/slideLayout" Target="../slideLayouts/slideLayout122.xml"/><Relationship Id="rId7" Type="http://schemas.openxmlformats.org/officeDocument/2006/relationships/slideLayout" Target="../slideLayouts/slideLayout121.xml"/><Relationship Id="rId6" Type="http://schemas.openxmlformats.org/officeDocument/2006/relationships/slideLayout" Target="../slideLayouts/slideLayout120.xml"/><Relationship Id="rId5" Type="http://schemas.openxmlformats.org/officeDocument/2006/relationships/slideLayout" Target="../slideLayouts/slideLayout119.xml"/><Relationship Id="rId4" Type="http://schemas.openxmlformats.org/officeDocument/2006/relationships/slideLayout" Target="../slideLayouts/slideLayout118.xml"/><Relationship Id="rId3" Type="http://schemas.openxmlformats.org/officeDocument/2006/relationships/slideLayout" Target="../slideLayouts/slideLayout117.xml"/><Relationship Id="rId2" Type="http://schemas.openxmlformats.org/officeDocument/2006/relationships/slideLayout" Target="../slideLayouts/slideLayout116.xml"/><Relationship Id="rId13" Type="http://schemas.openxmlformats.org/officeDocument/2006/relationships/theme" Target="../theme/theme11.xml"/><Relationship Id="rId12" Type="http://schemas.openxmlformats.org/officeDocument/2006/relationships/image" Target="../media/image2.png"/><Relationship Id="rId11" Type="http://schemas.openxmlformats.org/officeDocument/2006/relationships/slideLayout" Target="../slideLayouts/slideLayout125.xml"/><Relationship Id="rId10" Type="http://schemas.openxmlformats.org/officeDocument/2006/relationships/slideLayout" Target="../slideLayouts/slideLayout124.xml"/><Relationship Id="rId1" Type="http://schemas.openxmlformats.org/officeDocument/2006/relationships/slideLayout" Target="../slideLayouts/slideLayout115.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4.xml"/><Relationship Id="rId8" Type="http://schemas.openxmlformats.org/officeDocument/2006/relationships/slideLayout" Target="../slideLayouts/slideLayout133.xml"/><Relationship Id="rId7" Type="http://schemas.openxmlformats.org/officeDocument/2006/relationships/slideLayout" Target="../slideLayouts/slideLayout132.xml"/><Relationship Id="rId6" Type="http://schemas.openxmlformats.org/officeDocument/2006/relationships/slideLayout" Target="../slideLayouts/slideLayout131.xml"/><Relationship Id="rId5" Type="http://schemas.openxmlformats.org/officeDocument/2006/relationships/slideLayout" Target="../slideLayouts/slideLayout130.xml"/><Relationship Id="rId4" Type="http://schemas.openxmlformats.org/officeDocument/2006/relationships/slideLayout" Target="../slideLayouts/slideLayout129.xml"/><Relationship Id="rId3" Type="http://schemas.openxmlformats.org/officeDocument/2006/relationships/slideLayout" Target="../slideLayouts/slideLayout128.xml"/><Relationship Id="rId2" Type="http://schemas.openxmlformats.org/officeDocument/2006/relationships/slideLayout" Target="../slideLayouts/slideLayout127.xml"/><Relationship Id="rId13" Type="http://schemas.openxmlformats.org/officeDocument/2006/relationships/theme" Target="../theme/theme12.xml"/><Relationship Id="rId12" Type="http://schemas.openxmlformats.org/officeDocument/2006/relationships/image" Target="../media/image2.png"/><Relationship Id="rId11" Type="http://schemas.openxmlformats.org/officeDocument/2006/relationships/slideLayout" Target="../slideLayouts/slideLayout136.xml"/><Relationship Id="rId10" Type="http://schemas.openxmlformats.org/officeDocument/2006/relationships/slideLayout" Target="../slideLayouts/slideLayout135.xml"/><Relationship Id="rId1" Type="http://schemas.openxmlformats.org/officeDocument/2006/relationships/slideLayout" Target="../slideLayouts/slideLayout126.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5.xml"/><Relationship Id="rId8" Type="http://schemas.openxmlformats.org/officeDocument/2006/relationships/slideLayout" Target="../slideLayouts/slideLayout144.xml"/><Relationship Id="rId7" Type="http://schemas.openxmlformats.org/officeDocument/2006/relationships/slideLayout" Target="../slideLayouts/slideLayout143.xml"/><Relationship Id="rId6" Type="http://schemas.openxmlformats.org/officeDocument/2006/relationships/slideLayout" Target="../slideLayouts/slideLayout142.xml"/><Relationship Id="rId5" Type="http://schemas.openxmlformats.org/officeDocument/2006/relationships/slideLayout" Target="../slideLayouts/slideLayout141.xml"/><Relationship Id="rId4" Type="http://schemas.openxmlformats.org/officeDocument/2006/relationships/slideLayout" Target="../slideLayouts/slideLayout140.xml"/><Relationship Id="rId3" Type="http://schemas.openxmlformats.org/officeDocument/2006/relationships/slideLayout" Target="../slideLayouts/slideLayout139.xml"/><Relationship Id="rId2" Type="http://schemas.openxmlformats.org/officeDocument/2006/relationships/slideLayout" Target="../slideLayouts/slideLayout138.xml"/><Relationship Id="rId13" Type="http://schemas.openxmlformats.org/officeDocument/2006/relationships/theme" Target="../theme/theme13.xml"/><Relationship Id="rId12" Type="http://schemas.openxmlformats.org/officeDocument/2006/relationships/image" Target="../media/image2.png"/><Relationship Id="rId11" Type="http://schemas.openxmlformats.org/officeDocument/2006/relationships/slideLayout" Target="../slideLayouts/slideLayout147.xml"/><Relationship Id="rId10" Type="http://schemas.openxmlformats.org/officeDocument/2006/relationships/slideLayout" Target="../slideLayouts/slideLayout146.xml"/><Relationship Id="rId1" Type="http://schemas.openxmlformats.org/officeDocument/2006/relationships/slideLayout" Target="../slideLayouts/slideLayout13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3" Type="http://schemas.openxmlformats.org/officeDocument/2006/relationships/theme" Target="../theme/theme2.xml"/><Relationship Id="rId12" Type="http://schemas.openxmlformats.org/officeDocument/2006/relationships/image" Target="../media/image2.png"/><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3" Type="http://schemas.openxmlformats.org/officeDocument/2006/relationships/theme" Target="../theme/theme3.xml"/><Relationship Id="rId12" Type="http://schemas.openxmlformats.org/officeDocument/2006/relationships/image" Target="../media/image2.png"/><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3" Type="http://schemas.openxmlformats.org/officeDocument/2006/relationships/theme" Target="../theme/theme4.xml"/><Relationship Id="rId12" Type="http://schemas.openxmlformats.org/officeDocument/2006/relationships/image" Target="../media/image2.png"/><Relationship Id="rId11" Type="http://schemas.openxmlformats.org/officeDocument/2006/relationships/slideLayout" Target="../slideLayouts/slideLayout48.xml"/><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3" Type="http://schemas.openxmlformats.org/officeDocument/2006/relationships/theme" Target="../theme/theme5.xml"/><Relationship Id="rId12" Type="http://schemas.openxmlformats.org/officeDocument/2006/relationships/image" Target="../media/image2.png"/><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3" Type="http://schemas.openxmlformats.org/officeDocument/2006/relationships/theme" Target="../theme/theme6.xml"/><Relationship Id="rId12" Type="http://schemas.openxmlformats.org/officeDocument/2006/relationships/image" Target="../media/image2.png"/><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3" Type="http://schemas.openxmlformats.org/officeDocument/2006/relationships/theme" Target="../theme/theme7.xml"/><Relationship Id="rId12" Type="http://schemas.openxmlformats.org/officeDocument/2006/relationships/image" Target="../media/image2.png"/><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0.xml"/><Relationship Id="rId8" Type="http://schemas.openxmlformats.org/officeDocument/2006/relationships/slideLayout" Target="../slideLayouts/slideLayout89.xml"/><Relationship Id="rId7" Type="http://schemas.openxmlformats.org/officeDocument/2006/relationships/slideLayout" Target="../slideLayouts/slideLayout88.xml"/><Relationship Id="rId6" Type="http://schemas.openxmlformats.org/officeDocument/2006/relationships/slideLayout" Target="../slideLayouts/slideLayout87.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3" Type="http://schemas.openxmlformats.org/officeDocument/2006/relationships/theme" Target="../theme/theme8.xml"/><Relationship Id="rId12" Type="http://schemas.openxmlformats.org/officeDocument/2006/relationships/image" Target="../media/image2.png"/><Relationship Id="rId11" Type="http://schemas.openxmlformats.org/officeDocument/2006/relationships/slideLayout" Target="../slideLayouts/slideLayout92.xml"/><Relationship Id="rId10" Type="http://schemas.openxmlformats.org/officeDocument/2006/relationships/slideLayout" Target="../slideLayouts/slideLayout91.xml"/><Relationship Id="rId1" Type="http://schemas.openxmlformats.org/officeDocument/2006/relationships/slideLayout" Target="../slideLayouts/slideLayout82.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 Type="http://schemas.openxmlformats.org/officeDocument/2006/relationships/slideLayout" Target="../slideLayouts/slideLayout94.xml"/><Relationship Id="rId13" Type="http://schemas.openxmlformats.org/officeDocument/2006/relationships/theme" Target="../theme/theme9.xml"/><Relationship Id="rId12" Type="http://schemas.openxmlformats.org/officeDocument/2006/relationships/image" Target="../media/image2.png"/><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3E644285-721E-4506-9FFF-FAAAE27AD23F}" type="datetimeFigureOut">
              <a:rPr lang="zh-CN" altLang="en-US"/>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7F50BD30-2E30-4427-9057-E5C191CCC99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126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65E09109-F21B-4F68-9A69-D7D61C852EE1}" type="datetime1">
              <a:rPr lang="zh-CN" altLang="en-US"/>
            </a:fld>
            <a:endParaRPr lang="zh-CN" altLang="en-US" sz="1800">
              <a:solidFill>
                <a:srgbClr val="000000"/>
              </a:solidFill>
            </a:endParaRPr>
          </a:p>
        </p:txBody>
      </p:sp>
      <p:sp>
        <p:nvSpPr>
          <p:cNvPr id="1126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127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67B991E3-1EA3-48B0-BBEC-B0022E3009C6}"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C809EA0C-9619-4B00-8850-DFA1D74EC1C3}" type="datetime1">
              <a:rPr lang="zh-CN" altLang="en-US"/>
            </a:fld>
            <a:endParaRPr lang="zh-CN" altLang="en-US" sz="1800">
              <a:solidFill>
                <a:srgbClr val="000000"/>
              </a:solidFill>
            </a:endParaRPr>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12378CA2-0B73-4A3D-B28F-3A31CEEAC7DA}"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331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7E8B9365-F54F-4F53-9BB5-A4411A6A73AA}" type="datetime1">
              <a:rPr lang="zh-CN" altLang="en-US"/>
            </a:fld>
            <a:endParaRPr lang="zh-CN" altLang="en-US" sz="1800">
              <a:solidFill>
                <a:srgbClr val="000000"/>
              </a:solidFill>
            </a:endParaRPr>
          </a:p>
        </p:txBody>
      </p:sp>
      <p:sp>
        <p:nvSpPr>
          <p:cNvPr id="1331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331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1EC6C394-B4E9-4951-8E55-D6CBACBC5A13}"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4340"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CECE4F8F-44F9-4D63-B24F-04E6C3DA8043}" type="datetime1">
              <a:rPr lang="zh-CN" altLang="en-US"/>
            </a:fld>
            <a:endParaRPr lang="zh-CN" altLang="en-US" sz="1800">
              <a:solidFill>
                <a:srgbClr val="000000"/>
              </a:solidFill>
            </a:endParaRPr>
          </a:p>
        </p:txBody>
      </p:sp>
      <p:sp>
        <p:nvSpPr>
          <p:cNvPr id="14341"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4342"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BB0C3E06-5585-4FE9-993E-5DDC17BA7299}"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fld id="{C3A77D49-6FC4-4DE6-8981-0E47BCA08D72}" type="datetime1">
              <a:rPr lang="zh-CN" altLang="en-US"/>
            </a:fld>
            <a:endParaRPr lang="zh-CN" altLang="en-US" sz="1800">
              <a:solidFill>
                <a:srgbClr val="000000"/>
              </a:solidFill>
            </a:endParaRPr>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fld id="{75298FBD-BDC8-4B20-A1BB-6226396BB89D}"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4029D01A-5AF9-4379-BE3B-9DB62B7464C6}" type="datetime1">
              <a:rPr lang="zh-CN" altLang="en-US"/>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0B3615C0-96FF-4E7E-B07D-1509613DABB2}"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526F3183-F4D8-4DED-81E9-C81F6EBF49A1}" type="datetime1">
              <a:rPr lang="zh-CN" altLang="en-US"/>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7CEBB0A8-30C8-49D3-B572-1572D7EAD851}"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614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B7F9E0B5-31DC-47DD-8066-E0D42EFB7ADE}" type="datetime1">
              <a:rPr lang="zh-CN" altLang="en-US"/>
            </a:fld>
            <a:endParaRPr lang="zh-CN" altLang="en-US" sz="1800">
              <a:solidFill>
                <a:srgbClr val="000000"/>
              </a:solidFill>
            </a:endParaRPr>
          </a:p>
        </p:txBody>
      </p:sp>
      <p:sp>
        <p:nvSpPr>
          <p:cNvPr id="614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615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28B436D0-2903-41E2-9570-BD32CBD251FC}"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7172"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AEBD3FBB-6C61-47C0-B961-2CF8060FC76A}" type="datetime1">
              <a:rPr lang="zh-CN" altLang="en-US"/>
            </a:fld>
            <a:endParaRPr lang="zh-CN" altLang="en-US" sz="1800">
              <a:solidFill>
                <a:srgbClr val="000000"/>
              </a:solidFill>
            </a:endParaRPr>
          </a:p>
        </p:txBody>
      </p:sp>
      <p:sp>
        <p:nvSpPr>
          <p:cNvPr id="7173"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7174"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4536D7CC-A3C3-4777-BD6A-4BCA93A5C05E}"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8196"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668728BC-A982-40CB-84B8-012DD7F21F2B}" type="datetime1">
              <a:rPr lang="zh-CN" altLang="en-US"/>
            </a:fld>
            <a:endParaRPr lang="zh-CN" altLang="en-US" sz="1800">
              <a:solidFill>
                <a:srgbClr val="000000"/>
              </a:solidFill>
            </a:endParaRPr>
          </a:p>
        </p:txBody>
      </p:sp>
      <p:sp>
        <p:nvSpPr>
          <p:cNvPr id="8197"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8198"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7F98B5BB-66AE-4A3D-8ECD-79EAAA0B8FC4}"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9220"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80BA1DE7-909B-4193-AE0D-0EC926297E7A}" type="datetime1">
              <a:rPr lang="zh-CN" altLang="en-US"/>
            </a:fld>
            <a:endParaRPr lang="zh-CN" altLang="en-US" sz="1800">
              <a:solidFill>
                <a:srgbClr val="000000"/>
              </a:solidFill>
            </a:endParaRPr>
          </a:p>
        </p:txBody>
      </p:sp>
      <p:sp>
        <p:nvSpPr>
          <p:cNvPr id="9221"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9222"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A1B4B9DB-7610-4443-B8CE-DADEE4465DB7}"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smtClean="0">
                <a:sym typeface="Calibri" panose="020F0502020204030204" pitchFamily="34" charset="0"/>
              </a:rPr>
              <a:t>单击此处编辑母版标题样式</a:t>
            </a:r>
            <a:endParaRPr lang="zh-CN" smtClean="0">
              <a:sym typeface="Calibri" panose="020F0502020204030204" pitchFamily="34" charset="0"/>
            </a:endParaRP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smtClean="0">
                <a:sym typeface="Calibri" panose="020F0502020204030204" pitchFamily="34" charset="0"/>
              </a:rPr>
              <a:t>单击此处编辑母版文本样式</a:t>
            </a:r>
            <a:endParaRPr lang="zh-CN" smtClean="0">
              <a:sym typeface="Calibri" panose="020F0502020204030204" pitchFamily="34" charset="0"/>
            </a:endParaRPr>
          </a:p>
          <a:p>
            <a:pPr lvl="1"/>
            <a:r>
              <a:rPr lang="zh-CN" smtClean="0">
                <a:sym typeface="Calibri" panose="020F0502020204030204" pitchFamily="34" charset="0"/>
              </a:rPr>
              <a:t>第二级</a:t>
            </a:r>
            <a:endParaRPr lang="zh-CN" smtClean="0">
              <a:sym typeface="Calibri" panose="020F0502020204030204" pitchFamily="34" charset="0"/>
            </a:endParaRPr>
          </a:p>
          <a:p>
            <a:pPr lvl="2"/>
            <a:r>
              <a:rPr lang="zh-CN" smtClean="0">
                <a:sym typeface="Calibri" panose="020F0502020204030204" pitchFamily="34" charset="0"/>
              </a:rPr>
              <a:t>第三级</a:t>
            </a:r>
            <a:endParaRPr lang="zh-CN" smtClean="0">
              <a:sym typeface="Calibri" panose="020F0502020204030204" pitchFamily="34" charset="0"/>
            </a:endParaRPr>
          </a:p>
          <a:p>
            <a:pPr lvl="3"/>
            <a:r>
              <a:rPr lang="zh-CN" smtClean="0">
                <a:sym typeface="Calibri" panose="020F0502020204030204" pitchFamily="34" charset="0"/>
              </a:rPr>
              <a:t>第四级</a:t>
            </a:r>
            <a:endParaRPr lang="zh-CN" smtClean="0">
              <a:sym typeface="Calibri" panose="020F0502020204030204" pitchFamily="34" charset="0"/>
            </a:endParaRPr>
          </a:p>
          <a:p>
            <a:pPr lvl="4"/>
            <a:r>
              <a:rPr lang="zh-CN" smtClean="0">
                <a:sym typeface="Calibri" panose="020F0502020204030204" pitchFamily="34" charset="0"/>
              </a:rPr>
              <a:t>第五级</a:t>
            </a:r>
            <a:endParaRPr lang="zh-CN" smtClean="0">
              <a:sym typeface="Calibri" panose="020F0502020204030204" pitchFamily="34" charset="0"/>
            </a:endParaRP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6DF84767-8373-4EE0-9D2E-49A57C383EED}" type="datetime1">
              <a:rPr lang="zh-CN" altLang="en-US"/>
            </a:fld>
            <a:endParaRPr lang="zh-CN" altLang="en-US" sz="1800">
              <a:solidFill>
                <a:srgbClr val="000000"/>
              </a:solidFill>
            </a:endParaRPr>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2B50E634-B371-46C1-A718-93B8A4D17284}" type="slidenum">
              <a:rPr lang="zh-CN" altLang="en-US"/>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ransition spd="slow" advClick="0" advTm="300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2" Type="http://schemas.openxmlformats.org/officeDocument/2006/relationships/notesSlide" Target="../notesSlides/notesSlide8.xml"/><Relationship Id="rId11" Type="http://schemas.openxmlformats.org/officeDocument/2006/relationships/slideLayout" Target="../slideLayouts/slideLayout7.xml"/><Relationship Id="rId10" Type="http://schemas.openxmlformats.org/officeDocument/2006/relationships/image" Target="../media/image36.jpe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jpe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47.wmf"/><Relationship Id="rId7" Type="http://schemas.openxmlformats.org/officeDocument/2006/relationships/image" Target="../media/image46.jpe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7.xml"/><Relationship Id="rId7" Type="http://schemas.openxmlformats.org/officeDocument/2006/relationships/image" Target="../media/image51.png"/><Relationship Id="rId6" Type="http://schemas.openxmlformats.org/officeDocument/2006/relationships/image" Target="../media/image50.png"/><Relationship Id="rId5" Type="http://schemas.openxmlformats.org/officeDocument/2006/relationships/oleObject" Target="../embeddings/oleObject3.bin"/><Relationship Id="rId4" Type="http://schemas.openxmlformats.org/officeDocument/2006/relationships/image" Target="../media/image17.png"/><Relationship Id="rId3" Type="http://schemas.openxmlformats.org/officeDocument/2006/relationships/oleObject" Target="../embeddings/oleObject2.bin"/><Relationship Id="rId2" Type="http://schemas.openxmlformats.org/officeDocument/2006/relationships/image" Target="../media/image49.png"/><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53.png"/><Relationship Id="rId1"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57.png"/><Relationship Id="rId1" Type="http://schemas.openxmlformats.org/officeDocument/2006/relationships/image" Target="../media/image56.jpe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70.jpeg"/><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image" Target="../media/image64.jpe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77.jpeg"/><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71.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84.jpeg"/><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image" Target="../media/image7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8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9" Type="http://schemas.openxmlformats.org/officeDocument/2006/relationships/image" Target="../media/image95.png"/><Relationship Id="rId8" Type="http://schemas.openxmlformats.org/officeDocument/2006/relationships/image" Target="../media/image94.png"/><Relationship Id="rId7" Type="http://schemas.openxmlformats.org/officeDocument/2006/relationships/image" Target="../media/image93.png"/><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GIF"/><Relationship Id="rId3" Type="http://schemas.openxmlformats.org/officeDocument/2006/relationships/image" Target="../media/image89.GIF"/><Relationship Id="rId2" Type="http://schemas.openxmlformats.org/officeDocument/2006/relationships/image" Target="../media/image88.png"/><Relationship Id="rId13" Type="http://schemas.openxmlformats.org/officeDocument/2006/relationships/notesSlide" Target="../notesSlides/notesSlide17.xml"/><Relationship Id="rId12" Type="http://schemas.openxmlformats.org/officeDocument/2006/relationships/slideLayout" Target="../slideLayouts/slideLayout7.xml"/><Relationship Id="rId11" Type="http://schemas.openxmlformats.org/officeDocument/2006/relationships/image" Target="../media/image97.png"/><Relationship Id="rId10" Type="http://schemas.openxmlformats.org/officeDocument/2006/relationships/image" Target="../media/image96.png"/><Relationship Id="rId1" Type="http://schemas.openxmlformats.org/officeDocument/2006/relationships/image" Target="../media/image8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9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9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0.GI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hart" Target="../charts/chart2.xml"/><Relationship Id="rId1" Type="http://schemas.openxmlformats.org/officeDocument/2006/relationships/chart" Target="../charts/chart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1.png"/><Relationship Id="rId1" Type="http://schemas.openxmlformats.org/officeDocument/2006/relationships/chart" Target="../charts/chart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hart" Target="../charts/chart5.xml"/><Relationship Id="rId1" Type="http://schemas.openxmlformats.org/officeDocument/2006/relationships/chart" Target="../charts/chart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hart" Target="../charts/chart7.xml"/><Relationship Id="rId1" Type="http://schemas.openxmlformats.org/officeDocument/2006/relationships/chart" Target="../charts/chart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hart" Target="../charts/chart9.xml"/><Relationship Id="rId1" Type="http://schemas.openxmlformats.org/officeDocument/2006/relationships/chart" Target="../charts/char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0.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90.GIF"/><Relationship Id="rId1" Type="http://schemas.openxmlformats.org/officeDocument/2006/relationships/image" Target="../media/image102.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3.png"/><Relationship Id="rId2" Type="http://schemas.openxmlformats.org/officeDocument/2006/relationships/chart" Target="../charts/chart12.xml"/><Relationship Id="rId1" Type="http://schemas.openxmlformats.org/officeDocument/2006/relationships/chart" Target="../charts/chart11.xml"/></Relationships>
</file>

<file path=ppt/slides/_rels/slide43.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104.wmf"/><Relationship Id="rId2" Type="http://schemas.openxmlformats.org/officeDocument/2006/relationships/oleObject" Target="../embeddings/oleObject4.bin"/><Relationship Id="rId1" Type="http://schemas.openxmlformats.org/officeDocument/2006/relationships/image" Target="../media/image10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6.jpeg"/><Relationship Id="rId1" Type="http://schemas.openxmlformats.org/officeDocument/2006/relationships/image" Target="../media/image105.jpe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image" Target="../media/image107.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1.png"/><Relationship Id="rId1" Type="http://schemas.openxmlformats.org/officeDocument/2006/relationships/image" Target="../media/image110.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2.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3.jpe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image" Target="../media/image114.jpe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image" Target="../media/image117.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121.png"/><Relationship Id="rId1" Type="http://schemas.openxmlformats.org/officeDocument/2006/relationships/image" Target="../media/image12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123.emf"/><Relationship Id="rId3" Type="http://schemas.openxmlformats.org/officeDocument/2006/relationships/oleObject" Target="../embeddings/oleObject6.bin"/><Relationship Id="rId2" Type="http://schemas.openxmlformats.org/officeDocument/2006/relationships/image" Target="../media/image122.emf"/><Relationship Id="rId1" Type="http://schemas.openxmlformats.org/officeDocument/2006/relationships/oleObject" Target="../embeddings/oleObject5.bin"/></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4.jpe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126.png"/><Relationship Id="rId1" Type="http://schemas.openxmlformats.org/officeDocument/2006/relationships/image" Target="../media/image125.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oleObject" Target="../embeddings/oleObject1.bin"/><Relationship Id="rId1"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7.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127.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3"/>
          <p:cNvPicPr>
            <a:picLocks noChangeAspect="1" noChangeArrowheads="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grpSp>
        <p:nvGrpSpPr>
          <p:cNvPr id="15363" name="组合 4"/>
          <p:cNvGrpSpPr/>
          <p:nvPr/>
        </p:nvGrpSpPr>
        <p:grpSpPr bwMode="auto">
          <a:xfrm>
            <a:off x="0" y="333375"/>
            <a:ext cx="1489075" cy="419100"/>
            <a:chOff x="0" y="0"/>
            <a:chExt cx="1489439" cy="419100"/>
          </a:xfrm>
        </p:grpSpPr>
        <p:sp>
          <p:nvSpPr>
            <p:cNvPr id="15379" name="矩形 5"/>
            <p:cNvSpPr>
              <a:spLocks noChangeArrowheads="1"/>
            </p:cNvSpPr>
            <p:nvPr/>
          </p:nvSpPr>
          <p:spPr bwMode="auto">
            <a:xfrm>
              <a:off x="0" y="0"/>
              <a:ext cx="1260840" cy="419100"/>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5380" name="矩形 6"/>
            <p:cNvSpPr>
              <a:spLocks noChangeArrowheads="1"/>
            </p:cNvSpPr>
            <p:nvPr/>
          </p:nvSpPr>
          <p:spPr bwMode="auto">
            <a:xfrm>
              <a:off x="1317989" y="0"/>
              <a:ext cx="66675" cy="419100"/>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5381" name="矩形 7"/>
            <p:cNvSpPr>
              <a:spLocks noChangeArrowheads="1"/>
            </p:cNvSpPr>
            <p:nvPr/>
          </p:nvSpPr>
          <p:spPr bwMode="auto">
            <a:xfrm>
              <a:off x="1441813" y="219075"/>
              <a:ext cx="47626" cy="200025"/>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grpSp>
      <p:sp>
        <p:nvSpPr>
          <p:cNvPr id="15364" name="矩形 8"/>
          <p:cNvSpPr/>
          <p:nvPr/>
        </p:nvSpPr>
        <p:spPr bwMode="auto">
          <a:xfrm>
            <a:off x="2913017" y="1279404"/>
            <a:ext cx="9066947" cy="1819275"/>
          </a:xfrm>
          <a:custGeom>
            <a:avLst/>
            <a:gdLst>
              <a:gd name="T0" fmla="*/ 0 w 6696075"/>
              <a:gd name="T1" fmla="*/ 0 h 1819275"/>
              <a:gd name="T2" fmla="*/ 8490912 w 6696075"/>
              <a:gd name="T3" fmla="*/ 19050 h 1819275"/>
              <a:gd name="T4" fmla="*/ 8490912 w 6696075"/>
              <a:gd name="T5" fmla="*/ 1809750 h 1819275"/>
              <a:gd name="T6" fmla="*/ 1423096 w 6696075"/>
              <a:gd name="T7" fmla="*/ 1819275 h 1819275"/>
              <a:gd name="T8" fmla="*/ 0 w 6696075"/>
              <a:gd name="T9" fmla="*/ 0 h 18192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96075" h="1819275">
                <a:moveTo>
                  <a:pt x="0" y="0"/>
                </a:moveTo>
                <a:lnTo>
                  <a:pt x="6696075" y="19050"/>
                </a:lnTo>
                <a:lnTo>
                  <a:pt x="6696075" y="1809750"/>
                </a:lnTo>
                <a:lnTo>
                  <a:pt x="1122277" y="1819275"/>
                </a:lnTo>
                <a:lnTo>
                  <a:pt x="0" y="0"/>
                </a:lnTo>
                <a:close/>
              </a:path>
            </a:pathLst>
          </a:custGeom>
          <a:solidFill>
            <a:srgbClr val="269FD3"/>
          </a:solidFill>
          <a:ln w="9525">
            <a:noFill/>
            <a:round/>
          </a:ln>
        </p:spPr>
        <p:txBody>
          <a:bodyPr anchor="ctr"/>
          <a:lstStyle/>
          <a:p>
            <a:endParaRPr lang="zh-CN" altLang="en-US"/>
          </a:p>
        </p:txBody>
      </p:sp>
      <p:sp>
        <p:nvSpPr>
          <p:cNvPr id="15365" name="矩形 9"/>
          <p:cNvSpPr>
            <a:spLocks noChangeArrowheads="1"/>
          </p:cNvSpPr>
          <p:nvPr/>
        </p:nvSpPr>
        <p:spPr bwMode="auto">
          <a:xfrm>
            <a:off x="12020550" y="1288929"/>
            <a:ext cx="171450" cy="1800225"/>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5366" name="等腰三角形 11"/>
          <p:cNvSpPr/>
          <p:nvPr/>
        </p:nvSpPr>
        <p:spPr bwMode="auto">
          <a:xfrm>
            <a:off x="5895975" y="1288929"/>
            <a:ext cx="5895975" cy="1800225"/>
          </a:xfrm>
          <a:custGeom>
            <a:avLst/>
            <a:gdLst>
              <a:gd name="T0" fmla="*/ 0 w 5895976"/>
              <a:gd name="T1" fmla="*/ 1800225 h 1800225"/>
              <a:gd name="T2" fmla="*/ 3586167 w 5895976"/>
              <a:gd name="T3" fmla="*/ 0 h 1800225"/>
              <a:gd name="T4" fmla="*/ 5895972 w 5895976"/>
              <a:gd name="T5" fmla="*/ 1800225 h 1800225"/>
              <a:gd name="T6" fmla="*/ 0 w 5895976"/>
              <a:gd name="T7" fmla="*/ 1800225 h 1800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95976" h="1800225">
                <a:moveTo>
                  <a:pt x="0" y="1800225"/>
                </a:moveTo>
                <a:lnTo>
                  <a:pt x="3586171" y="0"/>
                </a:lnTo>
                <a:lnTo>
                  <a:pt x="5895976" y="1800225"/>
                </a:lnTo>
                <a:lnTo>
                  <a:pt x="0" y="1800225"/>
                </a:lnTo>
                <a:close/>
              </a:path>
            </a:pathLst>
          </a:custGeom>
          <a:solidFill>
            <a:srgbClr val="0C86B6"/>
          </a:solidFill>
          <a:ln w="9525">
            <a:noFill/>
            <a:round/>
          </a:ln>
        </p:spPr>
        <p:txBody>
          <a:bodyPr anchor="ctr"/>
          <a:lstStyle/>
          <a:p>
            <a:endParaRPr lang="zh-CN" altLang="en-US"/>
          </a:p>
        </p:txBody>
      </p:sp>
      <p:sp>
        <p:nvSpPr>
          <p:cNvPr id="15367" name="矩形 14"/>
          <p:cNvSpPr>
            <a:spLocks noChangeArrowheads="1"/>
          </p:cNvSpPr>
          <p:nvPr/>
        </p:nvSpPr>
        <p:spPr bwMode="auto">
          <a:xfrm>
            <a:off x="0" y="6448425"/>
            <a:ext cx="12192000" cy="419100"/>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5368" name="矩形 17"/>
          <p:cNvSpPr>
            <a:spLocks noChangeArrowheads="1"/>
          </p:cNvSpPr>
          <p:nvPr/>
        </p:nvSpPr>
        <p:spPr bwMode="auto">
          <a:xfrm>
            <a:off x="9271000" y="6448425"/>
            <a:ext cx="2921000" cy="422275"/>
          </a:xfrm>
          <a:prstGeom prst="rect">
            <a:avLst/>
          </a:prstGeom>
          <a:solidFill>
            <a:srgbClr val="777370"/>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5369" name="直角三角形 15"/>
          <p:cNvSpPr>
            <a:spLocks noChangeArrowheads="1"/>
          </p:cNvSpPr>
          <p:nvPr/>
        </p:nvSpPr>
        <p:spPr bwMode="auto">
          <a:xfrm rot="-2482782">
            <a:off x="9013825" y="6180138"/>
            <a:ext cx="622300" cy="544512"/>
          </a:xfrm>
          <a:prstGeom prst="rtTriangle">
            <a:avLst/>
          </a:prstGeom>
          <a:solidFill>
            <a:srgbClr val="0C86B6"/>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5371" name="文本框 24"/>
          <p:cNvSpPr txBox="1">
            <a:spLocks noChangeArrowheads="1"/>
          </p:cNvSpPr>
          <p:nvPr/>
        </p:nvSpPr>
        <p:spPr bwMode="auto">
          <a:xfrm>
            <a:off x="4649372" y="1606899"/>
            <a:ext cx="6296309" cy="1200329"/>
          </a:xfrm>
          <a:prstGeom prst="rect">
            <a:avLst/>
          </a:prstGeom>
          <a:noFill/>
          <a:ln w="9525">
            <a:noFill/>
            <a:miter lim="800000"/>
          </a:ln>
        </p:spPr>
        <p:txBody>
          <a:bodyPr wrap="square">
            <a:spAutoFit/>
          </a:bodyPr>
          <a:lstStyle/>
          <a:p>
            <a:pPr>
              <a:buFont typeface="Arial" panose="020B0604020202020204" pitchFamily="34" charset="0"/>
              <a:buNone/>
            </a:pPr>
            <a:r>
              <a:rPr lang="zh-CN" altLang="en-US" sz="3600" b="1" dirty="0" smtClean="0">
                <a:solidFill>
                  <a:schemeClr val="bg1"/>
                </a:solidFill>
                <a:latin typeface="微软雅黑" panose="020B0503020204020204" pitchFamily="34" charset="-122"/>
                <a:ea typeface="微软雅黑" panose="020B0503020204020204" pitchFamily="34" charset="-122"/>
              </a:rPr>
              <a:t>量子点在生物医学研究与实验诊断中的应用</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15373" name="图片 26"/>
          <p:cNvPicPr>
            <a:picLocks noChangeAspect="1" noChangeArrowheads="1"/>
          </p:cNvPicPr>
          <p:nvPr/>
        </p:nvPicPr>
        <p:blipFill>
          <a:blip r:embed="rId2" cstate="print"/>
          <a:srcRect/>
          <a:stretch>
            <a:fillRect/>
          </a:stretch>
        </p:blipFill>
        <p:spPr bwMode="auto">
          <a:xfrm>
            <a:off x="30163" y="1298454"/>
            <a:ext cx="4625975" cy="2851150"/>
          </a:xfrm>
          <a:prstGeom prst="rect">
            <a:avLst/>
          </a:prstGeom>
          <a:noFill/>
          <a:ln w="9525">
            <a:noFill/>
            <a:miter lim="800000"/>
            <a:headEnd/>
            <a:tailEnd/>
          </a:ln>
        </p:spPr>
      </p:pic>
      <p:sp>
        <p:nvSpPr>
          <p:cNvPr id="16" name="TextBox 15"/>
          <p:cNvSpPr txBox="1"/>
          <p:nvPr/>
        </p:nvSpPr>
        <p:spPr>
          <a:xfrm>
            <a:off x="2769327" y="3968430"/>
            <a:ext cx="9422673" cy="1920240"/>
          </a:xfrm>
          <a:prstGeom prst="rect">
            <a:avLst/>
          </a:prstGeom>
          <a:noFill/>
        </p:spPr>
        <p:txBody>
          <a:bodyPr wrap="square" rtlCol="0">
            <a:spAutoFit/>
          </a:bodyPr>
          <a:lstStyle/>
          <a:p>
            <a:pPr>
              <a:lnSpc>
                <a:spcPct val="125000"/>
              </a:lnSpc>
            </a:pPr>
            <a:r>
              <a:rPr lang="zh-CN" altLang="en-US" sz="3200" b="1" dirty="0" smtClean="0">
                <a:latin typeface="楷体" panose="02010609060101010101" pitchFamily="49" charset="-122"/>
                <a:ea typeface="楷体" panose="02010609060101010101" pitchFamily="49" charset="-122"/>
              </a:rPr>
              <a:t>报告人：虞  伟</a:t>
            </a:r>
            <a:endParaRPr lang="zh-CN" altLang="en-US" sz="3200" b="1" dirty="0" smtClean="0">
              <a:latin typeface="楷体" panose="02010609060101010101" pitchFamily="49" charset="-122"/>
              <a:ea typeface="楷体" panose="02010609060101010101" pitchFamily="49" charset="-122"/>
            </a:endParaRPr>
          </a:p>
          <a:p>
            <a:pPr>
              <a:lnSpc>
                <a:spcPct val="125000"/>
              </a:lnSpc>
            </a:pPr>
            <a:r>
              <a:rPr lang="zh-CN" altLang="en-US" sz="3200" b="1" dirty="0" smtClean="0">
                <a:latin typeface="楷体" panose="02010609060101010101" pitchFamily="49" charset="-122"/>
                <a:ea typeface="楷体" panose="02010609060101010101" pitchFamily="49" charset="-122"/>
                <a:sym typeface="+mn-ea"/>
              </a:rPr>
              <a:t>南京军区南京总医院</a:t>
            </a:r>
            <a:endParaRPr lang="en-US" altLang="zh-CN" sz="3200" b="1" dirty="0" smtClean="0">
              <a:latin typeface="楷体" panose="02010609060101010101" pitchFamily="49" charset="-122"/>
              <a:ea typeface="楷体" panose="02010609060101010101" pitchFamily="49" charset="-122"/>
            </a:endParaRPr>
          </a:p>
          <a:p>
            <a:pPr>
              <a:lnSpc>
                <a:spcPct val="125000"/>
              </a:lnSpc>
            </a:pPr>
            <a:r>
              <a:rPr lang="zh-CN" altLang="en-US" sz="3200" b="1" dirty="0" smtClean="0">
                <a:latin typeface="楷体" panose="02010609060101010101" pitchFamily="49" charset="-122"/>
                <a:ea typeface="楷体" panose="02010609060101010101" pitchFamily="49" charset="-122"/>
              </a:rPr>
              <a:t>中国人民解放军全军临床检验医学研究所</a:t>
            </a:r>
            <a:endParaRPr lang="en-US" altLang="zh-CN" sz="3200" b="1" dirty="0"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 name="圆角矩形 5"/>
          <p:cNvSpPr>
            <a:spLocks noChangeArrowheads="1"/>
          </p:cNvSpPr>
          <p:nvPr/>
        </p:nvSpPr>
        <p:spPr bwMode="auto">
          <a:xfrm>
            <a:off x="9782629" y="317500"/>
            <a:ext cx="1901371" cy="495300"/>
          </a:xfrm>
          <a:prstGeom prst="roundRect">
            <a:avLst>
              <a:gd name="adj" fmla="val 16667"/>
            </a:avLst>
          </a:prstGeom>
          <a:solidFill>
            <a:srgbClr val="0C86B6"/>
          </a:solidFill>
          <a:ln w="9525">
            <a:noFill/>
            <a:round/>
          </a:ln>
        </p:spPr>
        <p:txBody>
          <a:bodyPr anchor="ctr"/>
          <a:lstStyle/>
          <a:p>
            <a:pPr algn="ctr"/>
            <a:r>
              <a:rPr lang="zh-CN" altLang="en-US" b="1" dirty="0" smtClean="0">
                <a:solidFill>
                  <a:srgbClr val="FFFFFF"/>
                </a:solidFill>
                <a:latin typeface="微软雅黑" panose="020B0503020204020204" pitchFamily="34" charset="-122"/>
                <a:ea typeface="微软雅黑" panose="020B0503020204020204" pitchFamily="34" charset="-122"/>
              </a:rPr>
              <a:t>检验方法学概述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 name="文本框 12"/>
          <p:cNvSpPr txBox="1">
            <a:spLocks noChangeArrowheads="1"/>
          </p:cNvSpPr>
          <p:nvPr/>
        </p:nvSpPr>
        <p:spPr bwMode="auto">
          <a:xfrm>
            <a:off x="749300" y="420688"/>
            <a:ext cx="2155825" cy="369887"/>
          </a:xfrm>
          <a:prstGeom prst="rect">
            <a:avLst/>
          </a:prstGeom>
          <a:noFill/>
          <a:ln w="9525">
            <a:noFill/>
            <a:miter lim="800000"/>
          </a:ln>
        </p:spPr>
        <p:txBody>
          <a:bodyPr>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检验方法学比对表</a:t>
            </a:r>
            <a:endParaRPr lang="zh-CN" altLang="en-US" b="1" dirty="0">
              <a:solidFill>
                <a:srgbClr val="595959"/>
              </a:solidFill>
              <a:latin typeface="微软雅黑" panose="020B0503020204020204" pitchFamily="34" charset="-122"/>
              <a:ea typeface="微软雅黑" panose="020B0503020204020204" pitchFamily="34" charset="-122"/>
            </a:endParaRPr>
          </a:p>
        </p:txBody>
      </p:sp>
      <p:pic>
        <p:nvPicPr>
          <p:cNvPr id="668674" name="Picture 2" descr="E:\公司文档\学术资料\内部资料\微信、网站\网站建设使用图片\产品中心\下拉选项\质控品系列.jpg"/>
          <p:cNvPicPr>
            <a:picLocks noChangeAspect="1" noChangeArrowheads="1"/>
          </p:cNvPicPr>
          <p:nvPr/>
        </p:nvPicPr>
        <p:blipFill>
          <a:blip r:embed="rId1" cstate="print">
            <a:grayscl/>
          </a:blip>
          <a:srcRect/>
          <a:stretch>
            <a:fillRect/>
          </a:stretch>
        </p:blipFill>
        <p:spPr bwMode="auto">
          <a:xfrm>
            <a:off x="320675" y="409576"/>
            <a:ext cx="414000" cy="318365"/>
          </a:xfrm>
          <a:prstGeom prst="rect">
            <a:avLst/>
          </a:prstGeom>
          <a:noFill/>
          <a:ln>
            <a:noFill/>
          </a:ln>
        </p:spPr>
      </p:pic>
      <p:graphicFrame>
        <p:nvGraphicFramePr>
          <p:cNvPr id="22" name="表格 3"/>
          <p:cNvGraphicFramePr>
            <a:graphicFrameLocks noGrp="1"/>
          </p:cNvGraphicFramePr>
          <p:nvPr/>
        </p:nvGraphicFramePr>
        <p:xfrm>
          <a:off x="153035" y="990600"/>
          <a:ext cx="11896090" cy="5812155"/>
        </p:xfrm>
        <a:graphic>
          <a:graphicData uri="http://schemas.openxmlformats.org/drawingml/2006/table">
            <a:tbl>
              <a:tblPr/>
              <a:tblGrid>
                <a:gridCol w="1131570"/>
                <a:gridCol w="2051050"/>
                <a:gridCol w="1550035"/>
                <a:gridCol w="1612265"/>
                <a:gridCol w="1915160"/>
                <a:gridCol w="1617345"/>
                <a:gridCol w="2018665"/>
              </a:tblGrid>
              <a:tr h="666750">
                <a:tc rowSpan="2">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zh-CN"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Arial" panose="020B0604020202020204" pitchFamily="34" charset="0"/>
                        </a:rPr>
                        <a:t>免疫荧光技术</a:t>
                      </a:r>
                      <a:endParaRPr kumimoji="0" lang="zh-CN" altLang="zh-CN"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hMerge="1">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化学发光法</a:t>
                      </a:r>
                      <a:endPar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酶联免疫反应（</a:t>
                      </a:r>
                      <a:r>
                        <a:rPr kumimoji="0" lang="en-US" altLang="zh-CN"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ELISA</a:t>
                      </a:r>
                      <a:r>
                        <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）技术</a:t>
                      </a:r>
                      <a:endPar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胶体金法</a:t>
                      </a:r>
                      <a:endPar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免疫比浊法</a:t>
                      </a:r>
                      <a:endParaRPr kumimoji="0" lang="zh-CN" altLang="en-US" sz="14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r>
              <a:tr h="701040">
                <a:tc vMerge="1">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Arial" panose="020B0604020202020204" pitchFamily="34" charset="0"/>
                        </a:rPr>
                        <a:t>普通免疫荧光</a:t>
                      </a:r>
                      <a:endParaRPr kumimoji="0" lang="en-US"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Arial" panose="020B0604020202020204" pitchFamily="34" charset="0"/>
                        </a:rPr>
                        <a:t>技术</a:t>
                      </a:r>
                      <a:endParaRPr kumimoji="0" lang="zh-CN" altLang="zh-CN" sz="1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Arial" panose="020B0604020202020204" pitchFamily="34" charset="0"/>
                        </a:rPr>
                        <a:t>量子点免疫荧光技术</a:t>
                      </a:r>
                      <a:endParaRPr kumimoji="0" lang="zh-CN" altLang="zh-CN" sz="1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vMerge="1">
                  <a:tcPr/>
                </a:tc>
                <a:tc vMerge="1">
                  <a:tcPr/>
                </a:tc>
                <a:tc vMerge="1">
                  <a:tcPr/>
                </a:tc>
                <a:tc vMerge="1">
                  <a:tcPr/>
                </a:tc>
              </a:tr>
              <a:tr h="84772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标记材料</a:t>
                      </a:r>
                      <a:endPar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有机荧光染料</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(FITC</a:t>
                      </a: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等</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无机纳米晶如</a:t>
                      </a:r>
                      <a:r>
                        <a:rPr kumimoji="0" lang="en-US" altLang="zh-CN" sz="1400" b="1" i="0" u="none" strike="noStrike" cap="none" normalizeH="0" baseline="0" dirty="0" err="1" smtClean="0">
                          <a:ln>
                            <a:noFill/>
                          </a:ln>
                          <a:solidFill>
                            <a:srgbClr val="C00000"/>
                          </a:solidFill>
                          <a:effectLst/>
                          <a:latin typeface="微软雅黑" panose="020B0503020204020204" pitchFamily="34" charset="-122"/>
                          <a:ea typeface="微软雅黑" panose="020B0503020204020204" pitchFamily="34" charset="-122"/>
                        </a:rPr>
                        <a:t>CdSe</a:t>
                      </a:r>
                      <a:r>
                        <a:rPr kumimoji="0" lang="zh-CN" altLang="en-US"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a:t>
                      </a:r>
                      <a:r>
                        <a:rPr kumimoji="0" lang="en-US" altLang="zh-CN" sz="1400" b="1" i="0" u="none" strike="noStrike" cap="none" normalizeH="0" baseline="0" dirty="0" err="1" smtClean="0">
                          <a:ln>
                            <a:noFill/>
                          </a:ln>
                          <a:solidFill>
                            <a:srgbClr val="C00000"/>
                          </a:solidFill>
                          <a:effectLst/>
                          <a:latin typeface="微软雅黑" panose="020B0503020204020204" pitchFamily="34" charset="-122"/>
                          <a:ea typeface="微软雅黑" panose="020B0503020204020204" pitchFamily="34" charset="-122"/>
                        </a:rPr>
                        <a:t>CdTe</a:t>
                      </a:r>
                      <a:r>
                        <a:rPr kumimoji="0" lang="zh-CN" altLang="en-US"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荧光强度提高</a:t>
                      </a:r>
                      <a:r>
                        <a:rPr kumimoji="0" lang="en-US" altLang="zh-CN"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20</a:t>
                      </a:r>
                      <a:r>
                        <a:rPr kumimoji="0" lang="zh-CN" altLang="en-US"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倍</a:t>
                      </a:r>
                      <a:endParaRPr kumimoji="0" lang="zh-CN" altLang="en-US"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化学发光剂如</a:t>
                      </a: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鲁米诺等</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酶</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(HRP/ or ALP)</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金属金</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(Au)</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视品牌而异</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r>
              <a:tr h="59436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PCT</a:t>
                      </a:r>
                      <a:endParaRPr kumimoji="0" lang="en-US"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灵敏度</a:t>
                      </a:r>
                      <a:endPar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0.02</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0.01ng/ml</a:t>
                      </a:r>
                      <a:endParaRPr kumimoji="0" lang="en-US" altLang="zh-CN"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0.02ng/ml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0.05ng/ml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0.1</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0.1</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r>
              <a:tr h="6096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PCT</a:t>
                      </a:r>
                      <a:endParaRPr kumimoji="0" lang="en-US"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检测范围</a:t>
                      </a:r>
                      <a:endPar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0.02-50</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sym typeface="宋体" panose="02010600030101010101" pitchFamily="2" charset="-122"/>
                        </a:rPr>
                        <a:t>0.01-100</a:t>
                      </a:r>
                      <a:r>
                        <a:rPr kumimoji="0" lang="en-US" altLang="zh-CN"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ng/ml</a:t>
                      </a:r>
                      <a:endParaRPr kumimoji="0" lang="en-US" altLang="zh-CN"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0.02-100</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0.05-200ng/ml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0.1-40ng/ml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0.1-100</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ng/ml</a:t>
                      </a: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r>
              <a:tr h="579120">
                <a:tc>
                  <a:txBody>
                    <a:bodyPr/>
                    <a:p>
                      <a:pPr marL="0" marR="0" lvl="0" algn="ctr" defTabSz="914400" rtl="0" eaLnBrk="1" fontAlgn="base" latinLnBrk="0" hangingPunct="1">
                        <a:lnSpc>
                          <a:spcPct val="100000"/>
                        </a:lnSpc>
                        <a:buClrTx/>
                        <a:buSzTx/>
                        <a:buFont typeface="Arial" panose="020B0604020202020204" pitchFamily="34" charset="0"/>
                        <a:buNone/>
                      </a:pPr>
                      <a:r>
                        <a:rPr lang="en-US" altLang="zh-CN" sz="1400" b="1" dirty="0" smtClean="0">
                          <a:ln>
                            <a:noFill/>
                          </a:ln>
                          <a:solidFill>
                            <a:schemeClr val="bg1"/>
                          </a:solidFill>
                          <a:effectLst/>
                          <a:latin typeface="微软雅黑" panose="020B0503020204020204" pitchFamily="34" charset="-122"/>
                          <a:ea typeface="微软雅黑" panose="020B0503020204020204" pitchFamily="34" charset="-122"/>
                          <a:sym typeface="+mn-ea"/>
                        </a:rPr>
                        <a:t>hs-cTnI</a:t>
                      </a:r>
                      <a:endParaRPr lang="en-US" altLang="zh-CN" sz="1400" b="1" dirty="0" smtClean="0">
                        <a:ln>
                          <a:noFill/>
                        </a:ln>
                        <a:solidFill>
                          <a:schemeClr val="bg1"/>
                        </a:solidFill>
                        <a:effectLst/>
                        <a:latin typeface="微软雅黑" panose="020B0503020204020204" pitchFamily="34" charset="-122"/>
                        <a:ea typeface="微软雅黑" panose="020B0503020204020204" pitchFamily="34" charset="-122"/>
                        <a:sym typeface="+mn-ea"/>
                      </a:endParaRPr>
                    </a:p>
                    <a:p>
                      <a:pPr marL="0" marR="0" lvl="0" algn="ctr" defTabSz="914400" rtl="0" eaLnBrk="1" fontAlgn="base" latinLnBrk="0" hangingPunct="1">
                        <a:lnSpc>
                          <a:spcPct val="100000"/>
                        </a:lnSpc>
                        <a:buClrTx/>
                        <a:buSzTx/>
                        <a:buFont typeface="Arial" panose="020B0604020202020204" pitchFamily="34" charset="0"/>
                        <a:buNone/>
                      </a:pPr>
                      <a:r>
                        <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灵敏度</a:t>
                      </a:r>
                      <a:endPar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微软雅黑" panose="020B0503020204020204" pitchFamily="34" charset="-122"/>
                          <a:ea typeface="微软雅黑" panose="020B0503020204020204" pitchFamily="34" charset="-122"/>
                          <a:sym typeface="+mn-ea"/>
                        </a:rPr>
                        <a:t>0.03ng/ml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algn="ctr" defTabSz="914400" rtl="0" eaLnBrk="1" fontAlgn="base" latinLnBrk="0" hangingPunct="1">
                        <a:lnSpc>
                          <a:spcPct val="100000"/>
                        </a:lnSpc>
                        <a:buClrTx/>
                        <a:buSzTx/>
                        <a:buFont typeface="Arial" panose="020B0604020202020204" pitchFamily="34" charset="0"/>
                        <a:buNone/>
                      </a:pPr>
                      <a:r>
                        <a:rPr lang="zh-CN" altLang="en-US" sz="1400" b="1" dirty="0" smtClean="0">
                          <a:ln>
                            <a:noFill/>
                          </a:ln>
                          <a:solidFill>
                            <a:srgbClr val="C00000"/>
                          </a:solidFill>
                          <a:effectLst/>
                          <a:latin typeface="微软雅黑" panose="020B0503020204020204" pitchFamily="34" charset="-122"/>
                          <a:ea typeface="微软雅黑" panose="020B0503020204020204" pitchFamily="34" charset="-122"/>
                          <a:sym typeface="+mn-ea"/>
                        </a:rPr>
                        <a:t>0.005ng/ml</a:t>
                      </a:r>
                      <a:endParaRPr kumimoji="0" lang="zh-CN" altLang="en-US"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sym typeface="+mn-ea"/>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bg1">
                        <a:lumMod val="85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0.05ng/ml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微软雅黑" panose="020B0503020204020204" pitchFamily="34" charset="-122"/>
                          <a:ea typeface="微软雅黑" panose="020B0503020204020204" pitchFamily="34" charset="-122"/>
                          <a:sym typeface="+mn-ea"/>
                        </a:rPr>
                        <a:t>0.1ng/ml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a:t>
                      </a: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r>
              <a:tr h="655320">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b="1" dirty="0" smtClean="0">
                          <a:ln>
                            <a:noFill/>
                          </a:ln>
                          <a:solidFill>
                            <a:schemeClr val="bg1"/>
                          </a:solidFill>
                          <a:effectLst/>
                          <a:latin typeface="微软雅黑" panose="020B0503020204020204" pitchFamily="34" charset="-122"/>
                          <a:ea typeface="微软雅黑" panose="020B0503020204020204" pitchFamily="34" charset="-122"/>
                          <a:sym typeface="+mn-ea"/>
                        </a:rPr>
                        <a:t>hs-cTnI</a:t>
                      </a:r>
                      <a:endParaRPr kumimoji="0" lang="en-US" altLang="zh-CN"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sz="1400" b="1" dirty="0" smtClean="0">
                          <a:ln>
                            <a:noFill/>
                          </a:ln>
                          <a:solidFill>
                            <a:schemeClr val="bg1"/>
                          </a:solidFill>
                          <a:effectLst/>
                          <a:latin typeface="微软雅黑" panose="020B0503020204020204" pitchFamily="34" charset="-122"/>
                          <a:ea typeface="微软雅黑" panose="020B0503020204020204" pitchFamily="34" charset="-122"/>
                          <a:sym typeface="+mn-ea"/>
                        </a:rPr>
                        <a:t>检测范围</a:t>
                      </a:r>
                      <a:endPar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a:txBody>
                    <a:bodyPr/>
                    <a:p>
                      <a:pPr marL="0" marR="0" lvl="0" algn="ctr" defTabSz="914400" rtl="0" eaLnBrk="1" fontAlgn="base" latinLnBrk="0" hangingPunct="1">
                        <a:lnSpc>
                          <a:spcPct val="100000"/>
                        </a:lnSpc>
                        <a:buClrTx/>
                        <a:buSzTx/>
                        <a:buFont typeface="Arial" panose="020B0604020202020204" pitchFamily="34" charset="0"/>
                        <a:buNone/>
                      </a:pPr>
                      <a:r>
                        <a:rPr lang="en-US" altLang="en-US" sz="1400" dirty="0" smtClean="0">
                          <a:ln>
                            <a:noFill/>
                          </a:ln>
                          <a:solidFill>
                            <a:srgbClr val="000000"/>
                          </a:solidFill>
                          <a:effectLst/>
                          <a:latin typeface="Arial" panose="020B0604020202020204" pitchFamily="34" charset="0"/>
                          <a:ea typeface="宋体" panose="02010600030101010101" pitchFamily="2" charset="-122"/>
                          <a:sym typeface="+mn-ea"/>
                        </a:rPr>
                        <a:t>0.03-32</a:t>
                      </a: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ng/ml</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algn="ctr" defTabSz="914400" rtl="0" eaLnBrk="1" fontAlgn="base" latinLnBrk="0" hangingPunct="1">
                        <a:lnSpc>
                          <a:spcPct val="100000"/>
                        </a:lnSpc>
                        <a:buClrTx/>
                        <a:buSzTx/>
                        <a:buFont typeface="Arial" panose="020B0604020202020204" pitchFamily="34" charset="0"/>
                        <a:buNone/>
                      </a:pPr>
                      <a:r>
                        <a:rPr lang="zh-CN" altLang="en-US" sz="1400" b="1" dirty="0" smtClean="0">
                          <a:ln>
                            <a:noFill/>
                          </a:ln>
                          <a:solidFill>
                            <a:srgbClr val="C00000"/>
                          </a:solidFill>
                          <a:effectLst/>
                          <a:latin typeface="微软雅黑" panose="020B0503020204020204" pitchFamily="34" charset="-122"/>
                          <a:ea typeface="微软雅黑" panose="020B0503020204020204" pitchFamily="34" charset="-122"/>
                          <a:sym typeface="+mn-ea"/>
                        </a:rPr>
                        <a:t>0.005</a:t>
                      </a:r>
                      <a:r>
                        <a:rPr lang="en-US" altLang="zh-CN" sz="1400" b="1" dirty="0" smtClean="0">
                          <a:ln>
                            <a:noFill/>
                          </a:ln>
                          <a:solidFill>
                            <a:srgbClr val="C00000"/>
                          </a:solidFill>
                          <a:effectLst/>
                          <a:latin typeface="微软雅黑" panose="020B0503020204020204" pitchFamily="34" charset="-122"/>
                          <a:ea typeface="微软雅黑" panose="020B0503020204020204" pitchFamily="34" charset="-122"/>
                          <a:sym typeface="+mn-ea"/>
                        </a:rPr>
                        <a:t>-50ng/ml</a:t>
                      </a:r>
                      <a:endParaRPr kumimoji="0" lang="en-US" altLang="zh-CN" sz="1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sym typeface="+mn-ea"/>
                      </a:endParaRPr>
                    </a:p>
                    <a:p>
                      <a:pPr marL="0" marR="0" lvl="0" algn="ctr" defTabSz="914400" rtl="0" eaLnBrk="1" fontAlgn="base" latinLnBrk="0" hangingPunct="1">
                        <a:lnSpc>
                          <a:spcPct val="100000"/>
                        </a:lnSpc>
                        <a:buClrTx/>
                        <a:buSzTx/>
                        <a:buFont typeface="Arial" panose="020B0604020202020204" pitchFamily="34" charset="0"/>
                        <a:buNone/>
                      </a:pPr>
                      <a:endParaRPr kumimoji="0" lang="zh-CN" altLang="en-US" sz="14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bg1">
                        <a:lumMod val="85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0.05-50</a:t>
                      </a:r>
                      <a:r>
                        <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ng/ml</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0.1-50ng/ml</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rPr>
                        <a:t>----</a:t>
                      </a: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r>
              <a:tr h="655320">
                <a:tc>
                  <a: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lang="zh-CN" sz="1400" b="1" dirty="0">
                          <a:solidFill>
                            <a:schemeClr val="bg1"/>
                          </a:solidFill>
                          <a:latin typeface="Tahoma" panose="020B0604030504040204"/>
                          <a:ea typeface="微软雅黑" panose="020B0503020204020204" pitchFamily="34" charset="-122"/>
                          <a:cs typeface="Times New Roman" panose="02020603050405020304"/>
                          <a:sym typeface="+mn-ea"/>
                        </a:rPr>
                        <a:t>操作简便性</a:t>
                      </a:r>
                      <a:endParaRPr kumimoji="0" lang="zh-CN" altLang="en-US" sz="14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rgbClr val="3B8DE9"/>
                    </a:solidFill>
                  </a:tcPr>
                </a:tc>
                <a:tc>
                  <a: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1.</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分装稀释液；</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2.</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将样本加入稀释液中；</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3.</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孵化</a:t>
                      </a:r>
                      <a:r>
                        <a:rPr lang="en-US" altLang="zh-CN"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1</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分钟后加样插卡；</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4.</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rPr>
                        <a:t>检测完成后取出试剂卡。</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algn="ctr" defTabSz="914400" rtl="0" eaLnBrk="1" fontAlgn="base" latinLnBrk="0" hangingPunct="1">
                        <a:lnSpc>
                          <a:spcPct val="140000"/>
                        </a:lnSpc>
                        <a:buClrTx/>
                        <a:buSzTx/>
                        <a:buFont typeface="Arial" panose="020B0604020202020204" pitchFamily="34" charset="0"/>
                        <a:buNone/>
                      </a:pPr>
                      <a:r>
                        <a:rPr lang="zh-CN" altLang="en-US" sz="1400" b="1" dirty="0" smtClean="0">
                          <a:ln>
                            <a:noFill/>
                          </a:ln>
                          <a:solidFill>
                            <a:srgbClr val="C00000"/>
                          </a:solidFill>
                          <a:effectLst/>
                          <a:latin typeface="Arial" panose="020B0604020202020204" pitchFamily="34" charset="0"/>
                          <a:ea typeface="宋体" panose="02010600030101010101" pitchFamily="2" charset="-122"/>
                          <a:sym typeface="+mn-ea"/>
                        </a:rPr>
                        <a:t>加样插卡，检测完成后自动弃卡。</a:t>
                      </a:r>
                      <a:endParaRPr kumimoji="0" lang="zh-CN" altLang="en-US" sz="14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sym typeface="+mn-ea"/>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bg1">
                        <a:lumMod val="85000"/>
                      </a:schemeClr>
                    </a:solidFill>
                  </a:tcPr>
                </a:tc>
                <a:tc>
                  <a: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1.</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清洗仪器；</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2.</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试剂定标；</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3.</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采血管上机。</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1.</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输入编号；</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2.</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加样；</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3.</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插试剂条和</a:t>
                      </a:r>
                      <a:r>
                        <a:rPr lang="en-US" altLang="zh-CN" sz="1400" dirty="0" err="1" smtClean="0">
                          <a:ln>
                            <a:noFill/>
                          </a:ln>
                          <a:solidFill>
                            <a:srgbClr val="000000"/>
                          </a:solidFill>
                          <a:effectLst/>
                          <a:latin typeface="Arial" panose="020B0604020202020204" pitchFamily="34" charset="0"/>
                          <a:ea typeface="宋体" panose="02010600030101010101" pitchFamily="2" charset="-122"/>
                          <a:sym typeface="+mn-ea"/>
                        </a:rPr>
                        <a:t>SPRs</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管；</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4.20min</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后取出试剂条和</a:t>
                      </a:r>
                      <a:r>
                        <a:rPr lang="en-US" altLang="zh-CN" sz="1400" dirty="0" err="1" smtClean="0">
                          <a:ln>
                            <a:noFill/>
                          </a:ln>
                          <a:solidFill>
                            <a:srgbClr val="000000"/>
                          </a:solidFill>
                          <a:effectLst/>
                          <a:latin typeface="Arial" panose="020B0604020202020204" pitchFamily="34" charset="0"/>
                          <a:ea typeface="宋体" panose="02010600030101010101" pitchFamily="2" charset="-122"/>
                          <a:sym typeface="+mn-ea"/>
                        </a:rPr>
                        <a:t>SPRs</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管。</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1.</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加样插卡；</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2.</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检测完成后取出检测卡。</a:t>
                      </a:r>
                      <a:endParaRPr kumimoji="0" lang="en-US" altLang="en-US"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c>
                  <a: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1.</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将样本加入稀释液；</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2.</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取混合液加入比色杯；</a:t>
                      </a:r>
                      <a:endParaRPr kumimoji="0" lang="en-US" altLang="zh-CN" sz="1400" b="0" i="0" u="none" strike="noStrike" cap="none" normalizeH="0" baseline="0" dirty="0" smtClean="0">
                        <a:ln>
                          <a:noFill/>
                        </a:ln>
                        <a:solidFill>
                          <a:srgbClr val="000000"/>
                        </a:solidFill>
                        <a:effectLst/>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en-US" altLang="zh-CN" sz="1400" dirty="0" smtClean="0">
                          <a:ln>
                            <a:noFill/>
                          </a:ln>
                          <a:solidFill>
                            <a:srgbClr val="000000"/>
                          </a:solidFill>
                          <a:effectLst/>
                          <a:latin typeface="Arial" panose="020B0604020202020204" pitchFamily="34" charset="0"/>
                          <a:ea typeface="宋体" panose="02010600030101010101" pitchFamily="2" charset="-122"/>
                          <a:sym typeface="+mn-ea"/>
                        </a:rPr>
                        <a:t>3.</a:t>
                      </a:r>
                      <a:r>
                        <a:rPr lang="zh-CN" altLang="en-US" sz="1400" dirty="0" smtClean="0">
                          <a:ln>
                            <a:noFill/>
                          </a:ln>
                          <a:solidFill>
                            <a:srgbClr val="000000"/>
                          </a:solidFill>
                          <a:effectLst/>
                          <a:latin typeface="Arial" panose="020B0604020202020204" pitchFamily="34" charset="0"/>
                          <a:ea typeface="宋体" panose="02010600030101010101" pitchFamily="2" charset="-122"/>
                          <a:sym typeface="+mn-ea"/>
                        </a:rPr>
                        <a:t>检测完成后取出比色杯。</a:t>
                      </a:r>
                      <a:endParaRPr kumimoji="0" lang="en-US" altLang="zh-CN" sz="1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headEnd type="none" w="med" len="med"/>
                      <a:tailEnd type="none" w="med" len="med"/>
                    </a:lnTlToBr>
                    <a:lnBlToTr>
                      <a:noFill/>
                      <a:headEnd type="none" w="med" len="med"/>
                      <a:tailEnd type="none" w="med" len="med"/>
                    </a:lnBlToTr>
                    <a:solidFill>
                      <a:schemeClr val="accent1">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19458" name="矩形 3"/>
          <p:cNvSpPr>
            <a:spLocks noChangeArrowheads="1"/>
          </p:cNvSpPr>
          <p:nvPr/>
        </p:nvSpPr>
        <p:spPr bwMode="auto">
          <a:xfrm>
            <a:off x="-7620" y="1990725"/>
            <a:ext cx="2933700" cy="2646680"/>
          </a:xfrm>
          <a:prstGeom prst="rect">
            <a:avLst/>
          </a:prstGeom>
          <a:solidFill>
            <a:schemeClr val="bg1"/>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9460" name="文本框 25"/>
          <p:cNvSpPr txBox="1">
            <a:spLocks noChangeArrowheads="1"/>
          </p:cNvSpPr>
          <p:nvPr/>
        </p:nvSpPr>
        <p:spPr bwMode="auto">
          <a:xfrm>
            <a:off x="3028950" y="3005138"/>
            <a:ext cx="6318250" cy="830997"/>
          </a:xfrm>
          <a:prstGeom prst="rect">
            <a:avLst/>
          </a:prstGeom>
          <a:noFill/>
          <a:ln w="9525">
            <a:noFill/>
            <a:miter lim="800000"/>
          </a:ln>
        </p:spPr>
        <p:txBody>
          <a:bodyPr wrap="square">
            <a:spAutoFit/>
          </a:bodyPr>
          <a:lstStyle/>
          <a:p>
            <a:pPr>
              <a:buFont typeface="Arial" panose="020B0604020202020204" pitchFamily="34" charset="0"/>
              <a:buNone/>
            </a:pPr>
            <a:r>
              <a:rPr lang="zh-CN" altLang="en-US" sz="4800" b="1" dirty="0" smtClean="0">
                <a:solidFill>
                  <a:schemeClr val="bg1"/>
                </a:solidFill>
                <a:latin typeface="微软雅黑" panose="020B0503020204020204" pitchFamily="34" charset="-122"/>
                <a:ea typeface="微软雅黑" panose="020B0503020204020204" pitchFamily="34" charset="-122"/>
              </a:rPr>
              <a:t>量子点简介及应用领域</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9461" name="文本框 2"/>
          <p:cNvSpPr txBox="1">
            <a:spLocks noChangeArrowheads="1"/>
          </p:cNvSpPr>
          <p:nvPr/>
        </p:nvSpPr>
        <p:spPr bwMode="auto">
          <a:xfrm>
            <a:off x="3024188" y="2008188"/>
            <a:ext cx="5362575" cy="1108075"/>
          </a:xfrm>
          <a:prstGeom prst="rect">
            <a:avLst/>
          </a:prstGeom>
          <a:noFill/>
          <a:ln w="9525">
            <a:noFill/>
            <a:miter lim="800000"/>
          </a:ln>
        </p:spPr>
        <p:txBody>
          <a:bodyPr>
            <a:spAutoFit/>
          </a:bodyPr>
          <a:lstStyle/>
          <a:p>
            <a:pPr>
              <a:buFont typeface="Arial" panose="020B0604020202020204" pitchFamily="34" charset="0"/>
              <a:buNone/>
            </a:pPr>
            <a:r>
              <a:rPr lang="en-US" altLang="zh-CN" sz="6600" b="1" dirty="0">
                <a:solidFill>
                  <a:schemeClr val="bg1"/>
                </a:solidFill>
                <a:latin typeface="微软雅黑" panose="020B0503020204020204" pitchFamily="34" charset="-122"/>
                <a:ea typeface="微软雅黑" panose="020B0503020204020204" pitchFamily="34" charset="-122"/>
              </a:rPr>
              <a:t>Part </a:t>
            </a:r>
            <a:r>
              <a:rPr lang="en-US" altLang="zh-CN" sz="6600" b="1" dirty="0" smtClean="0">
                <a:solidFill>
                  <a:schemeClr val="bg1"/>
                </a:solidFill>
                <a:latin typeface="微软雅黑" panose="020B0503020204020204" pitchFamily="34" charset="-122"/>
                <a:ea typeface="微软雅黑" panose="020B0503020204020204" pitchFamily="34" charset="-122"/>
              </a:rPr>
              <a:t>02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9462" name="文本框 26"/>
          <p:cNvSpPr txBox="1">
            <a:spLocks noChangeArrowheads="1"/>
          </p:cNvSpPr>
          <p:nvPr/>
        </p:nvSpPr>
        <p:spPr bwMode="auto">
          <a:xfrm>
            <a:off x="3105150" y="3940175"/>
            <a:ext cx="6219472" cy="646331"/>
          </a:xfrm>
          <a:prstGeom prst="rect">
            <a:avLst/>
          </a:prstGeom>
          <a:noFill/>
          <a:ln w="9525">
            <a:noFill/>
            <a:miter lim="800000"/>
          </a:ln>
        </p:spPr>
        <p:txBody>
          <a:bodyPr wrap="square">
            <a:spAutoFit/>
          </a:bodyPr>
          <a:lstStyle/>
          <a:p>
            <a:pPr>
              <a:buFont typeface="Arial" panose="020B0604020202020204"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本章分三部分对量子点进行介绍，包括量子点发展历程、量子点特性和应用领域。</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Picture 2" descr="33619_3"/>
          <p:cNvPicPr>
            <a:picLocks noChangeAspect="1" noChangeArrowheads="1"/>
          </p:cNvPicPr>
          <p:nvPr/>
        </p:nvPicPr>
        <p:blipFill>
          <a:blip r:embed="rId1" cstate="print"/>
          <a:srcRect r="7944"/>
          <a:stretch>
            <a:fillRect/>
          </a:stretch>
        </p:blipFill>
        <p:spPr bwMode="auto">
          <a:xfrm>
            <a:off x="182880" y="2540000"/>
            <a:ext cx="2566035" cy="14008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48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20483" name="圆角矩形 5"/>
          <p:cNvSpPr>
            <a:spLocks noChangeArrowheads="1"/>
          </p:cNvSpPr>
          <p:nvPr/>
        </p:nvSpPr>
        <p:spPr bwMode="auto">
          <a:xfrm>
            <a:off x="8897257" y="317500"/>
            <a:ext cx="2786743" cy="495300"/>
          </a:xfrm>
          <a:prstGeom prst="roundRect">
            <a:avLst>
              <a:gd name="adj" fmla="val 16667"/>
            </a:avLst>
          </a:prstGeom>
          <a:solidFill>
            <a:srgbClr val="0C86B6"/>
          </a:solidFill>
          <a:ln w="9525">
            <a:noFill/>
            <a:round/>
          </a:ln>
        </p:spPr>
        <p:txBody>
          <a:bodyPr anchor="ctr"/>
          <a:lstStyle/>
          <a:p>
            <a:pPr algn="ctr">
              <a:buFont typeface="Arial" panose="020B0604020202020204" pitchFamily="34" charset="0"/>
              <a:buNone/>
            </a:pP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量子点简介及应用领域</a:t>
            </a:r>
            <a:endParaRPr lang="zh-CN" altLang="en-US" b="1" dirty="0">
              <a:solidFill>
                <a:srgbClr val="FFFFFF"/>
              </a:solidFill>
              <a:latin typeface="微软雅黑" panose="020B0503020204020204" pitchFamily="34" charset="-122"/>
              <a:ea typeface="微软雅黑" panose="020B0503020204020204" pitchFamily="34" charset="-122"/>
            </a:endParaRPr>
          </a:p>
        </p:txBody>
      </p:sp>
      <p:pic>
        <p:nvPicPr>
          <p:cNvPr id="20484" name="组合 9"/>
          <p:cNvPicPr>
            <a:picLocks noChangeArrowheads="1"/>
          </p:cNvPicPr>
          <p:nvPr/>
        </p:nvPicPr>
        <p:blipFill>
          <a:blip r:embed="rId1" cstate="print"/>
          <a:srcRect/>
          <a:stretch>
            <a:fillRect/>
          </a:stretch>
        </p:blipFill>
        <p:spPr bwMode="auto">
          <a:xfrm>
            <a:off x="354013" y="334963"/>
            <a:ext cx="414337" cy="414337"/>
          </a:xfrm>
          <a:prstGeom prst="rect">
            <a:avLst/>
          </a:prstGeom>
          <a:noFill/>
          <a:ln w="9525">
            <a:noFill/>
            <a:miter lim="800000"/>
            <a:headEnd/>
            <a:tailEnd/>
          </a:ln>
        </p:spPr>
      </p:pic>
      <p:sp>
        <p:nvSpPr>
          <p:cNvPr id="20485" name="文本框 12"/>
          <p:cNvSpPr txBox="1">
            <a:spLocks noChangeArrowheads="1"/>
          </p:cNvSpPr>
          <p:nvPr/>
        </p:nvSpPr>
        <p:spPr bwMode="auto">
          <a:xfrm>
            <a:off x="749300" y="420688"/>
            <a:ext cx="2155825" cy="369887"/>
          </a:xfrm>
          <a:prstGeom prst="rect">
            <a:avLst/>
          </a:prstGeom>
          <a:noFill/>
          <a:ln w="9525">
            <a:noFill/>
            <a:miter lim="800000"/>
          </a:ln>
        </p:spPr>
        <p:txBody>
          <a:bodyPr>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量子点发展历程</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627452" y="1148862"/>
            <a:ext cx="4189409" cy="2989385"/>
            <a:chOff x="7627453" y="1720711"/>
            <a:chExt cx="3901938" cy="2577527"/>
          </a:xfrm>
        </p:grpSpPr>
        <p:sp>
          <p:nvSpPr>
            <p:cNvPr id="20487" name="矩形 14"/>
            <p:cNvSpPr>
              <a:spLocks noChangeArrowheads="1"/>
            </p:cNvSpPr>
            <p:nvPr/>
          </p:nvSpPr>
          <p:spPr bwMode="auto">
            <a:xfrm>
              <a:off x="7627453" y="1720711"/>
              <a:ext cx="3901938" cy="2577527"/>
            </a:xfrm>
            <a:prstGeom prst="rect">
              <a:avLst/>
            </a:prstGeom>
            <a:solidFill>
              <a:srgbClr val="269FD3">
                <a:alpha val="58038"/>
              </a:srgbClr>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20488" name="文本框 19"/>
            <p:cNvSpPr txBox="1">
              <a:spLocks noChangeArrowheads="1"/>
            </p:cNvSpPr>
            <p:nvPr/>
          </p:nvSpPr>
          <p:spPr bwMode="auto">
            <a:xfrm>
              <a:off x="7768959" y="1882756"/>
              <a:ext cx="3585734" cy="2229134"/>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量子点（Quantum Dots，QDs）是一类在三个维度尺寸均在</a:t>
              </a:r>
              <a:r>
                <a:rPr lang="zh-CN" altLang="en-US" b="1" dirty="0">
                  <a:solidFill>
                    <a:srgbClr val="C00000"/>
                  </a:solidFill>
                  <a:latin typeface="楷体" panose="02010609060101010101" pitchFamily="49" charset="-122"/>
                  <a:ea typeface="楷体" panose="02010609060101010101" pitchFamily="49" charset="-122"/>
                  <a:cs typeface="Times New Roman" panose="02020603050405020304" pitchFamily="18" charset="0"/>
                </a:rPr>
                <a:t>纳米数量级</a:t>
              </a:r>
              <a:r>
                <a:rPr lang="zh-CN" altLang="en-US"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的</a:t>
              </a:r>
              <a:r>
                <a:rPr lang="zh-CN" altLang="en-US" b="1" dirty="0" smtClean="0">
                  <a:solidFill>
                    <a:srgbClr val="C00000"/>
                  </a:solidFill>
                  <a:latin typeface="楷体" panose="02010609060101010101" pitchFamily="49" charset="-122"/>
                  <a:ea typeface="楷体" panose="02010609060101010101" pitchFamily="49" charset="-122"/>
                </a:rPr>
                <a:t>半导体纳米微晶粒</a:t>
              </a:r>
              <a:r>
                <a:rPr lang="zh-CN" altLang="en-US"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受量子尺寸的影响，量子点在光学性能上表现出激发光谱宽而连续、发射光谱窄且对称、荧光强度高、荧光寿命长、稳定性好等特点。由于其具有的诸多优异荧光性能而使其成为有机荧光材料的理想替代品。</a:t>
              </a:r>
              <a:endParaRPr lang="zh-CN" altLang="en-US" b="1" dirty="0">
                <a:solidFill>
                  <a:srgbClr val="000000"/>
                </a:solidFill>
                <a:latin typeface="楷体" panose="02010609060101010101" pitchFamily="49" charset="-122"/>
                <a:ea typeface="楷体" panose="02010609060101010101" pitchFamily="49" charset="-122"/>
              </a:endParaRPr>
            </a:p>
          </p:txBody>
        </p:sp>
      </p:grpSp>
      <p:pic>
        <p:nvPicPr>
          <p:cNvPr id="10" name="Picture 3"/>
          <p:cNvPicPr>
            <a:picLocks noChangeAspect="1" noChangeArrowheads="1"/>
          </p:cNvPicPr>
          <p:nvPr/>
        </p:nvPicPr>
        <p:blipFill>
          <a:blip r:embed="rId2" cstate="print"/>
          <a:srcRect r="2586"/>
          <a:stretch>
            <a:fillRect/>
          </a:stretch>
        </p:blipFill>
        <p:spPr bwMode="auto">
          <a:xfrm>
            <a:off x="0" y="1205948"/>
            <a:ext cx="7489479" cy="3384550"/>
          </a:xfrm>
          <a:prstGeom prst="rect">
            <a:avLst/>
          </a:prstGeom>
          <a:noFill/>
          <a:ln w="9525">
            <a:noFill/>
            <a:miter lim="800000"/>
            <a:headEnd/>
            <a:tailEnd/>
          </a:ln>
        </p:spPr>
      </p:pic>
      <p:pic>
        <p:nvPicPr>
          <p:cNvPr id="11" name="Picture 6" descr="D:\我的图片\photoshop图片\量子点 渐变 饱和度提升.png"/>
          <p:cNvPicPr>
            <a:picLocks noChangeAspect="1" noChangeArrowheads="1"/>
          </p:cNvPicPr>
          <p:nvPr/>
        </p:nvPicPr>
        <p:blipFill>
          <a:blip r:embed="rId3" cstate="print"/>
          <a:srcRect/>
          <a:stretch>
            <a:fillRect/>
          </a:stretch>
        </p:blipFill>
        <p:spPr bwMode="auto">
          <a:xfrm>
            <a:off x="0" y="3429000"/>
            <a:ext cx="9144000" cy="3429000"/>
          </a:xfrm>
          <a:prstGeom prst="rect">
            <a:avLst/>
          </a:prstGeom>
          <a:noFill/>
          <a:ln w="9525">
            <a:noFill/>
            <a:miter lim="800000"/>
            <a:headEnd/>
            <a:tailEnd/>
          </a:ln>
        </p:spPr>
      </p:pic>
      <p:sp>
        <p:nvSpPr>
          <p:cNvPr id="13" name="矩形 12"/>
          <p:cNvSpPr/>
          <p:nvPr/>
        </p:nvSpPr>
        <p:spPr>
          <a:xfrm>
            <a:off x="9347200" y="4417456"/>
            <a:ext cx="2434492" cy="2100575"/>
          </a:xfrm>
          <a:prstGeom prst="rect">
            <a:avLst/>
          </a:prstGeom>
        </p:spPr>
        <p:txBody>
          <a:bodyPr wrap="square">
            <a:spAutoFit/>
          </a:bodyPr>
          <a:lstStyle/>
          <a:p>
            <a:pPr>
              <a:lnSpc>
                <a:spcPct val="125000"/>
              </a:lnSpc>
              <a:spcBef>
                <a:spcPct val="50000"/>
              </a:spcBef>
            </a:pPr>
            <a:r>
              <a:rPr lang="en-US" altLang="zh-CN" b="1" dirty="0" smtClean="0">
                <a:latin typeface="华文楷体" panose="02010600040101010101" pitchFamily="2" charset="-122"/>
                <a:ea typeface="华文楷体" panose="02010600040101010101" pitchFamily="2" charset="-122"/>
              </a:rPr>
              <a:t>(1)</a:t>
            </a:r>
            <a:r>
              <a:rPr lang="zh-CN" altLang="en-US" b="1" dirty="0" smtClean="0">
                <a:latin typeface="华文楷体" panose="02010600040101010101" pitchFamily="2" charset="-122"/>
                <a:ea typeface="华文楷体" panose="02010600040101010101" pitchFamily="2" charset="-122"/>
              </a:rPr>
              <a:t>良好的光电性能</a:t>
            </a:r>
            <a:r>
              <a:rPr lang="en-US" altLang="zh-CN" b="1" dirty="0" smtClean="0">
                <a:latin typeface="华文楷体" panose="02010600040101010101" pitchFamily="2" charset="-122"/>
                <a:ea typeface="华文楷体" panose="02010600040101010101" pitchFamily="2" charset="-122"/>
              </a:rPr>
              <a:t>; </a:t>
            </a:r>
            <a:endParaRPr lang="en-US" altLang="zh-CN" b="1" dirty="0" smtClean="0">
              <a:latin typeface="华文楷体" panose="02010600040101010101" pitchFamily="2" charset="-122"/>
              <a:ea typeface="华文楷体" panose="02010600040101010101" pitchFamily="2" charset="-122"/>
            </a:endParaRPr>
          </a:p>
          <a:p>
            <a:pPr>
              <a:lnSpc>
                <a:spcPct val="125000"/>
              </a:lnSpc>
              <a:spcBef>
                <a:spcPct val="50000"/>
              </a:spcBef>
            </a:pPr>
            <a:r>
              <a:rPr lang="en-US" altLang="zh-CN" b="1" dirty="0" smtClean="0">
                <a:latin typeface="华文楷体" panose="02010600040101010101" pitchFamily="2" charset="-122"/>
                <a:ea typeface="华文楷体" panose="02010600040101010101" pitchFamily="2" charset="-122"/>
              </a:rPr>
              <a:t>(2) </a:t>
            </a:r>
            <a:r>
              <a:rPr lang="zh-CN" altLang="en-US" b="1" dirty="0" smtClean="0">
                <a:latin typeface="华文楷体" panose="02010600040101010101" pitchFamily="2" charset="-122"/>
                <a:ea typeface="华文楷体" panose="02010600040101010101" pitchFamily="2" charset="-122"/>
              </a:rPr>
              <a:t>抗光漂白等特性</a:t>
            </a:r>
            <a:r>
              <a:rPr lang="en-US" altLang="zh-CN" b="1" dirty="0" smtClean="0">
                <a:latin typeface="华文楷体" panose="02010600040101010101" pitchFamily="2" charset="-122"/>
                <a:ea typeface="华文楷体" panose="02010600040101010101" pitchFamily="2" charset="-122"/>
              </a:rPr>
              <a:t>; </a:t>
            </a:r>
            <a:endParaRPr lang="en-US" altLang="zh-CN" b="1" dirty="0" smtClean="0">
              <a:latin typeface="华文楷体" panose="02010600040101010101" pitchFamily="2" charset="-122"/>
              <a:ea typeface="华文楷体" panose="02010600040101010101" pitchFamily="2" charset="-122"/>
            </a:endParaRPr>
          </a:p>
          <a:p>
            <a:pPr>
              <a:lnSpc>
                <a:spcPct val="125000"/>
              </a:lnSpc>
              <a:spcBef>
                <a:spcPct val="50000"/>
              </a:spcBef>
            </a:pPr>
            <a:r>
              <a:rPr lang="en-US" altLang="zh-CN" b="1" dirty="0" smtClean="0">
                <a:latin typeface="华文楷体" panose="02010600040101010101" pitchFamily="2" charset="-122"/>
                <a:ea typeface="华文楷体" panose="02010600040101010101" pitchFamily="2" charset="-122"/>
              </a:rPr>
              <a:t>(3)</a:t>
            </a:r>
            <a:r>
              <a:rPr lang="zh-CN" altLang="en-US" b="1" dirty="0" smtClean="0">
                <a:latin typeface="华文楷体" panose="02010600040101010101" pitchFamily="2" charset="-122"/>
                <a:ea typeface="华文楷体" panose="02010600040101010101" pitchFamily="2" charset="-122"/>
              </a:rPr>
              <a:t>尺寸效应（调整</a:t>
            </a:r>
            <a:r>
              <a:rPr lang="zh-CN" altLang="zh-CN" b="1" dirty="0" smtClean="0">
                <a:latin typeface="华文楷体" panose="02010600040101010101" pitchFamily="2" charset="-122"/>
                <a:ea typeface="华文楷体" panose="02010600040101010101" pitchFamily="2" charset="-122"/>
              </a:rPr>
              <a:t>QDs</a:t>
            </a:r>
            <a:r>
              <a:rPr lang="zh-CN" altLang="en-US" b="1" dirty="0" smtClean="0">
                <a:latin typeface="华文楷体" panose="02010600040101010101" pitchFamily="2" charset="-122"/>
                <a:ea typeface="华文楷体" panose="02010600040101010101" pitchFamily="2" charset="-122"/>
              </a:rPr>
              <a:t>自身尺寸→不同颜色发射荧光）</a:t>
            </a:r>
            <a:r>
              <a:rPr lang="en-US" altLang="zh-CN" b="1" dirty="0" smtClean="0">
                <a:latin typeface="华文楷体" panose="02010600040101010101" pitchFamily="2" charset="-122"/>
                <a:ea typeface="华文楷体" panose="02010600040101010101" pitchFamily="2" charset="-122"/>
              </a:rPr>
              <a:t> </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48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pic>
        <p:nvPicPr>
          <p:cNvPr id="20484" name="组合 9"/>
          <p:cNvPicPr>
            <a:picLocks noChangeArrowheads="1"/>
          </p:cNvPicPr>
          <p:nvPr/>
        </p:nvPicPr>
        <p:blipFill>
          <a:blip r:embed="rId1" cstate="print"/>
          <a:srcRect/>
          <a:stretch>
            <a:fillRect/>
          </a:stretch>
        </p:blipFill>
        <p:spPr bwMode="auto">
          <a:xfrm>
            <a:off x="354013" y="334963"/>
            <a:ext cx="414337" cy="414337"/>
          </a:xfrm>
          <a:prstGeom prst="rect">
            <a:avLst/>
          </a:prstGeom>
          <a:noFill/>
          <a:ln w="9525">
            <a:noFill/>
            <a:miter lim="800000"/>
            <a:headEnd/>
            <a:tailEnd/>
          </a:ln>
        </p:spPr>
      </p:pic>
      <p:sp>
        <p:nvSpPr>
          <p:cNvPr id="20485" name="文本框 12"/>
          <p:cNvSpPr txBox="1">
            <a:spLocks noChangeArrowheads="1"/>
          </p:cNvSpPr>
          <p:nvPr/>
        </p:nvSpPr>
        <p:spPr bwMode="auto">
          <a:xfrm>
            <a:off x="749300" y="420688"/>
            <a:ext cx="2155825" cy="369887"/>
          </a:xfrm>
          <a:prstGeom prst="rect">
            <a:avLst/>
          </a:prstGeom>
          <a:noFill/>
          <a:ln w="9525">
            <a:noFill/>
            <a:miter lim="800000"/>
          </a:ln>
        </p:spPr>
        <p:txBody>
          <a:bodyPr>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量子点发展历程</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13" name="Line 2"/>
          <p:cNvSpPr>
            <a:spLocks noChangeShapeType="1"/>
          </p:cNvSpPr>
          <p:nvPr/>
        </p:nvSpPr>
        <p:spPr bwMode="auto">
          <a:xfrm flipV="1">
            <a:off x="7771360" y="3644990"/>
            <a:ext cx="3519487" cy="6066"/>
          </a:xfrm>
          <a:prstGeom prst="line">
            <a:avLst/>
          </a:prstGeom>
          <a:noFill/>
          <a:ln w="25400">
            <a:solidFill>
              <a:schemeClr val="tx1"/>
            </a:solidFill>
            <a:round/>
          </a:ln>
        </p:spPr>
        <p:txBody>
          <a:bodyPr/>
          <a:lstStyle/>
          <a:p>
            <a:endParaRPr lang="zh-CN" altLang="en-US"/>
          </a:p>
        </p:txBody>
      </p:sp>
      <p:sp>
        <p:nvSpPr>
          <p:cNvPr id="14" name="Line 3"/>
          <p:cNvSpPr>
            <a:spLocks noChangeShapeType="1"/>
          </p:cNvSpPr>
          <p:nvPr/>
        </p:nvSpPr>
        <p:spPr bwMode="auto">
          <a:xfrm>
            <a:off x="6547398" y="3651056"/>
            <a:ext cx="1223963" cy="0"/>
          </a:xfrm>
          <a:prstGeom prst="line">
            <a:avLst/>
          </a:prstGeom>
          <a:noFill/>
          <a:ln w="25400">
            <a:solidFill>
              <a:schemeClr val="tx1"/>
            </a:solidFill>
            <a:round/>
          </a:ln>
        </p:spPr>
        <p:txBody>
          <a:bodyPr/>
          <a:lstStyle/>
          <a:p>
            <a:endParaRPr lang="zh-CN" altLang="en-US"/>
          </a:p>
        </p:txBody>
      </p:sp>
      <p:sp>
        <p:nvSpPr>
          <p:cNvPr id="15" name="Line 4"/>
          <p:cNvSpPr>
            <a:spLocks noChangeShapeType="1"/>
          </p:cNvSpPr>
          <p:nvPr/>
        </p:nvSpPr>
        <p:spPr bwMode="auto">
          <a:xfrm>
            <a:off x="5683798" y="3651056"/>
            <a:ext cx="863600" cy="0"/>
          </a:xfrm>
          <a:prstGeom prst="line">
            <a:avLst/>
          </a:prstGeom>
          <a:noFill/>
          <a:ln w="25400">
            <a:solidFill>
              <a:schemeClr val="tx1"/>
            </a:solidFill>
            <a:round/>
          </a:ln>
        </p:spPr>
        <p:txBody>
          <a:bodyPr/>
          <a:lstStyle/>
          <a:p>
            <a:endParaRPr lang="zh-CN" altLang="en-US"/>
          </a:p>
        </p:txBody>
      </p:sp>
      <p:sp>
        <p:nvSpPr>
          <p:cNvPr id="16" name="Line 5"/>
          <p:cNvSpPr>
            <a:spLocks noChangeShapeType="1"/>
          </p:cNvSpPr>
          <p:nvPr/>
        </p:nvSpPr>
        <p:spPr bwMode="auto">
          <a:xfrm>
            <a:off x="4674148" y="3651056"/>
            <a:ext cx="1008063" cy="0"/>
          </a:xfrm>
          <a:prstGeom prst="line">
            <a:avLst/>
          </a:prstGeom>
          <a:noFill/>
          <a:ln w="25400">
            <a:solidFill>
              <a:schemeClr val="tx1"/>
            </a:solidFill>
            <a:round/>
          </a:ln>
        </p:spPr>
        <p:txBody>
          <a:bodyPr/>
          <a:lstStyle/>
          <a:p>
            <a:endParaRPr lang="zh-CN" altLang="en-US"/>
          </a:p>
        </p:txBody>
      </p:sp>
      <p:sp>
        <p:nvSpPr>
          <p:cNvPr id="17" name="Line 6"/>
          <p:cNvSpPr>
            <a:spLocks noChangeShapeType="1"/>
          </p:cNvSpPr>
          <p:nvPr/>
        </p:nvSpPr>
        <p:spPr bwMode="auto">
          <a:xfrm>
            <a:off x="3667673" y="3651056"/>
            <a:ext cx="1006475" cy="0"/>
          </a:xfrm>
          <a:prstGeom prst="line">
            <a:avLst/>
          </a:prstGeom>
          <a:noFill/>
          <a:ln w="25400">
            <a:solidFill>
              <a:schemeClr val="tx1"/>
            </a:solidFill>
            <a:round/>
          </a:ln>
        </p:spPr>
        <p:txBody>
          <a:bodyPr/>
          <a:lstStyle/>
          <a:p>
            <a:endParaRPr lang="zh-CN" altLang="en-US"/>
          </a:p>
        </p:txBody>
      </p:sp>
      <p:sp>
        <p:nvSpPr>
          <p:cNvPr id="18" name="Line 7"/>
          <p:cNvSpPr>
            <a:spLocks noChangeShapeType="1"/>
          </p:cNvSpPr>
          <p:nvPr/>
        </p:nvSpPr>
        <p:spPr bwMode="auto">
          <a:xfrm>
            <a:off x="2442123" y="3651056"/>
            <a:ext cx="1223963" cy="0"/>
          </a:xfrm>
          <a:prstGeom prst="line">
            <a:avLst/>
          </a:prstGeom>
          <a:noFill/>
          <a:ln w="25400">
            <a:solidFill>
              <a:schemeClr val="tx1"/>
            </a:solidFill>
            <a:round/>
          </a:ln>
        </p:spPr>
        <p:txBody>
          <a:bodyPr/>
          <a:lstStyle/>
          <a:p>
            <a:endParaRPr lang="zh-CN" altLang="en-US"/>
          </a:p>
        </p:txBody>
      </p:sp>
      <p:sp>
        <p:nvSpPr>
          <p:cNvPr id="19" name="Line 8"/>
          <p:cNvSpPr>
            <a:spLocks noChangeShapeType="1"/>
          </p:cNvSpPr>
          <p:nvPr/>
        </p:nvSpPr>
        <p:spPr bwMode="auto">
          <a:xfrm>
            <a:off x="1867448" y="3651056"/>
            <a:ext cx="574675" cy="0"/>
          </a:xfrm>
          <a:prstGeom prst="line">
            <a:avLst/>
          </a:prstGeom>
          <a:noFill/>
          <a:ln w="25400">
            <a:solidFill>
              <a:schemeClr val="tx1"/>
            </a:solidFill>
            <a:round/>
          </a:ln>
        </p:spPr>
        <p:txBody>
          <a:bodyPr/>
          <a:lstStyle/>
          <a:p>
            <a:endParaRPr lang="zh-CN" altLang="en-US"/>
          </a:p>
        </p:txBody>
      </p:sp>
      <p:sp>
        <p:nvSpPr>
          <p:cNvPr id="20" name="Line 9"/>
          <p:cNvSpPr>
            <a:spLocks noChangeShapeType="1"/>
          </p:cNvSpPr>
          <p:nvPr/>
        </p:nvSpPr>
        <p:spPr bwMode="auto">
          <a:xfrm>
            <a:off x="641898" y="3651056"/>
            <a:ext cx="1223963" cy="0"/>
          </a:xfrm>
          <a:prstGeom prst="line">
            <a:avLst/>
          </a:prstGeom>
          <a:noFill/>
          <a:ln w="25400">
            <a:solidFill>
              <a:schemeClr val="tx1"/>
            </a:solidFill>
            <a:round/>
          </a:ln>
        </p:spPr>
        <p:txBody>
          <a:bodyPr/>
          <a:lstStyle/>
          <a:p>
            <a:endParaRPr lang="zh-CN" altLang="en-US"/>
          </a:p>
        </p:txBody>
      </p:sp>
      <p:grpSp>
        <p:nvGrpSpPr>
          <p:cNvPr id="21" name="Group 10"/>
          <p:cNvGrpSpPr/>
          <p:nvPr/>
        </p:nvGrpSpPr>
        <p:grpSpPr bwMode="auto">
          <a:xfrm>
            <a:off x="344552" y="3304262"/>
            <a:ext cx="1908175" cy="3320063"/>
            <a:chOff x="0" y="710"/>
            <a:chExt cx="3004" cy="5228"/>
          </a:xfrm>
        </p:grpSpPr>
        <p:sp>
          <p:nvSpPr>
            <p:cNvPr id="22" name="Oval 11"/>
            <p:cNvSpPr>
              <a:spLocks noChangeArrowheads="1"/>
            </p:cNvSpPr>
            <p:nvPr/>
          </p:nvSpPr>
          <p:spPr bwMode="auto">
            <a:xfrm>
              <a:off x="2325" y="1165"/>
              <a:ext cx="225" cy="211"/>
            </a:xfrm>
            <a:prstGeom prst="ellipse">
              <a:avLst/>
            </a:prstGeom>
            <a:solidFill>
              <a:srgbClr val="FF3300"/>
            </a:solidFill>
            <a:ln w="9525">
              <a:noFill/>
              <a:round/>
            </a:ln>
          </p:spPr>
          <p:txBody>
            <a:bodyPr anchor="ctr"/>
            <a:lstStyle/>
            <a:p>
              <a:endParaRPr lang="zh-CN" altLang="en-US"/>
            </a:p>
          </p:txBody>
        </p:sp>
        <p:sp>
          <p:nvSpPr>
            <p:cNvPr id="23" name="Text Box 12"/>
            <p:cNvSpPr txBox="1">
              <a:spLocks noChangeArrowheads="1"/>
            </p:cNvSpPr>
            <p:nvPr/>
          </p:nvSpPr>
          <p:spPr bwMode="auto">
            <a:xfrm flipH="1">
              <a:off x="1984" y="710"/>
              <a:ext cx="908" cy="480"/>
            </a:xfrm>
            <a:prstGeom prst="rect">
              <a:avLst/>
            </a:prstGeom>
            <a:noFill/>
            <a:ln w="9525">
              <a:noFill/>
              <a:miter lim="800000"/>
            </a:ln>
          </p:spPr>
          <p:txBody>
            <a:bodyPr>
              <a:spAutoFit/>
            </a:bodyPr>
            <a:lstStyle/>
            <a:p>
              <a:r>
                <a:rPr lang="zh-CN" altLang="en-US" sz="1400" b="1" i="1" dirty="0">
                  <a:solidFill>
                    <a:srgbClr val="FF3300"/>
                  </a:solidFill>
                  <a:latin typeface="Times New Roman" panose="02020603050405020304" pitchFamily="18" charset="0"/>
                  <a:ea typeface="宋体" panose="02010600030101010101" pitchFamily="2" charset="-122"/>
                </a:rPr>
                <a:t>1993</a:t>
              </a:r>
              <a:endParaRPr lang="zh-CN" altLang="en-US" sz="1400" b="1" i="1" dirty="0">
                <a:solidFill>
                  <a:srgbClr val="FF3300"/>
                </a:solidFill>
                <a:latin typeface="Times New Roman" panose="02020603050405020304" pitchFamily="18" charset="0"/>
                <a:ea typeface="宋体" panose="02010600030101010101" pitchFamily="2" charset="-122"/>
              </a:endParaRPr>
            </a:p>
          </p:txBody>
        </p:sp>
        <p:pic>
          <p:nvPicPr>
            <p:cNvPr id="24" name="图片 19"/>
            <p:cNvPicPr>
              <a:picLocks noChangeAspect="1" noChangeArrowheads="1"/>
            </p:cNvPicPr>
            <p:nvPr/>
          </p:nvPicPr>
          <p:blipFill>
            <a:blip r:embed="rId2" cstate="print"/>
            <a:srcRect/>
            <a:stretch>
              <a:fillRect/>
            </a:stretch>
          </p:blipFill>
          <p:spPr bwMode="auto">
            <a:xfrm>
              <a:off x="0" y="3743"/>
              <a:ext cx="3004" cy="2195"/>
            </a:xfrm>
            <a:prstGeom prst="rect">
              <a:avLst/>
            </a:prstGeom>
            <a:noFill/>
            <a:ln w="9525">
              <a:noFill/>
              <a:miter lim="800000"/>
              <a:headEnd/>
              <a:tailEnd/>
            </a:ln>
          </p:spPr>
        </p:pic>
        <p:sp>
          <p:nvSpPr>
            <p:cNvPr id="25" name="Text Box 14"/>
            <p:cNvSpPr txBox="1">
              <a:spLocks noChangeArrowheads="1"/>
            </p:cNvSpPr>
            <p:nvPr/>
          </p:nvSpPr>
          <p:spPr bwMode="auto">
            <a:xfrm>
              <a:off x="2" y="2608"/>
              <a:ext cx="3002" cy="1156"/>
            </a:xfrm>
            <a:prstGeom prst="rect">
              <a:avLst/>
            </a:prstGeom>
            <a:noFill/>
            <a:ln w="9525">
              <a:noFill/>
              <a:miter lim="800000"/>
            </a:ln>
          </p:spPr>
          <p:txBody>
            <a:bodyPr lIns="90170" tIns="46990" rIns="90170" bIns="46990">
              <a:spAutoFit/>
            </a:bodyPr>
            <a:lstStyle/>
            <a:p>
              <a:pPr algn="l"/>
              <a:r>
                <a:rPr lang="zh-CN" altLang="ko-KR" sz="1400" dirty="0">
                  <a:latin typeface="Times New Roman" panose="02020603050405020304" pitchFamily="18" charset="0"/>
                  <a:cs typeface="Times New Roman" panose="02020603050405020304" pitchFamily="18" charset="0"/>
                </a:rPr>
                <a:t>Bawendi</a:t>
              </a:r>
              <a:r>
                <a:rPr lang="ko-KR" sz="1400" dirty="0">
                  <a:latin typeface="Times New Roman" panose="02020603050405020304" pitchFamily="18" charset="0"/>
                  <a:cs typeface="Times New Roman" panose="02020603050405020304" pitchFamily="18" charset="0"/>
                </a:rPr>
                <a:t>教授领导的科研小组第一次合成出了大小均一的量子点。</a:t>
              </a:r>
              <a:endParaRPr lang="ko-KR" sz="1400" dirty="0">
                <a:latin typeface="Times New Roman" panose="02020603050405020304" pitchFamily="18" charset="0"/>
                <a:cs typeface="Times New Roman" panose="02020603050405020304" pitchFamily="18" charset="0"/>
              </a:endParaRPr>
            </a:p>
          </p:txBody>
        </p:sp>
        <p:cxnSp>
          <p:nvCxnSpPr>
            <p:cNvPr id="26" name="AutoShape 15"/>
            <p:cNvCxnSpPr>
              <a:cxnSpLocks noChangeShapeType="1"/>
              <a:stCxn id="22" idx="3"/>
              <a:endCxn id="25" idx="0"/>
            </p:cNvCxnSpPr>
            <p:nvPr/>
          </p:nvCxnSpPr>
          <p:spPr bwMode="auto">
            <a:xfrm rot="5400000">
              <a:off x="1299" y="1549"/>
              <a:ext cx="1263" cy="855"/>
            </a:xfrm>
            <a:prstGeom prst="bentConnector3">
              <a:avLst>
                <a:gd name="adj1" fmla="val 50000"/>
              </a:avLst>
            </a:prstGeom>
            <a:noFill/>
            <a:ln w="19050">
              <a:solidFill>
                <a:srgbClr val="FF3300"/>
              </a:solidFill>
              <a:miter lim="800000"/>
              <a:tailEnd type="triangle" w="lg" len="lg"/>
            </a:ln>
          </p:spPr>
        </p:cxnSp>
      </p:grpSp>
      <p:grpSp>
        <p:nvGrpSpPr>
          <p:cNvPr id="27" name="Group 16"/>
          <p:cNvGrpSpPr/>
          <p:nvPr/>
        </p:nvGrpSpPr>
        <p:grpSpPr bwMode="auto">
          <a:xfrm>
            <a:off x="2153198" y="1056110"/>
            <a:ext cx="1730375" cy="2899970"/>
            <a:chOff x="0" y="0"/>
            <a:chExt cx="2725" cy="4566"/>
          </a:xfrm>
        </p:grpSpPr>
        <p:sp>
          <p:nvSpPr>
            <p:cNvPr id="28" name="Oval 17"/>
            <p:cNvSpPr>
              <a:spLocks noChangeArrowheads="1"/>
            </p:cNvSpPr>
            <p:nvPr/>
          </p:nvSpPr>
          <p:spPr bwMode="auto">
            <a:xfrm>
              <a:off x="299" y="3973"/>
              <a:ext cx="228" cy="231"/>
            </a:xfrm>
            <a:prstGeom prst="ellipse">
              <a:avLst/>
            </a:prstGeom>
            <a:solidFill>
              <a:srgbClr val="92D050"/>
            </a:solidFill>
            <a:ln w="9525">
              <a:noFill/>
              <a:round/>
            </a:ln>
          </p:spPr>
          <p:txBody>
            <a:bodyPr anchor="ctr"/>
            <a:lstStyle/>
            <a:p>
              <a:endParaRPr lang="zh-CN" altLang="en-US"/>
            </a:p>
          </p:txBody>
        </p:sp>
        <p:sp>
          <p:nvSpPr>
            <p:cNvPr id="29" name="Text Box 18"/>
            <p:cNvSpPr txBox="1">
              <a:spLocks noChangeArrowheads="1"/>
            </p:cNvSpPr>
            <p:nvPr/>
          </p:nvSpPr>
          <p:spPr bwMode="auto">
            <a:xfrm flipH="1">
              <a:off x="0" y="4086"/>
              <a:ext cx="909" cy="480"/>
            </a:xfrm>
            <a:prstGeom prst="rect">
              <a:avLst/>
            </a:prstGeom>
            <a:noFill/>
            <a:ln w="9525">
              <a:noFill/>
              <a:miter lim="800000"/>
            </a:ln>
          </p:spPr>
          <p:txBody>
            <a:bodyPr>
              <a:spAutoFit/>
            </a:bodyPr>
            <a:lstStyle/>
            <a:p>
              <a:r>
                <a:rPr lang="zh-CN" altLang="en-US" sz="1400" b="1" i="1" dirty="0">
                  <a:solidFill>
                    <a:srgbClr val="92D050"/>
                  </a:solidFill>
                  <a:latin typeface="Times New Roman" panose="02020603050405020304" pitchFamily="18" charset="0"/>
                  <a:ea typeface="宋体" panose="02010600030101010101" pitchFamily="2" charset="-122"/>
                </a:rPr>
                <a:t>1996</a:t>
              </a:r>
              <a:endParaRPr lang="zh-CN" altLang="en-US" sz="1400" b="1" i="1" dirty="0">
                <a:solidFill>
                  <a:srgbClr val="92D050"/>
                </a:solidFill>
                <a:latin typeface="Times New Roman" panose="02020603050405020304" pitchFamily="18" charset="0"/>
                <a:ea typeface="宋体" panose="02010600030101010101" pitchFamily="2" charset="-122"/>
              </a:endParaRPr>
            </a:p>
          </p:txBody>
        </p:sp>
        <p:pic>
          <p:nvPicPr>
            <p:cNvPr id="30" name="图片 13"/>
            <p:cNvPicPr>
              <a:picLocks noChangeAspect="1" noChangeArrowheads="1"/>
            </p:cNvPicPr>
            <p:nvPr/>
          </p:nvPicPr>
          <p:blipFill>
            <a:blip r:embed="rId3" cstate="print"/>
            <a:srcRect/>
            <a:stretch>
              <a:fillRect/>
            </a:stretch>
          </p:blipFill>
          <p:spPr bwMode="auto">
            <a:xfrm>
              <a:off x="228" y="0"/>
              <a:ext cx="2494" cy="2183"/>
            </a:xfrm>
            <a:prstGeom prst="rect">
              <a:avLst/>
            </a:prstGeom>
            <a:noFill/>
            <a:ln w="9525">
              <a:noFill/>
              <a:miter lim="800000"/>
              <a:headEnd/>
              <a:tailEnd/>
            </a:ln>
          </p:spPr>
        </p:pic>
        <p:sp>
          <p:nvSpPr>
            <p:cNvPr id="31" name="Text Box 20"/>
            <p:cNvSpPr txBox="1">
              <a:spLocks noChangeArrowheads="1"/>
            </p:cNvSpPr>
            <p:nvPr/>
          </p:nvSpPr>
          <p:spPr bwMode="auto">
            <a:xfrm>
              <a:off x="229" y="2183"/>
              <a:ext cx="2496" cy="1152"/>
            </a:xfrm>
            <a:prstGeom prst="rect">
              <a:avLst/>
            </a:prstGeom>
            <a:noFill/>
            <a:ln w="9525">
              <a:noFill/>
              <a:miter lim="800000"/>
            </a:ln>
          </p:spPr>
          <p:txBody>
            <a:bodyPr>
              <a:spAutoFit/>
            </a:bodyPr>
            <a:lstStyle/>
            <a:p>
              <a:pPr algn="l"/>
              <a:r>
                <a:rPr lang="zh-CN" altLang="ko-KR" sz="1400">
                  <a:latin typeface="Times New Roman" panose="02020603050405020304" pitchFamily="18" charset="0"/>
                  <a:cs typeface="Times New Roman" panose="02020603050405020304" pitchFamily="18" charset="0"/>
                </a:rPr>
                <a:t>Hines</a:t>
              </a:r>
              <a:r>
                <a:rPr lang="ko-KR" sz="1400">
                  <a:latin typeface="Times New Roman" panose="02020603050405020304" pitchFamily="18" charset="0"/>
                  <a:cs typeface="Times New Roman" panose="02020603050405020304" pitchFamily="18" charset="0"/>
                </a:rPr>
                <a:t>成功合成了</a:t>
              </a:r>
              <a:r>
                <a:rPr lang="zh-CN" altLang="ko-KR" sz="1400">
                  <a:latin typeface="Times New Roman" panose="02020603050405020304" pitchFamily="18" charset="0"/>
                  <a:cs typeface="Times New Roman" panose="02020603050405020304" pitchFamily="18" charset="0"/>
                </a:rPr>
                <a:t>ZnS</a:t>
              </a:r>
              <a:r>
                <a:rPr lang="ko-KR" sz="1400">
                  <a:latin typeface="Times New Roman" panose="02020603050405020304" pitchFamily="18" charset="0"/>
                  <a:cs typeface="Times New Roman" panose="02020603050405020304" pitchFamily="18" charset="0"/>
                </a:rPr>
                <a:t>包覆的</a:t>
              </a:r>
              <a:r>
                <a:rPr lang="zh-CN" altLang="ko-KR" sz="1400">
                  <a:latin typeface="Times New Roman" panose="02020603050405020304" pitchFamily="18" charset="0"/>
                  <a:cs typeface="Times New Roman" panose="02020603050405020304" pitchFamily="18" charset="0"/>
                </a:rPr>
                <a:t>CdSe</a:t>
              </a:r>
              <a:r>
                <a:rPr lang="ko-KR" sz="1400">
                  <a:latin typeface="Times New Roman" panose="02020603050405020304" pitchFamily="18" charset="0"/>
                  <a:cs typeface="Times New Roman" panose="02020603050405020304" pitchFamily="18" charset="0"/>
                </a:rPr>
                <a:t>量子点。</a:t>
              </a:r>
              <a:endParaRPr lang="ko-KR" sz="1400">
                <a:latin typeface="Times New Roman" panose="02020603050405020304" pitchFamily="18" charset="0"/>
                <a:cs typeface="Times New Roman" panose="02020603050405020304" pitchFamily="18" charset="0"/>
              </a:endParaRPr>
            </a:p>
          </p:txBody>
        </p:sp>
        <p:cxnSp>
          <p:nvCxnSpPr>
            <p:cNvPr id="32" name="AutoShape 21"/>
            <p:cNvCxnSpPr>
              <a:cxnSpLocks noChangeShapeType="1"/>
              <a:stCxn id="29" idx="0"/>
              <a:endCxn id="31" idx="2"/>
            </p:cNvCxnSpPr>
            <p:nvPr/>
          </p:nvCxnSpPr>
          <p:spPr bwMode="auto">
            <a:xfrm rot="5400000" flipH="1" flipV="1">
              <a:off x="590" y="3199"/>
              <a:ext cx="751" cy="1023"/>
            </a:xfrm>
            <a:prstGeom prst="bentConnector3">
              <a:avLst>
                <a:gd name="adj1" fmla="val 50000"/>
              </a:avLst>
            </a:prstGeom>
            <a:noFill/>
            <a:ln w="19050">
              <a:solidFill>
                <a:srgbClr val="92D050"/>
              </a:solidFill>
              <a:miter lim="800000"/>
              <a:tailEnd type="triangle" w="lg" len="lg"/>
            </a:ln>
          </p:spPr>
        </p:cxnSp>
      </p:grpSp>
      <p:grpSp>
        <p:nvGrpSpPr>
          <p:cNvPr id="33" name="Group 22"/>
          <p:cNvGrpSpPr/>
          <p:nvPr/>
        </p:nvGrpSpPr>
        <p:grpSpPr bwMode="auto">
          <a:xfrm>
            <a:off x="2297661" y="3264270"/>
            <a:ext cx="2087562" cy="3339818"/>
            <a:chOff x="0" y="668"/>
            <a:chExt cx="3288" cy="5260"/>
          </a:xfrm>
        </p:grpSpPr>
        <p:sp>
          <p:nvSpPr>
            <p:cNvPr id="34" name="Oval 23"/>
            <p:cNvSpPr>
              <a:spLocks noChangeArrowheads="1"/>
            </p:cNvSpPr>
            <p:nvPr/>
          </p:nvSpPr>
          <p:spPr bwMode="auto">
            <a:xfrm>
              <a:off x="2521" y="1122"/>
              <a:ext cx="227" cy="223"/>
            </a:xfrm>
            <a:prstGeom prst="ellipse">
              <a:avLst/>
            </a:prstGeom>
            <a:solidFill>
              <a:srgbClr val="00FF00"/>
            </a:solidFill>
            <a:ln w="9525">
              <a:noFill/>
              <a:round/>
            </a:ln>
          </p:spPr>
          <p:txBody>
            <a:bodyPr anchor="ctr"/>
            <a:lstStyle/>
            <a:p>
              <a:endParaRPr lang="zh-CN" altLang="en-US"/>
            </a:p>
          </p:txBody>
        </p:sp>
        <p:sp>
          <p:nvSpPr>
            <p:cNvPr id="35" name="Text Box 24"/>
            <p:cNvSpPr txBox="1">
              <a:spLocks noChangeArrowheads="1"/>
            </p:cNvSpPr>
            <p:nvPr/>
          </p:nvSpPr>
          <p:spPr bwMode="auto">
            <a:xfrm flipH="1">
              <a:off x="2223" y="668"/>
              <a:ext cx="909" cy="480"/>
            </a:xfrm>
            <a:prstGeom prst="rect">
              <a:avLst/>
            </a:prstGeom>
            <a:noFill/>
            <a:ln w="9525">
              <a:noFill/>
              <a:miter lim="800000"/>
            </a:ln>
          </p:spPr>
          <p:txBody>
            <a:bodyPr>
              <a:spAutoFit/>
            </a:bodyPr>
            <a:lstStyle/>
            <a:p>
              <a:r>
                <a:rPr lang="zh-CN" altLang="en-US" sz="1400" b="1" i="1" dirty="0">
                  <a:solidFill>
                    <a:srgbClr val="00FF00"/>
                  </a:solidFill>
                  <a:latin typeface="Times New Roman" panose="02020603050405020304" pitchFamily="18" charset="0"/>
                  <a:ea typeface="宋体" panose="02010600030101010101" pitchFamily="2" charset="-122"/>
                </a:rPr>
                <a:t>2002</a:t>
              </a:r>
              <a:endParaRPr lang="zh-CN" altLang="en-US" sz="1400" b="1" i="1" dirty="0">
                <a:solidFill>
                  <a:srgbClr val="00FF00"/>
                </a:solidFill>
                <a:latin typeface="Times New Roman" panose="02020603050405020304" pitchFamily="18" charset="0"/>
                <a:ea typeface="宋体" panose="02010600030101010101" pitchFamily="2" charset="-122"/>
              </a:endParaRPr>
            </a:p>
          </p:txBody>
        </p:sp>
        <p:pic>
          <p:nvPicPr>
            <p:cNvPr id="36" name="图片 20"/>
            <p:cNvPicPr>
              <a:picLocks noChangeAspect="1" noChangeArrowheads="1"/>
            </p:cNvPicPr>
            <p:nvPr/>
          </p:nvPicPr>
          <p:blipFill>
            <a:blip r:embed="rId4" cstate="print"/>
            <a:srcRect b="48093"/>
            <a:stretch>
              <a:fillRect/>
            </a:stretch>
          </p:blipFill>
          <p:spPr bwMode="auto">
            <a:xfrm>
              <a:off x="2" y="3742"/>
              <a:ext cx="3286" cy="2186"/>
            </a:xfrm>
            <a:prstGeom prst="rect">
              <a:avLst/>
            </a:prstGeom>
            <a:noFill/>
            <a:ln w="9525">
              <a:noFill/>
              <a:miter lim="800000"/>
              <a:headEnd/>
              <a:tailEnd/>
            </a:ln>
          </p:spPr>
        </p:pic>
        <p:sp>
          <p:nvSpPr>
            <p:cNvPr id="37" name="Text Box 26"/>
            <p:cNvSpPr txBox="1">
              <a:spLocks noChangeArrowheads="1"/>
            </p:cNvSpPr>
            <p:nvPr/>
          </p:nvSpPr>
          <p:spPr bwMode="auto">
            <a:xfrm>
              <a:off x="0" y="2608"/>
              <a:ext cx="3288" cy="1152"/>
            </a:xfrm>
            <a:prstGeom prst="rect">
              <a:avLst/>
            </a:prstGeom>
            <a:noFill/>
            <a:ln w="9525">
              <a:noFill/>
              <a:miter lim="800000"/>
            </a:ln>
          </p:spPr>
          <p:txBody>
            <a:bodyPr>
              <a:spAutoFit/>
            </a:bodyPr>
            <a:lstStyle/>
            <a:p>
              <a:pPr algn="l"/>
              <a:r>
                <a:rPr lang="zh-CN" altLang="ko-KR" sz="1400">
                  <a:latin typeface="Times New Roman" panose="02020603050405020304" pitchFamily="18" charset="0"/>
                  <a:cs typeface="Times New Roman" panose="02020603050405020304" pitchFamily="18" charset="0"/>
                </a:rPr>
                <a:t>Libchaber</a:t>
              </a:r>
              <a:r>
                <a:rPr lang="ko-KR" sz="1400">
                  <a:latin typeface="Times New Roman" panose="02020603050405020304" pitchFamily="18" charset="0"/>
                  <a:cs typeface="Times New Roman" panose="02020603050405020304" pitchFamily="18" charset="0"/>
                </a:rPr>
                <a:t>和</a:t>
              </a:r>
              <a:r>
                <a:rPr lang="zh-CN" altLang="ko-KR" sz="1400">
                  <a:latin typeface="Times New Roman" panose="02020603050405020304" pitchFamily="18" charset="0"/>
                  <a:cs typeface="Times New Roman" panose="02020603050405020304" pitchFamily="18" charset="0"/>
                </a:rPr>
                <a:t>Wu</a:t>
              </a:r>
              <a:r>
                <a:rPr lang="ko-KR" sz="1400">
                  <a:latin typeface="Times New Roman" panose="02020603050405020304" pitchFamily="18" charset="0"/>
                  <a:cs typeface="Times New Roman" panose="02020603050405020304" pitchFamily="18" charset="0"/>
                </a:rPr>
                <a:t>使用疏水相互作用制得水溶性量子点。</a:t>
              </a:r>
              <a:endParaRPr lang="ko-KR" sz="1400">
                <a:latin typeface="Times New Roman" panose="02020603050405020304" pitchFamily="18" charset="0"/>
                <a:cs typeface="Times New Roman" panose="02020603050405020304" pitchFamily="18" charset="0"/>
              </a:endParaRPr>
            </a:p>
          </p:txBody>
        </p:sp>
        <p:cxnSp>
          <p:nvCxnSpPr>
            <p:cNvPr id="38" name="AutoShape 27"/>
            <p:cNvCxnSpPr>
              <a:cxnSpLocks noChangeShapeType="1"/>
              <a:stCxn id="17" idx="0"/>
            </p:cNvCxnSpPr>
            <p:nvPr/>
          </p:nvCxnSpPr>
          <p:spPr bwMode="auto">
            <a:xfrm rot="5400000">
              <a:off x="1710" y="1443"/>
              <a:ext cx="1327" cy="576"/>
            </a:xfrm>
            <a:prstGeom prst="bentConnector3">
              <a:avLst>
                <a:gd name="adj1" fmla="val 50000"/>
              </a:avLst>
            </a:prstGeom>
            <a:noFill/>
            <a:ln w="19050">
              <a:solidFill>
                <a:srgbClr val="00FF00"/>
              </a:solidFill>
              <a:miter lim="800000"/>
              <a:tailEnd type="triangle" w="lg" len="lg"/>
            </a:ln>
          </p:spPr>
        </p:cxnSp>
      </p:grpSp>
      <p:grpSp>
        <p:nvGrpSpPr>
          <p:cNvPr id="39" name="Group 28"/>
          <p:cNvGrpSpPr/>
          <p:nvPr/>
        </p:nvGrpSpPr>
        <p:grpSpPr bwMode="auto">
          <a:xfrm>
            <a:off x="3955011" y="1056110"/>
            <a:ext cx="1655762" cy="2926007"/>
            <a:chOff x="0" y="0"/>
            <a:chExt cx="2608" cy="4607"/>
          </a:xfrm>
        </p:grpSpPr>
        <p:sp>
          <p:nvSpPr>
            <p:cNvPr id="40" name="Oval 29"/>
            <p:cNvSpPr>
              <a:spLocks noChangeArrowheads="1"/>
            </p:cNvSpPr>
            <p:nvPr/>
          </p:nvSpPr>
          <p:spPr bwMode="auto">
            <a:xfrm>
              <a:off x="1062" y="3973"/>
              <a:ext cx="227" cy="209"/>
            </a:xfrm>
            <a:prstGeom prst="ellipse">
              <a:avLst/>
            </a:prstGeom>
            <a:solidFill>
              <a:srgbClr val="00FFFF"/>
            </a:solidFill>
            <a:ln w="9525">
              <a:noFill/>
              <a:round/>
            </a:ln>
          </p:spPr>
          <p:txBody>
            <a:bodyPr anchor="ctr"/>
            <a:lstStyle/>
            <a:p>
              <a:endParaRPr lang="zh-CN" altLang="en-US"/>
            </a:p>
          </p:txBody>
        </p:sp>
        <p:sp>
          <p:nvSpPr>
            <p:cNvPr id="41" name="Text Box 30"/>
            <p:cNvSpPr txBox="1">
              <a:spLocks noChangeArrowheads="1"/>
            </p:cNvSpPr>
            <p:nvPr/>
          </p:nvSpPr>
          <p:spPr bwMode="auto">
            <a:xfrm flipH="1">
              <a:off x="659" y="4127"/>
              <a:ext cx="907" cy="480"/>
            </a:xfrm>
            <a:prstGeom prst="rect">
              <a:avLst/>
            </a:prstGeom>
            <a:noFill/>
            <a:ln w="9525">
              <a:noFill/>
              <a:miter lim="800000"/>
            </a:ln>
          </p:spPr>
          <p:txBody>
            <a:bodyPr>
              <a:spAutoFit/>
            </a:bodyPr>
            <a:lstStyle/>
            <a:p>
              <a:r>
                <a:rPr lang="zh-CN" altLang="en-US" sz="1400" b="1" i="1" dirty="0">
                  <a:solidFill>
                    <a:srgbClr val="00FFFF"/>
                  </a:solidFill>
                  <a:latin typeface="Times New Roman" panose="02020603050405020304" pitchFamily="18" charset="0"/>
                  <a:ea typeface="宋体" panose="02010600030101010101" pitchFamily="2" charset="-122"/>
                </a:rPr>
                <a:t>2006</a:t>
              </a:r>
              <a:endParaRPr lang="zh-CN" altLang="en-US" sz="1400" b="1" i="1" dirty="0">
                <a:solidFill>
                  <a:srgbClr val="00FFFF"/>
                </a:solidFill>
                <a:latin typeface="Times New Roman" panose="02020603050405020304" pitchFamily="18" charset="0"/>
                <a:ea typeface="宋体" panose="02010600030101010101" pitchFamily="2" charset="-122"/>
              </a:endParaRPr>
            </a:p>
          </p:txBody>
        </p:sp>
        <p:pic>
          <p:nvPicPr>
            <p:cNvPr id="42" name="Picture 31"/>
            <p:cNvPicPr>
              <a:picLocks noChangeAspect="1" noChangeArrowheads="1"/>
            </p:cNvPicPr>
            <p:nvPr/>
          </p:nvPicPr>
          <p:blipFill>
            <a:blip r:embed="rId5" cstate="print"/>
            <a:srcRect/>
            <a:stretch>
              <a:fillRect/>
            </a:stretch>
          </p:blipFill>
          <p:spPr bwMode="auto">
            <a:xfrm>
              <a:off x="0" y="0"/>
              <a:ext cx="2608" cy="2166"/>
            </a:xfrm>
            <a:prstGeom prst="rect">
              <a:avLst/>
            </a:prstGeom>
            <a:noFill/>
            <a:ln w="9525">
              <a:noFill/>
              <a:miter lim="800000"/>
              <a:headEnd/>
              <a:tailEnd/>
            </a:ln>
          </p:spPr>
        </p:pic>
        <p:sp>
          <p:nvSpPr>
            <p:cNvPr id="43" name="Text Box 32"/>
            <p:cNvSpPr txBox="1">
              <a:spLocks noChangeArrowheads="1"/>
            </p:cNvSpPr>
            <p:nvPr/>
          </p:nvSpPr>
          <p:spPr bwMode="auto">
            <a:xfrm>
              <a:off x="0" y="2167"/>
              <a:ext cx="2606" cy="816"/>
            </a:xfrm>
            <a:prstGeom prst="rect">
              <a:avLst/>
            </a:prstGeom>
            <a:noFill/>
            <a:ln w="9525">
              <a:noFill/>
              <a:miter lim="800000"/>
            </a:ln>
          </p:spPr>
          <p:txBody>
            <a:bodyPr>
              <a:spAutoFit/>
            </a:bodyPr>
            <a:lstStyle/>
            <a:p>
              <a:pPr algn="l"/>
              <a:r>
                <a:rPr lang="zh-CN" altLang="ko-KR" sz="1400" dirty="0">
                  <a:latin typeface="Times New Roman" panose="02020603050405020304" pitchFamily="18" charset="0"/>
                  <a:cs typeface="Times New Roman" panose="02020603050405020304" pitchFamily="18" charset="0"/>
                </a:rPr>
                <a:t>Chan</a:t>
              </a:r>
              <a:r>
                <a:rPr lang="ko-KR" sz="1400" dirty="0">
                  <a:latin typeface="Times New Roman" panose="02020603050405020304" pitchFamily="18" charset="0"/>
                  <a:cs typeface="Times New Roman" panose="02020603050405020304" pitchFamily="18" charset="0"/>
                </a:rPr>
                <a:t>小组合成制得三元量子点。</a:t>
              </a:r>
              <a:endParaRPr lang="ko-KR" sz="1400" dirty="0">
                <a:latin typeface="Times New Roman" panose="02020603050405020304" pitchFamily="18" charset="0"/>
                <a:cs typeface="Times New Roman" panose="02020603050405020304" pitchFamily="18" charset="0"/>
              </a:endParaRPr>
            </a:p>
          </p:txBody>
        </p:sp>
        <p:sp>
          <p:nvSpPr>
            <p:cNvPr id="44" name="箭头 205"/>
            <p:cNvSpPr>
              <a:spLocks noChangeShapeType="1"/>
            </p:cNvSpPr>
            <p:nvPr/>
          </p:nvSpPr>
          <p:spPr bwMode="auto">
            <a:xfrm flipH="1" flipV="1">
              <a:off x="1135" y="3061"/>
              <a:ext cx="25" cy="1015"/>
            </a:xfrm>
            <a:prstGeom prst="line">
              <a:avLst/>
            </a:prstGeom>
            <a:noFill/>
            <a:ln w="19050">
              <a:solidFill>
                <a:srgbClr val="00FFFF"/>
              </a:solidFill>
              <a:round/>
              <a:tailEnd type="triangle" w="lg" len="lg"/>
            </a:ln>
          </p:spPr>
          <p:txBody>
            <a:bodyPr/>
            <a:lstStyle/>
            <a:p>
              <a:endParaRPr lang="zh-CN" altLang="en-US"/>
            </a:p>
          </p:txBody>
        </p:sp>
      </p:grpSp>
      <p:grpSp>
        <p:nvGrpSpPr>
          <p:cNvPr id="45" name="Group 34"/>
          <p:cNvGrpSpPr/>
          <p:nvPr/>
        </p:nvGrpSpPr>
        <p:grpSpPr bwMode="auto">
          <a:xfrm>
            <a:off x="4458248" y="3290443"/>
            <a:ext cx="2234248" cy="3326980"/>
            <a:chOff x="0" y="709"/>
            <a:chExt cx="3517" cy="5238"/>
          </a:xfrm>
        </p:grpSpPr>
        <p:sp>
          <p:nvSpPr>
            <p:cNvPr id="46" name="Oval 35"/>
            <p:cNvSpPr>
              <a:spLocks noChangeArrowheads="1"/>
            </p:cNvSpPr>
            <p:nvPr/>
          </p:nvSpPr>
          <p:spPr bwMode="auto">
            <a:xfrm>
              <a:off x="1836" y="1157"/>
              <a:ext cx="225" cy="222"/>
            </a:xfrm>
            <a:prstGeom prst="ellipse">
              <a:avLst/>
            </a:prstGeom>
            <a:solidFill>
              <a:srgbClr val="0066FF"/>
            </a:solidFill>
            <a:ln w="9525">
              <a:noFill/>
              <a:round/>
            </a:ln>
          </p:spPr>
          <p:txBody>
            <a:bodyPr anchor="ctr"/>
            <a:lstStyle/>
            <a:p>
              <a:endParaRPr lang="zh-CN" altLang="en-US"/>
            </a:p>
          </p:txBody>
        </p:sp>
        <p:sp>
          <p:nvSpPr>
            <p:cNvPr id="47" name="Text Box 36"/>
            <p:cNvSpPr txBox="1">
              <a:spLocks noChangeArrowheads="1"/>
            </p:cNvSpPr>
            <p:nvPr/>
          </p:nvSpPr>
          <p:spPr bwMode="auto">
            <a:xfrm flipH="1">
              <a:off x="1495" y="709"/>
              <a:ext cx="906" cy="480"/>
            </a:xfrm>
            <a:prstGeom prst="rect">
              <a:avLst/>
            </a:prstGeom>
            <a:noFill/>
            <a:ln w="9525">
              <a:noFill/>
              <a:miter lim="800000"/>
            </a:ln>
          </p:spPr>
          <p:txBody>
            <a:bodyPr>
              <a:spAutoFit/>
            </a:bodyPr>
            <a:lstStyle/>
            <a:p>
              <a:r>
                <a:rPr lang="zh-CN" altLang="en-US" sz="1400" b="1" i="1" dirty="0">
                  <a:solidFill>
                    <a:srgbClr val="3366FF"/>
                  </a:solidFill>
                  <a:latin typeface="Times New Roman" panose="02020603050405020304" pitchFamily="18" charset="0"/>
                  <a:ea typeface="宋体" panose="02010600030101010101" pitchFamily="2" charset="-122"/>
                </a:rPr>
                <a:t>2010</a:t>
              </a:r>
              <a:endParaRPr lang="zh-CN" altLang="en-US" sz="1400" b="1" i="1" dirty="0">
                <a:solidFill>
                  <a:srgbClr val="3366FF"/>
                </a:solidFill>
                <a:latin typeface="Times New Roman" panose="02020603050405020304" pitchFamily="18" charset="0"/>
                <a:ea typeface="宋体" panose="02010600030101010101" pitchFamily="2" charset="-122"/>
              </a:endParaRPr>
            </a:p>
          </p:txBody>
        </p:sp>
        <p:pic>
          <p:nvPicPr>
            <p:cNvPr id="48" name="图片 18"/>
            <p:cNvPicPr>
              <a:picLocks noChangeAspect="1" noChangeArrowheads="1"/>
            </p:cNvPicPr>
            <p:nvPr/>
          </p:nvPicPr>
          <p:blipFill>
            <a:blip r:embed="rId6" cstate="print"/>
            <a:srcRect b="51271"/>
            <a:stretch>
              <a:fillRect/>
            </a:stretch>
          </p:blipFill>
          <p:spPr bwMode="auto">
            <a:xfrm>
              <a:off x="3" y="3746"/>
              <a:ext cx="3513" cy="2201"/>
            </a:xfrm>
            <a:prstGeom prst="rect">
              <a:avLst/>
            </a:prstGeom>
            <a:noFill/>
            <a:ln w="9525">
              <a:noFill/>
              <a:miter lim="800000"/>
              <a:headEnd/>
              <a:tailEnd/>
            </a:ln>
          </p:spPr>
        </p:pic>
        <p:sp>
          <p:nvSpPr>
            <p:cNvPr id="49" name="Text Box 38"/>
            <p:cNvSpPr txBox="1">
              <a:spLocks noChangeArrowheads="1"/>
            </p:cNvSpPr>
            <p:nvPr/>
          </p:nvSpPr>
          <p:spPr bwMode="auto">
            <a:xfrm>
              <a:off x="0" y="2722"/>
              <a:ext cx="3517" cy="710"/>
            </a:xfrm>
            <a:prstGeom prst="rect">
              <a:avLst/>
            </a:prstGeom>
            <a:noFill/>
            <a:ln w="9525">
              <a:noFill/>
              <a:miter lim="800000"/>
            </a:ln>
          </p:spPr>
          <p:txBody>
            <a:bodyPr>
              <a:spAutoFit/>
            </a:bodyPr>
            <a:lstStyle/>
            <a:p>
              <a:pPr algn="l"/>
              <a:r>
                <a:rPr lang="zh-CN" altLang="en-US" sz="1400">
                  <a:latin typeface="Times New Roman" panose="02020603050405020304" pitchFamily="18" charset="0"/>
                  <a:cs typeface="Times New Roman" panose="02020603050405020304" pitchFamily="18" charset="0"/>
                </a:rPr>
                <a:t>Zhong小组在水相中合成掺杂Mn</a:t>
              </a:r>
              <a:r>
                <a:rPr lang="zh-CN" altLang="en-US" sz="1400" baseline="30000">
                  <a:latin typeface="Times New Roman" panose="02020603050405020304" pitchFamily="18" charset="0"/>
                  <a:cs typeface="Times New Roman" panose="02020603050405020304" pitchFamily="18" charset="0"/>
                </a:rPr>
                <a:t>2＋</a:t>
              </a:r>
              <a:r>
                <a:rPr lang="zh-CN" altLang="en-US" sz="1400">
                  <a:latin typeface="Times New Roman" panose="02020603050405020304" pitchFamily="18" charset="0"/>
                  <a:cs typeface="Times New Roman" panose="02020603050405020304" pitchFamily="18" charset="0"/>
                </a:rPr>
                <a:t>的 量子点。</a:t>
              </a:r>
              <a:endParaRPr lang="zh-CN" altLang="en-US" sz="1400">
                <a:latin typeface="Times New Roman" panose="02020603050405020304" pitchFamily="18" charset="0"/>
                <a:cs typeface="Times New Roman" panose="02020603050405020304" pitchFamily="18" charset="0"/>
              </a:endParaRPr>
            </a:p>
          </p:txBody>
        </p:sp>
        <p:sp>
          <p:nvSpPr>
            <p:cNvPr id="50" name="箭头 220"/>
            <p:cNvSpPr>
              <a:spLocks noChangeShapeType="1"/>
            </p:cNvSpPr>
            <p:nvPr/>
          </p:nvSpPr>
          <p:spPr bwMode="auto">
            <a:xfrm flipH="1">
              <a:off x="1928" y="1288"/>
              <a:ext cx="24" cy="1434"/>
            </a:xfrm>
            <a:prstGeom prst="line">
              <a:avLst/>
            </a:prstGeom>
            <a:noFill/>
            <a:ln w="19050">
              <a:solidFill>
                <a:srgbClr val="0066FF"/>
              </a:solidFill>
              <a:round/>
              <a:tailEnd type="triangle" w="lg" len="lg"/>
            </a:ln>
          </p:spPr>
          <p:txBody>
            <a:bodyPr/>
            <a:lstStyle/>
            <a:p>
              <a:endParaRPr lang="zh-CN" altLang="en-US"/>
            </a:p>
          </p:txBody>
        </p:sp>
      </p:grpSp>
      <p:grpSp>
        <p:nvGrpSpPr>
          <p:cNvPr id="51" name="Group 40"/>
          <p:cNvGrpSpPr/>
          <p:nvPr/>
        </p:nvGrpSpPr>
        <p:grpSpPr bwMode="auto">
          <a:xfrm>
            <a:off x="5683798" y="1057698"/>
            <a:ext cx="1943735" cy="2871816"/>
            <a:chOff x="0" y="0"/>
            <a:chExt cx="3061" cy="4523"/>
          </a:xfrm>
        </p:grpSpPr>
        <p:sp>
          <p:nvSpPr>
            <p:cNvPr id="52" name="Oval 41"/>
            <p:cNvSpPr>
              <a:spLocks noChangeArrowheads="1"/>
            </p:cNvSpPr>
            <p:nvPr/>
          </p:nvSpPr>
          <p:spPr bwMode="auto">
            <a:xfrm>
              <a:off x="1268" y="3930"/>
              <a:ext cx="227" cy="226"/>
            </a:xfrm>
            <a:prstGeom prst="ellipse">
              <a:avLst/>
            </a:prstGeom>
            <a:solidFill>
              <a:srgbClr val="6600FF"/>
            </a:solidFill>
            <a:ln w="9525">
              <a:noFill/>
              <a:round/>
            </a:ln>
          </p:spPr>
          <p:txBody>
            <a:bodyPr anchor="ctr"/>
            <a:lstStyle/>
            <a:p>
              <a:endParaRPr lang="zh-CN" altLang="en-US"/>
            </a:p>
          </p:txBody>
        </p:sp>
        <p:sp>
          <p:nvSpPr>
            <p:cNvPr id="53" name="Text Box 42"/>
            <p:cNvSpPr txBox="1">
              <a:spLocks noChangeArrowheads="1"/>
            </p:cNvSpPr>
            <p:nvPr/>
          </p:nvSpPr>
          <p:spPr bwMode="auto">
            <a:xfrm flipH="1">
              <a:off x="928" y="4043"/>
              <a:ext cx="908" cy="480"/>
            </a:xfrm>
            <a:prstGeom prst="rect">
              <a:avLst/>
            </a:prstGeom>
            <a:noFill/>
            <a:ln w="9525">
              <a:noFill/>
              <a:miter lim="800000"/>
            </a:ln>
          </p:spPr>
          <p:txBody>
            <a:bodyPr>
              <a:spAutoFit/>
            </a:bodyPr>
            <a:lstStyle/>
            <a:p>
              <a:r>
                <a:rPr lang="zh-CN" altLang="en-US" sz="1400" b="1" i="1">
                  <a:solidFill>
                    <a:srgbClr val="6600FF"/>
                  </a:solidFill>
                  <a:latin typeface="Times New Roman" panose="02020603050405020304" pitchFamily="18" charset="0"/>
                  <a:ea typeface="宋体" panose="02010600030101010101" pitchFamily="2" charset="-122"/>
                </a:rPr>
                <a:t>2012</a:t>
              </a:r>
              <a:endParaRPr lang="zh-CN" altLang="en-US" sz="1400" b="1" i="1">
                <a:solidFill>
                  <a:srgbClr val="6600FF"/>
                </a:solidFill>
                <a:latin typeface="Times New Roman" panose="02020603050405020304" pitchFamily="18" charset="0"/>
                <a:ea typeface="宋体" panose="02010600030101010101" pitchFamily="2" charset="-122"/>
              </a:endParaRPr>
            </a:p>
          </p:txBody>
        </p:sp>
        <p:pic>
          <p:nvPicPr>
            <p:cNvPr id="54" name="图片 8" descr="IMG_256"/>
            <p:cNvPicPr>
              <a:picLocks noChangeAspect="1" noChangeArrowheads="1"/>
            </p:cNvPicPr>
            <p:nvPr/>
          </p:nvPicPr>
          <p:blipFill>
            <a:blip r:embed="rId7" cstate="print"/>
            <a:srcRect/>
            <a:stretch>
              <a:fillRect/>
            </a:stretch>
          </p:blipFill>
          <p:spPr bwMode="auto">
            <a:xfrm>
              <a:off x="0" y="0"/>
              <a:ext cx="3061" cy="2173"/>
            </a:xfrm>
            <a:prstGeom prst="rect">
              <a:avLst/>
            </a:prstGeom>
            <a:noFill/>
            <a:ln w="9525">
              <a:noFill/>
              <a:miter lim="800000"/>
              <a:headEnd/>
              <a:tailEnd/>
            </a:ln>
          </p:spPr>
        </p:pic>
        <p:sp>
          <p:nvSpPr>
            <p:cNvPr id="55" name="Text Box 44"/>
            <p:cNvSpPr txBox="1">
              <a:spLocks noChangeArrowheads="1"/>
            </p:cNvSpPr>
            <p:nvPr/>
          </p:nvSpPr>
          <p:spPr bwMode="auto">
            <a:xfrm>
              <a:off x="0" y="2174"/>
              <a:ext cx="3061" cy="1152"/>
            </a:xfrm>
            <a:prstGeom prst="rect">
              <a:avLst/>
            </a:prstGeom>
            <a:noFill/>
            <a:ln w="9525">
              <a:noFill/>
              <a:miter lim="800000"/>
            </a:ln>
          </p:spPr>
          <p:txBody>
            <a:bodyPr>
              <a:spAutoFit/>
            </a:bodyPr>
            <a:lstStyle/>
            <a:p>
              <a:pPr algn="l"/>
              <a:r>
                <a:rPr lang="zh-CN" altLang="ko-KR" sz="1400">
                  <a:latin typeface="Times New Roman" panose="02020603050405020304" pitchFamily="18" charset="0"/>
                  <a:cs typeface="Times New Roman" panose="02020603050405020304" pitchFamily="18" charset="0"/>
                </a:rPr>
                <a:t>Peng</a:t>
              </a:r>
              <a:r>
                <a:rPr lang="ko-KR" sz="1400">
                  <a:latin typeface="Times New Roman" panose="02020603050405020304" pitchFamily="18" charset="0"/>
                  <a:cs typeface="Times New Roman" panose="02020603050405020304" pitchFamily="18" charset="0"/>
                </a:rPr>
                <a:t>小组发现闪锌矿</a:t>
              </a:r>
              <a:r>
                <a:rPr lang="zh-CN" altLang="ko-KR" sz="1400">
                  <a:latin typeface="Times New Roman" panose="02020603050405020304" pitchFamily="18" charset="0"/>
                  <a:cs typeface="Times New Roman" panose="02020603050405020304" pitchFamily="18" charset="0"/>
                </a:rPr>
                <a:t>-CdSe/CdS</a:t>
              </a:r>
              <a:r>
                <a:rPr lang="ko-KR" sz="1400">
                  <a:latin typeface="Times New Roman" panose="02020603050405020304" pitchFamily="18" charset="0"/>
                  <a:cs typeface="Times New Roman" panose="02020603050405020304" pitchFamily="18" charset="0"/>
                </a:rPr>
                <a:t>量子点合成结构控制方法。</a:t>
              </a:r>
              <a:endParaRPr lang="ko-KR" sz="1400">
                <a:latin typeface="Times New Roman" panose="02020603050405020304" pitchFamily="18" charset="0"/>
                <a:cs typeface="Times New Roman" panose="02020603050405020304" pitchFamily="18" charset="0"/>
              </a:endParaRPr>
            </a:p>
          </p:txBody>
        </p:sp>
        <p:sp>
          <p:nvSpPr>
            <p:cNvPr id="56" name="箭头 251"/>
            <p:cNvSpPr>
              <a:spLocks noChangeShapeType="1"/>
            </p:cNvSpPr>
            <p:nvPr/>
          </p:nvSpPr>
          <p:spPr bwMode="auto">
            <a:xfrm flipH="1" flipV="1">
              <a:off x="1361" y="3287"/>
              <a:ext cx="19" cy="767"/>
            </a:xfrm>
            <a:prstGeom prst="line">
              <a:avLst/>
            </a:prstGeom>
            <a:noFill/>
            <a:ln w="19050">
              <a:solidFill>
                <a:srgbClr val="6600FF"/>
              </a:solidFill>
              <a:round/>
              <a:tailEnd type="triangle" w="lg" len="lg"/>
            </a:ln>
          </p:spPr>
          <p:txBody>
            <a:bodyPr/>
            <a:lstStyle/>
            <a:p>
              <a:endParaRPr lang="zh-CN" altLang="en-US"/>
            </a:p>
          </p:txBody>
        </p:sp>
      </p:grpSp>
      <p:grpSp>
        <p:nvGrpSpPr>
          <p:cNvPr id="57" name="Group 56"/>
          <p:cNvGrpSpPr/>
          <p:nvPr/>
        </p:nvGrpSpPr>
        <p:grpSpPr bwMode="auto">
          <a:xfrm>
            <a:off x="344552" y="1056110"/>
            <a:ext cx="1981200" cy="2872656"/>
            <a:chOff x="0" y="0"/>
            <a:chExt cx="3118" cy="4523"/>
          </a:xfrm>
        </p:grpSpPr>
        <p:pic>
          <p:nvPicPr>
            <p:cNvPr id="58" name="图片 13"/>
            <p:cNvPicPr>
              <a:picLocks noChangeAspect="1" noChangeArrowheads="1"/>
            </p:cNvPicPr>
            <p:nvPr/>
          </p:nvPicPr>
          <p:blipFill>
            <a:blip r:embed="rId8" cstate="print"/>
            <a:srcRect/>
            <a:stretch>
              <a:fillRect/>
            </a:stretch>
          </p:blipFill>
          <p:spPr bwMode="auto">
            <a:xfrm>
              <a:off x="0" y="0"/>
              <a:ext cx="3004" cy="2146"/>
            </a:xfrm>
            <a:prstGeom prst="rect">
              <a:avLst/>
            </a:prstGeom>
            <a:noFill/>
            <a:ln w="9525">
              <a:noFill/>
              <a:miter lim="800000"/>
              <a:headEnd/>
              <a:tailEnd/>
            </a:ln>
          </p:spPr>
        </p:pic>
        <p:sp>
          <p:nvSpPr>
            <p:cNvPr id="59" name="Text Box 58"/>
            <p:cNvSpPr txBox="1">
              <a:spLocks noChangeArrowheads="1"/>
            </p:cNvSpPr>
            <p:nvPr/>
          </p:nvSpPr>
          <p:spPr bwMode="auto">
            <a:xfrm>
              <a:off x="56" y="2154"/>
              <a:ext cx="3062" cy="1156"/>
            </a:xfrm>
            <a:prstGeom prst="rect">
              <a:avLst/>
            </a:prstGeom>
            <a:noFill/>
            <a:ln w="9525">
              <a:noFill/>
              <a:miter lim="800000"/>
            </a:ln>
          </p:spPr>
          <p:txBody>
            <a:bodyPr lIns="90170" tIns="46990" rIns="90170" bIns="46990">
              <a:spAutoFit/>
            </a:bodyPr>
            <a:lstStyle/>
            <a:p>
              <a:pPr algn="l"/>
              <a:r>
                <a:rPr lang="zh-CN" altLang="en-US" sz="1400" dirty="0">
                  <a:latin typeface="Times New Roman" panose="02020603050405020304" pitchFamily="18" charset="0"/>
                  <a:cs typeface="Times New Roman" panose="02020603050405020304" pitchFamily="18" charset="0"/>
                </a:rPr>
                <a:t>贝尔实验室科学家Brus首次提出</a:t>
              </a:r>
              <a:r>
                <a:rPr lang="zh-CN" altLang="en-US" sz="1400" dirty="0">
                  <a:solidFill>
                    <a:srgbClr val="FF0000"/>
                  </a:solidFill>
                  <a:latin typeface="Times New Roman" panose="02020603050405020304" pitchFamily="18" charset="0"/>
                  <a:cs typeface="Times New Roman" panose="02020603050405020304" pitchFamily="18" charset="0"/>
                </a:rPr>
                <a:t>胶状量子点概念。</a:t>
              </a:r>
              <a:endParaRPr lang="zh-CN" altLang="en-US" sz="1400" dirty="0">
                <a:solidFill>
                  <a:srgbClr val="FF0000"/>
                </a:solidFill>
                <a:latin typeface="Times New Roman" panose="02020603050405020304" pitchFamily="18" charset="0"/>
                <a:cs typeface="Times New Roman" panose="02020603050405020304" pitchFamily="18" charset="0"/>
              </a:endParaRPr>
            </a:p>
          </p:txBody>
        </p:sp>
        <p:sp>
          <p:nvSpPr>
            <p:cNvPr id="60" name="Text Box 59"/>
            <p:cNvSpPr txBox="1">
              <a:spLocks noChangeArrowheads="1"/>
            </p:cNvSpPr>
            <p:nvPr/>
          </p:nvSpPr>
          <p:spPr bwMode="auto">
            <a:xfrm flipH="1">
              <a:off x="54" y="4043"/>
              <a:ext cx="909" cy="480"/>
            </a:xfrm>
            <a:prstGeom prst="rect">
              <a:avLst/>
            </a:prstGeom>
            <a:noFill/>
            <a:ln w="9525">
              <a:noFill/>
              <a:miter lim="800000"/>
            </a:ln>
          </p:spPr>
          <p:txBody>
            <a:bodyPr>
              <a:spAutoFit/>
            </a:bodyPr>
            <a:lstStyle/>
            <a:p>
              <a:r>
                <a:rPr lang="zh-CN" altLang="en-US" sz="1400" b="1" i="1" dirty="0">
                  <a:solidFill>
                    <a:srgbClr val="FF9900"/>
                  </a:solidFill>
                  <a:latin typeface="Times New Roman" panose="02020603050405020304" pitchFamily="18" charset="0"/>
                  <a:ea typeface="宋体" panose="02010600030101010101" pitchFamily="2" charset="-122"/>
                </a:rPr>
                <a:t>1983</a:t>
              </a:r>
              <a:endParaRPr lang="zh-CN" altLang="en-US" sz="1400" b="1" i="1" dirty="0">
                <a:solidFill>
                  <a:srgbClr val="FF9900"/>
                </a:solidFill>
                <a:latin typeface="Times New Roman" panose="02020603050405020304" pitchFamily="18" charset="0"/>
                <a:ea typeface="宋体" panose="02010600030101010101" pitchFamily="2" charset="-122"/>
              </a:endParaRPr>
            </a:p>
          </p:txBody>
        </p:sp>
        <p:sp>
          <p:nvSpPr>
            <p:cNvPr id="61" name="Oval 60"/>
            <p:cNvSpPr>
              <a:spLocks noChangeArrowheads="1"/>
            </p:cNvSpPr>
            <p:nvPr/>
          </p:nvSpPr>
          <p:spPr bwMode="auto">
            <a:xfrm>
              <a:off x="396" y="3929"/>
              <a:ext cx="226" cy="226"/>
            </a:xfrm>
            <a:prstGeom prst="ellipse">
              <a:avLst/>
            </a:prstGeom>
            <a:solidFill>
              <a:srgbClr val="FF9900"/>
            </a:solidFill>
            <a:ln w="9525">
              <a:noFill/>
              <a:round/>
            </a:ln>
          </p:spPr>
          <p:txBody>
            <a:bodyPr wrap="none" anchor="ctr"/>
            <a:lstStyle/>
            <a:p>
              <a:endParaRPr lang="zh-CN" altLang="zh-CN">
                <a:solidFill>
                  <a:srgbClr val="FF9900"/>
                </a:solidFill>
              </a:endParaRPr>
            </a:p>
          </p:txBody>
        </p:sp>
        <p:sp>
          <p:nvSpPr>
            <p:cNvPr id="62" name="箭头 220"/>
            <p:cNvSpPr>
              <a:spLocks noChangeShapeType="1"/>
            </p:cNvSpPr>
            <p:nvPr/>
          </p:nvSpPr>
          <p:spPr bwMode="auto">
            <a:xfrm flipH="1" flipV="1">
              <a:off x="510" y="3307"/>
              <a:ext cx="11" cy="748"/>
            </a:xfrm>
            <a:prstGeom prst="line">
              <a:avLst/>
            </a:prstGeom>
            <a:noFill/>
            <a:ln w="19050">
              <a:solidFill>
                <a:srgbClr val="FF9900"/>
              </a:solidFill>
              <a:round/>
              <a:tailEnd type="triangle" w="lg" len="lg"/>
            </a:ln>
          </p:spPr>
          <p:txBody>
            <a:bodyPr/>
            <a:lstStyle/>
            <a:p>
              <a:endParaRPr lang="zh-CN" altLang="en-US"/>
            </a:p>
          </p:txBody>
        </p:sp>
      </p:grpSp>
      <p:grpSp>
        <p:nvGrpSpPr>
          <p:cNvPr id="107" name="组合 106"/>
          <p:cNvGrpSpPr/>
          <p:nvPr/>
        </p:nvGrpSpPr>
        <p:grpSpPr>
          <a:xfrm>
            <a:off x="6562174" y="3277569"/>
            <a:ext cx="2013585" cy="3333488"/>
            <a:chOff x="6516688" y="3435826"/>
            <a:chExt cx="2013585" cy="3333488"/>
          </a:xfrm>
        </p:grpSpPr>
        <p:grpSp>
          <p:nvGrpSpPr>
            <p:cNvPr id="92" name="Group 46"/>
            <p:cNvGrpSpPr/>
            <p:nvPr/>
          </p:nvGrpSpPr>
          <p:grpSpPr bwMode="auto">
            <a:xfrm>
              <a:off x="6516688" y="3435826"/>
              <a:ext cx="2013585" cy="1724025"/>
              <a:chOff x="0" y="0"/>
              <a:chExt cx="3171" cy="2715"/>
            </a:xfrm>
          </p:grpSpPr>
          <p:sp>
            <p:nvSpPr>
              <p:cNvPr id="93" name="Oval 47"/>
              <p:cNvSpPr>
                <a:spLocks noChangeArrowheads="1"/>
              </p:cNvSpPr>
              <p:nvPr/>
            </p:nvSpPr>
            <p:spPr bwMode="auto">
              <a:xfrm>
                <a:off x="1357" y="455"/>
                <a:ext cx="233" cy="229"/>
              </a:xfrm>
              <a:prstGeom prst="ellipse">
                <a:avLst/>
              </a:prstGeom>
              <a:solidFill>
                <a:schemeClr val="accent6"/>
              </a:solidFill>
              <a:ln w="9525">
                <a:noFill/>
                <a:round/>
              </a:ln>
            </p:spPr>
            <p:txBody>
              <a:bodyPr wrap="none" anchor="ctr"/>
              <a:lstStyle/>
              <a:p>
                <a:endParaRPr lang="zh-CN" altLang="zh-CN">
                  <a:solidFill>
                    <a:srgbClr val="808080"/>
                  </a:solidFill>
                </a:endParaRPr>
              </a:p>
            </p:txBody>
          </p:sp>
          <p:sp>
            <p:nvSpPr>
              <p:cNvPr id="94" name="Text Box 48"/>
              <p:cNvSpPr txBox="1">
                <a:spLocks noChangeArrowheads="1"/>
              </p:cNvSpPr>
              <p:nvPr/>
            </p:nvSpPr>
            <p:spPr bwMode="auto">
              <a:xfrm flipH="1">
                <a:off x="1015" y="0"/>
                <a:ext cx="926" cy="480"/>
              </a:xfrm>
              <a:prstGeom prst="rect">
                <a:avLst/>
              </a:prstGeom>
              <a:noFill/>
              <a:ln w="9525">
                <a:noFill/>
                <a:miter lim="800000"/>
              </a:ln>
            </p:spPr>
            <p:txBody>
              <a:bodyPr>
                <a:spAutoFit/>
              </a:bodyPr>
              <a:lstStyle/>
              <a:p>
                <a:r>
                  <a:rPr lang="zh-CN" altLang="en-US" sz="1400" b="1" i="1" dirty="0" smtClean="0">
                    <a:solidFill>
                      <a:srgbClr val="808080"/>
                    </a:solidFill>
                    <a:latin typeface="Times New Roman" panose="02020603050405020304" pitchFamily="18" charset="0"/>
                    <a:ea typeface="宋体" panose="02010600030101010101" pitchFamily="2" charset="-122"/>
                  </a:rPr>
                  <a:t>201</a:t>
                </a:r>
                <a:r>
                  <a:rPr lang="en-US" altLang="zh-CN" sz="1400" b="1" i="1" dirty="0" smtClean="0">
                    <a:solidFill>
                      <a:srgbClr val="808080"/>
                    </a:solidFill>
                    <a:latin typeface="Times New Roman" panose="02020603050405020304" pitchFamily="18" charset="0"/>
                    <a:ea typeface="宋体" panose="02010600030101010101" pitchFamily="2" charset="-122"/>
                  </a:rPr>
                  <a:t>3</a:t>
                </a:r>
                <a:endParaRPr lang="zh-CN" altLang="en-US" sz="1400" b="1" i="1" dirty="0">
                  <a:solidFill>
                    <a:srgbClr val="808080"/>
                  </a:solidFill>
                  <a:latin typeface="Times New Roman" panose="02020603050405020304" pitchFamily="18" charset="0"/>
                  <a:ea typeface="宋体" panose="02010600030101010101" pitchFamily="2" charset="-122"/>
                </a:endParaRPr>
              </a:p>
            </p:txBody>
          </p:sp>
          <p:sp>
            <p:nvSpPr>
              <p:cNvPr id="95" name="Text Box 49"/>
              <p:cNvSpPr txBox="1">
                <a:spLocks noChangeArrowheads="1"/>
              </p:cNvSpPr>
              <p:nvPr/>
            </p:nvSpPr>
            <p:spPr bwMode="auto">
              <a:xfrm>
                <a:off x="0" y="1406"/>
                <a:ext cx="3171" cy="1309"/>
              </a:xfrm>
              <a:prstGeom prst="rect">
                <a:avLst/>
              </a:prstGeom>
              <a:noFill/>
              <a:ln w="9525">
                <a:noFill/>
                <a:miter lim="800000"/>
              </a:ln>
            </p:spPr>
            <p:txBody>
              <a:bodyPr>
                <a:spAutoFit/>
              </a:bodyPr>
              <a:lstStyle/>
              <a:p>
                <a:r>
                  <a:rPr lang="zh-CN" altLang="en-US" sz="1200" dirty="0" smtClean="0"/>
                  <a:t>材料化学工程国家重点实验室</a:t>
                </a:r>
                <a:r>
                  <a:rPr lang="en-US" altLang="zh-CN" sz="1200" dirty="0" err="1" smtClean="0"/>
                  <a:t>chen</a:t>
                </a:r>
                <a:r>
                  <a:rPr lang="zh-CN" altLang="en-US" sz="1200" dirty="0" smtClean="0"/>
                  <a:t>小组制备的</a:t>
                </a:r>
                <a:r>
                  <a:rPr lang="en-US" altLang="zh-CN" sz="1200" dirty="0" err="1" smtClean="0"/>
                  <a:t>ZnTe</a:t>
                </a:r>
                <a:r>
                  <a:rPr lang="zh-CN" altLang="en-US" sz="1200" dirty="0" smtClean="0"/>
                  <a:t>纳米线具有卓越的荧光性质，量子产率达</a:t>
                </a:r>
                <a:r>
                  <a:rPr lang="en-US" altLang="zh-CN" sz="1200" dirty="0" smtClean="0"/>
                  <a:t>60%</a:t>
                </a:r>
                <a:r>
                  <a:rPr lang="zh-CN" altLang="en-US" sz="1200" dirty="0" smtClean="0"/>
                  <a:t>。</a:t>
                </a:r>
                <a:endParaRPr lang="zh-CN" altLang="en-US" sz="1200" dirty="0">
                  <a:latin typeface="Times New Roman" panose="02020603050405020304" pitchFamily="18" charset="0"/>
                  <a:cs typeface="Times New Roman" panose="02020603050405020304" pitchFamily="18" charset="0"/>
                </a:endParaRPr>
              </a:p>
            </p:txBody>
          </p:sp>
          <p:sp>
            <p:nvSpPr>
              <p:cNvPr id="96" name="箭头 256"/>
              <p:cNvSpPr>
                <a:spLocks noChangeShapeType="1"/>
              </p:cNvSpPr>
              <p:nvPr/>
            </p:nvSpPr>
            <p:spPr bwMode="auto">
              <a:xfrm flipH="1">
                <a:off x="1466" y="568"/>
                <a:ext cx="3" cy="908"/>
              </a:xfrm>
              <a:prstGeom prst="line">
                <a:avLst/>
              </a:prstGeom>
              <a:noFill/>
              <a:ln w="19050">
                <a:solidFill>
                  <a:schemeClr val="accent6"/>
                </a:solidFill>
                <a:round/>
                <a:tailEnd type="triangle" w="lg" len="lg"/>
              </a:ln>
            </p:spPr>
            <p:txBody>
              <a:bodyPr/>
              <a:lstStyle/>
              <a:p>
                <a:endParaRPr lang="zh-CN" altLang="en-US"/>
              </a:p>
            </p:txBody>
          </p:sp>
        </p:grpSp>
        <p:pic>
          <p:nvPicPr>
            <p:cNvPr id="369666" name="Picture 2"/>
            <p:cNvPicPr>
              <a:picLocks noChangeAspect="1" noChangeArrowheads="1"/>
            </p:cNvPicPr>
            <p:nvPr/>
          </p:nvPicPr>
          <p:blipFill>
            <a:blip r:embed="rId9" cstate="print"/>
            <a:srcRect/>
            <a:stretch>
              <a:fillRect/>
            </a:stretch>
          </p:blipFill>
          <p:spPr bwMode="auto">
            <a:xfrm>
              <a:off x="6851117" y="5407266"/>
              <a:ext cx="1387822" cy="1362048"/>
            </a:xfrm>
            <a:prstGeom prst="rect">
              <a:avLst/>
            </a:prstGeom>
            <a:noFill/>
            <a:ln w="9525">
              <a:noFill/>
              <a:miter lim="800000"/>
              <a:headEnd/>
              <a:tailEnd/>
            </a:ln>
          </p:spPr>
        </p:pic>
      </p:grpSp>
      <p:grpSp>
        <p:nvGrpSpPr>
          <p:cNvPr id="108" name="Group 51"/>
          <p:cNvGrpSpPr/>
          <p:nvPr/>
        </p:nvGrpSpPr>
        <p:grpSpPr bwMode="auto">
          <a:xfrm>
            <a:off x="8256614" y="1004543"/>
            <a:ext cx="1727200" cy="2952750"/>
            <a:chOff x="0" y="480"/>
            <a:chExt cx="2720" cy="4650"/>
          </a:xfrm>
        </p:grpSpPr>
        <p:sp>
          <p:nvSpPr>
            <p:cNvPr id="109" name="Oval 52"/>
            <p:cNvSpPr>
              <a:spLocks noChangeArrowheads="1"/>
            </p:cNvSpPr>
            <p:nvPr/>
          </p:nvSpPr>
          <p:spPr bwMode="auto">
            <a:xfrm>
              <a:off x="1247" y="4538"/>
              <a:ext cx="228" cy="227"/>
            </a:xfrm>
            <a:prstGeom prst="ellipse">
              <a:avLst/>
            </a:prstGeom>
            <a:solidFill>
              <a:srgbClr val="FF0000"/>
            </a:solidFill>
            <a:ln w="9525">
              <a:noFill/>
              <a:round/>
            </a:ln>
          </p:spPr>
          <p:txBody>
            <a:bodyPr anchor="ctr"/>
            <a:lstStyle/>
            <a:p>
              <a:endParaRPr lang="zh-CN" altLang="en-US" dirty="0">
                <a:solidFill>
                  <a:srgbClr val="FF0000"/>
                </a:solidFill>
              </a:endParaRPr>
            </a:p>
          </p:txBody>
        </p:sp>
        <p:sp>
          <p:nvSpPr>
            <p:cNvPr id="110" name="Text Box 53"/>
            <p:cNvSpPr txBox="1">
              <a:spLocks noChangeArrowheads="1"/>
            </p:cNvSpPr>
            <p:nvPr/>
          </p:nvSpPr>
          <p:spPr bwMode="auto">
            <a:xfrm>
              <a:off x="0" y="480"/>
              <a:ext cx="2720" cy="2845"/>
            </a:xfrm>
            <a:prstGeom prst="rect">
              <a:avLst/>
            </a:prstGeom>
            <a:noFill/>
            <a:ln w="9525">
              <a:noFill/>
              <a:miter lim="800000"/>
            </a:ln>
          </p:spPr>
          <p:txBody>
            <a:bodyPr wrap="square">
              <a:spAutoFit/>
            </a:bodyPr>
            <a:lstStyle/>
            <a:p>
              <a:pPr algn="just"/>
              <a:r>
                <a:rPr lang="zh-CN" altLang="en-US" sz="1400" b="1" dirty="0">
                  <a:solidFill>
                    <a:srgbClr val="FF0000"/>
                  </a:solidFill>
                  <a:latin typeface="Times New Roman" panose="02020603050405020304" pitchFamily="18" charset="0"/>
                  <a:cs typeface="Times New Roman" panose="02020603050405020304" pitchFamily="18" charset="0"/>
                </a:rPr>
                <a:t>金准生物推出全球首家适用于量子点试剂定量测试的平台--干式荧光免疫分析仪以及降钙素原定量测定试剂盒(量子点免疫荧光层析法)</a:t>
              </a:r>
              <a:endParaRPr lang="zh-CN" altLang="en-US" sz="1400" b="1" dirty="0">
                <a:solidFill>
                  <a:srgbClr val="FF0000"/>
                </a:solidFill>
                <a:latin typeface="Times New Roman" panose="02020603050405020304" pitchFamily="18" charset="0"/>
                <a:cs typeface="Times New Roman" panose="02020603050405020304" pitchFamily="18" charset="0"/>
              </a:endParaRPr>
            </a:p>
          </p:txBody>
        </p:sp>
        <p:sp>
          <p:nvSpPr>
            <p:cNvPr id="111" name="Text Box 54"/>
            <p:cNvSpPr txBox="1">
              <a:spLocks noChangeArrowheads="1"/>
            </p:cNvSpPr>
            <p:nvPr/>
          </p:nvSpPr>
          <p:spPr bwMode="auto">
            <a:xfrm flipH="1">
              <a:off x="907" y="4650"/>
              <a:ext cx="907" cy="480"/>
            </a:xfrm>
            <a:prstGeom prst="rect">
              <a:avLst/>
            </a:prstGeom>
            <a:noFill/>
            <a:ln w="9525">
              <a:noFill/>
              <a:miter lim="800000"/>
            </a:ln>
          </p:spPr>
          <p:txBody>
            <a:bodyPr>
              <a:spAutoFit/>
            </a:bodyPr>
            <a:lstStyle/>
            <a:p>
              <a:r>
                <a:rPr lang="zh-CN" altLang="en-US" sz="1400" b="1" i="1" dirty="0">
                  <a:latin typeface="Times New Roman" panose="02020603050405020304" pitchFamily="18" charset="0"/>
                  <a:ea typeface="宋体" panose="02010600030101010101" pitchFamily="2" charset="-122"/>
                </a:rPr>
                <a:t>2015</a:t>
              </a:r>
              <a:endParaRPr lang="zh-CN" altLang="en-US" sz="1400" b="1" i="1" dirty="0">
                <a:latin typeface="Times New Roman" panose="02020603050405020304" pitchFamily="18" charset="0"/>
              </a:endParaRPr>
            </a:p>
          </p:txBody>
        </p:sp>
        <p:sp>
          <p:nvSpPr>
            <p:cNvPr id="112" name="箭头 259"/>
            <p:cNvSpPr>
              <a:spLocks noChangeShapeType="1"/>
            </p:cNvSpPr>
            <p:nvPr/>
          </p:nvSpPr>
          <p:spPr bwMode="auto">
            <a:xfrm flipH="1" flipV="1">
              <a:off x="1358" y="3117"/>
              <a:ext cx="4" cy="1433"/>
            </a:xfrm>
            <a:prstGeom prst="line">
              <a:avLst/>
            </a:prstGeom>
            <a:noFill/>
            <a:ln w="19050">
              <a:solidFill>
                <a:srgbClr val="FF0000"/>
              </a:solidFill>
              <a:round/>
              <a:tailEnd type="triangle" w="lg" len="lg"/>
            </a:ln>
          </p:spPr>
          <p:txBody>
            <a:bodyPr/>
            <a:lstStyle/>
            <a:p>
              <a:endParaRPr lang="zh-CN" altLang="en-US"/>
            </a:p>
          </p:txBody>
        </p:sp>
      </p:grpSp>
      <p:pic>
        <p:nvPicPr>
          <p:cNvPr id="369667" name="Picture 3" descr="E:\公司文档\学术资料\内部资料\素材库\图片类素材\公司LOGO图片\20140429114092679267.jpg"/>
          <p:cNvPicPr>
            <a:picLocks noChangeAspect="1" noChangeArrowheads="1"/>
          </p:cNvPicPr>
          <p:nvPr/>
        </p:nvPicPr>
        <p:blipFill>
          <a:blip r:embed="rId10" cstate="print"/>
          <a:srcRect/>
          <a:stretch>
            <a:fillRect/>
          </a:stretch>
        </p:blipFill>
        <p:spPr bwMode="auto">
          <a:xfrm>
            <a:off x="10248003" y="1143924"/>
            <a:ext cx="1718328" cy="1288746"/>
          </a:xfrm>
          <a:prstGeom prst="rect">
            <a:avLst/>
          </a:prstGeom>
          <a:noFill/>
        </p:spPr>
      </p:pic>
      <p:grpSp>
        <p:nvGrpSpPr>
          <p:cNvPr id="69" name="组合 68"/>
          <p:cNvGrpSpPr/>
          <p:nvPr/>
        </p:nvGrpSpPr>
        <p:grpSpPr>
          <a:xfrm>
            <a:off x="8420100" y="5099539"/>
            <a:ext cx="3771900" cy="1547446"/>
            <a:chOff x="510117" y="1193802"/>
            <a:chExt cx="11192934" cy="5351600"/>
          </a:xfrm>
        </p:grpSpPr>
        <p:grpSp>
          <p:nvGrpSpPr>
            <p:cNvPr id="70" name="组合 17"/>
            <p:cNvGrpSpPr/>
            <p:nvPr/>
          </p:nvGrpSpPr>
          <p:grpSpPr>
            <a:xfrm>
              <a:off x="510117" y="1193802"/>
              <a:ext cx="11116733" cy="976678"/>
              <a:chOff x="512234" y="1193802"/>
              <a:chExt cx="11116733" cy="976678"/>
            </a:xfrm>
          </p:grpSpPr>
          <p:sp>
            <p:nvSpPr>
              <p:cNvPr id="83" name="TextBox 4"/>
              <p:cNvSpPr txBox="1">
                <a:spLocks noChangeArrowheads="1"/>
              </p:cNvSpPr>
              <p:nvPr/>
            </p:nvSpPr>
            <p:spPr bwMode="auto">
              <a:xfrm>
                <a:off x="2099735" y="1193802"/>
                <a:ext cx="9529232" cy="976678"/>
              </a:xfrm>
              <a:prstGeom prst="rect">
                <a:avLst/>
              </a:prstGeom>
              <a:noFill/>
              <a:ln w="9525">
                <a:noFill/>
                <a:miter lim="800000"/>
              </a:ln>
            </p:spPr>
            <p:txBody>
              <a:bodyPr>
                <a:spAutoFit/>
              </a:bodyPr>
              <a:lstStyle/>
              <a:p>
                <a:r>
                  <a:rPr lang="en-US" altLang="zh-CN" sz="700" dirty="0"/>
                  <a:t>Hines M </a:t>
                </a:r>
                <a:r>
                  <a:rPr lang="en-US" altLang="zh-CN" sz="700" dirty="0" err="1"/>
                  <a:t>A,Philippe</a:t>
                </a:r>
                <a:r>
                  <a:rPr lang="en-US" altLang="zh-CN" sz="700" dirty="0"/>
                  <a:t> G S. Synthesis and Characterization of Strongly </a:t>
                </a:r>
                <a:r>
                  <a:rPr lang="en-US" altLang="zh-CN" sz="700" dirty="0" err="1"/>
                  <a:t>Luminescing</a:t>
                </a:r>
                <a:r>
                  <a:rPr lang="en-US" altLang="zh-CN" sz="700" dirty="0"/>
                  <a:t> </a:t>
                </a:r>
                <a:r>
                  <a:rPr lang="en-US" altLang="zh-CN" sz="700" dirty="0" err="1"/>
                  <a:t>ZnS</a:t>
                </a:r>
                <a:r>
                  <a:rPr lang="en-US" altLang="zh-CN" sz="700" dirty="0"/>
                  <a:t>-Capped </a:t>
                </a:r>
                <a:r>
                  <a:rPr lang="en-US" altLang="zh-CN" sz="700" dirty="0" err="1"/>
                  <a:t>CdSe</a:t>
                </a:r>
                <a:r>
                  <a:rPr lang="en-US" altLang="zh-CN" sz="700" dirty="0"/>
                  <a:t> Nanocrystals.J.Phys.Chem.1996,100(2):468-471</a:t>
                </a:r>
                <a:endParaRPr lang="zh-CN" altLang="en-US" sz="700" dirty="0"/>
              </a:p>
            </p:txBody>
          </p:sp>
          <p:sp>
            <p:nvSpPr>
              <p:cNvPr id="84" name="AutoShape 5"/>
              <p:cNvSpPr>
                <a:spLocks noChangeArrowheads="1"/>
              </p:cNvSpPr>
              <p:nvPr/>
            </p:nvSpPr>
            <p:spPr bwMode="auto">
              <a:xfrm>
                <a:off x="512234" y="1294488"/>
                <a:ext cx="1547284" cy="449263"/>
              </a:xfrm>
              <a:prstGeom prst="rightArrowCallout">
                <a:avLst>
                  <a:gd name="adj1" fmla="val 25000"/>
                  <a:gd name="adj2" fmla="val 25000"/>
                  <a:gd name="adj3" fmla="val 43051"/>
                  <a:gd name="adj4" fmla="val 66667"/>
                </a:avLst>
              </a:prstGeom>
              <a:solidFill>
                <a:srgbClr val="FDFD87"/>
              </a:solidFill>
              <a:ln w="9525">
                <a:solidFill>
                  <a:schemeClr val="tx1"/>
                </a:solidFill>
                <a:miter lim="800000"/>
              </a:ln>
            </p:spPr>
            <p:txBody>
              <a:bodyPr wrap="none" anchor="ctr"/>
              <a:lstStyle/>
              <a:p>
                <a:pPr algn="ctr"/>
                <a:r>
                  <a:rPr lang="zh-CN" altLang="en-US" sz="800" dirty="0"/>
                  <a:t>1996年</a:t>
                </a:r>
                <a:endParaRPr lang="zh-CN" altLang="en-US" sz="800" dirty="0"/>
              </a:p>
            </p:txBody>
          </p:sp>
        </p:grpSp>
        <p:grpSp>
          <p:nvGrpSpPr>
            <p:cNvPr id="71" name="组合 19"/>
            <p:cNvGrpSpPr/>
            <p:nvPr/>
          </p:nvGrpSpPr>
          <p:grpSpPr>
            <a:xfrm>
              <a:off x="510118" y="3148586"/>
              <a:ext cx="10888568" cy="1318516"/>
              <a:chOff x="512234" y="3513138"/>
              <a:chExt cx="11032067" cy="1318516"/>
            </a:xfrm>
          </p:grpSpPr>
          <p:sp>
            <p:nvSpPr>
              <p:cNvPr id="81" name="Text Box 3"/>
              <p:cNvSpPr txBox="1">
                <a:spLocks noChangeArrowheads="1"/>
              </p:cNvSpPr>
              <p:nvPr/>
            </p:nvSpPr>
            <p:spPr bwMode="auto">
              <a:xfrm>
                <a:off x="2057400" y="3513138"/>
                <a:ext cx="9486901" cy="1318516"/>
              </a:xfrm>
              <a:prstGeom prst="rect">
                <a:avLst/>
              </a:prstGeom>
              <a:noFill/>
              <a:ln w="9525">
                <a:noFill/>
                <a:miter lim="800000"/>
              </a:ln>
            </p:spPr>
            <p:txBody>
              <a:bodyPr>
                <a:spAutoFit/>
              </a:bodyPr>
              <a:lstStyle/>
              <a:p>
                <a:r>
                  <a:rPr lang="zh-CN" altLang="en-US" sz="700" dirty="0"/>
                  <a:t>Jiang w,Singhal A,Zheng J N,Wang C,Chan W C W.Optimizing the Synthesis of Red to Near-IR-Emitting CdS-Capped CdTexSe1-x     Alloyed Quantum Dots for </a:t>
                </a:r>
                <a:r>
                  <a:rPr lang="zh-CN" altLang="en-US" sz="700" dirty="0" smtClean="0"/>
                  <a:t>Biomedical Imaging. Chem.Mater.2006,18(20</a:t>
                </a:r>
                <a:r>
                  <a:rPr lang="zh-CN" altLang="en-US" sz="700" dirty="0"/>
                  <a:t>):</a:t>
                </a:r>
                <a:r>
                  <a:rPr lang="zh-CN" altLang="en-US" sz="700" dirty="0" smtClean="0"/>
                  <a:t>4845-4854   Warren </a:t>
                </a:r>
                <a:r>
                  <a:rPr lang="zh-CN" altLang="en-US" sz="700" dirty="0"/>
                  <a:t>C.W.Chan</a:t>
                </a:r>
                <a:endParaRPr lang="zh-CN" altLang="en-US" sz="700" dirty="0"/>
              </a:p>
            </p:txBody>
          </p:sp>
          <p:sp>
            <p:nvSpPr>
              <p:cNvPr id="82" name="AutoShape 6"/>
              <p:cNvSpPr>
                <a:spLocks noChangeArrowheads="1"/>
              </p:cNvSpPr>
              <p:nvPr/>
            </p:nvSpPr>
            <p:spPr bwMode="auto">
              <a:xfrm>
                <a:off x="512234" y="3821788"/>
                <a:ext cx="1545167" cy="449263"/>
              </a:xfrm>
              <a:prstGeom prst="rightArrowCallout">
                <a:avLst>
                  <a:gd name="adj1" fmla="val 25000"/>
                  <a:gd name="adj2" fmla="val 25000"/>
                  <a:gd name="adj3" fmla="val 42992"/>
                  <a:gd name="adj4" fmla="val 66667"/>
                </a:avLst>
              </a:prstGeom>
              <a:solidFill>
                <a:srgbClr val="B7FDFB"/>
              </a:solidFill>
              <a:ln w="9525">
                <a:solidFill>
                  <a:schemeClr val="tx1"/>
                </a:solidFill>
                <a:miter lim="800000"/>
              </a:ln>
            </p:spPr>
            <p:txBody>
              <a:bodyPr wrap="none" lIns="90170" tIns="46990" rIns="90170" bIns="46990" anchor="ctr"/>
              <a:lstStyle/>
              <a:p>
                <a:pPr algn="ctr"/>
                <a:r>
                  <a:rPr lang="zh-CN" altLang="en-US" sz="800" dirty="0"/>
                  <a:t>2006年</a:t>
                </a:r>
                <a:endParaRPr lang="zh-CN" altLang="en-US" sz="800" dirty="0"/>
              </a:p>
            </p:txBody>
          </p:sp>
        </p:grpSp>
        <p:grpSp>
          <p:nvGrpSpPr>
            <p:cNvPr id="72" name="组合 20"/>
            <p:cNvGrpSpPr/>
            <p:nvPr/>
          </p:nvGrpSpPr>
          <p:grpSpPr>
            <a:xfrm>
              <a:off x="510117" y="4551948"/>
              <a:ext cx="10949517" cy="976679"/>
              <a:chOff x="512234" y="4524179"/>
              <a:chExt cx="10949517" cy="976679"/>
            </a:xfrm>
          </p:grpSpPr>
          <p:sp>
            <p:nvSpPr>
              <p:cNvPr id="79" name="Text Box 4"/>
              <p:cNvSpPr txBox="1">
                <a:spLocks noChangeArrowheads="1"/>
              </p:cNvSpPr>
              <p:nvPr/>
            </p:nvSpPr>
            <p:spPr bwMode="auto">
              <a:xfrm>
                <a:off x="2057398" y="4524179"/>
                <a:ext cx="9404353" cy="976679"/>
              </a:xfrm>
              <a:prstGeom prst="rect">
                <a:avLst/>
              </a:prstGeom>
              <a:noFill/>
              <a:ln w="9525">
                <a:noFill/>
                <a:miter lim="800000"/>
              </a:ln>
            </p:spPr>
            <p:txBody>
              <a:bodyPr>
                <a:spAutoFit/>
              </a:bodyPr>
              <a:lstStyle/>
              <a:p>
                <a:r>
                  <a:rPr lang="zh-CN" altLang="en-US" sz="700" dirty="0"/>
                  <a:t>Fang Z,Wu P,Zhong X H,Yang Y J.Sythesis of highly luminescent Mn:ZnSe/ZnS nanocrystals in aqueous media.Nanotechnology.2010,21(30):305604-305610</a:t>
                </a:r>
                <a:endParaRPr lang="zh-CN" altLang="en-US" sz="700" dirty="0"/>
              </a:p>
            </p:txBody>
          </p:sp>
          <p:sp>
            <p:nvSpPr>
              <p:cNvPr id="80" name="AutoShape 7"/>
              <p:cNvSpPr>
                <a:spLocks noChangeArrowheads="1"/>
              </p:cNvSpPr>
              <p:nvPr/>
            </p:nvSpPr>
            <p:spPr bwMode="auto">
              <a:xfrm>
                <a:off x="512234" y="4811563"/>
                <a:ext cx="1545167" cy="449263"/>
              </a:xfrm>
              <a:prstGeom prst="rightArrowCallout">
                <a:avLst>
                  <a:gd name="adj1" fmla="val 25000"/>
                  <a:gd name="adj2" fmla="val 25000"/>
                  <a:gd name="adj3" fmla="val 42992"/>
                  <a:gd name="adj4" fmla="val 66667"/>
                </a:avLst>
              </a:prstGeom>
              <a:solidFill>
                <a:schemeClr val="accent1">
                  <a:lumMod val="60000"/>
                  <a:lumOff val="40000"/>
                </a:schemeClr>
              </a:solidFill>
              <a:ln w="9525">
                <a:solidFill>
                  <a:schemeClr val="tx1"/>
                </a:solidFill>
                <a:miter lim="800000"/>
              </a:ln>
            </p:spPr>
            <p:txBody>
              <a:bodyPr wrap="none" lIns="90170" tIns="46990" rIns="90170" bIns="46990" anchor="ctr"/>
              <a:lstStyle/>
              <a:p>
                <a:pPr algn="ctr"/>
                <a:r>
                  <a:rPr lang="zh-CN" altLang="en-US" sz="800" dirty="0"/>
                  <a:t>2010年</a:t>
                </a:r>
                <a:endParaRPr lang="zh-CN" altLang="en-US" sz="800" dirty="0"/>
              </a:p>
            </p:txBody>
          </p:sp>
        </p:grpSp>
        <p:grpSp>
          <p:nvGrpSpPr>
            <p:cNvPr id="73" name="组合 18"/>
            <p:cNvGrpSpPr/>
            <p:nvPr/>
          </p:nvGrpSpPr>
          <p:grpSpPr>
            <a:xfrm>
              <a:off x="510117" y="1975264"/>
              <a:ext cx="11192934" cy="976679"/>
              <a:chOff x="510117" y="2298778"/>
              <a:chExt cx="11192934" cy="976679"/>
            </a:xfrm>
          </p:grpSpPr>
          <p:sp>
            <p:nvSpPr>
              <p:cNvPr id="77" name="Text Box 8"/>
              <p:cNvSpPr txBox="1">
                <a:spLocks noChangeArrowheads="1"/>
              </p:cNvSpPr>
              <p:nvPr/>
            </p:nvSpPr>
            <p:spPr bwMode="auto">
              <a:xfrm>
                <a:off x="2099734" y="2298778"/>
                <a:ext cx="9603317" cy="976679"/>
              </a:xfrm>
              <a:prstGeom prst="rect">
                <a:avLst/>
              </a:prstGeom>
              <a:noFill/>
              <a:ln w="9525">
                <a:noFill/>
                <a:miter lim="800000"/>
              </a:ln>
            </p:spPr>
            <p:txBody>
              <a:bodyPr>
                <a:spAutoFit/>
              </a:bodyPr>
              <a:lstStyle/>
              <a:p>
                <a:pPr algn="just"/>
                <a:r>
                  <a:rPr lang="zh-CN" altLang="en-US" sz="700" dirty="0"/>
                  <a:t>B.Dubertret,P.Skourides,D.J.Norris,V.Noireaux,A.H.Brivanlou, A.Libchaber,Science 2002,298,1759.</a:t>
                </a:r>
                <a:endParaRPr lang="zh-CN" altLang="en-US" sz="700" dirty="0"/>
              </a:p>
            </p:txBody>
          </p:sp>
          <p:sp>
            <p:nvSpPr>
              <p:cNvPr id="78" name="AutoShape 9"/>
              <p:cNvSpPr>
                <a:spLocks noChangeArrowheads="1"/>
              </p:cNvSpPr>
              <p:nvPr/>
            </p:nvSpPr>
            <p:spPr bwMode="auto">
              <a:xfrm>
                <a:off x="510117" y="2589888"/>
                <a:ext cx="1547283" cy="449263"/>
              </a:xfrm>
              <a:prstGeom prst="rightArrowCallout">
                <a:avLst>
                  <a:gd name="adj1" fmla="val 25000"/>
                  <a:gd name="adj2" fmla="val 25000"/>
                  <a:gd name="adj3" fmla="val 43051"/>
                  <a:gd name="adj4" fmla="val 66667"/>
                </a:avLst>
              </a:prstGeom>
              <a:solidFill>
                <a:srgbClr val="A3FE7E"/>
              </a:solidFill>
              <a:ln w="9525">
                <a:solidFill>
                  <a:schemeClr val="tx1"/>
                </a:solidFill>
                <a:miter lim="800000"/>
              </a:ln>
            </p:spPr>
            <p:txBody>
              <a:bodyPr wrap="none" anchor="ctr"/>
              <a:lstStyle/>
              <a:p>
                <a:pPr algn="ctr"/>
                <a:r>
                  <a:rPr lang="zh-CN" altLang="en-US" sz="800" dirty="0" smtClean="0"/>
                  <a:t>2002年</a:t>
                </a:r>
                <a:endParaRPr lang="zh-CN" altLang="en-US" sz="800" dirty="0"/>
              </a:p>
            </p:txBody>
          </p:sp>
        </p:grpSp>
        <p:grpSp>
          <p:nvGrpSpPr>
            <p:cNvPr id="74" name="组合 21"/>
            <p:cNvGrpSpPr/>
            <p:nvPr/>
          </p:nvGrpSpPr>
          <p:grpSpPr>
            <a:xfrm>
              <a:off x="510117" y="5568722"/>
              <a:ext cx="10711968" cy="976680"/>
              <a:chOff x="512234" y="5568722"/>
              <a:chExt cx="10711968" cy="976680"/>
            </a:xfrm>
          </p:grpSpPr>
          <p:sp>
            <p:nvSpPr>
              <p:cNvPr id="75" name="Text Box 8"/>
              <p:cNvSpPr txBox="1">
                <a:spLocks noChangeArrowheads="1"/>
              </p:cNvSpPr>
              <p:nvPr/>
            </p:nvSpPr>
            <p:spPr bwMode="auto">
              <a:xfrm>
                <a:off x="2129379" y="5568722"/>
                <a:ext cx="9094823" cy="976680"/>
              </a:xfrm>
              <a:prstGeom prst="rect">
                <a:avLst/>
              </a:prstGeom>
              <a:noFill/>
              <a:ln w="9525">
                <a:noFill/>
                <a:miter lim="800000"/>
              </a:ln>
            </p:spPr>
            <p:txBody>
              <a:bodyPr wrap="square">
                <a:spAutoFit/>
              </a:bodyPr>
              <a:lstStyle/>
              <a:p>
                <a:pPr latinLnBrk="1"/>
                <a:r>
                  <a:rPr lang="zh-CN" altLang="en-US" sz="700" dirty="0"/>
                  <a:t>Crystal Structure Control of Zinc-blende CdSe/CdS Core/shell Nanocrystals:Synthesis and Structure-dependent Optical Properties</a:t>
                </a:r>
                <a:endParaRPr lang="zh-CN" altLang="en-US" sz="700" dirty="0"/>
              </a:p>
            </p:txBody>
          </p:sp>
          <p:sp>
            <p:nvSpPr>
              <p:cNvPr id="76" name="AutoShape 7"/>
              <p:cNvSpPr>
                <a:spLocks noChangeArrowheads="1"/>
              </p:cNvSpPr>
              <p:nvPr/>
            </p:nvSpPr>
            <p:spPr bwMode="auto">
              <a:xfrm>
                <a:off x="512234" y="5888789"/>
                <a:ext cx="1545167" cy="449263"/>
              </a:xfrm>
              <a:prstGeom prst="rightArrowCallout">
                <a:avLst>
                  <a:gd name="adj1" fmla="val 25000"/>
                  <a:gd name="adj2" fmla="val 25000"/>
                  <a:gd name="adj3" fmla="val 42992"/>
                  <a:gd name="adj4" fmla="val 66667"/>
                </a:avLst>
              </a:prstGeom>
              <a:solidFill>
                <a:schemeClr val="accent2">
                  <a:lumMod val="60000"/>
                  <a:lumOff val="40000"/>
                </a:schemeClr>
              </a:solidFill>
              <a:ln w="9525">
                <a:solidFill>
                  <a:schemeClr val="tx1"/>
                </a:solidFill>
                <a:miter lim="800000"/>
              </a:ln>
            </p:spPr>
            <p:txBody>
              <a:bodyPr wrap="none" lIns="90170" tIns="46990" rIns="90170" bIns="46990" anchor="ctr"/>
              <a:lstStyle/>
              <a:p>
                <a:pPr algn="ctr"/>
                <a:r>
                  <a:rPr lang="zh-CN" altLang="en-US" sz="800" dirty="0" smtClean="0"/>
                  <a:t>201</a:t>
                </a:r>
                <a:r>
                  <a:rPr lang="en-US" altLang="zh-CN" sz="800" dirty="0" smtClean="0"/>
                  <a:t>2</a:t>
                </a:r>
                <a:r>
                  <a:rPr lang="zh-CN" altLang="en-US" sz="800" dirty="0" smtClean="0"/>
                  <a:t>年</a:t>
                </a:r>
                <a:endParaRPr lang="zh-CN" altLang="en-US" sz="800" dirty="0"/>
              </a:p>
            </p:txBody>
          </p:sp>
        </p:grpSp>
      </p:grpSp>
      <p:sp>
        <p:nvSpPr>
          <p:cNvPr id="85" name="圆角矩形 5"/>
          <p:cNvSpPr>
            <a:spLocks noChangeArrowheads="1"/>
          </p:cNvSpPr>
          <p:nvPr/>
        </p:nvSpPr>
        <p:spPr bwMode="auto">
          <a:xfrm>
            <a:off x="8897257" y="317500"/>
            <a:ext cx="2786743" cy="495300"/>
          </a:xfrm>
          <a:prstGeom prst="roundRect">
            <a:avLst>
              <a:gd name="adj" fmla="val 16667"/>
            </a:avLst>
          </a:prstGeom>
          <a:solidFill>
            <a:srgbClr val="0C86B6"/>
          </a:solidFill>
          <a:ln w="9525">
            <a:noFill/>
            <a:round/>
          </a:ln>
        </p:spPr>
        <p:txBody>
          <a:bodyPr anchor="ctr"/>
          <a:lstStyle/>
          <a:p>
            <a:pPr algn="ctr">
              <a:buFont typeface="Arial" panose="020B0604020202020204" pitchFamily="34" charset="0"/>
              <a:buNone/>
            </a:pP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量子点简介及应用领域</a:t>
            </a:r>
            <a:endParaRPr lang="zh-CN" altLang="en-US"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par>
                                <p:cTn id="8" presetID="22" presetClass="entr" presetSubtype="4"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down)">
                                      <p:cBhvr>
                                        <p:cTn id="10" dur="1000"/>
                                        <p:tgtEl>
                                          <p:spTgt spid="57"/>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1000"/>
                                        <p:tgtEl>
                                          <p:spTgt spid="19"/>
                                        </p:tgtEl>
                                      </p:cBhvr>
                                    </p:animEffect>
                                  </p:childTnLst>
                                </p:cTn>
                              </p:par>
                              <p:par>
                                <p:cTn id="15" presetID="22" presetClass="entr" presetSubtype="1"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1000"/>
                                        <p:tgtEl>
                                          <p:spTgt spid="21"/>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000"/>
                                        <p:tgtEl>
                                          <p:spTgt spid="18"/>
                                        </p:tgtEl>
                                      </p:cBhvr>
                                    </p:animEffect>
                                  </p:childTnLst>
                                </p:cTn>
                              </p:par>
                              <p:par>
                                <p:cTn id="22" presetID="22" presetClass="entr" presetSubtype="4"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1000"/>
                                        <p:tgtEl>
                                          <p:spTgt spid="27"/>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par>
                                <p:cTn id="29" presetID="22" presetClass="entr" presetSubtype="1"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1000"/>
                                        <p:tgtEl>
                                          <p:spTgt spid="33"/>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1000"/>
                                        <p:tgtEl>
                                          <p:spTgt spid="16"/>
                                        </p:tgtEl>
                                      </p:cBhvr>
                                    </p:animEffect>
                                  </p:childTnLst>
                                </p:cTn>
                              </p:par>
                              <p:par>
                                <p:cTn id="36" presetID="22" presetClass="entr" presetSubtype="4"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down)">
                                      <p:cBhvr>
                                        <p:cTn id="38" dur="1000"/>
                                        <p:tgtEl>
                                          <p:spTgt spid="39"/>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1000"/>
                                        <p:tgtEl>
                                          <p:spTgt spid="15"/>
                                        </p:tgtEl>
                                      </p:cBhvr>
                                    </p:animEffect>
                                  </p:childTnLst>
                                </p:cTn>
                              </p:par>
                              <p:par>
                                <p:cTn id="43" presetID="22" presetClass="entr" presetSubtype="1"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1000"/>
                                        <p:tgtEl>
                                          <p:spTgt spid="45"/>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1000"/>
                                        <p:tgtEl>
                                          <p:spTgt spid="14"/>
                                        </p:tgtEl>
                                      </p:cBhvr>
                                    </p:animEffect>
                                  </p:childTnLst>
                                </p:cTn>
                              </p:par>
                              <p:par>
                                <p:cTn id="50" presetID="22" presetClass="entr" presetSubtype="4"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1000"/>
                                        <p:tgtEl>
                                          <p:spTgt spid="51"/>
                                        </p:tgtEl>
                                      </p:cBhvr>
                                    </p:animEffect>
                                  </p:childTnLst>
                                </p:cTn>
                              </p:par>
                            </p:childTnLst>
                          </p:cTn>
                        </p:par>
                        <p:par>
                          <p:cTn id="53" fill="hold">
                            <p:stCondLst>
                              <p:cond delay="7000"/>
                            </p:stCondLst>
                            <p:childTnLst>
                              <p:par>
                                <p:cTn id="54" presetID="2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1000"/>
                                        <p:tgtEl>
                                          <p:spTgt spid="13"/>
                                        </p:tgtEl>
                                      </p:cBhvr>
                                    </p:animEffect>
                                  </p:childTnLst>
                                </p:cTn>
                              </p:par>
                            </p:childTnLst>
                          </p:cTn>
                        </p:par>
                        <p:par>
                          <p:cTn id="57" fill="hold">
                            <p:stCondLst>
                              <p:cond delay="8000"/>
                            </p:stCondLst>
                            <p:childTnLst>
                              <p:par>
                                <p:cTn id="58" presetID="22" presetClass="entr" presetSubtype="4" fill="hold" nodeType="afterEffect">
                                  <p:stCondLst>
                                    <p:cond delay="0"/>
                                  </p:stCondLst>
                                  <p:childTnLst>
                                    <p:set>
                                      <p:cBhvr>
                                        <p:cTn id="59" dur="1" fill="hold">
                                          <p:stCondLst>
                                            <p:cond delay="0"/>
                                          </p:stCondLst>
                                        </p:cTn>
                                        <p:tgtEl>
                                          <p:spTgt spid="108"/>
                                        </p:tgtEl>
                                        <p:attrNameLst>
                                          <p:attrName>style.visibility</p:attrName>
                                        </p:attrNameLst>
                                      </p:cBhvr>
                                      <p:to>
                                        <p:strVal val="visible"/>
                                      </p:to>
                                    </p:set>
                                    <p:animEffect transition="in" filter="wipe(down)">
                                      <p:cBhvr>
                                        <p:cTn id="60"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48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pic>
        <p:nvPicPr>
          <p:cNvPr id="20484" name="组合 9"/>
          <p:cNvPicPr>
            <a:picLocks noChangeArrowheads="1"/>
          </p:cNvPicPr>
          <p:nvPr/>
        </p:nvPicPr>
        <p:blipFill>
          <a:blip r:embed="rId1" cstate="print"/>
          <a:srcRect/>
          <a:stretch>
            <a:fillRect/>
          </a:stretch>
        </p:blipFill>
        <p:spPr bwMode="auto">
          <a:xfrm>
            <a:off x="354013" y="334963"/>
            <a:ext cx="414337" cy="414337"/>
          </a:xfrm>
          <a:prstGeom prst="rect">
            <a:avLst/>
          </a:prstGeom>
          <a:noFill/>
          <a:ln w="9525">
            <a:noFill/>
            <a:miter lim="800000"/>
            <a:headEnd/>
            <a:tailEnd/>
          </a:ln>
        </p:spPr>
      </p:pic>
      <p:sp>
        <p:nvSpPr>
          <p:cNvPr id="20485" name="文本框 12"/>
          <p:cNvSpPr txBox="1">
            <a:spLocks noChangeArrowheads="1"/>
          </p:cNvSpPr>
          <p:nvPr/>
        </p:nvSpPr>
        <p:spPr bwMode="auto">
          <a:xfrm>
            <a:off x="749300" y="420688"/>
            <a:ext cx="2155825" cy="369887"/>
          </a:xfrm>
          <a:prstGeom prst="rect">
            <a:avLst/>
          </a:prstGeom>
          <a:noFill/>
          <a:ln w="9525">
            <a:noFill/>
            <a:miter lim="800000"/>
          </a:ln>
        </p:spPr>
        <p:txBody>
          <a:bodyPr>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量子点发展历程</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85" name="圆角矩形 5"/>
          <p:cNvSpPr>
            <a:spLocks noChangeArrowheads="1"/>
          </p:cNvSpPr>
          <p:nvPr/>
        </p:nvSpPr>
        <p:spPr bwMode="auto">
          <a:xfrm>
            <a:off x="8897257" y="317500"/>
            <a:ext cx="2786743" cy="495300"/>
          </a:xfrm>
          <a:prstGeom prst="roundRect">
            <a:avLst>
              <a:gd name="adj" fmla="val 16667"/>
            </a:avLst>
          </a:prstGeom>
          <a:solidFill>
            <a:srgbClr val="0C86B6"/>
          </a:solidFill>
          <a:ln w="9525">
            <a:noFill/>
            <a:round/>
          </a:ln>
        </p:spPr>
        <p:txBody>
          <a:bodyPr anchor="ctr"/>
          <a:lstStyle/>
          <a:p>
            <a:pPr algn="ctr">
              <a:buFont typeface="Arial" panose="020B0604020202020204" pitchFamily="34" charset="0"/>
              <a:buNone/>
            </a:pP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量子点简介及应用领域</a:t>
            </a:r>
            <a:endParaRPr lang="zh-CN" altLang="en-US" b="1" dirty="0">
              <a:solidFill>
                <a:srgbClr val="FFFFFF"/>
              </a:solidFill>
              <a:latin typeface="微软雅黑" panose="020B0503020204020204" pitchFamily="34" charset="-122"/>
              <a:ea typeface="微软雅黑" panose="020B0503020204020204" pitchFamily="34" charset="-122"/>
            </a:endParaRPr>
          </a:p>
        </p:txBody>
      </p:sp>
      <p:pic>
        <p:nvPicPr>
          <p:cNvPr id="50177" name="Picture 1" descr="D:\My Documents\Tencent Files\2712033348\Image\C2C\`Z~CIOHVOREU$W7VD1]OX2C.png"/>
          <p:cNvPicPr>
            <a:picLocks noChangeAspect="1" noChangeArrowheads="1"/>
          </p:cNvPicPr>
          <p:nvPr/>
        </p:nvPicPr>
        <p:blipFill>
          <a:blip r:embed="rId2" cstate="print"/>
          <a:srcRect/>
          <a:stretch>
            <a:fillRect/>
          </a:stretch>
        </p:blipFill>
        <p:spPr bwMode="auto">
          <a:xfrm>
            <a:off x="1473200" y="952500"/>
            <a:ext cx="5267325" cy="2638425"/>
          </a:xfrm>
          <a:prstGeom prst="rect">
            <a:avLst/>
          </a:prstGeom>
          <a:noFill/>
          <a:ln w="9525">
            <a:noFill/>
            <a:miter lim="800000"/>
            <a:headEnd/>
            <a:tailEnd/>
          </a:ln>
        </p:spPr>
      </p:pic>
      <p:sp>
        <p:nvSpPr>
          <p:cNvPr id="50178" name="TextBox 2"/>
          <p:cNvSpPr txBox="1">
            <a:spLocks noChangeArrowheads="1"/>
          </p:cNvSpPr>
          <p:nvPr/>
        </p:nvSpPr>
        <p:spPr bwMode="auto">
          <a:xfrm>
            <a:off x="3543300" y="2025650"/>
            <a:ext cx="1816100" cy="642620"/>
          </a:xfrm>
          <a:prstGeom prst="rect">
            <a:avLst/>
          </a:prstGeom>
          <a:noFill/>
          <a:ln w="9525">
            <a:noFill/>
            <a:miter lim="800000"/>
          </a:ln>
        </p:spPr>
        <p:txBody>
          <a:bodyPr>
            <a:spAutoFit/>
          </a:bodyPr>
          <a:p>
            <a:r>
              <a:rPr lang="en-US" altLang="zh-CN"/>
              <a:t>Louis E. Brus</a:t>
            </a:r>
            <a:endParaRPr lang="en-US" altLang="zh-CN"/>
          </a:p>
          <a:p>
            <a:r>
              <a:rPr lang="zh-CN" altLang="en-US"/>
              <a:t>哥伦比亚大学</a:t>
            </a:r>
            <a:endParaRPr lang="en-US" altLang="zh-CN"/>
          </a:p>
        </p:txBody>
      </p:sp>
      <p:pic>
        <p:nvPicPr>
          <p:cNvPr id="50179" name="Picture 2" descr="D:\My Documents\Tencent Files\2712033348\Image\C2C\RNB9]S[W_QO5N8TX}AMXE5O.png"/>
          <p:cNvPicPr>
            <a:picLocks noChangeAspect="1" noChangeArrowheads="1"/>
          </p:cNvPicPr>
          <p:nvPr/>
        </p:nvPicPr>
        <p:blipFill>
          <a:blip r:embed="rId3" cstate="print"/>
          <a:srcRect/>
          <a:stretch>
            <a:fillRect/>
          </a:stretch>
        </p:blipFill>
        <p:spPr bwMode="auto">
          <a:xfrm>
            <a:off x="5114925" y="1609725"/>
            <a:ext cx="5553075" cy="3419475"/>
          </a:xfrm>
          <a:prstGeom prst="rect">
            <a:avLst/>
          </a:prstGeom>
          <a:noFill/>
          <a:ln w="9525">
            <a:noFill/>
            <a:miter lim="800000"/>
            <a:headEnd/>
            <a:tailEnd/>
          </a:ln>
        </p:spPr>
      </p:pic>
      <p:sp>
        <p:nvSpPr>
          <p:cNvPr id="50180" name="TextBox 4"/>
          <p:cNvSpPr txBox="1">
            <a:spLocks noChangeArrowheads="1"/>
          </p:cNvSpPr>
          <p:nvPr/>
        </p:nvSpPr>
        <p:spPr bwMode="auto">
          <a:xfrm>
            <a:off x="8458200" y="2347913"/>
            <a:ext cx="2209800" cy="642620"/>
          </a:xfrm>
          <a:prstGeom prst="rect">
            <a:avLst/>
          </a:prstGeom>
          <a:noFill/>
          <a:ln w="9525">
            <a:noFill/>
            <a:miter lim="800000"/>
          </a:ln>
        </p:spPr>
        <p:txBody>
          <a:bodyPr>
            <a:spAutoFit/>
          </a:bodyPr>
          <a:p>
            <a:r>
              <a:rPr lang="en-US" altLang="zh-CN"/>
              <a:t>Moungi G. Bawendi</a:t>
            </a:r>
            <a:endParaRPr lang="en-US" altLang="zh-CN"/>
          </a:p>
          <a:p>
            <a:r>
              <a:rPr lang="zh-CN" altLang="en-US"/>
              <a:t>麻省理工学院</a:t>
            </a:r>
            <a:endParaRPr lang="en-US" altLang="zh-CN"/>
          </a:p>
        </p:txBody>
      </p:sp>
      <p:pic>
        <p:nvPicPr>
          <p:cNvPr id="50181" name="Picture 1" descr="C:\Users\Administrator\AppData\Roaming\Tencent\Users\2712033348\QQ\WinTemp\RichOle\)D7~_D{$_2[N_~S}_0EA@J3.png"/>
          <p:cNvPicPr>
            <a:picLocks noChangeAspect="1" noChangeArrowheads="1"/>
          </p:cNvPicPr>
          <p:nvPr/>
        </p:nvPicPr>
        <p:blipFill>
          <a:blip r:embed="rId4" cstate="print"/>
          <a:srcRect/>
          <a:stretch>
            <a:fillRect/>
          </a:stretch>
        </p:blipFill>
        <p:spPr bwMode="auto">
          <a:xfrm>
            <a:off x="1524000" y="4230688"/>
            <a:ext cx="2416175" cy="2590800"/>
          </a:xfrm>
          <a:prstGeom prst="rect">
            <a:avLst/>
          </a:prstGeom>
          <a:noFill/>
          <a:ln w="9525">
            <a:noFill/>
            <a:miter lim="800000"/>
            <a:headEnd/>
            <a:tailEnd/>
          </a:ln>
        </p:spPr>
      </p:pic>
      <p:sp>
        <p:nvSpPr>
          <p:cNvPr id="50182" name="矩形 6"/>
          <p:cNvSpPr>
            <a:spLocks noChangeArrowheads="1"/>
          </p:cNvSpPr>
          <p:nvPr/>
        </p:nvSpPr>
        <p:spPr bwMode="auto">
          <a:xfrm>
            <a:off x="3984625" y="4970463"/>
            <a:ext cx="2240280" cy="642620"/>
          </a:xfrm>
          <a:prstGeom prst="rect">
            <a:avLst/>
          </a:prstGeom>
          <a:noFill/>
          <a:ln w="9525">
            <a:noFill/>
            <a:miter lim="800000"/>
          </a:ln>
        </p:spPr>
        <p:txBody>
          <a:bodyPr wrap="none">
            <a:spAutoFit/>
          </a:bodyPr>
          <a:p>
            <a:r>
              <a:rPr lang="en-US" altLang="zh-CN"/>
              <a:t>Paul Alivisatos</a:t>
            </a:r>
            <a:endParaRPr lang="en-US" altLang="zh-CN"/>
          </a:p>
          <a:p>
            <a:r>
              <a:rPr lang="zh-CN" altLang="en-US"/>
              <a:t>加州大学伯克利分校</a:t>
            </a:r>
            <a:endParaRPr lang="en-US" altLang="zh-CN"/>
          </a:p>
        </p:txBody>
      </p:sp>
      <p:pic>
        <p:nvPicPr>
          <p:cNvPr id="50183" name="Picture 2" descr="C:\Users\Administrator\AppData\Roaming\Tencent\Users\2712033348\QQ\WinTemp\RichOle\M9F0M5BE21H$6F)5P3EPRQ2.png"/>
          <p:cNvPicPr>
            <a:picLocks noChangeAspect="1" noChangeArrowheads="1"/>
          </p:cNvPicPr>
          <p:nvPr/>
        </p:nvPicPr>
        <p:blipFill>
          <a:blip r:embed="rId5" cstate="print"/>
          <a:srcRect/>
          <a:stretch>
            <a:fillRect/>
          </a:stretch>
        </p:blipFill>
        <p:spPr bwMode="auto">
          <a:xfrm>
            <a:off x="3940175" y="5616575"/>
            <a:ext cx="5743575" cy="104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8085" y="1232195"/>
            <a:ext cx="10987242" cy="2269852"/>
          </a:xfrm>
          <a:prstGeom prst="rect">
            <a:avLst/>
          </a:prstGeom>
        </p:spPr>
        <p:txBody>
          <a:bodyPr wrap="square">
            <a:spAutoFit/>
          </a:bodyPr>
          <a:lstStyle/>
          <a:p>
            <a:pPr>
              <a:buFont typeface="Wingdings" panose="05000000000000000000" pitchFamily="2" charset="2"/>
              <a:buChar char="Ø"/>
            </a:pPr>
            <a:r>
              <a:rPr lang="zh-CN" altLang="en-US" sz="2400" b="1" dirty="0" smtClean="0">
                <a:latin typeface="Adobe 楷体 Std R" pitchFamily="18" charset="-122"/>
                <a:ea typeface="Adobe 楷体 Std R" pitchFamily="18" charset="-122"/>
              </a:rPr>
              <a:t>国外厂家</a:t>
            </a:r>
            <a:r>
              <a:rPr lang="en-US" altLang="zh-CN" sz="2400" b="1" dirty="0" smtClean="0">
                <a:latin typeface="Adobe 楷体 Std R" pitchFamily="18" charset="-122"/>
                <a:ea typeface="Adobe 楷体 Std R" pitchFamily="18" charset="-122"/>
              </a:rPr>
              <a:t>(</a:t>
            </a:r>
            <a:r>
              <a:rPr lang="zh-CN" altLang="en-US" sz="2400" b="1" dirty="0" smtClean="0">
                <a:latin typeface="Adobe 楷体 Std R" pitchFamily="18" charset="-122"/>
                <a:ea typeface="Adobe 楷体 Std R" pitchFamily="18" charset="-122"/>
              </a:rPr>
              <a:t>美国</a:t>
            </a:r>
            <a:r>
              <a:rPr lang="en-US" altLang="zh-CN" sz="2400" b="1" dirty="0" smtClean="0">
                <a:latin typeface="Adobe 楷体 Std R" pitchFamily="18" charset="-122"/>
                <a:ea typeface="Adobe 楷体 Std R" pitchFamily="18" charset="-122"/>
              </a:rPr>
              <a:t>): </a:t>
            </a:r>
            <a:endParaRPr lang="en-US" altLang="zh-CN" sz="2400" b="1" dirty="0" smtClean="0">
              <a:latin typeface="Adobe 楷体 Std R" pitchFamily="18" charset="-122"/>
              <a:ea typeface="Adobe 楷体 Std R" pitchFamily="18" charset="-122"/>
            </a:endParaRPr>
          </a:p>
          <a:p>
            <a:pPr>
              <a:lnSpc>
                <a:spcPct val="125000"/>
              </a:lnSpc>
              <a:spcBef>
                <a:spcPts val="600"/>
              </a:spcBef>
              <a:buFont typeface="Arial" panose="020B0604020202020204" pitchFamily="34" charset="0"/>
              <a:buChar char="•"/>
            </a:pPr>
            <a:r>
              <a:rPr lang="en-US" altLang="zh-CN" b="1" dirty="0" smtClean="0">
                <a:latin typeface="Adobe 楷体 Std R" pitchFamily="18" charset="-122"/>
                <a:ea typeface="Adobe 楷体 Std R" pitchFamily="18" charset="-122"/>
              </a:rPr>
              <a:t> </a:t>
            </a:r>
            <a:r>
              <a:rPr lang="en-US" altLang="zh-CN" b="1" dirty="0" smtClean="0">
                <a:solidFill>
                  <a:srgbClr val="FF0000"/>
                </a:solidFill>
                <a:latin typeface="Adobe 楷体 Std R" pitchFamily="18" charset="-122"/>
                <a:ea typeface="Adobe 楷体 Std R" pitchFamily="18" charset="-122"/>
              </a:rPr>
              <a:t>Quantum Dots(</a:t>
            </a:r>
            <a:r>
              <a:rPr lang="zh-CN" altLang="en-US" b="1" dirty="0" smtClean="0">
                <a:solidFill>
                  <a:srgbClr val="FF0000"/>
                </a:solidFill>
                <a:latin typeface="Adobe 楷体 Std R" pitchFamily="18" charset="-122"/>
                <a:ea typeface="Adobe 楷体 Std R" pitchFamily="18" charset="-122"/>
              </a:rPr>
              <a:t>已并入</a:t>
            </a:r>
            <a:r>
              <a:rPr lang="en-US" altLang="zh-CN" b="1" dirty="0" smtClean="0">
                <a:solidFill>
                  <a:srgbClr val="FF0000"/>
                </a:solidFill>
                <a:latin typeface="Adobe 楷体 Std R" pitchFamily="18" charset="-122"/>
                <a:ea typeface="Adobe 楷体 Std R" pitchFamily="18" charset="-122"/>
              </a:rPr>
              <a:t>Molecular Probes)California, USAwww.qdots.com</a:t>
            </a:r>
            <a:r>
              <a:rPr lang="en-US" altLang="zh-CN" b="1" dirty="0" smtClean="0">
                <a:latin typeface="Adobe 楷体 Std R" pitchFamily="18" charset="-122"/>
                <a:ea typeface="Adobe 楷体 Std R" pitchFamily="18" charset="-122"/>
              </a:rPr>
              <a:t>(now www.invitrogen.com);</a:t>
            </a:r>
            <a:endParaRPr lang="en-US" altLang="zh-CN" b="1" dirty="0" smtClean="0">
              <a:latin typeface="Adobe 楷体 Std R" pitchFamily="18" charset="-122"/>
              <a:ea typeface="Adobe 楷体 Std R" pitchFamily="18" charset="-122"/>
            </a:endParaRPr>
          </a:p>
          <a:p>
            <a:pPr>
              <a:lnSpc>
                <a:spcPct val="125000"/>
              </a:lnSpc>
              <a:buFont typeface="Arial" panose="020B0604020202020204" pitchFamily="34" charset="0"/>
              <a:buChar char="•"/>
            </a:pPr>
            <a:r>
              <a:rPr lang="en-US" altLang="zh-CN" b="1" dirty="0" smtClean="0">
                <a:latin typeface="Adobe 楷体 Std R" pitchFamily="18" charset="-122"/>
                <a:ea typeface="Adobe 楷体 Std R" pitchFamily="18" charset="-122"/>
              </a:rPr>
              <a:t> </a:t>
            </a:r>
            <a:r>
              <a:rPr lang="en-US" altLang="zh-CN" b="1" dirty="0" err="1" smtClean="0">
                <a:latin typeface="Adobe 楷体 Std R" pitchFamily="18" charset="-122"/>
                <a:ea typeface="Adobe 楷体 Std R" pitchFamily="18" charset="-122"/>
              </a:rPr>
              <a:t>Nano</a:t>
            </a:r>
            <a:r>
              <a:rPr lang="en-US" altLang="zh-CN" b="1" dirty="0" smtClean="0">
                <a:latin typeface="Adobe 楷体 Std R" pitchFamily="18" charset="-122"/>
                <a:ea typeface="Adobe 楷体 Std R" pitchFamily="18" charset="-122"/>
              </a:rPr>
              <a:t> materials and </a:t>
            </a:r>
            <a:r>
              <a:rPr lang="en-US" altLang="zh-CN" b="1" dirty="0" err="1" smtClean="0">
                <a:latin typeface="Adobe 楷体 Std R" pitchFamily="18" charset="-122"/>
                <a:ea typeface="Adobe 楷体 Std R" pitchFamily="18" charset="-122"/>
              </a:rPr>
              <a:t>Nano</a:t>
            </a:r>
            <a:r>
              <a:rPr lang="en-US" altLang="zh-CN" b="1" dirty="0" smtClean="0">
                <a:latin typeface="Adobe 楷体 Std R" pitchFamily="18" charset="-122"/>
                <a:ea typeface="Adobe 楷体 Std R" pitchFamily="18" charset="-122"/>
              </a:rPr>
              <a:t> fabrication Labs Arkansas, USA www.nn-labs.com,;</a:t>
            </a:r>
            <a:endParaRPr lang="en-US" altLang="zh-CN" b="1" dirty="0" smtClean="0">
              <a:latin typeface="Adobe 楷体 Std R" pitchFamily="18" charset="-122"/>
              <a:ea typeface="Adobe 楷体 Std R" pitchFamily="18" charset="-122"/>
            </a:endParaRPr>
          </a:p>
          <a:p>
            <a:pPr>
              <a:lnSpc>
                <a:spcPct val="125000"/>
              </a:lnSpc>
              <a:buFont typeface="Arial" panose="020B0604020202020204" pitchFamily="34" charset="0"/>
              <a:buChar char="•"/>
            </a:pPr>
            <a:r>
              <a:rPr lang="en-US" altLang="zh-CN" b="1" dirty="0" smtClean="0">
                <a:latin typeface="Adobe 楷体 Std R" pitchFamily="18" charset="-122"/>
                <a:ea typeface="Adobe 楷体 Std R" pitchFamily="18" charset="-122"/>
              </a:rPr>
              <a:t> Evident Corporation New York, USAwww.evidenttech.com; Bringing Quantum Dot Products to Market;</a:t>
            </a:r>
            <a:endParaRPr lang="en-US" altLang="zh-CN" b="1" dirty="0" smtClean="0">
              <a:latin typeface="Adobe 楷体 Std R" pitchFamily="18" charset="-122"/>
              <a:ea typeface="Adobe 楷体 Std R" pitchFamily="18" charset="-122"/>
            </a:endParaRPr>
          </a:p>
          <a:p>
            <a:pPr>
              <a:lnSpc>
                <a:spcPct val="125000"/>
              </a:lnSpc>
              <a:buFont typeface="Arial" panose="020B0604020202020204" pitchFamily="34" charset="0"/>
              <a:buChar char="•"/>
            </a:pPr>
            <a:r>
              <a:rPr lang="en-US" altLang="zh-CN" b="1" dirty="0" smtClean="0">
                <a:latin typeface="Adobe 楷体 Std R" pitchFamily="18" charset="-122"/>
                <a:ea typeface="Adobe 楷体 Std R" pitchFamily="18" charset="-122"/>
              </a:rPr>
              <a:t> </a:t>
            </a:r>
            <a:r>
              <a:rPr lang="en-US" altLang="zh-CN" b="1" dirty="0" err="1" smtClean="0">
                <a:latin typeface="Adobe 楷体 Std R" pitchFamily="18" charset="-122"/>
                <a:ea typeface="Adobe 楷体 Std R" pitchFamily="18" charset="-122"/>
              </a:rPr>
              <a:t>Nanoco</a:t>
            </a:r>
            <a:r>
              <a:rPr lang="en-US" altLang="zh-CN" b="1" dirty="0" smtClean="0">
                <a:latin typeface="Adobe 楷体 Std R" pitchFamily="18" charset="-122"/>
                <a:ea typeface="Adobe 楷体 Std R" pitchFamily="18" charset="-122"/>
              </a:rPr>
              <a:t> Technologies, UK(www.nanocotechnologies.com).</a:t>
            </a:r>
            <a:endParaRPr lang="zh-CN" altLang="en-US" b="1" dirty="0">
              <a:latin typeface="Adobe 楷体 Std R" pitchFamily="18" charset="-122"/>
              <a:ea typeface="Adobe 楷体 Std R" pitchFamily="18" charset="-122"/>
            </a:endParaRPr>
          </a:p>
        </p:txBody>
      </p:sp>
      <p:sp>
        <p:nvSpPr>
          <p:cNvPr id="5" name="矩形 4"/>
          <p:cNvSpPr/>
          <p:nvPr/>
        </p:nvSpPr>
        <p:spPr>
          <a:xfrm>
            <a:off x="691895" y="4221791"/>
            <a:ext cx="10869690" cy="2362200"/>
          </a:xfrm>
          <a:prstGeom prst="rect">
            <a:avLst/>
          </a:prstGeom>
        </p:spPr>
        <p:txBody>
          <a:bodyPr wrap="square">
            <a:spAutoFit/>
          </a:bodyPr>
          <a:lstStyle/>
          <a:p>
            <a:pPr>
              <a:lnSpc>
                <a:spcPct val="125000"/>
              </a:lnSpc>
              <a:buFont typeface="Arial" panose="020B0604020202020204" pitchFamily="34" charset="0"/>
              <a:buChar char="•"/>
            </a:pPr>
            <a:r>
              <a:rPr lang="zh-CN" altLang="en-US" b="1" dirty="0" smtClean="0">
                <a:solidFill>
                  <a:srgbClr val="FF0000"/>
                </a:solidFill>
                <a:latin typeface="Adobe 楷体 Std R" pitchFamily="18" charset="-122"/>
                <a:ea typeface="Adobe 楷体 Std R" pitchFamily="18" charset="-122"/>
              </a:rPr>
              <a:t> 武汉珈源量子点技术开发公司</a:t>
            </a:r>
            <a:r>
              <a:rPr lang="en-US" altLang="zh-CN" b="1" dirty="0" smtClean="0">
                <a:latin typeface="Adobe 楷体 Std R" pitchFamily="18" charset="-122"/>
                <a:ea typeface="Adobe 楷体 Std R" pitchFamily="18" charset="-122"/>
              </a:rPr>
              <a:t>(www.chinaqds.com);</a:t>
            </a:r>
            <a:endParaRPr lang="en-US" altLang="zh-CN" b="1" dirty="0" smtClean="0">
              <a:latin typeface="Adobe 楷体 Std R" pitchFamily="18" charset="-122"/>
              <a:ea typeface="Adobe 楷体 Std R" pitchFamily="18" charset="-122"/>
            </a:endParaRPr>
          </a:p>
          <a:p>
            <a:pPr>
              <a:lnSpc>
                <a:spcPct val="125000"/>
              </a:lnSpc>
              <a:buFont typeface="Arial" panose="020B0604020202020204" pitchFamily="34" charset="0"/>
              <a:buChar char="•"/>
            </a:pPr>
            <a:r>
              <a:rPr lang="en-US" altLang="zh-CN" b="1" dirty="0" smtClean="0">
                <a:latin typeface="Adobe 楷体 Std R" pitchFamily="18" charset="-122"/>
                <a:ea typeface="Adobe 楷体 Std R" pitchFamily="18" charset="-122"/>
              </a:rPr>
              <a:t> </a:t>
            </a:r>
            <a:r>
              <a:rPr lang="zh-CN" altLang="en-US" b="1" dirty="0" smtClean="0">
                <a:solidFill>
                  <a:srgbClr val="FF0000"/>
                </a:solidFill>
                <a:latin typeface="Adobe 楷体 Std R" pitchFamily="18" charset="-122"/>
                <a:ea typeface="Adobe 楷体 Std R" pitchFamily="18" charset="-122"/>
              </a:rPr>
              <a:t>深圳市金准生物医学工程有限公司</a:t>
            </a:r>
            <a:r>
              <a:rPr lang="zh-CN" altLang="en-US" b="1" dirty="0" smtClean="0">
                <a:latin typeface="Adobe 楷体 Std R" pitchFamily="18" charset="-122"/>
                <a:ea typeface="Adobe 楷体 Std R" pitchFamily="18" charset="-122"/>
              </a:rPr>
              <a:t>（http://www.king-focus.com/）</a:t>
            </a:r>
            <a:endParaRPr lang="zh-CN" altLang="en-US" b="1" dirty="0" smtClean="0">
              <a:latin typeface="Adobe 楷体 Std R" pitchFamily="18" charset="-122"/>
              <a:ea typeface="Adobe 楷体 Std R" pitchFamily="18" charset="-122"/>
            </a:endParaRPr>
          </a:p>
          <a:p>
            <a:pPr>
              <a:lnSpc>
                <a:spcPct val="125000"/>
              </a:lnSpc>
              <a:buFont typeface="Arial" panose="020B0604020202020204" pitchFamily="34" charset="0"/>
              <a:buChar char="•"/>
            </a:pPr>
            <a:r>
              <a:rPr lang="zh-CN" altLang="en-US" b="1" dirty="0" smtClean="0">
                <a:latin typeface="Adobe 楷体 Std R" pitchFamily="18" charset="-122"/>
                <a:ea typeface="Adobe 楷体 Std R" pitchFamily="18" charset="-122"/>
              </a:rPr>
              <a:t> 广州明美科技有限公司</a:t>
            </a:r>
            <a:r>
              <a:rPr lang="en-US" altLang="zh-CN" b="1" dirty="0" smtClean="0">
                <a:latin typeface="Adobe 楷体 Std R" pitchFamily="18" charset="-122"/>
                <a:ea typeface="Adobe 楷体 Std R" pitchFamily="18" charset="-122"/>
              </a:rPr>
              <a:t>(www.mshot.com.cn);</a:t>
            </a:r>
            <a:endParaRPr lang="en-US" altLang="zh-CN" b="1" dirty="0" smtClean="0">
              <a:latin typeface="Adobe 楷体 Std R" pitchFamily="18" charset="-122"/>
              <a:ea typeface="Adobe 楷体 Std R" pitchFamily="18" charset="-122"/>
            </a:endParaRPr>
          </a:p>
          <a:p>
            <a:pPr>
              <a:lnSpc>
                <a:spcPct val="125000"/>
              </a:lnSpc>
              <a:buFont typeface="Arial" panose="020B0604020202020204" pitchFamily="34" charset="0"/>
              <a:buChar char="•"/>
            </a:pPr>
            <a:r>
              <a:rPr lang="zh-CN" altLang="en-US" b="1" dirty="0" smtClean="0">
                <a:latin typeface="Adobe 楷体 Std R" pitchFamily="18" charset="-122"/>
                <a:ea typeface="Adobe 楷体 Std R" pitchFamily="18" charset="-122"/>
              </a:rPr>
              <a:t> 星</a:t>
            </a:r>
            <a:r>
              <a:rPr lang="zh-CN" altLang="en-US" b="1" dirty="0">
                <a:latin typeface="Adobe 楷体 Std R" pitchFamily="18" charset="-122"/>
                <a:ea typeface="Adobe 楷体 Std R" pitchFamily="18" charset="-122"/>
              </a:rPr>
              <a:t>紫</a:t>
            </a:r>
            <a:r>
              <a:rPr lang="en-US" altLang="zh-CN" b="1" dirty="0">
                <a:latin typeface="Adobe 楷体 Std R" pitchFamily="18" charset="-122"/>
                <a:ea typeface="Adobe 楷体 Std R" pitchFamily="18" charset="-122"/>
              </a:rPr>
              <a:t>(</a:t>
            </a:r>
            <a:r>
              <a:rPr lang="zh-CN" altLang="en-US" b="1" dirty="0">
                <a:latin typeface="Adobe 楷体 Std R" pitchFamily="18" charset="-122"/>
                <a:ea typeface="Adobe 楷体 Std R" pitchFamily="18" charset="-122"/>
              </a:rPr>
              <a:t>上海）新材料技术开发</a:t>
            </a:r>
            <a:r>
              <a:rPr lang="zh-CN" altLang="en-US" b="1" dirty="0" smtClean="0">
                <a:latin typeface="Adobe 楷体 Std R" pitchFamily="18" charset="-122"/>
                <a:ea typeface="Adobe 楷体 Std R" pitchFamily="18" charset="-122"/>
              </a:rPr>
              <a:t>有限公司</a:t>
            </a:r>
            <a:r>
              <a:rPr lang="en-US" altLang="zh-CN" b="1" dirty="0" smtClean="0">
                <a:latin typeface="Adobe 楷体 Std R" pitchFamily="18" charset="-122"/>
                <a:ea typeface="Adobe 楷体 Std R" pitchFamily="18" charset="-122"/>
              </a:rPr>
              <a:t>……</a:t>
            </a:r>
            <a:endParaRPr lang="en-US" altLang="zh-CN" b="1" dirty="0" smtClean="0">
              <a:latin typeface="Adobe 楷体 Std R" pitchFamily="18" charset="-122"/>
              <a:ea typeface="Adobe 楷体 Std R" pitchFamily="18" charset="-122"/>
            </a:endParaRPr>
          </a:p>
          <a:p>
            <a:pPr>
              <a:spcBef>
                <a:spcPts val="600"/>
              </a:spcBef>
            </a:pPr>
            <a:r>
              <a:rPr lang="zh-CN" altLang="en-US" b="1" dirty="0" smtClean="0">
                <a:latin typeface="Adobe 楷体 Std R" pitchFamily="18" charset="-122"/>
                <a:ea typeface="Adobe 楷体 Std R" pitchFamily="18" charset="-122"/>
              </a:rPr>
              <a:t>        产品包括油溶性</a:t>
            </a:r>
            <a:r>
              <a:rPr lang="en-US" altLang="zh-CN" b="1" dirty="0" err="1" smtClean="0">
                <a:latin typeface="Adobe 楷体 Std R" pitchFamily="18" charset="-122"/>
                <a:ea typeface="Adobe 楷体 Std R" pitchFamily="18" charset="-122"/>
              </a:rPr>
              <a:t>CdSe</a:t>
            </a:r>
            <a:r>
              <a:rPr lang="en-US" altLang="zh-CN" b="1" dirty="0" smtClean="0">
                <a:latin typeface="Adobe 楷体 Std R" pitchFamily="18" charset="-122"/>
                <a:ea typeface="Adobe 楷体 Std R" pitchFamily="18" charset="-122"/>
              </a:rPr>
              <a:t>/</a:t>
            </a:r>
            <a:r>
              <a:rPr lang="en-US" altLang="zh-CN" b="1" dirty="0" err="1" smtClean="0">
                <a:latin typeface="Adobe 楷体 Std R" pitchFamily="18" charset="-122"/>
                <a:ea typeface="Adobe 楷体 Std R" pitchFamily="18" charset="-122"/>
              </a:rPr>
              <a:t>ZnS</a:t>
            </a:r>
            <a:r>
              <a:rPr lang="zh-CN" altLang="en-US" b="1" dirty="0" smtClean="0">
                <a:latin typeface="Adobe 楷体 Std R" pitchFamily="18" charset="-122"/>
                <a:ea typeface="Adobe 楷体 Std R" pitchFamily="18" charset="-122"/>
              </a:rPr>
              <a:t>量子点、带羧基功能团的水溶性量子点、量子点标记链霉亲和素、量子点标记一抗、二抗、</a:t>
            </a:r>
            <a:r>
              <a:rPr lang="en-US" altLang="zh-CN" b="1" dirty="0" smtClean="0">
                <a:latin typeface="Adobe 楷体 Std R" pitchFamily="18" charset="-122"/>
                <a:ea typeface="Adobe 楷体 Std R" pitchFamily="18" charset="-122"/>
              </a:rPr>
              <a:t>DNA</a:t>
            </a:r>
            <a:r>
              <a:rPr lang="zh-CN" altLang="en-US" b="1" dirty="0" smtClean="0">
                <a:latin typeface="Adobe 楷体 Std R" pitchFamily="18" charset="-122"/>
                <a:ea typeface="Adobe 楷体 Std R" pitchFamily="18" charset="-122"/>
              </a:rPr>
              <a:t>探针等</a:t>
            </a:r>
            <a:r>
              <a:rPr lang="en-US" altLang="zh-CN" b="1" dirty="0" smtClean="0">
                <a:latin typeface="Adobe 楷体 Std R" pitchFamily="18" charset="-122"/>
                <a:ea typeface="Adobe 楷体 Std R" pitchFamily="18" charset="-122"/>
              </a:rPr>
              <a:t>;</a:t>
            </a:r>
            <a:r>
              <a:rPr lang="zh-CN" altLang="en-US" b="1" dirty="0" smtClean="0">
                <a:latin typeface="Adobe 楷体 Std R" pitchFamily="18" charset="-122"/>
                <a:ea typeface="Adobe 楷体 Std R" pitchFamily="18" charset="-122"/>
              </a:rPr>
              <a:t>具体规格有</a:t>
            </a:r>
            <a:r>
              <a:rPr lang="en-US" altLang="zh-CN" b="1" dirty="0" smtClean="0">
                <a:latin typeface="Adobe 楷体 Std R" pitchFamily="18" charset="-122"/>
                <a:ea typeface="Adobe 楷体 Std R" pitchFamily="18" charset="-122"/>
              </a:rPr>
              <a:t>100</a:t>
            </a:r>
            <a:r>
              <a:rPr lang="el-GR" altLang="zh-CN" b="1" dirty="0" smtClean="0">
                <a:latin typeface="华文楷体" panose="02010600040101010101" pitchFamily="2" charset="-122"/>
                <a:ea typeface="Adobe 楷体 Std R" pitchFamily="18" charset="-122"/>
              </a:rPr>
              <a:t>μ</a:t>
            </a:r>
            <a:r>
              <a:rPr lang="en-US" altLang="zh-CN" b="1" dirty="0" smtClean="0">
                <a:latin typeface="Adobe 楷体 Std R" pitchFamily="18" charset="-122"/>
                <a:ea typeface="Adobe 楷体 Std R" pitchFamily="18" charset="-122"/>
              </a:rPr>
              <a:t>L</a:t>
            </a:r>
            <a:r>
              <a:rPr lang="zh-CN" altLang="en-US" b="1" dirty="0" smtClean="0">
                <a:latin typeface="Adobe 楷体 Std R" pitchFamily="18" charset="-122"/>
                <a:ea typeface="Adobe 楷体 Std R" pitchFamily="18" charset="-122"/>
              </a:rPr>
              <a:t>、</a:t>
            </a:r>
            <a:r>
              <a:rPr lang="en-US" altLang="zh-CN" b="1" dirty="0" smtClean="0">
                <a:latin typeface="Adobe 楷体 Std R" pitchFamily="18" charset="-122"/>
                <a:ea typeface="Adobe 楷体 Std R" pitchFamily="18" charset="-122"/>
              </a:rPr>
              <a:t>200</a:t>
            </a:r>
            <a:r>
              <a:rPr lang="el-GR" altLang="zh-CN" b="1" dirty="0" smtClean="0">
                <a:latin typeface="华文楷体" panose="02010600040101010101" pitchFamily="2" charset="-122"/>
                <a:ea typeface="Adobe 楷体 Std R" pitchFamily="18" charset="-122"/>
              </a:rPr>
              <a:t>μ</a:t>
            </a:r>
            <a:r>
              <a:rPr lang="en-US" altLang="zh-CN" b="1" dirty="0" smtClean="0">
                <a:latin typeface="Adobe 楷体 Std R" pitchFamily="18" charset="-122"/>
                <a:ea typeface="Adobe 楷体 Std R" pitchFamily="18" charset="-122"/>
              </a:rPr>
              <a:t>L</a:t>
            </a:r>
            <a:r>
              <a:rPr lang="zh-CN" altLang="en-US" b="1" dirty="0" smtClean="0">
                <a:latin typeface="Adobe 楷体 Std R" pitchFamily="18" charset="-122"/>
                <a:ea typeface="Adobe 楷体 Std R" pitchFamily="18" charset="-122"/>
              </a:rPr>
              <a:t>、</a:t>
            </a:r>
            <a:r>
              <a:rPr lang="en-US" altLang="zh-CN" b="1" dirty="0" smtClean="0">
                <a:latin typeface="Adobe 楷体 Std R" pitchFamily="18" charset="-122"/>
                <a:ea typeface="Adobe 楷体 Std R" pitchFamily="18" charset="-122"/>
              </a:rPr>
              <a:t>500</a:t>
            </a:r>
            <a:r>
              <a:rPr lang="el-GR" altLang="zh-CN" b="1" dirty="0" smtClean="0">
                <a:latin typeface="华文楷体" panose="02010600040101010101" pitchFamily="2" charset="-122"/>
                <a:ea typeface="Adobe 楷体 Std R" pitchFamily="18" charset="-122"/>
              </a:rPr>
              <a:t>μ</a:t>
            </a:r>
            <a:r>
              <a:rPr lang="en-US" altLang="zh-CN" b="1" dirty="0" smtClean="0">
                <a:latin typeface="Adobe 楷体 Std R" pitchFamily="18" charset="-122"/>
                <a:ea typeface="Adobe 楷体 Std R" pitchFamily="18" charset="-122"/>
              </a:rPr>
              <a:t>L</a:t>
            </a:r>
            <a:r>
              <a:rPr lang="zh-CN" altLang="en-US" b="1" dirty="0" smtClean="0">
                <a:latin typeface="Adobe 楷体 Std R" pitchFamily="18" charset="-122"/>
                <a:ea typeface="Adobe 楷体 Std R" pitchFamily="18" charset="-122"/>
              </a:rPr>
              <a:t>三种规格，并可根据需要提供量子点与特定蛋白的偶联物。</a:t>
            </a:r>
            <a:endParaRPr lang="zh-CN" altLang="en-US" b="1" dirty="0">
              <a:latin typeface="Adobe 楷体 Std R" pitchFamily="18" charset="-122"/>
              <a:ea typeface="Adobe 楷体 Std R" pitchFamily="18" charset="-122"/>
            </a:endParaRPr>
          </a:p>
        </p:txBody>
      </p:sp>
      <p:pic>
        <p:nvPicPr>
          <p:cNvPr id="7" name="Picture 2"/>
          <p:cNvPicPr>
            <a:picLocks noChangeAspect="1" noChangeArrowheads="1"/>
          </p:cNvPicPr>
          <p:nvPr/>
        </p:nvPicPr>
        <p:blipFill>
          <a:blip r:embed="rId1" cstate="print"/>
          <a:srcRect/>
          <a:stretch>
            <a:fillRect/>
          </a:stretch>
        </p:blipFill>
        <p:spPr bwMode="auto">
          <a:xfrm>
            <a:off x="6953256" y="1"/>
            <a:ext cx="5238744" cy="926483"/>
          </a:xfrm>
          <a:prstGeom prst="rect">
            <a:avLst/>
          </a:prstGeom>
          <a:noFill/>
          <a:ln w="9525">
            <a:noFill/>
            <a:miter lim="800000"/>
            <a:headEnd/>
            <a:tailEnd/>
          </a:ln>
          <a:effectLst/>
        </p:spPr>
      </p:pic>
      <p:sp>
        <p:nvSpPr>
          <p:cNvPr id="8" name="矩形 7"/>
          <p:cNvSpPr/>
          <p:nvPr/>
        </p:nvSpPr>
        <p:spPr>
          <a:xfrm>
            <a:off x="654631" y="478625"/>
            <a:ext cx="4191029" cy="523220"/>
          </a:xfrm>
          <a:prstGeom prst="rect">
            <a:avLst/>
          </a:prstGeom>
        </p:spPr>
        <p:txBody>
          <a:bodyPr wrap="square">
            <a:spAutoFit/>
          </a:bodyPr>
          <a:lstStyle/>
          <a:p>
            <a:r>
              <a:rPr lang="zh-CN" altLang="en-US" sz="2800" b="1" dirty="0" smtClean="0">
                <a:latin typeface="Adobe 楷体 Std R" pitchFamily="18" charset="-122"/>
                <a:ea typeface="Adobe 楷体 Std R" pitchFamily="18" charset="-122"/>
              </a:rPr>
              <a:t>量子点产业</a:t>
            </a:r>
            <a:endParaRPr lang="en-US" altLang="zh-CN" sz="2800" b="1" dirty="0" smtClean="0">
              <a:latin typeface="Adobe 楷体 Std R" pitchFamily="18" charset="-122"/>
              <a:ea typeface="Adobe 楷体 Std R" pitchFamily="18" charset="-122"/>
            </a:endParaRPr>
          </a:p>
        </p:txBody>
      </p:sp>
      <p:sp>
        <p:nvSpPr>
          <p:cNvPr id="9" name="矩形 8"/>
          <p:cNvSpPr/>
          <p:nvPr/>
        </p:nvSpPr>
        <p:spPr>
          <a:xfrm>
            <a:off x="691896" y="3721724"/>
            <a:ext cx="2103461" cy="461665"/>
          </a:xfrm>
          <a:prstGeom prst="rect">
            <a:avLst/>
          </a:prstGeom>
        </p:spPr>
        <p:txBody>
          <a:bodyPr wrap="none">
            <a:spAutoFit/>
          </a:bodyPr>
          <a:lstStyle/>
          <a:p>
            <a:pPr>
              <a:buFont typeface="Wingdings" panose="05000000000000000000" pitchFamily="2" charset="2"/>
              <a:buChar char="Ø"/>
            </a:pPr>
            <a:r>
              <a:rPr lang="zh-CN" altLang="en-US" sz="2400" b="1" dirty="0" smtClean="0">
                <a:latin typeface="Adobe 楷体 Std R" pitchFamily="18" charset="-122"/>
                <a:ea typeface="Adobe 楷体 Std R" pitchFamily="18" charset="-122"/>
              </a:rPr>
              <a:t>国内厂家：</a:t>
            </a:r>
            <a:r>
              <a:rPr lang="en-US" altLang="zh-CN" sz="2400" b="1" dirty="0" smtClean="0">
                <a:latin typeface="Adobe 楷体 Std R" pitchFamily="18" charset="-122"/>
                <a:ea typeface="Adobe 楷体 Std R" pitchFamily="18" charset="-122"/>
              </a:rPr>
              <a:t> </a:t>
            </a:r>
            <a:endParaRPr lang="en-US" altLang="zh-CN" sz="2400" b="1" dirty="0" smtClean="0">
              <a:latin typeface="Adobe 楷体 Std R" pitchFamily="18" charset="-122"/>
              <a:ea typeface="Adobe 楷体 Std R" pitchFamily="18"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269FD3"/>
        </a:solidFill>
        <a:effectLst/>
      </p:bgPr>
    </p:bg>
    <p:spTree>
      <p:nvGrpSpPr>
        <p:cNvPr id="1" name=""/>
        <p:cNvGrpSpPr/>
        <p:nvPr/>
      </p:nvGrpSpPr>
      <p:grpSpPr>
        <a:xfrm>
          <a:off x="0" y="0"/>
          <a:ext cx="0" cy="0"/>
          <a:chOff x="0" y="0"/>
          <a:chExt cx="0" cy="0"/>
        </a:xfrm>
      </p:grpSpPr>
      <p:pic>
        <p:nvPicPr>
          <p:cNvPr id="17" name="图片 16" descr="compic1398667208876_1936778.jpg"/>
          <p:cNvPicPr>
            <a:picLocks noChangeAspect="1"/>
          </p:cNvPicPr>
          <p:nvPr/>
        </p:nvPicPr>
        <p:blipFill>
          <a:blip r:embed="rId1" cstate="print">
            <a:lum/>
          </a:blip>
          <a:stretch>
            <a:fillRect/>
          </a:stretch>
        </p:blipFill>
        <p:spPr>
          <a:xfrm rot="2700000">
            <a:off x="956945" y="2102485"/>
            <a:ext cx="2820035" cy="2653030"/>
          </a:xfrm>
          <a:prstGeom prst="roundRect">
            <a:avLst/>
          </a:prstGeom>
        </p:spPr>
      </p:pic>
      <p:sp>
        <p:nvSpPr>
          <p:cNvPr id="22535" name="任意多边形 16"/>
          <p:cNvSpPr/>
          <p:nvPr/>
        </p:nvSpPr>
        <p:spPr bwMode="auto">
          <a:xfrm rot="2700000">
            <a:off x="11451432" y="2504281"/>
            <a:ext cx="1320800" cy="1344613"/>
          </a:xfrm>
          <a:custGeom>
            <a:avLst/>
            <a:gdLst>
              <a:gd name="T0" fmla="*/ 65283 w 1321998"/>
              <a:gd name="T1" fmla="*/ 30299 h 1344377"/>
              <a:gd name="T2" fmla="*/ 110029 w 1321998"/>
              <a:gd name="T3" fmla="*/ 0 h 1344377"/>
              <a:gd name="T4" fmla="*/ 1317212 w 1321998"/>
              <a:gd name="T5" fmla="*/ 1212421 h 1344377"/>
              <a:gd name="T6" fmla="*/ 1272009 w 1321998"/>
              <a:gd name="T7" fmla="*/ 1279757 h 1344377"/>
              <a:gd name="T8" fmla="*/ 1114403 w 1321998"/>
              <a:gd name="T9" fmla="*/ 1345321 h 1344377"/>
              <a:gd name="T10" fmla="*/ 222886 w 1321998"/>
              <a:gd name="T11" fmla="*/ 1345321 h 1344377"/>
              <a:gd name="T12" fmla="*/ 0 w 1321998"/>
              <a:gd name="T13" fmla="*/ 1121469 h 1344377"/>
              <a:gd name="T14" fmla="*/ 0 w 1321998"/>
              <a:gd name="T15" fmla="*/ 188588 h 1344377"/>
              <a:gd name="T16" fmla="*/ 65283 w 1321998"/>
              <a:gd name="T17" fmla="*/ 30299 h 13443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1998" h="1344377">
                <a:moveTo>
                  <a:pt x="65519" y="30279"/>
                </a:moveTo>
                <a:lnTo>
                  <a:pt x="110429" y="0"/>
                </a:lnTo>
                <a:lnTo>
                  <a:pt x="1321998" y="1211569"/>
                </a:lnTo>
                <a:lnTo>
                  <a:pt x="1276631" y="1278858"/>
                </a:lnTo>
                <a:cubicBezTo>
                  <a:pt x="1236149" y="1319339"/>
                  <a:pt x="1180225" y="1344377"/>
                  <a:pt x="1118453" y="1344377"/>
                </a:cubicBezTo>
                <a:lnTo>
                  <a:pt x="223696" y="1344377"/>
                </a:lnTo>
                <a:cubicBezTo>
                  <a:pt x="100152" y="1344377"/>
                  <a:pt x="0" y="1244225"/>
                  <a:pt x="0" y="1120681"/>
                </a:cubicBezTo>
                <a:lnTo>
                  <a:pt x="0" y="188456"/>
                </a:lnTo>
                <a:cubicBezTo>
                  <a:pt x="0" y="126684"/>
                  <a:pt x="25038" y="70760"/>
                  <a:pt x="65519" y="30279"/>
                </a:cubicBezTo>
                <a:close/>
              </a:path>
            </a:pathLst>
          </a:custGeom>
          <a:solidFill>
            <a:srgbClr val="4CC6EB"/>
          </a:solidFill>
          <a:ln w="9525">
            <a:noFill/>
            <a:round/>
          </a:ln>
        </p:spPr>
        <p:txBody>
          <a:bodyPr anchor="ctr"/>
          <a:lstStyle/>
          <a:p>
            <a:endParaRPr lang="zh-CN" altLang="en-US"/>
          </a:p>
        </p:txBody>
      </p:sp>
      <p:sp>
        <p:nvSpPr>
          <p:cNvPr id="22536" name="任意多边形 17"/>
          <p:cNvSpPr/>
          <p:nvPr/>
        </p:nvSpPr>
        <p:spPr bwMode="auto">
          <a:xfrm rot="2700000">
            <a:off x="11906251" y="4291012"/>
            <a:ext cx="582612" cy="582613"/>
          </a:xfrm>
          <a:custGeom>
            <a:avLst/>
            <a:gdLst>
              <a:gd name="T0" fmla="*/ 0 w 582474"/>
              <a:gd name="T1" fmla="*/ 0 h 582474"/>
              <a:gd name="T2" fmla="*/ 583026 w 582474"/>
              <a:gd name="T3" fmla="*/ 583030 h 582474"/>
              <a:gd name="T4" fmla="*/ 133959 w 582474"/>
              <a:gd name="T5" fmla="*/ 583030 h 582474"/>
              <a:gd name="T6" fmla="*/ 0 w 582474"/>
              <a:gd name="T7" fmla="*/ 449071 h 582474"/>
              <a:gd name="T8" fmla="*/ 0 w 582474"/>
              <a:gd name="T9" fmla="*/ 0 h 582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474" h="582474">
                <a:moveTo>
                  <a:pt x="0" y="0"/>
                </a:moveTo>
                <a:lnTo>
                  <a:pt x="582474" y="582474"/>
                </a:lnTo>
                <a:lnTo>
                  <a:pt x="133831" y="582474"/>
                </a:lnTo>
                <a:cubicBezTo>
                  <a:pt x="59918" y="582474"/>
                  <a:pt x="0" y="522556"/>
                  <a:pt x="0" y="448643"/>
                </a:cubicBezTo>
                <a:lnTo>
                  <a:pt x="0" y="0"/>
                </a:lnTo>
                <a:close/>
              </a:path>
            </a:pathLst>
          </a:custGeom>
          <a:solidFill>
            <a:schemeClr val="bg1"/>
          </a:solidFill>
          <a:ln w="9525">
            <a:noFill/>
            <a:round/>
          </a:ln>
        </p:spPr>
        <p:txBody>
          <a:bodyPr anchor="ctr"/>
          <a:lstStyle/>
          <a:p>
            <a:endParaRPr lang="zh-CN" altLang="en-US"/>
          </a:p>
        </p:txBody>
      </p:sp>
      <p:sp>
        <p:nvSpPr>
          <p:cNvPr id="22541" name="文本框 22"/>
          <p:cNvSpPr txBox="1">
            <a:spLocks noChangeArrowheads="1"/>
          </p:cNvSpPr>
          <p:nvPr/>
        </p:nvSpPr>
        <p:spPr bwMode="auto">
          <a:xfrm>
            <a:off x="4268470" y="1761490"/>
            <a:ext cx="6925310" cy="3505200"/>
          </a:xfrm>
          <a:prstGeom prst="rect">
            <a:avLst/>
          </a:prstGeom>
          <a:noFill/>
          <a:ln w="9525">
            <a:noFill/>
            <a:miter lim="800000"/>
          </a:ln>
        </p:spPr>
        <p:txBody>
          <a:bodyPr wrap="square">
            <a:spAutoFit/>
          </a:bodyPr>
          <a:lstStyle/>
          <a:p>
            <a:pPr algn="just">
              <a:lnSpc>
                <a:spcPct val="140000"/>
              </a:lnSpc>
              <a:buFont typeface="Arial" panose="020B0604020202020204" pitchFamily="34" charset="0"/>
              <a:buNone/>
            </a:pPr>
            <a:r>
              <a:rPr lang="zh-CN" altLang="en-US" sz="2000" b="1" dirty="0" smtClean="0">
                <a:solidFill>
                  <a:srgbClr val="FFFFFF"/>
                </a:solidFill>
                <a:latin typeface="微软雅黑" panose="020B0503020204020204" pitchFamily="34" charset="-122"/>
                <a:ea typeface="微软雅黑" panose="020B0503020204020204" pitchFamily="34" charset="-122"/>
              </a:rPr>
              <a:t>量</a:t>
            </a:r>
            <a:r>
              <a:rPr lang="zh-CN" altLang="en-US" sz="2000" b="1" dirty="0">
                <a:solidFill>
                  <a:srgbClr val="FFFFFF"/>
                </a:solidFill>
                <a:latin typeface="微软雅黑" panose="020B0503020204020204" pitchFamily="34" charset="-122"/>
                <a:ea typeface="微软雅黑" panose="020B0503020204020204" pitchFamily="34" charset="-122"/>
              </a:rPr>
              <a:t>子点独特的性质基于它自身</a:t>
            </a:r>
            <a:r>
              <a:rPr lang="zh-CN" altLang="en-US" sz="2000" b="1" dirty="0" smtClean="0">
                <a:solidFill>
                  <a:srgbClr val="FFFFFF"/>
                </a:solidFill>
                <a:latin typeface="微软雅黑" panose="020B0503020204020204" pitchFamily="34" charset="-122"/>
                <a:ea typeface="微软雅黑" panose="020B0503020204020204" pitchFamily="34" charset="-122"/>
              </a:rPr>
              <a:t>的</a:t>
            </a:r>
            <a:r>
              <a:rPr lang="zh-CN" altLang="en-US" sz="2000" b="1" dirty="0" smtClean="0">
                <a:solidFill>
                  <a:schemeClr val="bg1"/>
                </a:solidFill>
                <a:latin typeface="微软雅黑" panose="020B0503020204020204" pitchFamily="34" charset="-122"/>
                <a:ea typeface="微软雅黑" panose="020B0503020204020204" pitchFamily="34" charset="-122"/>
              </a:rPr>
              <a:t>量子效应</a:t>
            </a:r>
            <a:r>
              <a:rPr lang="zh-CN" altLang="en-US" sz="2000" b="1" dirty="0" smtClean="0">
                <a:solidFill>
                  <a:srgbClr val="FFFFFF"/>
                </a:solidFill>
                <a:latin typeface="微软雅黑" panose="020B0503020204020204" pitchFamily="34" charset="-122"/>
                <a:ea typeface="微软雅黑" panose="020B0503020204020204" pitchFamily="34" charset="-122"/>
              </a:rPr>
              <a:t>，</a:t>
            </a:r>
            <a:r>
              <a:rPr lang="zh-CN" altLang="en-US" sz="2000" b="1" dirty="0">
                <a:solidFill>
                  <a:srgbClr val="FFFFFF"/>
                </a:solidFill>
                <a:latin typeface="微软雅黑" panose="020B0503020204020204" pitchFamily="34" charset="-122"/>
                <a:ea typeface="微软雅黑" panose="020B0503020204020204" pitchFamily="34" charset="-122"/>
              </a:rPr>
              <a:t>当颗粒尺寸进入纳米量级时，</a:t>
            </a:r>
            <a:r>
              <a:rPr lang="zh-CN" altLang="en-US" sz="2000" b="1" dirty="0" smtClean="0">
                <a:solidFill>
                  <a:srgbClr val="FFFF00"/>
                </a:solidFill>
                <a:latin typeface="微软雅黑" panose="020B0503020204020204" pitchFamily="34" charset="-122"/>
                <a:ea typeface="微软雅黑" panose="020B0503020204020204" pitchFamily="34" charset="-122"/>
              </a:rPr>
              <a:t>尺寸限域将引起尺寸效应、量子限域效应、宏观量子隧道效应和表面效应</a:t>
            </a:r>
            <a:r>
              <a:rPr lang="zh-CN" altLang="en-US" sz="2000" b="1" dirty="0" smtClean="0">
                <a:solidFill>
                  <a:srgbClr val="FFFFFF"/>
                </a:solidFill>
                <a:latin typeface="微软雅黑" panose="020B0503020204020204" pitchFamily="34" charset="-122"/>
                <a:ea typeface="微软雅黑" panose="020B0503020204020204" pitchFamily="34" charset="-122"/>
              </a:rPr>
              <a:t>，</a:t>
            </a:r>
            <a:r>
              <a:rPr lang="zh-CN" altLang="en-US" sz="2000" b="1" dirty="0">
                <a:solidFill>
                  <a:srgbClr val="FFFFFF"/>
                </a:solidFill>
                <a:latin typeface="微软雅黑" panose="020B0503020204020204" pitchFamily="34" charset="-122"/>
                <a:ea typeface="微软雅黑" panose="020B0503020204020204" pitchFamily="34" charset="-122"/>
              </a:rPr>
              <a:t>从而派生出纳米体系具有常观体系和微观体系不同的低维物性，</a:t>
            </a:r>
            <a:r>
              <a:rPr lang="zh-CN" altLang="en-US" sz="2000" b="1" dirty="0">
                <a:solidFill>
                  <a:srgbClr val="0000CC"/>
                </a:solidFill>
                <a:latin typeface="微软雅黑" panose="020B0503020204020204" pitchFamily="34" charset="-122"/>
                <a:ea typeface="微软雅黑" panose="020B0503020204020204" pitchFamily="34" charset="-122"/>
              </a:rPr>
              <a:t>展现出许多不同于宏观</a:t>
            </a:r>
            <a:r>
              <a:rPr lang="zh-CN" altLang="en-US" sz="2000" b="1" dirty="0" smtClean="0">
                <a:solidFill>
                  <a:srgbClr val="0000CC"/>
                </a:solidFill>
                <a:latin typeface="微软雅黑" panose="020B0503020204020204" pitchFamily="34" charset="-122"/>
                <a:ea typeface="微软雅黑" panose="020B0503020204020204" pitchFamily="34" charset="-122"/>
              </a:rPr>
              <a:t>体系材料</a:t>
            </a:r>
            <a:r>
              <a:rPr lang="zh-CN" altLang="en-US" sz="2000" b="1" dirty="0">
                <a:solidFill>
                  <a:srgbClr val="0000CC"/>
                </a:solidFill>
                <a:latin typeface="微软雅黑" panose="020B0503020204020204" pitchFamily="34" charset="-122"/>
                <a:ea typeface="微软雅黑" panose="020B0503020204020204" pitchFamily="34" charset="-122"/>
              </a:rPr>
              <a:t>的物理化学性质，</a:t>
            </a:r>
            <a:r>
              <a:rPr lang="zh-CN" altLang="en-US" sz="2000" b="1" dirty="0" smtClean="0">
                <a:solidFill>
                  <a:srgbClr val="FFFF00"/>
                </a:solidFill>
                <a:latin typeface="微软雅黑" panose="020B0503020204020204" pitchFamily="34" charset="-122"/>
                <a:ea typeface="微软雅黑" panose="020B0503020204020204" pitchFamily="34" charset="-122"/>
              </a:rPr>
              <a:t>在非线形光学、磁介质、催化、医药及功能材料等方面具有极为广阔的应用前景</a:t>
            </a:r>
            <a:r>
              <a:rPr lang="zh-CN" altLang="en-US" sz="2000" b="1" dirty="0">
                <a:solidFill>
                  <a:srgbClr val="FFFFFF"/>
                </a:solidFill>
                <a:latin typeface="微软雅黑" panose="020B0503020204020204" pitchFamily="34" charset="-122"/>
                <a:ea typeface="微软雅黑" panose="020B0503020204020204" pitchFamily="34" charset="-122"/>
              </a:rPr>
              <a:t>，同时将对生命科学和信息技术的持续发展以及物质领域的基础研究发生深刻的影响。</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22542" name="文本框 23"/>
          <p:cNvSpPr txBox="1">
            <a:spLocks noChangeArrowheads="1"/>
          </p:cNvSpPr>
          <p:nvPr/>
        </p:nvSpPr>
        <p:spPr bwMode="auto">
          <a:xfrm>
            <a:off x="5743222" y="688869"/>
            <a:ext cx="4951413" cy="584775"/>
          </a:xfrm>
          <a:prstGeom prst="rect">
            <a:avLst/>
          </a:prstGeom>
          <a:noFill/>
          <a:ln w="9525">
            <a:noFill/>
            <a:miter lim="800000"/>
          </a:ln>
        </p:spPr>
        <p:txBody>
          <a:bodyPr>
            <a:spAutoFit/>
          </a:bodyPr>
          <a:lstStyle/>
          <a:p>
            <a:pPr>
              <a:buFont typeface="Arial" panose="020B0604020202020204" pitchFamily="34" charset="0"/>
              <a:buNone/>
            </a:pPr>
            <a:r>
              <a:rPr lang="zh-CN" altLang="en-US" sz="3200" b="1" dirty="0" smtClean="0">
                <a:solidFill>
                  <a:srgbClr val="FFFFFF"/>
                </a:solidFill>
                <a:latin typeface="微软雅黑" panose="020B0503020204020204" pitchFamily="34" charset="-122"/>
                <a:ea typeface="微软雅黑" panose="020B0503020204020204" pitchFamily="34" charset="-122"/>
              </a:rPr>
              <a:t>量子点的物理效应</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554"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23555" name="圆角矩形 5"/>
          <p:cNvSpPr>
            <a:spLocks noChangeArrowheads="1"/>
          </p:cNvSpPr>
          <p:nvPr/>
        </p:nvSpPr>
        <p:spPr bwMode="auto">
          <a:xfrm>
            <a:off x="9849394" y="317500"/>
            <a:ext cx="1834606" cy="495300"/>
          </a:xfrm>
          <a:prstGeom prst="roundRect">
            <a:avLst>
              <a:gd name="adj" fmla="val 16667"/>
            </a:avLst>
          </a:prstGeom>
          <a:solidFill>
            <a:srgbClr val="0C86B6"/>
          </a:solidFill>
          <a:ln w="9525">
            <a:noFill/>
            <a:round/>
          </a:ln>
        </p:spPr>
        <p:txBody>
          <a:bodyPr anchor="ctr"/>
          <a:lstStyle/>
          <a:p>
            <a:pPr algn="ctr">
              <a:buFont typeface="Arial" panose="020B0604020202020204" pitchFamily="34" charset="0"/>
              <a:buNone/>
            </a:pP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量子点简介</a:t>
            </a:r>
            <a:endParaRPr lang="zh-CN" altLang="en-US" b="1" dirty="0">
              <a:solidFill>
                <a:srgbClr val="FFFFFF"/>
              </a:solidFill>
              <a:latin typeface="微软雅黑" panose="020B0503020204020204" pitchFamily="34" charset="-122"/>
              <a:ea typeface="微软雅黑" panose="020B0503020204020204" pitchFamily="34" charset="-122"/>
            </a:endParaRPr>
          </a:p>
        </p:txBody>
      </p:sp>
      <p:pic>
        <p:nvPicPr>
          <p:cNvPr id="23556" name="组合 9"/>
          <p:cNvPicPr>
            <a:picLocks noChangeArrowheads="1"/>
          </p:cNvPicPr>
          <p:nvPr/>
        </p:nvPicPr>
        <p:blipFill>
          <a:blip r:embed="rId1" cstate="print"/>
          <a:srcRect/>
          <a:stretch>
            <a:fillRect/>
          </a:stretch>
        </p:blipFill>
        <p:spPr bwMode="auto">
          <a:xfrm>
            <a:off x="354013" y="334963"/>
            <a:ext cx="414337" cy="414337"/>
          </a:xfrm>
          <a:prstGeom prst="rect">
            <a:avLst/>
          </a:prstGeom>
          <a:noFill/>
          <a:ln w="9525">
            <a:noFill/>
            <a:miter lim="800000"/>
            <a:headEnd/>
            <a:tailEnd/>
          </a:ln>
        </p:spPr>
      </p:pic>
      <p:sp>
        <p:nvSpPr>
          <p:cNvPr id="23557" name="文本框 12"/>
          <p:cNvSpPr txBox="1">
            <a:spLocks noChangeArrowheads="1"/>
          </p:cNvSpPr>
          <p:nvPr/>
        </p:nvSpPr>
        <p:spPr bwMode="auto">
          <a:xfrm>
            <a:off x="749300" y="420688"/>
            <a:ext cx="2155825" cy="369332"/>
          </a:xfrm>
          <a:prstGeom prst="rect">
            <a:avLst/>
          </a:prstGeom>
          <a:noFill/>
          <a:ln w="9525">
            <a:noFill/>
            <a:miter lim="800000"/>
          </a:ln>
        </p:spPr>
        <p:txBody>
          <a:bodyPr>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量子点的物理效应</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298623" y="1258741"/>
            <a:ext cx="9539112" cy="4526846"/>
            <a:chOff x="1357934" y="1533805"/>
            <a:chExt cx="9539112" cy="4526846"/>
          </a:xfrm>
        </p:grpSpPr>
        <p:pic>
          <p:nvPicPr>
            <p:cNvPr id="32" name="Picture 5"/>
            <p:cNvPicPr>
              <a:picLocks noChangeAspect="1" noChangeArrowheads="1"/>
            </p:cNvPicPr>
            <p:nvPr/>
          </p:nvPicPr>
          <p:blipFill>
            <a:blip r:embed="rId2" cstate="print"/>
            <a:srcRect l="7811" t="3389"/>
            <a:stretch>
              <a:fillRect/>
            </a:stretch>
          </p:blipFill>
          <p:spPr bwMode="auto">
            <a:xfrm rot="16200000">
              <a:off x="3711672" y="3819808"/>
              <a:ext cx="2178755" cy="2302930"/>
            </a:xfrm>
            <a:prstGeom prst="rect">
              <a:avLst/>
            </a:prstGeom>
            <a:noFill/>
            <a:ln w="9525">
              <a:noFill/>
              <a:miter lim="800000"/>
              <a:headEnd/>
              <a:tailEnd/>
            </a:ln>
          </p:spPr>
        </p:pic>
        <p:pic>
          <p:nvPicPr>
            <p:cNvPr id="33" name="Picture 2" descr="http://s9.sinaimg.cn/middle/648248bfgb9b15cb19b18&amp;690"/>
            <p:cNvPicPr>
              <a:picLocks noChangeAspect="1" noChangeArrowheads="1"/>
            </p:cNvPicPr>
            <p:nvPr/>
          </p:nvPicPr>
          <p:blipFill>
            <a:blip r:embed="rId3" cstate="print"/>
            <a:srcRect/>
            <a:stretch>
              <a:fillRect/>
            </a:stretch>
          </p:blipFill>
          <p:spPr bwMode="auto">
            <a:xfrm>
              <a:off x="8289312" y="1556383"/>
              <a:ext cx="2607734" cy="2311502"/>
            </a:xfrm>
            <a:prstGeom prst="rect">
              <a:avLst/>
            </a:prstGeom>
            <a:noFill/>
          </p:spPr>
        </p:pic>
        <p:pic>
          <p:nvPicPr>
            <p:cNvPr id="35" name="Picture 3"/>
            <p:cNvPicPr>
              <a:picLocks noChangeAspect="1" noChangeArrowheads="1"/>
            </p:cNvPicPr>
            <p:nvPr/>
          </p:nvPicPr>
          <p:blipFill>
            <a:blip r:embed="rId4" cstate="print"/>
            <a:srcRect/>
            <a:stretch>
              <a:fillRect/>
            </a:stretch>
          </p:blipFill>
          <p:spPr bwMode="auto">
            <a:xfrm>
              <a:off x="1720059" y="1906339"/>
              <a:ext cx="1729850" cy="1817511"/>
            </a:xfrm>
            <a:prstGeom prst="rect">
              <a:avLst/>
            </a:prstGeom>
            <a:noFill/>
            <a:ln w="9525">
              <a:noFill/>
              <a:miter lim="800000"/>
              <a:headEnd/>
              <a:tailEnd/>
            </a:ln>
          </p:spPr>
        </p:pic>
        <p:grpSp>
          <p:nvGrpSpPr>
            <p:cNvPr id="23564" name="组合 27"/>
            <p:cNvGrpSpPr/>
            <p:nvPr/>
          </p:nvGrpSpPr>
          <p:grpSpPr bwMode="auto">
            <a:xfrm>
              <a:off x="5953394" y="1533805"/>
              <a:ext cx="2347205" cy="2336801"/>
              <a:chOff x="-1" y="-1"/>
              <a:chExt cx="2346842" cy="2013515"/>
            </a:xfrm>
          </p:grpSpPr>
          <p:sp>
            <p:nvSpPr>
              <p:cNvPr id="23571" name="矩形 28"/>
              <p:cNvSpPr>
                <a:spLocks noChangeArrowheads="1"/>
              </p:cNvSpPr>
              <p:nvPr/>
            </p:nvSpPr>
            <p:spPr bwMode="auto">
              <a:xfrm>
                <a:off x="-1" y="-1"/>
                <a:ext cx="2346842" cy="2013515"/>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23572" name="文本框 29"/>
              <p:cNvSpPr txBox="1">
                <a:spLocks noChangeArrowheads="1"/>
              </p:cNvSpPr>
              <p:nvPr/>
            </p:nvSpPr>
            <p:spPr bwMode="auto">
              <a:xfrm>
                <a:off x="15803" y="32597"/>
                <a:ext cx="2226022" cy="344757"/>
              </a:xfrm>
              <a:prstGeom prst="rect">
                <a:avLst/>
              </a:prstGeom>
              <a:noFill/>
              <a:ln w="9525">
                <a:noFill/>
                <a:miter lim="800000"/>
              </a:ln>
            </p:spPr>
            <p:txBody>
              <a:bodyPr wrap="square">
                <a:spAutoFit/>
              </a:bodyPr>
              <a:lstStyle/>
              <a:p>
                <a:pPr>
                  <a:buFont typeface="Arial" panose="020B0604020202020204" pitchFamily="34" charset="0"/>
                  <a:buNone/>
                </a:pPr>
                <a:r>
                  <a:rPr lang="zh-CN" altLang="en-US" sz="2000" dirty="0">
                    <a:solidFill>
                      <a:srgbClr val="FFFFFF"/>
                    </a:solidFill>
                    <a:latin typeface="微软雅黑" panose="020B0503020204020204" pitchFamily="34" charset="-122"/>
                    <a:ea typeface="微软雅黑" panose="020B0503020204020204" pitchFamily="34" charset="-122"/>
                  </a:rPr>
                  <a:t>宏</a:t>
                </a:r>
                <a:r>
                  <a:rPr lang="zh-CN" altLang="en-US" sz="2000" dirty="0" smtClean="0">
                    <a:solidFill>
                      <a:srgbClr val="FFFFFF"/>
                    </a:solidFill>
                    <a:latin typeface="微软雅黑" panose="020B0503020204020204" pitchFamily="34" charset="-122"/>
                    <a:ea typeface="微软雅黑" panose="020B0503020204020204" pitchFamily="34" charset="-122"/>
                  </a:rPr>
                  <a:t>观量子隧道效应</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23573" name="文本框 30"/>
              <p:cNvSpPr txBox="1">
                <a:spLocks noChangeArrowheads="1"/>
              </p:cNvSpPr>
              <p:nvPr/>
            </p:nvSpPr>
            <p:spPr bwMode="auto">
              <a:xfrm>
                <a:off x="331815" y="519462"/>
                <a:ext cx="1698988" cy="1352505"/>
              </a:xfrm>
              <a:prstGeom prst="rect">
                <a:avLst/>
              </a:prstGeom>
              <a:noFill/>
              <a:ln w="9525">
                <a:noFill/>
                <a:miter lim="800000"/>
              </a:ln>
            </p:spPr>
            <p:txBody>
              <a:bodyPr wrap="square">
                <a:spAutoFit/>
              </a:bodyPr>
              <a:lstStyle/>
              <a:p>
                <a:pPr>
                  <a:buFont typeface="Arial" panose="020B0604020202020204" pitchFamily="34" charset="0"/>
                  <a:buNone/>
                </a:pPr>
                <a:r>
                  <a:rPr lang="zh-CN" altLang="en-US" sz="1600" dirty="0" smtClean="0">
                    <a:solidFill>
                      <a:srgbClr val="FFFFFF"/>
                    </a:solidFill>
                    <a:latin typeface="微软雅黑" panose="020B0503020204020204" pitchFamily="34" charset="-122"/>
                    <a:ea typeface="微软雅黑" panose="020B0503020204020204" pitchFamily="34" charset="-122"/>
                  </a:rPr>
                  <a:t>电</a:t>
                </a:r>
                <a:r>
                  <a:rPr lang="zh-CN" altLang="en-US" sz="1600" dirty="0">
                    <a:solidFill>
                      <a:srgbClr val="FFFFFF"/>
                    </a:solidFill>
                    <a:latin typeface="微软雅黑" panose="020B0503020204020204" pitchFamily="34" charset="-122"/>
                    <a:ea typeface="微软雅黑" panose="020B0503020204020204" pitchFamily="34" charset="-122"/>
                  </a:rPr>
                  <a:t>子被“锁”在纳米导电区域，电子在纳米空间中显现出的波动性产生了量子限域效应。</a:t>
                </a:r>
                <a:endParaRPr lang="zh-CN" altLang="en-US" sz="1600" dirty="0">
                  <a:solidFill>
                    <a:srgbClr val="FFFFFF"/>
                  </a:solidFill>
                  <a:latin typeface="微软雅黑" panose="020B0503020204020204" pitchFamily="34" charset="-122"/>
                  <a:ea typeface="微软雅黑" panose="020B0503020204020204" pitchFamily="34" charset="-122"/>
                </a:endParaRPr>
              </a:p>
            </p:txBody>
          </p:sp>
        </p:grpSp>
        <p:pic>
          <p:nvPicPr>
            <p:cNvPr id="36" name="图片 16" descr="C:\Users\Administrator\AppData\Roaming\Tencent\Users\2712033348\QQ\WinTemp\RichOle\9W27ATU{K]09O`B63OE%QB7.png"/>
            <p:cNvPicPr>
              <a:picLocks noChangeAspect="1" noChangeArrowheads="1"/>
            </p:cNvPicPr>
            <p:nvPr/>
          </p:nvPicPr>
          <p:blipFill>
            <a:blip r:embed="rId5" cstate="print"/>
            <a:srcRect/>
            <a:stretch>
              <a:fillRect/>
            </a:stretch>
          </p:blipFill>
          <p:spPr bwMode="auto">
            <a:xfrm>
              <a:off x="5968965" y="3901884"/>
              <a:ext cx="2309057" cy="2147477"/>
            </a:xfrm>
            <a:prstGeom prst="rect">
              <a:avLst/>
            </a:prstGeom>
            <a:noFill/>
            <a:ln w="9525">
              <a:solidFill>
                <a:schemeClr val="tx1"/>
              </a:solidFill>
              <a:miter lim="800000"/>
              <a:headEnd/>
              <a:tailEnd/>
            </a:ln>
          </p:spPr>
        </p:pic>
        <p:grpSp>
          <p:nvGrpSpPr>
            <p:cNvPr id="23562" name="组合 15"/>
            <p:cNvGrpSpPr/>
            <p:nvPr/>
          </p:nvGrpSpPr>
          <p:grpSpPr bwMode="auto">
            <a:xfrm>
              <a:off x="1357934" y="3907293"/>
              <a:ext cx="2302933" cy="2142067"/>
              <a:chOff x="0" y="0"/>
              <a:chExt cx="2476326" cy="1695842"/>
            </a:xfrm>
          </p:grpSpPr>
          <p:grpSp>
            <p:nvGrpSpPr>
              <p:cNvPr id="23579" name="组合 16"/>
              <p:cNvGrpSpPr/>
              <p:nvPr/>
            </p:nvGrpSpPr>
            <p:grpSpPr bwMode="auto">
              <a:xfrm>
                <a:off x="0" y="0"/>
                <a:ext cx="2476326" cy="1695842"/>
                <a:chOff x="0" y="0"/>
                <a:chExt cx="2476326" cy="1695842"/>
              </a:xfrm>
            </p:grpSpPr>
            <p:sp>
              <p:nvSpPr>
                <p:cNvPr id="23582" name="矩形 19"/>
                <p:cNvSpPr>
                  <a:spLocks noChangeArrowheads="1"/>
                </p:cNvSpPr>
                <p:nvPr/>
              </p:nvSpPr>
              <p:spPr bwMode="auto">
                <a:xfrm>
                  <a:off x="0" y="0"/>
                  <a:ext cx="2173693" cy="1695842"/>
                </a:xfrm>
                <a:prstGeom prst="rect">
                  <a:avLst/>
                </a:prstGeom>
                <a:solidFill>
                  <a:srgbClr val="0C86B6"/>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23583" name="等腰三角形 20"/>
                <p:cNvSpPr>
                  <a:spLocks noChangeArrowheads="1"/>
                </p:cNvSpPr>
                <p:nvPr/>
              </p:nvSpPr>
              <p:spPr bwMode="auto">
                <a:xfrm rot="5400000">
                  <a:off x="2143476" y="746503"/>
                  <a:ext cx="357505" cy="308194"/>
                </a:xfrm>
                <a:prstGeom prst="triangle">
                  <a:avLst>
                    <a:gd name="adj" fmla="val 50000"/>
                  </a:avLst>
                </a:prstGeom>
                <a:solidFill>
                  <a:srgbClr val="0C86B6"/>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grpSp>
          <p:sp>
            <p:nvSpPr>
              <p:cNvPr id="23580" name="文本框 17"/>
              <p:cNvSpPr txBox="1">
                <a:spLocks noChangeArrowheads="1"/>
              </p:cNvSpPr>
              <p:nvPr/>
            </p:nvSpPr>
            <p:spPr bwMode="auto">
              <a:xfrm>
                <a:off x="99944" y="29835"/>
                <a:ext cx="1987687" cy="316761"/>
              </a:xfrm>
              <a:prstGeom prst="rect">
                <a:avLst/>
              </a:prstGeom>
              <a:noFill/>
              <a:ln w="9525">
                <a:noFill/>
                <a:miter lim="800000"/>
              </a:ln>
            </p:spPr>
            <p:txBody>
              <a:bodyPr wrap="square">
                <a:spAutoFit/>
              </a:bodyPr>
              <a:lstStyle/>
              <a:p>
                <a:pPr>
                  <a:buFont typeface="Arial" panose="020B0604020202020204" pitchFamily="34" charset="0"/>
                  <a:buNone/>
                </a:pPr>
                <a:r>
                  <a:rPr lang="zh-CN" altLang="en-US" sz="2000" dirty="0" smtClean="0">
                    <a:solidFill>
                      <a:srgbClr val="FFFFFF"/>
                    </a:solidFill>
                    <a:latin typeface="微软雅黑" panose="020B0503020204020204" pitchFamily="34" charset="-122"/>
                    <a:ea typeface="微软雅黑" panose="020B0503020204020204" pitchFamily="34" charset="-122"/>
                  </a:rPr>
                  <a:t>量子表面效应</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23581" name="文本框 18"/>
              <p:cNvSpPr txBox="1">
                <a:spLocks noChangeArrowheads="1"/>
              </p:cNvSpPr>
              <p:nvPr/>
            </p:nvSpPr>
            <p:spPr bwMode="auto">
              <a:xfrm>
                <a:off x="140678" y="455009"/>
                <a:ext cx="1767012" cy="1096480"/>
              </a:xfrm>
              <a:prstGeom prst="rect">
                <a:avLst/>
              </a:prstGeom>
              <a:noFill/>
              <a:ln w="9525">
                <a:noFill/>
                <a:miter lim="800000"/>
              </a:ln>
            </p:spPr>
            <p:txBody>
              <a:bodyPr wrap="square">
                <a:spAutoFit/>
              </a:bodyPr>
              <a:lstStyle/>
              <a:p>
                <a:pPr algn="just"/>
                <a:r>
                  <a:rPr lang="zh-CN" altLang="en-US" sz="1200" dirty="0" smtClean="0">
                    <a:solidFill>
                      <a:schemeClr val="bg1"/>
                    </a:solidFill>
                  </a:rPr>
                  <a:t> </a:t>
                </a:r>
                <a:r>
                  <a:rPr lang="zh-CN" altLang="en-US" sz="1400" dirty="0">
                    <a:solidFill>
                      <a:schemeClr val="bg1"/>
                    </a:solidFill>
                  </a:rPr>
                  <a:t>表面效应是指随着量子点的粒径减小，大部分原子位于量子点的表面，量子点的比表面积随粒径减小而增大。</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3565" name="组合 31"/>
            <p:cNvGrpSpPr/>
            <p:nvPr/>
          </p:nvGrpSpPr>
          <p:grpSpPr bwMode="auto">
            <a:xfrm>
              <a:off x="8302719" y="3893184"/>
              <a:ext cx="2477194" cy="2156178"/>
              <a:chOff x="0" y="-59677"/>
              <a:chExt cx="2228635" cy="1641747"/>
            </a:xfrm>
          </p:grpSpPr>
          <p:grpSp>
            <p:nvGrpSpPr>
              <p:cNvPr id="23566" name="组合 32"/>
              <p:cNvGrpSpPr/>
              <p:nvPr/>
            </p:nvGrpSpPr>
            <p:grpSpPr bwMode="auto">
              <a:xfrm>
                <a:off x="0" y="-59677"/>
                <a:ext cx="2151202" cy="1641747"/>
                <a:chOff x="0" y="-59677"/>
                <a:chExt cx="2151202" cy="1641747"/>
              </a:xfrm>
            </p:grpSpPr>
            <p:sp>
              <p:nvSpPr>
                <p:cNvPr id="23569" name="矩形 35"/>
                <p:cNvSpPr>
                  <a:spLocks noChangeArrowheads="1"/>
                </p:cNvSpPr>
                <p:nvPr/>
              </p:nvSpPr>
              <p:spPr bwMode="auto">
                <a:xfrm>
                  <a:off x="201218" y="-59677"/>
                  <a:ext cx="1949984" cy="1641747"/>
                </a:xfrm>
                <a:prstGeom prst="rect">
                  <a:avLst/>
                </a:prstGeom>
                <a:solidFill>
                  <a:srgbClr val="777370"/>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23570" name="等腰三角形 36"/>
                <p:cNvSpPr>
                  <a:spLocks noChangeArrowheads="1"/>
                </p:cNvSpPr>
                <p:nvPr/>
              </p:nvSpPr>
              <p:spPr bwMode="auto">
                <a:xfrm rot="-5400000">
                  <a:off x="-24656" y="748856"/>
                  <a:ext cx="357505" cy="308194"/>
                </a:xfrm>
                <a:prstGeom prst="triangle">
                  <a:avLst>
                    <a:gd name="adj" fmla="val 50000"/>
                  </a:avLst>
                </a:prstGeom>
                <a:solidFill>
                  <a:srgbClr val="777370"/>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grpSp>
          <p:sp>
            <p:nvSpPr>
              <p:cNvPr id="23567" name="文本框 33"/>
              <p:cNvSpPr txBox="1">
                <a:spLocks noChangeArrowheads="1"/>
              </p:cNvSpPr>
              <p:nvPr/>
            </p:nvSpPr>
            <p:spPr bwMode="auto">
              <a:xfrm>
                <a:off x="426439" y="-42916"/>
                <a:ext cx="1802196" cy="304650"/>
              </a:xfrm>
              <a:prstGeom prst="rect">
                <a:avLst/>
              </a:prstGeom>
              <a:noFill/>
              <a:ln w="9525">
                <a:noFill/>
                <a:miter lim="800000"/>
              </a:ln>
            </p:spPr>
            <p:txBody>
              <a:bodyPr wrap="square">
                <a:spAutoFit/>
              </a:bodyPr>
              <a:lstStyle/>
              <a:p>
                <a:pPr>
                  <a:buFont typeface="Arial" panose="020B0604020202020204" pitchFamily="34" charset="0"/>
                  <a:buNone/>
                </a:pPr>
                <a:r>
                  <a:rPr lang="zh-CN" altLang="en-US" sz="2000" dirty="0" smtClean="0">
                    <a:solidFill>
                      <a:srgbClr val="FFFFFF"/>
                    </a:solidFill>
                    <a:latin typeface="微软雅黑" panose="020B0503020204020204" pitchFamily="34" charset="-122"/>
                    <a:ea typeface="微软雅黑" panose="020B0503020204020204" pitchFamily="34" charset="-122"/>
                  </a:rPr>
                  <a:t>量子尺寸效应</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23568" name="文本框 34"/>
              <p:cNvSpPr txBox="1">
                <a:spLocks noChangeArrowheads="1"/>
              </p:cNvSpPr>
              <p:nvPr/>
            </p:nvSpPr>
            <p:spPr bwMode="auto">
              <a:xfrm>
                <a:off x="415315" y="325853"/>
                <a:ext cx="1584562" cy="1218598"/>
              </a:xfrm>
              <a:prstGeom prst="rect">
                <a:avLst/>
              </a:prstGeom>
              <a:noFill/>
              <a:ln w="9525">
                <a:noFill/>
                <a:miter lim="800000"/>
              </a:ln>
            </p:spPr>
            <p:txBody>
              <a:bodyPr wrap="square">
                <a:spAutoFit/>
              </a:bodyPr>
              <a:lstStyle/>
              <a:p>
                <a:pPr algn="just">
                  <a:buFont typeface="Arial" panose="020B0604020202020204" pitchFamily="34" charset="0"/>
                  <a:buNone/>
                </a:pPr>
                <a:r>
                  <a:rPr lang="zh-CN" altLang="en-US" sz="1400" dirty="0" smtClean="0">
                    <a:solidFill>
                      <a:srgbClr val="FFFFFF"/>
                    </a:solidFill>
                    <a:latin typeface="微软雅黑" panose="020B0503020204020204" pitchFamily="34" charset="-122"/>
                    <a:ea typeface="微软雅黑" panose="020B0503020204020204" pitchFamily="34" charset="-122"/>
                  </a:rPr>
                  <a:t>通</a:t>
                </a:r>
                <a:r>
                  <a:rPr lang="zh-CN" altLang="en-US" sz="1400" dirty="0">
                    <a:solidFill>
                      <a:srgbClr val="FFFFFF"/>
                    </a:solidFill>
                    <a:latin typeface="微软雅黑" panose="020B0503020204020204" pitchFamily="34" charset="-122"/>
                    <a:ea typeface="微软雅黑" panose="020B0503020204020204" pitchFamily="34" charset="-122"/>
                  </a:rPr>
                  <a:t>过控制量子点的形状、结构和尺寸，就可以方便地调节其能隙宽度、激子束缚能的大小以及激子的能量蓝移等电子状态。</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grpSp>
          <p:nvGrpSpPr>
            <p:cNvPr id="34" name="组合 21"/>
            <p:cNvGrpSpPr/>
            <p:nvPr/>
          </p:nvGrpSpPr>
          <p:grpSpPr bwMode="auto">
            <a:xfrm>
              <a:off x="3358889" y="1540333"/>
              <a:ext cx="2582334" cy="2465740"/>
              <a:chOff x="0" y="0"/>
              <a:chExt cx="2581864" cy="1850644"/>
            </a:xfrm>
          </p:grpSpPr>
          <p:grpSp>
            <p:nvGrpSpPr>
              <p:cNvPr id="37" name="组合 22"/>
              <p:cNvGrpSpPr/>
              <p:nvPr/>
            </p:nvGrpSpPr>
            <p:grpSpPr bwMode="auto">
              <a:xfrm>
                <a:off x="0" y="0"/>
                <a:ext cx="2581864" cy="1758188"/>
                <a:chOff x="0" y="0"/>
                <a:chExt cx="2581864" cy="1758188"/>
              </a:xfrm>
            </p:grpSpPr>
            <p:sp>
              <p:nvSpPr>
                <p:cNvPr id="40" name="矩形 25"/>
                <p:cNvSpPr>
                  <a:spLocks noChangeArrowheads="1"/>
                </p:cNvSpPr>
                <p:nvPr/>
              </p:nvSpPr>
              <p:spPr bwMode="auto">
                <a:xfrm>
                  <a:off x="296760" y="0"/>
                  <a:ext cx="2285104" cy="1758188"/>
                </a:xfrm>
                <a:prstGeom prst="rect">
                  <a:avLst/>
                </a:prstGeom>
                <a:solidFill>
                  <a:srgbClr val="777370"/>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41" name="等腰三角形 26"/>
                <p:cNvSpPr>
                  <a:spLocks noChangeArrowheads="1"/>
                </p:cNvSpPr>
                <p:nvPr/>
              </p:nvSpPr>
              <p:spPr bwMode="auto">
                <a:xfrm rot="-5400000">
                  <a:off x="-24656" y="738199"/>
                  <a:ext cx="357505" cy="308194"/>
                </a:xfrm>
                <a:prstGeom prst="triangle">
                  <a:avLst>
                    <a:gd name="adj" fmla="val 50000"/>
                  </a:avLst>
                </a:prstGeom>
                <a:solidFill>
                  <a:srgbClr val="777370"/>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grpSp>
          <p:sp>
            <p:nvSpPr>
              <p:cNvPr id="38" name="文本框 23"/>
              <p:cNvSpPr txBox="1">
                <a:spLocks noChangeArrowheads="1"/>
              </p:cNvSpPr>
              <p:nvPr/>
            </p:nvSpPr>
            <p:spPr bwMode="auto">
              <a:xfrm>
                <a:off x="340199" y="18997"/>
                <a:ext cx="1960965" cy="300300"/>
              </a:xfrm>
              <a:prstGeom prst="rect">
                <a:avLst/>
              </a:prstGeom>
              <a:noFill/>
              <a:ln w="9525">
                <a:noFill/>
                <a:miter lim="800000"/>
              </a:ln>
            </p:spPr>
            <p:txBody>
              <a:bodyPr wrap="square">
                <a:spAutoFit/>
              </a:bodyPr>
              <a:lstStyle/>
              <a:p>
                <a:pPr>
                  <a:buFont typeface="Arial" panose="020B0604020202020204" pitchFamily="34" charset="0"/>
                  <a:buNone/>
                </a:pPr>
                <a:r>
                  <a:rPr lang="zh-CN" altLang="en-US" sz="2000" dirty="0" smtClean="0">
                    <a:solidFill>
                      <a:srgbClr val="FFFFFF"/>
                    </a:solidFill>
                    <a:latin typeface="微软雅黑" panose="020B0503020204020204" pitchFamily="34" charset="-122"/>
                    <a:ea typeface="微软雅黑" panose="020B0503020204020204" pitchFamily="34" charset="-122"/>
                  </a:rPr>
                  <a:t>量子限域效应</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39" name="文本框 24"/>
              <p:cNvSpPr txBox="1">
                <a:spLocks noChangeArrowheads="1"/>
              </p:cNvSpPr>
              <p:nvPr/>
            </p:nvSpPr>
            <p:spPr bwMode="auto">
              <a:xfrm>
                <a:off x="314680" y="322175"/>
                <a:ext cx="2252460" cy="1528469"/>
              </a:xfrm>
              <a:prstGeom prst="rect">
                <a:avLst/>
              </a:prstGeom>
              <a:noFill/>
              <a:ln w="9525">
                <a:noFill/>
                <a:miter lim="800000"/>
              </a:ln>
            </p:spPr>
            <p:txBody>
              <a:bodyPr wrap="square">
                <a:spAutoFit/>
              </a:bodyPr>
              <a:lstStyle/>
              <a:p>
                <a:pPr algn="just">
                  <a:buFont typeface="Arial" panose="020B0604020202020204" pitchFamily="34" charset="0"/>
                  <a:buNone/>
                </a:pPr>
                <a:r>
                  <a:rPr lang="zh-CN" altLang="en-US" sz="1400" dirty="0" smtClean="0">
                    <a:solidFill>
                      <a:srgbClr val="FFFFFF"/>
                    </a:solidFill>
                    <a:latin typeface="微软雅黑" panose="020B0503020204020204" pitchFamily="34" charset="-122"/>
                    <a:ea typeface="微软雅黑" panose="020B0503020204020204" pitchFamily="34" charset="-122"/>
                  </a:rPr>
                  <a:t>由</a:t>
                </a:r>
                <a:r>
                  <a:rPr lang="zh-CN" altLang="en-US" sz="1400" dirty="0">
                    <a:solidFill>
                      <a:srgbClr val="FFFFFF"/>
                    </a:solidFill>
                    <a:latin typeface="微软雅黑" panose="020B0503020204020204" pitchFamily="34" charset="-122"/>
                    <a:ea typeface="微软雅黑" panose="020B0503020204020204" pitchFamily="34" charset="-122"/>
                  </a:rPr>
                  <a:t>于量子点与电子的</a:t>
                </a:r>
                <a:r>
                  <a:rPr lang="en-US" altLang="zh-CN" sz="1400" dirty="0">
                    <a:solidFill>
                      <a:srgbClr val="FFFFFF"/>
                    </a:solidFill>
                    <a:latin typeface="微软雅黑" panose="020B0503020204020204" pitchFamily="34" charset="-122"/>
                    <a:ea typeface="微软雅黑" panose="020B0503020204020204" pitchFamily="34" charset="-122"/>
                  </a:rPr>
                  <a:t>De Broglie</a:t>
                </a:r>
                <a:r>
                  <a:rPr lang="zh-CN" altLang="en-US" sz="1400" dirty="0">
                    <a:solidFill>
                      <a:srgbClr val="FFFFFF"/>
                    </a:solidFill>
                    <a:latin typeface="微软雅黑" panose="020B0503020204020204" pitchFamily="34" charset="-122"/>
                    <a:ea typeface="微软雅黑" panose="020B0503020204020204" pitchFamily="34" charset="-122"/>
                  </a:rPr>
                  <a:t>波长、相干波长及激子</a:t>
                </a:r>
                <a:r>
                  <a:rPr lang="en-US" altLang="zh-CN" sz="1400" dirty="0">
                    <a:solidFill>
                      <a:srgbClr val="FFFFFF"/>
                    </a:solidFill>
                    <a:latin typeface="微软雅黑" panose="020B0503020204020204" pitchFamily="34" charset="-122"/>
                    <a:ea typeface="微软雅黑" panose="020B0503020204020204" pitchFamily="34" charset="-122"/>
                  </a:rPr>
                  <a:t>Bohr</a:t>
                </a:r>
                <a:r>
                  <a:rPr lang="zh-CN" altLang="en-US" sz="1400" dirty="0">
                    <a:solidFill>
                      <a:srgbClr val="FFFFFF"/>
                    </a:solidFill>
                    <a:latin typeface="微软雅黑" panose="020B0503020204020204" pitchFamily="34" charset="-122"/>
                    <a:ea typeface="微软雅黑" panose="020B0503020204020204" pitchFamily="34" charset="-122"/>
                  </a:rPr>
                  <a:t>半径可比拟，电子局限在纳米空间，电子输运受到限制，电子平均自由程很短，电子的局域性和相干性增强，将引起量子限域效应</a:t>
                </a:r>
                <a:r>
                  <a:rPr lang="zh-CN" altLang="en-US" sz="1400" dirty="0" smtClean="0">
                    <a:solidFill>
                      <a:srgbClr val="FFFFFF"/>
                    </a:solidFill>
                    <a:latin typeface="微软雅黑" panose="020B0503020204020204" pitchFamily="34" charset="-122"/>
                    <a:ea typeface="微软雅黑" panose="020B0503020204020204" pitchFamily="34" charset="-122"/>
                  </a:rPr>
                  <a:t>。</a:t>
                </a: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grpSp>
      <p:sp>
        <p:nvSpPr>
          <p:cNvPr id="44" name="矩形 43"/>
          <p:cNvSpPr/>
          <p:nvPr/>
        </p:nvSpPr>
        <p:spPr>
          <a:xfrm>
            <a:off x="4206146" y="6142036"/>
            <a:ext cx="3248005" cy="369332"/>
          </a:xfrm>
          <a:prstGeom prst="rect">
            <a:avLst/>
          </a:prstGeom>
        </p:spPr>
        <p:txBody>
          <a:bodyPr wrap="none">
            <a:spAutoFit/>
          </a:bodyPr>
          <a:lstStyle/>
          <a:p>
            <a:r>
              <a:rPr lang="zh-CN" altLang="en-US" b="1" dirty="0" smtClean="0"/>
              <a:t>量子点的许多性质与尺寸相关</a:t>
            </a:r>
            <a:endParaRPr lang="zh-CN" altLang="en-US" b="1" dirty="0"/>
          </a:p>
        </p:txBody>
      </p:sp>
      <p:sp>
        <p:nvSpPr>
          <p:cNvPr id="42" name="椭圆 41"/>
          <p:cNvSpPr/>
          <p:nvPr/>
        </p:nvSpPr>
        <p:spPr bwMode="auto">
          <a:xfrm>
            <a:off x="8431530" y="3575685"/>
            <a:ext cx="2254885" cy="533400"/>
          </a:xfrm>
          <a:prstGeom prst="ellipse">
            <a:avLst/>
          </a:prstGeom>
          <a:noFill/>
          <a:ln w="63500" cap="flat" cmpd="sng" algn="ctr">
            <a:solidFill>
              <a:srgbClr val="FF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 name="圆角矩形 5"/>
          <p:cNvSpPr>
            <a:spLocks noChangeArrowheads="1"/>
          </p:cNvSpPr>
          <p:nvPr/>
        </p:nvSpPr>
        <p:spPr bwMode="auto">
          <a:xfrm>
            <a:off x="10147300" y="317500"/>
            <a:ext cx="1536700" cy="495300"/>
          </a:xfrm>
          <a:prstGeom prst="roundRect">
            <a:avLst>
              <a:gd name="adj" fmla="val 16667"/>
            </a:avLst>
          </a:prstGeom>
          <a:solidFill>
            <a:srgbClr val="0C86B6"/>
          </a:solidFill>
          <a:ln w="9525">
            <a:noFill/>
            <a:round/>
          </a:ln>
        </p:spPr>
        <p:txBody>
          <a:bodyPr anchor="ctr"/>
          <a:lstStyle/>
          <a:p>
            <a:pPr algn="ctr">
              <a:buFont typeface="Arial" panose="020B0604020202020204" pitchFamily="34" charset="0"/>
              <a:buNone/>
            </a:pP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量子点简介</a:t>
            </a:r>
            <a:endParaRPr lang="zh-CN" altLang="en-US" b="1" dirty="0">
              <a:solidFill>
                <a:srgbClr val="FFFFFF"/>
              </a:solidFill>
              <a:latin typeface="微软雅黑" panose="020B0503020204020204" pitchFamily="34" charset="-122"/>
              <a:ea typeface="微软雅黑" panose="020B0503020204020204" pitchFamily="34" charset="-122"/>
            </a:endParaRPr>
          </a:p>
        </p:txBody>
      </p:sp>
      <p:pic>
        <p:nvPicPr>
          <p:cNvPr id="4" name="组合 9"/>
          <p:cNvPicPr>
            <a:picLocks noChangeArrowheads="1"/>
          </p:cNvPicPr>
          <p:nvPr/>
        </p:nvPicPr>
        <p:blipFill>
          <a:blip r:embed="rId1" cstate="print"/>
          <a:srcRect/>
          <a:stretch>
            <a:fillRect/>
          </a:stretch>
        </p:blipFill>
        <p:spPr bwMode="auto">
          <a:xfrm>
            <a:off x="354013" y="334963"/>
            <a:ext cx="414337" cy="414337"/>
          </a:xfrm>
          <a:prstGeom prst="rect">
            <a:avLst/>
          </a:prstGeom>
          <a:noFill/>
          <a:ln w="9525">
            <a:noFill/>
            <a:miter lim="800000"/>
            <a:headEnd/>
            <a:tailEnd/>
          </a:ln>
        </p:spPr>
      </p:pic>
      <p:sp>
        <p:nvSpPr>
          <p:cNvPr id="5" name="文本框 12"/>
          <p:cNvSpPr txBox="1">
            <a:spLocks noChangeArrowheads="1"/>
          </p:cNvSpPr>
          <p:nvPr/>
        </p:nvSpPr>
        <p:spPr bwMode="auto">
          <a:xfrm>
            <a:off x="749300" y="420688"/>
            <a:ext cx="2155825" cy="369332"/>
          </a:xfrm>
          <a:prstGeom prst="rect">
            <a:avLst/>
          </a:prstGeom>
          <a:noFill/>
          <a:ln w="9525">
            <a:noFill/>
            <a:miter lim="800000"/>
          </a:ln>
        </p:spPr>
        <p:txBody>
          <a:bodyPr>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量子点的荧光特性</a:t>
            </a:r>
            <a:endParaRPr lang="zh-CN" altLang="en-US" b="1" dirty="0">
              <a:solidFill>
                <a:srgbClr val="595959"/>
              </a:solidFill>
              <a:latin typeface="微软雅黑" panose="020B0503020204020204" pitchFamily="34" charset="-122"/>
              <a:ea typeface="微软雅黑" panose="020B0503020204020204" pitchFamily="34" charset="-122"/>
            </a:endParaRPr>
          </a:p>
        </p:txBody>
      </p:sp>
      <p:graphicFrame>
        <p:nvGraphicFramePr>
          <p:cNvPr id="11" name="内容占位符 2"/>
          <p:cNvGraphicFramePr/>
          <p:nvPr/>
        </p:nvGraphicFramePr>
        <p:xfrm>
          <a:off x="0" y="1535435"/>
          <a:ext cx="6557554"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 name="图片 11" descr="什么是量子点-1.jpg"/>
          <p:cNvPicPr>
            <a:picLocks noChangeAspect="1"/>
          </p:cNvPicPr>
          <p:nvPr/>
        </p:nvPicPr>
        <p:blipFill>
          <a:blip r:embed="rId7" cstate="print"/>
          <a:srcRect t="5706" r="4491" b="2952"/>
          <a:stretch>
            <a:fillRect/>
          </a:stretch>
        </p:blipFill>
        <p:spPr>
          <a:xfrm>
            <a:off x="6094583" y="1156993"/>
            <a:ext cx="2962133" cy="2091189"/>
          </a:xfrm>
          <a:prstGeom prst="roundRect">
            <a:avLst/>
          </a:prstGeom>
        </p:spPr>
      </p:pic>
      <p:pic>
        <p:nvPicPr>
          <p:cNvPr id="9" name="Picture 5"/>
          <p:cNvPicPr>
            <a:picLocks noChangeAspect="1" noChangeArrowheads="1"/>
          </p:cNvPicPr>
          <p:nvPr/>
        </p:nvPicPr>
        <p:blipFill>
          <a:blip r:embed="rId8" cstate="print"/>
          <a:srcRect/>
          <a:stretch>
            <a:fillRect/>
          </a:stretch>
        </p:blipFill>
        <p:spPr bwMode="auto">
          <a:xfrm>
            <a:off x="8886065" y="2297093"/>
            <a:ext cx="3027260" cy="2119609"/>
          </a:xfrm>
          <a:prstGeom prst="rect">
            <a:avLst/>
          </a:prstGeom>
          <a:noFill/>
          <a:ln w="9525">
            <a:noFill/>
            <a:miter lim="800000"/>
            <a:headEnd/>
            <a:tailEnd/>
          </a:ln>
          <a:effectLst/>
        </p:spPr>
      </p:pic>
      <p:sp>
        <p:nvSpPr>
          <p:cNvPr id="10" name="文本框 26"/>
          <p:cNvSpPr txBox="1">
            <a:spLocks noChangeArrowheads="1"/>
          </p:cNvSpPr>
          <p:nvPr/>
        </p:nvSpPr>
        <p:spPr bwMode="auto">
          <a:xfrm>
            <a:off x="5930537" y="4638847"/>
            <a:ext cx="5969726" cy="1445717"/>
          </a:xfrm>
          <a:prstGeom prst="rect">
            <a:avLst/>
          </a:prstGeom>
          <a:solidFill>
            <a:srgbClr val="269FD3"/>
          </a:solidFill>
          <a:ln w="9525">
            <a:noFill/>
            <a:miter lim="800000"/>
          </a:ln>
        </p:spPr>
        <p:txBody>
          <a:bodyPr wrap="square">
            <a:spAutoFit/>
          </a:bodyPr>
          <a:lstStyle/>
          <a:p>
            <a:pPr>
              <a:lnSpc>
                <a:spcPct val="125000"/>
              </a:lnSpc>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量子</a:t>
            </a:r>
            <a:r>
              <a:rPr lang="zh-CN" altLang="en-US" b="1" dirty="0" smtClean="0">
                <a:solidFill>
                  <a:schemeClr val="bg1"/>
                </a:solidFill>
                <a:latin typeface="微软雅黑" panose="020B0503020204020204" pitchFamily="34" charset="-122"/>
                <a:ea typeface="微软雅黑" panose="020B0503020204020204" pitchFamily="34" charset="-122"/>
              </a:rPr>
              <a:t>点</a:t>
            </a:r>
            <a:r>
              <a:rPr lang="zh-CN" altLang="en-US" b="1" dirty="0" smtClean="0">
                <a:solidFill>
                  <a:srgbClr val="FFFF00"/>
                </a:solidFill>
                <a:latin typeface="微软雅黑" panose="020B0503020204020204" pitchFamily="34" charset="-122"/>
                <a:ea typeface="微软雅黑" panose="020B0503020204020204" pitchFamily="34" charset="-122"/>
              </a:rPr>
              <a:t>荧光探针</a:t>
            </a:r>
            <a:r>
              <a:rPr lang="zh-CN" altLang="en-US" b="1" dirty="0" smtClean="0">
                <a:solidFill>
                  <a:schemeClr val="bg1"/>
                </a:solidFill>
                <a:latin typeface="微软雅黑" panose="020B0503020204020204" pitchFamily="34" charset="-122"/>
                <a:ea typeface="微软雅黑" panose="020B0503020204020204" pitchFamily="34" charset="-122"/>
              </a:rPr>
              <a:t>与</a:t>
            </a:r>
            <a:r>
              <a:rPr lang="zh-CN" altLang="en-US" b="1" dirty="0">
                <a:solidFill>
                  <a:schemeClr val="bg1"/>
                </a:solidFill>
                <a:latin typeface="微软雅黑" panose="020B0503020204020204" pitchFamily="34" charset="-122"/>
                <a:ea typeface="微软雅黑" panose="020B0503020204020204" pitchFamily="34" charset="-122"/>
              </a:rPr>
              <a:t>传统的荧光探针</a:t>
            </a:r>
            <a:r>
              <a:rPr lang="zh-CN" altLang="en-US" b="1" dirty="0" smtClean="0">
                <a:solidFill>
                  <a:schemeClr val="bg1"/>
                </a:solidFill>
                <a:latin typeface="微软雅黑" panose="020B0503020204020204" pitchFamily="34" charset="-122"/>
                <a:ea typeface="微软雅黑" panose="020B0503020204020204" pitchFamily="34" charset="-122"/>
              </a:rPr>
              <a:t>相比较，其激发光光谱宽、且</a:t>
            </a:r>
            <a:r>
              <a:rPr lang="zh-CN" altLang="en-US" b="1" dirty="0">
                <a:solidFill>
                  <a:schemeClr val="bg1"/>
                </a:solidFill>
                <a:latin typeface="微软雅黑" panose="020B0503020204020204" pitchFamily="34" charset="-122"/>
                <a:ea typeface="微软雅黑" panose="020B0503020204020204" pitchFamily="34" charset="-122"/>
              </a:rPr>
              <a:t>连续分布，而</a:t>
            </a:r>
            <a:r>
              <a:rPr lang="zh-CN" altLang="en-US" b="1" dirty="0" smtClean="0">
                <a:solidFill>
                  <a:schemeClr val="bg1"/>
                </a:solidFill>
                <a:latin typeface="微软雅黑" panose="020B0503020204020204" pitchFamily="34" charset="-122"/>
                <a:ea typeface="微软雅黑" panose="020B0503020204020204" pitchFamily="34" charset="-122"/>
              </a:rPr>
              <a:t>发射光光谱窄、呈对称分布，且颜色</a:t>
            </a:r>
            <a:r>
              <a:rPr lang="zh-CN" altLang="en-US" b="1" dirty="0">
                <a:solidFill>
                  <a:schemeClr val="bg1"/>
                </a:solidFill>
                <a:latin typeface="微软雅黑" panose="020B0503020204020204" pitchFamily="34" charset="-122"/>
                <a:ea typeface="微软雅黑" panose="020B0503020204020204" pitchFamily="34" charset="-122"/>
              </a:rPr>
              <a:t>可调，即</a:t>
            </a:r>
            <a:r>
              <a:rPr lang="zh-CN" altLang="en-US" b="1" dirty="0">
                <a:solidFill>
                  <a:srgbClr val="FFFF00"/>
                </a:solidFill>
                <a:latin typeface="微软雅黑" panose="020B0503020204020204" pitchFamily="34" charset="-122"/>
                <a:ea typeface="微软雅黑" panose="020B0503020204020204" pitchFamily="34" charset="-122"/>
              </a:rPr>
              <a:t>不同大小的纳米晶体能被单一波长的光激发而发出不同颜色</a:t>
            </a:r>
            <a:r>
              <a:rPr lang="zh-CN" altLang="en-US" b="1" dirty="0" smtClean="0">
                <a:solidFill>
                  <a:srgbClr val="FFFF00"/>
                </a:solidFill>
                <a:latin typeface="微软雅黑" panose="020B0503020204020204" pitchFamily="34" charset="-122"/>
                <a:ea typeface="微软雅黑" panose="020B0503020204020204" pitchFamily="34" charset="-122"/>
              </a:rPr>
              <a:t>的荧光</a:t>
            </a:r>
            <a:r>
              <a:rPr lang="zh-CN" altLang="en-US" b="1" dirty="0" smtClean="0">
                <a:solidFill>
                  <a:schemeClr val="bg1"/>
                </a:solidFill>
                <a:latin typeface="微软雅黑" panose="020B0503020204020204" pitchFamily="34" charset="-122"/>
                <a:ea typeface="微软雅黑" panose="020B0503020204020204" pitchFamily="34" charset="-122"/>
              </a:rPr>
              <a:t>，且光学性质稳定，不易淬灭。</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bwMode="auto">
          <a:xfrm rot="16200000" flipH="1">
            <a:off x="6770885" y="3557421"/>
            <a:ext cx="529691" cy="10300"/>
          </a:xfrm>
          <a:prstGeom prst="line">
            <a:avLst/>
          </a:prstGeom>
          <a:solidFill>
            <a:schemeClr val="accent1"/>
          </a:solidFill>
          <a:ln w="63500" cap="flat" cmpd="sng" algn="ctr">
            <a:solidFill>
              <a:srgbClr val="FF0000"/>
            </a:solidFill>
            <a:prstDash val="sysDash"/>
            <a:round/>
            <a:headEnd type="none" w="med" len="med"/>
            <a:tailEnd type="none" w="med" len="med"/>
          </a:ln>
        </p:spPr>
      </p:cxnSp>
      <p:cxnSp>
        <p:nvCxnSpPr>
          <p:cNvPr id="14" name="直接箭头连接符 13"/>
          <p:cNvCxnSpPr/>
          <p:nvPr/>
        </p:nvCxnSpPr>
        <p:spPr bwMode="auto">
          <a:xfrm flipV="1">
            <a:off x="7053943" y="3670669"/>
            <a:ext cx="1802679" cy="52245"/>
          </a:xfrm>
          <a:prstGeom prst="straightConnector1">
            <a:avLst/>
          </a:prstGeom>
          <a:solidFill>
            <a:schemeClr val="accent1"/>
          </a:solidFill>
          <a:ln w="63500" cap="flat" cmpd="sng" algn="ctr">
            <a:solidFill>
              <a:srgbClr val="FF0000"/>
            </a:solidFill>
            <a:prstDash val="sysDash"/>
            <a:round/>
            <a:headEnd type="none" w="med" len="med"/>
            <a:tailEnd type="arrow"/>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4"/>
          <p:cNvSpPr>
            <a:spLocks noChangeArrowheads="1"/>
          </p:cNvSpPr>
          <p:nvPr/>
        </p:nvSpPr>
        <p:spPr bwMode="auto">
          <a:xfrm>
            <a:off x="-9525" y="568"/>
            <a:ext cx="12211050" cy="2016125"/>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pic>
        <p:nvPicPr>
          <p:cNvPr id="2" name="图片 1"/>
          <p:cNvPicPr>
            <a:picLocks noChangeAspect="1"/>
          </p:cNvPicPr>
          <p:nvPr/>
        </p:nvPicPr>
        <p:blipFill>
          <a:blip r:embed="rId1" cstate="print"/>
          <a:stretch>
            <a:fillRect/>
          </a:stretch>
        </p:blipFill>
        <p:spPr>
          <a:xfrm>
            <a:off x="0" y="2128520"/>
            <a:ext cx="5457825" cy="4729480"/>
          </a:xfrm>
          <a:prstGeom prst="rect">
            <a:avLst/>
          </a:prstGeom>
        </p:spPr>
      </p:pic>
      <p:pic>
        <p:nvPicPr>
          <p:cNvPr id="3" name="图片 2"/>
          <p:cNvPicPr>
            <a:picLocks noChangeAspect="1"/>
          </p:cNvPicPr>
          <p:nvPr/>
        </p:nvPicPr>
        <p:blipFill>
          <a:blip r:embed="rId2" cstate="print"/>
          <a:stretch>
            <a:fillRect/>
          </a:stretch>
        </p:blipFill>
        <p:spPr>
          <a:xfrm>
            <a:off x="1400651" y="725726"/>
            <a:ext cx="8898255" cy="1278255"/>
          </a:xfrm>
          <a:prstGeom prst="rect">
            <a:avLst/>
          </a:prstGeom>
        </p:spPr>
      </p:pic>
      <p:graphicFrame>
        <p:nvGraphicFramePr>
          <p:cNvPr id="4" name="对象 3"/>
          <p:cNvGraphicFramePr/>
          <p:nvPr/>
        </p:nvGraphicFramePr>
        <p:xfrm>
          <a:off x="5526283" y="2125014"/>
          <a:ext cx="3192714" cy="4732987"/>
        </p:xfrm>
        <a:graphic>
          <a:graphicData uri="http://schemas.openxmlformats.org/presentationml/2006/ole">
            <mc:AlternateContent xmlns:mc="http://schemas.openxmlformats.org/markup-compatibility/2006">
              <mc:Choice xmlns:v="urn:schemas-microsoft-com:vml" Requires="v">
                <p:oleObj spid="_x0000_s1025" name="BMP 图像" r:id="rId3" imgW="5781675" imgH="7029450" progId="PBrush">
                  <p:embed/>
                </p:oleObj>
              </mc:Choice>
              <mc:Fallback>
                <p:oleObj name="BMP 图像" r:id="rId3" imgW="5781675" imgH="7029450" progId="PBrush">
                  <p:embed/>
                  <p:pic>
                    <p:nvPicPr>
                      <p:cNvPr id="0" name="图片 1024" descr="image7"/>
                      <p:cNvPicPr/>
                      <p:nvPr/>
                    </p:nvPicPr>
                    <p:blipFill>
                      <a:blip r:embed="rId4"/>
                      <a:stretch>
                        <a:fillRect/>
                      </a:stretch>
                    </p:blipFill>
                    <p:spPr>
                      <a:xfrm>
                        <a:off x="5526283" y="2125014"/>
                        <a:ext cx="3192714" cy="4732987"/>
                      </a:xfrm>
                      <a:prstGeom prst="rect">
                        <a:avLst/>
                      </a:prstGeom>
                      <a:noFill/>
                      <a:ln w="9525">
                        <a:noFill/>
                      </a:ln>
                    </p:spPr>
                  </p:pic>
                </p:oleObj>
              </mc:Fallback>
            </mc:AlternateContent>
          </a:graphicData>
        </a:graphic>
      </p:graphicFrame>
      <p:graphicFrame>
        <p:nvGraphicFramePr>
          <p:cNvPr id="206851" name="Object 3" descr="image8"/>
          <p:cNvGraphicFramePr/>
          <p:nvPr/>
        </p:nvGraphicFramePr>
        <p:xfrm>
          <a:off x="5997575" y="0"/>
          <a:ext cx="6194425" cy="4267200"/>
        </p:xfrm>
        <a:graphic>
          <a:graphicData uri="http://schemas.openxmlformats.org/presentationml/2006/ole">
            <mc:AlternateContent xmlns:mc="http://schemas.openxmlformats.org/markup-compatibility/2006">
              <mc:Choice xmlns:v="urn:schemas-microsoft-com:vml" Requires="v">
                <p:oleObj spid="_x0000_s1026" name="" r:id="rId5" imgW="4057650" imgH="2990850" progId="PBrush">
                  <p:embed/>
                </p:oleObj>
              </mc:Choice>
              <mc:Fallback>
                <p:oleObj name="" r:id="rId5" imgW="4057650" imgH="2990850" progId="PBrush">
                  <p:embed/>
                  <p:pic>
                    <p:nvPicPr>
                      <p:cNvPr id="0" name="图片 1025" descr="image8"/>
                      <p:cNvPicPr/>
                      <p:nvPr/>
                    </p:nvPicPr>
                    <p:blipFill>
                      <a:blip r:embed="rId6"/>
                      <a:stretch>
                        <a:fillRect/>
                      </a:stretch>
                    </p:blipFill>
                    <p:spPr>
                      <a:xfrm>
                        <a:off x="5997575" y="0"/>
                        <a:ext cx="6194425" cy="4267200"/>
                      </a:xfrm>
                      <a:prstGeom prst="rect">
                        <a:avLst/>
                      </a:prstGeom>
                      <a:noFill/>
                      <a:ln w="9525">
                        <a:noFill/>
                      </a:ln>
                    </p:spPr>
                  </p:pic>
                </p:oleObj>
              </mc:Fallback>
            </mc:AlternateContent>
          </a:graphicData>
        </a:graphic>
      </p:graphicFrame>
      <p:pic>
        <p:nvPicPr>
          <p:cNvPr id="7" name="图片 6"/>
          <p:cNvPicPr>
            <a:picLocks noChangeAspect="1"/>
          </p:cNvPicPr>
          <p:nvPr/>
        </p:nvPicPr>
        <p:blipFill>
          <a:blip r:embed="rId7" cstate="print"/>
          <a:stretch>
            <a:fillRect/>
          </a:stretch>
        </p:blipFill>
        <p:spPr>
          <a:xfrm>
            <a:off x="9559610" y="4533362"/>
            <a:ext cx="1705112" cy="2118576"/>
          </a:xfrm>
          <a:prstGeom prst="rect">
            <a:avLst/>
          </a:prstGeom>
        </p:spPr>
      </p:pic>
      <p:cxnSp>
        <p:nvCxnSpPr>
          <p:cNvPr id="8" name="直接箭头连接符 7"/>
          <p:cNvCxnSpPr/>
          <p:nvPr/>
        </p:nvCxnSpPr>
        <p:spPr bwMode="auto">
          <a:xfrm rot="5400000" flipH="1" flipV="1">
            <a:off x="10971155" y="5163322"/>
            <a:ext cx="1545461" cy="6"/>
          </a:xfrm>
          <a:prstGeom prst="straightConnector1">
            <a:avLst/>
          </a:prstGeom>
          <a:solidFill>
            <a:schemeClr val="accent1"/>
          </a:solidFill>
          <a:ln w="63500" cap="flat" cmpd="sng" algn="ctr">
            <a:solidFill>
              <a:srgbClr val="33CC33"/>
            </a:solidFill>
            <a:prstDash val="dash"/>
            <a:round/>
            <a:headEnd type="none" w="med" len="med"/>
            <a:tailEnd type="arrow"/>
          </a:ln>
        </p:spPr>
      </p:cxnSp>
      <p:cxnSp>
        <p:nvCxnSpPr>
          <p:cNvPr id="9" name="直接连接符 8"/>
          <p:cNvCxnSpPr/>
          <p:nvPr/>
        </p:nvCxnSpPr>
        <p:spPr bwMode="auto">
          <a:xfrm>
            <a:off x="9003070" y="5884171"/>
            <a:ext cx="553791" cy="1"/>
          </a:xfrm>
          <a:prstGeom prst="line">
            <a:avLst/>
          </a:prstGeom>
          <a:solidFill>
            <a:schemeClr val="accent1"/>
          </a:solidFill>
          <a:ln w="63500" cap="flat" cmpd="sng" algn="ctr">
            <a:solidFill>
              <a:srgbClr val="FF0000"/>
            </a:solidFill>
            <a:prstDash val="dash"/>
            <a:round/>
            <a:headEnd type="none" w="med" len="med"/>
            <a:tailEnd type="none" w="med" len="med"/>
          </a:ln>
        </p:spPr>
      </p:cxnSp>
      <p:cxnSp>
        <p:nvCxnSpPr>
          <p:cNvPr id="10" name="直接箭头连接符 9"/>
          <p:cNvCxnSpPr/>
          <p:nvPr/>
        </p:nvCxnSpPr>
        <p:spPr bwMode="auto">
          <a:xfrm rot="5400000" flipH="1" flipV="1">
            <a:off x="8254509" y="5109477"/>
            <a:ext cx="1545461" cy="6"/>
          </a:xfrm>
          <a:prstGeom prst="straightConnector1">
            <a:avLst/>
          </a:prstGeom>
          <a:solidFill>
            <a:schemeClr val="accent1"/>
          </a:solidFill>
          <a:ln w="63500" cap="flat" cmpd="sng" algn="ctr">
            <a:solidFill>
              <a:srgbClr val="FF0000"/>
            </a:solidFill>
            <a:prstDash val="dash"/>
            <a:round/>
            <a:headEnd type="none" w="med" len="med"/>
            <a:tailEnd type="arrow"/>
          </a:ln>
        </p:spPr>
      </p:cxnSp>
      <p:cxnSp>
        <p:nvCxnSpPr>
          <p:cNvPr id="11" name="直接连接符 10"/>
          <p:cNvCxnSpPr/>
          <p:nvPr/>
        </p:nvCxnSpPr>
        <p:spPr bwMode="auto">
          <a:xfrm>
            <a:off x="11240377" y="5920661"/>
            <a:ext cx="553791" cy="1"/>
          </a:xfrm>
          <a:prstGeom prst="line">
            <a:avLst/>
          </a:prstGeom>
          <a:solidFill>
            <a:schemeClr val="accent1"/>
          </a:solidFill>
          <a:ln w="63500" cap="flat" cmpd="sng" algn="ctr">
            <a:solidFill>
              <a:srgbClr val="33CC33"/>
            </a:solidFill>
            <a:prstDash val="dash"/>
            <a:round/>
            <a:headEnd type="none" w="med" len="med"/>
            <a:tailEnd type="none" w="med" len="med"/>
          </a:ln>
        </p:spPr>
      </p:cxnSp>
      <p:sp>
        <p:nvSpPr>
          <p:cNvPr id="12" name="文本框 12"/>
          <p:cNvSpPr txBox="1">
            <a:spLocks noChangeArrowheads="1"/>
          </p:cNvSpPr>
          <p:nvPr/>
        </p:nvSpPr>
        <p:spPr bwMode="auto">
          <a:xfrm>
            <a:off x="0" y="290059"/>
            <a:ext cx="2155825" cy="369332"/>
          </a:xfrm>
          <a:prstGeom prst="rect">
            <a:avLst/>
          </a:prstGeom>
          <a:noFill/>
          <a:ln w="9525">
            <a:noFill/>
            <a:miter lim="800000"/>
          </a:ln>
        </p:spPr>
        <p:txBody>
          <a:bodyPr>
            <a:spAutoFit/>
          </a:bodyPr>
          <a:lstStyle/>
          <a:p>
            <a:pPr>
              <a:buFont typeface="Arial" panose="020B0604020202020204" pitchFamily="34" charset="0"/>
              <a:buNone/>
            </a:pPr>
            <a:r>
              <a:rPr lang="zh-CN" altLang="en-US" b="1" dirty="0" smtClean="0">
                <a:solidFill>
                  <a:schemeClr val="bg1"/>
                </a:solidFill>
                <a:latin typeface="微软雅黑" panose="020B0503020204020204" pitchFamily="34" charset="-122"/>
                <a:ea typeface="微软雅黑" panose="020B0503020204020204" pitchFamily="34" charset="-122"/>
              </a:rPr>
              <a:t>量子点的应用领域</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6851"/>
                                        </p:tgtEl>
                                        <p:attrNameLst>
                                          <p:attrName>style.visibility</p:attrName>
                                        </p:attrNameLst>
                                      </p:cBhvr>
                                      <p:to>
                                        <p:strVal val="visible"/>
                                      </p:to>
                                    </p:set>
                                    <p:animEffect transition="in" filter="box(in)">
                                      <p:cBhvr>
                                        <p:cTn id="7" dur="500"/>
                                        <p:tgtEl>
                                          <p:spTgt spid="206851"/>
                                        </p:tgtEl>
                                      </p:cBhvr>
                                    </p:animEffect>
                                  </p:childTnLst>
                                </p:cTn>
                              </p:par>
                              <p:par>
                                <p:cTn id="8" presetID="4"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500"/>
                                        <p:tgtEl>
                                          <p:spTgt spid="7"/>
                                        </p:tgtEl>
                                      </p:cBhvr>
                                    </p:animEffect>
                                  </p:childTnLst>
                                </p:cTn>
                              </p:par>
                              <p:par>
                                <p:cTn id="11" presetID="4"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ox(in)">
                                      <p:cBhvr>
                                        <p:cTn id="13" dur="500"/>
                                        <p:tgtEl>
                                          <p:spTgt spid="10"/>
                                        </p:tgtEl>
                                      </p:cBhvr>
                                    </p:animEffect>
                                  </p:childTnLst>
                                </p:cTn>
                              </p:par>
                              <p:par>
                                <p:cTn id="14" presetID="4"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ox(in)">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6866" name="Picture 2"/>
          <p:cNvPicPr>
            <a:picLocks noChangeAspect="1" noChangeArrowheads="1"/>
          </p:cNvPicPr>
          <p:nvPr/>
        </p:nvPicPr>
        <p:blipFill>
          <a:blip r:embed="rId1"/>
          <a:srcRect/>
          <a:stretch>
            <a:fillRect/>
          </a:stretch>
        </p:blipFill>
        <p:spPr bwMode="auto">
          <a:xfrm>
            <a:off x="0" y="0"/>
            <a:ext cx="12155424" cy="1175657"/>
          </a:xfrm>
          <a:prstGeom prst="rect">
            <a:avLst/>
          </a:prstGeom>
          <a:noFill/>
          <a:ln w="9525">
            <a:noFill/>
            <a:miter lim="800000"/>
            <a:headEnd/>
            <a:tailEnd/>
          </a:ln>
          <a:effectLst/>
        </p:spPr>
      </p:pic>
      <p:sp>
        <p:nvSpPr>
          <p:cNvPr id="5" name="矩形 4"/>
          <p:cNvSpPr/>
          <p:nvPr/>
        </p:nvSpPr>
        <p:spPr>
          <a:xfrm>
            <a:off x="-38100" y="4448810"/>
            <a:ext cx="6866890" cy="2245995"/>
          </a:xfrm>
          <a:prstGeom prst="rect">
            <a:avLst/>
          </a:prstGeom>
        </p:spPr>
        <p:txBody>
          <a:bodyPr wrap="square">
            <a:spAutoFit/>
          </a:bodyPr>
          <a:lstStyle/>
          <a:p>
            <a:pPr marL="171450" indent="-171450">
              <a:lnSpc>
                <a:spcPct val="110000"/>
              </a:lnSpc>
              <a:spcBef>
                <a:spcPts val="600"/>
              </a:spcBef>
              <a:buFont typeface="Wingdings" panose="05000000000000000000" charset="0"/>
              <a:buChar char="l"/>
            </a:pPr>
            <a:r>
              <a:rPr lang="zh-CN" altLang="en-US" sz="2000" b="1" dirty="0">
                <a:solidFill>
                  <a:srgbClr val="C00000"/>
                </a:solidFill>
                <a:latin typeface="华文楷体" panose="02010600040101010101" pitchFamily="2" charset="-122"/>
                <a:ea typeface="华文楷体" panose="02010600040101010101" pitchFamily="2" charset="-122"/>
              </a:rPr>
              <a:t>南京军区南京总医院始建于1929年，前身为国民政府中央医院，是一所历史悠久、医教研协调发展的大型现代化综合性医院。</a:t>
            </a:r>
            <a:endParaRPr lang="zh-CN" altLang="en-US" sz="2000" b="1" dirty="0">
              <a:solidFill>
                <a:srgbClr val="C00000"/>
              </a:solidFill>
              <a:latin typeface="华文楷体" panose="02010600040101010101" pitchFamily="2" charset="-122"/>
              <a:ea typeface="华文楷体" panose="02010600040101010101" pitchFamily="2" charset="-122"/>
            </a:endParaRPr>
          </a:p>
          <a:p>
            <a:pPr marL="171450" indent="-171450">
              <a:lnSpc>
                <a:spcPct val="110000"/>
              </a:lnSpc>
              <a:spcBef>
                <a:spcPts val="600"/>
              </a:spcBef>
              <a:buFont typeface="Wingdings" panose="05000000000000000000" charset="0"/>
              <a:buChar char="l"/>
            </a:pPr>
            <a:r>
              <a:rPr lang="zh-CN" altLang="en-US" sz="2000" b="1" dirty="0">
                <a:solidFill>
                  <a:srgbClr val="C00000"/>
                </a:solidFill>
                <a:latin typeface="华文楷体" panose="02010600040101010101" pitchFamily="2" charset="-122"/>
                <a:ea typeface="华文楷体" panose="02010600040101010101" pitchFamily="2" charset="-122"/>
              </a:rPr>
              <a:t>全院设有52个科室，其中国家重点学科1个、国家临床医学中心1个、国家药物临床试验机构1个，全军重中之重学科2个、全军医学研究所4个、全军重点实验室2个</a:t>
            </a:r>
            <a:r>
              <a:rPr lang="en-US" altLang="zh-CN" sz="2400" b="1" dirty="0">
                <a:solidFill>
                  <a:srgbClr val="C00000"/>
                </a:solidFill>
                <a:latin typeface="华文楷体" panose="02010600040101010101" pitchFamily="2" charset="-122"/>
                <a:ea typeface="华文楷体" panose="02010600040101010101" pitchFamily="2" charset="-122"/>
              </a:rPr>
              <a:t>......</a:t>
            </a:r>
            <a:endParaRPr lang="en-US" altLang="zh-CN" sz="2400" b="1" dirty="0">
              <a:solidFill>
                <a:srgbClr val="C00000"/>
              </a:solidFill>
              <a:latin typeface="华文楷体" panose="02010600040101010101" pitchFamily="2" charset="-122"/>
              <a:ea typeface="华文楷体" panose="02010600040101010101" pitchFamily="2" charset="-122"/>
            </a:endParaRPr>
          </a:p>
        </p:txBody>
      </p:sp>
      <p:pic>
        <p:nvPicPr>
          <p:cNvPr id="7" name="图片 6"/>
          <p:cNvPicPr>
            <a:picLocks noChangeAspect="1"/>
          </p:cNvPicPr>
          <p:nvPr/>
        </p:nvPicPr>
        <p:blipFill>
          <a:blip r:embed="rId2"/>
          <a:stretch>
            <a:fillRect/>
          </a:stretch>
        </p:blipFill>
        <p:spPr>
          <a:xfrm>
            <a:off x="4834255" y="1174750"/>
            <a:ext cx="3013075" cy="2533650"/>
          </a:xfrm>
          <a:prstGeom prst="rect">
            <a:avLst/>
          </a:prstGeom>
        </p:spPr>
      </p:pic>
      <p:pic>
        <p:nvPicPr>
          <p:cNvPr id="2" name="图片 1"/>
          <p:cNvPicPr>
            <a:picLocks noChangeAspect="1"/>
          </p:cNvPicPr>
          <p:nvPr/>
        </p:nvPicPr>
        <p:blipFill>
          <a:blip r:embed="rId3"/>
          <a:stretch>
            <a:fillRect/>
          </a:stretch>
        </p:blipFill>
        <p:spPr>
          <a:xfrm>
            <a:off x="0" y="1175385"/>
            <a:ext cx="4834255" cy="3223260"/>
          </a:xfrm>
          <a:prstGeom prst="rect">
            <a:avLst/>
          </a:prstGeom>
        </p:spPr>
      </p:pic>
      <p:pic>
        <p:nvPicPr>
          <p:cNvPr id="3" name="图片 2"/>
          <p:cNvPicPr>
            <a:picLocks noChangeAspect="1"/>
          </p:cNvPicPr>
          <p:nvPr/>
        </p:nvPicPr>
        <p:blipFill>
          <a:blip r:embed="rId4"/>
          <a:srcRect l="8054" t="1752" r="5125" b="2190"/>
          <a:stretch>
            <a:fillRect/>
          </a:stretch>
        </p:blipFill>
        <p:spPr>
          <a:xfrm>
            <a:off x="10256520" y="1190625"/>
            <a:ext cx="1929130" cy="3433445"/>
          </a:xfrm>
          <a:prstGeom prst="rect">
            <a:avLst/>
          </a:prstGeom>
        </p:spPr>
      </p:pic>
      <p:pic>
        <p:nvPicPr>
          <p:cNvPr id="4" name="图片 3"/>
          <p:cNvPicPr>
            <a:picLocks noChangeAspect="1"/>
          </p:cNvPicPr>
          <p:nvPr/>
        </p:nvPicPr>
        <p:blipFill>
          <a:blip r:embed="rId5"/>
          <a:stretch>
            <a:fillRect/>
          </a:stretch>
        </p:blipFill>
        <p:spPr>
          <a:xfrm>
            <a:off x="6734810" y="4741545"/>
            <a:ext cx="2802255" cy="1852295"/>
          </a:xfrm>
          <a:prstGeom prst="rect">
            <a:avLst/>
          </a:prstGeom>
        </p:spPr>
      </p:pic>
      <p:pic>
        <p:nvPicPr>
          <p:cNvPr id="8" name="图片 7"/>
          <p:cNvPicPr>
            <a:picLocks noChangeAspect="1"/>
          </p:cNvPicPr>
          <p:nvPr/>
        </p:nvPicPr>
        <p:blipFill>
          <a:blip r:embed="rId6"/>
          <a:srcRect l="2370" t="4127" r="1777" b="3301"/>
          <a:stretch>
            <a:fillRect/>
          </a:stretch>
        </p:blipFill>
        <p:spPr>
          <a:xfrm>
            <a:off x="9567545" y="4778375"/>
            <a:ext cx="2618105" cy="1815465"/>
          </a:xfrm>
          <a:prstGeom prst="rect">
            <a:avLst/>
          </a:prstGeom>
        </p:spPr>
      </p:pic>
      <p:pic>
        <p:nvPicPr>
          <p:cNvPr id="9" name="图片 8"/>
          <p:cNvPicPr>
            <a:picLocks noChangeAspect="1"/>
          </p:cNvPicPr>
          <p:nvPr/>
        </p:nvPicPr>
        <p:blipFill>
          <a:blip r:embed="rId7"/>
          <a:srcRect r="1770" b="876"/>
          <a:stretch>
            <a:fillRect/>
          </a:stretch>
        </p:blipFill>
        <p:spPr>
          <a:xfrm>
            <a:off x="7740650" y="1174750"/>
            <a:ext cx="2536825" cy="344932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QDs荧光特性-1"/>
          <p:cNvPicPr>
            <a:picLocks noChangeAspect="1" noChangeArrowheads="1"/>
          </p:cNvPicPr>
          <p:nvPr/>
        </p:nvPicPr>
        <p:blipFill>
          <a:blip r:embed="rId1" cstate="print"/>
          <a:srcRect/>
          <a:stretch>
            <a:fillRect/>
          </a:stretch>
        </p:blipFill>
        <p:spPr bwMode="auto">
          <a:xfrm>
            <a:off x="677332" y="1399822"/>
            <a:ext cx="10938935" cy="4482201"/>
          </a:xfrm>
          <a:prstGeom prst="rect">
            <a:avLst/>
          </a:prstGeom>
          <a:noFill/>
          <a:ln w="9525">
            <a:noFill/>
            <a:miter lim="800000"/>
            <a:headEnd/>
            <a:tailEnd/>
          </a:ln>
        </p:spPr>
      </p:pic>
      <p:sp>
        <p:nvSpPr>
          <p:cNvPr id="7" name="AutoShape 5"/>
          <p:cNvSpPr>
            <a:spLocks noChangeArrowheads="1"/>
          </p:cNvSpPr>
          <p:nvPr/>
        </p:nvSpPr>
        <p:spPr bwMode="auto">
          <a:xfrm>
            <a:off x="1725759" y="1444978"/>
            <a:ext cx="1085174" cy="134393"/>
          </a:xfrm>
          <a:prstGeom prst="leftRightArrow">
            <a:avLst>
              <a:gd name="adj1" fmla="val 50000"/>
              <a:gd name="adj2" fmla="val 245833"/>
            </a:avLst>
          </a:prstGeom>
          <a:solidFill>
            <a:schemeClr val="accent1"/>
          </a:solidFill>
          <a:ln w="9525" cmpd="sng">
            <a:solidFill>
              <a:schemeClr val="tx1"/>
            </a:solidFill>
            <a:miter lim="800000"/>
          </a:ln>
          <a:effectLst/>
        </p:spPr>
        <p:txBody>
          <a:bodyPr lIns="117216" tIns="58608" rIns="117216" bIns="58608" anchor="ctr"/>
          <a:lstStyle/>
          <a:p>
            <a:endParaRPr lang="zh-CN" altLang="en-US"/>
          </a:p>
        </p:txBody>
      </p:sp>
      <p:sp>
        <p:nvSpPr>
          <p:cNvPr id="8" name="AutoShape 6"/>
          <p:cNvSpPr>
            <a:spLocks noChangeArrowheads="1"/>
          </p:cNvSpPr>
          <p:nvPr/>
        </p:nvSpPr>
        <p:spPr bwMode="auto">
          <a:xfrm>
            <a:off x="2208363" y="688249"/>
            <a:ext cx="101600" cy="731520"/>
          </a:xfrm>
          <a:prstGeom prst="downArrow">
            <a:avLst>
              <a:gd name="adj1" fmla="val 50000"/>
              <a:gd name="adj2" fmla="val 200000"/>
            </a:avLst>
          </a:prstGeom>
          <a:solidFill>
            <a:schemeClr val="accent1"/>
          </a:solidFill>
          <a:ln w="9525" cmpd="sng">
            <a:solidFill>
              <a:schemeClr val="tx1"/>
            </a:solidFill>
            <a:miter lim="800000"/>
          </a:ln>
          <a:effectLst/>
        </p:spPr>
        <p:txBody>
          <a:bodyPr vert="eaVert" lIns="117216" tIns="58608" rIns="117216" bIns="58608" anchor="ctr"/>
          <a:lstStyle/>
          <a:p>
            <a:endParaRPr lang="zh-CN" altLang="en-US"/>
          </a:p>
        </p:txBody>
      </p:sp>
      <p:sp>
        <p:nvSpPr>
          <p:cNvPr id="9" name="Text Box 7"/>
          <p:cNvSpPr txBox="1">
            <a:spLocks noChangeArrowheads="1"/>
          </p:cNvSpPr>
          <p:nvPr/>
        </p:nvSpPr>
        <p:spPr bwMode="auto">
          <a:xfrm>
            <a:off x="1407550" y="203201"/>
            <a:ext cx="1631950" cy="395360"/>
          </a:xfrm>
          <a:prstGeom prst="rect">
            <a:avLst/>
          </a:prstGeom>
          <a:noFill/>
          <a:ln w="9525">
            <a:noFill/>
            <a:miter lim="800000"/>
          </a:ln>
        </p:spPr>
        <p:txBody>
          <a:bodyPr lIns="117216" tIns="58608" rIns="117216" bIns="58608">
            <a:spAutoFit/>
          </a:bodyPr>
          <a:lstStyle/>
          <a:p>
            <a:pPr algn="ctr"/>
            <a:r>
              <a:rPr lang="zh-CN" altLang="en-US" b="1" dirty="0">
                <a:ea typeface="楷体" panose="02010609060101010101" pitchFamily="49" charset="-122"/>
              </a:rPr>
              <a:t>激发光波长</a:t>
            </a:r>
            <a:endParaRPr lang="zh-CN" altLang="en-US" b="1" dirty="0">
              <a:ea typeface="楷体" panose="02010609060101010101" pitchFamily="49" charset="-122"/>
            </a:endParaRPr>
          </a:p>
        </p:txBody>
      </p:sp>
      <p:sp>
        <p:nvSpPr>
          <p:cNvPr id="31" name="Rectangle 3"/>
          <p:cNvSpPr>
            <a:spLocks noChangeArrowheads="1"/>
          </p:cNvSpPr>
          <p:nvPr/>
        </p:nvSpPr>
        <p:spPr bwMode="auto">
          <a:xfrm>
            <a:off x="0" y="6041017"/>
            <a:ext cx="12192001" cy="395360"/>
          </a:xfrm>
          <a:prstGeom prst="rect">
            <a:avLst/>
          </a:prstGeom>
          <a:noFill/>
          <a:ln w="9525">
            <a:noFill/>
            <a:miter lim="800000"/>
          </a:ln>
          <a:effectLst/>
        </p:spPr>
        <p:txBody>
          <a:bodyPr wrap="square" lIns="117216" tIns="58608" rIns="117216" bIns="58608">
            <a:spAutoFit/>
          </a:bodyPr>
          <a:lstStyle/>
          <a:p>
            <a:pPr algn="ctr"/>
            <a:r>
              <a:rPr lang="zh-CN" altLang="zh-CN" b="1" dirty="0"/>
              <a:t>High extinction &gt;&gt; High brightness; All colors can be excited at the same wavelength</a:t>
            </a:r>
            <a:endParaRPr lang="zh-CN" altLang="zh-CN" b="1" dirty="0"/>
          </a:p>
        </p:txBody>
      </p:sp>
      <p:pic>
        <p:nvPicPr>
          <p:cNvPr id="32" name="Picture 3" descr="QDs荧光特性-2"/>
          <p:cNvPicPr>
            <a:picLocks noChangeAspect="1" noChangeArrowheads="1"/>
          </p:cNvPicPr>
          <p:nvPr/>
        </p:nvPicPr>
        <p:blipFill>
          <a:blip r:embed="rId2" cstate="print"/>
          <a:srcRect/>
          <a:stretch>
            <a:fillRect/>
          </a:stretch>
        </p:blipFill>
        <p:spPr bwMode="auto">
          <a:xfrm>
            <a:off x="6999111" y="352051"/>
            <a:ext cx="4150785" cy="731520"/>
          </a:xfrm>
          <a:prstGeom prst="rect">
            <a:avLst/>
          </a:prstGeom>
          <a:noFill/>
          <a:ln w="9525">
            <a:noFill/>
            <a:miter lim="800000"/>
            <a:headEnd/>
            <a:tailEnd/>
          </a:ln>
        </p:spPr>
      </p:pic>
      <p:sp>
        <p:nvSpPr>
          <p:cNvPr id="33" name="Line 4"/>
          <p:cNvSpPr>
            <a:spLocks noChangeShapeType="1"/>
          </p:cNvSpPr>
          <p:nvPr/>
        </p:nvSpPr>
        <p:spPr bwMode="auto">
          <a:xfrm flipH="1">
            <a:off x="2844231" y="0"/>
            <a:ext cx="68301" cy="5458177"/>
          </a:xfrm>
          <a:prstGeom prst="line">
            <a:avLst/>
          </a:prstGeom>
          <a:noFill/>
          <a:ln w="28575" cap="flat" cmpd="sng">
            <a:solidFill>
              <a:schemeClr val="tx1"/>
            </a:solidFill>
            <a:prstDash val="dash"/>
            <a:round/>
          </a:ln>
          <a:effectLst/>
        </p:spPr>
        <p:txBody>
          <a:bodyPr lIns="117216" tIns="58608" rIns="117216" bIns="58608"/>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08996" y="1030309"/>
            <a:ext cx="11683004" cy="5407337"/>
            <a:chOff x="508996" y="1030309"/>
            <a:chExt cx="11683004" cy="5407337"/>
          </a:xfrm>
        </p:grpSpPr>
        <p:sp>
          <p:nvSpPr>
            <p:cNvPr id="4" name="Rectangle 2"/>
            <p:cNvSpPr>
              <a:spLocks noChangeArrowheads="1"/>
            </p:cNvSpPr>
            <p:nvPr/>
          </p:nvSpPr>
          <p:spPr bwMode="auto">
            <a:xfrm>
              <a:off x="508996" y="6070933"/>
              <a:ext cx="6840538" cy="366713"/>
            </a:xfrm>
            <a:prstGeom prst="rect">
              <a:avLst/>
            </a:prstGeom>
            <a:noFill/>
            <a:ln w="9525">
              <a:noFill/>
              <a:miter lim="800000"/>
            </a:ln>
            <a:effectLst/>
          </p:spPr>
          <p:txBody>
            <a:bodyPr>
              <a:spAutoFit/>
            </a:bodyPr>
            <a:lstStyle/>
            <a:p>
              <a:r>
                <a:rPr lang="zh-CN" altLang="zh-CN" b="1" dirty="0">
                  <a:latin typeface="Arial Narrow" panose="020B0606020202030204" pitchFamily="34" charset="0"/>
                </a:rPr>
                <a:t>Figure </a:t>
              </a:r>
              <a:r>
                <a:rPr lang="zh-CN" altLang="zh-CN" b="1" dirty="0" smtClean="0">
                  <a:latin typeface="Arial Narrow" panose="020B0606020202030204" pitchFamily="34" charset="0"/>
                </a:rPr>
                <a:t>   </a:t>
              </a:r>
              <a:r>
                <a:rPr lang="zh-CN" altLang="zh-CN" b="1" dirty="0">
                  <a:latin typeface="Arial Narrow" panose="020B0606020202030204" pitchFamily="34" charset="0"/>
                </a:rPr>
                <a:t>QD resistance to photobleaching and multicolour labelling. </a:t>
              </a:r>
              <a:endParaRPr lang="zh-CN" altLang="zh-CN" b="1" dirty="0">
                <a:latin typeface="Arial Narrow" panose="020B0606020202030204" pitchFamily="34" charset="0"/>
              </a:endParaRPr>
            </a:p>
          </p:txBody>
        </p:sp>
        <p:pic>
          <p:nvPicPr>
            <p:cNvPr id="5" name="Picture 3" descr="未命名"/>
            <p:cNvPicPr>
              <a:picLocks noChangeAspect="1" noChangeArrowheads="1"/>
            </p:cNvPicPr>
            <p:nvPr/>
          </p:nvPicPr>
          <p:blipFill>
            <a:blip r:embed="rId1" cstate="print"/>
            <a:srcRect/>
            <a:stretch>
              <a:fillRect/>
            </a:stretch>
          </p:blipFill>
          <p:spPr bwMode="auto">
            <a:xfrm>
              <a:off x="544800" y="1030309"/>
              <a:ext cx="10556789" cy="5061397"/>
            </a:xfrm>
            <a:prstGeom prst="rect">
              <a:avLst/>
            </a:prstGeom>
            <a:noFill/>
            <a:ln w="9525" cmpd="sng">
              <a:noFill/>
              <a:miter lim="800000"/>
              <a:headEnd/>
              <a:tailEnd/>
            </a:ln>
          </p:spPr>
        </p:pic>
        <p:sp>
          <p:nvSpPr>
            <p:cNvPr id="6" name="Rectangle 4"/>
            <p:cNvSpPr>
              <a:spLocks noChangeArrowheads="1"/>
            </p:cNvSpPr>
            <p:nvPr/>
          </p:nvSpPr>
          <p:spPr bwMode="auto">
            <a:xfrm>
              <a:off x="7820565" y="3724843"/>
              <a:ext cx="3306781" cy="2139950"/>
            </a:xfrm>
            <a:prstGeom prst="rect">
              <a:avLst/>
            </a:prstGeom>
            <a:noFill/>
            <a:ln w="9525" cmpd="sng">
              <a:solidFill>
                <a:schemeClr val="bg1"/>
              </a:solidFill>
              <a:miter lim="800000"/>
            </a:ln>
            <a:effectLst/>
          </p:spPr>
          <p:txBody>
            <a:bodyPr wrap="square">
              <a:spAutoFit/>
            </a:bodyPr>
            <a:lstStyle/>
            <a:p>
              <a:pPr>
                <a:spcAft>
                  <a:spcPct val="100000"/>
                </a:spcAft>
                <a:buFont typeface="Wingdings" panose="05000000000000000000" pitchFamily="2" charset="2"/>
                <a:buChar char="Ø"/>
              </a:pPr>
              <a:r>
                <a:rPr lang="zh-CN" altLang="zh-CN" b="1" dirty="0">
                  <a:latin typeface="Arial Narrow" panose="020B0606020202030204" pitchFamily="34" charset="0"/>
                </a:rPr>
                <a:t> (b) Five-colour QD staining</a:t>
              </a:r>
              <a:endParaRPr lang="zh-CN" altLang="zh-CN" sz="1400" b="1" dirty="0">
                <a:latin typeface="Arial Narrow" panose="020B0606020202030204" pitchFamily="34" charset="0"/>
              </a:endParaRPr>
            </a:p>
            <a:p>
              <a:pPr>
                <a:spcAft>
                  <a:spcPct val="50000"/>
                </a:spcAft>
                <a:buFont typeface="Arial" panose="020B0604020202020204" pitchFamily="34" charset="0"/>
                <a:buChar char="•"/>
              </a:pPr>
              <a:r>
                <a:rPr lang="zh-CN" altLang="zh-CN" sz="1400" b="1" dirty="0">
                  <a:latin typeface="Arial Narrow" panose="020B0606020202030204" pitchFamily="34" charset="0"/>
                </a:rPr>
                <a:t> </a:t>
              </a:r>
              <a:r>
                <a:rPr lang="zh-CN" altLang="zh-CN" sz="1400" b="1" dirty="0">
                  <a:solidFill>
                    <a:srgbClr val="FF9900"/>
                  </a:solidFill>
                  <a:latin typeface="Arial Narrow" panose="020B0606020202030204" pitchFamily="34" charset="0"/>
                </a:rPr>
                <a:t>orange</a:t>
              </a:r>
              <a:r>
                <a:rPr lang="zh-CN" altLang="zh-CN" sz="1400" b="1" dirty="0">
                  <a:latin typeface="Arial Narrow" panose="020B0606020202030204" pitchFamily="34" charset="0"/>
                </a:rPr>
                <a:t> 525-Qdots labelling mitochondria</a:t>
              </a:r>
              <a:endParaRPr lang="zh-CN" altLang="zh-CN" sz="1400" b="1" dirty="0">
                <a:solidFill>
                  <a:srgbClr val="FF9900"/>
                </a:solidFill>
                <a:latin typeface="Arial Narrow" panose="020B0606020202030204" pitchFamily="34" charset="0"/>
              </a:endParaRPr>
            </a:p>
            <a:p>
              <a:pPr>
                <a:spcAft>
                  <a:spcPct val="50000"/>
                </a:spcAft>
                <a:buFont typeface="Arial" panose="020B0604020202020204" pitchFamily="34" charset="0"/>
                <a:buChar char="•"/>
              </a:pPr>
              <a:r>
                <a:rPr lang="zh-CN" altLang="zh-CN" sz="1400" b="1" dirty="0">
                  <a:latin typeface="Arial Narrow" panose="020B0606020202030204" pitchFamily="34" charset="0"/>
                </a:rPr>
                <a:t> </a:t>
              </a:r>
              <a:r>
                <a:rPr lang="zh-CN" altLang="zh-CN" sz="1400" b="1" dirty="0">
                  <a:solidFill>
                    <a:srgbClr val="006600"/>
                  </a:solidFill>
                  <a:latin typeface="Arial Narrow" panose="020B0606020202030204" pitchFamily="34" charset="0"/>
                </a:rPr>
                <a:t>green </a:t>
              </a:r>
              <a:r>
                <a:rPr lang="zh-CN" altLang="zh-CN" sz="1400" b="1" dirty="0">
                  <a:latin typeface="Arial Narrow" panose="020B0606020202030204" pitchFamily="34" charset="0"/>
                </a:rPr>
                <a:t>565-Qdots labelling microtubules </a:t>
              </a:r>
              <a:endParaRPr lang="zh-CN" altLang="zh-CN" sz="1400" b="1" dirty="0">
                <a:latin typeface="Arial Narrow" panose="020B0606020202030204" pitchFamily="34" charset="0"/>
              </a:endParaRPr>
            </a:p>
            <a:p>
              <a:pPr>
                <a:spcAft>
                  <a:spcPct val="50000"/>
                </a:spcAft>
                <a:buFont typeface="Arial" panose="020B0604020202020204" pitchFamily="34" charset="0"/>
                <a:buChar char="•"/>
              </a:pPr>
              <a:r>
                <a:rPr lang="zh-CN" altLang="zh-CN" sz="1400" b="1" dirty="0">
                  <a:solidFill>
                    <a:srgbClr val="CC66FF"/>
                  </a:solidFill>
                  <a:latin typeface="Arial Narrow" panose="020B0606020202030204" pitchFamily="34" charset="0"/>
                </a:rPr>
                <a:t> magenta</a:t>
              </a:r>
              <a:r>
                <a:rPr lang="zh-CN" altLang="zh-CN" sz="1400" b="1" dirty="0">
                  <a:latin typeface="Arial Narrow" panose="020B0606020202030204" pitchFamily="34" charset="0"/>
                </a:rPr>
                <a:t> 605-Qdots labelling Ki-67 protein</a:t>
              </a:r>
              <a:endParaRPr lang="zh-CN" altLang="zh-CN" sz="1400" b="1" dirty="0">
                <a:solidFill>
                  <a:srgbClr val="CC66FF"/>
                </a:solidFill>
                <a:latin typeface="Arial Narrow" panose="020B0606020202030204" pitchFamily="34" charset="0"/>
              </a:endParaRPr>
            </a:p>
            <a:p>
              <a:pPr>
                <a:spcAft>
                  <a:spcPct val="50000"/>
                </a:spcAft>
                <a:buFont typeface="Arial" panose="020B0604020202020204" pitchFamily="34" charset="0"/>
                <a:buChar char="•"/>
              </a:pPr>
              <a:r>
                <a:rPr lang="zh-CN" altLang="zh-CN" sz="1400" b="1" dirty="0">
                  <a:latin typeface="Arial Narrow" panose="020B0606020202030204" pitchFamily="34" charset="0"/>
                </a:rPr>
                <a:t> </a:t>
              </a:r>
              <a:r>
                <a:rPr lang="zh-CN" altLang="zh-CN" sz="1400" b="1" dirty="0">
                  <a:solidFill>
                    <a:srgbClr val="3399FF"/>
                  </a:solidFill>
                  <a:latin typeface="Arial Narrow" panose="020B0606020202030204" pitchFamily="34" charset="0"/>
                </a:rPr>
                <a:t>Cyan</a:t>
              </a:r>
              <a:r>
                <a:rPr lang="zh-CN" altLang="zh-CN" sz="1400" b="1" dirty="0">
                  <a:latin typeface="Arial Narrow" panose="020B0606020202030204" pitchFamily="34" charset="0"/>
                </a:rPr>
                <a:t> 655-nm Qdots labelling the nucleus</a:t>
              </a:r>
              <a:endParaRPr lang="zh-CN" altLang="zh-CN" sz="1400" b="1" dirty="0">
                <a:latin typeface="Arial Narrow" panose="020B0606020202030204" pitchFamily="34" charset="0"/>
              </a:endParaRPr>
            </a:p>
            <a:p>
              <a:pPr>
                <a:spcAft>
                  <a:spcPct val="50000"/>
                </a:spcAft>
                <a:buFont typeface="Arial" panose="020B0604020202020204" pitchFamily="34" charset="0"/>
                <a:buChar char="•"/>
              </a:pPr>
              <a:r>
                <a:rPr lang="zh-CN" altLang="zh-CN" sz="1400" b="1" dirty="0">
                  <a:latin typeface="Arial Narrow" panose="020B0606020202030204" pitchFamily="34" charset="0"/>
                </a:rPr>
                <a:t> </a:t>
              </a:r>
              <a:r>
                <a:rPr lang="zh-CN" altLang="zh-CN" sz="1400" b="1" dirty="0">
                  <a:solidFill>
                    <a:srgbClr val="FF0000"/>
                  </a:solidFill>
                  <a:latin typeface="Arial Narrow" panose="020B0606020202030204" pitchFamily="34" charset="0"/>
                </a:rPr>
                <a:t>red</a:t>
              </a:r>
              <a:r>
                <a:rPr lang="zh-CN" altLang="zh-CN" sz="1400" b="1" dirty="0">
                  <a:latin typeface="Arial Narrow" panose="020B0606020202030204" pitchFamily="34" charset="0"/>
                </a:rPr>
                <a:t> 705-Qdots labelling actin filaments </a:t>
              </a:r>
              <a:endParaRPr lang="zh-CN" altLang="zh-CN" sz="1400" b="1" dirty="0">
                <a:latin typeface="Arial Narrow" panose="020B0606020202030204" pitchFamily="34" charset="0"/>
              </a:endParaRPr>
            </a:p>
          </p:txBody>
        </p:sp>
        <p:sp>
          <p:nvSpPr>
            <p:cNvPr id="7" name="Rectangle 5"/>
            <p:cNvSpPr>
              <a:spLocks noChangeArrowheads="1"/>
            </p:cNvSpPr>
            <p:nvPr/>
          </p:nvSpPr>
          <p:spPr bwMode="auto">
            <a:xfrm>
              <a:off x="948278" y="3369386"/>
              <a:ext cx="3922712" cy="304800"/>
            </a:xfrm>
            <a:prstGeom prst="rect">
              <a:avLst/>
            </a:prstGeom>
            <a:noFill/>
            <a:ln w="9525">
              <a:noFill/>
              <a:miter lim="800000"/>
            </a:ln>
            <a:effectLst/>
          </p:spPr>
          <p:txBody>
            <a:bodyPr wrap="none">
              <a:spAutoFit/>
            </a:bodyPr>
            <a:lstStyle/>
            <a:p>
              <a:r>
                <a:rPr lang="zh-CN" altLang="zh-CN" sz="1400" b="1" dirty="0">
                  <a:latin typeface="Arial Narrow" panose="020B0606020202030204" pitchFamily="34" charset="0"/>
                </a:rPr>
                <a:t> (a) QD 630–streptavidin (red), AlexaFluor 488 (green) </a:t>
              </a:r>
              <a:endParaRPr lang="zh-CN" altLang="zh-CN" sz="1400" b="1" dirty="0">
                <a:latin typeface="Arial Narrow" panose="020B0606020202030204" pitchFamily="34" charset="0"/>
              </a:endParaRPr>
            </a:p>
          </p:txBody>
        </p:sp>
        <p:sp>
          <p:nvSpPr>
            <p:cNvPr id="8" name="Rectangle 6"/>
            <p:cNvSpPr>
              <a:spLocks noChangeArrowheads="1"/>
            </p:cNvSpPr>
            <p:nvPr/>
          </p:nvSpPr>
          <p:spPr bwMode="auto">
            <a:xfrm>
              <a:off x="7080250" y="6072026"/>
              <a:ext cx="5111750" cy="304800"/>
            </a:xfrm>
            <a:prstGeom prst="rect">
              <a:avLst/>
            </a:prstGeom>
            <a:solidFill>
              <a:srgbClr val="33CCFF"/>
            </a:solidFill>
            <a:ln w="9525">
              <a:noFill/>
              <a:miter lim="800000"/>
            </a:ln>
            <a:effectLst/>
          </p:spPr>
          <p:txBody>
            <a:bodyPr>
              <a:spAutoFit/>
            </a:bodyPr>
            <a:lstStyle/>
            <a:p>
              <a:pPr>
                <a:buFont typeface="Arial" panose="020B0604020202020204" pitchFamily="34" charset="0"/>
                <a:buChar char="•"/>
              </a:pPr>
              <a:r>
                <a:rPr lang="zh-CN" altLang="zh-CN" sz="1400" b="1" dirty="0">
                  <a:latin typeface="Arial Narrow" panose="020B0606020202030204" pitchFamily="34" charset="0"/>
                </a:rPr>
                <a:t>  Nuclei were Counter stained with blue-fluorescent Hoechst 33342.</a:t>
              </a:r>
              <a:endParaRPr lang="zh-CN" altLang="zh-CN" sz="1400" b="1" dirty="0">
                <a:latin typeface="Arial Narrow" panose="020B0606020202030204" pitchFamily="34" charset="0"/>
              </a:endParaRPr>
            </a:p>
          </p:txBody>
        </p:sp>
        <p:sp>
          <p:nvSpPr>
            <p:cNvPr id="9" name="Line 7"/>
            <p:cNvSpPr>
              <a:spLocks noChangeShapeType="1"/>
            </p:cNvSpPr>
            <p:nvPr/>
          </p:nvSpPr>
          <p:spPr bwMode="auto">
            <a:xfrm flipH="1" flipV="1">
              <a:off x="5865222" y="5068388"/>
              <a:ext cx="1515292" cy="992778"/>
            </a:xfrm>
            <a:prstGeom prst="line">
              <a:avLst/>
            </a:prstGeom>
            <a:noFill/>
            <a:ln w="28575" cmpd="sng">
              <a:solidFill>
                <a:srgbClr val="00B0F0"/>
              </a:solidFill>
              <a:round/>
              <a:tailEnd type="triangle" w="med" len="med"/>
            </a:ln>
            <a:effectLst/>
          </p:spPr>
          <p:txBody>
            <a:bodyPr/>
            <a:lstStyle/>
            <a:p>
              <a:endParaRPr lang="zh-CN" altLang="en-US"/>
            </a:p>
          </p:txBody>
        </p:sp>
      </p:grpSp>
      <p:sp>
        <p:nvSpPr>
          <p:cNvPr id="10" name="矩形 9"/>
          <p:cNvSpPr/>
          <p:nvPr/>
        </p:nvSpPr>
        <p:spPr>
          <a:xfrm>
            <a:off x="683767" y="333709"/>
            <a:ext cx="7120831" cy="461665"/>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举例</a:t>
            </a:r>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：抗原亚细胞定位与细胞成像研究</a:t>
            </a:r>
            <a:endParaRPr lang="zh-CN" alt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650" name="Picture 2"/>
          <p:cNvPicPr>
            <a:picLocks noChangeAspect="1" noChangeArrowheads="1"/>
          </p:cNvPicPr>
          <p:nvPr/>
        </p:nvPicPr>
        <p:blipFill>
          <a:blip r:embed="rId1" cstate="print"/>
          <a:srcRect/>
          <a:stretch>
            <a:fillRect/>
          </a:stretch>
        </p:blipFill>
        <p:spPr bwMode="auto">
          <a:xfrm>
            <a:off x="277907" y="403412"/>
            <a:ext cx="11739282" cy="6454588"/>
          </a:xfrm>
          <a:prstGeom prst="rect">
            <a:avLst/>
          </a:prstGeom>
          <a:noFill/>
          <a:ln w="9525">
            <a:noFill/>
            <a:miter lim="800000"/>
            <a:headEnd/>
            <a:tailEnd/>
          </a:ln>
          <a:effectLst/>
        </p:spPr>
      </p:pic>
      <p:sp>
        <p:nvSpPr>
          <p:cNvPr id="7" name="矩形 6"/>
          <p:cNvSpPr/>
          <p:nvPr/>
        </p:nvSpPr>
        <p:spPr>
          <a:xfrm>
            <a:off x="362303" y="349624"/>
            <a:ext cx="6473413" cy="461665"/>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举例</a:t>
            </a:r>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：基于</a:t>
            </a:r>
            <a:r>
              <a:rPr lang="en-US" altLang="zh-CN" sz="2400" b="1" dirty="0" err="1" smtClean="0">
                <a:latin typeface="楷体" panose="02010609060101010101" pitchFamily="49" charset="-122"/>
                <a:ea typeface="楷体" panose="02010609060101010101" pitchFamily="49" charset="-122"/>
              </a:rPr>
              <a:t>Qds</a:t>
            </a:r>
            <a:r>
              <a:rPr lang="zh-CN" altLang="en-US" sz="2400" b="1" dirty="0" smtClean="0">
                <a:latin typeface="楷体" panose="02010609060101010101" pitchFamily="49" charset="-122"/>
                <a:ea typeface="楷体" panose="02010609060101010101" pitchFamily="49" charset="-122"/>
              </a:rPr>
              <a:t>标记的活体示踪成像</a:t>
            </a:r>
            <a:endParaRPr lang="zh-CN" alt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093" y="501134"/>
            <a:ext cx="10428837" cy="523220"/>
          </a:xfrm>
          <a:prstGeom prst="rect">
            <a:avLst/>
          </a:prstGeom>
        </p:spPr>
        <p:txBody>
          <a:bodyPr wrap="square">
            <a:spAutoFit/>
          </a:bodyPr>
          <a:lstStyle/>
          <a:p>
            <a:r>
              <a:rPr lang="zh-CN" altLang="en-US" sz="2800" b="1" dirty="0" smtClean="0">
                <a:latin typeface="楷体" panose="02010609060101010101" pitchFamily="49" charset="-122"/>
                <a:ea typeface="楷体" panose="02010609060101010101" pitchFamily="49" charset="-122"/>
              </a:rPr>
              <a:t>举例</a:t>
            </a:r>
            <a:r>
              <a:rPr lang="en-US" altLang="zh-CN" sz="2800" b="1" dirty="0" smtClean="0">
                <a:latin typeface="楷体" panose="02010609060101010101" pitchFamily="49" charset="-122"/>
                <a:ea typeface="楷体" panose="02010609060101010101" pitchFamily="49" charset="-122"/>
              </a:rPr>
              <a:t>-3</a:t>
            </a:r>
            <a:r>
              <a:rPr lang="zh-CN" altLang="en-US" sz="2800" b="1" dirty="0" smtClean="0">
                <a:latin typeface="楷体" panose="02010609060101010101" pitchFamily="49" charset="-122"/>
                <a:ea typeface="楷体" panose="02010609060101010101" pitchFamily="49" charset="-122"/>
              </a:rPr>
              <a:t>：</a:t>
            </a:r>
            <a:r>
              <a:rPr lang="en-US" altLang="zh-CN" sz="2800" b="1" dirty="0" smtClean="0">
                <a:latin typeface="楷体" panose="02010609060101010101" pitchFamily="49" charset="-122"/>
                <a:ea typeface="楷体" panose="02010609060101010101" pitchFamily="49" charset="-122"/>
              </a:rPr>
              <a:t>QD</a:t>
            </a:r>
            <a:r>
              <a:rPr lang="zh-CN" altLang="en-US" sz="2800" b="1" dirty="0" smtClean="0">
                <a:latin typeface="楷体" panose="02010609060101010101" pitchFamily="49" charset="-122"/>
                <a:ea typeface="楷体" panose="02010609060101010101" pitchFamily="49" charset="-122"/>
              </a:rPr>
              <a:t>标记用于</a:t>
            </a:r>
            <a:r>
              <a:rPr lang="en-US" altLang="zh-CN" sz="2800" b="1" dirty="0" smtClean="0">
                <a:latin typeface="楷体" panose="02010609060101010101" pitchFamily="49" charset="-122"/>
                <a:ea typeface="楷体" panose="02010609060101010101" pitchFamily="49" charset="-122"/>
              </a:rPr>
              <a:t>ANA</a:t>
            </a:r>
            <a:r>
              <a:rPr lang="zh-CN" altLang="en-US" sz="2800" b="1" dirty="0" smtClean="0">
                <a:latin typeface="楷体" panose="02010609060101010101" pitchFamily="49" charset="-122"/>
                <a:ea typeface="楷体" panose="02010609060101010101" pitchFamily="49" charset="-122"/>
              </a:rPr>
              <a:t>间接免疫荧光检测与应用效果评价</a:t>
            </a:r>
            <a:endParaRPr lang="zh-CN" altLang="en-US" sz="2800" dirty="0">
              <a:latin typeface="楷体" panose="02010609060101010101" pitchFamily="49" charset="-122"/>
              <a:ea typeface="楷体" panose="02010609060101010101" pitchFamily="49" charset="-122"/>
            </a:endParaRPr>
          </a:p>
        </p:txBody>
      </p:sp>
      <p:sp>
        <p:nvSpPr>
          <p:cNvPr id="4" name="Rectangle 5"/>
          <p:cNvSpPr>
            <a:spLocks noChangeArrowheads="1"/>
          </p:cNvSpPr>
          <p:nvPr/>
        </p:nvSpPr>
        <p:spPr bwMode="auto">
          <a:xfrm>
            <a:off x="774286" y="1331815"/>
            <a:ext cx="8207375" cy="506998"/>
          </a:xfrm>
          <a:prstGeom prst="rect">
            <a:avLst/>
          </a:prstGeom>
          <a:noFill/>
          <a:ln w="9525">
            <a:noFill/>
            <a:miter lim="800000"/>
          </a:ln>
        </p:spPr>
        <p:txBody>
          <a:bodyPr>
            <a:spAutoFit/>
          </a:bodyPr>
          <a:lstStyle/>
          <a:p>
            <a:pPr eaLnBrk="1" hangingPunct="1">
              <a:lnSpc>
                <a:spcPct val="125000"/>
              </a:lnSpc>
              <a:spcBef>
                <a:spcPct val="50000"/>
              </a:spcBef>
              <a:buFont typeface="Wingdings" panose="05000000000000000000" pitchFamily="2" charset="2"/>
              <a:buChar char="Ø"/>
            </a:pPr>
            <a:r>
              <a:rPr lang="zh-CN" altLang="en-US" sz="2400" b="1" dirty="0">
                <a:solidFill>
                  <a:srgbClr val="0000CC"/>
                </a:solidFill>
                <a:latin typeface="楷体" panose="02010609060101010101" pitchFamily="49" charset="-122"/>
                <a:ea typeface="楷体" panose="02010609060101010101" pitchFamily="49" charset="-122"/>
              </a:rPr>
              <a:t> 间接免疫荧光实验（</a:t>
            </a:r>
            <a:r>
              <a:rPr lang="en-US" altLang="zh-CN" sz="2400" b="1" dirty="0">
                <a:solidFill>
                  <a:srgbClr val="0000CC"/>
                </a:solidFill>
                <a:latin typeface="楷体" panose="02010609060101010101" pitchFamily="49" charset="-122"/>
                <a:ea typeface="楷体" panose="02010609060101010101" pitchFamily="49" charset="-122"/>
                <a:sym typeface="Arial" panose="020B0604020202020204" pitchFamily="34" charset="0"/>
              </a:rPr>
              <a:t>IIFA</a:t>
            </a:r>
            <a:r>
              <a:rPr lang="zh-CN" altLang="en-US" sz="2400" b="1" dirty="0">
                <a:solidFill>
                  <a:srgbClr val="0000CC"/>
                </a:solidFill>
                <a:latin typeface="楷体" panose="02010609060101010101" pitchFamily="49" charset="-122"/>
                <a:ea typeface="楷体" panose="02010609060101010101" pitchFamily="49" charset="-122"/>
              </a:rPr>
              <a:t>）</a:t>
            </a:r>
            <a:r>
              <a:rPr lang="en-US" altLang="zh-CN" sz="2400" b="1" dirty="0">
                <a:solidFill>
                  <a:srgbClr val="0000CC"/>
                </a:solidFill>
                <a:latin typeface="楷体" panose="02010609060101010101" pitchFamily="49" charset="-122"/>
                <a:ea typeface="楷体" panose="02010609060101010101" pitchFamily="49" charset="-122"/>
              </a:rPr>
              <a:t>: </a:t>
            </a:r>
            <a:r>
              <a:rPr lang="en-US" altLang="zh-CN" sz="2400" b="1" dirty="0">
                <a:solidFill>
                  <a:srgbClr val="0000CC"/>
                </a:solidFill>
                <a:latin typeface="楷体" panose="02010609060101010101" pitchFamily="49" charset="-122"/>
                <a:ea typeface="楷体" panose="02010609060101010101" pitchFamily="49" charset="-122"/>
                <a:sym typeface="Arial" panose="020B0604020202020204" pitchFamily="34" charset="0"/>
              </a:rPr>
              <a:t>ANA</a:t>
            </a:r>
            <a:r>
              <a:rPr lang="zh-CN" altLang="en-US" sz="2400" b="1" dirty="0">
                <a:solidFill>
                  <a:srgbClr val="0000CC"/>
                </a:solidFill>
                <a:latin typeface="楷体" panose="02010609060101010101" pitchFamily="49" charset="-122"/>
                <a:ea typeface="楷体" panose="02010609060101010101" pitchFamily="49" charset="-122"/>
              </a:rPr>
              <a:t>筛查“金标准”</a:t>
            </a:r>
            <a:endParaRPr lang="zh-CN" altLang="en-US" sz="2400" b="1" dirty="0">
              <a:solidFill>
                <a:srgbClr val="0000CC"/>
              </a:solidFill>
              <a:latin typeface="楷体" panose="02010609060101010101" pitchFamily="49" charset="-122"/>
              <a:ea typeface="楷体" panose="02010609060101010101" pitchFamily="49" charset="-122"/>
            </a:endParaRPr>
          </a:p>
        </p:txBody>
      </p:sp>
      <p:pic>
        <p:nvPicPr>
          <p:cNvPr id="5" name="Picture 4" descr="6"/>
          <p:cNvPicPr>
            <a:picLocks noChangeAspect="1" noChangeArrowheads="1"/>
          </p:cNvPicPr>
          <p:nvPr/>
        </p:nvPicPr>
        <p:blipFill>
          <a:blip r:embed="rId1" cstate="print"/>
          <a:srcRect/>
          <a:stretch>
            <a:fillRect/>
          </a:stretch>
        </p:blipFill>
        <p:spPr bwMode="auto">
          <a:xfrm>
            <a:off x="6878322" y="3572355"/>
            <a:ext cx="4608512" cy="3111500"/>
          </a:xfrm>
          <a:prstGeom prst="rect">
            <a:avLst/>
          </a:prstGeom>
          <a:noFill/>
          <a:ln w="9525">
            <a:noFill/>
            <a:miter lim="800000"/>
            <a:headEnd/>
            <a:tailEnd/>
          </a:ln>
        </p:spPr>
      </p:pic>
      <p:sp>
        <p:nvSpPr>
          <p:cNvPr id="7" name="Rectangle 2"/>
          <p:cNvSpPr>
            <a:spLocks noChangeArrowheads="1"/>
          </p:cNvSpPr>
          <p:nvPr/>
        </p:nvSpPr>
        <p:spPr bwMode="auto">
          <a:xfrm>
            <a:off x="1288015" y="1843917"/>
            <a:ext cx="9777550" cy="1739900"/>
          </a:xfrm>
          <a:prstGeom prst="rect">
            <a:avLst/>
          </a:prstGeom>
          <a:noFill/>
          <a:ln w="9525">
            <a:noFill/>
            <a:miter lim="800000"/>
          </a:ln>
        </p:spPr>
        <p:txBody>
          <a:bodyPr wrap="square" anchor="ctr">
            <a:spAutoFit/>
          </a:bodyPr>
          <a:lstStyle/>
          <a:p>
            <a:pPr eaLnBrk="1" hangingPunct="1">
              <a:lnSpc>
                <a:spcPct val="125000"/>
              </a:lnSpc>
              <a:spcBef>
                <a:spcPct val="50000"/>
              </a:spcBef>
              <a:buFont typeface="Arial" panose="020B0604020202020204" pitchFamily="34" charset="0"/>
              <a:buChar char="•"/>
            </a:pPr>
            <a:r>
              <a:rPr lang="zh-CN" altLang="en-US" b="1" dirty="0">
                <a:latin typeface="楷体" panose="02010609060101010101" pitchFamily="49" charset="-122"/>
                <a:ea typeface="楷体" panose="02010609060101010101" pitchFamily="49" charset="-122"/>
              </a:rPr>
              <a:t> 传统概念</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为真核细胞核成分的各种自身抗体的总称</a:t>
            </a:r>
            <a:r>
              <a:rPr lang="en-US" altLang="zh-CN" b="1" dirty="0">
                <a:latin typeface="楷体" panose="02010609060101010101" pitchFamily="49" charset="-122"/>
                <a:ea typeface="楷体" panose="02010609060101010101" pitchFamily="49" charset="-122"/>
              </a:rPr>
              <a:t>.</a:t>
            </a:r>
            <a:endParaRPr lang="en-US" altLang="zh-CN" b="1" dirty="0">
              <a:latin typeface="楷体" panose="02010609060101010101" pitchFamily="49" charset="-122"/>
              <a:ea typeface="楷体" panose="02010609060101010101" pitchFamily="49" charset="-122"/>
            </a:endParaRPr>
          </a:p>
          <a:p>
            <a:pPr eaLnBrk="1" hangingPunct="1">
              <a:lnSpc>
                <a:spcPct val="125000"/>
              </a:lnSpc>
              <a:spcBef>
                <a:spcPct val="50000"/>
              </a:spcBef>
              <a:buFont typeface="Arial" panose="020B0604020202020204" pitchFamily="34" charset="0"/>
              <a:buChar char="•"/>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现代概念</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包括诊断真核细胞内所有抗原，如细胞浆、细胞骨架及细胞分裂周期等相关的核酸及核蛋白成分</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目前已发现有超过</a:t>
            </a:r>
            <a:r>
              <a:rPr lang="en-US" altLang="zh-CN" b="1" dirty="0">
                <a:latin typeface="楷体" panose="02010609060101010101" pitchFamily="49" charset="-122"/>
                <a:ea typeface="楷体" panose="02010609060101010101" pitchFamily="49" charset="-122"/>
              </a:rPr>
              <a:t>100</a:t>
            </a:r>
            <a:r>
              <a:rPr lang="zh-CN" altLang="en-US" b="1" dirty="0">
                <a:latin typeface="楷体" panose="02010609060101010101" pitchFamily="49" charset="-122"/>
                <a:ea typeface="楷体" panose="02010609060101010101" pitchFamily="49" charset="-122"/>
              </a:rPr>
              <a:t>余种</a:t>
            </a:r>
            <a:r>
              <a:rPr lang="en-US" altLang="zh-CN" b="1" dirty="0">
                <a:latin typeface="楷体" panose="02010609060101010101" pitchFamily="49" charset="-122"/>
                <a:ea typeface="楷体" panose="02010609060101010101" pitchFamily="49" charset="-122"/>
              </a:rPr>
              <a:t>.</a:t>
            </a:r>
            <a:endParaRPr lang="en-US" altLang="zh-CN" b="1" dirty="0">
              <a:latin typeface="楷体" panose="02010609060101010101" pitchFamily="49" charset="-122"/>
              <a:ea typeface="楷体" panose="02010609060101010101" pitchFamily="49" charset="-122"/>
            </a:endParaRPr>
          </a:p>
          <a:p>
            <a:pPr eaLnBrk="1" hangingPunct="1">
              <a:lnSpc>
                <a:spcPct val="125000"/>
              </a:lnSpc>
              <a:spcBef>
                <a:spcPct val="50000"/>
              </a:spcBef>
              <a:buFont typeface="Arial" panose="020B0604020202020204" pitchFamily="34" charset="0"/>
              <a:buChar char="•"/>
            </a:pPr>
            <a:r>
              <a:rPr lang="en-US" altLang="zh-CN" b="1" dirty="0">
                <a:latin typeface="楷体" panose="02010609060101010101" pitchFamily="49" charset="-122"/>
                <a:ea typeface="楷体" panose="02010609060101010101" pitchFamily="49" charset="-122"/>
              </a:rPr>
              <a:t> </a:t>
            </a:r>
            <a:r>
              <a:rPr lang="zh-CN" altLang="en-US" b="1" dirty="0">
                <a:latin typeface="楷体" panose="02010609060101010101" pitchFamily="49" charset="-122"/>
                <a:ea typeface="楷体" panose="02010609060101010101" pitchFamily="49" charset="-122"/>
              </a:rPr>
              <a:t>临床意义</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各种自身免疫病诊断和鉴别诊断</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病情监测和药物疗效观察</a:t>
            </a:r>
            <a:r>
              <a:rPr lang="en-US" altLang="zh-CN" b="1" dirty="0">
                <a:latin typeface="楷体" panose="02010609060101010101" pitchFamily="49" charset="-122"/>
                <a:ea typeface="楷体" panose="02010609060101010101" pitchFamily="49" charset="-122"/>
              </a:rPr>
              <a:t>.</a:t>
            </a:r>
            <a:endParaRPr lang="en-US" altLang="zh-CN" b="1" dirty="0">
              <a:latin typeface="楷体" panose="02010609060101010101" pitchFamily="49" charset="-122"/>
              <a:ea typeface="楷体" panose="02010609060101010101" pitchFamily="49" charset="-122"/>
            </a:endParaRPr>
          </a:p>
        </p:txBody>
      </p:sp>
      <p:pic>
        <p:nvPicPr>
          <p:cNvPr id="9" name="Picture 2"/>
          <p:cNvPicPr>
            <a:picLocks noChangeAspect="1" noChangeArrowheads="1"/>
          </p:cNvPicPr>
          <p:nvPr/>
        </p:nvPicPr>
        <p:blipFill>
          <a:blip r:embed="rId2" cstate="print"/>
          <a:srcRect/>
          <a:stretch>
            <a:fillRect/>
          </a:stretch>
        </p:blipFill>
        <p:spPr bwMode="auto">
          <a:xfrm>
            <a:off x="1395712" y="3932346"/>
            <a:ext cx="4640599" cy="250634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LE29-400-0min"/>
          <p:cNvPicPr>
            <a:picLocks noChangeAspect="1" noChangeArrowheads="1"/>
          </p:cNvPicPr>
          <p:nvPr/>
        </p:nvPicPr>
        <p:blipFill>
          <a:blip r:embed="rId1" cstate="print"/>
          <a:srcRect/>
          <a:stretch>
            <a:fillRect/>
          </a:stretch>
        </p:blipFill>
        <p:spPr bwMode="auto">
          <a:xfrm>
            <a:off x="4374369" y="1038575"/>
            <a:ext cx="3445760" cy="1980608"/>
          </a:xfrm>
          <a:prstGeom prst="rect">
            <a:avLst/>
          </a:prstGeom>
          <a:noFill/>
        </p:spPr>
      </p:pic>
      <p:pic>
        <p:nvPicPr>
          <p:cNvPr id="3" name="Picture 5" descr="SLE29-400-15min"/>
          <p:cNvPicPr>
            <a:picLocks noChangeAspect="1" noChangeArrowheads="1"/>
          </p:cNvPicPr>
          <p:nvPr/>
        </p:nvPicPr>
        <p:blipFill>
          <a:blip r:embed="rId2" cstate="print"/>
          <a:srcRect/>
          <a:stretch>
            <a:fillRect/>
          </a:stretch>
        </p:blipFill>
        <p:spPr bwMode="auto">
          <a:xfrm>
            <a:off x="7968400" y="1038575"/>
            <a:ext cx="3445761" cy="1980608"/>
          </a:xfrm>
          <a:prstGeom prst="rect">
            <a:avLst/>
          </a:prstGeom>
          <a:noFill/>
        </p:spPr>
      </p:pic>
      <p:pic>
        <p:nvPicPr>
          <p:cNvPr id="4" name="Picture 6" descr="SLE29-400-30min"/>
          <p:cNvPicPr>
            <a:picLocks noChangeAspect="1" noChangeArrowheads="1"/>
          </p:cNvPicPr>
          <p:nvPr/>
        </p:nvPicPr>
        <p:blipFill>
          <a:blip r:embed="rId3" cstate="print"/>
          <a:srcRect/>
          <a:stretch>
            <a:fillRect/>
          </a:stretch>
        </p:blipFill>
        <p:spPr bwMode="auto">
          <a:xfrm>
            <a:off x="772263" y="3173180"/>
            <a:ext cx="3445760" cy="1980608"/>
          </a:xfrm>
          <a:prstGeom prst="rect">
            <a:avLst/>
          </a:prstGeom>
          <a:noFill/>
        </p:spPr>
      </p:pic>
      <p:pic>
        <p:nvPicPr>
          <p:cNvPr id="5" name="Picture 7" descr="SLE29-400-45min"/>
          <p:cNvPicPr>
            <a:picLocks noChangeAspect="1" noChangeArrowheads="1"/>
          </p:cNvPicPr>
          <p:nvPr/>
        </p:nvPicPr>
        <p:blipFill>
          <a:blip r:embed="rId4" cstate="print"/>
          <a:srcRect/>
          <a:stretch>
            <a:fillRect/>
          </a:stretch>
        </p:blipFill>
        <p:spPr bwMode="auto">
          <a:xfrm>
            <a:off x="4374369" y="3160020"/>
            <a:ext cx="3447761" cy="1982046"/>
          </a:xfrm>
          <a:prstGeom prst="rect">
            <a:avLst/>
          </a:prstGeom>
          <a:noFill/>
        </p:spPr>
      </p:pic>
      <p:pic>
        <p:nvPicPr>
          <p:cNvPr id="6" name="Picture 8" descr="SLE29-400-60min"/>
          <p:cNvPicPr>
            <a:picLocks noChangeAspect="1" noChangeArrowheads="1"/>
          </p:cNvPicPr>
          <p:nvPr/>
        </p:nvPicPr>
        <p:blipFill>
          <a:blip r:embed="rId5" cstate="print"/>
          <a:srcRect/>
          <a:stretch>
            <a:fillRect/>
          </a:stretch>
        </p:blipFill>
        <p:spPr bwMode="auto">
          <a:xfrm>
            <a:off x="7968400" y="3160020"/>
            <a:ext cx="3447761" cy="1982046"/>
          </a:xfrm>
          <a:prstGeom prst="rect">
            <a:avLst/>
          </a:prstGeom>
          <a:noFill/>
        </p:spPr>
      </p:pic>
      <p:pic>
        <p:nvPicPr>
          <p:cNvPr id="7" name="Picture 9" descr="SLE29-H-400(100 dilution)-QD-FITC"/>
          <p:cNvPicPr>
            <a:picLocks noChangeAspect="1" noChangeArrowheads="1"/>
          </p:cNvPicPr>
          <p:nvPr/>
        </p:nvPicPr>
        <p:blipFill>
          <a:blip r:embed="rId6" cstate="print"/>
          <a:srcRect/>
          <a:stretch>
            <a:fillRect/>
          </a:stretch>
        </p:blipFill>
        <p:spPr bwMode="auto">
          <a:xfrm>
            <a:off x="772263" y="1052012"/>
            <a:ext cx="3447761" cy="1983483"/>
          </a:xfrm>
          <a:prstGeom prst="rect">
            <a:avLst/>
          </a:prstGeom>
          <a:noFill/>
        </p:spPr>
      </p:pic>
      <p:sp>
        <p:nvSpPr>
          <p:cNvPr id="8" name="Rectangle 11"/>
          <p:cNvSpPr>
            <a:spLocks noChangeArrowheads="1"/>
          </p:cNvSpPr>
          <p:nvPr/>
        </p:nvSpPr>
        <p:spPr bwMode="auto">
          <a:xfrm>
            <a:off x="944542" y="1085416"/>
            <a:ext cx="929631" cy="276999"/>
          </a:xfrm>
          <a:prstGeom prst="rect">
            <a:avLst/>
          </a:prstGeom>
          <a:noFill/>
          <a:ln w="9525">
            <a:noFill/>
            <a:miter lim="800000"/>
          </a:ln>
          <a:effectLst/>
        </p:spPr>
        <p:txBody>
          <a:bodyPr wrap="square">
            <a:spAutoFit/>
          </a:bodyPr>
          <a:lstStyle/>
          <a:p>
            <a:r>
              <a:rPr lang="zh-CN" altLang="en-US" sz="1200" b="1" dirty="0">
                <a:solidFill>
                  <a:schemeClr val="bg1"/>
                </a:solidFill>
                <a:ea typeface="楷体_GB2312" pitchFamily="1" charset="-122"/>
              </a:rPr>
              <a:t>立即检测</a:t>
            </a:r>
            <a:endParaRPr lang="zh-CN" altLang="en-US" sz="1200" b="1" dirty="0">
              <a:solidFill>
                <a:schemeClr val="bg1"/>
              </a:solidFill>
              <a:ea typeface="楷体_GB2312" pitchFamily="1" charset="-122"/>
            </a:endParaRPr>
          </a:p>
        </p:txBody>
      </p:sp>
      <p:sp>
        <p:nvSpPr>
          <p:cNvPr id="9" name="Rectangle 12"/>
          <p:cNvSpPr>
            <a:spLocks noChangeArrowheads="1"/>
          </p:cNvSpPr>
          <p:nvPr/>
        </p:nvSpPr>
        <p:spPr bwMode="auto">
          <a:xfrm>
            <a:off x="4546648" y="1072164"/>
            <a:ext cx="1286610" cy="276999"/>
          </a:xfrm>
          <a:prstGeom prst="rect">
            <a:avLst/>
          </a:prstGeom>
          <a:noFill/>
          <a:ln w="9525">
            <a:noFill/>
            <a:miter lim="800000"/>
          </a:ln>
          <a:effectLst/>
        </p:spPr>
        <p:txBody>
          <a:bodyPr wrap="square">
            <a:spAutoFit/>
          </a:bodyPr>
          <a:lstStyle/>
          <a:p>
            <a:r>
              <a:rPr lang="zh-CN" altLang="en-US" sz="1200" b="1" dirty="0">
                <a:solidFill>
                  <a:schemeClr val="bg1"/>
                </a:solidFill>
                <a:latin typeface="楷体_GB2312" pitchFamily="1" charset="-122"/>
                <a:ea typeface="楷体_GB2312" pitchFamily="1" charset="-122"/>
              </a:rPr>
              <a:t>室温</a:t>
            </a:r>
            <a:r>
              <a:rPr lang="en-US" altLang="zh-CN" sz="1200" b="1" dirty="0">
                <a:solidFill>
                  <a:schemeClr val="bg1"/>
                </a:solidFill>
                <a:latin typeface="楷体_GB2312" pitchFamily="1" charset="-122"/>
                <a:ea typeface="楷体_GB2312" pitchFamily="1" charset="-122"/>
              </a:rPr>
              <a:t>8d</a:t>
            </a:r>
            <a:r>
              <a:rPr lang="zh-CN" altLang="en-US" sz="1200" b="1" dirty="0">
                <a:solidFill>
                  <a:schemeClr val="bg1"/>
                </a:solidFill>
                <a:latin typeface="楷体_GB2312" pitchFamily="1" charset="-122"/>
                <a:ea typeface="楷体_GB2312" pitchFamily="1" charset="-122"/>
              </a:rPr>
              <a:t>后检测</a:t>
            </a:r>
            <a:endParaRPr lang="zh-CN" altLang="en-US" sz="1200" b="1" dirty="0">
              <a:solidFill>
                <a:schemeClr val="bg1"/>
              </a:solidFill>
              <a:latin typeface="楷体_GB2312" pitchFamily="1" charset="-122"/>
              <a:ea typeface="楷体_GB2312" pitchFamily="1" charset="-122"/>
            </a:endParaRPr>
          </a:p>
        </p:txBody>
      </p:sp>
      <p:sp>
        <p:nvSpPr>
          <p:cNvPr id="10" name="Rectangle 13"/>
          <p:cNvSpPr>
            <a:spLocks noChangeArrowheads="1"/>
          </p:cNvSpPr>
          <p:nvPr/>
        </p:nvSpPr>
        <p:spPr bwMode="auto">
          <a:xfrm>
            <a:off x="8013336" y="1072164"/>
            <a:ext cx="1519017" cy="276999"/>
          </a:xfrm>
          <a:prstGeom prst="rect">
            <a:avLst/>
          </a:prstGeom>
          <a:noFill/>
          <a:ln w="9525">
            <a:noFill/>
            <a:miter lim="800000"/>
          </a:ln>
          <a:effectLst/>
        </p:spPr>
        <p:txBody>
          <a:bodyPr wrap="square">
            <a:spAutoFit/>
          </a:bodyPr>
          <a:lstStyle/>
          <a:p>
            <a:pPr algn="ctr">
              <a:spcBef>
                <a:spcPct val="50000"/>
              </a:spcBef>
            </a:pPr>
            <a:r>
              <a:rPr lang="zh-CN" altLang="en-US" sz="1200" b="1" dirty="0">
                <a:solidFill>
                  <a:schemeClr val="bg1"/>
                </a:solidFill>
                <a:latin typeface="楷体_GB2312" pitchFamily="1" charset="-122"/>
                <a:ea typeface="楷体_GB2312" pitchFamily="1" charset="-122"/>
              </a:rPr>
              <a:t>紫外激发</a:t>
            </a:r>
            <a:r>
              <a:rPr lang="en-US" altLang="zh-CN" sz="1200" b="1" dirty="0">
                <a:solidFill>
                  <a:schemeClr val="bg1"/>
                </a:solidFill>
                <a:latin typeface="楷体_GB2312" pitchFamily="1" charset="-122"/>
                <a:ea typeface="楷体_GB2312" pitchFamily="1" charset="-122"/>
              </a:rPr>
              <a:t>15min</a:t>
            </a:r>
            <a:endParaRPr lang="en-US" altLang="zh-CN" sz="1200" b="1" dirty="0">
              <a:solidFill>
                <a:schemeClr val="bg1"/>
              </a:solidFill>
              <a:latin typeface="楷体_GB2312" pitchFamily="1" charset="-122"/>
              <a:ea typeface="楷体_GB2312" pitchFamily="1" charset="-122"/>
            </a:endParaRPr>
          </a:p>
        </p:txBody>
      </p:sp>
      <p:sp>
        <p:nvSpPr>
          <p:cNvPr id="11" name="Rectangle 14"/>
          <p:cNvSpPr>
            <a:spLocks noChangeArrowheads="1"/>
          </p:cNvSpPr>
          <p:nvPr/>
        </p:nvSpPr>
        <p:spPr bwMode="auto">
          <a:xfrm>
            <a:off x="759011" y="3233273"/>
            <a:ext cx="1540122" cy="276999"/>
          </a:xfrm>
          <a:prstGeom prst="rect">
            <a:avLst/>
          </a:prstGeom>
          <a:noFill/>
          <a:ln w="9525">
            <a:noFill/>
            <a:miter lim="800000"/>
          </a:ln>
          <a:effectLst/>
        </p:spPr>
        <p:txBody>
          <a:bodyPr wrap="square">
            <a:spAutoFit/>
          </a:bodyPr>
          <a:lstStyle/>
          <a:p>
            <a:pPr algn="ctr">
              <a:spcBef>
                <a:spcPct val="50000"/>
              </a:spcBef>
            </a:pPr>
            <a:r>
              <a:rPr lang="zh-CN" altLang="en-US" sz="1200" b="1">
                <a:solidFill>
                  <a:schemeClr val="bg1"/>
                </a:solidFill>
                <a:latin typeface="楷体_GB2312" pitchFamily="1" charset="-122"/>
                <a:ea typeface="楷体_GB2312" pitchFamily="1" charset="-122"/>
              </a:rPr>
              <a:t>紫外激发</a:t>
            </a:r>
            <a:r>
              <a:rPr lang="en-US" altLang="zh-CN" sz="1200" b="1">
                <a:solidFill>
                  <a:schemeClr val="bg1"/>
                </a:solidFill>
                <a:latin typeface="楷体_GB2312" pitchFamily="1" charset="-122"/>
                <a:ea typeface="楷体_GB2312" pitchFamily="1" charset="-122"/>
              </a:rPr>
              <a:t>30min</a:t>
            </a:r>
            <a:endParaRPr lang="en-US" altLang="zh-CN" sz="1200" b="1">
              <a:solidFill>
                <a:schemeClr val="bg1"/>
              </a:solidFill>
              <a:latin typeface="楷体_GB2312" pitchFamily="1" charset="-122"/>
              <a:ea typeface="楷体_GB2312" pitchFamily="1" charset="-122"/>
            </a:endParaRPr>
          </a:p>
        </p:txBody>
      </p:sp>
      <p:sp>
        <p:nvSpPr>
          <p:cNvPr id="12" name="Rectangle 15"/>
          <p:cNvSpPr>
            <a:spLocks noChangeArrowheads="1"/>
          </p:cNvSpPr>
          <p:nvPr/>
        </p:nvSpPr>
        <p:spPr bwMode="auto">
          <a:xfrm>
            <a:off x="4432554" y="3220021"/>
            <a:ext cx="1459722" cy="276999"/>
          </a:xfrm>
          <a:prstGeom prst="rect">
            <a:avLst/>
          </a:prstGeom>
          <a:noFill/>
          <a:ln w="9525">
            <a:noFill/>
            <a:miter lim="800000"/>
          </a:ln>
          <a:effectLst/>
        </p:spPr>
        <p:txBody>
          <a:bodyPr wrap="square">
            <a:spAutoFit/>
          </a:bodyPr>
          <a:lstStyle/>
          <a:p>
            <a:pPr algn="ctr">
              <a:spcBef>
                <a:spcPct val="50000"/>
              </a:spcBef>
            </a:pPr>
            <a:r>
              <a:rPr lang="zh-CN" altLang="en-US" sz="1200" b="1" dirty="0">
                <a:solidFill>
                  <a:schemeClr val="bg1"/>
                </a:solidFill>
                <a:latin typeface="楷体_GB2312" pitchFamily="1" charset="-122"/>
                <a:ea typeface="楷体_GB2312" pitchFamily="1" charset="-122"/>
              </a:rPr>
              <a:t>紫外激发</a:t>
            </a:r>
            <a:r>
              <a:rPr lang="en-US" altLang="zh-CN" sz="1200" b="1" dirty="0">
                <a:solidFill>
                  <a:schemeClr val="bg1"/>
                </a:solidFill>
                <a:latin typeface="楷体_GB2312" pitchFamily="1" charset="-122"/>
                <a:ea typeface="楷体_GB2312" pitchFamily="1" charset="-122"/>
              </a:rPr>
              <a:t>45min</a:t>
            </a:r>
            <a:endParaRPr lang="en-US" altLang="zh-CN" sz="1200" b="1" dirty="0">
              <a:solidFill>
                <a:schemeClr val="bg1"/>
              </a:solidFill>
              <a:latin typeface="楷体_GB2312" pitchFamily="1" charset="-122"/>
              <a:ea typeface="楷体_GB2312" pitchFamily="1" charset="-122"/>
            </a:endParaRPr>
          </a:p>
        </p:txBody>
      </p:sp>
      <p:sp>
        <p:nvSpPr>
          <p:cNvPr id="13" name="Rectangle 16"/>
          <p:cNvSpPr>
            <a:spLocks noChangeArrowheads="1"/>
          </p:cNvSpPr>
          <p:nvPr/>
        </p:nvSpPr>
        <p:spPr bwMode="auto">
          <a:xfrm>
            <a:off x="7955148" y="3220021"/>
            <a:ext cx="1457935" cy="276999"/>
          </a:xfrm>
          <a:prstGeom prst="rect">
            <a:avLst/>
          </a:prstGeom>
          <a:noFill/>
          <a:ln w="9525">
            <a:noFill/>
            <a:miter lim="800000"/>
          </a:ln>
          <a:effectLst/>
        </p:spPr>
        <p:txBody>
          <a:bodyPr wrap="square">
            <a:spAutoFit/>
          </a:bodyPr>
          <a:lstStyle/>
          <a:p>
            <a:pPr algn="ctr">
              <a:spcBef>
                <a:spcPct val="50000"/>
              </a:spcBef>
            </a:pPr>
            <a:r>
              <a:rPr lang="zh-CN" altLang="en-US" sz="1200" b="1" dirty="0">
                <a:solidFill>
                  <a:schemeClr val="bg1"/>
                </a:solidFill>
                <a:latin typeface="楷体_GB2312" pitchFamily="1" charset="-122"/>
                <a:ea typeface="楷体_GB2312" pitchFamily="1" charset="-122"/>
              </a:rPr>
              <a:t>紫外激发</a:t>
            </a:r>
            <a:r>
              <a:rPr lang="en-US" altLang="zh-CN" sz="1200" b="1" dirty="0">
                <a:solidFill>
                  <a:schemeClr val="bg1"/>
                </a:solidFill>
                <a:latin typeface="楷体_GB2312" pitchFamily="1" charset="-122"/>
                <a:ea typeface="楷体_GB2312" pitchFamily="1" charset="-122"/>
              </a:rPr>
              <a:t>60min</a:t>
            </a:r>
            <a:endParaRPr lang="en-US" altLang="zh-CN" sz="1200" b="1" dirty="0">
              <a:solidFill>
                <a:schemeClr val="bg1"/>
              </a:solidFill>
              <a:latin typeface="楷体_GB2312" pitchFamily="1" charset="-122"/>
              <a:ea typeface="楷体_GB2312" pitchFamily="1" charset="-122"/>
            </a:endParaRPr>
          </a:p>
        </p:txBody>
      </p:sp>
      <p:sp>
        <p:nvSpPr>
          <p:cNvPr id="14" name="TextBox 13"/>
          <p:cNvSpPr txBox="1"/>
          <p:nvPr/>
        </p:nvSpPr>
        <p:spPr>
          <a:xfrm>
            <a:off x="683095" y="414467"/>
            <a:ext cx="7843040" cy="400110"/>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消失的绿色荧光去哪了</a:t>
            </a:r>
            <a:r>
              <a:rPr lang="en-US" sz="2000" b="1" dirty="0" smtClean="0">
                <a:latin typeface="楷体" panose="02010609060101010101" pitchFamily="49" charset="-122"/>
                <a:ea typeface="楷体" panose="02010609060101010101" pitchFamily="49" charset="-122"/>
              </a:rPr>
              <a:t>?</a:t>
            </a:r>
            <a:r>
              <a:rPr lang="zh-CN" altLang="en-US" sz="2000" b="1" dirty="0" smtClean="0">
                <a:latin typeface="楷体" panose="02010609060101010101" pitchFamily="49" charset="-122"/>
                <a:ea typeface="楷体" panose="02010609060101010101" pitchFamily="49" charset="-122"/>
              </a:rPr>
              <a:t>（</a:t>
            </a:r>
            <a:r>
              <a:rPr lang="en-US" altLang="zh-CN" sz="2000" b="1" dirty="0" smtClean="0">
                <a:latin typeface="楷体" panose="02010609060101010101" pitchFamily="49" charset="-122"/>
                <a:ea typeface="楷体" panose="02010609060101010101" pitchFamily="49" charset="-122"/>
              </a:rPr>
              <a:t>Based on QD655_&amp;_FITC  Staining</a:t>
            </a:r>
            <a:r>
              <a:rPr lang="zh-CN" altLang="en-US" sz="2000" b="1" dirty="0" smtClean="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17" name="TextBox 16"/>
          <p:cNvSpPr txBox="1"/>
          <p:nvPr/>
        </p:nvSpPr>
        <p:spPr>
          <a:xfrm>
            <a:off x="730993" y="5295618"/>
            <a:ext cx="7843040" cy="369332"/>
          </a:xfrm>
          <a:prstGeom prst="rect">
            <a:avLst/>
          </a:prstGeom>
          <a:noFill/>
        </p:spPr>
        <p:txBody>
          <a:bodyPr wrap="square" rtlCol="0">
            <a:spAutoFit/>
          </a:bodyPr>
          <a:lstStyle/>
          <a:p>
            <a:r>
              <a:rPr lang="en-US" altLang="zh-CN" b="1" dirty="0" smtClean="0">
                <a:latin typeface="楷体" panose="02010609060101010101" pitchFamily="49" charset="-122"/>
                <a:ea typeface="楷体" panose="02010609060101010101" pitchFamily="49" charset="-122"/>
              </a:rPr>
              <a:t>SLE</a:t>
            </a:r>
            <a:r>
              <a:rPr lang="zh-CN" altLang="en-US" b="1" dirty="0" smtClean="0">
                <a:latin typeface="楷体" panose="02010609060101010101" pitchFamily="49" charset="-122"/>
                <a:ea typeface="楷体" panose="02010609060101010101" pitchFamily="49" charset="-122"/>
              </a:rPr>
              <a:t>患者：抗</a:t>
            </a:r>
            <a:r>
              <a:rPr lang="en-US" altLang="zh-CN" b="1" dirty="0" err="1" smtClean="0">
                <a:latin typeface="楷体" panose="02010609060101010101" pitchFamily="49" charset="-122"/>
                <a:ea typeface="楷体" panose="02010609060101010101" pitchFamily="49" charset="-122"/>
              </a:rPr>
              <a:t>rRNP</a:t>
            </a:r>
            <a:r>
              <a:rPr lang="zh-CN" altLang="en-US" b="1" dirty="0" smtClean="0">
                <a:latin typeface="楷体" panose="02010609060101010101" pitchFamily="49" charset="-122"/>
                <a:ea typeface="楷体" panose="02010609060101010101" pitchFamily="49" charset="-122"/>
              </a:rPr>
              <a:t>抗体阳性（基于间接免疫荧光法检测结果）</a:t>
            </a:r>
            <a:endParaRPr lang="zh-CN" altLang="en-US" b="1" dirty="0">
              <a:latin typeface="楷体" panose="02010609060101010101" pitchFamily="49" charset="-122"/>
              <a:ea typeface="楷体" panose="02010609060101010101" pitchFamily="49" charset="-122"/>
            </a:endParaRPr>
          </a:p>
        </p:txBody>
      </p:sp>
      <p:sp>
        <p:nvSpPr>
          <p:cNvPr id="16" name="矩形 15"/>
          <p:cNvSpPr/>
          <p:nvPr/>
        </p:nvSpPr>
        <p:spPr>
          <a:xfrm>
            <a:off x="722811" y="5657672"/>
            <a:ext cx="10785566" cy="646331"/>
          </a:xfrm>
          <a:prstGeom prst="rect">
            <a:avLst/>
          </a:prstGeom>
        </p:spPr>
        <p:txBody>
          <a:bodyPr wrap="square">
            <a:spAutoFit/>
          </a:bodyPr>
          <a:lstStyle/>
          <a:p>
            <a:r>
              <a:rPr lang="zh-CN" altLang="en-US" b="1" dirty="0" smtClean="0">
                <a:latin typeface="楷体" panose="02010609060101010101" pitchFamily="49" charset="-122"/>
                <a:ea typeface="楷体" panose="02010609060101010101" pitchFamily="49" charset="-122"/>
              </a:rPr>
              <a:t>创意设计：短暂而绚丽的绿色荧光，讲述了一段</a:t>
            </a:r>
            <a:r>
              <a:rPr lang="en-US" b="1" dirty="0" smtClean="0">
                <a:latin typeface="楷体" panose="02010609060101010101" pitchFamily="49" charset="-122"/>
                <a:ea typeface="楷体" panose="02010609060101010101" pitchFamily="49" charset="-122"/>
              </a:rPr>
              <a:t>FITC</a:t>
            </a:r>
            <a:r>
              <a:rPr lang="zh-CN" altLang="en-US" b="1" dirty="0" smtClean="0">
                <a:latin typeface="楷体" panose="02010609060101010101" pitchFamily="49" charset="-122"/>
                <a:ea typeface="楷体" panose="02010609060101010101" pitchFamily="49" charset="-122"/>
              </a:rPr>
              <a:t>分子的美丽传说，在生命的尽头，依然不忘传播正能量，以强化的量子点（</a:t>
            </a:r>
            <a:r>
              <a:rPr lang="en-US" b="1" dirty="0" smtClean="0">
                <a:latin typeface="楷体" panose="02010609060101010101" pitchFamily="49" charset="-122"/>
                <a:ea typeface="楷体" panose="02010609060101010101" pitchFamily="49" charset="-122"/>
              </a:rPr>
              <a:t>QD</a:t>
            </a:r>
            <a:r>
              <a:rPr lang="zh-CN" altLang="en-US" b="1" dirty="0" smtClean="0">
                <a:latin typeface="楷体" panose="02010609060101010101" pitchFamily="49" charset="-122"/>
                <a:ea typeface="楷体" panose="02010609060101010101" pitchFamily="49" charset="-122"/>
              </a:rPr>
              <a:t>）标记红色荧光模式继续演绎自己生命的乐章！ </a:t>
            </a:r>
            <a:endParaRPr lang="zh-CN" altLang="en-US" b="1" dirty="0"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20101202-FITC-Hep-2-Z8"/>
          <p:cNvPicPr>
            <a:picLocks noChangeAspect="1" noChangeArrowheads="1"/>
          </p:cNvPicPr>
          <p:nvPr/>
        </p:nvPicPr>
        <p:blipFill>
          <a:blip r:embed="rId1" cstate="print"/>
          <a:srcRect/>
          <a:stretch>
            <a:fillRect/>
          </a:stretch>
        </p:blipFill>
        <p:spPr bwMode="auto">
          <a:xfrm>
            <a:off x="7965172" y="200065"/>
            <a:ext cx="2785533" cy="1671637"/>
          </a:xfrm>
          <a:prstGeom prst="rect">
            <a:avLst/>
          </a:prstGeom>
          <a:noFill/>
          <a:ln w="9525" cmpd="sng">
            <a:noFill/>
            <a:miter lim="800000"/>
            <a:headEnd/>
            <a:tailEnd/>
          </a:ln>
        </p:spPr>
      </p:pic>
      <p:pic>
        <p:nvPicPr>
          <p:cNvPr id="15363" name="Picture 3" descr="20101202-QD655-Hep-2-Z8"/>
          <p:cNvPicPr>
            <a:picLocks noChangeAspect="1" noChangeArrowheads="1"/>
          </p:cNvPicPr>
          <p:nvPr/>
        </p:nvPicPr>
        <p:blipFill>
          <a:blip r:embed="rId2" cstate="print"/>
          <a:srcRect/>
          <a:stretch>
            <a:fillRect/>
          </a:stretch>
        </p:blipFill>
        <p:spPr bwMode="auto">
          <a:xfrm>
            <a:off x="283789" y="200064"/>
            <a:ext cx="2783416" cy="1670050"/>
          </a:xfrm>
          <a:prstGeom prst="rect">
            <a:avLst/>
          </a:prstGeom>
          <a:noFill/>
          <a:ln w="9525" cmpd="sng">
            <a:noFill/>
            <a:miter lim="800000"/>
            <a:headEnd/>
            <a:tailEnd/>
          </a:ln>
        </p:spPr>
      </p:pic>
      <p:pic>
        <p:nvPicPr>
          <p:cNvPr id="15364" name="Picture 4" descr="20101202-QD605-Hep-2-Z8"/>
          <p:cNvPicPr>
            <a:picLocks noChangeAspect="1" noChangeArrowheads="1"/>
          </p:cNvPicPr>
          <p:nvPr/>
        </p:nvPicPr>
        <p:blipFill>
          <a:blip r:embed="rId3" cstate="print"/>
          <a:srcRect/>
          <a:stretch>
            <a:fillRect/>
          </a:stretch>
        </p:blipFill>
        <p:spPr bwMode="auto">
          <a:xfrm>
            <a:off x="4121306" y="200064"/>
            <a:ext cx="2783417" cy="1670050"/>
          </a:xfrm>
          <a:prstGeom prst="rect">
            <a:avLst/>
          </a:prstGeom>
          <a:noFill/>
          <a:ln w="9525" cmpd="sng">
            <a:noFill/>
            <a:miter lim="800000"/>
            <a:headEnd/>
            <a:tailEnd/>
          </a:ln>
        </p:spPr>
      </p:pic>
      <p:pic>
        <p:nvPicPr>
          <p:cNvPr id="15365" name="Picture 5" descr="20110113-SA-QD655-Hep-2-Z8"/>
          <p:cNvPicPr>
            <a:picLocks noChangeAspect="1" noChangeArrowheads="1"/>
          </p:cNvPicPr>
          <p:nvPr/>
        </p:nvPicPr>
        <p:blipFill>
          <a:blip r:embed="rId4" cstate="print"/>
          <a:srcRect/>
          <a:stretch>
            <a:fillRect/>
          </a:stretch>
        </p:blipFill>
        <p:spPr bwMode="auto">
          <a:xfrm>
            <a:off x="250336" y="2681443"/>
            <a:ext cx="2783416" cy="1670050"/>
          </a:xfrm>
          <a:prstGeom prst="rect">
            <a:avLst/>
          </a:prstGeom>
          <a:noFill/>
          <a:ln w="9525" cmpd="sng">
            <a:noFill/>
            <a:miter lim="800000"/>
            <a:headEnd/>
            <a:tailEnd/>
          </a:ln>
        </p:spPr>
      </p:pic>
      <p:pic>
        <p:nvPicPr>
          <p:cNvPr id="15366" name="Picture 6" descr="20110104-SA-QD605-Hep-2-Z8"/>
          <p:cNvPicPr>
            <a:picLocks noChangeAspect="1" noChangeArrowheads="1"/>
          </p:cNvPicPr>
          <p:nvPr/>
        </p:nvPicPr>
        <p:blipFill>
          <a:blip r:embed="rId5" cstate="print"/>
          <a:srcRect/>
          <a:stretch>
            <a:fillRect/>
          </a:stretch>
        </p:blipFill>
        <p:spPr bwMode="auto">
          <a:xfrm>
            <a:off x="3226369" y="2681443"/>
            <a:ext cx="2783416" cy="1670050"/>
          </a:xfrm>
          <a:prstGeom prst="rect">
            <a:avLst/>
          </a:prstGeom>
          <a:noFill/>
          <a:ln w="9525" cmpd="sng">
            <a:noFill/>
            <a:miter lim="800000"/>
            <a:headEnd/>
            <a:tailEnd/>
          </a:ln>
        </p:spPr>
      </p:pic>
      <p:pic>
        <p:nvPicPr>
          <p:cNvPr id="15367" name="Picture 7" descr="20101202-QD565-Hep-2-Z8"/>
          <p:cNvPicPr>
            <a:picLocks noChangeAspect="1" noChangeArrowheads="1"/>
          </p:cNvPicPr>
          <p:nvPr/>
        </p:nvPicPr>
        <p:blipFill>
          <a:blip r:embed="rId6" cstate="print"/>
          <a:srcRect/>
          <a:stretch>
            <a:fillRect/>
          </a:stretch>
        </p:blipFill>
        <p:spPr bwMode="auto">
          <a:xfrm>
            <a:off x="6202403" y="2681444"/>
            <a:ext cx="2785533" cy="1671637"/>
          </a:xfrm>
          <a:prstGeom prst="rect">
            <a:avLst/>
          </a:prstGeom>
          <a:noFill/>
          <a:ln w="9525" cmpd="sng">
            <a:noFill/>
            <a:miter lim="800000"/>
            <a:headEnd/>
            <a:tailEnd/>
          </a:ln>
        </p:spPr>
      </p:pic>
      <p:pic>
        <p:nvPicPr>
          <p:cNvPr id="15368" name="Picture 8" descr="20110104-SA-QD525-Hep-2-Z8"/>
          <p:cNvPicPr>
            <a:picLocks noChangeAspect="1" noChangeArrowheads="1"/>
          </p:cNvPicPr>
          <p:nvPr/>
        </p:nvPicPr>
        <p:blipFill>
          <a:blip r:embed="rId7" cstate="print"/>
          <a:srcRect/>
          <a:stretch>
            <a:fillRect/>
          </a:stretch>
        </p:blipFill>
        <p:spPr bwMode="auto">
          <a:xfrm>
            <a:off x="9214007" y="2681443"/>
            <a:ext cx="2783417" cy="1670050"/>
          </a:xfrm>
          <a:prstGeom prst="rect">
            <a:avLst/>
          </a:prstGeom>
          <a:noFill/>
          <a:ln w="9525" cmpd="sng">
            <a:noFill/>
            <a:miter lim="800000"/>
            <a:headEnd/>
            <a:tailEnd/>
          </a:ln>
        </p:spPr>
      </p:pic>
      <p:sp>
        <p:nvSpPr>
          <p:cNvPr id="15369" name="Line 9"/>
          <p:cNvSpPr>
            <a:spLocks noChangeShapeType="1"/>
          </p:cNvSpPr>
          <p:nvPr/>
        </p:nvSpPr>
        <p:spPr bwMode="auto">
          <a:xfrm>
            <a:off x="1583267" y="1916114"/>
            <a:ext cx="0" cy="649287"/>
          </a:xfrm>
          <a:prstGeom prst="line">
            <a:avLst/>
          </a:prstGeom>
          <a:noFill/>
          <a:ln w="38100" cmpd="sng">
            <a:solidFill>
              <a:schemeClr val="tx1"/>
            </a:solidFill>
            <a:round/>
            <a:tailEnd type="triangle" w="med" len="med"/>
          </a:ln>
          <a:effectLst/>
        </p:spPr>
        <p:txBody>
          <a:bodyPr/>
          <a:lstStyle/>
          <a:p>
            <a:endParaRPr lang="zh-CN" altLang="en-US"/>
          </a:p>
        </p:txBody>
      </p:sp>
      <p:sp>
        <p:nvSpPr>
          <p:cNvPr id="15370" name="Line 10"/>
          <p:cNvSpPr>
            <a:spLocks noChangeShapeType="1"/>
          </p:cNvSpPr>
          <p:nvPr/>
        </p:nvSpPr>
        <p:spPr bwMode="auto">
          <a:xfrm>
            <a:off x="4559300" y="1916114"/>
            <a:ext cx="0" cy="649287"/>
          </a:xfrm>
          <a:prstGeom prst="line">
            <a:avLst/>
          </a:prstGeom>
          <a:noFill/>
          <a:ln w="38100" cmpd="sng">
            <a:solidFill>
              <a:schemeClr val="tx1"/>
            </a:solidFill>
            <a:round/>
            <a:tailEnd type="triangle" w="med" len="med"/>
          </a:ln>
          <a:effectLst/>
        </p:spPr>
        <p:txBody>
          <a:bodyPr/>
          <a:lstStyle/>
          <a:p>
            <a:endParaRPr lang="zh-CN" altLang="en-US"/>
          </a:p>
        </p:txBody>
      </p:sp>
      <p:sp>
        <p:nvSpPr>
          <p:cNvPr id="15371" name="Line 11"/>
          <p:cNvSpPr>
            <a:spLocks noChangeShapeType="1"/>
          </p:cNvSpPr>
          <p:nvPr/>
        </p:nvSpPr>
        <p:spPr bwMode="auto">
          <a:xfrm flipH="1">
            <a:off x="3164572" y="992226"/>
            <a:ext cx="768351" cy="0"/>
          </a:xfrm>
          <a:prstGeom prst="line">
            <a:avLst/>
          </a:prstGeom>
          <a:noFill/>
          <a:ln w="38100" cmpd="sng">
            <a:solidFill>
              <a:schemeClr val="tx1"/>
            </a:solidFill>
            <a:round/>
            <a:tailEnd type="triangle" w="med" len="med"/>
          </a:ln>
          <a:effectLst/>
        </p:spPr>
        <p:txBody>
          <a:bodyPr/>
          <a:lstStyle/>
          <a:p>
            <a:endParaRPr lang="zh-CN" altLang="en-US"/>
          </a:p>
        </p:txBody>
      </p:sp>
      <p:sp>
        <p:nvSpPr>
          <p:cNvPr id="15372" name="Line 12"/>
          <p:cNvSpPr>
            <a:spLocks noChangeShapeType="1"/>
          </p:cNvSpPr>
          <p:nvPr/>
        </p:nvSpPr>
        <p:spPr bwMode="auto">
          <a:xfrm flipH="1">
            <a:off x="7004206" y="992226"/>
            <a:ext cx="768351" cy="0"/>
          </a:xfrm>
          <a:prstGeom prst="line">
            <a:avLst/>
          </a:prstGeom>
          <a:noFill/>
          <a:ln w="38100" cmpd="sng">
            <a:solidFill>
              <a:schemeClr val="tx1"/>
            </a:solidFill>
            <a:round/>
            <a:tailEnd type="triangle" w="med" len="med"/>
          </a:ln>
          <a:effectLst/>
        </p:spPr>
        <p:txBody>
          <a:bodyPr/>
          <a:lstStyle/>
          <a:p>
            <a:endParaRPr lang="zh-CN" altLang="en-US"/>
          </a:p>
        </p:txBody>
      </p:sp>
      <p:sp>
        <p:nvSpPr>
          <p:cNvPr id="15373" name="Text Box 13"/>
          <p:cNvSpPr txBox="1">
            <a:spLocks noChangeArrowheads="1"/>
          </p:cNvSpPr>
          <p:nvPr/>
        </p:nvSpPr>
        <p:spPr bwMode="auto">
          <a:xfrm>
            <a:off x="7969406" y="239751"/>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1:640-1000</a:t>
            </a:r>
            <a:endParaRPr lang="en-US" sz="1200" b="1">
              <a:solidFill>
                <a:schemeClr val="bg1"/>
              </a:solidFill>
              <a:ea typeface="宋体" panose="02010600030101010101" pitchFamily="2" charset="-122"/>
            </a:endParaRPr>
          </a:p>
        </p:txBody>
      </p:sp>
      <p:sp>
        <p:nvSpPr>
          <p:cNvPr id="15374" name="Text Box 14"/>
          <p:cNvSpPr txBox="1">
            <a:spLocks noChangeArrowheads="1"/>
          </p:cNvSpPr>
          <p:nvPr/>
        </p:nvSpPr>
        <p:spPr bwMode="auto">
          <a:xfrm>
            <a:off x="4210206" y="239751"/>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1:320-640</a:t>
            </a:r>
            <a:endParaRPr lang="en-US" sz="1200" b="1">
              <a:solidFill>
                <a:schemeClr val="bg1"/>
              </a:solidFill>
              <a:ea typeface="宋体" panose="02010600030101010101" pitchFamily="2" charset="-122"/>
            </a:endParaRPr>
          </a:p>
        </p:txBody>
      </p:sp>
      <p:sp>
        <p:nvSpPr>
          <p:cNvPr id="15375" name="Text Box 15"/>
          <p:cNvSpPr txBox="1">
            <a:spLocks noChangeArrowheads="1"/>
          </p:cNvSpPr>
          <p:nvPr/>
        </p:nvSpPr>
        <p:spPr bwMode="auto">
          <a:xfrm>
            <a:off x="349406" y="239751"/>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1:320-640</a:t>
            </a:r>
            <a:endParaRPr lang="en-US" sz="1200" b="1">
              <a:solidFill>
                <a:schemeClr val="bg1"/>
              </a:solidFill>
              <a:ea typeface="宋体" panose="02010600030101010101" pitchFamily="2" charset="-122"/>
            </a:endParaRPr>
          </a:p>
        </p:txBody>
      </p:sp>
      <p:sp>
        <p:nvSpPr>
          <p:cNvPr id="15376" name="Text Box 16"/>
          <p:cNvSpPr txBox="1">
            <a:spLocks noChangeArrowheads="1"/>
          </p:cNvSpPr>
          <p:nvPr/>
        </p:nvSpPr>
        <p:spPr bwMode="auto">
          <a:xfrm>
            <a:off x="9256753" y="2711605"/>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1:100-320</a:t>
            </a:r>
            <a:endParaRPr lang="en-US" sz="1200" b="1">
              <a:solidFill>
                <a:schemeClr val="bg1"/>
              </a:solidFill>
              <a:ea typeface="宋体" panose="02010600030101010101" pitchFamily="2" charset="-122"/>
            </a:endParaRPr>
          </a:p>
        </p:txBody>
      </p:sp>
      <p:sp>
        <p:nvSpPr>
          <p:cNvPr id="15377" name="Text Box 17"/>
          <p:cNvSpPr txBox="1">
            <a:spLocks noChangeArrowheads="1"/>
          </p:cNvSpPr>
          <p:nvPr/>
        </p:nvSpPr>
        <p:spPr bwMode="auto">
          <a:xfrm>
            <a:off x="6208752" y="2711605"/>
            <a:ext cx="1524000"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1:6400</a:t>
            </a:r>
            <a:endParaRPr lang="en-US" sz="1200" b="1">
              <a:solidFill>
                <a:schemeClr val="bg1"/>
              </a:solidFill>
              <a:ea typeface="宋体" panose="02010600030101010101" pitchFamily="2" charset="-122"/>
            </a:endParaRPr>
          </a:p>
        </p:txBody>
      </p:sp>
      <p:sp>
        <p:nvSpPr>
          <p:cNvPr id="15378" name="Text Box 18"/>
          <p:cNvSpPr txBox="1">
            <a:spLocks noChangeArrowheads="1"/>
          </p:cNvSpPr>
          <p:nvPr/>
        </p:nvSpPr>
        <p:spPr bwMode="auto">
          <a:xfrm>
            <a:off x="3262352" y="2711605"/>
            <a:ext cx="1930400"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1:3200-6400</a:t>
            </a:r>
            <a:endParaRPr lang="en-US" sz="1200" b="1">
              <a:solidFill>
                <a:schemeClr val="bg1"/>
              </a:solidFill>
              <a:ea typeface="宋体" panose="02010600030101010101" pitchFamily="2" charset="-122"/>
            </a:endParaRPr>
          </a:p>
        </p:txBody>
      </p:sp>
      <p:sp>
        <p:nvSpPr>
          <p:cNvPr id="15379" name="Text Box 19"/>
          <p:cNvSpPr txBox="1">
            <a:spLocks noChangeArrowheads="1"/>
          </p:cNvSpPr>
          <p:nvPr/>
        </p:nvSpPr>
        <p:spPr bwMode="auto">
          <a:xfrm>
            <a:off x="315953" y="2711605"/>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1:6400</a:t>
            </a:r>
            <a:endParaRPr lang="en-US" sz="1200" b="1">
              <a:solidFill>
                <a:schemeClr val="bg1"/>
              </a:solidFill>
              <a:ea typeface="宋体" panose="02010600030101010101" pitchFamily="2" charset="-122"/>
            </a:endParaRPr>
          </a:p>
        </p:txBody>
      </p:sp>
      <p:graphicFrame>
        <p:nvGraphicFramePr>
          <p:cNvPr id="15380" name="Group 20"/>
          <p:cNvGraphicFramePr>
            <a:graphicFrameLocks noGrp="1"/>
          </p:cNvGraphicFramePr>
          <p:nvPr/>
        </p:nvGraphicFramePr>
        <p:xfrm>
          <a:off x="301083" y="5300546"/>
          <a:ext cx="10875434" cy="1158240"/>
        </p:xfrm>
        <a:graphic>
          <a:graphicData uri="http://schemas.openxmlformats.org/drawingml/2006/table">
            <a:tbl>
              <a:tblPr/>
              <a:tblGrid>
                <a:gridCol w="1100667"/>
                <a:gridCol w="1339851"/>
                <a:gridCol w="1545167"/>
                <a:gridCol w="1382183"/>
                <a:gridCol w="1375833"/>
                <a:gridCol w="1380067"/>
                <a:gridCol w="1373717"/>
                <a:gridCol w="1377949"/>
              </a:tblGrid>
              <a:tr h="50482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Arial Narrow" panose="020B0606020202030204" pitchFamily="34" charset="0"/>
                          <a:ea typeface="楷体_GB2312" pitchFamily="1" charset="-122"/>
                        </a:rPr>
                        <a:t>样本号　</a:t>
                      </a:r>
                      <a:endParaRPr kumimoji="0" lang="zh-CN" altLang="en-US" sz="1600" b="1"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FITC-</a:t>
                      </a:r>
                      <a:r>
                        <a:rPr kumimoji="0" lang="en-US" altLang="zh-CN" sz="1600" b="1" i="0" u="none" strike="noStrike" cap="none" normalizeH="0" baseline="0" dirty="0" err="1" smtClean="0">
                          <a:ln>
                            <a:noFill/>
                          </a:ln>
                          <a:solidFill>
                            <a:srgbClr val="FFFF00"/>
                          </a:solidFill>
                          <a:effectLst/>
                          <a:latin typeface="Arial Narrow" panose="020B0606020202030204" pitchFamily="34" charset="0"/>
                          <a:ea typeface="楷体_GB2312" pitchFamily="1" charset="-122"/>
                        </a:rPr>
                        <a:t>GAHIgG</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err="1" smtClean="0">
                          <a:ln>
                            <a:noFill/>
                          </a:ln>
                          <a:solidFill>
                            <a:srgbClr val="FFFF00"/>
                          </a:solidFill>
                          <a:effectLst/>
                          <a:latin typeface="Arial Narrow" panose="020B0606020202030204" pitchFamily="34" charset="0"/>
                          <a:ea typeface="楷体_GB2312" pitchFamily="1" charset="-122"/>
                        </a:rPr>
                        <a:t>GAHIgG</a:t>
                      </a: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QD655</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GAHIgG-QD605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GAHIgG-Bio-SA-QD655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SA-QD605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SA-QD565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SA-QD525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00"/>
                    </a:solidFill>
                  </a:tcPr>
                </a:tc>
              </a:tr>
              <a:tr h="48577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Arial Narrow" panose="020B0606020202030204" pitchFamily="34" charset="0"/>
                          <a:ea typeface="楷体_GB2312" pitchFamily="1" charset="-122"/>
                        </a:rPr>
                        <a:t>Z8</a:t>
                      </a:r>
                      <a:endParaRPr kumimoji="0" lang="en-US" altLang="zh-CN" sz="1600" b="1" i="0" u="none" strike="noStrike" cap="none" normalizeH="0" baseline="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核均质 </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1:640-1000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核均质+颗粒 1:320-640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核均质+颗粒 1:320-640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核均质+颗粒 1:6400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核均质+颗粒 1:3200-6400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核均质+颗粒1:6400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核均质+颗粒1:100-320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00"/>
                    </a:solidFill>
                  </a:tcPr>
                </a:tc>
              </a:tr>
            </a:tbl>
          </a:graphicData>
        </a:graphic>
      </p:graphicFrame>
      <p:sp>
        <p:nvSpPr>
          <p:cNvPr id="15412" name="Text Box 52"/>
          <p:cNvSpPr txBox="1">
            <a:spLocks noChangeArrowheads="1"/>
          </p:cNvSpPr>
          <p:nvPr/>
        </p:nvSpPr>
        <p:spPr bwMode="auto">
          <a:xfrm>
            <a:off x="349405" y="544551"/>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QD655</a:t>
            </a:r>
            <a:endParaRPr lang="en-US" sz="1200" b="1">
              <a:solidFill>
                <a:schemeClr val="bg1"/>
              </a:solidFill>
              <a:ea typeface="宋体" panose="02010600030101010101" pitchFamily="2" charset="-122"/>
            </a:endParaRPr>
          </a:p>
        </p:txBody>
      </p:sp>
      <p:sp>
        <p:nvSpPr>
          <p:cNvPr id="15413" name="Text Box 53"/>
          <p:cNvSpPr txBox="1">
            <a:spLocks noChangeArrowheads="1"/>
          </p:cNvSpPr>
          <p:nvPr/>
        </p:nvSpPr>
        <p:spPr bwMode="auto">
          <a:xfrm>
            <a:off x="4210205" y="544551"/>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QD605</a:t>
            </a:r>
            <a:endParaRPr lang="en-US" sz="1200" b="1">
              <a:solidFill>
                <a:schemeClr val="bg1"/>
              </a:solidFill>
              <a:ea typeface="宋体" panose="02010600030101010101" pitchFamily="2" charset="-122"/>
            </a:endParaRPr>
          </a:p>
        </p:txBody>
      </p:sp>
      <p:sp>
        <p:nvSpPr>
          <p:cNvPr id="15414" name="Text Box 54"/>
          <p:cNvSpPr txBox="1">
            <a:spLocks noChangeArrowheads="1"/>
          </p:cNvSpPr>
          <p:nvPr/>
        </p:nvSpPr>
        <p:spPr bwMode="auto">
          <a:xfrm>
            <a:off x="8071005" y="544551"/>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FITC</a:t>
            </a:r>
            <a:endParaRPr lang="en-US" sz="1200" b="1">
              <a:solidFill>
                <a:schemeClr val="bg1"/>
              </a:solidFill>
              <a:ea typeface="宋体" panose="02010600030101010101" pitchFamily="2" charset="-122"/>
            </a:endParaRPr>
          </a:p>
        </p:txBody>
      </p:sp>
      <p:sp>
        <p:nvSpPr>
          <p:cNvPr id="15415" name="Text Box 55"/>
          <p:cNvSpPr txBox="1">
            <a:spLocks noChangeArrowheads="1"/>
          </p:cNvSpPr>
          <p:nvPr/>
        </p:nvSpPr>
        <p:spPr bwMode="auto">
          <a:xfrm>
            <a:off x="6208752" y="3016405"/>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QD565</a:t>
            </a:r>
            <a:endParaRPr lang="en-US" sz="1200" b="1">
              <a:solidFill>
                <a:schemeClr val="bg1"/>
              </a:solidFill>
              <a:ea typeface="宋体" panose="02010600030101010101" pitchFamily="2" charset="-122"/>
            </a:endParaRPr>
          </a:p>
        </p:txBody>
      </p:sp>
      <p:sp>
        <p:nvSpPr>
          <p:cNvPr id="15416" name="Text Box 56"/>
          <p:cNvSpPr txBox="1">
            <a:spLocks noChangeArrowheads="1"/>
          </p:cNvSpPr>
          <p:nvPr/>
        </p:nvSpPr>
        <p:spPr bwMode="auto">
          <a:xfrm>
            <a:off x="9256752" y="3016405"/>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QD525</a:t>
            </a:r>
            <a:endParaRPr lang="en-US" sz="1200" b="1">
              <a:solidFill>
                <a:schemeClr val="bg1"/>
              </a:solidFill>
              <a:ea typeface="宋体" panose="02010600030101010101" pitchFamily="2" charset="-122"/>
            </a:endParaRPr>
          </a:p>
        </p:txBody>
      </p:sp>
      <p:sp>
        <p:nvSpPr>
          <p:cNvPr id="15417" name="Rectangle 57"/>
          <p:cNvSpPr>
            <a:spLocks noChangeArrowheads="1"/>
          </p:cNvSpPr>
          <p:nvPr/>
        </p:nvSpPr>
        <p:spPr bwMode="auto">
          <a:xfrm>
            <a:off x="4470400" y="4572000"/>
            <a:ext cx="7721600" cy="304800"/>
          </a:xfrm>
          <a:prstGeom prst="rect">
            <a:avLst/>
          </a:prstGeom>
          <a:noFill/>
          <a:ln w="9525">
            <a:noFill/>
            <a:miter lim="800000"/>
          </a:ln>
          <a:effectLst/>
        </p:spPr>
        <p:txBody>
          <a:bodyPr/>
          <a:lstStyle/>
          <a:p>
            <a:pPr marL="342900" indent="-342900" algn="ctr" eaLnBrk="1" hangingPunct="1">
              <a:spcBef>
                <a:spcPct val="20000"/>
              </a:spcBef>
              <a:buFontTx/>
              <a:buNone/>
            </a:pPr>
            <a:r>
              <a:rPr lang="zh-CN" altLang="en-US" sz="1400" b="1">
                <a:solidFill>
                  <a:srgbClr val="0000CC"/>
                </a:solidFill>
                <a:latin typeface="Arial Narrow" panose="020B0606020202030204" pitchFamily="34" charset="0"/>
                <a:ea typeface="楷体_GB2312" pitchFamily="1" charset="-122"/>
                <a:sym typeface="Arial" panose="020B0604020202020204" pitchFamily="34" charset="0"/>
              </a:rPr>
              <a:t>IIFA三步法：血清温育+ 生物素化二抗温育+ QDs-SA温育；</a:t>
            </a:r>
            <a:endParaRPr lang="zh-CN" altLang="en-US" sz="1400" b="1">
              <a:solidFill>
                <a:srgbClr val="0000CC"/>
              </a:solidFill>
              <a:latin typeface="Arial Narrow" panose="020B0606020202030204" pitchFamily="34" charset="0"/>
              <a:ea typeface="楷体_GB2312" pitchFamily="1" charset="-122"/>
              <a:sym typeface="Arial" panose="020B0604020202020204" pitchFamily="34" charset="0"/>
            </a:endParaRPr>
          </a:p>
        </p:txBody>
      </p:sp>
      <p:sp>
        <p:nvSpPr>
          <p:cNvPr id="15418" name="Rectangle 58"/>
          <p:cNvSpPr>
            <a:spLocks noChangeArrowheads="1"/>
          </p:cNvSpPr>
          <p:nvPr/>
        </p:nvSpPr>
        <p:spPr bwMode="auto">
          <a:xfrm>
            <a:off x="4876800" y="2133600"/>
            <a:ext cx="7315200" cy="304800"/>
          </a:xfrm>
          <a:prstGeom prst="rect">
            <a:avLst/>
          </a:prstGeom>
          <a:noFill/>
          <a:ln w="9525">
            <a:noFill/>
            <a:miter lim="800000"/>
          </a:ln>
          <a:effectLst/>
        </p:spPr>
        <p:txBody>
          <a:bodyPr/>
          <a:lstStyle/>
          <a:p>
            <a:pPr marL="342900" indent="-342900" algn="ctr" eaLnBrk="1" hangingPunct="1">
              <a:spcBef>
                <a:spcPct val="20000"/>
              </a:spcBef>
              <a:buFontTx/>
              <a:buNone/>
            </a:pPr>
            <a:r>
              <a:rPr lang="zh-CN" altLang="en-US" sz="1400" b="1">
                <a:solidFill>
                  <a:srgbClr val="0000CC"/>
                </a:solidFill>
                <a:latin typeface="Arial Narrow" panose="020B0606020202030204" pitchFamily="34" charset="0"/>
                <a:ea typeface="楷体_GB2312" pitchFamily="1" charset="-122"/>
                <a:sym typeface="Arial" panose="020B0604020202020204" pitchFamily="34" charset="0"/>
              </a:rPr>
              <a:t>IIFA两步法：血清温育+ FITC或QDs标记二抗温育；</a:t>
            </a:r>
            <a:endParaRPr lang="zh-CN" altLang="en-US" sz="1400" b="1">
              <a:solidFill>
                <a:srgbClr val="0000CC"/>
              </a:solidFill>
              <a:latin typeface="Arial Narrow" panose="020B0606020202030204" pitchFamily="34" charset="0"/>
              <a:ea typeface="楷体_GB2312" pitchFamily="1" charset="-122"/>
              <a:sym typeface="Arial" panose="020B0604020202020204" pitchFamily="34" charset="0"/>
            </a:endParaRPr>
          </a:p>
        </p:txBody>
      </p:sp>
      <p:sp>
        <p:nvSpPr>
          <p:cNvPr id="15419" name="Text Box 59"/>
          <p:cNvSpPr txBox="1">
            <a:spLocks noChangeArrowheads="1"/>
          </p:cNvSpPr>
          <p:nvPr/>
        </p:nvSpPr>
        <p:spPr bwMode="auto">
          <a:xfrm>
            <a:off x="315952" y="3016405"/>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QD655</a:t>
            </a:r>
            <a:endParaRPr lang="en-US" sz="1200" b="1">
              <a:solidFill>
                <a:schemeClr val="bg1"/>
              </a:solidFill>
              <a:ea typeface="宋体" panose="02010600030101010101" pitchFamily="2" charset="-122"/>
            </a:endParaRPr>
          </a:p>
        </p:txBody>
      </p:sp>
      <p:sp>
        <p:nvSpPr>
          <p:cNvPr id="15420" name="Text Box 60"/>
          <p:cNvSpPr txBox="1">
            <a:spLocks noChangeArrowheads="1"/>
          </p:cNvSpPr>
          <p:nvPr/>
        </p:nvSpPr>
        <p:spPr bwMode="auto">
          <a:xfrm>
            <a:off x="3363952" y="3016405"/>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QD605</a:t>
            </a:r>
            <a:endParaRPr lang="en-US" sz="1200" b="1">
              <a:solidFill>
                <a:schemeClr val="bg1"/>
              </a:solidFill>
              <a:ea typeface="宋体" panose="02010600030101010101" pitchFamily="2" charset="-122"/>
            </a:endParaRPr>
          </a:p>
        </p:txBody>
      </p:sp>
      <p:sp>
        <p:nvSpPr>
          <p:cNvPr id="15421" name="Text Box 61"/>
          <p:cNvSpPr txBox="1">
            <a:spLocks noChangeArrowheads="1"/>
          </p:cNvSpPr>
          <p:nvPr/>
        </p:nvSpPr>
        <p:spPr bwMode="auto">
          <a:xfrm>
            <a:off x="508000" y="2133600"/>
            <a:ext cx="1016000" cy="274638"/>
          </a:xfrm>
          <a:prstGeom prst="rect">
            <a:avLst/>
          </a:prstGeom>
          <a:noFill/>
          <a:ln w="9525">
            <a:noFill/>
            <a:miter lim="800000"/>
          </a:ln>
          <a:effectLst/>
        </p:spPr>
        <p:txBody>
          <a:bodyPr>
            <a:spAutoFit/>
          </a:bodyPr>
          <a:lstStyle/>
          <a:p>
            <a:pPr algn="ctr">
              <a:spcBef>
                <a:spcPct val="50000"/>
              </a:spcBef>
            </a:pPr>
            <a:r>
              <a:rPr lang="en-US" sz="1200" b="1">
                <a:ea typeface="宋体" panose="02010600030101010101" pitchFamily="2" charset="-122"/>
              </a:rPr>
              <a:t>QD655</a:t>
            </a:r>
            <a:endParaRPr lang="en-US" sz="1200" b="1">
              <a:ea typeface="宋体" panose="02010600030101010101" pitchFamily="2" charset="-122"/>
            </a:endParaRPr>
          </a:p>
        </p:txBody>
      </p:sp>
      <p:sp>
        <p:nvSpPr>
          <p:cNvPr id="15422" name="Text Box 62"/>
          <p:cNvSpPr txBox="1">
            <a:spLocks noChangeArrowheads="1"/>
          </p:cNvSpPr>
          <p:nvPr/>
        </p:nvSpPr>
        <p:spPr bwMode="auto">
          <a:xfrm>
            <a:off x="3556000" y="2133600"/>
            <a:ext cx="1016000" cy="274638"/>
          </a:xfrm>
          <a:prstGeom prst="rect">
            <a:avLst/>
          </a:prstGeom>
          <a:noFill/>
          <a:ln w="9525">
            <a:noFill/>
            <a:miter lim="800000"/>
          </a:ln>
          <a:effectLst/>
        </p:spPr>
        <p:txBody>
          <a:bodyPr>
            <a:spAutoFit/>
          </a:bodyPr>
          <a:lstStyle/>
          <a:p>
            <a:pPr algn="ctr">
              <a:spcBef>
                <a:spcPct val="50000"/>
              </a:spcBef>
            </a:pPr>
            <a:r>
              <a:rPr lang="en-US" sz="1200" b="1">
                <a:ea typeface="宋体" panose="02010600030101010101" pitchFamily="2" charset="-122"/>
              </a:rPr>
              <a:t>QD605</a:t>
            </a:r>
            <a:endParaRPr lang="en-US" sz="1200" b="1">
              <a:ea typeface="宋体" panose="02010600030101010101" pitchFamily="2" charset="-122"/>
            </a:endParaRPr>
          </a:p>
        </p:txBody>
      </p:sp>
      <p:sp>
        <p:nvSpPr>
          <p:cNvPr id="15423" name="Oval 63"/>
          <p:cNvSpPr>
            <a:spLocks noChangeArrowheads="1"/>
          </p:cNvSpPr>
          <p:nvPr/>
        </p:nvSpPr>
        <p:spPr bwMode="auto">
          <a:xfrm>
            <a:off x="479502" y="228600"/>
            <a:ext cx="2118732" cy="4038600"/>
          </a:xfrm>
          <a:prstGeom prst="ellipse">
            <a:avLst/>
          </a:prstGeom>
          <a:noFill/>
          <a:ln w="28575" cmpd="sng">
            <a:solidFill>
              <a:srgbClr val="FFFF00"/>
            </a:solidFill>
            <a:round/>
          </a:ln>
          <a:effectLst/>
        </p:spPr>
        <p:txBody>
          <a:bodyPr wrap="none" anchor="ctr"/>
          <a:lstStyle/>
          <a:p>
            <a:endParaRPr lang="zh-CN" altLang="en-US"/>
          </a:p>
        </p:txBody>
      </p:sp>
      <p:sp>
        <p:nvSpPr>
          <p:cNvPr id="15424" name="Oval 64"/>
          <p:cNvSpPr>
            <a:spLocks noChangeArrowheads="1"/>
          </p:cNvSpPr>
          <p:nvPr/>
        </p:nvSpPr>
        <p:spPr bwMode="auto">
          <a:xfrm>
            <a:off x="3454400" y="228600"/>
            <a:ext cx="2176966" cy="4038600"/>
          </a:xfrm>
          <a:prstGeom prst="ellipse">
            <a:avLst/>
          </a:prstGeom>
          <a:noFill/>
          <a:ln w="28575" cmpd="sng">
            <a:solidFill>
              <a:srgbClr val="FFFF00"/>
            </a:solidFill>
            <a:round/>
          </a:ln>
          <a:effectLst/>
        </p:spPr>
        <p:txBody>
          <a:bodyPr wrap="none" anchor="ctr"/>
          <a:lstStyle/>
          <a:p>
            <a:endParaRPr lang="zh-CN" altLang="en-US"/>
          </a:p>
        </p:txBody>
      </p:sp>
      <p:sp>
        <p:nvSpPr>
          <p:cNvPr id="15425" name="Oval 65"/>
          <p:cNvSpPr>
            <a:spLocks noChangeArrowheads="1"/>
          </p:cNvSpPr>
          <p:nvPr/>
        </p:nvSpPr>
        <p:spPr bwMode="auto">
          <a:xfrm>
            <a:off x="6107152" y="2787805"/>
            <a:ext cx="3048000" cy="1600200"/>
          </a:xfrm>
          <a:prstGeom prst="ellipse">
            <a:avLst/>
          </a:prstGeom>
          <a:noFill/>
          <a:ln w="28575" cmpd="sng">
            <a:solidFill>
              <a:srgbClr val="FFFF00"/>
            </a:solidFill>
            <a:round/>
          </a:ln>
          <a:effectLst/>
        </p:spPr>
        <p:txBody>
          <a:bodyPr wrap="none" anchor="ctr"/>
          <a:lstStyle/>
          <a:p>
            <a:endParaRPr lang="zh-CN" altLang="en-US"/>
          </a:p>
        </p:txBody>
      </p:sp>
      <p:sp>
        <p:nvSpPr>
          <p:cNvPr id="15426" name="Oval 66"/>
          <p:cNvSpPr>
            <a:spLocks noChangeArrowheads="1"/>
          </p:cNvSpPr>
          <p:nvPr/>
        </p:nvSpPr>
        <p:spPr bwMode="auto">
          <a:xfrm>
            <a:off x="8897435" y="2776654"/>
            <a:ext cx="3149600" cy="1600200"/>
          </a:xfrm>
          <a:prstGeom prst="ellipse">
            <a:avLst/>
          </a:prstGeom>
          <a:noFill/>
          <a:ln w="28575" cmpd="sng">
            <a:solidFill>
              <a:srgbClr val="FFFF00"/>
            </a:solidFill>
            <a:rou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ox(in)">
                                      <p:cBhvr>
                                        <p:cTn id="7" dur="500"/>
                                        <p:tgtEl>
                                          <p:spTgt spid="15362"/>
                                        </p:tgtEl>
                                      </p:cBhvr>
                                    </p:animEffect>
                                  </p:childTnLst>
                                </p:cTn>
                              </p:par>
                              <p:par>
                                <p:cTn id="8" presetID="4" presetClass="entr" presetSubtype="16" fill="hold" nodeType="withEffect">
                                  <p:stCondLst>
                                    <p:cond delay="0"/>
                                  </p:stCondLst>
                                  <p:childTnLst>
                                    <p:set>
                                      <p:cBhvr>
                                        <p:cTn id="9" dur="1" fill="hold">
                                          <p:stCondLst>
                                            <p:cond delay="0"/>
                                          </p:stCondLst>
                                        </p:cTn>
                                        <p:tgtEl>
                                          <p:spTgt spid="15363"/>
                                        </p:tgtEl>
                                        <p:attrNameLst>
                                          <p:attrName>style.visibility</p:attrName>
                                        </p:attrNameLst>
                                      </p:cBhvr>
                                      <p:to>
                                        <p:strVal val="visible"/>
                                      </p:to>
                                    </p:set>
                                    <p:animEffect transition="in" filter="box(in)">
                                      <p:cBhvr>
                                        <p:cTn id="10" dur="500"/>
                                        <p:tgtEl>
                                          <p:spTgt spid="15363"/>
                                        </p:tgtEl>
                                      </p:cBhvr>
                                    </p:animEffect>
                                  </p:childTnLst>
                                </p:cTn>
                              </p:par>
                              <p:par>
                                <p:cTn id="11" presetID="4" presetClass="entr" presetSubtype="16" fill="hold" nodeType="withEffect">
                                  <p:stCondLst>
                                    <p:cond delay="0"/>
                                  </p:stCondLst>
                                  <p:childTnLst>
                                    <p:set>
                                      <p:cBhvr>
                                        <p:cTn id="12" dur="1" fill="hold">
                                          <p:stCondLst>
                                            <p:cond delay="0"/>
                                          </p:stCondLst>
                                        </p:cTn>
                                        <p:tgtEl>
                                          <p:spTgt spid="15364"/>
                                        </p:tgtEl>
                                        <p:attrNameLst>
                                          <p:attrName>style.visibility</p:attrName>
                                        </p:attrNameLst>
                                      </p:cBhvr>
                                      <p:to>
                                        <p:strVal val="visible"/>
                                      </p:to>
                                    </p:set>
                                    <p:animEffect transition="in" filter="box(in)">
                                      <p:cBhvr>
                                        <p:cTn id="13" dur="500"/>
                                        <p:tgtEl>
                                          <p:spTgt spid="15364"/>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5371"/>
                                        </p:tgtEl>
                                        <p:attrNameLst>
                                          <p:attrName>style.visibility</p:attrName>
                                        </p:attrNameLst>
                                      </p:cBhvr>
                                      <p:to>
                                        <p:strVal val="visible"/>
                                      </p:to>
                                    </p:set>
                                    <p:animEffect transition="in" filter="box(in)">
                                      <p:cBhvr>
                                        <p:cTn id="16" dur="500"/>
                                        <p:tgtEl>
                                          <p:spTgt spid="15371"/>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5372"/>
                                        </p:tgtEl>
                                        <p:attrNameLst>
                                          <p:attrName>style.visibility</p:attrName>
                                        </p:attrNameLst>
                                      </p:cBhvr>
                                      <p:to>
                                        <p:strVal val="visible"/>
                                      </p:to>
                                    </p:set>
                                    <p:animEffect transition="in" filter="box(in)">
                                      <p:cBhvr>
                                        <p:cTn id="19" dur="500"/>
                                        <p:tgtEl>
                                          <p:spTgt spid="15372"/>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5373"/>
                                        </p:tgtEl>
                                        <p:attrNameLst>
                                          <p:attrName>style.visibility</p:attrName>
                                        </p:attrNameLst>
                                      </p:cBhvr>
                                      <p:to>
                                        <p:strVal val="visible"/>
                                      </p:to>
                                    </p:set>
                                    <p:animEffect transition="in" filter="box(in)">
                                      <p:cBhvr>
                                        <p:cTn id="22" dur="500"/>
                                        <p:tgtEl>
                                          <p:spTgt spid="15373"/>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5374"/>
                                        </p:tgtEl>
                                        <p:attrNameLst>
                                          <p:attrName>style.visibility</p:attrName>
                                        </p:attrNameLst>
                                      </p:cBhvr>
                                      <p:to>
                                        <p:strVal val="visible"/>
                                      </p:to>
                                    </p:set>
                                    <p:animEffect transition="in" filter="box(in)">
                                      <p:cBhvr>
                                        <p:cTn id="25" dur="500"/>
                                        <p:tgtEl>
                                          <p:spTgt spid="15374"/>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5375"/>
                                        </p:tgtEl>
                                        <p:attrNameLst>
                                          <p:attrName>style.visibility</p:attrName>
                                        </p:attrNameLst>
                                      </p:cBhvr>
                                      <p:to>
                                        <p:strVal val="visible"/>
                                      </p:to>
                                    </p:set>
                                    <p:animEffect transition="in" filter="box(in)">
                                      <p:cBhvr>
                                        <p:cTn id="28" dur="500"/>
                                        <p:tgtEl>
                                          <p:spTgt spid="15375"/>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5412"/>
                                        </p:tgtEl>
                                        <p:attrNameLst>
                                          <p:attrName>style.visibility</p:attrName>
                                        </p:attrNameLst>
                                      </p:cBhvr>
                                      <p:to>
                                        <p:strVal val="visible"/>
                                      </p:to>
                                    </p:set>
                                    <p:animEffect transition="in" filter="box(in)">
                                      <p:cBhvr>
                                        <p:cTn id="31" dur="500"/>
                                        <p:tgtEl>
                                          <p:spTgt spid="15412"/>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5413"/>
                                        </p:tgtEl>
                                        <p:attrNameLst>
                                          <p:attrName>style.visibility</p:attrName>
                                        </p:attrNameLst>
                                      </p:cBhvr>
                                      <p:to>
                                        <p:strVal val="visible"/>
                                      </p:to>
                                    </p:set>
                                    <p:animEffect transition="in" filter="box(in)">
                                      <p:cBhvr>
                                        <p:cTn id="34" dur="500"/>
                                        <p:tgtEl>
                                          <p:spTgt spid="15413"/>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15414"/>
                                        </p:tgtEl>
                                        <p:attrNameLst>
                                          <p:attrName>style.visibility</p:attrName>
                                        </p:attrNameLst>
                                      </p:cBhvr>
                                      <p:to>
                                        <p:strVal val="visible"/>
                                      </p:to>
                                    </p:set>
                                    <p:animEffect transition="in" filter="box(in)">
                                      <p:cBhvr>
                                        <p:cTn id="37" dur="500"/>
                                        <p:tgtEl>
                                          <p:spTgt spid="15414"/>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15418"/>
                                        </p:tgtEl>
                                        <p:attrNameLst>
                                          <p:attrName>style.visibility</p:attrName>
                                        </p:attrNameLst>
                                      </p:cBhvr>
                                      <p:to>
                                        <p:strVal val="visible"/>
                                      </p:to>
                                    </p:set>
                                    <p:animEffect transition="in" filter="box(in)">
                                      <p:cBhvr>
                                        <p:cTn id="40" dur="500"/>
                                        <p:tgtEl>
                                          <p:spTgt spid="15418"/>
                                        </p:tgtEl>
                                      </p:cBhvr>
                                    </p:animEffect>
                                  </p:childTnLst>
                                </p:cTn>
                              </p:par>
                            </p:childTnLst>
                          </p:cTn>
                        </p:par>
                      </p:childTnLst>
                    </p:cTn>
                  </p:par>
                  <p:par>
                    <p:cTn id="41" fill="hold">
                      <p:stCondLst>
                        <p:cond delay="indefinite"/>
                      </p:stCondLst>
                      <p:childTnLst>
                        <p:par>
                          <p:cTn id="42" fill="hold">
                            <p:stCondLst>
                              <p:cond delay="0"/>
                            </p:stCondLst>
                            <p:childTnLst>
                              <p:par>
                                <p:cTn id="43" presetID="20" presetClass="entr" presetSubtype="0" fill="hold" nodeType="clickEffect">
                                  <p:stCondLst>
                                    <p:cond delay="0"/>
                                  </p:stCondLst>
                                  <p:childTnLst>
                                    <p:set>
                                      <p:cBhvr>
                                        <p:cTn id="44" dur="1" fill="hold">
                                          <p:stCondLst>
                                            <p:cond delay="0"/>
                                          </p:stCondLst>
                                        </p:cTn>
                                        <p:tgtEl>
                                          <p:spTgt spid="15365"/>
                                        </p:tgtEl>
                                        <p:attrNameLst>
                                          <p:attrName>style.visibility</p:attrName>
                                        </p:attrNameLst>
                                      </p:cBhvr>
                                      <p:to>
                                        <p:strVal val="visible"/>
                                      </p:to>
                                    </p:set>
                                    <p:animEffect transition="in" filter="wedge">
                                      <p:cBhvr>
                                        <p:cTn id="45" dur="500"/>
                                        <p:tgtEl>
                                          <p:spTgt spid="15365"/>
                                        </p:tgtEl>
                                      </p:cBhvr>
                                    </p:animEffect>
                                  </p:childTnLst>
                                </p:cTn>
                              </p:par>
                              <p:par>
                                <p:cTn id="46" presetID="20" presetClass="entr" presetSubtype="0" fill="hold" nodeType="withEffect">
                                  <p:stCondLst>
                                    <p:cond delay="0"/>
                                  </p:stCondLst>
                                  <p:childTnLst>
                                    <p:set>
                                      <p:cBhvr>
                                        <p:cTn id="47" dur="1" fill="hold">
                                          <p:stCondLst>
                                            <p:cond delay="0"/>
                                          </p:stCondLst>
                                        </p:cTn>
                                        <p:tgtEl>
                                          <p:spTgt spid="15366"/>
                                        </p:tgtEl>
                                        <p:attrNameLst>
                                          <p:attrName>style.visibility</p:attrName>
                                        </p:attrNameLst>
                                      </p:cBhvr>
                                      <p:to>
                                        <p:strVal val="visible"/>
                                      </p:to>
                                    </p:set>
                                    <p:animEffect transition="in" filter="wedge">
                                      <p:cBhvr>
                                        <p:cTn id="48" dur="500"/>
                                        <p:tgtEl>
                                          <p:spTgt spid="15366"/>
                                        </p:tgtEl>
                                      </p:cBhvr>
                                    </p:animEffect>
                                  </p:childTnLst>
                                </p:cTn>
                              </p:par>
                              <p:par>
                                <p:cTn id="49" presetID="20" presetClass="entr" presetSubtype="0" fill="hold" nodeType="withEffect">
                                  <p:stCondLst>
                                    <p:cond delay="0"/>
                                  </p:stCondLst>
                                  <p:childTnLst>
                                    <p:set>
                                      <p:cBhvr>
                                        <p:cTn id="50" dur="1" fill="hold">
                                          <p:stCondLst>
                                            <p:cond delay="0"/>
                                          </p:stCondLst>
                                        </p:cTn>
                                        <p:tgtEl>
                                          <p:spTgt spid="15367"/>
                                        </p:tgtEl>
                                        <p:attrNameLst>
                                          <p:attrName>style.visibility</p:attrName>
                                        </p:attrNameLst>
                                      </p:cBhvr>
                                      <p:to>
                                        <p:strVal val="visible"/>
                                      </p:to>
                                    </p:set>
                                    <p:animEffect transition="in" filter="wedge">
                                      <p:cBhvr>
                                        <p:cTn id="51" dur="500"/>
                                        <p:tgtEl>
                                          <p:spTgt spid="15367"/>
                                        </p:tgtEl>
                                      </p:cBhvr>
                                    </p:animEffect>
                                  </p:childTnLst>
                                </p:cTn>
                              </p:par>
                              <p:par>
                                <p:cTn id="52" presetID="20" presetClass="entr" presetSubtype="0" fill="hold" nodeType="withEffect">
                                  <p:stCondLst>
                                    <p:cond delay="0"/>
                                  </p:stCondLst>
                                  <p:childTnLst>
                                    <p:set>
                                      <p:cBhvr>
                                        <p:cTn id="53" dur="1" fill="hold">
                                          <p:stCondLst>
                                            <p:cond delay="0"/>
                                          </p:stCondLst>
                                        </p:cTn>
                                        <p:tgtEl>
                                          <p:spTgt spid="15368"/>
                                        </p:tgtEl>
                                        <p:attrNameLst>
                                          <p:attrName>style.visibility</p:attrName>
                                        </p:attrNameLst>
                                      </p:cBhvr>
                                      <p:to>
                                        <p:strVal val="visible"/>
                                      </p:to>
                                    </p:set>
                                    <p:animEffect transition="in" filter="wedge">
                                      <p:cBhvr>
                                        <p:cTn id="54" dur="500"/>
                                        <p:tgtEl>
                                          <p:spTgt spid="15368"/>
                                        </p:tgtEl>
                                      </p:cBhvr>
                                    </p:animEffect>
                                  </p:childTnLst>
                                </p:cTn>
                              </p:par>
                              <p:par>
                                <p:cTn id="55" presetID="20" presetClass="entr" presetSubtype="0" fill="hold" grpId="0" nodeType="withEffect">
                                  <p:stCondLst>
                                    <p:cond delay="0"/>
                                  </p:stCondLst>
                                  <p:childTnLst>
                                    <p:set>
                                      <p:cBhvr>
                                        <p:cTn id="56" dur="1" fill="hold">
                                          <p:stCondLst>
                                            <p:cond delay="0"/>
                                          </p:stCondLst>
                                        </p:cTn>
                                        <p:tgtEl>
                                          <p:spTgt spid="15369"/>
                                        </p:tgtEl>
                                        <p:attrNameLst>
                                          <p:attrName>style.visibility</p:attrName>
                                        </p:attrNameLst>
                                      </p:cBhvr>
                                      <p:to>
                                        <p:strVal val="visible"/>
                                      </p:to>
                                    </p:set>
                                    <p:animEffect transition="in" filter="wedge">
                                      <p:cBhvr>
                                        <p:cTn id="57" dur="2000"/>
                                        <p:tgtEl>
                                          <p:spTgt spid="15369"/>
                                        </p:tgtEl>
                                      </p:cBhvr>
                                    </p:animEffect>
                                  </p:childTnLst>
                                </p:cTn>
                              </p:par>
                              <p:par>
                                <p:cTn id="58" presetID="20" presetClass="entr" presetSubtype="0" fill="hold" grpId="0" nodeType="withEffect">
                                  <p:stCondLst>
                                    <p:cond delay="0"/>
                                  </p:stCondLst>
                                  <p:childTnLst>
                                    <p:set>
                                      <p:cBhvr>
                                        <p:cTn id="59" dur="1" fill="hold">
                                          <p:stCondLst>
                                            <p:cond delay="0"/>
                                          </p:stCondLst>
                                        </p:cTn>
                                        <p:tgtEl>
                                          <p:spTgt spid="15370"/>
                                        </p:tgtEl>
                                        <p:attrNameLst>
                                          <p:attrName>style.visibility</p:attrName>
                                        </p:attrNameLst>
                                      </p:cBhvr>
                                      <p:to>
                                        <p:strVal val="visible"/>
                                      </p:to>
                                    </p:set>
                                    <p:animEffect transition="in" filter="wedge">
                                      <p:cBhvr>
                                        <p:cTn id="60" dur="2000"/>
                                        <p:tgtEl>
                                          <p:spTgt spid="15370"/>
                                        </p:tgtEl>
                                      </p:cBhvr>
                                    </p:animEffect>
                                  </p:childTnLst>
                                </p:cTn>
                              </p:par>
                              <p:par>
                                <p:cTn id="61" presetID="20" presetClass="entr" presetSubtype="0" fill="hold" grpId="0" nodeType="withEffect">
                                  <p:stCondLst>
                                    <p:cond delay="0"/>
                                  </p:stCondLst>
                                  <p:childTnLst>
                                    <p:set>
                                      <p:cBhvr>
                                        <p:cTn id="62" dur="1" fill="hold">
                                          <p:stCondLst>
                                            <p:cond delay="0"/>
                                          </p:stCondLst>
                                        </p:cTn>
                                        <p:tgtEl>
                                          <p:spTgt spid="15376"/>
                                        </p:tgtEl>
                                        <p:attrNameLst>
                                          <p:attrName>style.visibility</p:attrName>
                                        </p:attrNameLst>
                                      </p:cBhvr>
                                      <p:to>
                                        <p:strVal val="visible"/>
                                      </p:to>
                                    </p:set>
                                    <p:animEffect transition="in" filter="wedge">
                                      <p:cBhvr>
                                        <p:cTn id="63" dur="2000"/>
                                        <p:tgtEl>
                                          <p:spTgt spid="15376"/>
                                        </p:tgtEl>
                                      </p:cBhvr>
                                    </p:animEffect>
                                  </p:childTnLst>
                                </p:cTn>
                              </p:par>
                              <p:par>
                                <p:cTn id="64" presetID="20" presetClass="entr" presetSubtype="0" fill="hold" grpId="0" nodeType="withEffect">
                                  <p:stCondLst>
                                    <p:cond delay="0"/>
                                  </p:stCondLst>
                                  <p:childTnLst>
                                    <p:set>
                                      <p:cBhvr>
                                        <p:cTn id="65" dur="1" fill="hold">
                                          <p:stCondLst>
                                            <p:cond delay="0"/>
                                          </p:stCondLst>
                                        </p:cTn>
                                        <p:tgtEl>
                                          <p:spTgt spid="15377"/>
                                        </p:tgtEl>
                                        <p:attrNameLst>
                                          <p:attrName>style.visibility</p:attrName>
                                        </p:attrNameLst>
                                      </p:cBhvr>
                                      <p:to>
                                        <p:strVal val="visible"/>
                                      </p:to>
                                    </p:set>
                                    <p:animEffect transition="in" filter="wedge">
                                      <p:cBhvr>
                                        <p:cTn id="66" dur="2000"/>
                                        <p:tgtEl>
                                          <p:spTgt spid="15377"/>
                                        </p:tgtEl>
                                      </p:cBhvr>
                                    </p:animEffect>
                                  </p:childTnLst>
                                </p:cTn>
                              </p:par>
                              <p:par>
                                <p:cTn id="67" presetID="20" presetClass="entr" presetSubtype="0" fill="hold" grpId="0" nodeType="withEffect">
                                  <p:stCondLst>
                                    <p:cond delay="0"/>
                                  </p:stCondLst>
                                  <p:childTnLst>
                                    <p:set>
                                      <p:cBhvr>
                                        <p:cTn id="68" dur="1" fill="hold">
                                          <p:stCondLst>
                                            <p:cond delay="0"/>
                                          </p:stCondLst>
                                        </p:cTn>
                                        <p:tgtEl>
                                          <p:spTgt spid="15378"/>
                                        </p:tgtEl>
                                        <p:attrNameLst>
                                          <p:attrName>style.visibility</p:attrName>
                                        </p:attrNameLst>
                                      </p:cBhvr>
                                      <p:to>
                                        <p:strVal val="visible"/>
                                      </p:to>
                                    </p:set>
                                    <p:animEffect transition="in" filter="wedge">
                                      <p:cBhvr>
                                        <p:cTn id="69" dur="2000"/>
                                        <p:tgtEl>
                                          <p:spTgt spid="15378"/>
                                        </p:tgtEl>
                                      </p:cBhvr>
                                    </p:animEffect>
                                  </p:childTnLst>
                                </p:cTn>
                              </p:par>
                              <p:par>
                                <p:cTn id="70" presetID="20" presetClass="entr" presetSubtype="0" fill="hold" grpId="0" nodeType="withEffect">
                                  <p:stCondLst>
                                    <p:cond delay="0"/>
                                  </p:stCondLst>
                                  <p:childTnLst>
                                    <p:set>
                                      <p:cBhvr>
                                        <p:cTn id="71" dur="1" fill="hold">
                                          <p:stCondLst>
                                            <p:cond delay="0"/>
                                          </p:stCondLst>
                                        </p:cTn>
                                        <p:tgtEl>
                                          <p:spTgt spid="15379"/>
                                        </p:tgtEl>
                                        <p:attrNameLst>
                                          <p:attrName>style.visibility</p:attrName>
                                        </p:attrNameLst>
                                      </p:cBhvr>
                                      <p:to>
                                        <p:strVal val="visible"/>
                                      </p:to>
                                    </p:set>
                                    <p:animEffect transition="in" filter="wedge">
                                      <p:cBhvr>
                                        <p:cTn id="72" dur="2000"/>
                                        <p:tgtEl>
                                          <p:spTgt spid="15379"/>
                                        </p:tgtEl>
                                      </p:cBhvr>
                                    </p:animEffect>
                                  </p:childTnLst>
                                </p:cTn>
                              </p:par>
                              <p:par>
                                <p:cTn id="73" presetID="20" presetClass="entr" presetSubtype="0" fill="hold" grpId="0" nodeType="withEffect">
                                  <p:stCondLst>
                                    <p:cond delay="0"/>
                                  </p:stCondLst>
                                  <p:childTnLst>
                                    <p:set>
                                      <p:cBhvr>
                                        <p:cTn id="74" dur="1" fill="hold">
                                          <p:stCondLst>
                                            <p:cond delay="0"/>
                                          </p:stCondLst>
                                        </p:cTn>
                                        <p:tgtEl>
                                          <p:spTgt spid="15415"/>
                                        </p:tgtEl>
                                        <p:attrNameLst>
                                          <p:attrName>style.visibility</p:attrName>
                                        </p:attrNameLst>
                                      </p:cBhvr>
                                      <p:to>
                                        <p:strVal val="visible"/>
                                      </p:to>
                                    </p:set>
                                    <p:animEffect transition="in" filter="wedge">
                                      <p:cBhvr>
                                        <p:cTn id="75" dur="2000"/>
                                        <p:tgtEl>
                                          <p:spTgt spid="15415"/>
                                        </p:tgtEl>
                                      </p:cBhvr>
                                    </p:animEffect>
                                  </p:childTnLst>
                                </p:cTn>
                              </p:par>
                              <p:par>
                                <p:cTn id="76" presetID="20" presetClass="entr" presetSubtype="0" fill="hold" grpId="0" nodeType="withEffect">
                                  <p:stCondLst>
                                    <p:cond delay="0"/>
                                  </p:stCondLst>
                                  <p:childTnLst>
                                    <p:set>
                                      <p:cBhvr>
                                        <p:cTn id="77" dur="1" fill="hold">
                                          <p:stCondLst>
                                            <p:cond delay="0"/>
                                          </p:stCondLst>
                                        </p:cTn>
                                        <p:tgtEl>
                                          <p:spTgt spid="15416"/>
                                        </p:tgtEl>
                                        <p:attrNameLst>
                                          <p:attrName>style.visibility</p:attrName>
                                        </p:attrNameLst>
                                      </p:cBhvr>
                                      <p:to>
                                        <p:strVal val="visible"/>
                                      </p:to>
                                    </p:set>
                                    <p:animEffect transition="in" filter="wedge">
                                      <p:cBhvr>
                                        <p:cTn id="78" dur="2000"/>
                                        <p:tgtEl>
                                          <p:spTgt spid="15416"/>
                                        </p:tgtEl>
                                      </p:cBhvr>
                                    </p:animEffect>
                                  </p:childTnLst>
                                </p:cTn>
                              </p:par>
                              <p:par>
                                <p:cTn id="79" presetID="20" presetClass="entr" presetSubtype="0" fill="hold" grpId="0" nodeType="withEffect">
                                  <p:stCondLst>
                                    <p:cond delay="0"/>
                                  </p:stCondLst>
                                  <p:childTnLst>
                                    <p:set>
                                      <p:cBhvr>
                                        <p:cTn id="80" dur="1" fill="hold">
                                          <p:stCondLst>
                                            <p:cond delay="0"/>
                                          </p:stCondLst>
                                        </p:cTn>
                                        <p:tgtEl>
                                          <p:spTgt spid="15417"/>
                                        </p:tgtEl>
                                        <p:attrNameLst>
                                          <p:attrName>style.visibility</p:attrName>
                                        </p:attrNameLst>
                                      </p:cBhvr>
                                      <p:to>
                                        <p:strVal val="visible"/>
                                      </p:to>
                                    </p:set>
                                    <p:animEffect transition="in" filter="wedge">
                                      <p:cBhvr>
                                        <p:cTn id="81" dur="2000"/>
                                        <p:tgtEl>
                                          <p:spTgt spid="15417"/>
                                        </p:tgtEl>
                                      </p:cBhvr>
                                    </p:animEffect>
                                  </p:childTnLst>
                                </p:cTn>
                              </p:par>
                              <p:par>
                                <p:cTn id="82" presetID="20" presetClass="entr" presetSubtype="0" fill="hold" grpId="0" nodeType="withEffect">
                                  <p:stCondLst>
                                    <p:cond delay="0"/>
                                  </p:stCondLst>
                                  <p:childTnLst>
                                    <p:set>
                                      <p:cBhvr>
                                        <p:cTn id="83" dur="1" fill="hold">
                                          <p:stCondLst>
                                            <p:cond delay="0"/>
                                          </p:stCondLst>
                                        </p:cTn>
                                        <p:tgtEl>
                                          <p:spTgt spid="15419"/>
                                        </p:tgtEl>
                                        <p:attrNameLst>
                                          <p:attrName>style.visibility</p:attrName>
                                        </p:attrNameLst>
                                      </p:cBhvr>
                                      <p:to>
                                        <p:strVal val="visible"/>
                                      </p:to>
                                    </p:set>
                                    <p:animEffect transition="in" filter="wedge">
                                      <p:cBhvr>
                                        <p:cTn id="84" dur="2000"/>
                                        <p:tgtEl>
                                          <p:spTgt spid="15419"/>
                                        </p:tgtEl>
                                      </p:cBhvr>
                                    </p:animEffect>
                                  </p:childTnLst>
                                </p:cTn>
                              </p:par>
                              <p:par>
                                <p:cTn id="85" presetID="20" presetClass="entr" presetSubtype="0" fill="hold" grpId="0" nodeType="withEffect">
                                  <p:stCondLst>
                                    <p:cond delay="0"/>
                                  </p:stCondLst>
                                  <p:childTnLst>
                                    <p:set>
                                      <p:cBhvr>
                                        <p:cTn id="86" dur="1" fill="hold">
                                          <p:stCondLst>
                                            <p:cond delay="0"/>
                                          </p:stCondLst>
                                        </p:cTn>
                                        <p:tgtEl>
                                          <p:spTgt spid="15420"/>
                                        </p:tgtEl>
                                        <p:attrNameLst>
                                          <p:attrName>style.visibility</p:attrName>
                                        </p:attrNameLst>
                                      </p:cBhvr>
                                      <p:to>
                                        <p:strVal val="visible"/>
                                      </p:to>
                                    </p:set>
                                    <p:animEffect transition="in" filter="wedge">
                                      <p:cBhvr>
                                        <p:cTn id="87" dur="2000"/>
                                        <p:tgtEl>
                                          <p:spTgt spid="15420"/>
                                        </p:tgtEl>
                                      </p:cBhvr>
                                    </p:animEffect>
                                  </p:childTnLst>
                                </p:cTn>
                              </p:par>
                              <p:par>
                                <p:cTn id="88" presetID="20" presetClass="entr" presetSubtype="0" fill="hold" grpId="0" nodeType="withEffect">
                                  <p:stCondLst>
                                    <p:cond delay="0"/>
                                  </p:stCondLst>
                                  <p:childTnLst>
                                    <p:set>
                                      <p:cBhvr>
                                        <p:cTn id="89" dur="1" fill="hold">
                                          <p:stCondLst>
                                            <p:cond delay="0"/>
                                          </p:stCondLst>
                                        </p:cTn>
                                        <p:tgtEl>
                                          <p:spTgt spid="15421"/>
                                        </p:tgtEl>
                                        <p:attrNameLst>
                                          <p:attrName>style.visibility</p:attrName>
                                        </p:attrNameLst>
                                      </p:cBhvr>
                                      <p:to>
                                        <p:strVal val="visible"/>
                                      </p:to>
                                    </p:set>
                                    <p:animEffect transition="in" filter="wedge">
                                      <p:cBhvr>
                                        <p:cTn id="90" dur="2000"/>
                                        <p:tgtEl>
                                          <p:spTgt spid="15421"/>
                                        </p:tgtEl>
                                      </p:cBhvr>
                                    </p:animEffect>
                                  </p:childTnLst>
                                </p:cTn>
                              </p:par>
                              <p:par>
                                <p:cTn id="91" presetID="20" presetClass="entr" presetSubtype="0" fill="hold" grpId="0" nodeType="withEffect">
                                  <p:stCondLst>
                                    <p:cond delay="0"/>
                                  </p:stCondLst>
                                  <p:childTnLst>
                                    <p:set>
                                      <p:cBhvr>
                                        <p:cTn id="92" dur="1" fill="hold">
                                          <p:stCondLst>
                                            <p:cond delay="0"/>
                                          </p:stCondLst>
                                        </p:cTn>
                                        <p:tgtEl>
                                          <p:spTgt spid="15422"/>
                                        </p:tgtEl>
                                        <p:attrNameLst>
                                          <p:attrName>style.visibility</p:attrName>
                                        </p:attrNameLst>
                                      </p:cBhvr>
                                      <p:to>
                                        <p:strVal val="visible"/>
                                      </p:to>
                                    </p:set>
                                    <p:animEffect transition="in" filter="wedge">
                                      <p:cBhvr>
                                        <p:cTn id="93" dur="2000"/>
                                        <p:tgtEl>
                                          <p:spTgt spid="15422"/>
                                        </p:tgtEl>
                                      </p:cBhvr>
                                    </p:animEffect>
                                  </p:childTnLst>
                                </p:cTn>
                              </p:par>
                            </p:childTnLst>
                          </p:cTn>
                        </p:par>
                      </p:childTnLst>
                    </p:cTn>
                  </p:par>
                  <p:par>
                    <p:cTn id="94" fill="hold">
                      <p:stCondLst>
                        <p:cond delay="indefinite"/>
                      </p:stCondLst>
                      <p:childTnLst>
                        <p:par>
                          <p:cTn id="95" fill="hold">
                            <p:stCondLst>
                              <p:cond delay="0"/>
                            </p:stCondLst>
                            <p:childTnLst>
                              <p:par>
                                <p:cTn id="96" presetID="8" presetClass="entr" presetSubtype="16" fill="hold" nodeType="clickEffect">
                                  <p:stCondLst>
                                    <p:cond delay="0"/>
                                  </p:stCondLst>
                                  <p:childTnLst>
                                    <p:set>
                                      <p:cBhvr>
                                        <p:cTn id="97" dur="1" fill="hold">
                                          <p:stCondLst>
                                            <p:cond delay="0"/>
                                          </p:stCondLst>
                                        </p:cTn>
                                        <p:tgtEl>
                                          <p:spTgt spid="15380"/>
                                        </p:tgtEl>
                                        <p:attrNameLst>
                                          <p:attrName>style.visibility</p:attrName>
                                        </p:attrNameLst>
                                      </p:cBhvr>
                                      <p:to>
                                        <p:strVal val="visible"/>
                                      </p:to>
                                    </p:set>
                                    <p:animEffect transition="in" filter="diamond(in)">
                                      <p:cBhvr>
                                        <p:cTn id="98" dur="500"/>
                                        <p:tgtEl>
                                          <p:spTgt spid="15380"/>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1" fill="hold" grpId="0" nodeType="clickEffect">
                                  <p:stCondLst>
                                    <p:cond delay="0"/>
                                  </p:stCondLst>
                                  <p:childTnLst>
                                    <p:set>
                                      <p:cBhvr>
                                        <p:cTn id="102" dur="1" fill="hold">
                                          <p:stCondLst>
                                            <p:cond delay="0"/>
                                          </p:stCondLst>
                                        </p:cTn>
                                        <p:tgtEl>
                                          <p:spTgt spid="15423"/>
                                        </p:tgtEl>
                                        <p:attrNameLst>
                                          <p:attrName>style.visibility</p:attrName>
                                        </p:attrNameLst>
                                      </p:cBhvr>
                                      <p:to>
                                        <p:strVal val="visible"/>
                                      </p:to>
                                    </p:set>
                                    <p:anim calcmode="lin" valueType="num">
                                      <p:cBhvr additive="base">
                                        <p:cTn id="103" dur="500" fill="hold"/>
                                        <p:tgtEl>
                                          <p:spTgt spid="15423"/>
                                        </p:tgtEl>
                                        <p:attrNameLst>
                                          <p:attrName>ppt_x</p:attrName>
                                        </p:attrNameLst>
                                      </p:cBhvr>
                                      <p:tavLst>
                                        <p:tav tm="0">
                                          <p:val>
                                            <p:strVal val="#ppt_x"/>
                                          </p:val>
                                        </p:tav>
                                        <p:tav tm="100000">
                                          <p:val>
                                            <p:strVal val="#ppt_x"/>
                                          </p:val>
                                        </p:tav>
                                      </p:tavLst>
                                    </p:anim>
                                    <p:anim calcmode="lin" valueType="num">
                                      <p:cBhvr additive="base">
                                        <p:cTn id="104" dur="500" fill="hold"/>
                                        <p:tgtEl>
                                          <p:spTgt spid="15423"/>
                                        </p:tgtEl>
                                        <p:attrNameLst>
                                          <p:attrName>ppt_y</p:attrName>
                                        </p:attrNameLst>
                                      </p:cBhvr>
                                      <p:tavLst>
                                        <p:tav tm="0">
                                          <p:val>
                                            <p:strVal val="0-#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1" fill="hold" grpId="0" nodeType="clickEffect">
                                  <p:stCondLst>
                                    <p:cond delay="0"/>
                                  </p:stCondLst>
                                  <p:childTnLst>
                                    <p:set>
                                      <p:cBhvr>
                                        <p:cTn id="108" dur="1" fill="hold">
                                          <p:stCondLst>
                                            <p:cond delay="0"/>
                                          </p:stCondLst>
                                        </p:cTn>
                                        <p:tgtEl>
                                          <p:spTgt spid="15424"/>
                                        </p:tgtEl>
                                        <p:attrNameLst>
                                          <p:attrName>style.visibility</p:attrName>
                                        </p:attrNameLst>
                                      </p:cBhvr>
                                      <p:to>
                                        <p:strVal val="visible"/>
                                      </p:to>
                                    </p:set>
                                    <p:anim calcmode="lin" valueType="num">
                                      <p:cBhvr additive="base">
                                        <p:cTn id="109" dur="500" fill="hold"/>
                                        <p:tgtEl>
                                          <p:spTgt spid="15424"/>
                                        </p:tgtEl>
                                        <p:attrNameLst>
                                          <p:attrName>ppt_x</p:attrName>
                                        </p:attrNameLst>
                                      </p:cBhvr>
                                      <p:tavLst>
                                        <p:tav tm="0">
                                          <p:val>
                                            <p:strVal val="#ppt_x"/>
                                          </p:val>
                                        </p:tav>
                                        <p:tav tm="100000">
                                          <p:val>
                                            <p:strVal val="#ppt_x"/>
                                          </p:val>
                                        </p:tav>
                                      </p:tavLst>
                                    </p:anim>
                                    <p:anim calcmode="lin" valueType="num">
                                      <p:cBhvr additive="base">
                                        <p:cTn id="110" dur="500" fill="hold"/>
                                        <p:tgtEl>
                                          <p:spTgt spid="15424"/>
                                        </p:tgtEl>
                                        <p:attrNameLst>
                                          <p:attrName>ppt_y</p:attrName>
                                        </p:attrNameLst>
                                      </p:cBhvr>
                                      <p:tavLst>
                                        <p:tav tm="0">
                                          <p:val>
                                            <p:strVal val="0-#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5425"/>
                                        </p:tgtEl>
                                        <p:attrNameLst>
                                          <p:attrName>style.visibility</p:attrName>
                                        </p:attrNameLst>
                                      </p:cBhvr>
                                      <p:to>
                                        <p:strVal val="visible"/>
                                      </p:to>
                                    </p:set>
                                    <p:anim calcmode="lin" valueType="num">
                                      <p:cBhvr additive="base">
                                        <p:cTn id="115" dur="500" fill="hold"/>
                                        <p:tgtEl>
                                          <p:spTgt spid="15425"/>
                                        </p:tgtEl>
                                        <p:attrNameLst>
                                          <p:attrName>ppt_x</p:attrName>
                                        </p:attrNameLst>
                                      </p:cBhvr>
                                      <p:tavLst>
                                        <p:tav tm="0">
                                          <p:val>
                                            <p:strVal val="#ppt_x"/>
                                          </p:val>
                                        </p:tav>
                                        <p:tav tm="100000">
                                          <p:val>
                                            <p:strVal val="#ppt_x"/>
                                          </p:val>
                                        </p:tav>
                                      </p:tavLst>
                                    </p:anim>
                                    <p:anim calcmode="lin" valueType="num">
                                      <p:cBhvr additive="base">
                                        <p:cTn id="116" dur="500" fill="hold"/>
                                        <p:tgtEl>
                                          <p:spTgt spid="15425"/>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5426"/>
                                        </p:tgtEl>
                                        <p:attrNameLst>
                                          <p:attrName>style.visibility</p:attrName>
                                        </p:attrNameLst>
                                      </p:cBhvr>
                                      <p:to>
                                        <p:strVal val="visible"/>
                                      </p:to>
                                    </p:set>
                                    <p:anim calcmode="lin" valueType="num">
                                      <p:cBhvr additive="base">
                                        <p:cTn id="121" dur="500" fill="hold"/>
                                        <p:tgtEl>
                                          <p:spTgt spid="15426"/>
                                        </p:tgtEl>
                                        <p:attrNameLst>
                                          <p:attrName>ppt_x</p:attrName>
                                        </p:attrNameLst>
                                      </p:cBhvr>
                                      <p:tavLst>
                                        <p:tav tm="0">
                                          <p:val>
                                            <p:strVal val="#ppt_x"/>
                                          </p:val>
                                        </p:tav>
                                        <p:tav tm="100000">
                                          <p:val>
                                            <p:strVal val="#ppt_x"/>
                                          </p:val>
                                        </p:tav>
                                      </p:tavLst>
                                    </p:anim>
                                    <p:anim calcmode="lin" valueType="num">
                                      <p:cBhvr additive="base">
                                        <p:cTn id="122" dur="500" fill="hold"/>
                                        <p:tgtEl>
                                          <p:spTgt spid="154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animBg="1"/>
      <p:bldP spid="15370" grpId="0" animBg="1"/>
      <p:bldP spid="15371" grpId="0" animBg="1"/>
      <p:bldP spid="15372" grpId="0" animBg="1"/>
      <p:bldP spid="15373" grpId="0" autoUpdateAnimBg="0"/>
      <p:bldP spid="15374" grpId="0" autoUpdateAnimBg="0"/>
      <p:bldP spid="15375" grpId="0" autoUpdateAnimBg="0"/>
      <p:bldP spid="15376" grpId="0" autoUpdateAnimBg="0"/>
      <p:bldP spid="15377" grpId="0" autoUpdateAnimBg="0"/>
      <p:bldP spid="15378" grpId="0" autoUpdateAnimBg="0"/>
      <p:bldP spid="15379" grpId="0" autoUpdateAnimBg="0"/>
      <p:bldP spid="15412" grpId="0" autoUpdateAnimBg="0"/>
      <p:bldP spid="15413" grpId="0" autoUpdateAnimBg="0"/>
      <p:bldP spid="15414" grpId="0" autoUpdateAnimBg="0"/>
      <p:bldP spid="15415" grpId="0" autoUpdateAnimBg="0"/>
      <p:bldP spid="15416" grpId="0" autoUpdateAnimBg="0"/>
      <p:bldP spid="15417" grpId="0" autoUpdateAnimBg="0"/>
      <p:bldP spid="15418" grpId="0" autoUpdateAnimBg="0"/>
      <p:bldP spid="15419" grpId="0" autoUpdateAnimBg="0"/>
      <p:bldP spid="15420" grpId="0" autoUpdateAnimBg="0"/>
      <p:bldP spid="15421" grpId="0" autoUpdateAnimBg="0"/>
      <p:bldP spid="15422" grpId="0" autoUpdateAnimBg="0"/>
      <p:bldP spid="15423" grpId="0" animBg="1"/>
      <p:bldP spid="15424" grpId="0" animBg="1"/>
      <p:bldP spid="15425" grpId="0" animBg="1"/>
      <p:bldP spid="154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Line 2"/>
          <p:cNvSpPr>
            <a:spLocks noChangeShapeType="1"/>
          </p:cNvSpPr>
          <p:nvPr/>
        </p:nvSpPr>
        <p:spPr bwMode="auto">
          <a:xfrm>
            <a:off x="1583267" y="1992314"/>
            <a:ext cx="0" cy="649287"/>
          </a:xfrm>
          <a:prstGeom prst="line">
            <a:avLst/>
          </a:prstGeom>
          <a:noFill/>
          <a:ln w="38100" cmpd="sng">
            <a:solidFill>
              <a:schemeClr val="tx1"/>
            </a:solidFill>
            <a:round/>
            <a:tailEnd type="triangle" w="med" len="med"/>
          </a:ln>
          <a:effectLst/>
        </p:spPr>
        <p:txBody>
          <a:bodyPr/>
          <a:lstStyle/>
          <a:p>
            <a:endParaRPr lang="zh-CN" altLang="en-US"/>
          </a:p>
        </p:txBody>
      </p:sp>
      <p:sp>
        <p:nvSpPr>
          <p:cNvPr id="18435" name="Line 3"/>
          <p:cNvSpPr>
            <a:spLocks noChangeShapeType="1"/>
          </p:cNvSpPr>
          <p:nvPr/>
        </p:nvSpPr>
        <p:spPr bwMode="auto">
          <a:xfrm>
            <a:off x="5181600" y="1981200"/>
            <a:ext cx="0" cy="649288"/>
          </a:xfrm>
          <a:prstGeom prst="line">
            <a:avLst/>
          </a:prstGeom>
          <a:noFill/>
          <a:ln w="38100" cmpd="sng">
            <a:solidFill>
              <a:schemeClr val="tx1"/>
            </a:solidFill>
            <a:round/>
            <a:tailEnd type="triangle" w="med" len="med"/>
          </a:ln>
          <a:effectLst/>
        </p:spPr>
        <p:txBody>
          <a:bodyPr/>
          <a:lstStyle/>
          <a:p>
            <a:endParaRPr lang="zh-CN" altLang="en-US"/>
          </a:p>
        </p:txBody>
      </p:sp>
      <p:sp>
        <p:nvSpPr>
          <p:cNvPr id="18436" name="Line 4"/>
          <p:cNvSpPr>
            <a:spLocks noChangeShapeType="1"/>
          </p:cNvSpPr>
          <p:nvPr/>
        </p:nvSpPr>
        <p:spPr bwMode="auto">
          <a:xfrm flipH="1">
            <a:off x="3251201" y="990600"/>
            <a:ext cx="768351" cy="0"/>
          </a:xfrm>
          <a:prstGeom prst="line">
            <a:avLst/>
          </a:prstGeom>
          <a:noFill/>
          <a:ln w="38100" cmpd="sng">
            <a:solidFill>
              <a:schemeClr val="tx1"/>
            </a:solidFill>
            <a:round/>
            <a:tailEnd type="triangle" w="med" len="med"/>
          </a:ln>
          <a:effectLst/>
        </p:spPr>
        <p:txBody>
          <a:bodyPr/>
          <a:lstStyle/>
          <a:p>
            <a:endParaRPr lang="zh-CN" altLang="en-US"/>
          </a:p>
        </p:txBody>
      </p:sp>
      <p:graphicFrame>
        <p:nvGraphicFramePr>
          <p:cNvPr id="18437" name="Group 5"/>
          <p:cNvGraphicFramePr>
            <a:graphicFrameLocks noGrp="1"/>
          </p:cNvGraphicFramePr>
          <p:nvPr/>
        </p:nvGraphicFramePr>
        <p:xfrm>
          <a:off x="345687" y="5181600"/>
          <a:ext cx="10875434" cy="1158240"/>
        </p:xfrm>
        <a:graphic>
          <a:graphicData uri="http://schemas.openxmlformats.org/drawingml/2006/table">
            <a:tbl>
              <a:tblPr/>
              <a:tblGrid>
                <a:gridCol w="1100667"/>
                <a:gridCol w="1339851"/>
                <a:gridCol w="1545167"/>
                <a:gridCol w="1382183"/>
                <a:gridCol w="1375833"/>
                <a:gridCol w="1380067"/>
                <a:gridCol w="1373717"/>
                <a:gridCol w="1377949"/>
              </a:tblGrid>
              <a:tr h="50482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Arial Narrow" panose="020B0606020202030204" pitchFamily="34" charset="0"/>
                          <a:ea typeface="楷体_GB2312" pitchFamily="1" charset="-122"/>
                        </a:rPr>
                        <a:t>样本号　</a:t>
                      </a:r>
                      <a:endParaRPr kumimoji="0" lang="zh-CN" altLang="en-US" sz="1600" b="1"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FITC-</a:t>
                      </a:r>
                      <a:r>
                        <a:rPr kumimoji="0" lang="en-US" altLang="zh-CN" sz="1600" b="1" i="0" u="none" strike="noStrike" cap="none" normalizeH="0" baseline="0" dirty="0" err="1" smtClean="0">
                          <a:ln>
                            <a:noFill/>
                          </a:ln>
                          <a:solidFill>
                            <a:srgbClr val="FFFF00"/>
                          </a:solidFill>
                          <a:effectLst/>
                          <a:latin typeface="Arial Narrow" panose="020B0606020202030204" pitchFamily="34" charset="0"/>
                          <a:ea typeface="楷体_GB2312" pitchFamily="1" charset="-122"/>
                        </a:rPr>
                        <a:t>GAHIgG</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err="1" smtClean="0">
                          <a:ln>
                            <a:noFill/>
                          </a:ln>
                          <a:solidFill>
                            <a:srgbClr val="FFFF00"/>
                          </a:solidFill>
                          <a:effectLst/>
                          <a:latin typeface="Arial Narrow" panose="020B0606020202030204" pitchFamily="34" charset="0"/>
                          <a:ea typeface="楷体_GB2312" pitchFamily="1" charset="-122"/>
                        </a:rPr>
                        <a:t>GAHIgG</a:t>
                      </a: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QD655</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GAHIgG-QD605</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GAHIgG-Bio-SA-QD655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SA-QD605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SA-QD565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SA-QD525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00"/>
                    </a:solidFill>
                  </a:tcPr>
                </a:tc>
              </a:tr>
              <a:tr h="48577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A77</a:t>
                      </a:r>
                      <a:endParaRPr kumimoji="0" lang="en-US" altLang="zh-CN" sz="1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核仁</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1:640-1000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核仁</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1:320-640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核仁</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1:320-640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核仁+核颗粒</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1:6400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33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核仁+核颗粒</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1:6400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核仁+核颗粒</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1:6400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核仁+核颗粒</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l"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1:320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00"/>
                    </a:solidFill>
                  </a:tcPr>
                </a:tc>
              </a:tr>
            </a:tbl>
          </a:graphicData>
        </a:graphic>
      </p:graphicFrame>
      <p:pic>
        <p:nvPicPr>
          <p:cNvPr id="18469" name="Picture 37" descr="20101227-QD655-Hep-2-A77"/>
          <p:cNvPicPr>
            <a:picLocks noChangeAspect="1" noChangeArrowheads="1"/>
          </p:cNvPicPr>
          <p:nvPr/>
        </p:nvPicPr>
        <p:blipFill>
          <a:blip r:embed="rId1" cstate="print"/>
          <a:srcRect/>
          <a:stretch>
            <a:fillRect/>
          </a:stretch>
        </p:blipFill>
        <p:spPr bwMode="auto">
          <a:xfrm>
            <a:off x="304800" y="228600"/>
            <a:ext cx="2946400" cy="1676400"/>
          </a:xfrm>
          <a:prstGeom prst="rect">
            <a:avLst/>
          </a:prstGeom>
          <a:noFill/>
          <a:ln w="9525" cmpd="sng">
            <a:noFill/>
            <a:miter lim="800000"/>
            <a:headEnd/>
            <a:tailEnd/>
          </a:ln>
        </p:spPr>
      </p:pic>
      <p:sp>
        <p:nvSpPr>
          <p:cNvPr id="18470" name="Text Box 38"/>
          <p:cNvSpPr txBox="1">
            <a:spLocks noChangeArrowheads="1"/>
          </p:cNvSpPr>
          <p:nvPr/>
        </p:nvSpPr>
        <p:spPr bwMode="auto">
          <a:xfrm>
            <a:off x="304801" y="304800"/>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1:320-640</a:t>
            </a:r>
            <a:endParaRPr lang="en-US" sz="1200" b="1">
              <a:solidFill>
                <a:schemeClr val="bg1"/>
              </a:solidFill>
              <a:ea typeface="宋体" panose="02010600030101010101" pitchFamily="2" charset="-122"/>
            </a:endParaRPr>
          </a:p>
        </p:txBody>
      </p:sp>
      <p:pic>
        <p:nvPicPr>
          <p:cNvPr id="18471" name="Picture 39" descr="20101227-QD605-Hep-2-A77"/>
          <p:cNvPicPr>
            <a:picLocks noChangeAspect="1" noChangeArrowheads="1"/>
          </p:cNvPicPr>
          <p:nvPr/>
        </p:nvPicPr>
        <p:blipFill>
          <a:blip r:embed="rId2" cstate="print"/>
          <a:srcRect/>
          <a:stretch>
            <a:fillRect/>
          </a:stretch>
        </p:blipFill>
        <p:spPr bwMode="auto">
          <a:xfrm>
            <a:off x="4064000" y="228600"/>
            <a:ext cx="2946400" cy="1676400"/>
          </a:xfrm>
          <a:prstGeom prst="rect">
            <a:avLst/>
          </a:prstGeom>
          <a:noFill/>
          <a:ln w="9525" cmpd="sng">
            <a:noFill/>
            <a:miter lim="800000"/>
            <a:headEnd/>
            <a:tailEnd/>
          </a:ln>
        </p:spPr>
      </p:pic>
      <p:sp>
        <p:nvSpPr>
          <p:cNvPr id="18472" name="Text Box 40"/>
          <p:cNvSpPr txBox="1">
            <a:spLocks noChangeArrowheads="1"/>
          </p:cNvSpPr>
          <p:nvPr/>
        </p:nvSpPr>
        <p:spPr bwMode="auto">
          <a:xfrm>
            <a:off x="4165601" y="304800"/>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1:320-640</a:t>
            </a:r>
            <a:endParaRPr lang="en-US" sz="1200" b="1">
              <a:solidFill>
                <a:schemeClr val="bg1"/>
              </a:solidFill>
              <a:ea typeface="宋体" panose="02010600030101010101" pitchFamily="2" charset="-122"/>
            </a:endParaRPr>
          </a:p>
        </p:txBody>
      </p:sp>
      <p:pic>
        <p:nvPicPr>
          <p:cNvPr id="18473" name="Picture 41" descr="20110113-SA-QD655-Hep-1-A77"/>
          <p:cNvPicPr>
            <a:picLocks noChangeAspect="1" noChangeArrowheads="1"/>
          </p:cNvPicPr>
          <p:nvPr/>
        </p:nvPicPr>
        <p:blipFill>
          <a:blip r:embed="rId3" cstate="print"/>
          <a:srcRect/>
          <a:stretch>
            <a:fillRect/>
          </a:stretch>
        </p:blipFill>
        <p:spPr bwMode="auto">
          <a:xfrm>
            <a:off x="304800" y="2667001"/>
            <a:ext cx="2844800" cy="1706563"/>
          </a:xfrm>
          <a:prstGeom prst="rect">
            <a:avLst/>
          </a:prstGeom>
          <a:noFill/>
          <a:ln w="9525" cmpd="sng">
            <a:noFill/>
            <a:miter lim="800000"/>
            <a:headEnd/>
            <a:tailEnd/>
          </a:ln>
        </p:spPr>
      </p:pic>
      <p:sp>
        <p:nvSpPr>
          <p:cNvPr id="18474" name="Text Box 42"/>
          <p:cNvSpPr txBox="1">
            <a:spLocks noChangeArrowheads="1"/>
          </p:cNvSpPr>
          <p:nvPr/>
        </p:nvSpPr>
        <p:spPr bwMode="auto">
          <a:xfrm>
            <a:off x="406401" y="2743200"/>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1:6400</a:t>
            </a:r>
            <a:endParaRPr lang="en-US" sz="1200" b="1">
              <a:solidFill>
                <a:schemeClr val="bg1"/>
              </a:solidFill>
              <a:ea typeface="宋体" panose="02010600030101010101" pitchFamily="2" charset="-122"/>
            </a:endParaRPr>
          </a:p>
        </p:txBody>
      </p:sp>
      <p:pic>
        <p:nvPicPr>
          <p:cNvPr id="18475" name="Picture 43" descr="20101230-QD605-Hep-2-A77"/>
          <p:cNvPicPr>
            <a:picLocks noChangeAspect="1" noChangeArrowheads="1"/>
          </p:cNvPicPr>
          <p:nvPr/>
        </p:nvPicPr>
        <p:blipFill>
          <a:blip r:embed="rId4" cstate="print"/>
          <a:srcRect/>
          <a:stretch>
            <a:fillRect/>
          </a:stretch>
        </p:blipFill>
        <p:spPr bwMode="auto">
          <a:xfrm>
            <a:off x="3251200" y="2667001"/>
            <a:ext cx="2844800" cy="1706563"/>
          </a:xfrm>
          <a:prstGeom prst="rect">
            <a:avLst/>
          </a:prstGeom>
          <a:noFill/>
          <a:ln w="9525" cmpd="sng">
            <a:noFill/>
            <a:miter lim="800000"/>
            <a:headEnd/>
            <a:tailEnd/>
          </a:ln>
        </p:spPr>
      </p:pic>
      <p:sp>
        <p:nvSpPr>
          <p:cNvPr id="18476" name="Text Box 44"/>
          <p:cNvSpPr txBox="1">
            <a:spLocks noChangeArrowheads="1"/>
          </p:cNvSpPr>
          <p:nvPr/>
        </p:nvSpPr>
        <p:spPr bwMode="auto">
          <a:xfrm>
            <a:off x="3251200" y="2743200"/>
            <a:ext cx="1320800"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1:6400</a:t>
            </a:r>
            <a:endParaRPr lang="en-US" sz="1200" b="1">
              <a:solidFill>
                <a:schemeClr val="bg1"/>
              </a:solidFill>
              <a:ea typeface="宋体" panose="02010600030101010101" pitchFamily="2" charset="-122"/>
            </a:endParaRPr>
          </a:p>
        </p:txBody>
      </p:sp>
      <p:pic>
        <p:nvPicPr>
          <p:cNvPr id="18477" name="Picture 45" descr="20101227-QD565-Hep-2-A77"/>
          <p:cNvPicPr>
            <a:picLocks noChangeAspect="1" noChangeArrowheads="1"/>
          </p:cNvPicPr>
          <p:nvPr/>
        </p:nvPicPr>
        <p:blipFill>
          <a:blip r:embed="rId5" cstate="print"/>
          <a:srcRect/>
          <a:stretch>
            <a:fillRect/>
          </a:stretch>
        </p:blipFill>
        <p:spPr bwMode="auto">
          <a:xfrm>
            <a:off x="6197600" y="2667001"/>
            <a:ext cx="2844800" cy="1706563"/>
          </a:xfrm>
          <a:prstGeom prst="rect">
            <a:avLst/>
          </a:prstGeom>
          <a:noFill/>
          <a:ln w="9525" cmpd="sng">
            <a:noFill/>
            <a:miter lim="800000"/>
            <a:headEnd/>
            <a:tailEnd/>
          </a:ln>
        </p:spPr>
      </p:pic>
      <p:sp>
        <p:nvSpPr>
          <p:cNvPr id="18478" name="Text Box 46"/>
          <p:cNvSpPr txBox="1">
            <a:spLocks noChangeArrowheads="1"/>
          </p:cNvSpPr>
          <p:nvPr/>
        </p:nvSpPr>
        <p:spPr bwMode="auto">
          <a:xfrm>
            <a:off x="6299200" y="2743200"/>
            <a:ext cx="1727200"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1:6400</a:t>
            </a:r>
            <a:endParaRPr lang="en-US" sz="1200" b="1">
              <a:solidFill>
                <a:schemeClr val="bg1"/>
              </a:solidFill>
              <a:ea typeface="宋体" panose="02010600030101010101" pitchFamily="2" charset="-122"/>
            </a:endParaRPr>
          </a:p>
        </p:txBody>
      </p:sp>
      <p:pic>
        <p:nvPicPr>
          <p:cNvPr id="18479" name="Picture 47" descr="20101230-QD525-Hep-2-A77"/>
          <p:cNvPicPr>
            <a:picLocks noChangeAspect="1" noChangeArrowheads="1"/>
          </p:cNvPicPr>
          <p:nvPr/>
        </p:nvPicPr>
        <p:blipFill>
          <a:blip r:embed="rId6" cstate="print"/>
          <a:srcRect/>
          <a:stretch>
            <a:fillRect/>
          </a:stretch>
        </p:blipFill>
        <p:spPr bwMode="auto">
          <a:xfrm>
            <a:off x="9144000" y="2667000"/>
            <a:ext cx="2844800" cy="1708150"/>
          </a:xfrm>
          <a:prstGeom prst="rect">
            <a:avLst/>
          </a:prstGeom>
          <a:noFill/>
          <a:ln w="9525" cmpd="sng">
            <a:noFill/>
            <a:miter lim="800000"/>
            <a:headEnd/>
            <a:tailEnd/>
          </a:ln>
        </p:spPr>
      </p:pic>
      <p:sp>
        <p:nvSpPr>
          <p:cNvPr id="18480" name="Text Box 48"/>
          <p:cNvSpPr txBox="1">
            <a:spLocks noChangeArrowheads="1"/>
          </p:cNvSpPr>
          <p:nvPr/>
        </p:nvSpPr>
        <p:spPr bwMode="auto">
          <a:xfrm>
            <a:off x="9144001" y="2743200"/>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1:320-640</a:t>
            </a:r>
            <a:endParaRPr lang="en-US" sz="1200" b="1">
              <a:solidFill>
                <a:schemeClr val="bg1"/>
              </a:solidFill>
              <a:ea typeface="宋体" panose="02010600030101010101" pitchFamily="2" charset="-122"/>
            </a:endParaRPr>
          </a:p>
        </p:txBody>
      </p:sp>
      <p:pic>
        <p:nvPicPr>
          <p:cNvPr id="18481" name="Picture 49" descr="20101208-QD565-Hep-2-A113"/>
          <p:cNvPicPr>
            <a:picLocks noChangeAspect="1" noChangeArrowheads="1"/>
          </p:cNvPicPr>
          <p:nvPr/>
        </p:nvPicPr>
        <p:blipFill>
          <a:blip r:embed="rId7" cstate="print"/>
          <a:srcRect/>
          <a:stretch>
            <a:fillRect/>
          </a:stretch>
        </p:blipFill>
        <p:spPr bwMode="auto">
          <a:xfrm>
            <a:off x="8026400" y="228600"/>
            <a:ext cx="2946400" cy="1676400"/>
          </a:xfrm>
          <a:prstGeom prst="rect">
            <a:avLst/>
          </a:prstGeom>
          <a:noFill/>
          <a:ln w="9525" cmpd="sng">
            <a:noFill/>
            <a:miter lim="800000"/>
            <a:headEnd/>
            <a:tailEnd/>
          </a:ln>
        </p:spPr>
      </p:pic>
      <p:sp>
        <p:nvSpPr>
          <p:cNvPr id="18482" name="Line 50"/>
          <p:cNvSpPr>
            <a:spLocks noChangeShapeType="1"/>
          </p:cNvSpPr>
          <p:nvPr/>
        </p:nvSpPr>
        <p:spPr bwMode="auto">
          <a:xfrm flipH="1">
            <a:off x="7112001" y="990600"/>
            <a:ext cx="768351" cy="0"/>
          </a:xfrm>
          <a:prstGeom prst="line">
            <a:avLst/>
          </a:prstGeom>
          <a:noFill/>
          <a:ln w="38100" cmpd="sng">
            <a:solidFill>
              <a:schemeClr val="tx1"/>
            </a:solidFill>
            <a:round/>
            <a:tailEnd type="triangle" w="med" len="med"/>
          </a:ln>
          <a:effectLst/>
        </p:spPr>
        <p:txBody>
          <a:bodyPr/>
          <a:lstStyle/>
          <a:p>
            <a:endParaRPr lang="zh-CN" altLang="en-US"/>
          </a:p>
        </p:txBody>
      </p:sp>
      <p:sp>
        <p:nvSpPr>
          <p:cNvPr id="18483" name="Text Box 51"/>
          <p:cNvSpPr txBox="1">
            <a:spLocks noChangeArrowheads="1"/>
          </p:cNvSpPr>
          <p:nvPr/>
        </p:nvSpPr>
        <p:spPr bwMode="auto">
          <a:xfrm>
            <a:off x="8128001" y="304800"/>
            <a:ext cx="1919817" cy="274638"/>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1:640-1000</a:t>
            </a:r>
            <a:endParaRPr lang="en-US" sz="1200" b="1">
              <a:solidFill>
                <a:schemeClr val="bg1"/>
              </a:solidFill>
              <a:ea typeface="宋体" panose="02010600030101010101" pitchFamily="2" charset="-122"/>
            </a:endParaRPr>
          </a:p>
        </p:txBody>
      </p:sp>
      <p:sp>
        <p:nvSpPr>
          <p:cNvPr id="18484" name="Text Box 52"/>
          <p:cNvSpPr txBox="1">
            <a:spLocks noChangeArrowheads="1"/>
          </p:cNvSpPr>
          <p:nvPr/>
        </p:nvSpPr>
        <p:spPr bwMode="auto">
          <a:xfrm>
            <a:off x="508000" y="2133600"/>
            <a:ext cx="1016000" cy="274638"/>
          </a:xfrm>
          <a:prstGeom prst="rect">
            <a:avLst/>
          </a:prstGeom>
          <a:noFill/>
          <a:ln w="9525">
            <a:noFill/>
            <a:miter lim="800000"/>
          </a:ln>
          <a:effectLst/>
        </p:spPr>
        <p:txBody>
          <a:bodyPr>
            <a:spAutoFit/>
          </a:bodyPr>
          <a:lstStyle/>
          <a:p>
            <a:pPr algn="ctr">
              <a:spcBef>
                <a:spcPct val="50000"/>
              </a:spcBef>
            </a:pPr>
            <a:r>
              <a:rPr lang="en-US" sz="1200" b="1">
                <a:ea typeface="宋体" panose="02010600030101010101" pitchFamily="2" charset="-122"/>
              </a:rPr>
              <a:t>QD655</a:t>
            </a:r>
            <a:endParaRPr lang="en-US" sz="1200" b="1">
              <a:ea typeface="宋体" panose="02010600030101010101" pitchFamily="2" charset="-122"/>
            </a:endParaRPr>
          </a:p>
        </p:txBody>
      </p:sp>
      <p:sp>
        <p:nvSpPr>
          <p:cNvPr id="18485" name="Text Box 53"/>
          <p:cNvSpPr txBox="1">
            <a:spLocks noChangeArrowheads="1"/>
          </p:cNvSpPr>
          <p:nvPr/>
        </p:nvSpPr>
        <p:spPr bwMode="auto">
          <a:xfrm>
            <a:off x="4165600" y="2133600"/>
            <a:ext cx="1016000" cy="274638"/>
          </a:xfrm>
          <a:prstGeom prst="rect">
            <a:avLst/>
          </a:prstGeom>
          <a:noFill/>
          <a:ln w="9525">
            <a:noFill/>
            <a:miter lim="800000"/>
          </a:ln>
          <a:effectLst/>
        </p:spPr>
        <p:txBody>
          <a:bodyPr>
            <a:spAutoFit/>
          </a:bodyPr>
          <a:lstStyle/>
          <a:p>
            <a:pPr algn="ctr">
              <a:spcBef>
                <a:spcPct val="50000"/>
              </a:spcBef>
            </a:pPr>
            <a:r>
              <a:rPr lang="en-US" sz="1200" b="1">
                <a:ea typeface="宋体" panose="02010600030101010101" pitchFamily="2" charset="-122"/>
              </a:rPr>
              <a:t>QD605</a:t>
            </a:r>
            <a:endParaRPr lang="en-US" sz="1200" b="1">
              <a:ea typeface="宋体" panose="02010600030101010101" pitchFamily="2" charset="-122"/>
            </a:endParaRPr>
          </a:p>
        </p:txBody>
      </p:sp>
      <p:sp>
        <p:nvSpPr>
          <p:cNvPr id="18486" name="Text Box 54"/>
          <p:cNvSpPr txBox="1">
            <a:spLocks noChangeArrowheads="1"/>
          </p:cNvSpPr>
          <p:nvPr/>
        </p:nvSpPr>
        <p:spPr bwMode="auto">
          <a:xfrm>
            <a:off x="8128000" y="609600"/>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FITC</a:t>
            </a:r>
            <a:endParaRPr lang="en-US" sz="1200" b="1">
              <a:solidFill>
                <a:schemeClr val="bg1"/>
              </a:solidFill>
              <a:ea typeface="宋体" panose="02010600030101010101" pitchFamily="2" charset="-122"/>
            </a:endParaRPr>
          </a:p>
        </p:txBody>
      </p:sp>
      <p:sp>
        <p:nvSpPr>
          <p:cNvPr id="18487" name="Text Box 55"/>
          <p:cNvSpPr txBox="1">
            <a:spLocks noChangeArrowheads="1"/>
          </p:cNvSpPr>
          <p:nvPr/>
        </p:nvSpPr>
        <p:spPr bwMode="auto">
          <a:xfrm>
            <a:off x="6299200" y="2971800"/>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QD565</a:t>
            </a:r>
            <a:endParaRPr lang="en-US" sz="1200" b="1">
              <a:solidFill>
                <a:schemeClr val="bg1"/>
              </a:solidFill>
              <a:ea typeface="宋体" panose="02010600030101010101" pitchFamily="2" charset="-122"/>
            </a:endParaRPr>
          </a:p>
        </p:txBody>
      </p:sp>
      <p:sp>
        <p:nvSpPr>
          <p:cNvPr id="18488" name="Text Box 56"/>
          <p:cNvSpPr txBox="1">
            <a:spLocks noChangeArrowheads="1"/>
          </p:cNvSpPr>
          <p:nvPr/>
        </p:nvSpPr>
        <p:spPr bwMode="auto">
          <a:xfrm>
            <a:off x="9245600" y="2971800"/>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QD525</a:t>
            </a:r>
            <a:endParaRPr lang="en-US" sz="1200" b="1">
              <a:solidFill>
                <a:schemeClr val="bg1"/>
              </a:solidFill>
              <a:ea typeface="宋体" panose="02010600030101010101" pitchFamily="2" charset="-122"/>
            </a:endParaRPr>
          </a:p>
        </p:txBody>
      </p:sp>
      <p:sp>
        <p:nvSpPr>
          <p:cNvPr id="18489" name="Text Box 57"/>
          <p:cNvSpPr txBox="1">
            <a:spLocks noChangeArrowheads="1"/>
          </p:cNvSpPr>
          <p:nvPr/>
        </p:nvSpPr>
        <p:spPr bwMode="auto">
          <a:xfrm>
            <a:off x="304800" y="533400"/>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QD655</a:t>
            </a:r>
            <a:endParaRPr lang="en-US" sz="1200" b="1">
              <a:solidFill>
                <a:schemeClr val="bg1"/>
              </a:solidFill>
              <a:ea typeface="宋体" panose="02010600030101010101" pitchFamily="2" charset="-122"/>
            </a:endParaRPr>
          </a:p>
        </p:txBody>
      </p:sp>
      <p:sp>
        <p:nvSpPr>
          <p:cNvPr id="18490" name="Text Box 58"/>
          <p:cNvSpPr txBox="1">
            <a:spLocks noChangeArrowheads="1"/>
          </p:cNvSpPr>
          <p:nvPr/>
        </p:nvSpPr>
        <p:spPr bwMode="auto">
          <a:xfrm>
            <a:off x="4165600" y="533400"/>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QD605</a:t>
            </a:r>
            <a:endParaRPr lang="en-US" sz="1200" b="1">
              <a:solidFill>
                <a:schemeClr val="bg1"/>
              </a:solidFill>
              <a:ea typeface="宋体" panose="02010600030101010101" pitchFamily="2" charset="-122"/>
            </a:endParaRPr>
          </a:p>
        </p:txBody>
      </p:sp>
      <p:sp>
        <p:nvSpPr>
          <p:cNvPr id="18491" name="Text Box 59"/>
          <p:cNvSpPr txBox="1">
            <a:spLocks noChangeArrowheads="1"/>
          </p:cNvSpPr>
          <p:nvPr/>
        </p:nvSpPr>
        <p:spPr bwMode="auto">
          <a:xfrm>
            <a:off x="406400" y="2971800"/>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QD655</a:t>
            </a:r>
            <a:endParaRPr lang="en-US" sz="1200" b="1">
              <a:solidFill>
                <a:schemeClr val="bg1"/>
              </a:solidFill>
              <a:ea typeface="宋体" panose="02010600030101010101" pitchFamily="2" charset="-122"/>
            </a:endParaRPr>
          </a:p>
        </p:txBody>
      </p:sp>
      <p:sp>
        <p:nvSpPr>
          <p:cNvPr id="18492" name="Text Box 60"/>
          <p:cNvSpPr txBox="1">
            <a:spLocks noChangeArrowheads="1"/>
          </p:cNvSpPr>
          <p:nvPr/>
        </p:nvSpPr>
        <p:spPr bwMode="auto">
          <a:xfrm>
            <a:off x="3352800" y="2971800"/>
            <a:ext cx="1016000" cy="274638"/>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QD605</a:t>
            </a:r>
            <a:endParaRPr lang="en-US" sz="1200" b="1">
              <a:solidFill>
                <a:schemeClr val="bg1"/>
              </a:solidFill>
              <a:ea typeface="宋体" panose="02010600030101010101" pitchFamily="2" charset="-122"/>
            </a:endParaRPr>
          </a:p>
        </p:txBody>
      </p:sp>
      <p:sp>
        <p:nvSpPr>
          <p:cNvPr id="18493" name="Rectangle 61"/>
          <p:cNvSpPr>
            <a:spLocks noChangeArrowheads="1"/>
          </p:cNvSpPr>
          <p:nvPr/>
        </p:nvSpPr>
        <p:spPr bwMode="auto">
          <a:xfrm>
            <a:off x="4470400" y="4572000"/>
            <a:ext cx="7721600" cy="304800"/>
          </a:xfrm>
          <a:prstGeom prst="rect">
            <a:avLst/>
          </a:prstGeom>
          <a:noFill/>
          <a:ln w="9525">
            <a:noFill/>
            <a:miter lim="800000"/>
          </a:ln>
          <a:effectLst/>
        </p:spPr>
        <p:txBody>
          <a:bodyPr/>
          <a:lstStyle/>
          <a:p>
            <a:pPr marL="342900" indent="-342900" algn="ctr" eaLnBrk="1" hangingPunct="1">
              <a:spcBef>
                <a:spcPct val="20000"/>
              </a:spcBef>
              <a:buFontTx/>
              <a:buNone/>
            </a:pPr>
            <a:r>
              <a:rPr lang="zh-CN" altLang="en-US" sz="1400" b="1">
                <a:solidFill>
                  <a:srgbClr val="0000CC"/>
                </a:solidFill>
                <a:latin typeface="Arial Narrow" panose="020B0606020202030204" pitchFamily="34" charset="0"/>
                <a:ea typeface="楷体_GB2312" pitchFamily="1" charset="-122"/>
                <a:sym typeface="Arial" panose="020B0604020202020204" pitchFamily="34" charset="0"/>
              </a:rPr>
              <a:t>IIFA三步法：血清温育+ 生物素化二抗温育+ QDs-SA温育；</a:t>
            </a:r>
            <a:endParaRPr lang="zh-CN" altLang="en-US" sz="1400" b="1">
              <a:solidFill>
                <a:srgbClr val="0000CC"/>
              </a:solidFill>
              <a:latin typeface="Arial Narrow" panose="020B0606020202030204" pitchFamily="34" charset="0"/>
              <a:ea typeface="楷体_GB2312" pitchFamily="1" charset="-122"/>
              <a:sym typeface="Arial" panose="020B0604020202020204" pitchFamily="34" charset="0"/>
            </a:endParaRPr>
          </a:p>
        </p:txBody>
      </p:sp>
      <p:sp>
        <p:nvSpPr>
          <p:cNvPr id="18494" name="Rectangle 62"/>
          <p:cNvSpPr>
            <a:spLocks noChangeArrowheads="1"/>
          </p:cNvSpPr>
          <p:nvPr/>
        </p:nvSpPr>
        <p:spPr bwMode="auto">
          <a:xfrm>
            <a:off x="4876800" y="2133600"/>
            <a:ext cx="7315200" cy="304800"/>
          </a:xfrm>
          <a:prstGeom prst="rect">
            <a:avLst/>
          </a:prstGeom>
          <a:noFill/>
          <a:ln w="9525">
            <a:noFill/>
            <a:miter lim="800000"/>
          </a:ln>
          <a:effectLst/>
        </p:spPr>
        <p:txBody>
          <a:bodyPr/>
          <a:lstStyle/>
          <a:p>
            <a:pPr marL="342900" indent="-342900" algn="ctr" eaLnBrk="1" hangingPunct="1">
              <a:spcBef>
                <a:spcPct val="20000"/>
              </a:spcBef>
              <a:buFontTx/>
              <a:buNone/>
            </a:pPr>
            <a:r>
              <a:rPr lang="zh-CN" altLang="en-US" sz="1400" b="1" dirty="0">
                <a:solidFill>
                  <a:srgbClr val="0000CC"/>
                </a:solidFill>
                <a:latin typeface="Arial Narrow" panose="020B0606020202030204" pitchFamily="34" charset="0"/>
                <a:ea typeface="楷体_GB2312" pitchFamily="1" charset="-122"/>
                <a:sym typeface="Arial" panose="020B0604020202020204" pitchFamily="34" charset="0"/>
              </a:rPr>
              <a:t>IIFA两步法：血清温育+ FITC或QDs标记二抗温育；</a:t>
            </a:r>
            <a:endParaRPr lang="zh-CN" altLang="en-US" sz="1400" b="1" dirty="0">
              <a:solidFill>
                <a:srgbClr val="0000CC"/>
              </a:solidFill>
              <a:latin typeface="Arial Narrow" panose="020B0606020202030204" pitchFamily="34" charset="0"/>
              <a:ea typeface="楷体_GB2312" pitchFamily="1" charset="-122"/>
              <a:sym typeface="Arial" panose="020B0604020202020204" pitchFamily="34" charset="0"/>
            </a:endParaRPr>
          </a:p>
        </p:txBody>
      </p:sp>
      <p:sp>
        <p:nvSpPr>
          <p:cNvPr id="18495" name="Oval 63"/>
          <p:cNvSpPr>
            <a:spLocks noChangeArrowheads="1"/>
          </p:cNvSpPr>
          <p:nvPr/>
        </p:nvSpPr>
        <p:spPr bwMode="auto">
          <a:xfrm>
            <a:off x="234176" y="2732049"/>
            <a:ext cx="3251200" cy="1600200"/>
          </a:xfrm>
          <a:prstGeom prst="ellipse">
            <a:avLst/>
          </a:prstGeom>
          <a:noFill/>
          <a:ln w="28575" cmpd="sng">
            <a:solidFill>
              <a:srgbClr val="FFFF00"/>
            </a:solidFill>
            <a:round/>
          </a:ln>
          <a:effectLst/>
        </p:spPr>
        <p:txBody>
          <a:bodyPr wrap="none" anchor="ctr"/>
          <a:lstStyle/>
          <a:p>
            <a:endParaRPr lang="zh-CN" altLang="en-US"/>
          </a:p>
        </p:txBody>
      </p:sp>
      <p:sp>
        <p:nvSpPr>
          <p:cNvPr id="18496" name="Oval 64"/>
          <p:cNvSpPr>
            <a:spLocks noChangeArrowheads="1"/>
          </p:cNvSpPr>
          <p:nvPr/>
        </p:nvSpPr>
        <p:spPr bwMode="auto">
          <a:xfrm>
            <a:off x="3149600" y="2743200"/>
            <a:ext cx="3048000" cy="1600200"/>
          </a:xfrm>
          <a:prstGeom prst="ellipse">
            <a:avLst/>
          </a:prstGeom>
          <a:noFill/>
          <a:ln w="28575" cmpd="sng">
            <a:solidFill>
              <a:srgbClr val="FFFF00"/>
            </a:solidFill>
            <a:round/>
          </a:ln>
          <a:effectLst/>
        </p:spPr>
        <p:txBody>
          <a:bodyPr wrap="none" anchor="ctr"/>
          <a:lstStyle/>
          <a:p>
            <a:endParaRPr lang="zh-CN" altLang="en-US"/>
          </a:p>
        </p:txBody>
      </p:sp>
      <p:sp>
        <p:nvSpPr>
          <p:cNvPr id="18497" name="Oval 65"/>
          <p:cNvSpPr>
            <a:spLocks noChangeArrowheads="1"/>
          </p:cNvSpPr>
          <p:nvPr/>
        </p:nvSpPr>
        <p:spPr bwMode="auto">
          <a:xfrm>
            <a:off x="6096000" y="2743200"/>
            <a:ext cx="3048000" cy="1600200"/>
          </a:xfrm>
          <a:prstGeom prst="ellipse">
            <a:avLst/>
          </a:prstGeom>
          <a:noFill/>
          <a:ln w="28575" cmpd="sng">
            <a:solidFill>
              <a:srgbClr val="FFFF00"/>
            </a:solidFill>
            <a:round/>
          </a:ln>
          <a:effectLst/>
        </p:spPr>
        <p:txBody>
          <a:bodyPr wrap="none" anchor="ctr"/>
          <a:lstStyle/>
          <a:p>
            <a:endParaRPr lang="zh-CN" altLang="en-US"/>
          </a:p>
        </p:txBody>
      </p:sp>
      <p:sp>
        <p:nvSpPr>
          <p:cNvPr id="18498" name="Oval 66"/>
          <p:cNvSpPr>
            <a:spLocks noChangeArrowheads="1"/>
          </p:cNvSpPr>
          <p:nvPr/>
        </p:nvSpPr>
        <p:spPr bwMode="auto">
          <a:xfrm>
            <a:off x="8863981" y="2776653"/>
            <a:ext cx="3149600" cy="1600200"/>
          </a:xfrm>
          <a:prstGeom prst="ellipse">
            <a:avLst/>
          </a:prstGeom>
          <a:noFill/>
          <a:ln w="28575" cmpd="sng">
            <a:solidFill>
              <a:srgbClr val="FFFF00"/>
            </a:solidFill>
            <a:rou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p:cTn id="7" dur="1000" fill="hold"/>
                                        <p:tgtEl>
                                          <p:spTgt spid="18436"/>
                                        </p:tgtEl>
                                        <p:attrNameLst>
                                          <p:attrName>ppt_w</p:attrName>
                                        </p:attrNameLst>
                                      </p:cBhvr>
                                      <p:tavLst>
                                        <p:tav tm="0">
                                          <p:val>
                                            <p:strVal val="#ppt_w*0.70"/>
                                          </p:val>
                                        </p:tav>
                                        <p:tav tm="100000">
                                          <p:val>
                                            <p:strVal val="#ppt_w"/>
                                          </p:val>
                                        </p:tav>
                                      </p:tavLst>
                                    </p:anim>
                                    <p:anim calcmode="lin" valueType="num">
                                      <p:cBhvr>
                                        <p:cTn id="8" dur="1000" fill="hold"/>
                                        <p:tgtEl>
                                          <p:spTgt spid="18436"/>
                                        </p:tgtEl>
                                        <p:attrNameLst>
                                          <p:attrName>ppt_h</p:attrName>
                                        </p:attrNameLst>
                                      </p:cBhvr>
                                      <p:tavLst>
                                        <p:tav tm="0">
                                          <p:val>
                                            <p:strVal val="#ppt_h"/>
                                          </p:val>
                                        </p:tav>
                                        <p:tav tm="100000">
                                          <p:val>
                                            <p:strVal val="#ppt_h"/>
                                          </p:val>
                                        </p:tav>
                                      </p:tavLst>
                                    </p:anim>
                                    <p:animEffect transition="in" filter="fade">
                                      <p:cBhvr>
                                        <p:cTn id="9" dur="1000"/>
                                        <p:tgtEl>
                                          <p:spTgt spid="18436"/>
                                        </p:tgtEl>
                                      </p:cBhvr>
                                    </p:animEffect>
                                  </p:childTnLst>
                                </p:cTn>
                              </p:par>
                              <p:par>
                                <p:cTn id="10" presetID="55" presetClass="entr" presetSubtype="0" fill="hold" nodeType="withEffect">
                                  <p:stCondLst>
                                    <p:cond delay="0"/>
                                  </p:stCondLst>
                                  <p:childTnLst>
                                    <p:set>
                                      <p:cBhvr>
                                        <p:cTn id="11" dur="1" fill="hold">
                                          <p:stCondLst>
                                            <p:cond delay="0"/>
                                          </p:stCondLst>
                                        </p:cTn>
                                        <p:tgtEl>
                                          <p:spTgt spid="18469"/>
                                        </p:tgtEl>
                                        <p:attrNameLst>
                                          <p:attrName>style.visibility</p:attrName>
                                        </p:attrNameLst>
                                      </p:cBhvr>
                                      <p:to>
                                        <p:strVal val="visible"/>
                                      </p:to>
                                    </p:set>
                                    <p:anim calcmode="lin" valueType="num">
                                      <p:cBhvr>
                                        <p:cTn id="12" dur="500" fill="hold"/>
                                        <p:tgtEl>
                                          <p:spTgt spid="18469"/>
                                        </p:tgtEl>
                                        <p:attrNameLst>
                                          <p:attrName>ppt_w</p:attrName>
                                        </p:attrNameLst>
                                      </p:cBhvr>
                                      <p:tavLst>
                                        <p:tav tm="0">
                                          <p:val>
                                            <p:strVal val="#ppt_w*0.70"/>
                                          </p:val>
                                        </p:tav>
                                        <p:tav tm="100000">
                                          <p:val>
                                            <p:strVal val="#ppt_w"/>
                                          </p:val>
                                        </p:tav>
                                      </p:tavLst>
                                    </p:anim>
                                    <p:anim calcmode="lin" valueType="num">
                                      <p:cBhvr>
                                        <p:cTn id="13" dur="500" fill="hold"/>
                                        <p:tgtEl>
                                          <p:spTgt spid="18469"/>
                                        </p:tgtEl>
                                        <p:attrNameLst>
                                          <p:attrName>ppt_h</p:attrName>
                                        </p:attrNameLst>
                                      </p:cBhvr>
                                      <p:tavLst>
                                        <p:tav tm="0">
                                          <p:val>
                                            <p:strVal val="#ppt_h"/>
                                          </p:val>
                                        </p:tav>
                                        <p:tav tm="100000">
                                          <p:val>
                                            <p:strVal val="#ppt_h"/>
                                          </p:val>
                                        </p:tav>
                                      </p:tavLst>
                                    </p:anim>
                                    <p:animEffect transition="in" filter="fade">
                                      <p:cBhvr>
                                        <p:cTn id="14" dur="500"/>
                                        <p:tgtEl>
                                          <p:spTgt spid="18469"/>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8470"/>
                                        </p:tgtEl>
                                        <p:attrNameLst>
                                          <p:attrName>style.visibility</p:attrName>
                                        </p:attrNameLst>
                                      </p:cBhvr>
                                      <p:to>
                                        <p:strVal val="visible"/>
                                      </p:to>
                                    </p:set>
                                    <p:anim calcmode="lin" valueType="num">
                                      <p:cBhvr>
                                        <p:cTn id="17" dur="1000" fill="hold"/>
                                        <p:tgtEl>
                                          <p:spTgt spid="18470"/>
                                        </p:tgtEl>
                                        <p:attrNameLst>
                                          <p:attrName>ppt_w</p:attrName>
                                        </p:attrNameLst>
                                      </p:cBhvr>
                                      <p:tavLst>
                                        <p:tav tm="0">
                                          <p:val>
                                            <p:strVal val="#ppt_w*0.70"/>
                                          </p:val>
                                        </p:tav>
                                        <p:tav tm="100000">
                                          <p:val>
                                            <p:strVal val="#ppt_w"/>
                                          </p:val>
                                        </p:tav>
                                      </p:tavLst>
                                    </p:anim>
                                    <p:anim calcmode="lin" valueType="num">
                                      <p:cBhvr>
                                        <p:cTn id="18" dur="1000" fill="hold"/>
                                        <p:tgtEl>
                                          <p:spTgt spid="18470"/>
                                        </p:tgtEl>
                                        <p:attrNameLst>
                                          <p:attrName>ppt_h</p:attrName>
                                        </p:attrNameLst>
                                      </p:cBhvr>
                                      <p:tavLst>
                                        <p:tav tm="0">
                                          <p:val>
                                            <p:strVal val="#ppt_h"/>
                                          </p:val>
                                        </p:tav>
                                        <p:tav tm="100000">
                                          <p:val>
                                            <p:strVal val="#ppt_h"/>
                                          </p:val>
                                        </p:tav>
                                      </p:tavLst>
                                    </p:anim>
                                    <p:animEffect transition="in" filter="fade">
                                      <p:cBhvr>
                                        <p:cTn id="19" dur="1000"/>
                                        <p:tgtEl>
                                          <p:spTgt spid="18470"/>
                                        </p:tgtEl>
                                      </p:cBhvr>
                                    </p:animEffect>
                                  </p:childTnLst>
                                </p:cTn>
                              </p:par>
                              <p:par>
                                <p:cTn id="20" presetID="55" presetClass="entr" presetSubtype="0" fill="hold" nodeType="withEffect">
                                  <p:stCondLst>
                                    <p:cond delay="0"/>
                                  </p:stCondLst>
                                  <p:childTnLst>
                                    <p:set>
                                      <p:cBhvr>
                                        <p:cTn id="21" dur="1" fill="hold">
                                          <p:stCondLst>
                                            <p:cond delay="0"/>
                                          </p:stCondLst>
                                        </p:cTn>
                                        <p:tgtEl>
                                          <p:spTgt spid="18471"/>
                                        </p:tgtEl>
                                        <p:attrNameLst>
                                          <p:attrName>style.visibility</p:attrName>
                                        </p:attrNameLst>
                                      </p:cBhvr>
                                      <p:to>
                                        <p:strVal val="visible"/>
                                      </p:to>
                                    </p:set>
                                    <p:anim calcmode="lin" valueType="num">
                                      <p:cBhvr>
                                        <p:cTn id="22" dur="500" fill="hold"/>
                                        <p:tgtEl>
                                          <p:spTgt spid="18471"/>
                                        </p:tgtEl>
                                        <p:attrNameLst>
                                          <p:attrName>ppt_w</p:attrName>
                                        </p:attrNameLst>
                                      </p:cBhvr>
                                      <p:tavLst>
                                        <p:tav tm="0">
                                          <p:val>
                                            <p:strVal val="#ppt_w*0.70"/>
                                          </p:val>
                                        </p:tav>
                                        <p:tav tm="100000">
                                          <p:val>
                                            <p:strVal val="#ppt_w"/>
                                          </p:val>
                                        </p:tav>
                                      </p:tavLst>
                                    </p:anim>
                                    <p:anim calcmode="lin" valueType="num">
                                      <p:cBhvr>
                                        <p:cTn id="23" dur="500" fill="hold"/>
                                        <p:tgtEl>
                                          <p:spTgt spid="18471"/>
                                        </p:tgtEl>
                                        <p:attrNameLst>
                                          <p:attrName>ppt_h</p:attrName>
                                        </p:attrNameLst>
                                      </p:cBhvr>
                                      <p:tavLst>
                                        <p:tav tm="0">
                                          <p:val>
                                            <p:strVal val="#ppt_h"/>
                                          </p:val>
                                        </p:tav>
                                        <p:tav tm="100000">
                                          <p:val>
                                            <p:strVal val="#ppt_h"/>
                                          </p:val>
                                        </p:tav>
                                      </p:tavLst>
                                    </p:anim>
                                    <p:animEffect transition="in" filter="fade">
                                      <p:cBhvr>
                                        <p:cTn id="24" dur="500"/>
                                        <p:tgtEl>
                                          <p:spTgt spid="18471"/>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8472"/>
                                        </p:tgtEl>
                                        <p:attrNameLst>
                                          <p:attrName>style.visibility</p:attrName>
                                        </p:attrNameLst>
                                      </p:cBhvr>
                                      <p:to>
                                        <p:strVal val="visible"/>
                                      </p:to>
                                    </p:set>
                                    <p:anim calcmode="lin" valueType="num">
                                      <p:cBhvr>
                                        <p:cTn id="27" dur="1000" fill="hold"/>
                                        <p:tgtEl>
                                          <p:spTgt spid="18472"/>
                                        </p:tgtEl>
                                        <p:attrNameLst>
                                          <p:attrName>ppt_w</p:attrName>
                                        </p:attrNameLst>
                                      </p:cBhvr>
                                      <p:tavLst>
                                        <p:tav tm="0">
                                          <p:val>
                                            <p:strVal val="#ppt_w*0.70"/>
                                          </p:val>
                                        </p:tav>
                                        <p:tav tm="100000">
                                          <p:val>
                                            <p:strVal val="#ppt_w"/>
                                          </p:val>
                                        </p:tav>
                                      </p:tavLst>
                                    </p:anim>
                                    <p:anim calcmode="lin" valueType="num">
                                      <p:cBhvr>
                                        <p:cTn id="28" dur="1000" fill="hold"/>
                                        <p:tgtEl>
                                          <p:spTgt spid="18472"/>
                                        </p:tgtEl>
                                        <p:attrNameLst>
                                          <p:attrName>ppt_h</p:attrName>
                                        </p:attrNameLst>
                                      </p:cBhvr>
                                      <p:tavLst>
                                        <p:tav tm="0">
                                          <p:val>
                                            <p:strVal val="#ppt_h"/>
                                          </p:val>
                                        </p:tav>
                                        <p:tav tm="100000">
                                          <p:val>
                                            <p:strVal val="#ppt_h"/>
                                          </p:val>
                                        </p:tav>
                                      </p:tavLst>
                                    </p:anim>
                                    <p:animEffect transition="in" filter="fade">
                                      <p:cBhvr>
                                        <p:cTn id="29" dur="1000"/>
                                        <p:tgtEl>
                                          <p:spTgt spid="18472"/>
                                        </p:tgtEl>
                                      </p:cBhvr>
                                    </p:animEffect>
                                  </p:childTnLst>
                                </p:cTn>
                              </p:par>
                              <p:par>
                                <p:cTn id="30" presetID="55" presetClass="entr" presetSubtype="0" fill="hold" nodeType="withEffect">
                                  <p:stCondLst>
                                    <p:cond delay="0"/>
                                  </p:stCondLst>
                                  <p:childTnLst>
                                    <p:set>
                                      <p:cBhvr>
                                        <p:cTn id="31" dur="1" fill="hold">
                                          <p:stCondLst>
                                            <p:cond delay="0"/>
                                          </p:stCondLst>
                                        </p:cTn>
                                        <p:tgtEl>
                                          <p:spTgt spid="18481"/>
                                        </p:tgtEl>
                                        <p:attrNameLst>
                                          <p:attrName>style.visibility</p:attrName>
                                        </p:attrNameLst>
                                      </p:cBhvr>
                                      <p:to>
                                        <p:strVal val="visible"/>
                                      </p:to>
                                    </p:set>
                                    <p:anim calcmode="lin" valueType="num">
                                      <p:cBhvr>
                                        <p:cTn id="32" dur="500" fill="hold"/>
                                        <p:tgtEl>
                                          <p:spTgt spid="18481"/>
                                        </p:tgtEl>
                                        <p:attrNameLst>
                                          <p:attrName>ppt_w</p:attrName>
                                        </p:attrNameLst>
                                      </p:cBhvr>
                                      <p:tavLst>
                                        <p:tav tm="0">
                                          <p:val>
                                            <p:strVal val="#ppt_w*0.70"/>
                                          </p:val>
                                        </p:tav>
                                        <p:tav tm="100000">
                                          <p:val>
                                            <p:strVal val="#ppt_w"/>
                                          </p:val>
                                        </p:tav>
                                      </p:tavLst>
                                    </p:anim>
                                    <p:anim calcmode="lin" valueType="num">
                                      <p:cBhvr>
                                        <p:cTn id="33" dur="500" fill="hold"/>
                                        <p:tgtEl>
                                          <p:spTgt spid="18481"/>
                                        </p:tgtEl>
                                        <p:attrNameLst>
                                          <p:attrName>ppt_h</p:attrName>
                                        </p:attrNameLst>
                                      </p:cBhvr>
                                      <p:tavLst>
                                        <p:tav tm="0">
                                          <p:val>
                                            <p:strVal val="#ppt_h"/>
                                          </p:val>
                                        </p:tav>
                                        <p:tav tm="100000">
                                          <p:val>
                                            <p:strVal val="#ppt_h"/>
                                          </p:val>
                                        </p:tav>
                                      </p:tavLst>
                                    </p:anim>
                                    <p:animEffect transition="in" filter="fade">
                                      <p:cBhvr>
                                        <p:cTn id="34" dur="500"/>
                                        <p:tgtEl>
                                          <p:spTgt spid="18481"/>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8482"/>
                                        </p:tgtEl>
                                        <p:attrNameLst>
                                          <p:attrName>style.visibility</p:attrName>
                                        </p:attrNameLst>
                                      </p:cBhvr>
                                      <p:to>
                                        <p:strVal val="visible"/>
                                      </p:to>
                                    </p:set>
                                    <p:anim calcmode="lin" valueType="num">
                                      <p:cBhvr>
                                        <p:cTn id="37" dur="1000" fill="hold"/>
                                        <p:tgtEl>
                                          <p:spTgt spid="18482"/>
                                        </p:tgtEl>
                                        <p:attrNameLst>
                                          <p:attrName>ppt_w</p:attrName>
                                        </p:attrNameLst>
                                      </p:cBhvr>
                                      <p:tavLst>
                                        <p:tav tm="0">
                                          <p:val>
                                            <p:strVal val="#ppt_w*0.70"/>
                                          </p:val>
                                        </p:tav>
                                        <p:tav tm="100000">
                                          <p:val>
                                            <p:strVal val="#ppt_w"/>
                                          </p:val>
                                        </p:tav>
                                      </p:tavLst>
                                    </p:anim>
                                    <p:anim calcmode="lin" valueType="num">
                                      <p:cBhvr>
                                        <p:cTn id="38" dur="1000" fill="hold"/>
                                        <p:tgtEl>
                                          <p:spTgt spid="18482"/>
                                        </p:tgtEl>
                                        <p:attrNameLst>
                                          <p:attrName>ppt_h</p:attrName>
                                        </p:attrNameLst>
                                      </p:cBhvr>
                                      <p:tavLst>
                                        <p:tav tm="0">
                                          <p:val>
                                            <p:strVal val="#ppt_h"/>
                                          </p:val>
                                        </p:tav>
                                        <p:tav tm="100000">
                                          <p:val>
                                            <p:strVal val="#ppt_h"/>
                                          </p:val>
                                        </p:tav>
                                      </p:tavLst>
                                    </p:anim>
                                    <p:animEffect transition="in" filter="fade">
                                      <p:cBhvr>
                                        <p:cTn id="39" dur="1000"/>
                                        <p:tgtEl>
                                          <p:spTgt spid="18482"/>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8483"/>
                                        </p:tgtEl>
                                        <p:attrNameLst>
                                          <p:attrName>style.visibility</p:attrName>
                                        </p:attrNameLst>
                                      </p:cBhvr>
                                      <p:to>
                                        <p:strVal val="visible"/>
                                      </p:to>
                                    </p:set>
                                    <p:anim calcmode="lin" valueType="num">
                                      <p:cBhvr>
                                        <p:cTn id="42" dur="1000" fill="hold"/>
                                        <p:tgtEl>
                                          <p:spTgt spid="18483"/>
                                        </p:tgtEl>
                                        <p:attrNameLst>
                                          <p:attrName>ppt_w</p:attrName>
                                        </p:attrNameLst>
                                      </p:cBhvr>
                                      <p:tavLst>
                                        <p:tav tm="0">
                                          <p:val>
                                            <p:strVal val="#ppt_w*0.70"/>
                                          </p:val>
                                        </p:tav>
                                        <p:tav tm="100000">
                                          <p:val>
                                            <p:strVal val="#ppt_w"/>
                                          </p:val>
                                        </p:tav>
                                      </p:tavLst>
                                    </p:anim>
                                    <p:anim calcmode="lin" valueType="num">
                                      <p:cBhvr>
                                        <p:cTn id="43" dur="1000" fill="hold"/>
                                        <p:tgtEl>
                                          <p:spTgt spid="18483"/>
                                        </p:tgtEl>
                                        <p:attrNameLst>
                                          <p:attrName>ppt_h</p:attrName>
                                        </p:attrNameLst>
                                      </p:cBhvr>
                                      <p:tavLst>
                                        <p:tav tm="0">
                                          <p:val>
                                            <p:strVal val="#ppt_h"/>
                                          </p:val>
                                        </p:tav>
                                        <p:tav tm="100000">
                                          <p:val>
                                            <p:strVal val="#ppt_h"/>
                                          </p:val>
                                        </p:tav>
                                      </p:tavLst>
                                    </p:anim>
                                    <p:animEffect transition="in" filter="fade">
                                      <p:cBhvr>
                                        <p:cTn id="44" dur="1000"/>
                                        <p:tgtEl>
                                          <p:spTgt spid="18483"/>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18486"/>
                                        </p:tgtEl>
                                        <p:attrNameLst>
                                          <p:attrName>style.visibility</p:attrName>
                                        </p:attrNameLst>
                                      </p:cBhvr>
                                      <p:to>
                                        <p:strVal val="visible"/>
                                      </p:to>
                                    </p:set>
                                    <p:anim calcmode="lin" valueType="num">
                                      <p:cBhvr>
                                        <p:cTn id="47" dur="1000" fill="hold"/>
                                        <p:tgtEl>
                                          <p:spTgt spid="18486"/>
                                        </p:tgtEl>
                                        <p:attrNameLst>
                                          <p:attrName>ppt_w</p:attrName>
                                        </p:attrNameLst>
                                      </p:cBhvr>
                                      <p:tavLst>
                                        <p:tav tm="0">
                                          <p:val>
                                            <p:strVal val="#ppt_w*0.70"/>
                                          </p:val>
                                        </p:tav>
                                        <p:tav tm="100000">
                                          <p:val>
                                            <p:strVal val="#ppt_w"/>
                                          </p:val>
                                        </p:tav>
                                      </p:tavLst>
                                    </p:anim>
                                    <p:anim calcmode="lin" valueType="num">
                                      <p:cBhvr>
                                        <p:cTn id="48" dur="1000" fill="hold"/>
                                        <p:tgtEl>
                                          <p:spTgt spid="18486"/>
                                        </p:tgtEl>
                                        <p:attrNameLst>
                                          <p:attrName>ppt_h</p:attrName>
                                        </p:attrNameLst>
                                      </p:cBhvr>
                                      <p:tavLst>
                                        <p:tav tm="0">
                                          <p:val>
                                            <p:strVal val="#ppt_h"/>
                                          </p:val>
                                        </p:tav>
                                        <p:tav tm="100000">
                                          <p:val>
                                            <p:strVal val="#ppt_h"/>
                                          </p:val>
                                        </p:tav>
                                      </p:tavLst>
                                    </p:anim>
                                    <p:animEffect transition="in" filter="fade">
                                      <p:cBhvr>
                                        <p:cTn id="49" dur="1000"/>
                                        <p:tgtEl>
                                          <p:spTgt spid="18486"/>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8489"/>
                                        </p:tgtEl>
                                        <p:attrNameLst>
                                          <p:attrName>style.visibility</p:attrName>
                                        </p:attrNameLst>
                                      </p:cBhvr>
                                      <p:to>
                                        <p:strVal val="visible"/>
                                      </p:to>
                                    </p:set>
                                    <p:anim calcmode="lin" valueType="num">
                                      <p:cBhvr>
                                        <p:cTn id="52" dur="1000" fill="hold"/>
                                        <p:tgtEl>
                                          <p:spTgt spid="18489"/>
                                        </p:tgtEl>
                                        <p:attrNameLst>
                                          <p:attrName>ppt_w</p:attrName>
                                        </p:attrNameLst>
                                      </p:cBhvr>
                                      <p:tavLst>
                                        <p:tav tm="0">
                                          <p:val>
                                            <p:strVal val="#ppt_w*0.70"/>
                                          </p:val>
                                        </p:tav>
                                        <p:tav tm="100000">
                                          <p:val>
                                            <p:strVal val="#ppt_w"/>
                                          </p:val>
                                        </p:tav>
                                      </p:tavLst>
                                    </p:anim>
                                    <p:anim calcmode="lin" valueType="num">
                                      <p:cBhvr>
                                        <p:cTn id="53" dur="1000" fill="hold"/>
                                        <p:tgtEl>
                                          <p:spTgt spid="18489"/>
                                        </p:tgtEl>
                                        <p:attrNameLst>
                                          <p:attrName>ppt_h</p:attrName>
                                        </p:attrNameLst>
                                      </p:cBhvr>
                                      <p:tavLst>
                                        <p:tav tm="0">
                                          <p:val>
                                            <p:strVal val="#ppt_h"/>
                                          </p:val>
                                        </p:tav>
                                        <p:tav tm="100000">
                                          <p:val>
                                            <p:strVal val="#ppt_h"/>
                                          </p:val>
                                        </p:tav>
                                      </p:tavLst>
                                    </p:anim>
                                    <p:animEffect transition="in" filter="fade">
                                      <p:cBhvr>
                                        <p:cTn id="54" dur="1000"/>
                                        <p:tgtEl>
                                          <p:spTgt spid="18489"/>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18490"/>
                                        </p:tgtEl>
                                        <p:attrNameLst>
                                          <p:attrName>style.visibility</p:attrName>
                                        </p:attrNameLst>
                                      </p:cBhvr>
                                      <p:to>
                                        <p:strVal val="visible"/>
                                      </p:to>
                                    </p:set>
                                    <p:anim calcmode="lin" valueType="num">
                                      <p:cBhvr>
                                        <p:cTn id="57" dur="1000" fill="hold"/>
                                        <p:tgtEl>
                                          <p:spTgt spid="18490"/>
                                        </p:tgtEl>
                                        <p:attrNameLst>
                                          <p:attrName>ppt_w</p:attrName>
                                        </p:attrNameLst>
                                      </p:cBhvr>
                                      <p:tavLst>
                                        <p:tav tm="0">
                                          <p:val>
                                            <p:strVal val="#ppt_w*0.70"/>
                                          </p:val>
                                        </p:tav>
                                        <p:tav tm="100000">
                                          <p:val>
                                            <p:strVal val="#ppt_w"/>
                                          </p:val>
                                        </p:tav>
                                      </p:tavLst>
                                    </p:anim>
                                    <p:anim calcmode="lin" valueType="num">
                                      <p:cBhvr>
                                        <p:cTn id="58" dur="1000" fill="hold"/>
                                        <p:tgtEl>
                                          <p:spTgt spid="18490"/>
                                        </p:tgtEl>
                                        <p:attrNameLst>
                                          <p:attrName>ppt_h</p:attrName>
                                        </p:attrNameLst>
                                      </p:cBhvr>
                                      <p:tavLst>
                                        <p:tav tm="0">
                                          <p:val>
                                            <p:strVal val="#ppt_h"/>
                                          </p:val>
                                        </p:tav>
                                        <p:tav tm="100000">
                                          <p:val>
                                            <p:strVal val="#ppt_h"/>
                                          </p:val>
                                        </p:tav>
                                      </p:tavLst>
                                    </p:anim>
                                    <p:animEffect transition="in" filter="fade">
                                      <p:cBhvr>
                                        <p:cTn id="59" dur="1000"/>
                                        <p:tgtEl>
                                          <p:spTgt spid="18490"/>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18494"/>
                                        </p:tgtEl>
                                        <p:attrNameLst>
                                          <p:attrName>style.visibility</p:attrName>
                                        </p:attrNameLst>
                                      </p:cBhvr>
                                      <p:to>
                                        <p:strVal val="visible"/>
                                      </p:to>
                                    </p:set>
                                    <p:anim calcmode="lin" valueType="num">
                                      <p:cBhvr>
                                        <p:cTn id="62" dur="1000" fill="hold"/>
                                        <p:tgtEl>
                                          <p:spTgt spid="18494"/>
                                        </p:tgtEl>
                                        <p:attrNameLst>
                                          <p:attrName>ppt_w</p:attrName>
                                        </p:attrNameLst>
                                      </p:cBhvr>
                                      <p:tavLst>
                                        <p:tav tm="0">
                                          <p:val>
                                            <p:strVal val="#ppt_w*0.70"/>
                                          </p:val>
                                        </p:tav>
                                        <p:tav tm="100000">
                                          <p:val>
                                            <p:strVal val="#ppt_w"/>
                                          </p:val>
                                        </p:tav>
                                      </p:tavLst>
                                    </p:anim>
                                    <p:anim calcmode="lin" valueType="num">
                                      <p:cBhvr>
                                        <p:cTn id="63" dur="1000" fill="hold"/>
                                        <p:tgtEl>
                                          <p:spTgt spid="18494"/>
                                        </p:tgtEl>
                                        <p:attrNameLst>
                                          <p:attrName>ppt_h</p:attrName>
                                        </p:attrNameLst>
                                      </p:cBhvr>
                                      <p:tavLst>
                                        <p:tav tm="0">
                                          <p:val>
                                            <p:strVal val="#ppt_h"/>
                                          </p:val>
                                        </p:tav>
                                        <p:tav tm="100000">
                                          <p:val>
                                            <p:strVal val="#ppt_h"/>
                                          </p:val>
                                        </p:tav>
                                      </p:tavLst>
                                    </p:anim>
                                    <p:animEffect transition="in" filter="fade">
                                      <p:cBhvr>
                                        <p:cTn id="64" dur="1000"/>
                                        <p:tgtEl>
                                          <p:spTgt spid="18494"/>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18434"/>
                                        </p:tgtEl>
                                        <p:attrNameLst>
                                          <p:attrName>style.visibility</p:attrName>
                                        </p:attrNameLst>
                                      </p:cBhvr>
                                      <p:to>
                                        <p:strVal val="visible"/>
                                      </p:to>
                                    </p:set>
                                    <p:animEffect transition="in" filter="circle(in)">
                                      <p:cBhvr>
                                        <p:cTn id="69" dur="2000"/>
                                        <p:tgtEl>
                                          <p:spTgt spid="18434"/>
                                        </p:tgtEl>
                                      </p:cBhvr>
                                    </p:animEffect>
                                  </p:childTnLst>
                                </p:cTn>
                              </p:par>
                              <p:par>
                                <p:cTn id="70" presetID="6" presetClass="entr" presetSubtype="16" fill="hold" grpId="0" nodeType="withEffect">
                                  <p:stCondLst>
                                    <p:cond delay="0"/>
                                  </p:stCondLst>
                                  <p:childTnLst>
                                    <p:set>
                                      <p:cBhvr>
                                        <p:cTn id="71" dur="1" fill="hold">
                                          <p:stCondLst>
                                            <p:cond delay="0"/>
                                          </p:stCondLst>
                                        </p:cTn>
                                        <p:tgtEl>
                                          <p:spTgt spid="18435"/>
                                        </p:tgtEl>
                                        <p:attrNameLst>
                                          <p:attrName>style.visibility</p:attrName>
                                        </p:attrNameLst>
                                      </p:cBhvr>
                                      <p:to>
                                        <p:strVal val="visible"/>
                                      </p:to>
                                    </p:set>
                                    <p:animEffect transition="in" filter="circle(in)">
                                      <p:cBhvr>
                                        <p:cTn id="72" dur="2000"/>
                                        <p:tgtEl>
                                          <p:spTgt spid="18435"/>
                                        </p:tgtEl>
                                      </p:cBhvr>
                                    </p:animEffect>
                                  </p:childTnLst>
                                </p:cTn>
                              </p:par>
                              <p:par>
                                <p:cTn id="73" presetID="6" presetClass="entr" presetSubtype="16" fill="hold" nodeType="withEffect">
                                  <p:stCondLst>
                                    <p:cond delay="0"/>
                                  </p:stCondLst>
                                  <p:childTnLst>
                                    <p:set>
                                      <p:cBhvr>
                                        <p:cTn id="74" dur="1" fill="hold">
                                          <p:stCondLst>
                                            <p:cond delay="0"/>
                                          </p:stCondLst>
                                        </p:cTn>
                                        <p:tgtEl>
                                          <p:spTgt spid="18473"/>
                                        </p:tgtEl>
                                        <p:attrNameLst>
                                          <p:attrName>style.visibility</p:attrName>
                                        </p:attrNameLst>
                                      </p:cBhvr>
                                      <p:to>
                                        <p:strVal val="visible"/>
                                      </p:to>
                                    </p:set>
                                    <p:animEffect transition="in" filter="circle(in)">
                                      <p:cBhvr>
                                        <p:cTn id="75" dur="500"/>
                                        <p:tgtEl>
                                          <p:spTgt spid="18473"/>
                                        </p:tgtEl>
                                      </p:cBhvr>
                                    </p:animEffect>
                                  </p:childTnLst>
                                </p:cTn>
                              </p:par>
                              <p:par>
                                <p:cTn id="76" presetID="6" presetClass="entr" presetSubtype="16" fill="hold" grpId="0" nodeType="withEffect">
                                  <p:stCondLst>
                                    <p:cond delay="0"/>
                                  </p:stCondLst>
                                  <p:childTnLst>
                                    <p:set>
                                      <p:cBhvr>
                                        <p:cTn id="77" dur="1" fill="hold">
                                          <p:stCondLst>
                                            <p:cond delay="0"/>
                                          </p:stCondLst>
                                        </p:cTn>
                                        <p:tgtEl>
                                          <p:spTgt spid="18474"/>
                                        </p:tgtEl>
                                        <p:attrNameLst>
                                          <p:attrName>style.visibility</p:attrName>
                                        </p:attrNameLst>
                                      </p:cBhvr>
                                      <p:to>
                                        <p:strVal val="visible"/>
                                      </p:to>
                                    </p:set>
                                    <p:animEffect transition="in" filter="circle(in)">
                                      <p:cBhvr>
                                        <p:cTn id="78" dur="2000"/>
                                        <p:tgtEl>
                                          <p:spTgt spid="18474"/>
                                        </p:tgtEl>
                                      </p:cBhvr>
                                    </p:animEffect>
                                  </p:childTnLst>
                                </p:cTn>
                              </p:par>
                              <p:par>
                                <p:cTn id="79" presetID="6" presetClass="entr" presetSubtype="16" fill="hold" nodeType="withEffect">
                                  <p:stCondLst>
                                    <p:cond delay="0"/>
                                  </p:stCondLst>
                                  <p:childTnLst>
                                    <p:set>
                                      <p:cBhvr>
                                        <p:cTn id="80" dur="1" fill="hold">
                                          <p:stCondLst>
                                            <p:cond delay="0"/>
                                          </p:stCondLst>
                                        </p:cTn>
                                        <p:tgtEl>
                                          <p:spTgt spid="18475"/>
                                        </p:tgtEl>
                                        <p:attrNameLst>
                                          <p:attrName>style.visibility</p:attrName>
                                        </p:attrNameLst>
                                      </p:cBhvr>
                                      <p:to>
                                        <p:strVal val="visible"/>
                                      </p:to>
                                    </p:set>
                                    <p:animEffect transition="in" filter="circle(in)">
                                      <p:cBhvr>
                                        <p:cTn id="81" dur="500"/>
                                        <p:tgtEl>
                                          <p:spTgt spid="18475"/>
                                        </p:tgtEl>
                                      </p:cBhvr>
                                    </p:animEffect>
                                  </p:childTnLst>
                                </p:cTn>
                              </p:par>
                              <p:par>
                                <p:cTn id="82" presetID="6" presetClass="entr" presetSubtype="16" fill="hold" grpId="0" nodeType="withEffect">
                                  <p:stCondLst>
                                    <p:cond delay="0"/>
                                  </p:stCondLst>
                                  <p:childTnLst>
                                    <p:set>
                                      <p:cBhvr>
                                        <p:cTn id="83" dur="1" fill="hold">
                                          <p:stCondLst>
                                            <p:cond delay="0"/>
                                          </p:stCondLst>
                                        </p:cTn>
                                        <p:tgtEl>
                                          <p:spTgt spid="18476"/>
                                        </p:tgtEl>
                                        <p:attrNameLst>
                                          <p:attrName>style.visibility</p:attrName>
                                        </p:attrNameLst>
                                      </p:cBhvr>
                                      <p:to>
                                        <p:strVal val="visible"/>
                                      </p:to>
                                    </p:set>
                                    <p:animEffect transition="in" filter="circle(in)">
                                      <p:cBhvr>
                                        <p:cTn id="84" dur="2000"/>
                                        <p:tgtEl>
                                          <p:spTgt spid="18476"/>
                                        </p:tgtEl>
                                      </p:cBhvr>
                                    </p:animEffect>
                                  </p:childTnLst>
                                </p:cTn>
                              </p:par>
                              <p:par>
                                <p:cTn id="85" presetID="6" presetClass="entr" presetSubtype="16" fill="hold" nodeType="withEffect">
                                  <p:stCondLst>
                                    <p:cond delay="0"/>
                                  </p:stCondLst>
                                  <p:childTnLst>
                                    <p:set>
                                      <p:cBhvr>
                                        <p:cTn id="86" dur="1" fill="hold">
                                          <p:stCondLst>
                                            <p:cond delay="0"/>
                                          </p:stCondLst>
                                        </p:cTn>
                                        <p:tgtEl>
                                          <p:spTgt spid="18477"/>
                                        </p:tgtEl>
                                        <p:attrNameLst>
                                          <p:attrName>style.visibility</p:attrName>
                                        </p:attrNameLst>
                                      </p:cBhvr>
                                      <p:to>
                                        <p:strVal val="visible"/>
                                      </p:to>
                                    </p:set>
                                    <p:animEffect transition="in" filter="circle(in)">
                                      <p:cBhvr>
                                        <p:cTn id="87" dur="500"/>
                                        <p:tgtEl>
                                          <p:spTgt spid="18477"/>
                                        </p:tgtEl>
                                      </p:cBhvr>
                                    </p:animEffect>
                                  </p:childTnLst>
                                </p:cTn>
                              </p:par>
                              <p:par>
                                <p:cTn id="88" presetID="6" presetClass="entr" presetSubtype="16" fill="hold" grpId="0" nodeType="withEffect">
                                  <p:stCondLst>
                                    <p:cond delay="0"/>
                                  </p:stCondLst>
                                  <p:childTnLst>
                                    <p:set>
                                      <p:cBhvr>
                                        <p:cTn id="89" dur="1" fill="hold">
                                          <p:stCondLst>
                                            <p:cond delay="0"/>
                                          </p:stCondLst>
                                        </p:cTn>
                                        <p:tgtEl>
                                          <p:spTgt spid="18478"/>
                                        </p:tgtEl>
                                        <p:attrNameLst>
                                          <p:attrName>style.visibility</p:attrName>
                                        </p:attrNameLst>
                                      </p:cBhvr>
                                      <p:to>
                                        <p:strVal val="visible"/>
                                      </p:to>
                                    </p:set>
                                    <p:animEffect transition="in" filter="circle(in)">
                                      <p:cBhvr>
                                        <p:cTn id="90" dur="2000"/>
                                        <p:tgtEl>
                                          <p:spTgt spid="18478"/>
                                        </p:tgtEl>
                                      </p:cBhvr>
                                    </p:animEffect>
                                  </p:childTnLst>
                                </p:cTn>
                              </p:par>
                              <p:par>
                                <p:cTn id="91" presetID="6" presetClass="entr" presetSubtype="16" fill="hold" nodeType="withEffect">
                                  <p:stCondLst>
                                    <p:cond delay="0"/>
                                  </p:stCondLst>
                                  <p:childTnLst>
                                    <p:set>
                                      <p:cBhvr>
                                        <p:cTn id="92" dur="1" fill="hold">
                                          <p:stCondLst>
                                            <p:cond delay="0"/>
                                          </p:stCondLst>
                                        </p:cTn>
                                        <p:tgtEl>
                                          <p:spTgt spid="18479"/>
                                        </p:tgtEl>
                                        <p:attrNameLst>
                                          <p:attrName>style.visibility</p:attrName>
                                        </p:attrNameLst>
                                      </p:cBhvr>
                                      <p:to>
                                        <p:strVal val="visible"/>
                                      </p:to>
                                    </p:set>
                                    <p:animEffect transition="in" filter="circle(in)">
                                      <p:cBhvr>
                                        <p:cTn id="93" dur="500"/>
                                        <p:tgtEl>
                                          <p:spTgt spid="18479"/>
                                        </p:tgtEl>
                                      </p:cBhvr>
                                    </p:animEffect>
                                  </p:childTnLst>
                                </p:cTn>
                              </p:par>
                              <p:par>
                                <p:cTn id="94" presetID="6" presetClass="entr" presetSubtype="16" fill="hold" grpId="0" nodeType="withEffect">
                                  <p:stCondLst>
                                    <p:cond delay="0"/>
                                  </p:stCondLst>
                                  <p:childTnLst>
                                    <p:set>
                                      <p:cBhvr>
                                        <p:cTn id="95" dur="1" fill="hold">
                                          <p:stCondLst>
                                            <p:cond delay="0"/>
                                          </p:stCondLst>
                                        </p:cTn>
                                        <p:tgtEl>
                                          <p:spTgt spid="18480"/>
                                        </p:tgtEl>
                                        <p:attrNameLst>
                                          <p:attrName>style.visibility</p:attrName>
                                        </p:attrNameLst>
                                      </p:cBhvr>
                                      <p:to>
                                        <p:strVal val="visible"/>
                                      </p:to>
                                    </p:set>
                                    <p:animEffect transition="in" filter="circle(in)">
                                      <p:cBhvr>
                                        <p:cTn id="96" dur="2000"/>
                                        <p:tgtEl>
                                          <p:spTgt spid="18480"/>
                                        </p:tgtEl>
                                      </p:cBhvr>
                                    </p:animEffect>
                                  </p:childTnLst>
                                </p:cTn>
                              </p:par>
                              <p:par>
                                <p:cTn id="97" presetID="6" presetClass="entr" presetSubtype="16" fill="hold" grpId="0" nodeType="withEffect">
                                  <p:stCondLst>
                                    <p:cond delay="0"/>
                                  </p:stCondLst>
                                  <p:childTnLst>
                                    <p:set>
                                      <p:cBhvr>
                                        <p:cTn id="98" dur="1" fill="hold">
                                          <p:stCondLst>
                                            <p:cond delay="0"/>
                                          </p:stCondLst>
                                        </p:cTn>
                                        <p:tgtEl>
                                          <p:spTgt spid="18484"/>
                                        </p:tgtEl>
                                        <p:attrNameLst>
                                          <p:attrName>style.visibility</p:attrName>
                                        </p:attrNameLst>
                                      </p:cBhvr>
                                      <p:to>
                                        <p:strVal val="visible"/>
                                      </p:to>
                                    </p:set>
                                    <p:animEffect transition="in" filter="circle(in)">
                                      <p:cBhvr>
                                        <p:cTn id="99" dur="2000"/>
                                        <p:tgtEl>
                                          <p:spTgt spid="18484"/>
                                        </p:tgtEl>
                                      </p:cBhvr>
                                    </p:animEffect>
                                  </p:childTnLst>
                                </p:cTn>
                              </p:par>
                              <p:par>
                                <p:cTn id="100" presetID="6" presetClass="entr" presetSubtype="16" fill="hold" grpId="0" nodeType="withEffect">
                                  <p:stCondLst>
                                    <p:cond delay="0"/>
                                  </p:stCondLst>
                                  <p:childTnLst>
                                    <p:set>
                                      <p:cBhvr>
                                        <p:cTn id="101" dur="1" fill="hold">
                                          <p:stCondLst>
                                            <p:cond delay="0"/>
                                          </p:stCondLst>
                                        </p:cTn>
                                        <p:tgtEl>
                                          <p:spTgt spid="18485"/>
                                        </p:tgtEl>
                                        <p:attrNameLst>
                                          <p:attrName>style.visibility</p:attrName>
                                        </p:attrNameLst>
                                      </p:cBhvr>
                                      <p:to>
                                        <p:strVal val="visible"/>
                                      </p:to>
                                    </p:set>
                                    <p:animEffect transition="in" filter="circle(in)">
                                      <p:cBhvr>
                                        <p:cTn id="102" dur="2000"/>
                                        <p:tgtEl>
                                          <p:spTgt spid="18485"/>
                                        </p:tgtEl>
                                      </p:cBhvr>
                                    </p:animEffect>
                                  </p:childTnLst>
                                </p:cTn>
                              </p:par>
                              <p:par>
                                <p:cTn id="103" presetID="6" presetClass="entr" presetSubtype="16" fill="hold" grpId="0" nodeType="withEffect">
                                  <p:stCondLst>
                                    <p:cond delay="0"/>
                                  </p:stCondLst>
                                  <p:childTnLst>
                                    <p:set>
                                      <p:cBhvr>
                                        <p:cTn id="104" dur="1" fill="hold">
                                          <p:stCondLst>
                                            <p:cond delay="0"/>
                                          </p:stCondLst>
                                        </p:cTn>
                                        <p:tgtEl>
                                          <p:spTgt spid="18487"/>
                                        </p:tgtEl>
                                        <p:attrNameLst>
                                          <p:attrName>style.visibility</p:attrName>
                                        </p:attrNameLst>
                                      </p:cBhvr>
                                      <p:to>
                                        <p:strVal val="visible"/>
                                      </p:to>
                                    </p:set>
                                    <p:animEffect transition="in" filter="circle(in)">
                                      <p:cBhvr>
                                        <p:cTn id="105" dur="2000"/>
                                        <p:tgtEl>
                                          <p:spTgt spid="18487"/>
                                        </p:tgtEl>
                                      </p:cBhvr>
                                    </p:animEffect>
                                  </p:childTnLst>
                                </p:cTn>
                              </p:par>
                              <p:par>
                                <p:cTn id="106" presetID="6" presetClass="entr" presetSubtype="16" fill="hold" grpId="0" nodeType="withEffect">
                                  <p:stCondLst>
                                    <p:cond delay="0"/>
                                  </p:stCondLst>
                                  <p:childTnLst>
                                    <p:set>
                                      <p:cBhvr>
                                        <p:cTn id="107" dur="1" fill="hold">
                                          <p:stCondLst>
                                            <p:cond delay="0"/>
                                          </p:stCondLst>
                                        </p:cTn>
                                        <p:tgtEl>
                                          <p:spTgt spid="18488"/>
                                        </p:tgtEl>
                                        <p:attrNameLst>
                                          <p:attrName>style.visibility</p:attrName>
                                        </p:attrNameLst>
                                      </p:cBhvr>
                                      <p:to>
                                        <p:strVal val="visible"/>
                                      </p:to>
                                    </p:set>
                                    <p:animEffect transition="in" filter="circle(in)">
                                      <p:cBhvr>
                                        <p:cTn id="108" dur="2000"/>
                                        <p:tgtEl>
                                          <p:spTgt spid="18488"/>
                                        </p:tgtEl>
                                      </p:cBhvr>
                                    </p:animEffect>
                                  </p:childTnLst>
                                </p:cTn>
                              </p:par>
                              <p:par>
                                <p:cTn id="109" presetID="6" presetClass="entr" presetSubtype="16" fill="hold" grpId="0" nodeType="withEffect">
                                  <p:stCondLst>
                                    <p:cond delay="0"/>
                                  </p:stCondLst>
                                  <p:childTnLst>
                                    <p:set>
                                      <p:cBhvr>
                                        <p:cTn id="110" dur="1" fill="hold">
                                          <p:stCondLst>
                                            <p:cond delay="0"/>
                                          </p:stCondLst>
                                        </p:cTn>
                                        <p:tgtEl>
                                          <p:spTgt spid="18491"/>
                                        </p:tgtEl>
                                        <p:attrNameLst>
                                          <p:attrName>style.visibility</p:attrName>
                                        </p:attrNameLst>
                                      </p:cBhvr>
                                      <p:to>
                                        <p:strVal val="visible"/>
                                      </p:to>
                                    </p:set>
                                    <p:animEffect transition="in" filter="circle(in)">
                                      <p:cBhvr>
                                        <p:cTn id="111" dur="2000"/>
                                        <p:tgtEl>
                                          <p:spTgt spid="18491"/>
                                        </p:tgtEl>
                                      </p:cBhvr>
                                    </p:animEffect>
                                  </p:childTnLst>
                                </p:cTn>
                              </p:par>
                              <p:par>
                                <p:cTn id="112" presetID="6" presetClass="entr" presetSubtype="16" fill="hold" grpId="0" nodeType="withEffect">
                                  <p:stCondLst>
                                    <p:cond delay="0"/>
                                  </p:stCondLst>
                                  <p:childTnLst>
                                    <p:set>
                                      <p:cBhvr>
                                        <p:cTn id="113" dur="1" fill="hold">
                                          <p:stCondLst>
                                            <p:cond delay="0"/>
                                          </p:stCondLst>
                                        </p:cTn>
                                        <p:tgtEl>
                                          <p:spTgt spid="18492"/>
                                        </p:tgtEl>
                                        <p:attrNameLst>
                                          <p:attrName>style.visibility</p:attrName>
                                        </p:attrNameLst>
                                      </p:cBhvr>
                                      <p:to>
                                        <p:strVal val="visible"/>
                                      </p:to>
                                    </p:set>
                                    <p:animEffect transition="in" filter="circle(in)">
                                      <p:cBhvr>
                                        <p:cTn id="114" dur="2000"/>
                                        <p:tgtEl>
                                          <p:spTgt spid="18492"/>
                                        </p:tgtEl>
                                      </p:cBhvr>
                                    </p:animEffect>
                                  </p:childTnLst>
                                </p:cTn>
                              </p:par>
                              <p:par>
                                <p:cTn id="115" presetID="6" presetClass="entr" presetSubtype="16" fill="hold" grpId="0" nodeType="withEffect">
                                  <p:stCondLst>
                                    <p:cond delay="0"/>
                                  </p:stCondLst>
                                  <p:childTnLst>
                                    <p:set>
                                      <p:cBhvr>
                                        <p:cTn id="116" dur="1" fill="hold">
                                          <p:stCondLst>
                                            <p:cond delay="0"/>
                                          </p:stCondLst>
                                        </p:cTn>
                                        <p:tgtEl>
                                          <p:spTgt spid="18493"/>
                                        </p:tgtEl>
                                        <p:attrNameLst>
                                          <p:attrName>style.visibility</p:attrName>
                                        </p:attrNameLst>
                                      </p:cBhvr>
                                      <p:to>
                                        <p:strVal val="visible"/>
                                      </p:to>
                                    </p:set>
                                    <p:animEffect transition="in" filter="circle(in)">
                                      <p:cBhvr>
                                        <p:cTn id="117" dur="2000"/>
                                        <p:tgtEl>
                                          <p:spTgt spid="18493"/>
                                        </p:tgtEl>
                                      </p:cBhvr>
                                    </p:animEffect>
                                  </p:childTnLst>
                                </p:cTn>
                              </p:par>
                            </p:childTnLst>
                          </p:cTn>
                        </p:par>
                      </p:childTnLst>
                    </p:cTn>
                  </p:par>
                  <p:par>
                    <p:cTn id="118" fill="hold">
                      <p:stCondLst>
                        <p:cond delay="indefinite"/>
                      </p:stCondLst>
                      <p:childTnLst>
                        <p:par>
                          <p:cTn id="119" fill="hold">
                            <p:stCondLst>
                              <p:cond delay="0"/>
                            </p:stCondLst>
                            <p:childTnLst>
                              <p:par>
                                <p:cTn id="120" presetID="5" presetClass="entr" presetSubtype="10" fill="hold" nodeType="clickEffect">
                                  <p:stCondLst>
                                    <p:cond delay="0"/>
                                  </p:stCondLst>
                                  <p:childTnLst>
                                    <p:set>
                                      <p:cBhvr>
                                        <p:cTn id="121" dur="1" fill="hold">
                                          <p:stCondLst>
                                            <p:cond delay="0"/>
                                          </p:stCondLst>
                                        </p:cTn>
                                        <p:tgtEl>
                                          <p:spTgt spid="18437"/>
                                        </p:tgtEl>
                                        <p:attrNameLst>
                                          <p:attrName>style.visibility</p:attrName>
                                        </p:attrNameLst>
                                      </p:cBhvr>
                                      <p:to>
                                        <p:strVal val="visible"/>
                                      </p:to>
                                    </p:set>
                                    <p:animEffect transition="in" filter="checkerboard(across)">
                                      <p:cBhvr>
                                        <p:cTn id="122" dur="500"/>
                                        <p:tgtEl>
                                          <p:spTgt spid="18437"/>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8495"/>
                                        </p:tgtEl>
                                        <p:attrNameLst>
                                          <p:attrName>style.visibility</p:attrName>
                                        </p:attrNameLst>
                                      </p:cBhvr>
                                      <p:to>
                                        <p:strVal val="visible"/>
                                      </p:to>
                                    </p:set>
                                    <p:anim calcmode="lin" valueType="num">
                                      <p:cBhvr additive="base">
                                        <p:cTn id="127" dur="500" fill="hold"/>
                                        <p:tgtEl>
                                          <p:spTgt spid="18495"/>
                                        </p:tgtEl>
                                        <p:attrNameLst>
                                          <p:attrName>ppt_x</p:attrName>
                                        </p:attrNameLst>
                                      </p:cBhvr>
                                      <p:tavLst>
                                        <p:tav tm="0">
                                          <p:val>
                                            <p:strVal val="#ppt_x"/>
                                          </p:val>
                                        </p:tav>
                                        <p:tav tm="100000">
                                          <p:val>
                                            <p:strVal val="#ppt_x"/>
                                          </p:val>
                                        </p:tav>
                                      </p:tavLst>
                                    </p:anim>
                                    <p:anim calcmode="lin" valueType="num">
                                      <p:cBhvr additive="base">
                                        <p:cTn id="128" dur="500" fill="hold"/>
                                        <p:tgtEl>
                                          <p:spTgt spid="18495"/>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8496"/>
                                        </p:tgtEl>
                                        <p:attrNameLst>
                                          <p:attrName>style.visibility</p:attrName>
                                        </p:attrNameLst>
                                      </p:cBhvr>
                                      <p:to>
                                        <p:strVal val="visible"/>
                                      </p:to>
                                    </p:set>
                                    <p:anim calcmode="lin" valueType="num">
                                      <p:cBhvr additive="base">
                                        <p:cTn id="131" dur="500" fill="hold"/>
                                        <p:tgtEl>
                                          <p:spTgt spid="18496"/>
                                        </p:tgtEl>
                                        <p:attrNameLst>
                                          <p:attrName>ppt_x</p:attrName>
                                        </p:attrNameLst>
                                      </p:cBhvr>
                                      <p:tavLst>
                                        <p:tav tm="0">
                                          <p:val>
                                            <p:strVal val="#ppt_x"/>
                                          </p:val>
                                        </p:tav>
                                        <p:tav tm="100000">
                                          <p:val>
                                            <p:strVal val="#ppt_x"/>
                                          </p:val>
                                        </p:tav>
                                      </p:tavLst>
                                    </p:anim>
                                    <p:anim calcmode="lin" valueType="num">
                                      <p:cBhvr additive="base">
                                        <p:cTn id="132" dur="500" fill="hold"/>
                                        <p:tgtEl>
                                          <p:spTgt spid="18496"/>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18497"/>
                                        </p:tgtEl>
                                        <p:attrNameLst>
                                          <p:attrName>style.visibility</p:attrName>
                                        </p:attrNameLst>
                                      </p:cBhvr>
                                      <p:to>
                                        <p:strVal val="visible"/>
                                      </p:to>
                                    </p:set>
                                    <p:anim calcmode="lin" valueType="num">
                                      <p:cBhvr additive="base">
                                        <p:cTn id="135" dur="500" fill="hold"/>
                                        <p:tgtEl>
                                          <p:spTgt spid="18497"/>
                                        </p:tgtEl>
                                        <p:attrNameLst>
                                          <p:attrName>ppt_x</p:attrName>
                                        </p:attrNameLst>
                                      </p:cBhvr>
                                      <p:tavLst>
                                        <p:tav tm="0">
                                          <p:val>
                                            <p:strVal val="#ppt_x"/>
                                          </p:val>
                                        </p:tav>
                                        <p:tav tm="100000">
                                          <p:val>
                                            <p:strVal val="#ppt_x"/>
                                          </p:val>
                                        </p:tav>
                                      </p:tavLst>
                                    </p:anim>
                                    <p:anim calcmode="lin" valueType="num">
                                      <p:cBhvr additive="base">
                                        <p:cTn id="136" dur="500" fill="hold"/>
                                        <p:tgtEl>
                                          <p:spTgt spid="18497"/>
                                        </p:tgtEl>
                                        <p:attrNameLst>
                                          <p:attrName>ppt_y</p:attrName>
                                        </p:attrNameLst>
                                      </p:cBhvr>
                                      <p:tavLst>
                                        <p:tav tm="0">
                                          <p:val>
                                            <p:strVal val="1+#ppt_h/2"/>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2" presetClass="entr" presetSubtype="4" fill="hold" grpId="0" nodeType="clickEffect">
                                  <p:stCondLst>
                                    <p:cond delay="0"/>
                                  </p:stCondLst>
                                  <p:childTnLst>
                                    <p:set>
                                      <p:cBhvr>
                                        <p:cTn id="140" dur="1" fill="hold">
                                          <p:stCondLst>
                                            <p:cond delay="0"/>
                                          </p:stCondLst>
                                        </p:cTn>
                                        <p:tgtEl>
                                          <p:spTgt spid="18498"/>
                                        </p:tgtEl>
                                        <p:attrNameLst>
                                          <p:attrName>style.visibility</p:attrName>
                                        </p:attrNameLst>
                                      </p:cBhvr>
                                      <p:to>
                                        <p:strVal val="visible"/>
                                      </p:to>
                                    </p:set>
                                    <p:anim calcmode="lin" valueType="num">
                                      <p:cBhvr additive="base">
                                        <p:cTn id="141" dur="500" fill="hold"/>
                                        <p:tgtEl>
                                          <p:spTgt spid="18498"/>
                                        </p:tgtEl>
                                        <p:attrNameLst>
                                          <p:attrName>ppt_x</p:attrName>
                                        </p:attrNameLst>
                                      </p:cBhvr>
                                      <p:tavLst>
                                        <p:tav tm="0">
                                          <p:val>
                                            <p:strVal val="#ppt_x"/>
                                          </p:val>
                                        </p:tav>
                                        <p:tav tm="100000">
                                          <p:val>
                                            <p:strVal val="#ppt_x"/>
                                          </p:val>
                                        </p:tav>
                                      </p:tavLst>
                                    </p:anim>
                                    <p:anim calcmode="lin" valueType="num">
                                      <p:cBhvr additive="base">
                                        <p:cTn id="142" dur="500" fill="hold"/>
                                        <p:tgtEl>
                                          <p:spTgt spid="18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nimBg="1"/>
      <p:bldP spid="18436" grpId="0" animBg="1"/>
      <p:bldP spid="18470" grpId="0" autoUpdateAnimBg="0"/>
      <p:bldP spid="18472" grpId="0" autoUpdateAnimBg="0"/>
      <p:bldP spid="18474" grpId="0" autoUpdateAnimBg="0"/>
      <p:bldP spid="18476" grpId="0" autoUpdateAnimBg="0"/>
      <p:bldP spid="18478" grpId="0" autoUpdateAnimBg="0"/>
      <p:bldP spid="18480" grpId="0" autoUpdateAnimBg="0"/>
      <p:bldP spid="18482" grpId="0" animBg="1"/>
      <p:bldP spid="18483" grpId="0" autoUpdateAnimBg="0"/>
      <p:bldP spid="18484" grpId="0" autoUpdateAnimBg="0"/>
      <p:bldP spid="18485" grpId="0" autoUpdateAnimBg="0"/>
      <p:bldP spid="18486" grpId="0" autoUpdateAnimBg="0"/>
      <p:bldP spid="18487" grpId="0" autoUpdateAnimBg="0"/>
      <p:bldP spid="18488" grpId="0" autoUpdateAnimBg="0"/>
      <p:bldP spid="18489" grpId="0" autoUpdateAnimBg="0"/>
      <p:bldP spid="18490" grpId="0" autoUpdateAnimBg="0"/>
      <p:bldP spid="18491" grpId="0" autoUpdateAnimBg="0"/>
      <p:bldP spid="18492" grpId="0" autoUpdateAnimBg="0"/>
      <p:bldP spid="18493" grpId="0" autoUpdateAnimBg="0"/>
      <p:bldP spid="18494" grpId="0" autoUpdateAnimBg="0"/>
      <p:bldP spid="18495" grpId="0" animBg="1"/>
      <p:bldP spid="18496" grpId="0" animBg="1"/>
      <p:bldP spid="18497" grpId="0" animBg="1"/>
      <p:bldP spid="1849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291998" y="309369"/>
            <a:ext cx="3045884" cy="1677988"/>
            <a:chOff x="0" y="0"/>
            <a:chExt cx="3598" cy="2642"/>
          </a:xfrm>
        </p:grpSpPr>
        <p:pic>
          <p:nvPicPr>
            <p:cNvPr id="21507" name="Picture 3" descr="20110117-QD655-Hep-2-yu-1"/>
            <p:cNvPicPr preferRelativeResize="0">
              <a:picLocks noChangeArrowheads="1"/>
            </p:cNvPicPr>
            <p:nvPr/>
          </p:nvPicPr>
          <p:blipFill>
            <a:blip r:embed="rId1" cstate="print"/>
            <a:srcRect/>
            <a:stretch>
              <a:fillRect/>
            </a:stretch>
          </p:blipFill>
          <p:spPr bwMode="auto">
            <a:xfrm>
              <a:off x="0" y="0"/>
              <a:ext cx="3480" cy="2643"/>
            </a:xfrm>
            <a:prstGeom prst="rect">
              <a:avLst/>
            </a:prstGeom>
            <a:noFill/>
            <a:ln w="9525">
              <a:noFill/>
              <a:miter lim="800000"/>
              <a:headEnd/>
              <a:tailEnd/>
            </a:ln>
            <a:effectLst/>
          </p:spPr>
        </p:pic>
        <p:sp>
          <p:nvSpPr>
            <p:cNvPr id="21508" name="Text Box 4"/>
            <p:cNvSpPr txBox="1">
              <a:spLocks noChangeArrowheads="1"/>
            </p:cNvSpPr>
            <p:nvPr/>
          </p:nvSpPr>
          <p:spPr bwMode="auto">
            <a:xfrm>
              <a:off x="80" y="120"/>
              <a:ext cx="2268" cy="432"/>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a:t>
              </a:r>
              <a:endParaRPr lang="en-US" sz="1200" b="1">
                <a:solidFill>
                  <a:schemeClr val="bg1"/>
                </a:solidFill>
                <a:ea typeface="宋体" panose="02010600030101010101" pitchFamily="2" charset="-122"/>
              </a:endParaRPr>
            </a:p>
          </p:txBody>
        </p:sp>
        <p:sp>
          <p:nvSpPr>
            <p:cNvPr id="21509" name="Text Box 5"/>
            <p:cNvSpPr txBox="1">
              <a:spLocks noChangeArrowheads="1"/>
            </p:cNvSpPr>
            <p:nvPr/>
          </p:nvSpPr>
          <p:spPr bwMode="auto">
            <a:xfrm>
              <a:off x="80" y="480"/>
              <a:ext cx="1200" cy="433"/>
            </a:xfrm>
            <a:prstGeom prst="rect">
              <a:avLst/>
            </a:prstGeom>
            <a:noFill/>
            <a:ln w="9525">
              <a:noFill/>
              <a:miter lim="800000"/>
            </a:ln>
            <a:effectLst/>
          </p:spPr>
          <p:txBody>
            <a:bodyPr>
              <a:spAutoFit/>
            </a:bodyPr>
            <a:lstStyle/>
            <a:p>
              <a:pPr>
                <a:spcBef>
                  <a:spcPct val="50000"/>
                </a:spcBef>
              </a:pPr>
              <a:r>
                <a:rPr lang="en-US" sz="1200" b="1" dirty="0">
                  <a:solidFill>
                    <a:schemeClr val="bg1"/>
                  </a:solidFill>
                  <a:ea typeface="宋体" panose="02010600030101010101" pitchFamily="2" charset="-122"/>
                </a:rPr>
                <a:t>QD655</a:t>
              </a:r>
              <a:endParaRPr lang="en-US" sz="1200" b="1" dirty="0">
                <a:solidFill>
                  <a:schemeClr val="bg1"/>
                </a:solidFill>
                <a:ea typeface="宋体" panose="02010600030101010101" pitchFamily="2" charset="-122"/>
              </a:endParaRPr>
            </a:p>
          </p:txBody>
        </p:sp>
        <p:sp>
          <p:nvSpPr>
            <p:cNvPr id="21510" name="Text Box 6"/>
            <p:cNvSpPr txBox="1">
              <a:spLocks noChangeArrowheads="1"/>
            </p:cNvSpPr>
            <p:nvPr/>
          </p:nvSpPr>
          <p:spPr bwMode="auto">
            <a:xfrm>
              <a:off x="2840" y="1920"/>
              <a:ext cx="759" cy="576"/>
            </a:xfrm>
            <a:prstGeom prst="rect">
              <a:avLst/>
            </a:prstGeom>
            <a:noFill/>
            <a:ln w="9525">
              <a:noFill/>
              <a:miter lim="800000"/>
            </a:ln>
            <a:effectLst/>
          </p:spPr>
          <p:txBody>
            <a:bodyPr>
              <a:spAutoFit/>
            </a:bodyPr>
            <a:lstStyle/>
            <a:p>
              <a:r>
                <a:rPr lang="zh-CN" altLang="en-US" b="1" dirty="0">
                  <a:solidFill>
                    <a:schemeClr val="bg1"/>
                  </a:solidFill>
                  <a:ea typeface="宋体" panose="02010600030101010101" pitchFamily="2" charset="-122"/>
                </a:rPr>
                <a:t>C</a:t>
              </a:r>
              <a:endParaRPr lang="zh-CN" altLang="en-US" b="1" dirty="0">
                <a:solidFill>
                  <a:schemeClr val="bg1"/>
                </a:solidFill>
                <a:ea typeface="宋体" panose="02010600030101010101" pitchFamily="2" charset="-122"/>
              </a:endParaRPr>
            </a:p>
          </p:txBody>
        </p:sp>
      </p:grpSp>
      <p:grpSp>
        <p:nvGrpSpPr>
          <p:cNvPr id="3" name="Group 7"/>
          <p:cNvGrpSpPr/>
          <p:nvPr/>
        </p:nvGrpSpPr>
        <p:grpSpPr bwMode="auto">
          <a:xfrm>
            <a:off x="4192445" y="293610"/>
            <a:ext cx="2978151" cy="1676400"/>
            <a:chOff x="0" y="0"/>
            <a:chExt cx="3518" cy="2640"/>
          </a:xfrm>
        </p:grpSpPr>
        <p:pic>
          <p:nvPicPr>
            <p:cNvPr id="21512" name="Picture 8" descr="20110118-QD605-Hep-2-yu-1"/>
            <p:cNvPicPr preferRelativeResize="0">
              <a:picLocks noChangeArrowheads="1"/>
            </p:cNvPicPr>
            <p:nvPr/>
          </p:nvPicPr>
          <p:blipFill>
            <a:blip r:embed="rId2" cstate="print"/>
            <a:srcRect/>
            <a:stretch>
              <a:fillRect/>
            </a:stretch>
          </p:blipFill>
          <p:spPr bwMode="auto">
            <a:xfrm>
              <a:off x="0" y="0"/>
              <a:ext cx="3480" cy="2641"/>
            </a:xfrm>
            <a:prstGeom prst="rect">
              <a:avLst/>
            </a:prstGeom>
            <a:noFill/>
            <a:ln w="9525">
              <a:noFill/>
              <a:miter lim="800000"/>
              <a:headEnd/>
              <a:tailEnd/>
            </a:ln>
            <a:effectLst/>
          </p:spPr>
        </p:pic>
        <p:sp>
          <p:nvSpPr>
            <p:cNvPr id="21513" name="Text Box 9"/>
            <p:cNvSpPr txBox="1">
              <a:spLocks noChangeArrowheads="1"/>
            </p:cNvSpPr>
            <p:nvPr/>
          </p:nvSpPr>
          <p:spPr bwMode="auto">
            <a:xfrm>
              <a:off x="0" y="120"/>
              <a:ext cx="2268" cy="432"/>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a:t>
              </a:r>
              <a:endParaRPr lang="en-US" sz="1200" b="1">
                <a:solidFill>
                  <a:schemeClr val="bg1"/>
                </a:solidFill>
                <a:ea typeface="宋体" panose="02010600030101010101" pitchFamily="2" charset="-122"/>
              </a:endParaRPr>
            </a:p>
          </p:txBody>
        </p:sp>
        <p:sp>
          <p:nvSpPr>
            <p:cNvPr id="21514" name="Text Box 10"/>
            <p:cNvSpPr txBox="1">
              <a:spLocks noChangeArrowheads="1"/>
            </p:cNvSpPr>
            <p:nvPr/>
          </p:nvSpPr>
          <p:spPr bwMode="auto">
            <a:xfrm>
              <a:off x="0" y="480"/>
              <a:ext cx="1200" cy="432"/>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a:t>
              </a:r>
              <a:r>
                <a:rPr lang="zh-CN" altLang="en-US" sz="1200" b="1">
                  <a:solidFill>
                    <a:schemeClr val="bg1"/>
                  </a:solidFill>
                  <a:ea typeface="宋体" panose="02010600030101010101" pitchFamily="2" charset="-122"/>
                </a:rPr>
                <a:t>0</a:t>
              </a:r>
              <a:r>
                <a:rPr lang="en-US" sz="1200" b="1">
                  <a:solidFill>
                    <a:schemeClr val="bg1"/>
                  </a:solidFill>
                  <a:ea typeface="宋体" panose="02010600030101010101" pitchFamily="2" charset="-122"/>
                </a:rPr>
                <a:t>5</a:t>
              </a:r>
              <a:endParaRPr lang="en-US" sz="1200" b="1">
                <a:solidFill>
                  <a:schemeClr val="bg1"/>
                </a:solidFill>
                <a:ea typeface="宋体" panose="02010600030101010101" pitchFamily="2" charset="-122"/>
              </a:endParaRPr>
            </a:p>
          </p:txBody>
        </p:sp>
        <p:sp>
          <p:nvSpPr>
            <p:cNvPr id="21515" name="Text Box 11"/>
            <p:cNvSpPr txBox="1">
              <a:spLocks noChangeArrowheads="1"/>
            </p:cNvSpPr>
            <p:nvPr/>
          </p:nvSpPr>
          <p:spPr bwMode="auto">
            <a:xfrm>
              <a:off x="2760" y="1920"/>
              <a:ext cx="759" cy="576"/>
            </a:xfrm>
            <a:prstGeom prst="rect">
              <a:avLst/>
            </a:prstGeom>
            <a:noFill/>
            <a:ln w="9525">
              <a:noFill/>
              <a:miter lim="800000"/>
            </a:ln>
            <a:effectLst/>
          </p:spPr>
          <p:txBody>
            <a:bodyPr>
              <a:spAutoFit/>
            </a:bodyPr>
            <a:lstStyle/>
            <a:p>
              <a:r>
                <a:rPr lang="zh-CN" altLang="en-US" b="1">
                  <a:solidFill>
                    <a:schemeClr val="bg1"/>
                  </a:solidFill>
                  <a:ea typeface="宋体" panose="02010600030101010101" pitchFamily="2" charset="-122"/>
                </a:rPr>
                <a:t>C</a:t>
              </a:r>
              <a:endParaRPr lang="zh-CN" altLang="en-US" b="1">
                <a:solidFill>
                  <a:schemeClr val="bg1"/>
                </a:solidFill>
                <a:ea typeface="宋体" panose="02010600030101010101" pitchFamily="2" charset="-122"/>
              </a:endParaRPr>
            </a:p>
          </p:txBody>
        </p:sp>
      </p:grpSp>
      <p:grpSp>
        <p:nvGrpSpPr>
          <p:cNvPr id="4" name="Group 12"/>
          <p:cNvGrpSpPr/>
          <p:nvPr/>
        </p:nvGrpSpPr>
        <p:grpSpPr bwMode="auto">
          <a:xfrm>
            <a:off x="8017934" y="315913"/>
            <a:ext cx="3045884" cy="1676400"/>
            <a:chOff x="0" y="0"/>
            <a:chExt cx="3598" cy="2640"/>
          </a:xfrm>
        </p:grpSpPr>
        <p:pic>
          <p:nvPicPr>
            <p:cNvPr id="21517" name="Picture 13" descr="2009卫生部-Hep-2(2号100稀释)"/>
            <p:cNvPicPr preferRelativeResize="0">
              <a:picLocks noChangeArrowheads="1"/>
            </p:cNvPicPr>
            <p:nvPr/>
          </p:nvPicPr>
          <p:blipFill>
            <a:blip r:embed="rId3" cstate="print"/>
            <a:srcRect/>
            <a:stretch>
              <a:fillRect/>
            </a:stretch>
          </p:blipFill>
          <p:spPr bwMode="auto">
            <a:xfrm>
              <a:off x="0" y="0"/>
              <a:ext cx="3474" cy="2641"/>
            </a:xfrm>
            <a:prstGeom prst="rect">
              <a:avLst/>
            </a:prstGeom>
            <a:noFill/>
            <a:ln w="9525">
              <a:noFill/>
              <a:miter lim="800000"/>
              <a:headEnd/>
              <a:tailEnd/>
            </a:ln>
            <a:effectLst/>
          </p:spPr>
        </p:pic>
        <p:sp>
          <p:nvSpPr>
            <p:cNvPr id="21518" name="Text Box 14"/>
            <p:cNvSpPr txBox="1">
              <a:spLocks noChangeArrowheads="1"/>
            </p:cNvSpPr>
            <p:nvPr/>
          </p:nvSpPr>
          <p:spPr bwMode="auto">
            <a:xfrm>
              <a:off x="80" y="120"/>
              <a:ext cx="2268" cy="432"/>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1:640</a:t>
              </a:r>
              <a:r>
                <a:rPr lang="zh-CN" altLang="en-US" sz="1200" b="1">
                  <a:solidFill>
                    <a:schemeClr val="bg1"/>
                  </a:solidFill>
                  <a:ea typeface="宋体" panose="02010600030101010101" pitchFamily="2" charset="-122"/>
                </a:rPr>
                <a:t>-1000</a:t>
              </a:r>
              <a:endParaRPr lang="en-US" sz="1200" b="1">
                <a:solidFill>
                  <a:schemeClr val="bg1"/>
                </a:solidFill>
                <a:ea typeface="宋体" panose="02010600030101010101" pitchFamily="2" charset="-122"/>
              </a:endParaRPr>
            </a:p>
          </p:txBody>
        </p:sp>
        <p:sp>
          <p:nvSpPr>
            <p:cNvPr id="21519" name="Text Box 15"/>
            <p:cNvSpPr txBox="1">
              <a:spLocks noChangeArrowheads="1"/>
            </p:cNvSpPr>
            <p:nvPr/>
          </p:nvSpPr>
          <p:spPr bwMode="auto">
            <a:xfrm>
              <a:off x="80" y="480"/>
              <a:ext cx="1200" cy="432"/>
            </a:xfrm>
            <a:prstGeom prst="rect">
              <a:avLst/>
            </a:prstGeom>
            <a:noFill/>
            <a:ln w="9525">
              <a:noFill/>
              <a:miter lim="800000"/>
            </a:ln>
            <a:effectLst/>
          </p:spPr>
          <p:txBody>
            <a:bodyPr>
              <a:spAutoFit/>
            </a:bodyPr>
            <a:lstStyle/>
            <a:p>
              <a:pPr>
                <a:spcBef>
                  <a:spcPct val="50000"/>
                </a:spcBef>
              </a:pPr>
              <a:r>
                <a:rPr lang="zh-CN" altLang="en-US" sz="1200" b="1">
                  <a:solidFill>
                    <a:schemeClr val="bg1"/>
                  </a:solidFill>
                  <a:ea typeface="宋体" panose="02010600030101010101" pitchFamily="2" charset="-122"/>
                </a:rPr>
                <a:t>FITC</a:t>
              </a:r>
              <a:endParaRPr lang="zh-CN" altLang="en-US" sz="1200" b="1">
                <a:solidFill>
                  <a:schemeClr val="bg1"/>
                </a:solidFill>
                <a:ea typeface="宋体" panose="02010600030101010101" pitchFamily="2" charset="-122"/>
              </a:endParaRPr>
            </a:p>
          </p:txBody>
        </p:sp>
        <p:sp>
          <p:nvSpPr>
            <p:cNvPr id="21520" name="Text Box 16"/>
            <p:cNvSpPr txBox="1">
              <a:spLocks noChangeArrowheads="1"/>
            </p:cNvSpPr>
            <p:nvPr/>
          </p:nvSpPr>
          <p:spPr bwMode="auto">
            <a:xfrm>
              <a:off x="2840" y="2063"/>
              <a:ext cx="759" cy="576"/>
            </a:xfrm>
            <a:prstGeom prst="rect">
              <a:avLst/>
            </a:prstGeom>
            <a:noFill/>
            <a:ln w="9525">
              <a:noFill/>
              <a:miter lim="800000"/>
            </a:ln>
            <a:effectLst/>
          </p:spPr>
          <p:txBody>
            <a:bodyPr>
              <a:spAutoFit/>
            </a:bodyPr>
            <a:lstStyle/>
            <a:p>
              <a:r>
                <a:rPr lang="zh-CN" altLang="en-US" b="1">
                  <a:solidFill>
                    <a:schemeClr val="bg1"/>
                  </a:solidFill>
                  <a:ea typeface="宋体" panose="02010600030101010101" pitchFamily="2" charset="-122"/>
                </a:rPr>
                <a:t>C</a:t>
              </a:r>
              <a:endParaRPr lang="zh-CN" altLang="en-US" b="1">
                <a:solidFill>
                  <a:schemeClr val="bg1"/>
                </a:solidFill>
                <a:ea typeface="宋体" panose="02010600030101010101" pitchFamily="2" charset="-122"/>
              </a:endParaRPr>
            </a:p>
          </p:txBody>
        </p:sp>
      </p:grpSp>
      <p:grpSp>
        <p:nvGrpSpPr>
          <p:cNvPr id="5" name="Group 17"/>
          <p:cNvGrpSpPr/>
          <p:nvPr/>
        </p:nvGrpSpPr>
        <p:grpSpPr bwMode="auto">
          <a:xfrm>
            <a:off x="278780" y="2825712"/>
            <a:ext cx="2870717" cy="1676400"/>
            <a:chOff x="0" y="0"/>
            <a:chExt cx="3518" cy="2640"/>
          </a:xfrm>
        </p:grpSpPr>
        <p:pic>
          <p:nvPicPr>
            <p:cNvPr id="21522" name="Picture 18" descr="20110118-SA-QD655-Hep-2-yu-1"/>
            <p:cNvPicPr preferRelativeResize="0">
              <a:picLocks noChangeArrowheads="1"/>
            </p:cNvPicPr>
            <p:nvPr/>
          </p:nvPicPr>
          <p:blipFill>
            <a:blip r:embed="rId4" cstate="print"/>
            <a:srcRect/>
            <a:stretch>
              <a:fillRect/>
            </a:stretch>
          </p:blipFill>
          <p:spPr bwMode="auto">
            <a:xfrm>
              <a:off x="0" y="0"/>
              <a:ext cx="3480" cy="2641"/>
            </a:xfrm>
            <a:prstGeom prst="rect">
              <a:avLst/>
            </a:prstGeom>
            <a:noFill/>
            <a:ln w="9525">
              <a:noFill/>
              <a:miter lim="800000"/>
              <a:headEnd/>
              <a:tailEnd/>
            </a:ln>
            <a:effectLst/>
          </p:spPr>
        </p:pic>
        <p:sp>
          <p:nvSpPr>
            <p:cNvPr id="21523" name="Text Box 19"/>
            <p:cNvSpPr txBox="1">
              <a:spLocks noChangeArrowheads="1"/>
            </p:cNvSpPr>
            <p:nvPr/>
          </p:nvSpPr>
          <p:spPr bwMode="auto">
            <a:xfrm>
              <a:off x="0" y="120"/>
              <a:ext cx="2268" cy="432"/>
            </a:xfrm>
            <a:prstGeom prst="rect">
              <a:avLst/>
            </a:prstGeom>
            <a:noFill/>
            <a:ln w="9525">
              <a:noFill/>
              <a:miter lim="800000"/>
            </a:ln>
            <a:effectLst/>
          </p:spPr>
          <p:txBody>
            <a:bodyPr>
              <a:spAutoFit/>
            </a:bodyPr>
            <a:lstStyle/>
            <a:p>
              <a:pPr eaLnBrk="1" hangingPunct="1">
                <a:spcBef>
                  <a:spcPct val="50000"/>
                </a:spcBef>
              </a:pPr>
              <a:r>
                <a:rPr lang="en-US" sz="1200" b="1" dirty="0">
                  <a:solidFill>
                    <a:schemeClr val="bg1"/>
                  </a:solidFill>
                  <a:ea typeface="宋体" panose="02010600030101010101" pitchFamily="2" charset="-122"/>
                </a:rPr>
                <a:t>1:</a:t>
              </a:r>
              <a:r>
                <a:rPr lang="zh-CN" altLang="en-US" sz="1200" b="1" dirty="0">
                  <a:solidFill>
                    <a:schemeClr val="bg1"/>
                  </a:solidFill>
                  <a:ea typeface="宋体" panose="02010600030101010101" pitchFamily="2" charset="-122"/>
                </a:rPr>
                <a:t>3200-</a:t>
              </a:r>
              <a:r>
                <a:rPr lang="en-US" sz="1200" b="1" dirty="0">
                  <a:solidFill>
                    <a:schemeClr val="bg1"/>
                  </a:solidFill>
                  <a:ea typeface="宋体" panose="02010600030101010101" pitchFamily="2" charset="-122"/>
                </a:rPr>
                <a:t>640</a:t>
              </a:r>
              <a:r>
                <a:rPr lang="zh-CN" altLang="en-US" sz="1200" b="1" dirty="0">
                  <a:solidFill>
                    <a:schemeClr val="bg1"/>
                  </a:solidFill>
                  <a:ea typeface="宋体" panose="02010600030101010101" pitchFamily="2" charset="-122"/>
                </a:rPr>
                <a:t>0</a:t>
              </a:r>
              <a:endParaRPr lang="en-US" sz="1200" b="1" dirty="0">
                <a:solidFill>
                  <a:schemeClr val="bg1"/>
                </a:solidFill>
                <a:ea typeface="宋体" panose="02010600030101010101" pitchFamily="2" charset="-122"/>
              </a:endParaRPr>
            </a:p>
          </p:txBody>
        </p:sp>
        <p:sp>
          <p:nvSpPr>
            <p:cNvPr id="21524" name="Text Box 20"/>
            <p:cNvSpPr txBox="1">
              <a:spLocks noChangeArrowheads="1"/>
            </p:cNvSpPr>
            <p:nvPr/>
          </p:nvSpPr>
          <p:spPr bwMode="auto">
            <a:xfrm>
              <a:off x="1" y="480"/>
              <a:ext cx="1681" cy="432"/>
            </a:xfrm>
            <a:prstGeom prst="rect">
              <a:avLst/>
            </a:prstGeom>
            <a:noFill/>
            <a:ln w="9525">
              <a:noFill/>
              <a:miter lim="800000"/>
            </a:ln>
            <a:effectLst/>
          </p:spPr>
          <p:txBody>
            <a:bodyPr>
              <a:spAutoFit/>
            </a:bodyPr>
            <a:lstStyle/>
            <a:p>
              <a:pPr>
                <a:spcBef>
                  <a:spcPct val="50000"/>
                </a:spcBef>
              </a:pPr>
              <a:r>
                <a:rPr lang="en-US" sz="1200" b="1" dirty="0">
                  <a:solidFill>
                    <a:schemeClr val="bg1"/>
                  </a:solidFill>
                  <a:ea typeface="宋体" panose="02010600030101010101" pitchFamily="2" charset="-122"/>
                </a:rPr>
                <a:t>QD</a:t>
              </a:r>
              <a:r>
                <a:rPr lang="zh-CN" altLang="en-US" sz="1200" b="1" dirty="0">
                  <a:solidFill>
                    <a:schemeClr val="bg1"/>
                  </a:solidFill>
                  <a:ea typeface="宋体" panose="02010600030101010101" pitchFamily="2" charset="-122"/>
                </a:rPr>
                <a:t>655-SA</a:t>
              </a:r>
              <a:endParaRPr lang="en-US" sz="1200" b="1" dirty="0">
                <a:solidFill>
                  <a:schemeClr val="bg1"/>
                </a:solidFill>
                <a:ea typeface="宋体" panose="02010600030101010101" pitchFamily="2" charset="-122"/>
              </a:endParaRPr>
            </a:p>
          </p:txBody>
        </p:sp>
        <p:sp>
          <p:nvSpPr>
            <p:cNvPr id="21525" name="Text Box 21"/>
            <p:cNvSpPr txBox="1">
              <a:spLocks noChangeArrowheads="1"/>
            </p:cNvSpPr>
            <p:nvPr/>
          </p:nvSpPr>
          <p:spPr bwMode="auto">
            <a:xfrm>
              <a:off x="2760" y="1920"/>
              <a:ext cx="759" cy="576"/>
            </a:xfrm>
            <a:prstGeom prst="rect">
              <a:avLst/>
            </a:prstGeom>
            <a:noFill/>
            <a:ln w="9525">
              <a:noFill/>
              <a:miter lim="800000"/>
            </a:ln>
            <a:effectLst/>
          </p:spPr>
          <p:txBody>
            <a:bodyPr>
              <a:spAutoFit/>
            </a:bodyPr>
            <a:lstStyle/>
            <a:p>
              <a:r>
                <a:rPr lang="zh-CN" altLang="en-US" b="1">
                  <a:solidFill>
                    <a:schemeClr val="bg1"/>
                  </a:solidFill>
                  <a:ea typeface="宋体" panose="02010600030101010101" pitchFamily="2" charset="-122"/>
                </a:rPr>
                <a:t>C</a:t>
              </a:r>
              <a:endParaRPr lang="zh-CN" altLang="en-US" b="1">
                <a:solidFill>
                  <a:schemeClr val="bg1"/>
                </a:solidFill>
                <a:ea typeface="宋体" panose="02010600030101010101" pitchFamily="2" charset="-122"/>
              </a:endParaRPr>
            </a:p>
          </p:txBody>
        </p:sp>
      </p:grpSp>
      <p:grpSp>
        <p:nvGrpSpPr>
          <p:cNvPr id="6" name="Group 22"/>
          <p:cNvGrpSpPr/>
          <p:nvPr/>
        </p:nvGrpSpPr>
        <p:grpSpPr bwMode="auto">
          <a:xfrm>
            <a:off x="3199057" y="2824125"/>
            <a:ext cx="2870717" cy="1679575"/>
            <a:chOff x="0" y="0"/>
            <a:chExt cx="3519" cy="2644"/>
          </a:xfrm>
        </p:grpSpPr>
        <p:pic>
          <p:nvPicPr>
            <p:cNvPr id="21527" name="Picture 23" descr="20110118-SA-QD605-Hep-2-yu-1"/>
            <p:cNvPicPr preferRelativeResize="0">
              <a:picLocks noChangeArrowheads="1"/>
            </p:cNvPicPr>
            <p:nvPr/>
          </p:nvPicPr>
          <p:blipFill>
            <a:blip r:embed="rId5" cstate="print"/>
            <a:srcRect/>
            <a:stretch>
              <a:fillRect/>
            </a:stretch>
          </p:blipFill>
          <p:spPr bwMode="auto">
            <a:xfrm>
              <a:off x="39" y="0"/>
              <a:ext cx="3480" cy="2644"/>
            </a:xfrm>
            <a:prstGeom prst="rect">
              <a:avLst/>
            </a:prstGeom>
            <a:noFill/>
            <a:ln w="9525">
              <a:noFill/>
              <a:miter lim="800000"/>
              <a:headEnd/>
              <a:tailEnd/>
            </a:ln>
            <a:effectLst/>
          </p:spPr>
        </p:pic>
        <p:sp>
          <p:nvSpPr>
            <p:cNvPr id="21528" name="Text Box 24"/>
            <p:cNvSpPr txBox="1">
              <a:spLocks noChangeArrowheads="1"/>
            </p:cNvSpPr>
            <p:nvPr/>
          </p:nvSpPr>
          <p:spPr bwMode="auto">
            <a:xfrm>
              <a:off x="0" y="144"/>
              <a:ext cx="2268" cy="432"/>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a:t>
              </a:r>
              <a:r>
                <a:rPr lang="zh-CN" altLang="en-US" sz="1200" b="1">
                  <a:solidFill>
                    <a:schemeClr val="bg1"/>
                  </a:solidFill>
                  <a:ea typeface="宋体" panose="02010600030101010101" pitchFamily="2" charset="-122"/>
                </a:rPr>
                <a:t>3200-</a:t>
              </a:r>
              <a:r>
                <a:rPr lang="en-US" sz="1200" b="1">
                  <a:solidFill>
                    <a:schemeClr val="bg1"/>
                  </a:solidFill>
                  <a:ea typeface="宋体" panose="02010600030101010101" pitchFamily="2" charset="-122"/>
                </a:rPr>
                <a:t>640</a:t>
              </a:r>
              <a:r>
                <a:rPr lang="zh-CN" altLang="en-US" sz="1200" b="1">
                  <a:solidFill>
                    <a:schemeClr val="bg1"/>
                  </a:solidFill>
                  <a:ea typeface="宋体" panose="02010600030101010101" pitchFamily="2" charset="-122"/>
                </a:rPr>
                <a:t>0</a:t>
              </a:r>
              <a:endParaRPr lang="en-US" sz="1200" b="1">
                <a:solidFill>
                  <a:schemeClr val="bg1"/>
                </a:solidFill>
                <a:ea typeface="宋体" panose="02010600030101010101" pitchFamily="2" charset="-122"/>
              </a:endParaRPr>
            </a:p>
          </p:txBody>
        </p:sp>
        <p:sp>
          <p:nvSpPr>
            <p:cNvPr id="21529" name="Text Box 25"/>
            <p:cNvSpPr txBox="1">
              <a:spLocks noChangeArrowheads="1"/>
            </p:cNvSpPr>
            <p:nvPr/>
          </p:nvSpPr>
          <p:spPr bwMode="auto">
            <a:xfrm>
              <a:off x="0" y="504"/>
              <a:ext cx="1480" cy="432"/>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QD6</a:t>
              </a:r>
              <a:r>
                <a:rPr lang="zh-CN" altLang="en-US" sz="1200" b="1">
                  <a:solidFill>
                    <a:schemeClr val="bg1"/>
                  </a:solidFill>
                  <a:ea typeface="宋体" panose="02010600030101010101" pitchFamily="2" charset="-122"/>
                </a:rPr>
                <a:t>0</a:t>
              </a:r>
              <a:r>
                <a:rPr lang="en-US" sz="1200" b="1">
                  <a:solidFill>
                    <a:schemeClr val="bg1"/>
                  </a:solidFill>
                  <a:ea typeface="宋体" panose="02010600030101010101" pitchFamily="2" charset="-122"/>
                </a:rPr>
                <a:t>5</a:t>
              </a:r>
              <a:r>
                <a:rPr lang="zh-CN" altLang="en-US" sz="1200" b="1">
                  <a:solidFill>
                    <a:schemeClr val="bg1"/>
                  </a:solidFill>
                  <a:ea typeface="宋体" panose="02010600030101010101" pitchFamily="2" charset="-122"/>
                </a:rPr>
                <a:t>-SA</a:t>
              </a:r>
              <a:endParaRPr lang="en-US" sz="1200" b="1">
                <a:solidFill>
                  <a:schemeClr val="bg1"/>
                </a:solidFill>
                <a:ea typeface="宋体" panose="02010600030101010101" pitchFamily="2" charset="-122"/>
              </a:endParaRPr>
            </a:p>
          </p:txBody>
        </p:sp>
        <p:sp>
          <p:nvSpPr>
            <p:cNvPr id="21530" name="Text Box 26"/>
            <p:cNvSpPr txBox="1">
              <a:spLocks noChangeArrowheads="1"/>
            </p:cNvSpPr>
            <p:nvPr/>
          </p:nvSpPr>
          <p:spPr bwMode="auto">
            <a:xfrm>
              <a:off x="2760" y="1944"/>
              <a:ext cx="759" cy="576"/>
            </a:xfrm>
            <a:prstGeom prst="rect">
              <a:avLst/>
            </a:prstGeom>
            <a:noFill/>
            <a:ln w="9525">
              <a:noFill/>
              <a:miter lim="800000"/>
            </a:ln>
            <a:effectLst/>
          </p:spPr>
          <p:txBody>
            <a:bodyPr>
              <a:spAutoFit/>
            </a:bodyPr>
            <a:lstStyle/>
            <a:p>
              <a:r>
                <a:rPr lang="zh-CN" altLang="en-US" b="1">
                  <a:solidFill>
                    <a:schemeClr val="bg1"/>
                  </a:solidFill>
                  <a:ea typeface="宋体" panose="02010600030101010101" pitchFamily="2" charset="-122"/>
                </a:rPr>
                <a:t>C</a:t>
              </a:r>
              <a:endParaRPr lang="zh-CN" altLang="en-US">
                <a:ea typeface="宋体" panose="02010600030101010101" pitchFamily="2" charset="-122"/>
              </a:endParaRPr>
            </a:p>
          </p:txBody>
        </p:sp>
      </p:grpSp>
      <p:grpSp>
        <p:nvGrpSpPr>
          <p:cNvPr id="7" name="Group 27"/>
          <p:cNvGrpSpPr/>
          <p:nvPr/>
        </p:nvGrpSpPr>
        <p:grpSpPr bwMode="auto">
          <a:xfrm>
            <a:off x="6185738" y="2814561"/>
            <a:ext cx="2935960" cy="1676400"/>
            <a:chOff x="0" y="0"/>
            <a:chExt cx="3599" cy="2640"/>
          </a:xfrm>
        </p:grpSpPr>
        <p:pic>
          <p:nvPicPr>
            <p:cNvPr id="21532" name="Picture 28" descr="20110118-SA-QD565-Hep-2-yu-1"/>
            <p:cNvPicPr preferRelativeResize="0">
              <a:picLocks noChangeArrowheads="1"/>
            </p:cNvPicPr>
            <p:nvPr/>
          </p:nvPicPr>
          <p:blipFill>
            <a:blip r:embed="rId6" cstate="print"/>
            <a:srcRect/>
            <a:stretch>
              <a:fillRect/>
            </a:stretch>
          </p:blipFill>
          <p:spPr bwMode="auto">
            <a:xfrm>
              <a:off x="0" y="0"/>
              <a:ext cx="3480" cy="2641"/>
            </a:xfrm>
            <a:prstGeom prst="rect">
              <a:avLst/>
            </a:prstGeom>
            <a:noFill/>
            <a:ln w="9525">
              <a:noFill/>
              <a:miter lim="800000"/>
              <a:headEnd/>
              <a:tailEnd/>
            </a:ln>
            <a:effectLst/>
          </p:spPr>
        </p:pic>
        <p:sp>
          <p:nvSpPr>
            <p:cNvPr id="21533" name="Text Box 29"/>
            <p:cNvSpPr txBox="1">
              <a:spLocks noChangeArrowheads="1"/>
            </p:cNvSpPr>
            <p:nvPr/>
          </p:nvSpPr>
          <p:spPr bwMode="auto">
            <a:xfrm>
              <a:off x="81" y="121"/>
              <a:ext cx="2268" cy="432"/>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a:t>
              </a:r>
              <a:r>
                <a:rPr lang="zh-CN" altLang="en-US" sz="1200" b="1">
                  <a:solidFill>
                    <a:schemeClr val="bg1"/>
                  </a:solidFill>
                  <a:ea typeface="宋体" panose="02010600030101010101" pitchFamily="2" charset="-122"/>
                </a:rPr>
                <a:t>3200-</a:t>
              </a:r>
              <a:r>
                <a:rPr lang="en-US" sz="1200" b="1">
                  <a:solidFill>
                    <a:schemeClr val="bg1"/>
                  </a:solidFill>
                  <a:ea typeface="宋体" panose="02010600030101010101" pitchFamily="2" charset="-122"/>
                </a:rPr>
                <a:t>640</a:t>
              </a:r>
              <a:r>
                <a:rPr lang="zh-CN" altLang="en-US" sz="1200" b="1">
                  <a:solidFill>
                    <a:schemeClr val="bg1"/>
                  </a:solidFill>
                  <a:ea typeface="宋体" panose="02010600030101010101" pitchFamily="2" charset="-122"/>
                </a:rPr>
                <a:t>0</a:t>
              </a:r>
              <a:endParaRPr lang="en-US" sz="1200" b="1">
                <a:solidFill>
                  <a:schemeClr val="bg1"/>
                </a:solidFill>
                <a:ea typeface="宋体" panose="02010600030101010101" pitchFamily="2" charset="-122"/>
              </a:endParaRPr>
            </a:p>
          </p:txBody>
        </p:sp>
        <p:sp>
          <p:nvSpPr>
            <p:cNvPr id="21534" name="Text Box 30"/>
            <p:cNvSpPr txBox="1">
              <a:spLocks noChangeArrowheads="1"/>
            </p:cNvSpPr>
            <p:nvPr/>
          </p:nvSpPr>
          <p:spPr bwMode="auto">
            <a:xfrm>
              <a:off x="81" y="481"/>
              <a:ext cx="1600" cy="432"/>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a:t>
              </a:r>
              <a:r>
                <a:rPr lang="zh-CN" altLang="en-US" sz="1200" b="1">
                  <a:solidFill>
                    <a:schemeClr val="bg1"/>
                  </a:solidFill>
                  <a:ea typeface="宋体" panose="02010600030101010101" pitchFamily="2" charset="-122"/>
                </a:rPr>
                <a:t>56</a:t>
              </a:r>
              <a:r>
                <a:rPr lang="en-US" sz="1200" b="1">
                  <a:solidFill>
                    <a:schemeClr val="bg1"/>
                  </a:solidFill>
                  <a:ea typeface="宋体" panose="02010600030101010101" pitchFamily="2" charset="-122"/>
                </a:rPr>
                <a:t>5</a:t>
              </a:r>
              <a:r>
                <a:rPr lang="zh-CN" altLang="en-US" sz="1200" b="1">
                  <a:solidFill>
                    <a:schemeClr val="bg1"/>
                  </a:solidFill>
                  <a:ea typeface="宋体" panose="02010600030101010101" pitchFamily="2" charset="-122"/>
                </a:rPr>
                <a:t>-SA</a:t>
              </a:r>
              <a:endParaRPr lang="en-US" sz="1200" b="1">
                <a:solidFill>
                  <a:schemeClr val="bg1"/>
                </a:solidFill>
                <a:ea typeface="宋体" panose="02010600030101010101" pitchFamily="2" charset="-122"/>
              </a:endParaRPr>
            </a:p>
          </p:txBody>
        </p:sp>
        <p:sp>
          <p:nvSpPr>
            <p:cNvPr id="21535" name="Text Box 31"/>
            <p:cNvSpPr txBox="1">
              <a:spLocks noChangeArrowheads="1"/>
            </p:cNvSpPr>
            <p:nvPr/>
          </p:nvSpPr>
          <p:spPr bwMode="auto">
            <a:xfrm>
              <a:off x="2841" y="1921"/>
              <a:ext cx="759" cy="576"/>
            </a:xfrm>
            <a:prstGeom prst="rect">
              <a:avLst/>
            </a:prstGeom>
            <a:noFill/>
            <a:ln w="9525">
              <a:noFill/>
              <a:miter lim="800000"/>
            </a:ln>
            <a:effectLst/>
          </p:spPr>
          <p:txBody>
            <a:bodyPr>
              <a:spAutoFit/>
            </a:bodyPr>
            <a:lstStyle/>
            <a:p>
              <a:r>
                <a:rPr lang="zh-CN" altLang="en-US" b="1">
                  <a:solidFill>
                    <a:schemeClr val="bg1"/>
                  </a:solidFill>
                  <a:ea typeface="宋体" panose="02010600030101010101" pitchFamily="2" charset="-122"/>
                </a:rPr>
                <a:t>C</a:t>
              </a:r>
              <a:endParaRPr lang="zh-CN" altLang="en-US" b="1">
                <a:ea typeface="宋体" panose="02010600030101010101" pitchFamily="2" charset="-122"/>
              </a:endParaRPr>
            </a:p>
          </p:txBody>
        </p:sp>
      </p:grpSp>
      <p:grpSp>
        <p:nvGrpSpPr>
          <p:cNvPr id="8" name="Group 32"/>
          <p:cNvGrpSpPr/>
          <p:nvPr/>
        </p:nvGrpSpPr>
        <p:grpSpPr bwMode="auto">
          <a:xfrm>
            <a:off x="9118226" y="2814561"/>
            <a:ext cx="2937998" cy="1676400"/>
            <a:chOff x="0" y="0"/>
            <a:chExt cx="3601" cy="2640"/>
          </a:xfrm>
        </p:grpSpPr>
        <p:pic>
          <p:nvPicPr>
            <p:cNvPr id="21537" name="Picture 33" descr="20110118-SA-QD525-Hep-2-yu-1-1"/>
            <p:cNvPicPr preferRelativeResize="0">
              <a:picLocks noChangeArrowheads="1"/>
            </p:cNvPicPr>
            <p:nvPr/>
          </p:nvPicPr>
          <p:blipFill>
            <a:blip r:embed="rId7" cstate="print"/>
            <a:srcRect/>
            <a:stretch>
              <a:fillRect/>
            </a:stretch>
          </p:blipFill>
          <p:spPr bwMode="auto">
            <a:xfrm>
              <a:off x="0" y="0"/>
              <a:ext cx="3480" cy="2641"/>
            </a:xfrm>
            <a:prstGeom prst="rect">
              <a:avLst/>
            </a:prstGeom>
            <a:noFill/>
            <a:ln w="9525">
              <a:noFill/>
              <a:miter lim="800000"/>
              <a:headEnd/>
              <a:tailEnd/>
            </a:ln>
            <a:effectLst/>
          </p:spPr>
        </p:pic>
        <p:sp>
          <p:nvSpPr>
            <p:cNvPr id="21538" name="Text Box 34"/>
            <p:cNvSpPr txBox="1">
              <a:spLocks noChangeArrowheads="1"/>
            </p:cNvSpPr>
            <p:nvPr/>
          </p:nvSpPr>
          <p:spPr bwMode="auto">
            <a:xfrm>
              <a:off x="81" y="144"/>
              <a:ext cx="2268" cy="432"/>
            </a:xfrm>
            <a:prstGeom prst="rect">
              <a:avLst/>
            </a:prstGeom>
            <a:noFill/>
            <a:ln w="9525">
              <a:noFill/>
              <a:miter lim="800000"/>
            </a:ln>
            <a:effectLst/>
          </p:spPr>
          <p:txBody>
            <a:bodyPr>
              <a:spAutoFit/>
            </a:bodyPr>
            <a:lstStyle/>
            <a:p>
              <a:pPr eaLnBrk="1" hangingPunct="1">
                <a:spcBef>
                  <a:spcPct val="50000"/>
                </a:spcBef>
              </a:pPr>
              <a:r>
                <a:rPr lang="en-US" sz="1200" b="1">
                  <a:solidFill>
                    <a:schemeClr val="bg1"/>
                  </a:solidFill>
                  <a:ea typeface="宋体" panose="02010600030101010101" pitchFamily="2" charset="-122"/>
                </a:rPr>
                <a:t>1:</a:t>
              </a:r>
              <a:r>
                <a:rPr lang="zh-CN" altLang="en-US" sz="1200" b="1">
                  <a:solidFill>
                    <a:schemeClr val="bg1"/>
                  </a:solidFill>
                  <a:ea typeface="宋体" panose="02010600030101010101" pitchFamily="2" charset="-122"/>
                </a:rPr>
                <a:t>100-320</a:t>
              </a:r>
              <a:endParaRPr lang="en-US" sz="1200" b="1">
                <a:solidFill>
                  <a:schemeClr val="bg1"/>
                </a:solidFill>
                <a:ea typeface="宋体" panose="02010600030101010101" pitchFamily="2" charset="-122"/>
              </a:endParaRPr>
            </a:p>
          </p:txBody>
        </p:sp>
        <p:sp>
          <p:nvSpPr>
            <p:cNvPr id="21539" name="Text Box 35"/>
            <p:cNvSpPr txBox="1">
              <a:spLocks noChangeArrowheads="1"/>
            </p:cNvSpPr>
            <p:nvPr/>
          </p:nvSpPr>
          <p:spPr bwMode="auto">
            <a:xfrm>
              <a:off x="81" y="504"/>
              <a:ext cx="1600" cy="432"/>
            </a:xfrm>
            <a:prstGeom prst="rect">
              <a:avLst/>
            </a:prstGeom>
            <a:noFill/>
            <a:ln w="9525">
              <a:noFill/>
              <a:miter lim="800000"/>
            </a:ln>
            <a:effectLst/>
          </p:spPr>
          <p:txBody>
            <a:bodyPr>
              <a:spAutoFit/>
            </a:bodyPr>
            <a:lstStyle/>
            <a:p>
              <a:pPr>
                <a:spcBef>
                  <a:spcPct val="50000"/>
                </a:spcBef>
              </a:pPr>
              <a:r>
                <a:rPr lang="en-US" sz="1200" b="1">
                  <a:solidFill>
                    <a:schemeClr val="bg1"/>
                  </a:solidFill>
                  <a:ea typeface="宋体" panose="02010600030101010101" pitchFamily="2" charset="-122"/>
                </a:rPr>
                <a:t>QD</a:t>
              </a:r>
              <a:r>
                <a:rPr lang="zh-CN" altLang="en-US" sz="1200" b="1">
                  <a:solidFill>
                    <a:schemeClr val="bg1"/>
                  </a:solidFill>
                  <a:ea typeface="宋体" panose="02010600030101010101" pitchFamily="2" charset="-122"/>
                </a:rPr>
                <a:t>52</a:t>
              </a:r>
              <a:r>
                <a:rPr lang="en-US" sz="1200" b="1">
                  <a:solidFill>
                    <a:schemeClr val="bg1"/>
                  </a:solidFill>
                  <a:ea typeface="宋体" panose="02010600030101010101" pitchFamily="2" charset="-122"/>
                </a:rPr>
                <a:t>5</a:t>
              </a:r>
              <a:r>
                <a:rPr lang="zh-CN" altLang="en-US" sz="1200" b="1">
                  <a:solidFill>
                    <a:schemeClr val="bg1"/>
                  </a:solidFill>
                  <a:ea typeface="宋体" panose="02010600030101010101" pitchFamily="2" charset="-122"/>
                </a:rPr>
                <a:t>-SA</a:t>
              </a:r>
              <a:endParaRPr lang="en-US" sz="1200" b="1">
                <a:solidFill>
                  <a:schemeClr val="bg1"/>
                </a:solidFill>
                <a:ea typeface="宋体" panose="02010600030101010101" pitchFamily="2" charset="-122"/>
              </a:endParaRPr>
            </a:p>
          </p:txBody>
        </p:sp>
        <p:sp>
          <p:nvSpPr>
            <p:cNvPr id="21540" name="Text Box 36"/>
            <p:cNvSpPr txBox="1">
              <a:spLocks noChangeArrowheads="1"/>
            </p:cNvSpPr>
            <p:nvPr/>
          </p:nvSpPr>
          <p:spPr bwMode="auto">
            <a:xfrm>
              <a:off x="2841" y="1944"/>
              <a:ext cx="760" cy="576"/>
            </a:xfrm>
            <a:prstGeom prst="rect">
              <a:avLst/>
            </a:prstGeom>
            <a:noFill/>
            <a:ln w="9525">
              <a:noFill/>
              <a:miter lim="800000"/>
            </a:ln>
            <a:effectLst/>
          </p:spPr>
          <p:txBody>
            <a:bodyPr>
              <a:spAutoFit/>
            </a:bodyPr>
            <a:lstStyle/>
            <a:p>
              <a:r>
                <a:rPr lang="zh-CN" altLang="en-US" b="1">
                  <a:solidFill>
                    <a:schemeClr val="bg1"/>
                  </a:solidFill>
                  <a:ea typeface="宋体" panose="02010600030101010101" pitchFamily="2" charset="-122"/>
                </a:rPr>
                <a:t>C</a:t>
              </a:r>
              <a:endParaRPr lang="zh-CN" altLang="en-US" b="1">
                <a:ea typeface="宋体" panose="02010600030101010101" pitchFamily="2" charset="-122"/>
              </a:endParaRPr>
            </a:p>
          </p:txBody>
        </p:sp>
      </p:grpSp>
      <p:sp>
        <p:nvSpPr>
          <p:cNvPr id="21541" name="Line 37"/>
          <p:cNvSpPr>
            <a:spLocks noChangeShapeType="1"/>
          </p:cNvSpPr>
          <p:nvPr/>
        </p:nvSpPr>
        <p:spPr bwMode="auto">
          <a:xfrm>
            <a:off x="1583267" y="2043114"/>
            <a:ext cx="0" cy="649287"/>
          </a:xfrm>
          <a:prstGeom prst="line">
            <a:avLst/>
          </a:prstGeom>
          <a:noFill/>
          <a:ln w="38100" cap="flat" cmpd="sng">
            <a:solidFill>
              <a:schemeClr val="tx1"/>
            </a:solidFill>
            <a:round/>
            <a:tailEnd type="triangle" w="med" len="med"/>
          </a:ln>
          <a:effectLst/>
        </p:spPr>
        <p:txBody>
          <a:bodyPr/>
          <a:lstStyle/>
          <a:p>
            <a:endParaRPr lang="zh-CN" altLang="en-US"/>
          </a:p>
        </p:txBody>
      </p:sp>
      <p:sp>
        <p:nvSpPr>
          <p:cNvPr id="21542" name="Line 38"/>
          <p:cNvSpPr>
            <a:spLocks noChangeShapeType="1"/>
          </p:cNvSpPr>
          <p:nvPr/>
        </p:nvSpPr>
        <p:spPr bwMode="auto">
          <a:xfrm>
            <a:off x="4559300" y="2043114"/>
            <a:ext cx="0" cy="649287"/>
          </a:xfrm>
          <a:prstGeom prst="line">
            <a:avLst/>
          </a:prstGeom>
          <a:noFill/>
          <a:ln w="38100" cap="flat" cmpd="sng">
            <a:solidFill>
              <a:schemeClr val="tx1"/>
            </a:solidFill>
            <a:round/>
            <a:tailEnd type="triangle" w="med" len="med"/>
          </a:ln>
          <a:effectLst/>
        </p:spPr>
        <p:txBody>
          <a:bodyPr/>
          <a:lstStyle/>
          <a:p>
            <a:endParaRPr lang="zh-CN" altLang="en-US"/>
          </a:p>
        </p:txBody>
      </p:sp>
      <p:sp>
        <p:nvSpPr>
          <p:cNvPr id="21543" name="Line 39"/>
          <p:cNvSpPr>
            <a:spLocks noChangeShapeType="1"/>
          </p:cNvSpPr>
          <p:nvPr/>
        </p:nvSpPr>
        <p:spPr bwMode="auto">
          <a:xfrm flipH="1">
            <a:off x="3335764" y="1108075"/>
            <a:ext cx="770467" cy="0"/>
          </a:xfrm>
          <a:prstGeom prst="line">
            <a:avLst/>
          </a:prstGeom>
          <a:noFill/>
          <a:ln w="38100" cap="flat" cmpd="sng">
            <a:solidFill>
              <a:schemeClr val="tx1"/>
            </a:solidFill>
            <a:round/>
            <a:tailEnd type="triangle" w="med" len="med"/>
          </a:ln>
          <a:effectLst/>
        </p:spPr>
        <p:txBody>
          <a:bodyPr/>
          <a:lstStyle/>
          <a:p>
            <a:endParaRPr lang="zh-CN" altLang="en-US"/>
          </a:p>
        </p:txBody>
      </p:sp>
      <p:sp>
        <p:nvSpPr>
          <p:cNvPr id="21544" name="Line 40"/>
          <p:cNvSpPr>
            <a:spLocks noChangeShapeType="1"/>
          </p:cNvSpPr>
          <p:nvPr/>
        </p:nvSpPr>
        <p:spPr bwMode="auto">
          <a:xfrm flipH="1">
            <a:off x="7177514" y="1108075"/>
            <a:ext cx="768349" cy="0"/>
          </a:xfrm>
          <a:prstGeom prst="line">
            <a:avLst/>
          </a:prstGeom>
          <a:noFill/>
          <a:ln w="38100" cap="flat" cmpd="sng">
            <a:solidFill>
              <a:schemeClr val="tx1"/>
            </a:solidFill>
            <a:round/>
            <a:tailEnd type="triangle" w="med" len="med"/>
          </a:ln>
          <a:effectLst/>
        </p:spPr>
        <p:txBody>
          <a:bodyPr/>
          <a:lstStyle/>
          <a:p>
            <a:endParaRPr lang="zh-CN" altLang="en-US"/>
          </a:p>
        </p:txBody>
      </p:sp>
      <p:sp>
        <p:nvSpPr>
          <p:cNvPr id="21545" name="Rectangle 41"/>
          <p:cNvSpPr>
            <a:spLocks noChangeArrowheads="1"/>
          </p:cNvSpPr>
          <p:nvPr/>
        </p:nvSpPr>
        <p:spPr bwMode="auto">
          <a:xfrm>
            <a:off x="4470400" y="4699000"/>
            <a:ext cx="7721600" cy="304800"/>
          </a:xfrm>
          <a:prstGeom prst="rect">
            <a:avLst/>
          </a:prstGeom>
          <a:noFill/>
          <a:ln w="9525">
            <a:noFill/>
            <a:miter lim="800000"/>
          </a:ln>
          <a:effectLst/>
        </p:spPr>
        <p:txBody>
          <a:bodyPr/>
          <a:lstStyle/>
          <a:p>
            <a:pPr marL="342900" indent="-342900" algn="ctr" eaLnBrk="1" hangingPunct="1">
              <a:spcBef>
                <a:spcPct val="20000"/>
              </a:spcBef>
              <a:buFontTx/>
              <a:buNone/>
            </a:pPr>
            <a:r>
              <a:rPr lang="zh-CN" altLang="en-US" sz="1400" b="1" dirty="0">
                <a:solidFill>
                  <a:srgbClr val="0000CC"/>
                </a:solidFill>
                <a:latin typeface="楷体" panose="02010609060101010101" pitchFamily="49" charset="-122"/>
                <a:ea typeface="楷体" panose="02010609060101010101" pitchFamily="49" charset="-122"/>
                <a:sym typeface="Arial" panose="020B0604020202020204" pitchFamily="34" charset="0"/>
              </a:rPr>
              <a:t>IIFA三步法：血清温育+ 生物素化二抗温育+ QDs-SA温育；</a:t>
            </a:r>
            <a:endParaRPr lang="zh-CN" altLang="en-US" sz="1400" b="1" dirty="0">
              <a:solidFill>
                <a:srgbClr val="0000CC"/>
              </a:solidFill>
              <a:latin typeface="楷体" panose="02010609060101010101" pitchFamily="49" charset="-122"/>
              <a:ea typeface="楷体" panose="02010609060101010101" pitchFamily="49" charset="-122"/>
              <a:sym typeface="Arial" panose="020B0604020202020204" pitchFamily="34" charset="0"/>
            </a:endParaRPr>
          </a:p>
        </p:txBody>
      </p:sp>
      <p:sp>
        <p:nvSpPr>
          <p:cNvPr id="21546" name="Rectangle 42"/>
          <p:cNvSpPr>
            <a:spLocks noChangeArrowheads="1"/>
          </p:cNvSpPr>
          <p:nvPr/>
        </p:nvSpPr>
        <p:spPr bwMode="auto">
          <a:xfrm>
            <a:off x="4876800" y="2260600"/>
            <a:ext cx="7315200" cy="304800"/>
          </a:xfrm>
          <a:prstGeom prst="rect">
            <a:avLst/>
          </a:prstGeom>
          <a:noFill/>
          <a:ln w="9525">
            <a:noFill/>
            <a:miter lim="800000"/>
          </a:ln>
          <a:effectLst/>
        </p:spPr>
        <p:txBody>
          <a:bodyPr/>
          <a:lstStyle/>
          <a:p>
            <a:pPr marL="342900" indent="-342900" algn="ctr" eaLnBrk="1" hangingPunct="1">
              <a:spcBef>
                <a:spcPct val="20000"/>
              </a:spcBef>
              <a:buFontTx/>
              <a:buNone/>
            </a:pPr>
            <a:r>
              <a:rPr lang="zh-CN" altLang="en-US" sz="1400" b="1" dirty="0">
                <a:solidFill>
                  <a:srgbClr val="0000CC"/>
                </a:solidFill>
                <a:latin typeface="楷体" panose="02010609060101010101" pitchFamily="49" charset="-122"/>
                <a:ea typeface="楷体" panose="02010609060101010101" pitchFamily="49" charset="-122"/>
                <a:sym typeface="Arial" panose="020B0604020202020204" pitchFamily="34" charset="0"/>
              </a:rPr>
              <a:t>IIFA两步法：血清温育+ FITC或QDs标记二抗温育；</a:t>
            </a:r>
            <a:endParaRPr lang="zh-CN" altLang="en-US" sz="1400" b="1" dirty="0">
              <a:solidFill>
                <a:srgbClr val="0000CC"/>
              </a:solidFill>
              <a:latin typeface="楷体" panose="02010609060101010101" pitchFamily="49" charset="-122"/>
              <a:ea typeface="楷体" panose="02010609060101010101" pitchFamily="49" charset="-122"/>
              <a:sym typeface="Arial" panose="020B0604020202020204" pitchFamily="34" charset="0"/>
            </a:endParaRPr>
          </a:p>
        </p:txBody>
      </p:sp>
      <p:sp>
        <p:nvSpPr>
          <p:cNvPr id="21547" name="Text Box 43"/>
          <p:cNvSpPr txBox="1">
            <a:spLocks noChangeArrowheads="1"/>
          </p:cNvSpPr>
          <p:nvPr/>
        </p:nvSpPr>
        <p:spPr bwMode="auto">
          <a:xfrm>
            <a:off x="508000" y="2260600"/>
            <a:ext cx="1016000" cy="274638"/>
          </a:xfrm>
          <a:prstGeom prst="rect">
            <a:avLst/>
          </a:prstGeom>
          <a:noFill/>
          <a:ln w="9525">
            <a:noFill/>
            <a:miter lim="800000"/>
          </a:ln>
          <a:effectLst/>
        </p:spPr>
        <p:txBody>
          <a:bodyPr>
            <a:spAutoFit/>
          </a:bodyPr>
          <a:lstStyle/>
          <a:p>
            <a:pPr algn="ctr">
              <a:spcBef>
                <a:spcPct val="50000"/>
              </a:spcBef>
            </a:pPr>
            <a:r>
              <a:rPr lang="en-US" sz="1200" b="1" dirty="0">
                <a:ea typeface="宋体" panose="02010600030101010101" pitchFamily="2" charset="-122"/>
              </a:rPr>
              <a:t>QD655</a:t>
            </a:r>
            <a:endParaRPr lang="en-US" sz="1200" b="1" dirty="0">
              <a:ea typeface="宋体" panose="02010600030101010101" pitchFamily="2" charset="-122"/>
            </a:endParaRPr>
          </a:p>
        </p:txBody>
      </p:sp>
      <p:sp>
        <p:nvSpPr>
          <p:cNvPr id="21548" name="Text Box 44"/>
          <p:cNvSpPr txBox="1">
            <a:spLocks noChangeArrowheads="1"/>
          </p:cNvSpPr>
          <p:nvPr/>
        </p:nvSpPr>
        <p:spPr bwMode="auto">
          <a:xfrm>
            <a:off x="3556000" y="2260600"/>
            <a:ext cx="1016000" cy="274638"/>
          </a:xfrm>
          <a:prstGeom prst="rect">
            <a:avLst/>
          </a:prstGeom>
          <a:noFill/>
          <a:ln w="9525">
            <a:noFill/>
            <a:miter lim="800000"/>
          </a:ln>
          <a:effectLst/>
        </p:spPr>
        <p:txBody>
          <a:bodyPr>
            <a:spAutoFit/>
          </a:bodyPr>
          <a:lstStyle/>
          <a:p>
            <a:pPr algn="ctr">
              <a:spcBef>
                <a:spcPct val="50000"/>
              </a:spcBef>
            </a:pPr>
            <a:r>
              <a:rPr lang="en-US" sz="1200" b="1">
                <a:ea typeface="宋体" panose="02010600030101010101" pitchFamily="2" charset="-122"/>
              </a:rPr>
              <a:t>QD605</a:t>
            </a:r>
            <a:endParaRPr lang="en-US" sz="1200" b="1">
              <a:ea typeface="宋体" panose="02010600030101010101" pitchFamily="2" charset="-122"/>
            </a:endParaRPr>
          </a:p>
        </p:txBody>
      </p:sp>
      <p:graphicFrame>
        <p:nvGraphicFramePr>
          <p:cNvPr id="21549" name="Group 45"/>
          <p:cNvGraphicFramePr>
            <a:graphicFrameLocks noGrp="1"/>
          </p:cNvGraphicFramePr>
          <p:nvPr>
            <p:ph type="tbl" idx="1"/>
          </p:nvPr>
        </p:nvGraphicFramePr>
        <p:xfrm>
          <a:off x="314196" y="5291254"/>
          <a:ext cx="11517247" cy="1158240"/>
        </p:xfrm>
        <a:graphic>
          <a:graphicData uri="http://schemas.openxmlformats.org/drawingml/2006/table">
            <a:tbl>
              <a:tblPr/>
              <a:tblGrid>
                <a:gridCol w="787660"/>
                <a:gridCol w="1119732"/>
                <a:gridCol w="1265521"/>
                <a:gridCol w="1249322"/>
                <a:gridCol w="1710984"/>
                <a:gridCol w="1775777"/>
                <a:gridCol w="1808176"/>
                <a:gridCol w="1800075"/>
              </a:tblGrid>
              <a:tr h="512763">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Arial Narrow" panose="020B0606020202030204" pitchFamily="34" charset="0"/>
                          <a:ea typeface="楷体_GB2312" pitchFamily="1" charset="-122"/>
                        </a:rPr>
                        <a:t>样本号　</a:t>
                      </a:r>
                      <a:endParaRPr kumimoji="0" lang="zh-CN" altLang="en-US" sz="1600" b="1"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FITC-</a:t>
                      </a:r>
                      <a:r>
                        <a:rPr kumimoji="0" lang="en-US" altLang="zh-CN" sz="1600" b="1" i="0" u="none" strike="noStrike" cap="none" normalizeH="0" baseline="0" dirty="0" err="1" smtClean="0">
                          <a:ln>
                            <a:noFill/>
                          </a:ln>
                          <a:solidFill>
                            <a:srgbClr val="FFFF00"/>
                          </a:solidFill>
                          <a:effectLst/>
                          <a:latin typeface="Arial Narrow" panose="020B0606020202030204" pitchFamily="34" charset="0"/>
                          <a:ea typeface="楷体_GB2312" pitchFamily="1" charset="-122"/>
                        </a:rPr>
                        <a:t>GAHIgG</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GAHIgG-QD655</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CC33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GAHIgG-QD605</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F66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GAHIgG-Bio-SA-QD655</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CC33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SA-QD605</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F66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SA-QD565</a:t>
                      </a:r>
                      <a:endParaRPr kumimoji="0" lang="en-US" altLang="zh-CN"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6699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600" b="1" i="0" u="none" strike="noStrike" cap="none" normalizeH="0" baseline="0" smtClean="0">
                          <a:ln>
                            <a:noFill/>
                          </a:ln>
                          <a:solidFill>
                            <a:srgbClr val="FFFF00"/>
                          </a:solidFill>
                          <a:effectLst/>
                          <a:latin typeface="Arial Narrow" panose="020B0606020202030204" pitchFamily="34" charset="0"/>
                          <a:ea typeface="宋体" panose="02010600030101010101" pitchFamily="2" charset="-122"/>
                        </a:rPr>
                        <a:t>GAHIgG-Bio-</a:t>
                      </a:r>
                      <a:r>
                        <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rPr>
                        <a:t>SA-QD525</a:t>
                      </a:r>
                      <a:endParaRPr kumimoji="0" lang="en-US" altLang="zh-CN"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008000"/>
                    </a:solidFill>
                  </a:tcPr>
                </a:tc>
              </a:tr>
              <a:tr h="46672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c</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着丝点</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1:640-1000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着丝点</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1:640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CC33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着丝点</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rPr>
                        <a:t>1:640</a:t>
                      </a:r>
                      <a:endParaRPr kumimoji="0" lang="zh-CN" altLang="en-US" sz="1600" b="1" i="0" u="none" strike="noStrike" cap="none" normalizeH="0" baseline="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F66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着丝点</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1:3200-6400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CC33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着丝点</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1:3200-6400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F66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着丝点</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1:3200-6400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6699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着丝点</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rPr>
                        <a:t>1:100-320</a:t>
                      </a:r>
                      <a:endParaRPr kumimoji="0" lang="zh-CN" altLang="en-US" sz="1600" b="1" i="0" u="none" strike="noStrike" cap="none" normalizeH="0" baseline="0" dirty="0" smtClean="0">
                        <a:ln>
                          <a:noFill/>
                        </a:ln>
                        <a:solidFill>
                          <a:srgbClr val="FFFF00"/>
                        </a:solidFill>
                        <a:effectLst/>
                        <a:latin typeface="Arial Narrow" panose="020B0606020202030204" pitchFamily="34" charset="0"/>
                        <a:ea typeface="楷体_GB2312" pitchFamily="1" charset="-122"/>
                      </a:endParaRPr>
                    </a:p>
                  </a:txBody>
                  <a:tcPr marL="121920" marR="12192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008000"/>
                    </a:solidFill>
                  </a:tcPr>
                </a:tc>
              </a:tr>
            </a:tbl>
          </a:graphicData>
        </a:graphic>
      </p:graphicFrame>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21544"/>
                                        </p:tgtEl>
                                        <p:attrNameLst>
                                          <p:attrName>style.visibility</p:attrName>
                                        </p:attrNameLst>
                                      </p:cBhvr>
                                      <p:to>
                                        <p:strVal val="visible"/>
                                      </p:to>
                                    </p:set>
                                    <p:animEffect transition="in" filter="slide(fromRight)">
                                      <p:cBhvr>
                                        <p:cTn id="7" dur="500"/>
                                        <p:tgtEl>
                                          <p:spTgt spid="21544"/>
                                        </p:tgtEl>
                                      </p:cBhvr>
                                    </p:animEffect>
                                  </p:childTnLst>
                                </p:cTn>
                              </p:par>
                              <p:par>
                                <p:cTn id="8" presetID="1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lide(fromRight)">
                                      <p:cBhvr>
                                        <p:cTn id="10" dur="500"/>
                                        <p:tgtEl>
                                          <p:spTgt spid="3"/>
                                        </p:tgtEl>
                                      </p:cBhvr>
                                    </p:animEffect>
                                  </p:childTnLst>
                                </p:cTn>
                              </p:par>
                            </p:childTnLst>
                          </p:cTn>
                        </p:par>
                        <p:par>
                          <p:cTn id="11" fill="hold">
                            <p:stCondLst>
                              <p:cond delay="500"/>
                            </p:stCondLst>
                            <p:childTnLst>
                              <p:par>
                                <p:cTn id="12" presetID="12" presetClass="entr" presetSubtype="2" fill="hold" grpId="0" nodeType="afterEffect">
                                  <p:stCondLst>
                                    <p:cond delay="0"/>
                                  </p:stCondLst>
                                  <p:childTnLst>
                                    <p:set>
                                      <p:cBhvr>
                                        <p:cTn id="13" dur="1" fill="hold">
                                          <p:stCondLst>
                                            <p:cond delay="0"/>
                                          </p:stCondLst>
                                        </p:cTn>
                                        <p:tgtEl>
                                          <p:spTgt spid="21543"/>
                                        </p:tgtEl>
                                        <p:attrNameLst>
                                          <p:attrName>style.visibility</p:attrName>
                                        </p:attrNameLst>
                                      </p:cBhvr>
                                      <p:to>
                                        <p:strVal val="visible"/>
                                      </p:to>
                                    </p:set>
                                    <p:animEffect transition="in" filter="slide(fromRight)">
                                      <p:cBhvr>
                                        <p:cTn id="14" dur="500"/>
                                        <p:tgtEl>
                                          <p:spTgt spid="21543"/>
                                        </p:tgtEl>
                                      </p:cBhvr>
                                    </p:animEffect>
                                  </p:childTnLst>
                                </p:cTn>
                              </p:par>
                              <p:par>
                                <p:cTn id="15" presetID="1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Right)">
                                      <p:cBhvr>
                                        <p:cTn id="17" dur="500"/>
                                        <p:tgtEl>
                                          <p:spTgt spid="2"/>
                                        </p:tgtEl>
                                      </p:cBhvr>
                                    </p:animEffect>
                                  </p:childTnLst>
                                </p:cTn>
                              </p:par>
                            </p:childTnLst>
                          </p:cTn>
                        </p:par>
                        <p:par>
                          <p:cTn id="18" fill="hold">
                            <p:stCondLst>
                              <p:cond delay="1000"/>
                            </p:stCondLst>
                            <p:childTnLst>
                              <p:par>
                                <p:cTn id="19" presetID="17" presetClass="entr" presetSubtype="10" fill="hold" grpId="0" nodeType="afterEffect">
                                  <p:stCondLst>
                                    <p:cond delay="0"/>
                                  </p:stCondLst>
                                  <p:childTnLst>
                                    <p:set>
                                      <p:cBhvr>
                                        <p:cTn id="20" dur="1" fill="hold">
                                          <p:stCondLst>
                                            <p:cond delay="0"/>
                                          </p:stCondLst>
                                        </p:cTn>
                                        <p:tgtEl>
                                          <p:spTgt spid="21546"/>
                                        </p:tgtEl>
                                        <p:attrNameLst>
                                          <p:attrName>style.visibility</p:attrName>
                                        </p:attrNameLst>
                                      </p:cBhvr>
                                      <p:to>
                                        <p:strVal val="visible"/>
                                      </p:to>
                                    </p:set>
                                    <p:anim calcmode="lin" valueType="num">
                                      <p:cBhvr>
                                        <p:cTn id="21" dur="500" fill="hold"/>
                                        <p:tgtEl>
                                          <p:spTgt spid="21546"/>
                                        </p:tgtEl>
                                        <p:attrNameLst>
                                          <p:attrName>ppt_w</p:attrName>
                                        </p:attrNameLst>
                                      </p:cBhvr>
                                      <p:tavLst>
                                        <p:tav tm="0">
                                          <p:val>
                                            <p:fltVal val="0"/>
                                          </p:val>
                                        </p:tav>
                                        <p:tav tm="100000">
                                          <p:val>
                                            <p:strVal val="#ppt_w"/>
                                          </p:val>
                                        </p:tav>
                                      </p:tavLst>
                                    </p:anim>
                                    <p:anim calcmode="lin" valueType="num">
                                      <p:cBhvr>
                                        <p:cTn id="22" dur="500" fill="hold"/>
                                        <p:tgtEl>
                                          <p:spTgt spid="21546"/>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21541"/>
                                        </p:tgtEl>
                                        <p:attrNameLst>
                                          <p:attrName>style.visibility</p:attrName>
                                        </p:attrNameLst>
                                      </p:cBhvr>
                                      <p:to>
                                        <p:strVal val="visible"/>
                                      </p:to>
                                    </p:set>
                                    <p:animEffect transition="in" filter="slide(fromTop)">
                                      <p:cBhvr>
                                        <p:cTn id="27" dur="500"/>
                                        <p:tgtEl>
                                          <p:spTgt spid="21541"/>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21547"/>
                                        </p:tgtEl>
                                        <p:attrNameLst>
                                          <p:attrName>style.visibility</p:attrName>
                                        </p:attrNameLst>
                                      </p:cBhvr>
                                      <p:to>
                                        <p:strVal val="visible"/>
                                      </p:to>
                                    </p:set>
                                    <p:animEffect transition="in" filter="slide(fromTop)">
                                      <p:cBhvr>
                                        <p:cTn id="30" dur="500"/>
                                        <p:tgtEl>
                                          <p:spTgt spid="21547"/>
                                        </p:tgtEl>
                                      </p:cBhvr>
                                    </p:animEffect>
                                  </p:childTnLst>
                                </p:cTn>
                              </p:par>
                              <p:par>
                                <p:cTn id="31" presetID="12" presetClass="entr" presetSubtype="1"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slide(fromTop)">
                                      <p:cBhvr>
                                        <p:cTn id="33" dur="500"/>
                                        <p:tgtEl>
                                          <p:spTgt spid="5"/>
                                        </p:tgtEl>
                                      </p:cBhvr>
                                    </p:animEffect>
                                  </p:childTnLst>
                                </p:cTn>
                              </p:par>
                            </p:childTnLst>
                          </p:cTn>
                        </p:par>
                        <p:par>
                          <p:cTn id="34" fill="hold">
                            <p:stCondLst>
                              <p:cond delay="500"/>
                            </p:stCondLst>
                            <p:childTnLst>
                              <p:par>
                                <p:cTn id="35" presetID="12" presetClass="entr" presetSubtype="1" fill="hold" grpId="0" nodeType="afterEffect">
                                  <p:stCondLst>
                                    <p:cond delay="0"/>
                                  </p:stCondLst>
                                  <p:childTnLst>
                                    <p:set>
                                      <p:cBhvr>
                                        <p:cTn id="36" dur="1" fill="hold">
                                          <p:stCondLst>
                                            <p:cond delay="0"/>
                                          </p:stCondLst>
                                        </p:cTn>
                                        <p:tgtEl>
                                          <p:spTgt spid="21548"/>
                                        </p:tgtEl>
                                        <p:attrNameLst>
                                          <p:attrName>style.visibility</p:attrName>
                                        </p:attrNameLst>
                                      </p:cBhvr>
                                      <p:to>
                                        <p:strVal val="visible"/>
                                      </p:to>
                                    </p:set>
                                    <p:animEffect transition="in" filter="slide(fromTop)">
                                      <p:cBhvr>
                                        <p:cTn id="37" dur="500"/>
                                        <p:tgtEl>
                                          <p:spTgt spid="21548"/>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21542"/>
                                        </p:tgtEl>
                                        <p:attrNameLst>
                                          <p:attrName>style.visibility</p:attrName>
                                        </p:attrNameLst>
                                      </p:cBhvr>
                                      <p:to>
                                        <p:strVal val="visible"/>
                                      </p:to>
                                    </p:set>
                                    <p:animEffect transition="in" filter="slide(fromTop)">
                                      <p:cBhvr>
                                        <p:cTn id="40" dur="500"/>
                                        <p:tgtEl>
                                          <p:spTgt spid="21542"/>
                                        </p:tgtEl>
                                      </p:cBhvr>
                                    </p:animEffect>
                                  </p:childTnLst>
                                </p:cTn>
                              </p:par>
                              <p:par>
                                <p:cTn id="41" presetID="12" presetClass="entr" presetSubtype="1"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slide(fromTop)">
                                      <p:cBhvr>
                                        <p:cTn id="43" dur="500"/>
                                        <p:tgtEl>
                                          <p:spTgt spid="6"/>
                                        </p:tgtEl>
                                      </p:cBhvr>
                                    </p:animEffect>
                                  </p:childTnLst>
                                </p:cTn>
                              </p:par>
                            </p:childTnLst>
                          </p:cTn>
                        </p:par>
                        <p:par>
                          <p:cTn id="44" fill="hold">
                            <p:stCondLst>
                              <p:cond delay="1000"/>
                            </p:stCondLst>
                            <p:childTnLst>
                              <p:par>
                                <p:cTn id="45" presetID="12" presetClass="entr" presetSubtype="1"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slide(fromTop)">
                                      <p:cBhvr>
                                        <p:cTn id="47" dur="500"/>
                                        <p:tgtEl>
                                          <p:spTgt spid="7"/>
                                        </p:tgtEl>
                                      </p:cBhvr>
                                    </p:animEffect>
                                  </p:childTnLst>
                                </p:cTn>
                              </p:par>
                            </p:childTnLst>
                          </p:cTn>
                        </p:par>
                        <p:par>
                          <p:cTn id="48" fill="hold">
                            <p:stCondLst>
                              <p:cond delay="1500"/>
                            </p:stCondLst>
                            <p:childTnLst>
                              <p:par>
                                <p:cTn id="49" presetID="12" presetClass="entr" presetSubtype="1"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slide(fromTop)">
                                      <p:cBhvr>
                                        <p:cTn id="51" dur="500"/>
                                        <p:tgtEl>
                                          <p:spTgt spid="8"/>
                                        </p:tgtEl>
                                      </p:cBhvr>
                                    </p:animEffect>
                                  </p:childTnLst>
                                </p:cTn>
                              </p:par>
                              <p:par>
                                <p:cTn id="52" presetID="17" presetClass="entr" presetSubtype="10" fill="hold" grpId="0" nodeType="withEffect">
                                  <p:stCondLst>
                                    <p:cond delay="0"/>
                                  </p:stCondLst>
                                  <p:childTnLst>
                                    <p:set>
                                      <p:cBhvr>
                                        <p:cTn id="53" dur="1" fill="hold">
                                          <p:stCondLst>
                                            <p:cond delay="0"/>
                                          </p:stCondLst>
                                        </p:cTn>
                                        <p:tgtEl>
                                          <p:spTgt spid="21545"/>
                                        </p:tgtEl>
                                        <p:attrNameLst>
                                          <p:attrName>style.visibility</p:attrName>
                                        </p:attrNameLst>
                                      </p:cBhvr>
                                      <p:to>
                                        <p:strVal val="visible"/>
                                      </p:to>
                                    </p:set>
                                    <p:anim calcmode="lin" valueType="num">
                                      <p:cBhvr>
                                        <p:cTn id="54" dur="500" fill="hold"/>
                                        <p:tgtEl>
                                          <p:spTgt spid="21545"/>
                                        </p:tgtEl>
                                        <p:attrNameLst>
                                          <p:attrName>ppt_w</p:attrName>
                                        </p:attrNameLst>
                                      </p:cBhvr>
                                      <p:tavLst>
                                        <p:tav tm="0">
                                          <p:val>
                                            <p:fltVal val="0"/>
                                          </p:val>
                                        </p:tav>
                                        <p:tav tm="100000">
                                          <p:val>
                                            <p:strVal val="#ppt_w"/>
                                          </p:val>
                                        </p:tav>
                                      </p:tavLst>
                                    </p:anim>
                                    <p:anim calcmode="lin" valueType="num">
                                      <p:cBhvr>
                                        <p:cTn id="55" dur="500" fill="hold"/>
                                        <p:tgtEl>
                                          <p:spTgt spid="21545"/>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nodeType="clickEffect">
                                  <p:stCondLst>
                                    <p:cond delay="0"/>
                                  </p:stCondLst>
                                  <p:childTnLst>
                                    <p:set>
                                      <p:cBhvr>
                                        <p:cTn id="59" dur="1" fill="hold">
                                          <p:stCondLst>
                                            <p:cond delay="0"/>
                                          </p:stCondLst>
                                        </p:cTn>
                                        <p:tgtEl>
                                          <p:spTgt spid="21549"/>
                                        </p:tgtEl>
                                        <p:attrNameLst>
                                          <p:attrName>style.visibility</p:attrName>
                                        </p:attrNameLst>
                                      </p:cBhvr>
                                      <p:to>
                                        <p:strVal val="visible"/>
                                      </p:to>
                                    </p:set>
                                    <p:animEffect transition="in" filter="box(in)">
                                      <p:cBhvr>
                                        <p:cTn id="60" dur="500"/>
                                        <p:tgtEl>
                                          <p:spTgt spid="21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41" grpId="0" animBg="1"/>
      <p:bldP spid="21542" grpId="0" animBg="1"/>
      <p:bldP spid="21543" grpId="0" animBg="1"/>
      <p:bldP spid="21544" grpId="0" animBg="1"/>
      <p:bldP spid="21545" grpId="0" bldLvl="0" autoUpdateAnimBg="0"/>
      <p:bldP spid="21546" grpId="0" bldLvl="0" autoUpdateAnimBg="0"/>
      <p:bldP spid="21547" grpId="0" bldLvl="0" autoUpdateAnimBg="0"/>
      <p:bldP spid="21548"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243322" y="492616"/>
            <a:ext cx="11480800" cy="396875"/>
          </a:xfrm>
          <a:prstGeom prst="rect">
            <a:avLst/>
          </a:prstGeom>
          <a:noFill/>
          <a:ln w="9525">
            <a:noFill/>
            <a:miter lim="800000"/>
          </a:ln>
        </p:spPr>
        <p:txBody>
          <a:bodyPr anchor="ctr">
            <a:spAutoFit/>
          </a:bodyPr>
          <a:lstStyle/>
          <a:p>
            <a:pPr eaLnBrk="1" hangingPunct="1"/>
            <a:r>
              <a:rPr lang="zh-CN" altLang="en-US" sz="2000" b="1" dirty="0" smtClean="0">
                <a:latin typeface="华文楷体" panose="02010600040101010101" pitchFamily="2" charset="-122"/>
                <a:ea typeface="华文楷体" panose="02010600040101010101" pitchFamily="2" charset="-122"/>
              </a:rPr>
              <a:t>附表</a:t>
            </a:r>
            <a:r>
              <a:rPr lang="en-US" altLang="zh-CN" sz="2000" b="1" dirty="0" smtClean="0">
                <a:latin typeface="华文楷体" panose="02010600040101010101" pitchFamily="2" charset="-122"/>
                <a:ea typeface="华文楷体" panose="02010600040101010101" pitchFamily="2" charset="-122"/>
              </a:rPr>
              <a:t>    </a:t>
            </a:r>
            <a:r>
              <a:rPr lang="zh-CN" altLang="en-US" sz="2000" b="1" dirty="0">
                <a:latin typeface="华文楷体" panose="02010600040101010101" pitchFamily="2" charset="-122"/>
                <a:ea typeface="华文楷体" panose="02010600040101010101" pitchFamily="2" charset="-122"/>
              </a:rPr>
              <a:t>临床样本</a:t>
            </a:r>
            <a:r>
              <a:rPr lang="en-US" altLang="zh-CN" sz="2000" b="1" dirty="0">
                <a:latin typeface="华文楷体" panose="02010600040101010101" pitchFamily="2" charset="-122"/>
                <a:ea typeface="华文楷体" panose="02010600040101010101" pitchFamily="2" charset="-122"/>
              </a:rPr>
              <a:t>4</a:t>
            </a:r>
            <a:r>
              <a:rPr lang="zh-CN" altLang="en-US" sz="2000" b="1" dirty="0">
                <a:latin typeface="华文楷体" panose="02010600040101010101" pitchFamily="2" charset="-122"/>
                <a:ea typeface="华文楷体" panose="02010600040101010101" pitchFamily="2" charset="-122"/>
              </a:rPr>
              <a:t>种不同</a:t>
            </a:r>
            <a:r>
              <a:rPr lang="en-US" altLang="zh-CN" sz="2000" b="1" dirty="0" smtClean="0">
                <a:latin typeface="华文楷体" panose="02010600040101010101" pitchFamily="2" charset="-122"/>
                <a:ea typeface="华文楷体" panose="02010600040101010101" pitchFamily="2" charset="-122"/>
              </a:rPr>
              <a:t>QDs-SA</a:t>
            </a:r>
            <a:r>
              <a:rPr lang="zh-CN" altLang="en-US" sz="2000" b="1" dirty="0" smtClean="0">
                <a:latin typeface="华文楷体" panose="02010600040101010101" pitchFamily="2" charset="-122"/>
                <a:ea typeface="华文楷体" panose="02010600040101010101" pitchFamily="2" charset="-122"/>
              </a:rPr>
              <a:t>标记检测</a:t>
            </a:r>
            <a:r>
              <a:rPr lang="en-US" altLang="zh-CN" sz="2000" b="1" dirty="0">
                <a:latin typeface="华文楷体" panose="02010600040101010101" pitchFamily="2" charset="-122"/>
                <a:ea typeface="华文楷体" panose="02010600040101010101" pitchFamily="2" charset="-122"/>
              </a:rPr>
              <a:t>ANA</a:t>
            </a:r>
            <a:r>
              <a:rPr lang="zh-CN" altLang="en-US" sz="2000" b="1" dirty="0">
                <a:latin typeface="华文楷体" panose="02010600040101010101" pitchFamily="2" charset="-122"/>
                <a:ea typeface="华文楷体" panose="02010600040101010101" pitchFamily="2" charset="-122"/>
              </a:rPr>
              <a:t>滴度结果与比较（</a:t>
            </a:r>
            <a:r>
              <a:rPr lang="en-US" altLang="zh-CN" sz="2000" b="1" dirty="0">
                <a:latin typeface="华文楷体" panose="02010600040101010101" pitchFamily="2" charset="-122"/>
                <a:ea typeface="华文楷体" panose="02010600040101010101" pitchFamily="2" charset="-122"/>
              </a:rPr>
              <a:t>IIFA</a:t>
            </a:r>
            <a:r>
              <a:rPr lang="zh-CN" altLang="en-US" sz="2000" b="1" dirty="0">
                <a:latin typeface="华文楷体" panose="02010600040101010101" pitchFamily="2" charset="-122"/>
                <a:ea typeface="华文楷体" panose="02010600040101010101" pitchFamily="2" charset="-122"/>
              </a:rPr>
              <a:t>：三步法）</a:t>
            </a:r>
            <a:endParaRPr lang="zh-CN" altLang="en-US" sz="2000" b="1" dirty="0">
              <a:latin typeface="华文楷体" panose="02010600040101010101" pitchFamily="2" charset="-122"/>
              <a:ea typeface="华文楷体" panose="02010600040101010101" pitchFamily="2" charset="-122"/>
            </a:endParaRPr>
          </a:p>
        </p:txBody>
      </p:sp>
      <p:sp>
        <p:nvSpPr>
          <p:cNvPr id="19459" name="Rectangle 3"/>
          <p:cNvSpPr>
            <a:spLocks noChangeArrowheads="1"/>
          </p:cNvSpPr>
          <p:nvPr/>
        </p:nvSpPr>
        <p:spPr bwMode="auto">
          <a:xfrm>
            <a:off x="565294" y="5091426"/>
            <a:ext cx="5994400" cy="304800"/>
          </a:xfrm>
          <a:prstGeom prst="rect">
            <a:avLst/>
          </a:prstGeom>
          <a:noFill/>
          <a:ln w="9525">
            <a:noFill/>
            <a:miter lim="800000"/>
          </a:ln>
        </p:spPr>
        <p:txBody>
          <a:bodyPr anchor="ctr">
            <a:spAutoFit/>
          </a:bodyPr>
          <a:lstStyle/>
          <a:p>
            <a:pPr eaLnBrk="1" hangingPunct="1"/>
            <a:r>
              <a:rPr lang="zh-CN" altLang="en-US" sz="1400" b="1" dirty="0">
                <a:latin typeface="华文楷体" panose="02010600040101010101" pitchFamily="2" charset="-122"/>
                <a:ea typeface="华文楷体" panose="02010600040101010101" pitchFamily="2" charset="-122"/>
              </a:rPr>
              <a:t>*  与对应</a:t>
            </a:r>
            <a:r>
              <a:rPr lang="en-US" altLang="zh-CN" sz="1400" b="1" dirty="0">
                <a:latin typeface="华文楷体" panose="02010600040101010101" pitchFamily="2" charset="-122"/>
                <a:ea typeface="华文楷体" panose="02010600040101010101" pitchFamily="2" charset="-122"/>
              </a:rPr>
              <a:t>FITC</a:t>
            </a:r>
            <a:r>
              <a:rPr lang="zh-CN" altLang="en-US" sz="1400" b="1" dirty="0">
                <a:latin typeface="华文楷体" panose="02010600040101010101" pitchFamily="2" charset="-122"/>
                <a:ea typeface="华文楷体" panose="02010600040101010101" pitchFamily="2" charset="-122"/>
              </a:rPr>
              <a:t>及</a:t>
            </a:r>
            <a:r>
              <a:rPr lang="en-US" altLang="zh-CN" sz="1400" b="1" dirty="0">
                <a:latin typeface="华文楷体" panose="02010600040101010101" pitchFamily="2" charset="-122"/>
                <a:ea typeface="华文楷体" panose="02010600040101010101" pitchFamily="2" charset="-122"/>
              </a:rPr>
              <a:t>QD525</a:t>
            </a:r>
            <a:r>
              <a:rPr lang="zh-CN" altLang="en-US" sz="1400" b="1" dirty="0">
                <a:latin typeface="华文楷体" panose="02010600040101010101" pitchFamily="2" charset="-122"/>
                <a:ea typeface="华文楷体" panose="02010600040101010101" pitchFamily="2" charset="-122"/>
              </a:rPr>
              <a:t>标记检测结果组比</a:t>
            </a:r>
            <a:r>
              <a:rPr lang="en-US" altLang="zh-CN" sz="1400" b="1" dirty="0">
                <a:latin typeface="华文楷体" panose="02010600040101010101" pitchFamily="2" charset="-122"/>
                <a:ea typeface="华文楷体" panose="02010600040101010101" pitchFamily="2" charset="-122"/>
              </a:rPr>
              <a:t>, p</a:t>
            </a:r>
            <a:r>
              <a:rPr lang="zh-CN" altLang="en-US" sz="1400" b="1" dirty="0">
                <a:latin typeface="华文楷体" panose="02010600040101010101" pitchFamily="2" charset="-122"/>
                <a:ea typeface="华文楷体" panose="02010600040101010101" pitchFamily="2" charset="-122"/>
              </a:rPr>
              <a:t>＜</a:t>
            </a:r>
            <a:r>
              <a:rPr lang="en-US" altLang="zh-CN" sz="1400" b="1" dirty="0">
                <a:latin typeface="华文楷体" panose="02010600040101010101" pitchFamily="2" charset="-122"/>
                <a:ea typeface="华文楷体" panose="02010600040101010101" pitchFamily="2" charset="-122"/>
              </a:rPr>
              <a:t>0.01;   </a:t>
            </a:r>
            <a:endParaRPr lang="en-US" altLang="zh-CN" sz="1400" b="1" dirty="0">
              <a:latin typeface="华文楷体" panose="02010600040101010101" pitchFamily="2" charset="-122"/>
              <a:ea typeface="华文楷体" panose="02010600040101010101" pitchFamily="2" charset="-122"/>
            </a:endParaRPr>
          </a:p>
        </p:txBody>
      </p:sp>
      <p:graphicFrame>
        <p:nvGraphicFramePr>
          <p:cNvPr id="19460" name="Group 4"/>
          <p:cNvGraphicFramePr>
            <a:graphicFrameLocks noGrp="1"/>
          </p:cNvGraphicFramePr>
          <p:nvPr/>
        </p:nvGraphicFramePr>
        <p:xfrm>
          <a:off x="67311" y="1228860"/>
          <a:ext cx="12124689" cy="3645853"/>
        </p:xfrm>
        <a:graphic>
          <a:graphicData uri="http://schemas.openxmlformats.org/drawingml/2006/table">
            <a:tbl>
              <a:tblPr/>
              <a:tblGrid>
                <a:gridCol w="1475317"/>
                <a:gridCol w="855133"/>
                <a:gridCol w="1921933"/>
                <a:gridCol w="1921933"/>
                <a:gridCol w="1921933"/>
                <a:gridCol w="1921933"/>
                <a:gridCol w="1828800"/>
                <a:gridCol w="277707"/>
              </a:tblGrid>
              <a:tr h="762000">
                <a:tc rowSpan="3">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ANA免疫</a:t>
                      </a:r>
                      <a:endPar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荧光模式</a:t>
                      </a:r>
                      <a:endParaRPr kumimoji="0" lang="zh-CN" altLang="en-US" sz="1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txBody>
                  <a:tcPr marL="121920" marR="121920" anchor="ctr"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标本</a:t>
                      </a:r>
                      <a:endPar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例数</a:t>
                      </a:r>
                      <a:endParaRPr kumimoji="0" lang="zh-CN" altLang="en-US" sz="1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chemeClr val="bg1"/>
                          </a:solidFill>
                          <a:effectLst/>
                          <a:latin typeface="Arial Narrow" panose="020B0606020202030204" pitchFamily="34" charset="0"/>
                          <a:ea typeface="楷体_GB2312" pitchFamily="1" charset="-122"/>
                        </a:rPr>
                        <a:t>ANA检测结果滴度（x±s）</a:t>
                      </a:r>
                      <a:endParaRPr kumimoji="0" lang="zh-CN" altLang="en-US" sz="1200" b="0"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08000"/>
                    </a:solidFill>
                  </a:tcPr>
                </a:tc>
                <a:tc hMerge="1">
                  <a:tcPr/>
                </a:tc>
                <a:tc hMerge="1">
                  <a:tcPr/>
                </a:tc>
                <a:tc hMerge="1">
                  <a:tcPr/>
                </a:tc>
                <a:tc hMerge="1">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cap="flat">
                      <a:noFill/>
                    </a:lnR>
                    <a:lnT cap="flat">
                      <a:noFill/>
                    </a:lnT>
                    <a:lnB>
                      <a:noFill/>
                    </a:lnB>
                    <a:lnTlToBr>
                      <a:noFill/>
                    </a:lnTlToBr>
                    <a:lnBlToTr>
                      <a:noFill/>
                    </a:lnBlToTr>
                    <a:noFill/>
                  </a:tcPr>
                </a:tc>
              </a:tr>
              <a:tr h="530225">
                <a:tc vMerge="1">
                  <a:tcPr/>
                </a:tc>
                <a:tc vMerge="1">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QD655标记</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（阳性例数）</a:t>
                      </a:r>
                      <a:endPar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QD605标记</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（阳性例数）</a:t>
                      </a:r>
                      <a:endPar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QD565标记</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（阳性例数）</a:t>
                      </a:r>
                      <a:endParaRPr kumimoji="0" lang="zh-CN" altLang="en-US" sz="1600" b="0"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QD525标记</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（阳性例数）</a:t>
                      </a:r>
                      <a:endParaRPr kumimoji="0" lang="zh-CN" altLang="en-US" sz="1600" b="0"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CC00"/>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FITC标记</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（阳性例数）</a:t>
                      </a:r>
                      <a:endPar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cap="flat">
                      <a:noFill/>
                    </a:lnR>
                    <a:lnT>
                      <a:noFill/>
                    </a:lnT>
                    <a:lnB>
                      <a:noFill/>
                    </a:lnB>
                    <a:lnTlToBr>
                      <a:noFill/>
                    </a:lnTlToBr>
                    <a:lnBlToTr>
                      <a:noFill/>
                    </a:lnBlToTr>
                    <a:noFill/>
                  </a:tcPr>
                </a:tc>
              </a:tr>
              <a:tr h="242888">
                <a:tc vMerge="1">
                  <a:tcPr/>
                </a:tc>
                <a:tc vMerge="1">
                  <a:tcPr/>
                </a:tc>
                <a:tc vMerge="1">
                  <a:tcPr/>
                </a:tc>
                <a:tc vMerge="1">
                  <a:tcPr/>
                </a:tc>
                <a:tc vMerge="1">
                  <a:tcPr/>
                </a:tc>
                <a:tc vMerge="1">
                  <a:tcPr/>
                </a:tc>
                <a:tc vMerge="1">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cap="flat">
                      <a:noFill/>
                    </a:lnR>
                    <a:lnT>
                      <a:noFill/>
                    </a:lnT>
                    <a:lnB>
                      <a:noFill/>
                    </a:lnB>
                    <a:lnTlToBr>
                      <a:noFill/>
                    </a:lnTlToBr>
                    <a:lnBlToTr>
                      <a:noFill/>
                    </a:lnBlToTr>
                    <a:noFill/>
                  </a:tcPr>
                </a:tc>
              </a:tr>
              <a:tr h="52228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rPr>
                        <a:t>细胞核颗粒型</a:t>
                      </a:r>
                      <a:endParaRPr kumimoji="0" lang="zh-CN" altLang="en-US" sz="16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a:txBody>
                  <a:tcPr marL="121920" marR="121920" anchor="ctr"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Arial Narrow" panose="020B0606020202030204" pitchFamily="34" charset="0"/>
                          <a:ea typeface="楷体_GB2312" pitchFamily="1" charset="-122"/>
                        </a:rPr>
                        <a:t>30</a:t>
                      </a:r>
                      <a:endParaRPr kumimoji="0" lang="en-US" altLang="zh-CN" sz="1600" b="0"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3020±2372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（30）</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2744±2498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（30）</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66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2229±1830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（30）</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6699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435±603**（24）</a:t>
                      </a:r>
                      <a:endPar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1021±1154（30）</a:t>
                      </a:r>
                      <a:endParaRPr kumimoji="0" lang="zh-CN" altLang="en-US" sz="1600" b="0"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cap="flat">
                      <a:noFill/>
                    </a:lnR>
                    <a:lnT>
                      <a:noFill/>
                    </a:lnT>
                    <a:lnB>
                      <a:noFill/>
                    </a:lnB>
                    <a:lnTlToBr>
                      <a:noFill/>
                    </a:lnTlToBr>
                    <a:lnBlToTr>
                      <a:noFill/>
                    </a:lnBlToTr>
                    <a:noFill/>
                  </a:tcPr>
                </a:tc>
              </a:tr>
              <a:tr h="53022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细胞核均质型</a:t>
                      </a:r>
                      <a:endParaRPr kumimoji="0" lang="zh-CN" altLang="en-US" sz="1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txBody>
                  <a:tcPr marL="121920" marR="121920" anchor="ctr" horzOverflow="overflow">
                    <a:lnL cap="flat">
                      <a:noFill/>
                    </a:lnL>
                    <a:lnR>
                      <a:noFill/>
                    </a:lnR>
                    <a:lnT>
                      <a:noFill/>
                    </a:lnT>
                    <a:lnB>
                      <a:noFill/>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Arial Narrow" panose="020B0606020202030204" pitchFamily="34" charset="0"/>
                          <a:ea typeface="楷体_GB2312" pitchFamily="1" charset="-122"/>
                        </a:rPr>
                        <a:t>32</a:t>
                      </a:r>
                      <a:endParaRPr kumimoji="0" lang="en-US" altLang="zh-CN" sz="1600" b="0"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3036±2953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（32）</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2481±2302 </a:t>
                      </a:r>
                      <a:r>
                        <a:rPr kumimoji="0" lang="zh-CN" altLang="en-US" sz="1600" b="1"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（32）</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FF66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2031±2161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（32）</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6699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364±621 **</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（21）</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1151±1324（32）</a:t>
                      </a:r>
                      <a:endParaRPr kumimoji="0" lang="zh-CN" altLang="en-US" sz="1600" b="0"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cap="flat">
                      <a:noFill/>
                    </a:lnR>
                    <a:lnT>
                      <a:noFill/>
                    </a:lnT>
                    <a:lnB>
                      <a:noFill/>
                    </a:lnB>
                    <a:lnTlToBr>
                      <a:noFill/>
                    </a:lnTlToBr>
                    <a:lnBlToTr>
                      <a:noFill/>
                    </a:lnBlToTr>
                    <a:noFill/>
                  </a:tcPr>
                </a:tc>
              </a:tr>
              <a:tr h="52705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细胞核仁型</a:t>
                      </a:r>
                      <a:endParaRPr kumimoji="0" lang="zh-CN" altLang="en-US" sz="1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txBody>
                  <a:tcPr marL="121920" marR="121920" anchor="ctr" horzOverflow="overflow">
                    <a:lnL cap="flat">
                      <a:noFill/>
                    </a:lnL>
                    <a:lnR>
                      <a:noFill/>
                    </a:lnR>
                    <a:lnT>
                      <a:noFill/>
                    </a:lnT>
                    <a:lnB>
                      <a:noFill/>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Arial Narrow" panose="020B0606020202030204" pitchFamily="34" charset="0"/>
                          <a:ea typeface="楷体_GB2312" pitchFamily="1" charset="-122"/>
                        </a:rPr>
                        <a:t>31</a:t>
                      </a:r>
                      <a:endParaRPr kumimoji="0" lang="en-US" altLang="zh-CN" sz="1600" b="0"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2458±2289（ </a:t>
                      </a:r>
                      <a:r>
                        <a:rPr kumimoji="0" lang="zh-CN" altLang="en-US" sz="1600" b="1"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31）</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1968±2361 </a:t>
                      </a:r>
                      <a:r>
                        <a:rPr kumimoji="0" lang="zh-CN" altLang="en-US" sz="1600" b="1"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（31）</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FF66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1732±1864 </a:t>
                      </a:r>
                      <a:r>
                        <a:rPr kumimoji="0" lang="zh-CN" altLang="en-US" sz="1600" b="1"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（31）</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6699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281±346 **</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（20）</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817±1100（31）</a:t>
                      </a:r>
                      <a:endParaRPr kumimoji="0" lang="zh-CN" altLang="en-US" sz="1600" b="0"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a:noFill/>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cap="flat">
                      <a:noFill/>
                    </a:lnR>
                    <a:lnT>
                      <a:noFill/>
                    </a:lnT>
                    <a:lnB>
                      <a:noFill/>
                    </a:lnB>
                    <a:lnTlToBr>
                      <a:noFill/>
                    </a:lnTlToBr>
                    <a:lnBlToTr>
                      <a:noFill/>
                    </a:lnBlToTr>
                    <a:noFill/>
                  </a:tcPr>
                </a:tc>
              </a:tr>
              <a:tr h="53022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rPr>
                        <a:t>细胞浆颗粒型</a:t>
                      </a:r>
                      <a:endParaRPr kumimoji="0" lang="zh-CN" altLang="en-US" sz="1600" b="0"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endParaRPr>
                    </a:p>
                  </a:txBody>
                  <a:tcPr marL="121920" marR="121920" anchor="ctr"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smtClean="0">
                          <a:ln>
                            <a:noFill/>
                          </a:ln>
                          <a:solidFill>
                            <a:schemeClr val="tx1"/>
                          </a:solidFill>
                          <a:effectLst/>
                          <a:latin typeface="Arial Narrow" panose="020B0606020202030204" pitchFamily="34" charset="0"/>
                          <a:ea typeface="楷体_GB2312" pitchFamily="1" charset="-122"/>
                        </a:rPr>
                        <a:t>21</a:t>
                      </a:r>
                      <a:endParaRPr kumimoji="0" lang="en-US" altLang="zh-CN" sz="1600" b="0"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4059±3441 </a:t>
                      </a:r>
                      <a:r>
                        <a:rPr kumimoji="0" lang="zh-CN" altLang="en-US" sz="1600" b="1"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（21）</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3594±3030 </a:t>
                      </a:r>
                      <a:r>
                        <a:rPr kumimoji="0" lang="zh-CN" altLang="en-US" sz="1600" b="1"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（21）</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2983±2423 </a:t>
                      </a:r>
                      <a:r>
                        <a:rPr kumimoji="0" lang="zh-CN" altLang="en-US" sz="1600" b="1"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a:t>
                      </a:r>
                      <a:r>
                        <a:rPr kumimoji="0" lang="zh-CN" altLang="en-US" sz="1600" b="0" i="0" u="none" strike="noStrike" cap="none" normalizeH="0" baseline="0" smtClean="0">
                          <a:ln>
                            <a:noFill/>
                          </a:ln>
                          <a:solidFill>
                            <a:schemeClr val="bg1"/>
                          </a:solidFill>
                          <a:effectLst/>
                          <a:latin typeface="Arial Narrow" panose="020B0606020202030204" pitchFamily="34" charset="0"/>
                          <a:ea typeface="宋体" panose="02010600030101010101" pitchFamily="2" charset="-122"/>
                        </a:rPr>
                        <a:t> </a:t>
                      </a:r>
                      <a:r>
                        <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rPr>
                        <a:t>（21）</a:t>
                      </a:r>
                      <a:endParaRPr kumimoji="0" lang="zh-CN" altLang="en-US" sz="1600" b="1" i="0" u="none" strike="noStrike" cap="none" normalizeH="0" baseline="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714±918 **</a:t>
                      </a:r>
                      <a:r>
                        <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rPr>
                        <a:t> </a:t>
                      </a: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（15）</a:t>
                      </a:r>
                      <a:endPar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Narrow" panose="020B0606020202030204" pitchFamily="34" charset="0"/>
                          <a:ea typeface="楷体_GB2312" pitchFamily="1" charset="-122"/>
                        </a:rPr>
                        <a:t>1096±1241（21）</a:t>
                      </a:r>
                      <a:endParaRPr kumimoji="0" lang="zh-CN" altLang="en-US" sz="1600" b="0" i="0" u="none" strike="noStrike" cap="none" normalizeH="0" baseline="0" dirty="0" smtClean="0">
                        <a:ln>
                          <a:noFill/>
                        </a:ln>
                        <a:solidFill>
                          <a:schemeClr val="bg1"/>
                        </a:solidFill>
                        <a:effectLst/>
                        <a:latin typeface="Arial Narrow" panose="020B0606020202030204" pitchFamily="34" charset="0"/>
                        <a:ea typeface="楷体_GB2312" pitchFamily="1" charset="-122"/>
                      </a:endParaRPr>
                    </a:p>
                  </a:txBody>
                  <a:tcPr marL="121920" marR="12192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000" b="0" i="0" u="none" strike="noStrike" cap="none" normalizeH="0" baseline="0" dirty="0" smtClean="0">
                        <a:ln>
                          <a:noFill/>
                        </a:ln>
                        <a:solidFill>
                          <a:schemeClr val="tx1"/>
                        </a:solidFill>
                        <a:effectLst/>
                        <a:latin typeface="Arial Narrow" panose="020B0606020202030204" pitchFamily="34" charset="0"/>
                        <a:ea typeface="楷体_GB2312" pitchFamily="1" charset="-122"/>
                      </a:endParaRPr>
                    </a:p>
                  </a:txBody>
                  <a:tcPr marL="121920" marR="121920" anchor="ctr" horzOverflow="overflow">
                    <a:lnL>
                      <a:noFill/>
                    </a:lnL>
                    <a:lnR cap="flat">
                      <a:noFill/>
                    </a:lnR>
                    <a:lnT>
                      <a:noFill/>
                    </a:lnT>
                    <a:lnB cap="flat">
                      <a:noFill/>
                    </a:lnB>
                    <a:lnTlToBr>
                      <a:noFill/>
                    </a:lnTlToBr>
                    <a:lnBlToTr>
                      <a:noFill/>
                    </a:lnBlToTr>
                    <a:noFill/>
                  </a:tcPr>
                </a:tc>
              </a:tr>
            </a:tbl>
          </a:graphicData>
        </a:graphic>
      </p:graphicFrame>
      <p:sp>
        <p:nvSpPr>
          <p:cNvPr id="19512" name="Rectangle 56"/>
          <p:cNvSpPr>
            <a:spLocks noChangeArrowheads="1"/>
          </p:cNvSpPr>
          <p:nvPr/>
        </p:nvSpPr>
        <p:spPr bwMode="auto">
          <a:xfrm>
            <a:off x="0" y="5638455"/>
            <a:ext cx="12192000" cy="923330"/>
          </a:xfrm>
          <a:prstGeom prst="rect">
            <a:avLst/>
          </a:prstGeom>
          <a:noFill/>
          <a:ln w="9525">
            <a:noFill/>
            <a:miter lim="800000"/>
          </a:ln>
        </p:spPr>
        <p:txBody>
          <a:bodyPr anchor="ctr">
            <a:spAutoFit/>
          </a:bodyPr>
          <a:lstStyle/>
          <a:p>
            <a:pPr algn="ctr" eaLnBrk="1" hangingPunct="1"/>
            <a:r>
              <a:rPr lang="en-US" altLang="zh-CN" b="1" dirty="0">
                <a:solidFill>
                  <a:srgbClr val="0000CC"/>
                </a:solidFill>
                <a:latin typeface="华文楷体" panose="02010600040101010101" pitchFamily="2" charset="-122"/>
                <a:ea typeface="华文楷体" panose="02010600040101010101" pitchFamily="2" charset="-122"/>
              </a:rPr>
              <a:t>QD655</a:t>
            </a:r>
            <a:r>
              <a:rPr lang="zh-CN" altLang="en-US" b="1" dirty="0">
                <a:solidFill>
                  <a:srgbClr val="0000CC"/>
                </a:solidFill>
                <a:latin typeface="华文楷体" panose="02010600040101010101" pitchFamily="2" charset="-122"/>
                <a:ea typeface="华文楷体" panose="02010600040101010101" pitchFamily="2" charset="-122"/>
              </a:rPr>
              <a:t>、</a:t>
            </a:r>
            <a:r>
              <a:rPr lang="en-US" altLang="zh-CN" b="1" dirty="0">
                <a:solidFill>
                  <a:srgbClr val="0000CC"/>
                </a:solidFill>
                <a:latin typeface="华文楷体" panose="02010600040101010101" pitchFamily="2" charset="-122"/>
                <a:ea typeface="华文楷体" panose="02010600040101010101" pitchFamily="2" charset="-122"/>
              </a:rPr>
              <a:t>QD605</a:t>
            </a:r>
            <a:r>
              <a:rPr lang="zh-CN" altLang="en-US" b="1" dirty="0">
                <a:solidFill>
                  <a:srgbClr val="0000CC"/>
                </a:solidFill>
                <a:latin typeface="华文楷体" panose="02010600040101010101" pitchFamily="2" charset="-122"/>
                <a:ea typeface="华文楷体" panose="02010600040101010101" pitchFamily="2" charset="-122"/>
              </a:rPr>
              <a:t>、</a:t>
            </a:r>
            <a:r>
              <a:rPr lang="en-US" altLang="zh-CN" b="1" dirty="0">
                <a:solidFill>
                  <a:srgbClr val="0000CC"/>
                </a:solidFill>
                <a:latin typeface="华文楷体" panose="02010600040101010101" pitchFamily="2" charset="-122"/>
                <a:ea typeface="华文楷体" panose="02010600040101010101" pitchFamily="2" charset="-122"/>
              </a:rPr>
              <a:t>QD565</a:t>
            </a:r>
            <a:r>
              <a:rPr lang="zh-CN" altLang="en-US" b="1" dirty="0">
                <a:solidFill>
                  <a:srgbClr val="0000CC"/>
                </a:solidFill>
                <a:latin typeface="华文楷体" panose="02010600040101010101" pitchFamily="2" charset="-122"/>
                <a:ea typeface="华文楷体" panose="02010600040101010101" pitchFamily="2" charset="-122"/>
              </a:rPr>
              <a:t>标记对上述</a:t>
            </a:r>
            <a:r>
              <a:rPr lang="en-US" altLang="zh-CN" b="1" dirty="0">
                <a:solidFill>
                  <a:srgbClr val="0000CC"/>
                </a:solidFill>
                <a:latin typeface="华文楷体" panose="02010600040101010101" pitchFamily="2" charset="-122"/>
                <a:ea typeface="华文楷体" panose="02010600040101010101" pitchFamily="2" charset="-122"/>
              </a:rPr>
              <a:t>4</a:t>
            </a:r>
            <a:r>
              <a:rPr lang="zh-CN" altLang="en-US" b="1" dirty="0">
                <a:solidFill>
                  <a:srgbClr val="0000CC"/>
                </a:solidFill>
                <a:latin typeface="华文楷体" panose="02010600040101010101" pitchFamily="2" charset="-122"/>
                <a:ea typeface="华文楷体" panose="02010600040101010101" pitchFamily="2" charset="-122"/>
              </a:rPr>
              <a:t>种免疫荧光核型与</a:t>
            </a:r>
            <a:r>
              <a:rPr lang="en-US" altLang="zh-CN" b="1" dirty="0">
                <a:solidFill>
                  <a:srgbClr val="0000CC"/>
                </a:solidFill>
                <a:latin typeface="华文楷体" panose="02010600040101010101" pitchFamily="2" charset="-122"/>
                <a:ea typeface="华文楷体" panose="02010600040101010101" pitchFamily="2" charset="-122"/>
              </a:rPr>
              <a:t>FITC</a:t>
            </a:r>
            <a:r>
              <a:rPr lang="zh-CN" altLang="en-US" b="1" dirty="0">
                <a:solidFill>
                  <a:srgbClr val="0000CC"/>
                </a:solidFill>
                <a:latin typeface="华文楷体" panose="02010600040101010101" pitchFamily="2" charset="-122"/>
                <a:ea typeface="华文楷体" panose="02010600040101010101" pitchFamily="2" charset="-122"/>
              </a:rPr>
              <a:t>标记检测</a:t>
            </a:r>
            <a:r>
              <a:rPr lang="zh-CN" altLang="en-US" b="1" dirty="0" smtClean="0">
                <a:solidFill>
                  <a:srgbClr val="FF0000"/>
                </a:solidFill>
                <a:latin typeface="华文楷体" panose="02010600040101010101" pitchFamily="2" charset="-122"/>
                <a:ea typeface="华文楷体" panose="02010600040101010101" pitchFamily="2" charset="-122"/>
              </a:rPr>
              <a:t>阳性符合率</a:t>
            </a:r>
            <a:r>
              <a:rPr lang="zh-CN" altLang="en-US" b="1" dirty="0">
                <a:solidFill>
                  <a:srgbClr val="FF0000"/>
                </a:solidFill>
                <a:latin typeface="华文楷体" panose="02010600040101010101" pitchFamily="2" charset="-122"/>
                <a:ea typeface="华文楷体" panose="02010600040101010101" pitchFamily="2" charset="-122"/>
              </a:rPr>
              <a:t>均为</a:t>
            </a:r>
            <a:r>
              <a:rPr lang="en-US" altLang="zh-CN" b="1" dirty="0">
                <a:solidFill>
                  <a:srgbClr val="FF0000"/>
                </a:solidFill>
                <a:latin typeface="华文楷体" panose="02010600040101010101" pitchFamily="2" charset="-122"/>
                <a:ea typeface="华文楷体" panose="02010600040101010101" pitchFamily="2" charset="-122"/>
              </a:rPr>
              <a:t>100</a:t>
            </a:r>
            <a:r>
              <a:rPr lang="en-US" altLang="zh-CN" b="1" dirty="0" smtClean="0">
                <a:solidFill>
                  <a:srgbClr val="FF0000"/>
                </a:solidFill>
                <a:latin typeface="华文楷体" panose="02010600040101010101" pitchFamily="2" charset="-122"/>
                <a:ea typeface="华文楷体" panose="02010600040101010101" pitchFamily="2" charset="-122"/>
              </a:rPr>
              <a:t>%</a:t>
            </a:r>
            <a:r>
              <a:rPr lang="zh-CN" altLang="en-US" b="1" dirty="0" smtClean="0">
                <a:solidFill>
                  <a:srgbClr val="FF0000"/>
                </a:solidFill>
                <a:latin typeface="华文楷体" panose="02010600040101010101" pitchFamily="2" charset="-122"/>
                <a:ea typeface="华文楷体" panose="02010600040101010101" pitchFamily="2" charset="-122"/>
              </a:rPr>
              <a:t>（总体结果符合率</a:t>
            </a:r>
            <a:r>
              <a:rPr lang="en-US" altLang="zh-CN" b="1" dirty="0" smtClean="0">
                <a:solidFill>
                  <a:srgbClr val="FF0000"/>
                </a:solidFill>
                <a:latin typeface="华文楷体" panose="02010600040101010101" pitchFamily="2" charset="-122"/>
                <a:ea typeface="华文楷体" panose="02010600040101010101" pitchFamily="2" charset="-122"/>
              </a:rPr>
              <a:t>99.3%</a:t>
            </a:r>
            <a:r>
              <a:rPr lang="zh-CN" altLang="en-US" b="1" dirty="0" smtClean="0">
                <a:solidFill>
                  <a:srgbClr val="FF0000"/>
                </a:solidFill>
                <a:latin typeface="华文楷体" panose="02010600040101010101" pitchFamily="2" charset="-122"/>
                <a:ea typeface="华文楷体" panose="02010600040101010101" pitchFamily="2" charset="-122"/>
              </a:rPr>
              <a:t>）</a:t>
            </a:r>
            <a:r>
              <a:rPr lang="zh-CN" altLang="en-US" b="1" dirty="0" smtClean="0">
                <a:solidFill>
                  <a:srgbClr val="0000CC"/>
                </a:solidFill>
                <a:latin typeface="华文楷体" panose="02010600040101010101" pitchFamily="2" charset="-122"/>
                <a:ea typeface="华文楷体" panose="02010600040101010101" pitchFamily="2" charset="-122"/>
              </a:rPr>
              <a:t>；</a:t>
            </a:r>
            <a:r>
              <a:rPr lang="en-US" altLang="zh-CN" b="1" dirty="0" smtClean="0">
                <a:solidFill>
                  <a:srgbClr val="0000CC"/>
                </a:solidFill>
                <a:latin typeface="华文楷体" panose="02010600040101010101" pitchFamily="2" charset="-122"/>
                <a:ea typeface="华文楷体" panose="02010600040101010101" pitchFamily="2" charset="-122"/>
              </a:rPr>
              <a:t>QD525</a:t>
            </a:r>
            <a:r>
              <a:rPr lang="zh-CN" altLang="en-US" b="1" dirty="0">
                <a:solidFill>
                  <a:srgbClr val="0000CC"/>
                </a:solidFill>
                <a:latin typeface="华文楷体" panose="02010600040101010101" pitchFamily="2" charset="-122"/>
                <a:ea typeface="华文楷体" panose="02010600040101010101" pitchFamily="2" charset="-122"/>
              </a:rPr>
              <a:t>对核颗粒、核均质、核仁与胞浆颗粒型标记与</a:t>
            </a:r>
            <a:r>
              <a:rPr lang="en-US" altLang="zh-CN" b="1" dirty="0">
                <a:solidFill>
                  <a:srgbClr val="0000CC"/>
                </a:solidFill>
                <a:latin typeface="华文楷体" panose="02010600040101010101" pitchFamily="2" charset="-122"/>
                <a:ea typeface="华文楷体" panose="02010600040101010101" pitchFamily="2" charset="-122"/>
              </a:rPr>
              <a:t>FITC</a:t>
            </a:r>
            <a:r>
              <a:rPr lang="zh-CN" altLang="en-US" b="1" dirty="0">
                <a:solidFill>
                  <a:srgbClr val="0000CC"/>
                </a:solidFill>
                <a:latin typeface="华文楷体" panose="02010600040101010101" pitchFamily="2" charset="-122"/>
                <a:ea typeface="华文楷体" panose="02010600040101010101" pitchFamily="2" charset="-122"/>
              </a:rPr>
              <a:t>标记阳性结果符合率分别为</a:t>
            </a:r>
            <a:r>
              <a:rPr lang="en-US" altLang="zh-CN" b="1" dirty="0">
                <a:solidFill>
                  <a:srgbClr val="0000CC"/>
                </a:solidFill>
                <a:latin typeface="华文楷体" panose="02010600040101010101" pitchFamily="2" charset="-122"/>
                <a:ea typeface="华文楷体" panose="02010600040101010101" pitchFamily="2" charset="-122"/>
              </a:rPr>
              <a:t>80%</a:t>
            </a:r>
            <a:r>
              <a:rPr lang="zh-CN" altLang="en-US" b="1" dirty="0">
                <a:solidFill>
                  <a:srgbClr val="0000CC"/>
                </a:solidFill>
                <a:latin typeface="华文楷体" panose="02010600040101010101" pitchFamily="2" charset="-122"/>
                <a:ea typeface="华文楷体" panose="02010600040101010101" pitchFamily="2" charset="-122"/>
              </a:rPr>
              <a:t>、</a:t>
            </a:r>
            <a:r>
              <a:rPr lang="en-US" altLang="zh-CN" b="1" dirty="0">
                <a:solidFill>
                  <a:srgbClr val="0000CC"/>
                </a:solidFill>
                <a:latin typeface="华文楷体" panose="02010600040101010101" pitchFamily="2" charset="-122"/>
                <a:ea typeface="华文楷体" panose="02010600040101010101" pitchFamily="2" charset="-122"/>
              </a:rPr>
              <a:t>65.6%</a:t>
            </a:r>
            <a:r>
              <a:rPr lang="zh-CN" altLang="en-US" b="1" dirty="0">
                <a:solidFill>
                  <a:srgbClr val="0000CC"/>
                </a:solidFill>
                <a:latin typeface="华文楷体" panose="02010600040101010101" pitchFamily="2" charset="-122"/>
                <a:ea typeface="华文楷体" panose="02010600040101010101" pitchFamily="2" charset="-122"/>
              </a:rPr>
              <a:t>、</a:t>
            </a:r>
            <a:r>
              <a:rPr lang="en-US" altLang="zh-CN" b="1" dirty="0">
                <a:solidFill>
                  <a:srgbClr val="0000CC"/>
                </a:solidFill>
                <a:latin typeface="华文楷体" panose="02010600040101010101" pitchFamily="2" charset="-122"/>
                <a:ea typeface="华文楷体" panose="02010600040101010101" pitchFamily="2" charset="-122"/>
              </a:rPr>
              <a:t>64.5%</a:t>
            </a:r>
            <a:r>
              <a:rPr lang="zh-CN" altLang="en-US" b="1" dirty="0">
                <a:solidFill>
                  <a:srgbClr val="0000CC"/>
                </a:solidFill>
                <a:latin typeface="华文楷体" panose="02010600040101010101" pitchFamily="2" charset="-122"/>
                <a:ea typeface="华文楷体" panose="02010600040101010101" pitchFamily="2" charset="-122"/>
              </a:rPr>
              <a:t>和</a:t>
            </a:r>
            <a:r>
              <a:rPr lang="en-US" altLang="zh-CN" b="1" dirty="0">
                <a:solidFill>
                  <a:srgbClr val="0000CC"/>
                </a:solidFill>
                <a:latin typeface="华文楷体" panose="02010600040101010101" pitchFamily="2" charset="-122"/>
                <a:ea typeface="华文楷体" panose="02010600040101010101" pitchFamily="2" charset="-122"/>
              </a:rPr>
              <a:t>71.4%</a:t>
            </a:r>
            <a:r>
              <a:rPr lang="zh-CN" altLang="en-US" b="1" dirty="0" smtClean="0">
                <a:solidFill>
                  <a:srgbClr val="0000CC"/>
                </a:solidFill>
                <a:latin typeface="华文楷体" panose="02010600040101010101" pitchFamily="2" charset="-122"/>
                <a:ea typeface="华文楷体" panose="02010600040101010101" pitchFamily="2" charset="-122"/>
              </a:rPr>
              <a:t>；阴性</a:t>
            </a:r>
            <a:r>
              <a:rPr lang="zh-CN" altLang="en-US" b="1" dirty="0">
                <a:solidFill>
                  <a:srgbClr val="0000CC"/>
                </a:solidFill>
                <a:latin typeface="华文楷体" panose="02010600040101010101" pitchFamily="2" charset="-122"/>
                <a:ea typeface="华文楷体" panose="02010600040101010101" pitchFamily="2" charset="-122"/>
              </a:rPr>
              <a:t>结果符合率分别为</a:t>
            </a:r>
            <a:r>
              <a:rPr lang="en-US" altLang="zh-CN" b="1" dirty="0">
                <a:solidFill>
                  <a:srgbClr val="0000CC"/>
                </a:solidFill>
                <a:latin typeface="华文楷体" panose="02010600040101010101" pitchFamily="2" charset="-122"/>
                <a:ea typeface="华文楷体" panose="02010600040101010101" pitchFamily="2" charset="-122"/>
              </a:rPr>
              <a:t>93.3%</a:t>
            </a:r>
            <a:r>
              <a:rPr lang="zh-CN" altLang="en-US" b="1" dirty="0">
                <a:solidFill>
                  <a:srgbClr val="0000CC"/>
                </a:solidFill>
                <a:latin typeface="华文楷体" panose="02010600040101010101" pitchFamily="2" charset="-122"/>
                <a:ea typeface="华文楷体" panose="02010600040101010101" pitchFamily="2" charset="-122"/>
              </a:rPr>
              <a:t>～</a:t>
            </a:r>
            <a:r>
              <a:rPr lang="en-US" altLang="zh-CN" b="1" dirty="0">
                <a:solidFill>
                  <a:srgbClr val="0000CC"/>
                </a:solidFill>
                <a:latin typeface="华文楷体" panose="02010600040101010101" pitchFamily="2" charset="-122"/>
                <a:ea typeface="华文楷体" panose="02010600040101010101" pitchFamily="2" charset="-122"/>
              </a:rPr>
              <a:t>100%</a:t>
            </a:r>
            <a:r>
              <a:rPr lang="zh-CN" altLang="en-US" b="1" dirty="0">
                <a:solidFill>
                  <a:srgbClr val="0000CC"/>
                </a:solidFill>
                <a:latin typeface="华文楷体" panose="02010600040101010101" pitchFamily="2" charset="-122"/>
                <a:ea typeface="华文楷体" panose="02010600040101010101" pitchFamily="2" charset="-122"/>
              </a:rPr>
              <a:t>；</a:t>
            </a:r>
            <a:endParaRPr lang="zh-CN" altLang="en-US" b="1" dirty="0">
              <a:solidFill>
                <a:srgbClr val="0000CC"/>
              </a:solidFill>
              <a:latin typeface="华文楷体" panose="02010600040101010101" pitchFamily="2" charset="-122"/>
              <a:ea typeface="华文楷体" panose="02010600040101010101" pitchFamily="2" charset="-122"/>
            </a:endParaRPr>
          </a:p>
        </p:txBody>
      </p:sp>
      <p:sp>
        <p:nvSpPr>
          <p:cNvPr id="19513" name="Oval 57"/>
          <p:cNvSpPr>
            <a:spLocks noChangeArrowheads="1"/>
          </p:cNvSpPr>
          <p:nvPr/>
        </p:nvSpPr>
        <p:spPr bwMode="auto">
          <a:xfrm>
            <a:off x="8242480" y="1851338"/>
            <a:ext cx="1738648" cy="3200400"/>
          </a:xfrm>
          <a:prstGeom prst="ellipse">
            <a:avLst/>
          </a:prstGeom>
          <a:noFill/>
          <a:ln w="28575">
            <a:solidFill>
              <a:srgbClr val="FFFF00"/>
            </a:solidFill>
            <a:round/>
          </a:ln>
        </p:spPr>
        <p:txBody>
          <a:bodyPr wrap="none" anchor="ctr"/>
          <a:lstStyle/>
          <a:p>
            <a:endParaRPr lang="zh-CN" altLang="en-US">
              <a:latin typeface="华文楷体" panose="02010600040101010101" pitchFamily="2" charset="-122"/>
              <a:ea typeface="华文楷体" panose="02010600040101010101" pitchFamily="2" charset="-122"/>
            </a:endParaRPr>
          </a:p>
        </p:txBody>
      </p:sp>
      <p:sp>
        <p:nvSpPr>
          <p:cNvPr id="19514" name="Rectangle 58"/>
          <p:cNvSpPr>
            <a:spLocks noChangeArrowheads="1"/>
          </p:cNvSpPr>
          <p:nvPr/>
        </p:nvSpPr>
        <p:spPr bwMode="auto">
          <a:xfrm>
            <a:off x="2472744" y="2156138"/>
            <a:ext cx="5628067" cy="2667000"/>
          </a:xfrm>
          <a:prstGeom prst="rect">
            <a:avLst/>
          </a:prstGeom>
          <a:noFill/>
          <a:ln w="28575">
            <a:solidFill>
              <a:srgbClr val="FFFF00"/>
            </a:solidFill>
            <a:miter lim="800000"/>
          </a:ln>
        </p:spPr>
        <p:txBody>
          <a:bodyPr wrap="none" anchor="ctr"/>
          <a:lstStyle/>
          <a:p>
            <a:pPr algn="ctr"/>
            <a:endParaRPr lang="zh-CN" altLang="en-US">
              <a:latin typeface="华文楷体" panose="02010600040101010101" pitchFamily="2" charset="-122"/>
              <a:ea typeface="华文楷体" panose="02010600040101010101" pitchFamily="2" charset="-122"/>
            </a:endParaRPr>
          </a:p>
        </p:txBody>
      </p:sp>
      <p:sp>
        <p:nvSpPr>
          <p:cNvPr id="19515" name="Rectangle 59"/>
          <p:cNvSpPr>
            <a:spLocks noChangeArrowheads="1"/>
          </p:cNvSpPr>
          <p:nvPr/>
        </p:nvSpPr>
        <p:spPr bwMode="auto">
          <a:xfrm>
            <a:off x="6356495" y="5127938"/>
            <a:ext cx="3443571" cy="307777"/>
          </a:xfrm>
          <a:prstGeom prst="rect">
            <a:avLst/>
          </a:prstGeom>
          <a:noFill/>
          <a:ln w="9525">
            <a:noFill/>
            <a:miter lim="800000"/>
          </a:ln>
        </p:spPr>
        <p:txBody>
          <a:bodyPr wrap="none">
            <a:spAutoFit/>
          </a:bodyPr>
          <a:lstStyle/>
          <a:p>
            <a:pPr eaLnBrk="1" hangingPunct="1"/>
            <a:r>
              <a:rPr lang="zh-CN" altLang="en-US" sz="1400" b="1" dirty="0">
                <a:latin typeface="华文楷体" panose="02010600040101010101" pitchFamily="2" charset="-122"/>
                <a:ea typeface="华文楷体" panose="02010600040101010101" pitchFamily="2" charset="-122"/>
              </a:rPr>
              <a:t>* * 与对应</a:t>
            </a:r>
            <a:r>
              <a:rPr lang="en-US" altLang="zh-CN" sz="1400" b="1" dirty="0">
                <a:latin typeface="华文楷体" panose="02010600040101010101" pitchFamily="2" charset="-122"/>
                <a:ea typeface="华文楷体" panose="02010600040101010101" pitchFamily="2" charset="-122"/>
              </a:rPr>
              <a:t>FITC</a:t>
            </a:r>
            <a:r>
              <a:rPr lang="zh-CN" altLang="en-US" sz="1400" b="1" dirty="0">
                <a:latin typeface="华文楷体" panose="02010600040101010101" pitchFamily="2" charset="-122"/>
                <a:ea typeface="华文楷体" panose="02010600040101010101" pitchFamily="2" charset="-122"/>
              </a:rPr>
              <a:t>标记检测结果组比</a:t>
            </a:r>
            <a:r>
              <a:rPr lang="en-US" altLang="zh-CN" sz="1400" b="1" dirty="0">
                <a:latin typeface="华文楷体" panose="02010600040101010101" pitchFamily="2" charset="-122"/>
                <a:ea typeface="华文楷体" panose="02010600040101010101" pitchFamily="2" charset="-122"/>
              </a:rPr>
              <a:t>, p</a:t>
            </a:r>
            <a:r>
              <a:rPr lang="zh-CN" altLang="en-US" sz="1400" b="1" dirty="0">
                <a:latin typeface="华文楷体" panose="02010600040101010101" pitchFamily="2" charset="-122"/>
                <a:ea typeface="华文楷体" panose="02010600040101010101" pitchFamily="2" charset="-122"/>
              </a:rPr>
              <a:t>＜</a:t>
            </a:r>
            <a:r>
              <a:rPr lang="en-US" altLang="zh-CN" sz="1400" b="1" dirty="0">
                <a:latin typeface="华文楷体" panose="02010600040101010101" pitchFamily="2" charset="-122"/>
                <a:ea typeface="华文楷体" panose="02010600040101010101" pitchFamily="2" charset="-122"/>
              </a:rPr>
              <a:t>0.05</a:t>
            </a:r>
            <a:endParaRPr lang="en-US" altLang="zh-CN" sz="1400" b="1" dirty="0">
              <a:latin typeface="华文楷体" panose="02010600040101010101" pitchFamily="2" charset="-122"/>
              <a:ea typeface="华文楷体" panose="02010600040101010101" pitchFamily="2" charset="-122"/>
            </a:endParaRPr>
          </a:p>
        </p:txBody>
      </p:sp>
      <p:pic>
        <p:nvPicPr>
          <p:cNvPr id="10" name="Picture 2" descr="表3-3"/>
          <p:cNvPicPr>
            <a:picLocks noChangeAspect="1" noChangeArrowheads="1"/>
          </p:cNvPicPr>
          <p:nvPr/>
        </p:nvPicPr>
        <p:blipFill>
          <a:blip r:embed="rId1" cstate="print"/>
          <a:srcRect/>
          <a:stretch>
            <a:fillRect/>
          </a:stretch>
        </p:blipFill>
        <p:spPr bwMode="auto">
          <a:xfrm>
            <a:off x="4909977" y="0"/>
            <a:ext cx="7282023" cy="260702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9514"/>
                                        </p:tgtEl>
                                        <p:attrNameLst>
                                          <p:attrName>style.visibility</p:attrName>
                                        </p:attrNameLst>
                                      </p:cBhvr>
                                      <p:to>
                                        <p:strVal val="visible"/>
                                      </p:to>
                                    </p:set>
                                    <p:anim calcmode="lin" valueType="num">
                                      <p:cBhvr>
                                        <p:cTn id="7" dur="500" fill="hold"/>
                                        <p:tgtEl>
                                          <p:spTgt spid="19514"/>
                                        </p:tgtEl>
                                        <p:attrNameLst>
                                          <p:attrName>ppt_w</p:attrName>
                                        </p:attrNameLst>
                                      </p:cBhvr>
                                      <p:tavLst>
                                        <p:tav tm="0">
                                          <p:val>
                                            <p:fltVal val="0"/>
                                          </p:val>
                                        </p:tav>
                                        <p:tav tm="100000">
                                          <p:val>
                                            <p:strVal val="#ppt_w"/>
                                          </p:val>
                                        </p:tav>
                                      </p:tavLst>
                                    </p:anim>
                                    <p:anim calcmode="lin" valueType="num">
                                      <p:cBhvr>
                                        <p:cTn id="8" dur="500" fill="hold"/>
                                        <p:tgtEl>
                                          <p:spTgt spid="19514"/>
                                        </p:tgtEl>
                                        <p:attrNameLst>
                                          <p:attrName>ppt_h</p:attrName>
                                        </p:attrNameLst>
                                      </p:cBhvr>
                                      <p:tavLst>
                                        <p:tav tm="0">
                                          <p:val>
                                            <p:fltVal val="0"/>
                                          </p:val>
                                        </p:tav>
                                        <p:tav tm="100000">
                                          <p:val>
                                            <p:strVal val="#ppt_h"/>
                                          </p:val>
                                        </p:tav>
                                      </p:tavLst>
                                    </p:anim>
                                    <p:anim calcmode="lin" valueType="num">
                                      <p:cBhvr>
                                        <p:cTn id="9" dur="500" fill="hold"/>
                                        <p:tgtEl>
                                          <p:spTgt spid="19514"/>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9514"/>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9459"/>
                                        </p:tgtEl>
                                        <p:attrNameLst>
                                          <p:attrName>style.visibility</p:attrName>
                                        </p:attrNameLst>
                                      </p:cBhvr>
                                      <p:to>
                                        <p:strVal val="visible"/>
                                      </p:to>
                                    </p:set>
                                    <p:anim calcmode="lin" valueType="num">
                                      <p:cBhvr>
                                        <p:cTn id="13" dur="500" fill="hold"/>
                                        <p:tgtEl>
                                          <p:spTgt spid="19459"/>
                                        </p:tgtEl>
                                        <p:attrNameLst>
                                          <p:attrName>ppt_w</p:attrName>
                                        </p:attrNameLst>
                                      </p:cBhvr>
                                      <p:tavLst>
                                        <p:tav tm="0">
                                          <p:val>
                                            <p:fltVal val="0"/>
                                          </p:val>
                                        </p:tav>
                                        <p:tav tm="100000">
                                          <p:val>
                                            <p:strVal val="#ppt_w"/>
                                          </p:val>
                                        </p:tav>
                                      </p:tavLst>
                                    </p:anim>
                                    <p:anim calcmode="lin" valueType="num">
                                      <p:cBhvr>
                                        <p:cTn id="14" dur="500" fill="hold"/>
                                        <p:tgtEl>
                                          <p:spTgt spid="19459"/>
                                        </p:tgtEl>
                                        <p:attrNameLst>
                                          <p:attrName>ppt_h</p:attrName>
                                        </p:attrNameLst>
                                      </p:cBhvr>
                                      <p:tavLst>
                                        <p:tav tm="0">
                                          <p:val>
                                            <p:fltVal val="0"/>
                                          </p:val>
                                        </p:tav>
                                        <p:tav tm="100000">
                                          <p:val>
                                            <p:strVal val="#ppt_h"/>
                                          </p:val>
                                        </p:tav>
                                      </p:tavLst>
                                    </p:anim>
                                    <p:anim calcmode="lin" valueType="num">
                                      <p:cBhvr>
                                        <p:cTn id="15" dur="500" fill="hold"/>
                                        <p:tgtEl>
                                          <p:spTgt spid="19459"/>
                                        </p:tgtEl>
                                        <p:attrNameLst>
                                          <p:attrName>ppt_x</p:attrName>
                                        </p:attrNameLst>
                                      </p:cBhvr>
                                      <p:tavLst>
                                        <p:tav tm="0" fmla="#ppt_x+(cos(-2*pi*(1-$))*-#ppt_x-sin(-2*pi*(1-$))*(1-#ppt_y))*(1-$)">
                                          <p:val>
                                            <p:fltVal val="0"/>
                                          </p:val>
                                        </p:tav>
                                        <p:tav tm="100000">
                                          <p:val>
                                            <p:fltVal val="1"/>
                                          </p:val>
                                        </p:tav>
                                      </p:tavLst>
                                    </p:anim>
                                    <p:anim calcmode="lin" valueType="num">
                                      <p:cBhvr>
                                        <p:cTn id="16" dur="500" fill="hold"/>
                                        <p:tgtEl>
                                          <p:spTgt spid="1945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19513"/>
                                        </p:tgtEl>
                                        <p:attrNameLst>
                                          <p:attrName>style.visibility</p:attrName>
                                        </p:attrNameLst>
                                      </p:cBhvr>
                                      <p:to>
                                        <p:strVal val="visible"/>
                                      </p:to>
                                    </p:set>
                                    <p:animEffect transition="in" filter="wedge">
                                      <p:cBhvr>
                                        <p:cTn id="21" dur="500"/>
                                        <p:tgtEl>
                                          <p:spTgt spid="19513"/>
                                        </p:tgtEl>
                                      </p:cBhvr>
                                    </p:animEffect>
                                  </p:childTnLst>
                                </p:cTn>
                              </p:par>
                              <p:par>
                                <p:cTn id="22" presetID="20" presetClass="entr" presetSubtype="0" fill="hold" grpId="0" nodeType="withEffect">
                                  <p:stCondLst>
                                    <p:cond delay="0"/>
                                  </p:stCondLst>
                                  <p:childTnLst>
                                    <p:set>
                                      <p:cBhvr>
                                        <p:cTn id="23" dur="1" fill="hold">
                                          <p:stCondLst>
                                            <p:cond delay="0"/>
                                          </p:stCondLst>
                                        </p:cTn>
                                        <p:tgtEl>
                                          <p:spTgt spid="19515"/>
                                        </p:tgtEl>
                                        <p:attrNameLst>
                                          <p:attrName>style.visibility</p:attrName>
                                        </p:attrNameLst>
                                      </p:cBhvr>
                                      <p:to>
                                        <p:strVal val="visible"/>
                                      </p:to>
                                    </p:set>
                                    <p:animEffect transition="in" filter="wedge">
                                      <p:cBhvr>
                                        <p:cTn id="24" dur="500"/>
                                        <p:tgtEl>
                                          <p:spTgt spid="19515"/>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9512"/>
                                        </p:tgtEl>
                                        <p:attrNameLst>
                                          <p:attrName>style.visibility</p:attrName>
                                        </p:attrNameLst>
                                      </p:cBhvr>
                                      <p:to>
                                        <p:strVal val="visible"/>
                                      </p:to>
                                    </p:set>
                                    <p:animEffect transition="in" filter="diamond(in)">
                                      <p:cBhvr>
                                        <p:cTn id="34"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19512" grpId="0" autoUpdateAnimBg="0"/>
      <p:bldP spid="19513" grpId="0" animBg="1"/>
      <p:bldP spid="19514" grpId="0" animBg="1" autoUpdateAnimBg="0"/>
      <p:bldP spid="19515"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28674" name="矩形 3"/>
          <p:cNvSpPr>
            <a:spLocks noChangeArrowheads="1"/>
          </p:cNvSpPr>
          <p:nvPr/>
        </p:nvSpPr>
        <p:spPr bwMode="auto">
          <a:xfrm>
            <a:off x="1" y="2060620"/>
            <a:ext cx="2730136" cy="2642009"/>
          </a:xfrm>
          <a:prstGeom prst="rect">
            <a:avLst/>
          </a:prstGeom>
          <a:solidFill>
            <a:schemeClr val="bg1"/>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28675" name="文本框 25"/>
          <p:cNvSpPr txBox="1">
            <a:spLocks noChangeArrowheads="1"/>
          </p:cNvSpPr>
          <p:nvPr/>
        </p:nvSpPr>
        <p:spPr bwMode="auto">
          <a:xfrm>
            <a:off x="2812415" y="2656205"/>
            <a:ext cx="9276080" cy="743585"/>
          </a:xfrm>
          <a:prstGeom prst="rect">
            <a:avLst/>
          </a:prstGeom>
          <a:noFill/>
          <a:ln w="9525">
            <a:noFill/>
            <a:miter lim="800000"/>
          </a:ln>
        </p:spPr>
        <p:txBody>
          <a:bodyPr wrap="square">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量子点在体外实验诊断</a:t>
            </a:r>
            <a:r>
              <a:rPr lang="en-US" altLang="zh-CN" sz="4000" b="1" dirty="0" smtClean="0">
                <a:solidFill>
                  <a:schemeClr val="bg1"/>
                </a:solidFill>
                <a:latin typeface="微软雅黑" panose="020B0503020204020204" pitchFamily="34" charset="-122"/>
                <a:ea typeface="微软雅黑" panose="020B0503020204020204" pitchFamily="34" charset="-122"/>
              </a:rPr>
              <a:t>POCT</a:t>
            </a:r>
            <a:r>
              <a:rPr lang="zh-CN" altLang="en-US" sz="4000" b="1" dirty="0" smtClean="0">
                <a:solidFill>
                  <a:schemeClr val="bg1"/>
                </a:solidFill>
                <a:latin typeface="微软雅黑" panose="020B0503020204020204" pitchFamily="34" charset="-122"/>
                <a:ea typeface="微软雅黑" panose="020B0503020204020204" pitchFamily="34" charset="-122"/>
              </a:rPr>
              <a:t>中的应用</a:t>
            </a:r>
            <a:endParaRPr lang="zh-CN" altLang="en-US" sz="4000" b="1" dirty="0" smtClean="0">
              <a:solidFill>
                <a:schemeClr val="bg1"/>
              </a:solidFill>
              <a:latin typeface="微软雅黑" panose="020B0503020204020204" pitchFamily="34" charset="-122"/>
              <a:ea typeface="微软雅黑" panose="020B0503020204020204" pitchFamily="34" charset="-122"/>
            </a:endParaRPr>
          </a:p>
        </p:txBody>
      </p:sp>
      <p:sp>
        <p:nvSpPr>
          <p:cNvPr id="28676" name="文本框 2"/>
          <p:cNvSpPr txBox="1">
            <a:spLocks noChangeArrowheads="1"/>
          </p:cNvSpPr>
          <p:nvPr/>
        </p:nvSpPr>
        <p:spPr bwMode="auto">
          <a:xfrm>
            <a:off x="2807620" y="1911936"/>
            <a:ext cx="5362575" cy="830997"/>
          </a:xfrm>
          <a:prstGeom prst="rect">
            <a:avLst/>
          </a:prstGeom>
          <a:noFill/>
          <a:ln w="9525">
            <a:noFill/>
            <a:miter lim="800000"/>
          </a:ln>
        </p:spPr>
        <p:txBody>
          <a:bodyPr>
            <a:spAutoFit/>
          </a:bodyPr>
          <a:lstStyle/>
          <a:p>
            <a:pPr>
              <a:buFont typeface="Arial" panose="020B0604020202020204" pitchFamily="34" charset="0"/>
              <a:buNone/>
            </a:pPr>
            <a:r>
              <a:rPr lang="en-US" altLang="zh-CN" sz="4800" b="1" dirty="0">
                <a:solidFill>
                  <a:schemeClr val="bg1"/>
                </a:solidFill>
                <a:latin typeface="微软雅黑" panose="020B0503020204020204" pitchFamily="34" charset="-122"/>
                <a:ea typeface="微软雅黑" panose="020B0503020204020204" pitchFamily="34" charset="-122"/>
              </a:rPr>
              <a:t>Part 03</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28677" name="文本框 26"/>
          <p:cNvSpPr txBox="1">
            <a:spLocks noChangeArrowheads="1"/>
          </p:cNvSpPr>
          <p:nvPr/>
        </p:nvSpPr>
        <p:spPr bwMode="auto">
          <a:xfrm>
            <a:off x="2828424" y="3603291"/>
            <a:ext cx="7302165" cy="1120140"/>
          </a:xfrm>
          <a:prstGeom prst="rect">
            <a:avLst/>
          </a:prstGeom>
          <a:noFill/>
          <a:ln w="9525">
            <a:noFill/>
            <a:miter lim="800000"/>
          </a:ln>
        </p:spPr>
        <p:txBody>
          <a:bodyPr wrap="square">
            <a:spAutoFit/>
          </a:bodyPr>
          <a:lstStyle/>
          <a:p>
            <a:pPr>
              <a:lnSpc>
                <a:spcPct val="125000"/>
              </a:lnSpc>
              <a:buFont typeface="Arial" panose="020B0604020202020204" pitchFamily="34" charset="0"/>
              <a:buNone/>
            </a:pPr>
            <a:r>
              <a:rPr lang="zh-CN" altLang="en-US" b="1" dirty="0" smtClean="0">
                <a:solidFill>
                  <a:schemeClr val="bg1"/>
                </a:solidFill>
                <a:latin typeface="微软雅黑" panose="020B0503020204020204" pitchFamily="34" charset="-122"/>
                <a:ea typeface="微软雅黑" panose="020B0503020204020204" pitchFamily="34" charset="-122"/>
              </a:rPr>
              <a:t>深圳市</a:t>
            </a:r>
            <a:r>
              <a:rPr lang="zh-CN" altLang="zh-CN" b="1" dirty="0" smtClean="0">
                <a:solidFill>
                  <a:schemeClr val="bg1"/>
                </a:solidFill>
                <a:latin typeface="微软雅黑" panose="020B0503020204020204" pitchFamily="34" charset="-122"/>
                <a:ea typeface="微软雅黑" panose="020B0503020204020204" pitchFamily="34" charset="-122"/>
              </a:rPr>
              <a:t>金准</a:t>
            </a:r>
            <a:r>
              <a:rPr lang="zh-CN" altLang="en-US" b="1" dirty="0" smtClean="0">
                <a:solidFill>
                  <a:schemeClr val="bg1"/>
                </a:solidFill>
                <a:latin typeface="微软雅黑" panose="020B0503020204020204" pitchFamily="34" charset="-122"/>
                <a:ea typeface="微软雅黑" panose="020B0503020204020204" pitchFamily="34" charset="-122"/>
              </a:rPr>
              <a:t>生物医学工程有限公司</a:t>
            </a:r>
            <a:r>
              <a:rPr lang="zh-CN" altLang="zh-CN" b="1" dirty="0" smtClean="0">
                <a:solidFill>
                  <a:schemeClr val="bg1"/>
                </a:solidFill>
                <a:latin typeface="微软雅黑" panose="020B0503020204020204" pitchFamily="34" charset="-122"/>
                <a:ea typeface="微软雅黑" panose="020B0503020204020204" pitchFamily="34" charset="-122"/>
              </a:rPr>
              <a:t>因</a:t>
            </a:r>
            <a:r>
              <a:rPr lang="zh-CN" altLang="zh-CN" b="1" dirty="0">
                <a:solidFill>
                  <a:schemeClr val="bg1"/>
                </a:solidFill>
                <a:latin typeface="微软雅黑" panose="020B0503020204020204" pitchFamily="34" charset="-122"/>
                <a:ea typeface="微软雅黑" panose="020B0503020204020204" pitchFamily="34" charset="-122"/>
              </a:rPr>
              <a:t>量子点而生，是</a:t>
            </a:r>
            <a:r>
              <a:rPr lang="zh-CN" altLang="zh-CN" b="1" dirty="0">
                <a:solidFill>
                  <a:srgbClr val="FFFF00"/>
                </a:solidFill>
                <a:latin typeface="微软雅黑" panose="020B0503020204020204" pitchFamily="34" charset="-122"/>
                <a:ea typeface="微软雅黑" panose="020B0503020204020204" pitchFamily="34" charset="-122"/>
              </a:rPr>
              <a:t>全球首家</a:t>
            </a:r>
            <a:r>
              <a:rPr lang="zh-CN" altLang="zh-CN" b="1" dirty="0">
                <a:solidFill>
                  <a:schemeClr val="bg1"/>
                </a:solidFill>
                <a:latin typeface="微软雅黑" panose="020B0503020204020204" pitchFamily="34" charset="-122"/>
                <a:ea typeface="微软雅黑" panose="020B0503020204020204" pitchFamily="34" charset="-122"/>
              </a:rPr>
              <a:t>成功实现量子点诊断试剂产业化的高新技术企业，并以领先的量子点技术占据医疗诊断产业的制高点。</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8" name="图片 7" descr="0402效果图-PPT---透明-小.gif"/>
          <p:cNvPicPr>
            <a:picLocks noChangeAspect="1"/>
          </p:cNvPicPr>
          <p:nvPr/>
        </p:nvPicPr>
        <p:blipFill>
          <a:blip r:embed="rId1" cstate="print"/>
          <a:stretch>
            <a:fillRect/>
          </a:stretch>
        </p:blipFill>
        <p:spPr>
          <a:xfrm>
            <a:off x="-1" y="2047741"/>
            <a:ext cx="2730138" cy="267756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6866" name="Picture 2"/>
          <p:cNvPicPr>
            <a:picLocks noChangeAspect="1" noChangeArrowheads="1"/>
          </p:cNvPicPr>
          <p:nvPr/>
        </p:nvPicPr>
        <p:blipFill>
          <a:blip r:embed="rId1"/>
          <a:srcRect/>
          <a:stretch>
            <a:fillRect/>
          </a:stretch>
        </p:blipFill>
        <p:spPr bwMode="auto">
          <a:xfrm>
            <a:off x="0" y="0"/>
            <a:ext cx="12155424" cy="1175657"/>
          </a:xfrm>
          <a:prstGeom prst="rect">
            <a:avLst/>
          </a:prstGeom>
          <a:noFill/>
          <a:ln w="9525">
            <a:noFill/>
            <a:miter lim="800000"/>
            <a:headEnd/>
            <a:tailEnd/>
          </a:ln>
          <a:effectLst/>
        </p:spPr>
      </p:pic>
      <p:pic>
        <p:nvPicPr>
          <p:cNvPr id="676867" name="Picture 3" descr="虞伟_1"/>
          <p:cNvPicPr>
            <a:picLocks noChangeAspect="1" noChangeArrowheads="1"/>
          </p:cNvPicPr>
          <p:nvPr/>
        </p:nvPicPr>
        <p:blipFill>
          <a:blip r:embed="rId2"/>
          <a:srcRect/>
          <a:stretch>
            <a:fillRect/>
          </a:stretch>
        </p:blipFill>
        <p:spPr bwMode="auto">
          <a:xfrm>
            <a:off x="666206" y="1481274"/>
            <a:ext cx="2129246" cy="2829467"/>
          </a:xfrm>
          <a:prstGeom prst="rect">
            <a:avLst/>
          </a:prstGeom>
          <a:noFill/>
          <a:ln w="9525">
            <a:noFill/>
            <a:miter lim="800000"/>
            <a:headEnd/>
            <a:tailEnd/>
          </a:ln>
        </p:spPr>
      </p:pic>
      <p:sp>
        <p:nvSpPr>
          <p:cNvPr id="4" name="矩形 3"/>
          <p:cNvSpPr/>
          <p:nvPr/>
        </p:nvSpPr>
        <p:spPr>
          <a:xfrm>
            <a:off x="3165475" y="1425575"/>
            <a:ext cx="8611870" cy="3048000"/>
          </a:xfrm>
          <a:prstGeom prst="rect">
            <a:avLst/>
          </a:prstGeom>
        </p:spPr>
        <p:txBody>
          <a:bodyPr wrap="square">
            <a:spAutoFit/>
          </a:bodyPr>
          <a:lstStyle/>
          <a:p>
            <a:pPr>
              <a:lnSpc>
                <a:spcPct val="110000"/>
              </a:lnSpc>
            </a:pPr>
            <a:r>
              <a:rPr lang="zh-CN" altLang="en-US" sz="2000" b="1" dirty="0" smtClean="0">
                <a:solidFill>
                  <a:srgbClr val="C00000"/>
                </a:solidFill>
              </a:rPr>
              <a:t>虞伟，博士，主任技师、教授</a:t>
            </a:r>
            <a:endParaRPr lang="zh-CN" altLang="en-US" sz="2000" b="1" dirty="0" smtClean="0">
              <a:solidFill>
                <a:srgbClr val="C00000"/>
              </a:solidFill>
            </a:endParaRPr>
          </a:p>
          <a:p>
            <a:pPr>
              <a:lnSpc>
                <a:spcPct val="110000"/>
              </a:lnSpc>
              <a:spcBef>
                <a:spcPts val="1800"/>
              </a:spcBef>
              <a:buFont typeface="Wingdings" panose="05000000000000000000" pitchFamily="2" charset="2"/>
              <a:buChar char="l"/>
            </a:pPr>
            <a:r>
              <a:rPr lang="zh-CN" altLang="en-US" sz="2000" b="1" dirty="0" smtClean="0">
                <a:solidFill>
                  <a:srgbClr val="C00000"/>
                </a:solidFill>
              </a:rPr>
              <a:t> 中国人民解放军南京总医院全军临床检验医学研究所中心实验科副主任；</a:t>
            </a:r>
            <a:endParaRPr lang="zh-CN" altLang="en-US" sz="2000" b="1" dirty="0" smtClean="0">
              <a:solidFill>
                <a:srgbClr val="C00000"/>
              </a:solidFill>
            </a:endParaRPr>
          </a:p>
          <a:p>
            <a:pPr>
              <a:lnSpc>
                <a:spcPct val="110000"/>
              </a:lnSpc>
              <a:spcBef>
                <a:spcPts val="600"/>
              </a:spcBef>
              <a:buFont typeface="Wingdings" panose="05000000000000000000" pitchFamily="2" charset="2"/>
              <a:buChar char="l"/>
            </a:pPr>
            <a:r>
              <a:rPr lang="zh-CN" altLang="en-US" sz="2000" b="1" dirty="0" smtClean="0">
                <a:solidFill>
                  <a:srgbClr val="C00000"/>
                </a:solidFill>
              </a:rPr>
              <a:t> 南京大学、南京医科大学、南京师范大学和江苏大学硕士研究生导师；</a:t>
            </a:r>
            <a:endParaRPr lang="zh-CN" altLang="en-US" sz="2000" b="1" dirty="0" smtClean="0">
              <a:solidFill>
                <a:srgbClr val="C00000"/>
              </a:solidFill>
            </a:endParaRPr>
          </a:p>
          <a:p>
            <a:pPr>
              <a:lnSpc>
                <a:spcPct val="110000"/>
              </a:lnSpc>
              <a:spcBef>
                <a:spcPts val="600"/>
              </a:spcBef>
              <a:buFont typeface="Wingdings" panose="05000000000000000000" pitchFamily="2" charset="2"/>
              <a:buChar char="l"/>
            </a:pPr>
            <a:r>
              <a:rPr lang="zh-CN" altLang="en-US" sz="2000" b="1" dirty="0" smtClean="0">
                <a:solidFill>
                  <a:srgbClr val="C00000"/>
                </a:solidFill>
              </a:rPr>
              <a:t> 中国中西医结合检验学会自身免疫病检验分会常委；</a:t>
            </a:r>
            <a:endParaRPr lang="zh-CN" altLang="en-US" sz="2000" b="1" dirty="0" smtClean="0">
              <a:solidFill>
                <a:srgbClr val="C00000"/>
              </a:solidFill>
            </a:endParaRPr>
          </a:p>
          <a:p>
            <a:pPr>
              <a:lnSpc>
                <a:spcPct val="110000"/>
              </a:lnSpc>
              <a:spcBef>
                <a:spcPts val="600"/>
              </a:spcBef>
              <a:buFont typeface="Wingdings" panose="05000000000000000000" pitchFamily="2" charset="2"/>
              <a:buChar char="l"/>
            </a:pPr>
            <a:r>
              <a:rPr lang="zh-CN" altLang="en-US" sz="2000" b="1" dirty="0" smtClean="0">
                <a:solidFill>
                  <a:srgbClr val="C00000"/>
                </a:solidFill>
              </a:rPr>
              <a:t> 中国医师协会自身免疫病实验诊断技术专业委员会委员；</a:t>
            </a:r>
            <a:endParaRPr lang="zh-CN" altLang="en-US" sz="2000" b="1" dirty="0" smtClean="0">
              <a:solidFill>
                <a:srgbClr val="C00000"/>
              </a:solidFill>
            </a:endParaRPr>
          </a:p>
          <a:p>
            <a:pPr>
              <a:lnSpc>
                <a:spcPct val="110000"/>
              </a:lnSpc>
              <a:spcBef>
                <a:spcPts val="600"/>
              </a:spcBef>
              <a:buFont typeface="Wingdings" panose="05000000000000000000" pitchFamily="2" charset="2"/>
              <a:buChar char="l"/>
            </a:pPr>
            <a:r>
              <a:rPr lang="zh-CN" altLang="en-US" sz="2000" b="1" dirty="0" smtClean="0">
                <a:solidFill>
                  <a:srgbClr val="C00000"/>
                </a:solidFill>
              </a:rPr>
              <a:t> 江苏省免疫学会常务理事；</a:t>
            </a:r>
            <a:endParaRPr lang="zh-CN" altLang="en-US" sz="2000" b="1" dirty="0" smtClean="0">
              <a:solidFill>
                <a:srgbClr val="C00000"/>
              </a:solidFill>
            </a:endParaRPr>
          </a:p>
          <a:p>
            <a:pPr>
              <a:lnSpc>
                <a:spcPct val="110000"/>
              </a:lnSpc>
              <a:spcBef>
                <a:spcPts val="600"/>
              </a:spcBef>
              <a:buFont typeface="Wingdings" panose="05000000000000000000" pitchFamily="2" charset="2"/>
              <a:buChar char="l"/>
            </a:pPr>
            <a:r>
              <a:rPr lang="zh-CN" altLang="en-US" sz="2000" b="1" dirty="0" smtClean="0">
                <a:solidFill>
                  <a:srgbClr val="C00000"/>
                </a:solidFill>
              </a:rPr>
              <a:t> 南京医学会变态反应学专业委员会委员；</a:t>
            </a:r>
            <a:endParaRPr lang="zh-CN" altLang="en-US" sz="2000" b="1" dirty="0" smtClean="0">
              <a:solidFill>
                <a:srgbClr val="C00000"/>
              </a:solidFill>
            </a:endParaRPr>
          </a:p>
        </p:txBody>
      </p:sp>
      <p:sp>
        <p:nvSpPr>
          <p:cNvPr id="5" name="矩形 4"/>
          <p:cNvSpPr/>
          <p:nvPr/>
        </p:nvSpPr>
        <p:spPr>
          <a:xfrm>
            <a:off x="598805" y="4572000"/>
            <a:ext cx="11178540" cy="2025015"/>
          </a:xfrm>
          <a:prstGeom prst="rect">
            <a:avLst/>
          </a:prstGeom>
        </p:spPr>
        <p:txBody>
          <a:bodyPr wrap="square">
            <a:spAutoFit/>
          </a:bodyPr>
          <a:lstStyle/>
          <a:p>
            <a:pPr algn="l">
              <a:lnSpc>
                <a:spcPct val="130000"/>
              </a:lnSpc>
              <a:spcBef>
                <a:spcPts val="600"/>
              </a:spcBef>
              <a:buFont typeface="Wingdings" panose="05000000000000000000" pitchFamily="2" charset="2"/>
              <a:buChar char="l"/>
            </a:pPr>
            <a:r>
              <a:rPr lang="en-US" altLang="zh-CN" sz="1800" b="1" dirty="0" smtClean="0">
                <a:solidFill>
                  <a:srgbClr val="C00000"/>
                </a:solidFill>
              </a:rPr>
              <a:t> </a:t>
            </a:r>
            <a:r>
              <a:rPr lang="zh-CN" altLang="en-US" sz="1800" b="1" dirty="0" smtClean="0">
                <a:solidFill>
                  <a:srgbClr val="C00000"/>
                </a:solidFill>
              </a:rPr>
              <a:t>曾负责主持完成国家自然科学基金、中国博士后科学基金特别资助金、江苏省科技支撑计划（社会发展）和江苏省“六大人才高峰”等项目研究；</a:t>
            </a:r>
            <a:endParaRPr lang="zh-CN" altLang="en-US" sz="1800" b="1" dirty="0" smtClean="0">
              <a:solidFill>
                <a:srgbClr val="C00000"/>
              </a:solidFill>
            </a:endParaRPr>
          </a:p>
          <a:p>
            <a:pPr>
              <a:lnSpc>
                <a:spcPct val="130000"/>
              </a:lnSpc>
              <a:spcBef>
                <a:spcPts val="600"/>
              </a:spcBef>
              <a:buFont typeface="Wingdings" panose="05000000000000000000" pitchFamily="2" charset="2"/>
              <a:buChar char="l"/>
            </a:pPr>
            <a:r>
              <a:rPr lang="zh-CN" altLang="en-US" sz="1800" b="1" dirty="0" smtClean="0">
                <a:solidFill>
                  <a:srgbClr val="C00000"/>
                </a:solidFill>
              </a:rPr>
              <a:t> 在国内外多种核心期刊发表专业技术论文近</a:t>
            </a:r>
            <a:r>
              <a:rPr lang="en-US" sz="1800" b="1" dirty="0" smtClean="0">
                <a:solidFill>
                  <a:srgbClr val="C00000"/>
                </a:solidFill>
              </a:rPr>
              <a:t>100</a:t>
            </a:r>
            <a:r>
              <a:rPr lang="zh-CN" altLang="en-US" sz="1800" b="1" dirty="0" smtClean="0">
                <a:solidFill>
                  <a:srgbClr val="C00000"/>
                </a:solidFill>
              </a:rPr>
              <a:t>篇（其中有多篇被</a:t>
            </a:r>
            <a:r>
              <a:rPr lang="en-US" sz="1800" b="1" dirty="0" smtClean="0">
                <a:solidFill>
                  <a:srgbClr val="C00000"/>
                </a:solidFill>
              </a:rPr>
              <a:t>SCI</a:t>
            </a:r>
            <a:r>
              <a:rPr lang="zh-CN" altLang="en-US" sz="1800" b="1" dirty="0" smtClean="0">
                <a:solidFill>
                  <a:srgbClr val="C00000"/>
                </a:solidFill>
              </a:rPr>
              <a:t>、</a:t>
            </a:r>
            <a:r>
              <a:rPr lang="en-US" sz="1800" b="1" dirty="0" smtClean="0">
                <a:solidFill>
                  <a:srgbClr val="C00000"/>
                </a:solidFill>
              </a:rPr>
              <a:t>EI</a:t>
            </a:r>
            <a:r>
              <a:rPr lang="zh-CN" altLang="en-US" sz="1800" b="1" dirty="0" smtClean="0">
                <a:solidFill>
                  <a:srgbClr val="C00000"/>
                </a:solidFill>
              </a:rPr>
              <a:t>收录），获中华医学会、江苏省和军队科技进步奖</a:t>
            </a:r>
            <a:r>
              <a:rPr lang="en-US" sz="1800" b="1" dirty="0" smtClean="0">
                <a:solidFill>
                  <a:srgbClr val="C00000"/>
                </a:solidFill>
              </a:rPr>
              <a:t>7</a:t>
            </a:r>
            <a:r>
              <a:rPr lang="zh-CN" altLang="en-US" sz="1800" b="1" dirty="0" smtClean="0">
                <a:solidFill>
                  <a:srgbClr val="C00000"/>
                </a:solidFill>
              </a:rPr>
              <a:t>项，申请获国家发明专利</a:t>
            </a:r>
            <a:r>
              <a:rPr lang="en-US" sz="1800" b="1" dirty="0" smtClean="0">
                <a:solidFill>
                  <a:srgbClr val="C00000"/>
                </a:solidFill>
              </a:rPr>
              <a:t>1</a:t>
            </a:r>
            <a:r>
              <a:rPr lang="zh-CN" altLang="en-US" sz="1800" b="1" dirty="0" smtClean="0">
                <a:solidFill>
                  <a:srgbClr val="C00000"/>
                </a:solidFill>
              </a:rPr>
              <a:t>项，参加编写专著</a:t>
            </a:r>
            <a:r>
              <a:rPr lang="en-US" sz="1800" b="1" dirty="0" smtClean="0">
                <a:solidFill>
                  <a:srgbClr val="C00000"/>
                </a:solidFill>
              </a:rPr>
              <a:t>12</a:t>
            </a:r>
            <a:r>
              <a:rPr lang="zh-CN" altLang="en-US" sz="1800" b="1" dirty="0" smtClean="0">
                <a:solidFill>
                  <a:srgbClr val="C00000"/>
                </a:solidFill>
              </a:rPr>
              <a:t>部；</a:t>
            </a:r>
            <a:endParaRPr lang="zh-CN" altLang="en-US" sz="1800" b="1" dirty="0" smtClean="0">
              <a:solidFill>
                <a:srgbClr val="C00000"/>
              </a:solidFill>
            </a:endParaRPr>
          </a:p>
          <a:p>
            <a:pPr>
              <a:lnSpc>
                <a:spcPct val="130000"/>
              </a:lnSpc>
              <a:spcBef>
                <a:spcPts val="600"/>
              </a:spcBef>
              <a:buFont typeface="Wingdings" panose="05000000000000000000" pitchFamily="2" charset="2"/>
              <a:buChar char="l"/>
            </a:pPr>
            <a:r>
              <a:rPr lang="zh-CN" altLang="en-US" sz="1800" b="1" dirty="0" smtClean="0">
                <a:solidFill>
                  <a:srgbClr val="C00000"/>
                </a:solidFill>
              </a:rPr>
              <a:t> 先后被南京军区评为</a:t>
            </a:r>
            <a:r>
              <a:rPr lang="en-US" sz="1800" b="1" dirty="0" smtClean="0">
                <a:solidFill>
                  <a:srgbClr val="C00000"/>
                </a:solidFill>
              </a:rPr>
              <a:t>“</a:t>
            </a:r>
            <a:r>
              <a:rPr lang="zh-CN" altLang="en-US" sz="1800" b="1" dirty="0" smtClean="0">
                <a:solidFill>
                  <a:srgbClr val="C00000"/>
                </a:solidFill>
              </a:rPr>
              <a:t>优秀中青年科技人才</a:t>
            </a:r>
            <a:r>
              <a:rPr lang="en-US" sz="1800" b="1" dirty="0" smtClean="0">
                <a:solidFill>
                  <a:srgbClr val="C00000"/>
                </a:solidFill>
              </a:rPr>
              <a:t>”</a:t>
            </a:r>
            <a:r>
              <a:rPr lang="zh-CN" altLang="en-US" sz="1800" b="1" dirty="0" smtClean="0">
                <a:solidFill>
                  <a:srgbClr val="C00000"/>
                </a:solidFill>
              </a:rPr>
              <a:t>，“学习成才先进个人”，并被列为军区“</a:t>
            </a:r>
            <a:r>
              <a:rPr lang="en-US" sz="1800" b="1" dirty="0" smtClean="0">
                <a:solidFill>
                  <a:srgbClr val="C00000"/>
                </a:solidFill>
              </a:rPr>
              <a:t>122</a:t>
            </a:r>
            <a:r>
              <a:rPr lang="zh-CN" altLang="en-US" sz="1800" b="1" dirty="0" smtClean="0">
                <a:solidFill>
                  <a:srgbClr val="C00000"/>
                </a:solidFill>
              </a:rPr>
              <a:t>工程重点人才”。</a:t>
            </a:r>
            <a:endParaRPr lang="zh-CN" altLang="en-US" sz="1800" b="1" dirty="0" smtClean="0">
              <a:solidFill>
                <a:srgbClr val="C0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6"/>
          <p:cNvSpPr/>
          <p:nvPr/>
        </p:nvSpPr>
        <p:spPr bwMode="auto">
          <a:xfrm>
            <a:off x="0" y="-19050"/>
            <a:ext cx="7445829" cy="6877050"/>
          </a:xfrm>
          <a:custGeom>
            <a:avLst/>
            <a:gdLst>
              <a:gd name="T0" fmla="*/ 0 w 6913864"/>
              <a:gd name="T1" fmla="*/ 19050 h 6877050"/>
              <a:gd name="T2" fmla="*/ 3789004 w 6913864"/>
              <a:gd name="T3" fmla="*/ 0 h 6877050"/>
              <a:gd name="T4" fmla="*/ 6912660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w="9525">
            <a:noFill/>
            <a:round/>
          </a:ln>
        </p:spPr>
        <p:txBody>
          <a:bodyPr anchor="ctr"/>
          <a:lstStyle/>
          <a:p>
            <a:r>
              <a:rPr lang="zh-CN" altLang="en-US" b="1" dirty="0" smtClean="0"/>
              <a:t>。</a:t>
            </a:r>
            <a:endParaRPr lang="zh-CN" altLang="en-US" dirty="0"/>
          </a:p>
        </p:txBody>
      </p:sp>
      <p:sp>
        <p:nvSpPr>
          <p:cNvPr id="18439" name="Freeform 251"/>
          <p:cNvSpPr>
            <a:spLocks noEditPoints="1"/>
          </p:cNvSpPr>
          <p:nvPr/>
        </p:nvSpPr>
        <p:spPr bwMode="auto">
          <a:xfrm>
            <a:off x="8724900" y="287337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w="9525">
            <a:noFill/>
            <a:round/>
          </a:ln>
        </p:spPr>
        <p:txBody>
          <a:bodyPr/>
          <a:lstStyle/>
          <a:p>
            <a:endParaRPr lang="zh-CN" altLang="en-US"/>
          </a:p>
        </p:txBody>
      </p:sp>
      <p:sp>
        <p:nvSpPr>
          <p:cNvPr id="18441" name="矩形 17"/>
          <p:cNvSpPr>
            <a:spLocks noChangeArrowheads="1"/>
          </p:cNvSpPr>
          <p:nvPr/>
        </p:nvSpPr>
        <p:spPr bwMode="auto">
          <a:xfrm>
            <a:off x="386772" y="94729"/>
            <a:ext cx="3610464" cy="548640"/>
          </a:xfrm>
          <a:prstGeom prst="rect">
            <a:avLst/>
          </a:prstGeom>
          <a:noFill/>
          <a:ln w="9525">
            <a:noFill/>
            <a:miter lim="800000"/>
          </a:ln>
        </p:spPr>
        <p:txBody>
          <a:bodyPr wrap="square">
            <a:spAutoFit/>
          </a:bodyPr>
          <a:lstStyle/>
          <a:p>
            <a:pPr>
              <a:buFont typeface="Arial" panose="020B0604020202020204" pitchFamily="34" charset="0"/>
              <a:buNone/>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45440" y="660400"/>
            <a:ext cx="7393940" cy="5540375"/>
          </a:xfrm>
          <a:prstGeom prst="rect">
            <a:avLst/>
          </a:prstGeom>
        </p:spPr>
      </p:pic>
      <p:pic>
        <p:nvPicPr>
          <p:cNvPr id="4" name="图片 3"/>
          <p:cNvPicPr>
            <a:picLocks noChangeAspect="1"/>
          </p:cNvPicPr>
          <p:nvPr/>
        </p:nvPicPr>
        <p:blipFill>
          <a:blip r:embed="rId2"/>
          <a:srcRect t="-1350" r="779"/>
          <a:stretch>
            <a:fillRect/>
          </a:stretch>
        </p:blipFill>
        <p:spPr>
          <a:xfrm>
            <a:off x="4722495" y="405130"/>
            <a:ext cx="2993390" cy="2390140"/>
          </a:xfrm>
          <a:prstGeom prst="rect">
            <a:avLst/>
          </a:prstGeom>
        </p:spPr>
      </p:pic>
      <p:pic>
        <p:nvPicPr>
          <p:cNvPr id="23" name="图片 22" descr="QQ图片20151130104404 小.gif"/>
          <p:cNvPicPr>
            <a:picLocks noChangeAspect="1"/>
          </p:cNvPicPr>
          <p:nvPr/>
        </p:nvPicPr>
        <p:blipFill>
          <a:blip r:embed="rId3" cstate="print"/>
          <a:stretch>
            <a:fillRect/>
          </a:stretch>
        </p:blipFill>
        <p:spPr>
          <a:xfrm>
            <a:off x="7781290" y="2316480"/>
            <a:ext cx="2792730" cy="2129790"/>
          </a:xfrm>
          <a:prstGeom prst="rect">
            <a:avLst/>
          </a:prstGeom>
        </p:spPr>
      </p:pic>
      <p:pic>
        <p:nvPicPr>
          <p:cNvPr id="24" name="图片 23" descr="透明-小.gif"/>
          <p:cNvPicPr>
            <a:picLocks noChangeAspect="1"/>
          </p:cNvPicPr>
          <p:nvPr/>
        </p:nvPicPr>
        <p:blipFill>
          <a:blip r:embed="rId4" cstate="print"/>
          <a:stretch>
            <a:fillRect/>
          </a:stretch>
        </p:blipFill>
        <p:spPr>
          <a:xfrm>
            <a:off x="7752080" y="645160"/>
            <a:ext cx="2623820" cy="1807845"/>
          </a:xfrm>
          <a:prstGeom prst="rect">
            <a:avLst/>
          </a:prstGeom>
        </p:spPr>
      </p:pic>
      <p:pic>
        <p:nvPicPr>
          <p:cNvPr id="676867" name="Picture 3"/>
          <p:cNvPicPr>
            <a:picLocks noChangeAspect="1" noChangeArrowheads="1"/>
          </p:cNvPicPr>
          <p:nvPr/>
        </p:nvPicPr>
        <p:blipFill>
          <a:blip r:embed="rId5"/>
          <a:srcRect/>
          <a:stretch>
            <a:fillRect/>
          </a:stretch>
        </p:blipFill>
        <p:spPr bwMode="auto">
          <a:xfrm>
            <a:off x="7906837" y="4492874"/>
            <a:ext cx="2390503" cy="1807233"/>
          </a:xfrm>
          <a:prstGeom prst="rect">
            <a:avLst/>
          </a:prstGeom>
          <a:noFill/>
          <a:ln w="9525">
            <a:noFill/>
            <a:miter lim="800000"/>
            <a:headEnd/>
            <a:tailEnd/>
          </a:ln>
          <a:effectLst/>
        </p:spPr>
      </p:pic>
      <p:sp>
        <p:nvSpPr>
          <p:cNvPr id="30" name="矩形 29"/>
          <p:cNvSpPr/>
          <p:nvPr/>
        </p:nvSpPr>
        <p:spPr>
          <a:xfrm>
            <a:off x="4738370" y="2790825"/>
            <a:ext cx="2992755" cy="3385820"/>
          </a:xfrm>
          <a:prstGeom prst="rect">
            <a:avLst/>
          </a:prstGeom>
          <a:solidFill>
            <a:srgbClr val="C7CCD3"/>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29" name="图片 28"/>
          <p:cNvPicPr>
            <a:picLocks noChangeAspect="1"/>
          </p:cNvPicPr>
          <p:nvPr/>
        </p:nvPicPr>
        <p:blipFill>
          <a:blip r:embed="rId6"/>
          <a:stretch>
            <a:fillRect/>
          </a:stretch>
        </p:blipFill>
        <p:spPr>
          <a:xfrm>
            <a:off x="4738370" y="2790825"/>
            <a:ext cx="2978150" cy="1010285"/>
          </a:xfrm>
          <a:prstGeom prst="rect">
            <a:avLst/>
          </a:prstGeom>
        </p:spPr>
      </p:pic>
      <p:pic>
        <p:nvPicPr>
          <p:cNvPr id="33" name="图片 32"/>
          <p:cNvPicPr>
            <a:picLocks noChangeAspect="1"/>
          </p:cNvPicPr>
          <p:nvPr/>
        </p:nvPicPr>
        <p:blipFill>
          <a:blip r:embed="rId7"/>
          <a:stretch>
            <a:fillRect/>
          </a:stretch>
        </p:blipFill>
        <p:spPr>
          <a:xfrm>
            <a:off x="4738370" y="5003165"/>
            <a:ext cx="2977515" cy="560705"/>
          </a:xfrm>
          <a:prstGeom prst="rect">
            <a:avLst/>
          </a:prstGeom>
        </p:spPr>
      </p:pic>
      <p:pic>
        <p:nvPicPr>
          <p:cNvPr id="34" name="图片 33"/>
          <p:cNvPicPr>
            <a:picLocks noChangeAspect="1"/>
          </p:cNvPicPr>
          <p:nvPr/>
        </p:nvPicPr>
        <p:blipFill>
          <a:blip r:embed="rId8"/>
          <a:stretch>
            <a:fillRect/>
          </a:stretch>
        </p:blipFill>
        <p:spPr>
          <a:xfrm>
            <a:off x="4738370" y="5596890"/>
            <a:ext cx="2971165" cy="587375"/>
          </a:xfrm>
          <a:prstGeom prst="rect">
            <a:avLst/>
          </a:prstGeom>
        </p:spPr>
      </p:pic>
      <p:pic>
        <p:nvPicPr>
          <p:cNvPr id="35" name="图片 34"/>
          <p:cNvPicPr>
            <a:picLocks noChangeAspect="1"/>
          </p:cNvPicPr>
          <p:nvPr/>
        </p:nvPicPr>
        <p:blipFill>
          <a:blip r:embed="rId9"/>
          <a:stretch>
            <a:fillRect/>
          </a:stretch>
        </p:blipFill>
        <p:spPr>
          <a:xfrm>
            <a:off x="4735830" y="3779520"/>
            <a:ext cx="2987675" cy="539115"/>
          </a:xfrm>
          <a:prstGeom prst="rect">
            <a:avLst/>
          </a:prstGeom>
        </p:spPr>
      </p:pic>
      <p:pic>
        <p:nvPicPr>
          <p:cNvPr id="31" name="图片 30"/>
          <p:cNvPicPr>
            <a:picLocks noChangeAspect="1"/>
          </p:cNvPicPr>
          <p:nvPr/>
        </p:nvPicPr>
        <p:blipFill>
          <a:blip r:embed="rId10"/>
          <a:srcRect t="9781"/>
          <a:stretch>
            <a:fillRect/>
          </a:stretch>
        </p:blipFill>
        <p:spPr>
          <a:xfrm>
            <a:off x="4738370" y="4352925"/>
            <a:ext cx="2977515" cy="626745"/>
          </a:xfrm>
          <a:prstGeom prst="rect">
            <a:avLst/>
          </a:prstGeom>
        </p:spPr>
      </p:pic>
      <p:pic>
        <p:nvPicPr>
          <p:cNvPr id="32" name="图片 31"/>
          <p:cNvPicPr>
            <a:picLocks noChangeAspect="1"/>
          </p:cNvPicPr>
          <p:nvPr/>
        </p:nvPicPr>
        <p:blipFill>
          <a:blip r:embed="rId11"/>
          <a:stretch>
            <a:fillRect/>
          </a:stretch>
        </p:blipFill>
        <p:spPr>
          <a:xfrm>
            <a:off x="5086350" y="3827780"/>
            <a:ext cx="2270760" cy="430530"/>
          </a:xfrm>
          <a:prstGeom prst="rect">
            <a:avLst/>
          </a:prstGeom>
        </p:spPr>
      </p:pic>
      <p:sp>
        <p:nvSpPr>
          <p:cNvPr id="36" name="TextBox 12"/>
          <p:cNvSpPr txBox="1"/>
          <p:nvPr/>
        </p:nvSpPr>
        <p:spPr>
          <a:xfrm>
            <a:off x="10337800" y="1929765"/>
            <a:ext cx="1684655" cy="306705"/>
          </a:xfrm>
          <a:prstGeom prst="rect">
            <a:avLst/>
          </a:prstGeom>
          <a:noFill/>
        </p:spPr>
        <p:txBody>
          <a:bodyPr wrap="square" rtlCol="0">
            <a:spAutoFit/>
          </a:bodyPr>
          <a:p>
            <a:r>
              <a:rPr lang="zh-CN" altLang="en-US" sz="1400" b="1" dirty="0" smtClean="0"/>
              <a:t>单通道：</a:t>
            </a:r>
            <a:r>
              <a:rPr lang="en-US" altLang="zh-CN" sz="1400" b="1" dirty="0" smtClean="0"/>
              <a:t>180Test/h</a:t>
            </a:r>
            <a:endParaRPr lang="zh-CN" altLang="en-US" sz="1400" b="1" dirty="0"/>
          </a:p>
        </p:txBody>
      </p:sp>
      <p:sp>
        <p:nvSpPr>
          <p:cNvPr id="37" name="TextBox 13"/>
          <p:cNvSpPr txBox="1"/>
          <p:nvPr/>
        </p:nvSpPr>
        <p:spPr>
          <a:xfrm>
            <a:off x="10375900" y="5719445"/>
            <a:ext cx="1646555" cy="306705"/>
          </a:xfrm>
          <a:prstGeom prst="rect">
            <a:avLst/>
          </a:prstGeom>
          <a:noFill/>
        </p:spPr>
        <p:txBody>
          <a:bodyPr wrap="square" rtlCol="0">
            <a:spAutoFit/>
          </a:bodyPr>
          <a:p>
            <a:r>
              <a:rPr lang="zh-CN" altLang="en-US" sz="1400" b="1" dirty="0" smtClean="0"/>
              <a:t>全自动：</a:t>
            </a:r>
            <a:r>
              <a:rPr lang="en-US" altLang="zh-CN" sz="1400" b="1" dirty="0" smtClean="0"/>
              <a:t>200Test/h</a:t>
            </a:r>
            <a:endParaRPr lang="zh-CN" altLang="en-US" sz="1400" b="1" dirty="0"/>
          </a:p>
        </p:txBody>
      </p:sp>
      <p:sp>
        <p:nvSpPr>
          <p:cNvPr id="38" name="TextBox 14"/>
          <p:cNvSpPr txBox="1"/>
          <p:nvPr/>
        </p:nvSpPr>
        <p:spPr>
          <a:xfrm>
            <a:off x="10335895" y="3894455"/>
            <a:ext cx="1686560" cy="306705"/>
          </a:xfrm>
          <a:prstGeom prst="rect">
            <a:avLst/>
          </a:prstGeom>
          <a:noFill/>
        </p:spPr>
        <p:txBody>
          <a:bodyPr wrap="square" rtlCol="0">
            <a:spAutoFit/>
          </a:bodyPr>
          <a:p>
            <a:r>
              <a:rPr lang="zh-CN" altLang="en-US" sz="1400" b="1" dirty="0" smtClean="0"/>
              <a:t>多通道：</a:t>
            </a:r>
            <a:r>
              <a:rPr lang="en-US" altLang="zh-CN" sz="1400" b="1" dirty="0" smtClean="0"/>
              <a:t>120Test/h</a:t>
            </a:r>
            <a:endParaRPr lang="zh-CN" altLang="en-US" sz="14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6"/>
          <p:cNvSpPr/>
          <p:nvPr/>
        </p:nvSpPr>
        <p:spPr bwMode="auto">
          <a:xfrm>
            <a:off x="0" y="-9525"/>
            <a:ext cx="7445829" cy="6877050"/>
          </a:xfrm>
          <a:custGeom>
            <a:avLst/>
            <a:gdLst>
              <a:gd name="T0" fmla="*/ 0 w 6913864"/>
              <a:gd name="T1" fmla="*/ 19050 h 6877050"/>
              <a:gd name="T2" fmla="*/ 3789004 w 6913864"/>
              <a:gd name="T3" fmla="*/ 0 h 6877050"/>
              <a:gd name="T4" fmla="*/ 6912660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w="9525">
            <a:noFill/>
            <a:round/>
          </a:ln>
        </p:spPr>
        <p:txBody>
          <a:bodyPr anchor="ctr"/>
          <a:lstStyle/>
          <a:p>
            <a:endParaRPr lang="zh-CN" altLang="en-US" dirty="0"/>
          </a:p>
        </p:txBody>
      </p:sp>
      <p:sp>
        <p:nvSpPr>
          <p:cNvPr id="5" name="自选图形 2"/>
          <p:cNvSpPr>
            <a:spLocks noChangeArrowheads="1"/>
          </p:cNvSpPr>
          <p:nvPr/>
        </p:nvSpPr>
        <p:spPr bwMode="ltGray">
          <a:xfrm>
            <a:off x="205105" y="1445260"/>
            <a:ext cx="3611880" cy="3779520"/>
          </a:xfrm>
          <a:prstGeom prst="flowChartOffpageConnector">
            <a:avLst/>
          </a:prstGeom>
          <a:gradFill rotWithShape="1">
            <a:gsLst>
              <a:gs pos="0">
                <a:schemeClr val="accent2"/>
              </a:gs>
              <a:gs pos="100000">
                <a:schemeClr val="accent2">
                  <a:gamma/>
                  <a:tint val="43922"/>
                  <a:invGamma/>
                </a:schemeClr>
              </a:gs>
            </a:gsLst>
            <a:lin ang="5400000" scaled="1"/>
          </a:gradFill>
          <a:ln>
            <a:noFill/>
          </a:ln>
          <a:effectLst>
            <a:prstShdw prst="shdw13" dist="45791" dir="3378596">
              <a:srgbClr val="1C1C1C">
                <a:alpha val="50000"/>
              </a:srgbClr>
            </a:prstShdw>
          </a:effectLst>
        </p:spPr>
        <p:txBody>
          <a:bodyPr wrap="none" anchor="ctr"/>
          <a:p>
            <a:pPr>
              <a:buFontTx/>
              <a:buNone/>
              <a:defRPr/>
            </a:pPr>
            <a:endParaRPr lang="zh-CN" altLang="en-US"/>
          </a:p>
        </p:txBody>
      </p:sp>
      <p:sp>
        <p:nvSpPr>
          <p:cNvPr id="6" name="椭圆 3"/>
          <p:cNvSpPr>
            <a:spLocks noChangeArrowheads="1"/>
          </p:cNvSpPr>
          <p:nvPr/>
        </p:nvSpPr>
        <p:spPr bwMode="gray">
          <a:xfrm>
            <a:off x="950595" y="1049020"/>
            <a:ext cx="1905000" cy="729615"/>
          </a:xfrm>
          <a:prstGeom prst="ellipse">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p>
            <a:pPr>
              <a:buFontTx/>
              <a:buNone/>
              <a:defRPr/>
            </a:pPr>
            <a:endParaRPr lang="zh-CN" altLang="en-US"/>
          </a:p>
        </p:txBody>
      </p:sp>
      <p:sp>
        <p:nvSpPr>
          <p:cNvPr id="7" name="矩形 4"/>
          <p:cNvSpPr>
            <a:spLocks noChangeArrowheads="1"/>
          </p:cNvSpPr>
          <p:nvPr/>
        </p:nvSpPr>
        <p:spPr bwMode="auto">
          <a:xfrm>
            <a:off x="1128998" y="1013991"/>
            <a:ext cx="1593850" cy="703580"/>
          </a:xfrm>
          <a:prstGeom prst="rect">
            <a:avLst/>
          </a:prstGeom>
          <a:noFill/>
          <a:ln w="9525">
            <a:noFill/>
            <a:miter lim="800000"/>
          </a:ln>
        </p:spPr>
        <p:txBody>
          <a:bodyPr wrap="none">
            <a:spAutoFit/>
          </a:bodyPr>
          <a:p>
            <a:pPr algn="ctr"/>
            <a:r>
              <a:rPr lang="en-US" altLang="zh-CN" sz="2000" b="1" dirty="0" smtClean="0">
                <a:solidFill>
                  <a:srgbClr val="1C1C1C"/>
                </a:solidFill>
                <a:cs typeface="Arial" panose="020B0604020202020204" pitchFamily="34" charset="0"/>
              </a:rPr>
              <a:t>IL-6</a:t>
            </a:r>
            <a:r>
              <a:rPr lang="en-US" altLang="zh-CN" sz="2000" b="1" dirty="0" smtClean="0">
                <a:solidFill>
                  <a:srgbClr val="FF0000"/>
                </a:solidFill>
                <a:latin typeface="+mn-ea"/>
              </a:rPr>
              <a:t> </a:t>
            </a:r>
            <a:endParaRPr lang="en-US" altLang="zh-CN" sz="2000" b="1" dirty="0" smtClean="0">
              <a:solidFill>
                <a:srgbClr val="FF0000"/>
              </a:solidFill>
              <a:latin typeface="+mn-ea"/>
            </a:endParaRPr>
          </a:p>
          <a:p>
            <a:pPr algn="ctr"/>
            <a:r>
              <a:rPr lang="en-US" altLang="zh-CN" sz="2000" b="1" dirty="0" smtClean="0">
                <a:solidFill>
                  <a:srgbClr val="FF0000"/>
                </a:solidFill>
                <a:latin typeface="+mn-ea"/>
              </a:rPr>
              <a:t>2-4000pg/ml</a:t>
            </a:r>
            <a:endParaRPr lang="en-US" altLang="zh-CN" sz="2000" b="1" dirty="0">
              <a:solidFill>
                <a:srgbClr val="1C1C1C"/>
              </a:solidFill>
              <a:cs typeface="Arial" panose="020B0604020202020204" pitchFamily="34" charset="0"/>
            </a:endParaRPr>
          </a:p>
        </p:txBody>
      </p:sp>
      <p:sp>
        <p:nvSpPr>
          <p:cNvPr id="8" name="自选图形 5"/>
          <p:cNvSpPr>
            <a:spLocks noChangeArrowheads="1"/>
          </p:cNvSpPr>
          <p:nvPr/>
        </p:nvSpPr>
        <p:spPr bwMode="ltGray">
          <a:xfrm>
            <a:off x="4175125" y="1495425"/>
            <a:ext cx="3669030" cy="3709670"/>
          </a:xfrm>
          <a:prstGeom prst="flowChartOffpageConnector">
            <a:avLst/>
          </a:prstGeom>
        </p:spPr>
        <p:style>
          <a:lnRef idx="2">
            <a:schemeClr val="accent5"/>
          </a:lnRef>
          <a:fillRef idx="1">
            <a:schemeClr val="lt1"/>
          </a:fillRef>
          <a:effectRef idx="0">
            <a:schemeClr val="accent5"/>
          </a:effectRef>
          <a:fontRef idx="minor">
            <a:schemeClr val="dk1"/>
          </a:fontRef>
        </p:style>
        <p:txBody>
          <a:bodyPr wrap="none" anchor="ctr"/>
          <a:p>
            <a:pPr>
              <a:buFontTx/>
              <a:buNone/>
              <a:defRPr/>
            </a:pPr>
            <a:endParaRPr lang="zh-CN" altLang="en-US"/>
          </a:p>
        </p:txBody>
      </p:sp>
      <p:sp>
        <p:nvSpPr>
          <p:cNvPr id="10" name="椭圆 6"/>
          <p:cNvSpPr>
            <a:spLocks noChangeArrowheads="1"/>
          </p:cNvSpPr>
          <p:nvPr/>
        </p:nvSpPr>
        <p:spPr bwMode="gray">
          <a:xfrm>
            <a:off x="4954905" y="1027430"/>
            <a:ext cx="1938655" cy="732790"/>
          </a:xfrm>
          <a:prstGeom prst="ellipse">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p>
            <a:pPr>
              <a:buFontTx/>
              <a:buNone/>
              <a:defRPr/>
            </a:pPr>
            <a:endParaRPr lang="zh-CN" altLang="en-US"/>
          </a:p>
        </p:txBody>
      </p:sp>
      <p:sp>
        <p:nvSpPr>
          <p:cNvPr id="11" name="矩形 7"/>
          <p:cNvSpPr>
            <a:spLocks noChangeArrowheads="1"/>
          </p:cNvSpPr>
          <p:nvPr/>
        </p:nvSpPr>
        <p:spPr bwMode="auto">
          <a:xfrm>
            <a:off x="4886960" y="981710"/>
            <a:ext cx="2024380" cy="703580"/>
          </a:xfrm>
          <a:prstGeom prst="rect">
            <a:avLst/>
          </a:prstGeom>
          <a:noFill/>
          <a:ln w="9525">
            <a:noFill/>
            <a:miter lim="800000"/>
          </a:ln>
        </p:spPr>
        <p:txBody>
          <a:bodyPr wrap="square">
            <a:spAutoFit/>
          </a:bodyPr>
          <a:p>
            <a:pPr algn="ctr"/>
            <a:r>
              <a:rPr lang="en-US" altLang="zh-CN" sz="2000" b="1" dirty="0" smtClean="0">
                <a:solidFill>
                  <a:srgbClr val="1C1C1C"/>
                </a:solidFill>
                <a:cs typeface="Arial" panose="020B0604020202020204" pitchFamily="34" charset="0"/>
              </a:rPr>
              <a:t>PCT</a:t>
            </a:r>
            <a:endParaRPr lang="en-US" altLang="zh-CN" sz="2000" b="1" dirty="0" smtClean="0">
              <a:solidFill>
                <a:srgbClr val="1C1C1C"/>
              </a:solidFill>
              <a:cs typeface="Arial" panose="020B0604020202020204" pitchFamily="34" charset="0"/>
            </a:endParaRPr>
          </a:p>
          <a:p>
            <a:pPr algn="ctr"/>
            <a:r>
              <a:rPr lang="en-US" altLang="zh-CN" sz="2000" b="1" dirty="0" smtClean="0">
                <a:solidFill>
                  <a:srgbClr val="FF0000"/>
                </a:solidFill>
                <a:latin typeface="+mn-ea"/>
              </a:rPr>
              <a:t> 0.01-100ng/ml</a:t>
            </a:r>
            <a:endParaRPr lang="en-US" altLang="zh-CN" sz="2000" b="1" dirty="0">
              <a:solidFill>
                <a:srgbClr val="1C1C1C"/>
              </a:solidFill>
              <a:cs typeface="Arial" panose="020B0604020202020204" pitchFamily="34" charset="0"/>
            </a:endParaRPr>
          </a:p>
        </p:txBody>
      </p:sp>
      <p:sp>
        <p:nvSpPr>
          <p:cNvPr id="12" name="自选图形 8"/>
          <p:cNvSpPr>
            <a:spLocks noChangeArrowheads="1"/>
          </p:cNvSpPr>
          <p:nvPr/>
        </p:nvSpPr>
        <p:spPr bwMode="ltGray">
          <a:xfrm>
            <a:off x="8141970" y="1482725"/>
            <a:ext cx="3819525" cy="3723005"/>
          </a:xfrm>
          <a:prstGeom prst="flowChartOffpageConnector">
            <a:avLst/>
          </a:prstGeom>
          <a:gradFill rotWithShape="1">
            <a:gsLst>
              <a:gs pos="0">
                <a:schemeClr val="folHlink"/>
              </a:gs>
              <a:gs pos="100000">
                <a:schemeClr val="folHlink">
                  <a:gamma/>
                  <a:tint val="43922"/>
                  <a:invGamma/>
                </a:schemeClr>
              </a:gs>
            </a:gsLst>
            <a:lin ang="5400000" scaled="1"/>
          </a:gradFill>
          <a:ln>
            <a:noFill/>
          </a:ln>
          <a:effectLst>
            <a:prstShdw prst="shdw13" dist="45791" dir="3378596">
              <a:srgbClr val="1C1C1C">
                <a:alpha val="50000"/>
              </a:srgbClr>
            </a:prstShdw>
          </a:effectLst>
        </p:spPr>
        <p:txBody>
          <a:bodyPr wrap="none" anchor="ctr"/>
          <a:p>
            <a:pPr>
              <a:buFontTx/>
              <a:buNone/>
              <a:defRPr/>
            </a:pPr>
            <a:endParaRPr lang="zh-CN" altLang="en-US"/>
          </a:p>
        </p:txBody>
      </p:sp>
      <p:sp>
        <p:nvSpPr>
          <p:cNvPr id="13" name="椭圆 9"/>
          <p:cNvSpPr>
            <a:spLocks noChangeArrowheads="1"/>
          </p:cNvSpPr>
          <p:nvPr/>
        </p:nvSpPr>
        <p:spPr bwMode="gray">
          <a:xfrm>
            <a:off x="9159875" y="1083945"/>
            <a:ext cx="1934210" cy="668655"/>
          </a:xfrm>
          <a:prstGeom prst="ellipse">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p>
            <a:pPr>
              <a:buFontTx/>
              <a:buNone/>
              <a:defRPr/>
            </a:pPr>
            <a:endParaRPr lang="zh-CN" altLang="en-US"/>
          </a:p>
        </p:txBody>
      </p:sp>
      <p:sp>
        <p:nvSpPr>
          <p:cNvPr id="14" name="矩形 10"/>
          <p:cNvSpPr>
            <a:spLocks noChangeArrowheads="1"/>
          </p:cNvSpPr>
          <p:nvPr/>
        </p:nvSpPr>
        <p:spPr bwMode="auto">
          <a:xfrm>
            <a:off x="9117965" y="1038860"/>
            <a:ext cx="1979295" cy="703580"/>
          </a:xfrm>
          <a:prstGeom prst="rect">
            <a:avLst/>
          </a:prstGeom>
          <a:noFill/>
          <a:ln w="9525">
            <a:noFill/>
            <a:miter lim="800000"/>
          </a:ln>
        </p:spPr>
        <p:txBody>
          <a:bodyPr wrap="square">
            <a:spAutoFit/>
          </a:bodyPr>
          <a:p>
            <a:pPr algn="ctr"/>
            <a:r>
              <a:rPr lang="en-US" altLang="zh-CN" sz="2000" b="1" dirty="0" smtClean="0">
                <a:solidFill>
                  <a:srgbClr val="1C1C1C"/>
                </a:solidFill>
                <a:cs typeface="Arial" panose="020B0604020202020204" pitchFamily="34" charset="0"/>
              </a:rPr>
              <a:t>CRP</a:t>
            </a:r>
            <a:endParaRPr lang="en-US" altLang="zh-CN" sz="2000" b="1" dirty="0" smtClean="0">
              <a:solidFill>
                <a:srgbClr val="1C1C1C"/>
              </a:solidFill>
              <a:cs typeface="Arial" panose="020B0604020202020204" pitchFamily="34" charset="0"/>
            </a:endParaRPr>
          </a:p>
          <a:p>
            <a:pPr algn="ctr"/>
            <a:r>
              <a:rPr lang="en-US" altLang="zh-CN" sz="2000" b="1" dirty="0" smtClean="0">
                <a:solidFill>
                  <a:srgbClr val="FF0000"/>
                </a:solidFill>
                <a:latin typeface="+mn-ea"/>
              </a:rPr>
              <a:t> 0.1-200mg/L</a:t>
            </a:r>
            <a:endParaRPr lang="en-US" altLang="zh-CN" sz="2000" b="1" dirty="0">
              <a:solidFill>
                <a:srgbClr val="1C1C1C"/>
              </a:solidFill>
              <a:cs typeface="Arial" panose="020B0604020202020204" pitchFamily="34" charset="0"/>
            </a:endParaRPr>
          </a:p>
        </p:txBody>
      </p:sp>
      <p:sp>
        <p:nvSpPr>
          <p:cNvPr id="16" name="矩形 11"/>
          <p:cNvSpPr>
            <a:spLocks noChangeArrowheads="1"/>
          </p:cNvSpPr>
          <p:nvPr/>
        </p:nvSpPr>
        <p:spPr bwMode="auto">
          <a:xfrm>
            <a:off x="297815" y="1812925"/>
            <a:ext cx="3441065" cy="2926080"/>
          </a:xfrm>
          <a:prstGeom prst="rect">
            <a:avLst/>
          </a:prstGeom>
          <a:noFill/>
          <a:ln w="9525">
            <a:noFill/>
            <a:miter lim="800000"/>
          </a:ln>
        </p:spPr>
        <p:txBody>
          <a:bodyPr wrap="square">
            <a:spAutoFit/>
          </a:bodyPr>
          <a:p>
            <a:pPr marL="171450" indent="-171450">
              <a:lnSpc>
                <a:spcPct val="110000"/>
              </a:lnSpc>
              <a:buFont typeface="Arial" panose="020B0604020202020204" pitchFamily="34" charset="0"/>
              <a:buAutoNum type="arabicPeriod"/>
            </a:pPr>
            <a:r>
              <a:rPr lang="zh-CN" altLang="en-US" sz="2000" dirty="0" smtClean="0"/>
              <a:t>宿主早期对炎性反应的主要介质，在重症感染时明显升高。</a:t>
            </a:r>
            <a:endParaRPr lang="en-US" altLang="zh-CN" sz="2000" b="1" dirty="0">
              <a:cs typeface="Arial" panose="020B0604020202020204" pitchFamily="34" charset="0"/>
            </a:endParaRPr>
          </a:p>
          <a:p>
            <a:pPr marL="171450" indent="-171450">
              <a:buFont typeface="Arial" panose="020B0604020202020204" pitchFamily="34" charset="0"/>
              <a:buAutoNum type="arabicPeriod" startAt="2"/>
            </a:pPr>
            <a:r>
              <a:rPr lang="zh-CN" altLang="en-US" sz="2000" dirty="0" smtClean="0"/>
              <a:t>参与炎症的损伤过程，具有促进细胞生长、刺激急性时相蛋白合成的作用。</a:t>
            </a:r>
            <a:endParaRPr lang="en-US" altLang="zh-CN" sz="2000" b="1" dirty="0">
              <a:cs typeface="Arial" panose="020B0604020202020204" pitchFamily="34" charset="0"/>
            </a:endParaRPr>
          </a:p>
          <a:p>
            <a:pPr marL="171450" indent="-171450">
              <a:buFont typeface="Arial" panose="020B0604020202020204" pitchFamily="34" charset="0"/>
              <a:buAutoNum type="arabicPeriod" startAt="3"/>
            </a:pPr>
            <a:r>
              <a:rPr lang="zh-CN" altLang="en-US" sz="2000" b="1" dirty="0" smtClean="0">
                <a:solidFill>
                  <a:srgbClr val="FF0000"/>
                </a:solidFill>
              </a:rPr>
              <a:t>感染早期</a:t>
            </a:r>
            <a:r>
              <a:rPr lang="zh-CN" altLang="zh-CN" sz="2000" b="1" dirty="0" smtClean="0">
                <a:solidFill>
                  <a:srgbClr val="FF0000"/>
                </a:solidFill>
              </a:rPr>
              <a:t>标志物，</a:t>
            </a:r>
            <a:r>
              <a:rPr lang="zh-CN" altLang="zh-CN" sz="2000" dirty="0" smtClean="0"/>
              <a:t>由</a:t>
            </a:r>
            <a:r>
              <a:rPr lang="zh-CN" altLang="en-US" sz="2000" dirty="0" smtClean="0"/>
              <a:t>单核细胞和巨噬细胞</a:t>
            </a:r>
            <a:r>
              <a:rPr lang="zh-CN" altLang="zh-CN" sz="2000" dirty="0" smtClean="0"/>
              <a:t>产生，</a:t>
            </a:r>
            <a:r>
              <a:rPr lang="en-US" altLang="zh-CN" sz="2000" dirty="0" smtClean="0"/>
              <a:t>1</a:t>
            </a:r>
            <a:r>
              <a:rPr lang="zh-CN" altLang="zh-CN" sz="2000" dirty="0" smtClean="0"/>
              <a:t>小时内出现，半衰期约</a:t>
            </a:r>
            <a:r>
              <a:rPr lang="en-US" altLang="zh-CN" sz="2000" dirty="0" smtClean="0"/>
              <a:t>1</a:t>
            </a:r>
            <a:r>
              <a:rPr lang="zh-CN" altLang="zh-CN" sz="2000" dirty="0" smtClean="0"/>
              <a:t>小时</a:t>
            </a:r>
            <a:r>
              <a:rPr lang="zh-CN" altLang="en-US" sz="2000" dirty="0" smtClean="0"/>
              <a:t>。</a:t>
            </a:r>
            <a:endParaRPr lang="en-US" altLang="zh-CN" sz="2000" b="1" dirty="0">
              <a:cs typeface="Arial" panose="020B0604020202020204" pitchFamily="34" charset="0"/>
            </a:endParaRPr>
          </a:p>
        </p:txBody>
      </p:sp>
      <p:sp>
        <p:nvSpPr>
          <p:cNvPr id="17" name="矩形 12"/>
          <p:cNvSpPr>
            <a:spLocks noChangeArrowheads="1"/>
          </p:cNvSpPr>
          <p:nvPr/>
        </p:nvSpPr>
        <p:spPr bwMode="auto">
          <a:xfrm>
            <a:off x="4238625" y="1846580"/>
            <a:ext cx="3646805" cy="2614930"/>
          </a:xfrm>
          <a:prstGeom prst="rect">
            <a:avLst/>
          </a:prstGeom>
          <a:noFill/>
          <a:ln w="9525">
            <a:noFill/>
            <a:miter lim="800000"/>
          </a:ln>
        </p:spPr>
        <p:txBody>
          <a:bodyPr wrap="square">
            <a:spAutoFit/>
          </a:bodyPr>
          <a:p>
            <a:pPr marL="171450" indent="-171450">
              <a:lnSpc>
                <a:spcPct val="110000"/>
              </a:lnSpc>
              <a:buFont typeface="Arial" panose="020B0604020202020204" pitchFamily="34" charset="0"/>
              <a:buAutoNum type="arabicPeriod"/>
            </a:pPr>
            <a:r>
              <a:rPr lang="zh-CN" altLang="en-US" sz="1800" dirty="0" smtClean="0"/>
              <a:t>降钙素的前肽物质，由</a:t>
            </a:r>
            <a:r>
              <a:rPr lang="en-US" altLang="zh-CN" sz="1800" dirty="0" smtClean="0"/>
              <a:t>116</a:t>
            </a:r>
            <a:r>
              <a:rPr lang="zh-CN" altLang="en-US" sz="1800" dirty="0" smtClean="0"/>
              <a:t>个氨基酸残基组成。</a:t>
            </a:r>
            <a:endParaRPr lang="en-US" altLang="zh-CN" sz="1800" b="1" dirty="0">
              <a:cs typeface="Arial" panose="020B0604020202020204" pitchFamily="34" charset="0"/>
            </a:endParaRPr>
          </a:p>
          <a:p>
            <a:pPr marL="171450" indent="-171450">
              <a:buFont typeface="Arial" panose="020B0604020202020204" pitchFamily="34" charset="0"/>
              <a:buAutoNum type="arabicPeriod" startAt="2"/>
            </a:pPr>
            <a:r>
              <a:rPr lang="zh-CN" altLang="en-US" sz="1800" dirty="0" smtClean="0"/>
              <a:t>正常情况下由甲状腺</a:t>
            </a:r>
            <a:r>
              <a:rPr lang="en-US" altLang="zh-CN" sz="1800" dirty="0" smtClean="0"/>
              <a:t>C</a:t>
            </a:r>
            <a:r>
              <a:rPr lang="zh-CN" altLang="en-US" sz="1800" dirty="0" smtClean="0"/>
              <a:t>细胞产生和分泌，细菌感染后，可由其他器官产生，使血液中</a:t>
            </a:r>
            <a:r>
              <a:rPr lang="en-US" altLang="zh-CN" sz="1800" dirty="0" smtClean="0"/>
              <a:t>PCT</a:t>
            </a:r>
            <a:r>
              <a:rPr lang="zh-CN" altLang="en-US" sz="1800" dirty="0" smtClean="0"/>
              <a:t>在</a:t>
            </a:r>
            <a:r>
              <a:rPr lang="en-US" altLang="zh-CN" sz="1800" dirty="0" smtClean="0"/>
              <a:t>2~6H</a:t>
            </a:r>
            <a:r>
              <a:rPr lang="zh-CN" altLang="en-US" sz="1800" dirty="0" smtClean="0"/>
              <a:t>内升高，</a:t>
            </a:r>
            <a:r>
              <a:rPr lang="en-US" altLang="zh-CN" sz="1800" dirty="0" smtClean="0"/>
              <a:t>12~24H</a:t>
            </a:r>
            <a:r>
              <a:rPr lang="zh-CN" altLang="en-US" sz="1800" dirty="0" smtClean="0"/>
              <a:t>达到高峰。</a:t>
            </a:r>
            <a:endParaRPr lang="en-US" altLang="zh-CN" sz="1800" b="1" dirty="0">
              <a:cs typeface="Arial" panose="020B0604020202020204" pitchFamily="34" charset="0"/>
            </a:endParaRPr>
          </a:p>
          <a:p>
            <a:pPr marL="171450" indent="-171450">
              <a:buFont typeface="Arial" panose="020B0604020202020204" pitchFamily="34" charset="0"/>
              <a:buAutoNum type="arabicPeriod" startAt="3"/>
            </a:pPr>
            <a:r>
              <a:rPr lang="zh-CN" altLang="en-US" sz="1800" b="1" dirty="0" smtClean="0">
                <a:solidFill>
                  <a:srgbClr val="FF0000"/>
                </a:solidFill>
              </a:rPr>
              <a:t>特异性</a:t>
            </a:r>
            <a:r>
              <a:rPr lang="zh-CN" altLang="zh-CN" sz="1800" b="1" dirty="0" smtClean="0">
                <a:solidFill>
                  <a:srgbClr val="FF0000"/>
                </a:solidFill>
              </a:rPr>
              <a:t>标志物，</a:t>
            </a:r>
            <a:r>
              <a:rPr lang="zh-CN" altLang="zh-CN" sz="1800" dirty="0" smtClean="0"/>
              <a:t>由</a:t>
            </a:r>
            <a:r>
              <a:rPr lang="zh-CN" altLang="en-US" sz="1800" dirty="0" smtClean="0"/>
              <a:t>甲状腺</a:t>
            </a:r>
            <a:r>
              <a:rPr lang="en-US" altLang="zh-CN" sz="1800" dirty="0" smtClean="0"/>
              <a:t>C</a:t>
            </a:r>
            <a:r>
              <a:rPr lang="zh-CN" altLang="en-US" sz="1800" dirty="0" smtClean="0"/>
              <a:t>细胞和其他器官</a:t>
            </a:r>
            <a:r>
              <a:rPr lang="zh-CN" altLang="zh-CN" sz="1800" dirty="0" smtClean="0"/>
              <a:t>产生，</a:t>
            </a:r>
            <a:r>
              <a:rPr lang="en-US" altLang="zh-CN" sz="1800" dirty="0" smtClean="0"/>
              <a:t>IL-6</a:t>
            </a:r>
            <a:r>
              <a:rPr lang="zh-CN" altLang="zh-CN" sz="1800" dirty="0" smtClean="0"/>
              <a:t>产生后</a:t>
            </a:r>
            <a:r>
              <a:rPr lang="en-US" altLang="zh-CN" sz="1800" dirty="0" smtClean="0"/>
              <a:t>2~4H</a:t>
            </a:r>
            <a:r>
              <a:rPr lang="zh-CN" altLang="zh-CN" sz="1800" dirty="0" smtClean="0"/>
              <a:t>内出现，半衰期约</a:t>
            </a:r>
            <a:r>
              <a:rPr lang="en-US" altLang="zh-CN" sz="1800" dirty="0" smtClean="0"/>
              <a:t>24</a:t>
            </a:r>
            <a:r>
              <a:rPr lang="zh-CN" altLang="zh-CN" sz="1800" dirty="0" smtClean="0"/>
              <a:t>小时</a:t>
            </a:r>
            <a:r>
              <a:rPr lang="zh-CN" altLang="en-US" sz="1800" dirty="0" smtClean="0"/>
              <a:t>。</a:t>
            </a:r>
            <a:endParaRPr lang="en-US" altLang="zh-CN" sz="1800" b="1" dirty="0">
              <a:cs typeface="Arial" panose="020B0604020202020204" pitchFamily="34" charset="0"/>
            </a:endParaRPr>
          </a:p>
        </p:txBody>
      </p:sp>
      <p:sp>
        <p:nvSpPr>
          <p:cNvPr id="18" name="矩形 14"/>
          <p:cNvSpPr>
            <a:spLocks noChangeArrowheads="1"/>
          </p:cNvSpPr>
          <p:nvPr/>
        </p:nvSpPr>
        <p:spPr bwMode="auto">
          <a:xfrm>
            <a:off x="8213090" y="1785620"/>
            <a:ext cx="3823970" cy="2956560"/>
          </a:xfrm>
          <a:prstGeom prst="rect">
            <a:avLst/>
          </a:prstGeom>
          <a:noFill/>
          <a:ln w="9525">
            <a:noFill/>
            <a:miter lim="800000"/>
          </a:ln>
        </p:spPr>
        <p:txBody>
          <a:bodyPr wrap="square">
            <a:spAutoFit/>
          </a:bodyPr>
          <a:p>
            <a:pPr marL="171450" indent="-171450">
              <a:lnSpc>
                <a:spcPct val="110000"/>
              </a:lnSpc>
              <a:buFont typeface="Arial" panose="020B0604020202020204" pitchFamily="34" charset="0"/>
              <a:buAutoNum type="arabicPeriod"/>
            </a:pPr>
            <a:r>
              <a:rPr lang="zh-CN" altLang="en-US" sz="2000" dirty="0" smtClean="0"/>
              <a:t>临床上最常用的一种炎症标志物，当组织发生炎症时巨噬细胞释放白细胞介素促进肝细胞合成。</a:t>
            </a:r>
            <a:endParaRPr lang="en-US" altLang="zh-CN" sz="2000" b="1" dirty="0">
              <a:cs typeface="Arial" panose="020B0604020202020204" pitchFamily="34" charset="0"/>
            </a:endParaRPr>
          </a:p>
          <a:p>
            <a:pPr marL="171450" indent="-171450">
              <a:buFont typeface="Arial" panose="020B0604020202020204" pitchFamily="34" charset="0"/>
              <a:buAutoNum type="arabicPeriod" startAt="2"/>
            </a:pPr>
            <a:r>
              <a:rPr lang="zh-CN" altLang="en-US" sz="2000" dirty="0" smtClean="0"/>
              <a:t>感染后</a:t>
            </a:r>
            <a:r>
              <a:rPr lang="en-US" altLang="zh-CN" sz="2000" dirty="0" smtClean="0"/>
              <a:t>4~6</a:t>
            </a:r>
            <a:r>
              <a:rPr lang="zh-CN" altLang="en-US" sz="2000" dirty="0" smtClean="0"/>
              <a:t>小时内升高，</a:t>
            </a:r>
            <a:r>
              <a:rPr lang="en-US" altLang="zh-CN" sz="2000" dirty="0" smtClean="0"/>
              <a:t>36~50h</a:t>
            </a:r>
            <a:r>
              <a:rPr lang="zh-CN" altLang="en-US" sz="2000" dirty="0" smtClean="0"/>
              <a:t>达到高峰。</a:t>
            </a:r>
            <a:endParaRPr lang="en-US" altLang="zh-CN" sz="2000" b="1" dirty="0">
              <a:cs typeface="Arial" panose="020B0604020202020204" pitchFamily="34" charset="0"/>
            </a:endParaRPr>
          </a:p>
          <a:p>
            <a:pPr marL="171450" indent="-171450">
              <a:buFont typeface="Arial" panose="020B0604020202020204" pitchFamily="34" charset="0"/>
              <a:buAutoNum type="arabicPeriod" startAt="3"/>
            </a:pPr>
            <a:r>
              <a:rPr lang="zh-CN" altLang="zh-CN" sz="2000" b="1" dirty="0" smtClean="0">
                <a:solidFill>
                  <a:srgbClr val="FF0000"/>
                </a:solidFill>
              </a:rPr>
              <a:t>诊断</a:t>
            </a:r>
            <a:r>
              <a:rPr lang="zh-CN" altLang="en-US" sz="2000" b="1" dirty="0" smtClean="0">
                <a:solidFill>
                  <a:srgbClr val="FF0000"/>
                </a:solidFill>
              </a:rPr>
              <a:t>参考</a:t>
            </a:r>
            <a:r>
              <a:rPr lang="zh-CN" altLang="zh-CN" sz="2000" b="1" dirty="0" smtClean="0">
                <a:solidFill>
                  <a:srgbClr val="FF0000"/>
                </a:solidFill>
              </a:rPr>
              <a:t>标志物，</a:t>
            </a:r>
            <a:r>
              <a:rPr lang="zh-CN" altLang="zh-CN" sz="2000" dirty="0" smtClean="0"/>
              <a:t>由</a:t>
            </a:r>
            <a:r>
              <a:rPr lang="en-US" altLang="zh-CN" sz="2000" dirty="0" smtClean="0"/>
              <a:t>IL-6</a:t>
            </a:r>
            <a:r>
              <a:rPr lang="zh-CN" altLang="zh-CN" sz="2000" dirty="0" smtClean="0"/>
              <a:t>诱导</a:t>
            </a:r>
            <a:r>
              <a:rPr lang="zh-CN" altLang="en-US" sz="2000" dirty="0" smtClean="0"/>
              <a:t>肝细胞合成</a:t>
            </a:r>
            <a:r>
              <a:rPr lang="zh-CN" altLang="zh-CN" sz="2000" dirty="0" smtClean="0"/>
              <a:t>，</a:t>
            </a:r>
            <a:r>
              <a:rPr lang="en-US" altLang="zh-CN" sz="2000" dirty="0" smtClean="0"/>
              <a:t>IL-6</a:t>
            </a:r>
            <a:r>
              <a:rPr lang="zh-CN" altLang="zh-CN" sz="2000" dirty="0" smtClean="0"/>
              <a:t>产生后</a:t>
            </a:r>
            <a:r>
              <a:rPr lang="en-US" altLang="zh-CN" sz="2000" dirty="0" smtClean="0"/>
              <a:t>4~6</a:t>
            </a:r>
            <a:r>
              <a:rPr lang="zh-CN" altLang="zh-CN" sz="2000" dirty="0" smtClean="0"/>
              <a:t>小时内出现，半衰期约</a:t>
            </a:r>
            <a:r>
              <a:rPr lang="en-US" altLang="zh-CN" sz="2000" dirty="0" smtClean="0"/>
              <a:t>20</a:t>
            </a:r>
            <a:r>
              <a:rPr lang="zh-CN" altLang="zh-CN" sz="2000" dirty="0" smtClean="0"/>
              <a:t>小时</a:t>
            </a:r>
            <a:r>
              <a:rPr lang="zh-CN" altLang="en-US" sz="2000" dirty="0" smtClean="0"/>
              <a:t>。</a:t>
            </a:r>
            <a:endParaRPr lang="en-US" altLang="zh-CN" sz="2000" b="1" dirty="0">
              <a:cs typeface="Arial" panose="020B0604020202020204" pitchFamily="34" charset="0"/>
            </a:endParaRPr>
          </a:p>
        </p:txBody>
      </p:sp>
      <p:sp>
        <p:nvSpPr>
          <p:cNvPr id="19" name="自选图形 15"/>
          <p:cNvSpPr>
            <a:spLocks noChangeArrowheads="1"/>
          </p:cNvSpPr>
          <p:nvPr/>
        </p:nvSpPr>
        <p:spPr bwMode="gray">
          <a:xfrm>
            <a:off x="2155825" y="5593080"/>
            <a:ext cx="7855585" cy="1084580"/>
          </a:xfrm>
          <a:prstGeom prst="roundRect">
            <a:avLst>
              <a:gd name="adj" fmla="val 50000"/>
            </a:avLst>
          </a:prstGeom>
          <a:gradFill rotWithShape="1">
            <a:gsLst>
              <a:gs pos="0">
                <a:srgbClr val="FFFFFF"/>
              </a:gs>
              <a:gs pos="100000">
                <a:srgbClr val="FFFFFF">
                  <a:gamma/>
                  <a:shade val="76471"/>
                  <a:invGamma/>
                </a:srgbClr>
              </a:gs>
            </a:gsLst>
            <a:lin ang="5400000" scaled="1"/>
          </a:gradFill>
          <a:ln w="19050">
            <a:solidFill>
              <a:srgbClr val="C0C0C0"/>
            </a:solidFill>
            <a:round/>
          </a:ln>
          <a:effectLst>
            <a:outerShdw dist="56796" dir="3806097" algn="ctr" rotWithShape="0">
              <a:srgbClr val="292929">
                <a:alpha val="50000"/>
              </a:srgbClr>
            </a:outerShdw>
          </a:effectLst>
        </p:spPr>
        <p:txBody>
          <a:bodyPr wrap="none" anchor="ctr"/>
          <a:p>
            <a:pPr>
              <a:buFontTx/>
              <a:buNone/>
              <a:defRPr/>
            </a:pPr>
            <a:endParaRPr lang="zh-CN" altLang="en-US"/>
          </a:p>
        </p:txBody>
      </p:sp>
      <p:sp>
        <p:nvSpPr>
          <p:cNvPr id="23" name="矩形 16"/>
          <p:cNvSpPr>
            <a:spLocks noChangeArrowheads="1"/>
          </p:cNvSpPr>
          <p:nvPr/>
        </p:nvSpPr>
        <p:spPr bwMode="auto">
          <a:xfrm>
            <a:off x="2415540" y="5589905"/>
            <a:ext cx="7419340" cy="1402080"/>
          </a:xfrm>
          <a:prstGeom prst="rect">
            <a:avLst/>
          </a:prstGeom>
          <a:noFill/>
          <a:ln w="9525">
            <a:noFill/>
            <a:miter lim="800000"/>
          </a:ln>
        </p:spPr>
        <p:txBody>
          <a:bodyPr wrap="square">
            <a:spAutoFit/>
          </a:bodyPr>
          <a:p>
            <a:pPr>
              <a:lnSpc>
                <a:spcPct val="110000"/>
              </a:lnSpc>
            </a:pPr>
            <a:r>
              <a:rPr lang="zh-CN" altLang="en-US" sz="2000" b="1" dirty="0" smtClean="0">
                <a:solidFill>
                  <a:srgbClr val="CC0000"/>
                </a:solidFill>
                <a:cs typeface="Arial" panose="020B0604020202020204" pitchFamily="34" charset="0"/>
              </a:rPr>
              <a:t>三者联合检测</a:t>
            </a:r>
            <a:r>
              <a:rPr lang="zh-CN" altLang="en-US" sz="2000" dirty="0" smtClean="0">
                <a:solidFill>
                  <a:srgbClr val="000000"/>
                </a:solidFill>
                <a:cs typeface="Arial" panose="020B0604020202020204" pitchFamily="34" charset="0"/>
              </a:rPr>
              <a:t>炎症患者，在各种疾病早期诊断中有重要意义，且</a:t>
            </a:r>
            <a:r>
              <a:rPr lang="en-US" altLang="zh-CN" sz="2000" dirty="0" smtClean="0">
                <a:solidFill>
                  <a:srgbClr val="000000"/>
                </a:solidFill>
                <a:cs typeface="Arial" panose="020B0604020202020204" pitchFamily="34" charset="0"/>
              </a:rPr>
              <a:t>PCT</a:t>
            </a:r>
            <a:r>
              <a:rPr lang="zh-CN" altLang="en-US" sz="2000" dirty="0" smtClean="0">
                <a:solidFill>
                  <a:srgbClr val="000000"/>
                </a:solidFill>
                <a:cs typeface="Arial" panose="020B0604020202020204" pitchFamily="34" charset="0"/>
              </a:rPr>
              <a:t>和</a:t>
            </a:r>
            <a:r>
              <a:rPr lang="en-US" altLang="zh-CN" sz="2000" dirty="0" smtClean="0">
                <a:solidFill>
                  <a:srgbClr val="000000"/>
                </a:solidFill>
                <a:cs typeface="Arial" panose="020B0604020202020204" pitchFamily="34" charset="0"/>
              </a:rPr>
              <a:t>CRP</a:t>
            </a:r>
            <a:r>
              <a:rPr lang="zh-CN" altLang="en-US" sz="2000" dirty="0" smtClean="0">
                <a:solidFill>
                  <a:srgbClr val="000000"/>
                </a:solidFill>
                <a:cs typeface="Arial" panose="020B0604020202020204" pitchFamily="34" charset="0"/>
              </a:rPr>
              <a:t>水平可联合指导临床抗菌药物应用。</a:t>
            </a:r>
            <a:r>
              <a:rPr lang="zh-CN" altLang="zh-CN" sz="2000" dirty="0" smtClean="0">
                <a:solidFill>
                  <a:srgbClr val="000000"/>
                </a:solidFill>
                <a:cs typeface="Arial" panose="020B0604020202020204" pitchFamily="34" charset="0"/>
              </a:rPr>
              <a:t>三者联合持续动态监测脓毒症高危人群，具有早期发现和早期治疗的重要意义。</a:t>
            </a:r>
            <a:endParaRPr lang="zh-CN" altLang="zh-CN" sz="2000" dirty="0" smtClean="0">
              <a:solidFill>
                <a:srgbClr val="000000"/>
              </a:solidFill>
              <a:cs typeface="Arial" panose="020B0604020202020204" pitchFamily="34" charset="0"/>
            </a:endParaRPr>
          </a:p>
          <a:p>
            <a:pPr algn="ctr"/>
            <a:endParaRPr lang="en-US" altLang="zh-CN" sz="2000" dirty="0">
              <a:solidFill>
                <a:srgbClr val="000000"/>
              </a:solidFill>
              <a:cs typeface="Arial" panose="020B0604020202020204" pitchFamily="34" charset="0"/>
            </a:endParaRPr>
          </a:p>
        </p:txBody>
      </p:sp>
      <p:sp>
        <p:nvSpPr>
          <p:cNvPr id="134" name="标题 1"/>
          <p:cNvSpPr txBox="1"/>
          <p:nvPr/>
        </p:nvSpPr>
        <p:spPr>
          <a:xfrm>
            <a:off x="205105" y="343535"/>
            <a:ext cx="4428490" cy="494665"/>
          </a:xfrm>
          <a:prstGeom prst="rect">
            <a:avLst/>
          </a:prstGeom>
        </p:spPr>
        <p:txBody>
          <a:bodyPr/>
          <a:p>
            <a:pPr marL="0" marR="0" lvl="0" algn="l" defTabSz="914400" rtl="0" eaLnBrk="1" fontAlgn="auto" latinLnBrk="0" hangingPunct="1">
              <a:lnSpc>
                <a:spcPct val="100000"/>
              </a:lnSpc>
              <a:spcAft>
                <a:spcPts val="0"/>
              </a:spcAft>
              <a:buClrTx/>
              <a:buSzTx/>
              <a:buFontTx/>
              <a:buNone/>
              <a:defRPr/>
            </a:pPr>
            <a:r>
              <a:rPr lang="zh-CN" altLang="en-US" sz="2800" b="1" noProof="0" dirty="0" smtClean="0">
                <a:ln>
                  <a:noFill/>
                </a:ln>
                <a:solidFill>
                  <a:schemeClr val="bg1"/>
                </a:solidFill>
                <a:effectLst/>
                <a:uLnTx/>
                <a:uFillTx/>
                <a:latin typeface="Adobe 黑体 Std R" pitchFamily="34" charset="-122"/>
                <a:ea typeface="Adobe 黑体 Std R" pitchFamily="34" charset="-122"/>
                <a:cs typeface="+mj-cs"/>
                <a:sym typeface="+mn-ea"/>
              </a:rPr>
              <a:t>PCT、IL-6和CRP联检介绍</a:t>
            </a:r>
            <a:endParaRPr kumimoji="0" lang="zh-CN" altLang="en-US" sz="2800" b="1" i="0" u="none" strike="noStrike" kern="1200" cap="none" spc="0" normalizeH="0" noProof="0" dirty="0" smtClean="0">
              <a:ln>
                <a:noFill/>
              </a:ln>
              <a:solidFill>
                <a:schemeClr val="bg1"/>
              </a:solidFill>
              <a:effectLst/>
              <a:uLnTx/>
              <a:uFillTx/>
              <a:latin typeface="Adobe 黑体 Std R" pitchFamily="34" charset="-122"/>
              <a:ea typeface="Adobe 黑体 Std R" pitchFamily="34" charset="-122"/>
              <a:cs typeface="+mj-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6"/>
          <p:cNvSpPr/>
          <p:nvPr/>
        </p:nvSpPr>
        <p:spPr bwMode="auto">
          <a:xfrm>
            <a:off x="0" y="-9525"/>
            <a:ext cx="7445829" cy="6877050"/>
          </a:xfrm>
          <a:custGeom>
            <a:avLst/>
            <a:gdLst>
              <a:gd name="T0" fmla="*/ 0 w 6913864"/>
              <a:gd name="T1" fmla="*/ 19050 h 6877050"/>
              <a:gd name="T2" fmla="*/ 3789004 w 6913864"/>
              <a:gd name="T3" fmla="*/ 0 h 6877050"/>
              <a:gd name="T4" fmla="*/ 6912660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w="9525">
            <a:noFill/>
            <a:round/>
          </a:ln>
        </p:spPr>
        <p:txBody>
          <a:bodyPr anchor="ctr"/>
          <a:lstStyle/>
          <a:p>
            <a:endParaRPr lang="zh-CN" altLang="en-US" dirty="0"/>
          </a:p>
        </p:txBody>
      </p:sp>
      <p:grpSp>
        <p:nvGrpSpPr>
          <p:cNvPr id="2" name="组合 2"/>
          <p:cNvGrpSpPr/>
          <p:nvPr/>
        </p:nvGrpSpPr>
        <p:grpSpPr bwMode="auto">
          <a:xfrm>
            <a:off x="2536190" y="4331970"/>
            <a:ext cx="7908925" cy="2105660"/>
            <a:chOff x="794" y="1199"/>
            <a:chExt cx="4308" cy="2120"/>
          </a:xfrm>
        </p:grpSpPr>
        <p:sp>
          <p:nvSpPr>
            <p:cNvPr id="35844" name="任意多边形 3"/>
            <p:cNvSpPr>
              <a:spLocks noChangeArrowheads="1"/>
            </p:cNvSpPr>
            <p:nvPr/>
          </p:nvSpPr>
          <p:spPr bwMode="auto">
            <a:xfrm>
              <a:off x="873" y="1293"/>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chemeClr val="bg2"/>
            </a:solidFill>
            <a:ln w="9525">
              <a:noFill/>
              <a:round/>
            </a:ln>
          </p:spPr>
          <p:txBody>
            <a:bodyPr/>
            <a:lstStyle/>
            <a:p>
              <a:endParaRPr lang="zh-CN" altLang="en-US"/>
            </a:p>
          </p:txBody>
        </p:sp>
        <p:sp>
          <p:nvSpPr>
            <p:cNvPr id="35845" name="任意多边形 4"/>
            <p:cNvSpPr>
              <a:spLocks noChangeArrowheads="1"/>
            </p:cNvSpPr>
            <p:nvPr/>
          </p:nvSpPr>
          <p:spPr bwMode="auto">
            <a:xfrm>
              <a:off x="833" y="1478"/>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chemeClr val="bg2"/>
            </a:solidFill>
            <a:ln w="9525">
              <a:noFill/>
              <a:round/>
            </a:ln>
          </p:spPr>
          <p:txBody>
            <a:bodyPr/>
            <a:lstStyle/>
            <a:p>
              <a:endParaRPr lang="zh-CN" altLang="en-US"/>
            </a:p>
          </p:txBody>
        </p:sp>
        <p:sp>
          <p:nvSpPr>
            <p:cNvPr id="35846" name="任意多边形 5"/>
            <p:cNvSpPr>
              <a:spLocks noChangeArrowheads="1"/>
            </p:cNvSpPr>
            <p:nvPr/>
          </p:nvSpPr>
          <p:spPr bwMode="auto">
            <a:xfrm>
              <a:off x="1140" y="1601"/>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chemeClr val="bg2"/>
            </a:solidFill>
            <a:ln w="9525">
              <a:noFill/>
              <a:round/>
            </a:ln>
          </p:spPr>
          <p:txBody>
            <a:bodyPr/>
            <a:lstStyle/>
            <a:p>
              <a:endParaRPr lang="zh-CN" altLang="en-US"/>
            </a:p>
          </p:txBody>
        </p:sp>
        <p:sp>
          <p:nvSpPr>
            <p:cNvPr id="35847" name="任意多边形 6"/>
            <p:cNvSpPr>
              <a:spLocks noChangeArrowheads="1"/>
            </p:cNvSpPr>
            <p:nvPr/>
          </p:nvSpPr>
          <p:spPr bwMode="auto">
            <a:xfrm>
              <a:off x="1922" y="1657"/>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chemeClr val="bg2"/>
            </a:solidFill>
            <a:ln w="9525">
              <a:noFill/>
              <a:round/>
            </a:ln>
          </p:spPr>
          <p:txBody>
            <a:bodyPr/>
            <a:lstStyle/>
            <a:p>
              <a:endParaRPr lang="zh-CN" altLang="en-US"/>
            </a:p>
          </p:txBody>
        </p:sp>
        <p:sp>
          <p:nvSpPr>
            <p:cNvPr id="35848" name="任意多边形 7"/>
            <p:cNvSpPr>
              <a:spLocks noChangeArrowheads="1"/>
            </p:cNvSpPr>
            <p:nvPr/>
          </p:nvSpPr>
          <p:spPr bwMode="auto">
            <a:xfrm>
              <a:off x="1448" y="2041"/>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chemeClr val="bg2"/>
            </a:solidFill>
            <a:ln w="9525">
              <a:noFill/>
              <a:round/>
            </a:ln>
          </p:spPr>
          <p:txBody>
            <a:bodyPr/>
            <a:lstStyle/>
            <a:p>
              <a:endParaRPr lang="zh-CN" altLang="en-US"/>
            </a:p>
          </p:txBody>
        </p:sp>
        <p:sp>
          <p:nvSpPr>
            <p:cNvPr id="35849" name="任意多边形 8"/>
            <p:cNvSpPr>
              <a:spLocks noChangeArrowheads="1"/>
            </p:cNvSpPr>
            <p:nvPr/>
          </p:nvSpPr>
          <p:spPr bwMode="auto">
            <a:xfrm>
              <a:off x="1578" y="2105"/>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chemeClr val="bg2"/>
            </a:solidFill>
            <a:ln w="9525">
              <a:noFill/>
              <a:round/>
            </a:ln>
          </p:spPr>
          <p:txBody>
            <a:bodyPr/>
            <a:lstStyle/>
            <a:p>
              <a:endParaRPr lang="zh-CN" altLang="en-US"/>
            </a:p>
          </p:txBody>
        </p:sp>
        <p:sp>
          <p:nvSpPr>
            <p:cNvPr id="35850" name="任意多边形 9"/>
            <p:cNvSpPr>
              <a:spLocks noChangeArrowheads="1"/>
            </p:cNvSpPr>
            <p:nvPr/>
          </p:nvSpPr>
          <p:spPr bwMode="auto">
            <a:xfrm>
              <a:off x="1683" y="2131"/>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round/>
            </a:ln>
          </p:spPr>
          <p:txBody>
            <a:bodyPr/>
            <a:lstStyle/>
            <a:p>
              <a:endParaRPr lang="zh-CN" altLang="en-US"/>
            </a:p>
          </p:txBody>
        </p:sp>
        <p:sp>
          <p:nvSpPr>
            <p:cNvPr id="35851" name="任意多边形 10"/>
            <p:cNvSpPr>
              <a:spLocks noChangeArrowheads="1"/>
            </p:cNvSpPr>
            <p:nvPr/>
          </p:nvSpPr>
          <p:spPr bwMode="auto">
            <a:xfrm>
              <a:off x="1739" y="2134"/>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chemeClr val="bg2"/>
            </a:solidFill>
            <a:ln w="9525">
              <a:noFill/>
              <a:round/>
            </a:ln>
          </p:spPr>
          <p:txBody>
            <a:bodyPr/>
            <a:lstStyle/>
            <a:p>
              <a:endParaRPr lang="zh-CN" altLang="en-US"/>
            </a:p>
          </p:txBody>
        </p:sp>
        <p:sp>
          <p:nvSpPr>
            <p:cNvPr id="35852" name="任意多边形 11"/>
            <p:cNvSpPr>
              <a:spLocks noChangeArrowheads="1"/>
            </p:cNvSpPr>
            <p:nvPr/>
          </p:nvSpPr>
          <p:spPr bwMode="auto">
            <a:xfrm>
              <a:off x="1556" y="1288"/>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chemeClr val="bg2"/>
            </a:solidFill>
            <a:ln w="9525">
              <a:noFill/>
              <a:round/>
            </a:ln>
          </p:spPr>
          <p:txBody>
            <a:bodyPr/>
            <a:lstStyle/>
            <a:p>
              <a:endParaRPr lang="zh-CN" altLang="en-US"/>
            </a:p>
          </p:txBody>
        </p:sp>
        <p:sp>
          <p:nvSpPr>
            <p:cNvPr id="35853" name="任意多边形 12"/>
            <p:cNvSpPr>
              <a:spLocks noChangeArrowheads="1"/>
            </p:cNvSpPr>
            <p:nvPr/>
          </p:nvSpPr>
          <p:spPr bwMode="auto">
            <a:xfrm>
              <a:off x="1636" y="1247"/>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chemeClr val="bg2"/>
            </a:solidFill>
            <a:ln w="9525">
              <a:noFill/>
              <a:round/>
            </a:ln>
          </p:spPr>
          <p:txBody>
            <a:bodyPr/>
            <a:lstStyle/>
            <a:p>
              <a:endParaRPr lang="zh-CN" altLang="en-US"/>
            </a:p>
          </p:txBody>
        </p:sp>
        <p:sp>
          <p:nvSpPr>
            <p:cNvPr id="35854" name="任意多边形 13"/>
            <p:cNvSpPr>
              <a:spLocks noChangeArrowheads="1"/>
            </p:cNvSpPr>
            <p:nvPr/>
          </p:nvSpPr>
          <p:spPr bwMode="auto">
            <a:xfrm>
              <a:off x="1841" y="1317"/>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chemeClr val="bg2"/>
            </a:solidFill>
            <a:ln w="9525">
              <a:noFill/>
              <a:round/>
            </a:ln>
          </p:spPr>
          <p:txBody>
            <a:bodyPr/>
            <a:lstStyle/>
            <a:p>
              <a:endParaRPr lang="zh-CN" altLang="en-US"/>
            </a:p>
          </p:txBody>
        </p:sp>
        <p:sp>
          <p:nvSpPr>
            <p:cNvPr id="35855" name="任意多边形 14"/>
            <p:cNvSpPr>
              <a:spLocks noChangeArrowheads="1"/>
            </p:cNvSpPr>
            <p:nvPr/>
          </p:nvSpPr>
          <p:spPr bwMode="auto">
            <a:xfrm>
              <a:off x="1839" y="1235"/>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chemeClr val="bg2"/>
            </a:solidFill>
            <a:ln w="9525">
              <a:noFill/>
              <a:round/>
            </a:ln>
          </p:spPr>
          <p:txBody>
            <a:bodyPr/>
            <a:lstStyle/>
            <a:p>
              <a:endParaRPr lang="zh-CN" altLang="en-US"/>
            </a:p>
          </p:txBody>
        </p:sp>
        <p:sp>
          <p:nvSpPr>
            <p:cNvPr id="35856" name="任意多边形 15"/>
            <p:cNvSpPr>
              <a:spLocks noChangeArrowheads="1"/>
            </p:cNvSpPr>
            <p:nvPr/>
          </p:nvSpPr>
          <p:spPr bwMode="auto">
            <a:xfrm>
              <a:off x="1755" y="1305"/>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chemeClr val="bg2"/>
            </a:solidFill>
            <a:ln w="9525">
              <a:noFill/>
              <a:round/>
            </a:ln>
          </p:spPr>
          <p:txBody>
            <a:bodyPr/>
            <a:lstStyle/>
            <a:p>
              <a:endParaRPr lang="zh-CN" altLang="en-US"/>
            </a:p>
          </p:txBody>
        </p:sp>
        <p:sp>
          <p:nvSpPr>
            <p:cNvPr id="35857" name="任意多边形 16"/>
            <p:cNvSpPr>
              <a:spLocks noChangeArrowheads="1"/>
            </p:cNvSpPr>
            <p:nvPr/>
          </p:nvSpPr>
          <p:spPr bwMode="auto">
            <a:xfrm>
              <a:off x="1823" y="1313"/>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chemeClr val="bg2"/>
            </a:solidFill>
            <a:ln w="9525">
              <a:noFill/>
              <a:round/>
            </a:ln>
          </p:spPr>
          <p:txBody>
            <a:bodyPr/>
            <a:lstStyle/>
            <a:p>
              <a:endParaRPr lang="zh-CN" altLang="en-US"/>
            </a:p>
          </p:txBody>
        </p:sp>
        <p:sp>
          <p:nvSpPr>
            <p:cNvPr id="35858" name="任意多边形 17"/>
            <p:cNvSpPr>
              <a:spLocks noChangeArrowheads="1"/>
            </p:cNvSpPr>
            <p:nvPr/>
          </p:nvSpPr>
          <p:spPr bwMode="auto">
            <a:xfrm>
              <a:off x="1794" y="1277"/>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chemeClr val="bg2"/>
            </a:solidFill>
            <a:ln w="9525">
              <a:noFill/>
              <a:round/>
            </a:ln>
          </p:spPr>
          <p:txBody>
            <a:bodyPr/>
            <a:lstStyle/>
            <a:p>
              <a:endParaRPr lang="zh-CN" altLang="en-US"/>
            </a:p>
          </p:txBody>
        </p:sp>
        <p:sp>
          <p:nvSpPr>
            <p:cNvPr id="35859" name="任意多边形 18"/>
            <p:cNvSpPr>
              <a:spLocks noChangeArrowheads="1"/>
            </p:cNvSpPr>
            <p:nvPr/>
          </p:nvSpPr>
          <p:spPr bwMode="auto">
            <a:xfrm>
              <a:off x="1767" y="1245"/>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chemeClr val="bg2"/>
            </a:solidFill>
            <a:ln w="9525">
              <a:noFill/>
              <a:round/>
            </a:ln>
          </p:spPr>
          <p:txBody>
            <a:bodyPr/>
            <a:lstStyle/>
            <a:p>
              <a:endParaRPr lang="zh-CN" altLang="en-US"/>
            </a:p>
          </p:txBody>
        </p:sp>
        <p:sp>
          <p:nvSpPr>
            <p:cNvPr id="35860" name="任意多边形 19"/>
            <p:cNvSpPr>
              <a:spLocks noChangeArrowheads="1"/>
            </p:cNvSpPr>
            <p:nvPr/>
          </p:nvSpPr>
          <p:spPr bwMode="auto">
            <a:xfrm>
              <a:off x="1881" y="1248"/>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chemeClr val="bg2"/>
            </a:solidFill>
            <a:ln w="9525">
              <a:noFill/>
              <a:round/>
            </a:ln>
          </p:spPr>
          <p:txBody>
            <a:bodyPr/>
            <a:lstStyle/>
            <a:p>
              <a:endParaRPr lang="zh-CN" altLang="en-US"/>
            </a:p>
          </p:txBody>
        </p:sp>
        <p:sp>
          <p:nvSpPr>
            <p:cNvPr id="35861" name="任意多边形 20"/>
            <p:cNvSpPr>
              <a:spLocks noChangeArrowheads="1"/>
            </p:cNvSpPr>
            <p:nvPr/>
          </p:nvSpPr>
          <p:spPr bwMode="auto">
            <a:xfrm>
              <a:off x="794" y="1493"/>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chemeClr val="bg2"/>
            </a:solidFill>
            <a:ln w="9525">
              <a:noFill/>
              <a:round/>
            </a:ln>
          </p:spPr>
          <p:txBody>
            <a:bodyPr/>
            <a:lstStyle/>
            <a:p>
              <a:endParaRPr lang="zh-CN" altLang="en-US"/>
            </a:p>
          </p:txBody>
        </p:sp>
        <p:sp>
          <p:nvSpPr>
            <p:cNvPr id="35862" name="任意多边形 21"/>
            <p:cNvSpPr>
              <a:spLocks noChangeArrowheads="1"/>
            </p:cNvSpPr>
            <p:nvPr/>
          </p:nvSpPr>
          <p:spPr bwMode="auto">
            <a:xfrm>
              <a:off x="1551" y="2004"/>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chemeClr val="bg2"/>
            </a:solidFill>
            <a:ln w="9525">
              <a:noFill/>
              <a:round/>
            </a:ln>
          </p:spPr>
          <p:txBody>
            <a:bodyPr/>
            <a:lstStyle/>
            <a:p>
              <a:endParaRPr lang="zh-CN" altLang="en-US"/>
            </a:p>
          </p:txBody>
        </p:sp>
        <p:sp>
          <p:nvSpPr>
            <p:cNvPr id="35863" name="任意多边形 22"/>
            <p:cNvSpPr>
              <a:spLocks noChangeArrowheads="1"/>
            </p:cNvSpPr>
            <p:nvPr/>
          </p:nvSpPr>
          <p:spPr bwMode="auto">
            <a:xfrm>
              <a:off x="1554" y="2029"/>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chemeClr val="bg2"/>
            </a:solidFill>
            <a:ln w="9525">
              <a:noFill/>
              <a:round/>
            </a:ln>
          </p:spPr>
          <p:txBody>
            <a:bodyPr/>
            <a:lstStyle/>
            <a:p>
              <a:endParaRPr lang="zh-CN" altLang="en-US"/>
            </a:p>
          </p:txBody>
        </p:sp>
        <p:sp>
          <p:nvSpPr>
            <p:cNvPr id="35864" name="任意多边形 23"/>
            <p:cNvSpPr>
              <a:spLocks noChangeArrowheads="1"/>
            </p:cNvSpPr>
            <p:nvPr/>
          </p:nvSpPr>
          <p:spPr bwMode="auto">
            <a:xfrm>
              <a:off x="1758" y="2161"/>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chemeClr val="bg2"/>
            </a:solidFill>
            <a:ln w="9525">
              <a:noFill/>
              <a:round/>
            </a:ln>
          </p:spPr>
          <p:txBody>
            <a:bodyPr/>
            <a:lstStyle/>
            <a:p>
              <a:endParaRPr lang="zh-CN" altLang="en-US"/>
            </a:p>
          </p:txBody>
        </p:sp>
        <p:sp>
          <p:nvSpPr>
            <p:cNvPr id="35865" name="任意多边形 24"/>
            <p:cNvSpPr>
              <a:spLocks noChangeArrowheads="1"/>
            </p:cNvSpPr>
            <p:nvPr/>
          </p:nvSpPr>
          <p:spPr bwMode="auto">
            <a:xfrm>
              <a:off x="1882" y="1677"/>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round/>
            </a:ln>
          </p:spPr>
          <p:txBody>
            <a:bodyPr/>
            <a:lstStyle/>
            <a:p>
              <a:endParaRPr lang="zh-CN" altLang="en-US"/>
            </a:p>
          </p:txBody>
        </p:sp>
        <p:sp>
          <p:nvSpPr>
            <p:cNvPr id="35866" name="任意多边形 25"/>
            <p:cNvSpPr>
              <a:spLocks noChangeArrowheads="1"/>
            </p:cNvSpPr>
            <p:nvPr/>
          </p:nvSpPr>
          <p:spPr bwMode="auto">
            <a:xfrm>
              <a:off x="1782" y="1472"/>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round/>
            </a:ln>
          </p:spPr>
          <p:txBody>
            <a:bodyPr/>
            <a:lstStyle/>
            <a:p>
              <a:endParaRPr lang="zh-CN" altLang="en-US"/>
            </a:p>
          </p:txBody>
        </p:sp>
        <p:sp>
          <p:nvSpPr>
            <p:cNvPr id="35867" name="任意多边形 26"/>
            <p:cNvSpPr>
              <a:spLocks noChangeArrowheads="1"/>
            </p:cNvSpPr>
            <p:nvPr/>
          </p:nvSpPr>
          <p:spPr bwMode="auto">
            <a:xfrm>
              <a:off x="1847" y="1293"/>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round/>
            </a:ln>
          </p:spPr>
          <p:txBody>
            <a:bodyPr/>
            <a:lstStyle/>
            <a:p>
              <a:endParaRPr lang="zh-CN" altLang="en-US"/>
            </a:p>
          </p:txBody>
        </p:sp>
        <p:sp>
          <p:nvSpPr>
            <p:cNvPr id="35868" name="任意多边形 27"/>
            <p:cNvSpPr>
              <a:spLocks noChangeArrowheads="1"/>
            </p:cNvSpPr>
            <p:nvPr/>
          </p:nvSpPr>
          <p:spPr bwMode="auto">
            <a:xfrm>
              <a:off x="1910" y="1401"/>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round/>
            </a:ln>
          </p:spPr>
          <p:txBody>
            <a:bodyPr/>
            <a:lstStyle/>
            <a:p>
              <a:endParaRPr lang="zh-CN" altLang="en-US"/>
            </a:p>
          </p:txBody>
        </p:sp>
        <p:sp>
          <p:nvSpPr>
            <p:cNvPr id="35869" name="任意多边形 28"/>
            <p:cNvSpPr>
              <a:spLocks noChangeArrowheads="1"/>
            </p:cNvSpPr>
            <p:nvPr/>
          </p:nvSpPr>
          <p:spPr bwMode="auto">
            <a:xfrm>
              <a:off x="1926" y="1199"/>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chemeClr val="bg2"/>
            </a:solidFill>
            <a:ln w="9525">
              <a:noFill/>
              <a:round/>
            </a:ln>
          </p:spPr>
          <p:txBody>
            <a:bodyPr/>
            <a:lstStyle/>
            <a:p>
              <a:endParaRPr lang="zh-CN" altLang="en-US"/>
            </a:p>
          </p:txBody>
        </p:sp>
        <p:sp>
          <p:nvSpPr>
            <p:cNvPr id="35870" name="任意多边形 29"/>
            <p:cNvSpPr>
              <a:spLocks noChangeArrowheads="1"/>
            </p:cNvSpPr>
            <p:nvPr/>
          </p:nvSpPr>
          <p:spPr bwMode="auto">
            <a:xfrm>
              <a:off x="2139" y="1383"/>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chemeClr val="bg2"/>
            </a:solidFill>
            <a:ln w="9525">
              <a:noFill/>
              <a:round/>
            </a:ln>
          </p:spPr>
          <p:txBody>
            <a:bodyPr/>
            <a:lstStyle/>
            <a:p>
              <a:endParaRPr lang="zh-CN" altLang="en-US"/>
            </a:p>
          </p:txBody>
        </p:sp>
        <p:sp>
          <p:nvSpPr>
            <p:cNvPr id="35871" name="任意多边形 30"/>
            <p:cNvSpPr>
              <a:spLocks noChangeArrowheads="1"/>
            </p:cNvSpPr>
            <p:nvPr/>
          </p:nvSpPr>
          <p:spPr bwMode="auto">
            <a:xfrm>
              <a:off x="2422" y="1449"/>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chemeClr val="bg2"/>
            </a:solidFill>
            <a:ln w="9525">
              <a:noFill/>
              <a:round/>
            </a:ln>
          </p:spPr>
          <p:txBody>
            <a:bodyPr/>
            <a:lstStyle/>
            <a:p>
              <a:endParaRPr lang="zh-CN" altLang="en-US"/>
            </a:p>
          </p:txBody>
        </p:sp>
        <p:sp>
          <p:nvSpPr>
            <p:cNvPr id="35872" name="任意多边形 31"/>
            <p:cNvSpPr>
              <a:spLocks noChangeArrowheads="1"/>
            </p:cNvSpPr>
            <p:nvPr/>
          </p:nvSpPr>
          <p:spPr bwMode="auto">
            <a:xfrm>
              <a:off x="2523" y="1286"/>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chemeClr val="bg2"/>
            </a:solidFill>
            <a:ln w="9525">
              <a:noFill/>
              <a:round/>
            </a:ln>
          </p:spPr>
          <p:txBody>
            <a:bodyPr/>
            <a:lstStyle/>
            <a:p>
              <a:endParaRPr lang="zh-CN" altLang="en-US"/>
            </a:p>
          </p:txBody>
        </p:sp>
        <p:sp>
          <p:nvSpPr>
            <p:cNvPr id="35873" name="任意多边形 32"/>
            <p:cNvSpPr>
              <a:spLocks noChangeArrowheads="1"/>
            </p:cNvSpPr>
            <p:nvPr/>
          </p:nvSpPr>
          <p:spPr bwMode="auto">
            <a:xfrm>
              <a:off x="2792" y="1254"/>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chemeClr val="bg2"/>
            </a:solidFill>
            <a:ln w="9525">
              <a:noFill/>
              <a:round/>
            </a:ln>
          </p:spPr>
          <p:txBody>
            <a:bodyPr/>
            <a:lstStyle/>
            <a:p>
              <a:endParaRPr lang="zh-CN" altLang="en-US"/>
            </a:p>
          </p:txBody>
        </p:sp>
        <p:sp>
          <p:nvSpPr>
            <p:cNvPr id="35874" name="任意多边形 33"/>
            <p:cNvSpPr>
              <a:spLocks noChangeArrowheads="1"/>
            </p:cNvSpPr>
            <p:nvPr/>
          </p:nvSpPr>
          <p:spPr bwMode="auto">
            <a:xfrm>
              <a:off x="2889" y="1287"/>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chemeClr val="bg2"/>
            </a:solidFill>
            <a:ln w="9525">
              <a:noFill/>
              <a:round/>
            </a:ln>
          </p:spPr>
          <p:txBody>
            <a:bodyPr/>
            <a:lstStyle/>
            <a:p>
              <a:endParaRPr lang="zh-CN" altLang="en-US"/>
            </a:p>
          </p:txBody>
        </p:sp>
        <p:sp>
          <p:nvSpPr>
            <p:cNvPr id="35875" name="任意多边形 34"/>
            <p:cNvSpPr>
              <a:spLocks noChangeArrowheads="1"/>
            </p:cNvSpPr>
            <p:nvPr/>
          </p:nvSpPr>
          <p:spPr bwMode="auto">
            <a:xfrm>
              <a:off x="2597" y="1559"/>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chemeClr val="bg2"/>
            </a:solidFill>
            <a:ln w="9525">
              <a:noFill/>
              <a:round/>
            </a:ln>
          </p:spPr>
          <p:txBody>
            <a:bodyPr/>
            <a:lstStyle/>
            <a:p>
              <a:endParaRPr lang="zh-CN" altLang="en-US"/>
            </a:p>
          </p:txBody>
        </p:sp>
        <p:sp>
          <p:nvSpPr>
            <p:cNvPr id="35876" name="任意多边形 35"/>
            <p:cNvSpPr>
              <a:spLocks noChangeArrowheads="1"/>
            </p:cNvSpPr>
            <p:nvPr/>
          </p:nvSpPr>
          <p:spPr bwMode="auto">
            <a:xfrm>
              <a:off x="2543" y="1607"/>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chemeClr val="bg2"/>
            </a:solidFill>
            <a:ln w="9525">
              <a:noFill/>
              <a:round/>
            </a:ln>
          </p:spPr>
          <p:txBody>
            <a:bodyPr/>
            <a:lstStyle/>
            <a:p>
              <a:endParaRPr lang="zh-CN" altLang="en-US"/>
            </a:p>
          </p:txBody>
        </p:sp>
        <p:sp>
          <p:nvSpPr>
            <p:cNvPr id="35877" name="任意多边形 36"/>
            <p:cNvSpPr>
              <a:spLocks noChangeArrowheads="1"/>
            </p:cNvSpPr>
            <p:nvPr/>
          </p:nvSpPr>
          <p:spPr bwMode="auto">
            <a:xfrm>
              <a:off x="4229" y="2750"/>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chemeClr val="bg2"/>
            </a:solidFill>
            <a:ln w="9525">
              <a:noFill/>
              <a:round/>
            </a:ln>
          </p:spPr>
          <p:txBody>
            <a:bodyPr/>
            <a:lstStyle/>
            <a:p>
              <a:endParaRPr lang="zh-CN" altLang="en-US"/>
            </a:p>
          </p:txBody>
        </p:sp>
        <p:sp>
          <p:nvSpPr>
            <p:cNvPr id="35878" name="任意多边形 37"/>
            <p:cNvSpPr>
              <a:spLocks noChangeArrowheads="1"/>
            </p:cNvSpPr>
            <p:nvPr/>
          </p:nvSpPr>
          <p:spPr bwMode="auto">
            <a:xfrm>
              <a:off x="4376" y="2489"/>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chemeClr val="bg2"/>
            </a:solidFill>
            <a:ln w="9525">
              <a:noFill/>
              <a:round/>
            </a:ln>
          </p:spPr>
          <p:txBody>
            <a:bodyPr/>
            <a:lstStyle/>
            <a:p>
              <a:endParaRPr lang="zh-CN" altLang="en-US"/>
            </a:p>
          </p:txBody>
        </p:sp>
        <p:sp>
          <p:nvSpPr>
            <p:cNvPr id="35879" name="任意多边形 38"/>
            <p:cNvSpPr>
              <a:spLocks noChangeArrowheads="1"/>
            </p:cNvSpPr>
            <p:nvPr/>
          </p:nvSpPr>
          <p:spPr bwMode="auto">
            <a:xfrm>
              <a:off x="4385" y="2491"/>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chemeClr val="bg2"/>
            </a:solidFill>
            <a:ln w="9525">
              <a:noFill/>
              <a:round/>
            </a:ln>
          </p:spPr>
          <p:txBody>
            <a:bodyPr/>
            <a:lstStyle/>
            <a:p>
              <a:endParaRPr lang="zh-CN" altLang="en-US"/>
            </a:p>
          </p:txBody>
        </p:sp>
        <p:sp>
          <p:nvSpPr>
            <p:cNvPr id="35880" name="任意多边形 39"/>
            <p:cNvSpPr>
              <a:spLocks noChangeArrowheads="1"/>
            </p:cNvSpPr>
            <p:nvPr/>
          </p:nvSpPr>
          <p:spPr bwMode="auto">
            <a:xfrm>
              <a:off x="4615" y="3261"/>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chemeClr val="bg2"/>
            </a:solidFill>
            <a:ln w="9525">
              <a:noFill/>
              <a:round/>
            </a:ln>
          </p:spPr>
          <p:txBody>
            <a:bodyPr/>
            <a:lstStyle/>
            <a:p>
              <a:endParaRPr lang="zh-CN" altLang="en-US"/>
            </a:p>
          </p:txBody>
        </p:sp>
        <p:sp>
          <p:nvSpPr>
            <p:cNvPr id="35881" name="任意多边形 40"/>
            <p:cNvSpPr>
              <a:spLocks noChangeArrowheads="1"/>
            </p:cNvSpPr>
            <p:nvPr/>
          </p:nvSpPr>
          <p:spPr bwMode="auto">
            <a:xfrm>
              <a:off x="4751" y="3171"/>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chemeClr val="bg2"/>
            </a:solidFill>
            <a:ln w="9525">
              <a:noFill/>
              <a:round/>
            </a:ln>
          </p:spPr>
          <p:txBody>
            <a:bodyPr/>
            <a:lstStyle/>
            <a:p>
              <a:endParaRPr lang="zh-CN" altLang="en-US"/>
            </a:p>
          </p:txBody>
        </p:sp>
        <p:sp>
          <p:nvSpPr>
            <p:cNvPr id="35882" name="任意多边形 41"/>
            <p:cNvSpPr>
              <a:spLocks noChangeArrowheads="1"/>
            </p:cNvSpPr>
            <p:nvPr/>
          </p:nvSpPr>
          <p:spPr bwMode="auto">
            <a:xfrm>
              <a:off x="4921" y="3121"/>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chemeClr val="bg2"/>
            </a:solidFill>
            <a:ln w="9525">
              <a:noFill/>
              <a:round/>
            </a:ln>
          </p:spPr>
          <p:txBody>
            <a:bodyPr/>
            <a:lstStyle/>
            <a:p>
              <a:endParaRPr lang="zh-CN" altLang="en-US"/>
            </a:p>
          </p:txBody>
        </p:sp>
        <p:sp>
          <p:nvSpPr>
            <p:cNvPr id="35883" name="任意多边形 42"/>
            <p:cNvSpPr>
              <a:spLocks noChangeArrowheads="1"/>
            </p:cNvSpPr>
            <p:nvPr/>
          </p:nvSpPr>
          <p:spPr bwMode="auto">
            <a:xfrm>
              <a:off x="4976" y="3080"/>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chemeClr val="bg2"/>
            </a:solidFill>
            <a:ln w="9525">
              <a:noFill/>
              <a:round/>
            </a:ln>
          </p:spPr>
          <p:txBody>
            <a:bodyPr/>
            <a:lstStyle/>
            <a:p>
              <a:endParaRPr lang="zh-CN" altLang="en-US"/>
            </a:p>
          </p:txBody>
        </p:sp>
        <p:sp>
          <p:nvSpPr>
            <p:cNvPr id="35884" name="任意多边形 43"/>
            <p:cNvSpPr>
              <a:spLocks noChangeArrowheads="1"/>
            </p:cNvSpPr>
            <p:nvPr/>
          </p:nvSpPr>
          <p:spPr bwMode="auto">
            <a:xfrm>
              <a:off x="3253" y="2594"/>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chemeClr val="bg2"/>
            </a:solidFill>
            <a:ln w="9525">
              <a:noFill/>
              <a:round/>
            </a:ln>
          </p:spPr>
          <p:txBody>
            <a:bodyPr/>
            <a:lstStyle/>
            <a:p>
              <a:endParaRPr lang="zh-CN" altLang="en-US"/>
            </a:p>
          </p:txBody>
        </p:sp>
        <p:sp>
          <p:nvSpPr>
            <p:cNvPr id="35885" name="任意多边形 44"/>
            <p:cNvSpPr>
              <a:spLocks noChangeArrowheads="1"/>
            </p:cNvSpPr>
            <p:nvPr/>
          </p:nvSpPr>
          <p:spPr bwMode="auto">
            <a:xfrm>
              <a:off x="3785" y="2282"/>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chemeClr val="bg2"/>
            </a:solidFill>
            <a:ln w="9525">
              <a:noFill/>
              <a:round/>
            </a:ln>
          </p:spPr>
          <p:txBody>
            <a:bodyPr/>
            <a:lstStyle/>
            <a:p>
              <a:endParaRPr lang="zh-CN" altLang="en-US"/>
            </a:p>
          </p:txBody>
        </p:sp>
        <p:sp>
          <p:nvSpPr>
            <p:cNvPr id="35886" name="任意多边形 45"/>
            <p:cNvSpPr>
              <a:spLocks noChangeArrowheads="1"/>
            </p:cNvSpPr>
            <p:nvPr/>
          </p:nvSpPr>
          <p:spPr bwMode="auto">
            <a:xfrm>
              <a:off x="4118" y="2348"/>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chemeClr val="bg2"/>
            </a:solidFill>
            <a:ln w="9525">
              <a:noFill/>
              <a:round/>
            </a:ln>
          </p:spPr>
          <p:txBody>
            <a:bodyPr/>
            <a:lstStyle/>
            <a:p>
              <a:endParaRPr lang="zh-CN" altLang="en-US"/>
            </a:p>
          </p:txBody>
        </p:sp>
        <p:sp>
          <p:nvSpPr>
            <p:cNvPr id="35887" name="任意多边形 46"/>
            <p:cNvSpPr>
              <a:spLocks noChangeArrowheads="1"/>
            </p:cNvSpPr>
            <p:nvPr/>
          </p:nvSpPr>
          <p:spPr bwMode="auto">
            <a:xfrm>
              <a:off x="4024" y="2291"/>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chemeClr val="bg2"/>
            </a:solidFill>
            <a:ln w="9525">
              <a:noFill/>
              <a:round/>
            </a:ln>
          </p:spPr>
          <p:txBody>
            <a:bodyPr/>
            <a:lstStyle/>
            <a:p>
              <a:endParaRPr lang="zh-CN" altLang="en-US"/>
            </a:p>
          </p:txBody>
        </p:sp>
        <p:sp>
          <p:nvSpPr>
            <p:cNvPr id="35888" name="任意多边形 47"/>
            <p:cNvSpPr>
              <a:spLocks noChangeArrowheads="1"/>
            </p:cNvSpPr>
            <p:nvPr/>
          </p:nvSpPr>
          <p:spPr bwMode="auto">
            <a:xfrm>
              <a:off x="4073" y="2401"/>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chemeClr val="bg2"/>
            </a:solidFill>
            <a:ln w="9525">
              <a:noFill/>
              <a:round/>
            </a:ln>
          </p:spPr>
          <p:txBody>
            <a:bodyPr/>
            <a:lstStyle/>
            <a:p>
              <a:endParaRPr lang="zh-CN" altLang="en-US"/>
            </a:p>
          </p:txBody>
        </p:sp>
        <p:sp>
          <p:nvSpPr>
            <p:cNvPr id="35889" name="任意多边形 48"/>
            <p:cNvSpPr>
              <a:spLocks noChangeArrowheads="1"/>
            </p:cNvSpPr>
            <p:nvPr/>
          </p:nvSpPr>
          <p:spPr bwMode="auto">
            <a:xfrm>
              <a:off x="4118" y="2538"/>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chemeClr val="bg2"/>
            </a:solidFill>
            <a:ln w="9525">
              <a:noFill/>
              <a:round/>
            </a:ln>
          </p:spPr>
          <p:txBody>
            <a:bodyPr/>
            <a:lstStyle/>
            <a:p>
              <a:endParaRPr lang="zh-CN" altLang="en-US"/>
            </a:p>
          </p:txBody>
        </p:sp>
        <p:sp>
          <p:nvSpPr>
            <p:cNvPr id="35890" name="任意多边形 49"/>
            <p:cNvSpPr>
              <a:spLocks noChangeArrowheads="1"/>
            </p:cNvSpPr>
            <p:nvPr/>
          </p:nvSpPr>
          <p:spPr bwMode="auto">
            <a:xfrm>
              <a:off x="4222" y="2443"/>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chemeClr val="bg2"/>
            </a:solidFill>
            <a:ln w="9525">
              <a:noFill/>
              <a:round/>
            </a:ln>
          </p:spPr>
          <p:txBody>
            <a:bodyPr/>
            <a:lstStyle/>
            <a:p>
              <a:endParaRPr lang="zh-CN" altLang="en-US"/>
            </a:p>
          </p:txBody>
        </p:sp>
        <p:sp>
          <p:nvSpPr>
            <p:cNvPr id="35891" name="任意多边形 50"/>
            <p:cNvSpPr>
              <a:spLocks noChangeArrowheads="1"/>
            </p:cNvSpPr>
            <p:nvPr/>
          </p:nvSpPr>
          <p:spPr bwMode="auto">
            <a:xfrm>
              <a:off x="4194" y="2025"/>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chemeClr val="bg2"/>
            </a:solidFill>
            <a:ln w="9525">
              <a:noFill/>
              <a:round/>
            </a:ln>
          </p:spPr>
          <p:txBody>
            <a:bodyPr/>
            <a:lstStyle/>
            <a:p>
              <a:endParaRPr lang="zh-CN" altLang="en-US"/>
            </a:p>
          </p:txBody>
        </p:sp>
        <p:sp>
          <p:nvSpPr>
            <p:cNvPr id="35892" name="任意多边形 51"/>
            <p:cNvSpPr>
              <a:spLocks noChangeArrowheads="1"/>
            </p:cNvSpPr>
            <p:nvPr/>
          </p:nvSpPr>
          <p:spPr bwMode="auto">
            <a:xfrm>
              <a:off x="4208" y="2144"/>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chemeClr val="bg2"/>
            </a:solidFill>
            <a:ln w="9525">
              <a:noFill/>
              <a:round/>
            </a:ln>
          </p:spPr>
          <p:txBody>
            <a:bodyPr/>
            <a:lstStyle/>
            <a:p>
              <a:endParaRPr lang="zh-CN" altLang="en-US"/>
            </a:p>
          </p:txBody>
        </p:sp>
        <p:sp>
          <p:nvSpPr>
            <p:cNvPr id="35893" name="任意多边形 52"/>
            <p:cNvSpPr>
              <a:spLocks noChangeArrowheads="1"/>
            </p:cNvSpPr>
            <p:nvPr/>
          </p:nvSpPr>
          <p:spPr bwMode="auto">
            <a:xfrm>
              <a:off x="4251" y="2300"/>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chemeClr val="bg2"/>
            </a:solidFill>
            <a:ln w="9525">
              <a:noFill/>
              <a:round/>
            </a:ln>
          </p:spPr>
          <p:txBody>
            <a:bodyPr/>
            <a:lstStyle/>
            <a:p>
              <a:endParaRPr lang="zh-CN" altLang="en-US"/>
            </a:p>
          </p:txBody>
        </p:sp>
        <p:sp>
          <p:nvSpPr>
            <p:cNvPr id="35894" name="任意多边形 53"/>
            <p:cNvSpPr>
              <a:spLocks noChangeArrowheads="1"/>
            </p:cNvSpPr>
            <p:nvPr/>
          </p:nvSpPr>
          <p:spPr bwMode="auto">
            <a:xfrm>
              <a:off x="4327" y="2441"/>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chemeClr val="bg2"/>
            </a:solidFill>
            <a:ln w="9525">
              <a:noFill/>
              <a:round/>
            </a:ln>
          </p:spPr>
          <p:txBody>
            <a:bodyPr/>
            <a:lstStyle/>
            <a:p>
              <a:endParaRPr lang="zh-CN" altLang="en-US"/>
            </a:p>
          </p:txBody>
        </p:sp>
        <p:sp>
          <p:nvSpPr>
            <p:cNvPr id="35895" name="任意多边形 54"/>
            <p:cNvSpPr>
              <a:spLocks noChangeArrowheads="1"/>
            </p:cNvSpPr>
            <p:nvPr/>
          </p:nvSpPr>
          <p:spPr bwMode="auto">
            <a:xfrm>
              <a:off x="4311" y="2523"/>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chemeClr val="bg2"/>
            </a:solidFill>
            <a:ln w="9525">
              <a:noFill/>
              <a:round/>
            </a:ln>
          </p:spPr>
          <p:txBody>
            <a:bodyPr/>
            <a:lstStyle/>
            <a:p>
              <a:endParaRPr lang="zh-CN" altLang="en-US"/>
            </a:p>
          </p:txBody>
        </p:sp>
        <p:sp>
          <p:nvSpPr>
            <p:cNvPr id="35896" name="任意多边形 55"/>
            <p:cNvSpPr>
              <a:spLocks noChangeArrowheads="1"/>
            </p:cNvSpPr>
            <p:nvPr/>
          </p:nvSpPr>
          <p:spPr bwMode="auto">
            <a:xfrm>
              <a:off x="4338" y="2513"/>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chemeClr val="bg2"/>
            </a:solidFill>
            <a:ln w="9525">
              <a:noFill/>
              <a:round/>
            </a:ln>
          </p:spPr>
          <p:txBody>
            <a:bodyPr/>
            <a:lstStyle/>
            <a:p>
              <a:endParaRPr lang="zh-CN" altLang="en-US"/>
            </a:p>
          </p:txBody>
        </p:sp>
        <p:sp>
          <p:nvSpPr>
            <p:cNvPr id="35897" name="任意多边形 56"/>
            <p:cNvSpPr>
              <a:spLocks noChangeArrowheads="1"/>
            </p:cNvSpPr>
            <p:nvPr/>
          </p:nvSpPr>
          <p:spPr bwMode="auto">
            <a:xfrm>
              <a:off x="4407" y="258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chemeClr val="bg2"/>
            </a:solidFill>
            <a:ln w="9525">
              <a:noFill/>
              <a:round/>
            </a:ln>
          </p:spPr>
          <p:txBody>
            <a:bodyPr/>
            <a:lstStyle/>
            <a:p>
              <a:endParaRPr lang="zh-CN" altLang="en-US"/>
            </a:p>
          </p:txBody>
        </p:sp>
        <p:sp>
          <p:nvSpPr>
            <p:cNvPr id="35898" name="任意多边形 57"/>
            <p:cNvSpPr>
              <a:spLocks noChangeArrowheads="1"/>
            </p:cNvSpPr>
            <p:nvPr/>
          </p:nvSpPr>
          <p:spPr bwMode="auto">
            <a:xfrm>
              <a:off x="4674" y="2541"/>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chemeClr val="bg2"/>
            </a:solidFill>
            <a:ln w="9525">
              <a:noFill/>
              <a:round/>
            </a:ln>
          </p:spPr>
          <p:txBody>
            <a:bodyPr/>
            <a:lstStyle/>
            <a:p>
              <a:endParaRPr lang="zh-CN" altLang="en-US"/>
            </a:p>
          </p:txBody>
        </p:sp>
        <p:sp>
          <p:nvSpPr>
            <p:cNvPr id="35899" name="任意多边形 58"/>
            <p:cNvSpPr>
              <a:spLocks noChangeArrowheads="1"/>
            </p:cNvSpPr>
            <p:nvPr/>
          </p:nvSpPr>
          <p:spPr bwMode="auto">
            <a:xfrm>
              <a:off x="4277" y="2600"/>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chemeClr val="bg2"/>
            </a:solidFill>
            <a:ln w="9525">
              <a:noFill/>
              <a:round/>
            </a:ln>
          </p:spPr>
          <p:txBody>
            <a:bodyPr/>
            <a:lstStyle/>
            <a:p>
              <a:endParaRPr lang="zh-CN" altLang="en-US"/>
            </a:p>
          </p:txBody>
        </p:sp>
        <p:sp>
          <p:nvSpPr>
            <p:cNvPr id="35900" name="任意多边形 59"/>
            <p:cNvSpPr>
              <a:spLocks noChangeArrowheads="1"/>
            </p:cNvSpPr>
            <p:nvPr/>
          </p:nvSpPr>
          <p:spPr bwMode="auto">
            <a:xfrm>
              <a:off x="4228" y="2619"/>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chemeClr val="bg2"/>
            </a:solidFill>
            <a:ln w="9525">
              <a:noFill/>
              <a:round/>
            </a:ln>
          </p:spPr>
          <p:txBody>
            <a:bodyPr/>
            <a:lstStyle/>
            <a:p>
              <a:endParaRPr lang="zh-CN" altLang="en-US"/>
            </a:p>
          </p:txBody>
        </p:sp>
        <p:sp>
          <p:nvSpPr>
            <p:cNvPr id="35901" name="任意多边形 60"/>
            <p:cNvSpPr>
              <a:spLocks noChangeArrowheads="1"/>
            </p:cNvSpPr>
            <p:nvPr/>
          </p:nvSpPr>
          <p:spPr bwMode="auto">
            <a:xfrm>
              <a:off x="4207" y="2590"/>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chemeClr val="bg2"/>
            </a:solidFill>
            <a:ln w="9525">
              <a:noFill/>
              <a:round/>
            </a:ln>
          </p:spPr>
          <p:txBody>
            <a:bodyPr/>
            <a:lstStyle/>
            <a:p>
              <a:endParaRPr lang="zh-CN" altLang="en-US"/>
            </a:p>
          </p:txBody>
        </p:sp>
        <p:sp>
          <p:nvSpPr>
            <p:cNvPr id="35902" name="任意多边形 61"/>
            <p:cNvSpPr>
              <a:spLocks noChangeArrowheads="1"/>
            </p:cNvSpPr>
            <p:nvPr/>
          </p:nvSpPr>
          <p:spPr bwMode="auto">
            <a:xfrm>
              <a:off x="4241" y="2601"/>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chemeClr val="bg2"/>
            </a:solidFill>
            <a:ln w="9525">
              <a:noFill/>
              <a:round/>
            </a:ln>
          </p:spPr>
          <p:txBody>
            <a:bodyPr/>
            <a:lstStyle/>
            <a:p>
              <a:endParaRPr lang="zh-CN" altLang="en-US"/>
            </a:p>
          </p:txBody>
        </p:sp>
        <p:sp>
          <p:nvSpPr>
            <p:cNvPr id="35903" name="任意多边形 62"/>
            <p:cNvSpPr>
              <a:spLocks noChangeArrowheads="1"/>
            </p:cNvSpPr>
            <p:nvPr/>
          </p:nvSpPr>
          <p:spPr bwMode="auto">
            <a:xfrm>
              <a:off x="4192" y="2269"/>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chemeClr val="bg2"/>
            </a:solidFill>
            <a:ln w="9525">
              <a:noFill/>
              <a:round/>
            </a:ln>
          </p:spPr>
          <p:txBody>
            <a:bodyPr/>
            <a:lstStyle/>
            <a:p>
              <a:endParaRPr lang="zh-CN" altLang="en-US"/>
            </a:p>
          </p:txBody>
        </p:sp>
        <p:sp>
          <p:nvSpPr>
            <p:cNvPr id="35904" name="任意多边形 63"/>
            <p:cNvSpPr>
              <a:spLocks noChangeArrowheads="1"/>
            </p:cNvSpPr>
            <p:nvPr/>
          </p:nvSpPr>
          <p:spPr bwMode="auto">
            <a:xfrm>
              <a:off x="4243" y="2260"/>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chemeClr val="bg2"/>
            </a:solidFill>
            <a:ln w="9525">
              <a:noFill/>
              <a:round/>
            </a:ln>
          </p:spPr>
          <p:txBody>
            <a:bodyPr/>
            <a:lstStyle/>
            <a:p>
              <a:endParaRPr lang="zh-CN" altLang="en-US"/>
            </a:p>
          </p:txBody>
        </p:sp>
        <p:sp>
          <p:nvSpPr>
            <p:cNvPr id="35905" name="任意多边形 64"/>
            <p:cNvSpPr>
              <a:spLocks noChangeArrowheads="1"/>
            </p:cNvSpPr>
            <p:nvPr/>
          </p:nvSpPr>
          <p:spPr bwMode="auto">
            <a:xfrm>
              <a:off x="4265" y="2243"/>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chemeClr val="bg2"/>
            </a:solidFill>
            <a:ln w="9525">
              <a:noFill/>
              <a:round/>
            </a:ln>
          </p:spPr>
          <p:txBody>
            <a:bodyPr/>
            <a:lstStyle/>
            <a:p>
              <a:endParaRPr lang="zh-CN" altLang="en-US"/>
            </a:p>
          </p:txBody>
        </p:sp>
        <p:sp>
          <p:nvSpPr>
            <p:cNvPr id="35906" name="任意多边形 65"/>
            <p:cNvSpPr>
              <a:spLocks noChangeArrowheads="1"/>
            </p:cNvSpPr>
            <p:nvPr/>
          </p:nvSpPr>
          <p:spPr bwMode="auto">
            <a:xfrm>
              <a:off x="4275" y="2255"/>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chemeClr val="bg2"/>
            </a:solidFill>
            <a:ln w="9525">
              <a:noFill/>
              <a:round/>
            </a:ln>
          </p:spPr>
          <p:txBody>
            <a:bodyPr/>
            <a:lstStyle/>
            <a:p>
              <a:endParaRPr lang="zh-CN" altLang="en-US"/>
            </a:p>
          </p:txBody>
        </p:sp>
        <p:sp>
          <p:nvSpPr>
            <p:cNvPr id="35907" name="任意多边形 66"/>
            <p:cNvSpPr>
              <a:spLocks noChangeArrowheads="1"/>
            </p:cNvSpPr>
            <p:nvPr/>
          </p:nvSpPr>
          <p:spPr bwMode="auto">
            <a:xfrm>
              <a:off x="4006" y="2324"/>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chemeClr val="bg2"/>
            </a:solidFill>
            <a:ln w="9525">
              <a:noFill/>
              <a:round/>
            </a:ln>
          </p:spPr>
          <p:txBody>
            <a:bodyPr/>
            <a:lstStyle/>
            <a:p>
              <a:endParaRPr lang="zh-CN" altLang="en-US"/>
            </a:p>
          </p:txBody>
        </p:sp>
        <p:sp>
          <p:nvSpPr>
            <p:cNvPr id="35908" name="任意多边形 67"/>
            <p:cNvSpPr>
              <a:spLocks noChangeArrowheads="1"/>
            </p:cNvSpPr>
            <p:nvPr/>
          </p:nvSpPr>
          <p:spPr bwMode="auto">
            <a:xfrm>
              <a:off x="3996" y="230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09" name="任意多边形 68"/>
            <p:cNvSpPr>
              <a:spLocks noChangeArrowheads="1"/>
            </p:cNvSpPr>
            <p:nvPr/>
          </p:nvSpPr>
          <p:spPr bwMode="auto">
            <a:xfrm>
              <a:off x="3992" y="2283"/>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chemeClr val="bg2"/>
            </a:solidFill>
            <a:ln w="9525">
              <a:noFill/>
              <a:round/>
            </a:ln>
          </p:spPr>
          <p:txBody>
            <a:bodyPr/>
            <a:lstStyle/>
            <a:p>
              <a:endParaRPr lang="zh-CN" altLang="en-US"/>
            </a:p>
          </p:txBody>
        </p:sp>
        <p:sp>
          <p:nvSpPr>
            <p:cNvPr id="35910" name="任意多边形 69"/>
            <p:cNvSpPr>
              <a:spLocks noChangeArrowheads="1"/>
            </p:cNvSpPr>
            <p:nvPr/>
          </p:nvSpPr>
          <p:spPr bwMode="auto">
            <a:xfrm>
              <a:off x="3980" y="2243"/>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chemeClr val="bg2"/>
            </a:solidFill>
            <a:ln w="9525">
              <a:noFill/>
              <a:round/>
            </a:ln>
          </p:spPr>
          <p:txBody>
            <a:bodyPr/>
            <a:lstStyle/>
            <a:p>
              <a:endParaRPr lang="zh-CN" altLang="en-US"/>
            </a:p>
          </p:txBody>
        </p:sp>
        <p:sp>
          <p:nvSpPr>
            <p:cNvPr id="35911" name="任意多边形 70"/>
            <p:cNvSpPr>
              <a:spLocks noChangeArrowheads="1"/>
            </p:cNvSpPr>
            <p:nvPr/>
          </p:nvSpPr>
          <p:spPr bwMode="auto">
            <a:xfrm>
              <a:off x="3982" y="2268"/>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chemeClr val="bg2"/>
            </a:solidFill>
            <a:ln w="9525">
              <a:noFill/>
              <a:round/>
            </a:ln>
          </p:spPr>
          <p:txBody>
            <a:bodyPr/>
            <a:lstStyle/>
            <a:p>
              <a:endParaRPr lang="zh-CN" altLang="en-US"/>
            </a:p>
          </p:txBody>
        </p:sp>
        <p:sp>
          <p:nvSpPr>
            <p:cNvPr id="35912" name="任意多边形 71"/>
            <p:cNvSpPr>
              <a:spLocks noChangeArrowheads="1"/>
            </p:cNvSpPr>
            <p:nvPr/>
          </p:nvSpPr>
          <p:spPr bwMode="auto">
            <a:xfrm>
              <a:off x="4818" y="2891"/>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chemeClr val="bg2"/>
            </a:solidFill>
            <a:ln w="9525">
              <a:noFill/>
              <a:round/>
            </a:ln>
          </p:spPr>
          <p:txBody>
            <a:bodyPr/>
            <a:lstStyle/>
            <a:p>
              <a:endParaRPr lang="zh-CN" altLang="en-US"/>
            </a:p>
          </p:txBody>
        </p:sp>
        <p:sp>
          <p:nvSpPr>
            <p:cNvPr id="35913" name="任意多边形 72"/>
            <p:cNvSpPr>
              <a:spLocks noChangeArrowheads="1"/>
            </p:cNvSpPr>
            <p:nvPr/>
          </p:nvSpPr>
          <p:spPr bwMode="auto">
            <a:xfrm>
              <a:off x="5049" y="2842"/>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chemeClr val="bg2"/>
            </a:solidFill>
            <a:ln w="9525">
              <a:noFill/>
              <a:round/>
            </a:ln>
          </p:spPr>
          <p:txBody>
            <a:bodyPr/>
            <a:lstStyle/>
            <a:p>
              <a:endParaRPr lang="zh-CN" altLang="en-US"/>
            </a:p>
          </p:txBody>
        </p:sp>
        <p:sp>
          <p:nvSpPr>
            <p:cNvPr id="35914" name="任意多边形 73"/>
            <p:cNvSpPr>
              <a:spLocks noChangeArrowheads="1"/>
            </p:cNvSpPr>
            <p:nvPr/>
          </p:nvSpPr>
          <p:spPr bwMode="auto">
            <a:xfrm>
              <a:off x="4889" y="2817"/>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chemeClr val="bg2"/>
            </a:solidFill>
            <a:ln w="9525">
              <a:noFill/>
              <a:round/>
            </a:ln>
          </p:spPr>
          <p:txBody>
            <a:bodyPr/>
            <a:lstStyle/>
            <a:p>
              <a:endParaRPr lang="zh-CN" altLang="en-US"/>
            </a:p>
          </p:txBody>
        </p:sp>
        <p:sp>
          <p:nvSpPr>
            <p:cNvPr id="35915" name="任意多边形 74"/>
            <p:cNvSpPr>
              <a:spLocks noChangeArrowheads="1"/>
            </p:cNvSpPr>
            <p:nvPr/>
          </p:nvSpPr>
          <p:spPr bwMode="auto">
            <a:xfrm>
              <a:off x="4881" y="2795"/>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chemeClr val="bg2"/>
            </a:solidFill>
            <a:ln w="9525">
              <a:noFill/>
              <a:round/>
            </a:ln>
          </p:spPr>
          <p:txBody>
            <a:bodyPr/>
            <a:lstStyle/>
            <a:p>
              <a:endParaRPr lang="zh-CN" altLang="en-US"/>
            </a:p>
          </p:txBody>
        </p:sp>
        <p:sp>
          <p:nvSpPr>
            <p:cNvPr id="35916" name="任意多边形 75"/>
            <p:cNvSpPr>
              <a:spLocks noChangeArrowheads="1"/>
            </p:cNvSpPr>
            <p:nvPr/>
          </p:nvSpPr>
          <p:spPr bwMode="auto">
            <a:xfrm>
              <a:off x="4728" y="2601"/>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chemeClr val="bg2"/>
            </a:solidFill>
            <a:ln w="9525">
              <a:noFill/>
              <a:round/>
            </a:ln>
          </p:spPr>
          <p:txBody>
            <a:bodyPr/>
            <a:lstStyle/>
            <a:p>
              <a:endParaRPr lang="zh-CN" altLang="en-US"/>
            </a:p>
          </p:txBody>
        </p:sp>
        <p:sp>
          <p:nvSpPr>
            <p:cNvPr id="35917" name="任意多边形 76"/>
            <p:cNvSpPr>
              <a:spLocks noChangeArrowheads="1"/>
            </p:cNvSpPr>
            <p:nvPr/>
          </p:nvSpPr>
          <p:spPr bwMode="auto">
            <a:xfrm>
              <a:off x="4762" y="2644"/>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chemeClr val="bg2"/>
            </a:solidFill>
            <a:ln w="9525">
              <a:noFill/>
              <a:round/>
            </a:ln>
          </p:spPr>
          <p:txBody>
            <a:bodyPr/>
            <a:lstStyle/>
            <a:p>
              <a:endParaRPr lang="zh-CN" altLang="en-US"/>
            </a:p>
          </p:txBody>
        </p:sp>
        <p:sp>
          <p:nvSpPr>
            <p:cNvPr id="35918" name="任意多边形 77"/>
            <p:cNvSpPr>
              <a:spLocks noChangeArrowheads="1"/>
            </p:cNvSpPr>
            <p:nvPr/>
          </p:nvSpPr>
          <p:spPr bwMode="auto">
            <a:xfrm>
              <a:off x="4789" y="2707"/>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chemeClr val="bg2"/>
            </a:solidFill>
            <a:ln w="9525">
              <a:noFill/>
              <a:round/>
            </a:ln>
          </p:spPr>
          <p:txBody>
            <a:bodyPr/>
            <a:lstStyle/>
            <a:p>
              <a:endParaRPr lang="zh-CN" altLang="en-US"/>
            </a:p>
          </p:txBody>
        </p:sp>
        <p:sp>
          <p:nvSpPr>
            <p:cNvPr id="35919" name="任意多边形 78"/>
            <p:cNvSpPr>
              <a:spLocks noChangeArrowheads="1"/>
            </p:cNvSpPr>
            <p:nvPr/>
          </p:nvSpPr>
          <p:spPr bwMode="auto">
            <a:xfrm>
              <a:off x="4823" y="2697"/>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chemeClr val="bg2"/>
            </a:solidFill>
            <a:ln w="9525">
              <a:noFill/>
              <a:round/>
            </a:ln>
          </p:spPr>
          <p:txBody>
            <a:bodyPr/>
            <a:lstStyle/>
            <a:p>
              <a:endParaRPr lang="zh-CN" altLang="en-US"/>
            </a:p>
          </p:txBody>
        </p:sp>
        <p:sp>
          <p:nvSpPr>
            <p:cNvPr id="35920" name="任意多边形 79"/>
            <p:cNvSpPr>
              <a:spLocks noChangeArrowheads="1"/>
            </p:cNvSpPr>
            <p:nvPr/>
          </p:nvSpPr>
          <p:spPr bwMode="auto">
            <a:xfrm>
              <a:off x="4813" y="2661"/>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chemeClr val="bg2"/>
            </a:solidFill>
            <a:ln w="9525">
              <a:noFill/>
              <a:round/>
            </a:ln>
          </p:spPr>
          <p:txBody>
            <a:bodyPr/>
            <a:lstStyle/>
            <a:p>
              <a:endParaRPr lang="zh-CN" altLang="en-US"/>
            </a:p>
          </p:txBody>
        </p:sp>
        <p:sp>
          <p:nvSpPr>
            <p:cNvPr id="35921" name="任意多边形 80"/>
            <p:cNvSpPr>
              <a:spLocks noChangeArrowheads="1"/>
            </p:cNvSpPr>
            <p:nvPr/>
          </p:nvSpPr>
          <p:spPr bwMode="auto">
            <a:xfrm>
              <a:off x="4787" y="2636"/>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chemeClr val="bg2"/>
            </a:solidFill>
            <a:ln w="9525">
              <a:noFill/>
              <a:round/>
            </a:ln>
          </p:spPr>
          <p:txBody>
            <a:bodyPr/>
            <a:lstStyle/>
            <a:p>
              <a:endParaRPr lang="zh-CN" altLang="en-US"/>
            </a:p>
          </p:txBody>
        </p:sp>
        <p:sp>
          <p:nvSpPr>
            <p:cNvPr id="35922" name="任意多边形 81"/>
            <p:cNvSpPr>
              <a:spLocks noChangeArrowheads="1"/>
            </p:cNvSpPr>
            <p:nvPr/>
          </p:nvSpPr>
          <p:spPr bwMode="auto">
            <a:xfrm>
              <a:off x="4755" y="2620"/>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chemeClr val="bg2"/>
            </a:solidFill>
            <a:ln w="9525">
              <a:noFill/>
              <a:round/>
            </a:ln>
          </p:spPr>
          <p:txBody>
            <a:bodyPr/>
            <a:lstStyle/>
            <a:p>
              <a:endParaRPr lang="zh-CN" altLang="en-US"/>
            </a:p>
          </p:txBody>
        </p:sp>
        <p:sp>
          <p:nvSpPr>
            <p:cNvPr id="35923" name="任意多边形 82"/>
            <p:cNvSpPr>
              <a:spLocks noChangeArrowheads="1"/>
            </p:cNvSpPr>
            <p:nvPr/>
          </p:nvSpPr>
          <p:spPr bwMode="auto">
            <a:xfrm>
              <a:off x="4795" y="2673"/>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chemeClr val="bg2"/>
            </a:solidFill>
            <a:ln w="9525">
              <a:noFill/>
              <a:round/>
            </a:ln>
          </p:spPr>
          <p:txBody>
            <a:bodyPr/>
            <a:lstStyle/>
            <a:p>
              <a:endParaRPr lang="zh-CN" altLang="en-US"/>
            </a:p>
          </p:txBody>
        </p:sp>
        <p:sp>
          <p:nvSpPr>
            <p:cNvPr id="35924" name="任意多边形 83"/>
            <p:cNvSpPr>
              <a:spLocks noChangeArrowheads="1"/>
            </p:cNvSpPr>
            <p:nvPr/>
          </p:nvSpPr>
          <p:spPr bwMode="auto">
            <a:xfrm>
              <a:off x="2526" y="1398"/>
              <a:ext cx="761" cy="542"/>
            </a:xfrm>
            <a:custGeom>
              <a:avLst/>
              <a:gdLst/>
              <a:ahLst/>
              <a:cxnLst>
                <a:cxn ang="0">
                  <a:pos x="104" y="660"/>
                </a:cxn>
                <a:cxn ang="0">
                  <a:pos x="5" y="657"/>
                </a:cxn>
                <a:cxn ang="0">
                  <a:pos x="26" y="550"/>
                </a:cxn>
                <a:cxn ang="0">
                  <a:pos x="121" y="528"/>
                </a:cxn>
                <a:cxn ang="0">
                  <a:pos x="116" y="441"/>
                </a:cxn>
                <a:cxn ang="0">
                  <a:pos x="173" y="406"/>
                </a:cxn>
                <a:cxn ang="0">
                  <a:pos x="277" y="363"/>
                </a:cxn>
                <a:cxn ang="0">
                  <a:pos x="329" y="288"/>
                </a:cxn>
                <a:cxn ang="0">
                  <a:pos x="367" y="310"/>
                </a:cxn>
                <a:cxn ang="0">
                  <a:pos x="475" y="319"/>
                </a:cxn>
                <a:cxn ang="0">
                  <a:pos x="539" y="264"/>
                </a:cxn>
                <a:cxn ang="0">
                  <a:pos x="589" y="237"/>
                </a:cxn>
                <a:cxn ang="0">
                  <a:pos x="575" y="220"/>
                </a:cxn>
                <a:cxn ang="0">
                  <a:pos x="578" y="121"/>
                </a:cxn>
                <a:cxn ang="0">
                  <a:pos x="508" y="141"/>
                </a:cxn>
                <a:cxn ang="0">
                  <a:pos x="482" y="241"/>
                </a:cxn>
                <a:cxn ang="0">
                  <a:pos x="404" y="288"/>
                </a:cxn>
                <a:cxn ang="0">
                  <a:pos x="337" y="262"/>
                </a:cxn>
                <a:cxn ang="0">
                  <a:pos x="298" y="195"/>
                </a:cxn>
                <a:cxn ang="0">
                  <a:pos x="382" y="118"/>
                </a:cxn>
                <a:cxn ang="0">
                  <a:pos x="470" y="25"/>
                </a:cxn>
                <a:cxn ang="0">
                  <a:pos x="574" y="4"/>
                </a:cxn>
                <a:cxn ang="0">
                  <a:pos x="646" y="28"/>
                </a:cxn>
                <a:cxn ang="0">
                  <a:pos x="742" y="43"/>
                </a:cxn>
                <a:cxn ang="0">
                  <a:pos x="799" y="82"/>
                </a:cxn>
                <a:cxn ang="0">
                  <a:pos x="829" y="91"/>
                </a:cxn>
                <a:cxn ang="0">
                  <a:pos x="877" y="45"/>
                </a:cxn>
                <a:cxn ang="0">
                  <a:pos x="908" y="48"/>
                </a:cxn>
                <a:cxn ang="0">
                  <a:pos x="1009" y="115"/>
                </a:cxn>
                <a:cxn ang="0">
                  <a:pos x="961" y="670"/>
                </a:cxn>
                <a:cxn ang="0">
                  <a:pos x="836" y="723"/>
                </a:cxn>
                <a:cxn ang="0">
                  <a:pos x="743" y="666"/>
                </a:cxn>
                <a:cxn ang="0">
                  <a:pos x="656" y="634"/>
                </a:cxn>
                <a:cxn ang="0">
                  <a:pos x="751" y="547"/>
                </a:cxn>
                <a:cxn ang="0">
                  <a:pos x="839" y="567"/>
                </a:cxn>
                <a:cxn ang="0">
                  <a:pos x="883" y="528"/>
                </a:cxn>
                <a:cxn ang="0">
                  <a:pos x="854" y="447"/>
                </a:cxn>
                <a:cxn ang="0">
                  <a:pos x="772" y="523"/>
                </a:cxn>
                <a:cxn ang="0">
                  <a:pos x="677" y="526"/>
                </a:cxn>
                <a:cxn ang="0">
                  <a:pos x="601" y="576"/>
                </a:cxn>
                <a:cxn ang="0">
                  <a:pos x="596" y="667"/>
                </a:cxn>
                <a:cxn ang="0">
                  <a:pos x="527" y="594"/>
                </a:cxn>
                <a:cxn ang="0">
                  <a:pos x="437" y="513"/>
                </a:cxn>
                <a:cxn ang="0">
                  <a:pos x="436" y="559"/>
                </a:cxn>
                <a:cxn ang="0">
                  <a:pos x="509" y="595"/>
                </a:cxn>
                <a:cxn ang="0">
                  <a:pos x="455" y="607"/>
                </a:cxn>
                <a:cxn ang="0">
                  <a:pos x="362" y="565"/>
                </a:cxn>
                <a:cxn ang="0">
                  <a:pos x="323" y="613"/>
                </a:cxn>
                <a:cxn ang="0">
                  <a:pos x="323" y="523"/>
                </a:cxn>
                <a:cxn ang="0">
                  <a:pos x="242" y="535"/>
                </a:cxn>
                <a:cxn ang="0">
                  <a:pos x="194" y="586"/>
                </a:cxn>
              </a:cxnLst>
              <a:rect l="0" t="0" r="r" b="b"/>
              <a:pathLst>
                <a:path w="1016" h="723">
                  <a:moveTo>
                    <a:pt x="214" y="612"/>
                  </a:moveTo>
                  <a:cubicBezTo>
                    <a:pt x="204" y="613"/>
                    <a:pt x="199" y="613"/>
                    <a:pt x="191" y="618"/>
                  </a:cubicBezTo>
                  <a:cubicBezTo>
                    <a:pt x="184" y="627"/>
                    <a:pt x="178" y="635"/>
                    <a:pt x="167" y="637"/>
                  </a:cubicBezTo>
                  <a:cubicBezTo>
                    <a:pt x="162" y="639"/>
                    <a:pt x="158" y="640"/>
                    <a:pt x="154" y="643"/>
                  </a:cubicBezTo>
                  <a:cubicBezTo>
                    <a:pt x="143" y="661"/>
                    <a:pt x="124" y="659"/>
                    <a:pt x="104" y="660"/>
                  </a:cubicBezTo>
                  <a:cubicBezTo>
                    <a:pt x="99" y="661"/>
                    <a:pt x="94" y="663"/>
                    <a:pt x="89" y="664"/>
                  </a:cubicBezTo>
                  <a:cubicBezTo>
                    <a:pt x="83" y="663"/>
                    <a:pt x="80" y="660"/>
                    <a:pt x="74" y="658"/>
                  </a:cubicBezTo>
                  <a:cubicBezTo>
                    <a:pt x="68" y="652"/>
                    <a:pt x="60" y="647"/>
                    <a:pt x="52" y="643"/>
                  </a:cubicBezTo>
                  <a:cubicBezTo>
                    <a:pt x="42" y="645"/>
                    <a:pt x="33" y="648"/>
                    <a:pt x="23" y="649"/>
                  </a:cubicBezTo>
                  <a:cubicBezTo>
                    <a:pt x="17" y="652"/>
                    <a:pt x="11" y="653"/>
                    <a:pt x="5" y="657"/>
                  </a:cubicBezTo>
                  <a:cubicBezTo>
                    <a:pt x="0" y="648"/>
                    <a:pt x="3" y="639"/>
                    <a:pt x="7" y="630"/>
                  </a:cubicBezTo>
                  <a:cubicBezTo>
                    <a:pt x="8" y="623"/>
                    <a:pt x="11" y="623"/>
                    <a:pt x="17" y="627"/>
                  </a:cubicBezTo>
                  <a:cubicBezTo>
                    <a:pt x="24" y="615"/>
                    <a:pt x="21" y="609"/>
                    <a:pt x="14" y="598"/>
                  </a:cubicBezTo>
                  <a:cubicBezTo>
                    <a:pt x="13" y="589"/>
                    <a:pt x="15" y="589"/>
                    <a:pt x="23" y="588"/>
                  </a:cubicBezTo>
                  <a:cubicBezTo>
                    <a:pt x="36" y="583"/>
                    <a:pt x="30" y="561"/>
                    <a:pt x="26" y="550"/>
                  </a:cubicBezTo>
                  <a:cubicBezTo>
                    <a:pt x="25" y="543"/>
                    <a:pt x="21" y="537"/>
                    <a:pt x="17" y="531"/>
                  </a:cubicBezTo>
                  <a:cubicBezTo>
                    <a:pt x="21" y="518"/>
                    <a:pt x="38" y="521"/>
                    <a:pt x="50" y="519"/>
                  </a:cubicBezTo>
                  <a:cubicBezTo>
                    <a:pt x="66" y="509"/>
                    <a:pt x="61" y="509"/>
                    <a:pt x="88" y="514"/>
                  </a:cubicBezTo>
                  <a:cubicBezTo>
                    <a:pt x="93" y="518"/>
                    <a:pt x="97" y="519"/>
                    <a:pt x="103" y="520"/>
                  </a:cubicBezTo>
                  <a:cubicBezTo>
                    <a:pt x="109" y="523"/>
                    <a:pt x="115" y="526"/>
                    <a:pt x="121" y="528"/>
                  </a:cubicBezTo>
                  <a:cubicBezTo>
                    <a:pt x="130" y="526"/>
                    <a:pt x="139" y="523"/>
                    <a:pt x="148" y="522"/>
                  </a:cubicBezTo>
                  <a:cubicBezTo>
                    <a:pt x="153" y="519"/>
                    <a:pt x="157" y="518"/>
                    <a:pt x="160" y="513"/>
                  </a:cubicBezTo>
                  <a:cubicBezTo>
                    <a:pt x="162" y="504"/>
                    <a:pt x="162" y="494"/>
                    <a:pt x="166" y="486"/>
                  </a:cubicBezTo>
                  <a:cubicBezTo>
                    <a:pt x="169" y="472"/>
                    <a:pt x="169" y="447"/>
                    <a:pt x="152" y="444"/>
                  </a:cubicBezTo>
                  <a:cubicBezTo>
                    <a:pt x="136" y="436"/>
                    <a:pt x="165" y="450"/>
                    <a:pt x="116" y="441"/>
                  </a:cubicBezTo>
                  <a:cubicBezTo>
                    <a:pt x="113" y="440"/>
                    <a:pt x="114" y="435"/>
                    <a:pt x="112" y="432"/>
                  </a:cubicBezTo>
                  <a:cubicBezTo>
                    <a:pt x="113" y="409"/>
                    <a:pt x="109" y="418"/>
                    <a:pt x="122" y="412"/>
                  </a:cubicBezTo>
                  <a:cubicBezTo>
                    <a:pt x="130" y="413"/>
                    <a:pt x="145" y="420"/>
                    <a:pt x="145" y="420"/>
                  </a:cubicBezTo>
                  <a:cubicBezTo>
                    <a:pt x="150" y="418"/>
                    <a:pt x="156" y="418"/>
                    <a:pt x="161" y="415"/>
                  </a:cubicBezTo>
                  <a:cubicBezTo>
                    <a:pt x="165" y="410"/>
                    <a:pt x="168" y="409"/>
                    <a:pt x="173" y="406"/>
                  </a:cubicBezTo>
                  <a:cubicBezTo>
                    <a:pt x="178" y="418"/>
                    <a:pt x="184" y="405"/>
                    <a:pt x="191" y="403"/>
                  </a:cubicBezTo>
                  <a:cubicBezTo>
                    <a:pt x="196" y="402"/>
                    <a:pt x="201" y="402"/>
                    <a:pt x="206" y="402"/>
                  </a:cubicBezTo>
                  <a:cubicBezTo>
                    <a:pt x="217" y="398"/>
                    <a:pt x="225" y="394"/>
                    <a:pt x="235" y="388"/>
                  </a:cubicBezTo>
                  <a:cubicBezTo>
                    <a:pt x="237" y="374"/>
                    <a:pt x="242" y="376"/>
                    <a:pt x="257" y="375"/>
                  </a:cubicBezTo>
                  <a:cubicBezTo>
                    <a:pt x="264" y="371"/>
                    <a:pt x="270" y="367"/>
                    <a:pt x="277" y="363"/>
                  </a:cubicBezTo>
                  <a:cubicBezTo>
                    <a:pt x="280" y="357"/>
                    <a:pt x="283" y="354"/>
                    <a:pt x="289" y="351"/>
                  </a:cubicBezTo>
                  <a:cubicBezTo>
                    <a:pt x="292" y="345"/>
                    <a:pt x="295" y="342"/>
                    <a:pt x="301" y="339"/>
                  </a:cubicBezTo>
                  <a:cubicBezTo>
                    <a:pt x="306" y="331"/>
                    <a:pt x="305" y="330"/>
                    <a:pt x="314" y="331"/>
                  </a:cubicBezTo>
                  <a:cubicBezTo>
                    <a:pt x="319" y="339"/>
                    <a:pt x="322" y="337"/>
                    <a:pt x="332" y="336"/>
                  </a:cubicBezTo>
                  <a:cubicBezTo>
                    <a:pt x="340" y="322"/>
                    <a:pt x="339" y="301"/>
                    <a:pt x="329" y="288"/>
                  </a:cubicBezTo>
                  <a:cubicBezTo>
                    <a:pt x="331" y="271"/>
                    <a:pt x="330" y="270"/>
                    <a:pt x="346" y="273"/>
                  </a:cubicBezTo>
                  <a:cubicBezTo>
                    <a:pt x="354" y="271"/>
                    <a:pt x="360" y="268"/>
                    <a:pt x="367" y="265"/>
                  </a:cubicBezTo>
                  <a:cubicBezTo>
                    <a:pt x="372" y="271"/>
                    <a:pt x="375" y="277"/>
                    <a:pt x="380" y="283"/>
                  </a:cubicBezTo>
                  <a:cubicBezTo>
                    <a:pt x="378" y="292"/>
                    <a:pt x="368" y="295"/>
                    <a:pt x="361" y="300"/>
                  </a:cubicBezTo>
                  <a:cubicBezTo>
                    <a:pt x="358" y="307"/>
                    <a:pt x="360" y="309"/>
                    <a:pt x="367" y="310"/>
                  </a:cubicBezTo>
                  <a:cubicBezTo>
                    <a:pt x="376" y="314"/>
                    <a:pt x="385" y="320"/>
                    <a:pt x="394" y="324"/>
                  </a:cubicBezTo>
                  <a:cubicBezTo>
                    <a:pt x="401" y="322"/>
                    <a:pt x="407" y="322"/>
                    <a:pt x="413" y="318"/>
                  </a:cubicBezTo>
                  <a:cubicBezTo>
                    <a:pt x="421" y="323"/>
                    <a:pt x="427" y="329"/>
                    <a:pt x="436" y="331"/>
                  </a:cubicBezTo>
                  <a:cubicBezTo>
                    <a:pt x="444" y="330"/>
                    <a:pt x="450" y="328"/>
                    <a:pt x="457" y="327"/>
                  </a:cubicBezTo>
                  <a:cubicBezTo>
                    <a:pt x="463" y="324"/>
                    <a:pt x="469" y="321"/>
                    <a:pt x="475" y="319"/>
                  </a:cubicBezTo>
                  <a:cubicBezTo>
                    <a:pt x="479" y="314"/>
                    <a:pt x="481" y="312"/>
                    <a:pt x="487" y="310"/>
                  </a:cubicBezTo>
                  <a:cubicBezTo>
                    <a:pt x="493" y="313"/>
                    <a:pt x="498" y="318"/>
                    <a:pt x="505" y="319"/>
                  </a:cubicBezTo>
                  <a:cubicBezTo>
                    <a:pt x="513" y="318"/>
                    <a:pt x="518" y="314"/>
                    <a:pt x="526" y="312"/>
                  </a:cubicBezTo>
                  <a:cubicBezTo>
                    <a:pt x="523" y="294"/>
                    <a:pt x="526" y="293"/>
                    <a:pt x="539" y="283"/>
                  </a:cubicBezTo>
                  <a:cubicBezTo>
                    <a:pt x="542" y="276"/>
                    <a:pt x="543" y="271"/>
                    <a:pt x="539" y="264"/>
                  </a:cubicBezTo>
                  <a:cubicBezTo>
                    <a:pt x="537" y="255"/>
                    <a:pt x="543" y="258"/>
                    <a:pt x="550" y="259"/>
                  </a:cubicBezTo>
                  <a:cubicBezTo>
                    <a:pt x="556" y="262"/>
                    <a:pt x="559" y="259"/>
                    <a:pt x="565" y="258"/>
                  </a:cubicBezTo>
                  <a:cubicBezTo>
                    <a:pt x="573" y="259"/>
                    <a:pt x="574" y="263"/>
                    <a:pt x="580" y="267"/>
                  </a:cubicBezTo>
                  <a:cubicBezTo>
                    <a:pt x="593" y="264"/>
                    <a:pt x="590" y="260"/>
                    <a:pt x="584" y="250"/>
                  </a:cubicBezTo>
                  <a:cubicBezTo>
                    <a:pt x="583" y="243"/>
                    <a:pt x="581" y="239"/>
                    <a:pt x="589" y="237"/>
                  </a:cubicBezTo>
                  <a:cubicBezTo>
                    <a:pt x="604" y="226"/>
                    <a:pt x="622" y="228"/>
                    <a:pt x="640" y="225"/>
                  </a:cubicBezTo>
                  <a:cubicBezTo>
                    <a:pt x="648" y="221"/>
                    <a:pt x="656" y="219"/>
                    <a:pt x="664" y="214"/>
                  </a:cubicBezTo>
                  <a:cubicBezTo>
                    <a:pt x="666" y="201"/>
                    <a:pt x="656" y="205"/>
                    <a:pt x="644" y="204"/>
                  </a:cubicBezTo>
                  <a:cubicBezTo>
                    <a:pt x="627" y="195"/>
                    <a:pt x="606" y="201"/>
                    <a:pt x="587" y="205"/>
                  </a:cubicBezTo>
                  <a:cubicBezTo>
                    <a:pt x="583" y="211"/>
                    <a:pt x="581" y="219"/>
                    <a:pt x="575" y="220"/>
                  </a:cubicBezTo>
                  <a:cubicBezTo>
                    <a:pt x="561" y="218"/>
                    <a:pt x="555" y="209"/>
                    <a:pt x="541" y="207"/>
                  </a:cubicBezTo>
                  <a:cubicBezTo>
                    <a:pt x="533" y="199"/>
                    <a:pt x="531" y="189"/>
                    <a:pt x="524" y="180"/>
                  </a:cubicBezTo>
                  <a:cubicBezTo>
                    <a:pt x="521" y="164"/>
                    <a:pt x="528" y="153"/>
                    <a:pt x="544" y="150"/>
                  </a:cubicBezTo>
                  <a:cubicBezTo>
                    <a:pt x="564" y="135"/>
                    <a:pt x="532" y="135"/>
                    <a:pt x="568" y="132"/>
                  </a:cubicBezTo>
                  <a:cubicBezTo>
                    <a:pt x="573" y="128"/>
                    <a:pt x="573" y="125"/>
                    <a:pt x="578" y="121"/>
                  </a:cubicBezTo>
                  <a:cubicBezTo>
                    <a:pt x="585" y="107"/>
                    <a:pt x="568" y="109"/>
                    <a:pt x="559" y="108"/>
                  </a:cubicBezTo>
                  <a:cubicBezTo>
                    <a:pt x="555" y="107"/>
                    <a:pt x="552" y="103"/>
                    <a:pt x="548" y="103"/>
                  </a:cubicBezTo>
                  <a:cubicBezTo>
                    <a:pt x="543" y="103"/>
                    <a:pt x="533" y="106"/>
                    <a:pt x="533" y="106"/>
                  </a:cubicBezTo>
                  <a:cubicBezTo>
                    <a:pt x="526" y="114"/>
                    <a:pt x="528" y="116"/>
                    <a:pt x="530" y="126"/>
                  </a:cubicBezTo>
                  <a:cubicBezTo>
                    <a:pt x="529" y="139"/>
                    <a:pt x="520" y="138"/>
                    <a:pt x="508" y="141"/>
                  </a:cubicBezTo>
                  <a:cubicBezTo>
                    <a:pt x="492" y="137"/>
                    <a:pt x="486" y="143"/>
                    <a:pt x="479" y="157"/>
                  </a:cubicBezTo>
                  <a:cubicBezTo>
                    <a:pt x="485" y="173"/>
                    <a:pt x="486" y="169"/>
                    <a:pt x="479" y="186"/>
                  </a:cubicBezTo>
                  <a:cubicBezTo>
                    <a:pt x="483" y="198"/>
                    <a:pt x="493" y="203"/>
                    <a:pt x="499" y="214"/>
                  </a:cubicBezTo>
                  <a:cubicBezTo>
                    <a:pt x="500" y="220"/>
                    <a:pt x="500" y="224"/>
                    <a:pt x="497" y="229"/>
                  </a:cubicBezTo>
                  <a:cubicBezTo>
                    <a:pt x="496" y="236"/>
                    <a:pt x="489" y="240"/>
                    <a:pt x="482" y="241"/>
                  </a:cubicBezTo>
                  <a:cubicBezTo>
                    <a:pt x="474" y="245"/>
                    <a:pt x="474" y="249"/>
                    <a:pt x="470" y="256"/>
                  </a:cubicBezTo>
                  <a:cubicBezTo>
                    <a:pt x="469" y="265"/>
                    <a:pt x="469" y="274"/>
                    <a:pt x="460" y="279"/>
                  </a:cubicBezTo>
                  <a:cubicBezTo>
                    <a:pt x="457" y="286"/>
                    <a:pt x="450" y="288"/>
                    <a:pt x="443" y="289"/>
                  </a:cubicBezTo>
                  <a:cubicBezTo>
                    <a:pt x="436" y="294"/>
                    <a:pt x="430" y="299"/>
                    <a:pt x="422" y="304"/>
                  </a:cubicBezTo>
                  <a:cubicBezTo>
                    <a:pt x="414" y="300"/>
                    <a:pt x="409" y="295"/>
                    <a:pt x="404" y="288"/>
                  </a:cubicBezTo>
                  <a:cubicBezTo>
                    <a:pt x="403" y="282"/>
                    <a:pt x="401" y="276"/>
                    <a:pt x="398" y="270"/>
                  </a:cubicBezTo>
                  <a:cubicBezTo>
                    <a:pt x="397" y="263"/>
                    <a:pt x="392" y="256"/>
                    <a:pt x="389" y="250"/>
                  </a:cubicBezTo>
                  <a:cubicBezTo>
                    <a:pt x="387" y="238"/>
                    <a:pt x="387" y="240"/>
                    <a:pt x="373" y="241"/>
                  </a:cubicBezTo>
                  <a:cubicBezTo>
                    <a:pt x="365" y="244"/>
                    <a:pt x="359" y="251"/>
                    <a:pt x="350" y="253"/>
                  </a:cubicBezTo>
                  <a:cubicBezTo>
                    <a:pt x="346" y="256"/>
                    <a:pt x="341" y="259"/>
                    <a:pt x="337" y="262"/>
                  </a:cubicBezTo>
                  <a:cubicBezTo>
                    <a:pt x="328" y="260"/>
                    <a:pt x="334" y="262"/>
                    <a:pt x="322" y="256"/>
                  </a:cubicBezTo>
                  <a:cubicBezTo>
                    <a:pt x="320" y="255"/>
                    <a:pt x="316" y="253"/>
                    <a:pt x="316" y="253"/>
                  </a:cubicBezTo>
                  <a:cubicBezTo>
                    <a:pt x="312" y="247"/>
                    <a:pt x="306" y="241"/>
                    <a:pt x="302" y="235"/>
                  </a:cubicBezTo>
                  <a:cubicBezTo>
                    <a:pt x="300" y="231"/>
                    <a:pt x="296" y="223"/>
                    <a:pt x="296" y="223"/>
                  </a:cubicBezTo>
                  <a:cubicBezTo>
                    <a:pt x="294" y="214"/>
                    <a:pt x="294" y="204"/>
                    <a:pt x="298" y="195"/>
                  </a:cubicBezTo>
                  <a:cubicBezTo>
                    <a:pt x="299" y="189"/>
                    <a:pt x="301" y="183"/>
                    <a:pt x="304" y="177"/>
                  </a:cubicBezTo>
                  <a:cubicBezTo>
                    <a:pt x="307" y="161"/>
                    <a:pt x="307" y="150"/>
                    <a:pt x="325" y="147"/>
                  </a:cubicBezTo>
                  <a:cubicBezTo>
                    <a:pt x="333" y="143"/>
                    <a:pt x="343" y="140"/>
                    <a:pt x="352" y="138"/>
                  </a:cubicBezTo>
                  <a:cubicBezTo>
                    <a:pt x="358" y="135"/>
                    <a:pt x="363" y="130"/>
                    <a:pt x="370" y="129"/>
                  </a:cubicBezTo>
                  <a:cubicBezTo>
                    <a:pt x="375" y="125"/>
                    <a:pt x="377" y="121"/>
                    <a:pt x="382" y="118"/>
                  </a:cubicBezTo>
                  <a:cubicBezTo>
                    <a:pt x="386" y="112"/>
                    <a:pt x="390" y="108"/>
                    <a:pt x="394" y="102"/>
                  </a:cubicBezTo>
                  <a:cubicBezTo>
                    <a:pt x="395" y="95"/>
                    <a:pt x="399" y="90"/>
                    <a:pt x="403" y="84"/>
                  </a:cubicBezTo>
                  <a:cubicBezTo>
                    <a:pt x="404" y="77"/>
                    <a:pt x="411" y="73"/>
                    <a:pt x="418" y="72"/>
                  </a:cubicBezTo>
                  <a:cubicBezTo>
                    <a:pt x="426" y="68"/>
                    <a:pt x="431" y="62"/>
                    <a:pt x="439" y="57"/>
                  </a:cubicBezTo>
                  <a:cubicBezTo>
                    <a:pt x="446" y="46"/>
                    <a:pt x="458" y="30"/>
                    <a:pt x="470" y="25"/>
                  </a:cubicBezTo>
                  <a:cubicBezTo>
                    <a:pt x="483" y="19"/>
                    <a:pt x="500" y="21"/>
                    <a:pt x="514" y="16"/>
                  </a:cubicBezTo>
                  <a:cubicBezTo>
                    <a:pt x="518" y="13"/>
                    <a:pt x="527" y="8"/>
                    <a:pt x="532" y="7"/>
                  </a:cubicBezTo>
                  <a:cubicBezTo>
                    <a:pt x="538" y="6"/>
                    <a:pt x="545" y="5"/>
                    <a:pt x="551" y="4"/>
                  </a:cubicBezTo>
                  <a:cubicBezTo>
                    <a:pt x="553" y="4"/>
                    <a:pt x="557" y="3"/>
                    <a:pt x="557" y="3"/>
                  </a:cubicBezTo>
                  <a:cubicBezTo>
                    <a:pt x="564" y="0"/>
                    <a:pt x="567" y="3"/>
                    <a:pt x="574" y="4"/>
                  </a:cubicBezTo>
                  <a:cubicBezTo>
                    <a:pt x="580" y="9"/>
                    <a:pt x="582" y="9"/>
                    <a:pt x="589" y="7"/>
                  </a:cubicBezTo>
                  <a:cubicBezTo>
                    <a:pt x="594" y="3"/>
                    <a:pt x="601" y="1"/>
                    <a:pt x="607" y="0"/>
                  </a:cubicBezTo>
                  <a:cubicBezTo>
                    <a:pt x="618" y="1"/>
                    <a:pt x="624" y="2"/>
                    <a:pt x="634" y="4"/>
                  </a:cubicBezTo>
                  <a:cubicBezTo>
                    <a:pt x="640" y="13"/>
                    <a:pt x="634" y="19"/>
                    <a:pt x="629" y="27"/>
                  </a:cubicBezTo>
                  <a:cubicBezTo>
                    <a:pt x="633" y="35"/>
                    <a:pt x="640" y="31"/>
                    <a:pt x="646" y="28"/>
                  </a:cubicBezTo>
                  <a:cubicBezTo>
                    <a:pt x="668" y="29"/>
                    <a:pt x="674" y="31"/>
                    <a:pt x="691" y="34"/>
                  </a:cubicBezTo>
                  <a:cubicBezTo>
                    <a:pt x="696" y="38"/>
                    <a:pt x="696" y="42"/>
                    <a:pt x="703" y="43"/>
                  </a:cubicBezTo>
                  <a:cubicBezTo>
                    <a:pt x="709" y="46"/>
                    <a:pt x="712" y="43"/>
                    <a:pt x="718" y="42"/>
                  </a:cubicBezTo>
                  <a:cubicBezTo>
                    <a:pt x="724" y="39"/>
                    <a:pt x="727" y="41"/>
                    <a:pt x="731" y="46"/>
                  </a:cubicBezTo>
                  <a:cubicBezTo>
                    <a:pt x="735" y="63"/>
                    <a:pt x="734" y="48"/>
                    <a:pt x="742" y="43"/>
                  </a:cubicBezTo>
                  <a:cubicBezTo>
                    <a:pt x="747" y="49"/>
                    <a:pt x="751" y="50"/>
                    <a:pt x="754" y="57"/>
                  </a:cubicBezTo>
                  <a:cubicBezTo>
                    <a:pt x="756" y="69"/>
                    <a:pt x="761" y="58"/>
                    <a:pt x="767" y="54"/>
                  </a:cubicBezTo>
                  <a:cubicBezTo>
                    <a:pt x="773" y="58"/>
                    <a:pt x="779" y="63"/>
                    <a:pt x="785" y="67"/>
                  </a:cubicBezTo>
                  <a:cubicBezTo>
                    <a:pt x="792" y="66"/>
                    <a:pt x="797" y="66"/>
                    <a:pt x="803" y="70"/>
                  </a:cubicBezTo>
                  <a:cubicBezTo>
                    <a:pt x="806" y="77"/>
                    <a:pt x="805" y="78"/>
                    <a:pt x="799" y="82"/>
                  </a:cubicBezTo>
                  <a:cubicBezTo>
                    <a:pt x="796" y="88"/>
                    <a:pt x="792" y="89"/>
                    <a:pt x="787" y="93"/>
                  </a:cubicBezTo>
                  <a:cubicBezTo>
                    <a:pt x="784" y="98"/>
                    <a:pt x="782" y="103"/>
                    <a:pt x="787" y="108"/>
                  </a:cubicBezTo>
                  <a:cubicBezTo>
                    <a:pt x="791" y="112"/>
                    <a:pt x="800" y="118"/>
                    <a:pt x="800" y="118"/>
                  </a:cubicBezTo>
                  <a:cubicBezTo>
                    <a:pt x="810" y="116"/>
                    <a:pt x="798" y="98"/>
                    <a:pt x="812" y="87"/>
                  </a:cubicBezTo>
                  <a:cubicBezTo>
                    <a:pt x="819" y="88"/>
                    <a:pt x="823" y="90"/>
                    <a:pt x="829" y="91"/>
                  </a:cubicBezTo>
                  <a:cubicBezTo>
                    <a:pt x="833" y="94"/>
                    <a:pt x="837" y="97"/>
                    <a:pt x="842" y="99"/>
                  </a:cubicBezTo>
                  <a:cubicBezTo>
                    <a:pt x="856" y="93"/>
                    <a:pt x="847" y="80"/>
                    <a:pt x="836" y="78"/>
                  </a:cubicBezTo>
                  <a:cubicBezTo>
                    <a:pt x="831" y="72"/>
                    <a:pt x="828" y="66"/>
                    <a:pt x="823" y="60"/>
                  </a:cubicBezTo>
                  <a:cubicBezTo>
                    <a:pt x="824" y="42"/>
                    <a:pt x="826" y="34"/>
                    <a:pt x="844" y="30"/>
                  </a:cubicBezTo>
                  <a:cubicBezTo>
                    <a:pt x="857" y="31"/>
                    <a:pt x="866" y="38"/>
                    <a:pt x="877" y="45"/>
                  </a:cubicBezTo>
                  <a:cubicBezTo>
                    <a:pt x="879" y="60"/>
                    <a:pt x="868" y="60"/>
                    <a:pt x="857" y="63"/>
                  </a:cubicBezTo>
                  <a:cubicBezTo>
                    <a:pt x="850" y="68"/>
                    <a:pt x="849" y="74"/>
                    <a:pt x="859" y="76"/>
                  </a:cubicBezTo>
                  <a:cubicBezTo>
                    <a:pt x="864" y="79"/>
                    <a:pt x="877" y="75"/>
                    <a:pt x="877" y="75"/>
                  </a:cubicBezTo>
                  <a:cubicBezTo>
                    <a:pt x="882" y="73"/>
                    <a:pt x="884" y="69"/>
                    <a:pt x="889" y="66"/>
                  </a:cubicBezTo>
                  <a:cubicBezTo>
                    <a:pt x="894" y="57"/>
                    <a:pt x="898" y="50"/>
                    <a:pt x="908" y="48"/>
                  </a:cubicBezTo>
                  <a:cubicBezTo>
                    <a:pt x="920" y="43"/>
                    <a:pt x="931" y="35"/>
                    <a:pt x="943" y="33"/>
                  </a:cubicBezTo>
                  <a:cubicBezTo>
                    <a:pt x="952" y="38"/>
                    <a:pt x="960" y="41"/>
                    <a:pt x="970" y="43"/>
                  </a:cubicBezTo>
                  <a:cubicBezTo>
                    <a:pt x="978" y="47"/>
                    <a:pt x="991" y="47"/>
                    <a:pt x="1000" y="48"/>
                  </a:cubicBezTo>
                  <a:cubicBezTo>
                    <a:pt x="1005" y="51"/>
                    <a:pt x="1009" y="53"/>
                    <a:pt x="1012" y="58"/>
                  </a:cubicBezTo>
                  <a:cubicBezTo>
                    <a:pt x="1016" y="76"/>
                    <a:pt x="1010" y="96"/>
                    <a:pt x="1009" y="115"/>
                  </a:cubicBezTo>
                  <a:cubicBezTo>
                    <a:pt x="1008" y="150"/>
                    <a:pt x="1012" y="215"/>
                    <a:pt x="1004" y="256"/>
                  </a:cubicBezTo>
                  <a:cubicBezTo>
                    <a:pt x="1002" y="273"/>
                    <a:pt x="1000" y="289"/>
                    <a:pt x="998" y="306"/>
                  </a:cubicBezTo>
                  <a:cubicBezTo>
                    <a:pt x="996" y="338"/>
                    <a:pt x="991" y="371"/>
                    <a:pt x="986" y="402"/>
                  </a:cubicBezTo>
                  <a:cubicBezTo>
                    <a:pt x="983" y="442"/>
                    <a:pt x="985" y="539"/>
                    <a:pt x="997" y="574"/>
                  </a:cubicBezTo>
                  <a:cubicBezTo>
                    <a:pt x="1001" y="624"/>
                    <a:pt x="1016" y="662"/>
                    <a:pt x="961" y="670"/>
                  </a:cubicBezTo>
                  <a:cubicBezTo>
                    <a:pt x="954" y="673"/>
                    <a:pt x="949" y="675"/>
                    <a:pt x="941" y="676"/>
                  </a:cubicBezTo>
                  <a:cubicBezTo>
                    <a:pt x="930" y="682"/>
                    <a:pt x="920" y="689"/>
                    <a:pt x="907" y="691"/>
                  </a:cubicBezTo>
                  <a:cubicBezTo>
                    <a:pt x="901" y="695"/>
                    <a:pt x="894" y="699"/>
                    <a:pt x="887" y="700"/>
                  </a:cubicBezTo>
                  <a:cubicBezTo>
                    <a:pt x="876" y="705"/>
                    <a:pt x="862" y="716"/>
                    <a:pt x="851" y="718"/>
                  </a:cubicBezTo>
                  <a:cubicBezTo>
                    <a:pt x="846" y="720"/>
                    <a:pt x="841" y="721"/>
                    <a:pt x="836" y="723"/>
                  </a:cubicBezTo>
                  <a:cubicBezTo>
                    <a:pt x="810" y="719"/>
                    <a:pt x="823" y="711"/>
                    <a:pt x="815" y="691"/>
                  </a:cubicBezTo>
                  <a:cubicBezTo>
                    <a:pt x="814" y="683"/>
                    <a:pt x="813" y="677"/>
                    <a:pt x="809" y="670"/>
                  </a:cubicBezTo>
                  <a:cubicBezTo>
                    <a:pt x="800" y="673"/>
                    <a:pt x="792" y="677"/>
                    <a:pt x="782" y="679"/>
                  </a:cubicBezTo>
                  <a:cubicBezTo>
                    <a:pt x="773" y="678"/>
                    <a:pt x="767" y="676"/>
                    <a:pt x="757" y="675"/>
                  </a:cubicBezTo>
                  <a:cubicBezTo>
                    <a:pt x="750" y="671"/>
                    <a:pt x="751" y="667"/>
                    <a:pt x="743" y="666"/>
                  </a:cubicBezTo>
                  <a:cubicBezTo>
                    <a:pt x="734" y="667"/>
                    <a:pt x="728" y="674"/>
                    <a:pt x="719" y="676"/>
                  </a:cubicBezTo>
                  <a:cubicBezTo>
                    <a:pt x="709" y="683"/>
                    <a:pt x="698" y="677"/>
                    <a:pt x="688" y="675"/>
                  </a:cubicBezTo>
                  <a:cubicBezTo>
                    <a:pt x="684" y="668"/>
                    <a:pt x="682" y="667"/>
                    <a:pt x="674" y="666"/>
                  </a:cubicBezTo>
                  <a:cubicBezTo>
                    <a:pt x="669" y="660"/>
                    <a:pt x="666" y="655"/>
                    <a:pt x="662" y="648"/>
                  </a:cubicBezTo>
                  <a:cubicBezTo>
                    <a:pt x="661" y="642"/>
                    <a:pt x="659" y="639"/>
                    <a:pt x="656" y="634"/>
                  </a:cubicBezTo>
                  <a:cubicBezTo>
                    <a:pt x="661" y="618"/>
                    <a:pt x="654" y="612"/>
                    <a:pt x="643" y="604"/>
                  </a:cubicBezTo>
                  <a:cubicBezTo>
                    <a:pt x="638" y="595"/>
                    <a:pt x="676" y="581"/>
                    <a:pt x="685" y="579"/>
                  </a:cubicBezTo>
                  <a:cubicBezTo>
                    <a:pt x="691" y="576"/>
                    <a:pt x="696" y="571"/>
                    <a:pt x="703" y="570"/>
                  </a:cubicBezTo>
                  <a:cubicBezTo>
                    <a:pt x="714" y="572"/>
                    <a:pt x="723" y="569"/>
                    <a:pt x="733" y="567"/>
                  </a:cubicBezTo>
                  <a:cubicBezTo>
                    <a:pt x="738" y="560"/>
                    <a:pt x="743" y="550"/>
                    <a:pt x="751" y="547"/>
                  </a:cubicBezTo>
                  <a:cubicBezTo>
                    <a:pt x="758" y="552"/>
                    <a:pt x="759" y="553"/>
                    <a:pt x="769" y="552"/>
                  </a:cubicBezTo>
                  <a:cubicBezTo>
                    <a:pt x="774" y="549"/>
                    <a:pt x="778" y="547"/>
                    <a:pt x="784" y="546"/>
                  </a:cubicBezTo>
                  <a:cubicBezTo>
                    <a:pt x="794" y="548"/>
                    <a:pt x="798" y="555"/>
                    <a:pt x="802" y="564"/>
                  </a:cubicBezTo>
                  <a:cubicBezTo>
                    <a:pt x="804" y="574"/>
                    <a:pt x="808" y="571"/>
                    <a:pt x="818" y="570"/>
                  </a:cubicBezTo>
                  <a:cubicBezTo>
                    <a:pt x="829" y="566"/>
                    <a:pt x="818" y="570"/>
                    <a:pt x="839" y="567"/>
                  </a:cubicBezTo>
                  <a:cubicBezTo>
                    <a:pt x="845" y="566"/>
                    <a:pt x="857" y="564"/>
                    <a:pt x="857" y="564"/>
                  </a:cubicBezTo>
                  <a:cubicBezTo>
                    <a:pt x="862" y="562"/>
                    <a:pt x="867" y="561"/>
                    <a:pt x="872" y="559"/>
                  </a:cubicBezTo>
                  <a:cubicBezTo>
                    <a:pt x="886" y="562"/>
                    <a:pt x="881" y="564"/>
                    <a:pt x="898" y="562"/>
                  </a:cubicBezTo>
                  <a:cubicBezTo>
                    <a:pt x="916" y="553"/>
                    <a:pt x="901" y="545"/>
                    <a:pt x="892" y="537"/>
                  </a:cubicBezTo>
                  <a:cubicBezTo>
                    <a:pt x="889" y="534"/>
                    <a:pt x="885" y="532"/>
                    <a:pt x="883" y="528"/>
                  </a:cubicBezTo>
                  <a:cubicBezTo>
                    <a:pt x="882" y="526"/>
                    <a:pt x="881" y="524"/>
                    <a:pt x="880" y="523"/>
                  </a:cubicBezTo>
                  <a:cubicBezTo>
                    <a:pt x="869" y="512"/>
                    <a:pt x="850" y="504"/>
                    <a:pt x="836" y="496"/>
                  </a:cubicBezTo>
                  <a:cubicBezTo>
                    <a:pt x="828" y="486"/>
                    <a:pt x="845" y="479"/>
                    <a:pt x="853" y="474"/>
                  </a:cubicBezTo>
                  <a:cubicBezTo>
                    <a:pt x="854" y="468"/>
                    <a:pt x="857" y="465"/>
                    <a:pt x="859" y="460"/>
                  </a:cubicBezTo>
                  <a:cubicBezTo>
                    <a:pt x="860" y="453"/>
                    <a:pt x="862" y="449"/>
                    <a:pt x="854" y="447"/>
                  </a:cubicBezTo>
                  <a:cubicBezTo>
                    <a:pt x="848" y="444"/>
                    <a:pt x="843" y="447"/>
                    <a:pt x="836" y="448"/>
                  </a:cubicBezTo>
                  <a:cubicBezTo>
                    <a:pt x="829" y="459"/>
                    <a:pt x="822" y="467"/>
                    <a:pt x="809" y="469"/>
                  </a:cubicBezTo>
                  <a:cubicBezTo>
                    <a:pt x="803" y="472"/>
                    <a:pt x="795" y="474"/>
                    <a:pt x="788" y="475"/>
                  </a:cubicBezTo>
                  <a:cubicBezTo>
                    <a:pt x="775" y="485"/>
                    <a:pt x="782" y="484"/>
                    <a:pt x="799" y="486"/>
                  </a:cubicBezTo>
                  <a:cubicBezTo>
                    <a:pt x="802" y="506"/>
                    <a:pt x="782" y="509"/>
                    <a:pt x="772" y="523"/>
                  </a:cubicBezTo>
                  <a:cubicBezTo>
                    <a:pt x="765" y="519"/>
                    <a:pt x="767" y="516"/>
                    <a:pt x="764" y="510"/>
                  </a:cubicBezTo>
                  <a:cubicBezTo>
                    <a:pt x="761" y="493"/>
                    <a:pt x="755" y="484"/>
                    <a:pt x="737" y="483"/>
                  </a:cubicBezTo>
                  <a:cubicBezTo>
                    <a:pt x="730" y="481"/>
                    <a:pt x="726" y="483"/>
                    <a:pt x="724" y="475"/>
                  </a:cubicBezTo>
                  <a:cubicBezTo>
                    <a:pt x="708" y="480"/>
                    <a:pt x="706" y="499"/>
                    <a:pt x="689" y="502"/>
                  </a:cubicBezTo>
                  <a:cubicBezTo>
                    <a:pt x="682" y="510"/>
                    <a:pt x="685" y="521"/>
                    <a:pt x="677" y="526"/>
                  </a:cubicBezTo>
                  <a:cubicBezTo>
                    <a:pt x="673" y="533"/>
                    <a:pt x="670" y="531"/>
                    <a:pt x="664" y="534"/>
                  </a:cubicBezTo>
                  <a:cubicBezTo>
                    <a:pt x="658" y="546"/>
                    <a:pt x="670" y="549"/>
                    <a:pt x="679" y="552"/>
                  </a:cubicBezTo>
                  <a:cubicBezTo>
                    <a:pt x="676" y="564"/>
                    <a:pt x="656" y="578"/>
                    <a:pt x="644" y="580"/>
                  </a:cubicBezTo>
                  <a:cubicBezTo>
                    <a:pt x="630" y="579"/>
                    <a:pt x="626" y="575"/>
                    <a:pt x="614" y="573"/>
                  </a:cubicBezTo>
                  <a:cubicBezTo>
                    <a:pt x="608" y="569"/>
                    <a:pt x="603" y="568"/>
                    <a:pt x="601" y="576"/>
                  </a:cubicBezTo>
                  <a:cubicBezTo>
                    <a:pt x="602" y="584"/>
                    <a:pt x="600" y="585"/>
                    <a:pt x="593" y="588"/>
                  </a:cubicBezTo>
                  <a:cubicBezTo>
                    <a:pt x="584" y="601"/>
                    <a:pt x="584" y="595"/>
                    <a:pt x="596" y="607"/>
                  </a:cubicBezTo>
                  <a:cubicBezTo>
                    <a:pt x="601" y="618"/>
                    <a:pt x="607" y="628"/>
                    <a:pt x="613" y="639"/>
                  </a:cubicBezTo>
                  <a:cubicBezTo>
                    <a:pt x="614" y="647"/>
                    <a:pt x="615" y="651"/>
                    <a:pt x="608" y="655"/>
                  </a:cubicBezTo>
                  <a:cubicBezTo>
                    <a:pt x="604" y="661"/>
                    <a:pt x="600" y="662"/>
                    <a:pt x="596" y="667"/>
                  </a:cubicBezTo>
                  <a:cubicBezTo>
                    <a:pt x="575" y="666"/>
                    <a:pt x="583" y="663"/>
                    <a:pt x="569" y="655"/>
                  </a:cubicBezTo>
                  <a:cubicBezTo>
                    <a:pt x="566" y="651"/>
                    <a:pt x="563" y="646"/>
                    <a:pt x="560" y="642"/>
                  </a:cubicBezTo>
                  <a:cubicBezTo>
                    <a:pt x="559" y="636"/>
                    <a:pt x="541" y="633"/>
                    <a:pt x="556" y="630"/>
                  </a:cubicBezTo>
                  <a:cubicBezTo>
                    <a:pt x="554" y="625"/>
                    <a:pt x="545" y="618"/>
                    <a:pt x="545" y="618"/>
                  </a:cubicBezTo>
                  <a:cubicBezTo>
                    <a:pt x="539" y="608"/>
                    <a:pt x="537" y="600"/>
                    <a:pt x="527" y="594"/>
                  </a:cubicBezTo>
                  <a:cubicBezTo>
                    <a:pt x="521" y="586"/>
                    <a:pt x="519" y="582"/>
                    <a:pt x="515" y="574"/>
                  </a:cubicBezTo>
                  <a:cubicBezTo>
                    <a:pt x="513" y="563"/>
                    <a:pt x="505" y="554"/>
                    <a:pt x="494" y="552"/>
                  </a:cubicBezTo>
                  <a:cubicBezTo>
                    <a:pt x="488" y="544"/>
                    <a:pt x="479" y="539"/>
                    <a:pt x="470" y="535"/>
                  </a:cubicBezTo>
                  <a:cubicBezTo>
                    <a:pt x="459" y="539"/>
                    <a:pt x="450" y="536"/>
                    <a:pt x="442" y="528"/>
                  </a:cubicBezTo>
                  <a:cubicBezTo>
                    <a:pt x="440" y="523"/>
                    <a:pt x="439" y="518"/>
                    <a:pt x="437" y="513"/>
                  </a:cubicBezTo>
                  <a:cubicBezTo>
                    <a:pt x="435" y="504"/>
                    <a:pt x="431" y="502"/>
                    <a:pt x="422" y="501"/>
                  </a:cubicBezTo>
                  <a:cubicBezTo>
                    <a:pt x="412" y="502"/>
                    <a:pt x="409" y="506"/>
                    <a:pt x="401" y="511"/>
                  </a:cubicBezTo>
                  <a:cubicBezTo>
                    <a:pt x="403" y="522"/>
                    <a:pt x="403" y="530"/>
                    <a:pt x="415" y="532"/>
                  </a:cubicBezTo>
                  <a:cubicBezTo>
                    <a:pt x="420" y="536"/>
                    <a:pt x="421" y="539"/>
                    <a:pt x="424" y="544"/>
                  </a:cubicBezTo>
                  <a:cubicBezTo>
                    <a:pt x="425" y="555"/>
                    <a:pt x="424" y="558"/>
                    <a:pt x="436" y="559"/>
                  </a:cubicBezTo>
                  <a:cubicBezTo>
                    <a:pt x="450" y="566"/>
                    <a:pt x="455" y="567"/>
                    <a:pt x="473" y="577"/>
                  </a:cubicBezTo>
                  <a:cubicBezTo>
                    <a:pt x="477" y="584"/>
                    <a:pt x="479" y="585"/>
                    <a:pt x="487" y="586"/>
                  </a:cubicBezTo>
                  <a:cubicBezTo>
                    <a:pt x="488" y="587"/>
                    <a:pt x="490" y="588"/>
                    <a:pt x="491" y="588"/>
                  </a:cubicBezTo>
                  <a:cubicBezTo>
                    <a:pt x="493" y="588"/>
                    <a:pt x="494" y="584"/>
                    <a:pt x="496" y="585"/>
                  </a:cubicBezTo>
                  <a:cubicBezTo>
                    <a:pt x="501" y="587"/>
                    <a:pt x="509" y="595"/>
                    <a:pt x="509" y="595"/>
                  </a:cubicBezTo>
                  <a:cubicBezTo>
                    <a:pt x="513" y="601"/>
                    <a:pt x="514" y="605"/>
                    <a:pt x="506" y="607"/>
                  </a:cubicBezTo>
                  <a:cubicBezTo>
                    <a:pt x="497" y="611"/>
                    <a:pt x="489" y="605"/>
                    <a:pt x="485" y="615"/>
                  </a:cubicBezTo>
                  <a:cubicBezTo>
                    <a:pt x="489" y="623"/>
                    <a:pt x="483" y="627"/>
                    <a:pt x="476" y="628"/>
                  </a:cubicBezTo>
                  <a:cubicBezTo>
                    <a:pt x="471" y="632"/>
                    <a:pt x="467" y="634"/>
                    <a:pt x="460" y="636"/>
                  </a:cubicBezTo>
                  <a:cubicBezTo>
                    <a:pt x="450" y="620"/>
                    <a:pt x="468" y="651"/>
                    <a:pt x="455" y="607"/>
                  </a:cubicBezTo>
                  <a:cubicBezTo>
                    <a:pt x="455" y="606"/>
                    <a:pt x="441" y="599"/>
                    <a:pt x="440" y="598"/>
                  </a:cubicBezTo>
                  <a:cubicBezTo>
                    <a:pt x="436" y="593"/>
                    <a:pt x="426" y="589"/>
                    <a:pt x="419" y="588"/>
                  </a:cubicBezTo>
                  <a:cubicBezTo>
                    <a:pt x="421" y="575"/>
                    <a:pt x="421" y="571"/>
                    <a:pt x="410" y="564"/>
                  </a:cubicBezTo>
                  <a:cubicBezTo>
                    <a:pt x="400" y="548"/>
                    <a:pt x="391" y="568"/>
                    <a:pt x="383" y="573"/>
                  </a:cubicBezTo>
                  <a:cubicBezTo>
                    <a:pt x="375" y="571"/>
                    <a:pt x="369" y="568"/>
                    <a:pt x="362" y="565"/>
                  </a:cubicBezTo>
                  <a:cubicBezTo>
                    <a:pt x="358" y="567"/>
                    <a:pt x="353" y="568"/>
                    <a:pt x="349" y="570"/>
                  </a:cubicBezTo>
                  <a:cubicBezTo>
                    <a:pt x="346" y="576"/>
                    <a:pt x="348" y="578"/>
                    <a:pt x="353" y="583"/>
                  </a:cubicBezTo>
                  <a:cubicBezTo>
                    <a:pt x="357" y="592"/>
                    <a:pt x="357" y="601"/>
                    <a:pt x="353" y="610"/>
                  </a:cubicBezTo>
                  <a:cubicBezTo>
                    <a:pt x="352" y="617"/>
                    <a:pt x="350" y="618"/>
                    <a:pt x="344" y="621"/>
                  </a:cubicBezTo>
                  <a:cubicBezTo>
                    <a:pt x="334" y="619"/>
                    <a:pt x="328" y="621"/>
                    <a:pt x="323" y="613"/>
                  </a:cubicBezTo>
                  <a:cubicBezTo>
                    <a:pt x="324" y="604"/>
                    <a:pt x="324" y="596"/>
                    <a:pt x="328" y="588"/>
                  </a:cubicBezTo>
                  <a:cubicBezTo>
                    <a:pt x="329" y="582"/>
                    <a:pt x="333" y="575"/>
                    <a:pt x="337" y="570"/>
                  </a:cubicBezTo>
                  <a:cubicBezTo>
                    <a:pt x="340" y="557"/>
                    <a:pt x="344" y="549"/>
                    <a:pt x="358" y="546"/>
                  </a:cubicBezTo>
                  <a:cubicBezTo>
                    <a:pt x="369" y="527"/>
                    <a:pt x="354" y="528"/>
                    <a:pt x="340" y="517"/>
                  </a:cubicBezTo>
                  <a:cubicBezTo>
                    <a:pt x="333" y="519"/>
                    <a:pt x="329" y="522"/>
                    <a:pt x="323" y="523"/>
                  </a:cubicBezTo>
                  <a:cubicBezTo>
                    <a:pt x="317" y="528"/>
                    <a:pt x="309" y="530"/>
                    <a:pt x="302" y="534"/>
                  </a:cubicBezTo>
                  <a:cubicBezTo>
                    <a:pt x="295" y="543"/>
                    <a:pt x="290" y="533"/>
                    <a:pt x="284" y="528"/>
                  </a:cubicBezTo>
                  <a:cubicBezTo>
                    <a:pt x="280" y="521"/>
                    <a:pt x="276" y="522"/>
                    <a:pt x="268" y="523"/>
                  </a:cubicBezTo>
                  <a:cubicBezTo>
                    <a:pt x="263" y="525"/>
                    <a:pt x="259" y="528"/>
                    <a:pt x="254" y="531"/>
                  </a:cubicBezTo>
                  <a:cubicBezTo>
                    <a:pt x="247" y="529"/>
                    <a:pt x="245" y="528"/>
                    <a:pt x="242" y="535"/>
                  </a:cubicBezTo>
                  <a:cubicBezTo>
                    <a:pt x="244" y="541"/>
                    <a:pt x="244" y="547"/>
                    <a:pt x="247" y="553"/>
                  </a:cubicBezTo>
                  <a:cubicBezTo>
                    <a:pt x="244" y="561"/>
                    <a:pt x="243" y="562"/>
                    <a:pt x="235" y="559"/>
                  </a:cubicBezTo>
                  <a:cubicBezTo>
                    <a:pt x="230" y="560"/>
                    <a:pt x="225" y="559"/>
                    <a:pt x="221" y="561"/>
                  </a:cubicBezTo>
                  <a:cubicBezTo>
                    <a:pt x="214" y="563"/>
                    <a:pt x="215" y="572"/>
                    <a:pt x="206" y="574"/>
                  </a:cubicBezTo>
                  <a:cubicBezTo>
                    <a:pt x="201" y="578"/>
                    <a:pt x="198" y="581"/>
                    <a:pt x="194" y="586"/>
                  </a:cubicBezTo>
                  <a:cubicBezTo>
                    <a:pt x="191" y="599"/>
                    <a:pt x="193" y="599"/>
                    <a:pt x="208" y="601"/>
                  </a:cubicBezTo>
                  <a:cubicBezTo>
                    <a:pt x="214" y="604"/>
                    <a:pt x="214" y="606"/>
                    <a:pt x="214" y="612"/>
                  </a:cubicBezTo>
                  <a:close/>
                </a:path>
              </a:pathLst>
            </a:custGeom>
            <a:solidFill>
              <a:schemeClr val="bg2"/>
            </a:solidFill>
            <a:ln w="9525">
              <a:noFill/>
              <a:round/>
            </a:ln>
          </p:spPr>
          <p:txBody>
            <a:bodyPr/>
            <a:lstStyle/>
            <a:p>
              <a:endParaRPr lang="zh-CN" altLang="en-US"/>
            </a:p>
          </p:txBody>
        </p:sp>
        <p:sp>
          <p:nvSpPr>
            <p:cNvPr id="35925" name="任意多边形 84"/>
            <p:cNvSpPr>
              <a:spLocks noChangeArrowheads="1"/>
            </p:cNvSpPr>
            <p:nvPr/>
          </p:nvSpPr>
          <p:spPr bwMode="auto">
            <a:xfrm>
              <a:off x="3232" y="1290"/>
              <a:ext cx="1164" cy="618"/>
            </a:xfrm>
            <a:custGeom>
              <a:avLst/>
              <a:gdLst/>
              <a:ahLst/>
              <a:cxnLst>
                <a:cxn ang="0">
                  <a:pos x="732" y="56"/>
                </a:cxn>
                <a:cxn ang="0">
                  <a:pos x="704" y="76"/>
                </a:cxn>
                <a:cxn ang="0">
                  <a:pos x="664" y="30"/>
                </a:cxn>
                <a:cxn ang="0">
                  <a:pos x="584" y="14"/>
                </a:cxn>
                <a:cxn ang="0">
                  <a:pos x="556" y="12"/>
                </a:cxn>
                <a:cxn ang="0">
                  <a:pos x="490" y="8"/>
                </a:cxn>
                <a:cxn ang="0">
                  <a:pos x="430" y="34"/>
                </a:cxn>
                <a:cxn ang="0">
                  <a:pos x="374" y="46"/>
                </a:cxn>
                <a:cxn ang="0">
                  <a:pos x="364" y="54"/>
                </a:cxn>
                <a:cxn ang="0">
                  <a:pos x="372" y="86"/>
                </a:cxn>
                <a:cxn ang="0">
                  <a:pos x="336" y="86"/>
                </a:cxn>
                <a:cxn ang="0">
                  <a:pos x="344" y="114"/>
                </a:cxn>
                <a:cxn ang="0">
                  <a:pos x="362" y="134"/>
                </a:cxn>
                <a:cxn ang="0">
                  <a:pos x="302" y="116"/>
                </a:cxn>
                <a:cxn ang="0">
                  <a:pos x="256" y="94"/>
                </a:cxn>
                <a:cxn ang="0">
                  <a:pos x="242" y="108"/>
                </a:cxn>
                <a:cxn ang="0">
                  <a:pos x="298" y="166"/>
                </a:cxn>
                <a:cxn ang="0">
                  <a:pos x="284" y="220"/>
                </a:cxn>
                <a:cxn ang="0">
                  <a:pos x="246" y="214"/>
                </a:cxn>
                <a:cxn ang="0">
                  <a:pos x="280" y="194"/>
                </a:cxn>
                <a:cxn ang="0">
                  <a:pos x="228" y="120"/>
                </a:cxn>
                <a:cxn ang="0">
                  <a:pos x="214" y="100"/>
                </a:cxn>
                <a:cxn ang="0">
                  <a:pos x="176" y="94"/>
                </a:cxn>
                <a:cxn ang="0">
                  <a:pos x="168" y="118"/>
                </a:cxn>
                <a:cxn ang="0">
                  <a:pos x="204" y="162"/>
                </a:cxn>
                <a:cxn ang="0">
                  <a:pos x="218" y="188"/>
                </a:cxn>
                <a:cxn ang="0">
                  <a:pos x="160" y="172"/>
                </a:cxn>
                <a:cxn ang="0">
                  <a:pos x="106" y="186"/>
                </a:cxn>
                <a:cxn ang="0">
                  <a:pos x="74" y="188"/>
                </a:cxn>
                <a:cxn ang="0">
                  <a:pos x="26" y="254"/>
                </a:cxn>
                <a:cxn ang="0">
                  <a:pos x="16" y="286"/>
                </a:cxn>
                <a:cxn ang="0">
                  <a:pos x="0" y="460"/>
                </a:cxn>
                <a:cxn ang="0">
                  <a:pos x="26" y="738"/>
                </a:cxn>
                <a:cxn ang="0">
                  <a:pos x="96" y="820"/>
                </a:cxn>
                <a:cxn ang="0">
                  <a:pos x="198" y="822"/>
                </a:cxn>
                <a:cxn ang="0">
                  <a:pos x="282" y="804"/>
                </a:cxn>
                <a:cxn ang="0">
                  <a:pos x="394" y="720"/>
                </a:cxn>
                <a:cxn ang="0">
                  <a:pos x="516" y="632"/>
                </a:cxn>
                <a:cxn ang="0">
                  <a:pos x="648" y="516"/>
                </a:cxn>
                <a:cxn ang="0">
                  <a:pos x="806" y="428"/>
                </a:cxn>
                <a:cxn ang="0">
                  <a:pos x="906" y="372"/>
                </a:cxn>
                <a:cxn ang="0">
                  <a:pos x="1060" y="280"/>
                </a:cxn>
                <a:cxn ang="0">
                  <a:pos x="1174" y="216"/>
                </a:cxn>
                <a:cxn ang="0">
                  <a:pos x="1288" y="142"/>
                </a:cxn>
                <a:cxn ang="0">
                  <a:pos x="1426" y="98"/>
                </a:cxn>
                <a:cxn ang="0">
                  <a:pos x="1502" y="30"/>
                </a:cxn>
                <a:cxn ang="0">
                  <a:pos x="1548" y="20"/>
                </a:cxn>
                <a:cxn ang="0">
                  <a:pos x="1518" y="0"/>
                </a:cxn>
                <a:cxn ang="0">
                  <a:pos x="1396" y="22"/>
                </a:cxn>
                <a:cxn ang="0">
                  <a:pos x="1356" y="58"/>
                </a:cxn>
                <a:cxn ang="0">
                  <a:pos x="1328" y="96"/>
                </a:cxn>
                <a:cxn ang="0">
                  <a:pos x="1276" y="78"/>
                </a:cxn>
                <a:cxn ang="0">
                  <a:pos x="1196" y="72"/>
                </a:cxn>
                <a:cxn ang="0">
                  <a:pos x="1146" y="76"/>
                </a:cxn>
                <a:cxn ang="0">
                  <a:pos x="1080" y="54"/>
                </a:cxn>
                <a:cxn ang="0">
                  <a:pos x="988" y="90"/>
                </a:cxn>
                <a:cxn ang="0">
                  <a:pos x="958" y="80"/>
                </a:cxn>
                <a:cxn ang="0">
                  <a:pos x="886" y="54"/>
                </a:cxn>
                <a:cxn ang="0">
                  <a:pos x="800" y="78"/>
                </a:cxn>
              </a:cxnLst>
              <a:rect l="0" t="0" r="r" b="b"/>
              <a:pathLst>
                <a:path w="1555" h="824">
                  <a:moveTo>
                    <a:pt x="760" y="58"/>
                  </a:moveTo>
                  <a:cubicBezTo>
                    <a:pt x="748" y="56"/>
                    <a:pt x="744" y="54"/>
                    <a:pt x="732" y="56"/>
                  </a:cubicBezTo>
                  <a:cubicBezTo>
                    <a:pt x="725" y="60"/>
                    <a:pt x="723" y="68"/>
                    <a:pt x="716" y="72"/>
                  </a:cubicBezTo>
                  <a:cubicBezTo>
                    <a:pt x="712" y="74"/>
                    <a:pt x="704" y="76"/>
                    <a:pt x="704" y="76"/>
                  </a:cubicBezTo>
                  <a:cubicBezTo>
                    <a:pt x="694" y="60"/>
                    <a:pt x="695" y="63"/>
                    <a:pt x="676" y="60"/>
                  </a:cubicBezTo>
                  <a:cubicBezTo>
                    <a:pt x="664" y="52"/>
                    <a:pt x="671" y="41"/>
                    <a:pt x="664" y="30"/>
                  </a:cubicBezTo>
                  <a:cubicBezTo>
                    <a:pt x="655" y="16"/>
                    <a:pt x="630" y="12"/>
                    <a:pt x="614" y="8"/>
                  </a:cubicBezTo>
                  <a:cubicBezTo>
                    <a:pt x="592" y="10"/>
                    <a:pt x="602" y="8"/>
                    <a:pt x="584" y="14"/>
                  </a:cubicBezTo>
                  <a:cubicBezTo>
                    <a:pt x="578" y="16"/>
                    <a:pt x="566" y="20"/>
                    <a:pt x="566" y="20"/>
                  </a:cubicBezTo>
                  <a:cubicBezTo>
                    <a:pt x="546" y="15"/>
                    <a:pt x="567" y="23"/>
                    <a:pt x="556" y="12"/>
                  </a:cubicBezTo>
                  <a:cubicBezTo>
                    <a:pt x="551" y="7"/>
                    <a:pt x="538" y="4"/>
                    <a:pt x="532" y="0"/>
                  </a:cubicBezTo>
                  <a:cubicBezTo>
                    <a:pt x="518" y="2"/>
                    <a:pt x="504" y="3"/>
                    <a:pt x="490" y="8"/>
                  </a:cubicBezTo>
                  <a:cubicBezTo>
                    <a:pt x="484" y="25"/>
                    <a:pt x="480" y="29"/>
                    <a:pt x="466" y="38"/>
                  </a:cubicBezTo>
                  <a:cubicBezTo>
                    <a:pt x="448" y="35"/>
                    <a:pt x="450" y="32"/>
                    <a:pt x="430" y="34"/>
                  </a:cubicBezTo>
                  <a:cubicBezTo>
                    <a:pt x="422" y="37"/>
                    <a:pt x="419" y="39"/>
                    <a:pt x="414" y="46"/>
                  </a:cubicBezTo>
                  <a:cubicBezTo>
                    <a:pt x="407" y="45"/>
                    <a:pt x="384" y="42"/>
                    <a:pt x="374" y="46"/>
                  </a:cubicBezTo>
                  <a:cubicBezTo>
                    <a:pt x="372" y="47"/>
                    <a:pt x="372" y="50"/>
                    <a:pt x="370" y="52"/>
                  </a:cubicBezTo>
                  <a:cubicBezTo>
                    <a:pt x="368" y="53"/>
                    <a:pt x="366" y="53"/>
                    <a:pt x="364" y="54"/>
                  </a:cubicBezTo>
                  <a:cubicBezTo>
                    <a:pt x="361" y="63"/>
                    <a:pt x="362" y="67"/>
                    <a:pt x="370" y="72"/>
                  </a:cubicBezTo>
                  <a:cubicBezTo>
                    <a:pt x="374" y="77"/>
                    <a:pt x="377" y="79"/>
                    <a:pt x="372" y="86"/>
                  </a:cubicBezTo>
                  <a:cubicBezTo>
                    <a:pt x="368" y="91"/>
                    <a:pt x="354" y="94"/>
                    <a:pt x="354" y="94"/>
                  </a:cubicBezTo>
                  <a:cubicBezTo>
                    <a:pt x="349" y="90"/>
                    <a:pt x="336" y="86"/>
                    <a:pt x="336" y="86"/>
                  </a:cubicBezTo>
                  <a:cubicBezTo>
                    <a:pt x="326" y="88"/>
                    <a:pt x="322" y="87"/>
                    <a:pt x="316" y="96"/>
                  </a:cubicBezTo>
                  <a:cubicBezTo>
                    <a:pt x="320" y="110"/>
                    <a:pt x="331" y="110"/>
                    <a:pt x="344" y="114"/>
                  </a:cubicBezTo>
                  <a:cubicBezTo>
                    <a:pt x="350" y="116"/>
                    <a:pt x="362" y="120"/>
                    <a:pt x="362" y="120"/>
                  </a:cubicBezTo>
                  <a:cubicBezTo>
                    <a:pt x="367" y="127"/>
                    <a:pt x="372" y="131"/>
                    <a:pt x="362" y="134"/>
                  </a:cubicBezTo>
                  <a:cubicBezTo>
                    <a:pt x="350" y="126"/>
                    <a:pt x="334" y="119"/>
                    <a:pt x="320" y="114"/>
                  </a:cubicBezTo>
                  <a:cubicBezTo>
                    <a:pt x="314" y="115"/>
                    <a:pt x="308" y="115"/>
                    <a:pt x="302" y="116"/>
                  </a:cubicBezTo>
                  <a:cubicBezTo>
                    <a:pt x="298" y="117"/>
                    <a:pt x="290" y="120"/>
                    <a:pt x="290" y="120"/>
                  </a:cubicBezTo>
                  <a:cubicBezTo>
                    <a:pt x="275" y="117"/>
                    <a:pt x="272" y="99"/>
                    <a:pt x="256" y="94"/>
                  </a:cubicBezTo>
                  <a:cubicBezTo>
                    <a:pt x="253" y="95"/>
                    <a:pt x="248" y="94"/>
                    <a:pt x="246" y="96"/>
                  </a:cubicBezTo>
                  <a:cubicBezTo>
                    <a:pt x="243" y="99"/>
                    <a:pt x="242" y="108"/>
                    <a:pt x="242" y="108"/>
                  </a:cubicBezTo>
                  <a:cubicBezTo>
                    <a:pt x="245" y="116"/>
                    <a:pt x="262" y="124"/>
                    <a:pt x="262" y="124"/>
                  </a:cubicBezTo>
                  <a:cubicBezTo>
                    <a:pt x="275" y="143"/>
                    <a:pt x="278" y="153"/>
                    <a:pt x="298" y="166"/>
                  </a:cubicBezTo>
                  <a:cubicBezTo>
                    <a:pt x="306" y="178"/>
                    <a:pt x="306" y="194"/>
                    <a:pt x="314" y="206"/>
                  </a:cubicBezTo>
                  <a:cubicBezTo>
                    <a:pt x="310" y="217"/>
                    <a:pt x="294" y="217"/>
                    <a:pt x="284" y="220"/>
                  </a:cubicBezTo>
                  <a:cubicBezTo>
                    <a:pt x="280" y="221"/>
                    <a:pt x="272" y="224"/>
                    <a:pt x="272" y="224"/>
                  </a:cubicBezTo>
                  <a:cubicBezTo>
                    <a:pt x="261" y="223"/>
                    <a:pt x="250" y="225"/>
                    <a:pt x="246" y="214"/>
                  </a:cubicBezTo>
                  <a:cubicBezTo>
                    <a:pt x="257" y="210"/>
                    <a:pt x="267" y="212"/>
                    <a:pt x="278" y="208"/>
                  </a:cubicBezTo>
                  <a:cubicBezTo>
                    <a:pt x="283" y="201"/>
                    <a:pt x="284" y="203"/>
                    <a:pt x="280" y="194"/>
                  </a:cubicBezTo>
                  <a:cubicBezTo>
                    <a:pt x="280" y="193"/>
                    <a:pt x="245" y="150"/>
                    <a:pt x="242" y="148"/>
                  </a:cubicBezTo>
                  <a:cubicBezTo>
                    <a:pt x="238" y="136"/>
                    <a:pt x="239" y="128"/>
                    <a:pt x="228" y="120"/>
                  </a:cubicBezTo>
                  <a:cubicBezTo>
                    <a:pt x="226" y="114"/>
                    <a:pt x="230" y="102"/>
                    <a:pt x="230" y="102"/>
                  </a:cubicBezTo>
                  <a:cubicBezTo>
                    <a:pt x="210" y="89"/>
                    <a:pt x="242" y="108"/>
                    <a:pt x="214" y="100"/>
                  </a:cubicBezTo>
                  <a:cubicBezTo>
                    <a:pt x="211" y="99"/>
                    <a:pt x="202" y="87"/>
                    <a:pt x="198" y="84"/>
                  </a:cubicBezTo>
                  <a:cubicBezTo>
                    <a:pt x="187" y="86"/>
                    <a:pt x="184" y="86"/>
                    <a:pt x="176" y="94"/>
                  </a:cubicBezTo>
                  <a:cubicBezTo>
                    <a:pt x="174" y="100"/>
                    <a:pt x="172" y="106"/>
                    <a:pt x="170" y="112"/>
                  </a:cubicBezTo>
                  <a:cubicBezTo>
                    <a:pt x="169" y="114"/>
                    <a:pt x="168" y="118"/>
                    <a:pt x="168" y="118"/>
                  </a:cubicBezTo>
                  <a:cubicBezTo>
                    <a:pt x="168" y="119"/>
                    <a:pt x="162" y="144"/>
                    <a:pt x="166" y="148"/>
                  </a:cubicBezTo>
                  <a:cubicBezTo>
                    <a:pt x="175" y="157"/>
                    <a:pt x="194" y="155"/>
                    <a:pt x="204" y="162"/>
                  </a:cubicBezTo>
                  <a:cubicBezTo>
                    <a:pt x="208" y="165"/>
                    <a:pt x="216" y="170"/>
                    <a:pt x="216" y="170"/>
                  </a:cubicBezTo>
                  <a:cubicBezTo>
                    <a:pt x="221" y="184"/>
                    <a:pt x="221" y="178"/>
                    <a:pt x="218" y="188"/>
                  </a:cubicBezTo>
                  <a:cubicBezTo>
                    <a:pt x="204" y="186"/>
                    <a:pt x="205" y="182"/>
                    <a:pt x="194" y="176"/>
                  </a:cubicBezTo>
                  <a:cubicBezTo>
                    <a:pt x="185" y="171"/>
                    <a:pt x="164" y="172"/>
                    <a:pt x="160" y="172"/>
                  </a:cubicBezTo>
                  <a:cubicBezTo>
                    <a:pt x="140" y="159"/>
                    <a:pt x="120" y="169"/>
                    <a:pt x="96" y="170"/>
                  </a:cubicBezTo>
                  <a:cubicBezTo>
                    <a:pt x="99" y="178"/>
                    <a:pt x="103" y="178"/>
                    <a:pt x="106" y="186"/>
                  </a:cubicBezTo>
                  <a:cubicBezTo>
                    <a:pt x="103" y="202"/>
                    <a:pt x="103" y="199"/>
                    <a:pt x="92" y="192"/>
                  </a:cubicBezTo>
                  <a:cubicBezTo>
                    <a:pt x="86" y="183"/>
                    <a:pt x="90" y="184"/>
                    <a:pt x="74" y="188"/>
                  </a:cubicBezTo>
                  <a:cubicBezTo>
                    <a:pt x="70" y="189"/>
                    <a:pt x="62" y="192"/>
                    <a:pt x="62" y="192"/>
                  </a:cubicBezTo>
                  <a:cubicBezTo>
                    <a:pt x="49" y="211"/>
                    <a:pt x="43" y="237"/>
                    <a:pt x="26" y="254"/>
                  </a:cubicBezTo>
                  <a:cubicBezTo>
                    <a:pt x="23" y="266"/>
                    <a:pt x="25" y="259"/>
                    <a:pt x="20" y="274"/>
                  </a:cubicBezTo>
                  <a:cubicBezTo>
                    <a:pt x="19" y="278"/>
                    <a:pt x="16" y="286"/>
                    <a:pt x="16" y="286"/>
                  </a:cubicBezTo>
                  <a:cubicBezTo>
                    <a:pt x="11" y="325"/>
                    <a:pt x="16" y="366"/>
                    <a:pt x="6" y="404"/>
                  </a:cubicBezTo>
                  <a:cubicBezTo>
                    <a:pt x="4" y="423"/>
                    <a:pt x="2" y="441"/>
                    <a:pt x="0" y="460"/>
                  </a:cubicBezTo>
                  <a:cubicBezTo>
                    <a:pt x="1" y="530"/>
                    <a:pt x="3" y="592"/>
                    <a:pt x="14" y="660"/>
                  </a:cubicBezTo>
                  <a:cubicBezTo>
                    <a:pt x="15" y="683"/>
                    <a:pt x="12" y="717"/>
                    <a:pt x="26" y="738"/>
                  </a:cubicBezTo>
                  <a:cubicBezTo>
                    <a:pt x="31" y="759"/>
                    <a:pt x="39" y="781"/>
                    <a:pt x="58" y="794"/>
                  </a:cubicBezTo>
                  <a:cubicBezTo>
                    <a:pt x="66" y="806"/>
                    <a:pt x="81" y="818"/>
                    <a:pt x="96" y="820"/>
                  </a:cubicBezTo>
                  <a:cubicBezTo>
                    <a:pt x="109" y="822"/>
                    <a:pt x="134" y="824"/>
                    <a:pt x="134" y="824"/>
                  </a:cubicBezTo>
                  <a:cubicBezTo>
                    <a:pt x="155" y="823"/>
                    <a:pt x="177" y="823"/>
                    <a:pt x="198" y="822"/>
                  </a:cubicBezTo>
                  <a:cubicBezTo>
                    <a:pt x="210" y="821"/>
                    <a:pt x="234" y="818"/>
                    <a:pt x="234" y="818"/>
                  </a:cubicBezTo>
                  <a:cubicBezTo>
                    <a:pt x="251" y="814"/>
                    <a:pt x="266" y="808"/>
                    <a:pt x="282" y="804"/>
                  </a:cubicBezTo>
                  <a:cubicBezTo>
                    <a:pt x="296" y="795"/>
                    <a:pt x="310" y="785"/>
                    <a:pt x="324" y="776"/>
                  </a:cubicBezTo>
                  <a:cubicBezTo>
                    <a:pt x="341" y="751"/>
                    <a:pt x="370" y="737"/>
                    <a:pt x="394" y="720"/>
                  </a:cubicBezTo>
                  <a:cubicBezTo>
                    <a:pt x="408" y="710"/>
                    <a:pt x="418" y="696"/>
                    <a:pt x="432" y="686"/>
                  </a:cubicBezTo>
                  <a:cubicBezTo>
                    <a:pt x="459" y="667"/>
                    <a:pt x="489" y="650"/>
                    <a:pt x="516" y="632"/>
                  </a:cubicBezTo>
                  <a:cubicBezTo>
                    <a:pt x="524" y="620"/>
                    <a:pt x="539" y="615"/>
                    <a:pt x="550" y="604"/>
                  </a:cubicBezTo>
                  <a:cubicBezTo>
                    <a:pt x="576" y="578"/>
                    <a:pt x="614" y="529"/>
                    <a:pt x="648" y="516"/>
                  </a:cubicBezTo>
                  <a:cubicBezTo>
                    <a:pt x="678" y="486"/>
                    <a:pt x="721" y="456"/>
                    <a:pt x="762" y="446"/>
                  </a:cubicBezTo>
                  <a:cubicBezTo>
                    <a:pt x="775" y="437"/>
                    <a:pt x="791" y="433"/>
                    <a:pt x="806" y="428"/>
                  </a:cubicBezTo>
                  <a:cubicBezTo>
                    <a:pt x="819" y="424"/>
                    <a:pt x="830" y="415"/>
                    <a:pt x="844" y="412"/>
                  </a:cubicBezTo>
                  <a:cubicBezTo>
                    <a:pt x="863" y="399"/>
                    <a:pt x="885" y="379"/>
                    <a:pt x="906" y="372"/>
                  </a:cubicBezTo>
                  <a:cubicBezTo>
                    <a:pt x="935" y="349"/>
                    <a:pt x="973" y="341"/>
                    <a:pt x="1002" y="318"/>
                  </a:cubicBezTo>
                  <a:cubicBezTo>
                    <a:pt x="1020" y="303"/>
                    <a:pt x="1042" y="294"/>
                    <a:pt x="1060" y="280"/>
                  </a:cubicBezTo>
                  <a:cubicBezTo>
                    <a:pt x="1071" y="272"/>
                    <a:pt x="1084" y="259"/>
                    <a:pt x="1098" y="254"/>
                  </a:cubicBezTo>
                  <a:cubicBezTo>
                    <a:pt x="1121" y="237"/>
                    <a:pt x="1149" y="230"/>
                    <a:pt x="1174" y="216"/>
                  </a:cubicBezTo>
                  <a:cubicBezTo>
                    <a:pt x="1193" y="205"/>
                    <a:pt x="1210" y="188"/>
                    <a:pt x="1230" y="180"/>
                  </a:cubicBezTo>
                  <a:cubicBezTo>
                    <a:pt x="1241" y="169"/>
                    <a:pt x="1272" y="146"/>
                    <a:pt x="1288" y="142"/>
                  </a:cubicBezTo>
                  <a:cubicBezTo>
                    <a:pt x="1306" y="130"/>
                    <a:pt x="1329" y="126"/>
                    <a:pt x="1350" y="120"/>
                  </a:cubicBezTo>
                  <a:cubicBezTo>
                    <a:pt x="1375" y="112"/>
                    <a:pt x="1400" y="104"/>
                    <a:pt x="1426" y="98"/>
                  </a:cubicBezTo>
                  <a:cubicBezTo>
                    <a:pt x="1436" y="88"/>
                    <a:pt x="1460" y="80"/>
                    <a:pt x="1474" y="76"/>
                  </a:cubicBezTo>
                  <a:cubicBezTo>
                    <a:pt x="1491" y="65"/>
                    <a:pt x="1485" y="41"/>
                    <a:pt x="1502" y="30"/>
                  </a:cubicBezTo>
                  <a:cubicBezTo>
                    <a:pt x="1506" y="23"/>
                    <a:pt x="1537" y="28"/>
                    <a:pt x="1544" y="26"/>
                  </a:cubicBezTo>
                  <a:cubicBezTo>
                    <a:pt x="1545" y="24"/>
                    <a:pt x="1546" y="22"/>
                    <a:pt x="1548" y="20"/>
                  </a:cubicBezTo>
                  <a:cubicBezTo>
                    <a:pt x="1550" y="19"/>
                    <a:pt x="1555" y="20"/>
                    <a:pt x="1554" y="18"/>
                  </a:cubicBezTo>
                  <a:cubicBezTo>
                    <a:pt x="1549" y="10"/>
                    <a:pt x="1527" y="3"/>
                    <a:pt x="1518" y="0"/>
                  </a:cubicBezTo>
                  <a:cubicBezTo>
                    <a:pt x="1483" y="3"/>
                    <a:pt x="1450" y="10"/>
                    <a:pt x="1414" y="12"/>
                  </a:cubicBezTo>
                  <a:cubicBezTo>
                    <a:pt x="1399" y="17"/>
                    <a:pt x="1405" y="13"/>
                    <a:pt x="1396" y="22"/>
                  </a:cubicBezTo>
                  <a:cubicBezTo>
                    <a:pt x="1394" y="28"/>
                    <a:pt x="1382" y="36"/>
                    <a:pt x="1382" y="36"/>
                  </a:cubicBezTo>
                  <a:cubicBezTo>
                    <a:pt x="1375" y="58"/>
                    <a:pt x="1394" y="54"/>
                    <a:pt x="1356" y="58"/>
                  </a:cubicBezTo>
                  <a:cubicBezTo>
                    <a:pt x="1351" y="66"/>
                    <a:pt x="1347" y="82"/>
                    <a:pt x="1340" y="88"/>
                  </a:cubicBezTo>
                  <a:cubicBezTo>
                    <a:pt x="1336" y="91"/>
                    <a:pt x="1328" y="96"/>
                    <a:pt x="1328" y="96"/>
                  </a:cubicBezTo>
                  <a:cubicBezTo>
                    <a:pt x="1321" y="94"/>
                    <a:pt x="1310" y="86"/>
                    <a:pt x="1310" y="86"/>
                  </a:cubicBezTo>
                  <a:cubicBezTo>
                    <a:pt x="1300" y="71"/>
                    <a:pt x="1296" y="76"/>
                    <a:pt x="1276" y="78"/>
                  </a:cubicBezTo>
                  <a:cubicBezTo>
                    <a:pt x="1261" y="83"/>
                    <a:pt x="1240" y="78"/>
                    <a:pt x="1224" y="76"/>
                  </a:cubicBezTo>
                  <a:cubicBezTo>
                    <a:pt x="1215" y="75"/>
                    <a:pt x="1196" y="72"/>
                    <a:pt x="1196" y="72"/>
                  </a:cubicBezTo>
                  <a:cubicBezTo>
                    <a:pt x="1178" y="66"/>
                    <a:pt x="1188" y="68"/>
                    <a:pt x="1166" y="70"/>
                  </a:cubicBezTo>
                  <a:cubicBezTo>
                    <a:pt x="1159" y="72"/>
                    <a:pt x="1146" y="76"/>
                    <a:pt x="1146" y="76"/>
                  </a:cubicBezTo>
                  <a:cubicBezTo>
                    <a:pt x="1130" y="71"/>
                    <a:pt x="1113" y="69"/>
                    <a:pt x="1096" y="68"/>
                  </a:cubicBezTo>
                  <a:cubicBezTo>
                    <a:pt x="1091" y="61"/>
                    <a:pt x="1088" y="57"/>
                    <a:pt x="1080" y="54"/>
                  </a:cubicBezTo>
                  <a:cubicBezTo>
                    <a:pt x="1061" y="56"/>
                    <a:pt x="1042" y="62"/>
                    <a:pt x="1024" y="68"/>
                  </a:cubicBezTo>
                  <a:cubicBezTo>
                    <a:pt x="1019" y="89"/>
                    <a:pt x="1007" y="87"/>
                    <a:pt x="988" y="90"/>
                  </a:cubicBezTo>
                  <a:cubicBezTo>
                    <a:pt x="985" y="100"/>
                    <a:pt x="985" y="103"/>
                    <a:pt x="974" y="100"/>
                  </a:cubicBezTo>
                  <a:cubicBezTo>
                    <a:pt x="966" y="92"/>
                    <a:pt x="968" y="83"/>
                    <a:pt x="958" y="80"/>
                  </a:cubicBezTo>
                  <a:cubicBezTo>
                    <a:pt x="944" y="85"/>
                    <a:pt x="950" y="82"/>
                    <a:pt x="940" y="88"/>
                  </a:cubicBezTo>
                  <a:cubicBezTo>
                    <a:pt x="921" y="75"/>
                    <a:pt x="908" y="61"/>
                    <a:pt x="886" y="54"/>
                  </a:cubicBezTo>
                  <a:cubicBezTo>
                    <a:pt x="863" y="56"/>
                    <a:pt x="843" y="60"/>
                    <a:pt x="820" y="62"/>
                  </a:cubicBezTo>
                  <a:cubicBezTo>
                    <a:pt x="806" y="67"/>
                    <a:pt x="811" y="74"/>
                    <a:pt x="800" y="78"/>
                  </a:cubicBezTo>
                  <a:cubicBezTo>
                    <a:pt x="782" y="75"/>
                    <a:pt x="773" y="71"/>
                    <a:pt x="760" y="58"/>
                  </a:cubicBezTo>
                  <a:close/>
                </a:path>
              </a:pathLst>
            </a:custGeom>
            <a:solidFill>
              <a:schemeClr val="bg2"/>
            </a:solidFill>
            <a:ln w="9525">
              <a:noFill/>
              <a:round/>
            </a:ln>
          </p:spPr>
          <p:txBody>
            <a:bodyPr/>
            <a:lstStyle/>
            <a:p>
              <a:endParaRPr lang="zh-CN" altLang="en-US"/>
            </a:p>
          </p:txBody>
        </p:sp>
        <p:sp>
          <p:nvSpPr>
            <p:cNvPr id="35926" name="任意多边形 85"/>
            <p:cNvSpPr>
              <a:spLocks noChangeArrowheads="1"/>
            </p:cNvSpPr>
            <p:nvPr/>
          </p:nvSpPr>
          <p:spPr bwMode="auto">
            <a:xfrm>
              <a:off x="3185" y="1299"/>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chemeClr val="bg2"/>
            </a:solidFill>
            <a:ln w="9525">
              <a:noFill/>
              <a:round/>
            </a:ln>
          </p:spPr>
          <p:txBody>
            <a:bodyPr/>
            <a:lstStyle/>
            <a:p>
              <a:endParaRPr lang="zh-CN" altLang="en-US"/>
            </a:p>
          </p:txBody>
        </p:sp>
        <p:sp>
          <p:nvSpPr>
            <p:cNvPr id="35927" name="任意多边形 86"/>
            <p:cNvSpPr>
              <a:spLocks noChangeArrowheads="1"/>
            </p:cNvSpPr>
            <p:nvPr/>
          </p:nvSpPr>
          <p:spPr bwMode="auto">
            <a:xfrm>
              <a:off x="3269" y="1403"/>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chemeClr val="bg2"/>
            </a:solidFill>
            <a:ln w="9525">
              <a:noFill/>
              <a:round/>
            </a:ln>
          </p:spPr>
          <p:txBody>
            <a:bodyPr/>
            <a:lstStyle/>
            <a:p>
              <a:endParaRPr lang="zh-CN" altLang="en-US"/>
            </a:p>
          </p:txBody>
        </p:sp>
        <p:sp>
          <p:nvSpPr>
            <p:cNvPr id="35928" name="任意多边形 87"/>
            <p:cNvSpPr>
              <a:spLocks noChangeArrowheads="1"/>
            </p:cNvSpPr>
            <p:nvPr/>
          </p:nvSpPr>
          <p:spPr bwMode="auto">
            <a:xfrm>
              <a:off x="3474" y="1247"/>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chemeClr val="bg2"/>
            </a:solidFill>
            <a:ln w="9525">
              <a:noFill/>
              <a:round/>
            </a:ln>
          </p:spPr>
          <p:txBody>
            <a:bodyPr/>
            <a:lstStyle/>
            <a:p>
              <a:endParaRPr lang="zh-CN" altLang="en-US"/>
            </a:p>
          </p:txBody>
        </p:sp>
        <p:sp>
          <p:nvSpPr>
            <p:cNvPr id="35929" name="任意多边形 88"/>
            <p:cNvSpPr>
              <a:spLocks noChangeArrowheads="1"/>
            </p:cNvSpPr>
            <p:nvPr/>
          </p:nvSpPr>
          <p:spPr bwMode="auto">
            <a:xfrm>
              <a:off x="3504" y="1260"/>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chemeClr val="bg2"/>
            </a:solidFill>
            <a:ln w="9525">
              <a:noFill/>
              <a:round/>
            </a:ln>
          </p:spPr>
          <p:txBody>
            <a:bodyPr/>
            <a:lstStyle/>
            <a:p>
              <a:endParaRPr lang="zh-CN" altLang="en-US"/>
            </a:p>
          </p:txBody>
        </p:sp>
        <p:sp>
          <p:nvSpPr>
            <p:cNvPr id="35930" name="任意多边形 89"/>
            <p:cNvSpPr>
              <a:spLocks noChangeArrowheads="1"/>
            </p:cNvSpPr>
            <p:nvPr/>
          </p:nvSpPr>
          <p:spPr bwMode="auto">
            <a:xfrm>
              <a:off x="3558" y="1263"/>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chemeClr val="bg2"/>
            </a:solidFill>
            <a:ln w="9525">
              <a:noFill/>
              <a:round/>
            </a:ln>
          </p:spPr>
          <p:txBody>
            <a:bodyPr/>
            <a:lstStyle/>
            <a:p>
              <a:endParaRPr lang="zh-CN" altLang="en-US"/>
            </a:p>
          </p:txBody>
        </p:sp>
        <p:sp>
          <p:nvSpPr>
            <p:cNvPr id="35931" name="任意多边形 90"/>
            <p:cNvSpPr>
              <a:spLocks noChangeArrowheads="1"/>
            </p:cNvSpPr>
            <p:nvPr/>
          </p:nvSpPr>
          <p:spPr bwMode="auto">
            <a:xfrm>
              <a:off x="3907" y="1290"/>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chemeClr val="bg2"/>
            </a:solidFill>
            <a:ln w="9525">
              <a:noFill/>
              <a:round/>
            </a:ln>
          </p:spPr>
          <p:txBody>
            <a:bodyPr/>
            <a:lstStyle/>
            <a:p>
              <a:endParaRPr lang="zh-CN" altLang="en-US"/>
            </a:p>
          </p:txBody>
        </p:sp>
        <p:sp>
          <p:nvSpPr>
            <p:cNvPr id="35932" name="任意多边形 91"/>
            <p:cNvSpPr>
              <a:spLocks noChangeArrowheads="1"/>
            </p:cNvSpPr>
            <p:nvPr/>
          </p:nvSpPr>
          <p:spPr bwMode="auto">
            <a:xfrm>
              <a:off x="3997" y="1289"/>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chemeClr val="bg2"/>
            </a:solidFill>
            <a:ln w="9525">
              <a:noFill/>
              <a:round/>
            </a:ln>
          </p:spPr>
          <p:txBody>
            <a:bodyPr/>
            <a:lstStyle/>
            <a:p>
              <a:endParaRPr lang="zh-CN" altLang="en-US"/>
            </a:p>
          </p:txBody>
        </p:sp>
        <p:sp>
          <p:nvSpPr>
            <p:cNvPr id="35933" name="任意多边形 92"/>
            <p:cNvSpPr>
              <a:spLocks noChangeArrowheads="1"/>
            </p:cNvSpPr>
            <p:nvPr/>
          </p:nvSpPr>
          <p:spPr bwMode="auto">
            <a:xfrm>
              <a:off x="3976" y="1318"/>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chemeClr val="bg2"/>
            </a:solidFill>
            <a:ln w="9525">
              <a:noFill/>
              <a:round/>
            </a:ln>
          </p:spPr>
          <p:txBody>
            <a:bodyPr/>
            <a:lstStyle/>
            <a:p>
              <a:endParaRPr lang="zh-CN" altLang="en-US"/>
            </a:p>
          </p:txBody>
        </p:sp>
        <p:sp>
          <p:nvSpPr>
            <p:cNvPr id="35934" name="任意多边形 93"/>
            <p:cNvSpPr>
              <a:spLocks noChangeArrowheads="1"/>
            </p:cNvSpPr>
            <p:nvPr/>
          </p:nvSpPr>
          <p:spPr bwMode="auto">
            <a:xfrm>
              <a:off x="4228" y="1542"/>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chemeClr val="bg2"/>
            </a:solidFill>
            <a:ln w="9525">
              <a:noFill/>
              <a:round/>
            </a:ln>
          </p:spPr>
          <p:txBody>
            <a:bodyPr/>
            <a:lstStyle/>
            <a:p>
              <a:endParaRPr lang="zh-CN" altLang="en-US"/>
            </a:p>
          </p:txBody>
        </p:sp>
        <p:sp>
          <p:nvSpPr>
            <p:cNvPr id="35935" name="任意多边形 94"/>
            <p:cNvSpPr>
              <a:spLocks noChangeArrowheads="1"/>
            </p:cNvSpPr>
            <p:nvPr/>
          </p:nvSpPr>
          <p:spPr bwMode="auto">
            <a:xfrm>
              <a:off x="4289" y="1660"/>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chemeClr val="bg2"/>
            </a:solidFill>
            <a:ln w="9525">
              <a:noFill/>
              <a:round/>
            </a:ln>
          </p:spPr>
          <p:txBody>
            <a:bodyPr/>
            <a:lstStyle/>
            <a:p>
              <a:endParaRPr lang="zh-CN" altLang="en-US"/>
            </a:p>
          </p:txBody>
        </p:sp>
        <p:sp>
          <p:nvSpPr>
            <p:cNvPr id="35936" name="任意多边形 95"/>
            <p:cNvSpPr>
              <a:spLocks noChangeArrowheads="1"/>
            </p:cNvSpPr>
            <p:nvPr/>
          </p:nvSpPr>
          <p:spPr bwMode="auto">
            <a:xfrm>
              <a:off x="4253" y="1740"/>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chemeClr val="bg2"/>
            </a:solidFill>
            <a:ln w="9525">
              <a:noFill/>
              <a:round/>
            </a:ln>
          </p:spPr>
          <p:txBody>
            <a:bodyPr/>
            <a:lstStyle/>
            <a:p>
              <a:endParaRPr lang="zh-CN" altLang="en-US"/>
            </a:p>
          </p:txBody>
        </p:sp>
        <p:sp>
          <p:nvSpPr>
            <p:cNvPr id="35937" name="任意多边形 96"/>
            <p:cNvSpPr>
              <a:spLocks noChangeArrowheads="1"/>
            </p:cNvSpPr>
            <p:nvPr/>
          </p:nvSpPr>
          <p:spPr bwMode="auto">
            <a:xfrm>
              <a:off x="3192" y="1236"/>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chemeClr val="bg2"/>
            </a:solidFill>
            <a:ln w="9525">
              <a:noFill/>
              <a:round/>
            </a:ln>
          </p:spPr>
          <p:txBody>
            <a:bodyPr/>
            <a:lstStyle/>
            <a:p>
              <a:endParaRPr lang="zh-CN" altLang="en-US"/>
            </a:p>
          </p:txBody>
        </p:sp>
        <p:sp>
          <p:nvSpPr>
            <p:cNvPr id="35938" name="任意多边形 97"/>
            <p:cNvSpPr>
              <a:spLocks noChangeArrowheads="1"/>
            </p:cNvSpPr>
            <p:nvPr/>
          </p:nvSpPr>
          <p:spPr bwMode="auto">
            <a:xfrm>
              <a:off x="3085" y="1245"/>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chemeClr val="bg2"/>
            </a:solidFill>
            <a:ln w="9525">
              <a:noFill/>
              <a:round/>
            </a:ln>
          </p:spPr>
          <p:txBody>
            <a:bodyPr/>
            <a:lstStyle/>
            <a:p>
              <a:endParaRPr lang="zh-CN" altLang="en-US"/>
            </a:p>
          </p:txBody>
        </p:sp>
        <p:sp>
          <p:nvSpPr>
            <p:cNvPr id="35939" name="任意多边形 98"/>
            <p:cNvSpPr>
              <a:spLocks noChangeArrowheads="1"/>
            </p:cNvSpPr>
            <p:nvPr/>
          </p:nvSpPr>
          <p:spPr bwMode="auto">
            <a:xfrm>
              <a:off x="3109" y="1244"/>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chemeClr val="bg2"/>
            </a:solidFill>
            <a:ln w="9525">
              <a:noFill/>
              <a:round/>
            </a:ln>
          </p:spPr>
          <p:txBody>
            <a:bodyPr/>
            <a:lstStyle/>
            <a:p>
              <a:endParaRPr lang="zh-CN" altLang="en-US"/>
            </a:p>
          </p:txBody>
        </p:sp>
        <p:sp>
          <p:nvSpPr>
            <p:cNvPr id="35940" name="任意多边形 99"/>
            <p:cNvSpPr>
              <a:spLocks noChangeArrowheads="1"/>
            </p:cNvSpPr>
            <p:nvPr/>
          </p:nvSpPr>
          <p:spPr bwMode="auto">
            <a:xfrm>
              <a:off x="3170" y="1235"/>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chemeClr val="bg2"/>
            </a:solidFill>
            <a:ln w="9525">
              <a:noFill/>
              <a:round/>
            </a:ln>
          </p:spPr>
          <p:txBody>
            <a:bodyPr/>
            <a:lstStyle/>
            <a:p>
              <a:endParaRPr lang="zh-CN" altLang="en-US"/>
            </a:p>
          </p:txBody>
        </p:sp>
        <p:sp>
          <p:nvSpPr>
            <p:cNvPr id="35941" name="任意多边形 100"/>
            <p:cNvSpPr>
              <a:spLocks noChangeArrowheads="1"/>
            </p:cNvSpPr>
            <p:nvPr/>
          </p:nvSpPr>
          <p:spPr bwMode="auto">
            <a:xfrm>
              <a:off x="3152" y="1253"/>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chemeClr val="bg2"/>
            </a:solidFill>
            <a:ln w="9525">
              <a:noFill/>
              <a:round/>
            </a:ln>
          </p:spPr>
          <p:txBody>
            <a:bodyPr/>
            <a:lstStyle/>
            <a:p>
              <a:endParaRPr lang="zh-CN" altLang="en-US"/>
            </a:p>
          </p:txBody>
        </p:sp>
        <p:sp>
          <p:nvSpPr>
            <p:cNvPr id="35942" name="任意多边形 101"/>
            <p:cNvSpPr>
              <a:spLocks noChangeArrowheads="1"/>
            </p:cNvSpPr>
            <p:nvPr/>
          </p:nvSpPr>
          <p:spPr bwMode="auto">
            <a:xfrm>
              <a:off x="4292" y="1269"/>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chemeClr val="bg2"/>
            </a:solidFill>
            <a:ln w="9525">
              <a:noFill/>
              <a:round/>
            </a:ln>
          </p:spPr>
          <p:txBody>
            <a:bodyPr/>
            <a:lstStyle/>
            <a:p>
              <a:endParaRPr lang="zh-CN" altLang="en-US"/>
            </a:p>
          </p:txBody>
        </p:sp>
        <p:sp>
          <p:nvSpPr>
            <p:cNvPr id="35943" name="任意多边形 102"/>
            <p:cNvSpPr>
              <a:spLocks noChangeArrowheads="1"/>
            </p:cNvSpPr>
            <p:nvPr/>
          </p:nvSpPr>
          <p:spPr bwMode="auto">
            <a:xfrm>
              <a:off x="3408" y="2721"/>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chemeClr val="bg2"/>
            </a:solidFill>
            <a:ln w="9525">
              <a:noFill/>
              <a:round/>
            </a:ln>
          </p:spPr>
          <p:txBody>
            <a:bodyPr/>
            <a:lstStyle/>
            <a:p>
              <a:endParaRPr lang="zh-CN" altLang="en-US"/>
            </a:p>
          </p:txBody>
        </p:sp>
        <p:sp>
          <p:nvSpPr>
            <p:cNvPr id="35944" name="任意多边形 103"/>
            <p:cNvSpPr>
              <a:spLocks noChangeArrowheads="1"/>
            </p:cNvSpPr>
            <p:nvPr/>
          </p:nvSpPr>
          <p:spPr bwMode="auto">
            <a:xfrm>
              <a:off x="3448" y="2714"/>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45" name="任意多边形 104"/>
            <p:cNvSpPr>
              <a:spLocks noChangeArrowheads="1"/>
            </p:cNvSpPr>
            <p:nvPr/>
          </p:nvSpPr>
          <p:spPr bwMode="auto">
            <a:xfrm>
              <a:off x="3381" y="2560"/>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46" name="任意多边形 105"/>
            <p:cNvSpPr>
              <a:spLocks noChangeArrowheads="1"/>
            </p:cNvSpPr>
            <p:nvPr/>
          </p:nvSpPr>
          <p:spPr bwMode="auto">
            <a:xfrm>
              <a:off x="3441" y="2487"/>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chemeClr val="bg2"/>
            </a:solidFill>
            <a:ln w="9525">
              <a:noFill/>
              <a:round/>
            </a:ln>
          </p:spPr>
          <p:txBody>
            <a:bodyPr/>
            <a:lstStyle/>
            <a:p>
              <a:endParaRPr lang="zh-CN" altLang="en-US"/>
            </a:p>
          </p:txBody>
        </p:sp>
        <p:sp>
          <p:nvSpPr>
            <p:cNvPr id="35947" name="任意多边形 106"/>
            <p:cNvSpPr>
              <a:spLocks noChangeArrowheads="1"/>
            </p:cNvSpPr>
            <p:nvPr/>
          </p:nvSpPr>
          <p:spPr bwMode="auto">
            <a:xfrm>
              <a:off x="3417" y="2486"/>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chemeClr val="bg2"/>
            </a:solidFill>
            <a:ln w="9525">
              <a:noFill/>
              <a:round/>
            </a:ln>
          </p:spPr>
          <p:txBody>
            <a:bodyPr/>
            <a:lstStyle/>
            <a:p>
              <a:endParaRPr lang="zh-CN" altLang="en-US"/>
            </a:p>
          </p:txBody>
        </p:sp>
        <p:sp>
          <p:nvSpPr>
            <p:cNvPr id="35948" name="任意多边形 107"/>
            <p:cNvSpPr>
              <a:spLocks noChangeArrowheads="1"/>
            </p:cNvSpPr>
            <p:nvPr/>
          </p:nvSpPr>
          <p:spPr bwMode="auto">
            <a:xfrm>
              <a:off x="3406" y="2508"/>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49" name="任意多边形 108"/>
            <p:cNvSpPr>
              <a:spLocks noChangeArrowheads="1"/>
            </p:cNvSpPr>
            <p:nvPr/>
          </p:nvSpPr>
          <p:spPr bwMode="auto">
            <a:xfrm>
              <a:off x="3381" y="254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50" name="任意多边形 109"/>
            <p:cNvSpPr>
              <a:spLocks noChangeArrowheads="1"/>
            </p:cNvSpPr>
            <p:nvPr/>
          </p:nvSpPr>
          <p:spPr bwMode="auto">
            <a:xfrm>
              <a:off x="3400" y="252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51" name="任意多边形 110"/>
            <p:cNvSpPr>
              <a:spLocks noChangeArrowheads="1"/>
            </p:cNvSpPr>
            <p:nvPr/>
          </p:nvSpPr>
          <p:spPr bwMode="auto">
            <a:xfrm>
              <a:off x="2667" y="154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52" name="任意多边形 111"/>
            <p:cNvSpPr>
              <a:spLocks noChangeArrowheads="1"/>
            </p:cNvSpPr>
            <p:nvPr/>
          </p:nvSpPr>
          <p:spPr bwMode="auto">
            <a:xfrm>
              <a:off x="2606" y="1507"/>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round/>
            </a:ln>
          </p:spPr>
          <p:txBody>
            <a:bodyPr/>
            <a:lstStyle/>
            <a:p>
              <a:endParaRPr lang="zh-CN" altLang="en-US"/>
            </a:p>
          </p:txBody>
        </p:sp>
        <p:sp>
          <p:nvSpPr>
            <p:cNvPr id="35953" name="任意多边形 112"/>
            <p:cNvSpPr>
              <a:spLocks noChangeArrowheads="1"/>
            </p:cNvSpPr>
            <p:nvPr/>
          </p:nvSpPr>
          <p:spPr bwMode="auto">
            <a:xfrm>
              <a:off x="2387" y="1287"/>
              <a:ext cx="2053" cy="1635"/>
            </a:xfrm>
            <a:custGeom>
              <a:avLst/>
              <a:gdLst/>
              <a:ahLst/>
              <a:cxnLst>
                <a:cxn ang="0">
                  <a:pos x="726" y="908"/>
                </a:cxn>
                <a:cxn ang="0">
                  <a:pos x="556" y="858"/>
                </a:cxn>
                <a:cxn ang="0">
                  <a:pos x="442" y="800"/>
                </a:cxn>
                <a:cxn ang="0">
                  <a:pos x="232" y="830"/>
                </a:cxn>
                <a:cxn ang="0">
                  <a:pos x="172" y="898"/>
                </a:cxn>
                <a:cxn ang="0">
                  <a:pos x="62" y="1016"/>
                </a:cxn>
                <a:cxn ang="0">
                  <a:pos x="22" y="1142"/>
                </a:cxn>
                <a:cxn ang="0">
                  <a:pos x="78" y="1336"/>
                </a:cxn>
                <a:cxn ang="0">
                  <a:pos x="194" y="1412"/>
                </a:cxn>
                <a:cxn ang="0">
                  <a:pos x="318" y="1400"/>
                </a:cxn>
                <a:cxn ang="0">
                  <a:pos x="454" y="1422"/>
                </a:cxn>
                <a:cxn ang="0">
                  <a:pos x="526" y="1516"/>
                </a:cxn>
                <a:cxn ang="0">
                  <a:pos x="572" y="1818"/>
                </a:cxn>
                <a:cxn ang="0">
                  <a:pos x="618" y="2022"/>
                </a:cxn>
                <a:cxn ang="0">
                  <a:pos x="660" y="2162"/>
                </a:cxn>
                <a:cxn ang="0">
                  <a:pos x="870" y="2144"/>
                </a:cxn>
                <a:cxn ang="0">
                  <a:pos x="1002" y="1984"/>
                </a:cxn>
                <a:cxn ang="0">
                  <a:pos x="1086" y="1834"/>
                </a:cxn>
                <a:cxn ang="0">
                  <a:pos x="1104" y="1684"/>
                </a:cxn>
                <a:cxn ang="0">
                  <a:pos x="1238" y="1458"/>
                </a:cxn>
                <a:cxn ang="0">
                  <a:pos x="1328" y="1332"/>
                </a:cxn>
                <a:cxn ang="0">
                  <a:pos x="1122" y="1242"/>
                </a:cxn>
                <a:cxn ang="0">
                  <a:pos x="970" y="970"/>
                </a:cxn>
                <a:cxn ang="0">
                  <a:pos x="1086" y="1096"/>
                </a:cxn>
                <a:cxn ang="0">
                  <a:pos x="1210" y="1274"/>
                </a:cxn>
                <a:cxn ang="0">
                  <a:pos x="1420" y="1186"/>
                </a:cxn>
                <a:cxn ang="0">
                  <a:pos x="1460" y="1060"/>
                </a:cxn>
                <a:cxn ang="0">
                  <a:pos x="1396" y="1038"/>
                </a:cxn>
                <a:cxn ang="0">
                  <a:pos x="1334" y="1040"/>
                </a:cxn>
                <a:cxn ang="0">
                  <a:pos x="1236" y="960"/>
                </a:cxn>
                <a:cxn ang="0">
                  <a:pos x="1408" y="984"/>
                </a:cxn>
                <a:cxn ang="0">
                  <a:pos x="1570" y="1024"/>
                </a:cxn>
                <a:cxn ang="0">
                  <a:pos x="1722" y="1138"/>
                </a:cxn>
                <a:cxn ang="0">
                  <a:pos x="1754" y="1176"/>
                </a:cxn>
                <a:cxn ang="0">
                  <a:pos x="1894" y="1280"/>
                </a:cxn>
                <a:cxn ang="0">
                  <a:pos x="2138" y="1132"/>
                </a:cxn>
                <a:cxn ang="0">
                  <a:pos x="2228" y="1300"/>
                </a:cxn>
                <a:cxn ang="0">
                  <a:pos x="2312" y="1296"/>
                </a:cxn>
                <a:cxn ang="0">
                  <a:pos x="2270" y="1168"/>
                </a:cxn>
                <a:cxn ang="0">
                  <a:pos x="2304" y="1102"/>
                </a:cxn>
                <a:cxn ang="0">
                  <a:pos x="2406" y="880"/>
                </a:cxn>
                <a:cxn ang="0">
                  <a:pos x="2372" y="732"/>
                </a:cxn>
                <a:cxn ang="0">
                  <a:pos x="2378" y="674"/>
                </a:cxn>
                <a:cxn ang="0">
                  <a:pos x="2434" y="790"/>
                </a:cxn>
                <a:cxn ang="0">
                  <a:pos x="2452" y="578"/>
                </a:cxn>
                <a:cxn ang="0">
                  <a:pos x="2428" y="378"/>
                </a:cxn>
                <a:cxn ang="0">
                  <a:pos x="2464" y="228"/>
                </a:cxn>
                <a:cxn ang="0">
                  <a:pos x="2526" y="158"/>
                </a:cxn>
                <a:cxn ang="0">
                  <a:pos x="2550" y="248"/>
                </a:cxn>
                <a:cxn ang="0">
                  <a:pos x="2678" y="300"/>
                </a:cxn>
                <a:cxn ang="0">
                  <a:pos x="2584" y="180"/>
                </a:cxn>
                <a:cxn ang="0">
                  <a:pos x="2666" y="92"/>
                </a:cxn>
                <a:cxn ang="0">
                  <a:pos x="2666" y="42"/>
                </a:cxn>
                <a:cxn ang="0">
                  <a:pos x="2716" y="0"/>
                </a:cxn>
              </a:cxnLst>
              <a:rect l="0" t="0" r="r" b="b"/>
              <a:pathLst>
                <a:path w="2742" h="2182">
                  <a:moveTo>
                    <a:pt x="926" y="908"/>
                  </a:moveTo>
                  <a:cubicBezTo>
                    <a:pt x="877" y="906"/>
                    <a:pt x="867" y="898"/>
                    <a:pt x="822" y="896"/>
                  </a:cubicBezTo>
                  <a:cubicBezTo>
                    <a:pt x="806" y="893"/>
                    <a:pt x="790" y="887"/>
                    <a:pt x="774" y="884"/>
                  </a:cubicBezTo>
                  <a:cubicBezTo>
                    <a:pt x="768" y="880"/>
                    <a:pt x="756" y="872"/>
                    <a:pt x="756" y="872"/>
                  </a:cubicBezTo>
                  <a:cubicBezTo>
                    <a:pt x="733" y="875"/>
                    <a:pt x="741" y="879"/>
                    <a:pt x="726" y="884"/>
                  </a:cubicBezTo>
                  <a:cubicBezTo>
                    <a:pt x="718" y="895"/>
                    <a:pt x="721" y="897"/>
                    <a:pt x="726" y="908"/>
                  </a:cubicBezTo>
                  <a:cubicBezTo>
                    <a:pt x="728" y="912"/>
                    <a:pt x="730" y="920"/>
                    <a:pt x="730" y="920"/>
                  </a:cubicBezTo>
                  <a:cubicBezTo>
                    <a:pt x="700" y="930"/>
                    <a:pt x="674" y="909"/>
                    <a:pt x="648" y="900"/>
                  </a:cubicBezTo>
                  <a:cubicBezTo>
                    <a:pt x="640" y="876"/>
                    <a:pt x="628" y="879"/>
                    <a:pt x="602" y="876"/>
                  </a:cubicBezTo>
                  <a:cubicBezTo>
                    <a:pt x="593" y="870"/>
                    <a:pt x="591" y="870"/>
                    <a:pt x="580" y="872"/>
                  </a:cubicBezTo>
                  <a:cubicBezTo>
                    <a:pt x="569" y="868"/>
                    <a:pt x="576" y="871"/>
                    <a:pt x="562" y="862"/>
                  </a:cubicBezTo>
                  <a:cubicBezTo>
                    <a:pt x="560" y="861"/>
                    <a:pt x="556" y="858"/>
                    <a:pt x="556" y="858"/>
                  </a:cubicBezTo>
                  <a:cubicBezTo>
                    <a:pt x="554" y="856"/>
                    <a:pt x="550" y="850"/>
                    <a:pt x="550" y="846"/>
                  </a:cubicBezTo>
                  <a:cubicBezTo>
                    <a:pt x="551" y="840"/>
                    <a:pt x="556" y="828"/>
                    <a:pt x="556" y="828"/>
                  </a:cubicBezTo>
                  <a:cubicBezTo>
                    <a:pt x="554" y="796"/>
                    <a:pt x="560" y="791"/>
                    <a:pt x="530" y="794"/>
                  </a:cubicBezTo>
                  <a:cubicBezTo>
                    <a:pt x="519" y="805"/>
                    <a:pt x="518" y="800"/>
                    <a:pt x="506" y="796"/>
                  </a:cubicBezTo>
                  <a:cubicBezTo>
                    <a:pt x="491" y="797"/>
                    <a:pt x="479" y="800"/>
                    <a:pt x="464" y="802"/>
                  </a:cubicBezTo>
                  <a:cubicBezTo>
                    <a:pt x="457" y="801"/>
                    <a:pt x="449" y="802"/>
                    <a:pt x="442" y="800"/>
                  </a:cubicBezTo>
                  <a:cubicBezTo>
                    <a:pt x="440" y="799"/>
                    <a:pt x="438" y="796"/>
                    <a:pt x="436" y="796"/>
                  </a:cubicBezTo>
                  <a:cubicBezTo>
                    <a:pt x="417" y="794"/>
                    <a:pt x="394" y="803"/>
                    <a:pt x="376" y="808"/>
                  </a:cubicBezTo>
                  <a:cubicBezTo>
                    <a:pt x="366" y="811"/>
                    <a:pt x="356" y="815"/>
                    <a:pt x="346" y="818"/>
                  </a:cubicBezTo>
                  <a:cubicBezTo>
                    <a:pt x="340" y="820"/>
                    <a:pt x="328" y="824"/>
                    <a:pt x="328" y="824"/>
                  </a:cubicBezTo>
                  <a:cubicBezTo>
                    <a:pt x="302" y="821"/>
                    <a:pt x="278" y="820"/>
                    <a:pt x="252" y="822"/>
                  </a:cubicBezTo>
                  <a:cubicBezTo>
                    <a:pt x="245" y="824"/>
                    <a:pt x="239" y="826"/>
                    <a:pt x="232" y="830"/>
                  </a:cubicBezTo>
                  <a:cubicBezTo>
                    <a:pt x="231" y="832"/>
                    <a:pt x="231" y="834"/>
                    <a:pt x="230" y="836"/>
                  </a:cubicBezTo>
                  <a:cubicBezTo>
                    <a:pt x="228" y="838"/>
                    <a:pt x="225" y="838"/>
                    <a:pt x="224" y="840"/>
                  </a:cubicBezTo>
                  <a:cubicBezTo>
                    <a:pt x="217" y="852"/>
                    <a:pt x="222" y="860"/>
                    <a:pt x="210" y="866"/>
                  </a:cubicBezTo>
                  <a:cubicBezTo>
                    <a:pt x="204" y="870"/>
                    <a:pt x="198" y="874"/>
                    <a:pt x="192" y="878"/>
                  </a:cubicBezTo>
                  <a:cubicBezTo>
                    <a:pt x="188" y="881"/>
                    <a:pt x="180" y="886"/>
                    <a:pt x="180" y="886"/>
                  </a:cubicBezTo>
                  <a:cubicBezTo>
                    <a:pt x="178" y="891"/>
                    <a:pt x="173" y="893"/>
                    <a:pt x="172" y="898"/>
                  </a:cubicBezTo>
                  <a:cubicBezTo>
                    <a:pt x="170" y="907"/>
                    <a:pt x="174" y="927"/>
                    <a:pt x="164" y="936"/>
                  </a:cubicBezTo>
                  <a:cubicBezTo>
                    <a:pt x="156" y="943"/>
                    <a:pt x="144" y="950"/>
                    <a:pt x="134" y="954"/>
                  </a:cubicBezTo>
                  <a:cubicBezTo>
                    <a:pt x="134" y="954"/>
                    <a:pt x="119" y="959"/>
                    <a:pt x="116" y="960"/>
                  </a:cubicBezTo>
                  <a:cubicBezTo>
                    <a:pt x="114" y="961"/>
                    <a:pt x="110" y="962"/>
                    <a:pt x="110" y="962"/>
                  </a:cubicBezTo>
                  <a:cubicBezTo>
                    <a:pt x="101" y="971"/>
                    <a:pt x="91" y="981"/>
                    <a:pt x="80" y="988"/>
                  </a:cubicBezTo>
                  <a:cubicBezTo>
                    <a:pt x="74" y="998"/>
                    <a:pt x="71" y="1010"/>
                    <a:pt x="62" y="1016"/>
                  </a:cubicBezTo>
                  <a:cubicBezTo>
                    <a:pt x="57" y="1024"/>
                    <a:pt x="49" y="1028"/>
                    <a:pt x="42" y="1036"/>
                  </a:cubicBezTo>
                  <a:cubicBezTo>
                    <a:pt x="35" y="1044"/>
                    <a:pt x="33" y="1056"/>
                    <a:pt x="30" y="1066"/>
                  </a:cubicBezTo>
                  <a:cubicBezTo>
                    <a:pt x="27" y="1074"/>
                    <a:pt x="25" y="1082"/>
                    <a:pt x="22" y="1090"/>
                  </a:cubicBezTo>
                  <a:cubicBezTo>
                    <a:pt x="21" y="1094"/>
                    <a:pt x="18" y="1102"/>
                    <a:pt x="18" y="1102"/>
                  </a:cubicBezTo>
                  <a:cubicBezTo>
                    <a:pt x="21" y="1111"/>
                    <a:pt x="36" y="1126"/>
                    <a:pt x="36" y="1126"/>
                  </a:cubicBezTo>
                  <a:cubicBezTo>
                    <a:pt x="34" y="1133"/>
                    <a:pt x="22" y="1142"/>
                    <a:pt x="22" y="1142"/>
                  </a:cubicBezTo>
                  <a:cubicBezTo>
                    <a:pt x="19" y="1152"/>
                    <a:pt x="23" y="1158"/>
                    <a:pt x="32" y="1164"/>
                  </a:cubicBezTo>
                  <a:cubicBezTo>
                    <a:pt x="38" y="1181"/>
                    <a:pt x="22" y="1205"/>
                    <a:pt x="8" y="1214"/>
                  </a:cubicBezTo>
                  <a:cubicBezTo>
                    <a:pt x="0" y="1238"/>
                    <a:pt x="6" y="1237"/>
                    <a:pt x="16" y="1256"/>
                  </a:cubicBezTo>
                  <a:cubicBezTo>
                    <a:pt x="31" y="1285"/>
                    <a:pt x="40" y="1292"/>
                    <a:pt x="70" y="1302"/>
                  </a:cubicBezTo>
                  <a:cubicBezTo>
                    <a:pt x="80" y="1316"/>
                    <a:pt x="75" y="1311"/>
                    <a:pt x="84" y="1320"/>
                  </a:cubicBezTo>
                  <a:cubicBezTo>
                    <a:pt x="83" y="1326"/>
                    <a:pt x="79" y="1330"/>
                    <a:pt x="78" y="1336"/>
                  </a:cubicBezTo>
                  <a:cubicBezTo>
                    <a:pt x="77" y="1346"/>
                    <a:pt x="93" y="1361"/>
                    <a:pt x="98" y="1368"/>
                  </a:cubicBezTo>
                  <a:cubicBezTo>
                    <a:pt x="103" y="1376"/>
                    <a:pt x="122" y="1382"/>
                    <a:pt x="122" y="1382"/>
                  </a:cubicBezTo>
                  <a:cubicBezTo>
                    <a:pt x="125" y="1381"/>
                    <a:pt x="128" y="1382"/>
                    <a:pt x="130" y="1380"/>
                  </a:cubicBezTo>
                  <a:cubicBezTo>
                    <a:pt x="132" y="1379"/>
                    <a:pt x="130" y="1375"/>
                    <a:pt x="132" y="1374"/>
                  </a:cubicBezTo>
                  <a:cubicBezTo>
                    <a:pt x="134" y="1373"/>
                    <a:pt x="143" y="1384"/>
                    <a:pt x="144" y="1384"/>
                  </a:cubicBezTo>
                  <a:cubicBezTo>
                    <a:pt x="158" y="1396"/>
                    <a:pt x="177" y="1406"/>
                    <a:pt x="194" y="1412"/>
                  </a:cubicBezTo>
                  <a:cubicBezTo>
                    <a:pt x="197" y="1422"/>
                    <a:pt x="202" y="1420"/>
                    <a:pt x="212" y="1418"/>
                  </a:cubicBezTo>
                  <a:cubicBezTo>
                    <a:pt x="216" y="1415"/>
                    <a:pt x="220" y="1413"/>
                    <a:pt x="224" y="1410"/>
                  </a:cubicBezTo>
                  <a:cubicBezTo>
                    <a:pt x="228" y="1408"/>
                    <a:pt x="236" y="1406"/>
                    <a:pt x="236" y="1406"/>
                  </a:cubicBezTo>
                  <a:cubicBezTo>
                    <a:pt x="256" y="1413"/>
                    <a:pt x="278" y="1414"/>
                    <a:pt x="298" y="1416"/>
                  </a:cubicBezTo>
                  <a:cubicBezTo>
                    <a:pt x="307" y="1422"/>
                    <a:pt x="304" y="1427"/>
                    <a:pt x="316" y="1424"/>
                  </a:cubicBezTo>
                  <a:cubicBezTo>
                    <a:pt x="317" y="1416"/>
                    <a:pt x="316" y="1408"/>
                    <a:pt x="318" y="1400"/>
                  </a:cubicBezTo>
                  <a:cubicBezTo>
                    <a:pt x="322" y="1387"/>
                    <a:pt x="342" y="1413"/>
                    <a:pt x="346" y="1414"/>
                  </a:cubicBezTo>
                  <a:cubicBezTo>
                    <a:pt x="355" y="1400"/>
                    <a:pt x="370" y="1401"/>
                    <a:pt x="386" y="1400"/>
                  </a:cubicBezTo>
                  <a:cubicBezTo>
                    <a:pt x="395" y="1397"/>
                    <a:pt x="401" y="1391"/>
                    <a:pt x="410" y="1388"/>
                  </a:cubicBezTo>
                  <a:cubicBezTo>
                    <a:pt x="424" y="1390"/>
                    <a:pt x="438" y="1393"/>
                    <a:pt x="452" y="1398"/>
                  </a:cubicBezTo>
                  <a:cubicBezTo>
                    <a:pt x="454" y="1400"/>
                    <a:pt x="458" y="1406"/>
                    <a:pt x="458" y="1410"/>
                  </a:cubicBezTo>
                  <a:cubicBezTo>
                    <a:pt x="458" y="1414"/>
                    <a:pt x="454" y="1422"/>
                    <a:pt x="454" y="1422"/>
                  </a:cubicBezTo>
                  <a:cubicBezTo>
                    <a:pt x="462" y="1427"/>
                    <a:pt x="471" y="1429"/>
                    <a:pt x="480" y="1432"/>
                  </a:cubicBezTo>
                  <a:cubicBezTo>
                    <a:pt x="482" y="1433"/>
                    <a:pt x="486" y="1434"/>
                    <a:pt x="486" y="1434"/>
                  </a:cubicBezTo>
                  <a:cubicBezTo>
                    <a:pt x="498" y="1430"/>
                    <a:pt x="511" y="1431"/>
                    <a:pt x="522" y="1438"/>
                  </a:cubicBezTo>
                  <a:cubicBezTo>
                    <a:pt x="526" y="1444"/>
                    <a:pt x="530" y="1450"/>
                    <a:pt x="534" y="1456"/>
                  </a:cubicBezTo>
                  <a:cubicBezTo>
                    <a:pt x="537" y="1460"/>
                    <a:pt x="542" y="1468"/>
                    <a:pt x="542" y="1468"/>
                  </a:cubicBezTo>
                  <a:cubicBezTo>
                    <a:pt x="537" y="1484"/>
                    <a:pt x="531" y="1500"/>
                    <a:pt x="526" y="1516"/>
                  </a:cubicBezTo>
                  <a:cubicBezTo>
                    <a:pt x="522" y="1527"/>
                    <a:pt x="525" y="1520"/>
                    <a:pt x="516" y="1534"/>
                  </a:cubicBezTo>
                  <a:cubicBezTo>
                    <a:pt x="515" y="1536"/>
                    <a:pt x="512" y="1540"/>
                    <a:pt x="512" y="1540"/>
                  </a:cubicBezTo>
                  <a:cubicBezTo>
                    <a:pt x="516" y="1577"/>
                    <a:pt x="528" y="1570"/>
                    <a:pt x="546" y="1594"/>
                  </a:cubicBezTo>
                  <a:cubicBezTo>
                    <a:pt x="568" y="1622"/>
                    <a:pt x="585" y="1649"/>
                    <a:pt x="594" y="1684"/>
                  </a:cubicBezTo>
                  <a:cubicBezTo>
                    <a:pt x="593" y="1702"/>
                    <a:pt x="601" y="1747"/>
                    <a:pt x="578" y="1762"/>
                  </a:cubicBezTo>
                  <a:cubicBezTo>
                    <a:pt x="569" y="1790"/>
                    <a:pt x="576" y="1763"/>
                    <a:pt x="572" y="1818"/>
                  </a:cubicBezTo>
                  <a:cubicBezTo>
                    <a:pt x="571" y="1829"/>
                    <a:pt x="560" y="1837"/>
                    <a:pt x="556" y="1848"/>
                  </a:cubicBezTo>
                  <a:cubicBezTo>
                    <a:pt x="560" y="1877"/>
                    <a:pt x="572" y="1890"/>
                    <a:pt x="592" y="1910"/>
                  </a:cubicBezTo>
                  <a:cubicBezTo>
                    <a:pt x="596" y="1914"/>
                    <a:pt x="600" y="1917"/>
                    <a:pt x="602" y="1922"/>
                  </a:cubicBezTo>
                  <a:cubicBezTo>
                    <a:pt x="604" y="1926"/>
                    <a:pt x="606" y="1934"/>
                    <a:pt x="606" y="1934"/>
                  </a:cubicBezTo>
                  <a:cubicBezTo>
                    <a:pt x="608" y="1959"/>
                    <a:pt x="609" y="1976"/>
                    <a:pt x="612" y="1998"/>
                  </a:cubicBezTo>
                  <a:cubicBezTo>
                    <a:pt x="614" y="2012"/>
                    <a:pt x="613" y="2008"/>
                    <a:pt x="618" y="2022"/>
                  </a:cubicBezTo>
                  <a:cubicBezTo>
                    <a:pt x="619" y="2024"/>
                    <a:pt x="620" y="2028"/>
                    <a:pt x="620" y="2028"/>
                  </a:cubicBezTo>
                  <a:cubicBezTo>
                    <a:pt x="622" y="2048"/>
                    <a:pt x="623" y="2060"/>
                    <a:pt x="640" y="2072"/>
                  </a:cubicBezTo>
                  <a:cubicBezTo>
                    <a:pt x="645" y="2079"/>
                    <a:pt x="649" y="2083"/>
                    <a:pt x="656" y="2088"/>
                  </a:cubicBezTo>
                  <a:cubicBezTo>
                    <a:pt x="661" y="2104"/>
                    <a:pt x="669" y="2120"/>
                    <a:pt x="674" y="2136"/>
                  </a:cubicBezTo>
                  <a:cubicBezTo>
                    <a:pt x="673" y="2142"/>
                    <a:pt x="675" y="2149"/>
                    <a:pt x="672" y="2154"/>
                  </a:cubicBezTo>
                  <a:cubicBezTo>
                    <a:pt x="670" y="2158"/>
                    <a:pt x="660" y="2162"/>
                    <a:pt x="660" y="2162"/>
                  </a:cubicBezTo>
                  <a:cubicBezTo>
                    <a:pt x="649" y="2179"/>
                    <a:pt x="678" y="2181"/>
                    <a:pt x="688" y="2182"/>
                  </a:cubicBezTo>
                  <a:cubicBezTo>
                    <a:pt x="716" y="2176"/>
                    <a:pt x="741" y="2170"/>
                    <a:pt x="770" y="2168"/>
                  </a:cubicBezTo>
                  <a:cubicBezTo>
                    <a:pt x="794" y="2164"/>
                    <a:pt x="816" y="2159"/>
                    <a:pt x="840" y="2156"/>
                  </a:cubicBezTo>
                  <a:cubicBezTo>
                    <a:pt x="844" y="2155"/>
                    <a:pt x="848" y="2154"/>
                    <a:pt x="852" y="2152"/>
                  </a:cubicBezTo>
                  <a:cubicBezTo>
                    <a:pt x="854" y="2151"/>
                    <a:pt x="856" y="2149"/>
                    <a:pt x="858" y="2148"/>
                  </a:cubicBezTo>
                  <a:cubicBezTo>
                    <a:pt x="862" y="2146"/>
                    <a:pt x="870" y="2144"/>
                    <a:pt x="870" y="2144"/>
                  </a:cubicBezTo>
                  <a:cubicBezTo>
                    <a:pt x="877" y="2137"/>
                    <a:pt x="884" y="2129"/>
                    <a:pt x="892" y="2124"/>
                  </a:cubicBezTo>
                  <a:cubicBezTo>
                    <a:pt x="897" y="2117"/>
                    <a:pt x="901" y="2113"/>
                    <a:pt x="908" y="2108"/>
                  </a:cubicBezTo>
                  <a:cubicBezTo>
                    <a:pt x="914" y="2099"/>
                    <a:pt x="926" y="2093"/>
                    <a:pt x="936" y="2090"/>
                  </a:cubicBezTo>
                  <a:cubicBezTo>
                    <a:pt x="951" y="2075"/>
                    <a:pt x="965" y="2059"/>
                    <a:pt x="972" y="2038"/>
                  </a:cubicBezTo>
                  <a:cubicBezTo>
                    <a:pt x="971" y="2034"/>
                    <a:pt x="970" y="2030"/>
                    <a:pt x="970" y="2026"/>
                  </a:cubicBezTo>
                  <a:cubicBezTo>
                    <a:pt x="970" y="1985"/>
                    <a:pt x="979" y="1999"/>
                    <a:pt x="1002" y="1984"/>
                  </a:cubicBezTo>
                  <a:cubicBezTo>
                    <a:pt x="1008" y="1976"/>
                    <a:pt x="1013" y="1969"/>
                    <a:pt x="1016" y="1960"/>
                  </a:cubicBezTo>
                  <a:cubicBezTo>
                    <a:pt x="1015" y="1938"/>
                    <a:pt x="1017" y="1912"/>
                    <a:pt x="1004" y="1892"/>
                  </a:cubicBezTo>
                  <a:cubicBezTo>
                    <a:pt x="1009" y="1878"/>
                    <a:pt x="1025" y="1886"/>
                    <a:pt x="1036" y="1890"/>
                  </a:cubicBezTo>
                  <a:cubicBezTo>
                    <a:pt x="1040" y="1896"/>
                    <a:pt x="1040" y="1907"/>
                    <a:pt x="1044" y="1896"/>
                  </a:cubicBezTo>
                  <a:cubicBezTo>
                    <a:pt x="1045" y="1882"/>
                    <a:pt x="1045" y="1868"/>
                    <a:pt x="1046" y="1854"/>
                  </a:cubicBezTo>
                  <a:cubicBezTo>
                    <a:pt x="1047" y="1843"/>
                    <a:pt x="1077" y="1840"/>
                    <a:pt x="1086" y="1834"/>
                  </a:cubicBezTo>
                  <a:cubicBezTo>
                    <a:pt x="1092" y="1825"/>
                    <a:pt x="1105" y="1818"/>
                    <a:pt x="1114" y="1812"/>
                  </a:cubicBezTo>
                  <a:cubicBezTo>
                    <a:pt x="1118" y="1809"/>
                    <a:pt x="1126" y="1804"/>
                    <a:pt x="1126" y="1804"/>
                  </a:cubicBezTo>
                  <a:cubicBezTo>
                    <a:pt x="1137" y="1788"/>
                    <a:pt x="1125" y="1773"/>
                    <a:pt x="1122" y="1756"/>
                  </a:cubicBezTo>
                  <a:cubicBezTo>
                    <a:pt x="1124" y="1742"/>
                    <a:pt x="1126" y="1740"/>
                    <a:pt x="1130" y="1728"/>
                  </a:cubicBezTo>
                  <a:cubicBezTo>
                    <a:pt x="1127" y="1713"/>
                    <a:pt x="1120" y="1712"/>
                    <a:pt x="1110" y="1702"/>
                  </a:cubicBezTo>
                  <a:cubicBezTo>
                    <a:pt x="1108" y="1696"/>
                    <a:pt x="1104" y="1684"/>
                    <a:pt x="1104" y="1684"/>
                  </a:cubicBezTo>
                  <a:cubicBezTo>
                    <a:pt x="1105" y="1664"/>
                    <a:pt x="1105" y="1644"/>
                    <a:pt x="1106" y="1624"/>
                  </a:cubicBezTo>
                  <a:cubicBezTo>
                    <a:pt x="1108" y="1587"/>
                    <a:pt x="1144" y="1574"/>
                    <a:pt x="1166" y="1552"/>
                  </a:cubicBezTo>
                  <a:cubicBezTo>
                    <a:pt x="1169" y="1544"/>
                    <a:pt x="1175" y="1544"/>
                    <a:pt x="1178" y="1536"/>
                  </a:cubicBezTo>
                  <a:cubicBezTo>
                    <a:pt x="1183" y="1524"/>
                    <a:pt x="1181" y="1521"/>
                    <a:pt x="1190" y="1512"/>
                  </a:cubicBezTo>
                  <a:cubicBezTo>
                    <a:pt x="1194" y="1501"/>
                    <a:pt x="1204" y="1484"/>
                    <a:pt x="1216" y="1480"/>
                  </a:cubicBezTo>
                  <a:cubicBezTo>
                    <a:pt x="1222" y="1471"/>
                    <a:pt x="1229" y="1464"/>
                    <a:pt x="1238" y="1458"/>
                  </a:cubicBezTo>
                  <a:cubicBezTo>
                    <a:pt x="1243" y="1451"/>
                    <a:pt x="1247" y="1451"/>
                    <a:pt x="1254" y="1446"/>
                  </a:cubicBezTo>
                  <a:cubicBezTo>
                    <a:pt x="1259" y="1439"/>
                    <a:pt x="1262" y="1437"/>
                    <a:pt x="1270" y="1434"/>
                  </a:cubicBezTo>
                  <a:cubicBezTo>
                    <a:pt x="1279" y="1420"/>
                    <a:pt x="1274" y="1425"/>
                    <a:pt x="1284" y="1418"/>
                  </a:cubicBezTo>
                  <a:cubicBezTo>
                    <a:pt x="1292" y="1406"/>
                    <a:pt x="1300" y="1394"/>
                    <a:pt x="1308" y="1382"/>
                  </a:cubicBezTo>
                  <a:cubicBezTo>
                    <a:pt x="1313" y="1374"/>
                    <a:pt x="1315" y="1359"/>
                    <a:pt x="1318" y="1350"/>
                  </a:cubicBezTo>
                  <a:cubicBezTo>
                    <a:pt x="1322" y="1339"/>
                    <a:pt x="1319" y="1346"/>
                    <a:pt x="1328" y="1332"/>
                  </a:cubicBezTo>
                  <a:cubicBezTo>
                    <a:pt x="1333" y="1324"/>
                    <a:pt x="1333" y="1313"/>
                    <a:pt x="1336" y="1304"/>
                  </a:cubicBezTo>
                  <a:cubicBezTo>
                    <a:pt x="1333" y="1289"/>
                    <a:pt x="1329" y="1295"/>
                    <a:pt x="1316" y="1298"/>
                  </a:cubicBezTo>
                  <a:cubicBezTo>
                    <a:pt x="1290" y="1315"/>
                    <a:pt x="1252" y="1311"/>
                    <a:pt x="1224" y="1312"/>
                  </a:cubicBezTo>
                  <a:cubicBezTo>
                    <a:pt x="1186" y="1309"/>
                    <a:pt x="1190" y="1304"/>
                    <a:pt x="1168" y="1282"/>
                  </a:cubicBezTo>
                  <a:cubicBezTo>
                    <a:pt x="1163" y="1266"/>
                    <a:pt x="1153" y="1259"/>
                    <a:pt x="1140" y="1250"/>
                  </a:cubicBezTo>
                  <a:cubicBezTo>
                    <a:pt x="1135" y="1246"/>
                    <a:pt x="1122" y="1242"/>
                    <a:pt x="1122" y="1242"/>
                  </a:cubicBezTo>
                  <a:cubicBezTo>
                    <a:pt x="1113" y="1215"/>
                    <a:pt x="1102" y="1190"/>
                    <a:pt x="1086" y="1166"/>
                  </a:cubicBezTo>
                  <a:cubicBezTo>
                    <a:pt x="1079" y="1156"/>
                    <a:pt x="1084" y="1161"/>
                    <a:pt x="1070" y="1152"/>
                  </a:cubicBezTo>
                  <a:cubicBezTo>
                    <a:pt x="1066" y="1149"/>
                    <a:pt x="1058" y="1144"/>
                    <a:pt x="1058" y="1144"/>
                  </a:cubicBezTo>
                  <a:cubicBezTo>
                    <a:pt x="1046" y="1126"/>
                    <a:pt x="1056" y="1104"/>
                    <a:pt x="1044" y="1086"/>
                  </a:cubicBezTo>
                  <a:cubicBezTo>
                    <a:pt x="1029" y="1063"/>
                    <a:pt x="1009" y="1033"/>
                    <a:pt x="990" y="1014"/>
                  </a:cubicBezTo>
                  <a:cubicBezTo>
                    <a:pt x="986" y="996"/>
                    <a:pt x="980" y="985"/>
                    <a:pt x="970" y="970"/>
                  </a:cubicBezTo>
                  <a:cubicBezTo>
                    <a:pt x="966" y="965"/>
                    <a:pt x="962" y="952"/>
                    <a:pt x="962" y="952"/>
                  </a:cubicBezTo>
                  <a:cubicBezTo>
                    <a:pt x="985" y="944"/>
                    <a:pt x="1006" y="982"/>
                    <a:pt x="1020" y="996"/>
                  </a:cubicBezTo>
                  <a:cubicBezTo>
                    <a:pt x="1026" y="1015"/>
                    <a:pt x="1026" y="1017"/>
                    <a:pt x="1046" y="1024"/>
                  </a:cubicBezTo>
                  <a:cubicBezTo>
                    <a:pt x="1053" y="1026"/>
                    <a:pt x="1064" y="1036"/>
                    <a:pt x="1064" y="1036"/>
                  </a:cubicBezTo>
                  <a:cubicBezTo>
                    <a:pt x="1069" y="1044"/>
                    <a:pt x="1075" y="1050"/>
                    <a:pt x="1080" y="1058"/>
                  </a:cubicBezTo>
                  <a:cubicBezTo>
                    <a:pt x="1081" y="1075"/>
                    <a:pt x="1082" y="1082"/>
                    <a:pt x="1086" y="1096"/>
                  </a:cubicBezTo>
                  <a:cubicBezTo>
                    <a:pt x="1089" y="1125"/>
                    <a:pt x="1091" y="1124"/>
                    <a:pt x="1116" y="1132"/>
                  </a:cubicBezTo>
                  <a:cubicBezTo>
                    <a:pt x="1122" y="1138"/>
                    <a:pt x="1126" y="1144"/>
                    <a:pt x="1132" y="1150"/>
                  </a:cubicBezTo>
                  <a:cubicBezTo>
                    <a:pt x="1133" y="1152"/>
                    <a:pt x="1134" y="1154"/>
                    <a:pt x="1134" y="1156"/>
                  </a:cubicBezTo>
                  <a:cubicBezTo>
                    <a:pt x="1135" y="1161"/>
                    <a:pt x="1135" y="1167"/>
                    <a:pt x="1136" y="1172"/>
                  </a:cubicBezTo>
                  <a:cubicBezTo>
                    <a:pt x="1139" y="1182"/>
                    <a:pt x="1157" y="1187"/>
                    <a:pt x="1164" y="1194"/>
                  </a:cubicBezTo>
                  <a:cubicBezTo>
                    <a:pt x="1179" y="1238"/>
                    <a:pt x="1157" y="1261"/>
                    <a:pt x="1210" y="1274"/>
                  </a:cubicBezTo>
                  <a:cubicBezTo>
                    <a:pt x="1225" y="1272"/>
                    <a:pt x="1231" y="1274"/>
                    <a:pt x="1242" y="1266"/>
                  </a:cubicBezTo>
                  <a:cubicBezTo>
                    <a:pt x="1248" y="1257"/>
                    <a:pt x="1255" y="1255"/>
                    <a:pt x="1264" y="1250"/>
                  </a:cubicBezTo>
                  <a:cubicBezTo>
                    <a:pt x="1292" y="1234"/>
                    <a:pt x="1301" y="1229"/>
                    <a:pt x="1334" y="1222"/>
                  </a:cubicBezTo>
                  <a:cubicBezTo>
                    <a:pt x="1343" y="1220"/>
                    <a:pt x="1353" y="1217"/>
                    <a:pt x="1362" y="1214"/>
                  </a:cubicBezTo>
                  <a:cubicBezTo>
                    <a:pt x="1371" y="1211"/>
                    <a:pt x="1377" y="1201"/>
                    <a:pt x="1386" y="1198"/>
                  </a:cubicBezTo>
                  <a:cubicBezTo>
                    <a:pt x="1398" y="1194"/>
                    <a:pt x="1410" y="1193"/>
                    <a:pt x="1420" y="1186"/>
                  </a:cubicBezTo>
                  <a:cubicBezTo>
                    <a:pt x="1426" y="1177"/>
                    <a:pt x="1435" y="1171"/>
                    <a:pt x="1440" y="1162"/>
                  </a:cubicBezTo>
                  <a:cubicBezTo>
                    <a:pt x="1446" y="1150"/>
                    <a:pt x="1448" y="1136"/>
                    <a:pt x="1460" y="1128"/>
                  </a:cubicBezTo>
                  <a:cubicBezTo>
                    <a:pt x="1467" y="1117"/>
                    <a:pt x="1470" y="1104"/>
                    <a:pt x="1474" y="1092"/>
                  </a:cubicBezTo>
                  <a:cubicBezTo>
                    <a:pt x="1476" y="1085"/>
                    <a:pt x="1482" y="1081"/>
                    <a:pt x="1484" y="1074"/>
                  </a:cubicBezTo>
                  <a:cubicBezTo>
                    <a:pt x="1475" y="1071"/>
                    <a:pt x="1475" y="1077"/>
                    <a:pt x="1466" y="1080"/>
                  </a:cubicBezTo>
                  <a:cubicBezTo>
                    <a:pt x="1461" y="1073"/>
                    <a:pt x="1467" y="1065"/>
                    <a:pt x="1460" y="1060"/>
                  </a:cubicBezTo>
                  <a:cubicBezTo>
                    <a:pt x="1455" y="1057"/>
                    <a:pt x="1442" y="1054"/>
                    <a:pt x="1442" y="1054"/>
                  </a:cubicBezTo>
                  <a:cubicBezTo>
                    <a:pt x="1432" y="1044"/>
                    <a:pt x="1430" y="1047"/>
                    <a:pt x="1418" y="1052"/>
                  </a:cubicBezTo>
                  <a:cubicBezTo>
                    <a:pt x="1414" y="1054"/>
                    <a:pt x="1406" y="1056"/>
                    <a:pt x="1406" y="1056"/>
                  </a:cubicBezTo>
                  <a:cubicBezTo>
                    <a:pt x="1402" y="1055"/>
                    <a:pt x="1397" y="1057"/>
                    <a:pt x="1394" y="1054"/>
                  </a:cubicBezTo>
                  <a:cubicBezTo>
                    <a:pt x="1391" y="1051"/>
                    <a:pt x="1390" y="1042"/>
                    <a:pt x="1390" y="1042"/>
                  </a:cubicBezTo>
                  <a:cubicBezTo>
                    <a:pt x="1392" y="1041"/>
                    <a:pt x="1394" y="1039"/>
                    <a:pt x="1396" y="1038"/>
                  </a:cubicBezTo>
                  <a:cubicBezTo>
                    <a:pt x="1410" y="1034"/>
                    <a:pt x="1419" y="1042"/>
                    <a:pt x="1410" y="1022"/>
                  </a:cubicBezTo>
                  <a:cubicBezTo>
                    <a:pt x="1409" y="1020"/>
                    <a:pt x="1406" y="1019"/>
                    <a:pt x="1404" y="1018"/>
                  </a:cubicBezTo>
                  <a:cubicBezTo>
                    <a:pt x="1400" y="1019"/>
                    <a:pt x="1394" y="1018"/>
                    <a:pt x="1392" y="1022"/>
                  </a:cubicBezTo>
                  <a:cubicBezTo>
                    <a:pt x="1391" y="1024"/>
                    <a:pt x="1390" y="1026"/>
                    <a:pt x="1388" y="1028"/>
                  </a:cubicBezTo>
                  <a:cubicBezTo>
                    <a:pt x="1377" y="1037"/>
                    <a:pt x="1363" y="1040"/>
                    <a:pt x="1350" y="1044"/>
                  </a:cubicBezTo>
                  <a:cubicBezTo>
                    <a:pt x="1345" y="1043"/>
                    <a:pt x="1339" y="1041"/>
                    <a:pt x="1334" y="1040"/>
                  </a:cubicBezTo>
                  <a:cubicBezTo>
                    <a:pt x="1331" y="1039"/>
                    <a:pt x="1326" y="1038"/>
                    <a:pt x="1326" y="1038"/>
                  </a:cubicBezTo>
                  <a:cubicBezTo>
                    <a:pt x="1314" y="1020"/>
                    <a:pt x="1311" y="1018"/>
                    <a:pt x="1290" y="1014"/>
                  </a:cubicBezTo>
                  <a:cubicBezTo>
                    <a:pt x="1291" y="1008"/>
                    <a:pt x="1294" y="1000"/>
                    <a:pt x="1290" y="994"/>
                  </a:cubicBezTo>
                  <a:cubicBezTo>
                    <a:pt x="1288" y="991"/>
                    <a:pt x="1276" y="986"/>
                    <a:pt x="1272" y="984"/>
                  </a:cubicBezTo>
                  <a:cubicBezTo>
                    <a:pt x="1268" y="982"/>
                    <a:pt x="1260" y="980"/>
                    <a:pt x="1260" y="980"/>
                  </a:cubicBezTo>
                  <a:cubicBezTo>
                    <a:pt x="1252" y="972"/>
                    <a:pt x="1244" y="968"/>
                    <a:pt x="1236" y="960"/>
                  </a:cubicBezTo>
                  <a:cubicBezTo>
                    <a:pt x="1238" y="947"/>
                    <a:pt x="1239" y="938"/>
                    <a:pt x="1252" y="934"/>
                  </a:cubicBezTo>
                  <a:cubicBezTo>
                    <a:pt x="1270" y="936"/>
                    <a:pt x="1286" y="940"/>
                    <a:pt x="1304" y="944"/>
                  </a:cubicBezTo>
                  <a:cubicBezTo>
                    <a:pt x="1311" y="954"/>
                    <a:pt x="1314" y="959"/>
                    <a:pt x="1324" y="966"/>
                  </a:cubicBezTo>
                  <a:cubicBezTo>
                    <a:pt x="1335" y="983"/>
                    <a:pt x="1346" y="985"/>
                    <a:pt x="1362" y="996"/>
                  </a:cubicBezTo>
                  <a:cubicBezTo>
                    <a:pt x="1374" y="995"/>
                    <a:pt x="1389" y="1000"/>
                    <a:pt x="1398" y="992"/>
                  </a:cubicBezTo>
                  <a:cubicBezTo>
                    <a:pt x="1411" y="982"/>
                    <a:pt x="1393" y="989"/>
                    <a:pt x="1408" y="984"/>
                  </a:cubicBezTo>
                  <a:cubicBezTo>
                    <a:pt x="1414" y="988"/>
                    <a:pt x="1420" y="990"/>
                    <a:pt x="1426" y="994"/>
                  </a:cubicBezTo>
                  <a:cubicBezTo>
                    <a:pt x="1435" y="1007"/>
                    <a:pt x="1454" y="1005"/>
                    <a:pt x="1468" y="1008"/>
                  </a:cubicBezTo>
                  <a:cubicBezTo>
                    <a:pt x="1491" y="1023"/>
                    <a:pt x="1475" y="1016"/>
                    <a:pt x="1518" y="1018"/>
                  </a:cubicBezTo>
                  <a:cubicBezTo>
                    <a:pt x="1531" y="1022"/>
                    <a:pt x="1538" y="1026"/>
                    <a:pt x="1546" y="1038"/>
                  </a:cubicBezTo>
                  <a:cubicBezTo>
                    <a:pt x="1542" y="1053"/>
                    <a:pt x="1552" y="1045"/>
                    <a:pt x="1560" y="1040"/>
                  </a:cubicBezTo>
                  <a:cubicBezTo>
                    <a:pt x="1563" y="1032"/>
                    <a:pt x="1567" y="1032"/>
                    <a:pt x="1570" y="1024"/>
                  </a:cubicBezTo>
                  <a:cubicBezTo>
                    <a:pt x="1583" y="1028"/>
                    <a:pt x="1580" y="1034"/>
                    <a:pt x="1578" y="1048"/>
                  </a:cubicBezTo>
                  <a:cubicBezTo>
                    <a:pt x="1590" y="1056"/>
                    <a:pt x="1603" y="1052"/>
                    <a:pt x="1616" y="1056"/>
                  </a:cubicBezTo>
                  <a:cubicBezTo>
                    <a:pt x="1625" y="1059"/>
                    <a:pt x="1631" y="1067"/>
                    <a:pt x="1640" y="1070"/>
                  </a:cubicBezTo>
                  <a:cubicBezTo>
                    <a:pt x="1655" y="1075"/>
                    <a:pt x="1670" y="1080"/>
                    <a:pt x="1682" y="1092"/>
                  </a:cubicBezTo>
                  <a:cubicBezTo>
                    <a:pt x="1686" y="1105"/>
                    <a:pt x="1692" y="1112"/>
                    <a:pt x="1704" y="1116"/>
                  </a:cubicBezTo>
                  <a:cubicBezTo>
                    <a:pt x="1710" y="1125"/>
                    <a:pt x="1713" y="1132"/>
                    <a:pt x="1722" y="1138"/>
                  </a:cubicBezTo>
                  <a:cubicBezTo>
                    <a:pt x="1740" y="1135"/>
                    <a:pt x="1732" y="1137"/>
                    <a:pt x="1748" y="1132"/>
                  </a:cubicBezTo>
                  <a:cubicBezTo>
                    <a:pt x="1750" y="1131"/>
                    <a:pt x="1754" y="1130"/>
                    <a:pt x="1754" y="1130"/>
                  </a:cubicBezTo>
                  <a:cubicBezTo>
                    <a:pt x="1767" y="1139"/>
                    <a:pt x="1757" y="1126"/>
                    <a:pt x="1754" y="1122"/>
                  </a:cubicBezTo>
                  <a:cubicBezTo>
                    <a:pt x="1750" y="1128"/>
                    <a:pt x="1744" y="1133"/>
                    <a:pt x="1742" y="1140"/>
                  </a:cubicBezTo>
                  <a:cubicBezTo>
                    <a:pt x="1741" y="1144"/>
                    <a:pt x="1738" y="1152"/>
                    <a:pt x="1738" y="1152"/>
                  </a:cubicBezTo>
                  <a:cubicBezTo>
                    <a:pt x="1739" y="1161"/>
                    <a:pt x="1741" y="1176"/>
                    <a:pt x="1754" y="1176"/>
                  </a:cubicBezTo>
                  <a:lnTo>
                    <a:pt x="1756" y="1222"/>
                  </a:lnTo>
                  <a:lnTo>
                    <a:pt x="1794" y="1340"/>
                  </a:lnTo>
                  <a:lnTo>
                    <a:pt x="1826" y="1378"/>
                  </a:lnTo>
                  <a:lnTo>
                    <a:pt x="1884" y="1326"/>
                  </a:lnTo>
                  <a:lnTo>
                    <a:pt x="1880" y="1290"/>
                  </a:lnTo>
                  <a:lnTo>
                    <a:pt x="1894" y="1280"/>
                  </a:lnTo>
                  <a:lnTo>
                    <a:pt x="1892" y="1236"/>
                  </a:lnTo>
                  <a:lnTo>
                    <a:pt x="1930" y="1222"/>
                  </a:lnTo>
                  <a:lnTo>
                    <a:pt x="2022" y="1142"/>
                  </a:lnTo>
                  <a:lnTo>
                    <a:pt x="2038" y="1122"/>
                  </a:lnTo>
                  <a:lnTo>
                    <a:pt x="2112" y="1102"/>
                  </a:lnTo>
                  <a:lnTo>
                    <a:pt x="2138" y="1132"/>
                  </a:lnTo>
                  <a:lnTo>
                    <a:pt x="2130" y="1146"/>
                  </a:lnTo>
                  <a:lnTo>
                    <a:pt x="2154" y="1170"/>
                  </a:lnTo>
                  <a:lnTo>
                    <a:pt x="2160" y="1200"/>
                  </a:lnTo>
                  <a:lnTo>
                    <a:pt x="2182" y="1210"/>
                  </a:lnTo>
                  <a:lnTo>
                    <a:pt x="2230" y="1192"/>
                  </a:lnTo>
                  <a:lnTo>
                    <a:pt x="2228" y="1300"/>
                  </a:lnTo>
                  <a:lnTo>
                    <a:pt x="2240" y="1276"/>
                  </a:lnTo>
                  <a:lnTo>
                    <a:pt x="2270" y="1334"/>
                  </a:lnTo>
                  <a:lnTo>
                    <a:pt x="2266" y="1374"/>
                  </a:lnTo>
                  <a:lnTo>
                    <a:pt x="2286" y="1350"/>
                  </a:lnTo>
                  <a:lnTo>
                    <a:pt x="2290" y="1330"/>
                  </a:lnTo>
                  <a:lnTo>
                    <a:pt x="2312" y="1296"/>
                  </a:lnTo>
                  <a:lnTo>
                    <a:pt x="2298" y="1278"/>
                  </a:lnTo>
                  <a:lnTo>
                    <a:pt x="2310" y="1258"/>
                  </a:lnTo>
                  <a:lnTo>
                    <a:pt x="2294" y="1218"/>
                  </a:lnTo>
                  <a:lnTo>
                    <a:pt x="2304" y="1188"/>
                  </a:lnTo>
                  <a:lnTo>
                    <a:pt x="2280" y="1196"/>
                  </a:lnTo>
                  <a:lnTo>
                    <a:pt x="2270" y="1168"/>
                  </a:lnTo>
                  <a:lnTo>
                    <a:pt x="2262" y="1128"/>
                  </a:lnTo>
                  <a:lnTo>
                    <a:pt x="2278" y="1090"/>
                  </a:lnTo>
                  <a:lnTo>
                    <a:pt x="2298" y="1116"/>
                  </a:lnTo>
                  <a:lnTo>
                    <a:pt x="2290" y="1176"/>
                  </a:lnTo>
                  <a:lnTo>
                    <a:pt x="2312" y="1134"/>
                  </a:lnTo>
                  <a:lnTo>
                    <a:pt x="2304" y="1102"/>
                  </a:lnTo>
                  <a:lnTo>
                    <a:pt x="2330" y="1080"/>
                  </a:lnTo>
                  <a:lnTo>
                    <a:pt x="2330" y="1066"/>
                  </a:lnTo>
                  <a:lnTo>
                    <a:pt x="2338" y="1070"/>
                  </a:lnTo>
                  <a:lnTo>
                    <a:pt x="2388" y="1012"/>
                  </a:lnTo>
                  <a:lnTo>
                    <a:pt x="2400" y="918"/>
                  </a:lnTo>
                  <a:lnTo>
                    <a:pt x="2406" y="880"/>
                  </a:lnTo>
                  <a:lnTo>
                    <a:pt x="2386" y="892"/>
                  </a:lnTo>
                  <a:lnTo>
                    <a:pt x="2378" y="878"/>
                  </a:lnTo>
                  <a:lnTo>
                    <a:pt x="2394" y="856"/>
                  </a:lnTo>
                  <a:lnTo>
                    <a:pt x="2362" y="796"/>
                  </a:lnTo>
                  <a:lnTo>
                    <a:pt x="2344" y="780"/>
                  </a:lnTo>
                  <a:lnTo>
                    <a:pt x="2372" y="732"/>
                  </a:lnTo>
                  <a:lnTo>
                    <a:pt x="2342" y="726"/>
                  </a:lnTo>
                  <a:lnTo>
                    <a:pt x="2318" y="716"/>
                  </a:lnTo>
                  <a:lnTo>
                    <a:pt x="2328" y="680"/>
                  </a:lnTo>
                  <a:lnTo>
                    <a:pt x="2344" y="658"/>
                  </a:lnTo>
                  <a:lnTo>
                    <a:pt x="2348" y="700"/>
                  </a:lnTo>
                  <a:lnTo>
                    <a:pt x="2378" y="674"/>
                  </a:lnTo>
                  <a:lnTo>
                    <a:pt x="2400" y="672"/>
                  </a:lnTo>
                  <a:lnTo>
                    <a:pt x="2390" y="700"/>
                  </a:lnTo>
                  <a:lnTo>
                    <a:pt x="2424" y="712"/>
                  </a:lnTo>
                  <a:lnTo>
                    <a:pt x="2414" y="734"/>
                  </a:lnTo>
                  <a:lnTo>
                    <a:pt x="2434" y="754"/>
                  </a:lnTo>
                  <a:lnTo>
                    <a:pt x="2434" y="790"/>
                  </a:lnTo>
                  <a:lnTo>
                    <a:pt x="2474" y="754"/>
                  </a:lnTo>
                  <a:lnTo>
                    <a:pt x="2460" y="716"/>
                  </a:lnTo>
                  <a:lnTo>
                    <a:pt x="2420" y="660"/>
                  </a:lnTo>
                  <a:lnTo>
                    <a:pt x="2434" y="640"/>
                  </a:lnTo>
                  <a:lnTo>
                    <a:pt x="2426" y="608"/>
                  </a:lnTo>
                  <a:lnTo>
                    <a:pt x="2452" y="578"/>
                  </a:lnTo>
                  <a:lnTo>
                    <a:pt x="2484" y="564"/>
                  </a:lnTo>
                  <a:lnTo>
                    <a:pt x="2482" y="500"/>
                  </a:lnTo>
                  <a:lnTo>
                    <a:pt x="2480" y="454"/>
                  </a:lnTo>
                  <a:lnTo>
                    <a:pt x="2470" y="414"/>
                  </a:lnTo>
                  <a:lnTo>
                    <a:pt x="2434" y="344"/>
                  </a:lnTo>
                  <a:lnTo>
                    <a:pt x="2428" y="378"/>
                  </a:lnTo>
                  <a:lnTo>
                    <a:pt x="2402" y="356"/>
                  </a:lnTo>
                  <a:lnTo>
                    <a:pt x="2380" y="366"/>
                  </a:lnTo>
                  <a:lnTo>
                    <a:pt x="2400" y="314"/>
                  </a:lnTo>
                  <a:lnTo>
                    <a:pt x="2420" y="270"/>
                  </a:lnTo>
                  <a:lnTo>
                    <a:pt x="2460" y="250"/>
                  </a:lnTo>
                  <a:lnTo>
                    <a:pt x="2464" y="228"/>
                  </a:lnTo>
                  <a:lnTo>
                    <a:pt x="2490" y="220"/>
                  </a:lnTo>
                  <a:lnTo>
                    <a:pt x="2490" y="240"/>
                  </a:lnTo>
                  <a:lnTo>
                    <a:pt x="2522" y="208"/>
                  </a:lnTo>
                  <a:lnTo>
                    <a:pt x="2504" y="200"/>
                  </a:lnTo>
                  <a:lnTo>
                    <a:pt x="2504" y="174"/>
                  </a:lnTo>
                  <a:lnTo>
                    <a:pt x="2526" y="158"/>
                  </a:lnTo>
                  <a:lnTo>
                    <a:pt x="2534" y="178"/>
                  </a:lnTo>
                  <a:lnTo>
                    <a:pt x="2564" y="148"/>
                  </a:lnTo>
                  <a:lnTo>
                    <a:pt x="2560" y="174"/>
                  </a:lnTo>
                  <a:lnTo>
                    <a:pt x="2562" y="196"/>
                  </a:lnTo>
                  <a:lnTo>
                    <a:pt x="2560" y="224"/>
                  </a:lnTo>
                  <a:lnTo>
                    <a:pt x="2550" y="248"/>
                  </a:lnTo>
                  <a:lnTo>
                    <a:pt x="2570" y="276"/>
                  </a:lnTo>
                  <a:lnTo>
                    <a:pt x="2578" y="296"/>
                  </a:lnTo>
                  <a:lnTo>
                    <a:pt x="2590" y="292"/>
                  </a:lnTo>
                  <a:lnTo>
                    <a:pt x="2650" y="354"/>
                  </a:lnTo>
                  <a:lnTo>
                    <a:pt x="2662" y="324"/>
                  </a:lnTo>
                  <a:lnTo>
                    <a:pt x="2678" y="300"/>
                  </a:lnTo>
                  <a:lnTo>
                    <a:pt x="2652" y="286"/>
                  </a:lnTo>
                  <a:lnTo>
                    <a:pt x="2658" y="260"/>
                  </a:lnTo>
                  <a:lnTo>
                    <a:pt x="2658" y="242"/>
                  </a:lnTo>
                  <a:lnTo>
                    <a:pt x="2630" y="214"/>
                  </a:lnTo>
                  <a:lnTo>
                    <a:pt x="2606" y="210"/>
                  </a:lnTo>
                  <a:lnTo>
                    <a:pt x="2584" y="180"/>
                  </a:lnTo>
                  <a:lnTo>
                    <a:pt x="2614" y="172"/>
                  </a:lnTo>
                  <a:lnTo>
                    <a:pt x="2628" y="148"/>
                  </a:lnTo>
                  <a:lnTo>
                    <a:pt x="2648" y="156"/>
                  </a:lnTo>
                  <a:lnTo>
                    <a:pt x="2666" y="146"/>
                  </a:lnTo>
                  <a:lnTo>
                    <a:pt x="2654" y="118"/>
                  </a:lnTo>
                  <a:lnTo>
                    <a:pt x="2666" y="92"/>
                  </a:lnTo>
                  <a:lnTo>
                    <a:pt x="2694" y="84"/>
                  </a:lnTo>
                  <a:lnTo>
                    <a:pt x="2668" y="74"/>
                  </a:lnTo>
                  <a:lnTo>
                    <a:pt x="2630" y="66"/>
                  </a:lnTo>
                  <a:lnTo>
                    <a:pt x="2650" y="46"/>
                  </a:lnTo>
                  <a:lnTo>
                    <a:pt x="2646" y="30"/>
                  </a:lnTo>
                  <a:lnTo>
                    <a:pt x="2666" y="42"/>
                  </a:lnTo>
                  <a:lnTo>
                    <a:pt x="2674" y="30"/>
                  </a:lnTo>
                  <a:lnTo>
                    <a:pt x="2696" y="30"/>
                  </a:lnTo>
                  <a:lnTo>
                    <a:pt x="2714" y="50"/>
                  </a:lnTo>
                  <a:lnTo>
                    <a:pt x="2742" y="34"/>
                  </a:lnTo>
                  <a:lnTo>
                    <a:pt x="2720" y="18"/>
                  </a:lnTo>
                  <a:lnTo>
                    <a:pt x="2716" y="0"/>
                  </a:lnTo>
                  <a:lnTo>
                    <a:pt x="2692" y="2"/>
                  </a:lnTo>
                  <a:lnTo>
                    <a:pt x="2668" y="10"/>
                  </a:lnTo>
                  <a:lnTo>
                    <a:pt x="926" y="908"/>
                  </a:lnTo>
                  <a:close/>
                </a:path>
              </a:pathLst>
            </a:custGeom>
            <a:solidFill>
              <a:schemeClr val="bg2"/>
            </a:solidFill>
            <a:ln w="9525">
              <a:noFill/>
              <a:round/>
            </a:ln>
          </p:spPr>
          <p:txBody>
            <a:bodyPr/>
            <a:lstStyle/>
            <a:p>
              <a:endParaRPr lang="zh-CN" altLang="en-US"/>
            </a:p>
          </p:txBody>
        </p:sp>
      </p:grpSp>
      <p:sp>
        <p:nvSpPr>
          <p:cNvPr id="35954" name="直线 113"/>
          <p:cNvSpPr>
            <a:spLocks noChangeShapeType="1"/>
          </p:cNvSpPr>
          <p:nvPr/>
        </p:nvSpPr>
        <p:spPr bwMode="auto">
          <a:xfrm flipH="1" flipV="1">
            <a:off x="3170555" y="4479290"/>
            <a:ext cx="2891790" cy="1931035"/>
          </a:xfrm>
          <a:prstGeom prst="line">
            <a:avLst/>
          </a:prstGeom>
          <a:noFill/>
          <a:ln w="57150">
            <a:solidFill>
              <a:schemeClr val="folHlink"/>
            </a:solidFill>
            <a:round/>
            <a:tailEnd type="triangle" w="med" len="med"/>
          </a:ln>
        </p:spPr>
        <p:txBody>
          <a:bodyPr/>
          <a:lstStyle/>
          <a:p>
            <a:endParaRPr lang="zh-CN" altLang="en-US"/>
          </a:p>
        </p:txBody>
      </p:sp>
      <p:sp>
        <p:nvSpPr>
          <p:cNvPr id="35955" name="直线 114"/>
          <p:cNvSpPr>
            <a:spLocks noChangeShapeType="1"/>
          </p:cNvSpPr>
          <p:nvPr/>
        </p:nvSpPr>
        <p:spPr bwMode="auto">
          <a:xfrm flipH="1" flipV="1">
            <a:off x="6099810" y="4378325"/>
            <a:ext cx="26035" cy="1898650"/>
          </a:xfrm>
          <a:prstGeom prst="line">
            <a:avLst/>
          </a:prstGeom>
          <a:noFill/>
          <a:ln w="57150">
            <a:solidFill>
              <a:schemeClr val="folHlink"/>
            </a:solidFill>
            <a:round/>
            <a:tailEnd type="triangle" w="med" len="med"/>
          </a:ln>
        </p:spPr>
        <p:txBody>
          <a:bodyPr/>
          <a:lstStyle/>
          <a:p>
            <a:endParaRPr lang="zh-CN" altLang="en-US"/>
          </a:p>
        </p:txBody>
      </p:sp>
      <p:sp>
        <p:nvSpPr>
          <p:cNvPr id="35956" name="直线 115"/>
          <p:cNvSpPr>
            <a:spLocks noChangeShapeType="1"/>
          </p:cNvSpPr>
          <p:nvPr/>
        </p:nvSpPr>
        <p:spPr bwMode="auto">
          <a:xfrm flipV="1">
            <a:off x="6125845" y="4467225"/>
            <a:ext cx="2840355" cy="1945005"/>
          </a:xfrm>
          <a:prstGeom prst="line">
            <a:avLst/>
          </a:prstGeom>
          <a:noFill/>
          <a:ln w="57150">
            <a:solidFill>
              <a:schemeClr val="folHlink"/>
            </a:solidFill>
            <a:round/>
            <a:tailEnd type="triangle" w="med" len="med"/>
          </a:ln>
        </p:spPr>
        <p:txBody>
          <a:bodyPr/>
          <a:lstStyle/>
          <a:p>
            <a:endParaRPr lang="zh-CN" altLang="en-US"/>
          </a:p>
        </p:txBody>
      </p:sp>
      <p:pic>
        <p:nvPicPr>
          <p:cNvPr id="35957" name="图片 116" descr="shadow_1"/>
          <p:cNvPicPr>
            <a:picLocks noChangeAspect="1" noChangeArrowheads="1"/>
          </p:cNvPicPr>
          <p:nvPr/>
        </p:nvPicPr>
        <p:blipFill>
          <a:blip r:embed="rId1" cstate="print"/>
          <a:srcRect/>
          <a:stretch>
            <a:fillRect/>
          </a:stretch>
        </p:blipFill>
        <p:spPr bwMode="auto">
          <a:xfrm>
            <a:off x="4027170" y="5453063"/>
            <a:ext cx="4186238" cy="960437"/>
          </a:xfrm>
          <a:prstGeom prst="rect">
            <a:avLst/>
          </a:prstGeom>
          <a:noFill/>
          <a:ln w="9525">
            <a:noFill/>
            <a:miter lim="800000"/>
            <a:headEnd/>
            <a:tailEnd/>
          </a:ln>
        </p:spPr>
      </p:pic>
      <p:sp>
        <p:nvSpPr>
          <p:cNvPr id="35958" name="任意多边形 117"/>
          <p:cNvSpPr>
            <a:spLocks noChangeArrowheads="1"/>
          </p:cNvSpPr>
          <p:nvPr/>
        </p:nvSpPr>
        <p:spPr bwMode="auto">
          <a:xfrm>
            <a:off x="1021715" y="1297305"/>
            <a:ext cx="3140075" cy="2955290"/>
          </a:xfrm>
          <a:custGeom>
            <a:avLst/>
            <a:gdLst/>
            <a:ahLst/>
            <a:cxnLst>
              <a:cxn ang="0">
                <a:pos x="0" y="0"/>
              </a:cxn>
              <a:cxn ang="0">
                <a:pos x="4" y="1744"/>
              </a:cxn>
              <a:cxn ang="0">
                <a:pos x="1622" y="1705"/>
              </a:cxn>
              <a:cxn ang="0">
                <a:pos x="1622" y="130"/>
              </a:cxn>
              <a:cxn ang="0">
                <a:pos x="0" y="0"/>
              </a:cxn>
            </a:cxnLst>
            <a:rect l="0" t="0" r="r" b="b"/>
            <a:pathLst>
              <a:path w="1622" h="1744">
                <a:moveTo>
                  <a:pt x="0" y="0"/>
                </a:moveTo>
                <a:lnTo>
                  <a:pt x="4" y="1744"/>
                </a:lnTo>
                <a:lnTo>
                  <a:pt x="1622" y="1705"/>
                </a:lnTo>
                <a:lnTo>
                  <a:pt x="1622" y="130"/>
                </a:lnTo>
                <a:lnTo>
                  <a:pt x="0" y="0"/>
                </a:lnTo>
                <a:close/>
              </a:path>
            </a:pathLst>
          </a:custGeom>
          <a:solidFill>
            <a:schemeClr val="accent2">
              <a:alpha val="96861"/>
            </a:schemeClr>
          </a:solidFill>
          <a:ln w="9525">
            <a:noFill/>
            <a:round/>
          </a:ln>
          <a:scene3d>
            <a:camera prst="legacyPerspectiveTopLeft">
              <a:rot lat="21299999" lon="0" rev="0"/>
            </a:camera>
            <a:lightRig rig="legacyFlat3" dir="r"/>
          </a:scene3d>
          <a:sp3d extrusionH="430200" prstMaterial="legacyMatte">
            <a:bevelT w="13500" h="13500" prst="angle"/>
            <a:bevelB w="13500" h="13500" prst="angle"/>
            <a:extrusionClr>
              <a:schemeClr val="accent2"/>
            </a:extrusionClr>
          </a:sp3d>
        </p:spPr>
        <p:txBody>
          <a:bodyPr>
            <a:flatTx/>
          </a:bodyPr>
          <a:lstStyle/>
          <a:p>
            <a:endParaRPr lang="zh-CN" altLang="en-US" sz="2000"/>
          </a:p>
        </p:txBody>
      </p:sp>
      <p:sp>
        <p:nvSpPr>
          <p:cNvPr id="35959" name="矩形 118"/>
          <p:cNvSpPr>
            <a:spLocks noChangeArrowheads="1"/>
          </p:cNvSpPr>
          <p:nvPr/>
        </p:nvSpPr>
        <p:spPr bwMode="auto">
          <a:xfrm>
            <a:off x="4597400" y="1546860"/>
            <a:ext cx="2934970" cy="2647950"/>
          </a:xfrm>
          <a:prstGeom prst="rect">
            <a:avLst/>
          </a:prstGeom>
          <a:solidFill>
            <a:schemeClr val="accent2"/>
          </a:solidFill>
          <a:ln w="9525">
            <a:noFill/>
            <a:miter lim="800000"/>
          </a:ln>
          <a:scene3d>
            <a:camera prst="legacyPerspectiveTop">
              <a:rot lat="21299999" lon="0" rev="0"/>
            </a:camera>
            <a:lightRig rig="legacyFlat3" dir="r"/>
          </a:scene3d>
          <a:sp3d extrusionH="430200" prstMaterial="legacyMatte">
            <a:bevelT w="13500" h="13500" prst="angle"/>
            <a:bevelB w="13500" h="13500" prst="angle"/>
            <a:extrusionClr>
              <a:schemeClr val="accent2"/>
            </a:extrusionClr>
          </a:sp3d>
        </p:spPr>
        <p:txBody>
          <a:bodyPr wrap="none" anchor="ctr">
            <a:flatTx/>
          </a:bodyPr>
          <a:lstStyle/>
          <a:p>
            <a:endParaRPr lang="zh-CN" altLang="en-US" sz="2000"/>
          </a:p>
        </p:txBody>
      </p:sp>
      <p:sp>
        <p:nvSpPr>
          <p:cNvPr id="35960" name="任意多边形 119"/>
          <p:cNvSpPr>
            <a:spLocks noChangeArrowheads="1"/>
          </p:cNvSpPr>
          <p:nvPr/>
        </p:nvSpPr>
        <p:spPr bwMode="auto">
          <a:xfrm>
            <a:off x="8074660" y="1423035"/>
            <a:ext cx="2948940" cy="2828925"/>
          </a:xfrm>
          <a:custGeom>
            <a:avLst/>
            <a:gdLst/>
            <a:ahLst/>
            <a:cxnLst>
              <a:cxn ang="0">
                <a:pos x="1616" y="0"/>
              </a:cxn>
              <a:cxn ang="0">
                <a:pos x="1618" y="1732"/>
              </a:cxn>
              <a:cxn ang="0">
                <a:pos x="0" y="1693"/>
              </a:cxn>
              <a:cxn ang="0">
                <a:pos x="0" y="118"/>
              </a:cxn>
              <a:cxn ang="0">
                <a:pos x="1616" y="0"/>
              </a:cxn>
            </a:cxnLst>
            <a:rect l="0" t="0" r="r" b="b"/>
            <a:pathLst>
              <a:path w="1618" h="1732">
                <a:moveTo>
                  <a:pt x="1616" y="0"/>
                </a:moveTo>
                <a:lnTo>
                  <a:pt x="1618" y="1732"/>
                </a:lnTo>
                <a:lnTo>
                  <a:pt x="0" y="1693"/>
                </a:lnTo>
                <a:lnTo>
                  <a:pt x="0" y="118"/>
                </a:lnTo>
                <a:lnTo>
                  <a:pt x="1616" y="0"/>
                </a:lnTo>
                <a:close/>
              </a:path>
            </a:pathLst>
          </a:custGeom>
          <a:solidFill>
            <a:schemeClr val="accent2"/>
          </a:solidFill>
          <a:ln w="9525">
            <a:noFill/>
            <a:round/>
          </a:ln>
          <a:scene3d>
            <a:camera prst="legacyPerspectiveTopRight">
              <a:rot lat="21299999" lon="0" rev="0"/>
            </a:camera>
            <a:lightRig rig="legacyFlat3" dir="r"/>
          </a:scene3d>
          <a:sp3d extrusionH="430200" prstMaterial="legacyMatte">
            <a:bevelT w="13500" h="13500" prst="angle"/>
            <a:bevelB w="13500" h="13500" prst="angle"/>
            <a:extrusionClr>
              <a:schemeClr val="accent2"/>
            </a:extrusionClr>
          </a:sp3d>
        </p:spPr>
        <p:txBody>
          <a:bodyPr>
            <a:flatTx/>
          </a:bodyPr>
          <a:lstStyle/>
          <a:p>
            <a:endParaRPr lang="zh-CN" altLang="en-US" sz="2000"/>
          </a:p>
        </p:txBody>
      </p:sp>
      <p:sp>
        <p:nvSpPr>
          <p:cNvPr id="121976" name="任意多边形 120"/>
          <p:cNvSpPr/>
          <p:nvPr/>
        </p:nvSpPr>
        <p:spPr bwMode="ltGray">
          <a:xfrm>
            <a:off x="1056640" y="1327150"/>
            <a:ext cx="3067050" cy="2907665"/>
          </a:xfrm>
          <a:custGeom>
            <a:avLst/>
            <a:gdLst>
              <a:gd name="T0" fmla="*/ 0 w 1584"/>
              <a:gd name="T1" fmla="*/ 0 h 1716"/>
              <a:gd name="T2" fmla="*/ 30 w 1584"/>
              <a:gd name="T3" fmla="*/ 1716 h 1716"/>
              <a:gd name="T4" fmla="*/ 1584 w 1584"/>
              <a:gd name="T5" fmla="*/ 1686 h 1716"/>
              <a:gd name="T6" fmla="*/ 1524 w 1584"/>
              <a:gd name="T7" fmla="*/ 120 h 1716"/>
              <a:gd name="T8" fmla="*/ 0 w 1584"/>
              <a:gd name="T9" fmla="*/ 0 h 1716"/>
            </a:gdLst>
            <a:ahLst/>
            <a:cxnLst>
              <a:cxn ang="0">
                <a:pos x="T0" y="T1"/>
              </a:cxn>
              <a:cxn ang="0">
                <a:pos x="T2" y="T3"/>
              </a:cxn>
              <a:cxn ang="0">
                <a:pos x="T4" y="T5"/>
              </a:cxn>
              <a:cxn ang="0">
                <a:pos x="T6" y="T7"/>
              </a:cxn>
              <a:cxn ang="0">
                <a:pos x="T8" y="T9"/>
              </a:cxn>
            </a:cxnLst>
            <a:rect l="0" t="0" r="r" b="b"/>
            <a:pathLst>
              <a:path w="1584" h="1716">
                <a:moveTo>
                  <a:pt x="0" y="0"/>
                </a:moveTo>
                <a:lnTo>
                  <a:pt x="30" y="1716"/>
                </a:lnTo>
                <a:lnTo>
                  <a:pt x="1584" y="1686"/>
                </a:lnTo>
                <a:lnTo>
                  <a:pt x="1524" y="120"/>
                </a:lnTo>
                <a:lnTo>
                  <a:pt x="0" y="0"/>
                </a:lnTo>
                <a:close/>
              </a:path>
            </a:pathLst>
          </a:custGeom>
          <a:gradFill rotWithShape="1">
            <a:gsLst>
              <a:gs pos="0">
                <a:schemeClr val="bg2">
                  <a:gamma/>
                  <a:shade val="76471"/>
                  <a:invGamma/>
                </a:schemeClr>
              </a:gs>
              <a:gs pos="50000">
                <a:schemeClr val="bg2"/>
              </a:gs>
              <a:gs pos="100000">
                <a:schemeClr val="bg2">
                  <a:gamma/>
                  <a:shade val="76471"/>
                  <a:invGamma/>
                </a:schemeClr>
              </a:gs>
            </a:gsLst>
            <a:lin ang="2700000" scaled="1"/>
          </a:gradFill>
          <a:ln>
            <a:noFill/>
          </a:ln>
          <a:effectLst/>
        </p:spPr>
        <p:txBody>
          <a:bodyPr wrap="none" anchor="ctr"/>
          <a:lstStyle/>
          <a:p>
            <a:pPr>
              <a:buFontTx/>
              <a:buNone/>
              <a:defRPr/>
            </a:pPr>
            <a:endParaRPr lang="zh-CN" altLang="en-US" sz="2000"/>
          </a:p>
        </p:txBody>
      </p:sp>
      <p:sp>
        <p:nvSpPr>
          <p:cNvPr id="35962" name="矩形 121"/>
          <p:cNvSpPr>
            <a:spLocks noChangeArrowheads="1"/>
          </p:cNvSpPr>
          <p:nvPr/>
        </p:nvSpPr>
        <p:spPr bwMode="auto">
          <a:xfrm>
            <a:off x="4658995" y="1574800"/>
            <a:ext cx="2818130" cy="2597150"/>
          </a:xfrm>
          <a:prstGeom prst="rect">
            <a:avLst/>
          </a:prstGeom>
          <a:solidFill>
            <a:schemeClr val="bg1">
              <a:lumMod val="85000"/>
            </a:schemeClr>
          </a:solidFill>
          <a:ln w="9525">
            <a:noFill/>
            <a:miter lim="800000"/>
          </a:ln>
        </p:spPr>
        <p:txBody>
          <a:bodyPr wrap="none" anchor="ctr"/>
          <a:lstStyle/>
          <a:p>
            <a:endParaRPr lang="zh-CN" altLang="en-US" sz="2000"/>
          </a:p>
        </p:txBody>
      </p:sp>
      <p:sp>
        <p:nvSpPr>
          <p:cNvPr id="121978" name="任意多边形 122"/>
          <p:cNvSpPr/>
          <p:nvPr/>
        </p:nvSpPr>
        <p:spPr bwMode="ltGray">
          <a:xfrm flipH="1">
            <a:off x="8119745" y="1438275"/>
            <a:ext cx="2887345" cy="2799080"/>
          </a:xfrm>
          <a:custGeom>
            <a:avLst/>
            <a:gdLst>
              <a:gd name="T0" fmla="*/ 0 w 1584"/>
              <a:gd name="T1" fmla="*/ 0 h 1716"/>
              <a:gd name="T2" fmla="*/ 30 w 1584"/>
              <a:gd name="T3" fmla="*/ 1716 h 1716"/>
              <a:gd name="T4" fmla="*/ 1584 w 1584"/>
              <a:gd name="T5" fmla="*/ 1686 h 1716"/>
              <a:gd name="T6" fmla="*/ 1524 w 1584"/>
              <a:gd name="T7" fmla="*/ 120 h 1716"/>
              <a:gd name="T8" fmla="*/ 0 w 1584"/>
              <a:gd name="T9" fmla="*/ 0 h 1716"/>
            </a:gdLst>
            <a:ahLst/>
            <a:cxnLst>
              <a:cxn ang="0">
                <a:pos x="T0" y="T1"/>
              </a:cxn>
              <a:cxn ang="0">
                <a:pos x="T2" y="T3"/>
              </a:cxn>
              <a:cxn ang="0">
                <a:pos x="T4" y="T5"/>
              </a:cxn>
              <a:cxn ang="0">
                <a:pos x="T6" y="T7"/>
              </a:cxn>
              <a:cxn ang="0">
                <a:pos x="T8" y="T9"/>
              </a:cxn>
            </a:cxnLst>
            <a:rect l="0" t="0" r="r" b="b"/>
            <a:pathLst>
              <a:path w="1584" h="1716">
                <a:moveTo>
                  <a:pt x="0" y="0"/>
                </a:moveTo>
                <a:lnTo>
                  <a:pt x="30" y="1716"/>
                </a:lnTo>
                <a:lnTo>
                  <a:pt x="1584" y="1686"/>
                </a:lnTo>
                <a:lnTo>
                  <a:pt x="1524" y="120"/>
                </a:lnTo>
                <a:lnTo>
                  <a:pt x="0" y="0"/>
                </a:lnTo>
                <a:close/>
              </a:path>
            </a:pathLst>
          </a:custGeom>
          <a:gradFill rotWithShape="1">
            <a:gsLst>
              <a:gs pos="0">
                <a:schemeClr val="bg2">
                  <a:gamma/>
                  <a:shade val="76078"/>
                  <a:invGamma/>
                </a:schemeClr>
              </a:gs>
              <a:gs pos="50000">
                <a:schemeClr val="bg2"/>
              </a:gs>
              <a:gs pos="100000">
                <a:schemeClr val="bg2">
                  <a:gamma/>
                  <a:shade val="76078"/>
                  <a:invGamma/>
                </a:schemeClr>
              </a:gs>
            </a:gsLst>
            <a:lin ang="2700000" scaled="1"/>
          </a:gradFill>
          <a:ln>
            <a:noFill/>
          </a:ln>
          <a:effectLst/>
        </p:spPr>
        <p:txBody>
          <a:bodyPr wrap="none" anchor="ctr"/>
          <a:lstStyle/>
          <a:p>
            <a:pPr>
              <a:buFontTx/>
              <a:buNone/>
              <a:defRPr/>
            </a:pPr>
            <a:endParaRPr lang="zh-CN" altLang="en-US" sz="2000"/>
          </a:p>
        </p:txBody>
      </p:sp>
      <p:sp>
        <p:nvSpPr>
          <p:cNvPr id="121979" name="文本框 123"/>
          <p:cNvSpPr txBox="1">
            <a:spLocks noChangeArrowheads="1"/>
          </p:cNvSpPr>
          <p:nvPr/>
        </p:nvSpPr>
        <p:spPr bwMode="gray">
          <a:xfrm>
            <a:off x="937895" y="1453515"/>
            <a:ext cx="3262630" cy="2743200"/>
          </a:xfrm>
          <a:prstGeom prst="rect">
            <a:avLst/>
          </a:prstGeom>
          <a:noFill/>
          <a:ln>
            <a:noFill/>
          </a:ln>
          <a:effectLst/>
        </p:spPr>
        <p:txBody>
          <a:bodyPr wrap="square">
            <a:spAutoFit/>
          </a:bodyPr>
          <a:lstStyle>
            <a:lvl1pPr marL="120650" indent="-1206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algn="ctr">
              <a:spcBef>
                <a:spcPct val="50000"/>
              </a:spcBef>
              <a:buFontTx/>
              <a:buNone/>
              <a:defRPr/>
            </a:pPr>
            <a:r>
              <a:rPr lang="zh-CN" altLang="en-US" sz="2000" dirty="0">
                <a:cs typeface="Arial" panose="020B0604020202020204" pitchFamily="34" charset="0"/>
              </a:rPr>
              <a:t>   </a:t>
            </a:r>
            <a:r>
              <a:rPr lang="en-US" altLang="zh-CN" sz="2000" b="1" dirty="0">
                <a:effectLst>
                  <a:outerShdw blurRad="38100" dist="38100" dir="2700000" algn="tl">
                    <a:srgbClr val="C0C0C0"/>
                  </a:outerShdw>
                </a:effectLst>
                <a:cs typeface="Arial" panose="020B0604020202020204" pitchFamily="34" charset="0"/>
              </a:rPr>
              <a:t>01</a:t>
            </a:r>
            <a:r>
              <a:rPr lang="en-US" altLang="zh-CN" sz="2000" b="1" dirty="0" smtClean="0">
                <a:effectLst>
                  <a:outerShdw blurRad="38100" dist="38100" dir="2700000" algn="tl">
                    <a:srgbClr val="C0C0C0"/>
                  </a:outerShdw>
                </a:effectLst>
                <a:cs typeface="Arial" panose="020B0604020202020204" pitchFamily="34" charset="0"/>
              </a:rPr>
              <a:t>.</a:t>
            </a:r>
            <a:r>
              <a:rPr lang="zh-CN" altLang="en-US" sz="2000" b="1" dirty="0" smtClean="0">
                <a:effectLst>
                  <a:outerShdw blurRad="38100" dist="38100" dir="2700000" algn="tl">
                    <a:srgbClr val="C0C0C0"/>
                  </a:outerShdw>
                </a:effectLst>
                <a:cs typeface="Arial" panose="020B0604020202020204" pitchFamily="34" charset="0"/>
              </a:rPr>
              <a:t>超敏优势</a:t>
            </a:r>
            <a:endParaRPr lang="en-US" altLang="zh-CN" sz="2000" b="1" dirty="0">
              <a:effectLst>
                <a:outerShdw blurRad="38100" dist="38100" dir="2700000" algn="tl">
                  <a:srgbClr val="C0C0C0"/>
                </a:outerShdw>
              </a:effectLst>
              <a:cs typeface="Arial" panose="020B0604020202020204" pitchFamily="34" charset="0"/>
            </a:endParaRPr>
          </a:p>
          <a:p>
            <a:pPr algn="ctr">
              <a:lnSpc>
                <a:spcPct val="120000"/>
              </a:lnSpc>
              <a:spcBef>
                <a:spcPct val="50000"/>
              </a:spcBef>
              <a:buFontTx/>
              <a:buChar char="•"/>
              <a:defRPr/>
            </a:pPr>
            <a:r>
              <a:rPr lang="en-US" altLang="zh-CN" sz="2000" dirty="0" err="1" smtClean="0"/>
              <a:t>cTnI</a:t>
            </a:r>
            <a:r>
              <a:rPr lang="zh-CN" altLang="zh-CN" sz="2000" dirty="0" smtClean="0"/>
              <a:t>检测灵敏度</a:t>
            </a:r>
            <a:r>
              <a:rPr lang="zh-CN" altLang="en-US" sz="2000" dirty="0" smtClean="0"/>
              <a:t>高</a:t>
            </a:r>
            <a:r>
              <a:rPr lang="zh-CN" altLang="zh-CN" sz="2000" dirty="0" smtClean="0"/>
              <a:t>的优势是可以预测健康人未来两年内发生心肌梗死的概率，当</a:t>
            </a:r>
            <a:r>
              <a:rPr lang="en-US" altLang="zh-CN" sz="2000" dirty="0" err="1" smtClean="0"/>
              <a:t>cTnI</a:t>
            </a:r>
            <a:r>
              <a:rPr lang="zh-CN" altLang="zh-CN" sz="2000" dirty="0" smtClean="0">
                <a:solidFill>
                  <a:srgbClr val="FF0000"/>
                </a:solidFill>
              </a:rPr>
              <a:t>高于</a:t>
            </a:r>
            <a:r>
              <a:rPr lang="en-US" altLang="zh-CN" sz="2000" dirty="0" smtClean="0">
                <a:solidFill>
                  <a:srgbClr val="FF0000"/>
                </a:solidFill>
              </a:rPr>
              <a:t>0.03</a:t>
            </a:r>
            <a:r>
              <a:rPr lang="zh-CN" altLang="zh-CN" sz="2000" dirty="0" smtClean="0"/>
              <a:t>时发生的概率高，当</a:t>
            </a:r>
            <a:r>
              <a:rPr lang="en-US" altLang="zh-CN" sz="2000" dirty="0" err="1" smtClean="0"/>
              <a:t>cTnI</a:t>
            </a:r>
            <a:r>
              <a:rPr lang="zh-CN" altLang="zh-CN" sz="2000" dirty="0" smtClean="0">
                <a:solidFill>
                  <a:srgbClr val="FF0000"/>
                </a:solidFill>
              </a:rPr>
              <a:t>小于</a:t>
            </a:r>
            <a:r>
              <a:rPr lang="en-US" altLang="zh-CN" sz="2000" dirty="0" smtClean="0">
                <a:solidFill>
                  <a:srgbClr val="FF0000"/>
                </a:solidFill>
              </a:rPr>
              <a:t>0.03</a:t>
            </a:r>
            <a:r>
              <a:rPr lang="zh-CN" altLang="zh-CN" sz="2000" dirty="0" smtClean="0"/>
              <a:t>时发生的概率很低。</a:t>
            </a:r>
            <a:endParaRPr lang="en-US" altLang="zh-CN" sz="2000" dirty="0">
              <a:cs typeface="Arial" panose="020B0604020202020204" pitchFamily="34" charset="0"/>
            </a:endParaRPr>
          </a:p>
        </p:txBody>
      </p:sp>
      <p:sp>
        <p:nvSpPr>
          <p:cNvPr id="121980" name="文本框 124"/>
          <p:cNvSpPr txBox="1">
            <a:spLocks noChangeArrowheads="1"/>
          </p:cNvSpPr>
          <p:nvPr/>
        </p:nvSpPr>
        <p:spPr bwMode="gray">
          <a:xfrm>
            <a:off x="8109585" y="1542415"/>
            <a:ext cx="2914015" cy="2743200"/>
          </a:xfrm>
          <a:prstGeom prst="rect">
            <a:avLst/>
          </a:prstGeom>
          <a:noFill/>
          <a:ln>
            <a:noFill/>
          </a:ln>
          <a:effectLst/>
        </p:spPr>
        <p:txBody>
          <a:bodyPr wrap="square">
            <a:spAutoFit/>
          </a:bodyPr>
          <a:lstStyle>
            <a:lvl1pPr marL="120650" indent="-1206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algn="ctr">
              <a:spcBef>
                <a:spcPct val="50000"/>
              </a:spcBef>
              <a:buFontTx/>
              <a:buNone/>
              <a:defRPr/>
            </a:pPr>
            <a:r>
              <a:rPr lang="zh-CN" altLang="en-US" sz="2000" dirty="0">
                <a:cs typeface="Arial" panose="020B0604020202020204" pitchFamily="34" charset="0"/>
              </a:rPr>
              <a:t>   </a:t>
            </a:r>
            <a:r>
              <a:rPr lang="en-US" altLang="zh-CN" sz="2000" b="1" dirty="0" smtClean="0">
                <a:effectLst>
                  <a:outerShdw blurRad="38100" dist="38100" dir="2700000" algn="tl">
                    <a:srgbClr val="C0C0C0"/>
                  </a:outerShdw>
                </a:effectLst>
                <a:cs typeface="Arial" panose="020B0604020202020204" pitchFamily="34" charset="0"/>
              </a:rPr>
              <a:t>02.</a:t>
            </a:r>
            <a:r>
              <a:rPr lang="zh-CN" altLang="en-US" sz="2000" b="1" dirty="0" smtClean="0">
                <a:effectLst>
                  <a:outerShdw blurRad="38100" dist="38100" dir="2700000" algn="tl">
                    <a:srgbClr val="C0C0C0"/>
                  </a:outerShdw>
                </a:effectLst>
                <a:cs typeface="Arial" panose="020B0604020202020204" pitchFamily="34" charset="0"/>
              </a:rPr>
              <a:t>产品优势</a:t>
            </a:r>
            <a:endParaRPr lang="en-US" altLang="zh-CN" sz="2000" b="1" dirty="0">
              <a:effectLst>
                <a:outerShdw blurRad="38100" dist="38100" dir="2700000" algn="tl">
                  <a:srgbClr val="C0C0C0"/>
                </a:outerShdw>
              </a:effectLst>
              <a:cs typeface="Arial" panose="020B0604020202020204" pitchFamily="34" charset="0"/>
            </a:endParaRPr>
          </a:p>
          <a:p>
            <a:pPr algn="ctr">
              <a:lnSpc>
                <a:spcPct val="120000"/>
              </a:lnSpc>
              <a:spcBef>
                <a:spcPct val="50000"/>
              </a:spcBef>
              <a:buFontTx/>
              <a:buChar char="•"/>
              <a:defRPr/>
            </a:pPr>
            <a:r>
              <a:rPr lang="zh-CN" altLang="zh-CN" sz="2000" dirty="0" smtClean="0"/>
              <a:t>检测样本支持血清、血浆、全血，且检测时间只需要</a:t>
            </a:r>
            <a:r>
              <a:rPr lang="en-US" altLang="zh-CN" sz="2000" dirty="0" smtClean="0">
                <a:solidFill>
                  <a:srgbClr val="FF0000"/>
                </a:solidFill>
              </a:rPr>
              <a:t>13min</a:t>
            </a:r>
            <a:r>
              <a:rPr lang="zh-CN" altLang="zh-CN" sz="2000" dirty="0" smtClean="0"/>
              <a:t>，大大缩短诊断时间，争分夺秒挽救患者生命，完全满足临床需要。</a:t>
            </a:r>
            <a:endParaRPr lang="en-US" altLang="zh-CN" sz="2000" dirty="0">
              <a:cs typeface="Arial" panose="020B0604020202020204" pitchFamily="34" charset="0"/>
            </a:endParaRPr>
          </a:p>
        </p:txBody>
      </p:sp>
      <p:sp>
        <p:nvSpPr>
          <p:cNvPr id="35966" name="文本框 125"/>
          <p:cNvSpPr txBox="1">
            <a:spLocks noChangeArrowheads="1"/>
          </p:cNvSpPr>
          <p:nvPr/>
        </p:nvSpPr>
        <p:spPr bwMode="auto">
          <a:xfrm>
            <a:off x="4721860" y="1793240"/>
            <a:ext cx="2663825" cy="2227580"/>
          </a:xfrm>
          <a:prstGeom prst="rect">
            <a:avLst/>
          </a:prstGeom>
          <a:noFill/>
          <a:ln w="9525">
            <a:noFill/>
            <a:miter lim="800000"/>
          </a:ln>
        </p:spPr>
        <p:txBody>
          <a:bodyPr wrap="square">
            <a:spAutoFit/>
          </a:bodyPr>
          <a:lstStyle/>
          <a:p>
            <a:pPr eaLnBrk="0" hangingPunct="0"/>
            <a:r>
              <a:rPr lang="zh-CN" altLang="zh-CN" sz="2000" b="1" dirty="0" smtClean="0">
                <a:solidFill>
                  <a:schemeClr val="tx1"/>
                </a:solidFill>
                <a:cs typeface="Arial" panose="020B0604020202020204" pitchFamily="34" charset="0"/>
              </a:rPr>
              <a:t>传统的</a:t>
            </a:r>
            <a:r>
              <a:rPr lang="en-US" altLang="zh-CN" sz="2000" b="1" dirty="0" err="1" smtClean="0">
                <a:solidFill>
                  <a:schemeClr val="tx1"/>
                </a:solidFill>
                <a:cs typeface="Arial" panose="020B0604020202020204" pitchFamily="34" charset="0"/>
              </a:rPr>
              <a:t>cTnI</a:t>
            </a:r>
            <a:r>
              <a:rPr lang="zh-CN" altLang="zh-CN" sz="2000" b="1" dirty="0" smtClean="0">
                <a:solidFill>
                  <a:schemeClr val="tx1"/>
                </a:solidFill>
                <a:cs typeface="Arial" panose="020B0604020202020204" pitchFamily="34" charset="0"/>
              </a:rPr>
              <a:t>检测方法</a:t>
            </a:r>
            <a:r>
              <a:rPr lang="zh-CN" altLang="zh-CN" sz="2000" b="1" dirty="0" smtClean="0">
                <a:solidFill>
                  <a:srgbClr val="FF0000"/>
                </a:solidFill>
                <a:cs typeface="Arial" panose="020B0604020202020204" pitchFamily="34" charset="0"/>
              </a:rPr>
              <a:t>敏感性不足</a:t>
            </a:r>
            <a:r>
              <a:rPr lang="zh-CN" altLang="zh-CN" sz="2000" b="1" dirty="0" smtClean="0">
                <a:solidFill>
                  <a:schemeClr val="tx1"/>
                </a:solidFill>
                <a:cs typeface="Arial" panose="020B0604020202020204" pitchFamily="34" charset="0"/>
              </a:rPr>
              <a:t>，特别是对血循环中</a:t>
            </a:r>
            <a:r>
              <a:rPr lang="en-US" altLang="zh-CN" sz="2000" b="1" dirty="0" err="1" smtClean="0">
                <a:solidFill>
                  <a:schemeClr val="tx1"/>
                </a:solidFill>
                <a:cs typeface="Arial" panose="020B0604020202020204" pitchFamily="34" charset="0"/>
              </a:rPr>
              <a:t>cTnI</a:t>
            </a:r>
            <a:r>
              <a:rPr lang="zh-CN" altLang="zh-CN" sz="2000" b="1" dirty="0" smtClean="0">
                <a:solidFill>
                  <a:schemeClr val="tx1"/>
                </a:solidFill>
                <a:cs typeface="Arial" panose="020B0604020202020204" pitchFamily="34" charset="0"/>
              </a:rPr>
              <a:t>水平较低、缺血症状较轻或心电图改变不典型者可导致</a:t>
            </a:r>
            <a:r>
              <a:rPr lang="zh-CN" altLang="zh-CN" sz="2000" b="1" dirty="0" smtClean="0">
                <a:solidFill>
                  <a:srgbClr val="FF0000"/>
                </a:solidFill>
                <a:cs typeface="Arial" panose="020B0604020202020204" pitchFamily="34" charset="0"/>
              </a:rPr>
              <a:t>延迟诊断</a:t>
            </a:r>
            <a:r>
              <a:rPr lang="zh-CN" altLang="zh-CN" sz="2000" b="1" dirty="0" smtClean="0">
                <a:solidFill>
                  <a:schemeClr val="tx1"/>
                </a:solidFill>
                <a:cs typeface="Arial" panose="020B0604020202020204" pitchFamily="34" charset="0"/>
              </a:rPr>
              <a:t>甚至</a:t>
            </a:r>
            <a:r>
              <a:rPr lang="zh-CN" altLang="zh-CN" sz="2000" b="1" dirty="0" smtClean="0">
                <a:solidFill>
                  <a:srgbClr val="FF0000"/>
                </a:solidFill>
                <a:cs typeface="Arial" panose="020B0604020202020204" pitchFamily="34" charset="0"/>
              </a:rPr>
              <a:t>误诊</a:t>
            </a:r>
            <a:r>
              <a:rPr lang="zh-CN" altLang="en-US" sz="2000" b="1" dirty="0" smtClean="0">
                <a:solidFill>
                  <a:schemeClr val="tx1"/>
                </a:solidFill>
                <a:cs typeface="Arial" panose="020B0604020202020204" pitchFamily="34" charset="0"/>
              </a:rPr>
              <a:t>。</a:t>
            </a:r>
            <a:endParaRPr lang="zh-CN" altLang="en-US" sz="2000" b="1" dirty="0" smtClean="0">
              <a:solidFill>
                <a:schemeClr val="tx1"/>
              </a:solidFill>
              <a:cs typeface="Arial" panose="020B0604020202020204" pitchFamily="34" charset="0"/>
            </a:endParaRPr>
          </a:p>
        </p:txBody>
      </p:sp>
      <p:grpSp>
        <p:nvGrpSpPr>
          <p:cNvPr id="3" name="组合 126"/>
          <p:cNvGrpSpPr/>
          <p:nvPr/>
        </p:nvGrpSpPr>
        <p:grpSpPr bwMode="auto">
          <a:xfrm>
            <a:off x="4258945" y="5304155"/>
            <a:ext cx="3723005" cy="1268730"/>
            <a:chOff x="3098" y="249"/>
            <a:chExt cx="1959" cy="629"/>
          </a:xfrm>
        </p:grpSpPr>
        <p:sp>
          <p:nvSpPr>
            <p:cNvPr id="35968" name="椭圆 127"/>
            <p:cNvSpPr>
              <a:spLocks noChangeArrowheads="1"/>
            </p:cNvSpPr>
            <p:nvPr/>
          </p:nvSpPr>
          <p:spPr bwMode="auto">
            <a:xfrm>
              <a:off x="3099" y="297"/>
              <a:ext cx="1958" cy="581"/>
            </a:xfrm>
            <a:prstGeom prst="ellipse">
              <a:avLst/>
            </a:prstGeom>
            <a:gradFill rotWithShape="1">
              <a:gsLst>
                <a:gs pos="0">
                  <a:srgbClr val="575757"/>
                </a:gs>
                <a:gs pos="50000">
                  <a:srgbClr val="C0C0C0"/>
                </a:gs>
                <a:gs pos="100000">
                  <a:srgbClr val="575757"/>
                </a:gs>
              </a:gsLst>
              <a:lin ang="0" scaled="1"/>
            </a:gradFill>
            <a:ln w="9525">
              <a:noFill/>
              <a:round/>
            </a:ln>
          </p:spPr>
          <p:txBody>
            <a:bodyPr wrap="none" anchor="ctr"/>
            <a:lstStyle/>
            <a:p>
              <a:endParaRPr lang="zh-CN" altLang="en-US"/>
            </a:p>
          </p:txBody>
        </p:sp>
        <p:sp>
          <p:nvSpPr>
            <p:cNvPr id="35969" name="椭圆 128"/>
            <p:cNvSpPr>
              <a:spLocks noChangeArrowheads="1"/>
            </p:cNvSpPr>
            <p:nvPr/>
          </p:nvSpPr>
          <p:spPr bwMode="auto">
            <a:xfrm>
              <a:off x="3098" y="249"/>
              <a:ext cx="1959" cy="581"/>
            </a:xfrm>
            <a:prstGeom prst="ellipse">
              <a:avLst/>
            </a:prstGeom>
            <a:gradFill rotWithShape="1">
              <a:gsLst>
                <a:gs pos="0">
                  <a:srgbClr val="C0C0C0"/>
                </a:gs>
                <a:gs pos="100000">
                  <a:srgbClr val="EAEAEA"/>
                </a:gs>
              </a:gsLst>
              <a:lin ang="5400000" scaled="1"/>
            </a:gradFill>
            <a:ln w="9525">
              <a:noFill/>
              <a:round/>
            </a:ln>
          </p:spPr>
          <p:txBody>
            <a:bodyPr wrap="none" anchor="ctr"/>
            <a:lstStyle/>
            <a:p>
              <a:endParaRPr lang="zh-CN" altLang="en-US"/>
            </a:p>
          </p:txBody>
        </p:sp>
      </p:grpSp>
      <p:sp>
        <p:nvSpPr>
          <p:cNvPr id="35970" name="文本框 129"/>
          <p:cNvSpPr txBox="1">
            <a:spLocks noChangeArrowheads="1"/>
          </p:cNvSpPr>
          <p:nvPr/>
        </p:nvSpPr>
        <p:spPr bwMode="auto">
          <a:xfrm>
            <a:off x="4386858" y="5449034"/>
            <a:ext cx="3586162" cy="954107"/>
          </a:xfrm>
          <a:prstGeom prst="rect">
            <a:avLst/>
          </a:prstGeom>
          <a:noFill/>
          <a:ln w="9525">
            <a:noFill/>
            <a:miter lim="800000"/>
          </a:ln>
        </p:spPr>
        <p:txBody>
          <a:bodyPr>
            <a:spAutoFit/>
          </a:bodyPr>
          <a:lstStyle/>
          <a:p>
            <a:pPr marL="120650" indent="-120650" algn="ctr">
              <a:spcBef>
                <a:spcPct val="50000"/>
              </a:spcBef>
            </a:pPr>
            <a:r>
              <a:rPr lang="zh-CN" altLang="en-US" sz="2800" b="1" dirty="0" smtClean="0">
                <a:solidFill>
                  <a:srgbClr val="1C1C1C"/>
                </a:solidFill>
                <a:cs typeface="Arial" panose="020B0604020202020204" pitchFamily="34" charset="0"/>
              </a:rPr>
              <a:t>金准生物</a:t>
            </a:r>
            <a:r>
              <a:rPr lang="en-US" altLang="zh-CN" sz="2800" b="1" dirty="0" err="1" smtClean="0">
                <a:solidFill>
                  <a:srgbClr val="1C1C1C"/>
                </a:solidFill>
                <a:cs typeface="Arial" panose="020B0604020202020204" pitchFamily="34" charset="0"/>
              </a:rPr>
              <a:t>hs-cTnI</a:t>
            </a:r>
            <a:r>
              <a:rPr lang="zh-CN" altLang="en-US" sz="2800" b="1" dirty="0" smtClean="0">
                <a:solidFill>
                  <a:srgbClr val="1C1C1C"/>
                </a:solidFill>
                <a:cs typeface="Arial" panose="020B0604020202020204" pitchFamily="34" charset="0"/>
              </a:rPr>
              <a:t>（</a:t>
            </a:r>
            <a:r>
              <a:rPr lang="en-US" altLang="zh-CN" sz="2800" b="1" dirty="0" smtClean="0">
                <a:solidFill>
                  <a:srgbClr val="FF0000"/>
                </a:solidFill>
                <a:cs typeface="Arial" panose="020B0604020202020204" pitchFamily="34" charset="0"/>
              </a:rPr>
              <a:t>0.005</a:t>
            </a:r>
            <a:r>
              <a:rPr lang="en-US" altLang="zh-CN" sz="2800" b="1" dirty="0" smtClean="0">
                <a:solidFill>
                  <a:srgbClr val="1C1C1C"/>
                </a:solidFill>
                <a:cs typeface="Arial" panose="020B0604020202020204" pitchFamily="34" charset="0"/>
              </a:rPr>
              <a:t>-50ng/mL</a:t>
            </a:r>
            <a:r>
              <a:rPr lang="zh-CN" altLang="en-US" sz="2800" b="1" dirty="0" smtClean="0">
                <a:solidFill>
                  <a:srgbClr val="1C1C1C"/>
                </a:solidFill>
                <a:cs typeface="Arial" panose="020B0604020202020204" pitchFamily="34" charset="0"/>
              </a:rPr>
              <a:t>）</a:t>
            </a:r>
            <a:endParaRPr lang="en-US" altLang="zh-CN" sz="2800" b="1" dirty="0" smtClean="0">
              <a:solidFill>
                <a:srgbClr val="1C1C1C"/>
              </a:solidFill>
              <a:cs typeface="Arial" panose="020B0604020202020204" pitchFamily="34" charset="0"/>
            </a:endParaRPr>
          </a:p>
        </p:txBody>
      </p:sp>
      <p:sp>
        <p:nvSpPr>
          <p:cNvPr id="134" name="标题 1"/>
          <p:cNvSpPr txBox="1"/>
          <p:nvPr/>
        </p:nvSpPr>
        <p:spPr>
          <a:xfrm>
            <a:off x="-720090" y="455930"/>
            <a:ext cx="5925820" cy="49466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noProof="0" dirty="0" smtClean="0">
                <a:ln>
                  <a:noFill/>
                </a:ln>
                <a:solidFill>
                  <a:schemeClr val="bg1"/>
                </a:solidFill>
                <a:effectLst/>
                <a:uLnTx/>
                <a:uFillTx/>
                <a:latin typeface="Adobe 黑体 Std R" pitchFamily="34" charset="-122"/>
                <a:ea typeface="Adobe 黑体 Std R" pitchFamily="34" charset="-122"/>
                <a:cs typeface="+mj-cs"/>
              </a:rPr>
              <a:t>超敏心肌肌钙蛋白</a:t>
            </a:r>
            <a:r>
              <a:rPr kumimoji="0" lang="en-US" altLang="zh-CN" sz="2000" b="1" i="0" u="none" strike="noStrike" kern="1200" cap="none" spc="0" normalizeH="0" noProof="0" dirty="0" smtClean="0">
                <a:ln>
                  <a:noFill/>
                </a:ln>
                <a:solidFill>
                  <a:schemeClr val="bg1"/>
                </a:solidFill>
                <a:effectLst/>
                <a:uLnTx/>
                <a:uFillTx/>
                <a:latin typeface="Adobe 黑体 Std R" pitchFamily="34" charset="-122"/>
                <a:ea typeface="Adobe 黑体 Std R" pitchFamily="34" charset="-122"/>
                <a:cs typeface="+mj-cs"/>
              </a:rPr>
              <a:t>I</a:t>
            </a:r>
            <a:r>
              <a:rPr kumimoji="0" lang="zh-CN" altLang="en-US" sz="2000" b="1" i="0" u="none" strike="noStrike" kern="1200" cap="none" spc="0" normalizeH="0" noProof="0" dirty="0" smtClean="0">
                <a:ln>
                  <a:noFill/>
                </a:ln>
                <a:solidFill>
                  <a:schemeClr val="bg1"/>
                </a:solidFill>
                <a:effectLst/>
                <a:uLnTx/>
                <a:uFillTx/>
                <a:latin typeface="Adobe 黑体 Std R" pitchFamily="34" charset="-122"/>
                <a:ea typeface="Adobe 黑体 Std R" pitchFamily="34" charset="-122"/>
                <a:cs typeface="+mj-cs"/>
              </a:rPr>
              <a:t>（</a:t>
            </a:r>
            <a:r>
              <a:rPr kumimoji="0" lang="en-US" altLang="zh-CN" sz="2000" b="1" i="0" u="none" strike="noStrike" kern="1200" cap="none" spc="0" normalizeH="0" noProof="0" dirty="0" err="1" smtClean="0">
                <a:ln>
                  <a:noFill/>
                </a:ln>
                <a:solidFill>
                  <a:schemeClr val="bg1"/>
                </a:solidFill>
                <a:effectLst/>
                <a:uLnTx/>
                <a:uFillTx/>
                <a:latin typeface="Adobe 黑体 Std R" pitchFamily="34" charset="-122"/>
                <a:ea typeface="Adobe 黑体 Std R" pitchFamily="34" charset="-122"/>
                <a:cs typeface="+mj-cs"/>
              </a:rPr>
              <a:t>hs-cTnI</a:t>
            </a:r>
            <a:r>
              <a:rPr kumimoji="0" lang="zh-CN" altLang="en-US" sz="2000" b="1" i="0" u="none" strike="noStrike" kern="1200" cap="none" spc="0" normalizeH="0" noProof="0" dirty="0" smtClean="0">
                <a:ln>
                  <a:noFill/>
                </a:ln>
                <a:solidFill>
                  <a:schemeClr val="bg1"/>
                </a:solidFill>
                <a:effectLst/>
                <a:uLnTx/>
                <a:uFillTx/>
                <a:latin typeface="Adobe 黑体 Std R" pitchFamily="34" charset="-122"/>
                <a:ea typeface="Adobe 黑体 Std R" pitchFamily="34" charset="-122"/>
                <a:cs typeface="+mj-cs"/>
              </a:rPr>
              <a:t>）介绍</a:t>
            </a:r>
            <a:endParaRPr kumimoji="0" lang="zh-CN" altLang="en-US" sz="2000" b="1" i="0" u="none" strike="noStrike" kern="1200" cap="none" spc="0" normalizeH="0" noProof="0" dirty="0" smtClean="0">
              <a:ln>
                <a:noFill/>
              </a:ln>
              <a:solidFill>
                <a:schemeClr val="bg1"/>
              </a:solidFill>
              <a:effectLst/>
              <a:uLnTx/>
              <a:uFillTx/>
              <a:latin typeface="Adobe 黑体 Std R" pitchFamily="34" charset="-122"/>
              <a:ea typeface="Adobe 黑体 Std R" pitchFamily="34" charset="-122"/>
              <a:cs typeface="+mj-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3794" name="Picture 2"/>
          <p:cNvPicPr>
            <a:picLocks noChangeAspect="1" noChangeArrowheads="1"/>
          </p:cNvPicPr>
          <p:nvPr/>
        </p:nvPicPr>
        <p:blipFill>
          <a:blip r:embed="rId1"/>
          <a:srcRect/>
          <a:stretch>
            <a:fillRect/>
          </a:stretch>
        </p:blipFill>
        <p:spPr bwMode="auto">
          <a:xfrm>
            <a:off x="1316082" y="1306287"/>
            <a:ext cx="6617806" cy="4029076"/>
          </a:xfrm>
          <a:prstGeom prst="rect">
            <a:avLst/>
          </a:prstGeom>
          <a:noFill/>
          <a:ln w="9525">
            <a:noFill/>
            <a:miter lim="800000"/>
            <a:headEnd/>
            <a:tailEnd/>
          </a:ln>
          <a:effectLst/>
        </p:spPr>
      </p:pic>
      <p:sp>
        <p:nvSpPr>
          <p:cNvPr id="3" name="矩形 2"/>
          <p:cNvSpPr/>
          <p:nvPr/>
        </p:nvSpPr>
        <p:spPr>
          <a:xfrm>
            <a:off x="523383" y="448882"/>
            <a:ext cx="6961633" cy="523220"/>
          </a:xfrm>
          <a:prstGeom prst="rect">
            <a:avLst/>
          </a:prstGeom>
        </p:spPr>
        <p:txBody>
          <a:bodyPr wrap="square">
            <a:spAutoFit/>
          </a:bodyPr>
          <a:lstStyle/>
          <a:p>
            <a:r>
              <a:rPr lang="zh-CN" altLang="en-US" sz="2800" b="1" dirty="0" smtClean="0"/>
              <a:t>附：超敏肌钙蛋白，心梗检测的新时代！</a:t>
            </a:r>
            <a:endParaRPr lang="zh-CN" altLang="en-US" sz="2800" b="1" dirty="0"/>
          </a:p>
        </p:txBody>
      </p:sp>
      <p:sp>
        <p:nvSpPr>
          <p:cNvPr id="6" name="矩形 5"/>
          <p:cNvSpPr/>
          <p:nvPr/>
        </p:nvSpPr>
        <p:spPr>
          <a:xfrm>
            <a:off x="384359" y="5739339"/>
            <a:ext cx="11402692" cy="646331"/>
          </a:xfrm>
          <a:prstGeom prst="rect">
            <a:avLst/>
          </a:prstGeom>
        </p:spPr>
        <p:txBody>
          <a:bodyPr wrap="square">
            <a:spAutoFit/>
          </a:bodyPr>
          <a:lstStyle/>
          <a:p>
            <a:r>
              <a:rPr lang="zh-CN" altLang="en-US" dirty="0" smtClean="0"/>
              <a:t>以瑞士多中心研究为例</a:t>
            </a:r>
            <a:r>
              <a:rPr lang="en-US" altLang="zh-CN" dirty="0" smtClean="0"/>
              <a:t>, 718</a:t>
            </a:r>
            <a:r>
              <a:rPr lang="zh-CN" altLang="en-US" dirty="0" smtClean="0"/>
              <a:t>例疑似心梗患者，通过超敏肌钙蛋白检测，检出率远远高于普通肌钙蛋白检测。</a:t>
            </a:r>
            <a:endParaRPr lang="en-US" altLang="zh-CN" dirty="0" smtClean="0"/>
          </a:p>
          <a:p>
            <a:r>
              <a:rPr lang="zh-CN" altLang="en-US" dirty="0" smtClean="0"/>
              <a:t>最终</a:t>
            </a:r>
            <a:r>
              <a:rPr lang="en-US" altLang="zh-CN" dirty="0" smtClean="0"/>
              <a:t>123</a:t>
            </a:r>
            <a:r>
              <a:rPr lang="zh-CN" altLang="en-US" dirty="0" smtClean="0"/>
              <a:t>例确认，</a:t>
            </a:r>
            <a:r>
              <a:rPr lang="en-US" altLang="zh-CN" dirty="0" smtClean="0"/>
              <a:t>595</a:t>
            </a:r>
            <a:r>
              <a:rPr lang="zh-CN" altLang="en-US" dirty="0" smtClean="0"/>
              <a:t>例排除。</a:t>
            </a:r>
            <a:endParaRPr lang="zh-CN" altLang="en-US" dirty="0"/>
          </a:p>
        </p:txBody>
      </p:sp>
      <p:sp>
        <p:nvSpPr>
          <p:cNvPr id="7" name="矩形 6"/>
          <p:cNvSpPr/>
          <p:nvPr/>
        </p:nvSpPr>
        <p:spPr>
          <a:xfrm>
            <a:off x="9148355" y="1407663"/>
            <a:ext cx="1550124" cy="3416320"/>
          </a:xfrm>
          <a:prstGeom prst="rect">
            <a:avLst/>
          </a:prstGeom>
        </p:spPr>
        <p:txBody>
          <a:bodyPr wrap="square">
            <a:spAutoFit/>
          </a:bodyPr>
          <a:lstStyle/>
          <a:p>
            <a:r>
              <a:rPr lang="zh-CN" altLang="en-US" sz="2400" b="1" dirty="0" smtClean="0"/>
              <a:t>临床检验凸显成效：</a:t>
            </a:r>
            <a:endParaRPr lang="en-US" altLang="zh-CN" sz="2400" b="1" dirty="0" smtClean="0"/>
          </a:p>
          <a:p>
            <a:endParaRPr lang="en-US" altLang="zh-CN" sz="2400" b="1" dirty="0" smtClean="0"/>
          </a:p>
          <a:p>
            <a:r>
              <a:rPr lang="zh-CN" altLang="en-US" sz="2400" dirty="0" smtClean="0"/>
              <a:t>相比较于传统</a:t>
            </a:r>
            <a:r>
              <a:rPr lang="en-US" altLang="zh-CN" sz="2400" dirty="0" err="1" smtClean="0"/>
              <a:t>cTn</a:t>
            </a:r>
            <a:r>
              <a:rPr lang="zh-CN" altLang="en-US" sz="2400" dirty="0" smtClean="0"/>
              <a:t>而言，可使</a:t>
            </a:r>
            <a:r>
              <a:rPr lang="en-US" altLang="zh-CN" sz="2400" dirty="0" smtClean="0"/>
              <a:t>30%</a:t>
            </a:r>
            <a:r>
              <a:rPr lang="zh-CN" altLang="en-US" sz="2400" dirty="0" smtClean="0"/>
              <a:t>患者得到更早的诊断。</a:t>
            </a:r>
            <a:endParaRPr lang="en-US" altLang="zh-CN" sz="2400" dirty="0" smtClean="0"/>
          </a:p>
        </p:txBody>
      </p:sp>
      <p:sp>
        <p:nvSpPr>
          <p:cNvPr id="8" name="矩形 7"/>
          <p:cNvSpPr/>
          <p:nvPr/>
        </p:nvSpPr>
        <p:spPr>
          <a:xfrm>
            <a:off x="4937760" y="5161356"/>
            <a:ext cx="7254240" cy="369332"/>
          </a:xfrm>
          <a:prstGeom prst="rect">
            <a:avLst/>
          </a:prstGeom>
        </p:spPr>
        <p:txBody>
          <a:bodyPr wrap="square">
            <a:spAutoFit/>
          </a:bodyPr>
          <a:lstStyle/>
          <a:p>
            <a:pPr algn="ctr" eaLnBrk="0" hangingPunct="0">
              <a:buClr>
                <a:srgbClr val="33CCFF"/>
              </a:buClr>
              <a:buFont typeface="Wingdings" panose="05000000000000000000" pitchFamily="2" charset="2"/>
              <a:buChar char="u"/>
            </a:pPr>
            <a:r>
              <a:rPr lang="zh-CN" altLang="en-US"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超敏心肌肌钙蛋白</a:t>
            </a:r>
            <a:r>
              <a:rPr lang="en-US" altLang="zh-CN"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I(</a:t>
            </a:r>
            <a:r>
              <a:rPr lang="en-US" altLang="zh-CN" dirty="0" err="1"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hs-cTnI</a:t>
            </a:r>
            <a:r>
              <a:rPr lang="en-US" altLang="zh-CN"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en-US" altLang="zh-CN" dirty="0" err="1"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Sen</a:t>
            </a:r>
            <a:r>
              <a:rPr lang="en-US" altLang="zh-CN"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=0.005ng/ml</a:t>
            </a:r>
            <a:endParaRPr lang="en-US" altLang="zh-CN" dirty="0">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bwMode="auto">
          <a:xfrm>
            <a:off x="424609" y="1029746"/>
            <a:ext cx="7974808" cy="792088"/>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3B8DE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金准生物降钙素原比对实验医院</a:t>
            </a:r>
            <a:endParaRPr kumimoji="0" lang="zh-CN" altLang="en-US" sz="3200" b="1" i="0" u="none" strike="noStrike" kern="0" cap="none" spc="0" normalizeH="0" baseline="0" noProof="0" dirty="0">
              <a:ln>
                <a:noFill/>
              </a:ln>
              <a:solidFill>
                <a:srgbClr val="3B8DE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33"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4"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w="9525">
            <a:noFill/>
            <a:round/>
          </a:ln>
        </p:spPr>
        <p:txBody>
          <a:bodyPr/>
          <a:lstStyle/>
          <a:p>
            <a:endParaRPr lang="zh-CN" altLang="en-US"/>
          </a:p>
        </p:txBody>
      </p:sp>
      <p:sp>
        <p:nvSpPr>
          <p:cNvPr id="35" name="圆角矩形 5"/>
          <p:cNvSpPr>
            <a:spLocks noChangeArrowheads="1"/>
          </p:cNvSpPr>
          <p:nvPr/>
        </p:nvSpPr>
        <p:spPr bwMode="auto">
          <a:xfrm>
            <a:off x="9090991" y="317500"/>
            <a:ext cx="2593010" cy="495300"/>
          </a:xfrm>
          <a:prstGeom prst="roundRect">
            <a:avLst>
              <a:gd name="adj" fmla="val 16667"/>
            </a:avLst>
          </a:prstGeom>
          <a:solidFill>
            <a:srgbClr val="0C86B6"/>
          </a:solidFill>
          <a:ln w="9525">
            <a:noFill/>
            <a:round/>
          </a:ln>
        </p:spPr>
        <p:txBody>
          <a:bodyPr anchor="ctr"/>
          <a:lstStyle/>
          <a:p>
            <a:pPr algn="ct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在</a:t>
            </a:r>
            <a:r>
              <a:rPr lang="zh-CN" altLang="en-US" b="1" dirty="0">
                <a:solidFill>
                  <a:srgbClr val="FFFFFF"/>
                </a:solidFill>
                <a:latin typeface="微软雅黑" panose="020B0503020204020204" pitchFamily="34" charset="-122"/>
                <a:ea typeface="微软雅黑" panose="020B0503020204020204" pitchFamily="34" charset="-122"/>
              </a:rPr>
              <a:t>体外诊断领域的应</a:t>
            </a:r>
            <a:r>
              <a:rPr lang="zh-CN" altLang="en-US" b="1" dirty="0" smtClean="0">
                <a:solidFill>
                  <a:srgbClr val="FFFFFF"/>
                </a:solidFill>
                <a:latin typeface="微软雅黑" panose="020B0503020204020204" pitchFamily="34" charset="-122"/>
                <a:ea typeface="微软雅黑" panose="020B0503020204020204" pitchFamily="34" charset="-122"/>
              </a:rPr>
              <a:t>用</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6" name="文本框 12"/>
          <p:cNvSpPr txBox="1">
            <a:spLocks noChangeArrowheads="1"/>
          </p:cNvSpPr>
          <p:nvPr/>
        </p:nvSpPr>
        <p:spPr bwMode="auto">
          <a:xfrm>
            <a:off x="844550" y="421005"/>
            <a:ext cx="2409190" cy="384810"/>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金准生物研发的产品</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3" name="组合 3"/>
          <p:cNvGrpSpPr/>
          <p:nvPr/>
        </p:nvGrpSpPr>
        <p:grpSpPr>
          <a:xfrm>
            <a:off x="468208" y="1990448"/>
            <a:ext cx="11474873" cy="4782184"/>
            <a:chOff x="1811655" y="1815465"/>
            <a:chExt cx="7169785" cy="4810183"/>
          </a:xfrm>
        </p:grpSpPr>
        <p:pic>
          <p:nvPicPr>
            <p:cNvPr id="4" name="图片 4" descr="2e769a4437ecfa3fed73047724a39c41"/>
            <p:cNvPicPr>
              <a:picLocks noChangeAspect="1"/>
            </p:cNvPicPr>
            <p:nvPr/>
          </p:nvPicPr>
          <p:blipFill>
            <a:blip r:embed="rId1" cstate="print"/>
            <a:stretch>
              <a:fillRect/>
            </a:stretch>
          </p:blipFill>
          <p:spPr>
            <a:xfrm>
              <a:off x="1906905" y="1815465"/>
              <a:ext cx="4371340" cy="3809365"/>
            </a:xfrm>
            <a:prstGeom prst="rect">
              <a:avLst/>
            </a:prstGeom>
          </p:spPr>
        </p:pic>
        <p:sp>
          <p:nvSpPr>
            <p:cNvPr id="5" name="文本框 3"/>
            <p:cNvSpPr txBox="1"/>
            <p:nvPr/>
          </p:nvSpPr>
          <p:spPr>
            <a:xfrm>
              <a:off x="6309360" y="2736850"/>
              <a:ext cx="1326515" cy="306585"/>
            </a:xfrm>
            <a:prstGeom prst="rect">
              <a:avLst/>
            </a:prstGeom>
            <a:noFill/>
          </p:spPr>
          <p:txBody>
            <a:bodyPr wrap="square" rtlCol="0" anchor="t">
              <a:spAutoFit/>
            </a:bodyPr>
            <a:lstStyle/>
            <a:p>
              <a:r>
                <a:rPr lang="zh-CN" altLang="en-US" sz="1400" b="1" dirty="0">
                  <a:latin typeface="宋体" panose="02010600030101010101" pitchFamily="2" charset="-122"/>
                  <a:ea typeface="宋体" panose="02010600030101010101" pitchFamily="2" charset="-122"/>
                  <a:sym typeface="+mn-ea"/>
                </a:rPr>
                <a:t>北京同仁医院</a:t>
              </a:r>
              <a:endParaRPr lang="zh-CN" altLang="en-US" sz="1400" b="1" dirty="0">
                <a:latin typeface="宋体" panose="02010600030101010101" pitchFamily="2" charset="-122"/>
                <a:ea typeface="宋体" panose="02010600030101010101" pitchFamily="2" charset="-122"/>
                <a:sym typeface="+mn-ea"/>
              </a:endParaRPr>
            </a:p>
          </p:txBody>
        </p:sp>
        <p:sp>
          <p:nvSpPr>
            <p:cNvPr id="6" name="文本框 5"/>
            <p:cNvSpPr txBox="1"/>
            <p:nvPr/>
          </p:nvSpPr>
          <p:spPr>
            <a:xfrm>
              <a:off x="6377940" y="3009265"/>
              <a:ext cx="1249680" cy="306585"/>
            </a:xfrm>
            <a:prstGeom prst="rect">
              <a:avLst/>
            </a:prstGeom>
            <a:noFill/>
          </p:spPr>
          <p:txBody>
            <a:bodyPr wrap="square" rtlCol="0" anchor="t">
              <a:spAutoFit/>
            </a:bodyPr>
            <a:lstStyle/>
            <a:p>
              <a:r>
                <a:rPr lang="zh-CN" altLang="en-US" sz="1400" b="1" dirty="0">
                  <a:latin typeface="宋体" panose="02010600030101010101" pitchFamily="2" charset="-122"/>
                  <a:ea typeface="宋体" panose="02010600030101010101" pitchFamily="2" charset="-122"/>
                  <a:sym typeface="+mn-ea"/>
                </a:rPr>
                <a:t>北京儿童医院</a:t>
              </a:r>
              <a:endParaRPr lang="zh-CN" altLang="en-US" sz="1400" b="1" dirty="0">
                <a:latin typeface="宋体" panose="02010600030101010101" pitchFamily="2" charset="-122"/>
                <a:ea typeface="宋体" panose="02010600030101010101" pitchFamily="2" charset="-122"/>
                <a:sym typeface="+mn-ea"/>
              </a:endParaRPr>
            </a:p>
          </p:txBody>
        </p:sp>
        <p:cxnSp>
          <p:nvCxnSpPr>
            <p:cNvPr id="7" name="直接连接符 7"/>
            <p:cNvCxnSpPr/>
            <p:nvPr/>
          </p:nvCxnSpPr>
          <p:spPr>
            <a:xfrm flipH="1">
              <a:off x="2768019" y="4183825"/>
              <a:ext cx="1262380" cy="714375"/>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8" name="文本框 7"/>
            <p:cNvSpPr txBox="1"/>
            <p:nvPr/>
          </p:nvSpPr>
          <p:spPr>
            <a:xfrm>
              <a:off x="1811655" y="4740275"/>
              <a:ext cx="2021840" cy="306585"/>
            </a:xfrm>
            <a:prstGeom prst="rect">
              <a:avLst/>
            </a:prstGeom>
            <a:noFill/>
          </p:spPr>
          <p:txBody>
            <a:bodyPr wrap="square" rtlCol="0" anchor="t">
              <a:spAutoFit/>
            </a:bodyPr>
            <a:lstStyle/>
            <a:p>
              <a:r>
                <a:rPr lang="zh-CN" altLang="en-US" sz="1400" b="1">
                  <a:solidFill>
                    <a:schemeClr val="tx1"/>
                  </a:solidFill>
                  <a:latin typeface="宋体" panose="02010600030101010101" pitchFamily="2" charset="-122"/>
                  <a:ea typeface="宋体" panose="02010600030101010101" pitchFamily="2" charset="-122"/>
                  <a:sym typeface="+mn-ea"/>
                </a:rPr>
                <a:t>成都第二人民医院</a:t>
              </a:r>
              <a:endParaRPr lang="zh-CN" altLang="en-US" sz="1400" b="1">
                <a:solidFill>
                  <a:schemeClr val="tx1"/>
                </a:solidFill>
                <a:latin typeface="宋体" panose="02010600030101010101" pitchFamily="2" charset="-122"/>
                <a:ea typeface="宋体" panose="02010600030101010101" pitchFamily="2" charset="-122"/>
                <a:sym typeface="+mn-ea"/>
              </a:endParaRPr>
            </a:p>
          </p:txBody>
        </p:sp>
        <p:cxnSp>
          <p:nvCxnSpPr>
            <p:cNvPr id="9" name="直接连接符 9"/>
            <p:cNvCxnSpPr>
              <a:endCxn id="10" idx="1"/>
            </p:cNvCxnSpPr>
            <p:nvPr/>
          </p:nvCxnSpPr>
          <p:spPr>
            <a:xfrm>
              <a:off x="4905089" y="4857957"/>
              <a:ext cx="681243" cy="758158"/>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10" name="文本框 9"/>
            <p:cNvSpPr txBox="1"/>
            <p:nvPr/>
          </p:nvSpPr>
          <p:spPr>
            <a:xfrm>
              <a:off x="5586364" y="5462801"/>
              <a:ext cx="2138680" cy="306585"/>
            </a:xfrm>
            <a:prstGeom prst="rect">
              <a:avLst/>
            </a:prstGeom>
            <a:noFill/>
          </p:spPr>
          <p:txBody>
            <a:bodyPr wrap="square" rtlCol="0" anchor="t">
              <a:spAutoFit/>
            </a:bodyPr>
            <a:lstStyle/>
            <a:p>
              <a:r>
                <a:rPr lang="zh-CN" altLang="en-US" sz="1400" b="1">
                  <a:latin typeface="宋体" panose="02010600030101010101" pitchFamily="2" charset="-122"/>
                  <a:ea typeface="宋体" panose="02010600030101010101" pitchFamily="2" charset="-122"/>
                  <a:sym typeface="+mn-ea"/>
                </a:rPr>
                <a:t>广州医科大学附属第三医院</a:t>
              </a:r>
              <a:endParaRPr lang="zh-CN" altLang="en-US" sz="1400" b="1">
                <a:latin typeface="宋体" panose="02010600030101010101" pitchFamily="2" charset="-122"/>
                <a:ea typeface="宋体" panose="02010600030101010101" pitchFamily="2" charset="-122"/>
                <a:sym typeface="+mn-ea"/>
              </a:endParaRPr>
            </a:p>
          </p:txBody>
        </p:sp>
        <p:sp>
          <p:nvSpPr>
            <p:cNvPr id="11" name="文本框 10"/>
            <p:cNvSpPr txBox="1"/>
            <p:nvPr/>
          </p:nvSpPr>
          <p:spPr>
            <a:xfrm>
              <a:off x="5467623" y="5754290"/>
              <a:ext cx="2481580" cy="306585"/>
            </a:xfrm>
            <a:prstGeom prst="rect">
              <a:avLst/>
            </a:prstGeom>
            <a:noFill/>
          </p:spPr>
          <p:txBody>
            <a:bodyPr wrap="square" rtlCol="0" anchor="t">
              <a:spAutoFit/>
            </a:bodyPr>
            <a:lstStyle/>
            <a:p>
              <a:r>
                <a:rPr lang="zh-CN" altLang="en-US" sz="1400" b="1" dirty="0">
                  <a:solidFill>
                    <a:srgbClr val="FF0000"/>
                  </a:solidFill>
                  <a:latin typeface="宋体" panose="02010600030101010101" pitchFamily="2" charset="-122"/>
                  <a:ea typeface="宋体" panose="02010600030101010101" pitchFamily="2" charset="-122"/>
                  <a:sym typeface="+mn-ea"/>
                </a:rPr>
                <a:t>中山大学附属第三医院</a:t>
              </a:r>
              <a:endParaRPr lang="zh-CN" altLang="en-US" sz="1400" b="1" dirty="0">
                <a:solidFill>
                  <a:srgbClr val="FF0000"/>
                </a:solidFill>
                <a:latin typeface="宋体" panose="02010600030101010101" pitchFamily="2" charset="-122"/>
                <a:ea typeface="宋体" panose="02010600030101010101" pitchFamily="2" charset="-122"/>
                <a:sym typeface="+mn-ea"/>
              </a:endParaRPr>
            </a:p>
          </p:txBody>
        </p:sp>
        <p:cxnSp>
          <p:nvCxnSpPr>
            <p:cNvPr id="12" name="直接连接符 12"/>
            <p:cNvCxnSpPr>
              <a:endCxn id="60" idx="0"/>
            </p:cNvCxnSpPr>
            <p:nvPr/>
          </p:nvCxnSpPr>
          <p:spPr>
            <a:xfrm flipH="1">
              <a:off x="2666151" y="4437042"/>
              <a:ext cx="2015957" cy="1254442"/>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13" name="文本框 12"/>
            <p:cNvSpPr txBox="1"/>
            <p:nvPr/>
          </p:nvSpPr>
          <p:spPr>
            <a:xfrm>
              <a:off x="1906878" y="5394842"/>
              <a:ext cx="1251790" cy="306585"/>
            </a:xfrm>
            <a:prstGeom prst="rect">
              <a:avLst/>
            </a:prstGeom>
            <a:noFill/>
          </p:spPr>
          <p:txBody>
            <a:bodyPr wrap="square" rtlCol="0" anchor="t">
              <a:spAutoFit/>
            </a:bodyPr>
            <a:lstStyle/>
            <a:p>
              <a:pPr marL="0" indent="0">
                <a:buNone/>
              </a:pPr>
              <a:r>
                <a:rPr lang="zh-CN" altLang="en-US" sz="1400" b="1" dirty="0">
                  <a:latin typeface="宋体" panose="02010600030101010101" pitchFamily="2" charset="-122"/>
                  <a:ea typeface="宋体" panose="02010600030101010101" pitchFamily="2" charset="-122"/>
                  <a:sym typeface="+mn-ea"/>
                </a:rPr>
                <a:t>湖南省永州市第三医院 </a:t>
              </a:r>
              <a:endParaRPr lang="zh-CN" altLang="en-US" sz="1400" b="1" dirty="0">
                <a:latin typeface="宋体" panose="02010600030101010101" pitchFamily="2" charset="-122"/>
                <a:ea typeface="宋体" panose="02010600030101010101" pitchFamily="2" charset="-122"/>
                <a:sym typeface="+mn-ea"/>
              </a:endParaRPr>
            </a:p>
          </p:txBody>
        </p:sp>
        <p:sp>
          <p:nvSpPr>
            <p:cNvPr id="14" name="文本框 14"/>
            <p:cNvSpPr txBox="1"/>
            <p:nvPr/>
          </p:nvSpPr>
          <p:spPr>
            <a:xfrm>
              <a:off x="6851040" y="3261334"/>
              <a:ext cx="1249680" cy="306585"/>
            </a:xfrm>
            <a:prstGeom prst="rect">
              <a:avLst/>
            </a:prstGeom>
            <a:noFill/>
          </p:spPr>
          <p:txBody>
            <a:bodyPr wrap="square" rtlCol="0" anchor="t">
              <a:spAutoFit/>
            </a:bodyPr>
            <a:lstStyle/>
            <a:p>
              <a:r>
                <a:rPr lang="zh-CN" altLang="en-US" sz="1400" b="1" dirty="0">
                  <a:latin typeface="宋体" panose="02010600030101010101" pitchFamily="2" charset="-122"/>
                  <a:ea typeface="宋体" panose="02010600030101010101" pitchFamily="2" charset="-122"/>
                  <a:sym typeface="+mn-ea"/>
                </a:rPr>
                <a:t>天津武警医院 </a:t>
              </a:r>
              <a:endParaRPr lang="zh-CN" altLang="en-US" sz="1400" b="1" dirty="0">
                <a:latin typeface="宋体" panose="02010600030101010101" pitchFamily="2" charset="-122"/>
                <a:ea typeface="宋体" panose="02010600030101010101" pitchFamily="2" charset="-122"/>
                <a:sym typeface="+mn-ea"/>
              </a:endParaRPr>
            </a:p>
          </p:txBody>
        </p:sp>
        <p:cxnSp>
          <p:nvCxnSpPr>
            <p:cNvPr id="15" name="直接连接符 15"/>
            <p:cNvCxnSpPr>
              <a:endCxn id="63" idx="2"/>
            </p:cNvCxnSpPr>
            <p:nvPr/>
          </p:nvCxnSpPr>
          <p:spPr>
            <a:xfrm flipH="1" flipV="1">
              <a:off x="4135367" y="2372706"/>
              <a:ext cx="430885" cy="1344501"/>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16" name="文本框 16"/>
            <p:cNvSpPr txBox="1"/>
            <p:nvPr/>
          </p:nvSpPr>
          <p:spPr>
            <a:xfrm>
              <a:off x="3310890" y="1815465"/>
              <a:ext cx="1249680" cy="306585"/>
            </a:xfrm>
            <a:prstGeom prst="rect">
              <a:avLst/>
            </a:prstGeom>
            <a:noFill/>
          </p:spPr>
          <p:txBody>
            <a:bodyPr wrap="square" rtlCol="0" anchor="t">
              <a:spAutoFit/>
            </a:bodyPr>
            <a:lstStyle/>
            <a:p>
              <a:r>
                <a:rPr lang="zh-CN" altLang="en-US" sz="1400" b="1">
                  <a:latin typeface="宋体" panose="02010600030101010101" pitchFamily="2" charset="-122"/>
                  <a:ea typeface="宋体" panose="02010600030101010101" pitchFamily="2" charset="-122"/>
                  <a:sym typeface="+mn-ea"/>
                </a:rPr>
                <a:t>西安市第一医院</a:t>
              </a:r>
              <a:endParaRPr lang="zh-CN" altLang="en-US" sz="1400" b="1">
                <a:latin typeface="宋体" panose="02010600030101010101" pitchFamily="2" charset="-122"/>
                <a:ea typeface="宋体" panose="02010600030101010101" pitchFamily="2" charset="-122"/>
                <a:sym typeface="+mn-ea"/>
              </a:endParaRPr>
            </a:p>
          </p:txBody>
        </p:sp>
        <p:cxnSp>
          <p:nvCxnSpPr>
            <p:cNvPr id="17" name="直接连接符 17"/>
            <p:cNvCxnSpPr>
              <a:endCxn id="49" idx="1"/>
            </p:cNvCxnSpPr>
            <p:nvPr/>
          </p:nvCxnSpPr>
          <p:spPr>
            <a:xfrm>
              <a:off x="5438736" y="3882635"/>
              <a:ext cx="1560472" cy="701312"/>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18" name="文本框 18"/>
            <p:cNvSpPr txBox="1"/>
            <p:nvPr/>
          </p:nvSpPr>
          <p:spPr>
            <a:xfrm>
              <a:off x="7052244" y="5354657"/>
              <a:ext cx="1605281" cy="306585"/>
            </a:xfrm>
            <a:prstGeom prst="rect">
              <a:avLst/>
            </a:prstGeom>
            <a:noFill/>
          </p:spPr>
          <p:txBody>
            <a:bodyPr wrap="square" rtlCol="0" anchor="t">
              <a:spAutoFit/>
            </a:bodyPr>
            <a:lstStyle/>
            <a:p>
              <a:r>
                <a:rPr lang="zh-CN" altLang="en-US" sz="1400" b="1">
                  <a:latin typeface="宋体" panose="02010600030101010101" pitchFamily="2" charset="-122"/>
                  <a:ea typeface="宋体" panose="02010600030101010101" pitchFamily="2" charset="-122"/>
                  <a:sym typeface="+mn-ea"/>
                </a:rPr>
                <a:t>扬州市江都人民医院</a:t>
              </a:r>
              <a:endParaRPr lang="zh-CN" altLang="en-US" sz="1400" b="1">
                <a:latin typeface="宋体" panose="02010600030101010101" pitchFamily="2" charset="-122"/>
                <a:ea typeface="宋体" panose="02010600030101010101" pitchFamily="2" charset="-122"/>
                <a:sym typeface="+mn-ea"/>
              </a:endParaRPr>
            </a:p>
          </p:txBody>
        </p:sp>
        <p:sp>
          <p:nvSpPr>
            <p:cNvPr id="19" name="文本框 19"/>
            <p:cNvSpPr txBox="1"/>
            <p:nvPr/>
          </p:nvSpPr>
          <p:spPr>
            <a:xfrm>
              <a:off x="6309360" y="2442845"/>
              <a:ext cx="2672080" cy="306585"/>
            </a:xfrm>
            <a:prstGeom prst="rect">
              <a:avLst/>
            </a:prstGeom>
            <a:noFill/>
          </p:spPr>
          <p:txBody>
            <a:bodyPr wrap="square" rtlCol="0" anchor="t">
              <a:spAutoFit/>
            </a:bodyPr>
            <a:lstStyle/>
            <a:p>
              <a:r>
                <a:rPr lang="zh-CN" altLang="en-US" sz="1400" b="1">
                  <a:solidFill>
                    <a:schemeClr val="tx1"/>
                  </a:solidFill>
                  <a:latin typeface="宋体" panose="02010600030101010101" pitchFamily="2" charset="-122"/>
                  <a:ea typeface="宋体" panose="02010600030101010101" pitchFamily="2" charset="-122"/>
                  <a:sym typeface="+mn-ea"/>
                </a:rPr>
                <a:t>中国医学科学院北京协和医学院</a:t>
              </a:r>
              <a:endParaRPr lang="zh-CN" altLang="en-US" sz="1400" b="1">
                <a:solidFill>
                  <a:schemeClr val="tx1"/>
                </a:solidFill>
                <a:latin typeface="宋体" panose="02010600030101010101" pitchFamily="2" charset="-122"/>
                <a:ea typeface="宋体" panose="02010600030101010101" pitchFamily="2" charset="-122"/>
                <a:sym typeface="+mn-ea"/>
              </a:endParaRPr>
            </a:p>
          </p:txBody>
        </p:sp>
        <p:sp>
          <p:nvSpPr>
            <p:cNvPr id="20" name="文本框 20"/>
            <p:cNvSpPr txBox="1"/>
            <p:nvPr/>
          </p:nvSpPr>
          <p:spPr>
            <a:xfrm>
              <a:off x="7123379" y="5046855"/>
              <a:ext cx="1516380" cy="306585"/>
            </a:xfrm>
            <a:prstGeom prst="rect">
              <a:avLst/>
            </a:prstGeom>
            <a:noFill/>
          </p:spPr>
          <p:txBody>
            <a:bodyPr wrap="square" rtlCol="0" anchor="t">
              <a:spAutoFit/>
            </a:bodyPr>
            <a:lstStyle/>
            <a:p>
              <a:pPr marL="0" indent="0">
                <a:buNone/>
              </a:pPr>
              <a:r>
                <a:rPr lang="zh-CN" altLang="en-US" sz="1400" b="1" dirty="0">
                  <a:solidFill>
                    <a:srgbClr val="FF0000"/>
                  </a:solidFill>
                  <a:latin typeface="宋体" panose="02010600030101010101" pitchFamily="2" charset="-122"/>
                  <a:ea typeface="宋体" panose="02010600030101010101" pitchFamily="2" charset="-122"/>
                  <a:sym typeface="+mn-ea"/>
                </a:rPr>
                <a:t>江苏省人民医院 </a:t>
              </a:r>
              <a:endParaRPr lang="zh-CN" altLang="en-US" sz="1400" b="1" dirty="0">
                <a:solidFill>
                  <a:srgbClr val="FF0000"/>
                </a:solidFill>
                <a:latin typeface="宋体" panose="02010600030101010101" pitchFamily="2" charset="-122"/>
                <a:ea typeface="宋体" panose="02010600030101010101" pitchFamily="2" charset="-122"/>
                <a:sym typeface="+mn-ea"/>
              </a:endParaRPr>
            </a:p>
          </p:txBody>
        </p:sp>
        <p:cxnSp>
          <p:nvCxnSpPr>
            <p:cNvPr id="21" name="直接连接符 21"/>
            <p:cNvCxnSpPr/>
            <p:nvPr/>
          </p:nvCxnSpPr>
          <p:spPr>
            <a:xfrm>
              <a:off x="5255260" y="3560445"/>
              <a:ext cx="582930" cy="5969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22" name="文本框 22"/>
            <p:cNvSpPr txBox="1"/>
            <p:nvPr/>
          </p:nvSpPr>
          <p:spPr>
            <a:xfrm>
              <a:off x="5878779" y="3430931"/>
              <a:ext cx="1427480" cy="306585"/>
            </a:xfrm>
            <a:prstGeom prst="rect">
              <a:avLst/>
            </a:prstGeom>
            <a:noFill/>
          </p:spPr>
          <p:txBody>
            <a:bodyPr wrap="square" rtlCol="0" anchor="t">
              <a:spAutoFit/>
            </a:bodyPr>
            <a:lstStyle/>
            <a:p>
              <a:r>
                <a:rPr lang="zh-CN" altLang="en-US" sz="1400" b="1" dirty="0">
                  <a:solidFill>
                    <a:schemeClr val="tx1"/>
                  </a:solidFill>
                  <a:latin typeface="宋体" panose="02010600030101010101" pitchFamily="2" charset="-122"/>
                  <a:ea typeface="宋体" panose="02010600030101010101" pitchFamily="2" charset="-122"/>
                  <a:sym typeface="+mn-ea"/>
                </a:rPr>
                <a:t>山东省齐鲁医院</a:t>
              </a:r>
              <a:endParaRPr lang="zh-CN" altLang="en-US" sz="1400" b="1" dirty="0">
                <a:solidFill>
                  <a:schemeClr val="tx1"/>
                </a:solidFill>
                <a:latin typeface="宋体" panose="02010600030101010101" pitchFamily="2" charset="-122"/>
                <a:ea typeface="宋体" panose="02010600030101010101" pitchFamily="2" charset="-122"/>
                <a:sym typeface="+mn-ea"/>
              </a:endParaRPr>
            </a:p>
          </p:txBody>
        </p:sp>
        <p:cxnSp>
          <p:nvCxnSpPr>
            <p:cNvPr id="23" name="直接连接符 23"/>
            <p:cNvCxnSpPr/>
            <p:nvPr/>
          </p:nvCxnSpPr>
          <p:spPr>
            <a:xfrm flipV="1">
              <a:off x="5085715" y="3215640"/>
              <a:ext cx="1223645" cy="21590"/>
            </a:xfrm>
            <a:prstGeom prst="line">
              <a:avLst/>
            </a:prstGeom>
            <a:solidFill>
              <a:srgbClr val="93F9F8"/>
            </a:solidFill>
            <a:ln w="9525" cap="flat" cmpd="sng" algn="ctr">
              <a:solidFill>
                <a:schemeClr val="tx1"/>
              </a:solidFill>
              <a:prstDash val="solid"/>
              <a:round/>
              <a:headEnd type="none" w="med" len="med"/>
              <a:tailEnd type="none" w="med" len="med"/>
            </a:ln>
          </p:spPr>
        </p:cxnSp>
        <p:cxnSp>
          <p:nvCxnSpPr>
            <p:cNvPr id="24" name="直接连接符 24"/>
            <p:cNvCxnSpPr>
              <a:endCxn id="5" idx="1"/>
            </p:cNvCxnSpPr>
            <p:nvPr/>
          </p:nvCxnSpPr>
          <p:spPr>
            <a:xfrm flipV="1">
              <a:off x="5048885" y="2890143"/>
              <a:ext cx="1260475" cy="316429"/>
            </a:xfrm>
            <a:prstGeom prst="line">
              <a:avLst/>
            </a:prstGeom>
            <a:solidFill>
              <a:srgbClr val="93F9F8"/>
            </a:solidFill>
            <a:ln w="9525" cap="flat" cmpd="sng" algn="ctr">
              <a:solidFill>
                <a:schemeClr val="tx1"/>
              </a:solidFill>
              <a:prstDash val="solid"/>
              <a:round/>
              <a:headEnd type="none" w="med" len="med"/>
              <a:tailEnd type="none" w="med" len="med"/>
            </a:ln>
          </p:spPr>
        </p:cxnSp>
        <p:cxnSp>
          <p:nvCxnSpPr>
            <p:cNvPr id="25" name="直接连接符 25"/>
            <p:cNvCxnSpPr>
              <a:endCxn id="19" idx="1"/>
            </p:cNvCxnSpPr>
            <p:nvPr/>
          </p:nvCxnSpPr>
          <p:spPr>
            <a:xfrm flipV="1">
              <a:off x="5029949" y="2596136"/>
              <a:ext cx="1279411" cy="600986"/>
            </a:xfrm>
            <a:prstGeom prst="line">
              <a:avLst/>
            </a:prstGeom>
            <a:solidFill>
              <a:srgbClr val="93F9F8"/>
            </a:solidFill>
            <a:ln w="9525" cap="flat" cmpd="sng" algn="ctr">
              <a:solidFill>
                <a:schemeClr val="tx1"/>
              </a:solidFill>
              <a:prstDash val="solid"/>
              <a:round/>
              <a:headEnd type="none" w="med" len="med"/>
              <a:tailEnd type="none" w="med" len="med"/>
            </a:ln>
          </p:spPr>
        </p:cxnSp>
        <p:cxnSp>
          <p:nvCxnSpPr>
            <p:cNvPr id="26" name="直接连接符 26"/>
            <p:cNvCxnSpPr>
              <a:endCxn id="45" idx="1"/>
            </p:cNvCxnSpPr>
            <p:nvPr/>
          </p:nvCxnSpPr>
          <p:spPr>
            <a:xfrm>
              <a:off x="5462145" y="3933093"/>
              <a:ext cx="1591023" cy="967658"/>
            </a:xfrm>
            <a:prstGeom prst="line">
              <a:avLst/>
            </a:prstGeom>
            <a:solidFill>
              <a:srgbClr val="93F9F8"/>
            </a:solidFill>
            <a:ln w="9525" cap="flat" cmpd="sng" algn="ctr">
              <a:solidFill>
                <a:schemeClr val="tx1"/>
              </a:solidFill>
              <a:prstDash val="solid"/>
              <a:round/>
              <a:headEnd type="none" w="med" len="med"/>
              <a:tailEnd type="none" w="med" len="med"/>
            </a:ln>
          </p:spPr>
        </p:cxnSp>
        <p:cxnSp>
          <p:nvCxnSpPr>
            <p:cNvPr id="27" name="直接连接符 27"/>
            <p:cNvCxnSpPr/>
            <p:nvPr/>
          </p:nvCxnSpPr>
          <p:spPr>
            <a:xfrm>
              <a:off x="5195554" y="3341751"/>
              <a:ext cx="1655486" cy="72876"/>
            </a:xfrm>
            <a:prstGeom prst="line">
              <a:avLst/>
            </a:prstGeom>
            <a:solidFill>
              <a:srgbClr val="93F9F8"/>
            </a:solidFill>
            <a:ln w="9525" cap="flat" cmpd="sng" algn="ctr">
              <a:solidFill>
                <a:schemeClr val="tx1"/>
              </a:solidFill>
              <a:prstDash val="solid"/>
              <a:round/>
              <a:headEnd type="none" w="med" len="med"/>
              <a:tailEnd type="none" w="med" len="med"/>
            </a:ln>
          </p:spPr>
        </p:cxnSp>
        <p:cxnSp>
          <p:nvCxnSpPr>
            <p:cNvPr id="28" name="直接连接符 28"/>
            <p:cNvCxnSpPr/>
            <p:nvPr/>
          </p:nvCxnSpPr>
          <p:spPr>
            <a:xfrm>
              <a:off x="4900724" y="4857957"/>
              <a:ext cx="627283" cy="972129"/>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29" name="文本框 2"/>
            <p:cNvSpPr txBox="1"/>
            <p:nvPr/>
          </p:nvSpPr>
          <p:spPr>
            <a:xfrm>
              <a:off x="6328404" y="3909683"/>
              <a:ext cx="2082800" cy="306585"/>
            </a:xfrm>
            <a:prstGeom prst="rect">
              <a:avLst/>
            </a:prstGeom>
            <a:noFill/>
          </p:spPr>
          <p:txBody>
            <a:bodyPr wrap="square" rtlCol="0" anchor="t">
              <a:spAutoFit/>
            </a:bodyPr>
            <a:lstStyle/>
            <a:p>
              <a:r>
                <a:rPr lang="zh-CN" altLang="en-US" sz="1400" b="1"/>
                <a:t>青岛市第三人民医院</a:t>
              </a:r>
              <a:endParaRPr lang="zh-CN" altLang="en-US" sz="1400" b="1"/>
            </a:p>
          </p:txBody>
        </p:sp>
        <p:cxnSp>
          <p:nvCxnSpPr>
            <p:cNvPr id="30" name="直接连接符 31"/>
            <p:cNvCxnSpPr/>
            <p:nvPr/>
          </p:nvCxnSpPr>
          <p:spPr>
            <a:xfrm>
              <a:off x="5255260" y="3587115"/>
              <a:ext cx="1122680" cy="26670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31" name="文本框 30"/>
            <p:cNvSpPr txBox="1"/>
            <p:nvPr/>
          </p:nvSpPr>
          <p:spPr>
            <a:xfrm>
              <a:off x="5067881" y="6319063"/>
              <a:ext cx="1611258" cy="306585"/>
            </a:xfrm>
            <a:prstGeom prst="rect">
              <a:avLst/>
            </a:prstGeom>
            <a:noFill/>
          </p:spPr>
          <p:txBody>
            <a:bodyPr wrap="square" rtlCol="0" anchor="t">
              <a:spAutoFit/>
            </a:bodyPr>
            <a:lstStyle/>
            <a:p>
              <a:r>
                <a:rPr lang="zh-CN" altLang="en-US" sz="1400" b="1" dirty="0">
                  <a:solidFill>
                    <a:srgbClr val="FF0000"/>
                  </a:solidFill>
                  <a:latin typeface="宋体" panose="02010600030101010101" pitchFamily="2" charset="-122"/>
                  <a:ea typeface="宋体" panose="02010600030101010101" pitchFamily="2" charset="-122"/>
                  <a:sym typeface="Kozuka Mincho Pro H" pitchFamily="18" charset="-128"/>
                </a:rPr>
                <a:t>南方医科大学南方医院</a:t>
              </a:r>
              <a:endParaRPr lang="zh-CN" altLang="en-US" sz="1400" b="1" dirty="0">
                <a:solidFill>
                  <a:srgbClr val="FF0000"/>
                </a:solidFill>
                <a:latin typeface="宋体" panose="02010600030101010101" pitchFamily="2" charset="-122"/>
                <a:ea typeface="宋体" panose="02010600030101010101" pitchFamily="2" charset="-122"/>
                <a:sym typeface="Kozuka Mincho Pro H" pitchFamily="18" charset="-128"/>
              </a:endParaRPr>
            </a:p>
          </p:txBody>
        </p:sp>
        <p:cxnSp>
          <p:nvCxnSpPr>
            <p:cNvPr id="32" name="直接连接符 33"/>
            <p:cNvCxnSpPr/>
            <p:nvPr/>
          </p:nvCxnSpPr>
          <p:spPr>
            <a:xfrm>
              <a:off x="4918579" y="4940990"/>
              <a:ext cx="177750" cy="1531645"/>
            </a:xfrm>
            <a:prstGeom prst="line">
              <a:avLst/>
            </a:prstGeom>
            <a:solidFill>
              <a:srgbClr val="93F9F8"/>
            </a:solidFill>
            <a:ln w="9525" cap="flat" cmpd="sng" algn="ctr">
              <a:solidFill>
                <a:schemeClr val="tx1"/>
              </a:solidFill>
              <a:prstDash val="solid"/>
              <a:round/>
              <a:headEnd type="none" w="med" len="med"/>
              <a:tailEnd type="none" w="med" len="med"/>
            </a:ln>
          </p:spPr>
        </p:cxnSp>
      </p:grpSp>
      <p:cxnSp>
        <p:nvCxnSpPr>
          <p:cNvPr id="37" name="直接连接符 7"/>
          <p:cNvCxnSpPr>
            <a:endCxn id="38" idx="0"/>
          </p:cNvCxnSpPr>
          <p:nvPr/>
        </p:nvCxnSpPr>
        <p:spPr>
          <a:xfrm flipH="1">
            <a:off x="2454910" y="4450080"/>
            <a:ext cx="2029460" cy="78105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38" name="文本框 7"/>
          <p:cNvSpPr txBox="1"/>
          <p:nvPr/>
        </p:nvSpPr>
        <p:spPr>
          <a:xfrm>
            <a:off x="1705610" y="5231130"/>
            <a:ext cx="1497965" cy="304800"/>
          </a:xfrm>
          <a:prstGeom prst="rect">
            <a:avLst/>
          </a:prstGeom>
          <a:noFill/>
        </p:spPr>
        <p:txBody>
          <a:bodyPr wrap="square" rtlCol="0" anchor="t">
            <a:spAutoFit/>
          </a:bodyPr>
          <a:lstStyle/>
          <a:p>
            <a:r>
              <a:rPr lang="zh-CN" altLang="en-US" sz="1400" b="1" dirty="0" smtClean="0">
                <a:solidFill>
                  <a:srgbClr val="FF0000"/>
                </a:solidFill>
                <a:latin typeface="宋体" panose="02010600030101010101" pitchFamily="2" charset="-122"/>
                <a:ea typeface="宋体" panose="02010600030101010101" pitchFamily="2" charset="-122"/>
                <a:sym typeface="+mn-ea"/>
              </a:rPr>
              <a:t>重庆西南医</a:t>
            </a:r>
            <a:r>
              <a:rPr lang="zh-CN" altLang="en-US" sz="1400" b="1" dirty="0">
                <a:solidFill>
                  <a:srgbClr val="FF0000"/>
                </a:solidFill>
                <a:latin typeface="宋体" panose="02010600030101010101" pitchFamily="2" charset="-122"/>
                <a:ea typeface="宋体" panose="02010600030101010101" pitchFamily="2" charset="-122"/>
                <a:sym typeface="+mn-ea"/>
              </a:rPr>
              <a:t>院</a:t>
            </a:r>
            <a:endParaRPr lang="zh-CN" altLang="en-US" sz="1400" b="1" dirty="0">
              <a:solidFill>
                <a:srgbClr val="FF0000"/>
              </a:solidFill>
              <a:latin typeface="宋体" panose="02010600030101010101" pitchFamily="2" charset="-122"/>
              <a:ea typeface="宋体" panose="02010600030101010101" pitchFamily="2" charset="-122"/>
              <a:sym typeface="+mn-ea"/>
            </a:endParaRPr>
          </a:p>
        </p:txBody>
      </p:sp>
      <p:sp>
        <p:nvSpPr>
          <p:cNvPr id="39" name="文本框 30"/>
          <p:cNvSpPr txBox="1"/>
          <p:nvPr/>
        </p:nvSpPr>
        <p:spPr>
          <a:xfrm>
            <a:off x="2753840" y="5748724"/>
            <a:ext cx="2269682" cy="304800"/>
          </a:xfrm>
          <a:prstGeom prst="rect">
            <a:avLst/>
          </a:prstGeom>
          <a:noFill/>
        </p:spPr>
        <p:txBody>
          <a:bodyPr wrap="square" rtlCol="0" anchor="t">
            <a:spAutoFit/>
          </a:bodyPr>
          <a:lstStyle/>
          <a:p>
            <a:r>
              <a:rPr lang="zh-CN" altLang="en-US" sz="1400" b="1" dirty="0" smtClean="0">
                <a:latin typeface="宋体" panose="02010600030101010101" pitchFamily="2" charset="-122"/>
                <a:ea typeface="宋体" panose="02010600030101010101" pitchFamily="2" charset="-122"/>
                <a:sym typeface="Kozuka Mincho Pro H" pitchFamily="18" charset="-128"/>
              </a:rPr>
              <a:t>中山大学附属第八医院</a:t>
            </a:r>
            <a:endParaRPr lang="zh-CN" altLang="en-US" sz="1400" b="1" dirty="0" smtClean="0">
              <a:latin typeface="宋体" panose="02010600030101010101" pitchFamily="2" charset="-122"/>
              <a:ea typeface="宋体" panose="02010600030101010101" pitchFamily="2" charset="-122"/>
              <a:sym typeface="Kozuka Mincho Pro H" pitchFamily="18" charset="-128"/>
            </a:endParaRPr>
          </a:p>
        </p:txBody>
      </p:sp>
      <p:cxnSp>
        <p:nvCxnSpPr>
          <p:cNvPr id="40" name="直接连接符 33"/>
          <p:cNvCxnSpPr/>
          <p:nvPr/>
        </p:nvCxnSpPr>
        <p:spPr>
          <a:xfrm flipH="1">
            <a:off x="4663440" y="5062220"/>
            <a:ext cx="765810" cy="858520"/>
          </a:xfrm>
          <a:prstGeom prst="line">
            <a:avLst/>
          </a:prstGeom>
          <a:solidFill>
            <a:srgbClr val="93F9F8"/>
          </a:solidFill>
          <a:ln w="9525" cap="flat" cmpd="sng" algn="ctr">
            <a:solidFill>
              <a:schemeClr val="tx1"/>
            </a:solidFill>
            <a:prstDash val="solid"/>
            <a:round/>
            <a:headEnd type="none" w="med" len="med"/>
            <a:tailEnd type="none" w="med" len="med"/>
          </a:ln>
        </p:spPr>
      </p:cxnSp>
      <p:cxnSp>
        <p:nvCxnSpPr>
          <p:cNvPr id="42" name="直接连接符 26"/>
          <p:cNvCxnSpPr/>
          <p:nvPr/>
        </p:nvCxnSpPr>
        <p:spPr>
          <a:xfrm>
            <a:off x="6186170" y="4091305"/>
            <a:ext cx="2731770" cy="1530350"/>
          </a:xfrm>
          <a:prstGeom prst="line">
            <a:avLst/>
          </a:prstGeom>
          <a:solidFill>
            <a:srgbClr val="93F9F8"/>
          </a:solidFill>
          <a:ln w="12700" cap="flat" cmpd="sng" algn="ctr">
            <a:solidFill>
              <a:schemeClr val="tx1"/>
            </a:solidFill>
            <a:prstDash val="solid"/>
            <a:round/>
            <a:headEnd type="none" w="med" len="med"/>
            <a:tailEnd type="none" w="med" len="med"/>
          </a:ln>
        </p:spPr>
      </p:cxnSp>
      <p:sp>
        <p:nvSpPr>
          <p:cNvPr id="45" name="文本框 20"/>
          <p:cNvSpPr txBox="1"/>
          <p:nvPr/>
        </p:nvSpPr>
        <p:spPr>
          <a:xfrm>
            <a:off x="8856715" y="4905522"/>
            <a:ext cx="2426888" cy="304800"/>
          </a:xfrm>
          <a:prstGeom prst="rect">
            <a:avLst/>
          </a:prstGeom>
          <a:noFill/>
        </p:spPr>
        <p:txBody>
          <a:bodyPr wrap="square" rtlCol="0" anchor="t">
            <a:spAutoFit/>
          </a:bodyPr>
          <a:lstStyle/>
          <a:p>
            <a:pPr marL="0" indent="0">
              <a:buNone/>
            </a:pPr>
            <a:r>
              <a:rPr lang="zh-CN" altLang="en-US" sz="1400" b="1" dirty="0" smtClean="0">
                <a:solidFill>
                  <a:srgbClr val="FF0000"/>
                </a:solidFill>
                <a:latin typeface="宋体" panose="02010600030101010101" pitchFamily="2" charset="-122"/>
                <a:ea typeface="宋体" panose="02010600030101010101" pitchFamily="2" charset="-122"/>
                <a:sym typeface="+mn-ea"/>
              </a:rPr>
              <a:t>南京军区南京总医院 </a:t>
            </a:r>
            <a:endParaRPr lang="zh-CN" altLang="en-US" sz="1400" b="1" dirty="0" smtClean="0">
              <a:solidFill>
                <a:srgbClr val="FF0000"/>
              </a:solidFill>
              <a:latin typeface="宋体" panose="02010600030101010101" pitchFamily="2" charset="-122"/>
              <a:ea typeface="宋体" panose="02010600030101010101" pitchFamily="2" charset="-122"/>
              <a:sym typeface="+mn-ea"/>
            </a:endParaRPr>
          </a:p>
        </p:txBody>
      </p:sp>
      <p:cxnSp>
        <p:nvCxnSpPr>
          <p:cNvPr id="41" name="直接连接符 33"/>
          <p:cNvCxnSpPr>
            <a:endCxn id="43" idx="1"/>
          </p:cNvCxnSpPr>
          <p:nvPr/>
        </p:nvCxnSpPr>
        <p:spPr>
          <a:xfrm>
            <a:off x="5425440" y="5021580"/>
            <a:ext cx="791845" cy="132461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43" name="文本框 42"/>
          <p:cNvSpPr txBox="1"/>
          <p:nvPr/>
        </p:nvSpPr>
        <p:spPr>
          <a:xfrm>
            <a:off x="6217500" y="6193511"/>
            <a:ext cx="2578736" cy="304800"/>
          </a:xfrm>
          <a:prstGeom prst="rect">
            <a:avLst/>
          </a:prstGeom>
          <a:noFill/>
        </p:spPr>
        <p:txBody>
          <a:bodyPr wrap="square" rtlCol="0" anchor="t">
            <a:spAutoFit/>
          </a:bodyPr>
          <a:p>
            <a:r>
              <a:rPr lang="zh-CN" altLang="en-US" sz="1400" b="1" dirty="0">
                <a:solidFill>
                  <a:srgbClr val="FF0000"/>
                </a:solidFill>
                <a:latin typeface="宋体" panose="02010600030101010101" pitchFamily="2" charset="-122"/>
                <a:ea typeface="宋体" panose="02010600030101010101" pitchFamily="2" charset="-122"/>
                <a:sym typeface="Kozuka Mincho Pro H" pitchFamily="18" charset="-128"/>
              </a:rPr>
              <a:t>南方医科大学珠江医院</a:t>
            </a:r>
            <a:endParaRPr lang="zh-CN" altLang="en-US" sz="1400" b="1" dirty="0">
              <a:solidFill>
                <a:srgbClr val="FF0000"/>
              </a:solidFill>
              <a:latin typeface="宋体" panose="02010600030101010101" pitchFamily="2" charset="-122"/>
              <a:ea typeface="宋体" panose="02010600030101010101" pitchFamily="2" charset="-122"/>
              <a:sym typeface="Kozuka Mincho Pro H" pitchFamily="18" charset="-128"/>
            </a:endParaRPr>
          </a:p>
        </p:txBody>
      </p:sp>
      <p:cxnSp>
        <p:nvCxnSpPr>
          <p:cNvPr id="44" name="直接连接符 33"/>
          <p:cNvCxnSpPr/>
          <p:nvPr/>
        </p:nvCxnSpPr>
        <p:spPr>
          <a:xfrm flipH="1">
            <a:off x="4754880" y="5097780"/>
            <a:ext cx="685800" cy="128016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46" name="文本框 30"/>
          <p:cNvSpPr txBox="1"/>
          <p:nvPr/>
        </p:nvSpPr>
        <p:spPr>
          <a:xfrm>
            <a:off x="3201035" y="6515735"/>
            <a:ext cx="1886585" cy="304800"/>
          </a:xfrm>
          <a:prstGeom prst="rect">
            <a:avLst/>
          </a:prstGeom>
          <a:noFill/>
        </p:spPr>
        <p:txBody>
          <a:bodyPr wrap="square" rtlCol="0" anchor="t">
            <a:spAutoFit/>
          </a:bodyPr>
          <a:p>
            <a:r>
              <a:rPr lang="zh-CN" altLang="en-US" sz="1400" b="1" dirty="0" smtClean="0">
                <a:latin typeface="宋体" panose="02010600030101010101" pitchFamily="2" charset="-122"/>
                <a:ea typeface="宋体" panose="02010600030101010101" pitchFamily="2" charset="-122"/>
                <a:sym typeface="Kozuka Mincho Pro H" pitchFamily="18" charset="-128"/>
              </a:rPr>
              <a:t>佛山市第四人民医院</a:t>
            </a:r>
            <a:endParaRPr lang="zh-CN" altLang="en-US" sz="1400" b="1" dirty="0" smtClean="0">
              <a:latin typeface="宋体" panose="02010600030101010101" pitchFamily="2" charset="-122"/>
              <a:ea typeface="宋体" panose="02010600030101010101" pitchFamily="2" charset="-122"/>
              <a:sym typeface="Kozuka Mincho Pro H" pitchFamily="18" charset="-128"/>
            </a:endParaRPr>
          </a:p>
        </p:txBody>
      </p:sp>
      <p:sp>
        <p:nvSpPr>
          <p:cNvPr id="47" name="文本框 30"/>
          <p:cNvSpPr txBox="1"/>
          <p:nvPr/>
        </p:nvSpPr>
        <p:spPr>
          <a:xfrm>
            <a:off x="3007995" y="6261735"/>
            <a:ext cx="1886585" cy="304800"/>
          </a:xfrm>
          <a:prstGeom prst="rect">
            <a:avLst/>
          </a:prstGeom>
          <a:noFill/>
        </p:spPr>
        <p:txBody>
          <a:bodyPr wrap="square" rtlCol="0" anchor="t">
            <a:spAutoFit/>
          </a:bodyPr>
          <a:p>
            <a:r>
              <a:rPr lang="zh-CN" altLang="en-US" sz="1400" b="1" dirty="0" smtClean="0">
                <a:latin typeface="宋体" panose="02010600030101010101" pitchFamily="2" charset="-122"/>
                <a:ea typeface="宋体" panose="02010600030101010101" pitchFamily="2" charset="-122"/>
                <a:sym typeface="Kozuka Mincho Pro H" pitchFamily="18" charset="-128"/>
              </a:rPr>
              <a:t>佛山市第二人民医院</a:t>
            </a:r>
            <a:endParaRPr lang="zh-CN" altLang="en-US" sz="1400" b="1" dirty="0" smtClean="0">
              <a:latin typeface="宋体" panose="02010600030101010101" pitchFamily="2" charset="-122"/>
              <a:ea typeface="宋体" panose="02010600030101010101" pitchFamily="2" charset="-122"/>
              <a:sym typeface="Kozuka Mincho Pro H" pitchFamily="18" charset="-128"/>
            </a:endParaRPr>
          </a:p>
        </p:txBody>
      </p:sp>
      <p:cxnSp>
        <p:nvCxnSpPr>
          <p:cNvPr id="48" name="直接连接符 33"/>
          <p:cNvCxnSpPr/>
          <p:nvPr/>
        </p:nvCxnSpPr>
        <p:spPr>
          <a:xfrm flipH="1">
            <a:off x="4912360" y="5173980"/>
            <a:ext cx="513080" cy="137668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49" name="文本框 20"/>
          <p:cNvSpPr txBox="1"/>
          <p:nvPr/>
        </p:nvSpPr>
        <p:spPr>
          <a:xfrm>
            <a:off x="8770620" y="4590415"/>
            <a:ext cx="1462405" cy="304800"/>
          </a:xfrm>
          <a:prstGeom prst="rect">
            <a:avLst/>
          </a:prstGeom>
          <a:noFill/>
        </p:spPr>
        <p:txBody>
          <a:bodyPr wrap="square" rtlCol="0" anchor="t">
            <a:spAutoFit/>
          </a:bodyPr>
          <a:p>
            <a:pPr marL="0" indent="0">
              <a:buNone/>
            </a:pPr>
            <a:r>
              <a:rPr lang="zh-CN" altLang="en-US" sz="1400" b="1" dirty="0" smtClean="0">
                <a:solidFill>
                  <a:schemeClr val="tx1"/>
                </a:solidFill>
                <a:latin typeface="宋体" panose="02010600030101010101" pitchFamily="2" charset="-122"/>
                <a:ea typeface="宋体" panose="02010600030101010101" pitchFamily="2" charset="-122"/>
                <a:sym typeface="+mn-ea"/>
              </a:rPr>
              <a:t>南京市儿童医院 </a:t>
            </a:r>
            <a:endParaRPr lang="zh-CN" altLang="en-US" sz="1400" b="1" dirty="0" smtClean="0">
              <a:solidFill>
                <a:schemeClr val="tx1"/>
              </a:solidFill>
              <a:latin typeface="宋体" panose="02010600030101010101" pitchFamily="2" charset="-122"/>
              <a:ea typeface="宋体" panose="02010600030101010101" pitchFamily="2" charset="-122"/>
              <a:sym typeface="+mn-ea"/>
            </a:endParaRPr>
          </a:p>
        </p:txBody>
      </p:sp>
      <p:cxnSp>
        <p:nvCxnSpPr>
          <p:cNvPr id="51" name="直接连接符 26"/>
          <p:cNvCxnSpPr/>
          <p:nvPr/>
        </p:nvCxnSpPr>
        <p:spPr>
          <a:xfrm>
            <a:off x="6376670" y="4131310"/>
            <a:ext cx="2592705" cy="120904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52" name="文本框 30"/>
          <p:cNvSpPr txBox="1"/>
          <p:nvPr/>
        </p:nvSpPr>
        <p:spPr>
          <a:xfrm>
            <a:off x="2547465" y="6005899"/>
            <a:ext cx="2269682" cy="304800"/>
          </a:xfrm>
          <a:prstGeom prst="rect">
            <a:avLst/>
          </a:prstGeom>
          <a:noFill/>
        </p:spPr>
        <p:txBody>
          <a:bodyPr wrap="square" rtlCol="0" anchor="t">
            <a:spAutoFit/>
          </a:bodyPr>
          <a:p>
            <a:r>
              <a:rPr lang="zh-CN" altLang="en-US" sz="1400" b="1" dirty="0" smtClean="0">
                <a:latin typeface="宋体" panose="02010600030101010101" pitchFamily="2" charset="-122"/>
                <a:ea typeface="宋体" panose="02010600030101010101" pitchFamily="2" charset="-122"/>
                <a:sym typeface="Kozuka Mincho Pro H" pitchFamily="18" charset="-128"/>
              </a:rPr>
              <a:t>深圳市龙岗区妇幼保健院</a:t>
            </a:r>
            <a:endParaRPr lang="zh-CN" altLang="en-US" sz="1400" b="1" dirty="0" smtClean="0">
              <a:latin typeface="宋体" panose="02010600030101010101" pitchFamily="2" charset="-122"/>
              <a:ea typeface="宋体" panose="02010600030101010101" pitchFamily="2" charset="-122"/>
              <a:sym typeface="Kozuka Mincho Pro H" pitchFamily="18" charset="-128"/>
            </a:endParaRPr>
          </a:p>
        </p:txBody>
      </p:sp>
      <p:sp>
        <p:nvSpPr>
          <p:cNvPr id="53" name="文本框 2"/>
          <p:cNvSpPr txBox="1"/>
          <p:nvPr/>
        </p:nvSpPr>
        <p:spPr>
          <a:xfrm>
            <a:off x="7854315" y="3833495"/>
            <a:ext cx="1793240" cy="304800"/>
          </a:xfrm>
          <a:prstGeom prst="rect">
            <a:avLst/>
          </a:prstGeom>
          <a:noFill/>
        </p:spPr>
        <p:txBody>
          <a:bodyPr wrap="square" rtlCol="0" anchor="t">
            <a:spAutoFit/>
          </a:bodyPr>
          <a:p>
            <a:r>
              <a:rPr lang="zh-CN" altLang="en-US" sz="1400" b="1"/>
              <a:t>烟台毓璜顶医院</a:t>
            </a:r>
            <a:endParaRPr lang="zh-CN" altLang="en-US" sz="1400" b="1"/>
          </a:p>
        </p:txBody>
      </p:sp>
      <p:cxnSp>
        <p:nvCxnSpPr>
          <p:cNvPr id="54" name="直接连接符 31"/>
          <p:cNvCxnSpPr>
            <a:endCxn id="29" idx="1"/>
          </p:cNvCxnSpPr>
          <p:nvPr/>
        </p:nvCxnSpPr>
        <p:spPr>
          <a:xfrm>
            <a:off x="5989320" y="3771900"/>
            <a:ext cx="1707515" cy="452755"/>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55" name="文本框 2"/>
          <p:cNvSpPr txBox="1"/>
          <p:nvPr/>
        </p:nvSpPr>
        <p:spPr>
          <a:xfrm>
            <a:off x="6882130" y="5149215"/>
            <a:ext cx="1793240" cy="304800"/>
          </a:xfrm>
          <a:prstGeom prst="rect">
            <a:avLst/>
          </a:prstGeom>
          <a:noFill/>
        </p:spPr>
        <p:txBody>
          <a:bodyPr wrap="square" rtlCol="0" anchor="t">
            <a:spAutoFit/>
          </a:bodyPr>
          <a:p>
            <a:r>
              <a:rPr lang="zh-CN" altLang="en-US" sz="1400" b="1"/>
              <a:t>台州市中心医院</a:t>
            </a:r>
            <a:endParaRPr lang="zh-CN" altLang="en-US" sz="1400" b="1"/>
          </a:p>
        </p:txBody>
      </p:sp>
      <p:cxnSp>
        <p:nvCxnSpPr>
          <p:cNvPr id="56" name="直接连接符 9"/>
          <p:cNvCxnSpPr/>
          <p:nvPr/>
        </p:nvCxnSpPr>
        <p:spPr>
          <a:xfrm>
            <a:off x="6323330" y="4425950"/>
            <a:ext cx="604520" cy="829945"/>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57" name="文本框 16"/>
          <p:cNvSpPr txBox="1"/>
          <p:nvPr/>
        </p:nvSpPr>
        <p:spPr>
          <a:xfrm>
            <a:off x="4320540" y="1919605"/>
            <a:ext cx="1482090" cy="304800"/>
          </a:xfrm>
          <a:prstGeom prst="rect">
            <a:avLst/>
          </a:prstGeom>
          <a:noFill/>
        </p:spPr>
        <p:txBody>
          <a:bodyPr wrap="square" rtlCol="0" anchor="t">
            <a:spAutoFit/>
          </a:bodyPr>
          <a:p>
            <a:r>
              <a:rPr lang="zh-CN" altLang="en-US" sz="1400" b="1">
                <a:latin typeface="宋体" panose="02010600030101010101" pitchFamily="2" charset="-122"/>
                <a:ea typeface="宋体" panose="02010600030101010101" pitchFamily="2" charset="-122"/>
                <a:sym typeface="+mn-ea"/>
              </a:rPr>
              <a:t>武汉市第五医院</a:t>
            </a:r>
            <a:endParaRPr lang="zh-CN" altLang="en-US" sz="1400" b="1">
              <a:latin typeface="宋体" panose="02010600030101010101" pitchFamily="2" charset="-122"/>
              <a:ea typeface="宋体" panose="02010600030101010101" pitchFamily="2" charset="-122"/>
              <a:sym typeface="+mn-ea"/>
            </a:endParaRPr>
          </a:p>
        </p:txBody>
      </p:sp>
      <p:cxnSp>
        <p:nvCxnSpPr>
          <p:cNvPr id="58" name="直接连接符 15"/>
          <p:cNvCxnSpPr/>
          <p:nvPr/>
        </p:nvCxnSpPr>
        <p:spPr>
          <a:xfrm>
            <a:off x="4954905" y="2239645"/>
            <a:ext cx="350520" cy="2026285"/>
          </a:xfrm>
          <a:prstGeom prst="line">
            <a:avLst/>
          </a:prstGeom>
          <a:solidFill>
            <a:srgbClr val="93F9F8"/>
          </a:solidFill>
          <a:ln w="9525" cap="flat" cmpd="sng" algn="ctr">
            <a:solidFill>
              <a:schemeClr val="tx1"/>
            </a:solidFill>
            <a:prstDash val="solid"/>
            <a:round/>
            <a:headEnd type="none" w="med" len="med"/>
            <a:tailEnd type="none" w="med" len="med"/>
          </a:ln>
        </p:spPr>
      </p:cxnSp>
      <p:cxnSp>
        <p:nvCxnSpPr>
          <p:cNvPr id="59" name="直接连接符 12"/>
          <p:cNvCxnSpPr>
            <a:endCxn id="13" idx="3"/>
          </p:cNvCxnSpPr>
          <p:nvPr/>
        </p:nvCxnSpPr>
        <p:spPr>
          <a:xfrm flipH="1">
            <a:off x="2623820" y="4600575"/>
            <a:ext cx="2404745" cy="110109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60" name="文本框 59"/>
          <p:cNvSpPr txBox="1"/>
          <p:nvPr/>
        </p:nvSpPr>
        <p:spPr>
          <a:xfrm>
            <a:off x="671195" y="5843905"/>
            <a:ext cx="2329180" cy="304800"/>
          </a:xfrm>
          <a:prstGeom prst="rect">
            <a:avLst/>
          </a:prstGeom>
          <a:noFill/>
        </p:spPr>
        <p:txBody>
          <a:bodyPr wrap="square" rtlCol="0" anchor="t">
            <a:spAutoFit/>
          </a:bodyPr>
          <a:p>
            <a:pPr marL="0" indent="0">
              <a:buNone/>
            </a:pPr>
            <a:r>
              <a:rPr lang="zh-CN" altLang="en-US" sz="1400" b="1" dirty="0">
                <a:latin typeface="宋体" panose="02010600030101010101" pitchFamily="2" charset="-122"/>
                <a:ea typeface="宋体" panose="02010600030101010101" pitchFamily="2" charset="-122"/>
                <a:sym typeface="+mn-ea"/>
              </a:rPr>
              <a:t>郴州市第一人民医院 </a:t>
            </a:r>
            <a:endParaRPr lang="zh-CN" altLang="en-US" sz="1400" b="1" dirty="0">
              <a:latin typeface="宋体" panose="02010600030101010101" pitchFamily="2" charset="-122"/>
              <a:ea typeface="宋体" panose="02010600030101010101" pitchFamily="2" charset="-122"/>
              <a:sym typeface="+mn-ea"/>
            </a:endParaRPr>
          </a:p>
        </p:txBody>
      </p:sp>
      <p:sp>
        <p:nvSpPr>
          <p:cNvPr id="61" name="文本框 2"/>
          <p:cNvSpPr txBox="1"/>
          <p:nvPr/>
        </p:nvSpPr>
        <p:spPr>
          <a:xfrm>
            <a:off x="6384290" y="5367655"/>
            <a:ext cx="1793240" cy="304800"/>
          </a:xfrm>
          <a:prstGeom prst="rect">
            <a:avLst/>
          </a:prstGeom>
          <a:noFill/>
        </p:spPr>
        <p:txBody>
          <a:bodyPr wrap="square" rtlCol="0" anchor="t">
            <a:spAutoFit/>
          </a:bodyPr>
          <a:p>
            <a:r>
              <a:rPr lang="zh-CN" altLang="en-US" sz="1400" b="1"/>
              <a:t>福建省立医院</a:t>
            </a:r>
            <a:endParaRPr lang="zh-CN" altLang="en-US" sz="1400" b="1"/>
          </a:p>
        </p:txBody>
      </p:sp>
      <p:cxnSp>
        <p:nvCxnSpPr>
          <p:cNvPr id="62" name="直接连接符 9"/>
          <p:cNvCxnSpPr/>
          <p:nvPr/>
        </p:nvCxnSpPr>
        <p:spPr>
          <a:xfrm>
            <a:off x="6019800" y="4762500"/>
            <a:ext cx="425450" cy="650875"/>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63" name="文本框 16"/>
          <p:cNvSpPr txBox="1"/>
          <p:nvPr/>
        </p:nvSpPr>
        <p:spPr>
          <a:xfrm>
            <a:off x="3253740" y="2239645"/>
            <a:ext cx="1866900" cy="304800"/>
          </a:xfrm>
          <a:prstGeom prst="rect">
            <a:avLst/>
          </a:prstGeom>
          <a:noFill/>
        </p:spPr>
        <p:txBody>
          <a:bodyPr wrap="square" rtlCol="0" anchor="t">
            <a:spAutoFit/>
          </a:bodyPr>
          <a:p>
            <a:r>
              <a:rPr lang="zh-CN" altLang="en-US" sz="1400" b="1">
                <a:latin typeface="宋体" panose="02010600030101010101" pitchFamily="2" charset="-122"/>
                <a:ea typeface="宋体" panose="02010600030101010101" pitchFamily="2" charset="-122"/>
                <a:sym typeface="+mn-ea"/>
              </a:rPr>
              <a:t>西安市第八人民医院</a:t>
            </a:r>
            <a:endParaRPr lang="zh-CN" altLang="en-US" sz="1400" b="1">
              <a:latin typeface="宋体" panose="02010600030101010101" pitchFamily="2" charset="-122"/>
              <a:ea typeface="宋体" panose="02010600030101010101" pitchFamily="2" charset="-122"/>
              <a:sym typeface="+mn-ea"/>
            </a:endParaRPr>
          </a:p>
        </p:txBody>
      </p:sp>
      <p:cxnSp>
        <p:nvCxnSpPr>
          <p:cNvPr id="64" name="直接连接符 15"/>
          <p:cNvCxnSpPr/>
          <p:nvPr/>
        </p:nvCxnSpPr>
        <p:spPr>
          <a:xfrm flipH="1" flipV="1">
            <a:off x="3162300" y="2300605"/>
            <a:ext cx="1563370" cy="1680210"/>
          </a:xfrm>
          <a:prstGeom prst="line">
            <a:avLst/>
          </a:prstGeom>
          <a:solidFill>
            <a:srgbClr val="93F9F8"/>
          </a:solidFill>
          <a:ln w="9525" cap="flat" cmpd="sng" algn="ctr">
            <a:solidFill>
              <a:schemeClr val="tx1"/>
            </a:solidFill>
            <a:prstDash val="solid"/>
            <a:round/>
            <a:headEnd type="none" w="med" len="med"/>
            <a:tailEnd type="none" w="med" len="med"/>
          </a:ln>
        </p:spPr>
      </p:cxnSp>
      <p:sp>
        <p:nvSpPr>
          <p:cNvPr id="65" name="文本框 30"/>
          <p:cNvSpPr txBox="1"/>
          <p:nvPr/>
        </p:nvSpPr>
        <p:spPr>
          <a:xfrm>
            <a:off x="2880840" y="5479484"/>
            <a:ext cx="2269682" cy="304800"/>
          </a:xfrm>
          <a:prstGeom prst="rect">
            <a:avLst/>
          </a:prstGeom>
          <a:noFill/>
        </p:spPr>
        <p:txBody>
          <a:bodyPr wrap="square" rtlCol="0" anchor="t">
            <a:spAutoFit/>
          </a:bodyPr>
          <a:p>
            <a:r>
              <a:rPr lang="zh-CN" altLang="en-US" sz="1400" b="1" dirty="0" smtClean="0">
                <a:latin typeface="宋体" panose="02010600030101010101" pitchFamily="2" charset="-122"/>
                <a:ea typeface="宋体" panose="02010600030101010101" pitchFamily="2" charset="-122"/>
                <a:sym typeface="Kozuka Mincho Pro H" pitchFamily="18" charset="-128"/>
              </a:rPr>
              <a:t>广西壮族自治区人民医院</a:t>
            </a:r>
            <a:endParaRPr lang="zh-CN" altLang="en-US" sz="1400" b="1" dirty="0" smtClean="0">
              <a:latin typeface="宋体" panose="02010600030101010101" pitchFamily="2" charset="-122"/>
              <a:ea typeface="宋体" panose="02010600030101010101" pitchFamily="2" charset="-122"/>
              <a:sym typeface="Kozuka Mincho Pro H" pitchFamily="18" charset="-128"/>
            </a:endParaRPr>
          </a:p>
        </p:txBody>
      </p:sp>
      <p:cxnSp>
        <p:nvCxnSpPr>
          <p:cNvPr id="66" name="直接连接符 9"/>
          <p:cNvCxnSpPr/>
          <p:nvPr/>
        </p:nvCxnSpPr>
        <p:spPr>
          <a:xfrm flipH="1">
            <a:off x="4030980" y="5102860"/>
            <a:ext cx="713740" cy="422275"/>
          </a:xfrm>
          <a:prstGeom prst="line">
            <a:avLst/>
          </a:prstGeom>
          <a:solidFill>
            <a:srgbClr val="93F9F8"/>
          </a:solidFill>
          <a:ln w="9525" cap="flat" cmpd="sng" algn="ctr">
            <a:solidFill>
              <a:schemeClr val="tx1"/>
            </a:solidFill>
            <a:prstDash val="solid"/>
            <a:round/>
            <a:headEnd type="none" w="med" len="med"/>
            <a:tailEnd type="none" w="med" len="med"/>
          </a:ln>
        </p:spPr>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bwMode="auto">
          <a:xfrm>
            <a:off x="424609" y="1029746"/>
            <a:ext cx="7974808" cy="792088"/>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3B8DE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金准生物降钙素原比对实验医院分析</a:t>
            </a:r>
            <a:endParaRPr kumimoji="0" lang="zh-CN" altLang="en-US" sz="3200" b="1" i="0" u="none" strike="noStrike" kern="0" cap="none" spc="0" normalizeH="0" baseline="0" noProof="0" dirty="0">
              <a:ln>
                <a:noFill/>
              </a:ln>
              <a:solidFill>
                <a:srgbClr val="3B8DE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33"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4"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w="9525">
            <a:noFill/>
            <a:round/>
          </a:ln>
        </p:spPr>
        <p:txBody>
          <a:bodyPr/>
          <a:lstStyle/>
          <a:p>
            <a:endParaRPr lang="zh-CN" altLang="en-US"/>
          </a:p>
        </p:txBody>
      </p:sp>
      <p:sp>
        <p:nvSpPr>
          <p:cNvPr id="35" name="圆角矩形 5"/>
          <p:cNvSpPr>
            <a:spLocks noChangeArrowheads="1"/>
          </p:cNvSpPr>
          <p:nvPr/>
        </p:nvSpPr>
        <p:spPr bwMode="auto">
          <a:xfrm>
            <a:off x="9090991" y="317500"/>
            <a:ext cx="2593010" cy="495300"/>
          </a:xfrm>
          <a:prstGeom prst="roundRect">
            <a:avLst>
              <a:gd name="adj" fmla="val 16667"/>
            </a:avLst>
          </a:prstGeom>
          <a:solidFill>
            <a:srgbClr val="0C86B6"/>
          </a:solidFill>
          <a:ln w="9525">
            <a:noFill/>
            <a:round/>
          </a:ln>
        </p:spPr>
        <p:txBody>
          <a:bodyPr anchor="ctr"/>
          <a:lstStyle/>
          <a:p>
            <a:pPr algn="ct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在</a:t>
            </a:r>
            <a:r>
              <a:rPr lang="zh-CN" altLang="en-US" b="1" dirty="0">
                <a:solidFill>
                  <a:srgbClr val="FFFFFF"/>
                </a:solidFill>
                <a:latin typeface="微软雅黑" panose="020B0503020204020204" pitchFamily="34" charset="-122"/>
                <a:ea typeface="微软雅黑" panose="020B0503020204020204" pitchFamily="34" charset="-122"/>
              </a:rPr>
              <a:t>体外诊断领域的应</a:t>
            </a:r>
            <a:r>
              <a:rPr lang="zh-CN" altLang="en-US" b="1" dirty="0" smtClean="0">
                <a:solidFill>
                  <a:srgbClr val="FFFFFF"/>
                </a:solidFill>
                <a:latin typeface="微软雅黑" panose="020B0503020204020204" pitchFamily="34" charset="-122"/>
                <a:ea typeface="微软雅黑" panose="020B0503020204020204" pitchFamily="34" charset="-122"/>
              </a:rPr>
              <a:t>用</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6" name="文本框 12"/>
          <p:cNvSpPr txBox="1">
            <a:spLocks noChangeArrowheads="1"/>
          </p:cNvSpPr>
          <p:nvPr/>
        </p:nvSpPr>
        <p:spPr bwMode="auto">
          <a:xfrm>
            <a:off x="844550" y="421005"/>
            <a:ext cx="2409190" cy="384810"/>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金准生物研发的产品</a:t>
            </a:r>
            <a:endParaRPr lang="zh-CN" altLang="en-US" b="1" dirty="0">
              <a:solidFill>
                <a:srgbClr val="595959"/>
              </a:solidFill>
              <a:latin typeface="微软雅黑" panose="020B0503020204020204" pitchFamily="34" charset="-122"/>
              <a:ea typeface="微软雅黑" panose="020B0503020204020204" pitchFamily="34" charset="-122"/>
            </a:endParaRPr>
          </a:p>
        </p:txBody>
      </p:sp>
      <p:graphicFrame>
        <p:nvGraphicFramePr>
          <p:cNvPr id="50" name="图表 49"/>
          <p:cNvGraphicFramePr/>
          <p:nvPr/>
        </p:nvGraphicFramePr>
        <p:xfrm>
          <a:off x="391795" y="2617470"/>
          <a:ext cx="5113020" cy="3674745"/>
        </p:xfrm>
        <a:graphic>
          <a:graphicData uri="http://schemas.openxmlformats.org/drawingml/2006/chart">
            <c:chart xmlns:c="http://schemas.openxmlformats.org/drawingml/2006/chart" xmlns:r="http://schemas.openxmlformats.org/officeDocument/2006/relationships" r:id="rId1"/>
          </a:graphicData>
        </a:graphic>
      </p:graphicFrame>
      <p:sp>
        <p:nvSpPr>
          <p:cNvPr id="7" name="矩形 6"/>
          <p:cNvSpPr/>
          <p:nvPr/>
        </p:nvSpPr>
        <p:spPr>
          <a:xfrm>
            <a:off x="844550" y="1689735"/>
            <a:ext cx="4267835" cy="848995"/>
          </a:xfrm>
          <a:prstGeom prst="rect">
            <a:avLst/>
          </a:prstGeom>
        </p:spPr>
        <p:txBody>
          <a:bodyPr wrap="square">
            <a:spAutoFit/>
          </a:bodyPr>
          <a:p>
            <a:pPr algn="ct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金准生物</a:t>
            </a:r>
            <a:r>
              <a:rPr lang="zh-CN" altLang="en-US" sz="3600" b="1" baseline="30000" dirty="0" smtClean="0">
                <a:solidFill>
                  <a:srgbClr val="000000"/>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PCT和罗氏</a:t>
            </a:r>
            <a:r>
              <a:rPr lang="zh-CN" altLang="en-US" sz="3600" b="1" baseline="30000" dirty="0" smtClean="0">
                <a:solidFill>
                  <a:srgbClr val="000000"/>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PCT线性相关分析</a:t>
            </a:r>
            <a:endParaRPr lang="zh-CN" altLang="en-US" sz="2400" b="1" dirty="0" smtClean="0">
              <a:solidFill>
                <a:srgbClr val="000000"/>
              </a:solidFill>
              <a:latin typeface="微软雅黑" panose="020B0503020204020204" pitchFamily="34" charset="-122"/>
              <a:ea typeface="微软雅黑" panose="020B0503020204020204" pitchFamily="34" charset="-122"/>
              <a:sym typeface="+mn-ea"/>
            </a:endParaRPr>
          </a:p>
        </p:txBody>
      </p:sp>
      <p:graphicFrame>
        <p:nvGraphicFramePr>
          <p:cNvPr id="3" name="图表 2"/>
          <p:cNvGraphicFramePr/>
          <p:nvPr/>
        </p:nvGraphicFramePr>
        <p:xfrm>
          <a:off x="6327775" y="2617470"/>
          <a:ext cx="5356225" cy="3674745"/>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4"/>
          <p:cNvSpPr/>
          <p:nvPr/>
        </p:nvSpPr>
        <p:spPr>
          <a:xfrm>
            <a:off x="7003415" y="1728470"/>
            <a:ext cx="4451985" cy="848995"/>
          </a:xfrm>
          <a:prstGeom prst="rect">
            <a:avLst/>
          </a:prstGeom>
        </p:spPr>
        <p:txBody>
          <a:bodyPr wrap="square">
            <a:spAutoFit/>
          </a:bodyPr>
          <a:p>
            <a:pPr algn="ct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金准生物</a:t>
            </a:r>
            <a:r>
              <a:rPr lang="zh-CN" altLang="en-US" sz="3600" b="1" baseline="30000" dirty="0" smtClean="0">
                <a:solidFill>
                  <a:srgbClr val="000000"/>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PCT和梅里埃</a:t>
            </a:r>
            <a:r>
              <a:rPr lang="zh-CN" altLang="en-US" sz="3600" b="1" baseline="30000" dirty="0" smtClean="0">
                <a:solidFill>
                  <a:srgbClr val="000000"/>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PCT线性相关分析</a:t>
            </a:r>
            <a:endParaRPr lang="zh-CN" altLang="en-US" sz="2400" b="1" dirty="0" smtClean="0">
              <a:solidFill>
                <a:srgbClr val="00000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8964295" y="3575050"/>
            <a:ext cx="927735" cy="384810"/>
          </a:xfrm>
          <a:prstGeom prst="rect">
            <a:avLst/>
          </a:prstGeom>
          <a:noFill/>
        </p:spPr>
        <p:txBody>
          <a:bodyPr wrap="none" rtlCol="0" anchor="t">
            <a:spAutoFit/>
          </a:bodyPr>
          <a:p>
            <a:r>
              <a:rPr lang="en-US" altLang="zh-CN"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n=252</a:t>
            </a:r>
            <a:endParaRPr lang="en-US" altLang="zh-CN"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8" name="文本框 7"/>
          <p:cNvSpPr txBox="1"/>
          <p:nvPr/>
        </p:nvSpPr>
        <p:spPr>
          <a:xfrm>
            <a:off x="2489200" y="3549650"/>
            <a:ext cx="927735" cy="384810"/>
          </a:xfrm>
          <a:prstGeom prst="rect">
            <a:avLst/>
          </a:prstGeom>
          <a:noFill/>
        </p:spPr>
        <p:txBody>
          <a:bodyPr wrap="none" rtlCol="0" anchor="t">
            <a:spAutoFit/>
          </a:bodyPr>
          <a:p>
            <a:r>
              <a:rPr lang="en-US" altLang="zh-CN"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n=370</a:t>
            </a:r>
            <a:endParaRPr lang="en-US" altLang="zh-CN"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w="9525">
            <a:noFill/>
            <a:round/>
          </a:ln>
        </p:spPr>
        <p:txBody>
          <a:bodyPr/>
          <a:lstStyle/>
          <a:p>
            <a:endParaRPr lang="zh-CN" altLang="en-US"/>
          </a:p>
        </p:txBody>
      </p:sp>
      <p:sp>
        <p:nvSpPr>
          <p:cNvPr id="4" name="圆角矩形 5"/>
          <p:cNvSpPr>
            <a:spLocks noChangeArrowheads="1"/>
          </p:cNvSpPr>
          <p:nvPr/>
        </p:nvSpPr>
        <p:spPr bwMode="auto">
          <a:xfrm>
            <a:off x="9090991" y="317500"/>
            <a:ext cx="2593010" cy="495300"/>
          </a:xfrm>
          <a:prstGeom prst="roundRect">
            <a:avLst>
              <a:gd name="adj" fmla="val 16667"/>
            </a:avLst>
          </a:prstGeom>
          <a:solidFill>
            <a:srgbClr val="0C86B6"/>
          </a:solidFill>
          <a:ln w="9525">
            <a:noFill/>
            <a:round/>
          </a:ln>
        </p:spPr>
        <p:txBody>
          <a:bodyPr anchor="ctr"/>
          <a:lstStyle/>
          <a:p>
            <a:pPr algn="ct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在</a:t>
            </a:r>
            <a:r>
              <a:rPr lang="zh-CN" altLang="en-US" b="1" dirty="0">
                <a:solidFill>
                  <a:srgbClr val="FFFFFF"/>
                </a:solidFill>
                <a:latin typeface="微软雅黑" panose="020B0503020204020204" pitchFamily="34" charset="-122"/>
                <a:ea typeface="微软雅黑" panose="020B0503020204020204" pitchFamily="34" charset="-122"/>
              </a:rPr>
              <a:t>体外诊断领域的应</a:t>
            </a:r>
            <a:r>
              <a:rPr lang="zh-CN" altLang="en-US" b="1" dirty="0" smtClean="0">
                <a:solidFill>
                  <a:srgbClr val="FFFFFF"/>
                </a:solidFill>
                <a:latin typeface="微软雅黑" panose="020B0503020204020204" pitchFamily="34" charset="-122"/>
                <a:ea typeface="微软雅黑" panose="020B0503020204020204" pitchFamily="34" charset="-122"/>
              </a:rPr>
              <a:t>用</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文本框 12"/>
          <p:cNvSpPr txBox="1">
            <a:spLocks noChangeArrowheads="1"/>
          </p:cNvSpPr>
          <p:nvPr/>
        </p:nvSpPr>
        <p:spPr bwMode="auto">
          <a:xfrm>
            <a:off x="844550" y="421005"/>
            <a:ext cx="2338705" cy="384810"/>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金准生物研发的产品</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7" name="矩形 6"/>
          <p:cNvSpPr/>
          <p:nvPr/>
        </p:nvSpPr>
        <p:spPr>
          <a:xfrm>
            <a:off x="971750" y="2014641"/>
            <a:ext cx="2722880" cy="417830"/>
          </a:xfrm>
          <a:prstGeom prst="rect">
            <a:avLst/>
          </a:prstGeom>
        </p:spPr>
        <p:txBody>
          <a:bodyPr wrap="none">
            <a:spAutoFit/>
          </a:bodyPr>
          <a:lstStyle/>
          <a:p>
            <a:pPr algn="ctr"/>
            <a:r>
              <a:rPr lang="zh-CN" altLang="en-US" sz="2000" b="1" dirty="0" smtClean="0">
                <a:solidFill>
                  <a:srgbClr val="000000"/>
                </a:solidFill>
                <a:latin typeface="微软雅黑" panose="020B0503020204020204" pitchFamily="34" charset="-122"/>
                <a:ea typeface="微软雅黑" panose="020B0503020204020204" pitchFamily="34" charset="-122"/>
                <a:sym typeface="Kozuka Mincho Pro H" pitchFamily="18" charset="-128"/>
              </a:rPr>
              <a:t>南方医科大学珠江医院</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9" name="矩形 8"/>
          <p:cNvSpPr/>
          <p:nvPr/>
        </p:nvSpPr>
        <p:spPr>
          <a:xfrm>
            <a:off x="1356150" y="5586589"/>
            <a:ext cx="3730625" cy="337820"/>
          </a:xfrm>
          <a:prstGeom prst="rect">
            <a:avLst/>
          </a:prstGeom>
        </p:spPr>
        <p:txBody>
          <a:bodyPr wrap="none">
            <a:spAutoFit/>
          </a:bodyPr>
          <a:lstStyle/>
          <a:p>
            <a:pPr algn="ctr"/>
            <a:r>
              <a:rPr lang="zh-CN" altLang="en-US" sz="1600" b="1" noProof="1" smtClean="0">
                <a:latin typeface="Calibri" panose="020F0502020204030204" pitchFamily="34" charset="0"/>
                <a:ea typeface="Calibri" panose="020F0502020204030204" pitchFamily="34" charset="0"/>
                <a:cs typeface="Calibri" panose="020F0502020204030204" pitchFamily="34" charset="0"/>
              </a:rPr>
              <a:t>图</a:t>
            </a:r>
            <a:r>
              <a:rPr lang="en-US" altLang="zh-CN" sz="1600" b="1" noProof="1" smtClean="0">
                <a:latin typeface="Calibri" panose="020F0502020204030204" pitchFamily="34" charset="0"/>
                <a:ea typeface="Calibri" panose="020F0502020204030204" pitchFamily="34" charset="0"/>
                <a:cs typeface="Calibri" panose="020F0502020204030204" pitchFamily="34" charset="0"/>
              </a:rPr>
              <a:t>1 </a:t>
            </a:r>
            <a:r>
              <a:rPr lang="zh-CN" altLang="en-US" sz="1600" b="1" noProof="1" smtClean="0">
                <a:latin typeface="宋体" panose="02010600030101010101" pitchFamily="2" charset="-122"/>
                <a:ea typeface="宋体" panose="02010600030101010101" pitchFamily="2" charset="-122"/>
                <a:cs typeface="宋体" panose="02010600030101010101" pitchFamily="2" charset="-122"/>
              </a:rPr>
              <a:t>金准</a:t>
            </a:r>
            <a:r>
              <a:rPr lang="en-US" altLang="zh-CN" sz="1600" b="1" noProof="1" smtClean="0">
                <a:latin typeface="Calibri" panose="020F0502020204030204" pitchFamily="34" charset="0"/>
                <a:ea typeface="Calibri" panose="020F0502020204030204" pitchFamily="34" charset="0"/>
                <a:cs typeface="Calibri" panose="020F0502020204030204" pitchFamily="34" charset="0"/>
              </a:rPr>
              <a:t>®PCT</a:t>
            </a:r>
            <a:r>
              <a:rPr lang="zh-CN" altLang="en-US" sz="1600" b="1" noProof="1" smtClean="0">
                <a:latin typeface="宋体" panose="02010600030101010101" pitchFamily="2" charset="-122"/>
                <a:ea typeface="宋体" panose="02010600030101010101" pitchFamily="2" charset="-122"/>
                <a:cs typeface="宋体" panose="02010600030101010101" pitchFamily="2" charset="-122"/>
              </a:rPr>
              <a:t>和</a:t>
            </a:r>
            <a:r>
              <a:rPr lang="en-US" altLang="zh-CN" sz="1600" b="1" smtClean="0">
                <a:cs typeface="宋体" panose="02010600030101010101" pitchFamily="2" charset="-122"/>
                <a:sym typeface="+mn-ea"/>
              </a:rPr>
              <a:t>VIDAS</a:t>
            </a:r>
            <a:r>
              <a:rPr lang="en-US" altLang="zh-CN" sz="1600" b="1" smtClean="0">
                <a:ea typeface="Calibri" panose="020F0502020204030204" pitchFamily="34" charset="0"/>
                <a:cs typeface="Calibri" panose="020F0502020204030204" pitchFamily="34" charset="0"/>
                <a:sym typeface="+mn-ea"/>
              </a:rPr>
              <a:t>®</a:t>
            </a:r>
            <a:r>
              <a:rPr lang="en-US" altLang="zh-CN" sz="1600" b="1">
                <a:ea typeface="Calibri" panose="020F0502020204030204" pitchFamily="34" charset="0"/>
                <a:cs typeface="Calibri" panose="020F0502020204030204" pitchFamily="34" charset="0"/>
                <a:sym typeface="+mn-ea"/>
              </a:rPr>
              <a:t>PCT</a:t>
            </a:r>
            <a:r>
              <a:rPr lang="zh-CN" altLang="en-US" sz="1600" b="1" noProof="1" smtClean="0">
                <a:latin typeface="宋体" panose="02010600030101010101" pitchFamily="2" charset="-122"/>
                <a:ea typeface="宋体" panose="02010600030101010101" pitchFamily="2" charset="-122"/>
                <a:cs typeface="宋体" panose="02010600030101010101" pitchFamily="2" charset="-122"/>
              </a:rPr>
              <a:t>线性相关分析</a:t>
            </a:r>
            <a:endParaRPr lang="zh-CN" altLang="en-US" sz="1600" b="1" noProof="1"/>
          </a:p>
        </p:txBody>
      </p:sp>
      <p:sp>
        <p:nvSpPr>
          <p:cNvPr id="13" name="TextBox 12"/>
          <p:cNvSpPr txBox="1"/>
          <p:nvPr/>
        </p:nvSpPr>
        <p:spPr>
          <a:xfrm>
            <a:off x="735629" y="6102045"/>
            <a:ext cx="11007879" cy="365760"/>
          </a:xfrm>
          <a:prstGeom prst="rect">
            <a:avLst/>
          </a:prstGeom>
          <a:noFill/>
        </p:spPr>
        <p:txBody>
          <a:bodyPr wrap="square" rtlCol="0">
            <a:spAutoFit/>
          </a:bodyPr>
          <a:lstStyle/>
          <a:p>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结论</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：金</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准生物对比实验数据与对照</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组</a:t>
            </a:r>
            <a:r>
              <a:rPr lang="zh-CN" altLang="en-US" sz="1800" b="1" dirty="0" smtClean="0">
                <a:solidFill>
                  <a:srgbClr val="FF0000"/>
                </a:solidFill>
                <a:latin typeface="宋体" panose="02010600030101010101" pitchFamily="2" charset="-122"/>
                <a:cs typeface="宋体" panose="02010600030101010101" pitchFamily="2" charset="-122"/>
                <a:sym typeface="+mn-ea"/>
              </a:rPr>
              <a:t>梅里埃</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数</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据在临床诊断上无显著性差异，且线性相关性好，</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R</a:t>
            </a:r>
            <a:r>
              <a:rPr 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alt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&gt;</a:t>
            </a:r>
            <a:r>
              <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0</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.9</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9</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矩形 13"/>
          <p:cNvSpPr/>
          <p:nvPr/>
        </p:nvSpPr>
        <p:spPr>
          <a:xfrm>
            <a:off x="943854" y="1232655"/>
            <a:ext cx="9010044" cy="483235"/>
          </a:xfrm>
          <a:prstGeom prst="rect">
            <a:avLst/>
          </a:prstGeom>
        </p:spPr>
        <p:txBody>
          <a:bodyPr wrap="square">
            <a:spAutoFit/>
          </a:bodyPr>
          <a:lstStyle/>
          <a:p>
            <a:r>
              <a:rPr lang="zh-CN" altLang="en-US" sz="2400" b="1" dirty="0" smtClean="0">
                <a:solidFill>
                  <a:srgbClr val="0000CC"/>
                </a:solidFill>
                <a:latin typeface="微软雅黑" panose="020B0503020204020204" pitchFamily="34" charset="-122"/>
                <a:ea typeface="微软雅黑" panose="020B0503020204020204" pitchFamily="34" charset="-122"/>
              </a:rPr>
              <a:t>来自其他验证医院</a:t>
            </a:r>
            <a:r>
              <a:rPr lang="en-US" altLang="zh-CN" sz="2400" b="1" dirty="0" smtClean="0">
                <a:solidFill>
                  <a:srgbClr val="0000CC"/>
                </a:solidFill>
                <a:latin typeface="微软雅黑" panose="020B0503020204020204" pitchFamily="34" charset="-122"/>
                <a:ea typeface="微软雅黑" panose="020B0503020204020204" pitchFamily="34" charset="-122"/>
              </a:rPr>
              <a:t>PCT</a:t>
            </a:r>
            <a:r>
              <a:rPr lang="zh-CN" altLang="en-US" sz="2400" b="1" dirty="0" smtClean="0">
                <a:solidFill>
                  <a:srgbClr val="0000CC"/>
                </a:solidFill>
                <a:latin typeface="微软雅黑" panose="020B0503020204020204" pitchFamily="34" charset="-122"/>
                <a:ea typeface="微软雅黑" panose="020B0503020204020204" pitchFamily="34" charset="-122"/>
              </a:rPr>
              <a:t>比对结果（</a:t>
            </a:r>
            <a:r>
              <a:rPr lang="zh-CN" altLang="en-US" sz="2400" b="1" dirty="0" smtClean="0">
                <a:solidFill>
                  <a:srgbClr val="0000CC"/>
                </a:solidFill>
                <a:latin typeface="微软雅黑" panose="020B0503020204020204" pitchFamily="34" charset="-122"/>
                <a:ea typeface="微软雅黑" panose="020B0503020204020204" pitchFamily="34" charset="-122"/>
                <a:sym typeface="微软雅黑" panose="020B0503020204020204" pitchFamily="34" charset="-122"/>
              </a:rPr>
              <a:t>金准生物产品线性相关性分析</a:t>
            </a:r>
            <a:r>
              <a:rPr lang="zh-CN" altLang="en-US" sz="2400" b="1" dirty="0" smtClean="0">
                <a:solidFill>
                  <a:srgbClr val="0000CC"/>
                </a:solidFill>
                <a:latin typeface="微软雅黑" panose="020B0503020204020204" pitchFamily="34" charset="-122"/>
                <a:ea typeface="微软雅黑" panose="020B0503020204020204" pitchFamily="34" charset="-122"/>
              </a:rPr>
              <a:t>）</a:t>
            </a:r>
            <a:endParaRPr lang="zh-CN" altLang="en-US" sz="2400" dirty="0">
              <a:solidFill>
                <a:srgbClr val="0000CC"/>
              </a:solidFill>
              <a:latin typeface="微软雅黑" panose="020B0503020204020204" pitchFamily="34" charset="-122"/>
              <a:ea typeface="微软雅黑" panose="020B0503020204020204" pitchFamily="34" charset="-122"/>
            </a:endParaRPr>
          </a:p>
        </p:txBody>
      </p:sp>
      <p:pic>
        <p:nvPicPr>
          <p:cNvPr id="6" name="图片 2"/>
          <p:cNvPicPr>
            <a:picLocks noChangeAspect="1"/>
          </p:cNvPicPr>
          <p:nvPr/>
        </p:nvPicPr>
        <p:blipFill>
          <a:blip r:embed="rId2"/>
          <a:stretch>
            <a:fillRect/>
          </a:stretch>
        </p:blipFill>
        <p:spPr>
          <a:xfrm>
            <a:off x="1017270" y="2506345"/>
            <a:ext cx="4644390" cy="2794000"/>
          </a:xfrm>
          <a:prstGeom prst="rect">
            <a:avLst/>
          </a:prstGeom>
          <a:noFill/>
          <a:ln w="12700" cmpd="sng">
            <a:solidFill>
              <a:schemeClr val="tx1">
                <a:alpha val="81000"/>
              </a:schemeClr>
            </a:solidFill>
            <a:prstDash val="solid"/>
          </a:ln>
        </p:spPr>
      </p:pic>
      <p:graphicFrame>
        <p:nvGraphicFramePr>
          <p:cNvPr id="15" name="图表 14"/>
          <p:cNvGraphicFramePr/>
          <p:nvPr/>
        </p:nvGraphicFramePr>
        <p:xfrm>
          <a:off x="6385560" y="2454910"/>
          <a:ext cx="4673600" cy="2845435"/>
        </p:xfrm>
        <a:graphic>
          <a:graphicData uri="http://schemas.openxmlformats.org/drawingml/2006/chart">
            <c:chart xmlns:c="http://schemas.openxmlformats.org/drawingml/2006/chart" xmlns:r="http://schemas.openxmlformats.org/officeDocument/2006/relationships" r:id="rId1"/>
          </a:graphicData>
        </a:graphic>
      </p:graphicFrame>
      <p:sp>
        <p:nvSpPr>
          <p:cNvPr id="16" name="文本框 103"/>
          <p:cNvSpPr txBox="1"/>
          <p:nvPr/>
        </p:nvSpPr>
        <p:spPr>
          <a:xfrm>
            <a:off x="5247969" y="5549415"/>
            <a:ext cx="6773335" cy="307777"/>
          </a:xfrm>
          <a:prstGeom prst="rect">
            <a:avLst/>
          </a:prstGeom>
          <a:noFill/>
          <a:ln w="9525" cap="flat" cmpd="sng">
            <a:noFill/>
            <a:prstDash val="soli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p>
            <a:pPr algn="ctr"/>
            <a:r>
              <a:rPr lang="en-US" altLang="zh-CN" sz="1050" noProof="1">
                <a:latin typeface="Calibri" panose="020F0502020204030204" pitchFamily="34" charset="0"/>
                <a:ea typeface="Calibri" panose="020F0502020204030204" pitchFamily="34" charset="0"/>
                <a:cs typeface="Calibri" panose="020F0502020204030204" pitchFamily="34" charset="0"/>
              </a:rPr>
              <a:t> </a:t>
            </a:r>
            <a:r>
              <a:rPr lang="zh-CN" altLang="en-US" sz="1400" b="1" noProof="1" smtClean="0">
                <a:latin typeface="宋体" panose="02010600030101010101" pitchFamily="2" charset="-122"/>
                <a:ea typeface="宋体" panose="02010600030101010101" pitchFamily="2" charset="-122"/>
                <a:cs typeface="Calibri" panose="020F0502020204030204" pitchFamily="34" charset="0"/>
              </a:rPr>
              <a:t>图</a:t>
            </a:r>
            <a:r>
              <a:rPr lang="en-US" altLang="zh-CN" sz="1400" b="1" noProof="1" smtClean="0">
                <a:ea typeface="宋体" panose="02010600030101010101" pitchFamily="2" charset="-122"/>
                <a:cs typeface="Calibri" panose="020F0502020204030204" pitchFamily="34" charset="0"/>
              </a:rPr>
              <a:t>5</a:t>
            </a:r>
            <a:r>
              <a:rPr lang="en-US" altLang="zh-CN" sz="1400" b="1" noProof="1" smtClean="0">
                <a:latin typeface="宋体" panose="02010600030101010101" pitchFamily="2" charset="-122"/>
                <a:ea typeface="宋体" panose="02010600030101010101" pitchFamily="2" charset="-122"/>
                <a:cs typeface="Calibri" panose="020F0502020204030204" pitchFamily="34" charset="0"/>
              </a:rPr>
              <a:t> </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金</a:t>
            </a:r>
            <a:r>
              <a:rPr lang="zh-CN" altLang="en-US" sz="1400" b="1" noProof="1">
                <a:latin typeface="宋体" panose="02010600030101010101" pitchFamily="2" charset="-122"/>
                <a:ea typeface="宋体" panose="02010600030101010101" pitchFamily="2" charset="-122"/>
                <a:cs typeface="宋体" panose="02010600030101010101" pitchFamily="2" charset="-122"/>
              </a:rPr>
              <a:t>准</a:t>
            </a:r>
            <a:r>
              <a:rPr lang="en-US" altLang="zh-CN" sz="1400" b="1" noProof="1">
                <a:latin typeface="Calibri" panose="020F0502020204030204" pitchFamily="34" charset="0"/>
                <a:ea typeface="Calibri" panose="020F0502020204030204" pitchFamily="34" charset="0"/>
                <a:cs typeface="Calibri" panose="020F0502020204030204" pitchFamily="34" charset="0"/>
              </a:rPr>
              <a:t>®PCT</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和</a:t>
            </a:r>
            <a:r>
              <a:rPr lang="en-US" altLang="zh-CN" sz="1400" b="1" noProof="1" smtClean="0">
                <a:latin typeface="Calibri" panose="020F0502020204030204" pitchFamily="34" charset="0"/>
                <a:ea typeface="宋体" panose="02010600030101010101" pitchFamily="2" charset="-122"/>
                <a:cs typeface="宋体" panose="02010600030101010101" pitchFamily="2" charset="-122"/>
              </a:rPr>
              <a:t>VIDAS</a:t>
            </a:r>
            <a:r>
              <a:rPr lang="en-US" altLang="zh-CN" sz="1400" b="1" noProof="1" smtClean="0">
                <a:latin typeface="Calibri" panose="020F0502020204030204" pitchFamily="34" charset="0"/>
                <a:ea typeface="Calibri" panose="020F0502020204030204" pitchFamily="34" charset="0"/>
                <a:cs typeface="Calibri" panose="020F0502020204030204" pitchFamily="34" charset="0"/>
              </a:rPr>
              <a:t> </a:t>
            </a:r>
            <a:r>
              <a:rPr lang="en-US" altLang="zh-CN" sz="1400" b="1" noProof="1">
                <a:latin typeface="Calibri" panose="020F0502020204030204" pitchFamily="34" charset="0"/>
                <a:ea typeface="Calibri" panose="020F0502020204030204" pitchFamily="34" charset="0"/>
                <a:cs typeface="Calibri" panose="020F0502020204030204" pitchFamily="34" charset="0"/>
              </a:rPr>
              <a:t>PCT</a:t>
            </a:r>
            <a:r>
              <a:rPr lang="zh-CN" altLang="en-US" sz="1400" b="1" noProof="1">
                <a:latin typeface="宋体" panose="02010600030101010101" pitchFamily="2" charset="-122"/>
                <a:ea typeface="宋体" panose="02010600030101010101" pitchFamily="2" charset="-122"/>
                <a:cs typeface="宋体" panose="02010600030101010101" pitchFamily="2" charset="-122"/>
              </a:rPr>
              <a:t>线性相关分</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析</a:t>
            </a:r>
            <a:r>
              <a:rPr lang="zh-CN" altLang="en-US" sz="1400" b="1" noProof="1" smtClean="0">
                <a:latin typeface="Calibri" panose="020F0502020204030204" pitchFamily="34" charset="0"/>
                <a:ea typeface="Calibri" panose="020F0502020204030204" pitchFamily="34" charset="0"/>
                <a:cs typeface="Calibri" panose="020F0502020204030204" pitchFamily="34" charset="0"/>
              </a:rPr>
              <a:t> </a:t>
            </a:r>
            <a:endParaRPr lang="zh-CN" altLang="en-US" sz="1400" b="1" noProof="1">
              <a:latin typeface="Calibri" panose="020F0502020204030204" pitchFamily="34" charset="0"/>
              <a:ea typeface="Calibri" panose="020F0502020204030204" pitchFamily="34" charset="0"/>
              <a:cs typeface="Calibri" panose="020F0502020204030204" pitchFamily="34" charset="0"/>
            </a:endParaRPr>
          </a:p>
        </p:txBody>
      </p:sp>
      <p:sp>
        <p:nvSpPr>
          <p:cNvPr id="17" name="文本框 4"/>
          <p:cNvSpPr txBox="1">
            <a:spLocks noChangeArrowheads="1"/>
          </p:cNvSpPr>
          <p:nvPr/>
        </p:nvSpPr>
        <p:spPr bwMode="auto">
          <a:xfrm>
            <a:off x="6385560" y="1994040"/>
            <a:ext cx="3892732" cy="400110"/>
          </a:xfrm>
          <a:prstGeom prst="rect">
            <a:avLst/>
          </a:prstGeom>
          <a:solidFill>
            <a:srgbClr val="FFFFFF"/>
          </a:solidFill>
          <a:ln w="9525">
            <a:noFill/>
            <a:miter lim="800000"/>
          </a:ln>
        </p:spPr>
        <p:txBody>
          <a:bodyPr wrap="square">
            <a:spAutoFit/>
          </a:bodyPr>
          <a:p>
            <a:r>
              <a:rPr lang="zh-CN" altLang="en-US" sz="2000" b="1" dirty="0" smtClean="0">
                <a:solidFill>
                  <a:srgbClr val="000000"/>
                </a:solidFill>
                <a:latin typeface="微软雅黑" panose="020B0503020204020204" pitchFamily="34" charset="-122"/>
                <a:ea typeface="微软雅黑" panose="020B0503020204020204" pitchFamily="34" charset="-122"/>
              </a:rPr>
              <a:t>中山大学附属第八医院</a:t>
            </a:r>
            <a:endParaRPr lang="zh-CN" altLang="en-US" sz="2000" b="1"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w="9525">
            <a:noFill/>
            <a:round/>
          </a:ln>
        </p:spPr>
        <p:txBody>
          <a:bodyPr/>
          <a:lstStyle/>
          <a:p>
            <a:endParaRPr lang="zh-CN" altLang="en-US"/>
          </a:p>
        </p:txBody>
      </p:sp>
      <p:sp>
        <p:nvSpPr>
          <p:cNvPr id="4" name="圆角矩形 5"/>
          <p:cNvSpPr>
            <a:spLocks noChangeArrowheads="1"/>
          </p:cNvSpPr>
          <p:nvPr/>
        </p:nvSpPr>
        <p:spPr bwMode="auto">
          <a:xfrm>
            <a:off x="9090991" y="317500"/>
            <a:ext cx="2593010" cy="495300"/>
          </a:xfrm>
          <a:prstGeom prst="roundRect">
            <a:avLst>
              <a:gd name="adj" fmla="val 16667"/>
            </a:avLst>
          </a:prstGeom>
          <a:solidFill>
            <a:srgbClr val="0C86B6"/>
          </a:solidFill>
          <a:ln w="9525">
            <a:noFill/>
            <a:round/>
          </a:ln>
        </p:spPr>
        <p:txBody>
          <a:bodyPr anchor="ctr"/>
          <a:lstStyle/>
          <a:p>
            <a:pPr algn="ct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在</a:t>
            </a:r>
            <a:r>
              <a:rPr lang="zh-CN" altLang="en-US" b="1" dirty="0">
                <a:solidFill>
                  <a:srgbClr val="FFFFFF"/>
                </a:solidFill>
                <a:latin typeface="微软雅黑" panose="020B0503020204020204" pitchFamily="34" charset="-122"/>
                <a:ea typeface="微软雅黑" panose="020B0503020204020204" pitchFamily="34" charset="-122"/>
              </a:rPr>
              <a:t>体外诊断领域的应</a:t>
            </a:r>
            <a:r>
              <a:rPr lang="zh-CN" altLang="en-US" b="1" dirty="0" smtClean="0">
                <a:solidFill>
                  <a:srgbClr val="FFFFFF"/>
                </a:solidFill>
                <a:latin typeface="微软雅黑" panose="020B0503020204020204" pitchFamily="34" charset="-122"/>
                <a:ea typeface="微软雅黑" panose="020B0503020204020204" pitchFamily="34" charset="-122"/>
              </a:rPr>
              <a:t>用</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文本框 12"/>
          <p:cNvSpPr txBox="1">
            <a:spLocks noChangeArrowheads="1"/>
          </p:cNvSpPr>
          <p:nvPr/>
        </p:nvSpPr>
        <p:spPr bwMode="auto">
          <a:xfrm>
            <a:off x="844550" y="421005"/>
            <a:ext cx="2460625" cy="384810"/>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金准生物研发的产品</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10" name="文本框 4"/>
          <p:cNvSpPr txBox="1">
            <a:spLocks noChangeArrowheads="1"/>
          </p:cNvSpPr>
          <p:nvPr/>
        </p:nvSpPr>
        <p:spPr bwMode="auto">
          <a:xfrm>
            <a:off x="7140692" y="1990550"/>
            <a:ext cx="3262432" cy="400110"/>
          </a:xfrm>
          <a:prstGeom prst="rect">
            <a:avLst/>
          </a:prstGeom>
          <a:noFill/>
          <a:ln w="9525">
            <a:noFill/>
            <a:miter lim="800000"/>
          </a:ln>
        </p:spPr>
        <p:txBody>
          <a:bodyPr wrap="none">
            <a:spAutoFit/>
          </a:bodyPr>
          <a:lstStyle/>
          <a:p>
            <a:r>
              <a:rPr lang="zh-CN" altLang="en-US" sz="2000"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广州医科大学附属第三医院</a:t>
            </a:r>
            <a:endParaRPr lang="zh-CN" altLang="en-US" sz="2000" b="1" dirty="0"/>
          </a:p>
        </p:txBody>
      </p:sp>
      <p:sp>
        <p:nvSpPr>
          <p:cNvPr id="12" name="文本框 101"/>
          <p:cNvSpPr txBox="1"/>
          <p:nvPr/>
        </p:nvSpPr>
        <p:spPr>
          <a:xfrm>
            <a:off x="7506342" y="5449579"/>
            <a:ext cx="4416491" cy="307777"/>
          </a:xfrm>
          <a:prstGeom prst="rect">
            <a:avLst/>
          </a:prstGeom>
          <a:noFill/>
          <a:ln w="9525">
            <a:noFill/>
            <a:miter/>
          </a:ln>
        </p:spPr>
        <p:txBody>
          <a:bodyPr wrap="square">
            <a:spAutoFit/>
          </a:bodyPr>
          <a:lstStyle/>
          <a:p>
            <a:r>
              <a:rPr lang="zh-CN" altLang="en-US" sz="1400" b="1" noProof="1" smtClean="0">
                <a:latin typeface="宋体" panose="02010600030101010101" pitchFamily="2" charset="-122"/>
                <a:ea typeface="宋体" panose="02010600030101010101" pitchFamily="2" charset="-122"/>
                <a:cs typeface="宋体" panose="02010600030101010101" pitchFamily="2" charset="-122"/>
              </a:rPr>
              <a:t>图</a:t>
            </a:r>
            <a:r>
              <a:rPr lang="en-US" altLang="zh-CN" sz="1400" b="1" noProof="1" smtClean="0">
                <a:ea typeface="宋体" panose="02010600030101010101" pitchFamily="2" charset="-122"/>
                <a:cs typeface="宋体" panose="02010600030101010101" pitchFamily="2" charset="-122"/>
              </a:rPr>
              <a:t>2</a:t>
            </a:r>
            <a:r>
              <a:rPr lang="en-US" altLang="zh-CN" sz="1400" b="1" noProof="1" smtClean="0">
                <a:latin typeface="宋体" panose="02010600030101010101" pitchFamily="2" charset="-122"/>
                <a:ea typeface="宋体" panose="02010600030101010101" pitchFamily="2" charset="-122"/>
                <a:cs typeface="宋体" panose="02010600030101010101" pitchFamily="2" charset="-122"/>
              </a:rPr>
              <a:t> </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金</a:t>
            </a:r>
            <a:r>
              <a:rPr lang="zh-CN" altLang="en-US" sz="1400" b="1" noProof="1">
                <a:latin typeface="宋体" panose="02010600030101010101" pitchFamily="2" charset="-122"/>
                <a:ea typeface="宋体" panose="02010600030101010101" pitchFamily="2" charset="-122"/>
                <a:cs typeface="宋体" panose="02010600030101010101" pitchFamily="2" charset="-122"/>
              </a:rPr>
              <a:t>准</a:t>
            </a:r>
            <a:r>
              <a:rPr lang="en-US" altLang="zh-CN" sz="1400" b="1" noProof="1">
                <a:latin typeface="Calibri" panose="020F0502020204030204" pitchFamily="34" charset="0"/>
                <a:ea typeface="Calibri" panose="020F0502020204030204" pitchFamily="34" charset="0"/>
                <a:cs typeface="Calibri" panose="020F0502020204030204" pitchFamily="34" charset="0"/>
              </a:rPr>
              <a:t>®PCT</a:t>
            </a:r>
            <a:r>
              <a:rPr lang="zh-CN" altLang="en-US" sz="1400" b="1" noProof="1">
                <a:latin typeface="宋体" panose="02010600030101010101" pitchFamily="2" charset="-122"/>
                <a:ea typeface="宋体" panose="02010600030101010101" pitchFamily="2" charset="-122"/>
                <a:cs typeface="宋体" panose="02010600030101010101" pitchFamily="2" charset="-122"/>
              </a:rPr>
              <a:t>和</a:t>
            </a:r>
            <a:r>
              <a:rPr lang="en-US" altLang="zh-CN" sz="1400" b="1" noProof="1">
                <a:latin typeface="Calibri" panose="020F0502020204030204" pitchFamily="34" charset="0"/>
                <a:ea typeface="Calibri" panose="020F0502020204030204" pitchFamily="34" charset="0"/>
                <a:cs typeface="Calibri" panose="020F0502020204030204" pitchFamily="34" charset="0"/>
              </a:rPr>
              <a:t>Roche PCT</a:t>
            </a:r>
            <a:r>
              <a:rPr lang="zh-CN" altLang="en-US" sz="1400" b="1" noProof="1">
                <a:latin typeface="宋体" panose="02010600030101010101" pitchFamily="2" charset="-122"/>
                <a:ea typeface="宋体" panose="02010600030101010101" pitchFamily="2" charset="-122"/>
                <a:cs typeface="宋体" panose="02010600030101010101" pitchFamily="2" charset="-122"/>
              </a:rPr>
              <a:t>线性相关分析</a:t>
            </a:r>
            <a:endParaRPr lang="zh-CN" altLang="en-US" sz="1400" b="1" noProof="1"/>
          </a:p>
        </p:txBody>
      </p:sp>
      <p:sp>
        <p:nvSpPr>
          <p:cNvPr id="13" name="TextBox 12"/>
          <p:cNvSpPr txBox="1"/>
          <p:nvPr/>
        </p:nvSpPr>
        <p:spPr>
          <a:xfrm>
            <a:off x="735629" y="6102045"/>
            <a:ext cx="11007879" cy="365760"/>
          </a:xfrm>
          <a:prstGeom prst="rect">
            <a:avLst/>
          </a:prstGeom>
          <a:noFill/>
        </p:spPr>
        <p:txBody>
          <a:bodyPr wrap="square" rtlCol="0">
            <a:spAutoFit/>
          </a:bodyPr>
          <a:lstStyle/>
          <a:p>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结论</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：金</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准生物对比实验数据与对照</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组</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罗氏</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数</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据在临床诊断上无显著性差异，且线性相关性好，</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R</a:t>
            </a:r>
            <a:r>
              <a:rPr 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alt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&gt;</a:t>
            </a:r>
            <a:r>
              <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0</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.9</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9</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矩形 13"/>
          <p:cNvSpPr/>
          <p:nvPr/>
        </p:nvSpPr>
        <p:spPr>
          <a:xfrm>
            <a:off x="943854" y="1232655"/>
            <a:ext cx="9010044" cy="483235"/>
          </a:xfrm>
          <a:prstGeom prst="rect">
            <a:avLst/>
          </a:prstGeom>
        </p:spPr>
        <p:txBody>
          <a:bodyPr wrap="square">
            <a:spAutoFit/>
          </a:bodyPr>
          <a:lstStyle/>
          <a:p>
            <a:r>
              <a:rPr lang="zh-CN" altLang="en-US" sz="2400" b="1" dirty="0" smtClean="0">
                <a:solidFill>
                  <a:srgbClr val="0000CC"/>
                </a:solidFill>
                <a:latin typeface="微软雅黑" panose="020B0503020204020204" pitchFamily="34" charset="-122"/>
                <a:ea typeface="微软雅黑" panose="020B0503020204020204" pitchFamily="34" charset="-122"/>
              </a:rPr>
              <a:t>来自其他验证医院</a:t>
            </a:r>
            <a:r>
              <a:rPr lang="en-US" altLang="zh-CN" sz="2400" b="1" dirty="0" smtClean="0">
                <a:solidFill>
                  <a:srgbClr val="0000CC"/>
                </a:solidFill>
                <a:latin typeface="微软雅黑" panose="020B0503020204020204" pitchFamily="34" charset="-122"/>
                <a:ea typeface="微软雅黑" panose="020B0503020204020204" pitchFamily="34" charset="-122"/>
              </a:rPr>
              <a:t>PCT</a:t>
            </a:r>
            <a:r>
              <a:rPr lang="zh-CN" altLang="en-US" sz="2400" b="1" dirty="0" smtClean="0">
                <a:solidFill>
                  <a:srgbClr val="0000CC"/>
                </a:solidFill>
                <a:latin typeface="微软雅黑" panose="020B0503020204020204" pitchFamily="34" charset="-122"/>
                <a:ea typeface="微软雅黑" panose="020B0503020204020204" pitchFamily="34" charset="-122"/>
              </a:rPr>
              <a:t>比对结果（</a:t>
            </a:r>
            <a:r>
              <a:rPr lang="zh-CN" altLang="en-US" sz="2400" b="1" dirty="0" smtClean="0">
                <a:solidFill>
                  <a:srgbClr val="0000CC"/>
                </a:solidFill>
                <a:latin typeface="微软雅黑" panose="020B0503020204020204" pitchFamily="34" charset="-122"/>
                <a:ea typeface="微软雅黑" panose="020B0503020204020204" pitchFamily="34" charset="-122"/>
                <a:sym typeface="微软雅黑" panose="020B0503020204020204" pitchFamily="34" charset="-122"/>
              </a:rPr>
              <a:t>金准生物产品线性相关性分析</a:t>
            </a:r>
            <a:r>
              <a:rPr lang="zh-CN" altLang="en-US" sz="2400" b="1" dirty="0" smtClean="0">
                <a:solidFill>
                  <a:srgbClr val="0000CC"/>
                </a:solidFill>
                <a:latin typeface="微软雅黑" panose="020B0503020204020204" pitchFamily="34" charset="-122"/>
                <a:ea typeface="微软雅黑" panose="020B0503020204020204" pitchFamily="34" charset="-122"/>
              </a:rPr>
              <a:t>）</a:t>
            </a:r>
            <a:endParaRPr lang="zh-CN" altLang="en-US" sz="2400" dirty="0">
              <a:solidFill>
                <a:srgbClr val="0000CC"/>
              </a:solidFill>
              <a:latin typeface="微软雅黑" panose="020B0503020204020204" pitchFamily="34" charset="-122"/>
              <a:ea typeface="微软雅黑" panose="020B0503020204020204" pitchFamily="34" charset="-122"/>
            </a:endParaRPr>
          </a:p>
        </p:txBody>
      </p:sp>
      <p:graphicFrame>
        <p:nvGraphicFramePr>
          <p:cNvPr id="6" name="图表 5"/>
          <p:cNvGraphicFramePr/>
          <p:nvPr/>
        </p:nvGraphicFramePr>
        <p:xfrm>
          <a:off x="1008380" y="2588895"/>
          <a:ext cx="4239895" cy="2629535"/>
        </p:xfrm>
        <a:graphic>
          <a:graphicData uri="http://schemas.openxmlformats.org/drawingml/2006/chart">
            <c:chart xmlns:c="http://schemas.openxmlformats.org/drawingml/2006/chart" xmlns:r="http://schemas.openxmlformats.org/officeDocument/2006/relationships" r:id="rId1"/>
          </a:graphicData>
        </a:graphic>
      </p:graphicFrame>
      <p:sp>
        <p:nvSpPr>
          <p:cNvPr id="15" name="文本框 99"/>
          <p:cNvSpPr txBox="1">
            <a:spLocks noChangeArrowheads="1"/>
          </p:cNvSpPr>
          <p:nvPr/>
        </p:nvSpPr>
        <p:spPr bwMode="auto">
          <a:xfrm>
            <a:off x="977538" y="1988295"/>
            <a:ext cx="2939142" cy="400110"/>
          </a:xfrm>
          <a:prstGeom prst="rect">
            <a:avLst/>
          </a:prstGeom>
          <a:noFill/>
          <a:ln w="9525">
            <a:noFill/>
            <a:miter lim="800000"/>
          </a:ln>
        </p:spPr>
        <p:txBody>
          <a:bodyPr wrap="square">
            <a:spAutoFit/>
          </a:bodyPr>
          <a:p>
            <a:r>
              <a:rPr lang="zh-CN" altLang="en-US" sz="2000" b="1" dirty="0" smtClean="0">
                <a:solidFill>
                  <a:srgbClr val="000000"/>
                </a:solidFill>
                <a:latin typeface="微软雅黑" panose="020B0503020204020204" pitchFamily="34" charset="-122"/>
                <a:ea typeface="微软雅黑" panose="020B0503020204020204" pitchFamily="34" charset="-122"/>
              </a:rPr>
              <a:t>重庆西南医院</a:t>
            </a:r>
            <a:endParaRPr lang="zh-CN" altLang="en-US" sz="2000" b="1" dirty="0"/>
          </a:p>
        </p:txBody>
      </p:sp>
      <p:sp>
        <p:nvSpPr>
          <p:cNvPr id="16" name="文本框 5"/>
          <p:cNvSpPr txBox="1"/>
          <p:nvPr/>
        </p:nvSpPr>
        <p:spPr>
          <a:xfrm>
            <a:off x="-311573" y="5442735"/>
            <a:ext cx="6773333" cy="307777"/>
          </a:xfrm>
          <a:prstGeom prst="rect">
            <a:avLst/>
          </a:prstGeom>
          <a:noFill/>
          <a:ln w="9525">
            <a:noFill/>
            <a:miter/>
          </a:ln>
        </p:spPr>
        <p:txBody>
          <a:bodyPr>
            <a:spAutoFit/>
          </a:bodyPr>
          <a:p>
            <a:pPr algn="ctr"/>
            <a:r>
              <a:rPr lang="zh-CN" altLang="en-US" sz="1400" b="1" noProof="1" smtClean="0">
                <a:latin typeface="Calibri" panose="020F0502020204030204" pitchFamily="34" charset="0"/>
                <a:ea typeface="Calibri" panose="020F0502020204030204" pitchFamily="34" charset="0"/>
                <a:cs typeface="Calibri" panose="020F0502020204030204" pitchFamily="34" charset="0"/>
              </a:rPr>
              <a:t>图</a:t>
            </a:r>
            <a:r>
              <a:rPr lang="en-US" altLang="zh-CN" sz="1400" b="1" noProof="1" smtClean="0">
                <a:latin typeface="Calibri" panose="020F0502020204030204" pitchFamily="34" charset="0"/>
                <a:ea typeface="Calibri" panose="020F0502020204030204" pitchFamily="34" charset="0"/>
                <a:cs typeface="Calibri" panose="020F0502020204030204" pitchFamily="34" charset="0"/>
              </a:rPr>
              <a:t>6  </a:t>
            </a:r>
            <a:r>
              <a:rPr lang="zh-CN" altLang="en-US" sz="1400" b="1" noProof="1" smtClean="0">
                <a:latin typeface="Calibri" panose="020F0502020204030204" pitchFamily="34" charset="0"/>
                <a:ea typeface="Calibri" panose="020F0502020204030204" pitchFamily="34" charset="0"/>
                <a:cs typeface="Calibri" panose="020F0502020204030204" pitchFamily="34" charset="0"/>
              </a:rPr>
              <a:t>金</a:t>
            </a:r>
            <a:r>
              <a:rPr lang="zh-CN" altLang="en-US" sz="1400" b="1" noProof="1">
                <a:latin typeface="Calibri" panose="020F0502020204030204" pitchFamily="34" charset="0"/>
                <a:ea typeface="Calibri" panose="020F0502020204030204" pitchFamily="34" charset="0"/>
                <a:cs typeface="Calibri" panose="020F0502020204030204" pitchFamily="34" charset="0"/>
              </a:rPr>
              <a:t>准</a:t>
            </a:r>
            <a:r>
              <a:rPr lang="en-US" altLang="zh-CN" sz="1400" b="1" noProof="1">
                <a:latin typeface="Calibri" panose="020F0502020204030204" pitchFamily="34" charset="0"/>
                <a:ea typeface="Calibri" panose="020F0502020204030204" pitchFamily="34" charset="0"/>
                <a:cs typeface="Calibri" panose="020F0502020204030204" pitchFamily="34" charset="0"/>
              </a:rPr>
              <a:t>®PCT</a:t>
            </a:r>
            <a:r>
              <a:rPr lang="zh-CN" altLang="en-US" sz="1400" b="1" noProof="1">
                <a:latin typeface="Calibri" panose="020F0502020204030204" pitchFamily="34" charset="0"/>
                <a:ea typeface="Calibri" panose="020F0502020204030204" pitchFamily="34" charset="0"/>
                <a:cs typeface="Calibri" panose="020F0502020204030204" pitchFamily="34" charset="0"/>
              </a:rPr>
              <a:t>和</a:t>
            </a:r>
            <a:r>
              <a:rPr lang="en-US" altLang="zh-CN" sz="1400" b="1" noProof="1">
                <a:latin typeface="Calibri" panose="020F0502020204030204" pitchFamily="34" charset="0"/>
                <a:ea typeface="Calibri" panose="020F0502020204030204" pitchFamily="34" charset="0"/>
                <a:cs typeface="Calibri" panose="020F0502020204030204" pitchFamily="34" charset="0"/>
              </a:rPr>
              <a:t>Roche PCT</a:t>
            </a:r>
            <a:r>
              <a:rPr lang="zh-CN" altLang="en-US" sz="1400" b="1" noProof="1">
                <a:latin typeface="Calibri" panose="020F0502020204030204" pitchFamily="34" charset="0"/>
                <a:ea typeface="Calibri" panose="020F0502020204030204" pitchFamily="34" charset="0"/>
                <a:cs typeface="Calibri" panose="020F0502020204030204" pitchFamily="34" charset="0"/>
              </a:rPr>
              <a:t>线性相关分析</a:t>
            </a:r>
            <a:endParaRPr lang="zh-CN" altLang="en-US" sz="1400" b="1" noProof="1">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078" name="Chart 1"/>
          <p:cNvGraphicFramePr/>
          <p:nvPr/>
        </p:nvGraphicFramePr>
        <p:xfrm>
          <a:off x="7232015" y="2565400"/>
          <a:ext cx="3983990" cy="267716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w="9525">
            <a:noFill/>
            <a:round/>
          </a:ln>
        </p:spPr>
        <p:txBody>
          <a:bodyPr/>
          <a:lstStyle/>
          <a:p>
            <a:endParaRPr lang="zh-CN" altLang="en-US"/>
          </a:p>
        </p:txBody>
      </p:sp>
      <p:sp>
        <p:nvSpPr>
          <p:cNvPr id="4" name="圆角矩形 5"/>
          <p:cNvSpPr>
            <a:spLocks noChangeArrowheads="1"/>
          </p:cNvSpPr>
          <p:nvPr/>
        </p:nvSpPr>
        <p:spPr bwMode="auto">
          <a:xfrm>
            <a:off x="9090991" y="317500"/>
            <a:ext cx="2593010" cy="495300"/>
          </a:xfrm>
          <a:prstGeom prst="roundRect">
            <a:avLst>
              <a:gd name="adj" fmla="val 16667"/>
            </a:avLst>
          </a:prstGeom>
          <a:solidFill>
            <a:srgbClr val="0C86B6"/>
          </a:solidFill>
          <a:ln w="9525">
            <a:noFill/>
            <a:round/>
          </a:ln>
        </p:spPr>
        <p:txBody>
          <a:bodyPr anchor="ctr"/>
          <a:lstStyle/>
          <a:p>
            <a:pPr algn="ct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在</a:t>
            </a:r>
            <a:r>
              <a:rPr lang="zh-CN" altLang="en-US" b="1" dirty="0">
                <a:solidFill>
                  <a:srgbClr val="FFFFFF"/>
                </a:solidFill>
                <a:latin typeface="微软雅黑" panose="020B0503020204020204" pitchFamily="34" charset="-122"/>
                <a:ea typeface="微软雅黑" panose="020B0503020204020204" pitchFamily="34" charset="-122"/>
              </a:rPr>
              <a:t>体外诊断领域的应</a:t>
            </a:r>
            <a:r>
              <a:rPr lang="zh-CN" altLang="en-US" b="1" dirty="0" smtClean="0">
                <a:solidFill>
                  <a:srgbClr val="FFFFFF"/>
                </a:solidFill>
                <a:latin typeface="微软雅黑" panose="020B0503020204020204" pitchFamily="34" charset="-122"/>
                <a:ea typeface="微软雅黑" panose="020B0503020204020204" pitchFamily="34" charset="-122"/>
              </a:rPr>
              <a:t>用</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文本框 12"/>
          <p:cNvSpPr txBox="1">
            <a:spLocks noChangeArrowheads="1"/>
          </p:cNvSpPr>
          <p:nvPr/>
        </p:nvSpPr>
        <p:spPr bwMode="auto">
          <a:xfrm>
            <a:off x="844550" y="421005"/>
            <a:ext cx="2444750" cy="384810"/>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金准生物研发的产品</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7" name="文本框 103"/>
          <p:cNvSpPr txBox="1"/>
          <p:nvPr/>
        </p:nvSpPr>
        <p:spPr>
          <a:xfrm>
            <a:off x="-101271" y="5353472"/>
            <a:ext cx="6773335" cy="307777"/>
          </a:xfrm>
          <a:prstGeom prst="rect">
            <a:avLst/>
          </a:prstGeom>
          <a:noFill/>
          <a:ln w="9525" cap="flat" cmpd="sng">
            <a:noFill/>
            <a:prstDash val="soli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lstStyle/>
          <a:p>
            <a:pPr algn="ctr"/>
            <a:r>
              <a:rPr lang="en-US" altLang="zh-CN" sz="1050" noProof="1">
                <a:latin typeface="Calibri" panose="020F0502020204030204" pitchFamily="34" charset="0"/>
                <a:ea typeface="Calibri" panose="020F0502020204030204" pitchFamily="34" charset="0"/>
                <a:cs typeface="Calibri" panose="020F0502020204030204" pitchFamily="34" charset="0"/>
              </a:rPr>
              <a:t> </a:t>
            </a:r>
            <a:r>
              <a:rPr lang="zh-CN" altLang="en-US" sz="1400" b="1" noProof="1" smtClean="0">
                <a:latin typeface="宋体" panose="02010600030101010101" pitchFamily="2" charset="-122"/>
                <a:ea typeface="宋体" panose="02010600030101010101" pitchFamily="2" charset="-122"/>
                <a:cs typeface="Calibri" panose="020F0502020204030204" pitchFamily="34" charset="0"/>
              </a:rPr>
              <a:t>图</a:t>
            </a:r>
            <a:r>
              <a:rPr lang="en-US" altLang="zh-CN" sz="1400" b="1" noProof="1" smtClean="0">
                <a:ea typeface="宋体" panose="02010600030101010101" pitchFamily="2" charset="-122"/>
                <a:cs typeface="Calibri" panose="020F0502020204030204" pitchFamily="34" charset="0"/>
              </a:rPr>
              <a:t>3</a:t>
            </a:r>
            <a:r>
              <a:rPr lang="en-US" altLang="zh-CN" sz="1400" b="1" noProof="1" smtClean="0">
                <a:latin typeface="宋体" panose="02010600030101010101" pitchFamily="2" charset="-122"/>
                <a:ea typeface="宋体" panose="02010600030101010101" pitchFamily="2" charset="-122"/>
                <a:cs typeface="Calibri" panose="020F0502020204030204" pitchFamily="34" charset="0"/>
              </a:rPr>
              <a:t> </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金</a:t>
            </a:r>
            <a:r>
              <a:rPr lang="zh-CN" altLang="en-US" sz="1400" b="1" noProof="1">
                <a:latin typeface="宋体" panose="02010600030101010101" pitchFamily="2" charset="-122"/>
                <a:ea typeface="宋体" panose="02010600030101010101" pitchFamily="2" charset="-122"/>
                <a:cs typeface="宋体" panose="02010600030101010101" pitchFamily="2" charset="-122"/>
              </a:rPr>
              <a:t>准</a:t>
            </a:r>
            <a:r>
              <a:rPr lang="en-US" altLang="zh-CN" sz="1400" b="1" noProof="1">
                <a:latin typeface="Calibri" panose="020F0502020204030204" pitchFamily="34" charset="0"/>
                <a:ea typeface="Calibri" panose="020F0502020204030204" pitchFamily="34" charset="0"/>
                <a:cs typeface="Calibri" panose="020F0502020204030204" pitchFamily="34" charset="0"/>
              </a:rPr>
              <a:t>®PCT</a:t>
            </a:r>
            <a:r>
              <a:rPr lang="zh-CN" altLang="en-US" sz="1400" b="1" noProof="1">
                <a:latin typeface="宋体" panose="02010600030101010101" pitchFamily="2" charset="-122"/>
                <a:ea typeface="宋体" panose="02010600030101010101" pitchFamily="2" charset="-122"/>
                <a:cs typeface="宋体" panose="02010600030101010101" pitchFamily="2" charset="-122"/>
              </a:rPr>
              <a:t>和</a:t>
            </a:r>
            <a:r>
              <a:rPr lang="en-US" altLang="zh-CN" sz="1400" b="1" noProof="1">
                <a:latin typeface="Calibri" panose="020F0502020204030204" pitchFamily="34" charset="0"/>
                <a:ea typeface="Calibri" panose="020F0502020204030204" pitchFamily="34" charset="0"/>
                <a:cs typeface="Calibri" panose="020F0502020204030204" pitchFamily="34" charset="0"/>
              </a:rPr>
              <a:t>Roche PCT</a:t>
            </a:r>
            <a:r>
              <a:rPr lang="zh-CN" altLang="en-US" sz="1400" b="1" noProof="1">
                <a:latin typeface="宋体" panose="02010600030101010101" pitchFamily="2" charset="-122"/>
                <a:ea typeface="宋体" panose="02010600030101010101" pitchFamily="2" charset="-122"/>
                <a:cs typeface="宋体" panose="02010600030101010101" pitchFamily="2" charset="-122"/>
              </a:rPr>
              <a:t>线性相关分</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析</a:t>
            </a:r>
            <a:r>
              <a:rPr lang="zh-CN" altLang="en-US" sz="1400" b="1" noProof="1" smtClean="0">
                <a:latin typeface="Calibri" panose="020F0502020204030204" pitchFamily="34" charset="0"/>
                <a:ea typeface="Calibri" panose="020F0502020204030204" pitchFamily="34" charset="0"/>
                <a:cs typeface="Calibri" panose="020F0502020204030204" pitchFamily="34" charset="0"/>
              </a:rPr>
              <a:t> </a:t>
            </a:r>
            <a:endParaRPr lang="zh-CN" altLang="en-US" sz="1400" b="1" noProof="1">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8" name="图表 7"/>
          <p:cNvGraphicFramePr/>
          <p:nvPr/>
        </p:nvGraphicFramePr>
        <p:xfrm>
          <a:off x="1164495" y="2452231"/>
          <a:ext cx="4361093" cy="2724149"/>
        </p:xfrm>
        <a:graphic>
          <a:graphicData uri="http://schemas.openxmlformats.org/drawingml/2006/chart">
            <c:chart xmlns:c="http://schemas.openxmlformats.org/drawingml/2006/chart" xmlns:r="http://schemas.openxmlformats.org/officeDocument/2006/relationships" r:id="rId1"/>
          </a:graphicData>
        </a:graphic>
      </p:graphicFrame>
      <p:sp>
        <p:nvSpPr>
          <p:cNvPr id="9" name="文本框 4"/>
          <p:cNvSpPr txBox="1">
            <a:spLocks noChangeArrowheads="1"/>
          </p:cNvSpPr>
          <p:nvPr/>
        </p:nvSpPr>
        <p:spPr bwMode="auto">
          <a:xfrm>
            <a:off x="1059709" y="1867765"/>
            <a:ext cx="3200400" cy="400110"/>
          </a:xfrm>
          <a:prstGeom prst="rect">
            <a:avLst/>
          </a:prstGeom>
          <a:solidFill>
            <a:srgbClr val="FFFFFF"/>
          </a:solidFill>
          <a:ln w="9525">
            <a:noFill/>
            <a:miter lim="800000"/>
          </a:ln>
        </p:spPr>
        <p:txBody>
          <a:bodyPr wrap="square">
            <a:spAutoFit/>
          </a:bodyPr>
          <a:lstStyle/>
          <a:p>
            <a:r>
              <a:rPr lang="zh-CN" altLang="en-US" sz="2000" b="1" dirty="0">
                <a:solidFill>
                  <a:srgbClr val="000000"/>
                </a:solidFill>
                <a:latin typeface="微软雅黑" panose="020B0503020204020204" pitchFamily="34" charset="-122"/>
                <a:ea typeface="微软雅黑" panose="020B0503020204020204" pitchFamily="34" charset="-122"/>
              </a:rPr>
              <a:t>成都市第二人民医院</a:t>
            </a:r>
            <a:endParaRPr lang="zh-CN" altLang="en-US" sz="2000" b="1" dirty="0"/>
          </a:p>
        </p:txBody>
      </p:sp>
      <p:sp>
        <p:nvSpPr>
          <p:cNvPr id="13" name="TextBox 12"/>
          <p:cNvSpPr txBox="1"/>
          <p:nvPr/>
        </p:nvSpPr>
        <p:spPr>
          <a:xfrm>
            <a:off x="0" y="5916136"/>
            <a:ext cx="12192000" cy="365760"/>
          </a:xfrm>
          <a:prstGeom prst="rect">
            <a:avLst/>
          </a:prstGeom>
          <a:noFill/>
        </p:spPr>
        <p:txBody>
          <a:bodyPr wrap="square" rtlCol="0">
            <a:spAutoFit/>
          </a:bodyPr>
          <a:lstStyle/>
          <a:p>
            <a:pPr algn="ct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结论</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：金</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准生物对比实验数据与对照</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组</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罗氏</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数</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据在临床诊断上无显著性差异，且线性相关性好，</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R</a:t>
            </a:r>
            <a:r>
              <a:rPr 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alt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&gt;</a:t>
            </a:r>
            <a:r>
              <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0</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.9</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8</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矩形 13"/>
          <p:cNvSpPr/>
          <p:nvPr/>
        </p:nvSpPr>
        <p:spPr>
          <a:xfrm>
            <a:off x="983043" y="1232655"/>
            <a:ext cx="9010044" cy="483235"/>
          </a:xfrm>
          <a:prstGeom prst="rect">
            <a:avLst/>
          </a:prstGeom>
        </p:spPr>
        <p:txBody>
          <a:bodyPr wrap="square">
            <a:spAutoFit/>
          </a:bodyPr>
          <a:lstStyle/>
          <a:p>
            <a:r>
              <a:rPr lang="zh-CN" altLang="en-US" sz="2400" b="1" dirty="0" smtClean="0">
                <a:solidFill>
                  <a:srgbClr val="0000CC"/>
                </a:solidFill>
                <a:latin typeface="微软雅黑" panose="020B0503020204020204" pitchFamily="34" charset="-122"/>
                <a:ea typeface="微软雅黑" panose="020B0503020204020204" pitchFamily="34" charset="-122"/>
              </a:rPr>
              <a:t>来自其他验证医院</a:t>
            </a:r>
            <a:r>
              <a:rPr lang="en-US" altLang="zh-CN" sz="2400" b="1" dirty="0" smtClean="0">
                <a:solidFill>
                  <a:srgbClr val="0000CC"/>
                </a:solidFill>
                <a:latin typeface="微软雅黑" panose="020B0503020204020204" pitchFamily="34" charset="-122"/>
                <a:ea typeface="微软雅黑" panose="020B0503020204020204" pitchFamily="34" charset="-122"/>
              </a:rPr>
              <a:t>PCT</a:t>
            </a:r>
            <a:r>
              <a:rPr lang="zh-CN" altLang="en-US" sz="2400" b="1" dirty="0" smtClean="0">
                <a:solidFill>
                  <a:srgbClr val="0000CC"/>
                </a:solidFill>
                <a:latin typeface="微软雅黑" panose="020B0503020204020204" pitchFamily="34" charset="-122"/>
                <a:ea typeface="微软雅黑" panose="020B0503020204020204" pitchFamily="34" charset="-122"/>
              </a:rPr>
              <a:t>比对结果（</a:t>
            </a:r>
            <a:r>
              <a:rPr lang="zh-CN" altLang="en-US" sz="2400" b="1" dirty="0" smtClean="0">
                <a:solidFill>
                  <a:srgbClr val="0000CC"/>
                </a:solidFill>
                <a:latin typeface="微软雅黑" panose="020B0503020204020204" pitchFamily="34" charset="-122"/>
                <a:ea typeface="微软雅黑" panose="020B0503020204020204" pitchFamily="34" charset="-122"/>
                <a:sym typeface="微软雅黑" panose="020B0503020204020204" pitchFamily="34" charset="-122"/>
              </a:rPr>
              <a:t>金准生物产品线性相关性分析</a:t>
            </a:r>
            <a:r>
              <a:rPr lang="zh-CN" altLang="en-US" sz="2400" b="1" dirty="0" smtClean="0">
                <a:solidFill>
                  <a:srgbClr val="0000CC"/>
                </a:solidFill>
                <a:latin typeface="微软雅黑" panose="020B0503020204020204" pitchFamily="34" charset="-122"/>
                <a:ea typeface="微软雅黑" panose="020B0503020204020204" pitchFamily="34" charset="-122"/>
              </a:rPr>
              <a:t>）</a:t>
            </a:r>
            <a:endParaRPr lang="zh-CN" altLang="en-US" sz="2400" dirty="0">
              <a:solidFill>
                <a:srgbClr val="0000CC"/>
              </a:solidFill>
              <a:latin typeface="微软雅黑" panose="020B0503020204020204" pitchFamily="34" charset="-122"/>
              <a:ea typeface="微软雅黑" panose="020B0503020204020204" pitchFamily="34" charset="-122"/>
            </a:endParaRPr>
          </a:p>
        </p:txBody>
      </p:sp>
      <p:sp>
        <p:nvSpPr>
          <p:cNvPr id="6" name="文本框 103"/>
          <p:cNvSpPr txBox="1"/>
          <p:nvPr/>
        </p:nvSpPr>
        <p:spPr>
          <a:xfrm>
            <a:off x="5405449" y="5358552"/>
            <a:ext cx="6773335" cy="307777"/>
          </a:xfrm>
          <a:prstGeom prst="rect">
            <a:avLst/>
          </a:prstGeom>
          <a:noFill/>
          <a:ln w="9525" cap="flat" cmpd="sng">
            <a:noFill/>
            <a:prstDash val="solid"/>
            <a:headEnd type="none" w="med" len="med"/>
            <a:tailEnd type="none" w="med" len="med"/>
          </a:ln>
          <a:extLst>
            <a:ext uri="{909E8E84-426E-40DD-AFC4-6F175D3DCCD1}">
              <a14:hiddenFill xmlns:a14="http://schemas.microsoft.com/office/drawing/2010/main">
                <a:solidFill>
                  <a:srgbClr val="FFFFFF"/>
                </a:solidFill>
              </a14:hiddenFill>
            </a:ext>
          </a:extLst>
        </p:spPr>
        <p:txBody>
          <a:bodyPr>
            <a:spAutoFit/>
          </a:bodyPr>
          <a:p>
            <a:pPr algn="ctr"/>
            <a:r>
              <a:rPr lang="en-US" altLang="zh-CN" sz="1050" noProof="1">
                <a:latin typeface="Calibri" panose="020F0502020204030204" pitchFamily="34" charset="0"/>
                <a:ea typeface="Calibri" panose="020F0502020204030204" pitchFamily="34" charset="0"/>
                <a:cs typeface="Calibri" panose="020F0502020204030204" pitchFamily="34" charset="0"/>
              </a:rPr>
              <a:t> </a:t>
            </a:r>
            <a:r>
              <a:rPr lang="zh-CN" altLang="en-US" sz="1400" b="1" noProof="1" smtClean="0">
                <a:latin typeface="宋体" panose="02010600030101010101" pitchFamily="2" charset="-122"/>
                <a:ea typeface="宋体" panose="02010600030101010101" pitchFamily="2" charset="-122"/>
                <a:cs typeface="Calibri" panose="020F0502020204030204" pitchFamily="34" charset="0"/>
              </a:rPr>
              <a:t>图</a:t>
            </a:r>
            <a:r>
              <a:rPr lang="en-US" altLang="zh-CN" sz="1400" b="1" noProof="1" smtClean="0">
                <a:ea typeface="宋体" panose="02010600030101010101" pitchFamily="2" charset="-122"/>
                <a:cs typeface="Calibri" panose="020F0502020204030204" pitchFamily="34" charset="0"/>
              </a:rPr>
              <a:t>3</a:t>
            </a:r>
            <a:r>
              <a:rPr lang="en-US" altLang="zh-CN" sz="1400" b="1" noProof="1" smtClean="0">
                <a:latin typeface="宋体" panose="02010600030101010101" pitchFamily="2" charset="-122"/>
                <a:ea typeface="宋体" panose="02010600030101010101" pitchFamily="2" charset="-122"/>
                <a:cs typeface="Calibri" panose="020F0502020204030204" pitchFamily="34" charset="0"/>
              </a:rPr>
              <a:t> </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金</a:t>
            </a:r>
            <a:r>
              <a:rPr lang="zh-CN" altLang="en-US" sz="1400" b="1" noProof="1">
                <a:latin typeface="宋体" panose="02010600030101010101" pitchFamily="2" charset="-122"/>
                <a:ea typeface="宋体" panose="02010600030101010101" pitchFamily="2" charset="-122"/>
                <a:cs typeface="宋体" panose="02010600030101010101" pitchFamily="2" charset="-122"/>
              </a:rPr>
              <a:t>准</a:t>
            </a:r>
            <a:r>
              <a:rPr lang="en-US" altLang="zh-CN" sz="1400" b="1" noProof="1">
                <a:latin typeface="Calibri" panose="020F0502020204030204" pitchFamily="34" charset="0"/>
                <a:ea typeface="Calibri" panose="020F0502020204030204" pitchFamily="34" charset="0"/>
                <a:cs typeface="Calibri" panose="020F0502020204030204" pitchFamily="34" charset="0"/>
              </a:rPr>
              <a:t>®PCT</a:t>
            </a:r>
            <a:r>
              <a:rPr lang="zh-CN" altLang="en-US" sz="1400" b="1" noProof="1">
                <a:latin typeface="宋体" panose="02010600030101010101" pitchFamily="2" charset="-122"/>
                <a:ea typeface="宋体" panose="02010600030101010101" pitchFamily="2" charset="-122"/>
                <a:cs typeface="宋体" panose="02010600030101010101" pitchFamily="2" charset="-122"/>
              </a:rPr>
              <a:t>和</a:t>
            </a:r>
            <a:r>
              <a:rPr lang="en-US" altLang="zh-CN" sz="1400" b="1" noProof="1">
                <a:latin typeface="Calibri" panose="020F0502020204030204" pitchFamily="34" charset="0"/>
                <a:ea typeface="Calibri" panose="020F0502020204030204" pitchFamily="34" charset="0"/>
                <a:cs typeface="Calibri" panose="020F0502020204030204" pitchFamily="34" charset="0"/>
              </a:rPr>
              <a:t>Roche PCT</a:t>
            </a:r>
            <a:r>
              <a:rPr lang="zh-CN" altLang="en-US" sz="1400" b="1" noProof="1">
                <a:latin typeface="宋体" panose="02010600030101010101" pitchFamily="2" charset="-122"/>
                <a:ea typeface="宋体" panose="02010600030101010101" pitchFamily="2" charset="-122"/>
                <a:cs typeface="宋体" panose="02010600030101010101" pitchFamily="2" charset="-122"/>
              </a:rPr>
              <a:t>线性相关分</a:t>
            </a:r>
            <a:r>
              <a:rPr lang="zh-CN" altLang="en-US" sz="1400" b="1" noProof="1" smtClean="0">
                <a:latin typeface="宋体" panose="02010600030101010101" pitchFamily="2" charset="-122"/>
                <a:ea typeface="宋体" panose="02010600030101010101" pitchFamily="2" charset="-122"/>
                <a:cs typeface="宋体" panose="02010600030101010101" pitchFamily="2" charset="-122"/>
              </a:rPr>
              <a:t>析</a:t>
            </a:r>
            <a:r>
              <a:rPr lang="zh-CN" altLang="en-US" sz="1400" b="1" noProof="1" smtClean="0">
                <a:latin typeface="Calibri" panose="020F0502020204030204" pitchFamily="34" charset="0"/>
                <a:ea typeface="Calibri" panose="020F0502020204030204" pitchFamily="34" charset="0"/>
                <a:cs typeface="Calibri" panose="020F0502020204030204" pitchFamily="34" charset="0"/>
              </a:rPr>
              <a:t> </a:t>
            </a:r>
            <a:endParaRPr lang="zh-CN" altLang="en-US" sz="1400" b="1" noProof="1">
              <a:latin typeface="Calibri" panose="020F0502020204030204" pitchFamily="34" charset="0"/>
              <a:ea typeface="Calibri" panose="020F0502020204030204" pitchFamily="34" charset="0"/>
              <a:cs typeface="Calibri" panose="020F0502020204030204" pitchFamily="34" charset="0"/>
            </a:endParaRPr>
          </a:p>
        </p:txBody>
      </p:sp>
      <p:sp>
        <p:nvSpPr>
          <p:cNvPr id="16" name="文本框 4"/>
          <p:cNvSpPr txBox="1">
            <a:spLocks noChangeArrowheads="1"/>
          </p:cNvSpPr>
          <p:nvPr/>
        </p:nvSpPr>
        <p:spPr bwMode="auto">
          <a:xfrm>
            <a:off x="6612149" y="1857605"/>
            <a:ext cx="3200400" cy="417830"/>
          </a:xfrm>
          <a:prstGeom prst="rect">
            <a:avLst/>
          </a:prstGeom>
          <a:solidFill>
            <a:srgbClr val="FFFFFF"/>
          </a:solidFill>
          <a:ln w="9525">
            <a:noFill/>
            <a:miter lim="800000"/>
          </a:ln>
        </p:spPr>
        <p:txBody>
          <a:bodyPr wrap="square">
            <a:spAutoFit/>
          </a:bodyPr>
          <a:p>
            <a:pPr algn="l"/>
            <a:r>
              <a:rPr lang="zh-CN" altLang="en-US" sz="2000" b="1" dirty="0">
                <a:solidFill>
                  <a:srgbClr val="000000"/>
                </a:solidFill>
                <a:latin typeface="微软雅黑" panose="020B0503020204020204" pitchFamily="34" charset="-122"/>
                <a:ea typeface="微软雅黑" panose="020B0503020204020204" pitchFamily="34" charset="-122"/>
                <a:sym typeface="+mn-ea"/>
              </a:rPr>
              <a:t>武汉市第五医院</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graphicFrame>
        <p:nvGraphicFramePr>
          <p:cNvPr id="17" name="图表 2"/>
          <p:cNvGraphicFramePr/>
          <p:nvPr/>
        </p:nvGraphicFramePr>
        <p:xfrm>
          <a:off x="6672580" y="2452370"/>
          <a:ext cx="4435475" cy="267398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w="9525">
            <a:noFill/>
            <a:round/>
          </a:ln>
        </p:spPr>
        <p:txBody>
          <a:bodyPr/>
          <a:lstStyle/>
          <a:p>
            <a:endParaRPr lang="zh-CN" altLang="en-US"/>
          </a:p>
        </p:txBody>
      </p:sp>
      <p:sp>
        <p:nvSpPr>
          <p:cNvPr id="4" name="圆角矩形 5"/>
          <p:cNvSpPr>
            <a:spLocks noChangeArrowheads="1"/>
          </p:cNvSpPr>
          <p:nvPr/>
        </p:nvSpPr>
        <p:spPr bwMode="auto">
          <a:xfrm>
            <a:off x="9090991" y="317500"/>
            <a:ext cx="2593010" cy="495300"/>
          </a:xfrm>
          <a:prstGeom prst="roundRect">
            <a:avLst>
              <a:gd name="adj" fmla="val 16667"/>
            </a:avLst>
          </a:prstGeom>
          <a:solidFill>
            <a:srgbClr val="0C86B6"/>
          </a:solidFill>
          <a:ln w="9525">
            <a:noFill/>
            <a:round/>
          </a:ln>
        </p:spPr>
        <p:txBody>
          <a:bodyPr anchor="ctr"/>
          <a:lstStyle/>
          <a:p>
            <a:pPr algn="ct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在</a:t>
            </a:r>
            <a:r>
              <a:rPr lang="zh-CN" altLang="en-US" b="1" dirty="0">
                <a:solidFill>
                  <a:srgbClr val="FFFFFF"/>
                </a:solidFill>
                <a:latin typeface="微软雅黑" panose="020B0503020204020204" pitchFamily="34" charset="-122"/>
                <a:ea typeface="微软雅黑" panose="020B0503020204020204" pitchFamily="34" charset="-122"/>
              </a:rPr>
              <a:t>体外诊断领域的应</a:t>
            </a:r>
            <a:r>
              <a:rPr lang="zh-CN" altLang="en-US" b="1" dirty="0" smtClean="0">
                <a:solidFill>
                  <a:srgbClr val="FFFFFF"/>
                </a:solidFill>
                <a:latin typeface="微软雅黑" panose="020B0503020204020204" pitchFamily="34" charset="-122"/>
                <a:ea typeface="微软雅黑" panose="020B0503020204020204" pitchFamily="34" charset="-122"/>
              </a:rPr>
              <a:t>用</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5" name="文本框 12"/>
          <p:cNvSpPr txBox="1">
            <a:spLocks noChangeArrowheads="1"/>
          </p:cNvSpPr>
          <p:nvPr/>
        </p:nvSpPr>
        <p:spPr bwMode="auto">
          <a:xfrm>
            <a:off x="844550" y="421005"/>
            <a:ext cx="2475230" cy="384810"/>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金准生物研发的产品</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0" y="5994513"/>
            <a:ext cx="12192000" cy="369332"/>
          </a:xfrm>
          <a:prstGeom prst="rect">
            <a:avLst/>
          </a:prstGeom>
          <a:noFill/>
        </p:spPr>
        <p:txBody>
          <a:bodyPr wrap="square" rtlCol="0">
            <a:spAutoFit/>
          </a:bodyPr>
          <a:lstStyle/>
          <a:p>
            <a:pPr algn="ct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结论</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：金</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准生物对比实验数据与对照</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组</a:t>
            </a:r>
            <a:r>
              <a:rPr lang="zh-CN" altLang="en-US"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梅里埃、</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罗氏</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数</a:t>
            </a:r>
            <a:r>
              <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rPr>
              <a:t>据在临床诊断上无显著性差异，且线性相关性好，</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R</a:t>
            </a:r>
            <a:r>
              <a:rPr 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en-US" altLang="zh-CN" sz="1800" b="1" baseline="300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&gt;</a:t>
            </a:r>
            <a:r>
              <a:rPr lang="en-US"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0</a:t>
            </a:r>
            <a:r>
              <a:rPr 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.9</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9</a:t>
            </a:r>
            <a:endPar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矩形 13"/>
          <p:cNvSpPr/>
          <p:nvPr/>
        </p:nvSpPr>
        <p:spPr>
          <a:xfrm>
            <a:off x="1061421" y="1402472"/>
            <a:ext cx="9010044" cy="483235"/>
          </a:xfrm>
          <a:prstGeom prst="rect">
            <a:avLst/>
          </a:prstGeom>
        </p:spPr>
        <p:txBody>
          <a:bodyPr wrap="square">
            <a:spAutoFit/>
          </a:bodyPr>
          <a:lstStyle/>
          <a:p>
            <a:r>
              <a:rPr lang="zh-CN" altLang="en-US" sz="2400" b="1" dirty="0" smtClean="0">
                <a:solidFill>
                  <a:srgbClr val="0000CC"/>
                </a:solidFill>
                <a:latin typeface="微软雅黑" panose="020B0503020204020204" pitchFamily="34" charset="-122"/>
                <a:ea typeface="微软雅黑" panose="020B0503020204020204" pitchFamily="34" charset="-122"/>
              </a:rPr>
              <a:t>来自其他验证医院</a:t>
            </a:r>
            <a:r>
              <a:rPr lang="en-US" altLang="zh-CN" sz="2400" b="1" dirty="0" smtClean="0">
                <a:solidFill>
                  <a:srgbClr val="0000CC"/>
                </a:solidFill>
                <a:latin typeface="微软雅黑" panose="020B0503020204020204" pitchFamily="34" charset="-122"/>
                <a:ea typeface="微软雅黑" panose="020B0503020204020204" pitchFamily="34" charset="-122"/>
              </a:rPr>
              <a:t>PCT</a:t>
            </a:r>
            <a:r>
              <a:rPr lang="zh-CN" altLang="en-US" sz="2400" b="1" dirty="0" smtClean="0">
                <a:solidFill>
                  <a:srgbClr val="0000CC"/>
                </a:solidFill>
                <a:latin typeface="微软雅黑" panose="020B0503020204020204" pitchFamily="34" charset="-122"/>
                <a:ea typeface="微软雅黑" panose="020B0503020204020204" pitchFamily="34" charset="-122"/>
              </a:rPr>
              <a:t>比对结果（</a:t>
            </a:r>
            <a:r>
              <a:rPr lang="zh-CN" altLang="en-US" sz="2400" b="1" dirty="0" smtClean="0">
                <a:solidFill>
                  <a:srgbClr val="0000CC"/>
                </a:solidFill>
                <a:latin typeface="微软雅黑" panose="020B0503020204020204" pitchFamily="34" charset="-122"/>
                <a:ea typeface="微软雅黑" panose="020B0503020204020204" pitchFamily="34" charset="-122"/>
                <a:sym typeface="微软雅黑" panose="020B0503020204020204" pitchFamily="34" charset="-122"/>
              </a:rPr>
              <a:t>金准生物产品线性相关性分析</a:t>
            </a:r>
            <a:r>
              <a:rPr lang="zh-CN" altLang="en-US" sz="2400" b="1" dirty="0" smtClean="0">
                <a:solidFill>
                  <a:srgbClr val="0000CC"/>
                </a:solidFill>
                <a:latin typeface="微软雅黑" panose="020B0503020204020204" pitchFamily="34" charset="-122"/>
                <a:ea typeface="微软雅黑" panose="020B0503020204020204" pitchFamily="34" charset="-122"/>
              </a:rPr>
              <a:t>）</a:t>
            </a:r>
            <a:endParaRPr lang="zh-CN" altLang="en-US" sz="2400" dirty="0">
              <a:solidFill>
                <a:srgbClr val="0000CC"/>
              </a:solidFill>
              <a:latin typeface="微软雅黑" panose="020B0503020204020204" pitchFamily="34" charset="-122"/>
              <a:ea typeface="微软雅黑" panose="020B0503020204020204" pitchFamily="34" charset="-122"/>
            </a:endParaRPr>
          </a:p>
        </p:txBody>
      </p:sp>
      <p:sp>
        <p:nvSpPr>
          <p:cNvPr id="7" name="矩形 6"/>
          <p:cNvSpPr/>
          <p:nvPr/>
        </p:nvSpPr>
        <p:spPr>
          <a:xfrm>
            <a:off x="958455" y="2014641"/>
            <a:ext cx="2749471" cy="400110"/>
          </a:xfrm>
          <a:prstGeom prst="rect">
            <a:avLst/>
          </a:prstGeom>
        </p:spPr>
        <p:txBody>
          <a:bodyPr wrap="none">
            <a:spAutoFit/>
          </a:bodyPr>
          <a:p>
            <a:pPr algn="ctr"/>
            <a:r>
              <a:rPr lang="zh-CN" altLang="en-US" sz="2000" b="1" dirty="0" smtClean="0">
                <a:solidFill>
                  <a:srgbClr val="000000"/>
                </a:solidFill>
                <a:latin typeface="微软雅黑" panose="020B0503020204020204" pitchFamily="34" charset="-122"/>
                <a:ea typeface="微软雅黑" panose="020B0503020204020204" pitchFamily="34" charset="-122"/>
              </a:rPr>
              <a:t>中山大学附属第三医院</a:t>
            </a:r>
            <a:endParaRPr lang="zh-CN" altLang="en-US" sz="2000" b="1" dirty="0"/>
          </a:p>
        </p:txBody>
      </p:sp>
      <p:sp>
        <p:nvSpPr>
          <p:cNvPr id="16" name="矩形 15"/>
          <p:cNvSpPr/>
          <p:nvPr/>
        </p:nvSpPr>
        <p:spPr>
          <a:xfrm>
            <a:off x="1363390" y="5388469"/>
            <a:ext cx="3716146" cy="338554"/>
          </a:xfrm>
          <a:prstGeom prst="rect">
            <a:avLst/>
          </a:prstGeom>
        </p:spPr>
        <p:txBody>
          <a:bodyPr wrap="none">
            <a:spAutoFit/>
          </a:bodyPr>
          <a:p>
            <a:pPr algn="ctr"/>
            <a:r>
              <a:rPr lang="zh-CN" altLang="en-US" sz="1600" b="1" noProof="1" smtClean="0">
                <a:latin typeface="Calibri" panose="020F0502020204030204" pitchFamily="34" charset="0"/>
                <a:ea typeface="Calibri" panose="020F0502020204030204" pitchFamily="34" charset="0"/>
                <a:cs typeface="Calibri" panose="020F0502020204030204" pitchFamily="34" charset="0"/>
              </a:rPr>
              <a:t>图</a:t>
            </a:r>
            <a:r>
              <a:rPr lang="en-US" altLang="zh-CN" sz="1600" b="1" noProof="1" smtClean="0">
                <a:latin typeface="Calibri" panose="020F0502020204030204" pitchFamily="34" charset="0"/>
                <a:ea typeface="Calibri" panose="020F0502020204030204" pitchFamily="34" charset="0"/>
                <a:cs typeface="Calibri" panose="020F0502020204030204" pitchFamily="34" charset="0"/>
              </a:rPr>
              <a:t>1 </a:t>
            </a:r>
            <a:r>
              <a:rPr lang="zh-CN" altLang="en-US" sz="1600" b="1" noProof="1" smtClean="0">
                <a:latin typeface="宋体" panose="02010600030101010101" pitchFamily="2" charset="-122"/>
                <a:ea typeface="宋体" panose="02010600030101010101" pitchFamily="2" charset="-122"/>
                <a:cs typeface="宋体" panose="02010600030101010101" pitchFamily="2" charset="-122"/>
              </a:rPr>
              <a:t>金准</a:t>
            </a:r>
            <a:r>
              <a:rPr lang="en-US" altLang="zh-CN" sz="1600" b="1" noProof="1" smtClean="0">
                <a:latin typeface="Calibri" panose="020F0502020204030204" pitchFamily="34" charset="0"/>
                <a:ea typeface="Calibri" panose="020F0502020204030204" pitchFamily="34" charset="0"/>
                <a:cs typeface="Calibri" panose="020F0502020204030204" pitchFamily="34" charset="0"/>
              </a:rPr>
              <a:t>®PCT</a:t>
            </a:r>
            <a:r>
              <a:rPr lang="zh-CN" altLang="en-US" sz="1600" b="1" noProof="1" smtClean="0">
                <a:latin typeface="宋体" panose="02010600030101010101" pitchFamily="2" charset="-122"/>
                <a:ea typeface="宋体" panose="02010600030101010101" pitchFamily="2" charset="-122"/>
                <a:cs typeface="宋体" panose="02010600030101010101" pitchFamily="2" charset="-122"/>
              </a:rPr>
              <a:t>和</a:t>
            </a:r>
            <a:r>
              <a:rPr lang="en-US" altLang="zh-CN" sz="1600" b="1" noProof="1" smtClean="0">
                <a:latin typeface="Calibri" panose="020F0502020204030204" pitchFamily="34" charset="0"/>
                <a:ea typeface="Calibri" panose="020F0502020204030204" pitchFamily="34" charset="0"/>
                <a:cs typeface="Calibri" panose="020F0502020204030204" pitchFamily="34" charset="0"/>
              </a:rPr>
              <a:t>Roche PCT</a:t>
            </a:r>
            <a:r>
              <a:rPr lang="zh-CN" altLang="en-US" sz="1600" b="1" noProof="1" smtClean="0">
                <a:latin typeface="宋体" panose="02010600030101010101" pitchFamily="2" charset="-122"/>
                <a:ea typeface="宋体" panose="02010600030101010101" pitchFamily="2" charset="-122"/>
                <a:cs typeface="宋体" panose="02010600030101010101" pitchFamily="2" charset="-122"/>
              </a:rPr>
              <a:t>线性相关分析</a:t>
            </a:r>
            <a:endParaRPr lang="zh-CN" altLang="en-US" sz="1600" b="1" noProof="1"/>
          </a:p>
        </p:txBody>
      </p:sp>
      <p:sp>
        <p:nvSpPr>
          <p:cNvPr id="17" name="文本框 99"/>
          <p:cNvSpPr txBox="1">
            <a:spLocks noChangeArrowheads="1"/>
          </p:cNvSpPr>
          <p:nvPr/>
        </p:nvSpPr>
        <p:spPr bwMode="auto">
          <a:xfrm>
            <a:off x="6774708" y="2014420"/>
            <a:ext cx="3461657" cy="400110"/>
          </a:xfrm>
          <a:prstGeom prst="rect">
            <a:avLst/>
          </a:prstGeom>
          <a:noFill/>
          <a:ln w="9525">
            <a:noFill/>
            <a:miter lim="800000"/>
          </a:ln>
        </p:spPr>
        <p:txBody>
          <a:bodyPr wrap="square">
            <a:spAutoFit/>
          </a:bodyPr>
          <a:p>
            <a:r>
              <a:rPr lang="zh-CN" altLang="en-US" sz="2000" b="1" dirty="0" smtClean="0">
                <a:solidFill>
                  <a:srgbClr val="000000"/>
                </a:solidFill>
                <a:latin typeface="微软雅黑" panose="020B0503020204020204" pitchFamily="34" charset="-122"/>
                <a:ea typeface="微软雅黑" panose="020B0503020204020204" pitchFamily="34" charset="-122"/>
              </a:rPr>
              <a:t>江苏省人民医</a:t>
            </a:r>
            <a:r>
              <a:rPr lang="zh-CN" altLang="en-US" sz="2000" b="1" dirty="0">
                <a:solidFill>
                  <a:srgbClr val="000000"/>
                </a:solidFill>
                <a:latin typeface="微软雅黑" panose="020B0503020204020204" pitchFamily="34" charset="-122"/>
                <a:ea typeface="微软雅黑" panose="020B0503020204020204" pitchFamily="34" charset="-122"/>
              </a:rPr>
              <a:t>院</a:t>
            </a:r>
            <a:endParaRPr lang="zh-CN" altLang="en-US" sz="2000" b="1" dirty="0"/>
          </a:p>
        </p:txBody>
      </p:sp>
      <p:sp>
        <p:nvSpPr>
          <p:cNvPr id="18" name="文本框 5"/>
          <p:cNvSpPr txBox="1"/>
          <p:nvPr/>
        </p:nvSpPr>
        <p:spPr>
          <a:xfrm>
            <a:off x="5540587" y="5368712"/>
            <a:ext cx="6773333" cy="307777"/>
          </a:xfrm>
          <a:prstGeom prst="rect">
            <a:avLst/>
          </a:prstGeom>
          <a:noFill/>
          <a:ln w="9525">
            <a:noFill/>
            <a:miter/>
          </a:ln>
        </p:spPr>
        <p:txBody>
          <a:bodyPr>
            <a:spAutoFit/>
          </a:bodyPr>
          <a:p>
            <a:pPr algn="ctr"/>
            <a:r>
              <a:rPr lang="zh-CN" altLang="en-US" sz="1400" b="1" noProof="1" smtClean="0">
                <a:latin typeface="Calibri" panose="020F0502020204030204" pitchFamily="34" charset="0"/>
                <a:ea typeface="Calibri" panose="020F0502020204030204" pitchFamily="34" charset="0"/>
                <a:cs typeface="Calibri" panose="020F0502020204030204" pitchFamily="34" charset="0"/>
              </a:rPr>
              <a:t>图</a:t>
            </a:r>
            <a:r>
              <a:rPr lang="en-US" altLang="zh-CN" sz="1400" b="1" noProof="1" smtClean="0">
                <a:latin typeface="Calibri" panose="020F0502020204030204" pitchFamily="34" charset="0"/>
                <a:ea typeface="Calibri" panose="020F0502020204030204" pitchFamily="34" charset="0"/>
                <a:cs typeface="Calibri" panose="020F0502020204030204" pitchFamily="34" charset="0"/>
              </a:rPr>
              <a:t>4  </a:t>
            </a:r>
            <a:r>
              <a:rPr lang="zh-CN" altLang="en-US" sz="1400" b="1" noProof="1" smtClean="0">
                <a:latin typeface="Calibri" panose="020F0502020204030204" pitchFamily="34" charset="0"/>
                <a:ea typeface="Calibri" panose="020F0502020204030204" pitchFamily="34" charset="0"/>
                <a:cs typeface="Calibri" panose="020F0502020204030204" pitchFamily="34" charset="0"/>
              </a:rPr>
              <a:t>金</a:t>
            </a:r>
            <a:r>
              <a:rPr lang="zh-CN" altLang="en-US" sz="1400" b="1" noProof="1">
                <a:latin typeface="Calibri" panose="020F0502020204030204" pitchFamily="34" charset="0"/>
                <a:ea typeface="Calibri" panose="020F0502020204030204" pitchFamily="34" charset="0"/>
                <a:cs typeface="Calibri" panose="020F0502020204030204" pitchFamily="34" charset="0"/>
              </a:rPr>
              <a:t>准</a:t>
            </a:r>
            <a:r>
              <a:rPr lang="en-US" altLang="zh-CN" sz="1400" b="1" noProof="1">
                <a:latin typeface="Calibri" panose="020F0502020204030204" pitchFamily="34" charset="0"/>
                <a:ea typeface="Calibri" panose="020F0502020204030204" pitchFamily="34" charset="0"/>
                <a:cs typeface="Calibri" panose="020F0502020204030204" pitchFamily="34" charset="0"/>
              </a:rPr>
              <a:t>®PCT</a:t>
            </a:r>
            <a:r>
              <a:rPr lang="zh-CN" altLang="en-US" sz="1400" b="1" noProof="1">
                <a:latin typeface="Calibri" panose="020F0502020204030204" pitchFamily="34" charset="0"/>
                <a:ea typeface="Calibri" panose="020F0502020204030204" pitchFamily="34" charset="0"/>
                <a:cs typeface="Calibri" panose="020F0502020204030204" pitchFamily="34" charset="0"/>
              </a:rPr>
              <a:t>和</a:t>
            </a:r>
            <a:r>
              <a:rPr lang="en-US" altLang="zh-CN" sz="1400" b="1" noProof="1">
                <a:latin typeface="Calibri" panose="020F0502020204030204" pitchFamily="34" charset="0"/>
                <a:ea typeface="Calibri" panose="020F0502020204030204" pitchFamily="34" charset="0"/>
                <a:cs typeface="Calibri" panose="020F0502020204030204" pitchFamily="34" charset="0"/>
              </a:rPr>
              <a:t>Roche PCT</a:t>
            </a:r>
            <a:r>
              <a:rPr lang="zh-CN" altLang="en-US" sz="1400" b="1" noProof="1">
                <a:latin typeface="Calibri" panose="020F0502020204030204" pitchFamily="34" charset="0"/>
                <a:ea typeface="Calibri" panose="020F0502020204030204" pitchFamily="34" charset="0"/>
                <a:cs typeface="Calibri" panose="020F0502020204030204" pitchFamily="34" charset="0"/>
              </a:rPr>
              <a:t>线性相关分析</a:t>
            </a:r>
            <a:endParaRPr lang="zh-CN" altLang="en-US" sz="1400" b="1" noProof="1">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19" name="图表 18"/>
          <p:cNvGraphicFramePr/>
          <p:nvPr/>
        </p:nvGraphicFramePr>
        <p:xfrm>
          <a:off x="6813450" y="2485950"/>
          <a:ext cx="4416491" cy="268719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027" name="Chart 3"/>
          <p:cNvGraphicFramePr>
            <a:graphicFrameLocks noChangeAspect="1"/>
          </p:cNvGraphicFramePr>
          <p:nvPr/>
        </p:nvGraphicFramePr>
        <p:xfrm>
          <a:off x="958215" y="2486025"/>
          <a:ext cx="4582160" cy="27559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3"/>
          <p:cNvSpPr>
            <a:spLocks noChangeArrowheads="1"/>
          </p:cNvSpPr>
          <p:nvPr/>
        </p:nvSpPr>
        <p:spPr bwMode="auto">
          <a:xfrm>
            <a:off x="0" y="0"/>
            <a:ext cx="4470400" cy="6858000"/>
          </a:xfrm>
          <a:prstGeom prst="rect">
            <a:avLst/>
          </a:prstGeom>
          <a:solidFill>
            <a:srgbClr val="0C86B6"/>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grpSp>
        <p:nvGrpSpPr>
          <p:cNvPr id="17412" name="组合 14"/>
          <p:cNvGrpSpPr/>
          <p:nvPr/>
        </p:nvGrpSpPr>
        <p:grpSpPr bwMode="auto">
          <a:xfrm>
            <a:off x="6577235" y="1797458"/>
            <a:ext cx="3789363" cy="723900"/>
            <a:chOff x="0" y="0"/>
            <a:chExt cx="3788681" cy="724147"/>
          </a:xfrm>
        </p:grpSpPr>
        <p:sp>
          <p:nvSpPr>
            <p:cNvPr id="17420" name="矩形 12"/>
            <p:cNvSpPr>
              <a:spLocks noChangeArrowheads="1"/>
            </p:cNvSpPr>
            <p:nvPr/>
          </p:nvSpPr>
          <p:spPr bwMode="auto">
            <a:xfrm>
              <a:off x="0" y="0"/>
              <a:ext cx="1092746" cy="611357"/>
            </a:xfrm>
            <a:prstGeom prst="rect">
              <a:avLst/>
            </a:prstGeom>
            <a:solidFill>
              <a:srgbClr val="0C86B6"/>
            </a:solidFill>
            <a:ln w="9525">
              <a:noFill/>
              <a:miter lim="800000"/>
            </a:ln>
          </p:spPr>
          <p:txBody>
            <a:bodyPr anchor="ctr"/>
            <a:lstStyle/>
            <a:p>
              <a:pPr algn="ctr">
                <a:buFont typeface="Arial" panose="020B0604020202020204" pitchFamily="34" charset="0"/>
                <a:buNone/>
              </a:pPr>
              <a:r>
                <a:rPr lang="en-US" altLang="zh-CN" sz="2800" b="1">
                  <a:solidFill>
                    <a:srgbClr val="FFFFFF"/>
                  </a:solidFill>
                  <a:latin typeface="微软雅黑" panose="020B0503020204020204" pitchFamily="34" charset="-122"/>
                  <a:ea typeface="微软雅黑" panose="020B0503020204020204" pitchFamily="34" charset="-122"/>
                </a:rPr>
                <a:t> </a:t>
              </a:r>
              <a:r>
                <a:rPr lang="zh-CN" altLang="en-US" sz="2800" b="1">
                  <a:solidFill>
                    <a:srgbClr val="FFFFFF"/>
                  </a:solidFill>
                  <a:latin typeface="微软雅黑" panose="020B0503020204020204" pitchFamily="34" charset="-122"/>
                  <a:ea typeface="微软雅黑" panose="020B0503020204020204" pitchFamily="34" charset="-122"/>
                </a:rPr>
                <a:t>目录</a:t>
              </a:r>
              <a:endParaRPr lang="zh-CN" altLang="en-US" sz="2800" b="1">
                <a:solidFill>
                  <a:srgbClr val="FFFFFF"/>
                </a:solidFill>
                <a:latin typeface="微软雅黑" panose="020B0503020204020204" pitchFamily="34" charset="-122"/>
                <a:ea typeface="微软雅黑" panose="020B0503020204020204" pitchFamily="34" charset="-122"/>
              </a:endParaRPr>
            </a:p>
          </p:txBody>
        </p:sp>
        <p:sp>
          <p:nvSpPr>
            <p:cNvPr id="17421" name="文本框 13"/>
            <p:cNvSpPr txBox="1">
              <a:spLocks noChangeArrowheads="1"/>
            </p:cNvSpPr>
            <p:nvPr/>
          </p:nvSpPr>
          <p:spPr bwMode="auto">
            <a:xfrm>
              <a:off x="1107260" y="200927"/>
              <a:ext cx="2681421" cy="523220"/>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404040"/>
                  </a:solidFill>
                  <a:latin typeface="微软雅黑" panose="020B0503020204020204" pitchFamily="34" charset="-122"/>
                  <a:ea typeface="微软雅黑" panose="020B0503020204020204" pitchFamily="34" charset="-122"/>
                </a:rPr>
                <a:t>Contents</a:t>
              </a:r>
              <a:endParaRPr lang="zh-CN" altLang="en-US" sz="2800" b="1">
                <a:solidFill>
                  <a:srgbClr val="404040"/>
                </a:solidFill>
                <a:latin typeface="微软雅黑" panose="020B0503020204020204" pitchFamily="34" charset="-122"/>
                <a:ea typeface="微软雅黑" panose="020B0503020204020204" pitchFamily="34" charset="-122"/>
              </a:endParaRPr>
            </a:p>
          </p:txBody>
        </p:sp>
      </p:grpSp>
      <p:sp>
        <p:nvSpPr>
          <p:cNvPr id="17413" name="文本框 15"/>
          <p:cNvSpPr txBox="1">
            <a:spLocks noChangeArrowheads="1"/>
          </p:cNvSpPr>
          <p:nvPr/>
        </p:nvSpPr>
        <p:spPr bwMode="auto">
          <a:xfrm>
            <a:off x="6507109" y="2848383"/>
            <a:ext cx="3125788" cy="461665"/>
          </a:xfrm>
          <a:prstGeom prst="rect">
            <a:avLst/>
          </a:prstGeom>
          <a:noFill/>
          <a:ln w="9525">
            <a:noFill/>
            <a:miter lim="800000"/>
          </a:ln>
        </p:spPr>
        <p:txBody>
          <a:bodyPr>
            <a:spAutoFit/>
          </a:body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一</a:t>
            </a:r>
            <a:r>
              <a:rPr lang="zh-CN" altLang="en-US" sz="2400" b="1" dirty="0" smtClean="0">
                <a:latin typeface="微软雅黑" panose="020B0503020204020204" pitchFamily="34" charset="-122"/>
                <a:ea typeface="微软雅黑" panose="020B0503020204020204" pitchFamily="34" charset="-122"/>
              </a:rPr>
              <a:t>、检验方法学概述</a:t>
            </a:r>
            <a:endParaRPr lang="zh-CN" altLang="en-US" sz="2400" b="1" dirty="0">
              <a:latin typeface="微软雅黑" panose="020B0503020204020204" pitchFamily="34" charset="-122"/>
              <a:ea typeface="微软雅黑" panose="020B0503020204020204" pitchFamily="34" charset="-122"/>
            </a:endParaRPr>
          </a:p>
        </p:txBody>
      </p:sp>
      <p:sp>
        <p:nvSpPr>
          <p:cNvPr id="17414" name="文本框 16"/>
          <p:cNvSpPr txBox="1">
            <a:spLocks noChangeArrowheads="1"/>
          </p:cNvSpPr>
          <p:nvPr/>
        </p:nvSpPr>
        <p:spPr bwMode="auto">
          <a:xfrm>
            <a:off x="6507108" y="3658816"/>
            <a:ext cx="3841577" cy="461665"/>
          </a:xfrm>
          <a:prstGeom prst="rect">
            <a:avLst/>
          </a:prstGeom>
          <a:noFill/>
          <a:ln w="9525">
            <a:noFill/>
            <a:miter lim="800000"/>
          </a:ln>
        </p:spPr>
        <p:txBody>
          <a:bodyPr wrap="square">
            <a:spAutoFit/>
          </a:body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二</a:t>
            </a:r>
            <a:r>
              <a:rPr lang="zh-CN" altLang="en-US" sz="2400" b="1" dirty="0" smtClean="0">
                <a:latin typeface="微软雅黑" panose="020B0503020204020204" pitchFamily="34" charset="-122"/>
                <a:ea typeface="微软雅黑" panose="020B0503020204020204" pitchFamily="34" charset="-122"/>
              </a:rPr>
              <a:t>、量子点简介及应用领域</a:t>
            </a:r>
            <a:endParaRPr lang="zh-CN" altLang="en-US" sz="2400" b="1" dirty="0">
              <a:latin typeface="微软雅黑" panose="020B0503020204020204" pitchFamily="34" charset="-122"/>
              <a:ea typeface="微软雅黑" panose="020B0503020204020204" pitchFamily="34" charset="-122"/>
            </a:endParaRPr>
          </a:p>
        </p:txBody>
      </p:sp>
      <p:sp>
        <p:nvSpPr>
          <p:cNvPr id="17415" name="文本框 17"/>
          <p:cNvSpPr txBox="1">
            <a:spLocks noChangeArrowheads="1"/>
          </p:cNvSpPr>
          <p:nvPr/>
        </p:nvSpPr>
        <p:spPr bwMode="auto">
          <a:xfrm>
            <a:off x="6507108" y="4388221"/>
            <a:ext cx="4766138" cy="461665"/>
          </a:xfrm>
          <a:prstGeom prst="rect">
            <a:avLst/>
          </a:prstGeom>
          <a:noFill/>
          <a:ln w="9525">
            <a:noFill/>
            <a:miter lim="800000"/>
          </a:ln>
        </p:spPr>
        <p:txBody>
          <a:bodyPr wrap="square">
            <a:spAutoFit/>
          </a:body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三</a:t>
            </a:r>
            <a:r>
              <a:rPr lang="zh-CN" altLang="en-US" sz="2400" b="1" dirty="0" smtClean="0">
                <a:latin typeface="微软雅黑" panose="020B0503020204020204" pitchFamily="34" charset="-122"/>
                <a:ea typeface="微软雅黑" panose="020B0503020204020204" pitchFamily="34" charset="-122"/>
              </a:rPr>
              <a:t>、在体外实验诊断中的应用</a:t>
            </a:r>
            <a:endParaRPr lang="zh-CN" altLang="en-US" sz="2400" b="1" dirty="0">
              <a:latin typeface="微软雅黑" panose="020B0503020204020204" pitchFamily="34" charset="-122"/>
              <a:ea typeface="微软雅黑" panose="020B0503020204020204" pitchFamily="34" charset="-122"/>
            </a:endParaRPr>
          </a:p>
        </p:txBody>
      </p:sp>
      <p:sp>
        <p:nvSpPr>
          <p:cNvPr id="17416" name="文本框 18"/>
          <p:cNvSpPr txBox="1">
            <a:spLocks noChangeArrowheads="1"/>
          </p:cNvSpPr>
          <p:nvPr/>
        </p:nvSpPr>
        <p:spPr bwMode="auto">
          <a:xfrm>
            <a:off x="6480981" y="5163406"/>
            <a:ext cx="3125788" cy="461962"/>
          </a:xfrm>
          <a:prstGeom prst="rect">
            <a:avLst/>
          </a:prstGeom>
          <a:noFill/>
          <a:ln w="9525">
            <a:noFill/>
            <a:miter lim="800000"/>
          </a:ln>
        </p:spPr>
        <p:txBody>
          <a:bodyPr>
            <a:spAutoFit/>
          </a:body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四</a:t>
            </a:r>
            <a:r>
              <a:rPr lang="zh-CN" altLang="en-US" sz="2400" b="1" dirty="0" smtClean="0">
                <a:latin typeface="微软雅黑" panose="020B0503020204020204" pitchFamily="34" charset="-122"/>
                <a:ea typeface="微软雅黑" panose="020B0503020204020204" pitchFamily="34" charset="-122"/>
              </a:rPr>
              <a:t>、前景展望</a:t>
            </a:r>
            <a:endParaRPr lang="zh-CN" altLang="en-US" sz="2400" b="1" dirty="0">
              <a:latin typeface="微软雅黑" panose="020B0503020204020204" pitchFamily="34" charset="-122"/>
              <a:ea typeface="微软雅黑" panose="020B0503020204020204" pitchFamily="34" charset="-122"/>
            </a:endParaRPr>
          </a:p>
        </p:txBody>
      </p:sp>
      <p:cxnSp>
        <p:nvCxnSpPr>
          <p:cNvPr id="17419" name="直接连接符 22"/>
          <p:cNvCxnSpPr>
            <a:cxnSpLocks noChangeShapeType="1"/>
          </p:cNvCxnSpPr>
          <p:nvPr/>
        </p:nvCxnSpPr>
        <p:spPr bwMode="auto">
          <a:xfrm>
            <a:off x="6577235" y="2645183"/>
            <a:ext cx="4186238" cy="0"/>
          </a:xfrm>
          <a:prstGeom prst="line">
            <a:avLst/>
          </a:prstGeom>
          <a:noFill/>
          <a:ln w="6350">
            <a:solidFill>
              <a:srgbClr val="7F7F7F"/>
            </a:solidFill>
            <a:round/>
          </a:ln>
        </p:spPr>
      </p:cxnSp>
      <p:pic>
        <p:nvPicPr>
          <p:cNvPr id="2" name="图片 1"/>
          <p:cNvPicPr>
            <a:picLocks noChangeAspect="1"/>
          </p:cNvPicPr>
          <p:nvPr/>
        </p:nvPicPr>
        <p:blipFill>
          <a:blip r:embed="rId1"/>
          <a:stretch>
            <a:fillRect/>
          </a:stretch>
        </p:blipFill>
        <p:spPr>
          <a:xfrm>
            <a:off x="0" y="1619250"/>
            <a:ext cx="4471035" cy="2992755"/>
          </a:xfrm>
          <a:prstGeom prst="rect">
            <a:avLst/>
          </a:prstGeom>
        </p:spPr>
      </p:pic>
      <p:pic>
        <p:nvPicPr>
          <p:cNvPr id="3" name="图片 2"/>
          <p:cNvPicPr>
            <a:picLocks noChangeAspect="1"/>
          </p:cNvPicPr>
          <p:nvPr/>
        </p:nvPicPr>
        <p:blipFill>
          <a:blip r:embed="rId1"/>
          <a:srcRect b="72311"/>
          <a:stretch>
            <a:fillRect/>
          </a:stretch>
        </p:blipFill>
        <p:spPr>
          <a:xfrm>
            <a:off x="-1905" y="5033010"/>
            <a:ext cx="4471035" cy="1824990"/>
          </a:xfrm>
          <a:prstGeom prst="rect">
            <a:avLst/>
          </a:prstGeom>
        </p:spPr>
      </p:pic>
      <p:pic>
        <p:nvPicPr>
          <p:cNvPr id="4" name="图片 3"/>
          <p:cNvPicPr>
            <a:picLocks noChangeAspect="1"/>
          </p:cNvPicPr>
          <p:nvPr/>
        </p:nvPicPr>
        <p:blipFill>
          <a:blip r:embed="rId1"/>
          <a:srcRect t="4624" b="74854"/>
          <a:stretch>
            <a:fillRect/>
          </a:stretch>
        </p:blipFill>
        <p:spPr>
          <a:xfrm flipH="1" flipV="1">
            <a:off x="1905" y="4489450"/>
            <a:ext cx="4471035" cy="1352550"/>
          </a:xfrm>
          <a:prstGeom prst="rect">
            <a:avLst/>
          </a:prstGeom>
        </p:spPr>
      </p:pic>
      <p:pic>
        <p:nvPicPr>
          <p:cNvPr id="5" name="图片 4"/>
          <p:cNvPicPr>
            <a:picLocks noChangeAspect="1"/>
          </p:cNvPicPr>
          <p:nvPr/>
        </p:nvPicPr>
        <p:blipFill>
          <a:blip r:embed="rId1"/>
          <a:srcRect t="4624" b="74854"/>
          <a:stretch>
            <a:fillRect/>
          </a:stretch>
        </p:blipFill>
        <p:spPr>
          <a:xfrm flipH="1" flipV="1">
            <a:off x="0" y="-635"/>
            <a:ext cx="4471035" cy="163385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bwMode="auto">
          <a:xfrm>
            <a:off x="424609" y="1029746"/>
            <a:ext cx="7974808" cy="792088"/>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3B8DE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金准生物降钙素原比对实验医院分析</a:t>
            </a:r>
            <a:endParaRPr kumimoji="0" lang="zh-CN" altLang="en-US" sz="3200" b="1" i="0" u="none" strike="noStrike" kern="0" cap="none" spc="0" normalizeH="0" baseline="0" noProof="0" dirty="0">
              <a:ln>
                <a:noFill/>
              </a:ln>
              <a:solidFill>
                <a:srgbClr val="3B8DE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33" name="直接连接符 4"/>
          <p:cNvCxnSpPr>
            <a:cxnSpLocks noChangeShapeType="1"/>
          </p:cNvCxnSpPr>
          <p:nvPr/>
        </p:nvCxnSpPr>
        <p:spPr bwMode="auto">
          <a:xfrm>
            <a:off x="355600" y="914400"/>
            <a:ext cx="11328400" cy="0"/>
          </a:xfrm>
          <a:prstGeom prst="line">
            <a:avLst/>
          </a:prstGeom>
          <a:noFill/>
          <a:ln w="28575">
            <a:solidFill>
              <a:srgbClr val="A6A6A6"/>
            </a:solidFill>
            <a:round/>
          </a:ln>
        </p:spPr>
      </p:cxnSp>
      <p:sp>
        <p:nvSpPr>
          <p:cNvPr id="34" name="Freeform 134"/>
          <p:cNvSpPr>
            <a:spLocks noEditPoints="1"/>
          </p:cNvSpPr>
          <p:nvPr/>
        </p:nvSpPr>
        <p:spPr bwMode="auto">
          <a:xfrm>
            <a:off x="479425" y="385763"/>
            <a:ext cx="223838" cy="404812"/>
          </a:xfrm>
          <a:custGeom>
            <a:avLst/>
            <a:gdLst>
              <a:gd name="T0" fmla="*/ 2147483647 w 160"/>
              <a:gd name="T1" fmla="*/ 0 h 288"/>
              <a:gd name="T2" fmla="*/ 2147483647 w 160"/>
              <a:gd name="T3" fmla="*/ 0 h 288"/>
              <a:gd name="T4" fmla="*/ 2147483647 w 160"/>
              <a:gd name="T5" fmla="*/ 0 h 288"/>
              <a:gd name="T6" fmla="*/ 0 w 160"/>
              <a:gd name="T7" fmla="*/ 2147483647 h 288"/>
              <a:gd name="T8" fmla="*/ 2147483647 w 160"/>
              <a:gd name="T9" fmla="*/ 2147483647 h 288"/>
              <a:gd name="T10" fmla="*/ 2147483647 w 160"/>
              <a:gd name="T11" fmla="*/ 2147483647 h 288"/>
              <a:gd name="T12" fmla="*/ 2147483647 w 160"/>
              <a:gd name="T13" fmla="*/ 0 h 288"/>
              <a:gd name="T14" fmla="*/ 2147483647 w 160"/>
              <a:gd name="T15" fmla="*/ 2147483647 h 288"/>
              <a:gd name="T16" fmla="*/ 2147483647 w 160"/>
              <a:gd name="T17" fmla="*/ 2147483647 h 288"/>
              <a:gd name="T18" fmla="*/ 2147483647 w 160"/>
              <a:gd name="T19" fmla="*/ 2147483647 h 288"/>
              <a:gd name="T20" fmla="*/ 2147483647 w 160"/>
              <a:gd name="T21" fmla="*/ 2147483647 h 288"/>
              <a:gd name="T22" fmla="*/ 2147483647 w 160"/>
              <a:gd name="T23" fmla="*/ 2147483647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rgbClr val="0C86B6"/>
          </a:solidFill>
          <a:ln w="9525">
            <a:noFill/>
            <a:round/>
          </a:ln>
        </p:spPr>
        <p:txBody>
          <a:bodyPr/>
          <a:lstStyle/>
          <a:p>
            <a:endParaRPr lang="zh-CN" altLang="en-US"/>
          </a:p>
        </p:txBody>
      </p:sp>
      <p:sp>
        <p:nvSpPr>
          <p:cNvPr id="35" name="圆角矩形 5"/>
          <p:cNvSpPr>
            <a:spLocks noChangeArrowheads="1"/>
          </p:cNvSpPr>
          <p:nvPr/>
        </p:nvSpPr>
        <p:spPr bwMode="auto">
          <a:xfrm>
            <a:off x="9090991" y="317500"/>
            <a:ext cx="2593010" cy="495300"/>
          </a:xfrm>
          <a:prstGeom prst="roundRect">
            <a:avLst>
              <a:gd name="adj" fmla="val 16667"/>
            </a:avLst>
          </a:prstGeom>
          <a:solidFill>
            <a:srgbClr val="0C86B6"/>
          </a:solidFill>
          <a:ln w="9525">
            <a:noFill/>
            <a:round/>
          </a:ln>
        </p:spPr>
        <p:txBody>
          <a:bodyPr anchor="ctr"/>
          <a:lstStyle/>
          <a:p>
            <a:pPr algn="ctr"/>
            <a:r>
              <a:rPr lang="en-US" altLang="zh-CN" b="1" dirty="0">
                <a:solidFill>
                  <a:srgbClr val="FFFFFF"/>
                </a:solidFill>
                <a:latin typeface="微软雅黑" panose="020B0503020204020204" pitchFamily="34" charset="-122"/>
                <a:ea typeface="微软雅黑" panose="020B0503020204020204" pitchFamily="34" charset="-122"/>
              </a:rPr>
              <a:t> </a:t>
            </a:r>
            <a:r>
              <a:rPr lang="zh-CN" altLang="en-US" b="1" dirty="0" smtClean="0">
                <a:solidFill>
                  <a:srgbClr val="FFFFFF"/>
                </a:solidFill>
                <a:latin typeface="微软雅黑" panose="020B0503020204020204" pitchFamily="34" charset="-122"/>
                <a:ea typeface="微软雅黑" panose="020B0503020204020204" pitchFamily="34" charset="-122"/>
              </a:rPr>
              <a:t>在</a:t>
            </a:r>
            <a:r>
              <a:rPr lang="zh-CN" altLang="en-US" b="1" dirty="0">
                <a:solidFill>
                  <a:srgbClr val="FFFFFF"/>
                </a:solidFill>
                <a:latin typeface="微软雅黑" panose="020B0503020204020204" pitchFamily="34" charset="-122"/>
                <a:ea typeface="微软雅黑" panose="020B0503020204020204" pitchFamily="34" charset="-122"/>
              </a:rPr>
              <a:t>体外诊断领域的应</a:t>
            </a:r>
            <a:r>
              <a:rPr lang="zh-CN" altLang="en-US" b="1" dirty="0" smtClean="0">
                <a:solidFill>
                  <a:srgbClr val="FFFFFF"/>
                </a:solidFill>
                <a:latin typeface="微软雅黑" panose="020B0503020204020204" pitchFamily="34" charset="-122"/>
                <a:ea typeface="微软雅黑" panose="020B0503020204020204" pitchFamily="34" charset="-122"/>
              </a:rPr>
              <a:t>用</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36" name="文本框 12"/>
          <p:cNvSpPr txBox="1">
            <a:spLocks noChangeArrowheads="1"/>
          </p:cNvSpPr>
          <p:nvPr/>
        </p:nvSpPr>
        <p:spPr bwMode="auto">
          <a:xfrm>
            <a:off x="844550" y="421005"/>
            <a:ext cx="2409190" cy="384810"/>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金准生物研发的产品</a:t>
            </a:r>
            <a:endParaRPr lang="zh-CN" altLang="en-US" b="1" dirty="0">
              <a:solidFill>
                <a:srgbClr val="595959"/>
              </a:solidFill>
              <a:latin typeface="微软雅黑" panose="020B0503020204020204" pitchFamily="34" charset="-122"/>
              <a:ea typeface="微软雅黑" panose="020B0503020204020204" pitchFamily="34" charset="-122"/>
            </a:endParaRPr>
          </a:p>
        </p:txBody>
      </p:sp>
      <p:graphicFrame>
        <p:nvGraphicFramePr>
          <p:cNvPr id="11" name="图表 1"/>
          <p:cNvGraphicFramePr/>
          <p:nvPr/>
        </p:nvGraphicFramePr>
        <p:xfrm>
          <a:off x="2753360" y="2487295"/>
          <a:ext cx="5646420" cy="3957320"/>
        </p:xfrm>
        <a:graphic>
          <a:graphicData uri="http://schemas.openxmlformats.org/drawingml/2006/chart">
            <c:chart xmlns:c="http://schemas.openxmlformats.org/drawingml/2006/chart" xmlns:r="http://schemas.openxmlformats.org/officeDocument/2006/relationships" r:id="rId1"/>
          </a:graphicData>
        </a:graphic>
      </p:graphicFrame>
      <p:sp>
        <p:nvSpPr>
          <p:cNvPr id="7" name="矩形 6"/>
          <p:cNvSpPr/>
          <p:nvPr/>
        </p:nvSpPr>
        <p:spPr>
          <a:xfrm>
            <a:off x="4018280" y="1657350"/>
            <a:ext cx="2964180" cy="483235"/>
          </a:xfrm>
          <a:prstGeom prst="rect">
            <a:avLst/>
          </a:prstGeom>
        </p:spPr>
        <p:txBody>
          <a:bodyPr wrap="square">
            <a:spAutoFit/>
          </a:bodyPr>
          <a:p>
            <a:pPr algn="ctr"/>
            <a:r>
              <a:rPr lang="zh-CN" altLang="en-US" sz="2400" b="1" dirty="0" smtClean="0">
                <a:solidFill>
                  <a:srgbClr val="000000"/>
                </a:solidFill>
                <a:latin typeface="微软雅黑" panose="020B0503020204020204" pitchFamily="34" charset="-122"/>
                <a:ea typeface="微软雅黑" panose="020B0503020204020204" pitchFamily="34" charset="-122"/>
                <a:sym typeface="+mn-ea"/>
              </a:rPr>
              <a:t>南京军区南京总医院</a:t>
            </a:r>
            <a:endParaRPr lang="zh-CN" altLang="en-US" sz="2400" b="1" dirty="0" smtClean="0">
              <a:solidFill>
                <a:srgbClr val="00000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4629785" y="3679825"/>
            <a:ext cx="854075" cy="417830"/>
          </a:xfrm>
          <a:prstGeom prst="rect">
            <a:avLst/>
          </a:prstGeom>
          <a:noFill/>
        </p:spPr>
        <p:txBody>
          <a:bodyPr wrap="none" rtlCol="0" anchor="t">
            <a:spAutoFit/>
          </a:bodyPr>
          <a:p>
            <a:r>
              <a:rPr lang="en-US" altLang="zh-CN" sz="2000"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n=80</a:t>
            </a:r>
            <a:endParaRPr lang="en-US" altLang="zh-CN" sz="2000" b="1" dirty="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3" name="文本框 2"/>
          <p:cNvSpPr txBox="1"/>
          <p:nvPr/>
        </p:nvSpPr>
        <p:spPr>
          <a:xfrm>
            <a:off x="3411855" y="2102485"/>
            <a:ext cx="4329430" cy="384810"/>
          </a:xfrm>
          <a:prstGeom prst="rect">
            <a:avLst/>
          </a:prstGeom>
          <a:noFill/>
        </p:spPr>
        <p:txBody>
          <a:bodyPr wrap="none" rtlCol="0" anchor="t">
            <a:spAutoFit/>
          </a:bodyPr>
          <a:p>
            <a:pPr algn="ctr"/>
            <a:r>
              <a:rPr lang="zh-CN" altLang="en-US" b="1" dirty="0" smtClean="0">
                <a:solidFill>
                  <a:srgbClr val="000000"/>
                </a:solidFill>
                <a:latin typeface="微软雅黑" panose="020B0503020204020204" pitchFamily="34" charset="-122"/>
                <a:ea typeface="微软雅黑" panose="020B0503020204020204" pitchFamily="34" charset="-122"/>
                <a:sym typeface="+mn-ea"/>
              </a:rPr>
              <a:t>金准生物</a:t>
            </a:r>
            <a:r>
              <a:rPr lang="zh-CN" altLang="en-US" b="1" baseline="30000" dirty="0" smtClean="0">
                <a:solidFill>
                  <a:srgbClr val="000000"/>
                </a:solidFill>
                <a:latin typeface="微软雅黑" panose="020B0503020204020204" pitchFamily="34" charset="-122"/>
                <a:ea typeface="微软雅黑" panose="020B0503020204020204" pitchFamily="34" charset="-122"/>
                <a:sym typeface="+mn-ea"/>
              </a:rPr>
              <a:t>®</a:t>
            </a:r>
            <a:r>
              <a:rPr lang="zh-CN" altLang="en-US" b="1" dirty="0" smtClean="0">
                <a:solidFill>
                  <a:srgbClr val="000000"/>
                </a:solidFill>
                <a:latin typeface="微软雅黑" panose="020B0503020204020204" pitchFamily="34" charset="-122"/>
                <a:ea typeface="微软雅黑" panose="020B0503020204020204" pitchFamily="34" charset="-122"/>
                <a:sym typeface="+mn-ea"/>
              </a:rPr>
              <a:t>PCT和罗氏</a:t>
            </a:r>
            <a:r>
              <a:rPr lang="zh-CN" altLang="en-US" b="1" baseline="30000" dirty="0" smtClean="0">
                <a:solidFill>
                  <a:srgbClr val="000000"/>
                </a:solidFill>
                <a:latin typeface="微软雅黑" panose="020B0503020204020204" pitchFamily="34" charset="-122"/>
                <a:ea typeface="微软雅黑" panose="020B0503020204020204" pitchFamily="34" charset="-122"/>
                <a:sym typeface="+mn-ea"/>
              </a:rPr>
              <a:t>®</a:t>
            </a:r>
            <a:r>
              <a:rPr lang="zh-CN" altLang="en-US" b="1" dirty="0" smtClean="0">
                <a:solidFill>
                  <a:srgbClr val="000000"/>
                </a:solidFill>
                <a:latin typeface="微软雅黑" panose="020B0503020204020204" pitchFamily="34" charset="-122"/>
                <a:ea typeface="微软雅黑" panose="020B0503020204020204" pitchFamily="34" charset="-122"/>
                <a:sym typeface="+mn-ea"/>
              </a:rPr>
              <a:t>PCT线性相关分析</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3925" y="5920614"/>
            <a:ext cx="7789184" cy="610813"/>
          </a:xfrm>
          <a:prstGeom prst="rect">
            <a:avLst/>
          </a:prstGeom>
        </p:spPr>
        <p:txBody>
          <a:bodyPr wrap="square" lIns="117226" tIns="58613" rIns="117226" bIns="58613">
            <a:spAutoFit/>
          </a:bodyPr>
          <a:lstStyle/>
          <a:p>
            <a:r>
              <a:rPr lang="en-US" altLang="zh-CN" sz="1600" b="1" dirty="0" smtClean="0">
                <a:solidFill>
                  <a:srgbClr val="0000CC"/>
                </a:solidFill>
                <a:latin typeface="MingLiU" panose="02020509000000000000" charset="-120"/>
              </a:rPr>
              <a:t>Note</a:t>
            </a:r>
            <a:r>
              <a:rPr lang="zh-CN" altLang="en-US" sz="1600" b="1" dirty="0" smtClean="0">
                <a:solidFill>
                  <a:srgbClr val="0000CC"/>
                </a:solidFill>
                <a:latin typeface="MingLiU" panose="02020509000000000000" charset="-120"/>
              </a:rPr>
              <a:t>：</a:t>
            </a:r>
            <a:r>
              <a:rPr lang="en-US" altLang="zh-CN" sz="1600" b="1" dirty="0" smtClean="0">
                <a:solidFill>
                  <a:srgbClr val="0000CC"/>
                </a:solidFill>
                <a:latin typeface="MingLiU" panose="02020509000000000000" charset="-120"/>
              </a:rPr>
              <a:t>4 groups of s</a:t>
            </a:r>
            <a:r>
              <a:rPr lang="en-US" sz="1600" b="1" dirty="0" smtClean="0">
                <a:solidFill>
                  <a:srgbClr val="0000CC"/>
                </a:solidFill>
                <a:latin typeface="MingLiU" panose="02020509000000000000" charset="-120"/>
              </a:rPr>
              <a:t>erum PCT </a:t>
            </a:r>
            <a:r>
              <a:rPr lang="en-US" altLang="zh-CN" sz="1600" b="1" dirty="0" smtClean="0">
                <a:solidFill>
                  <a:srgbClr val="0000CC"/>
                </a:solidFill>
                <a:latin typeface="MingLiU" panose="02020509000000000000" charset="-120"/>
              </a:rPr>
              <a:t>determination and comparison based on </a:t>
            </a:r>
            <a:r>
              <a:rPr lang="en-US" sz="1600" b="1" dirty="0" smtClean="0">
                <a:solidFill>
                  <a:srgbClr val="0000CC"/>
                </a:solidFill>
                <a:latin typeface="MingLiU" panose="02020509000000000000" charset="-120"/>
              </a:rPr>
              <a:t>Roche_&amp; </a:t>
            </a:r>
            <a:r>
              <a:rPr lang="en-US" altLang="zh-CN" sz="1600" b="1" dirty="0" err="1" smtClean="0">
                <a:solidFill>
                  <a:srgbClr val="0000CC"/>
                </a:solidFill>
                <a:latin typeface="MingLiU" panose="02020509000000000000" charset="-120"/>
              </a:rPr>
              <a:t>Jinzhun_assay</a:t>
            </a:r>
            <a:r>
              <a:rPr lang="en-US" sz="1600" b="1" dirty="0" smtClean="0">
                <a:solidFill>
                  <a:srgbClr val="0000CC"/>
                </a:solidFill>
                <a:latin typeface="MingLiU" panose="02020509000000000000" charset="-120"/>
              </a:rPr>
              <a:t> </a:t>
            </a:r>
            <a:r>
              <a:rPr lang="en-US" altLang="zh-CN" sz="1600" b="1" dirty="0" smtClean="0">
                <a:solidFill>
                  <a:srgbClr val="0000CC"/>
                </a:solidFill>
                <a:latin typeface="MingLiU" panose="02020509000000000000" charset="-120"/>
              </a:rPr>
              <a:t>  </a:t>
            </a:r>
            <a:endParaRPr lang="zh-CN" altLang="en-US" sz="1600" dirty="0"/>
          </a:p>
        </p:txBody>
      </p:sp>
      <p:graphicFrame>
        <p:nvGraphicFramePr>
          <p:cNvPr id="6" name="表格 5"/>
          <p:cNvGraphicFramePr>
            <a:graphicFrameLocks noGrp="1"/>
          </p:cNvGraphicFramePr>
          <p:nvPr/>
        </p:nvGraphicFramePr>
        <p:xfrm>
          <a:off x="818515" y="3271520"/>
          <a:ext cx="7753985" cy="2266315"/>
        </p:xfrm>
        <a:graphic>
          <a:graphicData uri="http://schemas.openxmlformats.org/drawingml/2006/table">
            <a:tbl>
              <a:tblPr/>
              <a:tblGrid>
                <a:gridCol w="1447800"/>
                <a:gridCol w="2017395"/>
                <a:gridCol w="1466215"/>
                <a:gridCol w="1466215"/>
                <a:gridCol w="1356360"/>
              </a:tblGrid>
              <a:tr h="523240">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Group</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PCT(</a:t>
                      </a:r>
                      <a:r>
                        <a:rPr lang="en-US" altLang="zh-CN" sz="2000" b="1" i="0" u="none" strike="noStrike" dirty="0" err="1" smtClean="0">
                          <a:solidFill>
                            <a:srgbClr val="000000"/>
                          </a:solidFill>
                          <a:latin typeface="楷体" panose="02010609060101010101" pitchFamily="49" charset="-122"/>
                          <a:ea typeface="楷体" panose="02010609060101010101" pitchFamily="49" charset="-122"/>
                        </a:rPr>
                        <a:t>ng</a:t>
                      </a:r>
                      <a:r>
                        <a:rPr lang="en-US" altLang="zh-CN" sz="2000" b="1" i="0" u="none" strike="noStrike" dirty="0" smtClean="0">
                          <a:solidFill>
                            <a:srgbClr val="000000"/>
                          </a:solidFill>
                          <a:latin typeface="楷体" panose="02010609060101010101" pitchFamily="49" charset="-122"/>
                          <a:ea typeface="楷体" panose="02010609060101010101" pitchFamily="49" charset="-122"/>
                        </a:rPr>
                        <a:t>/ml)</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70000"/>
                        </a:lnSpc>
                        <a:spcBef>
                          <a:spcPts val="0"/>
                        </a:spcBef>
                        <a:spcAft>
                          <a:spcPts val="0"/>
                        </a:spcAft>
                        <a:buClrTx/>
                        <a:buSzTx/>
                        <a:buFontTx/>
                        <a:buNone/>
                        <a:defRPr/>
                      </a:pPr>
                      <a:r>
                        <a:rPr lang="zh-CN" altLang="en-US" sz="2000" b="1" i="0" dirty="0" smtClean="0">
                          <a:latin typeface="楷体" panose="02010609060101010101" pitchFamily="49" charset="-122"/>
                          <a:ea typeface="楷体" panose="02010609060101010101" pitchFamily="49" charset="-122"/>
                        </a:rPr>
                        <a:t>冻存样本</a:t>
                      </a:r>
                      <a:endParaRPr lang="zh-CN" altLang="en-US"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70000"/>
                        </a:lnSpc>
                        <a:spcBef>
                          <a:spcPts val="0"/>
                        </a:spcBef>
                        <a:spcAft>
                          <a:spcPts val="0"/>
                        </a:spcAft>
                        <a:buClrTx/>
                        <a:buSzTx/>
                        <a:buFontTx/>
                        <a:buNone/>
                        <a:defRPr/>
                      </a:pPr>
                      <a:r>
                        <a:rPr lang="zh-CN" altLang="en-US" sz="2000" b="1" i="0" dirty="0" smtClean="0">
                          <a:latin typeface="楷体" panose="02010609060101010101" pitchFamily="49" charset="-122"/>
                          <a:ea typeface="楷体" panose="02010609060101010101" pitchFamily="49" charset="-122"/>
                        </a:rPr>
                        <a:t>新鲜样本</a:t>
                      </a:r>
                      <a:endParaRPr lang="zh-CN" altLang="en-US"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lnSpc>
                          <a:spcPct val="170000"/>
                        </a:lnSpc>
                      </a:pPr>
                      <a:r>
                        <a:rPr lang="zh-CN" altLang="en-US" sz="2000" b="1" i="0" u="none" strike="noStrike" dirty="0" smtClean="0">
                          <a:solidFill>
                            <a:srgbClr val="000000"/>
                          </a:solidFill>
                          <a:latin typeface="楷体" panose="02010609060101010101" pitchFamily="49" charset="-122"/>
                          <a:ea typeface="楷体" panose="02010609060101010101" pitchFamily="49" charset="-122"/>
                        </a:rPr>
                        <a:t>合计样本</a:t>
                      </a:r>
                      <a:endParaRPr lang="zh-CN" altLang="en-US"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r>
              <a:tr h="448945">
                <a:tc>
                  <a:txBody>
                    <a:bodyPr/>
                    <a:lstStyle/>
                    <a:p>
                      <a:pPr algn="ctr" fontAlgn="ctr">
                        <a:lnSpc>
                          <a:spcPct val="170000"/>
                        </a:lnSpc>
                      </a:pPr>
                      <a:r>
                        <a:rPr lang="en-US" sz="2000" b="1" i="0" u="none" strike="noStrike" dirty="0">
                          <a:solidFill>
                            <a:srgbClr val="000000"/>
                          </a:solidFill>
                          <a:latin typeface="楷体" panose="02010609060101010101" pitchFamily="49" charset="-122"/>
                          <a:ea typeface="楷体" panose="02010609060101010101" pitchFamily="49" charset="-122"/>
                        </a:rPr>
                        <a:t>Level_1</a:t>
                      </a:r>
                      <a:endParaRPr lang="en-US" sz="20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sz="2000" b="1" i="0" dirty="0" smtClean="0">
                          <a:solidFill>
                            <a:srgbClr val="0000CC"/>
                          </a:solidFill>
                          <a:latin typeface="楷体" panose="02010609060101010101" pitchFamily="49" charset="-122"/>
                          <a:ea typeface="楷体" panose="02010609060101010101" pitchFamily="49" charset="-122"/>
                        </a:rPr>
                        <a:t>＜0.05</a:t>
                      </a:r>
                      <a:endParaRPr lang="en-US" sz="2000" b="1" i="0" u="none" strike="noStrike" dirty="0" smtClean="0">
                        <a:solidFill>
                          <a:srgbClr val="0000CC"/>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20</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12</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32</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31165">
                <a:tc>
                  <a:txBody>
                    <a:bodyPr/>
                    <a:lstStyle/>
                    <a:p>
                      <a:pPr algn="ctr" fontAlgn="ctr">
                        <a:lnSpc>
                          <a:spcPct val="170000"/>
                        </a:lnSpc>
                      </a:pPr>
                      <a:r>
                        <a:rPr lang="en-US" sz="2000" b="1" i="0" u="none" strike="noStrike">
                          <a:solidFill>
                            <a:srgbClr val="000000"/>
                          </a:solidFill>
                          <a:latin typeface="楷体" panose="02010609060101010101" pitchFamily="49" charset="-122"/>
                          <a:ea typeface="楷体" panose="02010609060101010101" pitchFamily="49" charset="-122"/>
                        </a:rPr>
                        <a:t>Level_2</a:t>
                      </a:r>
                      <a:endParaRPr lang="en-US" sz="2000" b="1" i="0" u="none" strike="noStrike">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sz="2000" b="1" i="0" dirty="0" smtClean="0">
                          <a:solidFill>
                            <a:srgbClr val="0000CC"/>
                          </a:solidFill>
                          <a:latin typeface="楷体" panose="02010609060101010101" pitchFamily="49" charset="-122"/>
                          <a:ea typeface="楷体" panose="02010609060101010101" pitchFamily="49" charset="-122"/>
                        </a:rPr>
                        <a:t>0.05～0.15</a:t>
                      </a:r>
                      <a:endParaRPr lang="en-US" sz="2000" b="1" i="0" u="none" strike="noStrike" dirty="0" smtClean="0">
                        <a:solidFill>
                          <a:srgbClr val="0000CC"/>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20</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11</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31</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31165">
                <a:tc>
                  <a:txBody>
                    <a:bodyPr/>
                    <a:lstStyle/>
                    <a:p>
                      <a:pPr algn="ctr" fontAlgn="ctr">
                        <a:lnSpc>
                          <a:spcPct val="170000"/>
                        </a:lnSpc>
                      </a:pPr>
                      <a:r>
                        <a:rPr lang="en-US" sz="2000" b="1" i="0" u="none" strike="noStrike">
                          <a:solidFill>
                            <a:srgbClr val="000000"/>
                          </a:solidFill>
                          <a:latin typeface="楷体" panose="02010609060101010101" pitchFamily="49" charset="-122"/>
                          <a:ea typeface="楷体" panose="02010609060101010101" pitchFamily="49" charset="-122"/>
                        </a:rPr>
                        <a:t>Level_3</a:t>
                      </a:r>
                      <a:endParaRPr lang="en-US" sz="2000" b="1" i="0" u="none" strike="noStrike">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sz="2000" b="1" i="0" dirty="0" smtClean="0">
                          <a:solidFill>
                            <a:srgbClr val="0000CC"/>
                          </a:solidFill>
                          <a:latin typeface="楷体" panose="02010609060101010101" pitchFamily="49" charset="-122"/>
                          <a:ea typeface="楷体" panose="02010609060101010101" pitchFamily="49" charset="-122"/>
                        </a:rPr>
                        <a:t>0.15～0.5</a:t>
                      </a:r>
                      <a:endParaRPr lang="en-US" sz="2000" b="1" i="0" u="none" strike="noStrike" dirty="0" smtClean="0">
                        <a:solidFill>
                          <a:srgbClr val="0000CC"/>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20</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13</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33</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31800">
                <a:tc>
                  <a:txBody>
                    <a:bodyPr/>
                    <a:lstStyle/>
                    <a:p>
                      <a:pPr algn="ctr" fontAlgn="ctr">
                        <a:lnSpc>
                          <a:spcPct val="170000"/>
                        </a:lnSpc>
                      </a:pPr>
                      <a:r>
                        <a:rPr lang="en-US" sz="2000" b="1" i="0" u="none" strike="noStrike" dirty="0">
                          <a:solidFill>
                            <a:srgbClr val="000000"/>
                          </a:solidFill>
                          <a:latin typeface="楷体" panose="02010609060101010101" pitchFamily="49" charset="-122"/>
                          <a:ea typeface="楷体" panose="02010609060101010101" pitchFamily="49" charset="-122"/>
                        </a:rPr>
                        <a:t>Level_4</a:t>
                      </a:r>
                      <a:endParaRPr lang="en-US" sz="20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sz="2000" b="1" i="0" dirty="0" smtClean="0">
                          <a:solidFill>
                            <a:srgbClr val="0000CC"/>
                          </a:solidFill>
                          <a:latin typeface="楷体" panose="02010609060101010101" pitchFamily="49" charset="-122"/>
                          <a:ea typeface="楷体" panose="02010609060101010101" pitchFamily="49" charset="-122"/>
                        </a:rPr>
                        <a:t>＞0.5</a:t>
                      </a:r>
                      <a:endParaRPr lang="en-US" sz="2000" b="1" i="0" u="none" strike="noStrike" dirty="0" smtClean="0">
                        <a:solidFill>
                          <a:srgbClr val="0000CC"/>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20</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14</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70000"/>
                        </a:lnSpc>
                      </a:pPr>
                      <a:r>
                        <a:rPr lang="en-US" altLang="zh-CN" sz="2000" b="1" i="0" u="none" strike="noStrike" dirty="0" smtClean="0">
                          <a:solidFill>
                            <a:srgbClr val="000000"/>
                          </a:solidFill>
                          <a:latin typeface="楷体" panose="02010609060101010101" pitchFamily="49" charset="-122"/>
                          <a:ea typeface="楷体" panose="02010609060101010101" pitchFamily="49" charset="-122"/>
                        </a:rPr>
                        <a:t>34</a:t>
                      </a:r>
                      <a:endParaRPr lang="en-US" altLang="zh-CN" sz="20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cxnSp>
        <p:nvCxnSpPr>
          <p:cNvPr id="9" name="直接箭头连接符 8"/>
          <p:cNvCxnSpPr/>
          <p:nvPr/>
        </p:nvCxnSpPr>
        <p:spPr>
          <a:xfrm rot="5400000">
            <a:off x="9797142" y="3657607"/>
            <a:ext cx="927466" cy="1306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10" name="图片 9" descr="PCT-QDs-Staining-2.bmp"/>
          <p:cNvPicPr>
            <a:picLocks noChangeAspect="1"/>
          </p:cNvPicPr>
          <p:nvPr/>
        </p:nvPicPr>
        <p:blipFill>
          <a:blip r:embed="rId1" cstate="print"/>
          <a:stretch>
            <a:fillRect/>
          </a:stretch>
        </p:blipFill>
        <p:spPr>
          <a:xfrm>
            <a:off x="9428167" y="349976"/>
            <a:ext cx="1623756" cy="2782764"/>
          </a:xfrm>
          <a:prstGeom prst="rect">
            <a:avLst/>
          </a:prstGeom>
        </p:spPr>
      </p:pic>
      <p:pic>
        <p:nvPicPr>
          <p:cNvPr id="8" name="图片 7" descr="透明-小.gif"/>
          <p:cNvPicPr>
            <a:picLocks noChangeAspect="1"/>
          </p:cNvPicPr>
          <p:nvPr/>
        </p:nvPicPr>
        <p:blipFill>
          <a:blip r:embed="rId2" cstate="print"/>
          <a:stretch>
            <a:fillRect/>
          </a:stretch>
        </p:blipFill>
        <p:spPr>
          <a:xfrm>
            <a:off x="9237832" y="4050107"/>
            <a:ext cx="2381364" cy="1640164"/>
          </a:xfrm>
          <a:prstGeom prst="rect">
            <a:avLst/>
          </a:prstGeom>
        </p:spPr>
      </p:pic>
      <p:sp>
        <p:nvSpPr>
          <p:cNvPr id="12" name="TextBox 11"/>
          <p:cNvSpPr txBox="1"/>
          <p:nvPr/>
        </p:nvSpPr>
        <p:spPr>
          <a:xfrm>
            <a:off x="8804365" y="5930536"/>
            <a:ext cx="2599509"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总计</a:t>
            </a:r>
            <a:r>
              <a:rPr lang="en-US" altLang="zh-CN" sz="2400" b="1" dirty="0" smtClean="0">
                <a:latin typeface="楷体" panose="02010609060101010101" pitchFamily="49" charset="-122"/>
                <a:ea typeface="楷体" panose="02010609060101010101" pitchFamily="49" charset="-122"/>
              </a:rPr>
              <a:t>130</a:t>
            </a:r>
            <a:r>
              <a:rPr lang="zh-CN" altLang="en-US" sz="2400" b="1" dirty="0" smtClean="0">
                <a:latin typeface="楷体" panose="02010609060101010101" pitchFamily="49" charset="-122"/>
                <a:ea typeface="楷体" panose="02010609060101010101" pitchFamily="49" charset="-122"/>
              </a:rPr>
              <a:t>例样本</a:t>
            </a:r>
            <a:endParaRPr lang="zh-CN" altLang="en-US" sz="2400" b="1" dirty="0">
              <a:latin typeface="楷体" panose="02010609060101010101" pitchFamily="49" charset="-122"/>
              <a:ea typeface="楷体" panose="02010609060101010101" pitchFamily="49" charset="-122"/>
            </a:endParaRPr>
          </a:p>
        </p:txBody>
      </p:sp>
      <p:sp>
        <p:nvSpPr>
          <p:cNvPr id="15" name="TextBox 14"/>
          <p:cNvSpPr txBox="1"/>
          <p:nvPr/>
        </p:nvSpPr>
        <p:spPr>
          <a:xfrm>
            <a:off x="910048" y="1772194"/>
            <a:ext cx="1872341"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重复性验证</a:t>
            </a:r>
            <a:endParaRPr lang="zh-CN" altLang="en-US" sz="2400" b="1" dirty="0">
              <a:latin typeface="楷体" panose="02010609060101010101" pitchFamily="49" charset="-122"/>
              <a:ea typeface="楷体" panose="02010609060101010101" pitchFamily="49" charset="-122"/>
            </a:endParaRPr>
          </a:p>
        </p:txBody>
      </p:sp>
      <p:sp>
        <p:nvSpPr>
          <p:cNvPr id="16" name="矩形 15"/>
          <p:cNvSpPr/>
          <p:nvPr/>
        </p:nvSpPr>
        <p:spPr>
          <a:xfrm>
            <a:off x="2883664" y="1761946"/>
            <a:ext cx="3464886" cy="969566"/>
          </a:xfrm>
          <a:prstGeom prst="rect">
            <a:avLst/>
          </a:prstGeom>
        </p:spPr>
        <p:txBody>
          <a:bodyPr wrap="square" lIns="117226" tIns="58613" rIns="117226" bIns="58613">
            <a:spAutoFit/>
          </a:bodyPr>
          <a:lstStyle/>
          <a:p>
            <a:pPr>
              <a:lnSpc>
                <a:spcPct val="150000"/>
              </a:lnSpc>
            </a:pPr>
            <a:r>
              <a:rPr lang="en-US" altLang="en-US" sz="2000" b="1" dirty="0" smtClean="0">
                <a:latin typeface="楷体" panose="02010609060101010101" pitchFamily="49" charset="-122"/>
                <a:ea typeface="楷体" panose="02010609060101010101" pitchFamily="49" charset="-122"/>
              </a:rPr>
              <a:t>level_</a:t>
            </a:r>
            <a:r>
              <a:rPr lang="en-US" altLang="zh-CN" sz="2000" b="1" dirty="0" smtClean="0">
                <a:latin typeface="楷体" panose="02010609060101010101" pitchFamily="49" charset="-122"/>
                <a:ea typeface="楷体" panose="02010609060101010101" pitchFamily="49" charset="-122"/>
              </a:rPr>
              <a:t>1</a:t>
            </a:r>
            <a:r>
              <a:rPr lang="zh-CN" altLang="en-US" sz="2000" b="1" dirty="0" smtClean="0">
                <a:latin typeface="楷体" panose="02010609060101010101" pitchFamily="49" charset="-122"/>
                <a:ea typeface="楷体" panose="02010609060101010101" pitchFamily="49" charset="-122"/>
              </a:rPr>
              <a:t>（</a:t>
            </a:r>
            <a:r>
              <a:rPr lang="en-US" altLang="zh-CN" sz="2000" b="1" dirty="0" smtClean="0">
                <a:latin typeface="楷体" panose="02010609060101010101" pitchFamily="49" charset="-122"/>
                <a:ea typeface="楷体" panose="02010609060101010101" pitchFamily="49" charset="-122"/>
              </a:rPr>
              <a:t>n=18</a:t>
            </a:r>
            <a:r>
              <a:rPr lang="zh-CN" altLang="en-US" sz="2000" b="1" dirty="0" smtClean="0">
                <a:latin typeface="楷体" panose="02010609060101010101" pitchFamily="49" charset="-122"/>
                <a:ea typeface="楷体" panose="02010609060101010101" pitchFamily="49" charset="-122"/>
              </a:rPr>
              <a:t>）</a:t>
            </a:r>
            <a:endParaRPr lang="en-US" altLang="zh-CN" sz="2000" b="1" dirty="0" smtClean="0">
              <a:latin typeface="楷体" panose="02010609060101010101" pitchFamily="49" charset="-122"/>
              <a:ea typeface="楷体" panose="02010609060101010101" pitchFamily="49" charset="-122"/>
            </a:endParaRPr>
          </a:p>
          <a:p>
            <a:pPr>
              <a:lnSpc>
                <a:spcPct val="150000"/>
              </a:lnSpc>
            </a:pPr>
            <a:r>
              <a:rPr lang="en-US" altLang="en-US" sz="2000" b="1" dirty="0" smtClean="0">
                <a:latin typeface="楷体" panose="02010609060101010101" pitchFamily="49" charset="-122"/>
                <a:ea typeface="楷体" panose="02010609060101010101" pitchFamily="49" charset="-122"/>
              </a:rPr>
              <a:t>level_</a:t>
            </a:r>
            <a:r>
              <a:rPr lang="en-US" altLang="zh-CN" sz="2000" b="1" dirty="0" smtClean="0">
                <a:latin typeface="楷体" panose="02010609060101010101" pitchFamily="49" charset="-122"/>
                <a:ea typeface="楷体" panose="02010609060101010101" pitchFamily="49" charset="-122"/>
              </a:rPr>
              <a:t>2</a:t>
            </a:r>
            <a:r>
              <a:rPr lang="zh-CN" altLang="en-US" sz="2000" b="1" dirty="0" smtClean="0">
                <a:latin typeface="楷体" panose="02010609060101010101" pitchFamily="49" charset="-122"/>
                <a:ea typeface="楷体" panose="02010609060101010101" pitchFamily="49" charset="-122"/>
              </a:rPr>
              <a:t>（</a:t>
            </a:r>
            <a:r>
              <a:rPr lang="en-US" altLang="zh-CN" sz="2000" b="1" dirty="0" smtClean="0">
                <a:latin typeface="楷体" panose="02010609060101010101" pitchFamily="49" charset="-122"/>
                <a:ea typeface="楷体" panose="02010609060101010101" pitchFamily="49" charset="-122"/>
              </a:rPr>
              <a:t>n=16</a:t>
            </a:r>
            <a:r>
              <a:rPr lang="zh-CN" altLang="en-US" sz="2000" b="1" dirty="0" smtClean="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14" name="TextBox 13"/>
          <p:cNvSpPr txBox="1"/>
          <p:nvPr/>
        </p:nvSpPr>
        <p:spPr>
          <a:xfrm>
            <a:off x="918756" y="2747554"/>
            <a:ext cx="1872341"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准确性验证</a:t>
            </a:r>
            <a:endParaRPr lang="zh-CN" altLang="en-US" sz="2400" b="1" dirty="0">
              <a:latin typeface="楷体" panose="02010609060101010101" pitchFamily="49" charset="-122"/>
              <a:ea typeface="楷体" panose="02010609060101010101" pitchFamily="49" charset="-122"/>
            </a:endParaRPr>
          </a:p>
        </p:txBody>
      </p:sp>
      <p:sp>
        <p:nvSpPr>
          <p:cNvPr id="17" name="TextBox 16"/>
          <p:cNvSpPr txBox="1"/>
          <p:nvPr/>
        </p:nvSpPr>
        <p:spPr>
          <a:xfrm>
            <a:off x="848995" y="548640"/>
            <a:ext cx="7693660" cy="640080"/>
          </a:xfrm>
          <a:prstGeom prst="rect">
            <a:avLst/>
          </a:prstGeom>
          <a:noFill/>
        </p:spPr>
        <p:txBody>
          <a:bodyPr wrap="square" rtlCol="0">
            <a:spAutoFit/>
          </a:bodyPr>
          <a:lstStyle/>
          <a:p>
            <a:r>
              <a:rPr lang="zh-CN" altLang="en-US" sz="3600" b="1" dirty="0" smtClean="0">
                <a:solidFill>
                  <a:srgbClr val="0000CC"/>
                </a:solidFill>
                <a:latin typeface="黑体" panose="02010609060101010101" pitchFamily="49" charset="-122"/>
                <a:ea typeface="黑体" panose="02010609060101010101" pitchFamily="49" charset="-122"/>
              </a:rPr>
              <a:t>南京军区南京总医院的比对实验结果</a:t>
            </a:r>
            <a:endParaRPr lang="zh-CN" altLang="en-US" sz="3600" b="1" dirty="0">
              <a:solidFill>
                <a:srgbClr val="0000CC"/>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352699" y="3683726"/>
          <a:ext cx="5551713" cy="3174274"/>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8" name="图表 7"/>
          <p:cNvGraphicFramePr/>
          <p:nvPr/>
        </p:nvGraphicFramePr>
        <p:xfrm>
          <a:off x="6353448" y="3683726"/>
          <a:ext cx="5664382" cy="3174274"/>
        </p:xfrm>
        <a:graphic>
          <a:graphicData uri="http://schemas.openxmlformats.org/drawingml/2006/chart">
            <c:chart xmlns:c="http://schemas.openxmlformats.org/drawingml/2006/chart" xmlns:r="http://schemas.openxmlformats.org/officeDocument/2006/relationships" r:id="rId2"/>
          </a:graphicData>
        </a:graphic>
      </p:graphicFrame>
      <p:pic>
        <p:nvPicPr>
          <p:cNvPr id="422914" name="Picture 2"/>
          <p:cNvPicPr>
            <a:picLocks noChangeAspect="1" noChangeArrowheads="1"/>
          </p:cNvPicPr>
          <p:nvPr/>
        </p:nvPicPr>
        <p:blipFill>
          <a:blip r:embed="rId3" cstate="print"/>
          <a:srcRect/>
          <a:stretch>
            <a:fillRect/>
          </a:stretch>
        </p:blipFill>
        <p:spPr bwMode="auto">
          <a:xfrm>
            <a:off x="0" y="0"/>
            <a:ext cx="8362950" cy="3611880"/>
          </a:xfrm>
          <a:prstGeom prst="rect">
            <a:avLst/>
          </a:prstGeom>
          <a:noFill/>
          <a:ln w="9525">
            <a:noFill/>
            <a:miter lim="800000"/>
            <a:headEnd/>
            <a:tailEnd/>
          </a:ln>
          <a:effectLst/>
        </p:spPr>
      </p:pic>
      <p:sp>
        <p:nvSpPr>
          <p:cNvPr id="10" name="矩形 9"/>
          <p:cNvSpPr/>
          <p:nvPr/>
        </p:nvSpPr>
        <p:spPr>
          <a:xfrm>
            <a:off x="1881050" y="313509"/>
            <a:ext cx="1632857" cy="415498"/>
          </a:xfrm>
          <a:prstGeom prst="rect">
            <a:avLst/>
          </a:prstGeom>
        </p:spPr>
        <p:txBody>
          <a:bodyPr wrap="square">
            <a:spAutoFit/>
          </a:bodyPr>
          <a:lstStyle/>
          <a:p>
            <a:pPr algn="ctr">
              <a:lnSpc>
                <a:spcPct val="150000"/>
              </a:lnSpc>
            </a:pPr>
            <a:r>
              <a:rPr lang="en-US" altLang="en-US" sz="1400" b="1" dirty="0" smtClean="0">
                <a:latin typeface="楷体" panose="02010609060101010101" pitchFamily="49" charset="-122"/>
                <a:ea typeface="楷体" panose="02010609060101010101" pitchFamily="49" charset="-122"/>
              </a:rPr>
              <a:t>level_</a:t>
            </a:r>
            <a:r>
              <a:rPr lang="en-US" altLang="zh-CN" sz="1400" b="1" dirty="0" smtClean="0">
                <a:latin typeface="楷体" panose="02010609060101010101" pitchFamily="49" charset="-122"/>
                <a:ea typeface="楷体" panose="02010609060101010101" pitchFamily="49" charset="-122"/>
              </a:rPr>
              <a:t>1</a:t>
            </a:r>
            <a:r>
              <a:rPr lang="zh-CN" altLang="en-US" sz="1400" b="1" dirty="0" smtClean="0">
                <a:latin typeface="楷体" panose="02010609060101010101" pitchFamily="49" charset="-122"/>
                <a:ea typeface="楷体" panose="02010609060101010101" pitchFamily="49" charset="-122"/>
              </a:rPr>
              <a:t>（</a:t>
            </a:r>
            <a:r>
              <a:rPr lang="en-US" altLang="zh-CN" sz="1400" b="1" dirty="0" smtClean="0">
                <a:latin typeface="楷体" panose="02010609060101010101" pitchFamily="49" charset="-122"/>
                <a:ea typeface="楷体" panose="02010609060101010101" pitchFamily="49" charset="-122"/>
              </a:rPr>
              <a:t>n=18</a:t>
            </a:r>
            <a:r>
              <a:rPr lang="zh-CN" altLang="en-US" sz="1400" b="1" dirty="0" smtClean="0">
                <a:latin typeface="楷体" panose="02010609060101010101" pitchFamily="49" charset="-122"/>
                <a:ea typeface="楷体" panose="02010609060101010101" pitchFamily="49" charset="-122"/>
              </a:rPr>
              <a:t>）</a:t>
            </a:r>
            <a:endParaRPr lang="en-US" altLang="zh-CN" sz="1400" b="1" dirty="0" smtClean="0">
              <a:latin typeface="楷体" panose="02010609060101010101" pitchFamily="49" charset="-122"/>
              <a:ea typeface="楷体" panose="02010609060101010101" pitchFamily="49" charset="-122"/>
            </a:endParaRPr>
          </a:p>
        </p:txBody>
      </p:sp>
      <p:sp>
        <p:nvSpPr>
          <p:cNvPr id="11" name="矩形 10"/>
          <p:cNvSpPr/>
          <p:nvPr/>
        </p:nvSpPr>
        <p:spPr>
          <a:xfrm>
            <a:off x="6322422" y="313508"/>
            <a:ext cx="1476103" cy="415498"/>
          </a:xfrm>
          <a:prstGeom prst="rect">
            <a:avLst/>
          </a:prstGeom>
        </p:spPr>
        <p:txBody>
          <a:bodyPr wrap="square">
            <a:spAutoFit/>
          </a:bodyPr>
          <a:lstStyle/>
          <a:p>
            <a:pPr algn="ctr">
              <a:lnSpc>
                <a:spcPct val="150000"/>
              </a:lnSpc>
            </a:pPr>
            <a:r>
              <a:rPr lang="en-US" altLang="en-US" sz="1400" b="1" dirty="0" smtClean="0">
                <a:latin typeface="楷体" panose="02010609060101010101" pitchFamily="49" charset="-122"/>
                <a:ea typeface="楷体" panose="02010609060101010101" pitchFamily="49" charset="-122"/>
              </a:rPr>
              <a:t>level_</a:t>
            </a:r>
            <a:r>
              <a:rPr lang="en-US" altLang="zh-CN" sz="1400" b="1" dirty="0" smtClean="0">
                <a:latin typeface="楷体" panose="02010609060101010101" pitchFamily="49" charset="-122"/>
                <a:ea typeface="楷体" panose="02010609060101010101" pitchFamily="49" charset="-122"/>
              </a:rPr>
              <a:t>2</a:t>
            </a:r>
            <a:r>
              <a:rPr lang="zh-CN" altLang="en-US" sz="1200" b="1" dirty="0" smtClean="0">
                <a:latin typeface="楷体" panose="02010609060101010101" pitchFamily="49" charset="-122"/>
                <a:ea typeface="楷体" panose="02010609060101010101" pitchFamily="49" charset="-122"/>
              </a:rPr>
              <a:t>（</a:t>
            </a:r>
            <a:r>
              <a:rPr lang="en-US" altLang="zh-CN" sz="1200" b="1" dirty="0" smtClean="0">
                <a:latin typeface="楷体" panose="02010609060101010101" pitchFamily="49" charset="-122"/>
                <a:ea typeface="楷体" panose="02010609060101010101" pitchFamily="49" charset="-122"/>
              </a:rPr>
              <a:t>n=16</a:t>
            </a:r>
            <a:r>
              <a:rPr lang="zh-CN" altLang="en-US" sz="1200" b="1" dirty="0" smtClean="0">
                <a:latin typeface="楷体" panose="02010609060101010101" pitchFamily="49" charset="-122"/>
                <a:ea typeface="楷体" panose="02010609060101010101" pitchFamily="49" charset="-122"/>
              </a:rPr>
              <a:t>）</a:t>
            </a:r>
            <a:endParaRPr lang="zh-CN" altLang="en-US" sz="1200" b="1" dirty="0">
              <a:latin typeface="楷体" panose="02010609060101010101" pitchFamily="49" charset="-122"/>
              <a:ea typeface="楷体" panose="02010609060101010101" pitchFamily="49" charset="-122"/>
            </a:endParaRPr>
          </a:p>
        </p:txBody>
      </p:sp>
      <p:graphicFrame>
        <p:nvGraphicFramePr>
          <p:cNvPr id="12" name="表格 11"/>
          <p:cNvGraphicFramePr>
            <a:graphicFrameLocks noGrp="1"/>
          </p:cNvGraphicFramePr>
          <p:nvPr/>
        </p:nvGraphicFramePr>
        <p:xfrm>
          <a:off x="8484870" y="6985"/>
          <a:ext cx="3654425" cy="3336290"/>
        </p:xfrm>
        <a:graphic>
          <a:graphicData uri="http://schemas.openxmlformats.org/drawingml/2006/table">
            <a:tbl>
              <a:tblPr/>
              <a:tblGrid>
                <a:gridCol w="504825"/>
                <a:gridCol w="777875"/>
                <a:gridCol w="1174115"/>
                <a:gridCol w="1197610"/>
              </a:tblGrid>
              <a:tr h="470535">
                <a:tc gridSpan="2">
                  <a:txBody>
                    <a:bodyPr/>
                    <a:lstStyle/>
                    <a:p>
                      <a:pPr marL="0" marR="0" indent="0" algn="l" defTabSz="914400" rtl="0" eaLnBrk="1" fontAlgn="b" latinLnBrk="0" hangingPunct="1">
                        <a:lnSpc>
                          <a:spcPct val="120000"/>
                        </a:lnSpc>
                        <a:spcBef>
                          <a:spcPts val="0"/>
                        </a:spcBef>
                        <a:spcAft>
                          <a:spcPts val="0"/>
                        </a:spcAft>
                        <a:buClrTx/>
                        <a:buSzTx/>
                        <a:buFontTx/>
                        <a:buNone/>
                        <a:defRPr/>
                      </a:pPr>
                      <a:r>
                        <a:rPr lang="zh-CN" altLang="en-US" sz="1600" b="1" i="0" u="none" strike="noStrike" dirty="0">
                          <a:solidFill>
                            <a:srgbClr val="000000"/>
                          </a:solidFill>
                          <a:latin typeface="楷体" panose="02010609060101010101" pitchFamily="49" charset="-122"/>
                          <a:ea typeface="楷体" panose="02010609060101010101" pitchFamily="49" charset="-122"/>
                        </a:rPr>
                        <a:t>　</a:t>
                      </a:r>
                      <a:r>
                        <a:rPr lang="zh-CN" altLang="en-US" sz="1600" b="1" i="0" u="none" strike="noStrike" dirty="0" smtClean="0">
                          <a:solidFill>
                            <a:srgbClr val="000000"/>
                          </a:solidFill>
                          <a:latin typeface="楷体" panose="02010609060101010101" pitchFamily="49" charset="-122"/>
                          <a:ea typeface="楷体" panose="02010609060101010101" pitchFamily="49" charset="-122"/>
                        </a:rPr>
                        <a:t>统计量</a:t>
                      </a:r>
                      <a:endParaRPr lang="zh-CN" altLang="en-US"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a:txBody>
                    <a:bodyPr/>
                    <a:lstStyle/>
                    <a:p>
                      <a:pPr algn="ctr" fontAlgn="b">
                        <a:lnSpc>
                          <a:spcPct val="120000"/>
                        </a:lnSpc>
                      </a:pPr>
                      <a:r>
                        <a:rPr lang="en-US" sz="1600" b="1" i="0" u="none" strike="noStrike" dirty="0" err="1" smtClean="0">
                          <a:solidFill>
                            <a:schemeClr val="tx1"/>
                          </a:solidFill>
                          <a:latin typeface="楷体" panose="02010609060101010101" pitchFamily="49" charset="-122"/>
                          <a:ea typeface="楷体" panose="02010609060101010101" pitchFamily="49" charset="-122"/>
                        </a:rPr>
                        <a:t>Jinzhun_PCT</a:t>
                      </a:r>
                      <a:endParaRPr lang="en-US" sz="1600" b="1" i="0" u="none" strike="noStrike" dirty="0" smtClean="0">
                        <a:solidFill>
                          <a:schemeClr val="tx1"/>
                        </a:solidFill>
                        <a:latin typeface="楷体" panose="02010609060101010101" pitchFamily="49" charset="-122"/>
                        <a:ea typeface="楷体" panose="02010609060101010101" pitchFamily="49" charset="-122"/>
                      </a:endParaRPr>
                    </a:p>
                    <a:p>
                      <a:pPr algn="ctr" fontAlgn="b">
                        <a:lnSpc>
                          <a:spcPct val="120000"/>
                        </a:lnSpc>
                      </a:pPr>
                      <a:r>
                        <a:rPr lang="en-US" altLang="en-US" sz="1600" b="1" i="0" u="none" strike="noStrike" dirty="0" smtClean="0">
                          <a:solidFill>
                            <a:schemeClr val="tx1"/>
                          </a:solidFill>
                        </a:rPr>
                        <a:t>level_</a:t>
                      </a:r>
                      <a:r>
                        <a:rPr lang="en-US" altLang="zh-CN" sz="1600" b="1" i="0" u="none" strike="noStrike" dirty="0" smtClean="0">
                          <a:solidFill>
                            <a:schemeClr val="tx1"/>
                          </a:solidFill>
                        </a:rPr>
                        <a:t>1</a:t>
                      </a:r>
                      <a:endParaRPr lang="en-US" sz="1600" b="1" i="0" u="none" strike="noStrike" dirty="0" smtClean="0">
                        <a:solidFill>
                          <a:schemeClr val="tx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lnSpc>
                          <a:spcPct val="120000"/>
                        </a:lnSpc>
                      </a:pPr>
                      <a:r>
                        <a:rPr lang="en-US" sz="1600" b="1" i="0" u="none" strike="noStrike" dirty="0" err="1" smtClean="0">
                          <a:solidFill>
                            <a:schemeClr val="tx1"/>
                          </a:solidFill>
                          <a:latin typeface="楷体" panose="02010609060101010101" pitchFamily="49" charset="-122"/>
                          <a:ea typeface="楷体" panose="02010609060101010101" pitchFamily="49" charset="-122"/>
                        </a:rPr>
                        <a:t>Jinzhun_PCT</a:t>
                      </a:r>
                      <a:endParaRPr lang="en-US" sz="1600" b="1" i="0" u="none" strike="noStrike" dirty="0" smtClean="0">
                        <a:solidFill>
                          <a:schemeClr val="tx1"/>
                        </a:solidFill>
                        <a:latin typeface="楷体" panose="02010609060101010101" pitchFamily="49" charset="-122"/>
                        <a:ea typeface="楷体" panose="02010609060101010101" pitchFamily="49" charset="-122"/>
                      </a:endParaRPr>
                    </a:p>
                    <a:p>
                      <a:pPr algn="ctr" fontAlgn="b">
                        <a:lnSpc>
                          <a:spcPct val="120000"/>
                        </a:lnSpc>
                      </a:pPr>
                      <a:r>
                        <a:rPr lang="en-US" altLang="en-US" sz="1600" b="1" i="0" u="none" strike="noStrike" dirty="0" smtClean="0">
                          <a:solidFill>
                            <a:schemeClr val="tx1"/>
                          </a:solidFill>
                        </a:rPr>
                        <a:t>level_</a:t>
                      </a:r>
                      <a:r>
                        <a:rPr lang="en-US" altLang="zh-CN" sz="1600" b="1" i="0" u="none" strike="noStrike" dirty="0" smtClean="0">
                          <a:solidFill>
                            <a:schemeClr val="tx1"/>
                          </a:solidFill>
                        </a:rPr>
                        <a:t>2</a:t>
                      </a:r>
                      <a:endParaRPr lang="en-US" sz="1600" b="1" i="0" u="none" strike="noStrike" dirty="0" smtClean="0">
                        <a:solidFill>
                          <a:schemeClr val="tx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56032">
                <a:tc>
                  <a:txBody>
                    <a:bodyPr/>
                    <a:lstStyle/>
                    <a:p>
                      <a:pPr algn="ctr" fontAlgn="t">
                        <a:lnSpc>
                          <a:spcPct val="120000"/>
                        </a:lnSpc>
                      </a:pPr>
                      <a:r>
                        <a:rPr lang="en-US" sz="1600" b="1" i="0" u="none" strike="noStrike" dirty="0" smtClean="0">
                          <a:solidFill>
                            <a:srgbClr val="000000"/>
                          </a:solidFill>
                          <a:latin typeface="楷体" panose="02010609060101010101" pitchFamily="49" charset="-122"/>
                          <a:ea typeface="楷体" panose="02010609060101010101" pitchFamily="49" charset="-122"/>
                        </a:rPr>
                        <a:t>N</a:t>
                      </a:r>
                      <a:endParaRPr lang="en-US" sz="16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t">
                        <a:lnSpc>
                          <a:spcPct val="120000"/>
                        </a:lnSpc>
                      </a:pPr>
                      <a:r>
                        <a:rPr lang="zh-CN" altLang="en-US" sz="1600" b="1" i="0" u="none" strike="noStrike" dirty="0">
                          <a:solidFill>
                            <a:srgbClr val="000000"/>
                          </a:solidFill>
                          <a:latin typeface="楷体" panose="02010609060101010101" pitchFamily="49" charset="-122"/>
                          <a:ea typeface="楷体" panose="02010609060101010101" pitchFamily="49" charset="-122"/>
                        </a:rPr>
                        <a:t>有效</a:t>
                      </a:r>
                      <a:endParaRPr lang="zh-CN" altLang="en-US"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18</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16</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56032">
                <a:tc gridSpan="2">
                  <a:txBody>
                    <a:bodyPr/>
                    <a:lstStyle/>
                    <a:p>
                      <a:pPr algn="ctr" fontAlgn="t">
                        <a:lnSpc>
                          <a:spcPct val="120000"/>
                        </a:lnSpc>
                      </a:pPr>
                      <a:r>
                        <a:rPr lang="zh-CN" altLang="en-US" sz="1600" b="1" i="0" u="none" strike="noStrike" dirty="0">
                          <a:solidFill>
                            <a:schemeClr val="bg1"/>
                          </a:solidFill>
                          <a:latin typeface="楷体" panose="02010609060101010101" pitchFamily="49" charset="-122"/>
                          <a:ea typeface="楷体" panose="02010609060101010101" pitchFamily="49" charset="-122"/>
                        </a:rPr>
                        <a:t>均值</a:t>
                      </a:r>
                      <a:endParaRPr lang="zh-CN" altLang="en-US"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hMerge="1">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.019633</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.174250</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r>
              <a:tr h="256032">
                <a:tc gridSpan="2">
                  <a:txBody>
                    <a:bodyPr/>
                    <a:lstStyle/>
                    <a:p>
                      <a:pPr algn="ctr" fontAlgn="t">
                        <a:lnSpc>
                          <a:spcPct val="120000"/>
                        </a:lnSpc>
                      </a:pPr>
                      <a:r>
                        <a:rPr lang="zh-CN" altLang="en-US" sz="1600" b="1" i="0" u="none" strike="noStrike" dirty="0" smtClean="0">
                          <a:solidFill>
                            <a:srgbClr val="000000"/>
                          </a:solidFill>
                          <a:latin typeface="楷体" panose="02010609060101010101" pitchFamily="49" charset="-122"/>
                          <a:ea typeface="楷体" panose="02010609060101010101" pitchFamily="49" charset="-122"/>
                        </a:rPr>
                        <a:t>均值标准误</a:t>
                      </a:r>
                      <a:endParaRPr lang="zh-CN" altLang="en-US" sz="1600" b="1" i="0" u="none" strike="noStrike" dirty="0" smtClean="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.0004133</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.0042861</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92100">
                <a:tc gridSpan="2">
                  <a:txBody>
                    <a:bodyPr/>
                    <a:lstStyle/>
                    <a:p>
                      <a:pPr algn="ctr" fontAlgn="t">
                        <a:lnSpc>
                          <a:spcPct val="120000"/>
                        </a:lnSpc>
                      </a:pPr>
                      <a:r>
                        <a:rPr lang="zh-CN" altLang="en-US" sz="1600" b="1" i="0" u="none" strike="noStrike" dirty="0">
                          <a:solidFill>
                            <a:schemeClr val="bg1"/>
                          </a:solidFill>
                          <a:latin typeface="楷体" panose="02010609060101010101" pitchFamily="49" charset="-122"/>
                          <a:ea typeface="楷体" panose="02010609060101010101" pitchFamily="49" charset="-122"/>
                        </a:rPr>
                        <a:t>标准差</a:t>
                      </a:r>
                      <a:endParaRPr lang="zh-CN" altLang="en-US"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hMerge="1">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.0017537</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.0171443</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r>
              <a:tr h="256032">
                <a:tc gridSpan="2">
                  <a:txBody>
                    <a:bodyPr/>
                    <a:lstStyle/>
                    <a:p>
                      <a:pPr algn="ctr" fontAlgn="t">
                        <a:lnSpc>
                          <a:spcPct val="120000"/>
                        </a:lnSpc>
                      </a:pPr>
                      <a:r>
                        <a:rPr lang="en-US" altLang="zh-CN" sz="1600" b="1" i="0" u="none" strike="noStrike" dirty="0" smtClean="0">
                          <a:solidFill>
                            <a:schemeClr val="bg1"/>
                          </a:solidFill>
                          <a:latin typeface="楷体" panose="02010609060101010101" pitchFamily="49" charset="-122"/>
                          <a:ea typeface="楷体" panose="02010609060101010101" pitchFamily="49" charset="-122"/>
                        </a:rPr>
                        <a:t>CV(%)</a:t>
                      </a:r>
                      <a:endParaRPr lang="en-US" altLang="zh-CN" sz="1600" b="1" i="0" u="none" strike="noStrike" dirty="0" smtClean="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hMerge="1">
                  <a:tcPr/>
                </a:tc>
                <a:tc>
                  <a:txBody>
                    <a:bodyPr/>
                    <a:lstStyle/>
                    <a:p>
                      <a:pPr algn="ctr" fontAlgn="ctr">
                        <a:lnSpc>
                          <a:spcPct val="120000"/>
                        </a:lnSpc>
                      </a:pPr>
                      <a:r>
                        <a:rPr lang="en-US" altLang="zh-CN" sz="1600" b="1" i="0" u="none" strike="noStrike" dirty="0" smtClean="0">
                          <a:solidFill>
                            <a:schemeClr val="bg1"/>
                          </a:solidFill>
                          <a:latin typeface="楷体" panose="02010609060101010101" pitchFamily="49" charset="-122"/>
                          <a:ea typeface="楷体" panose="02010609060101010101" pitchFamily="49" charset="-122"/>
                        </a:rPr>
                        <a:t>8.91</a:t>
                      </a:r>
                      <a:endParaRPr lang="en-US" altLang="zh-CN" sz="1600" b="1" i="0" u="none" strike="noStrike" dirty="0" smtClean="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smtClean="0">
                          <a:solidFill>
                            <a:schemeClr val="bg1"/>
                          </a:solidFill>
                          <a:latin typeface="楷体" panose="02010609060101010101" pitchFamily="49" charset="-122"/>
                          <a:ea typeface="楷体" panose="02010609060101010101" pitchFamily="49" charset="-122"/>
                        </a:rPr>
                        <a:t>9.84</a:t>
                      </a:r>
                      <a:endParaRPr lang="en-US" altLang="zh-CN" sz="1600" b="1" i="0" u="none" strike="noStrike" dirty="0" smtClean="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r>
              <a:tr h="256032">
                <a:tc gridSpan="2">
                  <a:txBody>
                    <a:bodyPr/>
                    <a:lstStyle/>
                    <a:p>
                      <a:pPr algn="ctr" fontAlgn="t">
                        <a:lnSpc>
                          <a:spcPct val="120000"/>
                        </a:lnSpc>
                      </a:pPr>
                      <a:r>
                        <a:rPr lang="zh-CN" altLang="en-US" sz="1600" b="1" i="0" u="none" strike="noStrike" dirty="0">
                          <a:solidFill>
                            <a:srgbClr val="000000"/>
                          </a:solidFill>
                          <a:latin typeface="楷体" panose="02010609060101010101" pitchFamily="49" charset="-122"/>
                          <a:ea typeface="楷体" panose="02010609060101010101" pitchFamily="49" charset="-122"/>
                        </a:rPr>
                        <a:t>全距</a:t>
                      </a:r>
                      <a:endParaRPr lang="zh-CN" altLang="en-US"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.0052</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.0654</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56032">
                <a:tc gridSpan="2">
                  <a:txBody>
                    <a:bodyPr/>
                    <a:lstStyle/>
                    <a:p>
                      <a:pPr algn="ctr" fontAlgn="t">
                        <a:lnSpc>
                          <a:spcPct val="120000"/>
                        </a:lnSpc>
                      </a:pPr>
                      <a:r>
                        <a:rPr lang="zh-CN" altLang="en-US" sz="1600" b="1" i="0" u="none" strike="noStrike">
                          <a:solidFill>
                            <a:srgbClr val="000000"/>
                          </a:solidFill>
                          <a:latin typeface="楷体" panose="02010609060101010101" pitchFamily="49" charset="-122"/>
                          <a:ea typeface="楷体" panose="02010609060101010101" pitchFamily="49" charset="-122"/>
                        </a:rPr>
                        <a:t>极小值</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.0170</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.1477</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56032">
                <a:tc gridSpan="2">
                  <a:txBody>
                    <a:bodyPr/>
                    <a:lstStyle/>
                    <a:p>
                      <a:pPr algn="ctr" fontAlgn="t">
                        <a:lnSpc>
                          <a:spcPct val="120000"/>
                        </a:lnSpc>
                      </a:pPr>
                      <a:r>
                        <a:rPr lang="zh-CN" altLang="en-US" sz="1600" b="1" i="0" u="none" strike="noStrike" dirty="0">
                          <a:solidFill>
                            <a:srgbClr val="000000"/>
                          </a:solidFill>
                          <a:latin typeface="楷体" panose="02010609060101010101" pitchFamily="49" charset="-122"/>
                          <a:ea typeface="楷体" panose="02010609060101010101" pitchFamily="49" charset="-122"/>
                        </a:rPr>
                        <a:t>极大值</a:t>
                      </a:r>
                      <a:endParaRPr lang="zh-CN" altLang="en-US"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.0222</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600" b="1" i="0" u="none" strike="noStrike" dirty="0">
                          <a:solidFill>
                            <a:srgbClr val="000000"/>
                          </a:solidFill>
                          <a:latin typeface="楷体" panose="02010609060101010101" pitchFamily="49" charset="-122"/>
                          <a:ea typeface="楷体" panose="02010609060101010101" pitchFamily="49" charset="-122"/>
                        </a:rPr>
                        <a:t>.2131</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56032">
                <a:tc rowSpan="3">
                  <a:txBody>
                    <a:bodyPr/>
                    <a:lstStyle/>
                    <a:p>
                      <a:pPr algn="ctr" fontAlgn="t">
                        <a:lnSpc>
                          <a:spcPct val="120000"/>
                        </a:lnSpc>
                      </a:pPr>
                      <a:r>
                        <a:rPr lang="zh-CN" altLang="en-US" sz="1600" b="1" i="0" u="none" strike="noStrike" dirty="0" smtClean="0">
                          <a:solidFill>
                            <a:schemeClr val="bg1"/>
                          </a:solidFill>
                          <a:latin typeface="楷体" panose="02010609060101010101" pitchFamily="49" charset="-122"/>
                          <a:ea typeface="楷体" panose="02010609060101010101" pitchFamily="49" charset="-122"/>
                        </a:rPr>
                        <a:t>百</a:t>
                      </a:r>
                      <a:r>
                        <a:rPr lang="zh-CN" altLang="en-US" sz="1600" b="1" i="0" u="none" strike="noStrike" dirty="0">
                          <a:solidFill>
                            <a:schemeClr val="bg1"/>
                          </a:solidFill>
                          <a:latin typeface="楷体" panose="02010609060101010101" pitchFamily="49" charset="-122"/>
                          <a:ea typeface="楷体" panose="02010609060101010101" pitchFamily="49" charset="-122"/>
                        </a:rPr>
                        <a:t>分位数</a:t>
                      </a:r>
                      <a:endParaRPr lang="zh-CN" altLang="en-US"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t">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25</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.017900</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.162575</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r>
              <a:tr h="258075">
                <a:tc vMerge="1">
                  <a:tcPr/>
                </a:tc>
                <a:tc>
                  <a:txBody>
                    <a:bodyPr/>
                    <a:lstStyle/>
                    <a:p>
                      <a:pPr algn="ctr" fontAlgn="t">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50</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.019700</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.172200</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r>
              <a:tr h="286378">
                <a:tc vMerge="1">
                  <a:tcPr/>
                </a:tc>
                <a:tc>
                  <a:txBody>
                    <a:bodyPr/>
                    <a:lstStyle/>
                    <a:p>
                      <a:pPr algn="ctr" fontAlgn="t">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75</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.021325</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20000"/>
                        </a:lnSpc>
                      </a:pPr>
                      <a:r>
                        <a:rPr lang="en-US" altLang="zh-CN" sz="1600" b="1" i="0" u="none" strike="noStrike" dirty="0">
                          <a:solidFill>
                            <a:schemeClr val="bg1"/>
                          </a:solidFill>
                          <a:latin typeface="楷体" panose="02010609060101010101" pitchFamily="49" charset="-122"/>
                          <a:ea typeface="楷体" panose="02010609060101010101" pitchFamily="49" charset="-122"/>
                        </a:rPr>
                        <a:t>.181850</a:t>
                      </a:r>
                      <a:endParaRPr lang="en-US" altLang="zh-CN" sz="16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solidFill>
                  </a:tcPr>
                </a:tc>
              </a:tr>
            </a:tbl>
          </a:graphicData>
        </a:graphic>
      </p:graphicFrame>
      <p:sp>
        <p:nvSpPr>
          <p:cNvPr id="13" name="椭圆 12"/>
          <p:cNvSpPr/>
          <p:nvPr/>
        </p:nvSpPr>
        <p:spPr>
          <a:xfrm>
            <a:off x="9981565" y="1784985"/>
            <a:ext cx="721995" cy="287655"/>
          </a:xfrm>
          <a:prstGeom prst="ellipse">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 name="椭圆 1"/>
          <p:cNvSpPr/>
          <p:nvPr/>
        </p:nvSpPr>
        <p:spPr>
          <a:xfrm>
            <a:off x="11190605" y="1774825"/>
            <a:ext cx="721995" cy="287655"/>
          </a:xfrm>
          <a:prstGeom prst="ellipse">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p>
            <a:pPr algn="ctr"/>
            <a:endParaRPr lang="zh-CN" alt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1962" y="6172219"/>
            <a:ext cx="10382323" cy="395370"/>
          </a:xfrm>
          <a:prstGeom prst="rect">
            <a:avLst/>
          </a:prstGeom>
        </p:spPr>
        <p:txBody>
          <a:bodyPr wrap="square" lIns="117226" tIns="58613" rIns="117226" bIns="58613">
            <a:spAutoFit/>
          </a:bodyPr>
          <a:lstStyle/>
          <a:p>
            <a:r>
              <a:rPr lang="en-US" altLang="zh-CN" b="1" dirty="0" smtClean="0"/>
              <a:t>Correlation analysis between </a:t>
            </a:r>
            <a:r>
              <a:rPr lang="en-US" b="1" dirty="0" err="1" smtClean="0">
                <a:solidFill>
                  <a:srgbClr val="000000"/>
                </a:solidFill>
              </a:rPr>
              <a:t>Roche_PCT</a:t>
            </a:r>
            <a:r>
              <a:rPr lang="en-US" b="1" dirty="0" smtClean="0">
                <a:solidFill>
                  <a:srgbClr val="000000"/>
                </a:solidFill>
              </a:rPr>
              <a:t> and </a:t>
            </a:r>
            <a:r>
              <a:rPr lang="en-US" altLang="zh-CN" b="1" dirty="0" err="1" smtClean="0">
                <a:solidFill>
                  <a:srgbClr val="000000"/>
                </a:solidFill>
              </a:rPr>
              <a:t>Jinzhun_</a:t>
            </a:r>
            <a:r>
              <a:rPr lang="en-US" b="1" dirty="0" err="1" smtClean="0">
                <a:solidFill>
                  <a:srgbClr val="000000"/>
                </a:solidFill>
              </a:rPr>
              <a:t>PCT</a:t>
            </a:r>
            <a:r>
              <a:rPr lang="en-US" b="1" dirty="0" smtClean="0">
                <a:solidFill>
                  <a:srgbClr val="000000"/>
                </a:solidFill>
              </a:rPr>
              <a:t> based on 130 tests</a:t>
            </a:r>
            <a:endParaRPr lang="zh-CN" altLang="en-US" dirty="0"/>
          </a:p>
        </p:txBody>
      </p:sp>
      <p:pic>
        <p:nvPicPr>
          <p:cNvPr id="5" name="图片 4" descr="PCT-QDs-Staining-2.bmp"/>
          <p:cNvPicPr>
            <a:picLocks noChangeAspect="1"/>
          </p:cNvPicPr>
          <p:nvPr/>
        </p:nvPicPr>
        <p:blipFill>
          <a:blip r:embed="rId1" cstate="print"/>
          <a:stretch>
            <a:fillRect/>
          </a:stretch>
        </p:blipFill>
        <p:spPr>
          <a:xfrm>
            <a:off x="666713" y="2794630"/>
            <a:ext cx="2051239" cy="3257573"/>
          </a:xfrm>
          <a:prstGeom prst="rect">
            <a:avLst/>
          </a:prstGeom>
        </p:spPr>
      </p:pic>
      <p:graphicFrame>
        <p:nvGraphicFramePr>
          <p:cNvPr id="6147" name="Object 3"/>
          <p:cNvGraphicFramePr>
            <a:graphicFrameLocks noChangeAspect="1"/>
          </p:cNvGraphicFramePr>
          <p:nvPr/>
        </p:nvGraphicFramePr>
        <p:xfrm>
          <a:off x="3006070" y="2684138"/>
          <a:ext cx="5193345" cy="3744113"/>
        </p:xfrm>
        <a:graphic>
          <a:graphicData uri="http://schemas.openxmlformats.org/presentationml/2006/ole">
            <mc:AlternateContent xmlns:mc="http://schemas.openxmlformats.org/markup-compatibility/2006">
              <mc:Choice xmlns:v="urn:schemas-microsoft-com:vml" Requires="v">
                <p:oleObj spid="_x0000_s2049" name="" r:id="rId2" imgW="28355925" imgH="22726650" progId="">
                  <p:embed/>
                </p:oleObj>
              </mc:Choice>
              <mc:Fallback>
                <p:oleObj name="" r:id="rId2" imgW="28355925" imgH="22726650" progId="">
                  <p:embed/>
                  <p:pic>
                    <p:nvPicPr>
                      <p:cNvPr id="0" name="图片 2048"/>
                      <p:cNvPicPr>
                        <a:picLocks noChangeAspect="1"/>
                      </p:cNvPicPr>
                      <p:nvPr/>
                    </p:nvPicPr>
                    <p:blipFill>
                      <a:blip r:embed="rId3"/>
                      <a:stretch>
                        <a:fillRect/>
                      </a:stretch>
                    </p:blipFill>
                    <p:spPr>
                      <a:xfrm>
                        <a:off x="3006070" y="2684138"/>
                        <a:ext cx="5193345" cy="3744113"/>
                      </a:xfrm>
                      <a:prstGeom prst="rect">
                        <a:avLst/>
                      </a:prstGeom>
                      <a:noFill/>
                      <a:ln w="9525">
                        <a:noFill/>
                      </a:ln>
                    </p:spPr>
                  </p:pic>
                </p:oleObj>
              </mc:Fallback>
            </mc:AlternateContent>
          </a:graphicData>
        </a:graphic>
      </p:graphicFrame>
      <p:graphicFrame>
        <p:nvGraphicFramePr>
          <p:cNvPr id="6" name="表格 5"/>
          <p:cNvGraphicFramePr>
            <a:graphicFrameLocks noGrp="1"/>
          </p:cNvGraphicFramePr>
          <p:nvPr/>
        </p:nvGraphicFramePr>
        <p:xfrm>
          <a:off x="190500" y="171450"/>
          <a:ext cx="6367145" cy="1097280"/>
        </p:xfrm>
        <a:graphic>
          <a:graphicData uri="http://schemas.openxmlformats.org/drawingml/2006/table">
            <a:tbl>
              <a:tblPr/>
              <a:tblGrid>
                <a:gridCol w="805180"/>
                <a:gridCol w="2059305"/>
                <a:gridCol w="717550"/>
                <a:gridCol w="1764665"/>
                <a:gridCol w="1020445"/>
              </a:tblGrid>
              <a:tr h="274320">
                <a:tc gridSpan="5">
                  <a:txBody>
                    <a:bodyPr/>
                    <a:lstStyle/>
                    <a:p>
                      <a:pPr algn="ctr" fontAlgn="ctr"/>
                      <a:r>
                        <a:rPr lang="zh-CN" altLang="en-US" sz="1800" b="1" i="0" u="none" strike="noStrike" dirty="0">
                          <a:solidFill>
                            <a:srgbClr val="000000"/>
                          </a:solidFill>
                          <a:latin typeface="楷体" panose="02010609060101010101" pitchFamily="49" charset="-122"/>
                          <a:ea typeface="楷体" panose="02010609060101010101" pitchFamily="49" charset="-122"/>
                        </a:rPr>
                        <a:t>成对样本相关系数</a:t>
                      </a:r>
                      <a:endParaRPr lang="zh-CN" altLang="en-US" sz="18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hMerge="1">
                  <a:tcPr/>
                </a:tc>
                <a:tc hMerge="1">
                  <a:tcPr/>
                </a:tc>
                <a:tc hMerge="1">
                  <a:tcPr/>
                </a:tc>
              </a:tr>
              <a:tr h="274320">
                <a:tc gridSpan="2">
                  <a:txBody>
                    <a:bodyPr/>
                    <a:lstStyle/>
                    <a:p>
                      <a:pPr algn="ctr" fontAlgn="b"/>
                      <a:r>
                        <a:rPr lang="zh-CN" altLang="en-US" sz="1800" b="1" i="0" u="none" strike="noStrike">
                          <a:solidFill>
                            <a:srgbClr val="000000"/>
                          </a:solidFill>
                          <a:latin typeface="楷体" panose="02010609060101010101" pitchFamily="49" charset="-122"/>
                          <a:ea typeface="楷体" panose="02010609060101010101" pitchFamily="49" charset="-122"/>
                        </a:rPr>
                        <a:t>　</a:t>
                      </a:r>
                      <a:endParaRPr lang="zh-CN" altLang="en-US" sz="18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a:txBody>
                    <a:bodyPr/>
                    <a:lstStyle/>
                    <a:p>
                      <a:pPr algn="ctr" fontAlgn="b"/>
                      <a:r>
                        <a:rPr lang="en-US" sz="1800" b="1" i="0" u="none" strike="noStrike">
                          <a:solidFill>
                            <a:srgbClr val="000000"/>
                          </a:solidFill>
                          <a:latin typeface="楷体" panose="02010609060101010101" pitchFamily="49" charset="-122"/>
                          <a:ea typeface="楷体" panose="02010609060101010101" pitchFamily="49" charset="-122"/>
                        </a:rPr>
                        <a:t>N</a:t>
                      </a:r>
                      <a:endParaRPr lang="en-US" sz="18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zh-CN" altLang="en-US" sz="1800" b="1" i="0" u="none" strike="noStrike">
                          <a:solidFill>
                            <a:srgbClr val="000000"/>
                          </a:solidFill>
                          <a:latin typeface="楷体" panose="02010609060101010101" pitchFamily="49" charset="-122"/>
                          <a:ea typeface="楷体" panose="02010609060101010101" pitchFamily="49" charset="-122"/>
                        </a:rPr>
                        <a:t>相关系数</a:t>
                      </a:r>
                      <a:endParaRPr lang="zh-CN" altLang="en-US" sz="18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楷体" panose="02010609060101010101" pitchFamily="49" charset="-122"/>
                          <a:ea typeface="楷体" panose="02010609060101010101" pitchFamily="49" charset="-122"/>
                        </a:rPr>
                        <a:t>Sig.</a:t>
                      </a:r>
                      <a:endParaRPr lang="en-US" sz="18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48640">
                <a:tc>
                  <a:txBody>
                    <a:bodyPr/>
                    <a:lstStyle/>
                    <a:p>
                      <a:pPr algn="ctr" fontAlgn="t"/>
                      <a:r>
                        <a:rPr lang="zh-CN" altLang="en-US" sz="1800" b="1" i="0" u="none" strike="noStrike">
                          <a:solidFill>
                            <a:srgbClr val="000000"/>
                          </a:solidFill>
                          <a:latin typeface="楷体" panose="02010609060101010101" pitchFamily="49" charset="-122"/>
                          <a:ea typeface="楷体" panose="02010609060101010101" pitchFamily="49" charset="-122"/>
                        </a:rPr>
                        <a:t>对 </a:t>
                      </a:r>
                      <a:r>
                        <a:rPr lang="en-US" altLang="zh-CN" sz="1800" b="1" i="0" u="none" strike="noStrike">
                          <a:solidFill>
                            <a:srgbClr val="000000"/>
                          </a:solidFill>
                          <a:latin typeface="楷体" panose="02010609060101010101" pitchFamily="49" charset="-122"/>
                          <a:ea typeface="楷体" panose="02010609060101010101" pitchFamily="49" charset="-122"/>
                        </a:rPr>
                        <a:t>1</a:t>
                      </a:r>
                      <a:endParaRPr lang="en-US" altLang="zh-CN" sz="1800" b="1" i="0" u="none" strike="noStrike">
                        <a:solidFill>
                          <a:srgbClr val="000000"/>
                        </a:solidFill>
                        <a:latin typeface="楷体" panose="02010609060101010101" pitchFamily="49" charset="-122"/>
                        <a:ea typeface="楷体" panose="02010609060101010101" pitchFamily="49" charset="-122"/>
                      </a:endParaRPr>
                    </a:p>
                  </a:txBody>
                  <a:tcPr marL="0" marR="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t"/>
                      <a:r>
                        <a:rPr lang="en-US" sz="1800" b="1" i="0" u="none" strike="noStrike" dirty="0" err="1">
                          <a:solidFill>
                            <a:srgbClr val="000000"/>
                          </a:solidFill>
                          <a:latin typeface="楷体" panose="02010609060101010101" pitchFamily="49" charset="-122"/>
                          <a:ea typeface="楷体" panose="02010609060101010101" pitchFamily="49" charset="-122"/>
                        </a:rPr>
                        <a:t>Roche_PCT</a:t>
                      </a:r>
                      <a:r>
                        <a:rPr lang="en-US" sz="1800" b="1" i="0" u="none" strike="noStrike" dirty="0">
                          <a:solidFill>
                            <a:srgbClr val="000000"/>
                          </a:solidFill>
                          <a:latin typeface="楷体" panose="02010609060101010101" pitchFamily="49" charset="-122"/>
                          <a:ea typeface="楷体" panose="02010609060101010101" pitchFamily="49" charset="-122"/>
                        </a:rPr>
                        <a:t>(x1) &amp; </a:t>
                      </a:r>
                      <a:r>
                        <a:rPr lang="zh-CN" altLang="en-US" sz="1800" b="1" i="0" u="none" strike="noStrike" dirty="0">
                          <a:solidFill>
                            <a:srgbClr val="000000"/>
                          </a:solidFill>
                          <a:latin typeface="楷体" panose="02010609060101010101" pitchFamily="49" charset="-122"/>
                          <a:ea typeface="楷体" panose="02010609060101010101" pitchFamily="49" charset="-122"/>
                        </a:rPr>
                        <a:t>金准</a:t>
                      </a:r>
                      <a:r>
                        <a:rPr lang="en-US" altLang="zh-CN" sz="1800" b="1" i="0" u="none" strike="noStrike" dirty="0">
                          <a:solidFill>
                            <a:srgbClr val="000000"/>
                          </a:solidFill>
                          <a:latin typeface="楷体" panose="02010609060101010101" pitchFamily="49" charset="-122"/>
                          <a:ea typeface="楷体" panose="02010609060101010101" pitchFamily="49" charset="-122"/>
                        </a:rPr>
                        <a:t>_</a:t>
                      </a:r>
                      <a:r>
                        <a:rPr lang="en-US" sz="1800" b="1" i="0" u="none" strike="noStrike" dirty="0">
                          <a:solidFill>
                            <a:srgbClr val="000000"/>
                          </a:solidFill>
                          <a:latin typeface="楷体" panose="02010609060101010101" pitchFamily="49" charset="-122"/>
                          <a:ea typeface="楷体" panose="02010609060101010101" pitchFamily="49" charset="-122"/>
                        </a:rPr>
                        <a:t>PCT(x2)</a:t>
                      </a:r>
                      <a:endParaRPr lang="en-US" sz="1800" b="1" i="0" u="none" strike="noStrike" dirty="0">
                        <a:solidFill>
                          <a:srgbClr val="000000"/>
                        </a:solidFill>
                        <a:latin typeface="楷体" panose="02010609060101010101" pitchFamily="49" charset="-122"/>
                        <a:ea typeface="楷体" panose="02010609060101010101" pitchFamily="49" charset="-122"/>
                      </a:endParaRPr>
                    </a:p>
                  </a:txBody>
                  <a:tcPr marL="0" marR="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FF0000"/>
                          </a:solidFill>
                          <a:latin typeface="楷体" panose="02010609060101010101" pitchFamily="49" charset="-122"/>
                          <a:ea typeface="楷体" panose="02010609060101010101" pitchFamily="49" charset="-122"/>
                        </a:rPr>
                        <a:t>130</a:t>
                      </a:r>
                      <a:endParaRPr lang="en-US" altLang="zh-CN" sz="1800" b="1" i="0" u="none" strike="noStrike" dirty="0">
                        <a:solidFill>
                          <a:srgbClr val="FF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楷体" panose="02010609060101010101" pitchFamily="49" charset="-122"/>
                          <a:ea typeface="楷体" panose="02010609060101010101" pitchFamily="49" charset="-122"/>
                        </a:rPr>
                        <a:t>.976</a:t>
                      </a:r>
                      <a:endParaRPr lang="en-US" altLang="zh-CN" sz="18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楷体" panose="02010609060101010101" pitchFamily="49" charset="-122"/>
                          <a:ea typeface="楷体" panose="02010609060101010101" pitchFamily="49" charset="-122"/>
                        </a:rPr>
                        <a:t>.000</a:t>
                      </a:r>
                      <a:endParaRPr lang="en-US" altLang="zh-CN" sz="18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190500" y="1416050"/>
          <a:ext cx="11441430" cy="1219200"/>
        </p:xfrm>
        <a:graphic>
          <a:graphicData uri="http://schemas.openxmlformats.org/drawingml/2006/table">
            <a:tbl>
              <a:tblPr/>
              <a:tblGrid>
                <a:gridCol w="643890"/>
                <a:gridCol w="1766570"/>
                <a:gridCol w="1205230"/>
                <a:gridCol w="1119505"/>
                <a:gridCol w="959485"/>
                <a:gridCol w="1247140"/>
                <a:gridCol w="1278890"/>
                <a:gridCol w="1009015"/>
                <a:gridCol w="1019810"/>
                <a:gridCol w="1191895"/>
              </a:tblGrid>
              <a:tr h="243840">
                <a:tc rowSpan="3" gridSpan="2">
                  <a:txBody>
                    <a:bodyPr/>
                    <a:lstStyle/>
                    <a:p>
                      <a:pPr marL="0" marR="0" indent="0" algn="ctr" defTabSz="914400" rtl="0" eaLnBrk="1" fontAlgn="b" latinLnBrk="0" hangingPunct="1">
                        <a:lnSpc>
                          <a:spcPct val="100000"/>
                        </a:lnSpc>
                        <a:spcBef>
                          <a:spcPts val="0"/>
                        </a:spcBef>
                        <a:spcAft>
                          <a:spcPts val="0"/>
                        </a:spcAft>
                        <a:buClrTx/>
                        <a:buSzTx/>
                        <a:buFontTx/>
                        <a:buNone/>
                        <a:defRPr/>
                      </a:pPr>
                      <a:r>
                        <a:rPr lang="zh-CN" altLang="en-US" sz="1600" b="1" i="0" u="none" strike="noStrike" dirty="0">
                          <a:solidFill>
                            <a:srgbClr val="000000"/>
                          </a:solidFill>
                          <a:latin typeface="楷体" panose="02010609060101010101" pitchFamily="49" charset="-122"/>
                          <a:ea typeface="楷体" panose="02010609060101010101" pitchFamily="49" charset="-122"/>
                        </a:rPr>
                        <a:t>　</a:t>
                      </a:r>
                      <a:r>
                        <a:rPr lang="zh-CN" altLang="en-US" sz="1600" b="1" i="0" u="none" strike="noStrike" dirty="0" smtClean="0">
                          <a:solidFill>
                            <a:srgbClr val="000000"/>
                          </a:solidFill>
                          <a:latin typeface="楷体" panose="02010609060101010101" pitchFamily="49" charset="-122"/>
                          <a:ea typeface="楷体" panose="02010609060101010101" pitchFamily="49" charset="-122"/>
                        </a:rPr>
                        <a:t>成对样本检验</a:t>
                      </a:r>
                      <a:endParaRPr lang="zh-CN" altLang="en-US" sz="1600" b="1" i="0" u="none" strike="noStrike" dirty="0" smtClean="0">
                        <a:solidFill>
                          <a:srgbClr val="000000"/>
                        </a:solidFill>
                        <a:latin typeface="楷体" panose="02010609060101010101" pitchFamily="49" charset="-122"/>
                        <a:ea typeface="楷体" panose="02010609060101010101" pitchFamily="49" charset="-122"/>
                      </a:endParaRPr>
                    </a:p>
                    <a:p>
                      <a:pPr marL="0" marR="0" indent="0" algn="ctr" defTabSz="914400" rtl="0" eaLnBrk="1" fontAlgn="b" latinLnBrk="0" hangingPunct="1">
                        <a:lnSpc>
                          <a:spcPct val="100000"/>
                        </a:lnSpc>
                        <a:spcBef>
                          <a:spcPts val="0"/>
                        </a:spcBef>
                        <a:spcAft>
                          <a:spcPts val="0"/>
                        </a:spcAft>
                        <a:buClrTx/>
                        <a:buSzTx/>
                        <a:buFontTx/>
                        <a:buNone/>
                        <a:defRPr/>
                      </a:pPr>
                      <a:endParaRPr lang="zh-CN" altLang="en-US"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3" hMerge="1">
                  <a:tcPr/>
                </a:tc>
                <a:tc gridSpan="5">
                  <a:txBody>
                    <a:bodyPr/>
                    <a:lstStyle/>
                    <a:p>
                      <a:pPr algn="ctr" fontAlgn="b"/>
                      <a:r>
                        <a:rPr lang="zh-CN" altLang="en-US" sz="1600" b="1" i="0" u="none" strike="noStrike">
                          <a:solidFill>
                            <a:srgbClr val="000000"/>
                          </a:solidFill>
                          <a:latin typeface="楷体" panose="02010609060101010101" pitchFamily="49" charset="-122"/>
                          <a:ea typeface="楷体" panose="02010609060101010101" pitchFamily="49" charset="-122"/>
                        </a:rPr>
                        <a:t>成对差分</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hMerge="1">
                  <a:tcPr/>
                </a:tc>
                <a:tc hMerge="1">
                  <a:tcPr/>
                </a:tc>
                <a:tc hMerge="1">
                  <a:tcPr/>
                </a:tc>
                <a:tc rowSpan="3">
                  <a:txBody>
                    <a:bodyPr/>
                    <a:lstStyle/>
                    <a:p>
                      <a:pPr algn="ctr" fontAlgn="b"/>
                      <a:r>
                        <a:rPr lang="en-US" sz="1600" b="1" i="0" u="none" strike="noStrike">
                          <a:solidFill>
                            <a:srgbClr val="000000"/>
                          </a:solidFill>
                          <a:latin typeface="楷体" panose="02010609060101010101" pitchFamily="49" charset="-122"/>
                          <a:ea typeface="楷体" panose="02010609060101010101" pitchFamily="49" charset="-122"/>
                        </a:rPr>
                        <a:t>t</a:t>
                      </a:r>
                      <a:endParaRPr 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3">
                  <a:txBody>
                    <a:bodyPr/>
                    <a:lstStyle/>
                    <a:p>
                      <a:pPr algn="ctr" fontAlgn="b"/>
                      <a:r>
                        <a:rPr lang="en-US" sz="1600" b="1" i="0" u="none" strike="noStrike">
                          <a:solidFill>
                            <a:srgbClr val="000000"/>
                          </a:solidFill>
                          <a:latin typeface="楷体" panose="02010609060101010101" pitchFamily="49" charset="-122"/>
                          <a:ea typeface="楷体" panose="02010609060101010101" pitchFamily="49" charset="-122"/>
                        </a:rPr>
                        <a:t>df</a:t>
                      </a:r>
                      <a:endParaRPr 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3">
                  <a:txBody>
                    <a:bodyPr/>
                    <a:lstStyle/>
                    <a:p>
                      <a:pPr algn="ctr" fontAlgn="b"/>
                      <a:r>
                        <a:rPr lang="en-US" sz="1600" b="1" i="0" u="none" strike="noStrike">
                          <a:solidFill>
                            <a:srgbClr val="000000"/>
                          </a:solidFill>
                          <a:latin typeface="楷体" panose="02010609060101010101" pitchFamily="49" charset="-122"/>
                          <a:ea typeface="楷体" panose="02010609060101010101" pitchFamily="49" charset="-122"/>
                        </a:rPr>
                        <a:t>Sig.(</a:t>
                      </a:r>
                      <a:r>
                        <a:rPr lang="zh-CN" altLang="en-US" sz="1600" b="1" i="0" u="none" strike="noStrike">
                          <a:solidFill>
                            <a:srgbClr val="000000"/>
                          </a:solidFill>
                          <a:latin typeface="楷体" panose="02010609060101010101" pitchFamily="49" charset="-122"/>
                          <a:ea typeface="楷体" panose="02010609060101010101" pitchFamily="49" charset="-122"/>
                        </a:rPr>
                        <a:t>双侧</a:t>
                      </a:r>
                      <a:r>
                        <a:rPr lang="en-US" altLang="zh-CN" sz="1600" b="1" i="0" u="none" strike="noStrike">
                          <a:solidFill>
                            <a:srgbClr val="000000"/>
                          </a:solidFill>
                          <a:latin typeface="楷体" panose="02010609060101010101" pitchFamily="49" charset="-122"/>
                          <a:ea typeface="楷体" panose="02010609060101010101" pitchFamily="49" charset="-122"/>
                        </a:rPr>
                        <a:t>)</a:t>
                      </a:r>
                      <a:endParaRPr lang="en-US" altLang="zh-CN"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43840">
                <a:tc vMerge="1" gridSpan="2">
                  <a:tcPr/>
                </a:tc>
                <a:tc vMerge="1" hMerge="1">
                  <a:tcPr/>
                </a:tc>
                <a:tc rowSpan="2">
                  <a:txBody>
                    <a:bodyPr/>
                    <a:lstStyle/>
                    <a:p>
                      <a:pPr algn="ctr" fontAlgn="b"/>
                      <a:r>
                        <a:rPr lang="zh-CN" altLang="en-US" sz="1600" b="1" i="0" u="none" strike="noStrike">
                          <a:solidFill>
                            <a:srgbClr val="000000"/>
                          </a:solidFill>
                          <a:latin typeface="楷体" panose="02010609060101010101" pitchFamily="49" charset="-122"/>
                          <a:ea typeface="楷体" panose="02010609060101010101" pitchFamily="49" charset="-122"/>
                        </a:rPr>
                        <a:t>均值</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b"/>
                      <a:r>
                        <a:rPr lang="zh-CN" altLang="en-US" sz="1600" b="1" i="0" u="none" strike="noStrike">
                          <a:solidFill>
                            <a:srgbClr val="000000"/>
                          </a:solidFill>
                          <a:latin typeface="楷体" panose="02010609060101010101" pitchFamily="49" charset="-122"/>
                          <a:ea typeface="楷体" panose="02010609060101010101" pitchFamily="49" charset="-122"/>
                        </a:rPr>
                        <a:t>标准差</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b"/>
                      <a:r>
                        <a:rPr lang="zh-CN" altLang="en-US" sz="1600" b="1" i="0" u="none" strike="noStrike">
                          <a:solidFill>
                            <a:srgbClr val="000000"/>
                          </a:solidFill>
                          <a:latin typeface="楷体" panose="02010609060101010101" pitchFamily="49" charset="-122"/>
                          <a:ea typeface="楷体" panose="02010609060101010101" pitchFamily="49" charset="-122"/>
                        </a:rPr>
                        <a:t>均值的标准误</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2">
                  <a:txBody>
                    <a:bodyPr/>
                    <a:lstStyle/>
                    <a:p>
                      <a:pPr algn="ctr" fontAlgn="b"/>
                      <a:r>
                        <a:rPr lang="zh-CN" altLang="en-US" sz="1600" b="1" i="0" u="none" strike="noStrike">
                          <a:solidFill>
                            <a:srgbClr val="000000"/>
                          </a:solidFill>
                          <a:latin typeface="楷体" panose="02010609060101010101" pitchFamily="49" charset="-122"/>
                          <a:ea typeface="楷体" panose="02010609060101010101" pitchFamily="49" charset="-122"/>
                        </a:rPr>
                        <a:t>差分的 </a:t>
                      </a:r>
                      <a:r>
                        <a:rPr lang="en-US" altLang="zh-CN" sz="1600" b="1" i="0" u="none" strike="noStrike">
                          <a:solidFill>
                            <a:srgbClr val="000000"/>
                          </a:solidFill>
                          <a:latin typeface="楷体" panose="02010609060101010101" pitchFamily="49" charset="-122"/>
                          <a:ea typeface="楷体" panose="02010609060101010101" pitchFamily="49" charset="-122"/>
                        </a:rPr>
                        <a:t>95% </a:t>
                      </a:r>
                      <a:r>
                        <a:rPr lang="zh-CN" altLang="en-US" sz="1600" b="1" i="0" u="none" strike="noStrike">
                          <a:solidFill>
                            <a:srgbClr val="000000"/>
                          </a:solidFill>
                          <a:latin typeface="楷体" panose="02010609060101010101" pitchFamily="49" charset="-122"/>
                          <a:ea typeface="楷体" panose="02010609060101010101" pitchFamily="49" charset="-122"/>
                        </a:rPr>
                        <a:t>置信区间</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vMerge="1">
                  <a:tcPr/>
                </a:tc>
                <a:tc vMerge="1">
                  <a:tcPr/>
                </a:tc>
                <a:tc vMerge="1">
                  <a:tcPr/>
                </a:tc>
              </a:tr>
              <a:tr h="243840">
                <a:tc vMerge="1" gridSpan="2">
                  <a:tcPr/>
                </a:tc>
                <a:tc vMerge="1" hMerge="1">
                  <a:tcPr/>
                </a:tc>
                <a:tc vMerge="1">
                  <a:tcPr/>
                </a:tc>
                <a:tc vMerge="1">
                  <a:tcPr/>
                </a:tc>
                <a:tc vMerge="1">
                  <a:tcPr/>
                </a:tc>
                <a:tc>
                  <a:txBody>
                    <a:bodyPr/>
                    <a:lstStyle/>
                    <a:p>
                      <a:pPr algn="ctr" fontAlgn="b"/>
                      <a:r>
                        <a:rPr lang="zh-CN" altLang="en-US" sz="1600" b="1" i="0" u="none" strike="noStrike">
                          <a:solidFill>
                            <a:srgbClr val="000000"/>
                          </a:solidFill>
                          <a:latin typeface="楷体" panose="02010609060101010101" pitchFamily="49" charset="-122"/>
                          <a:ea typeface="楷体" panose="02010609060101010101" pitchFamily="49" charset="-122"/>
                        </a:rPr>
                        <a:t>下限</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zh-CN" altLang="en-US" sz="1600" b="1" i="0" u="none" strike="noStrike">
                          <a:solidFill>
                            <a:srgbClr val="000000"/>
                          </a:solidFill>
                          <a:latin typeface="楷体" panose="02010609060101010101" pitchFamily="49" charset="-122"/>
                          <a:ea typeface="楷体" panose="02010609060101010101" pitchFamily="49" charset="-122"/>
                        </a:rPr>
                        <a:t>上限</a:t>
                      </a:r>
                      <a:endParaRPr lang="zh-CN" altLang="en-US"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cPr/>
                </a:tc>
                <a:tc vMerge="1">
                  <a:tcPr/>
                </a:tc>
                <a:tc vMerge="1">
                  <a:tcPr/>
                </a:tc>
              </a:tr>
              <a:tr h="487680">
                <a:tc>
                  <a:txBody>
                    <a:bodyPr/>
                    <a:lstStyle/>
                    <a:p>
                      <a:pPr algn="ctr" fontAlgn="t"/>
                      <a:r>
                        <a:rPr lang="zh-CN" altLang="en-US" sz="1600" b="1" i="0" u="none" strike="noStrike">
                          <a:solidFill>
                            <a:srgbClr val="000000"/>
                          </a:solidFill>
                          <a:latin typeface="楷体" panose="02010609060101010101" pitchFamily="49" charset="-122"/>
                          <a:ea typeface="楷体" panose="02010609060101010101" pitchFamily="49" charset="-122"/>
                        </a:rPr>
                        <a:t>对 </a:t>
                      </a:r>
                      <a:r>
                        <a:rPr lang="en-US" altLang="zh-CN" sz="1600" b="1" i="0" u="none" strike="noStrike">
                          <a:solidFill>
                            <a:srgbClr val="000000"/>
                          </a:solidFill>
                          <a:latin typeface="楷体" panose="02010609060101010101" pitchFamily="49" charset="-122"/>
                          <a:ea typeface="楷体" panose="02010609060101010101" pitchFamily="49" charset="-122"/>
                        </a:rPr>
                        <a:t>1</a:t>
                      </a:r>
                      <a:endParaRPr lang="en-US" altLang="zh-CN" sz="1600" b="1" i="0" u="none" strike="noStrike">
                        <a:solidFill>
                          <a:srgbClr val="000000"/>
                        </a:solidFill>
                        <a:latin typeface="楷体" panose="02010609060101010101" pitchFamily="49" charset="-122"/>
                        <a:ea typeface="楷体" panose="02010609060101010101" pitchFamily="49" charset="-122"/>
                      </a:endParaRPr>
                    </a:p>
                  </a:txBody>
                  <a:tcPr marL="0" marR="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t"/>
                      <a:r>
                        <a:rPr lang="en-US" sz="1600" b="1" i="0" u="none" strike="noStrike" dirty="0" err="1">
                          <a:solidFill>
                            <a:srgbClr val="000000"/>
                          </a:solidFill>
                          <a:latin typeface="楷体" panose="02010609060101010101" pitchFamily="49" charset="-122"/>
                          <a:ea typeface="楷体" panose="02010609060101010101" pitchFamily="49" charset="-122"/>
                        </a:rPr>
                        <a:t>Roche_PCT</a:t>
                      </a:r>
                      <a:r>
                        <a:rPr lang="en-US" sz="1600" b="1" i="0" u="none" strike="noStrike" dirty="0">
                          <a:solidFill>
                            <a:srgbClr val="000000"/>
                          </a:solidFill>
                          <a:latin typeface="楷体" panose="02010609060101010101" pitchFamily="49" charset="-122"/>
                          <a:ea typeface="楷体" panose="02010609060101010101" pitchFamily="49" charset="-122"/>
                        </a:rPr>
                        <a:t>(x1) - </a:t>
                      </a:r>
                      <a:r>
                        <a:rPr lang="zh-CN" altLang="en-US" sz="1600" b="1" i="0" u="none" strike="noStrike" dirty="0">
                          <a:solidFill>
                            <a:srgbClr val="000000"/>
                          </a:solidFill>
                          <a:latin typeface="楷体" panose="02010609060101010101" pitchFamily="49" charset="-122"/>
                          <a:ea typeface="楷体" panose="02010609060101010101" pitchFamily="49" charset="-122"/>
                        </a:rPr>
                        <a:t>金准</a:t>
                      </a:r>
                      <a:r>
                        <a:rPr lang="en-US" altLang="zh-CN" sz="1600" b="1" i="0" u="none" strike="noStrike" dirty="0">
                          <a:solidFill>
                            <a:srgbClr val="000000"/>
                          </a:solidFill>
                          <a:latin typeface="楷体" panose="02010609060101010101" pitchFamily="49" charset="-122"/>
                          <a:ea typeface="楷体" panose="02010609060101010101" pitchFamily="49" charset="-122"/>
                        </a:rPr>
                        <a:t>_</a:t>
                      </a:r>
                      <a:r>
                        <a:rPr lang="en-US" sz="1600" b="1" i="0" u="none" strike="noStrike" dirty="0">
                          <a:solidFill>
                            <a:srgbClr val="000000"/>
                          </a:solidFill>
                          <a:latin typeface="楷体" panose="02010609060101010101" pitchFamily="49" charset="-122"/>
                          <a:ea typeface="楷体" panose="02010609060101010101" pitchFamily="49" charset="-122"/>
                        </a:rPr>
                        <a:t>PCT(x2)</a:t>
                      </a:r>
                      <a:endParaRPr lang="en-US"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a:solidFill>
                            <a:srgbClr val="000000"/>
                          </a:solidFill>
                          <a:latin typeface="楷体" panose="02010609060101010101" pitchFamily="49" charset="-122"/>
                          <a:ea typeface="楷体" panose="02010609060101010101" pitchFamily="49" charset="-122"/>
                        </a:rPr>
                        <a:t>-.9448569</a:t>
                      </a:r>
                      <a:endParaRPr lang="en-US" altLang="zh-CN"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a:solidFill>
                            <a:srgbClr val="000000"/>
                          </a:solidFill>
                          <a:latin typeface="楷体" panose="02010609060101010101" pitchFamily="49" charset="-122"/>
                          <a:ea typeface="楷体" panose="02010609060101010101" pitchFamily="49" charset="-122"/>
                        </a:rPr>
                        <a:t>3.0280857</a:t>
                      </a:r>
                      <a:endParaRPr lang="en-US" altLang="zh-CN"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dirty="0">
                          <a:solidFill>
                            <a:srgbClr val="000000"/>
                          </a:solidFill>
                          <a:latin typeface="楷体" panose="02010609060101010101" pitchFamily="49" charset="-122"/>
                          <a:ea typeface="楷体" panose="02010609060101010101" pitchFamily="49" charset="-122"/>
                        </a:rPr>
                        <a:t>.2655807</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a:solidFill>
                            <a:srgbClr val="000000"/>
                          </a:solidFill>
                          <a:latin typeface="楷体" panose="02010609060101010101" pitchFamily="49" charset="-122"/>
                          <a:ea typeface="楷体" panose="02010609060101010101" pitchFamily="49" charset="-122"/>
                        </a:rPr>
                        <a:t>-1.4703148</a:t>
                      </a:r>
                      <a:endParaRPr lang="en-US" altLang="zh-CN"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dirty="0">
                          <a:solidFill>
                            <a:srgbClr val="000000"/>
                          </a:solidFill>
                          <a:latin typeface="楷体" panose="02010609060101010101" pitchFamily="49" charset="-122"/>
                          <a:ea typeface="楷体" panose="02010609060101010101" pitchFamily="49" charset="-122"/>
                        </a:rPr>
                        <a:t>-.4193990</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dirty="0">
                          <a:solidFill>
                            <a:srgbClr val="000000"/>
                          </a:solidFill>
                          <a:latin typeface="楷体" panose="02010609060101010101" pitchFamily="49" charset="-122"/>
                          <a:ea typeface="楷体" panose="02010609060101010101" pitchFamily="49" charset="-122"/>
                        </a:rPr>
                        <a:t>-3.558</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a:solidFill>
                            <a:srgbClr val="000000"/>
                          </a:solidFill>
                          <a:latin typeface="楷体" panose="02010609060101010101" pitchFamily="49" charset="-122"/>
                          <a:ea typeface="楷体" panose="02010609060101010101" pitchFamily="49" charset="-122"/>
                        </a:rPr>
                        <a:t>129</a:t>
                      </a:r>
                      <a:endParaRPr lang="en-US" altLang="zh-CN" sz="1600" b="1" i="0" u="none" strike="noStrike">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zh-CN" sz="1600" b="1" i="0" u="none" strike="noStrike" dirty="0">
                          <a:solidFill>
                            <a:srgbClr val="000000"/>
                          </a:solidFill>
                          <a:latin typeface="楷体" panose="02010609060101010101" pitchFamily="49" charset="-122"/>
                          <a:ea typeface="楷体" panose="02010609060101010101" pitchFamily="49" charset="-122"/>
                        </a:rPr>
                        <a:t>.001</a:t>
                      </a:r>
                      <a:endParaRPr lang="en-US" altLang="zh-CN" sz="1600" b="1" i="0" u="none" strike="noStrike" dirty="0">
                        <a:solidFill>
                          <a:srgbClr val="000000"/>
                        </a:solidFill>
                        <a:latin typeface="楷体" panose="02010609060101010101" pitchFamily="49" charset="-122"/>
                        <a:ea typeface="楷体" panose="02010609060101010101" pitchFamily="49" charset="-122"/>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8096264" y="4200530"/>
            <a:ext cx="3905277" cy="1734198"/>
          </a:xfrm>
          <a:prstGeom prst="rect">
            <a:avLst/>
          </a:prstGeom>
          <a:noFill/>
        </p:spPr>
        <p:txBody>
          <a:bodyPr wrap="square" lIns="117226" tIns="58613" rIns="117226" bIns="58613" rtlCol="0">
            <a:spAutoFit/>
          </a:bodyPr>
          <a:lstStyle/>
          <a:p>
            <a:pPr algn="just"/>
            <a:r>
              <a:rPr lang="zh-CN" altLang="en-US" sz="2100" b="1" dirty="0" smtClean="0">
                <a:latin typeface="楷体" panose="02010609060101010101" pitchFamily="49" charset="-122"/>
                <a:ea typeface="楷体" panose="02010609060101010101" pitchFamily="49" charset="-122"/>
              </a:rPr>
              <a:t>两种方法检测</a:t>
            </a:r>
            <a:r>
              <a:rPr lang="en-US" altLang="zh-CN" sz="2100" b="1" dirty="0" smtClean="0">
                <a:latin typeface="楷体" panose="02010609060101010101" pitchFamily="49" charset="-122"/>
                <a:ea typeface="楷体" panose="02010609060101010101" pitchFamily="49" charset="-122"/>
              </a:rPr>
              <a:t>PCT</a:t>
            </a:r>
            <a:r>
              <a:rPr lang="zh-CN" altLang="en-US" sz="2100" b="1" dirty="0" smtClean="0">
                <a:latin typeface="楷体" panose="02010609060101010101" pitchFamily="49" charset="-122"/>
                <a:ea typeface="楷体" panose="02010609060101010101" pitchFamily="49" charset="-122"/>
              </a:rPr>
              <a:t>值显著相关（</a:t>
            </a:r>
            <a:r>
              <a:rPr lang="en-US" altLang="zh-CN" sz="2100" b="1" dirty="0" smtClean="0">
                <a:latin typeface="楷体" panose="02010609060101010101" pitchFamily="49" charset="-122"/>
                <a:ea typeface="楷体" panose="02010609060101010101" pitchFamily="49" charset="-122"/>
              </a:rPr>
              <a:t>R=0.976</a:t>
            </a:r>
            <a:r>
              <a:rPr lang="zh-CN" altLang="en-US" sz="2100" b="1" dirty="0" smtClean="0">
                <a:latin typeface="楷体" panose="02010609060101010101" pitchFamily="49" charset="-122"/>
                <a:ea typeface="楷体" panose="02010609060101010101" pitchFamily="49" charset="-122"/>
              </a:rPr>
              <a:t>），但少数病例有离散值，</a:t>
            </a:r>
            <a:r>
              <a:rPr lang="en-US" altLang="zh-CN" sz="2100" b="1" dirty="0" smtClean="0">
                <a:latin typeface="楷体" panose="02010609060101010101" pitchFamily="49" charset="-122"/>
                <a:ea typeface="楷体" panose="02010609060101010101" pitchFamily="49" charset="-122"/>
              </a:rPr>
              <a:t>PCT</a:t>
            </a:r>
            <a:r>
              <a:rPr lang="zh-CN" altLang="en-US" sz="2100" b="1" dirty="0" smtClean="0">
                <a:latin typeface="楷体" panose="02010609060101010101" pitchFamily="49" charset="-122"/>
                <a:ea typeface="楷体" panose="02010609060101010101" pitchFamily="49" charset="-122"/>
              </a:rPr>
              <a:t>水平存在一定差异！</a:t>
            </a:r>
            <a:endParaRPr lang="en-US" altLang="zh-CN" sz="2100" b="1" dirty="0" smtClean="0">
              <a:solidFill>
                <a:srgbClr val="FF0000"/>
              </a:solidFill>
              <a:latin typeface="楷体" panose="02010609060101010101" pitchFamily="49" charset="-122"/>
              <a:ea typeface="楷体" panose="02010609060101010101" pitchFamily="49" charset="-122"/>
            </a:endParaRPr>
          </a:p>
          <a:p>
            <a:r>
              <a:rPr lang="zh-CN" altLang="en-US" sz="2100" b="1" dirty="0" smtClean="0">
                <a:solidFill>
                  <a:srgbClr val="C00000"/>
                </a:solidFill>
                <a:latin typeface="楷体" panose="02010609060101010101" pitchFamily="49" charset="-122"/>
                <a:ea typeface="楷体" panose="02010609060101010101" pitchFamily="49" charset="-122"/>
              </a:rPr>
              <a:t>（主要表现在</a:t>
            </a:r>
            <a:r>
              <a:rPr lang="en-US" altLang="zh-CN" sz="2100" b="1" dirty="0" smtClean="0">
                <a:solidFill>
                  <a:srgbClr val="C00000"/>
                </a:solidFill>
                <a:latin typeface="楷体" panose="02010609060101010101" pitchFamily="49" charset="-122"/>
                <a:ea typeface="楷体" panose="02010609060101010101" pitchFamily="49" charset="-122"/>
              </a:rPr>
              <a:t>PCT</a:t>
            </a:r>
            <a:r>
              <a:rPr lang="zh-CN" altLang="en-US" sz="2100" b="1" dirty="0" smtClean="0">
                <a:solidFill>
                  <a:srgbClr val="C00000"/>
                </a:solidFill>
                <a:latin typeface="楷体" panose="02010609060101010101" pitchFamily="49" charset="-122"/>
                <a:ea typeface="楷体" panose="02010609060101010101" pitchFamily="49" charset="-122"/>
              </a:rPr>
              <a:t>高值区域，详见如下统计结果）</a:t>
            </a:r>
            <a:endParaRPr lang="zh-CN" altLang="en-US" sz="2100" b="1" dirty="0" smtClean="0">
              <a:solidFill>
                <a:srgbClr val="C00000"/>
              </a:solidFill>
              <a:latin typeface="楷体" panose="02010609060101010101" pitchFamily="49" charset="-122"/>
              <a:ea typeface="楷体" panose="02010609060101010101" pitchFamily="49" charset="-122"/>
            </a:endParaRPr>
          </a:p>
        </p:txBody>
      </p:sp>
      <p:sp>
        <p:nvSpPr>
          <p:cNvPr id="9" name="矩形 8"/>
          <p:cNvSpPr/>
          <p:nvPr/>
        </p:nvSpPr>
        <p:spPr>
          <a:xfrm>
            <a:off x="8151736" y="3627118"/>
            <a:ext cx="1971979" cy="400110"/>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我们的实验结果</a:t>
            </a:r>
            <a:endParaRPr lang="zh-CN" altLang="en-US" sz="2000" b="1" dirty="0" smtClean="0">
              <a:solidFill>
                <a:srgbClr val="C00000"/>
              </a:solidFill>
              <a:latin typeface="微软雅黑" panose="020B0503020204020204" pitchFamily="34" charset="-122"/>
              <a:ea typeface="微软雅黑" panose="020B0503020204020204" pitchFamily="34" charset="-122"/>
            </a:endParaRPr>
          </a:p>
        </p:txBody>
      </p:sp>
      <p:sp>
        <p:nvSpPr>
          <p:cNvPr id="10" name="椭圆 9"/>
          <p:cNvSpPr/>
          <p:nvPr/>
        </p:nvSpPr>
        <p:spPr>
          <a:xfrm>
            <a:off x="4010279" y="4624253"/>
            <a:ext cx="509469" cy="2481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984154" y="4898572"/>
            <a:ext cx="509469" cy="2481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144780" y="899160"/>
          <a:ext cx="11875770" cy="4485005"/>
        </p:xfrm>
        <a:graphic>
          <a:graphicData uri="http://schemas.openxmlformats.org/drawingml/2006/table">
            <a:tbl>
              <a:tblPr/>
              <a:tblGrid>
                <a:gridCol w="785495"/>
                <a:gridCol w="1541780"/>
                <a:gridCol w="1432560"/>
                <a:gridCol w="1220470"/>
                <a:gridCol w="1101090"/>
                <a:gridCol w="1391920"/>
                <a:gridCol w="1367790"/>
                <a:gridCol w="1096010"/>
                <a:gridCol w="807085"/>
                <a:gridCol w="1131570"/>
              </a:tblGrid>
              <a:tr h="600075">
                <a:tc gridSpan="2">
                  <a:txBody>
                    <a:bodyPr/>
                    <a:lstStyle/>
                    <a:p>
                      <a:pPr algn="ctr" fontAlgn="ctr">
                        <a:lnSpc>
                          <a:spcPct val="120000"/>
                        </a:lnSpc>
                      </a:pPr>
                      <a:r>
                        <a:rPr lang="zh-CN" altLang="en-US" sz="1800" b="1" i="0" u="none" strike="noStrike" dirty="0">
                          <a:solidFill>
                            <a:srgbClr val="000000"/>
                          </a:solidFill>
                          <a:latin typeface="PMingLiU" panose="02020500000000000000" charset="-120"/>
                        </a:rPr>
                        <a:t>成对样本</a:t>
                      </a:r>
                      <a:r>
                        <a:rPr lang="zh-CN" altLang="en-US" sz="1800" b="1" i="0" u="none" strike="noStrike" dirty="0" smtClean="0">
                          <a:solidFill>
                            <a:srgbClr val="000000"/>
                          </a:solidFill>
                          <a:latin typeface="PMingLiU" panose="02020500000000000000" charset="-120"/>
                        </a:rPr>
                        <a:t>检验</a:t>
                      </a:r>
                      <a:endParaRPr lang="zh-CN" altLang="en-US" sz="1800" b="1" i="0" u="none" strike="noStrike" dirty="0">
                        <a:solidFill>
                          <a:srgbClr val="000000"/>
                        </a:solidFill>
                        <a:latin typeface="PMingLiU" panose="02020500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rowSpan="2">
                  <a:txBody>
                    <a:bodyPr/>
                    <a:lstStyle/>
                    <a:p>
                      <a:pPr algn="ctr" fontAlgn="ctr">
                        <a:lnSpc>
                          <a:spcPct val="120000"/>
                        </a:lnSpc>
                      </a:pPr>
                      <a:r>
                        <a:rPr lang="zh-CN" altLang="en-US" sz="1800" b="1" i="0" u="none" strike="noStrike" dirty="0">
                          <a:solidFill>
                            <a:srgbClr val="000000"/>
                          </a:solidFill>
                          <a:latin typeface="MingLiU" panose="02020509000000000000" charset="-120"/>
                        </a:rPr>
                        <a:t>成</a:t>
                      </a:r>
                      <a:r>
                        <a:rPr lang="zh-CN" altLang="en-US" sz="1800" b="1" i="0" u="none" strike="noStrike" dirty="0">
                          <a:solidFill>
                            <a:srgbClr val="000000"/>
                          </a:solidFill>
                          <a:latin typeface="宋体" panose="02010600030101010101" pitchFamily="2" charset="-122"/>
                        </a:rPr>
                        <a:t>对</a:t>
                      </a:r>
                      <a:r>
                        <a:rPr lang="zh-CN" altLang="en-US" sz="1800" b="1" i="0" u="none" strike="noStrike" dirty="0">
                          <a:solidFill>
                            <a:srgbClr val="000000"/>
                          </a:solidFill>
                          <a:latin typeface="MingLiU" panose="02020509000000000000" charset="-120"/>
                        </a:rPr>
                        <a:t>差分均值</a:t>
                      </a:r>
                      <a:endParaRPr lang="zh-CN" altLang="en-US"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ctr">
                        <a:lnSpc>
                          <a:spcPct val="120000"/>
                        </a:lnSpc>
                      </a:pPr>
                      <a:r>
                        <a:rPr lang="zh-CN" altLang="en-US" sz="1800" b="1" i="0" u="none" strike="noStrike">
                          <a:solidFill>
                            <a:srgbClr val="000000"/>
                          </a:solidFill>
                          <a:latin typeface="MingLiU" panose="02020509000000000000" charset="-120"/>
                        </a:rPr>
                        <a:t>标准差</a:t>
                      </a:r>
                      <a:endParaRPr lang="zh-CN" altLang="en-US"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ctr">
                        <a:lnSpc>
                          <a:spcPct val="120000"/>
                        </a:lnSpc>
                      </a:pPr>
                      <a:r>
                        <a:rPr lang="zh-CN" altLang="en-US" sz="1800" b="1" i="0" u="none" strike="noStrike" dirty="0">
                          <a:solidFill>
                            <a:srgbClr val="000000"/>
                          </a:solidFill>
                          <a:latin typeface="MingLiU" panose="02020509000000000000" charset="-120"/>
                        </a:rPr>
                        <a:t>均值</a:t>
                      </a:r>
                      <a:r>
                        <a:rPr lang="zh-CN" altLang="en-US" sz="1800" b="1" i="0" u="none" strike="noStrike" dirty="0" smtClean="0">
                          <a:solidFill>
                            <a:srgbClr val="000000"/>
                          </a:solidFill>
                          <a:latin typeface="MingLiU" panose="02020509000000000000" charset="-120"/>
                        </a:rPr>
                        <a:t>的</a:t>
                      </a:r>
                      <a:endParaRPr lang="en-US" altLang="zh-CN" sz="1800" b="1" i="0" u="none" strike="noStrike" dirty="0" smtClean="0">
                        <a:solidFill>
                          <a:srgbClr val="000000"/>
                        </a:solidFill>
                        <a:latin typeface="MingLiU" panose="02020509000000000000" charset="-120"/>
                      </a:endParaRPr>
                    </a:p>
                    <a:p>
                      <a:pPr algn="ctr" fontAlgn="ctr">
                        <a:lnSpc>
                          <a:spcPct val="120000"/>
                        </a:lnSpc>
                      </a:pPr>
                      <a:r>
                        <a:rPr lang="zh-CN" altLang="en-US" sz="1800" b="1" i="0" u="none" strike="noStrike" dirty="0" smtClean="0">
                          <a:solidFill>
                            <a:srgbClr val="000000"/>
                          </a:solidFill>
                          <a:latin typeface="MingLiU" panose="02020509000000000000" charset="-120"/>
                        </a:rPr>
                        <a:t>标准误</a:t>
                      </a:r>
                      <a:endParaRPr lang="zh-CN" altLang="en-US"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2">
                  <a:txBody>
                    <a:bodyPr/>
                    <a:lstStyle/>
                    <a:p>
                      <a:pPr algn="ctr" fontAlgn="ctr">
                        <a:lnSpc>
                          <a:spcPct val="120000"/>
                        </a:lnSpc>
                      </a:pPr>
                      <a:r>
                        <a:rPr lang="zh-CN" altLang="en-US" sz="1800" b="1" i="0" u="none" strike="noStrike">
                          <a:solidFill>
                            <a:srgbClr val="000000"/>
                          </a:solidFill>
                          <a:latin typeface="MingLiU" panose="02020509000000000000" charset="-120"/>
                        </a:rPr>
                        <a:t>差分的 </a:t>
                      </a:r>
                      <a:r>
                        <a:rPr lang="en-US" altLang="zh-CN" sz="1800" b="1" i="0" u="none" strike="noStrike">
                          <a:solidFill>
                            <a:srgbClr val="000000"/>
                          </a:solidFill>
                          <a:latin typeface="MingLiU" panose="02020509000000000000" charset="-120"/>
                        </a:rPr>
                        <a:t>95% </a:t>
                      </a:r>
                      <a:r>
                        <a:rPr lang="zh-CN" altLang="en-US" sz="1800" b="1" i="0" u="none" strike="noStrike">
                          <a:solidFill>
                            <a:srgbClr val="000000"/>
                          </a:solidFill>
                          <a:latin typeface="MingLiU" panose="02020509000000000000" charset="-120"/>
                        </a:rPr>
                        <a:t>置信区间</a:t>
                      </a:r>
                      <a:endParaRPr lang="zh-CN" altLang="en-US"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rowSpan="2">
                  <a:txBody>
                    <a:bodyPr/>
                    <a:lstStyle/>
                    <a:p>
                      <a:pPr algn="ctr" fontAlgn="ctr">
                        <a:lnSpc>
                          <a:spcPct val="120000"/>
                        </a:lnSpc>
                      </a:pPr>
                      <a:r>
                        <a:rPr lang="en-US" sz="1800" b="1" i="0" u="none" strike="noStrike">
                          <a:solidFill>
                            <a:srgbClr val="000000"/>
                          </a:solidFill>
                          <a:latin typeface="MingLiU" panose="02020509000000000000" charset="-120"/>
                        </a:rPr>
                        <a:t>t</a:t>
                      </a:r>
                      <a:endParaRPr lang="en-US"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ctr">
                        <a:lnSpc>
                          <a:spcPct val="120000"/>
                        </a:lnSpc>
                      </a:pPr>
                      <a:r>
                        <a:rPr lang="en-US" sz="1800" b="1" i="0" u="none" strike="noStrike">
                          <a:solidFill>
                            <a:srgbClr val="000000"/>
                          </a:solidFill>
                          <a:latin typeface="MingLiU" panose="02020509000000000000" charset="-120"/>
                        </a:rPr>
                        <a:t>df</a:t>
                      </a:r>
                      <a:endParaRPr lang="en-US"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ctr">
                        <a:lnSpc>
                          <a:spcPct val="120000"/>
                        </a:lnSpc>
                      </a:pPr>
                      <a:r>
                        <a:rPr lang="en-US" sz="1800" b="1" i="0" u="none" strike="noStrike">
                          <a:solidFill>
                            <a:srgbClr val="000000"/>
                          </a:solidFill>
                          <a:latin typeface="MingLiU" panose="02020509000000000000" charset="-120"/>
                        </a:rPr>
                        <a:t>Sig.(</a:t>
                      </a:r>
                      <a:r>
                        <a:rPr lang="zh-CN" altLang="en-US" sz="1800" b="1" i="0" u="none" strike="noStrike">
                          <a:solidFill>
                            <a:srgbClr val="000000"/>
                          </a:solidFill>
                          <a:latin typeface="MingLiU" panose="02020509000000000000" charset="-120"/>
                        </a:rPr>
                        <a:t>双侧</a:t>
                      </a:r>
                      <a:r>
                        <a:rPr lang="en-US" altLang="zh-CN" sz="1800" b="1" i="0" u="none" strike="noStrike">
                          <a:solidFill>
                            <a:srgbClr val="000000"/>
                          </a:solidFill>
                          <a:latin typeface="MingLiU" panose="02020509000000000000" charset="-120"/>
                        </a:rPr>
                        <a:t>)</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47370">
                <a:tc>
                  <a:txBody>
                    <a:bodyPr/>
                    <a:lstStyle/>
                    <a:p>
                      <a:pPr algn="ctr" fontAlgn="b">
                        <a:lnSpc>
                          <a:spcPct val="120000"/>
                        </a:lnSpc>
                      </a:pPr>
                      <a:r>
                        <a:rPr lang="zh-CN" altLang="en-US" sz="1800" b="1" i="0" u="none" strike="noStrike">
                          <a:solidFill>
                            <a:srgbClr val="000000"/>
                          </a:solidFill>
                          <a:latin typeface="MingLiU" panose="02020509000000000000" charset="-120"/>
                        </a:rPr>
                        <a:t>　</a:t>
                      </a:r>
                      <a:endParaRPr lang="zh-CN" altLang="en-US" sz="1800" b="1" i="0" u="none" strike="noStrike">
                        <a:solidFill>
                          <a:srgbClr val="000000"/>
                        </a:solidFill>
                        <a:latin typeface="MingLiU" panose="02020509000000000000" charset="-12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lnSpc>
                          <a:spcPct val="120000"/>
                        </a:lnSpc>
                      </a:pPr>
                      <a:r>
                        <a:rPr lang="zh-CN" altLang="en-US" sz="1800" b="1" i="0" u="none" strike="noStrike">
                          <a:solidFill>
                            <a:srgbClr val="000000"/>
                          </a:solidFill>
                          <a:latin typeface="MingLiU" panose="02020509000000000000" charset="-120"/>
                        </a:rPr>
                        <a:t>　</a:t>
                      </a:r>
                      <a:endParaRPr lang="zh-CN" altLang="en-US" sz="1800" b="1" i="0" u="none" strike="noStrike">
                        <a:solidFill>
                          <a:srgbClr val="000000"/>
                        </a:solidFill>
                        <a:latin typeface="MingLiU" panose="02020509000000000000" charset="-12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cPr/>
                </a:tc>
                <a:tc vMerge="1">
                  <a:tcPr/>
                </a:tc>
                <a:tc vMerge="1">
                  <a:tcPr/>
                </a:tc>
                <a:tc>
                  <a:txBody>
                    <a:bodyPr/>
                    <a:lstStyle/>
                    <a:p>
                      <a:pPr algn="ctr" fontAlgn="ctr">
                        <a:lnSpc>
                          <a:spcPct val="120000"/>
                        </a:lnSpc>
                      </a:pPr>
                      <a:r>
                        <a:rPr lang="zh-CN" altLang="en-US" sz="1800" b="1" i="0" u="none" strike="noStrike">
                          <a:solidFill>
                            <a:srgbClr val="000000"/>
                          </a:solidFill>
                          <a:latin typeface="MingLiU" panose="02020509000000000000" charset="-120"/>
                        </a:rPr>
                        <a:t>下限</a:t>
                      </a:r>
                      <a:endParaRPr lang="zh-CN" altLang="en-US"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zh-CN" altLang="en-US" sz="1800" b="1" i="0" u="none" strike="noStrike" dirty="0">
                          <a:solidFill>
                            <a:srgbClr val="000000"/>
                          </a:solidFill>
                          <a:latin typeface="MingLiU" panose="02020509000000000000" charset="-120"/>
                        </a:rPr>
                        <a:t>上限</a:t>
                      </a:r>
                      <a:endParaRPr lang="zh-CN" altLang="en-US"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cPr/>
                </a:tc>
                <a:tc vMerge="1">
                  <a:tcPr/>
                </a:tc>
                <a:tc vMerge="1">
                  <a:tcPr/>
                </a:tc>
              </a:tr>
              <a:tr h="834390">
                <a:tc>
                  <a:txBody>
                    <a:bodyPr/>
                    <a:lstStyle/>
                    <a:p>
                      <a:pPr algn="ctr" fontAlgn="ctr">
                        <a:lnSpc>
                          <a:spcPct val="120000"/>
                        </a:lnSpc>
                      </a:pPr>
                      <a:r>
                        <a:rPr lang="en-US" sz="1800" b="1" i="0" u="none" strike="noStrike" dirty="0">
                          <a:solidFill>
                            <a:srgbClr val="000000"/>
                          </a:solidFill>
                          <a:latin typeface="MingLiU" panose="02020509000000000000" charset="-120"/>
                        </a:rPr>
                        <a:t>Level_1</a:t>
                      </a:r>
                      <a:endParaRPr lang="en-US"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sz="1800" b="1" i="0" u="none" strike="noStrike" dirty="0" err="1">
                          <a:solidFill>
                            <a:srgbClr val="000000"/>
                          </a:solidFill>
                          <a:latin typeface="MingLiU" panose="02020509000000000000" charset="-120"/>
                        </a:rPr>
                        <a:t>Roche_PCT</a:t>
                      </a:r>
                      <a:r>
                        <a:rPr lang="en-US" sz="1800" b="1" i="0" u="none" strike="noStrike" dirty="0">
                          <a:solidFill>
                            <a:srgbClr val="000000"/>
                          </a:solidFill>
                          <a:latin typeface="MingLiU" panose="02020509000000000000" charset="-120"/>
                        </a:rPr>
                        <a:t>(x1) - </a:t>
                      </a:r>
                      <a:r>
                        <a:rPr lang="en-US" altLang="zh-CN" sz="1800" b="1" i="0" u="none" strike="noStrike" dirty="0" err="1" smtClean="0">
                          <a:solidFill>
                            <a:srgbClr val="000000"/>
                          </a:solidFill>
                          <a:latin typeface="MingLiU" panose="02020509000000000000" charset="-120"/>
                        </a:rPr>
                        <a:t>Jinzhun_</a:t>
                      </a:r>
                      <a:r>
                        <a:rPr lang="en-US" sz="1800" b="1" i="0" u="none" strike="noStrike" dirty="0" err="1" smtClean="0">
                          <a:solidFill>
                            <a:srgbClr val="000000"/>
                          </a:solidFill>
                          <a:latin typeface="MingLiU" panose="02020509000000000000" charset="-120"/>
                        </a:rPr>
                        <a:t>PCT</a:t>
                      </a:r>
                      <a:r>
                        <a:rPr lang="en-US" sz="1800" b="1" i="0" u="none" strike="noStrike" dirty="0" smtClean="0">
                          <a:solidFill>
                            <a:srgbClr val="000000"/>
                          </a:solidFill>
                          <a:latin typeface="MingLiU" panose="02020509000000000000" charset="-120"/>
                        </a:rPr>
                        <a:t>(x2</a:t>
                      </a:r>
                      <a:r>
                        <a:rPr lang="en-US" sz="1800" b="1" i="0" u="none" strike="noStrike" dirty="0">
                          <a:solidFill>
                            <a:srgbClr val="000000"/>
                          </a:solidFill>
                          <a:latin typeface="MingLiU" panose="02020509000000000000" charset="-120"/>
                        </a:rPr>
                        <a:t>)</a:t>
                      </a:r>
                      <a:endParaRPr lang="en-US"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-.8838650</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dirty="0">
                          <a:solidFill>
                            <a:srgbClr val="000000"/>
                          </a:solidFill>
                          <a:latin typeface="MingLiU" panose="02020509000000000000" charset="-120"/>
                        </a:rPr>
                        <a:t>3.7353667</a:t>
                      </a:r>
                      <a:endParaRPr lang="en-US" altLang="zh-CN"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.8352534</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-2.6320704</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.8643404</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-1.058</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dirty="0">
                          <a:solidFill>
                            <a:srgbClr val="000000"/>
                          </a:solidFill>
                          <a:latin typeface="MingLiU" panose="02020509000000000000" charset="-120"/>
                        </a:rPr>
                        <a:t>19</a:t>
                      </a:r>
                      <a:endParaRPr lang="en-US" altLang="zh-CN"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dirty="0">
                          <a:solidFill>
                            <a:schemeClr val="bg1"/>
                          </a:solidFill>
                          <a:latin typeface="MingLiU" panose="02020509000000000000" charset="-120"/>
                        </a:rPr>
                        <a:t>.303</a:t>
                      </a:r>
                      <a:endParaRPr lang="en-US" altLang="zh-CN" sz="1800" b="1" i="0" u="none" strike="noStrike" dirty="0">
                        <a:solidFill>
                          <a:schemeClr val="bg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9900"/>
                    </a:solidFill>
                  </a:tcPr>
                </a:tc>
              </a:tr>
              <a:tr h="834390">
                <a:tc>
                  <a:txBody>
                    <a:bodyPr/>
                    <a:lstStyle/>
                    <a:p>
                      <a:pPr algn="ctr" fontAlgn="ctr">
                        <a:lnSpc>
                          <a:spcPct val="120000"/>
                        </a:lnSpc>
                      </a:pPr>
                      <a:r>
                        <a:rPr lang="en-US" sz="1800" b="1" i="0" u="none" strike="noStrike">
                          <a:solidFill>
                            <a:srgbClr val="000000"/>
                          </a:solidFill>
                          <a:latin typeface="MingLiU" panose="02020509000000000000" charset="-120"/>
                        </a:rPr>
                        <a:t>Level_2</a:t>
                      </a:r>
                      <a:endParaRPr lang="en-US"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sz="1800" b="1" i="0" u="none" strike="noStrike" dirty="0" err="1">
                          <a:solidFill>
                            <a:srgbClr val="000000"/>
                          </a:solidFill>
                          <a:latin typeface="MingLiU" panose="02020509000000000000" charset="-120"/>
                        </a:rPr>
                        <a:t>Roche_PCT</a:t>
                      </a:r>
                      <a:r>
                        <a:rPr lang="en-US" sz="1800" b="1" i="0" u="none" strike="noStrike" dirty="0">
                          <a:solidFill>
                            <a:srgbClr val="000000"/>
                          </a:solidFill>
                          <a:latin typeface="MingLiU" panose="02020509000000000000" charset="-120"/>
                        </a:rPr>
                        <a:t>(x3) - </a:t>
                      </a:r>
                      <a:r>
                        <a:rPr lang="en-US" altLang="zh-CN" sz="1800" b="1" i="0" u="none" strike="noStrike" dirty="0" err="1" smtClean="0">
                          <a:solidFill>
                            <a:srgbClr val="000000"/>
                          </a:solidFill>
                          <a:latin typeface="MingLiU" panose="02020509000000000000" charset="-120"/>
                        </a:rPr>
                        <a:t>Jinzhun_</a:t>
                      </a:r>
                      <a:r>
                        <a:rPr lang="en-US" sz="1800" b="1" i="0" u="none" strike="noStrike" dirty="0" err="1" smtClean="0">
                          <a:solidFill>
                            <a:srgbClr val="000000"/>
                          </a:solidFill>
                          <a:latin typeface="MingLiU" panose="02020509000000000000" charset="-120"/>
                        </a:rPr>
                        <a:t>PCT</a:t>
                      </a:r>
                      <a:r>
                        <a:rPr lang="en-US" sz="1800" b="1" i="0" u="none" strike="noStrike" dirty="0" smtClean="0">
                          <a:solidFill>
                            <a:srgbClr val="000000"/>
                          </a:solidFill>
                          <a:latin typeface="MingLiU" panose="02020509000000000000" charset="-120"/>
                        </a:rPr>
                        <a:t>(x4</a:t>
                      </a:r>
                      <a:r>
                        <a:rPr lang="en-US" sz="1800" b="1" i="0" u="none" strike="noStrike" dirty="0">
                          <a:solidFill>
                            <a:srgbClr val="000000"/>
                          </a:solidFill>
                          <a:latin typeface="MingLiU" panose="02020509000000000000" charset="-120"/>
                        </a:rPr>
                        <a:t>)</a:t>
                      </a:r>
                      <a:endParaRPr lang="en-US"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-.0250400</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dirty="0">
                          <a:solidFill>
                            <a:srgbClr val="000000"/>
                          </a:solidFill>
                          <a:latin typeface="MingLiU" panose="02020509000000000000" charset="-120"/>
                        </a:rPr>
                        <a:t>.0770759</a:t>
                      </a:r>
                      <a:endParaRPr lang="en-US" altLang="zh-CN"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.0172347</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-.0611126</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.0110326</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-1.453</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19</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dirty="0">
                          <a:solidFill>
                            <a:schemeClr val="bg1"/>
                          </a:solidFill>
                          <a:latin typeface="MingLiU" panose="02020509000000000000" charset="-120"/>
                        </a:rPr>
                        <a:t>.163</a:t>
                      </a:r>
                      <a:endParaRPr lang="en-US" altLang="zh-CN" sz="1800" b="1" i="0" u="none" strike="noStrike" dirty="0">
                        <a:solidFill>
                          <a:schemeClr val="bg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9900"/>
                    </a:solidFill>
                  </a:tcPr>
                </a:tc>
              </a:tr>
              <a:tr h="833755">
                <a:tc>
                  <a:txBody>
                    <a:bodyPr/>
                    <a:lstStyle/>
                    <a:p>
                      <a:pPr algn="ctr" fontAlgn="ctr">
                        <a:lnSpc>
                          <a:spcPct val="120000"/>
                        </a:lnSpc>
                      </a:pPr>
                      <a:r>
                        <a:rPr lang="en-US" sz="1800" b="1" i="0" u="none" strike="noStrike">
                          <a:solidFill>
                            <a:srgbClr val="000000"/>
                          </a:solidFill>
                          <a:latin typeface="MingLiU" panose="02020509000000000000" charset="-120"/>
                        </a:rPr>
                        <a:t>Level_3</a:t>
                      </a:r>
                      <a:endParaRPr lang="en-US"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sz="1800" b="1" i="0" u="none" strike="noStrike" dirty="0" err="1">
                          <a:solidFill>
                            <a:srgbClr val="000000"/>
                          </a:solidFill>
                          <a:latin typeface="MingLiU" panose="02020509000000000000" charset="-120"/>
                        </a:rPr>
                        <a:t>Roche_PCT</a:t>
                      </a:r>
                      <a:r>
                        <a:rPr lang="en-US" sz="1800" b="1" i="0" u="none" strike="noStrike" dirty="0">
                          <a:solidFill>
                            <a:srgbClr val="000000"/>
                          </a:solidFill>
                          <a:latin typeface="MingLiU" panose="02020509000000000000" charset="-120"/>
                        </a:rPr>
                        <a:t>(x5) - </a:t>
                      </a:r>
                      <a:r>
                        <a:rPr lang="en-US" altLang="zh-CN" sz="1800" b="1" i="0" u="none" strike="noStrike" dirty="0" err="1" smtClean="0">
                          <a:solidFill>
                            <a:srgbClr val="000000"/>
                          </a:solidFill>
                          <a:latin typeface="MingLiU" panose="02020509000000000000" charset="-120"/>
                        </a:rPr>
                        <a:t>Jinzhun_</a:t>
                      </a:r>
                      <a:r>
                        <a:rPr lang="en-US" sz="1800" b="1" i="0" u="none" strike="noStrike" dirty="0" err="1" smtClean="0">
                          <a:solidFill>
                            <a:srgbClr val="000000"/>
                          </a:solidFill>
                          <a:latin typeface="MingLiU" panose="02020509000000000000" charset="-120"/>
                        </a:rPr>
                        <a:t>PCT</a:t>
                      </a:r>
                      <a:r>
                        <a:rPr lang="en-US" sz="1800" b="1" i="0" u="none" strike="noStrike" dirty="0" smtClean="0">
                          <a:solidFill>
                            <a:srgbClr val="000000"/>
                          </a:solidFill>
                          <a:latin typeface="MingLiU" panose="02020509000000000000" charset="-120"/>
                        </a:rPr>
                        <a:t>(x6</a:t>
                      </a:r>
                      <a:r>
                        <a:rPr lang="en-US" sz="1800" b="1" i="0" u="none" strike="noStrike" dirty="0">
                          <a:solidFill>
                            <a:srgbClr val="000000"/>
                          </a:solidFill>
                          <a:latin typeface="MingLiU" panose="02020509000000000000" charset="-120"/>
                        </a:rPr>
                        <a:t>)</a:t>
                      </a:r>
                      <a:endParaRPr lang="en-US"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-.0038950</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dirty="0">
                          <a:solidFill>
                            <a:srgbClr val="000000"/>
                          </a:solidFill>
                          <a:latin typeface="MingLiU" panose="02020509000000000000" charset="-120"/>
                        </a:rPr>
                        <a:t>.0537677</a:t>
                      </a:r>
                      <a:endParaRPr lang="en-US" altLang="zh-CN" sz="1800" b="1" i="0" u="none" strike="noStrike" dirty="0">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.0120228</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-.0290591</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.0212691</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-.324</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a:solidFill>
                            <a:srgbClr val="000000"/>
                          </a:solidFill>
                          <a:latin typeface="MingLiU" panose="02020509000000000000" charset="-120"/>
                        </a:rPr>
                        <a:t>19</a:t>
                      </a:r>
                      <a:endParaRPr lang="en-US" altLang="zh-CN" sz="1800" b="1" i="0" u="none" strike="noStrike">
                        <a:solidFill>
                          <a:srgbClr val="0000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lnSpc>
                          <a:spcPct val="120000"/>
                        </a:lnSpc>
                      </a:pPr>
                      <a:r>
                        <a:rPr lang="en-US" altLang="zh-CN" sz="1800" b="1" i="0" u="none" strike="noStrike" dirty="0">
                          <a:solidFill>
                            <a:schemeClr val="bg1"/>
                          </a:solidFill>
                          <a:latin typeface="MingLiU" panose="02020509000000000000" charset="-120"/>
                        </a:rPr>
                        <a:t>.750</a:t>
                      </a:r>
                      <a:endParaRPr lang="en-US" altLang="zh-CN" sz="1800" b="1" i="0" u="none" strike="noStrike" dirty="0">
                        <a:solidFill>
                          <a:schemeClr val="bg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9900"/>
                    </a:solidFill>
                  </a:tcPr>
                </a:tc>
              </a:tr>
              <a:tr h="835025">
                <a:tc>
                  <a:txBody>
                    <a:bodyPr/>
                    <a:lstStyle/>
                    <a:p>
                      <a:pPr algn="ctr" fontAlgn="ctr">
                        <a:lnSpc>
                          <a:spcPct val="120000"/>
                        </a:lnSpc>
                      </a:pPr>
                      <a:r>
                        <a:rPr lang="en-US" sz="1800" b="1" i="0" u="none" strike="noStrike" dirty="0">
                          <a:solidFill>
                            <a:srgbClr val="FFFF00"/>
                          </a:solidFill>
                          <a:latin typeface="MingLiU" panose="02020509000000000000" charset="-120"/>
                        </a:rPr>
                        <a:t>Level_4</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sz="1800" b="1" i="0" u="none" strike="noStrike" dirty="0" err="1">
                          <a:solidFill>
                            <a:srgbClr val="FFFF00"/>
                          </a:solidFill>
                          <a:latin typeface="MingLiU" panose="02020509000000000000" charset="-120"/>
                        </a:rPr>
                        <a:t>Roche_PCT</a:t>
                      </a:r>
                      <a:r>
                        <a:rPr lang="en-US" sz="1800" b="1" i="0" u="none" strike="noStrike" dirty="0">
                          <a:solidFill>
                            <a:srgbClr val="FFFF00"/>
                          </a:solidFill>
                          <a:latin typeface="MingLiU" panose="02020509000000000000" charset="-120"/>
                        </a:rPr>
                        <a:t>(x7) - </a:t>
                      </a:r>
                      <a:r>
                        <a:rPr lang="en-US" altLang="zh-CN" sz="1800" b="1" i="0" u="none" strike="noStrike" dirty="0" err="1" smtClean="0">
                          <a:solidFill>
                            <a:srgbClr val="FFFF00"/>
                          </a:solidFill>
                          <a:latin typeface="MingLiU" panose="02020509000000000000" charset="-120"/>
                        </a:rPr>
                        <a:t>Jinzhun_</a:t>
                      </a:r>
                      <a:r>
                        <a:rPr lang="en-US" sz="1800" b="1" i="0" u="none" strike="noStrike" dirty="0" err="1" smtClean="0">
                          <a:solidFill>
                            <a:srgbClr val="FFFF00"/>
                          </a:solidFill>
                          <a:latin typeface="MingLiU" panose="02020509000000000000" charset="-120"/>
                        </a:rPr>
                        <a:t>PCT</a:t>
                      </a:r>
                      <a:r>
                        <a:rPr lang="en-US" sz="1800" b="1" i="0" u="none" strike="noStrike" dirty="0" smtClean="0">
                          <a:solidFill>
                            <a:srgbClr val="FFFF00"/>
                          </a:solidFill>
                          <a:latin typeface="MingLiU" panose="02020509000000000000" charset="-120"/>
                        </a:rPr>
                        <a:t>(x8</a:t>
                      </a:r>
                      <a:r>
                        <a:rPr lang="en-US" sz="1800" b="1" i="0" u="none" strike="noStrike" dirty="0">
                          <a:solidFill>
                            <a:srgbClr val="FFFF00"/>
                          </a:solidFill>
                          <a:latin typeface="MingLiU" panose="02020509000000000000" charset="-120"/>
                        </a:rPr>
                        <a:t>)</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-2.0747700</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3.7993837</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.8495680</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-3.8529363</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-.2966037</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-2.442</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19</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lstStyle/>
                    <a:p>
                      <a:pPr algn="ctr" fontAlgn="ctr">
                        <a:lnSpc>
                          <a:spcPct val="120000"/>
                        </a:lnSpc>
                      </a:pPr>
                      <a:r>
                        <a:rPr lang="en-US" altLang="zh-CN" sz="1800" b="1" i="0" u="none" strike="noStrike" dirty="0">
                          <a:solidFill>
                            <a:srgbClr val="FFFF00"/>
                          </a:solidFill>
                          <a:latin typeface="MingLiU" panose="02020509000000000000" charset="-120"/>
                        </a:rPr>
                        <a:t>.025</a:t>
                      </a:r>
                      <a:endParaRPr lang="en-US" altLang="zh-CN"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r>
            </a:tbl>
          </a:graphicData>
        </a:graphic>
      </p:graphicFrame>
      <p:sp>
        <p:nvSpPr>
          <p:cNvPr id="9" name="TextBox 8"/>
          <p:cNvSpPr txBox="1"/>
          <p:nvPr/>
        </p:nvSpPr>
        <p:spPr>
          <a:xfrm>
            <a:off x="22818" y="339091"/>
            <a:ext cx="2667019" cy="421640"/>
          </a:xfrm>
          <a:prstGeom prst="rect">
            <a:avLst/>
          </a:prstGeom>
          <a:noFill/>
        </p:spPr>
        <p:txBody>
          <a:bodyPr wrap="square" lIns="117226" tIns="58613" rIns="117226" bIns="58613" rtlCol="0">
            <a:spAutoFit/>
          </a:bodyPr>
          <a:lstStyle/>
          <a:p>
            <a:pPr algn="ctr"/>
            <a:r>
              <a:rPr lang="zh-CN" altLang="en-US" sz="2000" b="1" dirty="0" smtClean="0">
                <a:latin typeface="Adobe 楷体 Std R" pitchFamily="18" charset="-122"/>
                <a:ea typeface="Adobe 楷体 Std R" pitchFamily="18" charset="-122"/>
              </a:rPr>
              <a:t>冻存样本</a:t>
            </a:r>
            <a:r>
              <a:rPr lang="en-US" altLang="zh-CN" sz="2000" b="1" dirty="0" smtClean="0">
                <a:latin typeface="Adobe 楷体 Std R" pitchFamily="18" charset="-122"/>
                <a:ea typeface="Adobe 楷体 Std R" pitchFamily="18" charset="-122"/>
              </a:rPr>
              <a:t>(n=80)</a:t>
            </a:r>
            <a:endParaRPr lang="zh-CN" altLang="en-US" sz="2000" b="1" dirty="0">
              <a:latin typeface="Adobe 楷体 Std R" pitchFamily="18" charset="-122"/>
              <a:ea typeface="Adobe 楷体 Std R" pitchFamily="18" charset="-122"/>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818" y="339091"/>
            <a:ext cx="2667019" cy="726440"/>
          </a:xfrm>
          <a:prstGeom prst="rect">
            <a:avLst/>
          </a:prstGeom>
          <a:noFill/>
        </p:spPr>
        <p:txBody>
          <a:bodyPr wrap="square" lIns="117226" tIns="58613" rIns="117226" bIns="58613" rtlCol="0">
            <a:spAutoFit/>
          </a:bodyPr>
          <a:lstStyle/>
          <a:p>
            <a:pPr algn="ctr"/>
            <a:r>
              <a:rPr lang="zh-CN" altLang="en-US" sz="2000" b="1" dirty="0" smtClean="0">
                <a:latin typeface="Adobe 楷体 Std R" pitchFamily="18" charset="-122"/>
                <a:ea typeface="Adobe 楷体 Std R" pitchFamily="18" charset="-122"/>
                <a:sym typeface="+mn-ea"/>
              </a:rPr>
              <a:t>新鲜样本</a:t>
            </a:r>
            <a:r>
              <a:rPr lang="en-US" altLang="zh-CN" sz="2000" b="1" dirty="0" smtClean="0">
                <a:latin typeface="Adobe 楷体 Std R" pitchFamily="18" charset="-122"/>
                <a:ea typeface="Adobe 楷体 Std R" pitchFamily="18" charset="-122"/>
                <a:sym typeface="+mn-ea"/>
              </a:rPr>
              <a:t>(</a:t>
            </a:r>
            <a:r>
              <a:rPr lang="en-US" altLang="zh-CN" sz="2000" b="1" dirty="0" smtClean="0">
                <a:solidFill>
                  <a:srgbClr val="000000"/>
                </a:solidFill>
                <a:latin typeface="Adobe 楷体 Std R" pitchFamily="18" charset="-122"/>
                <a:ea typeface="Adobe 楷体 Std R" pitchFamily="18" charset="-122"/>
                <a:sym typeface="+mn-ea"/>
              </a:rPr>
              <a:t>n=50)</a:t>
            </a:r>
            <a:endParaRPr lang="zh-CN" altLang="en-US" sz="2000" b="1" dirty="0">
              <a:latin typeface="Adobe 楷体 Std R" pitchFamily="18" charset="-122"/>
              <a:ea typeface="Adobe 楷体 Std R" pitchFamily="18" charset="-122"/>
            </a:endParaRPr>
          </a:p>
          <a:p>
            <a:pPr algn="ctr"/>
            <a:endParaRPr lang="zh-CN" altLang="en-US" sz="2000" b="1" dirty="0">
              <a:latin typeface="Adobe 楷体 Std R" pitchFamily="18" charset="-122"/>
              <a:ea typeface="Adobe 楷体 Std R" pitchFamily="18" charset="-122"/>
            </a:endParaRPr>
          </a:p>
        </p:txBody>
      </p:sp>
      <p:graphicFrame>
        <p:nvGraphicFramePr>
          <p:cNvPr id="10" name="表格 9"/>
          <p:cNvGraphicFramePr>
            <a:graphicFrameLocks noGrp="1"/>
          </p:cNvGraphicFramePr>
          <p:nvPr/>
        </p:nvGraphicFramePr>
        <p:xfrm>
          <a:off x="255270" y="813435"/>
          <a:ext cx="11642090" cy="3853815"/>
        </p:xfrm>
        <a:graphic>
          <a:graphicData uri="http://schemas.openxmlformats.org/drawingml/2006/table">
            <a:tbl>
              <a:tblPr/>
              <a:tblGrid>
                <a:gridCol w="709295"/>
                <a:gridCol w="1678940"/>
                <a:gridCol w="1085850"/>
                <a:gridCol w="1242060"/>
                <a:gridCol w="1004570"/>
                <a:gridCol w="1605915"/>
                <a:gridCol w="1339850"/>
                <a:gridCol w="909320"/>
                <a:gridCol w="1062355"/>
                <a:gridCol w="1003935"/>
              </a:tblGrid>
              <a:tr h="506095">
                <a:tc gridSpan="2">
                  <a:txBody>
                    <a:bodyPr/>
                    <a:p>
                      <a:pPr algn="ctr" fontAlgn="ctr">
                        <a:lnSpc>
                          <a:spcPct val="180000"/>
                        </a:lnSpc>
                      </a:pPr>
                      <a:r>
                        <a:rPr lang="zh-CN" altLang="en-US" sz="1800" b="1" i="0" u="none" strike="noStrike" dirty="0">
                          <a:solidFill>
                            <a:schemeClr val="tx1"/>
                          </a:solidFill>
                          <a:latin typeface="PMingLiU" panose="02020500000000000000" charset="-120"/>
                        </a:rPr>
                        <a:t>成对样本</a:t>
                      </a:r>
                      <a:r>
                        <a:rPr lang="zh-CN" altLang="en-US" sz="1800" b="1" i="0" u="none" strike="noStrike" dirty="0" smtClean="0">
                          <a:solidFill>
                            <a:schemeClr val="tx1"/>
                          </a:solidFill>
                          <a:latin typeface="PMingLiU" panose="02020500000000000000" charset="-120"/>
                        </a:rPr>
                        <a:t>检验</a:t>
                      </a:r>
                      <a:endParaRPr lang="zh-CN" altLang="en-US" sz="1800" b="1" i="0" u="none" strike="noStrike" dirty="0" smtClean="0">
                        <a:solidFill>
                          <a:schemeClr val="tx1"/>
                        </a:solidFill>
                        <a:latin typeface="PMingLiU" panose="02020500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rowSpan="2">
                  <a:txBody>
                    <a:bodyPr/>
                    <a:p>
                      <a:pPr algn="ctr" fontAlgn="ctr">
                        <a:lnSpc>
                          <a:spcPct val="180000"/>
                        </a:lnSpc>
                      </a:pPr>
                      <a:r>
                        <a:rPr lang="zh-CN" altLang="en-US" sz="1800" b="1" i="0" u="none" strike="noStrike" dirty="0">
                          <a:solidFill>
                            <a:schemeClr val="tx1"/>
                          </a:solidFill>
                          <a:latin typeface="MingLiU" panose="02020509000000000000" charset="-120"/>
                        </a:rPr>
                        <a:t>成</a:t>
                      </a:r>
                      <a:r>
                        <a:rPr lang="zh-CN" altLang="en-US" sz="1800" b="1" i="0" u="none" strike="noStrike" dirty="0">
                          <a:solidFill>
                            <a:schemeClr val="tx1"/>
                          </a:solidFill>
                          <a:latin typeface="宋体" panose="02010600030101010101" pitchFamily="2" charset="-122"/>
                        </a:rPr>
                        <a:t>对</a:t>
                      </a:r>
                      <a:r>
                        <a:rPr lang="zh-CN" altLang="en-US" sz="1800" b="1" i="0" u="none" strike="noStrike" dirty="0">
                          <a:solidFill>
                            <a:schemeClr val="tx1"/>
                          </a:solidFill>
                          <a:latin typeface="MingLiU" panose="02020509000000000000" charset="-120"/>
                        </a:rPr>
                        <a:t>差分均值</a:t>
                      </a:r>
                      <a:endParaRPr lang="zh-CN" altLang="en-US"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p>
                      <a:pPr algn="ctr" fontAlgn="ctr">
                        <a:lnSpc>
                          <a:spcPct val="180000"/>
                        </a:lnSpc>
                      </a:pPr>
                      <a:r>
                        <a:rPr lang="zh-CN" altLang="en-US" sz="1800" b="1" i="0" u="none" strike="noStrike" dirty="0">
                          <a:solidFill>
                            <a:schemeClr val="tx1"/>
                          </a:solidFill>
                          <a:latin typeface="MingLiU" panose="02020509000000000000" charset="-120"/>
                        </a:rPr>
                        <a:t>标准差</a:t>
                      </a:r>
                      <a:endParaRPr lang="zh-CN" altLang="en-US"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p>
                      <a:pPr algn="ctr" fontAlgn="ctr">
                        <a:lnSpc>
                          <a:spcPct val="180000"/>
                        </a:lnSpc>
                      </a:pPr>
                      <a:r>
                        <a:rPr lang="zh-CN" altLang="en-US" sz="1800" b="1" i="0" u="none" strike="noStrike" dirty="0">
                          <a:solidFill>
                            <a:schemeClr val="tx1"/>
                          </a:solidFill>
                          <a:latin typeface="MingLiU" panose="02020509000000000000" charset="-120"/>
                        </a:rPr>
                        <a:t>均值</a:t>
                      </a:r>
                      <a:r>
                        <a:rPr lang="zh-CN" altLang="en-US" sz="1800" b="1" i="0" u="none" strike="noStrike" dirty="0" smtClean="0">
                          <a:solidFill>
                            <a:schemeClr val="tx1"/>
                          </a:solidFill>
                          <a:latin typeface="MingLiU" panose="02020509000000000000" charset="-120"/>
                        </a:rPr>
                        <a:t>的</a:t>
                      </a:r>
                      <a:endParaRPr lang="zh-CN" altLang="en-US" sz="1800" b="1" i="0" u="none" strike="noStrike" dirty="0" smtClean="0">
                        <a:solidFill>
                          <a:schemeClr val="tx1"/>
                        </a:solidFill>
                        <a:latin typeface="MingLiU" panose="02020509000000000000" charset="-120"/>
                      </a:endParaRPr>
                    </a:p>
                    <a:p>
                      <a:pPr algn="ctr" fontAlgn="ctr">
                        <a:lnSpc>
                          <a:spcPct val="180000"/>
                        </a:lnSpc>
                      </a:pPr>
                      <a:r>
                        <a:rPr lang="zh-CN" altLang="en-US" sz="1800" b="1" i="0" u="none" strike="noStrike" dirty="0" smtClean="0">
                          <a:solidFill>
                            <a:schemeClr val="tx1"/>
                          </a:solidFill>
                          <a:latin typeface="MingLiU" panose="02020509000000000000" charset="-120"/>
                        </a:rPr>
                        <a:t>标准误</a:t>
                      </a:r>
                      <a:endParaRPr lang="zh-CN" altLang="en-US" sz="1800" b="1" i="0" u="none" strike="noStrike" dirty="0" smtClean="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2">
                  <a:txBody>
                    <a:bodyPr/>
                    <a:p>
                      <a:pPr algn="ctr" fontAlgn="ctr">
                        <a:lnSpc>
                          <a:spcPct val="180000"/>
                        </a:lnSpc>
                      </a:pPr>
                      <a:r>
                        <a:rPr lang="zh-CN" altLang="en-US" sz="1800" b="1" i="0" u="none" strike="noStrike">
                          <a:solidFill>
                            <a:schemeClr val="tx1"/>
                          </a:solidFill>
                          <a:latin typeface="MingLiU" panose="02020509000000000000" charset="-120"/>
                        </a:rPr>
                        <a:t>差分的 </a:t>
                      </a:r>
                      <a:r>
                        <a:rPr lang="en-US" altLang="zh-CN" sz="1800" b="1" i="0" u="none" strike="noStrike">
                          <a:solidFill>
                            <a:schemeClr val="tx1"/>
                          </a:solidFill>
                          <a:latin typeface="MingLiU" panose="02020509000000000000" charset="-120"/>
                        </a:rPr>
                        <a:t>95% </a:t>
                      </a:r>
                      <a:r>
                        <a:rPr lang="zh-CN" altLang="en-US" sz="1800" b="1" i="0" u="none" strike="noStrike">
                          <a:solidFill>
                            <a:schemeClr val="tx1"/>
                          </a:solidFill>
                          <a:latin typeface="MingLiU" panose="02020509000000000000" charset="-120"/>
                        </a:rPr>
                        <a:t>置信区间</a:t>
                      </a:r>
                      <a:endParaRPr lang="zh-CN" altLang="en-US"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cPr/>
                </a:tc>
                <a:tc rowSpan="2">
                  <a:txBody>
                    <a:bodyPr/>
                    <a:p>
                      <a:pPr algn="ctr" fontAlgn="ctr">
                        <a:lnSpc>
                          <a:spcPct val="180000"/>
                        </a:lnSpc>
                      </a:pPr>
                      <a:r>
                        <a:rPr lang="en-US" sz="1800" b="1" i="0" u="none" strike="noStrike">
                          <a:solidFill>
                            <a:schemeClr val="tx1"/>
                          </a:solidFill>
                          <a:latin typeface="MingLiU" panose="02020509000000000000" charset="-120"/>
                        </a:rPr>
                        <a:t>t</a:t>
                      </a:r>
                      <a:endParaRPr lang="en-US"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p>
                      <a:pPr algn="ctr" fontAlgn="ctr">
                        <a:lnSpc>
                          <a:spcPct val="180000"/>
                        </a:lnSpc>
                      </a:pPr>
                      <a:r>
                        <a:rPr lang="en-US" sz="1800" b="1" i="0" u="none" strike="noStrike">
                          <a:solidFill>
                            <a:schemeClr val="tx1"/>
                          </a:solidFill>
                          <a:latin typeface="MingLiU" panose="02020509000000000000" charset="-120"/>
                        </a:rPr>
                        <a:t>df</a:t>
                      </a:r>
                      <a:endParaRPr lang="en-US"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p>
                      <a:pPr algn="ctr" fontAlgn="ctr">
                        <a:lnSpc>
                          <a:spcPct val="180000"/>
                        </a:lnSpc>
                      </a:pPr>
                      <a:r>
                        <a:rPr lang="en-US" sz="1800" b="1" i="0" u="none" strike="noStrike">
                          <a:solidFill>
                            <a:schemeClr val="tx1"/>
                          </a:solidFill>
                          <a:latin typeface="MingLiU" panose="02020509000000000000" charset="-120"/>
                        </a:rPr>
                        <a:t>Sig.(</a:t>
                      </a:r>
                      <a:r>
                        <a:rPr lang="zh-CN" altLang="en-US" sz="1800" b="1" i="0" u="none" strike="noStrike">
                          <a:solidFill>
                            <a:schemeClr val="tx1"/>
                          </a:solidFill>
                          <a:latin typeface="MingLiU" panose="02020509000000000000" charset="-120"/>
                        </a:rPr>
                        <a:t>双侧</a:t>
                      </a:r>
                      <a:r>
                        <a:rPr lang="en-US" altLang="zh-CN" sz="1800" b="1" i="0" u="none" strike="noStrike">
                          <a:solidFill>
                            <a:schemeClr val="tx1"/>
                          </a:solidFill>
                          <a:latin typeface="MingLiU" panose="02020509000000000000" charset="-120"/>
                        </a:rPr>
                        <a:t>)</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59740">
                <a:tc>
                  <a:txBody>
                    <a:bodyPr/>
                    <a:p>
                      <a:pPr algn="ctr" fontAlgn="b">
                        <a:lnSpc>
                          <a:spcPct val="180000"/>
                        </a:lnSpc>
                      </a:pPr>
                      <a:r>
                        <a:rPr lang="zh-CN" altLang="en-US" sz="1800" b="1" i="0" u="none" strike="noStrike">
                          <a:solidFill>
                            <a:schemeClr val="tx1"/>
                          </a:solidFill>
                          <a:latin typeface="MingLiU" panose="02020509000000000000" charset="-120"/>
                        </a:rPr>
                        <a:t>　</a:t>
                      </a:r>
                      <a:endParaRPr lang="zh-CN" altLang="en-US" sz="1800" b="1" i="0" u="none" strike="noStrike">
                        <a:solidFill>
                          <a:schemeClr val="tx1"/>
                        </a:solidFill>
                        <a:latin typeface="MingLiU" panose="02020509000000000000" charset="-12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b">
                        <a:lnSpc>
                          <a:spcPct val="180000"/>
                        </a:lnSpc>
                      </a:pPr>
                      <a:r>
                        <a:rPr lang="zh-CN" altLang="en-US" sz="1800" b="1" i="0" u="none" strike="noStrike">
                          <a:solidFill>
                            <a:schemeClr val="tx1"/>
                          </a:solidFill>
                          <a:latin typeface="MingLiU" panose="02020509000000000000" charset="-120"/>
                        </a:rPr>
                        <a:t>　</a:t>
                      </a:r>
                      <a:endParaRPr lang="zh-CN" altLang="en-US" sz="1800" b="1" i="0" u="none" strike="noStrike">
                        <a:solidFill>
                          <a:schemeClr val="tx1"/>
                        </a:solidFill>
                        <a:latin typeface="MingLiU" panose="02020509000000000000" charset="-12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cPr/>
                </a:tc>
                <a:tc vMerge="1">
                  <a:tcPr/>
                </a:tc>
                <a:tc vMerge="1">
                  <a:tcPr/>
                </a:tc>
                <a:tc>
                  <a:txBody>
                    <a:bodyPr/>
                    <a:p>
                      <a:pPr algn="ctr" fontAlgn="ctr">
                        <a:lnSpc>
                          <a:spcPct val="180000"/>
                        </a:lnSpc>
                      </a:pPr>
                      <a:r>
                        <a:rPr lang="zh-CN" altLang="en-US" sz="1800" b="1" i="0" u="none" strike="noStrike">
                          <a:solidFill>
                            <a:schemeClr val="tx1"/>
                          </a:solidFill>
                          <a:latin typeface="MingLiU" panose="02020509000000000000" charset="-120"/>
                        </a:rPr>
                        <a:t>下限</a:t>
                      </a:r>
                      <a:endParaRPr lang="zh-CN" altLang="en-US"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zh-CN" altLang="en-US" sz="1800" b="1" i="0" u="none" strike="noStrike" dirty="0">
                          <a:solidFill>
                            <a:schemeClr val="tx1"/>
                          </a:solidFill>
                          <a:latin typeface="MingLiU" panose="02020509000000000000" charset="-120"/>
                        </a:rPr>
                        <a:t>上限</a:t>
                      </a:r>
                      <a:endParaRPr lang="zh-CN" altLang="en-US"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cPr/>
                </a:tc>
                <a:tc vMerge="1">
                  <a:tcPr/>
                </a:tc>
                <a:tc vMerge="1">
                  <a:tcPr/>
                </a:tc>
              </a:tr>
              <a:tr h="702945">
                <a:tc>
                  <a:txBody>
                    <a:bodyPr/>
                    <a:p>
                      <a:pPr algn="ctr" fontAlgn="ctr">
                        <a:lnSpc>
                          <a:spcPct val="180000"/>
                        </a:lnSpc>
                      </a:pPr>
                      <a:r>
                        <a:rPr lang="en-US" sz="1800" b="1" i="0" u="none" strike="noStrike" dirty="0">
                          <a:solidFill>
                            <a:schemeClr val="tx1"/>
                          </a:solidFill>
                          <a:latin typeface="MingLiU" panose="02020509000000000000" charset="-120"/>
                        </a:rPr>
                        <a:t>Level_1</a:t>
                      </a:r>
                      <a:endParaRPr lang="en-US"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sz="1800" b="1" i="0" u="none" strike="noStrike" dirty="0" err="1">
                          <a:solidFill>
                            <a:schemeClr val="tx1"/>
                          </a:solidFill>
                          <a:latin typeface="MingLiU" panose="02020509000000000000" charset="-120"/>
                        </a:rPr>
                        <a:t>Roche_PCT</a:t>
                      </a:r>
                      <a:r>
                        <a:rPr lang="en-US" sz="1800" b="1" i="0" u="none" strike="noStrike" dirty="0">
                          <a:solidFill>
                            <a:schemeClr val="tx1"/>
                          </a:solidFill>
                          <a:latin typeface="MingLiU" panose="02020509000000000000" charset="-120"/>
                        </a:rPr>
                        <a:t>(x1) - </a:t>
                      </a:r>
                      <a:r>
                        <a:rPr lang="en-US" altLang="zh-CN" sz="1800" b="1" i="0" u="none" strike="noStrike" dirty="0" err="1" smtClean="0">
                          <a:solidFill>
                            <a:schemeClr val="tx1"/>
                          </a:solidFill>
                          <a:latin typeface="MingLiU" panose="02020509000000000000" charset="-120"/>
                        </a:rPr>
                        <a:t>Jinzhun_</a:t>
                      </a:r>
                      <a:r>
                        <a:rPr lang="en-US" sz="1800" b="1" i="0" u="none" strike="noStrike" dirty="0" err="1" smtClean="0">
                          <a:solidFill>
                            <a:schemeClr val="tx1"/>
                          </a:solidFill>
                          <a:latin typeface="MingLiU" panose="02020509000000000000" charset="-120"/>
                        </a:rPr>
                        <a:t>PCT</a:t>
                      </a:r>
                      <a:r>
                        <a:rPr lang="en-US" sz="1800" b="1" i="0" u="none" strike="noStrike" dirty="0" smtClean="0">
                          <a:solidFill>
                            <a:schemeClr val="tx1"/>
                          </a:solidFill>
                          <a:latin typeface="MingLiU" panose="02020509000000000000" charset="-120"/>
                        </a:rPr>
                        <a:t>(x2)</a:t>
                      </a:r>
                      <a:endParaRPr lang="en-US" sz="1800" b="1" i="0" u="none" strike="noStrike" dirty="0" smtClean="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-.0515417</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.0915687</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.0264336</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-.1097216</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.0066383</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dirty="0">
                          <a:solidFill>
                            <a:schemeClr val="tx1"/>
                          </a:solidFill>
                          <a:latin typeface="MingLiU" panose="02020509000000000000" charset="-120"/>
                        </a:rPr>
                        <a:t>-1.950</a:t>
                      </a:r>
                      <a:endParaRPr lang="en-US" altLang="zh-CN"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11</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sz="1800" b="1" i="0" u="none" strike="noStrike" dirty="0">
                          <a:solidFill>
                            <a:srgbClr val="FFFF00"/>
                          </a:solidFill>
                          <a:latin typeface="MingLiU" panose="02020509000000000000" charset="-120"/>
                        </a:rPr>
                        <a:t>.077</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9900"/>
                    </a:solidFill>
                  </a:tcPr>
                </a:tc>
              </a:tr>
              <a:tr h="702945">
                <a:tc>
                  <a:txBody>
                    <a:bodyPr/>
                    <a:p>
                      <a:pPr algn="ctr" fontAlgn="ctr">
                        <a:lnSpc>
                          <a:spcPct val="180000"/>
                        </a:lnSpc>
                      </a:pPr>
                      <a:r>
                        <a:rPr lang="en-US" sz="1800" b="1" i="0" u="none" strike="noStrike">
                          <a:solidFill>
                            <a:schemeClr val="tx1"/>
                          </a:solidFill>
                          <a:latin typeface="MingLiU" panose="02020509000000000000" charset="-120"/>
                        </a:rPr>
                        <a:t>Level_2</a:t>
                      </a:r>
                      <a:endParaRPr lang="en-US"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sz="1800" b="1" i="0" u="none" strike="noStrike" dirty="0" err="1">
                          <a:solidFill>
                            <a:schemeClr val="tx1"/>
                          </a:solidFill>
                          <a:latin typeface="MingLiU" panose="02020509000000000000" charset="-120"/>
                        </a:rPr>
                        <a:t>Roche_PCT</a:t>
                      </a:r>
                      <a:r>
                        <a:rPr lang="en-US" sz="1800" b="1" i="0" u="none" strike="noStrike" dirty="0">
                          <a:solidFill>
                            <a:schemeClr val="tx1"/>
                          </a:solidFill>
                          <a:latin typeface="MingLiU" panose="02020509000000000000" charset="-120"/>
                        </a:rPr>
                        <a:t>(x3) - </a:t>
                      </a:r>
                      <a:r>
                        <a:rPr lang="en-US" altLang="zh-CN" sz="1800" b="1" i="0" u="none" strike="noStrike" dirty="0" err="1" smtClean="0">
                          <a:solidFill>
                            <a:schemeClr val="tx1"/>
                          </a:solidFill>
                          <a:latin typeface="MingLiU" panose="02020509000000000000" charset="-120"/>
                        </a:rPr>
                        <a:t>Jinzhun_</a:t>
                      </a:r>
                      <a:r>
                        <a:rPr lang="en-US" sz="1800" b="1" i="0" u="none" strike="noStrike" dirty="0" err="1" smtClean="0">
                          <a:solidFill>
                            <a:schemeClr val="tx1"/>
                          </a:solidFill>
                          <a:latin typeface="MingLiU" panose="02020509000000000000" charset="-120"/>
                        </a:rPr>
                        <a:t>PCT</a:t>
                      </a:r>
                      <a:r>
                        <a:rPr lang="en-US" sz="1800" b="1" i="0" u="none" strike="noStrike" dirty="0" smtClean="0">
                          <a:solidFill>
                            <a:schemeClr val="tx1"/>
                          </a:solidFill>
                          <a:latin typeface="MingLiU" panose="02020509000000000000" charset="-120"/>
                        </a:rPr>
                        <a:t>(x4</a:t>
                      </a:r>
                      <a:r>
                        <a:rPr lang="en-US" sz="1800" b="1" i="0" u="none" strike="noStrike" dirty="0">
                          <a:solidFill>
                            <a:schemeClr val="tx1"/>
                          </a:solidFill>
                          <a:latin typeface="MingLiU" panose="02020509000000000000" charset="-120"/>
                        </a:rPr>
                        <a:t>)</a:t>
                      </a:r>
                      <a:endParaRPr lang="en-US"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-.0897364</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dirty="0">
                          <a:solidFill>
                            <a:schemeClr val="tx1"/>
                          </a:solidFill>
                          <a:latin typeface="MingLiU" panose="02020509000000000000" charset="-120"/>
                        </a:rPr>
                        <a:t>.2995827</a:t>
                      </a:r>
                      <a:endParaRPr lang="en-US" altLang="zh-CN"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.0903276</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-.2909988</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.1115260</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-.993</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10</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sz="1800" b="1" i="0" u="none" strike="noStrike" dirty="0">
                          <a:solidFill>
                            <a:srgbClr val="FFFF00"/>
                          </a:solidFill>
                          <a:latin typeface="MingLiU" panose="02020509000000000000" charset="-120"/>
                        </a:rPr>
                        <a:t>.344</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9900"/>
                    </a:solidFill>
                  </a:tcPr>
                </a:tc>
              </a:tr>
              <a:tr h="702945">
                <a:tc>
                  <a:txBody>
                    <a:bodyPr/>
                    <a:p>
                      <a:pPr algn="ctr" fontAlgn="ctr">
                        <a:lnSpc>
                          <a:spcPct val="180000"/>
                        </a:lnSpc>
                      </a:pPr>
                      <a:r>
                        <a:rPr lang="en-US" sz="1800" b="1" i="0" u="none" strike="noStrike">
                          <a:solidFill>
                            <a:schemeClr val="tx1"/>
                          </a:solidFill>
                          <a:latin typeface="MingLiU" panose="02020509000000000000" charset="-120"/>
                        </a:rPr>
                        <a:t>Level_3</a:t>
                      </a:r>
                      <a:endParaRPr lang="en-US"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sz="1800" b="1" i="0" u="none" strike="noStrike" dirty="0" err="1">
                          <a:solidFill>
                            <a:schemeClr val="tx1"/>
                          </a:solidFill>
                          <a:latin typeface="MingLiU" panose="02020509000000000000" charset="-120"/>
                        </a:rPr>
                        <a:t>Roche_PCT</a:t>
                      </a:r>
                      <a:r>
                        <a:rPr lang="en-US" sz="1800" b="1" i="0" u="none" strike="noStrike" dirty="0">
                          <a:solidFill>
                            <a:schemeClr val="tx1"/>
                          </a:solidFill>
                          <a:latin typeface="MingLiU" panose="02020509000000000000" charset="-120"/>
                        </a:rPr>
                        <a:t>(x5) - </a:t>
                      </a:r>
                      <a:r>
                        <a:rPr lang="en-US" altLang="zh-CN" sz="1800" b="1" i="0" u="none" strike="noStrike" dirty="0" err="1" smtClean="0">
                          <a:solidFill>
                            <a:schemeClr val="tx1"/>
                          </a:solidFill>
                          <a:latin typeface="MingLiU" panose="02020509000000000000" charset="-120"/>
                        </a:rPr>
                        <a:t>Jinzhun_</a:t>
                      </a:r>
                      <a:r>
                        <a:rPr lang="en-US" sz="1800" b="1" i="0" u="none" strike="noStrike" dirty="0" err="1" smtClean="0">
                          <a:solidFill>
                            <a:schemeClr val="tx1"/>
                          </a:solidFill>
                          <a:latin typeface="MingLiU" panose="02020509000000000000" charset="-120"/>
                        </a:rPr>
                        <a:t>PCT</a:t>
                      </a:r>
                      <a:r>
                        <a:rPr lang="en-US" sz="1800" b="1" i="0" u="none" strike="noStrike" dirty="0" smtClean="0">
                          <a:solidFill>
                            <a:schemeClr val="tx1"/>
                          </a:solidFill>
                          <a:latin typeface="MingLiU" panose="02020509000000000000" charset="-120"/>
                        </a:rPr>
                        <a:t>(x6</a:t>
                      </a:r>
                      <a:r>
                        <a:rPr lang="en-US" sz="1800" b="1" i="0" u="none" strike="noStrike" dirty="0">
                          <a:solidFill>
                            <a:schemeClr val="tx1"/>
                          </a:solidFill>
                          <a:latin typeface="MingLiU" panose="02020509000000000000" charset="-120"/>
                        </a:rPr>
                        <a:t>)</a:t>
                      </a:r>
                      <a:endParaRPr lang="en-US" sz="1800" b="1" i="0" u="none" strike="noStrike" dirty="0">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-.5855077</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1.3743691</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.3811814</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-1.4160306</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.2450152</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-1.536</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altLang="zh-CN" sz="1800" b="1" i="0" u="none" strike="noStrike">
                          <a:solidFill>
                            <a:schemeClr val="tx1"/>
                          </a:solidFill>
                          <a:latin typeface="MingLiU" panose="02020509000000000000" charset="-120"/>
                        </a:rPr>
                        <a:t>12</a:t>
                      </a:r>
                      <a:endParaRPr lang="en-US" altLang="zh-CN" sz="1800" b="1" i="0" u="none" strike="noStrike">
                        <a:solidFill>
                          <a:schemeClr val="tx1"/>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p>
                      <a:pPr algn="ctr" fontAlgn="ctr">
                        <a:lnSpc>
                          <a:spcPct val="180000"/>
                        </a:lnSpc>
                      </a:pPr>
                      <a:r>
                        <a:rPr lang="en-US" sz="1800" b="1" i="0" u="none" strike="noStrike" dirty="0">
                          <a:solidFill>
                            <a:srgbClr val="FFFF00"/>
                          </a:solidFill>
                          <a:latin typeface="MingLiU" panose="02020509000000000000" charset="-120"/>
                        </a:rPr>
                        <a:t>.150</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9900"/>
                    </a:solidFill>
                  </a:tcPr>
                </a:tc>
              </a:tr>
              <a:tr h="779145">
                <a:tc>
                  <a:txBody>
                    <a:bodyPr/>
                    <a:p>
                      <a:pPr algn="ctr" fontAlgn="ctr">
                        <a:lnSpc>
                          <a:spcPct val="180000"/>
                        </a:lnSpc>
                      </a:pPr>
                      <a:r>
                        <a:rPr lang="en-US" sz="1800" b="1" i="0" u="none" strike="noStrike" dirty="0">
                          <a:solidFill>
                            <a:srgbClr val="FFFF00"/>
                          </a:solidFill>
                          <a:latin typeface="MingLiU" panose="02020509000000000000" charset="-120"/>
                        </a:rPr>
                        <a:t>Level_4</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Roche_PCT(x7) - Jinzhun_PCT(x8)</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-3.8473429</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5.6985846</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1.5230108</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-7.1376076</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-.5570781</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-2.526</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13</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c>
                  <a:txBody>
                    <a:bodyPr/>
                    <a:p>
                      <a:pPr algn="ctr" fontAlgn="ctr">
                        <a:lnSpc>
                          <a:spcPct val="180000"/>
                        </a:lnSpc>
                      </a:pPr>
                      <a:r>
                        <a:rPr lang="en-US" sz="1800" b="1" i="0" u="none" strike="noStrike" dirty="0">
                          <a:solidFill>
                            <a:srgbClr val="FFFF00"/>
                          </a:solidFill>
                          <a:latin typeface="MingLiU" panose="02020509000000000000" charset="-120"/>
                        </a:rPr>
                        <a:t>.025</a:t>
                      </a:r>
                      <a:endParaRPr lang="en-US" sz="1800" b="1" i="0" u="none" strike="noStrike" dirty="0">
                        <a:solidFill>
                          <a:srgbClr val="FFFF00"/>
                        </a:solidFill>
                        <a:latin typeface="MingLiU" panose="02020509000000000000" charset="-12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C86B6"/>
                    </a:solidFill>
                  </a:tcPr>
                </a:tc>
              </a:tr>
            </a:tbl>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0" y="522605"/>
          <a:ext cx="12192000" cy="5210810"/>
        </p:xfrm>
        <a:graphic>
          <a:graphicData uri="http://schemas.openxmlformats.org/drawingml/2006/table">
            <a:tbl>
              <a:tblPr/>
              <a:tblGrid>
                <a:gridCol w="967105"/>
                <a:gridCol w="1397000"/>
                <a:gridCol w="537210"/>
                <a:gridCol w="645160"/>
                <a:gridCol w="1202690"/>
                <a:gridCol w="1337945"/>
                <a:gridCol w="623570"/>
                <a:gridCol w="736600"/>
                <a:gridCol w="4744720"/>
              </a:tblGrid>
              <a:tr h="467360">
                <a:tc>
                  <a:txBody>
                    <a:bodyPr/>
                    <a:lstStyle/>
                    <a:p>
                      <a:pPr indent="97155" algn="l" fontAlgn="ctr">
                        <a:lnSpc>
                          <a:spcPct val="160000"/>
                        </a:lnSpc>
                      </a:pPr>
                      <a:r>
                        <a:rPr lang="zh-CN" altLang="en-US" sz="1800" b="1" i="0" u="none" strike="noStrike" dirty="0" smtClean="0">
                          <a:solidFill>
                            <a:schemeClr val="bg1"/>
                          </a:solidFill>
                          <a:latin typeface="宋体" panose="02010600030101010101" pitchFamily="2" charset="-122"/>
                        </a:rPr>
                        <a:t>样本号</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sz="1800" b="1" i="0" u="none" strike="noStrike" dirty="0" err="1">
                          <a:solidFill>
                            <a:schemeClr val="bg1"/>
                          </a:solidFill>
                          <a:latin typeface="宋体" panose="02010600030101010101" pitchFamily="2" charset="-122"/>
                        </a:rPr>
                        <a:t>ID_Number</a:t>
                      </a:r>
                      <a:r>
                        <a:rPr lang="en-US" sz="1800" b="1" i="0" u="none" strike="noStrike" dirty="0">
                          <a:solidFill>
                            <a:schemeClr val="bg1"/>
                          </a:solidFill>
                          <a:latin typeface="宋体" panose="02010600030101010101" pitchFamily="2" charset="-122"/>
                        </a:rPr>
                        <a:t> </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dirty="0">
                          <a:solidFill>
                            <a:schemeClr val="bg1"/>
                          </a:solidFill>
                          <a:latin typeface="宋体" panose="02010600030101010101" pitchFamily="2" charset="-122"/>
                        </a:rPr>
                        <a:t>性别</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dirty="0">
                          <a:solidFill>
                            <a:schemeClr val="bg1"/>
                          </a:solidFill>
                          <a:latin typeface="宋体" panose="02010600030101010101" pitchFamily="2" charset="-122"/>
                        </a:rPr>
                        <a:t>年龄</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sz="1800" b="1" i="0" u="none" strike="noStrike" dirty="0" err="1">
                          <a:solidFill>
                            <a:schemeClr val="bg1"/>
                          </a:solidFill>
                          <a:latin typeface="宋体" panose="02010600030101010101" pitchFamily="2" charset="-122"/>
                        </a:rPr>
                        <a:t>Roche_PCT</a:t>
                      </a:r>
                      <a:r>
                        <a:rPr lang="en-US" sz="1800" b="1" i="0" u="none" strike="noStrike" dirty="0">
                          <a:solidFill>
                            <a:schemeClr val="bg1"/>
                          </a:solidFill>
                          <a:latin typeface="宋体" panose="02010600030101010101" pitchFamily="2" charset="-122"/>
                        </a:rPr>
                        <a:t> </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sz="1800" b="1" i="0" u="none" strike="noStrike" dirty="0" err="1" smtClean="0">
                          <a:solidFill>
                            <a:schemeClr val="bg1"/>
                          </a:solidFill>
                          <a:latin typeface="宋体" panose="02010600030101010101" pitchFamily="2" charset="-122"/>
                        </a:rPr>
                        <a:t>Jinzh_PCT</a:t>
                      </a:r>
                      <a:r>
                        <a:rPr lang="en-US" sz="1800" b="1" i="0" u="none" strike="noStrike" dirty="0" smtClean="0">
                          <a:solidFill>
                            <a:schemeClr val="bg1"/>
                          </a:solidFill>
                          <a:latin typeface="宋体" panose="02010600030101010101" pitchFamily="2" charset="-122"/>
                        </a:rPr>
                        <a:t> </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sz="1800" b="1" i="0" u="none" strike="noStrike" dirty="0">
                          <a:solidFill>
                            <a:schemeClr val="bg1"/>
                          </a:solidFill>
                          <a:latin typeface="宋体" panose="02010600030101010101" pitchFamily="2" charset="-122"/>
                        </a:rPr>
                        <a:t>WBC</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sz="1800" b="1" i="0" u="none" strike="noStrike" dirty="0">
                          <a:solidFill>
                            <a:schemeClr val="bg1"/>
                          </a:solidFill>
                          <a:latin typeface="宋体" panose="02010600030101010101" pitchFamily="2" charset="-122"/>
                        </a:rPr>
                        <a:t>CRP</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dirty="0">
                          <a:solidFill>
                            <a:schemeClr val="bg1"/>
                          </a:solidFill>
                          <a:latin typeface="宋体" panose="02010600030101010101" pitchFamily="2" charset="-122"/>
                        </a:rPr>
                        <a:t>诊  断 </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95605">
                <a:tc>
                  <a:txBody>
                    <a:bodyPr/>
                    <a:lstStyle/>
                    <a:p>
                      <a:pPr indent="97155" algn="l" fontAlgn="ctr">
                        <a:lnSpc>
                          <a:spcPct val="160000"/>
                        </a:lnSpc>
                      </a:pPr>
                      <a:r>
                        <a:rPr lang="en-US" sz="1800" b="1" i="0" u="none" strike="noStrike" dirty="0">
                          <a:solidFill>
                            <a:srgbClr val="000000"/>
                          </a:solidFill>
                          <a:latin typeface="宋体" panose="02010600030101010101" pitchFamily="2" charset="-122"/>
                        </a:rPr>
                        <a:t>BA0018</a:t>
                      </a:r>
                      <a:endParaRPr 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lnSpc>
                          <a:spcPct val="160000"/>
                        </a:lnSpc>
                      </a:pPr>
                      <a:r>
                        <a:rPr lang="en-US" altLang="zh-CN" sz="1800" b="1" i="0" u="none" strike="noStrike" dirty="0">
                          <a:solidFill>
                            <a:srgbClr val="000000"/>
                          </a:solidFill>
                          <a:latin typeface="宋体" panose="02010600030101010101" pitchFamily="2" charset="-122"/>
                        </a:rPr>
                        <a:t>1008828513</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女</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64</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tx1"/>
                          </a:solidFill>
                          <a:latin typeface="宋体" panose="02010600030101010101" pitchFamily="2" charset="-122"/>
                        </a:rPr>
                        <a:t>0.025</a:t>
                      </a:r>
                      <a:endParaRPr lang="en-US" altLang="zh-CN" sz="1800" b="1" i="0" u="none" strike="noStrike" dirty="0">
                        <a:solidFill>
                          <a:schemeClr val="tx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0.3301</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7.6</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&lt;0.5</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rgbClr val="000000"/>
                          </a:solidFill>
                          <a:latin typeface="宋体" panose="02010600030101010101" pitchFamily="2" charset="-122"/>
                        </a:rPr>
                        <a:t>急性脑梗，高血压</a:t>
                      </a:r>
                      <a:endParaRPr lang="zh-CN" alt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4970">
                <a:tc>
                  <a:txBody>
                    <a:bodyPr/>
                    <a:lstStyle/>
                    <a:p>
                      <a:pPr indent="97155" algn="l" fontAlgn="ctr">
                        <a:lnSpc>
                          <a:spcPct val="160000"/>
                        </a:lnSpc>
                      </a:pPr>
                      <a:r>
                        <a:rPr lang="en-US" sz="1800" b="1" i="0" u="none" strike="noStrike" dirty="0">
                          <a:solidFill>
                            <a:srgbClr val="000000"/>
                          </a:solidFill>
                          <a:latin typeface="宋体" panose="02010600030101010101" pitchFamily="2" charset="-122"/>
                        </a:rPr>
                        <a:t>BA0077</a:t>
                      </a:r>
                      <a:endParaRPr 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lnSpc>
                          <a:spcPct val="160000"/>
                        </a:lnSpc>
                      </a:pPr>
                      <a:r>
                        <a:rPr lang="en-US" altLang="zh-CN" sz="1800" b="1" i="0" u="none" strike="noStrike" dirty="0">
                          <a:solidFill>
                            <a:srgbClr val="000000"/>
                          </a:solidFill>
                          <a:latin typeface="宋体" panose="02010600030101010101" pitchFamily="2" charset="-122"/>
                        </a:rPr>
                        <a:t>1008827696</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71</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tx1"/>
                          </a:solidFill>
                          <a:latin typeface="宋体" panose="02010600030101010101" pitchFamily="2" charset="-122"/>
                        </a:rPr>
                        <a:t>0.031</a:t>
                      </a:r>
                      <a:endParaRPr lang="en-US" altLang="zh-CN" sz="1800" b="1" i="0" u="none" strike="noStrike" dirty="0">
                        <a:solidFill>
                          <a:schemeClr val="tx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0.2444</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8.1</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2</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rgbClr val="000000"/>
                          </a:solidFill>
                          <a:latin typeface="宋体" panose="02010600030101010101" pitchFamily="2" charset="-122"/>
                        </a:rPr>
                        <a:t>右肺感染伴不张</a:t>
                      </a:r>
                      <a:endParaRPr lang="zh-CN" alt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5605">
                <a:tc>
                  <a:txBody>
                    <a:bodyPr/>
                    <a:lstStyle/>
                    <a:p>
                      <a:pPr indent="97155" algn="l" fontAlgn="ctr">
                        <a:lnSpc>
                          <a:spcPct val="160000"/>
                        </a:lnSpc>
                      </a:pPr>
                      <a:r>
                        <a:rPr lang="en-US" sz="1800" b="1" i="0" u="none" strike="noStrike" dirty="0">
                          <a:solidFill>
                            <a:schemeClr val="bg1"/>
                          </a:solidFill>
                          <a:latin typeface="宋体" panose="02010600030101010101" pitchFamily="2" charset="-122"/>
                        </a:rPr>
                        <a:t>JX4249</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altLang="zh-CN" sz="1800" b="1" i="0" u="none" strike="noStrike" dirty="0">
                          <a:solidFill>
                            <a:schemeClr val="bg1"/>
                          </a:solidFill>
                          <a:latin typeface="宋体" panose="02010600030101010101" pitchFamily="2" charset="-122"/>
                        </a:rPr>
                        <a:t>6100001606</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a:solidFill>
                            <a:schemeClr val="bg1"/>
                          </a:solidFill>
                          <a:latin typeface="宋体" panose="02010600030101010101" pitchFamily="2" charset="-122"/>
                        </a:rPr>
                        <a:t>男</a:t>
                      </a:r>
                      <a:endParaRPr lang="zh-CN" altLang="en-US" sz="1800" b="1" i="0" u="none" strike="noStrike">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a:solidFill>
                            <a:schemeClr val="bg1"/>
                          </a:solidFill>
                          <a:latin typeface="宋体" panose="02010600030101010101" pitchFamily="2" charset="-122"/>
                        </a:rPr>
                        <a:t>84</a:t>
                      </a:r>
                      <a:endParaRPr lang="en-US" altLang="zh-CN" sz="1800" b="1" i="0" u="none" strike="noStrike">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0.047</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16.7968</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6</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1.4</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zh-CN" altLang="en-US" sz="1800" b="1" i="0" u="none" strike="noStrike" dirty="0" smtClean="0">
                          <a:solidFill>
                            <a:schemeClr val="bg1"/>
                          </a:solidFill>
                          <a:latin typeface="宋体" panose="02010600030101010101" pitchFamily="2" charset="-122"/>
                        </a:rPr>
                        <a:t>肺部感染？缺血</a:t>
                      </a:r>
                      <a:r>
                        <a:rPr lang="zh-CN" altLang="en-US" sz="1800" b="1" i="0" u="none" strike="noStrike" dirty="0">
                          <a:solidFill>
                            <a:schemeClr val="bg1"/>
                          </a:solidFill>
                          <a:latin typeface="宋体" panose="02010600030101010101" pitchFamily="2" charset="-122"/>
                        </a:rPr>
                        <a:t>性脑病，冠心病，胆结石</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94970">
                <a:tc>
                  <a:txBody>
                    <a:bodyPr/>
                    <a:lstStyle/>
                    <a:p>
                      <a:pPr indent="97155" algn="l" fontAlgn="ctr">
                        <a:lnSpc>
                          <a:spcPct val="160000"/>
                        </a:lnSpc>
                      </a:pPr>
                      <a:r>
                        <a:rPr lang="en-US" sz="1800" b="1" i="0" u="none" strike="noStrike" dirty="0">
                          <a:solidFill>
                            <a:srgbClr val="000000"/>
                          </a:solidFill>
                          <a:latin typeface="宋体" panose="02010600030101010101" pitchFamily="2" charset="-122"/>
                        </a:rPr>
                        <a:t>BA0092</a:t>
                      </a:r>
                      <a:endParaRPr 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lnSpc>
                          <a:spcPct val="160000"/>
                        </a:lnSpc>
                      </a:pPr>
                      <a:r>
                        <a:rPr lang="en-US" altLang="zh-CN" sz="1800" b="1" i="0" u="none" strike="noStrike" dirty="0">
                          <a:solidFill>
                            <a:srgbClr val="000000"/>
                          </a:solidFill>
                          <a:latin typeface="宋体" panose="02010600030101010101" pitchFamily="2" charset="-122"/>
                        </a:rPr>
                        <a:t>1007603339</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73</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tx1"/>
                          </a:solidFill>
                          <a:latin typeface="宋体" panose="02010600030101010101" pitchFamily="2" charset="-122"/>
                        </a:rPr>
                        <a:t>0.035</a:t>
                      </a:r>
                      <a:endParaRPr lang="en-US" altLang="zh-CN" sz="1800" b="1" i="0" u="none" strike="noStrike" dirty="0">
                        <a:solidFill>
                          <a:schemeClr val="tx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0.19</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9.8</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5.6</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chemeClr val="bg1"/>
                          </a:solidFill>
                          <a:latin typeface="宋体" panose="02010600030101010101" pitchFamily="2" charset="-122"/>
                        </a:rPr>
                        <a:t>肺源性心脏病，肺部感染，心功能不全</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95605">
                <a:tc>
                  <a:txBody>
                    <a:bodyPr/>
                    <a:lstStyle/>
                    <a:p>
                      <a:pPr indent="97155" algn="l" fontAlgn="ctr">
                        <a:lnSpc>
                          <a:spcPct val="160000"/>
                        </a:lnSpc>
                      </a:pPr>
                      <a:r>
                        <a:rPr lang="en-US" sz="1800" b="1" i="0" u="none" strike="noStrike" dirty="0" smtClean="0">
                          <a:solidFill>
                            <a:schemeClr val="bg1"/>
                          </a:solidFill>
                          <a:latin typeface="宋体" panose="02010600030101010101" pitchFamily="2" charset="-122"/>
                        </a:rPr>
                        <a:t>JX4133</a:t>
                      </a:r>
                      <a:endParaRPr lang="en-US" sz="1800" b="1" i="0" u="none" strike="noStrike" dirty="0" smtClean="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altLang="zh-CN" sz="1800" b="1" i="0" u="none" strike="noStrike" dirty="0">
                          <a:solidFill>
                            <a:schemeClr val="bg1"/>
                          </a:solidFill>
                          <a:latin typeface="宋体" panose="02010600030101010101" pitchFamily="2" charset="-122"/>
                        </a:rPr>
                        <a:t>6100001233</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89</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tx1"/>
                          </a:solidFill>
                          <a:latin typeface="宋体" panose="02010600030101010101" pitchFamily="2" charset="-122"/>
                        </a:rPr>
                        <a:t>0.049</a:t>
                      </a:r>
                      <a:endParaRPr lang="en-US" altLang="zh-CN" sz="1800" b="1" i="0" u="none" strike="noStrike" dirty="0">
                        <a:solidFill>
                          <a:schemeClr val="tx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0.3324</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3.9</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16.9</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smtClean="0">
                          <a:solidFill>
                            <a:schemeClr val="bg1"/>
                          </a:solidFill>
                          <a:latin typeface="宋体" panose="02010600030101010101" pitchFamily="2" charset="-122"/>
                        </a:rPr>
                        <a:t>冠心病、室早、心绞痛、高血压</a:t>
                      </a:r>
                      <a:endParaRPr lang="zh-CN" altLang="en-US" sz="1800" b="1" i="0" u="none" strike="noStrike" dirty="0" smtClean="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94970">
                <a:tc>
                  <a:txBody>
                    <a:bodyPr/>
                    <a:lstStyle/>
                    <a:p>
                      <a:pPr indent="97155" algn="l" fontAlgn="ctr">
                        <a:lnSpc>
                          <a:spcPct val="160000"/>
                        </a:lnSpc>
                      </a:pPr>
                      <a:r>
                        <a:rPr lang="en-US" sz="1800" b="1" i="0" u="none" strike="noStrike" dirty="0">
                          <a:solidFill>
                            <a:srgbClr val="000000"/>
                          </a:solidFill>
                          <a:latin typeface="宋体" panose="02010600030101010101" pitchFamily="2" charset="-122"/>
                        </a:rPr>
                        <a:t>JX4073</a:t>
                      </a:r>
                      <a:endParaRPr 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lnSpc>
                          <a:spcPct val="160000"/>
                        </a:lnSpc>
                      </a:pPr>
                      <a:r>
                        <a:rPr lang="en-US" altLang="zh-CN" sz="1800" b="1" i="0" u="none" strike="noStrike" dirty="0">
                          <a:solidFill>
                            <a:srgbClr val="000000"/>
                          </a:solidFill>
                          <a:latin typeface="宋体" panose="02010600030101010101" pitchFamily="2" charset="-122"/>
                        </a:rPr>
                        <a:t>1001128370</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49</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tx1"/>
                          </a:solidFill>
                          <a:latin typeface="宋体" panose="02010600030101010101" pitchFamily="2" charset="-122"/>
                        </a:rPr>
                        <a:t>0.105</a:t>
                      </a:r>
                      <a:endParaRPr lang="en-US" altLang="zh-CN" sz="1800" b="1" i="0" u="none" strike="noStrike" dirty="0">
                        <a:solidFill>
                          <a:schemeClr val="tx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0.3311</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4.7</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&lt;0.5</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rgbClr val="000000"/>
                          </a:solidFill>
                          <a:latin typeface="宋体" panose="02010600030101010101" pitchFamily="2" charset="-122"/>
                        </a:rPr>
                        <a:t>肾移植术后</a:t>
                      </a:r>
                      <a:endParaRPr lang="zh-CN" alt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5605">
                <a:tc>
                  <a:txBody>
                    <a:bodyPr/>
                    <a:lstStyle/>
                    <a:p>
                      <a:pPr indent="97155" algn="l" fontAlgn="ctr">
                        <a:lnSpc>
                          <a:spcPct val="160000"/>
                        </a:lnSpc>
                      </a:pPr>
                      <a:r>
                        <a:rPr lang="en-US" sz="1800" b="1" i="0" u="none" strike="noStrike" dirty="0">
                          <a:solidFill>
                            <a:schemeClr val="bg1"/>
                          </a:solidFill>
                          <a:latin typeface="宋体" panose="02010600030101010101" pitchFamily="2" charset="-122"/>
                        </a:rPr>
                        <a:t>JX4314</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altLang="zh-CN" sz="1800" b="1" i="0" u="none" strike="noStrike" dirty="0">
                          <a:solidFill>
                            <a:schemeClr val="bg1"/>
                          </a:solidFill>
                          <a:latin typeface="宋体" panose="02010600030101010101" pitchFamily="2" charset="-122"/>
                        </a:rPr>
                        <a:t>1001303942</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dirty="0">
                          <a:solidFill>
                            <a:schemeClr val="bg1"/>
                          </a:solidFill>
                          <a:latin typeface="宋体" panose="02010600030101010101" pitchFamily="2" charset="-122"/>
                        </a:rPr>
                        <a:t>男</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a:solidFill>
                            <a:schemeClr val="bg1"/>
                          </a:solidFill>
                          <a:latin typeface="宋体" panose="02010600030101010101" pitchFamily="2" charset="-122"/>
                        </a:rPr>
                        <a:t>74</a:t>
                      </a:r>
                      <a:endParaRPr lang="en-US" altLang="zh-CN" sz="1800" b="1" i="0" u="none" strike="noStrike">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0.111</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0.0182</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13</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23.8</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zh-CN" altLang="en-US" sz="1800" b="1" i="0" u="none" strike="noStrike" dirty="0">
                          <a:solidFill>
                            <a:schemeClr val="bg1"/>
                          </a:solidFill>
                          <a:latin typeface="宋体" panose="02010600030101010101" pitchFamily="2" charset="-122"/>
                        </a:rPr>
                        <a:t>蛛网膜下腔出血</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94970">
                <a:tc>
                  <a:txBody>
                    <a:bodyPr/>
                    <a:lstStyle/>
                    <a:p>
                      <a:pPr indent="97155" algn="l" fontAlgn="ctr">
                        <a:lnSpc>
                          <a:spcPct val="160000"/>
                        </a:lnSpc>
                      </a:pPr>
                      <a:r>
                        <a:rPr lang="en-US" sz="1800" b="1" i="0" u="none" strike="noStrike" dirty="0">
                          <a:solidFill>
                            <a:srgbClr val="000000"/>
                          </a:solidFill>
                          <a:latin typeface="宋体" panose="02010600030101010101" pitchFamily="2" charset="-122"/>
                        </a:rPr>
                        <a:t>BA0222</a:t>
                      </a:r>
                      <a:endParaRPr 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lnSpc>
                          <a:spcPct val="160000"/>
                        </a:lnSpc>
                      </a:pPr>
                      <a:r>
                        <a:rPr lang="en-US" altLang="zh-CN" sz="1800" b="1" i="0" u="none" strike="noStrike" dirty="0">
                          <a:solidFill>
                            <a:srgbClr val="000000"/>
                          </a:solidFill>
                          <a:latin typeface="宋体" panose="02010600030101010101" pitchFamily="2" charset="-122"/>
                        </a:rPr>
                        <a:t>1007602308</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50</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tx1"/>
                          </a:solidFill>
                          <a:latin typeface="宋体" panose="02010600030101010101" pitchFamily="2" charset="-122"/>
                        </a:rPr>
                        <a:t>0.074</a:t>
                      </a:r>
                      <a:endParaRPr lang="en-US" altLang="zh-CN" sz="1800" b="1" i="0" u="none" strike="noStrike" dirty="0">
                        <a:solidFill>
                          <a:schemeClr val="tx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0.2801</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8.8</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4.8</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rgbClr val="000000"/>
                          </a:solidFill>
                          <a:latin typeface="宋体" panose="02010600030101010101" pitchFamily="2" charset="-122"/>
                        </a:rPr>
                        <a:t>中枢神经感染</a:t>
                      </a:r>
                      <a:endParaRPr lang="zh-CN" alt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5605">
                <a:tc>
                  <a:txBody>
                    <a:bodyPr/>
                    <a:lstStyle/>
                    <a:p>
                      <a:pPr indent="97155" algn="l" fontAlgn="ctr">
                        <a:lnSpc>
                          <a:spcPct val="160000"/>
                        </a:lnSpc>
                      </a:pPr>
                      <a:r>
                        <a:rPr lang="en-US" sz="1800" b="1" i="0" u="none" strike="noStrike" dirty="0">
                          <a:solidFill>
                            <a:schemeClr val="bg1"/>
                          </a:solidFill>
                          <a:latin typeface="宋体" panose="02010600030101010101" pitchFamily="2" charset="-122"/>
                        </a:rPr>
                        <a:t>JX4017</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altLang="zh-CN" sz="1800" b="1" i="0" u="none" strike="noStrike" dirty="0">
                          <a:solidFill>
                            <a:schemeClr val="bg1"/>
                          </a:solidFill>
                          <a:latin typeface="宋体" panose="02010600030101010101" pitchFamily="2" charset="-122"/>
                        </a:rPr>
                        <a:t>1007330028</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86</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tx1"/>
                          </a:solidFill>
                          <a:latin typeface="宋体" panose="02010600030101010101" pitchFamily="2" charset="-122"/>
                        </a:rPr>
                        <a:t>0.094</a:t>
                      </a:r>
                      <a:endParaRPr lang="en-US" altLang="zh-CN" sz="1800" b="1" i="0" u="none" strike="noStrike" dirty="0">
                        <a:solidFill>
                          <a:schemeClr val="tx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1.0717</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effectLst/>
                          <a:latin typeface="宋体" panose="02010600030101010101" pitchFamily="2" charset="-122"/>
                        </a:rPr>
                        <a:t>20.5</a:t>
                      </a:r>
                      <a:endParaRPr lang="en-US" altLang="zh-CN" sz="1800" b="1" i="0" u="none" strike="noStrike" dirty="0">
                        <a:solidFill>
                          <a:schemeClr val="bg1"/>
                        </a:solidFill>
                        <a:effectLst/>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151.6</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chemeClr val="bg1"/>
                          </a:solidFill>
                          <a:latin typeface="宋体" panose="02010600030101010101" pitchFamily="2" charset="-122"/>
                        </a:rPr>
                        <a:t>头部外伤，额叶脑挫伤，左桡骨骨折</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94970">
                <a:tc>
                  <a:txBody>
                    <a:bodyPr/>
                    <a:lstStyle/>
                    <a:p>
                      <a:pPr indent="97155" algn="l" fontAlgn="ctr">
                        <a:lnSpc>
                          <a:spcPct val="160000"/>
                        </a:lnSpc>
                      </a:pPr>
                      <a:r>
                        <a:rPr lang="en-US" sz="1800" b="1" i="0" u="none" strike="noStrike" dirty="0">
                          <a:solidFill>
                            <a:schemeClr val="bg1"/>
                          </a:solidFill>
                          <a:latin typeface="宋体" panose="02010600030101010101" pitchFamily="2" charset="-122"/>
                        </a:rPr>
                        <a:t>BA0027</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altLang="zh-CN" sz="1800" b="1" i="0" u="none" strike="noStrike" dirty="0">
                          <a:solidFill>
                            <a:schemeClr val="bg1"/>
                          </a:solidFill>
                          <a:latin typeface="宋体" panose="02010600030101010101" pitchFamily="2" charset="-122"/>
                        </a:rPr>
                        <a:t>1007606099</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4</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0.393</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1.524</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effectLst/>
                          <a:latin typeface="宋体" panose="02010600030101010101" pitchFamily="2" charset="-122"/>
                        </a:rPr>
                        <a:t>11.6</a:t>
                      </a:r>
                      <a:endParaRPr lang="en-US" altLang="zh-CN" sz="1800" b="1" i="0" u="none" strike="noStrike" dirty="0">
                        <a:solidFill>
                          <a:schemeClr val="bg1"/>
                        </a:solidFill>
                        <a:effectLst/>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26.8</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chemeClr val="bg1"/>
                          </a:solidFill>
                          <a:latin typeface="宋体" panose="02010600030101010101" pitchFamily="2" charset="-122"/>
                        </a:rPr>
                        <a:t>支气管肺炎</a:t>
                      </a:r>
                      <a:endParaRPr lang="zh-CN" alt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95605">
                <a:tc>
                  <a:txBody>
                    <a:bodyPr/>
                    <a:lstStyle/>
                    <a:p>
                      <a:pPr indent="97155" algn="l" fontAlgn="ctr">
                        <a:lnSpc>
                          <a:spcPct val="160000"/>
                        </a:lnSpc>
                      </a:pPr>
                      <a:r>
                        <a:rPr lang="en-US" sz="1800" b="1" i="0" u="none" strike="noStrike" dirty="0">
                          <a:solidFill>
                            <a:schemeClr val="bg1"/>
                          </a:solidFill>
                          <a:latin typeface="宋体" panose="02010600030101010101" pitchFamily="2" charset="-122"/>
                        </a:rPr>
                        <a:t>BA0176</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altLang="zh-CN" sz="1800" b="1" i="0" u="none" strike="noStrike" dirty="0">
                          <a:solidFill>
                            <a:schemeClr val="bg1"/>
                          </a:solidFill>
                          <a:latin typeface="宋体" panose="02010600030101010101" pitchFamily="2" charset="-122"/>
                        </a:rPr>
                        <a:t>6100001547</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92</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0.209</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1.4179</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4.9</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7.1</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indent="97155" algn="l" fontAlgn="ctr">
                        <a:lnSpc>
                          <a:spcPct val="160000"/>
                        </a:lnSpc>
                      </a:pPr>
                      <a:r>
                        <a:rPr lang="zh-CN" altLang="en-US" sz="1800" b="1" i="0" u="none" strike="noStrike" dirty="0">
                          <a:solidFill>
                            <a:srgbClr val="000000"/>
                          </a:solidFill>
                          <a:latin typeface="宋体" panose="02010600030101010101" pitchFamily="2" charset="-122"/>
                        </a:rPr>
                        <a:t>右下肢红肿热痛一天</a:t>
                      </a:r>
                      <a:endParaRPr lang="zh-CN" alt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4970">
                <a:tc>
                  <a:txBody>
                    <a:bodyPr/>
                    <a:lstStyle/>
                    <a:p>
                      <a:pPr indent="97155" algn="l" fontAlgn="ctr">
                        <a:lnSpc>
                          <a:spcPct val="160000"/>
                        </a:lnSpc>
                      </a:pPr>
                      <a:r>
                        <a:rPr lang="en-US" sz="1800" b="1" i="0" u="none" strike="noStrike" dirty="0">
                          <a:solidFill>
                            <a:schemeClr val="bg1"/>
                          </a:solidFill>
                          <a:latin typeface="宋体" panose="02010600030101010101" pitchFamily="2" charset="-122"/>
                        </a:rPr>
                        <a:t>JX4095</a:t>
                      </a:r>
                      <a:endParaRPr lang="en-US"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en-US" altLang="zh-CN" sz="1800" b="1" i="0" u="none" strike="noStrike" dirty="0">
                          <a:solidFill>
                            <a:schemeClr val="bg1"/>
                          </a:solidFill>
                          <a:latin typeface="宋体" panose="02010600030101010101" pitchFamily="2" charset="-122"/>
                        </a:rPr>
                        <a:t>1007818127</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zh-CN" altLang="en-US" sz="1800" b="1" i="0" u="none" strike="noStrike">
                          <a:solidFill>
                            <a:srgbClr val="000000"/>
                          </a:solidFill>
                          <a:latin typeface="宋体" panose="02010600030101010101" pitchFamily="2" charset="-122"/>
                        </a:rPr>
                        <a:t>男</a:t>
                      </a:r>
                      <a:endParaRPr lang="zh-CN" altLang="en-US"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a:solidFill>
                            <a:srgbClr val="000000"/>
                          </a:solidFill>
                          <a:latin typeface="宋体" panose="02010600030101010101" pitchFamily="2" charset="-122"/>
                        </a:rPr>
                        <a:t>47</a:t>
                      </a:r>
                      <a:endParaRPr lang="en-US" altLang="zh-CN" sz="1800" b="1" i="0" u="none" strike="noStrike">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0.369</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chemeClr val="bg1"/>
                          </a:solidFill>
                          <a:latin typeface="宋体" panose="02010600030101010101" pitchFamily="2" charset="-122"/>
                        </a:rPr>
                        <a:t>5.2959</a:t>
                      </a:r>
                      <a:endParaRPr lang="en-US" altLang="zh-CN" sz="1800" b="1" i="0" u="none" strike="noStrike" dirty="0">
                        <a:solidFill>
                          <a:schemeClr val="bg1"/>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3.3</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lnSpc>
                          <a:spcPct val="160000"/>
                        </a:lnSpc>
                      </a:pPr>
                      <a:r>
                        <a:rPr lang="en-US" altLang="zh-CN" sz="1800" b="1" i="0" u="none" strike="noStrike" dirty="0">
                          <a:solidFill>
                            <a:srgbClr val="000000"/>
                          </a:solidFill>
                          <a:latin typeface="宋体" panose="02010600030101010101" pitchFamily="2" charset="-122"/>
                        </a:rPr>
                        <a:t>77.7</a:t>
                      </a:r>
                      <a:endParaRPr lang="en-US" altLang="zh-CN"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lnSpc>
                          <a:spcPct val="160000"/>
                        </a:lnSpc>
                      </a:pPr>
                      <a:r>
                        <a:rPr lang="zh-CN" altLang="en-US" sz="1800" b="1" i="0" u="none" strike="noStrike" dirty="0" smtClean="0">
                          <a:solidFill>
                            <a:srgbClr val="000000"/>
                          </a:solidFill>
                          <a:latin typeface="宋体" panose="02010600030101010101" pitchFamily="2" charset="-122"/>
                        </a:rPr>
                        <a:t>回肠造口还纳术、克罗恩病（有抗感染治疗）</a:t>
                      </a:r>
                      <a:endParaRPr lang="zh-CN" altLang="en-US" sz="1800" b="1" i="0" u="none" strike="noStrike" dirty="0">
                        <a:solidFill>
                          <a:srgbClr val="000000"/>
                        </a:solidFill>
                        <a:latin typeface="宋体" panose="02010600030101010101" pitchFamily="2" charset="-122"/>
                      </a:endParaRPr>
                    </a:p>
                  </a:txBody>
                  <a:tcPr marL="5404" marR="5404" marT="54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bl>
          </a:graphicData>
        </a:graphic>
      </p:graphicFrame>
      <p:sp>
        <p:nvSpPr>
          <p:cNvPr id="6" name="TextBox 5"/>
          <p:cNvSpPr txBox="1"/>
          <p:nvPr/>
        </p:nvSpPr>
        <p:spPr>
          <a:xfrm>
            <a:off x="0" y="156754"/>
            <a:ext cx="8937338" cy="396240"/>
          </a:xfrm>
          <a:prstGeom prst="rect">
            <a:avLst/>
          </a:prstGeom>
          <a:noFill/>
        </p:spPr>
        <p:txBody>
          <a:bodyPr wrap="square" rtlCol="0">
            <a:spAutoFit/>
          </a:bodyPr>
          <a:lstStyle/>
          <a:p>
            <a:r>
              <a:rPr lang="zh-CN" altLang="en-US" sz="2000" b="1" dirty="0" smtClean="0">
                <a:latin typeface="+mn-ea"/>
                <a:ea typeface="+mn-ea"/>
              </a:rPr>
              <a:t>附表  </a:t>
            </a:r>
            <a:r>
              <a:rPr lang="en-US" altLang="zh-CN" sz="2000" b="1" dirty="0" smtClean="0">
                <a:solidFill>
                  <a:srgbClr val="FF0000"/>
                </a:solidFill>
                <a:latin typeface="+mn-ea"/>
                <a:ea typeface="+mn-ea"/>
                <a:cs typeface="宋体" panose="02010600030101010101" pitchFamily="2" charset="-122"/>
              </a:rPr>
              <a:t>PCT</a:t>
            </a:r>
            <a:r>
              <a:rPr lang="zh-CN" altLang="en-US" sz="2000" b="1" dirty="0" smtClean="0">
                <a:solidFill>
                  <a:srgbClr val="FF0000"/>
                </a:solidFill>
                <a:latin typeface="+mn-ea"/>
                <a:ea typeface="+mn-ea"/>
              </a:rPr>
              <a:t>离散值数据（</a:t>
            </a:r>
            <a:r>
              <a:rPr lang="en-US" altLang="zh-CN" sz="2000" b="1" dirty="0" smtClean="0">
                <a:solidFill>
                  <a:srgbClr val="FF0000"/>
                </a:solidFill>
                <a:latin typeface="+mn-ea"/>
                <a:ea typeface="+mn-ea"/>
                <a:cs typeface="宋体" panose="02010600030101010101" pitchFamily="2" charset="-122"/>
              </a:rPr>
              <a:t> </a:t>
            </a:r>
            <a:r>
              <a:rPr lang="zh-CN" altLang="en-US" sz="2000" b="1" dirty="0" smtClean="0">
                <a:solidFill>
                  <a:srgbClr val="FF0000"/>
                </a:solidFill>
                <a:latin typeface="+mn-ea"/>
                <a:ea typeface="+mn-ea"/>
                <a:cs typeface="宋体" panose="02010600030101010101" pitchFamily="2" charset="-122"/>
              </a:rPr>
              <a:t>差异</a:t>
            </a:r>
            <a:r>
              <a:rPr lang="en-US" altLang="zh-CN" sz="2000" b="1" dirty="0" smtClean="0">
                <a:solidFill>
                  <a:srgbClr val="FF0000"/>
                </a:solidFill>
                <a:latin typeface="+mn-ea"/>
                <a:ea typeface="+mn-ea"/>
                <a:cs typeface="宋体" panose="02010600030101010101" pitchFamily="2" charset="-122"/>
              </a:rPr>
              <a:t>3</a:t>
            </a:r>
            <a:r>
              <a:rPr lang="zh-CN" altLang="en-US" sz="2000" b="1" dirty="0" smtClean="0">
                <a:solidFill>
                  <a:srgbClr val="FF0000"/>
                </a:solidFill>
                <a:latin typeface="+mn-ea"/>
                <a:ea typeface="+mn-ea"/>
                <a:cs typeface="宋体" panose="02010600030101010101" pitchFamily="2" charset="-122"/>
              </a:rPr>
              <a:t>倍以上</a:t>
            </a:r>
            <a:r>
              <a:rPr lang="zh-CN" altLang="en-US" sz="2000" b="1" dirty="0" smtClean="0">
                <a:solidFill>
                  <a:srgbClr val="FF0000"/>
                </a:solidFill>
                <a:latin typeface="+mn-ea"/>
                <a:ea typeface="+mn-ea"/>
              </a:rPr>
              <a:t>）</a:t>
            </a:r>
            <a:r>
              <a:rPr lang="zh-CN" altLang="en-US" sz="2000" b="1" dirty="0" smtClean="0">
                <a:latin typeface="+mn-ea"/>
                <a:ea typeface="+mn-ea"/>
              </a:rPr>
              <a:t>两种方法</a:t>
            </a:r>
            <a:r>
              <a:rPr lang="en-US" altLang="zh-CN" sz="2000" b="1" dirty="0" smtClean="0">
                <a:latin typeface="+mn-ea"/>
                <a:ea typeface="+mn-ea"/>
              </a:rPr>
              <a:t>PCT</a:t>
            </a:r>
            <a:r>
              <a:rPr lang="zh-CN" altLang="en-US" sz="2000" b="1" dirty="0" smtClean="0">
                <a:latin typeface="+mn-ea"/>
                <a:ea typeface="+mn-ea"/>
              </a:rPr>
              <a:t>检测结果的临床资料分析</a:t>
            </a:r>
            <a:endParaRPr lang="zh-CN" altLang="en-US" sz="2000" b="1" dirty="0">
              <a:latin typeface="+mn-ea"/>
              <a:ea typeface="+mn-ea"/>
            </a:endParaRPr>
          </a:p>
        </p:txBody>
      </p:sp>
      <p:sp>
        <p:nvSpPr>
          <p:cNvPr id="5" name="TextBox 4"/>
          <p:cNvSpPr txBox="1"/>
          <p:nvPr/>
        </p:nvSpPr>
        <p:spPr>
          <a:xfrm>
            <a:off x="0" y="6316730"/>
            <a:ext cx="11926389" cy="612140"/>
          </a:xfrm>
          <a:prstGeom prst="rect">
            <a:avLst/>
          </a:prstGeom>
          <a:noFill/>
        </p:spPr>
        <p:txBody>
          <a:bodyPr wrap="square" rtlCol="0">
            <a:spAutoFit/>
          </a:bodyPr>
          <a:lstStyle/>
          <a:p>
            <a:pPr algn="ctr">
              <a:lnSpc>
                <a:spcPct val="95000"/>
              </a:lnSpc>
            </a:pP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对于少数</a:t>
            </a:r>
            <a:r>
              <a:rPr lang="zh-CN" altLang="en-US" b="1" dirty="0" smtClean="0">
                <a:solidFill>
                  <a:srgbClr val="FF0000"/>
                </a:solidFill>
                <a:latin typeface="宋体" panose="02010600030101010101" pitchFamily="2" charset="-122"/>
                <a:cs typeface="宋体" panose="02010600030101010101" pitchFamily="2" charset="-122"/>
              </a:rPr>
              <a:t>病例</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结果离散值（</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PCT</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值差异</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倍以上），宜结合临床综合分析。在</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12</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例差异数据中，</a:t>
            </a:r>
            <a:r>
              <a:rPr lang="en-US" altLang="zh-CN" sz="18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rPr>
              <a:t>Jinzhun</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结果与临床符合度</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10</a:t>
            </a:r>
            <a:r>
              <a:rPr lang="zh-CN" altLang="en-US"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例，</a:t>
            </a:r>
            <a:r>
              <a:rPr lang="en-US" altLang="zh-CN" sz="18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Roche</a:t>
            </a:r>
            <a:r>
              <a:rPr lang="zh-CN" altLang="en-US" b="1" dirty="0" smtClean="0">
                <a:solidFill>
                  <a:srgbClr val="FF0000"/>
                </a:solidFill>
                <a:latin typeface="宋体" panose="02010600030101010101" pitchFamily="2" charset="-122"/>
                <a:cs typeface="宋体" panose="02010600030101010101" pitchFamily="2" charset="-122"/>
              </a:rPr>
              <a:t>与临床符合度</a:t>
            </a:r>
            <a:r>
              <a:rPr lang="en-US" altLang="zh-CN" b="1" dirty="0" smtClean="0">
                <a:solidFill>
                  <a:srgbClr val="FF0000"/>
                </a:solidFill>
                <a:latin typeface="宋体" panose="02010600030101010101" pitchFamily="2" charset="-122"/>
                <a:cs typeface="宋体" panose="02010600030101010101" pitchFamily="2" charset="-122"/>
              </a:rPr>
              <a:t>5</a:t>
            </a:r>
            <a:r>
              <a:rPr lang="zh-CN" altLang="en-US" b="1" dirty="0" smtClean="0">
                <a:solidFill>
                  <a:srgbClr val="FF0000"/>
                </a:solidFill>
                <a:latin typeface="宋体" panose="02010600030101010101" pitchFamily="2" charset="-122"/>
                <a:cs typeface="宋体" panose="02010600030101010101" pitchFamily="2" charset="-122"/>
              </a:rPr>
              <a:t>例。</a:t>
            </a:r>
            <a:endParaRPr lang="zh-CN" sz="18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1307" y="1466334"/>
            <a:ext cx="4801314" cy="400110"/>
          </a:xfrm>
          <a:prstGeom prst="rect">
            <a:avLst/>
          </a:prstGeom>
        </p:spPr>
        <p:txBody>
          <a:bodyPr wrap="none">
            <a:spAutoFit/>
          </a:bodyPr>
          <a:lstStyle/>
          <a:p>
            <a:r>
              <a:rPr lang="zh-CN" altLang="zh-CN" sz="2000" b="1" dirty="0" smtClean="0">
                <a:solidFill>
                  <a:srgbClr val="000000"/>
                </a:solidFill>
                <a:latin typeface="微软雅黑" panose="020B0503020204020204" pitchFamily="34" charset="-122"/>
                <a:ea typeface="微软雅黑" panose="020B0503020204020204" pitchFamily="34" charset="-122"/>
              </a:rPr>
              <a:t>广东食品药品职业学院附属医院（佛山）</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428625" y="2055495"/>
          <a:ext cx="6510655" cy="1256030"/>
        </p:xfrm>
        <a:graphic>
          <a:graphicData uri="http://schemas.openxmlformats.org/drawingml/2006/table">
            <a:tbl>
              <a:tblPr/>
              <a:tblGrid>
                <a:gridCol w="1071880"/>
                <a:gridCol w="979170"/>
                <a:gridCol w="996315"/>
                <a:gridCol w="1031240"/>
                <a:gridCol w="2432050"/>
              </a:tblGrid>
              <a:tr h="552450">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样本编号</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梅里埃</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金准生物</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altLang="en-US" sz="1400" b="1" kern="100" dirty="0" smtClean="0">
                          <a:solidFill>
                            <a:schemeClr val="bg1"/>
                          </a:solidFill>
                          <a:latin typeface="Times New Roman" panose="02020603050405020304"/>
                          <a:ea typeface="宋体" panose="02010600030101010101" pitchFamily="2" charset="-122"/>
                        </a:rPr>
                        <a:t>金域检验</a:t>
                      </a:r>
                      <a:endParaRPr lang="zh-CN" altLang="en-US" sz="1400" b="1" kern="100" dirty="0" smtClean="0">
                        <a:solidFill>
                          <a:schemeClr val="bg1"/>
                        </a:solidFill>
                        <a:latin typeface="Times New Roman" panose="02020603050405020304"/>
                        <a:ea typeface="宋体" panose="02010600030101010101" pitchFamily="2" charset="-122"/>
                      </a:endParaRPr>
                    </a:p>
                    <a:p>
                      <a:pPr algn="ctr" fontAlgn="ctr">
                        <a:spcAft>
                          <a:spcPts val="0"/>
                        </a:spcAft>
                      </a:pPr>
                      <a:r>
                        <a:rPr lang="zh-CN" altLang="en-US" sz="1400" b="1" kern="100" dirty="0" smtClean="0">
                          <a:solidFill>
                            <a:schemeClr val="bg1"/>
                          </a:solidFill>
                          <a:latin typeface="Times New Roman" panose="02020603050405020304"/>
                          <a:ea typeface="宋体" panose="02010600030101010101" pitchFamily="2" charset="-122"/>
                        </a:rPr>
                        <a:t>（罗氏）</a:t>
                      </a:r>
                      <a:endParaRPr lang="zh-CN" altLang="en-US" sz="1400" b="1" kern="100" dirty="0" smtClean="0">
                        <a:solidFill>
                          <a:schemeClr val="bg1"/>
                        </a:solidFill>
                        <a:latin typeface="Times New Roman" panose="02020603050405020304"/>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临床反馈</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703580">
                <a:tc>
                  <a:txBody>
                    <a:bodyPr/>
                    <a:lstStyle/>
                    <a:p>
                      <a:pPr algn="ctr" fontAlgn="ctr">
                        <a:spcAft>
                          <a:spcPts val="0"/>
                        </a:spcAft>
                      </a:pPr>
                      <a:r>
                        <a:rPr lang="zh-CN" altLang="zh-CN"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11.5</a:t>
                      </a:r>
                      <a:r>
                        <a:rPr lang="zh-CN" altLang="zh-CN"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15</a:t>
                      </a:r>
                      <a:endParaRPr lang="zh-CN" altLang="zh-CN"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0.05</a:t>
                      </a:r>
                      <a:endPar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smtClean="0">
                          <a:solidFill>
                            <a:srgbClr val="0000CC"/>
                          </a:solidFill>
                          <a:latin typeface="宋体" panose="02010600030101010101" pitchFamily="2" charset="-122"/>
                          <a:ea typeface="宋体" panose="02010600030101010101" pitchFamily="2" charset="-122"/>
                          <a:cs typeface="宋体" panose="02010600030101010101" pitchFamily="2" charset="-122"/>
                        </a:rPr>
                        <a:t>0.9316</a:t>
                      </a:r>
                      <a:endParaRPr lang="en-US" sz="1800" b="1" kern="0" dirty="0" smtClean="0">
                        <a:solidFill>
                          <a:srgbClr val="0000CC"/>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altLang="zh-CN" sz="1800" b="1" kern="100" dirty="0" smtClean="0">
                          <a:latin typeface="Times New Roman" panose="02020603050405020304"/>
                          <a:ea typeface="宋体" panose="02010600030101010101" pitchFamily="2" charset="-122"/>
                        </a:rPr>
                        <a:t>0.03</a:t>
                      </a:r>
                      <a:endParaRPr lang="en-US" altLang="zh-CN" sz="1800" b="1" kern="100" dirty="0" smtClean="0">
                        <a:latin typeface="Times New Roman" panose="02020603050405020304"/>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spcAft>
                          <a:spcPts val="0"/>
                        </a:spcAft>
                      </a:pPr>
                      <a:r>
                        <a:rPr lang="zh-CN" sz="1800" b="1" kern="100" dirty="0">
                          <a:solidFill>
                            <a:srgbClr val="000000"/>
                          </a:solidFill>
                          <a:latin typeface="Times New Roman" panose="02020603050405020304"/>
                          <a:ea typeface="宋体" panose="02010600030101010101" pitchFamily="2" charset="-122"/>
                          <a:cs typeface="宋体" panose="02010600030101010101" pitchFamily="2" charset="-122"/>
                        </a:rPr>
                        <a:t>男</a:t>
                      </a:r>
                      <a:r>
                        <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60</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岁</a:t>
                      </a:r>
                      <a:r>
                        <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ICU</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zh-CN"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继发性肺结核</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    </a:t>
                      </a:r>
                      <a:r>
                        <a:rPr lang="zh-CN"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涂（</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zh-CN"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endPar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78914" name="Picture 2" descr="E:\公司文档\销售部\医院临床数据对比\降钙素原PCT项目\对比实验图片和视频\2016.11佛山四院\修改后.jpg"/>
          <p:cNvPicPr>
            <a:picLocks noChangeAspect="1" noChangeArrowheads="1"/>
          </p:cNvPicPr>
          <p:nvPr/>
        </p:nvPicPr>
        <p:blipFill>
          <a:blip r:embed="rId1" cstate="print"/>
          <a:srcRect t="2579" b="2014"/>
          <a:stretch>
            <a:fillRect/>
          </a:stretch>
        </p:blipFill>
        <p:spPr bwMode="auto">
          <a:xfrm>
            <a:off x="6954452" y="876662"/>
            <a:ext cx="5237548" cy="3222172"/>
          </a:xfrm>
          <a:prstGeom prst="rect">
            <a:avLst/>
          </a:prstGeom>
          <a:ln>
            <a:noFill/>
          </a:ln>
          <a:effectLst>
            <a:softEdge rad="112500"/>
          </a:effectLst>
        </p:spPr>
      </p:pic>
      <p:pic>
        <p:nvPicPr>
          <p:cNvPr id="678915" name="Picture 3" descr="E:\公司文档\销售部\医院临床数据对比\降钙素原PCT项目\对比实验图片和视频\2016.11佛山四院\修改后2.jpg"/>
          <p:cNvPicPr>
            <a:picLocks noChangeAspect="1" noChangeArrowheads="1"/>
          </p:cNvPicPr>
          <p:nvPr/>
        </p:nvPicPr>
        <p:blipFill>
          <a:blip r:embed="rId2" cstate="print"/>
          <a:srcRect/>
          <a:stretch>
            <a:fillRect/>
          </a:stretch>
        </p:blipFill>
        <p:spPr bwMode="auto">
          <a:xfrm>
            <a:off x="284888" y="4025993"/>
            <a:ext cx="7970837" cy="2495550"/>
          </a:xfrm>
          <a:prstGeom prst="rect">
            <a:avLst/>
          </a:prstGeom>
          <a:ln>
            <a:noFill/>
          </a:ln>
          <a:effectLst>
            <a:softEdge rad="112500"/>
          </a:effectLst>
        </p:spPr>
      </p:pic>
      <p:sp>
        <p:nvSpPr>
          <p:cNvPr id="8" name="矩形 7"/>
          <p:cNvSpPr/>
          <p:nvPr/>
        </p:nvSpPr>
        <p:spPr>
          <a:xfrm>
            <a:off x="265572" y="359248"/>
            <a:ext cx="7663582" cy="610813"/>
          </a:xfrm>
          <a:prstGeom prst="rect">
            <a:avLst/>
          </a:prstGeom>
        </p:spPr>
        <p:txBody>
          <a:bodyPr wrap="square" lIns="117226" tIns="58613" rIns="117226" bIns="58613">
            <a:spAutoFit/>
          </a:bodyPr>
          <a:lstStyle/>
          <a:p>
            <a:r>
              <a:rPr lang="zh-CN" altLang="en-US" sz="3200" b="1" dirty="0" smtClean="0"/>
              <a:t>来自不同医院</a:t>
            </a:r>
            <a:r>
              <a:rPr lang="en-US" altLang="zh-CN" sz="3200" b="1" dirty="0" smtClean="0"/>
              <a:t>PCT</a:t>
            </a:r>
            <a:r>
              <a:rPr lang="zh-CN" altLang="en-US" sz="3200" b="1" dirty="0" smtClean="0"/>
              <a:t>实验检测结果案例</a:t>
            </a:r>
            <a:endParaRPr lang="zh-CN" altLang="en-US" sz="3200"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2267" y="1131054"/>
            <a:ext cx="4933950" cy="822960"/>
          </a:xfrm>
          <a:prstGeom prst="rect">
            <a:avLst/>
          </a:prstGeom>
        </p:spPr>
        <p:txBody>
          <a:bodyPr wrap="none">
            <a:spAutoFit/>
          </a:bodyPr>
          <a:lstStyle/>
          <a:p>
            <a:pPr algn="l">
              <a:lnSpc>
                <a:spcPct val="120000"/>
              </a:lnSpc>
            </a:pPr>
            <a:r>
              <a:rPr lang="zh-CN" altLang="zh-CN" sz="2000" b="1" dirty="0" smtClean="0">
                <a:solidFill>
                  <a:srgbClr val="000000"/>
                </a:solidFill>
                <a:latin typeface="微软雅黑" panose="020B0503020204020204" pitchFamily="34" charset="-122"/>
                <a:ea typeface="微软雅黑" panose="020B0503020204020204" pitchFamily="34" charset="-122"/>
              </a:rPr>
              <a:t>佛山市南海区第二人民医院</a:t>
            </a:r>
            <a:endParaRPr lang="zh-CN" altLang="zh-CN" sz="2000" b="1" dirty="0" smtClean="0">
              <a:solidFill>
                <a:srgbClr val="000000"/>
              </a:solidFill>
              <a:latin typeface="微软雅黑" panose="020B0503020204020204" pitchFamily="34" charset="-122"/>
              <a:ea typeface="微软雅黑" panose="020B0503020204020204" pitchFamily="34" charset="-122"/>
            </a:endParaRPr>
          </a:p>
          <a:p>
            <a:pPr algn="l">
              <a:lnSpc>
                <a:spcPct val="120000"/>
              </a:lnSpc>
            </a:pPr>
            <a:r>
              <a:rPr lang="zh-CN" altLang="zh-CN" sz="2000" b="1" dirty="0" smtClean="0">
                <a:solidFill>
                  <a:srgbClr val="000000"/>
                </a:solidFill>
                <a:latin typeface="微软雅黑" panose="020B0503020204020204" pitchFamily="34" charset="-122"/>
                <a:ea typeface="微软雅黑" panose="020B0503020204020204" pitchFamily="34" charset="-122"/>
                <a:sym typeface="+mn-ea"/>
              </a:rPr>
              <a:t>（</a:t>
            </a:r>
            <a:r>
              <a:rPr lang="en-US" altLang="zh-CN" sz="2000" b="1" dirty="0" smtClean="0">
                <a:solidFill>
                  <a:srgbClr val="000000"/>
                </a:solidFill>
                <a:latin typeface="微软雅黑" panose="020B0503020204020204" pitchFamily="34" charset="-122"/>
                <a:ea typeface="微软雅黑" panose="020B0503020204020204" pitchFamily="34" charset="-122"/>
                <a:sym typeface="+mn-ea"/>
              </a:rPr>
              <a:t>2017</a:t>
            </a:r>
            <a:r>
              <a:rPr lang="zh-CN" altLang="en-US" sz="2000" b="1" dirty="0" smtClean="0">
                <a:solidFill>
                  <a:srgbClr val="000000"/>
                </a:solidFill>
                <a:latin typeface="微软雅黑" panose="020B0503020204020204" pitchFamily="34" charset="-122"/>
                <a:ea typeface="微软雅黑" panose="020B0503020204020204" pitchFamily="34" charset="-122"/>
                <a:sym typeface="+mn-ea"/>
              </a:rPr>
              <a:t>年</a:t>
            </a:r>
            <a:r>
              <a:rPr lang="en-US" altLang="zh-CN" sz="2000" b="1" dirty="0" smtClean="0">
                <a:solidFill>
                  <a:srgbClr val="000000"/>
                </a:solidFill>
                <a:latin typeface="微软雅黑" panose="020B0503020204020204" pitchFamily="34" charset="-122"/>
                <a:ea typeface="微软雅黑" panose="020B0503020204020204" pitchFamily="34" charset="-122"/>
                <a:sym typeface="+mn-ea"/>
              </a:rPr>
              <a:t>3</a:t>
            </a:r>
            <a:r>
              <a:rPr lang="zh-CN" altLang="en-US" sz="2000" b="1" dirty="0" smtClean="0">
                <a:solidFill>
                  <a:srgbClr val="000000"/>
                </a:solidFill>
                <a:latin typeface="微软雅黑" panose="020B0503020204020204" pitchFamily="34" charset="-122"/>
                <a:ea typeface="微软雅黑" panose="020B0503020204020204" pitchFamily="34" charset="-122"/>
                <a:sym typeface="+mn-ea"/>
              </a:rPr>
              <a:t>月</a:t>
            </a:r>
            <a:r>
              <a:rPr lang="en-US" altLang="zh-CN" sz="2000" b="1" dirty="0" smtClean="0">
                <a:solidFill>
                  <a:srgbClr val="000000"/>
                </a:solidFill>
                <a:latin typeface="微软雅黑" panose="020B0503020204020204" pitchFamily="34" charset="-122"/>
                <a:ea typeface="微软雅黑" panose="020B0503020204020204" pitchFamily="34" charset="-122"/>
                <a:sym typeface="+mn-ea"/>
              </a:rPr>
              <a:t>9</a:t>
            </a:r>
            <a:r>
              <a:rPr lang="zh-CN" altLang="en-US" sz="2000" b="1" dirty="0" smtClean="0">
                <a:solidFill>
                  <a:srgbClr val="000000"/>
                </a:solidFill>
                <a:latin typeface="微软雅黑" panose="020B0503020204020204" pitchFamily="34" charset="-122"/>
                <a:ea typeface="微软雅黑" panose="020B0503020204020204" pitchFamily="34" charset="-122"/>
                <a:sym typeface="+mn-ea"/>
              </a:rPr>
              <a:t>日比对急诊住院患者情况</a:t>
            </a:r>
            <a:r>
              <a:rPr lang="zh-CN" altLang="zh-CN" sz="2000" b="1" dirty="0" smtClean="0">
                <a:solidFill>
                  <a:srgbClr val="000000"/>
                </a:solidFill>
                <a:latin typeface="微软雅黑" panose="020B0503020204020204" pitchFamily="34" charset="-122"/>
                <a:ea typeface="微软雅黑" panose="020B0503020204020204" pitchFamily="34" charset="-122"/>
                <a:sym typeface="+mn-ea"/>
              </a:rPr>
              <a:t>）</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428625" y="2055495"/>
          <a:ext cx="6027420" cy="1256030"/>
        </p:xfrm>
        <a:graphic>
          <a:graphicData uri="http://schemas.openxmlformats.org/drawingml/2006/table">
            <a:tbl>
              <a:tblPr/>
              <a:tblGrid>
                <a:gridCol w="1148715"/>
                <a:gridCol w="1107440"/>
                <a:gridCol w="1096010"/>
                <a:gridCol w="2675255"/>
              </a:tblGrid>
              <a:tr h="552450">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样本编号</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罗氏</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金准生物</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临床反馈</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703580">
                <a:tc>
                  <a:txBody>
                    <a:bodyPr/>
                    <a:lstStyle/>
                    <a:p>
                      <a:pPr algn="ctr" fontAlgn="ctr">
                        <a:spcAft>
                          <a:spcPts val="0"/>
                        </a:spcAft>
                      </a:pPr>
                      <a:r>
                        <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791</a:t>
                      </a:r>
                      <a:endPar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0.045</a:t>
                      </a:r>
                      <a:endPar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smtClean="0">
                          <a:solidFill>
                            <a:srgbClr val="0000CC"/>
                          </a:solidFill>
                          <a:latin typeface="宋体" panose="02010600030101010101" pitchFamily="2" charset="-122"/>
                          <a:ea typeface="宋体" panose="02010600030101010101" pitchFamily="2" charset="-122"/>
                          <a:cs typeface="宋体" panose="02010600030101010101" pitchFamily="2" charset="-122"/>
                        </a:rPr>
                        <a:t>0.1032</a:t>
                      </a:r>
                      <a:endParaRPr lang="en-US" sz="1800" b="1" kern="0" dirty="0" smtClean="0">
                        <a:solidFill>
                          <a:srgbClr val="0000CC"/>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spcAft>
                          <a:spcPts val="0"/>
                        </a:spcAft>
                      </a:pPr>
                      <a:r>
                        <a:rPr lang="zh-CN" sz="1800" b="1" kern="100" dirty="0">
                          <a:solidFill>
                            <a:srgbClr val="000000"/>
                          </a:solidFill>
                          <a:latin typeface="Times New Roman" panose="02020603050405020304"/>
                          <a:ea typeface="宋体" panose="02010600030101010101" pitchFamily="2" charset="-122"/>
                          <a:cs typeface="宋体" panose="02010600030101010101" pitchFamily="2" charset="-122"/>
                        </a:rPr>
                        <a:t>女</a:t>
                      </a:r>
                      <a:r>
                        <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72</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岁</a:t>
                      </a:r>
                      <a:r>
                        <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，急性支气管炎，高血压病</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2</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级。</a:t>
                      </a:r>
                      <a:endPar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265572" y="359248"/>
            <a:ext cx="7663582" cy="610813"/>
          </a:xfrm>
          <a:prstGeom prst="rect">
            <a:avLst/>
          </a:prstGeom>
        </p:spPr>
        <p:txBody>
          <a:bodyPr wrap="square" lIns="117226" tIns="58613" rIns="117226" bIns="58613">
            <a:spAutoFit/>
          </a:bodyPr>
          <a:lstStyle/>
          <a:p>
            <a:r>
              <a:rPr lang="zh-CN" altLang="en-US" sz="3200" b="1" dirty="0" smtClean="0"/>
              <a:t>来自不同医院</a:t>
            </a:r>
            <a:r>
              <a:rPr lang="en-US" altLang="zh-CN" sz="3200" b="1" dirty="0" smtClean="0"/>
              <a:t>PCT</a:t>
            </a:r>
            <a:r>
              <a:rPr lang="zh-CN" altLang="en-US" sz="3200" b="1" dirty="0" smtClean="0"/>
              <a:t>实验检测结果案例</a:t>
            </a:r>
            <a:endParaRPr lang="zh-CN" altLang="en-US" sz="3200" dirty="0"/>
          </a:p>
        </p:txBody>
      </p:sp>
      <p:pic>
        <p:nvPicPr>
          <p:cNvPr id="2" name="图片 1"/>
          <p:cNvPicPr>
            <a:picLocks noChangeAspect="1"/>
          </p:cNvPicPr>
          <p:nvPr/>
        </p:nvPicPr>
        <p:blipFill>
          <a:blip r:embed="rId1"/>
          <a:stretch>
            <a:fillRect/>
          </a:stretch>
        </p:blipFill>
        <p:spPr>
          <a:xfrm>
            <a:off x="6614160" y="1185545"/>
            <a:ext cx="5388610" cy="4563745"/>
          </a:xfrm>
          <a:prstGeom prst="rect">
            <a:avLst/>
          </a:prstGeom>
        </p:spPr>
      </p:pic>
      <p:pic>
        <p:nvPicPr>
          <p:cNvPr id="7" name="图片 6"/>
          <p:cNvPicPr>
            <a:picLocks noChangeAspect="1"/>
          </p:cNvPicPr>
          <p:nvPr/>
        </p:nvPicPr>
        <p:blipFill>
          <a:blip r:embed="rId2"/>
          <a:stretch>
            <a:fillRect/>
          </a:stretch>
        </p:blipFill>
        <p:spPr>
          <a:xfrm>
            <a:off x="639445" y="3514725"/>
            <a:ext cx="5605780" cy="1132205"/>
          </a:xfrm>
          <a:prstGeom prst="rect">
            <a:avLst/>
          </a:prstGeom>
        </p:spPr>
      </p:pic>
      <p:pic>
        <p:nvPicPr>
          <p:cNvPr id="9" name="图片 8"/>
          <p:cNvPicPr>
            <a:picLocks noChangeAspect="1"/>
          </p:cNvPicPr>
          <p:nvPr/>
        </p:nvPicPr>
        <p:blipFill>
          <a:blip r:embed="rId3"/>
          <a:stretch>
            <a:fillRect/>
          </a:stretch>
        </p:blipFill>
        <p:spPr>
          <a:xfrm>
            <a:off x="648335" y="4852035"/>
            <a:ext cx="5535295" cy="1525905"/>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2267" y="1131054"/>
            <a:ext cx="4933950" cy="822960"/>
          </a:xfrm>
          <a:prstGeom prst="rect">
            <a:avLst/>
          </a:prstGeom>
        </p:spPr>
        <p:txBody>
          <a:bodyPr wrap="none">
            <a:spAutoFit/>
          </a:bodyPr>
          <a:lstStyle/>
          <a:p>
            <a:pPr algn="l">
              <a:lnSpc>
                <a:spcPct val="120000"/>
              </a:lnSpc>
            </a:pPr>
            <a:r>
              <a:rPr lang="zh-CN" altLang="zh-CN" sz="2000" b="1" dirty="0" smtClean="0">
                <a:solidFill>
                  <a:srgbClr val="000000"/>
                </a:solidFill>
                <a:latin typeface="微软雅黑" panose="020B0503020204020204" pitchFamily="34" charset="-122"/>
                <a:ea typeface="微软雅黑" panose="020B0503020204020204" pitchFamily="34" charset="-122"/>
              </a:rPr>
              <a:t>佛山市南海区第二人民医院</a:t>
            </a:r>
            <a:endParaRPr lang="zh-CN" altLang="zh-CN" sz="2000" b="1" dirty="0" smtClean="0">
              <a:solidFill>
                <a:srgbClr val="000000"/>
              </a:solidFill>
              <a:latin typeface="微软雅黑" panose="020B0503020204020204" pitchFamily="34" charset="-122"/>
              <a:ea typeface="微软雅黑" panose="020B0503020204020204" pitchFamily="34" charset="-122"/>
            </a:endParaRPr>
          </a:p>
          <a:p>
            <a:pPr algn="l">
              <a:lnSpc>
                <a:spcPct val="120000"/>
              </a:lnSpc>
            </a:pPr>
            <a:r>
              <a:rPr lang="zh-CN" altLang="zh-CN" sz="2000" b="1" dirty="0" smtClean="0">
                <a:solidFill>
                  <a:srgbClr val="000000"/>
                </a:solidFill>
                <a:latin typeface="微软雅黑" panose="020B0503020204020204" pitchFamily="34" charset="-122"/>
                <a:ea typeface="微软雅黑" panose="020B0503020204020204" pitchFamily="34" charset="-122"/>
                <a:sym typeface="+mn-ea"/>
              </a:rPr>
              <a:t>（</a:t>
            </a:r>
            <a:r>
              <a:rPr lang="en-US" altLang="zh-CN" sz="2000" b="1" dirty="0" smtClean="0">
                <a:solidFill>
                  <a:srgbClr val="000000"/>
                </a:solidFill>
                <a:latin typeface="微软雅黑" panose="020B0503020204020204" pitchFamily="34" charset="-122"/>
                <a:ea typeface="微软雅黑" panose="020B0503020204020204" pitchFamily="34" charset="-122"/>
                <a:sym typeface="+mn-ea"/>
              </a:rPr>
              <a:t>2017</a:t>
            </a:r>
            <a:r>
              <a:rPr lang="zh-CN" altLang="en-US" sz="2000" b="1" dirty="0" smtClean="0">
                <a:solidFill>
                  <a:srgbClr val="000000"/>
                </a:solidFill>
                <a:latin typeface="微软雅黑" panose="020B0503020204020204" pitchFamily="34" charset="-122"/>
                <a:ea typeface="微软雅黑" panose="020B0503020204020204" pitchFamily="34" charset="-122"/>
                <a:sym typeface="+mn-ea"/>
              </a:rPr>
              <a:t>年</a:t>
            </a:r>
            <a:r>
              <a:rPr lang="en-US" altLang="zh-CN" sz="2000" b="1" dirty="0" smtClean="0">
                <a:solidFill>
                  <a:srgbClr val="000000"/>
                </a:solidFill>
                <a:latin typeface="微软雅黑" panose="020B0503020204020204" pitchFamily="34" charset="-122"/>
                <a:ea typeface="微软雅黑" panose="020B0503020204020204" pitchFamily="34" charset="-122"/>
                <a:sym typeface="+mn-ea"/>
              </a:rPr>
              <a:t>3</a:t>
            </a:r>
            <a:r>
              <a:rPr lang="zh-CN" altLang="en-US" sz="2000" b="1" dirty="0" smtClean="0">
                <a:solidFill>
                  <a:srgbClr val="000000"/>
                </a:solidFill>
                <a:latin typeface="微软雅黑" panose="020B0503020204020204" pitchFamily="34" charset="-122"/>
                <a:ea typeface="微软雅黑" panose="020B0503020204020204" pitchFamily="34" charset="-122"/>
                <a:sym typeface="+mn-ea"/>
              </a:rPr>
              <a:t>月</a:t>
            </a:r>
            <a:r>
              <a:rPr lang="en-US" altLang="zh-CN" sz="2000" b="1" dirty="0" smtClean="0">
                <a:solidFill>
                  <a:srgbClr val="000000"/>
                </a:solidFill>
                <a:latin typeface="微软雅黑" panose="020B0503020204020204" pitchFamily="34" charset="-122"/>
                <a:ea typeface="微软雅黑" panose="020B0503020204020204" pitchFamily="34" charset="-122"/>
                <a:sym typeface="+mn-ea"/>
              </a:rPr>
              <a:t>9</a:t>
            </a:r>
            <a:r>
              <a:rPr lang="zh-CN" altLang="en-US" sz="2000" b="1" dirty="0" smtClean="0">
                <a:solidFill>
                  <a:srgbClr val="000000"/>
                </a:solidFill>
                <a:latin typeface="微软雅黑" panose="020B0503020204020204" pitchFamily="34" charset="-122"/>
                <a:ea typeface="微软雅黑" panose="020B0503020204020204" pitchFamily="34" charset="-122"/>
                <a:sym typeface="+mn-ea"/>
              </a:rPr>
              <a:t>日比对急诊住院患者情况</a:t>
            </a:r>
            <a:r>
              <a:rPr lang="zh-CN" altLang="zh-CN" sz="2000" b="1" dirty="0" smtClean="0">
                <a:solidFill>
                  <a:srgbClr val="000000"/>
                </a:solidFill>
                <a:latin typeface="微软雅黑" panose="020B0503020204020204" pitchFamily="34" charset="-122"/>
                <a:ea typeface="微软雅黑" panose="020B0503020204020204" pitchFamily="34" charset="-122"/>
                <a:sym typeface="+mn-ea"/>
              </a:rPr>
              <a:t>）</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428625" y="2055495"/>
          <a:ext cx="6027420" cy="2439670"/>
        </p:xfrm>
        <a:graphic>
          <a:graphicData uri="http://schemas.openxmlformats.org/drawingml/2006/table">
            <a:tbl>
              <a:tblPr/>
              <a:tblGrid>
                <a:gridCol w="1148715"/>
                <a:gridCol w="1107440"/>
                <a:gridCol w="1096010"/>
                <a:gridCol w="2675255"/>
              </a:tblGrid>
              <a:tr h="607695">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样本编号</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罗氏</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金准生物</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400" b="1" kern="0" dirty="0">
                          <a:solidFill>
                            <a:schemeClr val="bg1"/>
                          </a:solidFill>
                          <a:latin typeface="Times New Roman" panose="02020603050405020304"/>
                          <a:ea typeface="宋体" panose="02010600030101010101" pitchFamily="2" charset="-122"/>
                          <a:cs typeface="宋体" panose="02010600030101010101" pitchFamily="2" charset="-122"/>
                        </a:rPr>
                        <a:t>临床反馈</a:t>
                      </a:r>
                      <a:endParaRPr lang="zh-CN" sz="14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1831975">
                <a:tc>
                  <a:txBody>
                    <a:bodyPr/>
                    <a:lstStyle/>
                    <a:p>
                      <a:pPr algn="ctr" fontAlgn="ctr">
                        <a:spcAft>
                          <a:spcPts val="0"/>
                        </a:spcAft>
                      </a:pPr>
                      <a:r>
                        <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809</a:t>
                      </a:r>
                      <a:endPar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0.041</a:t>
                      </a:r>
                      <a:endParaRPr lang="en-US" sz="18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800" b="1" kern="0" dirty="0" smtClean="0">
                          <a:solidFill>
                            <a:srgbClr val="0000CC"/>
                          </a:solidFill>
                          <a:latin typeface="宋体" panose="02010600030101010101" pitchFamily="2" charset="-122"/>
                          <a:ea typeface="宋体" panose="02010600030101010101" pitchFamily="2" charset="-122"/>
                          <a:cs typeface="宋体" panose="02010600030101010101" pitchFamily="2" charset="-122"/>
                        </a:rPr>
                        <a:t>0.2136</a:t>
                      </a:r>
                      <a:endParaRPr lang="en-US" sz="1800" b="1" kern="0" dirty="0" smtClean="0">
                        <a:solidFill>
                          <a:srgbClr val="0000CC"/>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spcAft>
                          <a:spcPts val="0"/>
                        </a:spcAft>
                      </a:pPr>
                      <a:r>
                        <a:rPr lang="zh-CN" sz="1800" b="1" kern="100" dirty="0">
                          <a:solidFill>
                            <a:srgbClr val="000000"/>
                          </a:solidFill>
                          <a:latin typeface="Times New Roman" panose="02020603050405020304"/>
                          <a:ea typeface="宋体" panose="02010600030101010101" pitchFamily="2" charset="-122"/>
                          <a:cs typeface="宋体" panose="02010600030101010101" pitchFamily="2" charset="-122"/>
                        </a:rPr>
                        <a:t>男</a:t>
                      </a:r>
                      <a:r>
                        <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68</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岁</a:t>
                      </a:r>
                      <a:r>
                        <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1</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a:t>
                      </a:r>
                      <a:r>
                        <a:rPr 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支气管扩张伴感染；</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2</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、冠心病（不稳定型心绞痛、陈旧性前间壁心肌梗死</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PCI</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术后、频发室早心功能</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II</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级）</a:t>
                      </a:r>
                      <a:r>
                        <a:rPr lang="en-US" altLang="zh-CN"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3</a:t>
                      </a:r>
                      <a:r>
                        <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rPr>
                        <a:t>、慢性胃炎。</a:t>
                      </a:r>
                      <a:endParaRPr lang="zh-CN" altLang="en-US" sz="1800" b="1" kern="100" dirty="0" smtClean="0">
                        <a:solidFill>
                          <a:srgbClr val="000000"/>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265572" y="359248"/>
            <a:ext cx="7663582" cy="610813"/>
          </a:xfrm>
          <a:prstGeom prst="rect">
            <a:avLst/>
          </a:prstGeom>
        </p:spPr>
        <p:txBody>
          <a:bodyPr wrap="square" lIns="117226" tIns="58613" rIns="117226" bIns="58613">
            <a:spAutoFit/>
          </a:bodyPr>
          <a:lstStyle/>
          <a:p>
            <a:r>
              <a:rPr lang="zh-CN" altLang="en-US" sz="3200" b="1" dirty="0" smtClean="0"/>
              <a:t>来自不同医院</a:t>
            </a:r>
            <a:r>
              <a:rPr lang="en-US" altLang="zh-CN" sz="3200" b="1" dirty="0" smtClean="0"/>
              <a:t>PCT</a:t>
            </a:r>
            <a:r>
              <a:rPr lang="zh-CN" altLang="en-US" sz="3200" b="1" dirty="0" smtClean="0"/>
              <a:t>实验检测结果案例</a:t>
            </a:r>
            <a:endParaRPr lang="zh-CN" altLang="en-US" sz="3200" dirty="0"/>
          </a:p>
        </p:txBody>
      </p:sp>
      <p:pic>
        <p:nvPicPr>
          <p:cNvPr id="3" name="图片 2"/>
          <p:cNvPicPr>
            <a:picLocks noChangeAspect="1"/>
          </p:cNvPicPr>
          <p:nvPr/>
        </p:nvPicPr>
        <p:blipFill>
          <a:blip r:embed="rId1"/>
          <a:stretch>
            <a:fillRect/>
          </a:stretch>
        </p:blipFill>
        <p:spPr>
          <a:xfrm>
            <a:off x="6598920" y="1078865"/>
            <a:ext cx="5421630" cy="4699635"/>
          </a:xfrm>
          <a:prstGeom prst="rect">
            <a:avLst/>
          </a:prstGeom>
        </p:spPr>
      </p:pic>
      <p:pic>
        <p:nvPicPr>
          <p:cNvPr id="6" name="图片 5"/>
          <p:cNvPicPr>
            <a:picLocks noChangeAspect="1"/>
          </p:cNvPicPr>
          <p:nvPr/>
        </p:nvPicPr>
        <p:blipFill>
          <a:blip r:embed="rId2"/>
          <a:stretch>
            <a:fillRect/>
          </a:stretch>
        </p:blipFill>
        <p:spPr>
          <a:xfrm>
            <a:off x="412115" y="4678680"/>
            <a:ext cx="6043295" cy="1474470"/>
          </a:xfrm>
          <a:prstGeom prst="rect">
            <a:avLst/>
          </a:prstGeom>
        </p:spPr>
      </p:pic>
      <p:sp>
        <p:nvSpPr>
          <p:cNvPr id="10" name="矩形 9"/>
          <p:cNvSpPr/>
          <p:nvPr/>
        </p:nvSpPr>
        <p:spPr>
          <a:xfrm>
            <a:off x="9265920" y="4147820"/>
            <a:ext cx="2407920" cy="1630680"/>
          </a:xfrm>
          <a:prstGeom prst="rect">
            <a:avLst/>
          </a:prstGeom>
          <a:noFill/>
          <a:ln w="57150" cap="flat" cmpd="sng" algn="ctr">
            <a:solidFill>
              <a:srgbClr val="C0000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6"/>
          <p:cNvSpPr/>
          <p:nvPr/>
        </p:nvSpPr>
        <p:spPr bwMode="auto">
          <a:xfrm>
            <a:off x="0" y="-19050"/>
            <a:ext cx="7445829" cy="6877050"/>
          </a:xfrm>
          <a:custGeom>
            <a:avLst/>
            <a:gdLst>
              <a:gd name="T0" fmla="*/ 0 w 6913864"/>
              <a:gd name="T1" fmla="*/ 19050 h 6877050"/>
              <a:gd name="T2" fmla="*/ 3789004 w 6913864"/>
              <a:gd name="T3" fmla="*/ 0 h 6877050"/>
              <a:gd name="T4" fmla="*/ 6912660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w="9525">
            <a:noFill/>
            <a:round/>
          </a:ln>
        </p:spPr>
        <p:txBody>
          <a:bodyPr anchor="ctr"/>
          <a:lstStyle/>
          <a:p>
            <a:endParaRPr lang="zh-CN" altLang="en-US" dirty="0"/>
          </a:p>
        </p:txBody>
      </p:sp>
      <p:sp>
        <p:nvSpPr>
          <p:cNvPr id="18439" name="Freeform 251"/>
          <p:cNvSpPr>
            <a:spLocks noEditPoints="1"/>
          </p:cNvSpPr>
          <p:nvPr/>
        </p:nvSpPr>
        <p:spPr bwMode="auto">
          <a:xfrm>
            <a:off x="8724900" y="303847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w="9525">
            <a:noFill/>
            <a:round/>
          </a:ln>
        </p:spPr>
        <p:txBody>
          <a:bodyPr/>
          <a:lstStyle/>
          <a:p>
            <a:endParaRPr lang="zh-CN" altLang="en-US"/>
          </a:p>
        </p:txBody>
      </p:sp>
      <p:sp>
        <p:nvSpPr>
          <p:cNvPr id="18441" name="矩形 17"/>
          <p:cNvSpPr>
            <a:spLocks noChangeArrowheads="1"/>
          </p:cNvSpPr>
          <p:nvPr/>
        </p:nvSpPr>
        <p:spPr bwMode="auto">
          <a:xfrm>
            <a:off x="386772" y="259829"/>
            <a:ext cx="3610464" cy="523220"/>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dirty="0" smtClean="0">
                <a:solidFill>
                  <a:schemeClr val="bg1"/>
                </a:solidFill>
                <a:latin typeface="微软雅黑" panose="020B0503020204020204" pitchFamily="34" charset="-122"/>
                <a:ea typeface="微软雅黑" panose="020B0503020204020204" pitchFamily="34" charset="-122"/>
              </a:rPr>
              <a:t>前沿：关注量子科学</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15" name="图片 14" descr="图片背景.jpg"/>
          <p:cNvPicPr>
            <a:picLocks noChangeAspect="1"/>
          </p:cNvPicPr>
          <p:nvPr/>
        </p:nvPicPr>
        <p:blipFill>
          <a:blip r:embed="rId1" cstate="print">
            <a:duotone>
              <a:prstClr val="black"/>
              <a:schemeClr val="accent3">
                <a:tint val="45000"/>
                <a:satMod val="400000"/>
              </a:schemeClr>
            </a:duotone>
          </a:blip>
          <a:srcRect t="12754" r="11785"/>
          <a:stretch>
            <a:fillRect/>
          </a:stretch>
        </p:blipFill>
        <p:spPr>
          <a:xfrm>
            <a:off x="7744392" y="0"/>
            <a:ext cx="4453007" cy="6858000"/>
          </a:xfrm>
          <a:prstGeom prst="rect">
            <a:avLst/>
          </a:prstGeom>
        </p:spPr>
      </p:pic>
      <p:pic>
        <p:nvPicPr>
          <p:cNvPr id="3" name="Picture 2"/>
          <p:cNvPicPr>
            <a:picLocks noChangeAspect="1" noChangeArrowheads="1"/>
          </p:cNvPicPr>
          <p:nvPr/>
        </p:nvPicPr>
        <p:blipFill>
          <a:blip r:embed="rId2"/>
          <a:srcRect/>
          <a:stretch>
            <a:fillRect/>
          </a:stretch>
        </p:blipFill>
        <p:spPr bwMode="auto">
          <a:xfrm rot="5400000">
            <a:off x="2854078" y="1811541"/>
            <a:ext cx="6444973" cy="2821895"/>
          </a:xfrm>
          <a:prstGeom prst="rect">
            <a:avLst/>
          </a:prstGeom>
          <a:noFill/>
          <a:ln w="9525">
            <a:noFill/>
            <a:miter lim="800000"/>
            <a:headEnd/>
            <a:tailEnd/>
          </a:ln>
          <a:effectLst/>
        </p:spPr>
      </p:pic>
      <p:sp>
        <p:nvSpPr>
          <p:cNvPr id="18443" name="文本框 10"/>
          <p:cNvSpPr txBox="1">
            <a:spLocks noChangeArrowheads="1"/>
          </p:cNvSpPr>
          <p:nvPr/>
        </p:nvSpPr>
        <p:spPr bwMode="auto">
          <a:xfrm>
            <a:off x="531495" y="1035685"/>
            <a:ext cx="3740150" cy="5488940"/>
          </a:xfrm>
          <a:prstGeom prst="rect">
            <a:avLst/>
          </a:prstGeom>
          <a:noFill/>
          <a:ln w="9525">
            <a:noFill/>
            <a:miter lim="800000"/>
          </a:ln>
        </p:spPr>
        <p:txBody>
          <a:bodyPr wrap="square">
            <a:spAutoFit/>
          </a:bodyPr>
          <a:lstStyle/>
          <a:p>
            <a:pPr algn="just">
              <a:spcBef>
                <a:spcPts val="0"/>
              </a:spcBef>
              <a:buFont typeface="Wingdings" panose="05000000000000000000" pitchFamily="2" charset="2"/>
              <a:buChar char="u"/>
            </a:pPr>
            <a:r>
              <a:rPr lang="en-US" altLang="zh-CN" b="1" dirty="0" smtClean="0"/>
              <a:t>2016</a:t>
            </a:r>
            <a:r>
              <a:rPr lang="zh-CN" altLang="zh-CN" b="1" dirty="0"/>
              <a:t>年</a:t>
            </a:r>
            <a:r>
              <a:rPr lang="en-US" altLang="zh-CN" b="1" dirty="0"/>
              <a:t>8</a:t>
            </a:r>
            <a:r>
              <a:rPr lang="zh-CN" altLang="zh-CN" b="1" dirty="0"/>
              <a:t>月</a:t>
            </a:r>
            <a:r>
              <a:rPr lang="en-US" altLang="zh-CN" b="1" dirty="0"/>
              <a:t>16</a:t>
            </a:r>
            <a:r>
              <a:rPr lang="zh-CN" altLang="zh-CN" b="1" dirty="0" smtClean="0"/>
              <a:t>日，</a:t>
            </a:r>
            <a:r>
              <a:rPr lang="zh-CN" altLang="zh-CN" b="1" dirty="0"/>
              <a:t>由我国科学家自主研制的</a:t>
            </a:r>
            <a:r>
              <a:rPr lang="zh-CN" altLang="zh-CN" b="1" dirty="0">
                <a:solidFill>
                  <a:srgbClr val="FF0000"/>
                </a:solidFill>
              </a:rPr>
              <a:t>世界首颗量子科学实验卫星“墨子号”在酒泉卫星发射中心成功发射</a:t>
            </a:r>
            <a:r>
              <a:rPr lang="zh-CN" altLang="zh-CN" b="1" dirty="0" smtClean="0">
                <a:solidFill>
                  <a:srgbClr val="FF0000"/>
                </a:solidFill>
              </a:rPr>
              <a:t>！</a:t>
            </a:r>
            <a:r>
              <a:rPr lang="zh-CN" altLang="en-US" b="1" dirty="0" smtClean="0">
                <a:solidFill>
                  <a:srgbClr val="0000CC"/>
                </a:solidFill>
              </a:rPr>
              <a:t>成功实现天地一体化连通！</a:t>
            </a:r>
            <a:endParaRPr lang="en-US" altLang="zh-CN" b="1" dirty="0" smtClean="0">
              <a:solidFill>
                <a:srgbClr val="0000CC"/>
              </a:solidFill>
            </a:endParaRPr>
          </a:p>
          <a:p>
            <a:pPr algn="just">
              <a:spcBef>
                <a:spcPts val="800"/>
              </a:spcBef>
              <a:buFont typeface="Wingdings" panose="05000000000000000000" pitchFamily="2" charset="2"/>
              <a:buChar char="u"/>
            </a:pPr>
            <a:r>
              <a:rPr lang="en-US" altLang="zh-CN" b="1" dirty="0" smtClean="0"/>
              <a:t>2016</a:t>
            </a:r>
            <a:r>
              <a:rPr lang="zh-CN" altLang="en-US" b="1" dirty="0" smtClean="0"/>
              <a:t>年底，世界第一条量子通信保密干线</a:t>
            </a:r>
            <a:r>
              <a:rPr lang="en-US" altLang="zh-CN" b="1" dirty="0" smtClean="0"/>
              <a:t>——“</a:t>
            </a:r>
            <a:r>
              <a:rPr lang="zh-CN" altLang="en-US" b="1" dirty="0" smtClean="0"/>
              <a:t>京沪干线”合肥至上海段开通（基于单光子的信息传递）。</a:t>
            </a:r>
            <a:endParaRPr lang="en-US" altLang="zh-CN" b="1" dirty="0" smtClean="0"/>
          </a:p>
          <a:p>
            <a:pPr algn="just">
              <a:spcBef>
                <a:spcPts val="800"/>
              </a:spcBef>
              <a:buFont typeface="Wingdings" panose="05000000000000000000" pitchFamily="2" charset="2"/>
              <a:buChar char="u"/>
            </a:pPr>
            <a:r>
              <a:rPr lang="en-US" altLang="zh-CN" b="1" dirty="0" smtClean="0"/>
              <a:t>2017</a:t>
            </a:r>
            <a:r>
              <a:rPr lang="zh-CN" altLang="en-US" b="1" dirty="0" smtClean="0"/>
              <a:t>年</a:t>
            </a:r>
            <a:r>
              <a:rPr lang="en-US" altLang="zh-CN" b="1" dirty="0" smtClean="0"/>
              <a:t>1</a:t>
            </a:r>
            <a:r>
              <a:rPr lang="zh-CN" altLang="en-US" b="1" dirty="0" smtClean="0"/>
              <a:t>月</a:t>
            </a:r>
            <a:r>
              <a:rPr lang="en-US" altLang="zh-CN" b="1" dirty="0" smtClean="0"/>
              <a:t>18</a:t>
            </a:r>
            <a:r>
              <a:rPr lang="zh-CN" altLang="en-US" b="1" dirty="0" smtClean="0"/>
              <a:t>日，“墨子号”圆满完成了</a:t>
            </a:r>
            <a:r>
              <a:rPr lang="en-US" altLang="zh-CN" b="1" dirty="0" smtClean="0"/>
              <a:t>4</a:t>
            </a:r>
            <a:r>
              <a:rPr lang="zh-CN" altLang="en-US" b="1" dirty="0" smtClean="0"/>
              <a:t>个月的在轨测试任务，正式交付使用。</a:t>
            </a:r>
            <a:endParaRPr lang="en-US" altLang="zh-CN" b="1" dirty="0" smtClean="0"/>
          </a:p>
          <a:p>
            <a:pPr algn="just">
              <a:spcBef>
                <a:spcPts val="800"/>
              </a:spcBef>
              <a:buFont typeface="Wingdings" panose="05000000000000000000" pitchFamily="2" charset="2"/>
              <a:buChar char="u"/>
            </a:pPr>
            <a:r>
              <a:rPr lang="zh-CN" altLang="en-US" b="1" dirty="0" smtClean="0"/>
              <a:t>创新性地突破了多项国际领先技术：</a:t>
            </a:r>
            <a:r>
              <a:rPr lang="zh-CN" altLang="en-US" b="1" dirty="0" smtClean="0">
                <a:solidFill>
                  <a:srgbClr val="FF0000"/>
                </a:solidFill>
              </a:rPr>
              <a:t>星地量子信道、空间单光子探测、高亮度空间量子纠缠光源</a:t>
            </a:r>
            <a:r>
              <a:rPr lang="zh-CN" altLang="en-US" b="1" dirty="0" smtClean="0"/>
              <a:t>等。</a:t>
            </a:r>
            <a:endParaRPr lang="en-US" altLang="zh-CN" b="1" dirty="0" smtClean="0"/>
          </a:p>
          <a:p>
            <a:pPr algn="just">
              <a:spcBef>
                <a:spcPts val="800"/>
              </a:spcBef>
              <a:buFont typeface="Wingdings" panose="05000000000000000000" pitchFamily="2" charset="2"/>
              <a:buChar char="u"/>
            </a:pPr>
            <a:r>
              <a:rPr lang="zh-CN" altLang="en-US" b="1" dirty="0" smtClean="0"/>
              <a:t>计划用</a:t>
            </a:r>
            <a:r>
              <a:rPr lang="en-US" altLang="zh-CN" b="1" dirty="0" smtClean="0"/>
              <a:t>10</a:t>
            </a:r>
            <a:r>
              <a:rPr lang="zh-CN" altLang="en-US" b="1" dirty="0" smtClean="0"/>
              <a:t>年时间构建量子互联网通讯，</a:t>
            </a:r>
            <a:r>
              <a:rPr lang="zh-CN" altLang="en-US" b="1" dirty="0" smtClean="0">
                <a:solidFill>
                  <a:srgbClr val="0000CC"/>
                </a:solidFill>
              </a:rPr>
              <a:t>我国在量子通信研究与应用领域已经走在了世界前列！</a:t>
            </a:r>
            <a:endParaRPr lang="zh-CN" altLang="en-US" dirty="0">
              <a:solidFill>
                <a:srgbClr val="0000CC"/>
              </a:solidFill>
            </a:endParaRPr>
          </a:p>
        </p:txBody>
      </p:sp>
      <p:grpSp>
        <p:nvGrpSpPr>
          <p:cNvPr id="5" name="组合 8"/>
          <p:cNvGrpSpPr/>
          <p:nvPr/>
        </p:nvGrpSpPr>
        <p:grpSpPr bwMode="auto">
          <a:xfrm>
            <a:off x="357361" y="836023"/>
            <a:ext cx="4005634" cy="5852160"/>
            <a:chOff x="0" y="0"/>
            <a:chExt cx="5092743" cy="3259433"/>
          </a:xfrm>
        </p:grpSpPr>
        <p:sp>
          <p:nvSpPr>
            <p:cNvPr id="6" name="矩形 9"/>
            <p:cNvSpPr>
              <a:spLocks noChangeArrowheads="1"/>
            </p:cNvSpPr>
            <p:nvPr/>
          </p:nvSpPr>
          <p:spPr bwMode="auto">
            <a:xfrm>
              <a:off x="0" y="0"/>
              <a:ext cx="5092743" cy="3259433"/>
            </a:xfrm>
            <a:prstGeom prst="rect">
              <a:avLst/>
            </a:prstGeom>
            <a:solidFill>
              <a:srgbClr val="FFFFFF"/>
            </a:solidFill>
            <a:ln w="25400">
              <a:solidFill>
                <a:srgbClr val="7F7F7F"/>
              </a:solidFill>
              <a:miter lim="800000"/>
            </a:ln>
          </p:spPr>
          <p:txBody>
            <a:bodyPr anchor="ctr"/>
            <a:p>
              <a:pPr algn="ctr" defTabSz="1216025">
                <a:buFont typeface="Arial" panose="020B0604020202020204" pitchFamily="34" charset="0"/>
                <a:buNone/>
              </a:pPr>
              <a:endParaRPr lang="zh-CN" altLang="en-US">
                <a:solidFill>
                  <a:srgbClr val="000000"/>
                </a:solidFill>
              </a:endParaRPr>
            </a:p>
          </p:txBody>
        </p:sp>
        <p:sp>
          <p:nvSpPr>
            <p:cNvPr id="7" name="文本框 10"/>
            <p:cNvSpPr txBox="1">
              <a:spLocks noChangeArrowheads="1"/>
            </p:cNvSpPr>
            <p:nvPr/>
          </p:nvSpPr>
          <p:spPr bwMode="auto">
            <a:xfrm>
              <a:off x="221356" y="111333"/>
              <a:ext cx="4755129" cy="3056989"/>
            </a:xfrm>
            <a:prstGeom prst="rect">
              <a:avLst/>
            </a:prstGeom>
            <a:noFill/>
            <a:ln w="9525">
              <a:noFill/>
              <a:miter lim="800000"/>
            </a:ln>
          </p:spPr>
          <p:txBody>
            <a:bodyPr wrap="square">
              <a:spAutoFit/>
            </a:bodyPr>
            <a:p>
              <a:pPr algn="just">
                <a:spcBef>
                  <a:spcPts val="0"/>
                </a:spcBef>
                <a:buFont typeface="Wingdings" panose="05000000000000000000" pitchFamily="2" charset="2"/>
                <a:buChar char="u"/>
              </a:pPr>
              <a:r>
                <a:rPr lang="en-US" altLang="zh-CN" b="1" dirty="0" smtClean="0"/>
                <a:t>2016</a:t>
              </a:r>
              <a:r>
                <a:rPr lang="zh-CN" altLang="zh-CN" b="1" dirty="0"/>
                <a:t>年</a:t>
              </a:r>
              <a:r>
                <a:rPr lang="en-US" altLang="zh-CN" b="1" dirty="0"/>
                <a:t>8</a:t>
              </a:r>
              <a:r>
                <a:rPr lang="zh-CN" altLang="zh-CN" b="1" dirty="0"/>
                <a:t>月</a:t>
              </a:r>
              <a:r>
                <a:rPr lang="en-US" altLang="zh-CN" b="1" dirty="0"/>
                <a:t>16</a:t>
              </a:r>
              <a:r>
                <a:rPr lang="zh-CN" altLang="zh-CN" b="1" dirty="0" smtClean="0"/>
                <a:t>日，</a:t>
              </a:r>
              <a:r>
                <a:rPr lang="zh-CN" altLang="zh-CN" b="1" dirty="0"/>
                <a:t>由我国科学家自主研制的</a:t>
              </a:r>
              <a:r>
                <a:rPr lang="zh-CN" altLang="zh-CN" b="1" dirty="0">
                  <a:solidFill>
                    <a:srgbClr val="FF0000"/>
                  </a:solidFill>
                </a:rPr>
                <a:t>世界首颗量子科学实验卫星“墨子号”在酒泉卫星发射中心成功发射</a:t>
              </a:r>
              <a:r>
                <a:rPr lang="zh-CN" altLang="zh-CN" b="1" dirty="0" smtClean="0">
                  <a:solidFill>
                    <a:srgbClr val="FF0000"/>
                  </a:solidFill>
                </a:rPr>
                <a:t>！</a:t>
              </a:r>
              <a:r>
                <a:rPr lang="zh-CN" altLang="en-US" b="1" dirty="0" smtClean="0">
                  <a:solidFill>
                    <a:srgbClr val="0000CC"/>
                  </a:solidFill>
                </a:rPr>
                <a:t>成功实现天地一体化连通！</a:t>
              </a:r>
              <a:endParaRPr lang="en-US" altLang="zh-CN" b="1" dirty="0" smtClean="0">
                <a:solidFill>
                  <a:srgbClr val="0000CC"/>
                </a:solidFill>
              </a:endParaRPr>
            </a:p>
            <a:p>
              <a:pPr algn="just">
                <a:spcBef>
                  <a:spcPts val="800"/>
                </a:spcBef>
                <a:buFont typeface="Wingdings" panose="05000000000000000000" pitchFamily="2" charset="2"/>
                <a:buChar char="u"/>
              </a:pPr>
              <a:r>
                <a:rPr lang="en-US" altLang="zh-CN" b="1" dirty="0" smtClean="0"/>
                <a:t>2016</a:t>
              </a:r>
              <a:r>
                <a:rPr lang="zh-CN" altLang="en-US" b="1" dirty="0" smtClean="0"/>
                <a:t>年底，世界第一条量子通信保密干线</a:t>
              </a:r>
              <a:r>
                <a:rPr lang="en-US" altLang="zh-CN" b="1" dirty="0" smtClean="0"/>
                <a:t>——“</a:t>
              </a:r>
              <a:r>
                <a:rPr lang="zh-CN" altLang="en-US" b="1" dirty="0" smtClean="0"/>
                <a:t>京沪干线”合肥至上海段开通（基于单光子的信息传递）。</a:t>
              </a:r>
              <a:endParaRPr lang="en-US" altLang="zh-CN" b="1" dirty="0" smtClean="0"/>
            </a:p>
            <a:p>
              <a:pPr algn="just">
                <a:spcBef>
                  <a:spcPts val="800"/>
                </a:spcBef>
                <a:buFont typeface="Wingdings" panose="05000000000000000000" pitchFamily="2" charset="2"/>
                <a:buChar char="u"/>
              </a:pPr>
              <a:r>
                <a:rPr lang="en-US" altLang="zh-CN" b="1" dirty="0" smtClean="0"/>
                <a:t>2017</a:t>
              </a:r>
              <a:r>
                <a:rPr lang="zh-CN" altLang="en-US" b="1" dirty="0" smtClean="0"/>
                <a:t>年</a:t>
              </a:r>
              <a:r>
                <a:rPr lang="en-US" altLang="zh-CN" b="1" dirty="0" smtClean="0"/>
                <a:t>1</a:t>
              </a:r>
              <a:r>
                <a:rPr lang="zh-CN" altLang="en-US" b="1" dirty="0" smtClean="0"/>
                <a:t>月</a:t>
              </a:r>
              <a:r>
                <a:rPr lang="en-US" altLang="zh-CN" b="1" dirty="0" smtClean="0"/>
                <a:t>18</a:t>
              </a:r>
              <a:r>
                <a:rPr lang="zh-CN" altLang="en-US" b="1" dirty="0" smtClean="0"/>
                <a:t>日，“墨子号”圆满完成了</a:t>
              </a:r>
              <a:r>
                <a:rPr lang="en-US" altLang="zh-CN" b="1" dirty="0" smtClean="0"/>
                <a:t>4</a:t>
              </a:r>
              <a:r>
                <a:rPr lang="zh-CN" altLang="en-US" b="1" dirty="0" smtClean="0"/>
                <a:t>个月的在轨测试任务，正式交付使用。</a:t>
              </a:r>
              <a:endParaRPr lang="en-US" altLang="zh-CN" b="1" dirty="0" smtClean="0"/>
            </a:p>
            <a:p>
              <a:pPr algn="just">
                <a:spcBef>
                  <a:spcPts val="800"/>
                </a:spcBef>
                <a:buFont typeface="Wingdings" panose="05000000000000000000" pitchFamily="2" charset="2"/>
                <a:buChar char="u"/>
              </a:pPr>
              <a:r>
                <a:rPr lang="zh-CN" altLang="en-US" b="1" dirty="0" smtClean="0"/>
                <a:t>创新性地突破了多项国际领先技术：</a:t>
              </a:r>
              <a:r>
                <a:rPr lang="zh-CN" altLang="en-US" b="1" dirty="0" smtClean="0">
                  <a:solidFill>
                    <a:srgbClr val="FF0000"/>
                  </a:solidFill>
                </a:rPr>
                <a:t>星地量子信道、空间单光子探测、高亮度空间量子纠缠光源</a:t>
              </a:r>
              <a:r>
                <a:rPr lang="zh-CN" altLang="en-US" b="1" dirty="0" smtClean="0"/>
                <a:t>等。</a:t>
              </a:r>
              <a:endParaRPr lang="en-US" altLang="zh-CN" b="1" dirty="0" smtClean="0"/>
            </a:p>
            <a:p>
              <a:pPr algn="just">
                <a:spcBef>
                  <a:spcPts val="800"/>
                </a:spcBef>
                <a:buFont typeface="Wingdings" panose="05000000000000000000" pitchFamily="2" charset="2"/>
                <a:buChar char="u"/>
              </a:pPr>
              <a:r>
                <a:rPr lang="zh-CN" altLang="en-US" b="1" dirty="0" smtClean="0"/>
                <a:t>计划用</a:t>
              </a:r>
              <a:r>
                <a:rPr lang="en-US" altLang="zh-CN" b="1" dirty="0" smtClean="0"/>
                <a:t>10</a:t>
              </a:r>
              <a:r>
                <a:rPr lang="zh-CN" altLang="en-US" b="1" dirty="0" smtClean="0"/>
                <a:t>年时间构建量子互联网通讯，</a:t>
              </a:r>
              <a:r>
                <a:rPr lang="zh-CN" altLang="en-US" b="1" dirty="0" smtClean="0">
                  <a:solidFill>
                    <a:srgbClr val="0000CC"/>
                  </a:solidFill>
                </a:rPr>
                <a:t>我国在量子通信研究与应用领域已经走在了世界前列！</a:t>
              </a:r>
              <a:endParaRPr lang="zh-CN" altLang="en-US" dirty="0">
                <a:solidFill>
                  <a:srgbClr val="0000CC"/>
                </a:solidFill>
              </a:endParaRPr>
            </a:p>
          </p:txBody>
        </p:sp>
      </p:grpSp>
      <p:sp>
        <p:nvSpPr>
          <p:cNvPr id="8" name="矩形 7"/>
          <p:cNvSpPr/>
          <p:nvPr/>
        </p:nvSpPr>
        <p:spPr>
          <a:xfrm>
            <a:off x="4665617" y="6442650"/>
            <a:ext cx="2821576" cy="400110"/>
          </a:xfrm>
          <a:prstGeom prst="rect">
            <a:avLst/>
          </a:prstGeom>
          <a:solidFill>
            <a:srgbClr val="009900"/>
          </a:solidFill>
        </p:spPr>
        <p:txBody>
          <a:bodyPr wrap="square">
            <a:spAutoFit/>
          </a:bodyPr>
          <a:p>
            <a:pPr algn="ctr"/>
            <a:endParaRPr lang="zh-CN" altLang="en-US" sz="20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3136" y="568254"/>
            <a:ext cx="7650520" cy="672369"/>
          </a:xfrm>
          <a:prstGeom prst="rect">
            <a:avLst/>
          </a:prstGeom>
        </p:spPr>
        <p:txBody>
          <a:bodyPr wrap="square" lIns="117226" tIns="58613" rIns="117226" bIns="58613">
            <a:spAutoFit/>
          </a:bodyPr>
          <a:lstStyle/>
          <a:p>
            <a:r>
              <a:rPr lang="zh-CN" altLang="en-US" sz="3600" b="1" dirty="0" smtClean="0"/>
              <a:t>来自不同医院</a:t>
            </a:r>
            <a:r>
              <a:rPr lang="en-US" altLang="zh-CN" sz="3600" b="1" dirty="0" smtClean="0"/>
              <a:t>PCT</a:t>
            </a:r>
            <a:r>
              <a:rPr lang="zh-CN" altLang="en-US" sz="3600" b="1" dirty="0" smtClean="0"/>
              <a:t>实验检测结果案例</a:t>
            </a:r>
            <a:endParaRPr lang="zh-CN" altLang="en-US" sz="3600" dirty="0"/>
          </a:p>
        </p:txBody>
      </p:sp>
      <p:sp>
        <p:nvSpPr>
          <p:cNvPr id="5" name="矩形 4"/>
          <p:cNvSpPr/>
          <p:nvPr/>
        </p:nvSpPr>
        <p:spPr>
          <a:xfrm>
            <a:off x="439954" y="1710174"/>
            <a:ext cx="3775393" cy="400110"/>
          </a:xfrm>
          <a:prstGeom prst="rect">
            <a:avLst/>
          </a:prstGeom>
        </p:spPr>
        <p:txBody>
          <a:bodyPr wrap="none">
            <a:spAutoFit/>
          </a:bodyPr>
          <a:lstStyle/>
          <a:p>
            <a:r>
              <a:rPr lang="zh-CN" altLang="en-US" sz="2000" b="1" dirty="0" smtClean="0">
                <a:solidFill>
                  <a:srgbClr val="000000"/>
                </a:solidFill>
                <a:latin typeface="微软雅黑" panose="020B0503020204020204" pitchFamily="34" charset="-122"/>
                <a:ea typeface="微软雅黑" panose="020B0503020204020204" pitchFamily="34" charset="-122"/>
              </a:rPr>
              <a:t>中山大学第一附属医院黄埔分院</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488949" y="2364377"/>
          <a:ext cx="7806055" cy="811530"/>
        </p:xfrm>
        <a:graphic>
          <a:graphicData uri="http://schemas.openxmlformats.org/drawingml/2006/table">
            <a:tbl>
              <a:tblPr/>
              <a:tblGrid>
                <a:gridCol w="1065530"/>
                <a:gridCol w="1391285"/>
                <a:gridCol w="1754414"/>
                <a:gridCol w="3594734"/>
              </a:tblGrid>
              <a:tr h="365760">
                <a:tc>
                  <a:txBody>
                    <a:bodyPr/>
                    <a:lstStyle/>
                    <a:p>
                      <a:pPr algn="ctr" fontAlgn="ctr">
                        <a:spcAft>
                          <a:spcPts val="0"/>
                        </a:spcAft>
                      </a:pPr>
                      <a:r>
                        <a:rPr lang="zh-CN" sz="1600" b="1" kern="0" dirty="0">
                          <a:solidFill>
                            <a:schemeClr val="bg1"/>
                          </a:solidFill>
                          <a:latin typeface="Times New Roman" panose="02020603050405020304"/>
                          <a:ea typeface="宋体" panose="02010600030101010101" pitchFamily="2" charset="-122"/>
                          <a:cs typeface="宋体" panose="02010600030101010101" pitchFamily="2" charset="-122"/>
                        </a:rPr>
                        <a:t>样本编号</a:t>
                      </a:r>
                      <a:endParaRPr lang="zh-CN" sz="16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600" b="1" kern="0">
                          <a:solidFill>
                            <a:schemeClr val="bg1"/>
                          </a:solidFill>
                          <a:latin typeface="Times New Roman" panose="02020603050405020304"/>
                          <a:ea typeface="宋体" panose="02010600030101010101" pitchFamily="2" charset="-122"/>
                          <a:cs typeface="宋体" panose="02010600030101010101" pitchFamily="2" charset="-122"/>
                        </a:rPr>
                        <a:t>梅里埃</a:t>
                      </a:r>
                      <a:endParaRPr lang="zh-CN" sz="1600" b="1" kern="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600" b="1" kern="0">
                          <a:solidFill>
                            <a:schemeClr val="bg1"/>
                          </a:solidFill>
                          <a:latin typeface="Times New Roman" panose="02020603050405020304"/>
                          <a:ea typeface="宋体" panose="02010600030101010101" pitchFamily="2" charset="-122"/>
                          <a:cs typeface="宋体" panose="02010600030101010101" pitchFamily="2" charset="-122"/>
                        </a:rPr>
                        <a:t>金准生物</a:t>
                      </a:r>
                      <a:endParaRPr lang="zh-CN" sz="1600" b="1" kern="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fontAlgn="ctr">
                        <a:spcAft>
                          <a:spcPts val="0"/>
                        </a:spcAft>
                      </a:pPr>
                      <a:r>
                        <a:rPr lang="zh-CN" sz="1600" b="1" kern="0" dirty="0">
                          <a:solidFill>
                            <a:schemeClr val="bg1"/>
                          </a:solidFill>
                          <a:latin typeface="Times New Roman" panose="02020603050405020304"/>
                          <a:ea typeface="宋体" panose="02010600030101010101" pitchFamily="2" charset="-122"/>
                          <a:cs typeface="宋体" panose="02010600030101010101" pitchFamily="2" charset="-122"/>
                        </a:rPr>
                        <a:t>临床反馈</a:t>
                      </a:r>
                      <a:endParaRPr lang="zh-CN" sz="1600" b="1" kern="0" dirty="0">
                        <a:solidFill>
                          <a:schemeClr val="bg1"/>
                        </a:solidFill>
                        <a:latin typeface="Times New Roman" panose="02020603050405020304"/>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373780">
                <a:tc>
                  <a:txBody>
                    <a:bodyPr/>
                    <a:lstStyle/>
                    <a:p>
                      <a:pPr algn="ctr" fontAlgn="ctr">
                        <a:spcAft>
                          <a:spcPts val="0"/>
                        </a:spcAft>
                      </a:pPr>
                      <a:r>
                        <a:rPr lang="en-US" altLang="zh-CN"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13</a:t>
                      </a:r>
                      <a:r>
                        <a:rPr lang="zh-CN" altLang="en-US"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（床号）</a:t>
                      </a:r>
                      <a:endParaRPr lang="zh-CN"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0.28</a:t>
                      </a:r>
                      <a:r>
                        <a:rPr lang="zh-CN" altLang="en-US"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（血清）</a:t>
                      </a:r>
                      <a:endParaRPr lang="zh-CN"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spcAft>
                          <a:spcPts val="0"/>
                        </a:spcAft>
                      </a:pPr>
                      <a:r>
                        <a:rPr lang="en-US"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4.7505</a:t>
                      </a:r>
                      <a:r>
                        <a:rPr lang="zh-CN" altLang="en-US"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rPr>
                        <a:t>（末梢血）</a:t>
                      </a:r>
                      <a:endParaRPr lang="zh-CN" sz="1600" b="1" kern="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spcAft>
                          <a:spcPts val="0"/>
                        </a:spcAft>
                      </a:pPr>
                      <a:r>
                        <a:rPr lang="zh-CN" altLang="en-US" sz="1600" b="1" kern="100" dirty="0" smtClean="0">
                          <a:solidFill>
                            <a:srgbClr val="000000"/>
                          </a:solidFill>
                          <a:latin typeface="Times New Roman" panose="02020603050405020304"/>
                          <a:ea typeface="+mn-ea"/>
                          <a:cs typeface="宋体" panose="02010600030101010101" pitchFamily="2" charset="-122"/>
                        </a:rPr>
                        <a:t>新生儿，急性淋巴细胞白血病，合并肺部感染。在用抗生素治疗。</a:t>
                      </a:r>
                      <a:endParaRPr lang="zh-CN" altLang="en-US" sz="1600" b="1" kern="100" dirty="0" smtClean="0">
                        <a:solidFill>
                          <a:srgbClr val="000000"/>
                        </a:solidFill>
                        <a:latin typeface="Times New Roman" panose="02020603050405020304"/>
                        <a:ea typeface="+mn-ea"/>
                        <a:cs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465909" y="3450047"/>
            <a:ext cx="7815943" cy="16256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40000"/>
              </a:lnSpc>
            </a:pPr>
            <a:r>
              <a:rPr lang="en-US" altLang="zh-CN" dirty="0" smtClean="0"/>
              <a:t>2016</a:t>
            </a:r>
            <a:r>
              <a:rPr lang="zh-CN" altLang="en-US" dirty="0" smtClean="0"/>
              <a:t>年</a:t>
            </a:r>
            <a:r>
              <a:rPr lang="en-US" altLang="zh-CN" dirty="0" smtClean="0"/>
              <a:t>12</a:t>
            </a:r>
            <a:r>
              <a:rPr lang="zh-CN" altLang="en-US" dirty="0" smtClean="0"/>
              <a:t>月</a:t>
            </a:r>
            <a:r>
              <a:rPr lang="en-US" altLang="zh-CN" dirty="0" smtClean="0"/>
              <a:t>23</a:t>
            </a:r>
            <a:r>
              <a:rPr lang="zh-CN" altLang="en-US" dirty="0" smtClean="0"/>
              <a:t>日</a:t>
            </a:r>
            <a:r>
              <a:rPr lang="en-US" altLang="zh-CN" dirty="0" smtClean="0"/>
              <a:t>13</a:t>
            </a:r>
            <a:r>
              <a:rPr lang="zh-CN" altLang="en-US" dirty="0" smtClean="0"/>
              <a:t>床患者检测结果。梅里埃检测的值</a:t>
            </a:r>
            <a:r>
              <a:rPr lang="en-US" altLang="zh-CN" dirty="0" smtClean="0"/>
              <a:t>0.28 </a:t>
            </a:r>
            <a:r>
              <a:rPr lang="en-US" altLang="zh-CN" dirty="0" err="1" smtClean="0"/>
              <a:t>ng</a:t>
            </a:r>
            <a:r>
              <a:rPr lang="en-US" altLang="zh-CN" dirty="0" smtClean="0"/>
              <a:t>/ml</a:t>
            </a:r>
            <a:r>
              <a:rPr lang="zh-CN" altLang="en-US" dirty="0" smtClean="0"/>
              <a:t>（为轻度升高）。金准检测的值</a:t>
            </a:r>
            <a:r>
              <a:rPr lang="en-US" altLang="zh-CN" dirty="0" smtClean="0"/>
              <a:t>4.7505 </a:t>
            </a:r>
            <a:r>
              <a:rPr lang="en-US" altLang="zh-CN" dirty="0" err="1" smtClean="0"/>
              <a:t>ng</a:t>
            </a:r>
            <a:r>
              <a:rPr lang="en-US" altLang="zh-CN" dirty="0" smtClean="0"/>
              <a:t>/ml</a:t>
            </a:r>
            <a:r>
              <a:rPr lang="zh-CN" altLang="en-US" dirty="0" smtClean="0"/>
              <a:t>，重度升高（为</a:t>
            </a:r>
            <a:r>
              <a:rPr lang="en-US" altLang="zh-CN" dirty="0" smtClean="0"/>
              <a:t>PCT</a:t>
            </a:r>
            <a:r>
              <a:rPr lang="zh-CN" altLang="en-US" dirty="0" smtClean="0"/>
              <a:t>阳性）。</a:t>
            </a:r>
            <a:endParaRPr lang="en-US" altLang="zh-CN" dirty="0" smtClean="0"/>
          </a:p>
          <a:p>
            <a:pPr>
              <a:lnSpc>
                <a:spcPct val="140000"/>
              </a:lnSpc>
            </a:pPr>
            <a:r>
              <a:rPr lang="zh-CN" altLang="en-US" dirty="0" smtClean="0"/>
              <a:t>黄埔分院新生儿科</a:t>
            </a:r>
            <a:r>
              <a:rPr lang="en-US" altLang="zh-CN" dirty="0" smtClean="0"/>
              <a:t>: </a:t>
            </a:r>
            <a:r>
              <a:rPr lang="zh-CN" altLang="en-US" dirty="0" smtClean="0"/>
              <a:t>诊断结果为急性淋巴细胞白血病，合并肺部感染。在用抗生素治疗。</a:t>
            </a:r>
            <a:endParaRPr lang="zh-CN" altLang="en-US" dirty="0"/>
          </a:p>
        </p:txBody>
      </p:sp>
      <p:pic>
        <p:nvPicPr>
          <p:cNvPr id="12" name="图片 11" descr="paternity-633446_960_720.jpg"/>
          <p:cNvPicPr>
            <a:picLocks noChangeAspect="1"/>
          </p:cNvPicPr>
          <p:nvPr/>
        </p:nvPicPr>
        <p:blipFill>
          <a:blip r:embed="rId1" cstate="print"/>
          <a:stretch>
            <a:fillRect/>
          </a:stretch>
        </p:blipFill>
        <p:spPr>
          <a:xfrm>
            <a:off x="8563429" y="2078204"/>
            <a:ext cx="3297645" cy="2198429"/>
          </a:xfrm>
          <a:prstGeom prst="rect">
            <a:avLst/>
          </a:prstGeom>
        </p:spPr>
      </p:pic>
      <p:sp>
        <p:nvSpPr>
          <p:cNvPr id="13" name="TextBox 12"/>
          <p:cNvSpPr txBox="1"/>
          <p:nvPr/>
        </p:nvSpPr>
        <p:spPr>
          <a:xfrm>
            <a:off x="452844" y="5500468"/>
            <a:ext cx="11408230" cy="461665"/>
          </a:xfrm>
          <a:prstGeom prst="rect">
            <a:avLst/>
          </a:prstGeom>
          <a:noFill/>
        </p:spPr>
        <p:txBody>
          <a:bodyPr wrap="square" rtlCol="0">
            <a:spAutoFit/>
          </a:bodyPr>
          <a:lstStyle/>
          <a:p>
            <a:r>
              <a:rPr 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rPr>
              <a:t>结论</a:t>
            </a:r>
            <a:r>
              <a:rPr 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成对样本</a:t>
            </a: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PCT</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值差异比对结果显示金准生物产品有更好的阳性检出率。</a:t>
            </a:r>
            <a:endParaRPr 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4871" y="574132"/>
            <a:ext cx="9076511" cy="640716"/>
          </a:xfrm>
        </p:spPr>
        <p:txBody>
          <a:bodyPr/>
          <a:lstStyle/>
          <a:p>
            <a:r>
              <a:rPr lang="zh-CN" altLang="en-US" sz="3600" b="1" dirty="0" smtClean="0"/>
              <a:t>关于梅里埃说明书对临床符合情况的说明</a:t>
            </a:r>
            <a:endParaRPr lang="zh-CN" altLang="en-US" sz="3600" b="1" dirty="0"/>
          </a:p>
        </p:txBody>
      </p:sp>
      <p:pic>
        <p:nvPicPr>
          <p:cNvPr id="8" name="图片 7" descr="编辑后2.jpg"/>
          <p:cNvPicPr>
            <a:picLocks noChangeAspect="1"/>
          </p:cNvPicPr>
          <p:nvPr/>
        </p:nvPicPr>
        <p:blipFill>
          <a:blip r:embed="rId1" cstate="print"/>
          <a:srcRect t="32852"/>
          <a:stretch>
            <a:fillRect/>
          </a:stretch>
        </p:blipFill>
        <p:spPr>
          <a:xfrm>
            <a:off x="173990" y="1214755"/>
            <a:ext cx="9062720" cy="4964430"/>
          </a:xfrm>
          <a:prstGeom prst="rect">
            <a:avLst/>
          </a:prstGeom>
        </p:spPr>
      </p:pic>
      <p:sp>
        <p:nvSpPr>
          <p:cNvPr id="9" name="TextBox 8"/>
          <p:cNvSpPr txBox="1"/>
          <p:nvPr/>
        </p:nvSpPr>
        <p:spPr>
          <a:xfrm>
            <a:off x="9008110" y="3259455"/>
            <a:ext cx="3491865" cy="1341120"/>
          </a:xfrm>
          <a:prstGeom prst="rect">
            <a:avLst/>
          </a:prstGeom>
          <a:noFill/>
        </p:spPr>
        <p:txBody>
          <a:bodyPr wrap="square" rtlCol="0">
            <a:spAutoFit/>
          </a:bodyPr>
          <a:lstStyle/>
          <a:p>
            <a:pPr algn="just">
              <a:spcAft>
                <a:spcPts val="1200"/>
              </a:spcAft>
            </a:pPr>
            <a:r>
              <a:rPr lang="zh-CN" altLang="en-US" sz="1800" b="1" dirty="0" smtClean="0">
                <a:latin typeface="华文楷体" panose="02010600040101010101" pitchFamily="2" charset="-122"/>
                <a:ea typeface="华文楷体" panose="02010600040101010101" pitchFamily="2" charset="-122"/>
              </a:rPr>
              <a:t>当取</a:t>
            </a:r>
            <a:r>
              <a:rPr lang="en-US" sz="1800" b="1" dirty="0" smtClean="0">
                <a:latin typeface="华文楷体" panose="02010600040101010101" pitchFamily="2" charset="-122"/>
                <a:ea typeface="华文楷体" panose="02010600040101010101" pitchFamily="2" charset="-122"/>
              </a:rPr>
              <a:t>Cut-off=0.5 </a:t>
            </a:r>
            <a:r>
              <a:rPr lang="en-US" sz="1800" b="1" dirty="0" err="1" smtClean="0">
                <a:latin typeface="华文楷体" panose="02010600040101010101" pitchFamily="2" charset="-122"/>
                <a:ea typeface="华文楷体" panose="02010600040101010101" pitchFamily="2" charset="-122"/>
              </a:rPr>
              <a:t>ng</a:t>
            </a:r>
            <a:r>
              <a:rPr lang="en-US" sz="1800" b="1" dirty="0" smtClean="0">
                <a:latin typeface="华文楷体" panose="02010600040101010101" pitchFamily="2" charset="-122"/>
                <a:ea typeface="华文楷体" panose="02010600040101010101" pitchFamily="2" charset="-122"/>
              </a:rPr>
              <a:t>/</a:t>
            </a:r>
            <a:r>
              <a:rPr lang="en-US" sz="1800" b="1" dirty="0" err="1" smtClean="0">
                <a:latin typeface="华文楷体" panose="02010600040101010101" pitchFamily="2" charset="-122"/>
                <a:ea typeface="华文楷体" panose="02010600040101010101" pitchFamily="2" charset="-122"/>
              </a:rPr>
              <a:t>mL</a:t>
            </a:r>
            <a:r>
              <a:rPr lang="zh-CN" altLang="en-US" sz="1800" b="1" dirty="0" smtClean="0">
                <a:latin typeface="华文楷体" panose="02010600040101010101" pitchFamily="2" charset="-122"/>
                <a:ea typeface="华文楷体" panose="02010600040101010101" pitchFamily="2" charset="-122"/>
              </a:rPr>
              <a:t>时：</a:t>
            </a:r>
            <a:endParaRPr lang="en-US" altLang="zh-CN" sz="1800" b="1" dirty="0" smtClean="0">
              <a:latin typeface="华文楷体" panose="02010600040101010101" pitchFamily="2" charset="-122"/>
              <a:ea typeface="华文楷体" panose="02010600040101010101" pitchFamily="2" charset="-122"/>
            </a:endParaRPr>
          </a:p>
          <a:p>
            <a:pPr algn="just">
              <a:spcAft>
                <a:spcPts val="0"/>
              </a:spcAft>
            </a:pPr>
            <a:r>
              <a:rPr lang="zh-CN" altLang="en-US" sz="1800" b="1" dirty="0" smtClean="0">
                <a:latin typeface="华文楷体" panose="02010600040101010101" pitchFamily="2" charset="-122"/>
                <a:ea typeface="华文楷体" panose="02010600040101010101" pitchFamily="2" charset="-122"/>
              </a:rPr>
              <a:t>对严重脓毒症</a:t>
            </a:r>
            <a:r>
              <a:rPr lang="en-US" altLang="zh-CN" sz="1800" b="1" dirty="0" smtClean="0">
                <a:latin typeface="华文楷体" panose="02010600040101010101" pitchFamily="2" charset="-122"/>
                <a:ea typeface="华文楷体" panose="02010600040101010101" pitchFamily="2" charset="-122"/>
              </a:rPr>
              <a:t>/</a:t>
            </a:r>
            <a:r>
              <a:rPr lang="zh-CN" altLang="en-US" sz="1800" b="1" dirty="0" smtClean="0">
                <a:latin typeface="华文楷体" panose="02010600040101010101" pitchFamily="2" charset="-122"/>
                <a:ea typeface="华文楷体" panose="02010600040101010101" pitchFamily="2" charset="-122"/>
              </a:rPr>
              <a:t>感染性休克诊断</a:t>
            </a:r>
            <a:endParaRPr lang="en-US" altLang="zh-CN" sz="1800" b="1" dirty="0" smtClean="0">
              <a:solidFill>
                <a:srgbClr val="FF0000"/>
              </a:solidFill>
              <a:latin typeface="华文楷体" panose="02010600040101010101" pitchFamily="2" charset="-122"/>
              <a:ea typeface="华文楷体" panose="02010600040101010101" pitchFamily="2" charset="-122"/>
            </a:endParaRPr>
          </a:p>
          <a:p>
            <a:pPr algn="just"/>
            <a:r>
              <a:rPr lang="zh-CN" altLang="en-US" sz="1800" b="1" dirty="0" smtClean="0">
                <a:solidFill>
                  <a:srgbClr val="FF0000"/>
                </a:solidFill>
                <a:latin typeface="华文楷体" panose="02010600040101010101" pitchFamily="2" charset="-122"/>
                <a:ea typeface="华文楷体" panose="02010600040101010101" pitchFamily="2" charset="-122"/>
              </a:rPr>
              <a:t>临床敏感性为</a:t>
            </a:r>
            <a:r>
              <a:rPr lang="en-US" altLang="zh-CN" sz="1800" b="1" dirty="0" smtClean="0">
                <a:solidFill>
                  <a:srgbClr val="FF0000"/>
                </a:solidFill>
                <a:latin typeface="华文楷体" panose="02010600040101010101" pitchFamily="2" charset="-122"/>
                <a:ea typeface="华文楷体" panose="02010600040101010101" pitchFamily="2" charset="-122"/>
              </a:rPr>
              <a:t>96.9%</a:t>
            </a:r>
            <a:r>
              <a:rPr lang="zh-CN" altLang="en-US" sz="1800" b="1" dirty="0" smtClean="0">
                <a:solidFill>
                  <a:srgbClr val="FF0000"/>
                </a:solidFill>
                <a:latin typeface="华文楷体" panose="02010600040101010101" pitchFamily="2" charset="-122"/>
                <a:ea typeface="华文楷体" panose="02010600040101010101" pitchFamily="2" charset="-122"/>
              </a:rPr>
              <a:t>，</a:t>
            </a:r>
            <a:endParaRPr lang="en-US" altLang="zh-CN" sz="1800" b="1" dirty="0" smtClean="0">
              <a:solidFill>
                <a:srgbClr val="FF0000"/>
              </a:solidFill>
              <a:latin typeface="华文楷体" panose="02010600040101010101" pitchFamily="2" charset="-122"/>
              <a:ea typeface="华文楷体" panose="02010600040101010101" pitchFamily="2" charset="-122"/>
            </a:endParaRPr>
          </a:p>
          <a:p>
            <a:pPr algn="just"/>
            <a:r>
              <a:rPr lang="zh-CN" altLang="en-US" sz="1800" b="1" dirty="0" smtClean="0">
                <a:solidFill>
                  <a:srgbClr val="FF0000"/>
                </a:solidFill>
                <a:latin typeface="华文楷体" panose="02010600040101010101" pitchFamily="2" charset="-122"/>
                <a:ea typeface="华文楷体" panose="02010600040101010101" pitchFamily="2" charset="-122"/>
              </a:rPr>
              <a:t>临床特异性为</a:t>
            </a:r>
            <a:r>
              <a:rPr lang="en-US" altLang="zh-CN" sz="1800" b="1" dirty="0" smtClean="0">
                <a:solidFill>
                  <a:srgbClr val="FF0000"/>
                </a:solidFill>
                <a:latin typeface="华文楷体" panose="02010600040101010101" pitchFamily="2" charset="-122"/>
                <a:ea typeface="华文楷体" panose="02010600040101010101" pitchFamily="2" charset="-122"/>
              </a:rPr>
              <a:t>67.2%</a:t>
            </a:r>
            <a:r>
              <a:rPr lang="zh-CN" altLang="en-US" sz="1800" b="1" dirty="0" smtClean="0">
                <a:solidFill>
                  <a:srgbClr val="FF0000"/>
                </a:solidFill>
                <a:latin typeface="华文楷体" panose="02010600040101010101" pitchFamily="2" charset="-122"/>
                <a:ea typeface="华文楷体" panose="02010600040101010101" pitchFamily="2" charset="-122"/>
              </a:rPr>
              <a:t>。</a:t>
            </a:r>
            <a:endParaRPr lang="zh-CN" altLang="en-US" sz="1800" b="1" dirty="0">
              <a:solidFill>
                <a:srgbClr val="FF0000"/>
              </a:solidFill>
              <a:latin typeface="华文楷体" panose="02010600040101010101" pitchFamily="2" charset="-122"/>
              <a:ea typeface="华文楷体" panose="02010600040101010101" pitchFamily="2" charset="-122"/>
            </a:endParaRPr>
          </a:p>
        </p:txBody>
      </p:sp>
      <p:sp>
        <p:nvSpPr>
          <p:cNvPr id="10" name="TextBox 9"/>
          <p:cNvSpPr txBox="1"/>
          <p:nvPr/>
        </p:nvSpPr>
        <p:spPr>
          <a:xfrm>
            <a:off x="9002395" y="4813935"/>
            <a:ext cx="3420745" cy="1341120"/>
          </a:xfrm>
          <a:prstGeom prst="rect">
            <a:avLst/>
          </a:prstGeom>
          <a:noFill/>
        </p:spPr>
        <p:txBody>
          <a:bodyPr wrap="square" rtlCol="0">
            <a:spAutoFit/>
          </a:bodyPr>
          <a:lstStyle/>
          <a:p>
            <a:pPr algn="just">
              <a:spcAft>
                <a:spcPts val="1200"/>
              </a:spcAft>
            </a:pPr>
            <a:r>
              <a:rPr lang="zh-CN" altLang="en-US" sz="1800" b="1" dirty="0" smtClean="0">
                <a:latin typeface="华文楷体" panose="02010600040101010101" pitchFamily="2" charset="-122"/>
                <a:ea typeface="华文楷体" panose="02010600040101010101" pitchFamily="2" charset="-122"/>
              </a:rPr>
              <a:t>当取</a:t>
            </a:r>
            <a:r>
              <a:rPr lang="en-US" sz="1800" b="1" dirty="0" smtClean="0">
                <a:latin typeface="华文楷体" panose="02010600040101010101" pitchFamily="2" charset="-122"/>
                <a:ea typeface="华文楷体" panose="02010600040101010101" pitchFamily="2" charset="-122"/>
              </a:rPr>
              <a:t>Cut-off=2 </a:t>
            </a:r>
            <a:r>
              <a:rPr lang="en-US" sz="1800" b="1" dirty="0" err="1" smtClean="0">
                <a:latin typeface="华文楷体" panose="02010600040101010101" pitchFamily="2" charset="-122"/>
                <a:ea typeface="华文楷体" panose="02010600040101010101" pitchFamily="2" charset="-122"/>
              </a:rPr>
              <a:t>ng</a:t>
            </a:r>
            <a:r>
              <a:rPr lang="en-US" sz="1800" b="1" dirty="0" smtClean="0">
                <a:latin typeface="华文楷体" panose="02010600040101010101" pitchFamily="2" charset="-122"/>
                <a:ea typeface="华文楷体" panose="02010600040101010101" pitchFamily="2" charset="-122"/>
              </a:rPr>
              <a:t>/</a:t>
            </a:r>
            <a:r>
              <a:rPr lang="en-US" sz="1800" b="1" dirty="0" err="1" smtClean="0">
                <a:latin typeface="华文楷体" panose="02010600040101010101" pitchFamily="2" charset="-122"/>
                <a:ea typeface="华文楷体" panose="02010600040101010101" pitchFamily="2" charset="-122"/>
              </a:rPr>
              <a:t>mL</a:t>
            </a:r>
            <a:r>
              <a:rPr lang="zh-CN" altLang="en-US" sz="1800" b="1" dirty="0" smtClean="0">
                <a:latin typeface="华文楷体" panose="02010600040101010101" pitchFamily="2" charset="-122"/>
                <a:ea typeface="华文楷体" panose="02010600040101010101" pitchFamily="2" charset="-122"/>
              </a:rPr>
              <a:t>时：</a:t>
            </a:r>
            <a:endParaRPr lang="en-US" altLang="zh-CN" sz="1800" b="1" dirty="0" smtClean="0">
              <a:latin typeface="华文楷体" panose="02010600040101010101" pitchFamily="2" charset="-122"/>
              <a:ea typeface="华文楷体" panose="02010600040101010101" pitchFamily="2" charset="-122"/>
            </a:endParaRPr>
          </a:p>
          <a:p>
            <a:pPr algn="just">
              <a:spcAft>
                <a:spcPts val="0"/>
              </a:spcAft>
            </a:pPr>
            <a:r>
              <a:rPr lang="zh-CN" altLang="en-US" sz="1800" b="1" dirty="0" smtClean="0">
                <a:latin typeface="华文楷体" panose="02010600040101010101" pitchFamily="2" charset="-122"/>
                <a:ea typeface="华文楷体" panose="02010600040101010101" pitchFamily="2" charset="-122"/>
              </a:rPr>
              <a:t>对严重脓毒症</a:t>
            </a:r>
            <a:r>
              <a:rPr lang="en-US" altLang="zh-CN" sz="1800" b="1" dirty="0" smtClean="0">
                <a:latin typeface="华文楷体" panose="02010600040101010101" pitchFamily="2" charset="-122"/>
                <a:ea typeface="华文楷体" panose="02010600040101010101" pitchFamily="2" charset="-122"/>
              </a:rPr>
              <a:t>/</a:t>
            </a:r>
            <a:r>
              <a:rPr lang="zh-CN" altLang="en-US" sz="1800" b="1" dirty="0" smtClean="0">
                <a:latin typeface="华文楷体" panose="02010600040101010101" pitchFamily="2" charset="-122"/>
                <a:ea typeface="华文楷体" panose="02010600040101010101" pitchFamily="2" charset="-122"/>
              </a:rPr>
              <a:t>感染性休克诊断</a:t>
            </a:r>
            <a:endParaRPr lang="en-US" altLang="zh-CN" sz="1800" b="1" dirty="0" smtClean="0">
              <a:solidFill>
                <a:srgbClr val="FF0000"/>
              </a:solidFill>
              <a:latin typeface="华文楷体" panose="02010600040101010101" pitchFamily="2" charset="-122"/>
              <a:ea typeface="华文楷体" panose="02010600040101010101" pitchFamily="2" charset="-122"/>
            </a:endParaRPr>
          </a:p>
          <a:p>
            <a:pPr algn="just"/>
            <a:r>
              <a:rPr lang="zh-CN" altLang="en-US" sz="1800" b="1" dirty="0" smtClean="0">
                <a:solidFill>
                  <a:srgbClr val="FF0000"/>
                </a:solidFill>
                <a:latin typeface="华文楷体" panose="02010600040101010101" pitchFamily="2" charset="-122"/>
                <a:ea typeface="华文楷体" panose="02010600040101010101" pitchFamily="2" charset="-122"/>
              </a:rPr>
              <a:t>临床敏感性为</a:t>
            </a:r>
            <a:r>
              <a:rPr lang="en-US" altLang="zh-CN" sz="1800" b="1" dirty="0" smtClean="0">
                <a:solidFill>
                  <a:srgbClr val="FF0000"/>
                </a:solidFill>
                <a:latin typeface="华文楷体" panose="02010600040101010101" pitchFamily="2" charset="-122"/>
                <a:ea typeface="华文楷体" panose="02010600040101010101" pitchFamily="2" charset="-122"/>
              </a:rPr>
              <a:t>80.6%</a:t>
            </a:r>
            <a:r>
              <a:rPr lang="zh-CN" altLang="en-US" sz="1800" b="1" dirty="0" smtClean="0">
                <a:solidFill>
                  <a:srgbClr val="FF0000"/>
                </a:solidFill>
                <a:latin typeface="华文楷体" panose="02010600040101010101" pitchFamily="2" charset="-122"/>
                <a:ea typeface="华文楷体" panose="02010600040101010101" pitchFamily="2" charset="-122"/>
              </a:rPr>
              <a:t>，</a:t>
            </a:r>
            <a:endParaRPr lang="en-US" altLang="zh-CN" sz="1800" b="1" dirty="0" smtClean="0">
              <a:solidFill>
                <a:srgbClr val="FF0000"/>
              </a:solidFill>
              <a:latin typeface="华文楷体" panose="02010600040101010101" pitchFamily="2" charset="-122"/>
              <a:ea typeface="华文楷体" panose="02010600040101010101" pitchFamily="2" charset="-122"/>
            </a:endParaRPr>
          </a:p>
          <a:p>
            <a:pPr algn="just"/>
            <a:r>
              <a:rPr lang="zh-CN" altLang="en-US" sz="1800" b="1" dirty="0" smtClean="0">
                <a:solidFill>
                  <a:srgbClr val="FF0000"/>
                </a:solidFill>
                <a:latin typeface="华文楷体" panose="02010600040101010101" pitchFamily="2" charset="-122"/>
                <a:ea typeface="华文楷体" panose="02010600040101010101" pitchFamily="2" charset="-122"/>
              </a:rPr>
              <a:t>临床特异性为</a:t>
            </a:r>
            <a:r>
              <a:rPr lang="en-US" altLang="zh-CN" sz="1800" b="1" dirty="0" smtClean="0">
                <a:solidFill>
                  <a:srgbClr val="FF0000"/>
                </a:solidFill>
                <a:latin typeface="华文楷体" panose="02010600040101010101" pitchFamily="2" charset="-122"/>
                <a:ea typeface="华文楷体" panose="02010600040101010101" pitchFamily="2" charset="-122"/>
              </a:rPr>
              <a:t>87.8%</a:t>
            </a:r>
            <a:r>
              <a:rPr lang="zh-CN" altLang="en-US" sz="1800" b="1" dirty="0" smtClean="0">
                <a:solidFill>
                  <a:srgbClr val="FF0000"/>
                </a:solidFill>
                <a:latin typeface="华文楷体" panose="02010600040101010101" pitchFamily="2" charset="-122"/>
                <a:ea typeface="华文楷体" panose="02010600040101010101" pitchFamily="2" charset="-122"/>
              </a:rPr>
              <a:t>。</a:t>
            </a:r>
            <a:endParaRPr lang="zh-CN" altLang="en-US" sz="18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8412" y="4385308"/>
            <a:ext cx="1640114" cy="365760"/>
          </a:xfrm>
          <a:prstGeom prst="rect">
            <a:avLst/>
          </a:prstGeom>
          <a:noFill/>
        </p:spPr>
        <p:txBody>
          <a:bodyPr wrap="square" rtlCol="0">
            <a:spAutoFit/>
          </a:bodyPr>
          <a:lstStyle/>
          <a:p>
            <a:r>
              <a:rPr lang="zh-CN" altLang="en-US" b="1" dirty="0" smtClean="0"/>
              <a:t>罗氏说明书</a:t>
            </a:r>
            <a:endParaRPr lang="zh-CN" altLang="en-US" b="1" dirty="0" smtClean="0"/>
          </a:p>
        </p:txBody>
      </p:sp>
      <p:pic>
        <p:nvPicPr>
          <p:cNvPr id="10" name="图片 9" descr="编辑后11.jpg"/>
          <p:cNvPicPr>
            <a:picLocks noChangeAspect="1"/>
          </p:cNvPicPr>
          <p:nvPr/>
        </p:nvPicPr>
        <p:blipFill>
          <a:blip r:embed="rId1" cstate="print"/>
          <a:srcRect b="4147"/>
          <a:stretch>
            <a:fillRect/>
          </a:stretch>
        </p:blipFill>
        <p:spPr>
          <a:xfrm>
            <a:off x="198299" y="1070929"/>
            <a:ext cx="2001236" cy="3341145"/>
          </a:xfrm>
          <a:prstGeom prst="rect">
            <a:avLst/>
          </a:prstGeom>
        </p:spPr>
      </p:pic>
      <p:pic>
        <p:nvPicPr>
          <p:cNvPr id="11" name="图片 10" descr="编辑后12.jpg"/>
          <p:cNvPicPr>
            <a:picLocks noChangeAspect="1"/>
          </p:cNvPicPr>
          <p:nvPr/>
        </p:nvPicPr>
        <p:blipFill>
          <a:blip r:embed="rId2" cstate="print"/>
          <a:srcRect l="23142" t="12943" r="26906" b="41775"/>
          <a:stretch>
            <a:fillRect/>
          </a:stretch>
        </p:blipFill>
        <p:spPr>
          <a:xfrm>
            <a:off x="3004185" y="923290"/>
            <a:ext cx="3606165" cy="5693410"/>
          </a:xfrm>
          <a:prstGeom prst="rect">
            <a:avLst/>
          </a:prstGeom>
        </p:spPr>
      </p:pic>
      <p:pic>
        <p:nvPicPr>
          <p:cNvPr id="12" name="图片 11" descr="编辑后13.jpg"/>
          <p:cNvPicPr>
            <a:picLocks noChangeAspect="1"/>
          </p:cNvPicPr>
          <p:nvPr/>
        </p:nvPicPr>
        <p:blipFill>
          <a:blip r:embed="rId3" cstate="print"/>
          <a:stretch>
            <a:fillRect/>
          </a:stretch>
        </p:blipFill>
        <p:spPr>
          <a:xfrm>
            <a:off x="7099935" y="1293495"/>
            <a:ext cx="3703320" cy="4523105"/>
          </a:xfrm>
          <a:prstGeom prst="rect">
            <a:avLst/>
          </a:prstGeom>
        </p:spPr>
      </p:pic>
      <p:sp>
        <p:nvSpPr>
          <p:cNvPr id="13" name="TextBox 12"/>
          <p:cNvSpPr txBox="1"/>
          <p:nvPr/>
        </p:nvSpPr>
        <p:spPr>
          <a:xfrm>
            <a:off x="1998620" y="4803228"/>
            <a:ext cx="875207" cy="1754326"/>
          </a:xfrm>
          <a:prstGeom prst="rect">
            <a:avLst/>
          </a:prstGeom>
          <a:noFill/>
        </p:spPr>
        <p:txBody>
          <a:bodyPr wrap="square" rtlCol="0">
            <a:spAutoFit/>
          </a:bodyPr>
          <a:lstStyle/>
          <a:p>
            <a:pPr algn="just"/>
            <a:r>
              <a:rPr lang="zh-CN" altLang="en-US" dirty="0" smtClean="0">
                <a:solidFill>
                  <a:srgbClr val="FF0000"/>
                </a:solidFill>
              </a:rPr>
              <a:t>临床敏感性为</a:t>
            </a:r>
            <a:r>
              <a:rPr lang="en-US" altLang="zh-CN" dirty="0" smtClean="0">
                <a:solidFill>
                  <a:srgbClr val="FF0000"/>
                </a:solidFill>
              </a:rPr>
              <a:t>96%</a:t>
            </a:r>
            <a:r>
              <a:rPr lang="zh-CN" altLang="en-US" dirty="0" smtClean="0">
                <a:solidFill>
                  <a:srgbClr val="FF0000"/>
                </a:solidFill>
              </a:rPr>
              <a:t>，临床特异性为</a:t>
            </a:r>
            <a:r>
              <a:rPr lang="en-US" altLang="zh-CN" dirty="0" smtClean="0">
                <a:solidFill>
                  <a:srgbClr val="FF0000"/>
                </a:solidFill>
              </a:rPr>
              <a:t>66%</a:t>
            </a:r>
            <a:r>
              <a:rPr lang="zh-CN" altLang="en-US" dirty="0" smtClean="0">
                <a:solidFill>
                  <a:srgbClr val="FF0000"/>
                </a:solidFill>
              </a:rPr>
              <a:t>。</a:t>
            </a:r>
            <a:endParaRPr lang="zh-CN" altLang="en-US" dirty="0">
              <a:solidFill>
                <a:srgbClr val="FF0000"/>
              </a:solidFill>
            </a:endParaRPr>
          </a:p>
        </p:txBody>
      </p:sp>
      <p:cxnSp>
        <p:nvCxnSpPr>
          <p:cNvPr id="15" name="直接箭头连接符 14"/>
          <p:cNvCxnSpPr/>
          <p:nvPr/>
        </p:nvCxnSpPr>
        <p:spPr bwMode="auto">
          <a:xfrm rot="5400000">
            <a:off x="2207628" y="3722918"/>
            <a:ext cx="1293222" cy="770700"/>
          </a:xfrm>
          <a:prstGeom prst="straightConnector1">
            <a:avLst/>
          </a:prstGeom>
          <a:solidFill>
            <a:schemeClr val="accent1"/>
          </a:solidFill>
          <a:ln w="9525" cap="flat" cmpd="sng" algn="ctr">
            <a:solidFill>
              <a:schemeClr val="tx1"/>
            </a:solidFill>
            <a:prstDash val="solid"/>
            <a:round/>
            <a:headEnd type="none" w="med" len="med"/>
            <a:tailEnd type="arrow"/>
          </a:ln>
        </p:spPr>
      </p:cxnSp>
      <p:cxnSp>
        <p:nvCxnSpPr>
          <p:cNvPr id="17" name="直接箭头连接符 16"/>
          <p:cNvCxnSpPr/>
          <p:nvPr/>
        </p:nvCxnSpPr>
        <p:spPr bwMode="auto">
          <a:xfrm>
            <a:off x="6322421" y="5643154"/>
            <a:ext cx="883927" cy="476018"/>
          </a:xfrm>
          <a:prstGeom prst="straightConnector1">
            <a:avLst/>
          </a:prstGeom>
          <a:solidFill>
            <a:schemeClr val="accent1"/>
          </a:solidFill>
          <a:ln w="9525" cap="flat" cmpd="sng" algn="ctr">
            <a:solidFill>
              <a:schemeClr val="tx1"/>
            </a:solidFill>
            <a:prstDash val="solid"/>
            <a:round/>
            <a:headEnd type="none" w="med" len="med"/>
            <a:tailEnd type="arrow"/>
          </a:ln>
        </p:spPr>
      </p:cxnSp>
      <p:sp>
        <p:nvSpPr>
          <p:cNvPr id="18" name="TextBox 17"/>
          <p:cNvSpPr txBox="1"/>
          <p:nvPr/>
        </p:nvSpPr>
        <p:spPr>
          <a:xfrm>
            <a:off x="7297789" y="5952759"/>
            <a:ext cx="2290349" cy="646331"/>
          </a:xfrm>
          <a:prstGeom prst="rect">
            <a:avLst/>
          </a:prstGeom>
          <a:noFill/>
        </p:spPr>
        <p:txBody>
          <a:bodyPr wrap="square" rtlCol="0">
            <a:spAutoFit/>
          </a:bodyPr>
          <a:lstStyle/>
          <a:p>
            <a:pPr algn="just"/>
            <a:r>
              <a:rPr lang="zh-CN" altLang="en-US" dirty="0" smtClean="0">
                <a:solidFill>
                  <a:srgbClr val="FF0000"/>
                </a:solidFill>
              </a:rPr>
              <a:t>临床敏感性为</a:t>
            </a:r>
            <a:r>
              <a:rPr lang="en-US" altLang="zh-CN" dirty="0" smtClean="0">
                <a:solidFill>
                  <a:srgbClr val="FF0000"/>
                </a:solidFill>
              </a:rPr>
              <a:t>65%</a:t>
            </a:r>
            <a:r>
              <a:rPr lang="zh-CN" altLang="en-US" dirty="0" smtClean="0">
                <a:solidFill>
                  <a:srgbClr val="FF0000"/>
                </a:solidFill>
              </a:rPr>
              <a:t>，临床特异性为</a:t>
            </a:r>
            <a:r>
              <a:rPr lang="en-US" altLang="zh-CN" dirty="0" smtClean="0">
                <a:solidFill>
                  <a:srgbClr val="FF0000"/>
                </a:solidFill>
              </a:rPr>
              <a:t>66%</a:t>
            </a:r>
            <a:r>
              <a:rPr lang="zh-CN" altLang="en-US" dirty="0" smtClean="0">
                <a:solidFill>
                  <a:srgbClr val="FF0000"/>
                </a:solidFill>
              </a:rPr>
              <a:t>。</a:t>
            </a:r>
            <a:endParaRPr lang="zh-CN" altLang="en-US" dirty="0">
              <a:solidFill>
                <a:srgbClr val="FF0000"/>
              </a:solidFill>
            </a:endParaRPr>
          </a:p>
        </p:txBody>
      </p:sp>
      <p:sp>
        <p:nvSpPr>
          <p:cNvPr id="19" name="TextBox 18"/>
          <p:cNvSpPr txBox="1"/>
          <p:nvPr/>
        </p:nvSpPr>
        <p:spPr>
          <a:xfrm>
            <a:off x="10920550" y="4894669"/>
            <a:ext cx="953587" cy="1754326"/>
          </a:xfrm>
          <a:prstGeom prst="rect">
            <a:avLst/>
          </a:prstGeom>
          <a:noFill/>
        </p:spPr>
        <p:txBody>
          <a:bodyPr wrap="square" rtlCol="0">
            <a:spAutoFit/>
          </a:bodyPr>
          <a:lstStyle/>
          <a:p>
            <a:pPr algn="just"/>
            <a:r>
              <a:rPr lang="zh-CN" altLang="en-US" dirty="0" smtClean="0">
                <a:solidFill>
                  <a:srgbClr val="FF0000"/>
                </a:solidFill>
              </a:rPr>
              <a:t>临床敏感性为</a:t>
            </a:r>
            <a:r>
              <a:rPr lang="en-US" altLang="zh-CN" dirty="0" smtClean="0">
                <a:solidFill>
                  <a:srgbClr val="FF0000"/>
                </a:solidFill>
              </a:rPr>
              <a:t>23 %,</a:t>
            </a:r>
            <a:r>
              <a:rPr lang="zh-CN" altLang="en-US" dirty="0" smtClean="0">
                <a:solidFill>
                  <a:srgbClr val="FF0000"/>
                </a:solidFill>
              </a:rPr>
              <a:t>临床特异性为</a:t>
            </a:r>
            <a:r>
              <a:rPr lang="en-US" altLang="zh-CN" dirty="0" smtClean="0">
                <a:solidFill>
                  <a:srgbClr val="FF0000"/>
                </a:solidFill>
              </a:rPr>
              <a:t>93%</a:t>
            </a:r>
            <a:r>
              <a:rPr lang="zh-CN" altLang="en-US" dirty="0" smtClean="0">
                <a:solidFill>
                  <a:srgbClr val="FF0000"/>
                </a:solidFill>
              </a:rPr>
              <a:t>。</a:t>
            </a:r>
            <a:endParaRPr lang="zh-CN" altLang="en-US" dirty="0">
              <a:solidFill>
                <a:srgbClr val="FF0000"/>
              </a:solidFill>
            </a:endParaRPr>
          </a:p>
        </p:txBody>
      </p:sp>
      <p:sp>
        <p:nvSpPr>
          <p:cNvPr id="20" name="TextBox 19"/>
          <p:cNvSpPr txBox="1"/>
          <p:nvPr/>
        </p:nvSpPr>
        <p:spPr>
          <a:xfrm>
            <a:off x="10862491" y="261256"/>
            <a:ext cx="1024709" cy="1754326"/>
          </a:xfrm>
          <a:prstGeom prst="rect">
            <a:avLst/>
          </a:prstGeom>
          <a:noFill/>
        </p:spPr>
        <p:txBody>
          <a:bodyPr wrap="square" rtlCol="0">
            <a:spAutoFit/>
          </a:bodyPr>
          <a:lstStyle/>
          <a:p>
            <a:pPr algn="just"/>
            <a:r>
              <a:rPr lang="zh-CN" altLang="en-US" dirty="0" smtClean="0">
                <a:solidFill>
                  <a:srgbClr val="FF0000"/>
                </a:solidFill>
              </a:rPr>
              <a:t>临床敏感性为</a:t>
            </a:r>
            <a:r>
              <a:rPr lang="en-US" altLang="zh-CN" dirty="0" smtClean="0">
                <a:solidFill>
                  <a:srgbClr val="FF0000"/>
                </a:solidFill>
              </a:rPr>
              <a:t>85 %,</a:t>
            </a:r>
            <a:r>
              <a:rPr lang="zh-CN" altLang="en-US" dirty="0" smtClean="0">
                <a:solidFill>
                  <a:srgbClr val="FF0000"/>
                </a:solidFill>
              </a:rPr>
              <a:t>临床特异性为</a:t>
            </a:r>
            <a:r>
              <a:rPr lang="en-US" altLang="zh-CN" dirty="0" smtClean="0">
                <a:solidFill>
                  <a:srgbClr val="FF0000"/>
                </a:solidFill>
              </a:rPr>
              <a:t>93%</a:t>
            </a:r>
            <a:r>
              <a:rPr lang="zh-CN" altLang="en-US" dirty="0" smtClean="0">
                <a:solidFill>
                  <a:srgbClr val="FF0000"/>
                </a:solidFill>
              </a:rPr>
              <a:t>。</a:t>
            </a:r>
            <a:endParaRPr lang="zh-CN" altLang="en-US" dirty="0">
              <a:solidFill>
                <a:srgbClr val="FF0000"/>
              </a:solidFill>
            </a:endParaRPr>
          </a:p>
        </p:txBody>
      </p:sp>
      <p:cxnSp>
        <p:nvCxnSpPr>
          <p:cNvPr id="22" name="直接箭头连接符 21"/>
          <p:cNvCxnSpPr/>
          <p:nvPr/>
        </p:nvCxnSpPr>
        <p:spPr bwMode="auto">
          <a:xfrm flipV="1">
            <a:off x="9966960" y="822961"/>
            <a:ext cx="862148" cy="679268"/>
          </a:xfrm>
          <a:prstGeom prst="straightConnector1">
            <a:avLst/>
          </a:prstGeom>
          <a:solidFill>
            <a:schemeClr val="accent1"/>
          </a:solidFill>
          <a:ln w="9525" cap="flat" cmpd="sng" algn="ctr">
            <a:solidFill>
              <a:schemeClr val="tx1"/>
            </a:solidFill>
            <a:prstDash val="solid"/>
            <a:round/>
            <a:headEnd type="none" w="med" len="med"/>
            <a:tailEnd type="arrow"/>
          </a:ln>
        </p:spPr>
      </p:cxnSp>
      <p:cxnSp>
        <p:nvCxnSpPr>
          <p:cNvPr id="24" name="直接箭头连接符 23"/>
          <p:cNvCxnSpPr/>
          <p:nvPr/>
        </p:nvCxnSpPr>
        <p:spPr bwMode="auto">
          <a:xfrm rot="16200000" flipH="1">
            <a:off x="10540412" y="3946296"/>
            <a:ext cx="1001936" cy="842555"/>
          </a:xfrm>
          <a:prstGeom prst="straightConnector1">
            <a:avLst/>
          </a:prstGeom>
          <a:solidFill>
            <a:schemeClr val="accent1"/>
          </a:solidFill>
          <a:ln w="9525" cap="flat" cmpd="sng" algn="ctr">
            <a:solidFill>
              <a:schemeClr val="tx1"/>
            </a:solidFill>
            <a:prstDash val="solid"/>
            <a:round/>
            <a:headEnd type="none" w="med" len="med"/>
            <a:tailEnd type="arrow"/>
          </a:ln>
        </p:spPr>
      </p:cxnSp>
      <p:sp>
        <p:nvSpPr>
          <p:cNvPr id="21" name="标题 1"/>
          <p:cNvSpPr>
            <a:spLocks noGrp="1"/>
          </p:cNvSpPr>
          <p:nvPr>
            <p:ph type="title"/>
          </p:nvPr>
        </p:nvSpPr>
        <p:spPr>
          <a:xfrm>
            <a:off x="198117" y="300445"/>
            <a:ext cx="8188236" cy="770709"/>
          </a:xfrm>
        </p:spPr>
        <p:txBody>
          <a:bodyPr/>
          <a:lstStyle/>
          <a:p>
            <a:r>
              <a:rPr lang="zh-CN" altLang="en-US" sz="3600" b="1" dirty="0" smtClean="0"/>
              <a:t>关于罗氏说明书对临床符合情况的说明</a:t>
            </a:r>
            <a:endParaRPr lang="zh-CN" altLang="en-US" sz="3600" b="1" dirty="0"/>
          </a:p>
        </p:txBody>
      </p:sp>
      <p:cxnSp>
        <p:nvCxnSpPr>
          <p:cNvPr id="23" name="直接箭头连接符 22"/>
          <p:cNvCxnSpPr/>
          <p:nvPr/>
        </p:nvCxnSpPr>
        <p:spPr bwMode="auto">
          <a:xfrm flipV="1">
            <a:off x="2322284" y="3135086"/>
            <a:ext cx="682173" cy="1452"/>
          </a:xfrm>
          <a:prstGeom prst="straightConnector1">
            <a:avLst/>
          </a:prstGeom>
          <a:solidFill>
            <a:schemeClr val="accent1"/>
          </a:solidFill>
          <a:ln w="9525" cap="flat" cmpd="sng" algn="ctr">
            <a:solidFill>
              <a:schemeClr val="tx1"/>
            </a:solidFill>
            <a:prstDash val="solid"/>
            <a:round/>
            <a:headEnd type="none" w="med" len="med"/>
            <a:tailEnd type="arrow"/>
          </a:ln>
        </p:spPr>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1519" y="1215436"/>
            <a:ext cx="10793769" cy="733924"/>
          </a:xfrm>
          <a:prstGeom prst="rect">
            <a:avLst/>
          </a:prstGeom>
        </p:spPr>
        <p:txBody>
          <a:bodyPr wrap="square" lIns="117226" tIns="58613" rIns="117226" bIns="58613">
            <a:spAutoFit/>
          </a:bodyPr>
          <a:lstStyle/>
          <a:p>
            <a:pPr algn="just">
              <a:buFont typeface="Wingdings" panose="05000000000000000000" pitchFamily="2" charset="2"/>
              <a:buChar char="Ø"/>
            </a:pPr>
            <a:r>
              <a:rPr lang="zh-CN" altLang="en-US" sz="2000" dirty="0" smtClean="0">
                <a:latin typeface="华文楷体" panose="02010600040101010101" pitchFamily="2" charset="-122"/>
                <a:ea typeface="华文楷体" panose="02010600040101010101" pitchFamily="2" charset="-122"/>
              </a:rPr>
              <a:t>细菌脂多糖</a:t>
            </a:r>
            <a:r>
              <a:rPr lang="en-US" altLang="zh-CN" sz="2000" dirty="0" smtClean="0">
                <a:latin typeface="华文楷体" panose="02010600040101010101" pitchFamily="2" charset="-122"/>
                <a:ea typeface="华文楷体" panose="02010600040101010101" pitchFamily="2" charset="-122"/>
              </a:rPr>
              <a:t>(LPS)</a:t>
            </a:r>
            <a:r>
              <a:rPr lang="zh-CN" altLang="en-US" sz="2000" dirty="0" smtClean="0">
                <a:latin typeface="华文楷体" panose="02010600040101010101" pitchFamily="2" charset="-122"/>
                <a:ea typeface="华文楷体" panose="02010600040101010101" pitchFamily="2" charset="-122"/>
              </a:rPr>
              <a:t>→触发</a:t>
            </a:r>
            <a:r>
              <a:rPr lang="zh-CN" altLang="en-US" sz="2000" dirty="0" smtClean="0">
                <a:solidFill>
                  <a:srgbClr val="FF0000"/>
                </a:solidFill>
                <a:latin typeface="华文楷体" panose="02010600040101010101" pitchFamily="2" charset="-122"/>
                <a:ea typeface="华文楷体" panose="02010600040101010101" pitchFamily="2" charset="-122"/>
              </a:rPr>
              <a:t>病原</a:t>
            </a:r>
            <a:r>
              <a:rPr lang="zh-CN" altLang="en-US" sz="2000" dirty="0">
                <a:solidFill>
                  <a:srgbClr val="FF0000"/>
                </a:solidFill>
                <a:latin typeface="华文楷体" panose="02010600040101010101" pitchFamily="2" charset="-122"/>
                <a:ea typeface="华文楷体" panose="02010600040101010101" pitchFamily="2" charset="-122"/>
              </a:rPr>
              <a:t>相关分子模式</a:t>
            </a:r>
            <a:r>
              <a:rPr lang="en-US" altLang="zh-CN" sz="2000" dirty="0">
                <a:solidFill>
                  <a:srgbClr val="FF0000"/>
                </a:solidFill>
                <a:latin typeface="华文楷体" panose="02010600040101010101" pitchFamily="2" charset="-122"/>
                <a:ea typeface="华文楷体" panose="02010600040101010101" pitchFamily="2" charset="-122"/>
              </a:rPr>
              <a:t>(PAMPs</a:t>
            </a:r>
            <a:r>
              <a:rPr lang="en-US" altLang="zh-CN" sz="2000" dirty="0" smtClean="0">
                <a:solidFill>
                  <a:srgbClr val="FF0000"/>
                </a:solidFill>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→促</a:t>
            </a:r>
            <a:r>
              <a:rPr lang="zh-CN" altLang="en-US" sz="2000" dirty="0">
                <a:latin typeface="华文楷体" panose="02010600040101010101" pitchFamily="2" charset="-122"/>
                <a:ea typeface="华文楷体" panose="02010600040101010101" pitchFamily="2" charset="-122"/>
              </a:rPr>
              <a:t>炎和抗炎</a:t>
            </a:r>
            <a:r>
              <a:rPr lang="zh-CN" altLang="en-US" sz="2000" dirty="0" smtClean="0">
                <a:latin typeface="华文楷体" panose="02010600040101010101" pitchFamily="2" charset="-122"/>
                <a:ea typeface="华文楷体" panose="02010600040101010101" pitchFamily="2" charset="-122"/>
              </a:rPr>
              <a:t>调节失衡→局部反应</a:t>
            </a:r>
            <a:r>
              <a:rPr lang="zh-CN" altLang="en-US" sz="2000" dirty="0">
                <a:latin typeface="华文楷体" panose="02010600040101010101" pitchFamily="2" charset="-122"/>
                <a:ea typeface="华文楷体" panose="02010600040101010101" pitchFamily="2" charset="-122"/>
              </a:rPr>
              <a:t>升级为</a:t>
            </a:r>
            <a:r>
              <a:rPr lang="zh-CN" altLang="en-US" sz="2000" dirty="0" smtClean="0">
                <a:latin typeface="华文楷体" panose="02010600040101010101" pitchFamily="2" charset="-122"/>
                <a:ea typeface="华文楷体" panose="02010600040101010101" pitchFamily="2" charset="-122"/>
              </a:rPr>
              <a:t>全身反应→引发一系列炎症因子风暴→</a:t>
            </a:r>
            <a:r>
              <a:rPr lang="en-US" altLang="zh-CN" sz="2000" dirty="0" smtClean="0">
                <a:latin typeface="华文楷体" panose="02010600040101010101" pitchFamily="2" charset="-122"/>
                <a:ea typeface="华文楷体" panose="02010600040101010101" pitchFamily="2" charset="-122"/>
              </a:rPr>
              <a:t>PCT</a:t>
            </a:r>
            <a:r>
              <a:rPr lang="zh-CN" altLang="en-US" sz="2000" dirty="0" smtClean="0">
                <a:latin typeface="华文楷体" panose="02010600040101010101" pitchFamily="2" charset="-122"/>
                <a:ea typeface="华文楷体" panose="02010600040101010101" pitchFamily="2" charset="-122"/>
              </a:rPr>
              <a:t>增高。</a:t>
            </a:r>
            <a:endParaRPr lang="zh-CN" altLang="en-US" sz="2000" dirty="0">
              <a:latin typeface="华文楷体" panose="02010600040101010101" pitchFamily="2" charset="-122"/>
              <a:ea typeface="华文楷体" panose="02010600040101010101" pitchFamily="2" charset="-122"/>
            </a:endParaRPr>
          </a:p>
        </p:txBody>
      </p:sp>
      <p:sp>
        <p:nvSpPr>
          <p:cNvPr id="5" name="矩形 4"/>
          <p:cNvSpPr/>
          <p:nvPr/>
        </p:nvSpPr>
        <p:spPr>
          <a:xfrm>
            <a:off x="744582" y="1998618"/>
            <a:ext cx="10793769" cy="733924"/>
          </a:xfrm>
          <a:prstGeom prst="rect">
            <a:avLst/>
          </a:prstGeom>
        </p:spPr>
        <p:txBody>
          <a:bodyPr wrap="square" lIns="117226" tIns="58613" rIns="117226" bIns="58613">
            <a:spAutoFit/>
          </a:bodyPr>
          <a:lstStyle/>
          <a:p>
            <a:pPr algn="just">
              <a:buFont typeface="Wingdings" panose="05000000000000000000" pitchFamily="2" charset="2"/>
              <a:buChar char="Ø"/>
            </a:pPr>
            <a:r>
              <a:rPr lang="zh-CN" altLang="en-US" sz="2000" dirty="0" smtClean="0">
                <a:latin typeface="华文楷体" panose="02010600040101010101" pitchFamily="2" charset="-122"/>
                <a:ea typeface="华文楷体" panose="02010600040101010101" pitchFamily="2" charset="-122"/>
              </a:rPr>
              <a:t>创伤</a:t>
            </a:r>
            <a:r>
              <a:rPr lang="zh-CN" altLang="en-US" sz="2000" dirty="0">
                <a:latin typeface="华文楷体" panose="02010600040101010101" pitchFamily="2" charset="-122"/>
                <a:ea typeface="华文楷体" panose="02010600040101010101" pitchFamily="2" charset="-122"/>
              </a:rPr>
              <a:t>、烧伤、缺血再灌注、胰腺炎、重大</a:t>
            </a:r>
            <a:r>
              <a:rPr lang="zh-CN" altLang="en-US" sz="2000" dirty="0" smtClean="0">
                <a:latin typeface="华文楷体" panose="02010600040101010101" pitchFamily="2" charset="-122"/>
                <a:ea typeface="华文楷体" panose="02010600040101010101" pitchFamily="2" charset="-122"/>
              </a:rPr>
              <a:t>手术→损伤细胞或应激细胞</a:t>
            </a:r>
            <a:r>
              <a:rPr lang="zh-CN" altLang="en-US" sz="2000" dirty="0" smtClean="0">
                <a:solidFill>
                  <a:srgbClr val="FF0000"/>
                </a:solidFill>
                <a:latin typeface="华文楷体" panose="02010600040101010101" pitchFamily="2" charset="-122"/>
                <a:ea typeface="华文楷体" panose="02010600040101010101" pitchFamily="2" charset="-122"/>
              </a:rPr>
              <a:t>线粒体</a:t>
            </a:r>
            <a:r>
              <a:rPr lang="zh-CN" altLang="en-US" sz="2000" dirty="0" smtClean="0">
                <a:latin typeface="华文楷体" panose="02010600040101010101" pitchFamily="2" charset="-122"/>
                <a:ea typeface="华文楷体" panose="02010600040101010101" pitchFamily="2" charset="-122"/>
              </a:rPr>
              <a:t>释放</a:t>
            </a:r>
            <a:r>
              <a:rPr lang="zh-CN" altLang="en-US" sz="2000" dirty="0">
                <a:latin typeface="华文楷体" panose="02010600040101010101" pitchFamily="2" charset="-122"/>
                <a:ea typeface="华文楷体" panose="02010600040101010101" pitchFamily="2" charset="-122"/>
              </a:rPr>
              <a:t>与</a:t>
            </a:r>
            <a:r>
              <a:rPr lang="en-US" altLang="zh-CN" sz="2000" dirty="0" smtClean="0">
                <a:latin typeface="华文楷体" panose="02010600040101010101" pitchFamily="2" charset="-122"/>
                <a:ea typeface="华文楷体" panose="02010600040101010101" pitchFamily="2" charset="-122"/>
              </a:rPr>
              <a:t>PAMP</a:t>
            </a:r>
            <a:r>
              <a:rPr lang="zh-CN" altLang="en-US" sz="2000" dirty="0" smtClean="0">
                <a:latin typeface="华文楷体" panose="02010600040101010101" pitchFamily="2" charset="-122"/>
                <a:ea typeface="华文楷体" panose="02010600040101010101" pitchFamily="2" charset="-122"/>
              </a:rPr>
              <a:t>相同</a:t>
            </a:r>
            <a:r>
              <a:rPr lang="zh-CN" altLang="en-US" sz="2000" dirty="0">
                <a:latin typeface="华文楷体" panose="02010600040101010101" pitchFamily="2" charset="-122"/>
                <a:ea typeface="华文楷体" panose="02010600040101010101" pitchFamily="2" charset="-122"/>
              </a:rPr>
              <a:t>或相似的分子结构</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又称</a:t>
            </a:r>
            <a:r>
              <a:rPr lang="zh-CN" altLang="en-US" sz="2000" dirty="0" smtClean="0">
                <a:solidFill>
                  <a:srgbClr val="FF0000"/>
                </a:solidFill>
                <a:latin typeface="华文楷体" panose="02010600040101010101" pitchFamily="2" charset="-122"/>
                <a:ea typeface="华文楷体" panose="02010600040101010101" pitchFamily="2" charset="-122"/>
              </a:rPr>
              <a:t>损伤相关分子模式</a:t>
            </a:r>
            <a:r>
              <a:rPr lang="en-US" altLang="zh-CN" sz="2000" dirty="0" smtClean="0">
                <a:solidFill>
                  <a:srgbClr val="FF0000"/>
                </a:solidFill>
                <a:latin typeface="华文楷体" panose="02010600040101010101" pitchFamily="2" charset="-122"/>
                <a:ea typeface="华文楷体" panose="02010600040101010101" pitchFamily="2" charset="-122"/>
              </a:rPr>
              <a:t>(DAMPs)</a:t>
            </a:r>
            <a:r>
              <a:rPr lang="zh-CN" altLang="en-US" sz="2000" dirty="0" smtClean="0">
                <a:latin typeface="华文楷体" panose="02010600040101010101" pitchFamily="2" charset="-122"/>
                <a:ea typeface="华文楷体" panose="02010600040101010101" pitchFamily="2" charset="-122"/>
              </a:rPr>
              <a:t> →亦会</a:t>
            </a:r>
            <a:r>
              <a:rPr lang="zh-CN" altLang="en-US" sz="2000" dirty="0">
                <a:latin typeface="华文楷体" panose="02010600040101010101" pitchFamily="2" charset="-122"/>
                <a:ea typeface="华文楷体" panose="02010600040101010101" pitchFamily="2" charset="-122"/>
              </a:rPr>
              <a:t>引发细胞因子</a:t>
            </a:r>
            <a:r>
              <a:rPr lang="zh-CN" altLang="en-US" sz="2000" dirty="0" smtClean="0">
                <a:latin typeface="华文楷体" panose="02010600040101010101" pitchFamily="2" charset="-122"/>
                <a:ea typeface="华文楷体" panose="02010600040101010101" pitchFamily="2" charset="-122"/>
              </a:rPr>
              <a:t>风暴与</a:t>
            </a:r>
            <a:r>
              <a:rPr lang="en-US" altLang="zh-CN" sz="2000" dirty="0" smtClean="0">
                <a:latin typeface="华文楷体" panose="02010600040101010101" pitchFamily="2" charset="-122"/>
                <a:ea typeface="华文楷体" panose="02010600040101010101" pitchFamily="2" charset="-122"/>
              </a:rPr>
              <a:t>PCT</a:t>
            </a:r>
            <a:r>
              <a:rPr lang="zh-CN" altLang="en-US" sz="2000" dirty="0" smtClean="0">
                <a:latin typeface="华文楷体" panose="02010600040101010101" pitchFamily="2" charset="-122"/>
                <a:ea typeface="华文楷体" panose="02010600040101010101" pitchFamily="2" charset="-122"/>
              </a:rPr>
              <a:t>增高。</a:t>
            </a:r>
            <a:endParaRPr lang="en-US" altLang="zh-CN" sz="2000" dirty="0" smtClean="0">
              <a:latin typeface="华文楷体" panose="02010600040101010101" pitchFamily="2" charset="-122"/>
              <a:ea typeface="华文楷体" panose="02010600040101010101" pitchFamily="2" charset="-122"/>
            </a:endParaRPr>
          </a:p>
        </p:txBody>
      </p:sp>
      <p:sp>
        <p:nvSpPr>
          <p:cNvPr id="7" name="TextBox 6"/>
          <p:cNvSpPr txBox="1"/>
          <p:nvPr/>
        </p:nvSpPr>
        <p:spPr>
          <a:xfrm>
            <a:off x="718457" y="418012"/>
            <a:ext cx="7759337" cy="584775"/>
          </a:xfrm>
          <a:prstGeom prst="rect">
            <a:avLst/>
          </a:prstGeom>
          <a:noFill/>
        </p:spPr>
        <p:txBody>
          <a:bodyPr wrap="square" rtlCol="0">
            <a:spAutoFit/>
          </a:bodyPr>
          <a:lstStyle/>
          <a:p>
            <a:r>
              <a:rPr lang="zh-CN" altLang="en-US" sz="3200" b="1" dirty="0" smtClean="0">
                <a:latin typeface="华文楷体" panose="02010600040101010101" pitchFamily="2" charset="-122"/>
                <a:ea typeface="华文楷体" panose="02010600040101010101" pitchFamily="2" charset="-122"/>
              </a:rPr>
              <a:t>关于</a:t>
            </a:r>
            <a:r>
              <a:rPr lang="en-US" altLang="zh-CN" sz="3200" b="1" dirty="0" smtClean="0">
                <a:latin typeface="华文楷体" panose="02010600040101010101" pitchFamily="2" charset="-122"/>
                <a:ea typeface="华文楷体" panose="02010600040101010101" pitchFamily="2" charset="-122"/>
              </a:rPr>
              <a:t>PCT</a:t>
            </a:r>
            <a:r>
              <a:rPr lang="zh-CN" altLang="en-US" sz="3200" b="1" dirty="0" smtClean="0">
                <a:latin typeface="华文楷体" panose="02010600040101010101" pitchFamily="2" charset="-122"/>
                <a:ea typeface="华文楷体" panose="02010600040101010101" pitchFamily="2" charset="-122"/>
              </a:rPr>
              <a:t>升高的分子机制与结果解释</a:t>
            </a:r>
            <a:endParaRPr lang="zh-CN" altLang="en-US" sz="3200" b="1" dirty="0">
              <a:latin typeface="华文楷体" panose="02010600040101010101" pitchFamily="2" charset="-122"/>
              <a:ea typeface="华文楷体" panose="02010600040101010101" pitchFamily="2" charset="-122"/>
            </a:endParaRPr>
          </a:p>
        </p:txBody>
      </p:sp>
      <p:pic>
        <p:nvPicPr>
          <p:cNvPr id="11" name="Picture 2"/>
          <p:cNvPicPr>
            <a:picLocks noChangeAspect="1" noChangeArrowheads="1"/>
          </p:cNvPicPr>
          <p:nvPr/>
        </p:nvPicPr>
        <p:blipFill>
          <a:blip r:embed="rId1"/>
          <a:srcRect/>
          <a:stretch>
            <a:fillRect/>
          </a:stretch>
        </p:blipFill>
        <p:spPr bwMode="auto">
          <a:xfrm>
            <a:off x="839034" y="2867571"/>
            <a:ext cx="2795030" cy="3542518"/>
          </a:xfrm>
          <a:prstGeom prst="rect">
            <a:avLst/>
          </a:prstGeom>
          <a:noFill/>
          <a:ln w="9525">
            <a:noFill/>
            <a:miter lim="800000"/>
            <a:headEnd/>
            <a:tailEnd/>
          </a:ln>
          <a:effectLst/>
        </p:spPr>
      </p:pic>
      <p:pic>
        <p:nvPicPr>
          <p:cNvPr id="12" name="Picture 3"/>
          <p:cNvPicPr>
            <a:picLocks noChangeAspect="1" noChangeArrowheads="1"/>
          </p:cNvPicPr>
          <p:nvPr/>
        </p:nvPicPr>
        <p:blipFill>
          <a:blip r:embed="rId2"/>
          <a:srcRect/>
          <a:stretch>
            <a:fillRect/>
          </a:stretch>
        </p:blipFill>
        <p:spPr bwMode="auto">
          <a:xfrm>
            <a:off x="4175282" y="2876279"/>
            <a:ext cx="2721908" cy="3537583"/>
          </a:xfrm>
          <a:prstGeom prst="rect">
            <a:avLst/>
          </a:prstGeom>
          <a:noFill/>
          <a:ln w="9525">
            <a:noFill/>
            <a:miter lim="800000"/>
            <a:headEnd/>
            <a:tailEnd/>
          </a:ln>
          <a:effectLst/>
        </p:spPr>
      </p:pic>
      <p:sp>
        <p:nvSpPr>
          <p:cNvPr id="13" name="TextBox 12"/>
          <p:cNvSpPr txBox="1"/>
          <p:nvPr/>
        </p:nvSpPr>
        <p:spPr>
          <a:xfrm>
            <a:off x="1528354" y="6035038"/>
            <a:ext cx="1031966" cy="369332"/>
          </a:xfrm>
          <a:prstGeom prst="rect">
            <a:avLst/>
          </a:prstGeom>
          <a:noFill/>
        </p:spPr>
        <p:txBody>
          <a:bodyPr wrap="square" rtlCol="0">
            <a:spAutoFit/>
          </a:bodyPr>
          <a:lstStyle/>
          <a:p>
            <a:pPr algn="ctr"/>
            <a:r>
              <a:rPr lang="en-US" altLang="zh-CN" b="1" dirty="0" smtClean="0">
                <a:solidFill>
                  <a:srgbClr val="FF0000"/>
                </a:solidFill>
                <a:latin typeface="华文楷体" panose="02010600040101010101" pitchFamily="2" charset="-122"/>
                <a:ea typeface="华文楷体" panose="02010600040101010101" pitchFamily="2" charset="-122"/>
              </a:rPr>
              <a:t>PAMPs</a:t>
            </a:r>
            <a:endParaRPr lang="zh-CN" altLang="en-US" b="1" dirty="0">
              <a:solidFill>
                <a:srgbClr val="FF0000"/>
              </a:solidFill>
            </a:endParaRPr>
          </a:p>
        </p:txBody>
      </p:sp>
      <p:sp>
        <p:nvSpPr>
          <p:cNvPr id="14" name="TextBox 13"/>
          <p:cNvSpPr txBox="1"/>
          <p:nvPr/>
        </p:nvSpPr>
        <p:spPr>
          <a:xfrm>
            <a:off x="4646022" y="6030683"/>
            <a:ext cx="1114699" cy="369332"/>
          </a:xfrm>
          <a:prstGeom prst="rect">
            <a:avLst/>
          </a:prstGeom>
          <a:noFill/>
        </p:spPr>
        <p:txBody>
          <a:bodyPr wrap="square" rtlCol="0">
            <a:spAutoFit/>
          </a:bodyPr>
          <a:lstStyle/>
          <a:p>
            <a:pPr algn="ctr"/>
            <a:r>
              <a:rPr lang="en-US" altLang="zh-CN" b="1" dirty="0" smtClean="0">
                <a:solidFill>
                  <a:srgbClr val="FF0000"/>
                </a:solidFill>
                <a:latin typeface="华文楷体" panose="02010600040101010101" pitchFamily="2" charset="-122"/>
                <a:ea typeface="华文楷体" panose="02010600040101010101" pitchFamily="2" charset="-122"/>
              </a:rPr>
              <a:t>DAMPs</a:t>
            </a:r>
            <a:endParaRPr lang="zh-CN" altLang="en-US" b="1" dirty="0">
              <a:solidFill>
                <a:srgbClr val="FF0000"/>
              </a:solidFill>
            </a:endParaRPr>
          </a:p>
        </p:txBody>
      </p:sp>
      <p:pic>
        <p:nvPicPr>
          <p:cNvPr id="664577" name="Picture 1"/>
          <p:cNvPicPr>
            <a:picLocks noChangeAspect="1" noChangeArrowheads="1"/>
          </p:cNvPicPr>
          <p:nvPr/>
        </p:nvPicPr>
        <p:blipFill>
          <a:blip r:embed="rId3"/>
          <a:srcRect/>
          <a:stretch>
            <a:fillRect/>
          </a:stretch>
        </p:blipFill>
        <p:spPr bwMode="auto">
          <a:xfrm>
            <a:off x="7855403" y="2899955"/>
            <a:ext cx="3731351" cy="3474720"/>
          </a:xfrm>
          <a:prstGeom prst="rect">
            <a:avLst/>
          </a:prstGeom>
          <a:noFill/>
          <a:ln w="9525">
            <a:noFill/>
            <a:miter lim="800000"/>
            <a:headEnd/>
            <a:tailEnd/>
          </a:ln>
          <a:effectLst/>
        </p:spPr>
      </p:pic>
      <p:sp>
        <p:nvSpPr>
          <p:cNvPr id="15" name="TextBox 14"/>
          <p:cNvSpPr txBox="1"/>
          <p:nvPr/>
        </p:nvSpPr>
        <p:spPr>
          <a:xfrm>
            <a:off x="3627120" y="4384764"/>
            <a:ext cx="526869" cy="369332"/>
          </a:xfrm>
          <a:prstGeom prst="rect">
            <a:avLst/>
          </a:prstGeom>
          <a:noFill/>
        </p:spPr>
        <p:txBody>
          <a:bodyPr wrap="square" rtlCol="0">
            <a:spAutoFit/>
          </a:bodyPr>
          <a:lstStyle/>
          <a:p>
            <a:pPr algn="ctr"/>
            <a:r>
              <a:rPr lang="en-US" altLang="zh-CN" b="1" dirty="0" smtClean="0">
                <a:solidFill>
                  <a:srgbClr val="0000CC"/>
                </a:solidFill>
                <a:latin typeface="华文琥珀" panose="02010800040101010101" pitchFamily="2" charset="-122"/>
                <a:ea typeface="华文琥珀" panose="02010800040101010101" pitchFamily="2" charset="-122"/>
              </a:rPr>
              <a:t>+</a:t>
            </a:r>
            <a:endParaRPr lang="zh-CN" altLang="en-US" b="1" dirty="0">
              <a:solidFill>
                <a:srgbClr val="0000CC"/>
              </a:solidFill>
              <a:latin typeface="华文琥珀" panose="02010800040101010101" pitchFamily="2" charset="-122"/>
              <a:ea typeface="华文琥珀" panose="02010800040101010101" pitchFamily="2" charset="-122"/>
            </a:endParaRPr>
          </a:p>
        </p:txBody>
      </p:sp>
      <p:cxnSp>
        <p:nvCxnSpPr>
          <p:cNvPr id="17" name="直接箭头连接符 16"/>
          <p:cNvCxnSpPr/>
          <p:nvPr/>
        </p:nvCxnSpPr>
        <p:spPr bwMode="auto">
          <a:xfrm>
            <a:off x="6988629" y="4611187"/>
            <a:ext cx="822960" cy="1588"/>
          </a:xfrm>
          <a:prstGeom prst="straightConnector1">
            <a:avLst/>
          </a:prstGeom>
          <a:solidFill>
            <a:schemeClr val="accent1"/>
          </a:solidFill>
          <a:ln w="57150" cap="flat" cmpd="sng" algn="ctr">
            <a:solidFill>
              <a:srgbClr val="0000CC"/>
            </a:solidFill>
            <a:prstDash val="solid"/>
            <a:round/>
            <a:headEnd type="none" w="med" len="med"/>
            <a:tailEnd type="arrow"/>
          </a:ln>
        </p:spPr>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31518" y="605814"/>
            <a:ext cx="10793769" cy="857035"/>
          </a:xfrm>
          <a:prstGeom prst="rect">
            <a:avLst/>
          </a:prstGeom>
        </p:spPr>
        <p:txBody>
          <a:bodyPr wrap="square" lIns="117226" tIns="58613" rIns="117226" bIns="58613">
            <a:spAutoFit/>
          </a:bodyPr>
          <a:lstStyle/>
          <a:p>
            <a:pPr algn="just">
              <a:buFont typeface="Wingdings" panose="05000000000000000000" pitchFamily="2" charset="2"/>
              <a:buChar char="Ø"/>
            </a:pPr>
            <a:r>
              <a:rPr lang="zh-CN" altLang="en-US" sz="2400" dirty="0">
                <a:latin typeface="华文楷体" panose="02010600040101010101" pitchFamily="2" charset="-122"/>
                <a:ea typeface="华文楷体" panose="02010600040101010101" pitchFamily="2" charset="-122"/>
              </a:rPr>
              <a:t> </a:t>
            </a:r>
            <a:r>
              <a:rPr lang="zh-CN" altLang="en-US" sz="2400" dirty="0" smtClean="0">
                <a:latin typeface="华文楷体" panose="02010600040101010101" pitchFamily="2" charset="-122"/>
                <a:ea typeface="华文楷体" panose="02010600040101010101" pitchFamily="2" charset="-122"/>
              </a:rPr>
              <a:t>内科</a:t>
            </a:r>
            <a:r>
              <a:rPr lang="zh-CN" altLang="en-US" sz="2400" dirty="0">
                <a:latin typeface="华文楷体" panose="02010600040101010101" pitchFamily="2" charset="-122"/>
                <a:ea typeface="华文楷体" panose="02010600040101010101" pitchFamily="2" charset="-122"/>
              </a:rPr>
              <a:t>感染病人</a:t>
            </a:r>
            <a:r>
              <a:rPr lang="en-US" altLang="zh-CN" sz="2400" dirty="0">
                <a:latin typeface="华文楷体" panose="02010600040101010101" pitchFamily="2" charset="-122"/>
                <a:ea typeface="华文楷体" panose="02010600040101010101" pitchFamily="2" charset="-122"/>
              </a:rPr>
              <a:t>PCT</a:t>
            </a:r>
            <a:r>
              <a:rPr lang="zh-CN" altLang="en-US" sz="2400" dirty="0">
                <a:latin typeface="华文楷体" panose="02010600040101010101" pitchFamily="2" charset="-122"/>
                <a:ea typeface="华文楷体" panose="02010600040101010101" pitchFamily="2" charset="-122"/>
              </a:rPr>
              <a:t>浓度较低（单纯</a:t>
            </a:r>
            <a:r>
              <a:rPr lang="en-US" altLang="zh-CN" sz="2400" dirty="0">
                <a:latin typeface="华文楷体" panose="02010600040101010101" pitchFamily="2" charset="-122"/>
                <a:ea typeface="华文楷体" panose="02010600040101010101" pitchFamily="2" charset="-122"/>
              </a:rPr>
              <a:t>PAMP</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而外科感染由于</a:t>
            </a:r>
            <a:r>
              <a:rPr lang="en-US" altLang="zh-CN" sz="2400" dirty="0">
                <a:latin typeface="华文楷体" panose="02010600040101010101" pitchFamily="2" charset="-122"/>
                <a:ea typeface="华文楷体" panose="02010600040101010101" pitchFamily="2" charset="-122"/>
              </a:rPr>
              <a:t>DAMP</a:t>
            </a:r>
            <a:r>
              <a:rPr lang="zh-CN" altLang="en-US" sz="2400" dirty="0">
                <a:latin typeface="华文楷体" panose="02010600040101010101" pitchFamily="2" charset="-122"/>
                <a:ea typeface="华文楷体" panose="02010600040101010101" pitchFamily="2" charset="-122"/>
              </a:rPr>
              <a:t>和</a:t>
            </a:r>
            <a:r>
              <a:rPr lang="en-US" altLang="zh-CN" sz="2400" dirty="0">
                <a:latin typeface="华文楷体" panose="02010600040101010101" pitchFamily="2" charset="-122"/>
                <a:ea typeface="华文楷体" panose="02010600040101010101" pitchFamily="2" charset="-122"/>
              </a:rPr>
              <a:t>PAMP</a:t>
            </a:r>
            <a:r>
              <a:rPr lang="zh-CN" altLang="en-US" sz="2400" dirty="0">
                <a:latin typeface="华文楷体" panose="02010600040101010101" pitchFamily="2" charset="-122"/>
                <a:ea typeface="华文楷体" panose="02010600040101010101" pitchFamily="2" charset="-122"/>
              </a:rPr>
              <a:t>同时存在，</a:t>
            </a:r>
            <a:r>
              <a:rPr lang="en-US" altLang="zh-CN" sz="2400" dirty="0">
                <a:latin typeface="华文楷体" panose="02010600040101010101" pitchFamily="2" charset="-122"/>
                <a:ea typeface="华文楷体" panose="02010600040101010101" pitchFamily="2" charset="-122"/>
              </a:rPr>
              <a:t>PCT</a:t>
            </a:r>
            <a:r>
              <a:rPr lang="zh-CN" altLang="en-US" sz="2400" dirty="0">
                <a:latin typeface="华文楷体" panose="02010600040101010101" pitchFamily="2" charset="-122"/>
                <a:ea typeface="华文楷体" panose="02010600040101010101" pitchFamily="2" charset="-122"/>
              </a:rPr>
              <a:t>浓度相对较高</a:t>
            </a:r>
            <a:r>
              <a:rPr lang="zh-CN" altLang="en-US" sz="2400" dirty="0" smtClean="0">
                <a:latin typeface="华文楷体" panose="02010600040101010101" pitchFamily="2" charset="-122"/>
                <a:ea typeface="华文楷体" panose="02010600040101010101" pitchFamily="2" charset="-122"/>
              </a:rPr>
              <a:t>。</a:t>
            </a:r>
            <a:endParaRPr lang="en-US" altLang="zh-CN" sz="2400" dirty="0" smtClean="0">
              <a:latin typeface="华文楷体" panose="02010600040101010101" pitchFamily="2" charset="-122"/>
              <a:ea typeface="华文楷体" panose="02010600040101010101" pitchFamily="2" charset="-122"/>
            </a:endParaRPr>
          </a:p>
        </p:txBody>
      </p:sp>
      <p:sp>
        <p:nvSpPr>
          <p:cNvPr id="6" name="矩形 5"/>
          <p:cNvSpPr/>
          <p:nvPr/>
        </p:nvSpPr>
        <p:spPr>
          <a:xfrm>
            <a:off x="753719" y="4604115"/>
            <a:ext cx="10806911" cy="1015663"/>
          </a:xfrm>
          <a:prstGeom prst="rect">
            <a:avLst/>
          </a:prstGeom>
        </p:spPr>
        <p:txBody>
          <a:bodyPr wrap="square">
            <a:spAutoFit/>
          </a:bodyPr>
          <a:lstStyle/>
          <a:p>
            <a:pPr algn="just">
              <a:buFont typeface="Wingdings" panose="05000000000000000000" pitchFamily="2" charset="2"/>
              <a:buChar char="Ø"/>
            </a:pPr>
            <a:r>
              <a:rPr lang="en-US" altLang="zh-CN" sz="2000" dirty="0" smtClean="0">
                <a:latin typeface="华文楷体" panose="02010600040101010101" pitchFamily="2" charset="-122"/>
                <a:ea typeface="华文楷体" panose="02010600040101010101" pitchFamily="2" charset="-122"/>
              </a:rPr>
              <a:t>PCT</a:t>
            </a:r>
            <a:r>
              <a:rPr lang="zh-CN" altLang="en-US" sz="2000" dirty="0" smtClean="0">
                <a:latin typeface="华文楷体" panose="02010600040101010101" pitchFamily="2" charset="-122"/>
                <a:ea typeface="华文楷体" panose="02010600040101010101" pitchFamily="2" charset="-122"/>
              </a:rPr>
              <a:t>“绝对值”是否感染诊断的良好指标？一个给定的</a:t>
            </a:r>
            <a:r>
              <a:rPr lang="en-US" altLang="zh-CN" sz="2000" dirty="0" smtClean="0">
                <a:latin typeface="华文楷体" panose="02010600040101010101" pitchFamily="2" charset="-122"/>
                <a:ea typeface="华文楷体" panose="02010600040101010101" pitchFamily="2" charset="-122"/>
              </a:rPr>
              <a:t>PCT</a:t>
            </a:r>
            <a:r>
              <a:rPr lang="zh-CN" altLang="en-US" sz="2000" dirty="0" smtClean="0">
                <a:latin typeface="华文楷体" panose="02010600040101010101" pitchFamily="2" charset="-122"/>
                <a:ea typeface="华文楷体" panose="02010600040101010101" pitchFamily="2" charset="-122"/>
              </a:rPr>
              <a:t>“正常”浓度（</a:t>
            </a:r>
            <a:r>
              <a:rPr lang="en-US" altLang="zh-CN" sz="2000" dirty="0" smtClean="0">
                <a:latin typeface="华文楷体" panose="02010600040101010101" pitchFamily="2" charset="-122"/>
                <a:ea typeface="华文楷体" panose="02010600040101010101" pitchFamily="2" charset="-122"/>
              </a:rPr>
              <a:t>0.05ng/ml</a:t>
            </a:r>
            <a:r>
              <a:rPr lang="zh-CN" altLang="en-US" sz="2000" dirty="0" smtClean="0">
                <a:latin typeface="华文楷体" panose="02010600040101010101" pitchFamily="2" charset="-122"/>
                <a:ea typeface="华文楷体" panose="02010600040101010101" pitchFamily="2" charset="-122"/>
              </a:rPr>
              <a:t>）或</a:t>
            </a:r>
            <a:r>
              <a:rPr lang="en-US" altLang="zh-CN" sz="2000" dirty="0" err="1" smtClean="0">
                <a:latin typeface="华文楷体" panose="02010600040101010101" pitchFamily="2" charset="-122"/>
                <a:ea typeface="华文楷体" panose="02010600040101010101" pitchFamily="2" charset="-122"/>
              </a:rPr>
              <a:t>cut_off</a:t>
            </a:r>
            <a:r>
              <a:rPr lang="zh-CN" altLang="en-US" sz="2000" dirty="0" smtClean="0">
                <a:latin typeface="华文楷体" panose="02010600040101010101" pitchFamily="2" charset="-122"/>
                <a:ea typeface="华文楷体" panose="02010600040101010101" pitchFamily="2" charset="-122"/>
              </a:rPr>
              <a:t>值（</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0.25~0.5</a:t>
            </a:r>
            <a:r>
              <a:rPr lang="en-US" altLang="zh-CN" sz="2000" dirty="0" smtClean="0">
                <a:latin typeface="华文楷体" panose="02010600040101010101" pitchFamily="2" charset="-122"/>
                <a:ea typeface="华文楷体" panose="02010600040101010101" pitchFamily="2" charset="-122"/>
              </a:rPr>
              <a:t>ng/ml</a:t>
            </a:r>
            <a:r>
              <a:rPr lang="zh-CN" altLang="en-US" sz="2000" dirty="0" smtClean="0">
                <a:latin typeface="华文楷体" panose="02010600040101010101" pitchFamily="2" charset="-122"/>
                <a:ea typeface="华文楷体" panose="02010600040101010101" pitchFamily="2" charset="-122"/>
              </a:rPr>
              <a:t>），显然不能适用于每一种情况（除非</a:t>
            </a:r>
            <a:r>
              <a:rPr lang="en-US" altLang="zh-CN" sz="2000" dirty="0" smtClean="0">
                <a:latin typeface="华文楷体" panose="02010600040101010101" pitchFamily="2" charset="-122"/>
                <a:ea typeface="华文楷体" panose="02010600040101010101" pitchFamily="2" charset="-122"/>
              </a:rPr>
              <a:t>PCT</a:t>
            </a:r>
            <a:r>
              <a:rPr lang="zh-CN" altLang="en-US" sz="2000" dirty="0" smtClean="0">
                <a:latin typeface="华文楷体" panose="02010600040101010101" pitchFamily="2" charset="-122"/>
                <a:ea typeface="华文楷体" panose="02010600040101010101" pitchFamily="2" charset="-122"/>
              </a:rPr>
              <a:t>值非常高），应根据临床进行综合判断。</a:t>
            </a:r>
            <a:endParaRPr lang="zh-CN" altLang="en-US" sz="2000" dirty="0">
              <a:latin typeface="华文楷体" panose="02010600040101010101" pitchFamily="2" charset="-122"/>
              <a:ea typeface="华文楷体" panose="02010600040101010101" pitchFamily="2" charset="-122"/>
            </a:endParaRPr>
          </a:p>
        </p:txBody>
      </p:sp>
      <p:sp>
        <p:nvSpPr>
          <p:cNvPr id="7" name="矩形 6"/>
          <p:cNvSpPr/>
          <p:nvPr/>
        </p:nvSpPr>
        <p:spPr>
          <a:xfrm>
            <a:off x="770710" y="5558972"/>
            <a:ext cx="10789919" cy="1005840"/>
          </a:xfrm>
          <a:prstGeom prst="rect">
            <a:avLst/>
          </a:prstGeom>
        </p:spPr>
        <p:txBody>
          <a:bodyPr wrap="square">
            <a:spAutoFit/>
          </a:bodyPr>
          <a:lstStyle/>
          <a:p>
            <a:pPr>
              <a:buFont typeface="Wingdings" panose="05000000000000000000" pitchFamily="2" charset="2"/>
              <a:buChar char="Ø"/>
            </a:pPr>
            <a:r>
              <a:rPr lang="zh-CN" altLang="en-US" sz="2000" b="1" dirty="0" smtClean="0">
                <a:solidFill>
                  <a:srgbClr val="C00000"/>
                </a:solidFill>
                <a:latin typeface="楷体" panose="02010609060101010101" pitchFamily="49" charset="-122"/>
                <a:ea typeface="楷体" panose="02010609060101010101" pitchFamily="49" charset="-122"/>
              </a:rPr>
              <a:t>建议：对部分患者行每天动态监测（在脓毒症确诊后的</a:t>
            </a:r>
            <a:r>
              <a:rPr lang="en-US" altLang="zh-CN" sz="2000" b="1" dirty="0" smtClean="0">
                <a:solidFill>
                  <a:srgbClr val="C00000"/>
                </a:solidFill>
                <a:latin typeface="楷体" panose="02010609060101010101" pitchFamily="49" charset="-122"/>
                <a:ea typeface="楷体" panose="02010609060101010101" pitchFamily="49" charset="-122"/>
              </a:rPr>
              <a:t>1-4</a:t>
            </a:r>
            <a:r>
              <a:rPr lang="zh-CN" altLang="en-US" sz="2000" b="1" dirty="0" smtClean="0">
                <a:solidFill>
                  <a:srgbClr val="C00000"/>
                </a:solidFill>
                <a:latin typeface="楷体" panose="02010609060101010101" pitchFamily="49" charset="-122"/>
                <a:ea typeface="楷体" panose="02010609060101010101" pitchFamily="49" charset="-122"/>
              </a:rPr>
              <a:t>天内均有检测），一般在入院的第</a:t>
            </a:r>
            <a:r>
              <a:rPr lang="en-US" altLang="zh-CN" sz="2000" b="1" dirty="0" smtClean="0">
                <a:solidFill>
                  <a:srgbClr val="C00000"/>
                </a:solidFill>
                <a:latin typeface="楷体" panose="02010609060101010101" pitchFamily="49" charset="-122"/>
                <a:ea typeface="楷体" panose="02010609060101010101" pitchFamily="49" charset="-122"/>
              </a:rPr>
              <a:t>1</a:t>
            </a:r>
            <a:r>
              <a:rPr lang="zh-CN" altLang="en-US" sz="2000" b="1" dirty="0" smtClean="0">
                <a:solidFill>
                  <a:srgbClr val="C00000"/>
                </a:solidFill>
                <a:latin typeface="楷体" panose="02010609060101010101" pitchFamily="49" charset="-122"/>
                <a:ea typeface="楷体" panose="02010609060101010101" pitchFamily="49" charset="-122"/>
              </a:rPr>
              <a:t>、</a:t>
            </a:r>
            <a:r>
              <a:rPr lang="en-US" altLang="zh-CN" sz="2000" b="1" dirty="0" smtClean="0">
                <a:solidFill>
                  <a:srgbClr val="C00000"/>
                </a:solidFill>
                <a:latin typeface="楷体" panose="02010609060101010101" pitchFamily="49" charset="-122"/>
                <a:ea typeface="楷体" panose="02010609060101010101" pitchFamily="49" charset="-122"/>
              </a:rPr>
              <a:t>6</a:t>
            </a:r>
            <a:r>
              <a:rPr lang="zh-CN" altLang="en-US" sz="2000" b="1" dirty="0" smtClean="0">
                <a:solidFill>
                  <a:srgbClr val="C00000"/>
                </a:solidFill>
                <a:latin typeface="楷体" panose="02010609060101010101" pitchFamily="49" charset="-122"/>
                <a:ea typeface="楷体" panose="02010609060101010101" pitchFamily="49" charset="-122"/>
              </a:rPr>
              <a:t>和</a:t>
            </a:r>
            <a:r>
              <a:rPr lang="en-US" altLang="zh-CN" sz="2000" b="1" dirty="0" smtClean="0">
                <a:solidFill>
                  <a:srgbClr val="C00000"/>
                </a:solidFill>
                <a:latin typeface="楷体" panose="02010609060101010101" pitchFamily="49" charset="-122"/>
                <a:ea typeface="楷体" panose="02010609060101010101" pitchFamily="49" charset="-122"/>
              </a:rPr>
              <a:t>24</a:t>
            </a:r>
            <a:r>
              <a:rPr lang="zh-CN" altLang="en-US" sz="2000" b="1" dirty="0" smtClean="0">
                <a:solidFill>
                  <a:srgbClr val="C00000"/>
                </a:solidFill>
                <a:latin typeface="楷体" panose="02010609060101010101" pitchFamily="49" charset="-122"/>
                <a:ea typeface="楷体" panose="02010609060101010101" pitchFamily="49" charset="-122"/>
              </a:rPr>
              <a:t>小时检测</a:t>
            </a:r>
            <a:r>
              <a:rPr lang="en-US" altLang="zh-CN" sz="2000" b="1" dirty="0" smtClean="0">
                <a:solidFill>
                  <a:srgbClr val="C00000"/>
                </a:solidFill>
                <a:latin typeface="楷体" panose="02010609060101010101" pitchFamily="49" charset="-122"/>
                <a:ea typeface="楷体" panose="02010609060101010101" pitchFamily="49" charset="-122"/>
              </a:rPr>
              <a:t>PCT</a:t>
            </a:r>
            <a:r>
              <a:rPr lang="zh-CN" altLang="en-US" sz="2000" b="1" dirty="0" smtClean="0">
                <a:solidFill>
                  <a:srgbClr val="C00000"/>
                </a:solidFill>
                <a:latin typeface="楷体" panose="02010609060101010101" pitchFamily="49" charset="-122"/>
                <a:ea typeface="楷体" panose="02010609060101010101" pitchFamily="49" charset="-122"/>
              </a:rPr>
              <a:t>，可有效提升对细菌感染诊断的准确性；并可明确哪些患者具有高死亡率风险，用以优化治疗方案。</a:t>
            </a:r>
            <a:endParaRPr lang="zh-CN" altLang="en-US" sz="2000" b="1" dirty="0" smtClean="0">
              <a:solidFill>
                <a:srgbClr val="C00000"/>
              </a:solidFill>
              <a:latin typeface="楷体" panose="02010609060101010101" pitchFamily="49" charset="-122"/>
              <a:ea typeface="楷体" panose="02010609060101010101" pitchFamily="49" charset="-122"/>
            </a:endParaRPr>
          </a:p>
        </p:txBody>
      </p:sp>
      <p:pic>
        <p:nvPicPr>
          <p:cNvPr id="674818" name="Picture 2"/>
          <p:cNvPicPr>
            <a:picLocks noChangeAspect="1" noChangeArrowheads="1"/>
          </p:cNvPicPr>
          <p:nvPr/>
        </p:nvPicPr>
        <p:blipFill>
          <a:blip r:embed="rId1"/>
          <a:srcRect/>
          <a:stretch>
            <a:fillRect/>
          </a:stretch>
        </p:blipFill>
        <p:spPr bwMode="auto">
          <a:xfrm>
            <a:off x="1245598" y="1854926"/>
            <a:ext cx="3873366" cy="2441544"/>
          </a:xfrm>
          <a:prstGeom prst="rect">
            <a:avLst/>
          </a:prstGeom>
          <a:noFill/>
          <a:ln w="9525">
            <a:noFill/>
            <a:miter lim="800000"/>
            <a:headEnd/>
            <a:tailEnd/>
          </a:ln>
          <a:effectLst/>
        </p:spPr>
      </p:pic>
      <p:pic>
        <p:nvPicPr>
          <p:cNvPr id="674820" name="Picture 4"/>
          <p:cNvPicPr>
            <a:picLocks noChangeAspect="1" noChangeArrowheads="1"/>
          </p:cNvPicPr>
          <p:nvPr/>
        </p:nvPicPr>
        <p:blipFill>
          <a:blip r:embed="rId2"/>
          <a:srcRect/>
          <a:stretch>
            <a:fillRect/>
          </a:stretch>
        </p:blipFill>
        <p:spPr bwMode="auto">
          <a:xfrm>
            <a:off x="5373752" y="1854925"/>
            <a:ext cx="3666371" cy="2442755"/>
          </a:xfrm>
          <a:prstGeom prst="rect">
            <a:avLst/>
          </a:prstGeom>
          <a:noFill/>
          <a:ln w="9525">
            <a:noFill/>
            <a:miter lim="800000"/>
            <a:headEnd/>
            <a:tailEnd/>
          </a:ln>
          <a:effectLst/>
        </p:spPr>
      </p:pic>
      <p:sp>
        <p:nvSpPr>
          <p:cNvPr id="12" name="TextBox 11"/>
          <p:cNvSpPr txBox="1"/>
          <p:nvPr/>
        </p:nvSpPr>
        <p:spPr>
          <a:xfrm>
            <a:off x="9328785" y="1136650"/>
            <a:ext cx="2320290" cy="3383280"/>
          </a:xfrm>
          <a:prstGeom prst="rect">
            <a:avLst/>
          </a:prstGeom>
          <a:noFill/>
        </p:spPr>
        <p:txBody>
          <a:bodyPr wrap="square" rtlCol="0">
            <a:spAutoFit/>
          </a:bodyPr>
          <a:lstStyle/>
          <a:p>
            <a:pPr algn="just">
              <a:lnSpc>
                <a:spcPct val="120000"/>
              </a:lnSpc>
            </a:pPr>
            <a:r>
              <a:rPr lang="zh-CN" altLang="en-US" sz="2000" b="1" dirty="0" smtClean="0">
                <a:solidFill>
                  <a:srgbClr val="C00000"/>
                </a:solidFill>
                <a:latin typeface="楷体" panose="02010609060101010101" pitchFamily="49" charset="-122"/>
                <a:ea typeface="楷体" panose="02010609060101010101" pitchFamily="49" charset="-122"/>
              </a:rPr>
              <a:t>创伤因素是一次性静置的，在</a:t>
            </a:r>
            <a:r>
              <a:rPr lang="en-US" altLang="zh-CN" sz="2000" b="1" dirty="0" smtClean="0">
                <a:solidFill>
                  <a:srgbClr val="C00000"/>
                </a:solidFill>
                <a:latin typeface="楷体" panose="02010609060101010101" pitchFamily="49" charset="-122"/>
                <a:ea typeface="楷体" panose="02010609060101010101" pitchFamily="49" charset="-122"/>
              </a:rPr>
              <a:t>DAMPs</a:t>
            </a:r>
            <a:r>
              <a:rPr lang="zh-CN" altLang="en-US" sz="2000" b="1" dirty="0" smtClean="0">
                <a:solidFill>
                  <a:srgbClr val="C00000"/>
                </a:solidFill>
                <a:latin typeface="楷体" panose="02010609060101010101" pitchFamily="49" charset="-122"/>
                <a:ea typeface="楷体" panose="02010609060101010101" pitchFamily="49" charset="-122"/>
              </a:rPr>
              <a:t>不再增多的情况下，</a:t>
            </a:r>
            <a:r>
              <a:rPr lang="en-US" altLang="zh-CN" sz="2000" b="1" dirty="0" smtClean="0">
                <a:solidFill>
                  <a:srgbClr val="C00000"/>
                </a:solidFill>
                <a:latin typeface="楷体" panose="02010609060101010101" pitchFamily="49" charset="-122"/>
                <a:ea typeface="楷体" panose="02010609060101010101" pitchFamily="49" charset="-122"/>
              </a:rPr>
              <a:t>PCT</a:t>
            </a:r>
            <a:r>
              <a:rPr lang="zh-CN" altLang="en-US" sz="2000" b="1" dirty="0" smtClean="0">
                <a:solidFill>
                  <a:srgbClr val="C00000"/>
                </a:solidFill>
                <a:latin typeface="楷体" panose="02010609060101010101" pitchFamily="49" charset="-122"/>
                <a:ea typeface="楷体" panose="02010609060101010101" pitchFamily="49" charset="-122"/>
              </a:rPr>
              <a:t>升高通常说明</a:t>
            </a:r>
            <a:r>
              <a:rPr lang="en-US" altLang="zh-CN" sz="2000" b="1" dirty="0" smtClean="0">
                <a:solidFill>
                  <a:srgbClr val="C00000"/>
                </a:solidFill>
                <a:latin typeface="楷体" panose="02010609060101010101" pitchFamily="49" charset="-122"/>
                <a:ea typeface="楷体" panose="02010609060101010101" pitchFamily="49" charset="-122"/>
              </a:rPr>
              <a:t>PAMPs</a:t>
            </a:r>
            <a:r>
              <a:rPr lang="zh-CN" altLang="en-US" sz="2000" b="1" dirty="0" smtClean="0">
                <a:solidFill>
                  <a:srgbClr val="C00000"/>
                </a:solidFill>
                <a:latin typeface="楷体" panose="02010609060101010101" pitchFamily="49" charset="-122"/>
                <a:ea typeface="楷体" panose="02010609060101010101" pitchFamily="49" charset="-122"/>
              </a:rPr>
              <a:t>因素的变化。因此，</a:t>
            </a:r>
            <a:r>
              <a:rPr lang="en-US" altLang="zh-CN" sz="2000" b="1" dirty="0" smtClean="0">
                <a:solidFill>
                  <a:srgbClr val="C00000"/>
                </a:solidFill>
                <a:latin typeface="楷体" panose="02010609060101010101" pitchFamily="49" charset="-122"/>
                <a:ea typeface="楷体" panose="02010609060101010101" pitchFamily="49" charset="-122"/>
              </a:rPr>
              <a:t>PCT</a:t>
            </a:r>
            <a:r>
              <a:rPr lang="zh-CN" altLang="en-US" sz="2000" b="1" dirty="0" smtClean="0">
                <a:solidFill>
                  <a:srgbClr val="C00000"/>
                </a:solidFill>
                <a:latin typeface="楷体" panose="02010609060101010101" pitchFamily="49" charset="-122"/>
                <a:ea typeface="楷体" panose="02010609060101010101" pitchFamily="49" charset="-122"/>
              </a:rPr>
              <a:t>的动态变化（升高）能够更加准确反映感染存在。</a:t>
            </a:r>
            <a:endParaRPr lang="zh-CN" altLang="en-US" sz="2000" b="1" dirty="0" smtClean="0">
              <a:solidFill>
                <a:srgbClr val="C00000"/>
              </a:solidFill>
              <a:latin typeface="楷体" panose="02010609060101010101" pitchFamily="49" charset="-122"/>
              <a:ea typeface="楷体" panose="02010609060101010101"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57349" y="835184"/>
          <a:ext cx="11247120" cy="5205095"/>
        </p:xfrm>
        <a:graphic>
          <a:graphicData uri="http://schemas.openxmlformats.org/drawingml/2006/table">
            <a:tbl>
              <a:tblPr/>
              <a:tblGrid>
                <a:gridCol w="1814830"/>
                <a:gridCol w="5056094"/>
                <a:gridCol w="4376314"/>
              </a:tblGrid>
              <a:tr h="321105">
                <a:tc>
                  <a:txBody>
                    <a:bodyPr/>
                    <a:lstStyle/>
                    <a:p>
                      <a:pPr algn="ctr">
                        <a:lnSpc>
                          <a:spcPct val="130000"/>
                        </a:lnSpc>
                        <a:spcAft>
                          <a:spcPts val="0"/>
                        </a:spcAft>
                      </a:pPr>
                      <a:r>
                        <a:rPr lang="en-US" sz="2000" b="1" dirty="0" smtClean="0">
                          <a:solidFill>
                            <a:schemeClr val="bg1"/>
                          </a:solidFill>
                          <a:latin typeface="华文楷体" panose="02010600040101010101" pitchFamily="2" charset="-122"/>
                          <a:ea typeface="华文楷体" panose="02010600040101010101" pitchFamily="2" charset="-122"/>
                          <a:cs typeface="Times New Roman" panose="02020603050405020304"/>
                        </a:rPr>
                        <a:t>PCT</a:t>
                      </a:r>
                      <a:r>
                        <a:rPr lang="zh-CN" sz="2000" b="1" dirty="0" smtClean="0">
                          <a:solidFill>
                            <a:schemeClr val="bg1"/>
                          </a:solidFill>
                          <a:latin typeface="华文楷体" panose="02010600040101010101" pitchFamily="2" charset="-122"/>
                          <a:ea typeface="华文楷体" panose="02010600040101010101" pitchFamily="2" charset="-122"/>
                          <a:cs typeface="Arial" panose="020B0604020202020204"/>
                        </a:rPr>
                        <a:t>浓度</a:t>
                      </a:r>
                      <a:r>
                        <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rPr>
                        <a:t>(</a:t>
                      </a:r>
                      <a:r>
                        <a:rPr lang="en-US" sz="2000" b="1" dirty="0" err="1">
                          <a:solidFill>
                            <a:schemeClr val="bg1"/>
                          </a:solidFill>
                          <a:latin typeface="华文楷体" panose="02010600040101010101" pitchFamily="2" charset="-122"/>
                          <a:ea typeface="华文楷体" panose="02010600040101010101" pitchFamily="2" charset="-122"/>
                          <a:cs typeface="Times New Roman" panose="02020603050405020304"/>
                        </a:rPr>
                        <a:t>ng</a:t>
                      </a:r>
                      <a:r>
                        <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rPr>
                        <a:t>/ml)</a:t>
                      </a:r>
                      <a:endPar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3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临床意义</a:t>
                      </a:r>
                      <a:endParaRPr lang="zh-CN" sz="2000" b="1" dirty="0">
                        <a:solidFill>
                          <a:schemeClr val="bg1"/>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3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处置建议</a:t>
                      </a:r>
                      <a:endParaRPr lang="zh-CN" sz="2000" b="1" dirty="0">
                        <a:solidFill>
                          <a:schemeClr val="bg1"/>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344176">
                <a:tc>
                  <a:txBody>
                    <a:bodyPr/>
                    <a:lstStyle/>
                    <a:p>
                      <a:pPr algn="ctr">
                        <a:lnSpc>
                          <a:spcPct val="130000"/>
                        </a:lnSpc>
                        <a:spcAft>
                          <a:spcPts val="0"/>
                        </a:spcAft>
                      </a:pPr>
                      <a:r>
                        <a:rPr lang="zh-CN" sz="2000">
                          <a:solidFill>
                            <a:srgbClr val="333333"/>
                          </a:solidFill>
                          <a:latin typeface="华文楷体" panose="02010600040101010101" pitchFamily="2" charset="-122"/>
                          <a:ea typeface="华文楷体" panose="02010600040101010101" pitchFamily="2" charset="-122"/>
                          <a:cs typeface="Arial" panose="020B0604020202020204"/>
                        </a:rPr>
                        <a:t>＜</a:t>
                      </a:r>
                      <a:r>
                        <a:rPr lang="en-US" sz="2000">
                          <a:solidFill>
                            <a:srgbClr val="333333"/>
                          </a:solidFill>
                          <a:latin typeface="华文楷体" panose="02010600040101010101" pitchFamily="2" charset="-122"/>
                          <a:ea typeface="华文楷体" panose="02010600040101010101" pitchFamily="2" charset="-122"/>
                          <a:cs typeface="Times New Roman" panose="02020603050405020304"/>
                        </a:rPr>
                        <a:t>0.05</a:t>
                      </a:r>
                      <a:endParaRPr lang="zh-CN" sz="2000">
                        <a:solidFill>
                          <a:srgbClr val="333333"/>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正常值</a:t>
                      </a:r>
                      <a:endParaRPr lang="zh-CN" sz="2000" dirty="0">
                        <a:solidFill>
                          <a:srgbClr val="333333"/>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en-US" sz="2000">
                          <a:solidFill>
                            <a:srgbClr val="000000"/>
                          </a:solidFill>
                          <a:latin typeface="华文楷体" panose="02010600040101010101" pitchFamily="2" charset="-122"/>
                          <a:ea typeface="华文楷体" panose="02010600040101010101" pitchFamily="2" charset="-122"/>
                          <a:cs typeface="Times New Roman" panose="02020603050405020304"/>
                        </a:rPr>
                        <a:t>--</a:t>
                      </a:r>
                      <a:endParaRPr lang="en-US" sz="2000">
                        <a:solidFill>
                          <a:srgbClr val="000000"/>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105">
                <a:tc>
                  <a:txBody>
                    <a:bodyPr/>
                    <a:lstStyle/>
                    <a:p>
                      <a:pPr algn="ctr">
                        <a:lnSpc>
                          <a:spcPct val="130000"/>
                        </a:lnSpc>
                        <a:spcAft>
                          <a:spcPts val="0"/>
                        </a:spcAft>
                      </a:pP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a:t>
                      </a:r>
                      <a:r>
                        <a:rPr lang="en-US" sz="2000" dirty="0">
                          <a:solidFill>
                            <a:srgbClr val="333333"/>
                          </a:solidFill>
                          <a:latin typeface="华文楷体" panose="02010600040101010101" pitchFamily="2" charset="-122"/>
                          <a:ea typeface="华文楷体" panose="02010600040101010101" pitchFamily="2" charset="-122"/>
                          <a:cs typeface="Times New Roman" panose="02020603050405020304"/>
                        </a:rPr>
                        <a:t>0.5</a:t>
                      </a:r>
                      <a:endParaRPr lang="zh-CN" sz="2000" dirty="0">
                        <a:solidFill>
                          <a:srgbClr val="333333"/>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无或轻度全身炎症</a:t>
                      </a:r>
                      <a:r>
                        <a:rPr lang="zh-CN" sz="2000" dirty="0" smtClean="0">
                          <a:solidFill>
                            <a:srgbClr val="333333"/>
                          </a:solidFill>
                          <a:latin typeface="华文楷体" panose="02010600040101010101" pitchFamily="2" charset="-122"/>
                          <a:ea typeface="华文楷体" panose="02010600040101010101" pitchFamily="2" charset="-122"/>
                          <a:cs typeface="Arial" panose="020B0604020202020204"/>
                        </a:rPr>
                        <a:t>反应</a:t>
                      </a:r>
                      <a:r>
                        <a:rPr lang="zh-CN" altLang="en-US" sz="2000" dirty="0" smtClean="0">
                          <a:solidFill>
                            <a:srgbClr val="333333"/>
                          </a:solidFill>
                          <a:latin typeface="华文楷体" panose="02010600040101010101" pitchFamily="2" charset="-122"/>
                          <a:ea typeface="华文楷体" panose="02010600040101010101" pitchFamily="2" charset="-122"/>
                          <a:cs typeface="Arial" panose="020B0604020202020204"/>
                        </a:rPr>
                        <a:t>，</a:t>
                      </a:r>
                      <a:r>
                        <a:rPr lang="zh-CN" sz="2000" dirty="0" smtClean="0">
                          <a:solidFill>
                            <a:srgbClr val="333333"/>
                          </a:solidFill>
                          <a:latin typeface="华文楷体" panose="02010600040101010101" pitchFamily="2" charset="-122"/>
                          <a:ea typeface="华文楷体" panose="02010600040101010101" pitchFamily="2" charset="-122"/>
                          <a:cs typeface="Arial" panose="020B0604020202020204"/>
                        </a:rPr>
                        <a:t>可能</a:t>
                      </a: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为局部炎症或局部感染</a:t>
                      </a:r>
                      <a:endParaRPr lang="zh-CN" sz="2000" dirty="0">
                        <a:solidFill>
                          <a:srgbClr val="333333"/>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000">
                          <a:solidFill>
                            <a:srgbClr val="333333"/>
                          </a:solidFill>
                          <a:latin typeface="华文楷体" panose="02010600040101010101" pitchFamily="2" charset="-122"/>
                          <a:ea typeface="华文楷体" panose="02010600040101010101" pitchFamily="2" charset="-122"/>
                          <a:cs typeface="Arial" panose="020B0604020202020204"/>
                        </a:rPr>
                        <a:t>建议查找感染或者其他导致</a:t>
                      </a:r>
                      <a:r>
                        <a:rPr lang="en-US" sz="2000">
                          <a:solidFill>
                            <a:srgbClr val="333333"/>
                          </a:solidFill>
                          <a:latin typeface="华文楷体" panose="02010600040101010101" pitchFamily="2" charset="-122"/>
                          <a:ea typeface="华文楷体" panose="02010600040101010101" pitchFamily="2" charset="-122"/>
                          <a:cs typeface="Times New Roman" panose="02020603050405020304"/>
                        </a:rPr>
                        <a:t>PCT</a:t>
                      </a:r>
                      <a:r>
                        <a:rPr lang="zh-CN" sz="2000">
                          <a:solidFill>
                            <a:srgbClr val="333333"/>
                          </a:solidFill>
                          <a:latin typeface="华文楷体" panose="02010600040101010101" pitchFamily="2" charset="-122"/>
                          <a:ea typeface="华文楷体" panose="02010600040101010101" pitchFamily="2" charset="-122"/>
                          <a:cs typeface="Arial" panose="020B0604020202020204"/>
                        </a:rPr>
                        <a:t>增高的病因。</a:t>
                      </a:r>
                      <a:endParaRPr lang="zh-CN" sz="2000">
                        <a:solidFill>
                          <a:srgbClr val="333333"/>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186">
                <a:tc>
                  <a:txBody>
                    <a:bodyPr/>
                    <a:lstStyle/>
                    <a:p>
                      <a:pPr algn="ctr">
                        <a:lnSpc>
                          <a:spcPct val="130000"/>
                        </a:lnSpc>
                        <a:spcAft>
                          <a:spcPts val="0"/>
                        </a:spcAft>
                      </a:pPr>
                      <a:r>
                        <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rPr>
                        <a:t>0.5-2</a:t>
                      </a:r>
                      <a:endPar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just">
                        <a:lnSpc>
                          <a:spcPct val="13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中度全身炎症反应可能存在感染，也可能是其他情况，如严重创伤、大型手术、心源性休克。</a:t>
                      </a:r>
                      <a:endParaRPr lang="zh-CN" sz="2000" b="1" dirty="0">
                        <a:solidFill>
                          <a:schemeClr val="bg1"/>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just">
                        <a:lnSpc>
                          <a:spcPct val="13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建议查找可能的感染因素。如果发现感染</a:t>
                      </a:r>
                      <a:r>
                        <a:rPr lang="zh-CN" sz="2000" b="1" dirty="0" smtClean="0">
                          <a:solidFill>
                            <a:schemeClr val="bg1"/>
                          </a:solidFill>
                          <a:latin typeface="华文楷体" panose="02010600040101010101" pitchFamily="2" charset="-122"/>
                          <a:ea typeface="华文楷体" panose="02010600040101010101" pitchFamily="2" charset="-122"/>
                          <a:cs typeface="Arial" panose="020B0604020202020204"/>
                        </a:rPr>
                        <a:t>，</a:t>
                      </a:r>
                      <a:endParaRPr lang="en-US" altLang="zh-CN" sz="2000" b="1" dirty="0" smtClean="0">
                        <a:solidFill>
                          <a:schemeClr val="bg1"/>
                        </a:solidFill>
                        <a:latin typeface="华文楷体" panose="02010600040101010101" pitchFamily="2" charset="-122"/>
                        <a:ea typeface="华文楷体" panose="02010600040101010101" pitchFamily="2" charset="-122"/>
                        <a:cs typeface="Arial" panose="020B0604020202020204"/>
                      </a:endParaRPr>
                    </a:p>
                    <a:p>
                      <a:pPr algn="just">
                        <a:lnSpc>
                          <a:spcPct val="130000"/>
                        </a:lnSpc>
                        <a:spcAft>
                          <a:spcPts val="0"/>
                        </a:spcAft>
                      </a:pPr>
                      <a:r>
                        <a:rPr lang="zh-CN" sz="2000" b="1" dirty="0" smtClean="0">
                          <a:solidFill>
                            <a:schemeClr val="bg1"/>
                          </a:solidFill>
                          <a:latin typeface="华文楷体" panose="02010600040101010101" pitchFamily="2" charset="-122"/>
                          <a:ea typeface="华文楷体" panose="02010600040101010101" pitchFamily="2" charset="-122"/>
                          <a:cs typeface="Arial" panose="020B0604020202020204"/>
                        </a:rPr>
                        <a:t>建议</a:t>
                      </a:r>
                      <a:r>
                        <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rPr>
                        <a:t>6-24 h</a:t>
                      </a: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后复查</a:t>
                      </a:r>
                      <a:r>
                        <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rPr>
                        <a:t>PCT</a:t>
                      </a: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a:t>
                      </a:r>
                      <a:endParaRPr lang="zh-CN" sz="2000" b="1" dirty="0">
                        <a:solidFill>
                          <a:schemeClr val="bg1"/>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555812">
                <a:tc>
                  <a:txBody>
                    <a:bodyPr/>
                    <a:lstStyle/>
                    <a:p>
                      <a:pPr algn="ctr">
                        <a:lnSpc>
                          <a:spcPct val="130000"/>
                        </a:lnSpc>
                        <a:spcAft>
                          <a:spcPts val="0"/>
                        </a:spcAft>
                      </a:pPr>
                      <a:r>
                        <a:rPr lang="en-US" sz="2000">
                          <a:solidFill>
                            <a:srgbClr val="333333"/>
                          </a:solidFill>
                          <a:latin typeface="华文楷体" panose="02010600040101010101" pitchFamily="2" charset="-122"/>
                          <a:ea typeface="华文楷体" panose="02010600040101010101" pitchFamily="2" charset="-122"/>
                          <a:cs typeface="Times New Roman" panose="02020603050405020304"/>
                        </a:rPr>
                        <a:t>2-10</a:t>
                      </a:r>
                      <a:endParaRPr lang="en-US" sz="2000">
                        <a:solidFill>
                          <a:srgbClr val="333333"/>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很可能为脓毒症、严重脓毒症或脓毒性休克。具有高度器官功能障碍风险。</a:t>
                      </a:r>
                      <a:endParaRPr lang="zh-CN" sz="2000" dirty="0">
                        <a:solidFill>
                          <a:srgbClr val="333333"/>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建议每日复查</a:t>
                      </a:r>
                      <a:r>
                        <a:rPr lang="en-US" sz="2000" dirty="0">
                          <a:solidFill>
                            <a:srgbClr val="333333"/>
                          </a:solidFill>
                          <a:latin typeface="华文楷体" panose="02010600040101010101" pitchFamily="2" charset="-122"/>
                          <a:ea typeface="华文楷体" panose="02010600040101010101" pitchFamily="2" charset="-122"/>
                          <a:cs typeface="Times New Roman" panose="02020603050405020304"/>
                        </a:rPr>
                        <a:t>PCT</a:t>
                      </a: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。如果</a:t>
                      </a:r>
                      <a:r>
                        <a:rPr lang="en-US" sz="2000" dirty="0">
                          <a:solidFill>
                            <a:srgbClr val="333333"/>
                          </a:solidFill>
                          <a:latin typeface="华文楷体" panose="02010600040101010101" pitchFamily="2" charset="-122"/>
                          <a:ea typeface="华文楷体" panose="02010600040101010101" pitchFamily="2" charset="-122"/>
                          <a:cs typeface="Times New Roman" panose="02020603050405020304"/>
                        </a:rPr>
                        <a:t>PCT</a:t>
                      </a: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持续高水平</a:t>
                      </a:r>
                      <a:r>
                        <a:rPr lang="en-US" sz="2000" dirty="0">
                          <a:solidFill>
                            <a:srgbClr val="333333"/>
                          </a:solidFill>
                          <a:latin typeface="华文楷体" panose="02010600040101010101" pitchFamily="2" charset="-122"/>
                          <a:ea typeface="华文楷体" panose="02010600040101010101" pitchFamily="2" charset="-122"/>
                          <a:cs typeface="Times New Roman" panose="02020603050405020304"/>
                        </a:rPr>
                        <a:t>(&gt;4 d)</a:t>
                      </a: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重新考虑脓毒症治疗方案。</a:t>
                      </a:r>
                      <a:endParaRPr lang="zh-CN" sz="2000" dirty="0">
                        <a:solidFill>
                          <a:srgbClr val="333333"/>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882">
                <a:tc>
                  <a:txBody>
                    <a:bodyPr/>
                    <a:lstStyle/>
                    <a:p>
                      <a:pPr algn="ctr">
                        <a:lnSpc>
                          <a:spcPct val="130000"/>
                        </a:lnSpc>
                        <a:spcAft>
                          <a:spcPts val="0"/>
                        </a:spcAft>
                      </a:pPr>
                      <a:r>
                        <a:rPr lang="zh-CN" sz="2000">
                          <a:solidFill>
                            <a:srgbClr val="333333"/>
                          </a:solidFill>
                          <a:latin typeface="华文楷体" panose="02010600040101010101" pitchFamily="2" charset="-122"/>
                          <a:ea typeface="华文楷体" panose="02010600040101010101" pitchFamily="2" charset="-122"/>
                          <a:cs typeface="Arial" panose="020B0604020202020204"/>
                        </a:rPr>
                        <a:t>≥</a:t>
                      </a:r>
                      <a:r>
                        <a:rPr lang="en-US" sz="2000">
                          <a:solidFill>
                            <a:srgbClr val="333333"/>
                          </a:solidFill>
                          <a:latin typeface="华文楷体" panose="02010600040101010101" pitchFamily="2" charset="-122"/>
                          <a:ea typeface="华文楷体" panose="02010600040101010101" pitchFamily="2" charset="-122"/>
                          <a:cs typeface="Times New Roman" panose="02020603050405020304"/>
                        </a:rPr>
                        <a:t>10</a:t>
                      </a:r>
                      <a:endParaRPr lang="zh-CN" sz="2000">
                        <a:solidFill>
                          <a:srgbClr val="333333"/>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几乎均为严重细菌性脓毒症或脓毒性休克。常伴有器官功能衰竭，具有高度死亡风险。</a:t>
                      </a:r>
                      <a:endParaRPr lang="zh-CN" sz="2000" dirty="0">
                        <a:solidFill>
                          <a:srgbClr val="333333"/>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pP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建议每日检测</a:t>
                      </a:r>
                      <a:r>
                        <a:rPr lang="en-US" sz="2000" dirty="0">
                          <a:solidFill>
                            <a:srgbClr val="333333"/>
                          </a:solidFill>
                          <a:latin typeface="华文楷体" panose="02010600040101010101" pitchFamily="2" charset="-122"/>
                          <a:ea typeface="华文楷体" panose="02010600040101010101" pitchFamily="2" charset="-122"/>
                          <a:cs typeface="Times New Roman" panose="02020603050405020304"/>
                        </a:rPr>
                        <a:t>PCT</a:t>
                      </a:r>
                      <a:r>
                        <a:rPr lang="zh-CN" sz="2000" dirty="0">
                          <a:solidFill>
                            <a:srgbClr val="333333"/>
                          </a:solidFill>
                          <a:latin typeface="华文楷体" panose="02010600040101010101" pitchFamily="2" charset="-122"/>
                          <a:ea typeface="华文楷体" panose="02010600040101010101" pitchFamily="2" charset="-122"/>
                          <a:cs typeface="Arial" panose="020B0604020202020204"/>
                        </a:rPr>
                        <a:t>以评价治疗效果。</a:t>
                      </a:r>
                      <a:endParaRPr lang="zh-CN" sz="2000" dirty="0">
                        <a:solidFill>
                          <a:srgbClr val="333333"/>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105">
                <a:tc gridSpan="3">
                  <a:txBody>
                    <a:bodyPr/>
                    <a:lstStyle/>
                    <a:p>
                      <a:pPr algn="just">
                        <a:lnSpc>
                          <a:spcPct val="130000"/>
                        </a:lnSpc>
                        <a:spcAft>
                          <a:spcPts val="0"/>
                        </a:spcAft>
                      </a:pPr>
                      <a:r>
                        <a:rPr lang="zh-CN" sz="1800" b="1" dirty="0">
                          <a:solidFill>
                            <a:srgbClr val="C00000"/>
                          </a:solidFill>
                          <a:latin typeface="华文楷体" panose="02010600040101010101" pitchFamily="2" charset="-122"/>
                          <a:ea typeface="华文楷体" panose="02010600040101010101" pitchFamily="2" charset="-122"/>
                          <a:cs typeface="Arial" panose="020B0604020202020204"/>
                        </a:rPr>
                        <a:t>注：</a:t>
                      </a:r>
                      <a:r>
                        <a:rPr lang="en-US" sz="1800" b="1" dirty="0">
                          <a:solidFill>
                            <a:srgbClr val="C00000"/>
                          </a:solidFill>
                          <a:latin typeface="华文楷体" panose="02010600040101010101" pitchFamily="2" charset="-122"/>
                          <a:ea typeface="华文楷体" panose="02010600040101010101" pitchFamily="2" charset="-122"/>
                          <a:cs typeface="Times New Roman" panose="02020603050405020304"/>
                        </a:rPr>
                        <a:t>PCT</a:t>
                      </a:r>
                      <a:r>
                        <a:rPr lang="zh-CN" sz="1800" b="1" dirty="0">
                          <a:solidFill>
                            <a:srgbClr val="C00000"/>
                          </a:solidFill>
                          <a:latin typeface="华文楷体" panose="02010600040101010101" pitchFamily="2" charset="-122"/>
                          <a:ea typeface="华文楷体" panose="02010600040101010101" pitchFamily="2" charset="-122"/>
                          <a:cs typeface="Arial" panose="020B0604020202020204"/>
                        </a:rPr>
                        <a:t>水平必须结合临床情况进行判读。应避免脱离患者具体病情而进行判读，并应考虑假阳性和假阴性的可能性。</a:t>
                      </a:r>
                      <a:endParaRPr lang="zh-CN" sz="1800" b="1" dirty="0">
                        <a:solidFill>
                          <a:srgbClr val="C00000"/>
                        </a:solidFill>
                        <a:latin typeface="华文楷体" panose="02010600040101010101" pitchFamily="2" charset="-122"/>
                        <a:ea typeface="华文楷体" panose="02010600040101010101" pitchFamily="2" charset="-122"/>
                        <a:cs typeface="Arial" panose="020B06040202020202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r>
            </a:tbl>
          </a:graphicData>
        </a:graphic>
      </p:graphicFrame>
      <p:sp>
        <p:nvSpPr>
          <p:cNvPr id="673793" name="Rectangle 1"/>
          <p:cNvSpPr>
            <a:spLocks noChangeArrowheads="1"/>
          </p:cNvSpPr>
          <p:nvPr/>
        </p:nvSpPr>
        <p:spPr bwMode="auto">
          <a:xfrm>
            <a:off x="524692" y="219500"/>
            <a:ext cx="4415155"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Arial" panose="020B0604020202020204" pitchFamily="34" charset="0"/>
              </a:rPr>
              <a:t>表</a:t>
            </a:r>
            <a:r>
              <a:rPr kumimoji="0" lang="en-US" altLang="zh-CN"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Arial" panose="020B0604020202020204" pitchFamily="34" charset="0"/>
              </a:rPr>
              <a:t>1</a:t>
            </a:r>
            <a:r>
              <a:rPr kumimoji="0" lang="zh-CN" altLang="en-US"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Arial" panose="020B0604020202020204" pitchFamily="34" charset="0"/>
              </a:rPr>
              <a:t>**</a:t>
            </a:r>
            <a:r>
              <a:rPr kumimoji="0" lang="en-US" altLang="zh-CN"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Arial" panose="020B0604020202020204" pitchFamily="34" charset="0"/>
              </a:rPr>
              <a:t>   </a:t>
            </a:r>
            <a:r>
              <a:rPr kumimoji="0" lang="zh-CN" altLang="en-US"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Arial" panose="020B0604020202020204" pitchFamily="34" charset="0"/>
              </a:rPr>
              <a:t>对于</a:t>
            </a:r>
            <a:r>
              <a:rPr kumimoji="0" lang="en-US" altLang="zh-CN"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Arial" panose="020B0604020202020204" pitchFamily="34" charset="0"/>
              </a:rPr>
              <a:t>PCT</a:t>
            </a:r>
            <a:r>
              <a:rPr kumimoji="0" lang="zh-CN" altLang="en-US"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Arial" panose="020B0604020202020204" pitchFamily="34" charset="0"/>
              </a:rPr>
              <a:t>结果判读的建议</a:t>
            </a:r>
            <a:endParaRPr kumimoji="0" lang="zh-CN" altLang="en-US" sz="2400" b="0"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cs typeface="宋体" panose="02010600030101010101" pitchFamily="2" charset="-122"/>
            </a:endParaRPr>
          </a:p>
        </p:txBody>
      </p:sp>
      <p:sp>
        <p:nvSpPr>
          <p:cNvPr id="673794" name="Rectangle 2"/>
          <p:cNvSpPr>
            <a:spLocks noChangeArrowheads="1"/>
          </p:cNvSpPr>
          <p:nvPr/>
        </p:nvSpPr>
        <p:spPr bwMode="auto">
          <a:xfrm>
            <a:off x="-45720" y="5911215"/>
            <a:ext cx="12298680" cy="72517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 </a:t>
            </a:r>
            <a:r>
              <a:rPr kumimoji="0" 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引用至“降钙素原（</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PCT</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）急诊临床应用的专家共识”（中华急诊医学杂志</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2012</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年</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9</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月第</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21</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卷第</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9</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期</a:t>
            </a:r>
            <a:endPar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endParaRPr>
          </a:p>
          <a:p>
            <a:pPr marL="0" marR="0" lvl="0" indent="0" algn="ctr" defTabSz="914400" rtl="0" eaLnBrk="1" fontAlgn="base" latinLnBrk="0" hangingPunct="1">
              <a:lnSpc>
                <a:spcPct val="130000"/>
              </a:lnSpc>
              <a:spcBef>
                <a:spcPct val="0"/>
              </a:spcBef>
              <a:spcAft>
                <a:spcPct val="0"/>
              </a:spcAft>
              <a:buClrTx/>
              <a:buSzTx/>
              <a:buFontTx/>
              <a:buNone/>
            </a:pPr>
            <a:r>
              <a:rPr kumimoji="0" lang="en-US" altLang="zh-CN" sz="1600" b="1" i="0" u="none" strike="noStrike" cap="none" normalizeH="0" baseline="0" dirty="0" err="1"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ChinJEmergMed</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September2012</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r>
              <a:rPr kumimoji="0" lang="en-US" altLang="zh-CN" sz="1600" b="1" i="0" u="none" strike="noStrike" cap="none" normalizeH="0" baseline="0" dirty="0" err="1"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Vol</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 21</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No 9</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endPar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9152" y="177891"/>
            <a:ext cx="7463155" cy="457200"/>
          </a:xfrm>
          <a:prstGeom prst="rect">
            <a:avLst/>
          </a:prstGeom>
        </p:spPr>
        <p:txBody>
          <a:bodyPr wrap="none">
            <a:spAutoFit/>
          </a:bodyPr>
          <a:lstStyle/>
          <a:p>
            <a:pPr algn="l" defTabSz="914400">
              <a:buClrTx/>
              <a:buSzTx/>
              <a:buFontTx/>
            </a:pPr>
            <a:r>
              <a:rPr lang="zh-CN" altLang="en-US" sz="2400" dirty="0" smtClean="0">
                <a:ln>
                  <a:noFill/>
                </a:ln>
                <a:effectLst/>
                <a:latin typeface="华文楷体" panose="02010600040101010101" pitchFamily="2" charset="-122"/>
                <a:ea typeface="华文楷体" panose="02010600040101010101" pitchFamily="2" charset="-122"/>
                <a:cs typeface="Arial" panose="020B0604020202020204" pitchFamily="34" charset="0"/>
              </a:rPr>
              <a:t>表2**   呼吸道感染患者PCT水平的临床意义和处置建议</a:t>
            </a:r>
            <a:endParaRPr lang="zh-CN" altLang="en-US" sz="2400" dirty="0" smtClean="0">
              <a:ln>
                <a:noFill/>
              </a:ln>
              <a:effectLst/>
              <a:latin typeface="华文楷体" panose="02010600040101010101" pitchFamily="2" charset="-122"/>
              <a:ea typeface="华文楷体" panose="02010600040101010101" pitchFamily="2" charset="-122"/>
              <a:cs typeface="Arial" panose="020B0604020202020204" pitchFamily="34" charset="0"/>
            </a:endParaRPr>
          </a:p>
        </p:txBody>
      </p:sp>
      <p:graphicFrame>
        <p:nvGraphicFramePr>
          <p:cNvPr id="7" name="表格 6"/>
          <p:cNvGraphicFramePr>
            <a:graphicFrameLocks noGrp="1"/>
          </p:cNvGraphicFramePr>
          <p:nvPr/>
        </p:nvGraphicFramePr>
        <p:xfrm>
          <a:off x="273678" y="724091"/>
          <a:ext cx="11247120" cy="3200400"/>
        </p:xfrm>
        <a:graphic>
          <a:graphicData uri="http://schemas.openxmlformats.org/drawingml/2006/table">
            <a:tbl>
              <a:tblPr/>
              <a:tblGrid>
                <a:gridCol w="1866265"/>
                <a:gridCol w="3248660"/>
                <a:gridCol w="2738755"/>
                <a:gridCol w="3393253"/>
              </a:tblGrid>
              <a:tr h="365760">
                <a:tc>
                  <a:txBody>
                    <a:bodyPr/>
                    <a:lstStyle/>
                    <a:p>
                      <a:pPr algn="ctr">
                        <a:lnSpc>
                          <a:spcPct val="160000"/>
                        </a:lnSpc>
                        <a:spcAft>
                          <a:spcPts val="0"/>
                        </a:spcAft>
                      </a:pP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PCT</a:t>
                      </a:r>
                      <a:r>
                        <a:rPr lang="zh-CN" sz="2000" dirty="0" smtClean="0">
                          <a:solidFill>
                            <a:srgbClr val="000000"/>
                          </a:solidFill>
                          <a:latin typeface="华文楷体" panose="02010600040101010101" pitchFamily="2" charset="-122"/>
                          <a:ea typeface="华文楷体" panose="02010600040101010101" pitchFamily="2" charset="-122"/>
                          <a:cs typeface="Arial" panose="020B0604020202020204"/>
                        </a:rPr>
                        <a:t>浓度</a:t>
                      </a:r>
                      <a:r>
                        <a:rPr lang="en-US" altLang="zh-CN" sz="2000" dirty="0" smtClean="0">
                          <a:solidFill>
                            <a:srgbClr val="000000"/>
                          </a:solidFill>
                          <a:latin typeface="华文楷体" panose="02010600040101010101" pitchFamily="2" charset="-122"/>
                          <a:ea typeface="华文楷体" panose="02010600040101010101" pitchFamily="2" charset="-122"/>
                          <a:cs typeface="Arial" panose="020B0604020202020204"/>
                        </a:rPr>
                        <a:t>(</a:t>
                      </a:r>
                      <a:r>
                        <a:rPr lang="en-US" sz="2000" dirty="0" err="1" smtClean="0">
                          <a:solidFill>
                            <a:srgbClr val="000000"/>
                          </a:solidFill>
                          <a:latin typeface="华文楷体" panose="02010600040101010101" pitchFamily="2" charset="-122"/>
                          <a:ea typeface="华文楷体" panose="02010600040101010101" pitchFamily="2" charset="-122"/>
                          <a:cs typeface="Times New Roman" panose="02020603050405020304"/>
                        </a:rPr>
                        <a:t>ng</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/ml</a:t>
                      </a:r>
                      <a:r>
                        <a:rPr 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a:t>
                      </a:r>
                      <a:endParaRPr lang="zh-CN" sz="2000" dirty="0" smtClean="0">
                        <a:solidFill>
                          <a:srgbClr val="000000"/>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60000"/>
                        </a:lnSpc>
                        <a:spcAft>
                          <a:spcPts val="0"/>
                        </a:spcAft>
                      </a:pPr>
                      <a:r>
                        <a:rPr lang="zh-CN" sz="2000" dirty="0">
                          <a:solidFill>
                            <a:srgbClr val="000000"/>
                          </a:solidFill>
                          <a:latin typeface="华文楷体" panose="02010600040101010101" pitchFamily="2" charset="-122"/>
                          <a:ea typeface="华文楷体" panose="02010600040101010101" pitchFamily="2" charset="-122"/>
                          <a:cs typeface="Arial" panose="020B0604020202020204"/>
                        </a:rPr>
                        <a:t>临床意义</a:t>
                      </a:r>
                      <a:endParaRPr lang="zh-CN" sz="2000" dirty="0">
                        <a:solidFill>
                          <a:srgbClr val="000000"/>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60000"/>
                        </a:lnSpc>
                        <a:spcAft>
                          <a:spcPts val="0"/>
                        </a:spcAft>
                      </a:pPr>
                      <a:r>
                        <a:rPr lang="zh-CN" sz="2000" dirty="0">
                          <a:solidFill>
                            <a:srgbClr val="000000"/>
                          </a:solidFill>
                          <a:latin typeface="华文楷体" panose="02010600040101010101" pitchFamily="2" charset="-122"/>
                          <a:ea typeface="华文楷体" panose="02010600040101010101" pitchFamily="2" charset="-122"/>
                          <a:cs typeface="Arial" panose="020B0604020202020204"/>
                        </a:rPr>
                        <a:t>处置建议</a:t>
                      </a:r>
                      <a:endParaRPr lang="zh-CN" sz="2000" dirty="0">
                        <a:solidFill>
                          <a:srgbClr val="000000"/>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60000"/>
                        </a:lnSpc>
                        <a:spcAft>
                          <a:spcPts val="0"/>
                        </a:spcAft>
                      </a:pPr>
                      <a:r>
                        <a:rPr lang="zh-CN" alt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备    注</a:t>
                      </a:r>
                      <a:endParaRPr lang="zh-CN" alt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0">
                <a:tc>
                  <a:txBody>
                    <a:bodyPr/>
                    <a:lstStyle/>
                    <a:p>
                      <a:pPr algn="ctr">
                        <a:lnSpc>
                          <a:spcPct val="160000"/>
                        </a:lnSpc>
                        <a:spcAft>
                          <a:spcPts val="0"/>
                        </a:spcAft>
                      </a:pPr>
                      <a:r>
                        <a:rPr lang="zh-CN" sz="2000" dirty="0">
                          <a:solidFill>
                            <a:srgbClr val="000000"/>
                          </a:solidFill>
                          <a:latin typeface="华文楷体" panose="02010600040101010101" pitchFamily="2" charset="-122"/>
                          <a:ea typeface="华文楷体" panose="02010600040101010101" pitchFamily="2" charset="-122"/>
                          <a:cs typeface="Arial" panose="020B0604020202020204"/>
                        </a:rPr>
                        <a:t>＜</a:t>
                      </a:r>
                      <a:r>
                        <a:rPr lang="en-US" sz="2000" dirty="0">
                          <a:solidFill>
                            <a:srgbClr val="000000"/>
                          </a:solidFill>
                          <a:latin typeface="华文楷体" panose="02010600040101010101" pitchFamily="2" charset="-122"/>
                          <a:ea typeface="华文楷体" panose="02010600040101010101" pitchFamily="2" charset="-122"/>
                          <a:cs typeface="Times New Roman" panose="02020603050405020304"/>
                        </a:rPr>
                        <a:t>0.1</a:t>
                      </a:r>
                      <a:endParaRPr lang="zh-CN" sz="2000" dirty="0">
                        <a:solidFill>
                          <a:srgbClr val="000000"/>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60000"/>
                        </a:lnSpc>
                        <a:spcAft>
                          <a:spcPts val="0"/>
                        </a:spcAft>
                      </a:pPr>
                      <a:r>
                        <a:rPr lang="zh-CN" sz="2000" dirty="0">
                          <a:solidFill>
                            <a:srgbClr val="000000"/>
                          </a:solidFill>
                          <a:latin typeface="华文楷体" panose="02010600040101010101" pitchFamily="2" charset="-122"/>
                          <a:ea typeface="华文楷体" panose="02010600040101010101" pitchFamily="2" charset="-122"/>
                          <a:cs typeface="Arial" panose="020B0604020202020204"/>
                        </a:rPr>
                        <a:t>基本没有细菌感染的可能性</a:t>
                      </a:r>
                      <a:endParaRPr lang="zh-CN" sz="2000" dirty="0">
                        <a:solidFill>
                          <a:srgbClr val="000000"/>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60000"/>
                        </a:lnSpc>
                        <a:spcAft>
                          <a:spcPts val="0"/>
                        </a:spcAft>
                      </a:pPr>
                      <a:r>
                        <a:rPr lang="zh-CN" sz="2000" dirty="0">
                          <a:solidFill>
                            <a:srgbClr val="000000"/>
                          </a:solidFill>
                          <a:latin typeface="华文楷体" panose="02010600040101010101" pitchFamily="2" charset="-122"/>
                          <a:ea typeface="华文楷体" panose="02010600040101010101" pitchFamily="2" charset="-122"/>
                          <a:cs typeface="Arial" panose="020B0604020202020204"/>
                        </a:rPr>
                        <a:t>强烈建议不使用抗生素</a:t>
                      </a:r>
                      <a:endParaRPr lang="zh-CN" sz="2000" dirty="0">
                        <a:solidFill>
                          <a:srgbClr val="000000"/>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indent="0" algn="l" defTabSz="914400" rtl="0" eaLnBrk="1" fontAlgn="auto" latinLnBrk="0" hangingPunct="1">
                        <a:lnSpc>
                          <a:spcPct val="160000"/>
                        </a:lnSpc>
                        <a:spcBef>
                          <a:spcPts val="0"/>
                        </a:spcBef>
                        <a:spcAft>
                          <a:spcPts val="0"/>
                        </a:spcAft>
                        <a:buClrTx/>
                        <a:buSzTx/>
                        <a:buFontTx/>
                        <a:buNone/>
                        <a:defRPr/>
                      </a:pP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1</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）对于入院时已经服用抗生素的患者，</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PCT&lt; 0. 25 </a:t>
                      </a:r>
                      <a:r>
                        <a:rPr lang="en-US" sz="2000" dirty="0" err="1" smtClean="0">
                          <a:solidFill>
                            <a:srgbClr val="000000"/>
                          </a:solidFill>
                          <a:latin typeface="华文楷体" panose="02010600040101010101" pitchFamily="2" charset="-122"/>
                          <a:ea typeface="华文楷体" panose="02010600040101010101" pitchFamily="2" charset="-122"/>
                          <a:cs typeface="Times New Roman" panose="02020603050405020304"/>
                        </a:rPr>
                        <a:t>ng</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/ml</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建议停用已经使用的抗生素</a:t>
                      </a:r>
                      <a:r>
                        <a:rPr lang="en-US" altLang="zh-CN" sz="2000" dirty="0" smtClean="0">
                          <a:solidFill>
                            <a:srgbClr val="000000"/>
                          </a:solidFill>
                          <a:latin typeface="华文楷体" panose="02010600040101010101" pitchFamily="2" charset="-122"/>
                          <a:ea typeface="华文楷体" panose="02010600040101010101" pitchFamily="2" charset="-122"/>
                          <a:cs typeface="Arial" panose="020B0604020202020204"/>
                        </a:rPr>
                        <a:t>;</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a:t>
                      </a:r>
                      <a:r>
                        <a:rPr lang="en-US" altLang="zh-CN" sz="2000" dirty="0" smtClean="0">
                          <a:solidFill>
                            <a:srgbClr val="000000"/>
                          </a:solidFill>
                          <a:latin typeface="华文楷体" panose="02010600040101010101" pitchFamily="2" charset="-122"/>
                          <a:ea typeface="华文楷体" panose="02010600040101010101" pitchFamily="2" charset="-122"/>
                          <a:cs typeface="Arial" panose="020B0604020202020204"/>
                        </a:rPr>
                        <a:t>2</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）如果与基线值比较，</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PCT</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质量浓度下降</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80</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％以上，建议停用抗生素</a:t>
                      </a:r>
                      <a:r>
                        <a:rPr lang="en-US" altLang="zh-CN" sz="2000" dirty="0" smtClean="0">
                          <a:solidFill>
                            <a:srgbClr val="000000"/>
                          </a:solidFill>
                          <a:latin typeface="华文楷体" panose="02010600040101010101" pitchFamily="2" charset="-122"/>
                          <a:ea typeface="华文楷体" panose="02010600040101010101" pitchFamily="2" charset="-122"/>
                          <a:cs typeface="Arial" panose="020B0604020202020204"/>
                        </a:rPr>
                        <a:t>; PCT</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下降</a:t>
                      </a:r>
                      <a:r>
                        <a:rPr lang="en-US" sz="2000" dirty="0" smtClean="0">
                          <a:solidFill>
                            <a:srgbClr val="000000"/>
                          </a:solidFill>
                          <a:latin typeface="华文楷体" panose="02010600040101010101" pitchFamily="2" charset="-122"/>
                          <a:ea typeface="华文楷体" panose="02010600040101010101" pitchFamily="2" charset="-122"/>
                          <a:cs typeface="Times New Roman" panose="02020603050405020304"/>
                        </a:rPr>
                        <a:t>90%</a:t>
                      </a:r>
                      <a:r>
                        <a:rPr lang="zh-CN" altLang="en-US" sz="2000" dirty="0" smtClean="0">
                          <a:solidFill>
                            <a:srgbClr val="000000"/>
                          </a:solidFill>
                          <a:latin typeface="华文楷体" panose="02010600040101010101" pitchFamily="2" charset="-122"/>
                          <a:ea typeface="华文楷体" panose="02010600040101010101" pitchFamily="2" charset="-122"/>
                          <a:cs typeface="Arial" panose="020B0604020202020204"/>
                        </a:rPr>
                        <a:t>，强烈建议停用抗生素。</a:t>
                      </a:r>
                      <a:endParaRPr lang="zh-CN" sz="2000" dirty="0" smtClean="0">
                        <a:solidFill>
                          <a:srgbClr val="000000"/>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60000"/>
                        </a:lnSpc>
                        <a:spcAft>
                          <a:spcPts val="0"/>
                        </a:spcAft>
                      </a:pPr>
                      <a:r>
                        <a:rPr lang="en-US" sz="2000" dirty="0">
                          <a:solidFill>
                            <a:srgbClr val="000000"/>
                          </a:solidFill>
                          <a:latin typeface="华文楷体" panose="02010600040101010101" pitchFamily="2" charset="-122"/>
                          <a:ea typeface="华文楷体" panose="02010600040101010101" pitchFamily="2" charset="-122"/>
                          <a:cs typeface="Times New Roman" panose="02020603050405020304"/>
                        </a:rPr>
                        <a:t>0.1~0.25</a:t>
                      </a:r>
                      <a:endParaRPr lang="en-US" sz="2000" dirty="0">
                        <a:solidFill>
                          <a:srgbClr val="000000"/>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60000"/>
                        </a:lnSpc>
                        <a:spcAft>
                          <a:spcPts val="0"/>
                        </a:spcAft>
                      </a:pPr>
                      <a:r>
                        <a:rPr lang="zh-CN" sz="2000" dirty="0">
                          <a:solidFill>
                            <a:srgbClr val="000000"/>
                          </a:solidFill>
                          <a:latin typeface="华文楷体" panose="02010600040101010101" pitchFamily="2" charset="-122"/>
                          <a:ea typeface="华文楷体" panose="02010600040101010101" pitchFamily="2" charset="-122"/>
                          <a:cs typeface="Arial" panose="020B0604020202020204"/>
                        </a:rPr>
                        <a:t>细菌感染的可能性不大</a:t>
                      </a:r>
                      <a:endParaRPr lang="zh-CN" sz="2000" dirty="0">
                        <a:solidFill>
                          <a:srgbClr val="000000"/>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60000"/>
                        </a:lnSpc>
                        <a:spcAft>
                          <a:spcPts val="0"/>
                        </a:spcAft>
                      </a:pPr>
                      <a:r>
                        <a:rPr lang="zh-CN" sz="2000" dirty="0">
                          <a:solidFill>
                            <a:srgbClr val="000000"/>
                          </a:solidFill>
                          <a:latin typeface="华文楷体" panose="02010600040101010101" pitchFamily="2" charset="-122"/>
                          <a:ea typeface="华文楷体" panose="02010600040101010101" pitchFamily="2" charset="-122"/>
                          <a:cs typeface="Arial" panose="020B0604020202020204"/>
                        </a:rPr>
                        <a:t>不建议使用抗生素</a:t>
                      </a:r>
                      <a:endParaRPr lang="zh-CN" sz="2000" dirty="0">
                        <a:solidFill>
                          <a:srgbClr val="000000"/>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60000"/>
                        </a:lnSpc>
                        <a:spcAft>
                          <a:spcPts val="0"/>
                        </a:spcAft>
                      </a:pPr>
                      <a:r>
                        <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rPr>
                        <a:t>0.25~0.5</a:t>
                      </a:r>
                      <a:endPar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lnSpc>
                          <a:spcPct val="16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可能存在需要治疗的细菌感染</a:t>
                      </a:r>
                      <a:endParaRPr lang="zh-CN" sz="2000" b="1" dirty="0">
                        <a:solidFill>
                          <a:schemeClr val="bg1"/>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lnSpc>
                          <a:spcPct val="16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建议使用抗生素</a:t>
                      </a:r>
                      <a:endParaRPr lang="zh-CN" sz="2000" b="1" dirty="0">
                        <a:solidFill>
                          <a:schemeClr val="bg1"/>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vMerge="1">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6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a:t>
                      </a:r>
                      <a:r>
                        <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rPr>
                        <a:t>0.5</a:t>
                      </a:r>
                      <a:endParaRPr lang="en-US" sz="2000" b="1" dirty="0">
                        <a:solidFill>
                          <a:schemeClr val="bg1"/>
                        </a:solidFill>
                        <a:latin typeface="华文楷体" panose="02010600040101010101" pitchFamily="2" charset="-122"/>
                        <a:ea typeface="华文楷体" panose="0201060004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lnSpc>
                          <a:spcPct val="16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很可能存在需要治疗的细菌感染</a:t>
                      </a:r>
                      <a:endParaRPr lang="zh-CN" sz="2000" b="1" dirty="0">
                        <a:solidFill>
                          <a:schemeClr val="bg1"/>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l">
                        <a:lnSpc>
                          <a:spcPct val="160000"/>
                        </a:lnSpc>
                        <a:spcAft>
                          <a:spcPts val="0"/>
                        </a:spcAft>
                      </a:pPr>
                      <a:r>
                        <a:rPr lang="zh-CN" sz="2000" b="1" dirty="0">
                          <a:solidFill>
                            <a:schemeClr val="bg1"/>
                          </a:solidFill>
                          <a:latin typeface="华文楷体" panose="02010600040101010101" pitchFamily="2" charset="-122"/>
                          <a:ea typeface="华文楷体" panose="02010600040101010101" pitchFamily="2" charset="-122"/>
                          <a:cs typeface="Arial" panose="020B0604020202020204"/>
                        </a:rPr>
                        <a:t>强烈建议使用抗生素</a:t>
                      </a:r>
                      <a:endParaRPr lang="zh-CN" sz="2000" b="1" dirty="0">
                        <a:solidFill>
                          <a:schemeClr val="bg1"/>
                        </a:solidFill>
                        <a:latin typeface="华文楷体" panose="02010600040101010101" pitchFamily="2" charset="-122"/>
                        <a:ea typeface="华文楷体" panose="02010600040101010101" pitchFamily="2" charset="-122"/>
                        <a:cs typeface="Arial" panose="020B06040202020202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vMerge="1">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Rectangle 2"/>
          <p:cNvSpPr>
            <a:spLocks noChangeArrowheads="1"/>
          </p:cNvSpPr>
          <p:nvPr/>
        </p:nvSpPr>
        <p:spPr bwMode="auto">
          <a:xfrm>
            <a:off x="-45720" y="4646295"/>
            <a:ext cx="12298680" cy="725170"/>
          </a:xfrm>
          <a:prstGeom prst="rect">
            <a:avLst/>
          </a:prstGeom>
          <a:noFill/>
          <a:ln w="9525">
            <a:noFill/>
            <a:miter lim="800000"/>
          </a:ln>
          <a:effectLst/>
        </p:spPr>
        <p:txBody>
          <a:bodyPr vert="horz" wrap="square" lIns="91440" tIns="45720" rIns="91440" bIns="45720" numCol="1" anchor="ctr" anchorCtr="0" compatLnSpc="1">
            <a:spAutoFit/>
          </a:bodyPr>
          <a:p>
            <a:pPr marL="0" marR="0" lvl="0" indent="0" algn="ctr" defTabSz="914400" rtl="0" eaLnBrk="1" fontAlgn="base" latinLnBrk="0" hangingPunct="1">
              <a:lnSpc>
                <a:spcPct val="130000"/>
              </a:lnSpc>
              <a:spcBef>
                <a:spcPct val="0"/>
              </a:spcBef>
              <a:spcAft>
                <a:spcPct val="0"/>
              </a:spcAft>
              <a:buClrTx/>
              <a:buSzTx/>
              <a:buFontTx/>
              <a:buNone/>
            </a:pP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 </a:t>
            </a:r>
            <a:r>
              <a:rPr kumimoji="0" 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引用至“降钙素原（</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PCT</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）急诊临床应用的专家共识”（中华急诊医学杂志</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2012</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年</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9</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月第</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21</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卷第</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9</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期</a:t>
            </a:r>
            <a:endPar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endParaRPr>
          </a:p>
          <a:p>
            <a:pPr marL="0" marR="0" lvl="0" indent="0" algn="ctr" defTabSz="914400" rtl="0" eaLnBrk="1" fontAlgn="base" latinLnBrk="0" hangingPunct="1">
              <a:lnSpc>
                <a:spcPct val="130000"/>
              </a:lnSpc>
              <a:spcBef>
                <a:spcPct val="0"/>
              </a:spcBef>
              <a:spcAft>
                <a:spcPct val="0"/>
              </a:spcAft>
              <a:buClrTx/>
              <a:buSzTx/>
              <a:buFontTx/>
              <a:buNone/>
            </a:pPr>
            <a:r>
              <a:rPr kumimoji="0" lang="en-US" altLang="zh-CN" sz="1600" b="1" i="0" u="none" strike="noStrike" cap="none" normalizeH="0" baseline="0" dirty="0" err="1"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ChinJEmergMed</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September2012</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r>
              <a:rPr kumimoji="0" lang="en-US" altLang="zh-CN" sz="1600" b="1" i="0" u="none" strike="noStrike" cap="none" normalizeH="0" baseline="0" dirty="0" err="1"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Vol</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 21</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r>
              <a:rPr kumimoji="0" lang="en-US" altLang="zh-CN"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No 9</a:t>
            </a:r>
            <a:r>
              <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rPr>
              <a:t>）</a:t>
            </a:r>
            <a:endParaRPr kumimoji="0" lang="zh-CN" altLang="en-US" sz="1600" b="1" i="0" u="none" strike="noStrike" cap="none" normalizeH="0" baseline="0" dirty="0" smtClean="0">
              <a:ln>
                <a:noFill/>
              </a:ln>
              <a:solidFill>
                <a:srgbClr val="C00000"/>
              </a:solidFill>
              <a:effectLst/>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80" name="Object 4"/>
          <p:cNvGraphicFramePr>
            <a:graphicFrameLocks noChangeAspect="1"/>
          </p:cNvGraphicFramePr>
          <p:nvPr/>
        </p:nvGraphicFramePr>
        <p:xfrm>
          <a:off x="820970" y="3684427"/>
          <a:ext cx="4979107" cy="3173573"/>
        </p:xfrm>
        <a:graphic>
          <a:graphicData uri="http://schemas.openxmlformats.org/presentationml/2006/ole">
            <mc:AlternateContent xmlns:mc="http://schemas.openxmlformats.org/markup-compatibility/2006">
              <mc:Choice xmlns:v="urn:schemas-microsoft-com:vml" Requires="v">
                <p:oleObj spid="_x0000_s3073" name="Prism Project" r:id="rId1" imgW="5146675" imgH="3491865" progId="Prism5.Document">
                  <p:embed/>
                </p:oleObj>
              </mc:Choice>
              <mc:Fallback>
                <p:oleObj name="Prism Project" r:id="rId1" imgW="5146675" imgH="3491865" progId="Prism5.Document">
                  <p:embed/>
                  <p:pic>
                    <p:nvPicPr>
                      <p:cNvPr id="0" name="图片 3072"/>
                      <p:cNvPicPr>
                        <a:picLocks noChangeAspect="1"/>
                      </p:cNvPicPr>
                      <p:nvPr/>
                    </p:nvPicPr>
                    <p:blipFill>
                      <a:blip r:embed="rId2"/>
                      <a:stretch>
                        <a:fillRect/>
                      </a:stretch>
                    </p:blipFill>
                    <p:spPr>
                      <a:xfrm>
                        <a:off x="820970" y="3684427"/>
                        <a:ext cx="4979107" cy="3173573"/>
                      </a:xfrm>
                      <a:prstGeom prst="rect">
                        <a:avLst/>
                      </a:prstGeom>
                      <a:solidFill>
                        <a:srgbClr val="FFFFFF"/>
                      </a:solidFill>
                      <a:ln w="9525" cap="flat" cmpd="sng">
                        <a:solidFill>
                          <a:srgbClr val="000000"/>
                        </a:solidFill>
                        <a:prstDash val="solid"/>
                        <a:miter/>
                        <a:headEnd type="none" w="med" len="med"/>
                        <a:tailEnd type="none" w="med" len="med"/>
                      </a:ln>
                    </p:spPr>
                  </p:pic>
                </p:oleObj>
              </mc:Fallback>
            </mc:AlternateContent>
          </a:graphicData>
        </a:graphic>
      </p:graphicFrame>
      <p:sp>
        <p:nvSpPr>
          <p:cNvPr id="5" name="TextBox 4"/>
          <p:cNvSpPr txBox="1"/>
          <p:nvPr/>
        </p:nvSpPr>
        <p:spPr>
          <a:xfrm>
            <a:off x="692331" y="0"/>
            <a:ext cx="9104812" cy="487703"/>
          </a:xfrm>
          <a:prstGeom prst="rect">
            <a:avLst/>
          </a:prstGeom>
          <a:noFill/>
        </p:spPr>
        <p:txBody>
          <a:bodyPr wrap="square" lIns="117226" tIns="58613" rIns="117226" bIns="58613" rtlCol="0">
            <a:spAutoFit/>
          </a:bodyPr>
          <a:lstStyle/>
          <a:p>
            <a:r>
              <a:rPr lang="en-US" altLang="zh-CN" sz="2400" b="1" dirty="0" err="1" smtClean="0"/>
              <a:t>Serum_PCT</a:t>
            </a:r>
            <a:r>
              <a:rPr lang="en-US" altLang="zh-CN" sz="2400" b="1" dirty="0" smtClean="0"/>
              <a:t> i</a:t>
            </a:r>
            <a:r>
              <a:rPr lang="en-US" sz="2400" b="1" dirty="0" smtClean="0"/>
              <a:t>nterference experiment </a:t>
            </a:r>
            <a:r>
              <a:rPr lang="en-US" altLang="zh-CN" sz="2400" b="1" dirty="0" smtClean="0"/>
              <a:t>based on </a:t>
            </a:r>
            <a:r>
              <a:rPr lang="en-US" altLang="zh-CN" sz="2400" b="1" dirty="0" err="1" smtClean="0"/>
              <a:t>QDs_staining</a:t>
            </a:r>
            <a:endParaRPr lang="zh-CN" altLang="en-US" sz="2400" b="1" dirty="0"/>
          </a:p>
        </p:txBody>
      </p:sp>
      <p:graphicFrame>
        <p:nvGraphicFramePr>
          <p:cNvPr id="24581" name="Object 5"/>
          <p:cNvGraphicFramePr>
            <a:graphicFrameLocks noChangeAspect="1"/>
          </p:cNvGraphicFramePr>
          <p:nvPr/>
        </p:nvGraphicFramePr>
        <p:xfrm>
          <a:off x="5813577" y="3683727"/>
          <a:ext cx="4980523" cy="3161211"/>
        </p:xfrm>
        <a:graphic>
          <a:graphicData uri="http://schemas.openxmlformats.org/presentationml/2006/ole">
            <mc:AlternateContent xmlns:mc="http://schemas.openxmlformats.org/markup-compatibility/2006">
              <mc:Choice xmlns:v="urn:schemas-microsoft-com:vml" Requires="v">
                <p:oleObj spid="_x0000_s3074" name="Prism Project" r:id="rId3" imgW="5182870" imgH="3491865" progId="Prism5.Document">
                  <p:embed/>
                </p:oleObj>
              </mc:Choice>
              <mc:Fallback>
                <p:oleObj name="Prism Project" r:id="rId3" imgW="5182870" imgH="3491865" progId="Prism5.Document">
                  <p:embed/>
                  <p:pic>
                    <p:nvPicPr>
                      <p:cNvPr id="0" name="图片 3073"/>
                      <p:cNvPicPr>
                        <a:picLocks noChangeAspect="1"/>
                      </p:cNvPicPr>
                      <p:nvPr/>
                    </p:nvPicPr>
                    <p:blipFill>
                      <a:blip r:embed="rId4"/>
                      <a:stretch>
                        <a:fillRect/>
                      </a:stretch>
                    </p:blipFill>
                    <p:spPr>
                      <a:xfrm>
                        <a:off x="5813577" y="3683727"/>
                        <a:ext cx="4980523" cy="3161211"/>
                      </a:xfrm>
                      <a:prstGeom prst="rect">
                        <a:avLst/>
                      </a:prstGeom>
                      <a:solidFill>
                        <a:srgbClr val="FFFFFF"/>
                      </a:solidFill>
                      <a:ln w="9525" cap="flat" cmpd="sng">
                        <a:solidFill>
                          <a:srgbClr val="000000"/>
                        </a:solidFill>
                        <a:prstDash val="solid"/>
                        <a:miter/>
                        <a:headEnd type="none" w="med" len="med"/>
                        <a:tailEnd type="none" w="med" len="med"/>
                      </a:ln>
                    </p:spPr>
                  </p:pic>
                </p:oleObj>
              </mc:Fallback>
            </mc:AlternateContent>
          </a:graphicData>
        </a:graphic>
      </p:graphicFrame>
      <p:sp>
        <p:nvSpPr>
          <p:cNvPr id="7" name="矩形 6"/>
          <p:cNvSpPr/>
          <p:nvPr/>
        </p:nvSpPr>
        <p:spPr>
          <a:xfrm>
            <a:off x="8899978" y="3943386"/>
            <a:ext cx="625686" cy="2497898"/>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graphicFrame>
        <p:nvGraphicFramePr>
          <p:cNvPr id="6" name="表格 5"/>
          <p:cNvGraphicFramePr>
            <a:graphicFrameLocks noGrp="1"/>
          </p:cNvGraphicFramePr>
          <p:nvPr/>
        </p:nvGraphicFramePr>
        <p:xfrm>
          <a:off x="779209" y="508699"/>
          <a:ext cx="11029614" cy="2779993"/>
        </p:xfrm>
        <a:graphic>
          <a:graphicData uri="http://schemas.openxmlformats.org/drawingml/2006/table">
            <a:tbl>
              <a:tblPr/>
              <a:tblGrid>
                <a:gridCol w="1543571"/>
                <a:gridCol w="1285875"/>
                <a:gridCol w="1285875"/>
                <a:gridCol w="1285875"/>
                <a:gridCol w="5628418"/>
              </a:tblGrid>
              <a:tr h="219456">
                <a:tc>
                  <a:txBody>
                    <a:bodyPr/>
                    <a:lstStyle/>
                    <a:p>
                      <a:pPr algn="ctr" fontAlgn="ctr"/>
                      <a:r>
                        <a:rPr lang="zh-CN" altLang="en-US" sz="2000" b="1" i="0" u="none" strike="noStrike" dirty="0" smtClean="0">
                          <a:solidFill>
                            <a:schemeClr val="bg1"/>
                          </a:solidFill>
                          <a:latin typeface="楷体" panose="02010609060101010101" pitchFamily="49" charset="-122"/>
                          <a:ea typeface="楷体" panose="02010609060101010101" pitchFamily="49" charset="-122"/>
                        </a:rPr>
                        <a:t>样本号</a:t>
                      </a:r>
                      <a:endParaRPr lang="zh-CN" altLang="en-US" sz="2000" b="1" i="0" u="none" strike="noStrike" dirty="0" smtClean="0">
                        <a:solidFill>
                          <a:schemeClr val="bg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altLang="zh-CN" sz="2000" b="1" i="0" u="none" strike="noStrike" dirty="0" err="1" smtClean="0">
                          <a:solidFill>
                            <a:schemeClr val="bg1"/>
                          </a:solidFill>
                          <a:latin typeface="楷体" panose="02010609060101010101" pitchFamily="49" charset="-122"/>
                          <a:ea typeface="楷体" panose="02010609060101010101" pitchFamily="49" charset="-122"/>
                        </a:rPr>
                        <a:t>Jinzh_</a:t>
                      </a:r>
                      <a:r>
                        <a:rPr lang="en-US" sz="2000" b="1" i="0" u="none" strike="noStrike" dirty="0" err="1" smtClean="0">
                          <a:solidFill>
                            <a:schemeClr val="bg1"/>
                          </a:solidFill>
                          <a:latin typeface="楷体" panose="02010609060101010101" pitchFamily="49" charset="-122"/>
                          <a:ea typeface="楷体" panose="02010609060101010101" pitchFamily="49" charset="-122"/>
                        </a:rPr>
                        <a:t>PCT</a:t>
                      </a:r>
                      <a:endParaRPr lang="en-US" altLang="en-US" sz="2000" b="1" i="0" u="none" strike="noStrike" dirty="0" err="1" smtClean="0">
                        <a:solidFill>
                          <a:schemeClr val="bg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altLang="zh-CN" sz="2000" b="1" i="0" u="none" strike="noStrike" dirty="0" smtClean="0">
                          <a:solidFill>
                            <a:schemeClr val="bg1"/>
                          </a:solidFill>
                          <a:latin typeface="楷体" panose="02010609060101010101" pitchFamily="49" charset="-122"/>
                          <a:ea typeface="楷体" panose="02010609060101010101" pitchFamily="49" charset="-122"/>
                        </a:rPr>
                        <a:t>Jinzh_1/2</a:t>
                      </a:r>
                      <a:endParaRPr lang="en-US" altLang="zh-CN" sz="2000" b="1" i="0" u="none" strike="noStrike" dirty="0" smtClean="0">
                        <a:solidFill>
                          <a:schemeClr val="bg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en-US" altLang="zh-CN" sz="2000" b="1" i="0" u="none" strike="noStrike" dirty="0" smtClean="0">
                          <a:solidFill>
                            <a:schemeClr val="bg1"/>
                          </a:solidFill>
                          <a:latin typeface="楷体" panose="02010609060101010101" pitchFamily="49" charset="-122"/>
                          <a:ea typeface="楷体" panose="02010609060101010101" pitchFamily="49" charset="-122"/>
                        </a:rPr>
                        <a:t>Jinzh_1/4</a:t>
                      </a:r>
                      <a:endParaRPr lang="en-US" altLang="zh-CN" sz="2000" b="1" i="0" u="none" strike="noStrike" dirty="0" smtClean="0">
                        <a:solidFill>
                          <a:schemeClr val="bg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l" fontAlgn="ctr"/>
                      <a:r>
                        <a:rPr lang="zh-CN" altLang="en-US" sz="2000" b="1" i="0" u="none" strike="noStrike" dirty="0">
                          <a:latin typeface="楷体" panose="02010609060101010101" pitchFamily="49" charset="-122"/>
                          <a:ea typeface="楷体" panose="02010609060101010101" pitchFamily="49" charset="-122"/>
                        </a:rPr>
                        <a:t>　</a:t>
                      </a:r>
                      <a:r>
                        <a:rPr lang="en-US" altLang="zh-CN" sz="2000" b="1" i="0" u="none" strike="noStrike" dirty="0" err="1" smtClean="0">
                          <a:latin typeface="楷体" panose="02010609060101010101" pitchFamily="49" charset="-122"/>
                          <a:ea typeface="楷体" panose="02010609060101010101" pitchFamily="49" charset="-122"/>
                        </a:rPr>
                        <a:t>Sanmple_ID</a:t>
                      </a:r>
                      <a:r>
                        <a:rPr lang="en-US" altLang="zh-CN" sz="2000" b="1" i="0" u="none" strike="noStrike" dirty="0" smtClean="0">
                          <a:latin typeface="楷体" panose="02010609060101010101" pitchFamily="49" charset="-122"/>
                          <a:ea typeface="楷体" panose="02010609060101010101" pitchFamily="49" charset="-122"/>
                        </a:rPr>
                        <a:t> &amp;</a:t>
                      </a:r>
                      <a:r>
                        <a:rPr lang="en-US" altLang="zh-CN" sz="2000" b="1" i="0" u="none" strike="noStrike" baseline="0" dirty="0" smtClean="0">
                          <a:latin typeface="楷体" panose="02010609060101010101" pitchFamily="49" charset="-122"/>
                          <a:ea typeface="楷体" panose="02010609060101010101" pitchFamily="49" charset="-122"/>
                        </a:rPr>
                        <a:t> </a:t>
                      </a:r>
                      <a:r>
                        <a:rPr lang="zh-CN" altLang="en-US" sz="2000" b="1" i="0" u="none" strike="noStrike" baseline="0" dirty="0" smtClean="0">
                          <a:latin typeface="楷体" panose="02010609060101010101" pitchFamily="49" charset="-122"/>
                          <a:ea typeface="楷体" panose="02010609060101010101" pitchFamily="49" charset="-122"/>
                        </a:rPr>
                        <a:t>状态</a:t>
                      </a:r>
                      <a:endParaRPr lang="zh-CN" altLang="en-US"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207">
                <a:tc>
                  <a:txBody>
                    <a:bodyPr/>
                    <a:lstStyle/>
                    <a:p>
                      <a:pPr algn="ctr" fontAlgn="ctr"/>
                      <a:r>
                        <a:rPr lang="en-US" sz="2000" b="1" i="0" u="none" strike="noStrike" dirty="0" smtClean="0">
                          <a:solidFill>
                            <a:schemeClr val="tx1"/>
                          </a:solidFill>
                          <a:latin typeface="楷体" panose="02010609060101010101" pitchFamily="49" charset="-122"/>
                          <a:ea typeface="楷体" panose="02010609060101010101" pitchFamily="49" charset="-122"/>
                        </a:rPr>
                        <a:t>JX4002</a:t>
                      </a:r>
                      <a:endParaRPr lang="en-US" altLang="zh-CN"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8.6022</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3.3257</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r>
                        <a:rPr lang="en-US" sz="2000" b="1" i="0" u="none" strike="noStrike" dirty="0" smtClean="0">
                          <a:solidFill>
                            <a:schemeClr val="tx1"/>
                          </a:solidFill>
                          <a:latin typeface="楷体" panose="02010609060101010101" pitchFamily="49" charset="-122"/>
                          <a:ea typeface="楷体" panose="02010609060101010101" pitchFamily="49" charset="-122"/>
                        </a:rPr>
                        <a:t>ID=1006673341（</a:t>
                      </a:r>
                      <a:r>
                        <a:rPr lang="zh-CN" altLang="en-US" sz="2000" b="1" i="0" u="none" strike="noStrike" dirty="0">
                          <a:solidFill>
                            <a:schemeClr val="tx1"/>
                          </a:solidFill>
                          <a:latin typeface="楷体" panose="02010609060101010101" pitchFamily="49" charset="-122"/>
                          <a:ea typeface="楷体" panose="02010609060101010101" pitchFamily="49" charset="-122"/>
                        </a:rPr>
                        <a:t>溶血）</a:t>
                      </a:r>
                      <a:endParaRPr lang="zh-CN" alt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207">
                <a:tc>
                  <a:txBody>
                    <a:bodyPr/>
                    <a:lstStyle/>
                    <a:p>
                      <a:pPr algn="ctr" fontAlgn="ctr"/>
                      <a:r>
                        <a:rPr lang="en-US" sz="2000" b="1" i="0" u="none" strike="noStrike" dirty="0" smtClean="0">
                          <a:solidFill>
                            <a:schemeClr val="tx1"/>
                          </a:solidFill>
                          <a:latin typeface="楷体" panose="02010609060101010101" pitchFamily="49" charset="-122"/>
                          <a:ea typeface="楷体" panose="02010609060101010101" pitchFamily="49" charset="-122"/>
                        </a:rPr>
                        <a:t>JX4016</a:t>
                      </a:r>
                      <a:endParaRPr lang="en-US" altLang="zh-CN"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0.243</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solidFill>
                            <a:schemeClr val="tx1"/>
                          </a:solidFill>
                          <a:latin typeface="楷体" panose="02010609060101010101" pitchFamily="49" charset="-122"/>
                          <a:ea typeface="楷体" panose="02010609060101010101" pitchFamily="49" charset="-122"/>
                        </a:rPr>
                        <a:t>0.1268</a:t>
                      </a:r>
                      <a:endParaRPr lang="en-US" altLang="zh-CN" sz="2000" b="1" i="0" u="none" strike="noStrike">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r>
                        <a:rPr lang="en-US" sz="2000" b="1" i="0" u="none" strike="noStrike" dirty="0" smtClean="0">
                          <a:solidFill>
                            <a:schemeClr val="tx1"/>
                          </a:solidFill>
                          <a:latin typeface="楷体" panose="02010609060101010101" pitchFamily="49" charset="-122"/>
                          <a:ea typeface="楷体" panose="02010609060101010101" pitchFamily="49" charset="-122"/>
                        </a:rPr>
                        <a:t>ID=1006673183（</a:t>
                      </a:r>
                      <a:r>
                        <a:rPr lang="zh-CN" altLang="en-US" sz="2000" b="1" i="0" u="none" strike="noStrike" dirty="0">
                          <a:solidFill>
                            <a:schemeClr val="tx1"/>
                          </a:solidFill>
                          <a:latin typeface="楷体" panose="02010609060101010101" pitchFamily="49" charset="-122"/>
                          <a:ea typeface="楷体" panose="02010609060101010101" pitchFamily="49" charset="-122"/>
                        </a:rPr>
                        <a:t>黄疸）</a:t>
                      </a:r>
                      <a:endParaRPr lang="zh-CN" alt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035">
                <a:tc>
                  <a:txBody>
                    <a:bodyPr/>
                    <a:lstStyle/>
                    <a:p>
                      <a:pPr algn="ctr" fontAlgn="ctr"/>
                      <a:r>
                        <a:rPr lang="en-US" sz="2000" b="1" i="0" u="none" strike="noStrike" dirty="0" smtClean="0">
                          <a:solidFill>
                            <a:schemeClr val="tx1"/>
                          </a:solidFill>
                          <a:latin typeface="楷体" panose="02010609060101010101" pitchFamily="49" charset="-122"/>
                          <a:ea typeface="楷体" panose="02010609060101010101" pitchFamily="49" charset="-122"/>
                        </a:rPr>
                        <a:t>MC403</a:t>
                      </a:r>
                      <a:endParaRPr lang="zh-CN" altLang="en-US"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0.0705</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0.0296</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solidFill>
                            <a:schemeClr val="tx1"/>
                          </a:solidFill>
                          <a:latin typeface="楷体" panose="02010609060101010101" pitchFamily="49" charset="-122"/>
                          <a:ea typeface="楷体" panose="02010609060101010101" pitchFamily="49" charset="-122"/>
                        </a:rPr>
                        <a:t>/</a:t>
                      </a:r>
                      <a:endParaRPr lang="en-US" altLang="zh-CN" sz="2000" b="1" i="0" u="none" strike="noStrike">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r>
                        <a:rPr lang="en-US" sz="2000" b="1" i="0" u="none" strike="noStrike" dirty="0" smtClean="0">
                          <a:solidFill>
                            <a:schemeClr val="tx1"/>
                          </a:solidFill>
                          <a:latin typeface="楷体" panose="02010609060101010101" pitchFamily="49" charset="-122"/>
                          <a:ea typeface="楷体" panose="02010609060101010101" pitchFamily="49" charset="-122"/>
                        </a:rPr>
                        <a:t>ID=0001212876（</a:t>
                      </a:r>
                      <a:r>
                        <a:rPr lang="zh-CN" altLang="en-US" sz="2000" b="1" i="0" u="none" strike="noStrike" dirty="0" smtClean="0">
                          <a:solidFill>
                            <a:schemeClr val="tx1"/>
                          </a:solidFill>
                          <a:latin typeface="楷体" panose="02010609060101010101" pitchFamily="49" charset="-122"/>
                          <a:ea typeface="楷体" panose="02010609060101010101" pitchFamily="49" charset="-122"/>
                        </a:rPr>
                        <a:t>脂</a:t>
                      </a:r>
                      <a:r>
                        <a:rPr lang="zh-CN" altLang="en-US" sz="2000" b="1" i="0" u="none" strike="noStrike" dirty="0">
                          <a:solidFill>
                            <a:schemeClr val="tx1"/>
                          </a:solidFill>
                          <a:latin typeface="楷体" panose="02010609060101010101" pitchFamily="49" charset="-122"/>
                          <a:ea typeface="楷体" panose="02010609060101010101" pitchFamily="49" charset="-122"/>
                        </a:rPr>
                        <a:t>血</a:t>
                      </a:r>
                      <a:r>
                        <a:rPr lang="en-US" altLang="zh-CN" sz="2000" b="1" i="0" u="none" strike="noStrike" dirty="0">
                          <a:solidFill>
                            <a:schemeClr val="tx1"/>
                          </a:solidFill>
                          <a:latin typeface="楷体" panose="02010609060101010101" pitchFamily="49" charset="-122"/>
                          <a:ea typeface="楷体" panose="02010609060101010101" pitchFamily="49" charset="-122"/>
                        </a:rPr>
                        <a:t>,</a:t>
                      </a:r>
                      <a:r>
                        <a:rPr lang="en-US" sz="2000" b="1" i="0" u="none" strike="noStrike" dirty="0">
                          <a:solidFill>
                            <a:schemeClr val="tx1"/>
                          </a:solidFill>
                          <a:latin typeface="楷体" panose="02010609060101010101" pitchFamily="49" charset="-122"/>
                          <a:ea typeface="楷体" panose="02010609060101010101" pitchFamily="49" charset="-122"/>
                        </a:rPr>
                        <a:t>TG17.35;CL5.96）</a:t>
                      </a:r>
                      <a:endParaRPr 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207">
                <a:tc>
                  <a:txBody>
                    <a:bodyPr/>
                    <a:lstStyle/>
                    <a:p>
                      <a:pPr algn="ctr" fontAlgn="ctr"/>
                      <a:r>
                        <a:rPr lang="en-US" sz="2000" b="1" i="0" u="none" strike="noStrike" dirty="0" smtClean="0">
                          <a:solidFill>
                            <a:schemeClr val="tx1"/>
                          </a:solidFill>
                          <a:latin typeface="楷体" panose="02010609060101010101" pitchFamily="49" charset="-122"/>
                          <a:ea typeface="楷体" panose="02010609060101010101" pitchFamily="49" charset="-122"/>
                        </a:rPr>
                        <a:t>MI1513</a:t>
                      </a:r>
                      <a:endParaRPr lang="en-US" altLang="zh-CN"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0.2622</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solidFill>
                            <a:schemeClr val="tx1"/>
                          </a:solidFill>
                          <a:latin typeface="楷体" panose="02010609060101010101" pitchFamily="49" charset="-122"/>
                          <a:ea typeface="楷体" panose="02010609060101010101" pitchFamily="49" charset="-122"/>
                        </a:rPr>
                        <a:t>0.1276</a:t>
                      </a:r>
                      <a:endParaRPr lang="en-US" altLang="zh-CN" sz="2000" b="1" i="0" u="none" strike="noStrike">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solidFill>
                            <a:schemeClr val="tx1"/>
                          </a:solidFill>
                          <a:latin typeface="楷体" panose="02010609060101010101" pitchFamily="49" charset="-122"/>
                          <a:ea typeface="楷体" panose="02010609060101010101" pitchFamily="49" charset="-122"/>
                        </a:rPr>
                        <a:t>/</a:t>
                      </a:r>
                      <a:endParaRPr lang="en-US" altLang="zh-CN" sz="2000" b="1" i="0" u="none" strike="noStrike">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r>
                        <a:rPr lang="en-US" sz="2000" b="1" i="0" u="none" strike="noStrike" dirty="0" smtClean="0">
                          <a:solidFill>
                            <a:schemeClr val="tx1"/>
                          </a:solidFill>
                          <a:latin typeface="楷体" panose="02010609060101010101" pitchFamily="49" charset="-122"/>
                          <a:ea typeface="楷体" panose="02010609060101010101" pitchFamily="49" charset="-122"/>
                        </a:rPr>
                        <a:t>ID=1008830515</a:t>
                      </a:r>
                      <a:r>
                        <a:rPr lang="zh-CN" altLang="en-US" sz="2000" b="1" i="0" u="none" strike="noStrike" dirty="0" smtClean="0">
                          <a:solidFill>
                            <a:schemeClr val="tx1"/>
                          </a:solidFill>
                          <a:latin typeface="楷体" panose="02010609060101010101" pitchFamily="49" charset="-122"/>
                          <a:ea typeface="楷体" panose="02010609060101010101" pitchFamily="49" charset="-122"/>
                        </a:rPr>
                        <a:t>（</a:t>
                      </a:r>
                      <a:r>
                        <a:rPr lang="en-US" sz="2000" b="1" i="0" u="none" strike="noStrike" dirty="0" smtClean="0">
                          <a:solidFill>
                            <a:schemeClr val="tx1"/>
                          </a:solidFill>
                          <a:latin typeface="楷体" panose="02010609060101010101" pitchFamily="49" charset="-122"/>
                          <a:ea typeface="楷体" panose="02010609060101010101" pitchFamily="49" charset="-122"/>
                        </a:rPr>
                        <a:t>RF=70.3</a:t>
                      </a:r>
                      <a:r>
                        <a:rPr lang="zh-CN" altLang="en-US" sz="2000" b="1" i="0" u="none" strike="noStrike" dirty="0" smtClean="0">
                          <a:solidFill>
                            <a:schemeClr val="tx1"/>
                          </a:solidFill>
                          <a:latin typeface="楷体" panose="02010609060101010101" pitchFamily="49" charset="-122"/>
                          <a:ea typeface="楷体" panose="02010609060101010101" pitchFamily="49" charset="-122"/>
                        </a:rPr>
                        <a:t>）</a:t>
                      </a:r>
                      <a:endParaRPr 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207">
                <a:tc>
                  <a:txBody>
                    <a:bodyPr/>
                    <a:lstStyle/>
                    <a:p>
                      <a:pPr algn="ctr" fontAlgn="ctr"/>
                      <a:r>
                        <a:rPr lang="en-US" sz="2000" b="1" i="0" u="none" strike="noStrike" dirty="0" smtClean="0">
                          <a:solidFill>
                            <a:schemeClr val="tx1"/>
                          </a:solidFill>
                          <a:latin typeface="楷体" panose="02010609060101010101" pitchFamily="49" charset="-122"/>
                          <a:ea typeface="楷体" panose="02010609060101010101" pitchFamily="49" charset="-122"/>
                        </a:rPr>
                        <a:t>MC1</a:t>
                      </a:r>
                      <a:endParaRPr lang="zh-CN" altLang="en-US"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0.0279</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0.0226</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solidFill>
                            <a:schemeClr val="tx1"/>
                          </a:solidFill>
                          <a:latin typeface="楷体" panose="02010609060101010101" pitchFamily="49" charset="-122"/>
                          <a:ea typeface="楷体" panose="02010609060101010101" pitchFamily="49" charset="-122"/>
                        </a:rPr>
                        <a:t>/</a:t>
                      </a:r>
                      <a:endParaRPr lang="en-US" altLang="zh-CN" sz="2000" b="1" i="0" u="none" strike="noStrike">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r>
                        <a:rPr lang="en-US" sz="2000" b="1" i="0" u="none" strike="noStrike" dirty="0" smtClean="0">
                          <a:solidFill>
                            <a:schemeClr val="tx1"/>
                          </a:solidFill>
                          <a:latin typeface="楷体" panose="02010609060101010101" pitchFamily="49" charset="-122"/>
                          <a:ea typeface="楷体" panose="02010609060101010101" pitchFamily="49" charset="-122"/>
                        </a:rPr>
                        <a:t>ID=1006590379（</a:t>
                      </a:r>
                      <a:r>
                        <a:rPr lang="zh-CN" altLang="en-US" sz="2000" b="1" i="0" u="none" strike="noStrike" dirty="0">
                          <a:solidFill>
                            <a:schemeClr val="tx1"/>
                          </a:solidFill>
                          <a:latin typeface="楷体" panose="02010609060101010101" pitchFamily="49" charset="-122"/>
                          <a:ea typeface="楷体" panose="02010609060101010101" pitchFamily="49" charset="-122"/>
                        </a:rPr>
                        <a:t>溶血）</a:t>
                      </a:r>
                      <a:endParaRPr lang="zh-CN" alt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0918">
                <a:tc>
                  <a:txBody>
                    <a:bodyPr/>
                    <a:lstStyle/>
                    <a:p>
                      <a:pPr algn="ctr" fontAlgn="ctr"/>
                      <a:r>
                        <a:rPr lang="en-US" altLang="zh-CN" sz="2000" b="1" i="0" u="none" strike="noStrike" dirty="0" smtClean="0">
                          <a:solidFill>
                            <a:schemeClr val="tx1"/>
                          </a:solidFill>
                          <a:latin typeface="楷体" panose="02010609060101010101" pitchFamily="49" charset="-122"/>
                          <a:ea typeface="楷体" panose="02010609060101010101" pitchFamily="49" charset="-122"/>
                        </a:rPr>
                        <a:t>MZ32</a:t>
                      </a:r>
                      <a:endParaRPr lang="en-US" altLang="zh-CN"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solidFill>
                            <a:schemeClr val="tx1"/>
                          </a:solidFill>
                          <a:latin typeface="楷体" panose="02010609060101010101" pitchFamily="49" charset="-122"/>
                          <a:ea typeface="楷体" panose="02010609060101010101" pitchFamily="49" charset="-122"/>
                        </a:rPr>
                        <a:t>0.0935</a:t>
                      </a:r>
                      <a:endParaRPr lang="en-US" altLang="zh-CN" sz="2000" b="1" i="0" u="none" strike="noStrike">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0.0472</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r>
                        <a:rPr lang="en-US" altLang="zh-CN" sz="2000" b="1" i="0" u="none" strike="noStrike" dirty="0" smtClean="0">
                          <a:solidFill>
                            <a:schemeClr val="tx1"/>
                          </a:solidFill>
                          <a:latin typeface="楷体" panose="02010609060101010101" pitchFamily="49" charset="-122"/>
                          <a:ea typeface="楷体" panose="02010609060101010101" pitchFamily="49" charset="-122"/>
                        </a:rPr>
                        <a:t>ID=1008770078</a:t>
                      </a:r>
                      <a:r>
                        <a:rPr lang="zh-CN" altLang="en-US" sz="2000" b="1" i="0" u="none" strike="noStrike" dirty="0" smtClean="0">
                          <a:solidFill>
                            <a:schemeClr val="tx1"/>
                          </a:solidFill>
                          <a:latin typeface="楷体" panose="02010609060101010101" pitchFamily="49" charset="-122"/>
                          <a:ea typeface="楷体" panose="02010609060101010101" pitchFamily="49" charset="-122"/>
                        </a:rPr>
                        <a:t>（</a:t>
                      </a:r>
                      <a:r>
                        <a:rPr lang="en-US" altLang="zh-CN" sz="2000" b="1" i="0" u="none" strike="noStrike" dirty="0" smtClean="0">
                          <a:solidFill>
                            <a:schemeClr val="tx1"/>
                          </a:solidFill>
                          <a:latin typeface="楷体" panose="02010609060101010101" pitchFamily="49" charset="-122"/>
                          <a:ea typeface="楷体" panose="02010609060101010101" pitchFamily="49" charset="-122"/>
                        </a:rPr>
                        <a:t>ANA(+)&gt;1:1000</a:t>
                      </a:r>
                      <a:r>
                        <a:rPr lang="zh-CN" altLang="en-US" sz="2000" b="1" i="0" u="none" strike="noStrike" dirty="0">
                          <a:solidFill>
                            <a:schemeClr val="tx1"/>
                          </a:solidFill>
                          <a:latin typeface="楷体" panose="02010609060101010101" pitchFamily="49" charset="-122"/>
                          <a:ea typeface="楷体" panose="02010609060101010101" pitchFamily="49" charset="-122"/>
                        </a:rPr>
                        <a:t>）</a:t>
                      </a:r>
                      <a:r>
                        <a:rPr lang="en-US" altLang="zh-CN" sz="2000" b="1" i="0" u="none" strike="noStrike" dirty="0">
                          <a:solidFill>
                            <a:schemeClr val="tx1"/>
                          </a:solidFill>
                          <a:latin typeface="楷体" panose="02010609060101010101" pitchFamily="49" charset="-122"/>
                          <a:ea typeface="楷体" panose="02010609060101010101" pitchFamily="49" charset="-122"/>
                        </a:rPr>
                        <a:t>,</a:t>
                      </a:r>
                      <a:r>
                        <a:rPr lang="zh-CN" altLang="en-US" sz="2000" b="1" i="0" u="none" strike="noStrike" dirty="0">
                          <a:solidFill>
                            <a:schemeClr val="tx1"/>
                          </a:solidFill>
                          <a:latin typeface="楷体" panose="02010609060101010101" pitchFamily="49" charset="-122"/>
                          <a:ea typeface="楷体" panose="02010609060101010101" pitchFamily="49" charset="-122"/>
                        </a:rPr>
                        <a:t>颗粒</a:t>
                      </a:r>
                      <a:r>
                        <a:rPr lang="en-US" altLang="zh-CN" sz="2000" b="1" i="0" u="none" strike="noStrike" dirty="0">
                          <a:solidFill>
                            <a:schemeClr val="tx1"/>
                          </a:solidFill>
                          <a:latin typeface="楷体" panose="02010609060101010101" pitchFamily="49" charset="-122"/>
                          <a:ea typeface="楷体" panose="02010609060101010101" pitchFamily="49" charset="-122"/>
                        </a:rPr>
                        <a:t>+</a:t>
                      </a:r>
                      <a:r>
                        <a:rPr lang="zh-CN" altLang="en-US" sz="2000" b="1" i="0" u="none" strike="noStrike" dirty="0">
                          <a:solidFill>
                            <a:schemeClr val="tx1"/>
                          </a:solidFill>
                          <a:latin typeface="楷体" panose="02010609060101010101" pitchFamily="49" charset="-122"/>
                          <a:ea typeface="楷体" panose="02010609060101010101" pitchFamily="49" charset="-122"/>
                        </a:rPr>
                        <a:t>均质</a:t>
                      </a:r>
                      <a:endParaRPr lang="zh-CN" alt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1593">
                <a:tc>
                  <a:txBody>
                    <a:bodyPr/>
                    <a:lstStyle/>
                    <a:p>
                      <a:pPr algn="ctr" fontAlgn="ctr"/>
                      <a:r>
                        <a:rPr lang="en-US" sz="2000" b="1" i="0" u="none" strike="noStrike" dirty="0" smtClean="0">
                          <a:solidFill>
                            <a:schemeClr val="tx1"/>
                          </a:solidFill>
                          <a:latin typeface="楷体" panose="02010609060101010101" pitchFamily="49" charset="-122"/>
                          <a:ea typeface="楷体" panose="02010609060101010101" pitchFamily="49" charset="-122"/>
                        </a:rPr>
                        <a:t>MI5016</a:t>
                      </a:r>
                      <a:endParaRPr lang="en-US" altLang="en-US" sz="2000" b="1" i="0" u="none" strike="noStrike" dirty="0" smtClean="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bg1"/>
                          </a:solidFill>
                          <a:latin typeface="楷体" panose="02010609060101010101" pitchFamily="49" charset="-122"/>
                          <a:ea typeface="楷体" panose="02010609060101010101" pitchFamily="49" charset="-122"/>
                        </a:rPr>
                        <a:t>0.244</a:t>
                      </a:r>
                      <a:endParaRPr lang="en-US" altLang="zh-CN" sz="20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altLang="zh-CN" sz="2000" b="1" i="0" u="none" strike="noStrike" dirty="0">
                          <a:solidFill>
                            <a:schemeClr val="bg1"/>
                          </a:solidFill>
                          <a:latin typeface="楷体" panose="02010609060101010101" pitchFamily="49" charset="-122"/>
                          <a:ea typeface="楷体" panose="02010609060101010101" pitchFamily="49" charset="-122"/>
                        </a:rPr>
                        <a:t>0.1354</a:t>
                      </a:r>
                      <a:endParaRPr lang="en-US" altLang="zh-CN" sz="20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lang="en-US" altLang="zh-CN" sz="2000" b="1" i="0" u="none" strike="noStrike" dirty="0">
                          <a:solidFill>
                            <a:schemeClr val="bg1"/>
                          </a:solidFill>
                          <a:latin typeface="楷体" panose="02010609060101010101" pitchFamily="49" charset="-122"/>
                          <a:ea typeface="楷体" panose="02010609060101010101" pitchFamily="49" charset="-122"/>
                        </a:rPr>
                        <a:t>0.1163</a:t>
                      </a:r>
                      <a:endParaRPr lang="en-US" altLang="zh-CN" sz="2000" b="1" i="0" u="none" strike="noStrike" dirty="0">
                        <a:solidFill>
                          <a:schemeClr val="bg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indent="97155" algn="l" fontAlgn="ctr"/>
                      <a:r>
                        <a:rPr lang="en-US" sz="2000" b="1" i="0" u="none" strike="noStrike" dirty="0" smtClean="0">
                          <a:solidFill>
                            <a:schemeClr val="tx1"/>
                          </a:solidFill>
                          <a:latin typeface="楷体" panose="02010609060101010101" pitchFamily="49" charset="-122"/>
                          <a:ea typeface="楷体" panose="02010609060101010101" pitchFamily="49" charset="-122"/>
                        </a:rPr>
                        <a:t>ID=1001087195（</a:t>
                      </a:r>
                      <a:r>
                        <a:rPr lang="zh-CN" altLang="en-US" sz="2000" b="1" i="0" u="none" strike="noStrike" dirty="0">
                          <a:solidFill>
                            <a:schemeClr val="tx1"/>
                          </a:solidFill>
                          <a:latin typeface="楷体" panose="02010609060101010101" pitchFamily="49" charset="-122"/>
                          <a:ea typeface="楷体" panose="02010609060101010101" pitchFamily="49" charset="-122"/>
                        </a:rPr>
                        <a:t>高</a:t>
                      </a:r>
                      <a:r>
                        <a:rPr lang="en-US" sz="2000" b="1" i="0" u="none" strike="noStrike" dirty="0">
                          <a:solidFill>
                            <a:schemeClr val="tx1"/>
                          </a:solidFill>
                          <a:latin typeface="楷体" panose="02010609060101010101" pitchFamily="49" charset="-122"/>
                          <a:ea typeface="楷体" panose="02010609060101010101" pitchFamily="49" charset="-122"/>
                        </a:rPr>
                        <a:t>IgG,76.3）,</a:t>
                      </a:r>
                      <a:r>
                        <a:rPr lang="zh-CN" altLang="en-US" sz="2000" b="1" i="0" u="none" strike="noStrike" dirty="0">
                          <a:solidFill>
                            <a:schemeClr val="tx1"/>
                          </a:solidFill>
                          <a:latin typeface="楷体" panose="02010609060101010101" pitchFamily="49" charset="-122"/>
                          <a:ea typeface="楷体" panose="02010609060101010101" pitchFamily="49" charset="-122"/>
                        </a:rPr>
                        <a:t>多发性骨髓瘤</a:t>
                      </a:r>
                      <a:endParaRPr lang="zh-CN" alt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486">
                <a:tc>
                  <a:txBody>
                    <a:bodyPr/>
                    <a:lstStyle/>
                    <a:p>
                      <a:pPr algn="ctr" fontAlgn="ctr"/>
                      <a:r>
                        <a:rPr lang="en-US" sz="2000" b="1" i="0" u="none" strike="noStrike" dirty="0" smtClean="0">
                          <a:solidFill>
                            <a:schemeClr val="tx1"/>
                          </a:solidFill>
                          <a:latin typeface="楷体" panose="02010609060101010101" pitchFamily="49" charset="-122"/>
                          <a:ea typeface="楷体" panose="02010609060101010101" pitchFamily="49" charset="-122"/>
                        </a:rPr>
                        <a:t>MI25</a:t>
                      </a:r>
                      <a:endParaRPr lang="zh-CN" altLang="en-US" sz="2000" b="1" i="0" u="none" strike="noStrike" dirty="0">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solidFill>
                            <a:schemeClr val="tx1"/>
                          </a:solidFill>
                          <a:latin typeface="楷体" panose="02010609060101010101" pitchFamily="49" charset="-122"/>
                          <a:ea typeface="楷体" panose="02010609060101010101" pitchFamily="49" charset="-122"/>
                        </a:rPr>
                        <a:t>0.3644</a:t>
                      </a:r>
                      <a:endParaRPr lang="en-US" altLang="zh-CN" sz="2000" b="1" i="0" u="none" strike="noStrike">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0.1594</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solidFill>
                            <a:schemeClr val="tx1"/>
                          </a:solidFill>
                          <a:latin typeface="楷体" panose="02010609060101010101" pitchFamily="49" charset="-122"/>
                          <a:ea typeface="楷体" panose="02010609060101010101" pitchFamily="49" charset="-122"/>
                        </a:rPr>
                        <a:t>/</a:t>
                      </a:r>
                      <a:endParaRPr lang="en-US" altLang="zh-CN"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97155" algn="l" fontAlgn="ctr"/>
                      <a:r>
                        <a:rPr lang="en-US" sz="2000" b="1" i="0" u="none" strike="noStrike" dirty="0" smtClean="0">
                          <a:solidFill>
                            <a:schemeClr val="tx1"/>
                          </a:solidFill>
                          <a:latin typeface="楷体" panose="02010609060101010101" pitchFamily="49" charset="-122"/>
                          <a:ea typeface="楷体" panose="02010609060101010101" pitchFamily="49" charset="-122"/>
                        </a:rPr>
                        <a:t>ID=1007605812（RF=289</a:t>
                      </a:r>
                      <a:r>
                        <a:rPr lang="en-US" sz="2000" b="1" i="0" u="none" strike="noStrike" dirty="0">
                          <a:solidFill>
                            <a:schemeClr val="tx1"/>
                          </a:solidFill>
                          <a:latin typeface="楷体" panose="02010609060101010101" pitchFamily="49" charset="-122"/>
                          <a:ea typeface="楷体" panose="02010609060101010101" pitchFamily="49" charset="-122"/>
                        </a:rPr>
                        <a:t>）</a:t>
                      </a:r>
                      <a:endParaRPr lang="en-US" sz="2000" b="1" i="0" u="none" strike="noStrike" dirty="0">
                        <a:solidFill>
                          <a:schemeClr val="tx1"/>
                        </a:solidFill>
                        <a:latin typeface="楷体" panose="02010609060101010101" pitchFamily="49" charset="-122"/>
                        <a:ea typeface="楷体" panose="02010609060101010101" pitchFamily="49"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a:spLocks noChangeArrowheads="1"/>
          </p:cNvSpPr>
          <p:nvPr/>
        </p:nvSpPr>
        <p:spPr bwMode="auto">
          <a:xfrm>
            <a:off x="0" y="0"/>
            <a:ext cx="12192000" cy="6858000"/>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0" name="矩形 3"/>
          <p:cNvSpPr>
            <a:spLocks noChangeArrowheads="1"/>
          </p:cNvSpPr>
          <p:nvPr/>
        </p:nvSpPr>
        <p:spPr bwMode="auto">
          <a:xfrm>
            <a:off x="0" y="2056432"/>
            <a:ext cx="2822713" cy="2701097"/>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11" name="文本框 25"/>
          <p:cNvSpPr txBox="1">
            <a:spLocks noChangeArrowheads="1"/>
          </p:cNvSpPr>
          <p:nvPr/>
        </p:nvSpPr>
        <p:spPr bwMode="auto">
          <a:xfrm>
            <a:off x="3028950" y="2779850"/>
            <a:ext cx="3714750" cy="830262"/>
          </a:xfrm>
          <a:prstGeom prst="rect">
            <a:avLst/>
          </a:prstGeom>
          <a:solidFill>
            <a:srgbClr val="269FD3"/>
          </a:solidFill>
          <a:ln w="9525">
            <a:noFill/>
            <a:miter lim="800000"/>
          </a:ln>
        </p:spPr>
        <p:txBody>
          <a:bodyPr>
            <a:spAutoFit/>
          </a:bodyPr>
          <a:lstStyle/>
          <a:p>
            <a:pPr>
              <a:buFont typeface="Arial" panose="020B0604020202020204" pitchFamily="34" charset="0"/>
              <a:buNone/>
            </a:pPr>
            <a:r>
              <a:rPr lang="zh-CN" altLang="en-US" sz="4800" b="1" dirty="0" smtClean="0">
                <a:solidFill>
                  <a:schemeClr val="bg1"/>
                </a:solidFill>
                <a:latin typeface="微软雅黑" panose="020B0503020204020204" pitchFamily="34" charset="-122"/>
                <a:ea typeface="微软雅黑" panose="020B0503020204020204" pitchFamily="34" charset="-122"/>
              </a:rPr>
              <a:t>前景展望</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2" name="文本框 2"/>
          <p:cNvSpPr txBox="1">
            <a:spLocks noChangeArrowheads="1"/>
          </p:cNvSpPr>
          <p:nvPr/>
        </p:nvSpPr>
        <p:spPr bwMode="auto">
          <a:xfrm>
            <a:off x="3024188" y="1941927"/>
            <a:ext cx="5362575" cy="830997"/>
          </a:xfrm>
          <a:prstGeom prst="rect">
            <a:avLst/>
          </a:prstGeom>
          <a:solidFill>
            <a:srgbClr val="269FD3"/>
          </a:solidFill>
          <a:ln w="9525">
            <a:noFill/>
            <a:miter lim="800000"/>
          </a:ln>
        </p:spPr>
        <p:txBody>
          <a:bodyPr>
            <a:spAutoFit/>
          </a:bodyPr>
          <a:lstStyle/>
          <a:p>
            <a:pPr>
              <a:buFont typeface="Arial" panose="020B0604020202020204" pitchFamily="34" charset="0"/>
              <a:buNone/>
            </a:pPr>
            <a:r>
              <a:rPr lang="en-US" altLang="zh-CN" sz="4800" b="1" dirty="0">
                <a:solidFill>
                  <a:schemeClr val="bg1"/>
                </a:solidFill>
                <a:latin typeface="微软雅黑" panose="020B0503020204020204" pitchFamily="34" charset="-122"/>
                <a:ea typeface="微软雅黑" panose="020B0503020204020204" pitchFamily="34" charset="-122"/>
              </a:rPr>
              <a:t>Part 04</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13" name="文本框 26"/>
          <p:cNvSpPr txBox="1">
            <a:spLocks noChangeArrowheads="1"/>
          </p:cNvSpPr>
          <p:nvPr/>
        </p:nvSpPr>
        <p:spPr bwMode="auto">
          <a:xfrm>
            <a:off x="3027151" y="3741203"/>
            <a:ext cx="7138780" cy="1131079"/>
          </a:xfrm>
          <a:prstGeom prst="rect">
            <a:avLst/>
          </a:prstGeom>
          <a:solidFill>
            <a:srgbClr val="269FD3"/>
          </a:solidFill>
          <a:ln w="9525">
            <a:noFill/>
            <a:miter lim="800000"/>
          </a:ln>
        </p:spPr>
        <p:txBody>
          <a:bodyPr wrap="square">
            <a:spAutoFit/>
          </a:bodyPr>
          <a:lstStyle/>
          <a:p>
            <a:pPr>
              <a:lnSpc>
                <a:spcPct val="125000"/>
              </a:lnSpc>
              <a:buFont typeface="Arial" panose="020B0604020202020204" pitchFamily="34" charset="0"/>
              <a:buNone/>
            </a:pPr>
            <a:r>
              <a:rPr lang="zh-CN" altLang="zh-CN" dirty="0" smtClean="0">
                <a:solidFill>
                  <a:schemeClr val="bg1"/>
                </a:solidFill>
                <a:latin typeface="微软雅黑" panose="020B0503020204020204" pitchFamily="34" charset="-122"/>
                <a:ea typeface="微软雅黑" panose="020B0503020204020204" pitchFamily="34" charset="-122"/>
              </a:rPr>
              <a:t>基</a:t>
            </a:r>
            <a:r>
              <a:rPr lang="zh-CN" altLang="zh-CN" dirty="0">
                <a:solidFill>
                  <a:schemeClr val="bg1"/>
                </a:solidFill>
                <a:latin typeface="微软雅黑" panose="020B0503020204020204" pitchFamily="34" charset="-122"/>
                <a:ea typeface="微软雅黑" panose="020B0503020204020204" pitchFamily="34" charset="-122"/>
              </a:rPr>
              <a:t>于量子点技术的快速临床诊断试剂</a:t>
            </a:r>
            <a:r>
              <a:rPr lang="zh-CN" altLang="zh-CN" dirty="0" smtClean="0">
                <a:solidFill>
                  <a:schemeClr val="bg1"/>
                </a:solidFill>
                <a:latin typeface="微软雅黑" panose="020B0503020204020204" pitchFamily="34" charset="-122"/>
                <a:ea typeface="微软雅黑" panose="020B0503020204020204" pitchFamily="34" charset="-122"/>
              </a:rPr>
              <a:t>，</a:t>
            </a:r>
            <a:r>
              <a:rPr lang="zh-CN" altLang="zh-CN" dirty="0" smtClean="0">
                <a:solidFill>
                  <a:srgbClr val="FFFF00"/>
                </a:solidFill>
                <a:latin typeface="微软雅黑" panose="020B0503020204020204" pitchFamily="34" charset="-122"/>
                <a:ea typeface="微软雅黑" panose="020B0503020204020204" pitchFamily="34" charset="-122"/>
              </a:rPr>
              <a:t>灵</a:t>
            </a:r>
            <a:r>
              <a:rPr lang="zh-CN" altLang="zh-CN" dirty="0">
                <a:solidFill>
                  <a:srgbClr val="FFFF00"/>
                </a:solidFill>
                <a:latin typeface="微软雅黑" panose="020B0503020204020204" pitchFamily="34" charset="-122"/>
                <a:ea typeface="微软雅黑" panose="020B0503020204020204" pitchFamily="34" charset="-122"/>
              </a:rPr>
              <a:t>敏度更高</a:t>
            </a:r>
            <a:r>
              <a:rPr lang="zh-CN" altLang="zh-CN" dirty="0">
                <a:solidFill>
                  <a:schemeClr val="bg1"/>
                </a:solidFill>
                <a:latin typeface="微软雅黑" panose="020B0503020204020204" pitchFamily="34" charset="-122"/>
                <a:ea typeface="微软雅黑" panose="020B0503020204020204" pitchFamily="34" charset="-122"/>
              </a:rPr>
              <a:t>、</a:t>
            </a:r>
            <a:r>
              <a:rPr lang="zh-CN" altLang="zh-CN" dirty="0">
                <a:solidFill>
                  <a:srgbClr val="FFFF00"/>
                </a:solidFill>
                <a:latin typeface="微软雅黑" panose="020B0503020204020204" pitchFamily="34" charset="-122"/>
                <a:ea typeface="微软雅黑" panose="020B0503020204020204" pitchFamily="34" charset="-122"/>
              </a:rPr>
              <a:t>准确性更好</a:t>
            </a:r>
            <a:r>
              <a:rPr lang="zh-CN" altLang="zh-CN" dirty="0">
                <a:solidFill>
                  <a:schemeClr val="bg1"/>
                </a:solidFill>
                <a:latin typeface="微软雅黑" panose="020B0503020204020204" pitchFamily="34" charset="-122"/>
                <a:ea typeface="微软雅黑" panose="020B0503020204020204" pitchFamily="34" charset="-122"/>
              </a:rPr>
              <a:t>、</a:t>
            </a:r>
            <a:r>
              <a:rPr lang="zh-CN" altLang="zh-CN" dirty="0">
                <a:solidFill>
                  <a:srgbClr val="FFFF00"/>
                </a:solidFill>
                <a:latin typeface="微软雅黑" panose="020B0503020204020204" pitchFamily="34" charset="-122"/>
                <a:ea typeface="微软雅黑" panose="020B0503020204020204" pitchFamily="34" charset="-122"/>
              </a:rPr>
              <a:t>线性范围更宽</a:t>
            </a:r>
            <a:r>
              <a:rPr lang="zh-CN" altLang="zh-CN" dirty="0">
                <a:solidFill>
                  <a:schemeClr val="bg1"/>
                </a:solidFill>
                <a:latin typeface="微软雅黑" panose="020B0503020204020204" pitchFamily="34" charset="-122"/>
                <a:ea typeface="微软雅黑" panose="020B0503020204020204" pitchFamily="34" charset="-122"/>
              </a:rPr>
              <a:t>、</a:t>
            </a:r>
            <a:r>
              <a:rPr lang="zh-CN" altLang="zh-CN" dirty="0">
                <a:solidFill>
                  <a:srgbClr val="FFFF00"/>
                </a:solidFill>
                <a:latin typeface="微软雅黑" panose="020B0503020204020204" pitchFamily="34" charset="-122"/>
                <a:ea typeface="微软雅黑" panose="020B0503020204020204" pitchFamily="34" charset="-122"/>
              </a:rPr>
              <a:t>操作更便</a:t>
            </a:r>
            <a:r>
              <a:rPr lang="zh-CN" altLang="zh-CN" dirty="0" smtClean="0">
                <a:solidFill>
                  <a:srgbClr val="FFFF00"/>
                </a:solidFill>
                <a:latin typeface="微软雅黑" panose="020B0503020204020204" pitchFamily="34" charset="-122"/>
                <a:ea typeface="微软雅黑" panose="020B0503020204020204" pitchFamily="34" charset="-122"/>
              </a:rPr>
              <a:t>捷，</a:t>
            </a:r>
            <a:r>
              <a:rPr lang="zh-CN" altLang="en-US" dirty="0" smtClean="0">
                <a:solidFill>
                  <a:srgbClr val="FFFF00"/>
                </a:solidFill>
                <a:latin typeface="微软雅黑" panose="020B0503020204020204" pitchFamily="34" charset="-122"/>
                <a:ea typeface="微软雅黑" panose="020B0503020204020204" pitchFamily="34" charset="-122"/>
              </a:rPr>
              <a:t>可以</a:t>
            </a:r>
            <a:r>
              <a:rPr lang="zh-CN" altLang="zh-CN" dirty="0" smtClean="0">
                <a:solidFill>
                  <a:srgbClr val="FFFF00"/>
                </a:solidFill>
                <a:latin typeface="微软雅黑" panose="020B0503020204020204" pitchFamily="34" charset="-122"/>
                <a:ea typeface="微软雅黑" panose="020B0503020204020204" pitchFamily="34" charset="-122"/>
              </a:rPr>
              <a:t>开</a:t>
            </a:r>
            <a:r>
              <a:rPr lang="zh-CN" altLang="zh-CN" dirty="0">
                <a:solidFill>
                  <a:srgbClr val="FFFF00"/>
                </a:solidFill>
                <a:latin typeface="微软雅黑" panose="020B0503020204020204" pitchFamily="34" charset="-122"/>
                <a:ea typeface="微软雅黑" panose="020B0503020204020204" pitchFamily="34" charset="-122"/>
              </a:rPr>
              <a:t>发模式多样</a:t>
            </a:r>
            <a:r>
              <a:rPr lang="zh-CN" altLang="zh-CN" dirty="0">
                <a:solidFill>
                  <a:schemeClr val="bg1"/>
                </a:solidFill>
                <a:latin typeface="微软雅黑" panose="020B0503020204020204" pitchFamily="34" charset="-122"/>
                <a:ea typeface="微软雅黑" panose="020B0503020204020204" pitchFamily="34" charset="-122"/>
              </a:rPr>
              <a:t>、精确定量、自动化强的配套仪</a:t>
            </a:r>
            <a:r>
              <a:rPr lang="zh-CN" altLang="zh-CN" dirty="0" smtClean="0">
                <a:solidFill>
                  <a:schemeClr val="bg1"/>
                </a:solidFill>
                <a:latin typeface="微软雅黑" panose="020B0503020204020204" pitchFamily="34" charset="-122"/>
                <a:ea typeface="微软雅黑" panose="020B0503020204020204" pitchFamily="34" charset="-122"/>
              </a:rPr>
              <a:t>器</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4" name="Picture 2" descr="D:\My Documents\Tencent Files\2712033348\Image\C2C\9`H5IAT3S_G86$)F5)C%9O3.jpg"/>
          <p:cNvPicPr>
            <a:picLocks noChangeAspect="1" noChangeArrowheads="1"/>
          </p:cNvPicPr>
          <p:nvPr/>
        </p:nvPicPr>
        <p:blipFill>
          <a:blip r:embed="rId1" cstate="print"/>
          <a:srcRect/>
          <a:stretch>
            <a:fillRect/>
          </a:stretch>
        </p:blipFill>
        <p:spPr bwMode="auto">
          <a:xfrm>
            <a:off x="87354" y="2305878"/>
            <a:ext cx="2667154" cy="2279373"/>
          </a:xfrm>
          <a:prstGeom prst="rect">
            <a:avLst/>
          </a:prstGeom>
          <a:solidFill>
            <a:schemeClr val="accent1"/>
          </a:solid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5132" y="540322"/>
            <a:ext cx="11734799" cy="5706850"/>
            <a:chOff x="235132" y="540322"/>
            <a:chExt cx="11734799" cy="5706850"/>
          </a:xfrm>
        </p:grpSpPr>
        <p:pic>
          <p:nvPicPr>
            <p:cNvPr id="673794" name="Picture 2"/>
            <p:cNvPicPr>
              <a:picLocks noChangeAspect="1" noChangeArrowheads="1"/>
            </p:cNvPicPr>
            <p:nvPr/>
          </p:nvPicPr>
          <p:blipFill>
            <a:blip r:embed="rId1"/>
            <a:srcRect/>
            <a:stretch>
              <a:fillRect/>
            </a:stretch>
          </p:blipFill>
          <p:spPr bwMode="auto">
            <a:xfrm>
              <a:off x="235132" y="718457"/>
              <a:ext cx="5717044" cy="4452115"/>
            </a:xfrm>
            <a:prstGeom prst="rect">
              <a:avLst/>
            </a:prstGeom>
            <a:noFill/>
            <a:ln w="9525">
              <a:noFill/>
              <a:miter lim="800000"/>
              <a:headEnd/>
              <a:tailEnd/>
            </a:ln>
            <a:effectLst/>
          </p:spPr>
        </p:pic>
        <p:pic>
          <p:nvPicPr>
            <p:cNvPr id="673795" name="Picture 3"/>
            <p:cNvPicPr>
              <a:picLocks noChangeAspect="1" noChangeArrowheads="1"/>
            </p:cNvPicPr>
            <p:nvPr/>
          </p:nvPicPr>
          <p:blipFill>
            <a:blip r:embed="rId2"/>
            <a:srcRect/>
            <a:stretch>
              <a:fillRect/>
            </a:stretch>
          </p:blipFill>
          <p:spPr bwMode="auto">
            <a:xfrm>
              <a:off x="6248400" y="718457"/>
              <a:ext cx="5721531" cy="4469427"/>
            </a:xfrm>
            <a:prstGeom prst="rect">
              <a:avLst/>
            </a:prstGeom>
            <a:noFill/>
            <a:ln w="9525">
              <a:noFill/>
              <a:miter lim="800000"/>
              <a:headEnd/>
              <a:tailEnd/>
            </a:ln>
            <a:effectLst/>
          </p:spPr>
        </p:pic>
        <p:sp>
          <p:nvSpPr>
            <p:cNvPr id="4" name="矩形 3"/>
            <p:cNvSpPr/>
            <p:nvPr/>
          </p:nvSpPr>
          <p:spPr>
            <a:xfrm>
              <a:off x="278675" y="5600841"/>
              <a:ext cx="5299166" cy="646331"/>
            </a:xfrm>
            <a:prstGeom prst="rect">
              <a:avLst/>
            </a:prstGeom>
          </p:spPr>
          <p:txBody>
            <a:bodyPr wrap="square">
              <a:spAutoFit/>
            </a:bodyPr>
            <a:lstStyle/>
            <a:p>
              <a:pPr algn="ctr"/>
              <a:r>
                <a:rPr lang="en-US" altLang="zh-CN" dirty="0" smtClean="0"/>
                <a:t>(A)  Distance correlation based on PCT and Other</a:t>
              </a:r>
              <a:endParaRPr lang="en-US" altLang="zh-CN" dirty="0" smtClean="0"/>
            </a:p>
            <a:p>
              <a:pPr algn="ctr"/>
              <a:r>
                <a:rPr lang="en-US" altLang="zh-CN" dirty="0" smtClean="0"/>
                <a:t> 16 kinds of parameters</a:t>
              </a:r>
              <a:endParaRPr lang="zh-CN" altLang="en-US" dirty="0"/>
            </a:p>
          </p:txBody>
        </p:sp>
        <p:sp>
          <p:nvSpPr>
            <p:cNvPr id="5" name="矩形 4"/>
            <p:cNvSpPr/>
            <p:nvPr/>
          </p:nvSpPr>
          <p:spPr>
            <a:xfrm>
              <a:off x="7215052" y="5574714"/>
              <a:ext cx="4136571" cy="646331"/>
            </a:xfrm>
            <a:prstGeom prst="rect">
              <a:avLst/>
            </a:prstGeom>
          </p:spPr>
          <p:txBody>
            <a:bodyPr wrap="square">
              <a:spAutoFit/>
            </a:bodyPr>
            <a:lstStyle/>
            <a:p>
              <a:pPr algn="ctr"/>
              <a:r>
                <a:rPr lang="en-US" altLang="zh-CN" dirty="0" smtClean="0"/>
                <a:t>(B)   Case correlation based on PCT and Other 16 kinds of parameters</a:t>
              </a:r>
              <a:endParaRPr lang="zh-CN" altLang="en-US" dirty="0"/>
            </a:p>
          </p:txBody>
        </p:sp>
        <p:sp>
          <p:nvSpPr>
            <p:cNvPr id="6" name="矩形 5"/>
            <p:cNvSpPr/>
            <p:nvPr/>
          </p:nvSpPr>
          <p:spPr>
            <a:xfrm>
              <a:off x="340697" y="540322"/>
              <a:ext cx="521297" cy="369332"/>
            </a:xfrm>
            <a:prstGeom prst="rect">
              <a:avLst/>
            </a:prstGeom>
          </p:spPr>
          <p:txBody>
            <a:bodyPr wrap="none">
              <a:spAutoFit/>
            </a:bodyPr>
            <a:lstStyle/>
            <a:p>
              <a:r>
                <a:rPr lang="en-US" altLang="zh-CN" b="1" dirty="0" smtClean="0"/>
                <a:t>(A) </a:t>
              </a:r>
              <a:endParaRPr lang="zh-CN" altLang="en-US" b="1" dirty="0"/>
            </a:p>
          </p:txBody>
        </p:sp>
        <p:sp>
          <p:nvSpPr>
            <p:cNvPr id="7" name="矩形 6"/>
            <p:cNvSpPr/>
            <p:nvPr/>
          </p:nvSpPr>
          <p:spPr>
            <a:xfrm>
              <a:off x="6458122" y="540323"/>
              <a:ext cx="511679" cy="369332"/>
            </a:xfrm>
            <a:prstGeom prst="rect">
              <a:avLst/>
            </a:prstGeom>
          </p:spPr>
          <p:txBody>
            <a:bodyPr wrap="none">
              <a:spAutoFit/>
            </a:bodyPr>
            <a:lstStyle/>
            <a:p>
              <a:r>
                <a:rPr lang="en-US" altLang="zh-CN" b="1" dirty="0" smtClean="0"/>
                <a:t>(B) </a:t>
              </a:r>
              <a:endParaRPr lang="zh-CN" altLang="en-US" b="1" dirty="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6"/>
          <p:cNvSpPr/>
          <p:nvPr/>
        </p:nvSpPr>
        <p:spPr bwMode="auto">
          <a:xfrm>
            <a:off x="0" y="-19050"/>
            <a:ext cx="7445829" cy="6877050"/>
          </a:xfrm>
          <a:custGeom>
            <a:avLst/>
            <a:gdLst>
              <a:gd name="T0" fmla="*/ 0 w 6913864"/>
              <a:gd name="T1" fmla="*/ 19050 h 6877050"/>
              <a:gd name="T2" fmla="*/ 3789004 w 6913864"/>
              <a:gd name="T3" fmla="*/ 0 h 6877050"/>
              <a:gd name="T4" fmla="*/ 6912660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w="9525">
            <a:noFill/>
            <a:round/>
          </a:ln>
        </p:spPr>
        <p:txBody>
          <a:bodyPr anchor="ctr"/>
          <a:lstStyle/>
          <a:p>
            <a:endParaRPr lang="zh-CN" altLang="en-US" dirty="0"/>
          </a:p>
        </p:txBody>
      </p:sp>
      <p:sp>
        <p:nvSpPr>
          <p:cNvPr id="18439" name="Freeform 251"/>
          <p:cNvSpPr>
            <a:spLocks noEditPoints="1"/>
          </p:cNvSpPr>
          <p:nvPr/>
        </p:nvSpPr>
        <p:spPr bwMode="auto">
          <a:xfrm>
            <a:off x="8724900" y="303847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w="9525">
            <a:noFill/>
            <a:round/>
          </a:ln>
        </p:spPr>
        <p:txBody>
          <a:bodyPr/>
          <a:lstStyle/>
          <a:p>
            <a:endParaRPr lang="zh-CN" altLang="en-US"/>
          </a:p>
        </p:txBody>
      </p:sp>
      <p:sp>
        <p:nvSpPr>
          <p:cNvPr id="18441" name="矩形 17"/>
          <p:cNvSpPr>
            <a:spLocks noChangeArrowheads="1"/>
          </p:cNvSpPr>
          <p:nvPr/>
        </p:nvSpPr>
        <p:spPr bwMode="auto">
          <a:xfrm>
            <a:off x="737292" y="244589"/>
            <a:ext cx="3610464" cy="548640"/>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dirty="0" smtClean="0">
                <a:solidFill>
                  <a:schemeClr val="bg1"/>
                </a:solidFill>
                <a:latin typeface="微软雅黑" panose="020B0503020204020204" pitchFamily="34" charset="-122"/>
                <a:ea typeface="微软雅黑" panose="020B0503020204020204" pitchFamily="34" charset="-122"/>
              </a:rPr>
              <a:t>量子点显示技术</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288915" y="903605"/>
            <a:ext cx="5899785" cy="3838575"/>
          </a:xfrm>
          <a:prstGeom prst="rect">
            <a:avLst/>
          </a:prstGeom>
        </p:spPr>
      </p:pic>
      <p:graphicFrame>
        <p:nvGraphicFramePr>
          <p:cNvPr id="4" name="对象 3"/>
          <p:cNvGraphicFramePr/>
          <p:nvPr/>
        </p:nvGraphicFramePr>
        <p:xfrm>
          <a:off x="249555" y="888365"/>
          <a:ext cx="4210050" cy="5802630"/>
        </p:xfrm>
        <a:graphic>
          <a:graphicData uri="http://schemas.openxmlformats.org/presentationml/2006/ole">
            <mc:AlternateContent xmlns:mc="http://schemas.openxmlformats.org/markup-compatibility/2006">
              <mc:Choice xmlns:v="urn:schemas-microsoft-com:vml" Requires="v">
                <p:oleObj spid="_x0000_s1025" name="BMP 图像" r:id="rId2" imgW="5781675" imgH="7029450" progId="PBrush">
                  <p:embed/>
                </p:oleObj>
              </mc:Choice>
              <mc:Fallback>
                <p:oleObj name="BMP 图像" r:id="rId2" imgW="5781675" imgH="7029450" progId="PBrush">
                  <p:embed/>
                  <p:pic>
                    <p:nvPicPr>
                      <p:cNvPr id="0" name="图片 1024" descr="image7"/>
                      <p:cNvPicPr/>
                      <p:nvPr/>
                    </p:nvPicPr>
                    <p:blipFill>
                      <a:blip r:embed="rId3"/>
                      <a:stretch>
                        <a:fillRect/>
                      </a:stretch>
                    </p:blipFill>
                    <p:spPr>
                      <a:xfrm>
                        <a:off x="249555" y="888365"/>
                        <a:ext cx="4210050" cy="5802630"/>
                      </a:xfrm>
                      <a:prstGeom prst="rect">
                        <a:avLst/>
                      </a:prstGeom>
                      <a:noFill/>
                      <a:ln w="9525">
                        <a:noFill/>
                      </a:ln>
                    </p:spPr>
                  </p:pic>
                </p:oleObj>
              </mc:Fallback>
            </mc:AlternateContent>
          </a:graphicData>
        </a:graphic>
      </p:graphicFrame>
      <p:sp>
        <p:nvSpPr>
          <p:cNvPr id="9" name="文本框 8"/>
          <p:cNvSpPr txBox="1"/>
          <p:nvPr/>
        </p:nvSpPr>
        <p:spPr>
          <a:xfrm>
            <a:off x="4603115" y="4829175"/>
            <a:ext cx="7451725" cy="2011680"/>
          </a:xfrm>
          <a:prstGeom prst="rect">
            <a:avLst/>
          </a:prstGeom>
          <a:noFill/>
        </p:spPr>
        <p:txBody>
          <a:bodyPr wrap="square" rtlCol="0" anchor="t">
            <a:spAutoFit/>
          </a:bodyPr>
          <a:p>
            <a:r>
              <a:rPr lang="zh-CN" altLang="en-US" b="1">
                <a:solidFill>
                  <a:srgbClr val="C00000"/>
                </a:solidFill>
              </a:rPr>
              <a:t>量子点是人类有史以来发现的最优秀的发光材料，量子点发光将会是下一代显示技术最有力的竞争者。</a:t>
            </a:r>
            <a:r>
              <a:rPr lang="en-US" altLang="zh-CN" b="1">
                <a:solidFill>
                  <a:srgbClr val="C00000"/>
                </a:solidFill>
              </a:rPr>
              <a:t>---------------</a:t>
            </a:r>
            <a:r>
              <a:rPr lang="en-US" altLang="zh-CN" b="1">
                <a:solidFill>
                  <a:srgbClr val="C00000"/>
                </a:solidFill>
                <a:sym typeface="+mn-ea"/>
              </a:rPr>
              <a:t>彭笑刚</a:t>
            </a:r>
            <a:endParaRPr lang="en-US" altLang="zh-CN" b="1">
              <a:solidFill>
                <a:srgbClr val="C00000"/>
              </a:solidFill>
            </a:endParaRPr>
          </a:p>
          <a:p>
            <a:r>
              <a:rPr lang="zh-CN" altLang="en-US"/>
              <a:t>量子点技术全球权威、浙江大学化学系教授彭笑刚在《走近科学》量子点专题节目中表示。</a:t>
            </a:r>
            <a:endParaRPr lang="zh-CN" altLang="en-US"/>
          </a:p>
          <a:p>
            <a:r>
              <a:rPr lang="zh-CN" altLang="en-US"/>
              <a:t>2011年2月10日，全球领先的专业信息供应商汤森路透公司发布了依据过去10年中所发表研究论文的影响因子而确定的全球顶尖一百名化学家榜单，彭笑刚教授名列第八，也是华人排名第二的科学家。</a:t>
            </a:r>
            <a:endParaRPr lang="zh-CN" alt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3"/>
          <p:cNvPicPr>
            <a:picLocks noChangeAspect="1" noChangeArrowheads="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sp>
        <p:nvSpPr>
          <p:cNvPr id="35843" name="文本框 21"/>
          <p:cNvSpPr txBox="1">
            <a:spLocks noChangeArrowheads="1"/>
          </p:cNvSpPr>
          <p:nvPr/>
        </p:nvSpPr>
        <p:spPr bwMode="auto">
          <a:xfrm>
            <a:off x="582295" y="1196340"/>
            <a:ext cx="3332480" cy="5077460"/>
          </a:xfrm>
          <a:prstGeom prst="rect">
            <a:avLst/>
          </a:prstGeom>
          <a:noFill/>
          <a:ln w="9525">
            <a:noFill/>
            <a:miter lim="800000"/>
          </a:ln>
        </p:spPr>
        <p:txBody>
          <a:bodyPr wrap="square">
            <a:spAutoFit/>
          </a:bodyPr>
          <a:lstStyle/>
          <a:p>
            <a:pPr indent="457200" algn="just">
              <a:lnSpc>
                <a:spcPct val="140000"/>
              </a:lnSpc>
            </a:pPr>
            <a:r>
              <a:rPr lang="zh-CN" altLang="en-US" b="1" dirty="0" smtClean="0">
                <a:latin typeface="+mn-ea"/>
                <a:ea typeface="+mn-ea"/>
              </a:rPr>
              <a:t>量子点作为一种新型荧光染料，已在生物分析和生物成像等研究方面取得了巨大的发展，并在体外实验诊断领域显示出很好的技术优势</a:t>
            </a:r>
            <a:r>
              <a:rPr lang="en-US" altLang="zh-CN" b="1" dirty="0" smtClean="0">
                <a:latin typeface="+mn-ea"/>
                <a:ea typeface="+mn-ea"/>
              </a:rPr>
              <a:t>____</a:t>
            </a:r>
            <a:r>
              <a:rPr lang="zh-CN" altLang="en-US" b="1" dirty="0" smtClean="0">
                <a:solidFill>
                  <a:srgbClr val="FF0000"/>
                </a:solidFill>
                <a:latin typeface="+mn-ea"/>
                <a:ea typeface="+mn-ea"/>
              </a:rPr>
              <a:t>敏感、特异、快速、便捷、稳定等</a:t>
            </a:r>
            <a:r>
              <a:rPr lang="zh-CN" altLang="en-US" b="1" dirty="0" smtClean="0">
                <a:latin typeface="+mn-ea"/>
                <a:ea typeface="+mn-ea"/>
              </a:rPr>
              <a:t>。深圳市金准生物医学工程有限公司已率先迈出了这一步，让我们拭目以待它的发展</a:t>
            </a:r>
            <a:r>
              <a:rPr lang="en-US" altLang="zh-CN" b="1" dirty="0" smtClean="0">
                <a:latin typeface="+mn-ea"/>
                <a:ea typeface="+mn-ea"/>
              </a:rPr>
              <a:t>,</a:t>
            </a:r>
            <a:r>
              <a:rPr lang="zh-CN" altLang="en-US" b="1" dirty="0" smtClean="0">
                <a:latin typeface="+mn-ea"/>
                <a:ea typeface="+mn-ea"/>
              </a:rPr>
              <a:t>相信量子点在体外诊断领域的发展将会更为迅速和深入。量子点荧光技术必将成为生命科学领域举足轻重的一部分。</a:t>
            </a:r>
            <a:endParaRPr lang="zh-CN" altLang="en-US" b="1" dirty="0">
              <a:solidFill>
                <a:srgbClr val="000000"/>
              </a:solidFill>
              <a:latin typeface="+mn-ea"/>
              <a:ea typeface="+mn-ea"/>
            </a:endParaRPr>
          </a:p>
        </p:txBody>
      </p:sp>
      <p:sp>
        <p:nvSpPr>
          <p:cNvPr id="35844" name="圆角矩形 22"/>
          <p:cNvSpPr>
            <a:spLocks noChangeArrowheads="1"/>
          </p:cNvSpPr>
          <p:nvPr/>
        </p:nvSpPr>
        <p:spPr bwMode="auto">
          <a:xfrm>
            <a:off x="694911" y="300729"/>
            <a:ext cx="3028950" cy="693184"/>
          </a:xfrm>
          <a:prstGeom prst="roundRect">
            <a:avLst>
              <a:gd name="adj" fmla="val 16667"/>
            </a:avLst>
          </a:prstGeom>
          <a:solidFill>
            <a:srgbClr val="269FD3"/>
          </a:solidFill>
          <a:ln w="9525">
            <a:noFill/>
            <a:round/>
          </a:ln>
        </p:spPr>
        <p:txBody>
          <a:bodyPr anchor="ctr"/>
          <a:lstStyle/>
          <a:p>
            <a:pPr algn="ctr">
              <a:buFont typeface="Arial" panose="020B0604020202020204" pitchFamily="34" charset="0"/>
              <a:buNone/>
            </a:pPr>
            <a:r>
              <a:rPr lang="zh-CN" altLang="en-US" sz="3200" b="1" dirty="0" smtClean="0">
                <a:solidFill>
                  <a:srgbClr val="FFFFFF"/>
                </a:solidFill>
                <a:latin typeface="微软雅黑" panose="020B0503020204020204" pitchFamily="34" charset="-122"/>
                <a:ea typeface="微软雅黑" panose="020B0503020204020204" pitchFamily="34" charset="-122"/>
              </a:rPr>
              <a:t>前景展望</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3"/>
          <p:cNvPicPr>
            <a:picLocks noChangeAspect="1" noChangeArrowheads="1"/>
          </p:cNvPicPr>
          <p:nvPr/>
        </p:nvPicPr>
        <p:blipFill>
          <a:blip r:embed="rId1" cstate="print"/>
          <a:srcRect r="48125"/>
          <a:stretch>
            <a:fillRect/>
          </a:stretch>
        </p:blipFill>
        <p:spPr bwMode="auto">
          <a:xfrm>
            <a:off x="-15240" y="0"/>
            <a:ext cx="12221845" cy="6858000"/>
          </a:xfrm>
          <a:prstGeom prst="rect">
            <a:avLst/>
          </a:prstGeom>
          <a:noFill/>
          <a:ln w="9525">
            <a:noFill/>
            <a:miter lim="800000"/>
            <a:headEnd/>
            <a:tailEnd/>
          </a:ln>
        </p:spPr>
      </p:pic>
      <p:sp>
        <p:nvSpPr>
          <p:cNvPr id="35844" name="圆角矩形 22"/>
          <p:cNvSpPr>
            <a:spLocks noChangeArrowheads="1"/>
          </p:cNvSpPr>
          <p:nvPr/>
        </p:nvSpPr>
        <p:spPr bwMode="auto">
          <a:xfrm>
            <a:off x="694911" y="300729"/>
            <a:ext cx="3028950" cy="693184"/>
          </a:xfrm>
          <a:prstGeom prst="roundRect">
            <a:avLst>
              <a:gd name="adj" fmla="val 16667"/>
            </a:avLst>
          </a:prstGeom>
          <a:solidFill>
            <a:srgbClr val="269FD3"/>
          </a:solidFill>
          <a:ln w="9525">
            <a:noFill/>
            <a:round/>
          </a:ln>
        </p:spPr>
        <p:txBody>
          <a:bodyPr anchor="ctr"/>
          <a:lstStyle/>
          <a:p>
            <a:pPr algn="ctr">
              <a:buFont typeface="Arial" panose="020B0604020202020204" pitchFamily="34" charset="0"/>
              <a:buNone/>
            </a:pPr>
            <a:r>
              <a:rPr lang="zh-CN" altLang="en-US" sz="3200" b="1" dirty="0" smtClean="0">
                <a:solidFill>
                  <a:srgbClr val="FFFFFF"/>
                </a:solidFill>
                <a:latin typeface="微软雅黑" panose="020B0503020204020204" pitchFamily="34" charset="-122"/>
                <a:ea typeface="微软雅黑" panose="020B0503020204020204" pitchFamily="34" charset="-122"/>
              </a:rPr>
              <a:t>总结</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
        <p:nvSpPr>
          <p:cNvPr id="24578" name="Freeform 2"/>
          <p:cNvSpPr>
            <a:spLocks noChangeArrowheads="1"/>
          </p:cNvSpPr>
          <p:nvPr/>
        </p:nvSpPr>
        <p:spPr bwMode="auto">
          <a:xfrm rot="-7471624">
            <a:off x="6615907" y="-340519"/>
            <a:ext cx="1250950" cy="4992687"/>
          </a:xfrm>
          <a:custGeom>
            <a:avLst/>
            <a:gdLst>
              <a:gd name="T0" fmla="*/ 0 w 646"/>
              <a:gd name="T1" fmla="*/ 0 h 1861"/>
              <a:gd name="T2" fmla="*/ 2147483647 w 646"/>
              <a:gd name="T3" fmla="*/ 2147483647 h 1861"/>
              <a:gd name="T4" fmla="*/ 2147483647 w 646"/>
              <a:gd name="T5" fmla="*/ 2147483647 h 1861"/>
              <a:gd name="T6" fmla="*/ 2147483647 w 646"/>
              <a:gd name="T7" fmla="*/ 2147483647 h 1861"/>
              <a:gd name="T8" fmla="*/ 2147483647 w 646"/>
              <a:gd name="T9" fmla="*/ 2147483647 h 1861"/>
              <a:gd name="T10" fmla="*/ 2147483647 w 646"/>
              <a:gd name="T11" fmla="*/ 2147483647 h 1861"/>
              <a:gd name="T12" fmla="*/ 2147483647 w 646"/>
              <a:gd name="T13" fmla="*/ 2147483647 h 1861"/>
              <a:gd name="T14" fmla="*/ 2147483647 w 646"/>
              <a:gd name="T15" fmla="*/ 2147483647 h 1861"/>
              <a:gd name="T16" fmla="*/ 2147483647 w 646"/>
              <a:gd name="T17" fmla="*/ 2147483647 h 1861"/>
              <a:gd name="T18" fmla="*/ 2147483647 w 646"/>
              <a:gd name="T19" fmla="*/ 2147483647 h 1861"/>
              <a:gd name="T20" fmla="*/ 2147483647 w 646"/>
              <a:gd name="T21" fmla="*/ 2147483647 h 1861"/>
              <a:gd name="T22" fmla="*/ 2147483647 w 646"/>
              <a:gd name="T23" fmla="*/ 2147483647 h 1861"/>
              <a:gd name="T24" fmla="*/ 2147483647 w 646"/>
              <a:gd name="T25" fmla="*/ 2147483647 h 1861"/>
              <a:gd name="T26" fmla="*/ 2147483647 w 646"/>
              <a:gd name="T27" fmla="*/ 2147483647 h 1861"/>
              <a:gd name="T28" fmla="*/ 2147483647 w 646"/>
              <a:gd name="T29" fmla="*/ 2147483647 h 1861"/>
              <a:gd name="T30" fmla="*/ 2147483647 w 646"/>
              <a:gd name="T31" fmla="*/ 2147483647 h 1861"/>
              <a:gd name="T32" fmla="*/ 2147483647 w 646"/>
              <a:gd name="T33" fmla="*/ 2147483647 h 1861"/>
              <a:gd name="T34" fmla="*/ 2147483647 w 646"/>
              <a:gd name="T35" fmla="*/ 2147483647 h 1861"/>
              <a:gd name="T36" fmla="*/ 2147483647 w 646"/>
              <a:gd name="T37" fmla="*/ 2147483647 h 1861"/>
              <a:gd name="T38" fmla="*/ 2147483647 w 646"/>
              <a:gd name="T39" fmla="*/ 2147483647 h 1861"/>
              <a:gd name="T40" fmla="*/ 2147483647 w 646"/>
              <a:gd name="T41" fmla="*/ 2147483647 h 1861"/>
              <a:gd name="T42" fmla="*/ 2147483647 w 646"/>
              <a:gd name="T43" fmla="*/ 2147483647 h 1861"/>
              <a:gd name="T44" fmla="*/ 2147483647 w 646"/>
              <a:gd name="T45" fmla="*/ 2147483647 h 1861"/>
              <a:gd name="T46" fmla="*/ 2147483647 w 646"/>
              <a:gd name="T47" fmla="*/ 2147483647 h 1861"/>
              <a:gd name="T48" fmla="*/ 2147483647 w 646"/>
              <a:gd name="T49" fmla="*/ 2147483647 h 1861"/>
              <a:gd name="T50" fmla="*/ 2147483647 w 646"/>
              <a:gd name="T51" fmla="*/ 2147483647 h 1861"/>
              <a:gd name="T52" fmla="*/ 2147483647 w 646"/>
              <a:gd name="T53" fmla="*/ 2147483647 h 1861"/>
              <a:gd name="T54" fmla="*/ 2147483647 w 646"/>
              <a:gd name="T55" fmla="*/ 2147483647 h 1861"/>
              <a:gd name="T56" fmla="*/ 2147483647 w 646"/>
              <a:gd name="T57" fmla="*/ 2147483647 h 1861"/>
              <a:gd name="T58" fmla="*/ 2147483647 w 646"/>
              <a:gd name="T59" fmla="*/ 2147483647 h 1861"/>
              <a:gd name="T60" fmla="*/ 2147483647 w 646"/>
              <a:gd name="T61" fmla="*/ 2147483647 h 1861"/>
              <a:gd name="T62" fmla="*/ 2147483647 w 646"/>
              <a:gd name="T63" fmla="*/ 2147483647 h 1861"/>
              <a:gd name="T64" fmla="*/ 2147483647 w 646"/>
              <a:gd name="T65" fmla="*/ 2147483647 h 1861"/>
              <a:gd name="T66" fmla="*/ 2147483647 w 646"/>
              <a:gd name="T67" fmla="*/ 2147483647 h 1861"/>
              <a:gd name="T68" fmla="*/ 2147483647 w 646"/>
              <a:gd name="T69" fmla="*/ 2147483647 h 1861"/>
              <a:gd name="T70" fmla="*/ 2147483647 w 646"/>
              <a:gd name="T71" fmla="*/ 2147483647 h 1861"/>
              <a:gd name="T72" fmla="*/ 2147483647 w 646"/>
              <a:gd name="T73" fmla="*/ 2147483647 h 1861"/>
              <a:gd name="T74" fmla="*/ 2147483647 w 646"/>
              <a:gd name="T75" fmla="*/ 2147483647 h 1861"/>
              <a:gd name="T76" fmla="*/ 0 w 646"/>
              <a:gd name="T77" fmla="*/ 2147483647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A43010"/>
              </a:gs>
            </a:gsLst>
            <a:lin ang="0" scaled="1"/>
          </a:gradFill>
          <a:ln w="9525">
            <a:noFill/>
            <a:round/>
          </a:ln>
        </p:spPr>
        <p:txBody>
          <a:bodyPr/>
          <a:p>
            <a:endParaRPr lang="zh-CN" altLang="en-US"/>
          </a:p>
        </p:txBody>
      </p:sp>
      <p:sp>
        <p:nvSpPr>
          <p:cNvPr id="24579" name="Freeform 3"/>
          <p:cNvSpPr>
            <a:spLocks noChangeArrowheads="1"/>
          </p:cNvSpPr>
          <p:nvPr/>
        </p:nvSpPr>
        <p:spPr bwMode="auto">
          <a:xfrm rot="-6677128">
            <a:off x="6807200" y="-131762"/>
            <a:ext cx="1252537" cy="4992688"/>
          </a:xfrm>
          <a:custGeom>
            <a:avLst/>
            <a:gdLst>
              <a:gd name="T0" fmla="*/ 0 w 646"/>
              <a:gd name="T1" fmla="*/ 0 h 1861"/>
              <a:gd name="T2" fmla="*/ 2147483647 w 646"/>
              <a:gd name="T3" fmla="*/ 2147483647 h 1861"/>
              <a:gd name="T4" fmla="*/ 2147483647 w 646"/>
              <a:gd name="T5" fmla="*/ 2147483647 h 1861"/>
              <a:gd name="T6" fmla="*/ 2147483647 w 646"/>
              <a:gd name="T7" fmla="*/ 2147483647 h 1861"/>
              <a:gd name="T8" fmla="*/ 2147483647 w 646"/>
              <a:gd name="T9" fmla="*/ 2147483647 h 1861"/>
              <a:gd name="T10" fmla="*/ 2147483647 w 646"/>
              <a:gd name="T11" fmla="*/ 2147483647 h 1861"/>
              <a:gd name="T12" fmla="*/ 2147483647 w 646"/>
              <a:gd name="T13" fmla="*/ 2147483647 h 1861"/>
              <a:gd name="T14" fmla="*/ 2147483647 w 646"/>
              <a:gd name="T15" fmla="*/ 2147483647 h 1861"/>
              <a:gd name="T16" fmla="*/ 2147483647 w 646"/>
              <a:gd name="T17" fmla="*/ 2147483647 h 1861"/>
              <a:gd name="T18" fmla="*/ 2147483647 w 646"/>
              <a:gd name="T19" fmla="*/ 2147483647 h 1861"/>
              <a:gd name="T20" fmla="*/ 2147483647 w 646"/>
              <a:gd name="T21" fmla="*/ 2147483647 h 1861"/>
              <a:gd name="T22" fmla="*/ 2147483647 w 646"/>
              <a:gd name="T23" fmla="*/ 2147483647 h 1861"/>
              <a:gd name="T24" fmla="*/ 2147483647 w 646"/>
              <a:gd name="T25" fmla="*/ 2147483647 h 1861"/>
              <a:gd name="T26" fmla="*/ 2147483647 w 646"/>
              <a:gd name="T27" fmla="*/ 2147483647 h 1861"/>
              <a:gd name="T28" fmla="*/ 2147483647 w 646"/>
              <a:gd name="T29" fmla="*/ 2147483647 h 1861"/>
              <a:gd name="T30" fmla="*/ 2147483647 w 646"/>
              <a:gd name="T31" fmla="*/ 2147483647 h 1861"/>
              <a:gd name="T32" fmla="*/ 2147483647 w 646"/>
              <a:gd name="T33" fmla="*/ 2147483647 h 1861"/>
              <a:gd name="T34" fmla="*/ 2147483647 w 646"/>
              <a:gd name="T35" fmla="*/ 2147483647 h 1861"/>
              <a:gd name="T36" fmla="*/ 2147483647 w 646"/>
              <a:gd name="T37" fmla="*/ 2147483647 h 1861"/>
              <a:gd name="T38" fmla="*/ 2147483647 w 646"/>
              <a:gd name="T39" fmla="*/ 2147483647 h 1861"/>
              <a:gd name="T40" fmla="*/ 2147483647 w 646"/>
              <a:gd name="T41" fmla="*/ 2147483647 h 1861"/>
              <a:gd name="T42" fmla="*/ 2147483647 w 646"/>
              <a:gd name="T43" fmla="*/ 2147483647 h 1861"/>
              <a:gd name="T44" fmla="*/ 2147483647 w 646"/>
              <a:gd name="T45" fmla="*/ 2147483647 h 1861"/>
              <a:gd name="T46" fmla="*/ 2147483647 w 646"/>
              <a:gd name="T47" fmla="*/ 2147483647 h 1861"/>
              <a:gd name="T48" fmla="*/ 2147483647 w 646"/>
              <a:gd name="T49" fmla="*/ 2147483647 h 1861"/>
              <a:gd name="T50" fmla="*/ 2147483647 w 646"/>
              <a:gd name="T51" fmla="*/ 2147483647 h 1861"/>
              <a:gd name="T52" fmla="*/ 2147483647 w 646"/>
              <a:gd name="T53" fmla="*/ 2147483647 h 1861"/>
              <a:gd name="T54" fmla="*/ 2147483647 w 646"/>
              <a:gd name="T55" fmla="*/ 2147483647 h 1861"/>
              <a:gd name="T56" fmla="*/ 2147483647 w 646"/>
              <a:gd name="T57" fmla="*/ 2147483647 h 1861"/>
              <a:gd name="T58" fmla="*/ 2147483647 w 646"/>
              <a:gd name="T59" fmla="*/ 2147483647 h 1861"/>
              <a:gd name="T60" fmla="*/ 2147483647 w 646"/>
              <a:gd name="T61" fmla="*/ 2147483647 h 1861"/>
              <a:gd name="T62" fmla="*/ 2147483647 w 646"/>
              <a:gd name="T63" fmla="*/ 2147483647 h 1861"/>
              <a:gd name="T64" fmla="*/ 2147483647 w 646"/>
              <a:gd name="T65" fmla="*/ 2147483647 h 1861"/>
              <a:gd name="T66" fmla="*/ 2147483647 w 646"/>
              <a:gd name="T67" fmla="*/ 2147483647 h 1861"/>
              <a:gd name="T68" fmla="*/ 2147483647 w 646"/>
              <a:gd name="T69" fmla="*/ 2147483647 h 1861"/>
              <a:gd name="T70" fmla="*/ 2147483647 w 646"/>
              <a:gd name="T71" fmla="*/ 2147483647 h 1861"/>
              <a:gd name="T72" fmla="*/ 2147483647 w 646"/>
              <a:gd name="T73" fmla="*/ 2147483647 h 1861"/>
              <a:gd name="T74" fmla="*/ 2147483647 w 646"/>
              <a:gd name="T75" fmla="*/ 2147483647 h 1861"/>
              <a:gd name="T76" fmla="*/ 0 w 646"/>
              <a:gd name="T77" fmla="*/ 2147483647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FFE6CD"/>
              </a:gs>
            </a:gsLst>
            <a:lin ang="0" scaled="1"/>
          </a:gradFill>
          <a:ln w="9525">
            <a:noFill/>
            <a:round/>
          </a:ln>
        </p:spPr>
        <p:txBody>
          <a:bodyPr/>
          <a:p>
            <a:endParaRPr lang="zh-CN" altLang="en-US"/>
          </a:p>
        </p:txBody>
      </p:sp>
      <p:sp>
        <p:nvSpPr>
          <p:cNvPr id="24580" name="Freeform 5"/>
          <p:cNvSpPr>
            <a:spLocks noChangeArrowheads="1"/>
          </p:cNvSpPr>
          <p:nvPr/>
        </p:nvSpPr>
        <p:spPr bwMode="auto">
          <a:xfrm rot="-794496">
            <a:off x="6145213" y="2571750"/>
            <a:ext cx="1731962" cy="3606800"/>
          </a:xfrm>
          <a:custGeom>
            <a:avLst/>
            <a:gdLst>
              <a:gd name="T0" fmla="*/ 0 w 646"/>
              <a:gd name="T1" fmla="*/ 0 h 1861"/>
              <a:gd name="T2" fmla="*/ 2147483647 w 646"/>
              <a:gd name="T3" fmla="*/ 2147483647 h 1861"/>
              <a:gd name="T4" fmla="*/ 2147483647 w 646"/>
              <a:gd name="T5" fmla="*/ 2147483647 h 1861"/>
              <a:gd name="T6" fmla="*/ 2147483647 w 646"/>
              <a:gd name="T7" fmla="*/ 2147483647 h 1861"/>
              <a:gd name="T8" fmla="*/ 2147483647 w 646"/>
              <a:gd name="T9" fmla="*/ 2147483647 h 1861"/>
              <a:gd name="T10" fmla="*/ 2147483647 w 646"/>
              <a:gd name="T11" fmla="*/ 2147483647 h 1861"/>
              <a:gd name="T12" fmla="*/ 2147483647 w 646"/>
              <a:gd name="T13" fmla="*/ 2147483647 h 1861"/>
              <a:gd name="T14" fmla="*/ 2147483647 w 646"/>
              <a:gd name="T15" fmla="*/ 2147483647 h 1861"/>
              <a:gd name="T16" fmla="*/ 2147483647 w 646"/>
              <a:gd name="T17" fmla="*/ 2147483647 h 1861"/>
              <a:gd name="T18" fmla="*/ 2147483647 w 646"/>
              <a:gd name="T19" fmla="*/ 2147483647 h 1861"/>
              <a:gd name="T20" fmla="*/ 2147483647 w 646"/>
              <a:gd name="T21" fmla="*/ 2147483647 h 1861"/>
              <a:gd name="T22" fmla="*/ 2147483647 w 646"/>
              <a:gd name="T23" fmla="*/ 2147483647 h 1861"/>
              <a:gd name="T24" fmla="*/ 2147483647 w 646"/>
              <a:gd name="T25" fmla="*/ 2147483647 h 1861"/>
              <a:gd name="T26" fmla="*/ 2147483647 w 646"/>
              <a:gd name="T27" fmla="*/ 2147483647 h 1861"/>
              <a:gd name="T28" fmla="*/ 2147483647 w 646"/>
              <a:gd name="T29" fmla="*/ 2147483647 h 1861"/>
              <a:gd name="T30" fmla="*/ 2147483647 w 646"/>
              <a:gd name="T31" fmla="*/ 2147483647 h 1861"/>
              <a:gd name="T32" fmla="*/ 2147483647 w 646"/>
              <a:gd name="T33" fmla="*/ 2147483647 h 1861"/>
              <a:gd name="T34" fmla="*/ 2147483647 w 646"/>
              <a:gd name="T35" fmla="*/ 2147483647 h 1861"/>
              <a:gd name="T36" fmla="*/ 2147483647 w 646"/>
              <a:gd name="T37" fmla="*/ 2147483647 h 1861"/>
              <a:gd name="T38" fmla="*/ 2147483647 w 646"/>
              <a:gd name="T39" fmla="*/ 2147483647 h 1861"/>
              <a:gd name="T40" fmla="*/ 2147483647 w 646"/>
              <a:gd name="T41" fmla="*/ 2147483647 h 1861"/>
              <a:gd name="T42" fmla="*/ 2147483647 w 646"/>
              <a:gd name="T43" fmla="*/ 2147483647 h 1861"/>
              <a:gd name="T44" fmla="*/ 2147483647 w 646"/>
              <a:gd name="T45" fmla="*/ 2147483647 h 1861"/>
              <a:gd name="T46" fmla="*/ 2147483647 w 646"/>
              <a:gd name="T47" fmla="*/ 2147483647 h 1861"/>
              <a:gd name="T48" fmla="*/ 2147483647 w 646"/>
              <a:gd name="T49" fmla="*/ 2147483647 h 1861"/>
              <a:gd name="T50" fmla="*/ 2147483647 w 646"/>
              <a:gd name="T51" fmla="*/ 2147483647 h 1861"/>
              <a:gd name="T52" fmla="*/ 2147483647 w 646"/>
              <a:gd name="T53" fmla="*/ 2147483647 h 1861"/>
              <a:gd name="T54" fmla="*/ 2147483647 w 646"/>
              <a:gd name="T55" fmla="*/ 2147483647 h 1861"/>
              <a:gd name="T56" fmla="*/ 2147483647 w 646"/>
              <a:gd name="T57" fmla="*/ 2147483647 h 1861"/>
              <a:gd name="T58" fmla="*/ 2147483647 w 646"/>
              <a:gd name="T59" fmla="*/ 2147483647 h 1861"/>
              <a:gd name="T60" fmla="*/ 2147483647 w 646"/>
              <a:gd name="T61" fmla="*/ 2147483647 h 1861"/>
              <a:gd name="T62" fmla="*/ 2147483647 w 646"/>
              <a:gd name="T63" fmla="*/ 2147483647 h 1861"/>
              <a:gd name="T64" fmla="*/ 2147483647 w 646"/>
              <a:gd name="T65" fmla="*/ 2147483647 h 1861"/>
              <a:gd name="T66" fmla="*/ 2147483647 w 646"/>
              <a:gd name="T67" fmla="*/ 2147483647 h 1861"/>
              <a:gd name="T68" fmla="*/ 2147483647 w 646"/>
              <a:gd name="T69" fmla="*/ 2147483647 h 1861"/>
              <a:gd name="T70" fmla="*/ 2147483647 w 646"/>
              <a:gd name="T71" fmla="*/ 2147483647 h 1861"/>
              <a:gd name="T72" fmla="*/ 2147483647 w 646"/>
              <a:gd name="T73" fmla="*/ 2147483647 h 1861"/>
              <a:gd name="T74" fmla="*/ 2147483647 w 646"/>
              <a:gd name="T75" fmla="*/ 2147483647 h 1861"/>
              <a:gd name="T76" fmla="*/ 0 w 646"/>
              <a:gd name="T77" fmla="*/ 2147483647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4516AE"/>
              </a:gs>
            </a:gsLst>
            <a:lin ang="0" scaled="1"/>
          </a:gradFill>
          <a:ln w="9525">
            <a:noFill/>
            <a:round/>
          </a:ln>
        </p:spPr>
        <p:txBody>
          <a:bodyPr/>
          <a:p>
            <a:endParaRPr lang="zh-CN" altLang="en-US"/>
          </a:p>
        </p:txBody>
      </p:sp>
      <p:sp>
        <p:nvSpPr>
          <p:cNvPr id="24581" name="Freeform 6"/>
          <p:cNvSpPr>
            <a:spLocks noChangeArrowheads="1"/>
          </p:cNvSpPr>
          <p:nvPr/>
        </p:nvSpPr>
        <p:spPr bwMode="auto">
          <a:xfrm rot="5461794">
            <a:off x="3675857" y="1323181"/>
            <a:ext cx="1250950" cy="4992687"/>
          </a:xfrm>
          <a:custGeom>
            <a:avLst/>
            <a:gdLst>
              <a:gd name="T0" fmla="*/ 0 w 646"/>
              <a:gd name="T1" fmla="*/ 0 h 1861"/>
              <a:gd name="T2" fmla="*/ 2147483647 w 646"/>
              <a:gd name="T3" fmla="*/ 2147483647 h 1861"/>
              <a:gd name="T4" fmla="*/ 2147483647 w 646"/>
              <a:gd name="T5" fmla="*/ 2147483647 h 1861"/>
              <a:gd name="T6" fmla="*/ 2147483647 w 646"/>
              <a:gd name="T7" fmla="*/ 2147483647 h 1861"/>
              <a:gd name="T8" fmla="*/ 2147483647 w 646"/>
              <a:gd name="T9" fmla="*/ 2147483647 h 1861"/>
              <a:gd name="T10" fmla="*/ 2147483647 w 646"/>
              <a:gd name="T11" fmla="*/ 2147483647 h 1861"/>
              <a:gd name="T12" fmla="*/ 2147483647 w 646"/>
              <a:gd name="T13" fmla="*/ 2147483647 h 1861"/>
              <a:gd name="T14" fmla="*/ 2147483647 w 646"/>
              <a:gd name="T15" fmla="*/ 2147483647 h 1861"/>
              <a:gd name="T16" fmla="*/ 2147483647 w 646"/>
              <a:gd name="T17" fmla="*/ 2147483647 h 1861"/>
              <a:gd name="T18" fmla="*/ 2147483647 w 646"/>
              <a:gd name="T19" fmla="*/ 2147483647 h 1861"/>
              <a:gd name="T20" fmla="*/ 2147483647 w 646"/>
              <a:gd name="T21" fmla="*/ 2147483647 h 1861"/>
              <a:gd name="T22" fmla="*/ 2147483647 w 646"/>
              <a:gd name="T23" fmla="*/ 2147483647 h 1861"/>
              <a:gd name="T24" fmla="*/ 2147483647 w 646"/>
              <a:gd name="T25" fmla="*/ 2147483647 h 1861"/>
              <a:gd name="T26" fmla="*/ 2147483647 w 646"/>
              <a:gd name="T27" fmla="*/ 2147483647 h 1861"/>
              <a:gd name="T28" fmla="*/ 2147483647 w 646"/>
              <a:gd name="T29" fmla="*/ 2147483647 h 1861"/>
              <a:gd name="T30" fmla="*/ 2147483647 w 646"/>
              <a:gd name="T31" fmla="*/ 2147483647 h 1861"/>
              <a:gd name="T32" fmla="*/ 2147483647 w 646"/>
              <a:gd name="T33" fmla="*/ 2147483647 h 1861"/>
              <a:gd name="T34" fmla="*/ 2147483647 w 646"/>
              <a:gd name="T35" fmla="*/ 2147483647 h 1861"/>
              <a:gd name="T36" fmla="*/ 2147483647 w 646"/>
              <a:gd name="T37" fmla="*/ 2147483647 h 1861"/>
              <a:gd name="T38" fmla="*/ 2147483647 w 646"/>
              <a:gd name="T39" fmla="*/ 2147483647 h 1861"/>
              <a:gd name="T40" fmla="*/ 2147483647 w 646"/>
              <a:gd name="T41" fmla="*/ 2147483647 h 1861"/>
              <a:gd name="T42" fmla="*/ 2147483647 w 646"/>
              <a:gd name="T43" fmla="*/ 2147483647 h 1861"/>
              <a:gd name="T44" fmla="*/ 2147483647 w 646"/>
              <a:gd name="T45" fmla="*/ 2147483647 h 1861"/>
              <a:gd name="T46" fmla="*/ 2147483647 w 646"/>
              <a:gd name="T47" fmla="*/ 2147483647 h 1861"/>
              <a:gd name="T48" fmla="*/ 2147483647 w 646"/>
              <a:gd name="T49" fmla="*/ 2147483647 h 1861"/>
              <a:gd name="T50" fmla="*/ 2147483647 w 646"/>
              <a:gd name="T51" fmla="*/ 2147483647 h 1861"/>
              <a:gd name="T52" fmla="*/ 2147483647 w 646"/>
              <a:gd name="T53" fmla="*/ 2147483647 h 1861"/>
              <a:gd name="T54" fmla="*/ 2147483647 w 646"/>
              <a:gd name="T55" fmla="*/ 2147483647 h 1861"/>
              <a:gd name="T56" fmla="*/ 2147483647 w 646"/>
              <a:gd name="T57" fmla="*/ 2147483647 h 1861"/>
              <a:gd name="T58" fmla="*/ 2147483647 w 646"/>
              <a:gd name="T59" fmla="*/ 2147483647 h 1861"/>
              <a:gd name="T60" fmla="*/ 2147483647 w 646"/>
              <a:gd name="T61" fmla="*/ 2147483647 h 1861"/>
              <a:gd name="T62" fmla="*/ 2147483647 w 646"/>
              <a:gd name="T63" fmla="*/ 2147483647 h 1861"/>
              <a:gd name="T64" fmla="*/ 2147483647 w 646"/>
              <a:gd name="T65" fmla="*/ 2147483647 h 1861"/>
              <a:gd name="T66" fmla="*/ 2147483647 w 646"/>
              <a:gd name="T67" fmla="*/ 2147483647 h 1861"/>
              <a:gd name="T68" fmla="*/ 2147483647 w 646"/>
              <a:gd name="T69" fmla="*/ 2147483647 h 1861"/>
              <a:gd name="T70" fmla="*/ 2147483647 w 646"/>
              <a:gd name="T71" fmla="*/ 2147483647 h 1861"/>
              <a:gd name="T72" fmla="*/ 2147483647 w 646"/>
              <a:gd name="T73" fmla="*/ 2147483647 h 1861"/>
              <a:gd name="T74" fmla="*/ 2147483647 w 646"/>
              <a:gd name="T75" fmla="*/ 2147483647 h 1861"/>
              <a:gd name="T76" fmla="*/ 0 w 646"/>
              <a:gd name="T77" fmla="*/ 2147483647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004992"/>
              </a:gs>
            </a:gsLst>
            <a:lin ang="0" scaled="1"/>
          </a:gradFill>
          <a:ln w="9525">
            <a:noFill/>
            <a:round/>
          </a:ln>
        </p:spPr>
        <p:txBody>
          <a:bodyPr/>
          <a:p>
            <a:endParaRPr lang="zh-CN" altLang="en-US"/>
          </a:p>
        </p:txBody>
      </p:sp>
      <p:sp>
        <p:nvSpPr>
          <p:cNvPr id="24582" name="Freeform 7"/>
          <p:cNvSpPr>
            <a:spLocks noChangeArrowheads="1"/>
          </p:cNvSpPr>
          <p:nvPr/>
        </p:nvSpPr>
        <p:spPr bwMode="auto">
          <a:xfrm>
            <a:off x="5846763" y="2640013"/>
            <a:ext cx="1731962" cy="3608387"/>
          </a:xfrm>
          <a:custGeom>
            <a:avLst/>
            <a:gdLst>
              <a:gd name="T0" fmla="*/ 0 w 646"/>
              <a:gd name="T1" fmla="*/ 0 h 1861"/>
              <a:gd name="T2" fmla="*/ 2147483647 w 646"/>
              <a:gd name="T3" fmla="*/ 2147483647 h 1861"/>
              <a:gd name="T4" fmla="*/ 2147483647 w 646"/>
              <a:gd name="T5" fmla="*/ 2147483647 h 1861"/>
              <a:gd name="T6" fmla="*/ 2147483647 w 646"/>
              <a:gd name="T7" fmla="*/ 2147483647 h 1861"/>
              <a:gd name="T8" fmla="*/ 2147483647 w 646"/>
              <a:gd name="T9" fmla="*/ 2147483647 h 1861"/>
              <a:gd name="T10" fmla="*/ 2147483647 w 646"/>
              <a:gd name="T11" fmla="*/ 2147483647 h 1861"/>
              <a:gd name="T12" fmla="*/ 2147483647 w 646"/>
              <a:gd name="T13" fmla="*/ 2147483647 h 1861"/>
              <a:gd name="T14" fmla="*/ 2147483647 w 646"/>
              <a:gd name="T15" fmla="*/ 2147483647 h 1861"/>
              <a:gd name="T16" fmla="*/ 2147483647 w 646"/>
              <a:gd name="T17" fmla="*/ 2147483647 h 1861"/>
              <a:gd name="T18" fmla="*/ 2147483647 w 646"/>
              <a:gd name="T19" fmla="*/ 2147483647 h 1861"/>
              <a:gd name="T20" fmla="*/ 2147483647 w 646"/>
              <a:gd name="T21" fmla="*/ 2147483647 h 1861"/>
              <a:gd name="T22" fmla="*/ 2147483647 w 646"/>
              <a:gd name="T23" fmla="*/ 2147483647 h 1861"/>
              <a:gd name="T24" fmla="*/ 2147483647 w 646"/>
              <a:gd name="T25" fmla="*/ 2147483647 h 1861"/>
              <a:gd name="T26" fmla="*/ 2147483647 w 646"/>
              <a:gd name="T27" fmla="*/ 2147483647 h 1861"/>
              <a:gd name="T28" fmla="*/ 2147483647 w 646"/>
              <a:gd name="T29" fmla="*/ 2147483647 h 1861"/>
              <a:gd name="T30" fmla="*/ 2147483647 w 646"/>
              <a:gd name="T31" fmla="*/ 2147483647 h 1861"/>
              <a:gd name="T32" fmla="*/ 2147483647 w 646"/>
              <a:gd name="T33" fmla="*/ 2147483647 h 1861"/>
              <a:gd name="T34" fmla="*/ 2147483647 w 646"/>
              <a:gd name="T35" fmla="*/ 2147483647 h 1861"/>
              <a:gd name="T36" fmla="*/ 2147483647 w 646"/>
              <a:gd name="T37" fmla="*/ 2147483647 h 1861"/>
              <a:gd name="T38" fmla="*/ 2147483647 w 646"/>
              <a:gd name="T39" fmla="*/ 2147483647 h 1861"/>
              <a:gd name="T40" fmla="*/ 2147483647 w 646"/>
              <a:gd name="T41" fmla="*/ 2147483647 h 1861"/>
              <a:gd name="T42" fmla="*/ 2147483647 w 646"/>
              <a:gd name="T43" fmla="*/ 2147483647 h 1861"/>
              <a:gd name="T44" fmla="*/ 2147483647 w 646"/>
              <a:gd name="T45" fmla="*/ 2147483647 h 1861"/>
              <a:gd name="T46" fmla="*/ 2147483647 w 646"/>
              <a:gd name="T47" fmla="*/ 2147483647 h 1861"/>
              <a:gd name="T48" fmla="*/ 2147483647 w 646"/>
              <a:gd name="T49" fmla="*/ 2147483647 h 1861"/>
              <a:gd name="T50" fmla="*/ 2147483647 w 646"/>
              <a:gd name="T51" fmla="*/ 2147483647 h 1861"/>
              <a:gd name="T52" fmla="*/ 2147483647 w 646"/>
              <a:gd name="T53" fmla="*/ 2147483647 h 1861"/>
              <a:gd name="T54" fmla="*/ 2147483647 w 646"/>
              <a:gd name="T55" fmla="*/ 2147483647 h 1861"/>
              <a:gd name="T56" fmla="*/ 2147483647 w 646"/>
              <a:gd name="T57" fmla="*/ 2147483647 h 1861"/>
              <a:gd name="T58" fmla="*/ 2147483647 w 646"/>
              <a:gd name="T59" fmla="*/ 2147483647 h 1861"/>
              <a:gd name="T60" fmla="*/ 2147483647 w 646"/>
              <a:gd name="T61" fmla="*/ 2147483647 h 1861"/>
              <a:gd name="T62" fmla="*/ 2147483647 w 646"/>
              <a:gd name="T63" fmla="*/ 2147483647 h 1861"/>
              <a:gd name="T64" fmla="*/ 2147483647 w 646"/>
              <a:gd name="T65" fmla="*/ 2147483647 h 1861"/>
              <a:gd name="T66" fmla="*/ 2147483647 w 646"/>
              <a:gd name="T67" fmla="*/ 2147483647 h 1861"/>
              <a:gd name="T68" fmla="*/ 2147483647 w 646"/>
              <a:gd name="T69" fmla="*/ 2147483647 h 1861"/>
              <a:gd name="T70" fmla="*/ 2147483647 w 646"/>
              <a:gd name="T71" fmla="*/ 2147483647 h 1861"/>
              <a:gd name="T72" fmla="*/ 2147483647 w 646"/>
              <a:gd name="T73" fmla="*/ 2147483647 h 1861"/>
              <a:gd name="T74" fmla="*/ 2147483647 w 646"/>
              <a:gd name="T75" fmla="*/ 2147483647 h 1861"/>
              <a:gd name="T76" fmla="*/ 0 w 646"/>
              <a:gd name="T77" fmla="*/ 2147483647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D5DDF3"/>
              </a:gs>
            </a:gsLst>
            <a:lin ang="0" scaled="1"/>
          </a:gradFill>
          <a:ln w="9525">
            <a:noFill/>
            <a:round/>
          </a:ln>
        </p:spPr>
        <p:txBody>
          <a:bodyPr/>
          <a:p>
            <a:endParaRPr lang="zh-CN" altLang="en-US"/>
          </a:p>
        </p:txBody>
      </p:sp>
      <p:sp>
        <p:nvSpPr>
          <p:cNvPr id="24583" name="Freeform 8"/>
          <p:cNvSpPr>
            <a:spLocks noChangeArrowheads="1"/>
          </p:cNvSpPr>
          <p:nvPr/>
        </p:nvSpPr>
        <p:spPr bwMode="auto">
          <a:xfrm rot="6256290">
            <a:off x="3735388" y="1116012"/>
            <a:ext cx="1250950" cy="4994275"/>
          </a:xfrm>
          <a:custGeom>
            <a:avLst/>
            <a:gdLst>
              <a:gd name="T0" fmla="*/ 0 w 646"/>
              <a:gd name="T1" fmla="*/ 0 h 1861"/>
              <a:gd name="T2" fmla="*/ 2147483647 w 646"/>
              <a:gd name="T3" fmla="*/ 2147483647 h 1861"/>
              <a:gd name="T4" fmla="*/ 2147483647 w 646"/>
              <a:gd name="T5" fmla="*/ 2147483647 h 1861"/>
              <a:gd name="T6" fmla="*/ 2147483647 w 646"/>
              <a:gd name="T7" fmla="*/ 2147483647 h 1861"/>
              <a:gd name="T8" fmla="*/ 2147483647 w 646"/>
              <a:gd name="T9" fmla="*/ 2147483647 h 1861"/>
              <a:gd name="T10" fmla="*/ 2147483647 w 646"/>
              <a:gd name="T11" fmla="*/ 2147483647 h 1861"/>
              <a:gd name="T12" fmla="*/ 2147483647 w 646"/>
              <a:gd name="T13" fmla="*/ 2147483647 h 1861"/>
              <a:gd name="T14" fmla="*/ 2147483647 w 646"/>
              <a:gd name="T15" fmla="*/ 2147483647 h 1861"/>
              <a:gd name="T16" fmla="*/ 2147483647 w 646"/>
              <a:gd name="T17" fmla="*/ 2147483647 h 1861"/>
              <a:gd name="T18" fmla="*/ 2147483647 w 646"/>
              <a:gd name="T19" fmla="*/ 2147483647 h 1861"/>
              <a:gd name="T20" fmla="*/ 2147483647 w 646"/>
              <a:gd name="T21" fmla="*/ 2147483647 h 1861"/>
              <a:gd name="T22" fmla="*/ 2147483647 w 646"/>
              <a:gd name="T23" fmla="*/ 2147483647 h 1861"/>
              <a:gd name="T24" fmla="*/ 2147483647 w 646"/>
              <a:gd name="T25" fmla="*/ 2147483647 h 1861"/>
              <a:gd name="T26" fmla="*/ 2147483647 w 646"/>
              <a:gd name="T27" fmla="*/ 2147483647 h 1861"/>
              <a:gd name="T28" fmla="*/ 2147483647 w 646"/>
              <a:gd name="T29" fmla="*/ 2147483647 h 1861"/>
              <a:gd name="T30" fmla="*/ 2147483647 w 646"/>
              <a:gd name="T31" fmla="*/ 2147483647 h 1861"/>
              <a:gd name="T32" fmla="*/ 2147483647 w 646"/>
              <a:gd name="T33" fmla="*/ 2147483647 h 1861"/>
              <a:gd name="T34" fmla="*/ 2147483647 w 646"/>
              <a:gd name="T35" fmla="*/ 2147483647 h 1861"/>
              <a:gd name="T36" fmla="*/ 2147483647 w 646"/>
              <a:gd name="T37" fmla="*/ 2147483647 h 1861"/>
              <a:gd name="T38" fmla="*/ 2147483647 w 646"/>
              <a:gd name="T39" fmla="*/ 2147483647 h 1861"/>
              <a:gd name="T40" fmla="*/ 2147483647 w 646"/>
              <a:gd name="T41" fmla="*/ 2147483647 h 1861"/>
              <a:gd name="T42" fmla="*/ 2147483647 w 646"/>
              <a:gd name="T43" fmla="*/ 2147483647 h 1861"/>
              <a:gd name="T44" fmla="*/ 2147483647 w 646"/>
              <a:gd name="T45" fmla="*/ 2147483647 h 1861"/>
              <a:gd name="T46" fmla="*/ 2147483647 w 646"/>
              <a:gd name="T47" fmla="*/ 2147483647 h 1861"/>
              <a:gd name="T48" fmla="*/ 2147483647 w 646"/>
              <a:gd name="T49" fmla="*/ 2147483647 h 1861"/>
              <a:gd name="T50" fmla="*/ 2147483647 w 646"/>
              <a:gd name="T51" fmla="*/ 2147483647 h 1861"/>
              <a:gd name="T52" fmla="*/ 2147483647 w 646"/>
              <a:gd name="T53" fmla="*/ 2147483647 h 1861"/>
              <a:gd name="T54" fmla="*/ 2147483647 w 646"/>
              <a:gd name="T55" fmla="*/ 2147483647 h 1861"/>
              <a:gd name="T56" fmla="*/ 2147483647 w 646"/>
              <a:gd name="T57" fmla="*/ 2147483647 h 1861"/>
              <a:gd name="T58" fmla="*/ 2147483647 w 646"/>
              <a:gd name="T59" fmla="*/ 2147483647 h 1861"/>
              <a:gd name="T60" fmla="*/ 2147483647 w 646"/>
              <a:gd name="T61" fmla="*/ 2147483647 h 1861"/>
              <a:gd name="T62" fmla="*/ 2147483647 w 646"/>
              <a:gd name="T63" fmla="*/ 2147483647 h 1861"/>
              <a:gd name="T64" fmla="*/ 2147483647 w 646"/>
              <a:gd name="T65" fmla="*/ 2147483647 h 1861"/>
              <a:gd name="T66" fmla="*/ 2147483647 w 646"/>
              <a:gd name="T67" fmla="*/ 2147483647 h 1861"/>
              <a:gd name="T68" fmla="*/ 2147483647 w 646"/>
              <a:gd name="T69" fmla="*/ 2147483647 h 1861"/>
              <a:gd name="T70" fmla="*/ 2147483647 w 646"/>
              <a:gd name="T71" fmla="*/ 2147483647 h 1861"/>
              <a:gd name="T72" fmla="*/ 2147483647 w 646"/>
              <a:gd name="T73" fmla="*/ 2147483647 h 1861"/>
              <a:gd name="T74" fmla="*/ 2147483647 w 646"/>
              <a:gd name="T75" fmla="*/ 2147483647 h 1861"/>
              <a:gd name="T76" fmla="*/ 0 w 646"/>
              <a:gd name="T77" fmla="*/ 2147483647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A2EAE8"/>
              </a:gs>
            </a:gsLst>
            <a:lin ang="0" scaled="1"/>
          </a:gradFill>
          <a:ln w="9525">
            <a:noFill/>
            <a:round/>
          </a:ln>
        </p:spPr>
        <p:txBody>
          <a:bodyPr/>
          <a:p>
            <a:endParaRPr lang="zh-CN" altLang="en-US"/>
          </a:p>
        </p:txBody>
      </p:sp>
      <p:grpSp>
        <p:nvGrpSpPr>
          <p:cNvPr id="2" name="Group 9"/>
          <p:cNvGrpSpPr/>
          <p:nvPr/>
        </p:nvGrpSpPr>
        <p:grpSpPr bwMode="auto">
          <a:xfrm>
            <a:off x="5057775" y="2609850"/>
            <a:ext cx="1914525" cy="1476375"/>
            <a:chOff x="2102" y="1920"/>
            <a:chExt cx="1594" cy="1702"/>
          </a:xfrm>
        </p:grpSpPr>
        <p:sp>
          <p:nvSpPr>
            <p:cNvPr id="24591" name="Oval 10"/>
            <p:cNvSpPr>
              <a:spLocks noChangeArrowheads="1"/>
            </p:cNvSpPr>
            <p:nvPr/>
          </p:nvSpPr>
          <p:spPr bwMode="auto">
            <a:xfrm>
              <a:off x="2102" y="1920"/>
              <a:ext cx="1594" cy="1702"/>
            </a:xfrm>
            <a:prstGeom prst="ellipse">
              <a:avLst/>
            </a:prstGeom>
            <a:gradFill rotWithShape="1">
              <a:gsLst>
                <a:gs pos="0">
                  <a:srgbClr val="F14343"/>
                </a:gs>
                <a:gs pos="100000">
                  <a:srgbClr val="6E1E1E"/>
                </a:gs>
              </a:gsLst>
              <a:lin ang="5400000" scaled="1"/>
            </a:gradFill>
            <a:ln w="38100">
              <a:solidFill>
                <a:srgbClr val="FFFFFF"/>
              </a:solidFill>
              <a:round/>
            </a:ln>
          </p:spPr>
          <p:txBody>
            <a:bodyPr wrap="none" anchor="ctr"/>
            <a:p>
              <a:pPr algn="ctr" eaLnBrk="0" hangingPunct="0"/>
              <a:endParaRPr lang="zh-CN" altLang="en-US">
                <a:cs typeface="Arial" panose="020B0604020202020204" pitchFamily="34" charset="0"/>
              </a:endParaRPr>
            </a:p>
          </p:txBody>
        </p:sp>
        <p:sp>
          <p:nvSpPr>
            <p:cNvPr id="24592" name="Freeform 11"/>
            <p:cNvSpPr>
              <a:spLocks noChangeArrowheads="1"/>
            </p:cNvSpPr>
            <p:nvPr/>
          </p:nvSpPr>
          <p:spPr bwMode="auto">
            <a:xfrm>
              <a:off x="2208" y="1948"/>
              <a:ext cx="1296" cy="634"/>
            </a:xfrm>
            <a:custGeom>
              <a:avLst/>
              <a:gdLst>
                <a:gd name="T0" fmla="*/ 1182 w 1321"/>
                <a:gd name="T1" fmla="*/ 224 h 712"/>
                <a:gd name="T2" fmla="*/ 1197 w 1321"/>
                <a:gd name="T3" fmla="*/ 248 h 712"/>
                <a:gd name="T4" fmla="*/ 1200 w 1321"/>
                <a:gd name="T5" fmla="*/ 269 h 712"/>
                <a:gd name="T6" fmla="*/ 1195 w 1321"/>
                <a:gd name="T7" fmla="*/ 289 h 712"/>
                <a:gd name="T8" fmla="*/ 1179 w 1321"/>
                <a:gd name="T9" fmla="*/ 307 h 712"/>
                <a:gd name="T10" fmla="*/ 1156 w 1321"/>
                <a:gd name="T11" fmla="*/ 324 h 712"/>
                <a:gd name="T12" fmla="*/ 1126 w 1321"/>
                <a:gd name="T13" fmla="*/ 338 h 712"/>
                <a:gd name="T14" fmla="*/ 1087 w 1321"/>
                <a:gd name="T15" fmla="*/ 351 h 712"/>
                <a:gd name="T16" fmla="*/ 1043 w 1321"/>
                <a:gd name="T17" fmla="*/ 364 h 712"/>
                <a:gd name="T18" fmla="*/ 992 w 1321"/>
                <a:gd name="T19" fmla="*/ 373 h 712"/>
                <a:gd name="T20" fmla="*/ 937 w 1321"/>
                <a:gd name="T21" fmla="*/ 382 h 712"/>
                <a:gd name="T22" fmla="*/ 879 w 1321"/>
                <a:gd name="T23" fmla="*/ 388 h 712"/>
                <a:gd name="T24" fmla="*/ 814 w 1321"/>
                <a:gd name="T25" fmla="*/ 394 h 712"/>
                <a:gd name="T26" fmla="*/ 749 w 1321"/>
                <a:gd name="T27" fmla="*/ 397 h 712"/>
                <a:gd name="T28" fmla="*/ 723 w 1321"/>
                <a:gd name="T29" fmla="*/ 399 h 712"/>
                <a:gd name="T30" fmla="*/ 433 w 1321"/>
                <a:gd name="T31" fmla="*/ 399 h 712"/>
                <a:gd name="T32" fmla="*/ 429 w 1321"/>
                <a:gd name="T33" fmla="*/ 399 h 712"/>
                <a:gd name="T34" fmla="*/ 372 w 1321"/>
                <a:gd name="T35" fmla="*/ 396 h 712"/>
                <a:gd name="T36" fmla="*/ 317 w 1321"/>
                <a:gd name="T37" fmla="*/ 394 h 712"/>
                <a:gd name="T38" fmla="*/ 265 w 1321"/>
                <a:gd name="T39" fmla="*/ 390 h 712"/>
                <a:gd name="T40" fmla="*/ 215 w 1321"/>
                <a:gd name="T41" fmla="*/ 386 h 712"/>
                <a:gd name="T42" fmla="*/ 170 w 1321"/>
                <a:gd name="T43" fmla="*/ 379 h 712"/>
                <a:gd name="T44" fmla="*/ 128 w 1321"/>
                <a:gd name="T45" fmla="*/ 370 h 712"/>
                <a:gd name="T46" fmla="*/ 92 w 1321"/>
                <a:gd name="T47" fmla="*/ 363 h 712"/>
                <a:gd name="T48" fmla="*/ 62 w 1321"/>
                <a:gd name="T49" fmla="*/ 353 h 712"/>
                <a:gd name="T50" fmla="*/ 34 w 1321"/>
                <a:gd name="T51" fmla="*/ 340 h 712"/>
                <a:gd name="T52" fmla="*/ 18 w 1321"/>
                <a:gd name="T53" fmla="*/ 326 h 712"/>
                <a:gd name="T54" fmla="*/ 6 w 1321"/>
                <a:gd name="T55" fmla="*/ 310 h 712"/>
                <a:gd name="T56" fmla="*/ 0 w 1321"/>
                <a:gd name="T57" fmla="*/ 293 h 712"/>
                <a:gd name="T58" fmla="*/ 0 w 1321"/>
                <a:gd name="T59" fmla="*/ 291 h 712"/>
                <a:gd name="T60" fmla="*/ 4 w 1321"/>
                <a:gd name="T61" fmla="*/ 272 h 712"/>
                <a:gd name="T62" fmla="*/ 16 w 1321"/>
                <a:gd name="T63" fmla="*/ 249 h 712"/>
                <a:gd name="T64" fmla="*/ 46 w 1321"/>
                <a:gd name="T65" fmla="*/ 207 h 712"/>
                <a:gd name="T66" fmla="*/ 84 w 1321"/>
                <a:gd name="T67" fmla="*/ 167 h 712"/>
                <a:gd name="T68" fmla="*/ 132 w 1321"/>
                <a:gd name="T69" fmla="*/ 132 h 712"/>
                <a:gd name="T70" fmla="*/ 184 w 1321"/>
                <a:gd name="T71" fmla="*/ 99 h 712"/>
                <a:gd name="T72" fmla="*/ 245 w 1321"/>
                <a:gd name="T73" fmla="*/ 69 h 712"/>
                <a:gd name="T74" fmla="*/ 311 w 1321"/>
                <a:gd name="T75" fmla="*/ 46 h 712"/>
                <a:gd name="T76" fmla="*/ 377 w 1321"/>
                <a:gd name="T77" fmla="*/ 26 h 712"/>
                <a:gd name="T78" fmla="*/ 452 w 1321"/>
                <a:gd name="T79" fmla="*/ 12 h 712"/>
                <a:gd name="T80" fmla="*/ 528 w 1321"/>
                <a:gd name="T81" fmla="*/ 4 h 712"/>
                <a:gd name="T82" fmla="*/ 606 w 1321"/>
                <a:gd name="T83" fmla="*/ 0 h 712"/>
                <a:gd name="T84" fmla="*/ 690 w 1321"/>
                <a:gd name="T85" fmla="*/ 4 h 712"/>
                <a:gd name="T86" fmla="*/ 770 w 1321"/>
                <a:gd name="T87" fmla="*/ 12 h 712"/>
                <a:gd name="T88" fmla="*/ 847 w 1321"/>
                <a:gd name="T89" fmla="*/ 29 h 712"/>
                <a:gd name="T90" fmla="*/ 918 w 1321"/>
                <a:gd name="T91" fmla="*/ 50 h 712"/>
                <a:gd name="T92" fmla="*/ 984 w 1321"/>
                <a:gd name="T93" fmla="*/ 77 h 712"/>
                <a:gd name="T94" fmla="*/ 1044 w 1321"/>
                <a:gd name="T95" fmla="*/ 109 h 712"/>
                <a:gd name="T96" fmla="*/ 1098 w 1321"/>
                <a:gd name="T97" fmla="*/ 143 h 712"/>
                <a:gd name="T98" fmla="*/ 1144 w 1321"/>
                <a:gd name="T99" fmla="*/ 182 h 712"/>
                <a:gd name="T100" fmla="*/ 1182 w 1321"/>
                <a:gd name="T101" fmla="*/ 224 h 7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14343"/>
                </a:gs>
              </a:gsLst>
              <a:lin ang="5400000" scaled="1"/>
            </a:gradFill>
            <a:ln w="9525">
              <a:noFill/>
              <a:round/>
            </a:ln>
          </p:spPr>
          <p:txBody>
            <a:bodyPr/>
            <a:p>
              <a:endParaRPr lang="zh-CN" altLang="en-US"/>
            </a:p>
          </p:txBody>
        </p:sp>
      </p:grpSp>
      <p:sp>
        <p:nvSpPr>
          <p:cNvPr id="734220" name="Text Box 12"/>
          <p:cNvSpPr txBox="1">
            <a:spLocks noChangeArrowheads="1"/>
          </p:cNvSpPr>
          <p:nvPr/>
        </p:nvSpPr>
        <p:spPr bwMode="gray">
          <a:xfrm>
            <a:off x="5267325" y="3057843"/>
            <a:ext cx="1390650" cy="579120"/>
          </a:xfrm>
          <a:prstGeom prst="rect">
            <a:avLst/>
          </a:prstGeom>
          <a:noFill/>
          <a:ln w="9525" algn="ctr">
            <a:noFill/>
            <a:miter lim="800000"/>
          </a:ln>
          <a:effectLst/>
        </p:spPr>
        <p:txBody>
          <a:bodyPr>
            <a:spAutoFit/>
          </a:bodyPr>
          <a:p>
            <a:pPr algn="ctr" eaLnBrk="0" fontAlgn="auto" hangingPunct="0">
              <a:spcBef>
                <a:spcPts val="0"/>
              </a:spcBef>
              <a:spcAft>
                <a:spcPts val="0"/>
              </a:spcAft>
              <a:defRPr/>
            </a:pPr>
            <a:r>
              <a:rPr lang="zh-CN" sz="3200" dirty="0">
                <a:solidFill>
                  <a:srgbClr val="FEFEFE"/>
                </a:solidFill>
                <a:effectLst>
                  <a:outerShdw blurRad="38100" dist="38100" dir="2700000" algn="tl">
                    <a:srgbClr val="C0C0C0"/>
                  </a:outerShdw>
                </a:effectLst>
                <a:latin typeface="+mn-lt"/>
                <a:ea typeface="+mn-ea"/>
              </a:rPr>
              <a:t>特征</a:t>
            </a:r>
            <a:endParaRPr lang="zh-CN" sz="3200" dirty="0">
              <a:solidFill>
                <a:srgbClr val="FEFEFE"/>
              </a:solidFill>
              <a:effectLst>
                <a:outerShdw blurRad="38100" dist="38100" dir="2700000" algn="tl">
                  <a:srgbClr val="C0C0C0"/>
                </a:outerShdw>
              </a:effectLst>
              <a:latin typeface="+mn-lt"/>
              <a:ea typeface="+mn-ea"/>
            </a:endParaRPr>
          </a:p>
        </p:txBody>
      </p:sp>
      <p:sp>
        <p:nvSpPr>
          <p:cNvPr id="116751" name="Text Box 13"/>
          <p:cNvSpPr txBox="1">
            <a:spLocks noChangeArrowheads="1"/>
          </p:cNvSpPr>
          <p:nvPr/>
        </p:nvSpPr>
        <p:spPr bwMode="auto">
          <a:xfrm>
            <a:off x="7423150" y="1683385"/>
            <a:ext cx="4027805" cy="1332230"/>
          </a:xfrm>
          <a:prstGeom prst="rect">
            <a:avLst/>
          </a:prstGeom>
          <a:noFill/>
          <a:ln w="9525">
            <a:noFill/>
            <a:miter lim="800000"/>
          </a:ln>
        </p:spPr>
        <p:txBody>
          <a:bodyPr wrap="square">
            <a:spAutoFit/>
          </a:bodyPr>
          <a:p>
            <a:pPr marL="285750" indent="-285750" algn="just" fontAlgn="auto">
              <a:spcBef>
                <a:spcPts val="0"/>
              </a:spcBef>
              <a:spcAft>
                <a:spcPts val="0"/>
              </a:spcAft>
              <a:buFont typeface="Wingdings" panose="05000000000000000000" pitchFamily="2" charset="2"/>
              <a:buChar char="Ø"/>
              <a:defRPr/>
            </a:pPr>
            <a:r>
              <a:rPr lang="zh-CN" altLang="en-US" sz="2000" b="1" dirty="0">
                <a:solidFill>
                  <a:schemeClr val="tx1"/>
                </a:solidFill>
                <a:latin typeface="微软雅黑" panose="020B0503020204020204" pitchFamily="34" charset="-122"/>
                <a:ea typeface="微软雅黑" panose="020B0503020204020204" pitchFamily="34" charset="-122"/>
                <a:sym typeface="Kozuka Mincho Pro H" pitchFamily="18" charset="-128"/>
              </a:rPr>
              <a:t>全球首家量子点免疫层析技术（深圳金准）与临床符合性</a:t>
            </a:r>
            <a:endParaRPr lang="zh-CN" altLang="en-US" sz="2000" b="1" dirty="0">
              <a:solidFill>
                <a:schemeClr val="tx1"/>
              </a:solidFill>
              <a:latin typeface="微软雅黑" panose="020B0503020204020204" pitchFamily="34" charset="-122"/>
              <a:ea typeface="微软雅黑" panose="020B0503020204020204" pitchFamily="34" charset="-122"/>
              <a:sym typeface="Kozuka Mincho Pro H" pitchFamily="18" charset="-128"/>
            </a:endParaRPr>
          </a:p>
          <a:p>
            <a:pPr marL="285750" indent="-285750" algn="just" fontAlgn="auto">
              <a:spcBef>
                <a:spcPts val="0"/>
              </a:spcBef>
              <a:spcAft>
                <a:spcPts val="0"/>
              </a:spcAft>
              <a:buFont typeface="Wingdings" panose="05000000000000000000" pitchFamily="2" charset="2"/>
              <a:buChar char="Ø"/>
              <a:defRPr/>
            </a:pPr>
            <a:endParaRPr lang="zh-CN" altLang="en-US" sz="2000" b="1" dirty="0">
              <a:solidFill>
                <a:schemeClr val="tx1"/>
              </a:solidFill>
              <a:latin typeface="微软雅黑" panose="020B0503020204020204" pitchFamily="34" charset="-122"/>
              <a:ea typeface="微软雅黑" panose="020B0503020204020204" pitchFamily="34" charset="-122"/>
              <a:sym typeface="Kozuka Mincho Pro H" pitchFamily="18" charset="-128"/>
            </a:endParaRPr>
          </a:p>
          <a:p>
            <a:pPr algn="r" eaLnBrk="0" fontAlgn="auto" hangingPunct="0">
              <a:spcBef>
                <a:spcPts val="0"/>
              </a:spcBef>
              <a:spcAft>
                <a:spcPts val="0"/>
              </a:spcAft>
              <a:defRPr/>
            </a:pPr>
            <a:endParaRPr lang="zh-CN" altLang="en-US" sz="2000" b="1" dirty="0">
              <a:solidFill>
                <a:srgbClr val="2391FF"/>
              </a:solidFill>
              <a:latin typeface="微软雅黑" panose="020B0503020204020204" pitchFamily="34" charset="-122"/>
              <a:ea typeface="微软雅黑" panose="020B0503020204020204" pitchFamily="34" charset="-122"/>
              <a:cs typeface="Arial" panose="020B0604020202020204" pitchFamily="34" charset="0"/>
              <a:sym typeface="Kozuka Mincho Pro H" pitchFamily="18" charset="-128"/>
            </a:endParaRPr>
          </a:p>
        </p:txBody>
      </p:sp>
      <p:sp>
        <p:nvSpPr>
          <p:cNvPr id="116753" name="Text Box 15"/>
          <p:cNvSpPr txBox="1">
            <a:spLocks noChangeArrowheads="1"/>
          </p:cNvSpPr>
          <p:nvPr/>
        </p:nvSpPr>
        <p:spPr bwMode="auto">
          <a:xfrm>
            <a:off x="2400935" y="4337050"/>
            <a:ext cx="4168140" cy="457200"/>
          </a:xfrm>
          <a:prstGeom prst="rect">
            <a:avLst/>
          </a:prstGeom>
          <a:noFill/>
          <a:ln w="9525">
            <a:noFill/>
            <a:miter lim="800000"/>
          </a:ln>
        </p:spPr>
        <p:txBody>
          <a:bodyPr wrap="square">
            <a:spAutoFit/>
          </a:bodyPr>
          <a:p>
            <a:pPr marL="285750" indent="-285750" algn="just" fontAlgn="auto">
              <a:lnSpc>
                <a:spcPct val="120000"/>
              </a:lnSpc>
              <a:spcBef>
                <a:spcPts val="0"/>
              </a:spcBef>
              <a:spcAft>
                <a:spcPts val="0"/>
              </a:spcAft>
              <a:buFont typeface="Wingdings" panose="05000000000000000000" pitchFamily="2" charset="2"/>
              <a:buChar char="Ø"/>
              <a:defRPr/>
            </a:pPr>
            <a:r>
              <a:rPr lang="zh-CN" altLang="en-US" sz="2000" b="1" dirty="0">
                <a:solidFill>
                  <a:schemeClr val="tx1"/>
                </a:solidFill>
                <a:latin typeface="微软雅黑" panose="020B0503020204020204" pitchFamily="34" charset="-122"/>
                <a:ea typeface="微软雅黑" panose="020B0503020204020204" pitchFamily="34" charset="-122"/>
                <a:sym typeface="Kozuka Mincho Pro H" pitchFamily="18" charset="-128"/>
              </a:rPr>
              <a:t>前景展望</a:t>
            </a:r>
            <a:endParaRPr lang="zh-CN" altLang="en-US" sz="20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Kozuka Mincho Pro H" pitchFamily="18" charset="-128"/>
            </a:endParaRPr>
          </a:p>
        </p:txBody>
      </p:sp>
      <p:grpSp>
        <p:nvGrpSpPr>
          <p:cNvPr id="3" name="组合 16"/>
          <p:cNvGrpSpPr/>
          <p:nvPr/>
        </p:nvGrpSpPr>
        <p:grpSpPr bwMode="auto">
          <a:xfrm>
            <a:off x="2525395" y="1240155"/>
            <a:ext cx="3825875" cy="1176655"/>
            <a:chOff x="5561330" y="1494199"/>
            <a:chExt cx="4314212" cy="1175819"/>
          </a:xfrm>
        </p:grpSpPr>
        <p:sp>
          <p:nvSpPr>
            <p:cNvPr id="116752" name="Text Box 14"/>
            <p:cNvSpPr txBox="1">
              <a:spLocks noChangeArrowheads="1"/>
            </p:cNvSpPr>
            <p:nvPr/>
          </p:nvSpPr>
          <p:spPr bwMode="auto">
            <a:xfrm>
              <a:off x="5561330" y="1494199"/>
              <a:ext cx="4314212" cy="921365"/>
            </a:xfrm>
            <a:prstGeom prst="rect">
              <a:avLst/>
            </a:prstGeom>
            <a:noFill/>
            <a:ln w="9525">
              <a:noFill/>
              <a:miter lim="800000"/>
            </a:ln>
          </p:spPr>
          <p:txBody>
            <a:bodyPr wrap="square">
              <a:spAutoFit/>
            </a:bodyPr>
            <a:p>
              <a:pPr marL="285750" indent="-285750" eaLnBrk="0" fontAlgn="auto" hangingPunct="0">
                <a:spcBef>
                  <a:spcPts val="0"/>
                </a:spcBef>
                <a:spcAft>
                  <a:spcPts val="0"/>
                </a:spcAft>
                <a:buFont typeface="Wingdings" panose="05000000000000000000" pitchFamily="2" charset="2"/>
                <a:buChar char="Ø"/>
                <a:defRPr/>
              </a:pPr>
              <a:r>
                <a:rPr lang="zh-CN" altLang="en-US" sz="2400" b="1" dirty="0">
                  <a:solidFill>
                    <a:schemeClr val="tx1"/>
                  </a:solidFill>
                  <a:latin typeface="微软雅黑" panose="020B0503020204020204" pitchFamily="34" charset="-122"/>
                  <a:ea typeface="微软雅黑" panose="020B0503020204020204" pitchFamily="34" charset="-122"/>
                  <a:sym typeface="Kozuka Mincho Pro H" pitchFamily="18" charset="-128"/>
                </a:rPr>
                <a:t>量子点的特点</a:t>
              </a:r>
              <a:endParaRPr lang="zh-CN" altLang="en-US" sz="2400" b="1" dirty="0">
                <a:solidFill>
                  <a:schemeClr val="tx1"/>
                </a:solidFill>
                <a:latin typeface="微软雅黑" panose="020B0503020204020204" pitchFamily="34" charset="-122"/>
                <a:ea typeface="微软雅黑" panose="020B0503020204020204" pitchFamily="34" charset="-122"/>
                <a:sym typeface="Kozuka Mincho Pro H" pitchFamily="18" charset="-128"/>
              </a:endParaRPr>
            </a:p>
            <a:p>
              <a:pPr marL="285750" indent="-285750" fontAlgn="auto">
                <a:lnSpc>
                  <a:spcPct val="120000"/>
                </a:lnSpc>
                <a:spcBef>
                  <a:spcPts val="0"/>
                </a:spcBef>
                <a:spcAft>
                  <a:spcPts val="0"/>
                </a:spcAft>
                <a:buFont typeface="Wingdings" panose="05000000000000000000" pitchFamily="2" charset="2"/>
                <a:buChar char="u"/>
                <a:defRPr/>
              </a:pPr>
              <a:endParaRPr lang="zh-CN" altLang="en-US"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Kozuka Mincho Pro H" pitchFamily="18" charset="-128"/>
              </a:endParaRPr>
            </a:p>
          </p:txBody>
        </p:sp>
        <p:sp>
          <p:nvSpPr>
            <p:cNvPr id="8" name="文本框 7"/>
            <p:cNvSpPr txBox="1"/>
            <p:nvPr/>
          </p:nvSpPr>
          <p:spPr>
            <a:xfrm>
              <a:off x="7727387" y="1921250"/>
              <a:ext cx="1669117" cy="748768"/>
            </a:xfrm>
            <a:prstGeom prst="rect">
              <a:avLst/>
            </a:prstGeom>
            <a:noFill/>
          </p:spPr>
          <p:txBody>
            <a:bodyPr wrap="square">
              <a:spAutoFit/>
            </a:bodyPr>
            <a:p>
              <a:pPr marL="285750" indent="-285750" fontAlgn="auto">
                <a:lnSpc>
                  <a:spcPct val="120000"/>
                </a:lnSpc>
                <a:spcBef>
                  <a:spcPts val="0"/>
                </a:spcBef>
                <a:spcAft>
                  <a:spcPts val="0"/>
                </a:spcAft>
                <a:buFont typeface="Wingdings" panose="05000000000000000000" pitchFamily="2" charset="2"/>
                <a:buChar char="u"/>
                <a:defRPr/>
              </a:pPr>
              <a:r>
                <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rPr>
                <a:t>易标记</a:t>
              </a:r>
              <a:endPar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endParaRPr>
            </a:p>
            <a:p>
              <a:pPr marL="285750" indent="-285750" fontAlgn="auto">
                <a:lnSpc>
                  <a:spcPct val="120000"/>
                </a:lnSpc>
                <a:spcBef>
                  <a:spcPts val="0"/>
                </a:spcBef>
                <a:spcAft>
                  <a:spcPts val="0"/>
                </a:spcAft>
                <a:buFont typeface="Wingdings" panose="05000000000000000000" pitchFamily="2" charset="2"/>
                <a:buChar char="u"/>
                <a:defRPr/>
              </a:pPr>
              <a:r>
                <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rPr>
                <a:t>多联检</a:t>
              </a:r>
              <a:endPar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endParaRPr>
            </a:p>
          </p:txBody>
        </p:sp>
      </p:grpSp>
      <p:sp>
        <p:nvSpPr>
          <p:cNvPr id="4" name="文本框 3"/>
          <p:cNvSpPr txBox="1"/>
          <p:nvPr/>
        </p:nvSpPr>
        <p:spPr>
          <a:xfrm>
            <a:off x="2686050" y="1658620"/>
            <a:ext cx="1534795" cy="1790700"/>
          </a:xfrm>
          <a:prstGeom prst="rect">
            <a:avLst/>
          </a:prstGeom>
          <a:noFill/>
        </p:spPr>
        <p:txBody>
          <a:bodyPr wrap="square">
            <a:spAutoFit/>
          </a:bodyPr>
          <a:p>
            <a:pPr marL="285750" indent="-285750" fontAlgn="auto">
              <a:lnSpc>
                <a:spcPct val="130000"/>
              </a:lnSpc>
              <a:spcBef>
                <a:spcPts val="0"/>
              </a:spcBef>
              <a:spcAft>
                <a:spcPts val="0"/>
              </a:spcAft>
              <a:buFont typeface="Wingdings" panose="05000000000000000000" pitchFamily="2" charset="2"/>
              <a:buChar char="u"/>
              <a:defRPr/>
            </a:pPr>
            <a:r>
              <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rPr>
              <a:t>超敏</a:t>
            </a:r>
            <a:endPar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endParaRPr>
          </a:p>
          <a:p>
            <a:pPr marL="285750" indent="-285750" fontAlgn="auto">
              <a:lnSpc>
                <a:spcPct val="130000"/>
              </a:lnSpc>
              <a:spcBef>
                <a:spcPts val="0"/>
              </a:spcBef>
              <a:spcAft>
                <a:spcPts val="0"/>
              </a:spcAft>
              <a:buFont typeface="Wingdings" panose="05000000000000000000" pitchFamily="2" charset="2"/>
              <a:buChar char="u"/>
              <a:defRPr/>
            </a:pPr>
            <a:r>
              <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rPr>
              <a:t>稳定</a:t>
            </a:r>
            <a:endPar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endParaRPr>
          </a:p>
          <a:p>
            <a:pPr marL="285750" indent="-285750" fontAlgn="auto">
              <a:lnSpc>
                <a:spcPct val="130000"/>
              </a:lnSpc>
              <a:spcBef>
                <a:spcPts val="0"/>
              </a:spcBef>
              <a:spcAft>
                <a:spcPts val="0"/>
              </a:spcAft>
              <a:buFont typeface="Wingdings" panose="05000000000000000000" pitchFamily="2" charset="2"/>
              <a:buChar char="u"/>
              <a:defRPr/>
            </a:pPr>
            <a:r>
              <a:rPr lang="zh-CN" altLang="en-US" b="1" dirty="0">
                <a:solidFill>
                  <a:srgbClr val="C00000"/>
                </a:solidFill>
                <a:latin typeface="微软雅黑" panose="020B0503020204020204" pitchFamily="34" charset="-122"/>
                <a:ea typeface="微软雅黑" panose="020B0503020204020204" pitchFamily="34" charset="-122"/>
                <a:sym typeface="Adobe 黑体 Std R" pitchFamily="34" charset="-122"/>
              </a:rPr>
              <a:t>信号真实</a:t>
            </a:r>
            <a:endParaRPr lang="zh-CN" altLang="en-US"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dobe 黑体 Std R" pitchFamily="34" charset="-122"/>
            </a:endParaRPr>
          </a:p>
          <a:p>
            <a:pPr marL="0" indent="0" fontAlgn="auto">
              <a:lnSpc>
                <a:spcPct val="130000"/>
              </a:lnSpc>
              <a:spcBef>
                <a:spcPts val="0"/>
              </a:spcBef>
              <a:spcAft>
                <a:spcPts val="0"/>
              </a:spcAft>
              <a:buFont typeface="Wingdings" panose="05000000000000000000" pitchFamily="2" charset="2"/>
              <a:buNone/>
              <a:defRPr/>
            </a:pPr>
            <a:endParaRPr lang="zh-CN" altLang="en-US" b="1" dirty="0">
              <a:solidFill>
                <a:srgbClr val="C00000"/>
              </a:solidFill>
              <a:latin typeface="微软雅黑" panose="020B0503020204020204" pitchFamily="34" charset="-122"/>
              <a:ea typeface="微软雅黑" panose="020B0503020204020204" pitchFamily="34" charset="-122"/>
              <a:cs typeface="Arial" panose="020B0604020202020204" pitchFamily="34" charset="0"/>
              <a:sym typeface="Adobe 黑体 Std R" pitchFamily="34" charset="-122"/>
            </a:endParaRPr>
          </a:p>
          <a:p>
            <a:pPr fontAlgn="auto">
              <a:spcBef>
                <a:spcPts val="0"/>
              </a:spcBef>
              <a:spcAft>
                <a:spcPts val="0"/>
              </a:spcAft>
              <a:defRPr/>
            </a:pPr>
            <a:endParaRPr lang="zh-CN" altLang="en-US" b="1" dirty="0">
              <a:latin typeface="+mn-lt"/>
              <a:ea typeface="+mn-ea"/>
            </a:endParaRPr>
          </a:p>
        </p:txBody>
      </p:sp>
      <p:sp>
        <p:nvSpPr>
          <p:cNvPr id="5" name="文本框 4"/>
          <p:cNvSpPr txBox="1"/>
          <p:nvPr/>
        </p:nvSpPr>
        <p:spPr>
          <a:xfrm>
            <a:off x="7743190" y="2406015"/>
            <a:ext cx="3947795" cy="2941320"/>
          </a:xfrm>
          <a:prstGeom prst="rect">
            <a:avLst/>
          </a:prstGeom>
          <a:noFill/>
        </p:spPr>
        <p:txBody>
          <a:bodyPr wrap="square">
            <a:spAutoFit/>
          </a:bodyPr>
          <a:p>
            <a:pPr marL="285750" indent="-285750" algn="just" fontAlgn="auto">
              <a:lnSpc>
                <a:spcPct val="130000"/>
              </a:lnSpc>
              <a:spcBef>
                <a:spcPts val="0"/>
              </a:spcBef>
              <a:spcAft>
                <a:spcPts val="0"/>
              </a:spcAft>
              <a:buFont typeface="Wingdings" panose="05000000000000000000" pitchFamily="2" charset="2"/>
              <a:buChar char="u"/>
              <a:defRPr/>
            </a:pP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金</a:t>
            </a:r>
            <a:r>
              <a:rPr 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准生物比对实验数据与对照</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组</a:t>
            </a:r>
            <a:r>
              <a:rPr lang="zh-CN" altLang="en-US"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罗氏</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数</a:t>
            </a:r>
            <a:r>
              <a:rPr 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据（</a:t>
            </a:r>
            <a:r>
              <a:rPr lang="en-US" alt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n=370,370</a:t>
            </a:r>
            <a:r>
              <a:rPr lang="zh-CN" altLang="en-US"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组数据</a:t>
            </a:r>
            <a:r>
              <a:rPr 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），在临床诊断上无显著性差异，线性相关性好，</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R</a:t>
            </a:r>
            <a:r>
              <a:rPr lang="zh-CN" b="1" baseline="30000"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2</a:t>
            </a:r>
            <a:r>
              <a:rPr lang="en-US" altLang="zh-CN" b="1" baseline="30000"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 </a:t>
            </a:r>
            <a:r>
              <a:rPr lang="en-US" alt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&gt;0</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.9</a:t>
            </a:r>
            <a:r>
              <a:rPr lang="en-US" alt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9</a:t>
            </a:r>
            <a:r>
              <a:rPr lang="zh-CN" altLang="en-US"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a:t>
            </a:r>
            <a:endParaRPr lang="zh-CN" altLang="en-US"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marL="285750" indent="-285750" algn="just" fontAlgn="auto">
              <a:lnSpc>
                <a:spcPct val="130000"/>
              </a:lnSpc>
              <a:spcBef>
                <a:spcPts val="0"/>
              </a:spcBef>
              <a:spcAft>
                <a:spcPts val="0"/>
              </a:spcAft>
              <a:buFont typeface="Wingdings" panose="05000000000000000000" pitchFamily="2" charset="2"/>
              <a:buChar char="u"/>
              <a:defRPr/>
            </a:pP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金</a:t>
            </a:r>
            <a:r>
              <a:rPr 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准生物比对实验数据与对照</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组</a:t>
            </a:r>
            <a:r>
              <a:rPr lang="zh-CN" altLang="en-US"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梅里埃</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数</a:t>
            </a:r>
            <a:r>
              <a:rPr 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据（</a:t>
            </a:r>
            <a:r>
              <a:rPr lang="en-US" alt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n=252,252</a:t>
            </a:r>
            <a:r>
              <a:rPr lang="zh-CN" altLang="en-US"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组数据</a:t>
            </a:r>
            <a:r>
              <a:rPr lang="zh-CN" b="1"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），在临床诊断上无显著性差异，线性相关性好，</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R</a:t>
            </a:r>
            <a:r>
              <a:rPr lang="zh-CN" b="1" baseline="30000"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2</a:t>
            </a:r>
            <a:r>
              <a:rPr lang="en-US" altLang="zh-CN" b="1" baseline="30000"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 </a:t>
            </a:r>
            <a:r>
              <a:rPr lang="en-US" alt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&gt;0</a:t>
            </a:r>
            <a:r>
              <a:rPr 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.9</a:t>
            </a:r>
            <a:r>
              <a:rPr lang="en-US" altLang="zh-CN"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9</a:t>
            </a:r>
            <a:r>
              <a:rPr lang="zh-CN" altLang="en-US"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a:t>
            </a:r>
            <a:endParaRPr lang="zh-CN" altLang="en-US" b="1" dirty="0" smtClean="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6" name="文本框 5"/>
          <p:cNvSpPr txBox="1"/>
          <p:nvPr/>
        </p:nvSpPr>
        <p:spPr>
          <a:xfrm>
            <a:off x="2558415" y="4766310"/>
            <a:ext cx="4489450" cy="1516380"/>
          </a:xfrm>
          <a:prstGeom prst="rect">
            <a:avLst/>
          </a:prstGeom>
          <a:noFill/>
        </p:spPr>
        <p:txBody>
          <a:bodyPr wrap="square">
            <a:spAutoFit/>
          </a:bodyPr>
          <a:p>
            <a:pPr marL="285750" indent="-285750" fontAlgn="auto">
              <a:lnSpc>
                <a:spcPct val="130000"/>
              </a:lnSpc>
              <a:spcBef>
                <a:spcPts val="0"/>
              </a:spcBef>
              <a:spcAft>
                <a:spcPts val="0"/>
              </a:spcAft>
              <a:buFont typeface="Wingdings" panose="05000000000000000000" pitchFamily="2" charset="2"/>
              <a:buChar char="u"/>
              <a:defRPr/>
            </a:pPr>
            <a:r>
              <a:rPr lang="zh-CN" altLang="en-US" b="1" dirty="0" smtClean="0">
                <a:solidFill>
                  <a:srgbClr val="C00000"/>
                </a:solidFill>
                <a:latin typeface="微软雅黑" panose="020B0503020204020204" pitchFamily="34" charset="-122"/>
                <a:ea typeface="微软雅黑" panose="020B0503020204020204" pitchFamily="34" charset="-122"/>
                <a:sym typeface="+mn-ea"/>
              </a:rPr>
              <a:t>量子点作为一种新型荧光染料，相信量子点在体外诊断领域的发展将会更为迅速和深入，量子点荧光技术必将成为生命科学领域举足轻重的一部分。</a:t>
            </a:r>
            <a:endParaRPr lang="zh-CN" altLang="en-US" b="1" dirty="0" smtClean="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图片 3"/>
          <p:cNvPicPr>
            <a:picLocks noChangeAspect="1" noChangeArrowheads="1"/>
          </p:cNvPicPr>
          <p:nvPr/>
        </p:nvPicPr>
        <p:blipFill>
          <a:blip r:embed="rId1" cstate="print"/>
          <a:srcRect/>
          <a:stretch>
            <a:fillRect/>
          </a:stretch>
        </p:blipFill>
        <p:spPr bwMode="auto">
          <a:xfrm>
            <a:off x="0" y="0"/>
            <a:ext cx="12192000" cy="6858000"/>
          </a:xfrm>
          <a:prstGeom prst="rect">
            <a:avLst/>
          </a:prstGeom>
          <a:noFill/>
          <a:ln w="9525">
            <a:noFill/>
            <a:miter lim="800000"/>
            <a:headEnd/>
            <a:tailEnd/>
          </a:ln>
        </p:spPr>
      </p:pic>
      <p:grpSp>
        <p:nvGrpSpPr>
          <p:cNvPr id="2" name="组合 4"/>
          <p:cNvGrpSpPr/>
          <p:nvPr/>
        </p:nvGrpSpPr>
        <p:grpSpPr bwMode="auto">
          <a:xfrm>
            <a:off x="0" y="333375"/>
            <a:ext cx="1489075" cy="419100"/>
            <a:chOff x="0" y="0"/>
            <a:chExt cx="1489439" cy="419100"/>
          </a:xfrm>
        </p:grpSpPr>
        <p:sp>
          <p:nvSpPr>
            <p:cNvPr id="51219" name="矩形 5"/>
            <p:cNvSpPr>
              <a:spLocks noChangeArrowheads="1"/>
            </p:cNvSpPr>
            <p:nvPr/>
          </p:nvSpPr>
          <p:spPr bwMode="auto">
            <a:xfrm>
              <a:off x="0" y="0"/>
              <a:ext cx="1260840" cy="419100"/>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51220" name="矩形 6"/>
            <p:cNvSpPr>
              <a:spLocks noChangeArrowheads="1"/>
            </p:cNvSpPr>
            <p:nvPr/>
          </p:nvSpPr>
          <p:spPr bwMode="auto">
            <a:xfrm>
              <a:off x="1317989" y="0"/>
              <a:ext cx="66675" cy="419100"/>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51221" name="矩形 7"/>
            <p:cNvSpPr>
              <a:spLocks noChangeArrowheads="1"/>
            </p:cNvSpPr>
            <p:nvPr/>
          </p:nvSpPr>
          <p:spPr bwMode="auto">
            <a:xfrm>
              <a:off x="1441813" y="219075"/>
              <a:ext cx="47626" cy="200025"/>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grpSp>
      <p:sp>
        <p:nvSpPr>
          <p:cNvPr id="51204" name="矩形 8"/>
          <p:cNvSpPr/>
          <p:nvPr/>
        </p:nvSpPr>
        <p:spPr bwMode="auto">
          <a:xfrm>
            <a:off x="4493624" y="2300651"/>
            <a:ext cx="7481206" cy="1819275"/>
          </a:xfrm>
          <a:custGeom>
            <a:avLst/>
            <a:gdLst>
              <a:gd name="T0" fmla="*/ 0 w 6696075"/>
              <a:gd name="T1" fmla="*/ 0 h 1819275"/>
              <a:gd name="T2" fmla="*/ 9010276 w 6696075"/>
              <a:gd name="T3" fmla="*/ 19050 h 1819275"/>
              <a:gd name="T4" fmla="*/ 9010276 w 6696075"/>
              <a:gd name="T5" fmla="*/ 1809750 h 1819275"/>
              <a:gd name="T6" fmla="*/ 1510142 w 6696075"/>
              <a:gd name="T7" fmla="*/ 1819275 h 1819275"/>
              <a:gd name="T8" fmla="*/ 0 w 6696075"/>
              <a:gd name="T9" fmla="*/ 0 h 1819275"/>
              <a:gd name="T10" fmla="*/ 0 60000 65536"/>
              <a:gd name="T11" fmla="*/ 0 60000 65536"/>
              <a:gd name="T12" fmla="*/ 0 60000 65536"/>
              <a:gd name="T13" fmla="*/ 0 60000 65536"/>
              <a:gd name="T14" fmla="*/ 0 60000 65536"/>
              <a:gd name="T15" fmla="*/ 0 w 6696075"/>
              <a:gd name="T16" fmla="*/ 0 h 1819275"/>
              <a:gd name="T17" fmla="*/ 6696075 w 6696075"/>
              <a:gd name="T18" fmla="*/ 1819275 h 1819275"/>
            </a:gdLst>
            <a:ahLst/>
            <a:cxnLst>
              <a:cxn ang="T10">
                <a:pos x="T0" y="T1"/>
              </a:cxn>
              <a:cxn ang="T11">
                <a:pos x="T2" y="T3"/>
              </a:cxn>
              <a:cxn ang="T12">
                <a:pos x="T4" y="T5"/>
              </a:cxn>
              <a:cxn ang="T13">
                <a:pos x="T6" y="T7"/>
              </a:cxn>
              <a:cxn ang="T14">
                <a:pos x="T8" y="T9"/>
              </a:cxn>
            </a:cxnLst>
            <a:rect l="T15" t="T16" r="T17" b="T18"/>
            <a:pathLst>
              <a:path w="6696075" h="1819275">
                <a:moveTo>
                  <a:pt x="0" y="0"/>
                </a:moveTo>
                <a:lnTo>
                  <a:pt x="6696075" y="19050"/>
                </a:lnTo>
                <a:lnTo>
                  <a:pt x="6696075" y="1809750"/>
                </a:lnTo>
                <a:lnTo>
                  <a:pt x="1122277" y="1819275"/>
                </a:lnTo>
                <a:lnTo>
                  <a:pt x="0" y="0"/>
                </a:lnTo>
                <a:close/>
              </a:path>
            </a:pathLst>
          </a:custGeom>
          <a:solidFill>
            <a:srgbClr val="269FD3"/>
          </a:solidFill>
          <a:ln w="9525">
            <a:noFill/>
            <a:round/>
          </a:ln>
        </p:spPr>
        <p:txBody>
          <a:bodyPr anchor="ctr"/>
          <a:lstStyle/>
          <a:p>
            <a:endParaRPr lang="zh-CN" altLang="en-US"/>
          </a:p>
        </p:txBody>
      </p:sp>
      <p:sp>
        <p:nvSpPr>
          <p:cNvPr id="51205" name="矩形 9"/>
          <p:cNvSpPr>
            <a:spLocks noChangeArrowheads="1"/>
          </p:cNvSpPr>
          <p:nvPr/>
        </p:nvSpPr>
        <p:spPr bwMode="auto">
          <a:xfrm>
            <a:off x="12020550" y="2297113"/>
            <a:ext cx="171450" cy="1800225"/>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51206" name="等腰三角形 11"/>
          <p:cNvSpPr/>
          <p:nvPr/>
        </p:nvSpPr>
        <p:spPr bwMode="auto">
          <a:xfrm>
            <a:off x="5974352" y="2297113"/>
            <a:ext cx="5895975" cy="1800225"/>
          </a:xfrm>
          <a:custGeom>
            <a:avLst/>
            <a:gdLst>
              <a:gd name="T0" fmla="*/ 0 w 5895976"/>
              <a:gd name="T1" fmla="*/ 1800225 h 1800225"/>
              <a:gd name="T2" fmla="*/ 3586165 w 5895976"/>
              <a:gd name="T3" fmla="*/ 0 h 1800225"/>
              <a:gd name="T4" fmla="*/ 5895971 w 5895976"/>
              <a:gd name="T5" fmla="*/ 1800225 h 1800225"/>
              <a:gd name="T6" fmla="*/ 0 w 5895976"/>
              <a:gd name="T7" fmla="*/ 1800225 h 1800225"/>
              <a:gd name="T8" fmla="*/ 0 60000 65536"/>
              <a:gd name="T9" fmla="*/ 0 60000 65536"/>
              <a:gd name="T10" fmla="*/ 0 60000 65536"/>
              <a:gd name="T11" fmla="*/ 0 60000 65536"/>
              <a:gd name="T12" fmla="*/ 0 w 5895976"/>
              <a:gd name="T13" fmla="*/ 0 h 1800225"/>
              <a:gd name="T14" fmla="*/ 5895976 w 5895976"/>
              <a:gd name="T15" fmla="*/ 1800225 h 1800225"/>
            </a:gdLst>
            <a:ahLst/>
            <a:cxnLst>
              <a:cxn ang="T8">
                <a:pos x="T0" y="T1"/>
              </a:cxn>
              <a:cxn ang="T9">
                <a:pos x="T2" y="T3"/>
              </a:cxn>
              <a:cxn ang="T10">
                <a:pos x="T4" y="T5"/>
              </a:cxn>
              <a:cxn ang="T11">
                <a:pos x="T6" y="T7"/>
              </a:cxn>
            </a:cxnLst>
            <a:rect l="T12" t="T13" r="T14" b="T15"/>
            <a:pathLst>
              <a:path w="5895976" h="1800225">
                <a:moveTo>
                  <a:pt x="0" y="1800225"/>
                </a:moveTo>
                <a:lnTo>
                  <a:pt x="3586171" y="0"/>
                </a:lnTo>
                <a:lnTo>
                  <a:pt x="5895976" y="1800225"/>
                </a:lnTo>
                <a:lnTo>
                  <a:pt x="0" y="1800225"/>
                </a:lnTo>
                <a:close/>
              </a:path>
            </a:pathLst>
          </a:custGeom>
          <a:solidFill>
            <a:srgbClr val="0C86B6"/>
          </a:solidFill>
          <a:ln w="9525">
            <a:noFill/>
            <a:round/>
          </a:ln>
        </p:spPr>
        <p:txBody>
          <a:bodyPr anchor="ctr"/>
          <a:lstStyle/>
          <a:p>
            <a:endParaRPr lang="zh-CN" altLang="en-US"/>
          </a:p>
        </p:txBody>
      </p:sp>
      <p:sp>
        <p:nvSpPr>
          <p:cNvPr id="51207" name="矩形 14"/>
          <p:cNvSpPr>
            <a:spLocks noChangeArrowheads="1"/>
          </p:cNvSpPr>
          <p:nvPr/>
        </p:nvSpPr>
        <p:spPr bwMode="auto">
          <a:xfrm>
            <a:off x="0" y="6448425"/>
            <a:ext cx="12192000" cy="419100"/>
          </a:xfrm>
          <a:prstGeom prst="rect">
            <a:avLst/>
          </a:prstGeom>
          <a:solidFill>
            <a:srgbClr val="269FD3"/>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51208" name="矩形 17"/>
          <p:cNvSpPr>
            <a:spLocks noChangeArrowheads="1"/>
          </p:cNvSpPr>
          <p:nvPr/>
        </p:nvSpPr>
        <p:spPr bwMode="auto">
          <a:xfrm>
            <a:off x="9271000" y="6448425"/>
            <a:ext cx="2921000" cy="422275"/>
          </a:xfrm>
          <a:prstGeom prst="rect">
            <a:avLst/>
          </a:prstGeom>
          <a:solidFill>
            <a:srgbClr val="777370"/>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51209" name="直角三角形 15"/>
          <p:cNvSpPr>
            <a:spLocks noChangeArrowheads="1"/>
          </p:cNvSpPr>
          <p:nvPr/>
        </p:nvSpPr>
        <p:spPr bwMode="auto">
          <a:xfrm rot="-2482782">
            <a:off x="9013825" y="6180138"/>
            <a:ext cx="622300" cy="544512"/>
          </a:xfrm>
          <a:prstGeom prst="rtTriangle">
            <a:avLst/>
          </a:prstGeom>
          <a:solidFill>
            <a:srgbClr val="0C86B6"/>
          </a:solidFill>
          <a:ln w="9525">
            <a:noFill/>
            <a:miter lim="800000"/>
          </a:ln>
        </p:spPr>
        <p:txBody>
          <a:bodyPr anchor="ctr"/>
          <a:lstStyle/>
          <a:p>
            <a:pPr algn="ctr">
              <a:buFont typeface="Arial" panose="020B0604020202020204" pitchFamily="34" charset="0"/>
              <a:buNone/>
            </a:pPr>
            <a:endParaRPr lang="zh-CN" altLang="en-US">
              <a:solidFill>
                <a:srgbClr val="FFFFFF"/>
              </a:solidFill>
            </a:endParaRPr>
          </a:p>
        </p:txBody>
      </p:sp>
      <p:sp>
        <p:nvSpPr>
          <p:cNvPr id="51211" name="文本框 24"/>
          <p:cNvSpPr txBox="1">
            <a:spLocks noChangeArrowheads="1"/>
          </p:cNvSpPr>
          <p:nvPr/>
        </p:nvSpPr>
        <p:spPr bwMode="auto">
          <a:xfrm>
            <a:off x="5016137" y="2567226"/>
            <a:ext cx="6635932" cy="1323439"/>
          </a:xfrm>
          <a:prstGeom prst="rect">
            <a:avLst/>
          </a:prstGeom>
          <a:noFill/>
          <a:ln w="9525">
            <a:noFill/>
            <a:miter lim="800000"/>
          </a:ln>
        </p:spPr>
        <p:txBody>
          <a:bodyPr wrap="square">
            <a:spAutoFit/>
          </a:bodyPr>
          <a:lstStyle/>
          <a:p>
            <a:pPr algn="ctr">
              <a:buFont typeface="Arial" panose="020B0604020202020204" pitchFamily="34" charset="0"/>
              <a:buNone/>
            </a:pPr>
            <a:r>
              <a:rPr lang="en-US" altLang="zh-CN" sz="4000" b="1" dirty="0" smtClean="0">
                <a:solidFill>
                  <a:schemeClr val="bg1"/>
                </a:solidFill>
                <a:latin typeface="微软雅黑" panose="020B0503020204020204" pitchFamily="34" charset="-122"/>
                <a:ea typeface="微软雅黑" panose="020B0503020204020204" pitchFamily="34" charset="-122"/>
              </a:rPr>
              <a:t>Thanks for your attention</a:t>
            </a:r>
            <a:r>
              <a:rPr lang="zh-CN" altLang="en-US"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pic>
        <p:nvPicPr>
          <p:cNvPr id="51213" name="图片 26"/>
          <p:cNvPicPr>
            <a:picLocks noChangeAspect="1" noChangeArrowheads="1"/>
          </p:cNvPicPr>
          <p:nvPr/>
        </p:nvPicPr>
        <p:blipFill>
          <a:blip r:embed="rId2" cstate="print"/>
          <a:srcRect/>
          <a:stretch>
            <a:fillRect/>
          </a:stretch>
        </p:blipFill>
        <p:spPr bwMode="auto">
          <a:xfrm>
            <a:off x="30163" y="1849438"/>
            <a:ext cx="4625975" cy="285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6"/>
          <p:cNvSpPr/>
          <p:nvPr/>
        </p:nvSpPr>
        <p:spPr bwMode="auto">
          <a:xfrm>
            <a:off x="0" y="-19050"/>
            <a:ext cx="7445829" cy="6877050"/>
          </a:xfrm>
          <a:custGeom>
            <a:avLst/>
            <a:gdLst>
              <a:gd name="T0" fmla="*/ 0 w 6913864"/>
              <a:gd name="T1" fmla="*/ 19050 h 6877050"/>
              <a:gd name="T2" fmla="*/ 3789004 w 6913864"/>
              <a:gd name="T3" fmla="*/ 0 h 6877050"/>
              <a:gd name="T4" fmla="*/ 6912660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269FD3"/>
          </a:solidFill>
          <a:ln w="9525">
            <a:noFill/>
            <a:round/>
          </a:ln>
        </p:spPr>
        <p:txBody>
          <a:bodyPr anchor="ctr"/>
          <a:lstStyle/>
          <a:p>
            <a:endParaRPr lang="zh-CN" altLang="en-US" dirty="0"/>
          </a:p>
        </p:txBody>
      </p:sp>
      <p:sp>
        <p:nvSpPr>
          <p:cNvPr id="18439" name="Freeform 251"/>
          <p:cNvSpPr>
            <a:spLocks noEditPoints="1"/>
          </p:cNvSpPr>
          <p:nvPr/>
        </p:nvSpPr>
        <p:spPr bwMode="auto">
          <a:xfrm>
            <a:off x="8724900" y="3038475"/>
            <a:ext cx="531813" cy="496888"/>
          </a:xfrm>
          <a:custGeom>
            <a:avLst/>
            <a:gdLst>
              <a:gd name="T0" fmla="*/ 2147483647 w 301"/>
              <a:gd name="T1" fmla="*/ 2147483647 h 282"/>
              <a:gd name="T2" fmla="*/ 2147483647 w 301"/>
              <a:gd name="T3" fmla="*/ 2147483647 h 282"/>
              <a:gd name="T4" fmla="*/ 2147483647 w 301"/>
              <a:gd name="T5" fmla="*/ 2147483647 h 282"/>
              <a:gd name="T6" fmla="*/ 2147483647 w 301"/>
              <a:gd name="T7" fmla="*/ 2147483647 h 282"/>
              <a:gd name="T8" fmla="*/ 2147483647 w 301"/>
              <a:gd name="T9" fmla="*/ 2147483647 h 282"/>
              <a:gd name="T10" fmla="*/ 2147483647 w 301"/>
              <a:gd name="T11" fmla="*/ 2147483647 h 282"/>
              <a:gd name="T12" fmla="*/ 2147483647 w 301"/>
              <a:gd name="T13" fmla="*/ 2147483647 h 282"/>
              <a:gd name="T14" fmla="*/ 2147483647 w 301"/>
              <a:gd name="T15" fmla="*/ 2147483647 h 282"/>
              <a:gd name="T16" fmla="*/ 2147483647 w 301"/>
              <a:gd name="T17" fmla="*/ 2147483647 h 282"/>
              <a:gd name="T18" fmla="*/ 2147483647 w 301"/>
              <a:gd name="T19" fmla="*/ 2147483647 h 282"/>
              <a:gd name="T20" fmla="*/ 2147483647 w 301"/>
              <a:gd name="T21" fmla="*/ 2147483647 h 282"/>
              <a:gd name="T22" fmla="*/ 2147483647 w 301"/>
              <a:gd name="T23" fmla="*/ 2147483647 h 282"/>
              <a:gd name="T24" fmla="*/ 2147483647 w 301"/>
              <a:gd name="T25" fmla="*/ 2147483647 h 282"/>
              <a:gd name="T26" fmla="*/ 2147483647 w 301"/>
              <a:gd name="T27" fmla="*/ 2147483647 h 282"/>
              <a:gd name="T28" fmla="*/ 2147483647 w 301"/>
              <a:gd name="T29" fmla="*/ 2147483647 h 282"/>
              <a:gd name="T30" fmla="*/ 2147483647 w 301"/>
              <a:gd name="T31" fmla="*/ 2147483647 h 282"/>
              <a:gd name="T32" fmla="*/ 2147483647 w 301"/>
              <a:gd name="T33" fmla="*/ 2147483647 h 282"/>
              <a:gd name="T34" fmla="*/ 2147483647 w 301"/>
              <a:gd name="T35" fmla="*/ 2147483647 h 282"/>
              <a:gd name="T36" fmla="*/ 2147483647 w 301"/>
              <a:gd name="T37" fmla="*/ 2147483647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w="9525">
            <a:noFill/>
            <a:round/>
          </a:ln>
        </p:spPr>
        <p:txBody>
          <a:bodyPr/>
          <a:lstStyle/>
          <a:p>
            <a:endParaRPr lang="zh-CN" altLang="en-US"/>
          </a:p>
        </p:txBody>
      </p:sp>
      <p:sp>
        <p:nvSpPr>
          <p:cNvPr id="18441" name="矩形 17"/>
          <p:cNvSpPr>
            <a:spLocks noChangeArrowheads="1"/>
          </p:cNvSpPr>
          <p:nvPr/>
        </p:nvSpPr>
        <p:spPr bwMode="auto">
          <a:xfrm>
            <a:off x="737235" y="244475"/>
            <a:ext cx="4860925" cy="975360"/>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dirty="0" smtClean="0">
                <a:solidFill>
                  <a:schemeClr val="bg1"/>
                </a:solidFill>
                <a:latin typeface="微软雅黑" panose="020B0503020204020204" pitchFamily="34" charset="-122"/>
                <a:ea typeface="微软雅黑" panose="020B0503020204020204" pitchFamily="34" charset="-122"/>
              </a:rPr>
              <a:t>量子点大像素全景</a:t>
            </a:r>
            <a:endParaRPr lang="zh-CN" altLang="en-US" sz="2800" b="1" dirty="0" smtClean="0">
              <a:solidFill>
                <a:schemeClr val="bg1"/>
              </a:solidFill>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sz="2800" b="1" dirty="0" smtClean="0">
                <a:solidFill>
                  <a:schemeClr val="bg1"/>
                </a:solidFill>
                <a:latin typeface="微软雅黑" panose="020B0503020204020204" pitchFamily="34" charset="-122"/>
                <a:ea typeface="微软雅黑" panose="020B0503020204020204" pitchFamily="34" charset="-122"/>
              </a:rPr>
              <a:t>超越视觉极限</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67970" y="1245235"/>
            <a:ext cx="4325620" cy="2058670"/>
          </a:xfrm>
          <a:prstGeom prst="rect">
            <a:avLst/>
          </a:prstGeom>
        </p:spPr>
      </p:pic>
      <p:sp>
        <p:nvSpPr>
          <p:cNvPr id="5" name="文本框 4"/>
          <p:cNvSpPr txBox="1"/>
          <p:nvPr/>
        </p:nvSpPr>
        <p:spPr>
          <a:xfrm>
            <a:off x="315595" y="3319780"/>
            <a:ext cx="4629150" cy="642620"/>
          </a:xfrm>
          <a:prstGeom prst="rect">
            <a:avLst/>
          </a:prstGeom>
          <a:noFill/>
        </p:spPr>
        <p:txBody>
          <a:bodyPr wrap="square" rtlCol="0" anchor="t">
            <a:spAutoFit/>
          </a:bodyPr>
          <a:p>
            <a:r>
              <a:rPr lang="zh-CN" altLang="en-US" b="1">
                <a:solidFill>
                  <a:srgbClr val="FF0000"/>
                </a:solidFill>
              </a:rPr>
              <a:t>249亿</a:t>
            </a:r>
            <a:r>
              <a:rPr lang="zh-CN" altLang="en-US"/>
              <a:t>像素</a:t>
            </a:r>
            <a:r>
              <a:rPr lang="en-US" altLang="zh-CN"/>
              <a:t>“</a:t>
            </a:r>
            <a:r>
              <a:rPr lang="zh-CN" altLang="en-US"/>
              <a:t>上海外滩</a:t>
            </a:r>
            <a:r>
              <a:rPr lang="en-US" altLang="zh-CN"/>
              <a:t>”</a:t>
            </a:r>
            <a:endParaRPr lang="en-US" altLang="zh-CN"/>
          </a:p>
          <a:p>
            <a:r>
              <a:rPr lang="zh-CN" altLang="en-US"/>
              <a:t>中国第一副百亿像素全景获得3000万访问。</a:t>
            </a:r>
            <a:endParaRPr lang="zh-CN" altLang="en-US"/>
          </a:p>
        </p:txBody>
      </p:sp>
      <p:pic>
        <p:nvPicPr>
          <p:cNvPr id="6" name="图片 5"/>
          <p:cNvPicPr>
            <a:picLocks noChangeAspect="1"/>
          </p:cNvPicPr>
          <p:nvPr/>
        </p:nvPicPr>
        <p:blipFill>
          <a:blip r:embed="rId2"/>
          <a:stretch>
            <a:fillRect/>
          </a:stretch>
        </p:blipFill>
        <p:spPr>
          <a:xfrm>
            <a:off x="280670" y="3965575"/>
            <a:ext cx="5317490" cy="2486025"/>
          </a:xfrm>
          <a:prstGeom prst="rect">
            <a:avLst/>
          </a:prstGeom>
        </p:spPr>
      </p:pic>
      <p:sp>
        <p:nvSpPr>
          <p:cNvPr id="7" name="文本框 6"/>
          <p:cNvSpPr txBox="1"/>
          <p:nvPr/>
        </p:nvSpPr>
        <p:spPr>
          <a:xfrm>
            <a:off x="408940" y="6464300"/>
            <a:ext cx="4629150" cy="368300"/>
          </a:xfrm>
          <a:prstGeom prst="rect">
            <a:avLst/>
          </a:prstGeom>
          <a:noFill/>
        </p:spPr>
        <p:txBody>
          <a:bodyPr wrap="square" rtlCol="0" anchor="t">
            <a:spAutoFit/>
          </a:bodyPr>
          <a:p>
            <a:r>
              <a:rPr lang="zh-CN" altLang="en-US" b="1">
                <a:solidFill>
                  <a:srgbClr val="FF0000"/>
                </a:solidFill>
              </a:rPr>
              <a:t>1950亿</a:t>
            </a:r>
            <a:r>
              <a:rPr lang="en-US" altLang="zh-CN"/>
              <a:t>像素上海超级全景</a:t>
            </a:r>
            <a:r>
              <a:rPr lang="zh-CN" altLang="en-US"/>
              <a:t>，亚洲最大全景。</a:t>
            </a:r>
            <a:endParaRPr lang="zh-CN" altLang="en-US"/>
          </a:p>
        </p:txBody>
      </p:sp>
      <p:pic>
        <p:nvPicPr>
          <p:cNvPr id="8" name="图片 7"/>
          <p:cNvPicPr>
            <a:picLocks noChangeAspect="1"/>
          </p:cNvPicPr>
          <p:nvPr/>
        </p:nvPicPr>
        <p:blipFill>
          <a:blip r:embed="rId3"/>
          <a:stretch>
            <a:fillRect/>
          </a:stretch>
        </p:blipFill>
        <p:spPr>
          <a:xfrm>
            <a:off x="6217285" y="813435"/>
            <a:ext cx="5420360" cy="2593340"/>
          </a:xfrm>
          <a:prstGeom prst="rect">
            <a:avLst/>
          </a:prstGeom>
        </p:spPr>
      </p:pic>
      <p:sp>
        <p:nvSpPr>
          <p:cNvPr id="10" name="文本框 9"/>
          <p:cNvSpPr txBox="1"/>
          <p:nvPr/>
        </p:nvSpPr>
        <p:spPr>
          <a:xfrm>
            <a:off x="6752590" y="3437890"/>
            <a:ext cx="4629150" cy="642620"/>
          </a:xfrm>
          <a:prstGeom prst="rect">
            <a:avLst/>
          </a:prstGeom>
          <a:noFill/>
        </p:spPr>
        <p:txBody>
          <a:bodyPr wrap="square" rtlCol="0" anchor="t">
            <a:spAutoFit/>
          </a:bodyPr>
          <a:p>
            <a:r>
              <a:rPr lang="zh-CN" altLang="en-US" b="1">
                <a:solidFill>
                  <a:srgbClr val="FF0000"/>
                </a:solidFill>
              </a:rPr>
              <a:t>312亿</a:t>
            </a:r>
            <a:r>
              <a:t>像素深圳超级全景</a:t>
            </a:r>
          </a:p>
          <a:p>
            <a:r>
              <a:t>全球使用手机拍摄的最大照片</a:t>
            </a:r>
            <a:r>
              <a:rPr lang="zh-CN" altLang="en-US"/>
              <a:t>。</a:t>
            </a:r>
            <a:endParaRPr lang="zh-CN" altLang="en-US"/>
          </a:p>
        </p:txBody>
      </p:sp>
      <p:pic>
        <p:nvPicPr>
          <p:cNvPr id="11" name="图片 10"/>
          <p:cNvPicPr>
            <a:picLocks noChangeAspect="1"/>
          </p:cNvPicPr>
          <p:nvPr/>
        </p:nvPicPr>
        <p:blipFill>
          <a:blip r:embed="rId4"/>
          <a:stretch>
            <a:fillRect/>
          </a:stretch>
        </p:blipFill>
        <p:spPr>
          <a:xfrm>
            <a:off x="7320280" y="4250055"/>
            <a:ext cx="4591685" cy="2212975"/>
          </a:xfrm>
          <a:prstGeom prst="rect">
            <a:avLst/>
          </a:prstGeom>
        </p:spPr>
      </p:pic>
      <p:sp>
        <p:nvSpPr>
          <p:cNvPr id="12" name="文本框 11"/>
          <p:cNvSpPr txBox="1"/>
          <p:nvPr/>
        </p:nvSpPr>
        <p:spPr>
          <a:xfrm>
            <a:off x="7797800" y="6463030"/>
            <a:ext cx="4629150" cy="368300"/>
          </a:xfrm>
          <a:prstGeom prst="rect">
            <a:avLst/>
          </a:prstGeom>
          <a:noFill/>
        </p:spPr>
        <p:txBody>
          <a:bodyPr wrap="square" rtlCol="0" anchor="t">
            <a:spAutoFit/>
          </a:bodyPr>
          <a:p>
            <a:r>
              <a:t>2015NCAA中国赛</a:t>
            </a:r>
            <a:r>
              <a:rPr lang="zh-CN"/>
              <a:t>，</a:t>
            </a:r>
            <a:r>
              <a:t>万人粉丝大合影</a:t>
            </a:r>
            <a:r>
              <a:rPr lang="zh-CN" altLang="en-US"/>
              <a:t>。</a:t>
            </a: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0C86B6"/>
        </a:solidFill>
        <a:effectLst/>
      </p:bgPr>
    </p:bg>
    <p:spTree>
      <p:nvGrpSpPr>
        <p:cNvPr id="1" name=""/>
        <p:cNvGrpSpPr/>
        <p:nvPr/>
      </p:nvGrpSpPr>
      <p:grpSpPr>
        <a:xfrm>
          <a:off x="0" y="0"/>
          <a:ext cx="0" cy="0"/>
          <a:chOff x="0" y="0"/>
          <a:chExt cx="0" cy="0"/>
        </a:xfrm>
      </p:grpSpPr>
      <p:sp>
        <p:nvSpPr>
          <p:cNvPr id="19460" name="文本框 25"/>
          <p:cNvSpPr txBox="1">
            <a:spLocks noChangeArrowheads="1"/>
          </p:cNvSpPr>
          <p:nvPr/>
        </p:nvSpPr>
        <p:spPr bwMode="auto">
          <a:xfrm>
            <a:off x="3028949" y="3005138"/>
            <a:ext cx="4750708" cy="830997"/>
          </a:xfrm>
          <a:prstGeom prst="rect">
            <a:avLst/>
          </a:prstGeom>
          <a:noFill/>
          <a:ln w="9525">
            <a:noFill/>
            <a:miter lim="800000"/>
          </a:ln>
        </p:spPr>
        <p:txBody>
          <a:bodyPr wrap="square">
            <a:spAutoFit/>
          </a:bodyPr>
          <a:lstStyle/>
          <a:p>
            <a:pPr>
              <a:buFont typeface="Arial" panose="020B0604020202020204" pitchFamily="34" charset="0"/>
              <a:buNone/>
            </a:pPr>
            <a:r>
              <a:rPr lang="zh-CN" altLang="en-US" sz="4800" b="1" dirty="0" smtClean="0">
                <a:solidFill>
                  <a:schemeClr val="bg1"/>
                </a:solidFill>
                <a:latin typeface="微软雅黑" panose="020B0503020204020204" pitchFamily="34" charset="-122"/>
                <a:ea typeface="微软雅黑" panose="020B0503020204020204" pitchFamily="34" charset="-122"/>
              </a:rPr>
              <a:t>检验方法学概述</a:t>
            </a:r>
            <a:endParaRPr lang="zh-CN" altLang="en-US" sz="4800" b="1" dirty="0" smtClean="0">
              <a:solidFill>
                <a:schemeClr val="bg1"/>
              </a:solidFill>
              <a:latin typeface="微软雅黑" panose="020B0503020204020204" pitchFamily="34" charset="-122"/>
              <a:ea typeface="微软雅黑" panose="020B0503020204020204" pitchFamily="34" charset="-122"/>
            </a:endParaRPr>
          </a:p>
        </p:txBody>
      </p:sp>
      <p:sp>
        <p:nvSpPr>
          <p:cNvPr id="19461" name="文本框 2"/>
          <p:cNvSpPr txBox="1">
            <a:spLocks noChangeArrowheads="1"/>
          </p:cNvSpPr>
          <p:nvPr/>
        </p:nvSpPr>
        <p:spPr bwMode="auto">
          <a:xfrm>
            <a:off x="3024188" y="2008188"/>
            <a:ext cx="5362575" cy="1108075"/>
          </a:xfrm>
          <a:prstGeom prst="rect">
            <a:avLst/>
          </a:prstGeom>
          <a:noFill/>
          <a:ln w="9525">
            <a:noFill/>
            <a:miter lim="800000"/>
          </a:ln>
        </p:spPr>
        <p:txBody>
          <a:bodyPr>
            <a:spAutoFit/>
          </a:bodyPr>
          <a:lstStyle/>
          <a:p>
            <a:pPr>
              <a:buFont typeface="Arial" panose="020B0604020202020204" pitchFamily="34" charset="0"/>
              <a:buNone/>
            </a:pPr>
            <a:r>
              <a:rPr lang="en-US" altLang="zh-CN" sz="6600" b="1" dirty="0">
                <a:solidFill>
                  <a:schemeClr val="bg1"/>
                </a:solidFill>
                <a:latin typeface="微软雅黑" panose="020B0503020204020204" pitchFamily="34" charset="-122"/>
                <a:ea typeface="微软雅黑" panose="020B0503020204020204" pitchFamily="34" charset="-122"/>
              </a:rPr>
              <a:t>Part 01</a:t>
            </a:r>
            <a:endParaRPr lang="en-US" altLang="zh-CN" sz="6600" b="1" dirty="0">
              <a:solidFill>
                <a:schemeClr val="bg1"/>
              </a:solidFill>
              <a:latin typeface="微软雅黑" panose="020B0503020204020204" pitchFamily="34" charset="-122"/>
              <a:ea typeface="微软雅黑" panose="020B0503020204020204" pitchFamily="34" charset="-122"/>
            </a:endParaRPr>
          </a:p>
        </p:txBody>
      </p:sp>
      <p:sp>
        <p:nvSpPr>
          <p:cNvPr id="19462" name="文本框 26"/>
          <p:cNvSpPr txBox="1">
            <a:spLocks noChangeArrowheads="1"/>
          </p:cNvSpPr>
          <p:nvPr/>
        </p:nvSpPr>
        <p:spPr bwMode="auto">
          <a:xfrm>
            <a:off x="3105149" y="3940175"/>
            <a:ext cx="7044691" cy="659130"/>
          </a:xfrm>
          <a:prstGeom prst="rect">
            <a:avLst/>
          </a:prstGeom>
          <a:noFill/>
          <a:ln w="9525">
            <a:noFill/>
            <a:miter lim="800000"/>
          </a:ln>
        </p:spPr>
        <p:txBody>
          <a:bodyPr wrap="square">
            <a:spAutoFit/>
          </a:bodyPr>
          <a:lstStyle/>
          <a:p>
            <a:pPr>
              <a:buFont typeface="Arial" panose="020B0604020202020204"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本章分三部分对检验方法学进行介绍，包括标记分析方法学发展历程、</a:t>
            </a:r>
            <a:r>
              <a:rPr lang="en-US" altLang="zh-CN" dirty="0" smtClean="0">
                <a:solidFill>
                  <a:schemeClr val="bg1"/>
                </a:solidFill>
                <a:latin typeface="微软雅黑" panose="020B0503020204020204" pitchFamily="34" charset="-122"/>
                <a:ea typeface="微软雅黑" panose="020B0503020204020204" pitchFamily="34" charset="-122"/>
              </a:rPr>
              <a:t>PCT、</a:t>
            </a:r>
            <a:r>
              <a:rPr lang="en-US" altLang="zh-CN" dirty="0" smtClean="0">
                <a:solidFill>
                  <a:schemeClr val="bg1"/>
                </a:solidFill>
                <a:latin typeface="微软雅黑" panose="020B0503020204020204" pitchFamily="34" charset="-122"/>
                <a:ea typeface="微软雅黑" panose="020B0503020204020204" pitchFamily="34" charset="-122"/>
                <a:sym typeface="+mn-ea"/>
              </a:rPr>
              <a:t>hs-cTnI</a:t>
            </a:r>
            <a:r>
              <a:rPr lang="en-US" altLang="zh-CN" dirty="0" smtClean="0">
                <a:solidFill>
                  <a:schemeClr val="bg1"/>
                </a:solidFill>
                <a:latin typeface="微软雅黑" panose="020B0503020204020204" pitchFamily="34" charset="-122"/>
                <a:ea typeface="微软雅黑" panose="020B0503020204020204" pitchFamily="34" charset="-122"/>
              </a:rPr>
              <a:t>测</a:t>
            </a:r>
            <a:r>
              <a:rPr lang="zh-CN" altLang="en-US" dirty="0" smtClean="0">
                <a:solidFill>
                  <a:schemeClr val="bg1"/>
                </a:solidFill>
                <a:latin typeface="微软雅黑" panose="020B0503020204020204" pitchFamily="34" charset="-122"/>
                <a:ea typeface="微软雅黑" panose="020B0503020204020204" pitchFamily="34" charset="-122"/>
              </a:rPr>
              <a:t>定各种方法学比对表与标记物的更新换代。</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17" name="图片 16" descr="compic1398667208876_1936778.jpg"/>
          <p:cNvPicPr>
            <a:picLocks noChangeAspect="1"/>
          </p:cNvPicPr>
          <p:nvPr/>
        </p:nvPicPr>
        <p:blipFill>
          <a:blip r:embed="rId1" cstate="print">
            <a:lum/>
          </a:blip>
          <a:stretch>
            <a:fillRect/>
          </a:stretch>
        </p:blipFill>
        <p:spPr>
          <a:xfrm>
            <a:off x="-26670" y="2008505"/>
            <a:ext cx="3051175" cy="2640965"/>
          </a:xfrm>
          <a:prstGeom prst="round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5"/>
          <p:cNvSpPr>
            <a:spLocks noChangeArrowheads="1"/>
          </p:cNvSpPr>
          <p:nvPr/>
        </p:nvSpPr>
        <p:spPr bwMode="auto">
          <a:xfrm>
            <a:off x="9782629" y="317500"/>
            <a:ext cx="1901371" cy="495300"/>
          </a:xfrm>
          <a:prstGeom prst="roundRect">
            <a:avLst>
              <a:gd name="adj" fmla="val 16667"/>
            </a:avLst>
          </a:prstGeom>
          <a:solidFill>
            <a:srgbClr val="0C86B6"/>
          </a:solidFill>
          <a:ln w="9525">
            <a:noFill/>
            <a:round/>
          </a:ln>
        </p:spPr>
        <p:txBody>
          <a:bodyPr anchor="ctr"/>
          <a:lstStyle/>
          <a:p>
            <a:pPr algn="ctr"/>
            <a:r>
              <a:rPr lang="zh-CN" altLang="en-US" b="1" dirty="0" smtClean="0">
                <a:solidFill>
                  <a:srgbClr val="FFFFFF"/>
                </a:solidFill>
                <a:latin typeface="微软雅黑" panose="020B0503020204020204" pitchFamily="34" charset="-122"/>
                <a:ea typeface="微软雅黑" panose="020B0503020204020204" pitchFamily="34" charset="-122"/>
              </a:rPr>
              <a:t>检验方法学概述</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28" name="文本框 12"/>
          <p:cNvSpPr txBox="1">
            <a:spLocks noChangeArrowheads="1"/>
          </p:cNvSpPr>
          <p:nvPr/>
        </p:nvSpPr>
        <p:spPr bwMode="auto">
          <a:xfrm>
            <a:off x="749300" y="420688"/>
            <a:ext cx="2342243" cy="369332"/>
          </a:xfrm>
          <a:prstGeom prst="rect">
            <a:avLst/>
          </a:prstGeom>
          <a:noFill/>
          <a:ln w="9525">
            <a:noFill/>
            <a:miter lim="800000"/>
          </a:ln>
        </p:spPr>
        <p:txBody>
          <a:bodyPr wrap="square">
            <a:spAutoFit/>
          </a:bodyPr>
          <a:lstStyle/>
          <a:p>
            <a:pPr>
              <a:buFont typeface="Arial" panose="020B0604020202020204" pitchFamily="34" charset="0"/>
              <a:buNone/>
            </a:pPr>
            <a:r>
              <a:rPr lang="zh-CN" altLang="en-US" b="1" dirty="0" smtClean="0">
                <a:solidFill>
                  <a:srgbClr val="595959"/>
                </a:solidFill>
                <a:latin typeface="微软雅黑" panose="020B0503020204020204" pitchFamily="34" charset="-122"/>
                <a:ea typeface="微软雅黑" panose="020B0503020204020204" pitchFamily="34" charset="-122"/>
              </a:rPr>
              <a:t>检验方法学发展历程</a:t>
            </a:r>
            <a:endParaRPr lang="zh-CN" altLang="en-US" b="1" dirty="0">
              <a:solidFill>
                <a:srgbClr val="595959"/>
              </a:solidFill>
              <a:latin typeface="微软雅黑" panose="020B0503020204020204" pitchFamily="34" charset="-122"/>
              <a:ea typeface="微软雅黑" panose="020B0503020204020204" pitchFamily="34" charset="-122"/>
            </a:endParaRPr>
          </a:p>
        </p:txBody>
      </p:sp>
      <p:pic>
        <p:nvPicPr>
          <p:cNvPr id="29" name="Picture 2" descr="E:\公司文档\学术资料\内部资料\微信、网站\网站建设使用图片\产品中心\下拉选项\质控品系列.jpg"/>
          <p:cNvPicPr>
            <a:picLocks noChangeAspect="1" noChangeArrowheads="1"/>
          </p:cNvPicPr>
          <p:nvPr/>
        </p:nvPicPr>
        <p:blipFill>
          <a:blip r:embed="rId1" cstate="print">
            <a:grayscl/>
          </a:blip>
          <a:srcRect/>
          <a:stretch>
            <a:fillRect/>
          </a:stretch>
        </p:blipFill>
        <p:spPr bwMode="auto">
          <a:xfrm>
            <a:off x="320675" y="409576"/>
            <a:ext cx="414000" cy="318365"/>
          </a:xfrm>
          <a:prstGeom prst="rect">
            <a:avLst/>
          </a:prstGeom>
          <a:noFill/>
          <a:ln>
            <a:noFill/>
          </a:ln>
        </p:spPr>
      </p:pic>
      <p:cxnSp>
        <p:nvCxnSpPr>
          <p:cNvPr id="30" name="直接连接符 29"/>
          <p:cNvCxnSpPr>
            <a:cxnSpLocks noChangeShapeType="1"/>
          </p:cNvCxnSpPr>
          <p:nvPr/>
        </p:nvCxnSpPr>
        <p:spPr bwMode="auto">
          <a:xfrm>
            <a:off x="198846" y="914400"/>
            <a:ext cx="11328400" cy="0"/>
          </a:xfrm>
          <a:prstGeom prst="line">
            <a:avLst/>
          </a:prstGeom>
          <a:noFill/>
          <a:ln w="28575">
            <a:solidFill>
              <a:srgbClr val="A6A6A6"/>
            </a:solidFill>
            <a:round/>
          </a:ln>
        </p:spPr>
      </p:cxnSp>
      <p:grpSp>
        <p:nvGrpSpPr>
          <p:cNvPr id="88" name="组合 87"/>
          <p:cNvGrpSpPr/>
          <p:nvPr/>
        </p:nvGrpSpPr>
        <p:grpSpPr>
          <a:xfrm>
            <a:off x="0" y="1062896"/>
            <a:ext cx="12035246" cy="5795104"/>
            <a:chOff x="0" y="1062896"/>
            <a:chExt cx="12035246" cy="5795104"/>
          </a:xfrm>
        </p:grpSpPr>
        <p:sp>
          <p:nvSpPr>
            <p:cNvPr id="20487" name="AutoShape 44"/>
            <p:cNvSpPr/>
            <p:nvPr/>
          </p:nvSpPr>
          <p:spPr bwMode="auto">
            <a:xfrm rot="17429802">
              <a:off x="9001570" y="973332"/>
              <a:ext cx="1276350" cy="1701505"/>
            </a:xfrm>
            <a:custGeom>
              <a:avLst/>
              <a:gdLst>
                <a:gd name="T0" fmla="*/ 3163 w 21600"/>
                <a:gd name="T1" fmla="*/ 3163 h 21600"/>
                <a:gd name="T2" fmla="*/ 18437 w 21600"/>
                <a:gd name="T3" fmla="*/ 18437 h 21600"/>
              </a:gdLst>
              <a:ahLst/>
              <a:cxnLst>
                <a:cxn ang="0">
                  <a:pos x="16200" y="10800"/>
                </a:cxn>
                <a:cxn ang="0">
                  <a:pos x="10800" y="5400"/>
                </a:cxn>
                <a:cxn ang="0">
                  <a:pos x="8881" y="5752"/>
                </a:cxn>
                <a:cxn ang="0">
                  <a:pos x="6963" y="704"/>
                </a:cxn>
                <a:cxn ang="0">
                  <a:pos x="10800" y="0"/>
                </a:cxn>
                <a:cxn ang="0">
                  <a:pos x="21600" y="10799"/>
                </a:cxn>
                <a:cxn ang="0">
                  <a:pos x="21600" y="10800"/>
                </a:cxn>
                <a:cxn ang="0">
                  <a:pos x="24300" y="10800"/>
                </a:cxn>
                <a:cxn ang="0">
                  <a:pos x="18900" y="16200"/>
                </a:cxn>
                <a:cxn ang="0">
                  <a:pos x="13500" y="10800"/>
                </a:cxn>
                <a:cxn ang="0">
                  <a:pos x="16200" y="10800"/>
                </a:cxn>
              </a:cxnLst>
              <a:rect l="T0" t="T1" r="T2" b="T3"/>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accent1"/>
              </a:solidFill>
              <a:prstDash val="dash"/>
              <a:round/>
            </a:ln>
          </p:spPr>
          <p:txBody>
            <a:bodyPr anchor="ctr"/>
            <a:lstStyle/>
            <a:p>
              <a:endParaRPr lang="zh-CN" altLang="en-US" b="1"/>
            </a:p>
          </p:txBody>
        </p:sp>
        <p:sp>
          <p:nvSpPr>
            <p:cNvPr id="20485" name="AutoShape 42"/>
            <p:cNvSpPr/>
            <p:nvPr/>
          </p:nvSpPr>
          <p:spPr bwMode="auto">
            <a:xfrm rot="17429802">
              <a:off x="4791518" y="2782445"/>
              <a:ext cx="1276350" cy="1701505"/>
            </a:xfrm>
            <a:custGeom>
              <a:avLst/>
              <a:gdLst>
                <a:gd name="T0" fmla="*/ 3163 w 21600"/>
                <a:gd name="T1" fmla="*/ 3163 h 21600"/>
                <a:gd name="T2" fmla="*/ 18437 w 21600"/>
                <a:gd name="T3" fmla="*/ 18437 h 21600"/>
              </a:gdLst>
              <a:ahLst/>
              <a:cxnLst>
                <a:cxn ang="0">
                  <a:pos x="16200" y="10800"/>
                </a:cxn>
                <a:cxn ang="0">
                  <a:pos x="10800" y="5400"/>
                </a:cxn>
                <a:cxn ang="0">
                  <a:pos x="8881" y="5752"/>
                </a:cxn>
                <a:cxn ang="0">
                  <a:pos x="6963" y="704"/>
                </a:cxn>
                <a:cxn ang="0">
                  <a:pos x="10800" y="0"/>
                </a:cxn>
                <a:cxn ang="0">
                  <a:pos x="21600" y="10799"/>
                </a:cxn>
                <a:cxn ang="0">
                  <a:pos x="21600" y="10800"/>
                </a:cxn>
                <a:cxn ang="0">
                  <a:pos x="24300" y="10800"/>
                </a:cxn>
                <a:cxn ang="0">
                  <a:pos x="18900" y="16200"/>
                </a:cxn>
                <a:cxn ang="0">
                  <a:pos x="13500" y="10800"/>
                </a:cxn>
                <a:cxn ang="0">
                  <a:pos x="16200" y="10800"/>
                </a:cxn>
              </a:cxnLst>
              <a:rect l="T0" t="T1" r="T2" b="T3"/>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accent1"/>
              </a:solidFill>
              <a:prstDash val="dash"/>
              <a:round/>
            </a:ln>
          </p:spPr>
          <p:txBody>
            <a:bodyPr anchor="ctr"/>
            <a:lstStyle/>
            <a:p>
              <a:endParaRPr lang="zh-CN" altLang="en-US" b="1">
                <a:latin typeface="+mn-ea"/>
                <a:ea typeface="+mn-ea"/>
              </a:endParaRPr>
            </a:p>
          </p:txBody>
        </p:sp>
        <p:sp>
          <p:nvSpPr>
            <p:cNvPr id="20486" name="AutoShape 43"/>
            <p:cNvSpPr/>
            <p:nvPr/>
          </p:nvSpPr>
          <p:spPr bwMode="auto">
            <a:xfrm rot="17429802">
              <a:off x="6908838" y="1847546"/>
              <a:ext cx="1276350" cy="1701505"/>
            </a:xfrm>
            <a:custGeom>
              <a:avLst/>
              <a:gdLst>
                <a:gd name="T0" fmla="*/ 3163 w 21600"/>
                <a:gd name="T1" fmla="*/ 3163 h 21600"/>
                <a:gd name="T2" fmla="*/ 18437 w 21600"/>
                <a:gd name="T3" fmla="*/ 18437 h 21600"/>
              </a:gdLst>
              <a:ahLst/>
              <a:cxnLst>
                <a:cxn ang="0">
                  <a:pos x="16200" y="10800"/>
                </a:cxn>
                <a:cxn ang="0">
                  <a:pos x="10800" y="5400"/>
                </a:cxn>
                <a:cxn ang="0">
                  <a:pos x="8881" y="5752"/>
                </a:cxn>
                <a:cxn ang="0">
                  <a:pos x="6963" y="704"/>
                </a:cxn>
                <a:cxn ang="0">
                  <a:pos x="10800" y="0"/>
                </a:cxn>
                <a:cxn ang="0">
                  <a:pos x="21600" y="10799"/>
                </a:cxn>
                <a:cxn ang="0">
                  <a:pos x="21600" y="10800"/>
                </a:cxn>
                <a:cxn ang="0">
                  <a:pos x="24300" y="10800"/>
                </a:cxn>
                <a:cxn ang="0">
                  <a:pos x="18900" y="16200"/>
                </a:cxn>
                <a:cxn ang="0">
                  <a:pos x="13500" y="10800"/>
                </a:cxn>
                <a:cxn ang="0">
                  <a:pos x="16200" y="10800"/>
                </a:cxn>
              </a:cxnLst>
              <a:rect l="T0" t="T1" r="T2" b="T3"/>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accent1"/>
              </a:solidFill>
              <a:prstDash val="dash"/>
              <a:round/>
            </a:ln>
          </p:spPr>
          <p:txBody>
            <a:bodyPr anchor="ctr"/>
            <a:lstStyle/>
            <a:p>
              <a:endParaRPr lang="zh-CN" altLang="en-US" b="1">
                <a:latin typeface="+mn-ea"/>
                <a:ea typeface="+mn-ea"/>
              </a:endParaRPr>
            </a:p>
          </p:txBody>
        </p:sp>
        <p:sp>
          <p:nvSpPr>
            <p:cNvPr id="20488" name="AutoShape 42"/>
            <p:cNvSpPr/>
            <p:nvPr/>
          </p:nvSpPr>
          <p:spPr bwMode="auto">
            <a:xfrm rot="17429802">
              <a:off x="2658433" y="3723835"/>
              <a:ext cx="1276350" cy="1701505"/>
            </a:xfrm>
            <a:custGeom>
              <a:avLst/>
              <a:gdLst>
                <a:gd name="T0" fmla="*/ 3163 w 21600"/>
                <a:gd name="T1" fmla="*/ 3163 h 21600"/>
                <a:gd name="T2" fmla="*/ 18437 w 21600"/>
                <a:gd name="T3" fmla="*/ 18437 h 21600"/>
              </a:gdLst>
              <a:ahLst/>
              <a:cxnLst>
                <a:cxn ang="0">
                  <a:pos x="16200" y="10800"/>
                </a:cxn>
                <a:cxn ang="0">
                  <a:pos x="10800" y="5400"/>
                </a:cxn>
                <a:cxn ang="0">
                  <a:pos x="8881" y="5752"/>
                </a:cxn>
                <a:cxn ang="0">
                  <a:pos x="6963" y="704"/>
                </a:cxn>
                <a:cxn ang="0">
                  <a:pos x="10800" y="0"/>
                </a:cxn>
                <a:cxn ang="0">
                  <a:pos x="21600" y="10799"/>
                </a:cxn>
                <a:cxn ang="0">
                  <a:pos x="21600" y="10800"/>
                </a:cxn>
                <a:cxn ang="0">
                  <a:pos x="24300" y="10800"/>
                </a:cxn>
                <a:cxn ang="0">
                  <a:pos x="18900" y="16200"/>
                </a:cxn>
                <a:cxn ang="0">
                  <a:pos x="13500" y="10800"/>
                </a:cxn>
                <a:cxn ang="0">
                  <a:pos x="16200" y="10800"/>
                </a:cxn>
              </a:cxnLst>
              <a:rect l="T0" t="T1" r="T2" b="T3"/>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accent1"/>
              </a:solidFill>
              <a:prstDash val="dash"/>
              <a:round/>
            </a:ln>
          </p:spPr>
          <p:txBody>
            <a:bodyPr anchor="ctr"/>
            <a:lstStyle/>
            <a:p>
              <a:endParaRPr lang="zh-CN" altLang="en-US" b="1">
                <a:latin typeface="+mn-ea"/>
                <a:ea typeface="+mn-ea"/>
              </a:endParaRPr>
            </a:p>
          </p:txBody>
        </p:sp>
        <p:grpSp>
          <p:nvGrpSpPr>
            <p:cNvPr id="3" name="Group 29"/>
            <p:cNvGrpSpPr/>
            <p:nvPr/>
          </p:nvGrpSpPr>
          <p:grpSpPr bwMode="auto">
            <a:xfrm>
              <a:off x="1766963" y="2222501"/>
              <a:ext cx="10266928" cy="3532188"/>
              <a:chOff x="0" y="0"/>
              <a:chExt cx="3561" cy="1633"/>
            </a:xfrm>
          </p:grpSpPr>
          <p:sp>
            <p:nvSpPr>
              <p:cNvPr id="20492" name="Freeform 30"/>
              <p:cNvSpPr/>
              <p:nvPr/>
            </p:nvSpPr>
            <p:spPr bwMode="auto">
              <a:xfrm>
                <a:off x="726" y="1225"/>
                <a:ext cx="726" cy="408"/>
              </a:xfrm>
              <a:custGeom>
                <a:avLst/>
                <a:gdLst/>
                <a:ahLst/>
                <a:cxnLst>
                  <a:cxn ang="0">
                    <a:pos x="0" y="408"/>
                  </a:cxn>
                  <a:cxn ang="0">
                    <a:pos x="0" y="0"/>
                  </a:cxn>
                  <a:cxn ang="0">
                    <a:pos x="726" y="0"/>
                  </a:cxn>
                </a:cxnLst>
                <a:rect l="0" t="0" r="r" b="b"/>
                <a:pathLst>
                  <a:path w="726" h="408">
                    <a:moveTo>
                      <a:pt x="0" y="408"/>
                    </a:moveTo>
                    <a:lnTo>
                      <a:pt x="0" y="0"/>
                    </a:lnTo>
                    <a:lnTo>
                      <a:pt x="726" y="0"/>
                    </a:lnTo>
                  </a:path>
                </a:pathLst>
              </a:custGeom>
              <a:noFill/>
              <a:ln w="25400" cap="flat" cmpd="sng">
                <a:solidFill>
                  <a:schemeClr val="accent1"/>
                </a:solidFill>
                <a:miter lim="800000"/>
              </a:ln>
              <a:effectLst/>
            </p:spPr>
            <p:txBody>
              <a:bodyPr wrap="none" anchor="ctr"/>
              <a:lstStyle/>
              <a:p>
                <a:endParaRPr lang="zh-CN" altLang="en-US" b="1">
                  <a:latin typeface="+mn-ea"/>
                  <a:ea typeface="+mn-ea"/>
                </a:endParaRPr>
              </a:p>
            </p:txBody>
          </p:sp>
          <p:sp>
            <p:nvSpPr>
              <p:cNvPr id="20493" name="Freeform 31"/>
              <p:cNvSpPr/>
              <p:nvPr/>
            </p:nvSpPr>
            <p:spPr bwMode="auto">
              <a:xfrm>
                <a:off x="1451" y="816"/>
                <a:ext cx="726" cy="408"/>
              </a:xfrm>
              <a:custGeom>
                <a:avLst/>
                <a:gdLst/>
                <a:ahLst/>
                <a:cxnLst>
                  <a:cxn ang="0">
                    <a:pos x="0" y="408"/>
                  </a:cxn>
                  <a:cxn ang="0">
                    <a:pos x="0" y="0"/>
                  </a:cxn>
                  <a:cxn ang="0">
                    <a:pos x="726" y="0"/>
                  </a:cxn>
                </a:cxnLst>
                <a:rect l="0" t="0" r="r" b="b"/>
                <a:pathLst>
                  <a:path w="726" h="408">
                    <a:moveTo>
                      <a:pt x="0" y="408"/>
                    </a:moveTo>
                    <a:lnTo>
                      <a:pt x="0" y="0"/>
                    </a:lnTo>
                    <a:lnTo>
                      <a:pt x="726" y="0"/>
                    </a:lnTo>
                  </a:path>
                </a:pathLst>
              </a:custGeom>
              <a:noFill/>
              <a:ln w="25400" cap="flat" cmpd="sng">
                <a:solidFill>
                  <a:schemeClr val="accent1"/>
                </a:solidFill>
                <a:miter lim="800000"/>
              </a:ln>
              <a:effectLst/>
            </p:spPr>
            <p:txBody>
              <a:bodyPr wrap="none" anchor="ctr"/>
              <a:lstStyle/>
              <a:p>
                <a:endParaRPr lang="zh-CN" altLang="en-US" b="1">
                  <a:latin typeface="+mn-ea"/>
                  <a:ea typeface="+mn-ea"/>
                </a:endParaRPr>
              </a:p>
            </p:txBody>
          </p:sp>
          <p:sp>
            <p:nvSpPr>
              <p:cNvPr id="20494" name="Freeform 32"/>
              <p:cNvSpPr/>
              <p:nvPr/>
            </p:nvSpPr>
            <p:spPr bwMode="auto">
              <a:xfrm>
                <a:off x="2177" y="408"/>
                <a:ext cx="726" cy="408"/>
              </a:xfrm>
              <a:custGeom>
                <a:avLst/>
                <a:gdLst/>
                <a:ahLst/>
                <a:cxnLst>
                  <a:cxn ang="0">
                    <a:pos x="0" y="408"/>
                  </a:cxn>
                  <a:cxn ang="0">
                    <a:pos x="0" y="0"/>
                  </a:cxn>
                  <a:cxn ang="0">
                    <a:pos x="726" y="0"/>
                  </a:cxn>
                </a:cxnLst>
                <a:rect l="0" t="0" r="r" b="b"/>
                <a:pathLst>
                  <a:path w="726" h="408">
                    <a:moveTo>
                      <a:pt x="0" y="408"/>
                    </a:moveTo>
                    <a:lnTo>
                      <a:pt x="0" y="0"/>
                    </a:lnTo>
                    <a:lnTo>
                      <a:pt x="726" y="0"/>
                    </a:lnTo>
                  </a:path>
                </a:pathLst>
              </a:custGeom>
              <a:noFill/>
              <a:ln w="25400" cap="flat" cmpd="sng">
                <a:solidFill>
                  <a:schemeClr val="accent1"/>
                </a:solidFill>
                <a:miter lim="800000"/>
              </a:ln>
              <a:effectLst/>
            </p:spPr>
            <p:txBody>
              <a:bodyPr wrap="none" anchor="ctr"/>
              <a:lstStyle/>
              <a:p>
                <a:endParaRPr lang="zh-CN" altLang="en-US" b="1">
                  <a:latin typeface="+mn-ea"/>
                  <a:ea typeface="+mn-ea"/>
                </a:endParaRPr>
              </a:p>
            </p:txBody>
          </p:sp>
          <p:sp>
            <p:nvSpPr>
              <p:cNvPr id="20495" name="Freeform 33"/>
              <p:cNvSpPr/>
              <p:nvPr/>
            </p:nvSpPr>
            <p:spPr bwMode="auto">
              <a:xfrm>
                <a:off x="2903" y="0"/>
                <a:ext cx="658" cy="408"/>
              </a:xfrm>
              <a:custGeom>
                <a:avLst/>
                <a:gdLst/>
                <a:ahLst/>
                <a:cxnLst>
                  <a:cxn ang="0">
                    <a:pos x="0" y="408"/>
                  </a:cxn>
                  <a:cxn ang="0">
                    <a:pos x="0" y="0"/>
                  </a:cxn>
                  <a:cxn ang="0">
                    <a:pos x="726" y="0"/>
                  </a:cxn>
                </a:cxnLst>
                <a:rect l="0" t="0" r="r" b="b"/>
                <a:pathLst>
                  <a:path w="726" h="408">
                    <a:moveTo>
                      <a:pt x="0" y="408"/>
                    </a:moveTo>
                    <a:lnTo>
                      <a:pt x="0" y="0"/>
                    </a:lnTo>
                    <a:lnTo>
                      <a:pt x="726" y="0"/>
                    </a:lnTo>
                  </a:path>
                </a:pathLst>
              </a:custGeom>
              <a:noFill/>
              <a:ln w="25400" cap="flat" cmpd="sng">
                <a:solidFill>
                  <a:schemeClr val="accent1"/>
                </a:solidFill>
                <a:miter lim="800000"/>
              </a:ln>
              <a:effectLst/>
            </p:spPr>
            <p:txBody>
              <a:bodyPr wrap="none" anchor="ctr"/>
              <a:lstStyle/>
              <a:p>
                <a:endParaRPr lang="zh-CN" altLang="en-US" b="1">
                  <a:latin typeface="+mn-ea"/>
                  <a:ea typeface="+mn-ea"/>
                </a:endParaRPr>
              </a:p>
            </p:txBody>
          </p:sp>
          <p:sp>
            <p:nvSpPr>
              <p:cNvPr id="20496" name="Line 34"/>
              <p:cNvSpPr>
                <a:spLocks noChangeShapeType="1"/>
              </p:cNvSpPr>
              <p:nvPr/>
            </p:nvSpPr>
            <p:spPr bwMode="auto">
              <a:xfrm flipH="1">
                <a:off x="0" y="1633"/>
                <a:ext cx="726" cy="0"/>
              </a:xfrm>
              <a:prstGeom prst="line">
                <a:avLst/>
              </a:prstGeom>
              <a:noFill/>
              <a:ln w="25400" cmpd="sng">
                <a:solidFill>
                  <a:schemeClr val="accent1"/>
                </a:solidFill>
                <a:round/>
              </a:ln>
              <a:effectLst/>
            </p:spPr>
            <p:txBody>
              <a:bodyPr wrap="none" anchor="ctr"/>
              <a:lstStyle/>
              <a:p>
                <a:endParaRPr lang="zh-CN" altLang="en-US" b="1">
                  <a:latin typeface="+mn-ea"/>
                  <a:ea typeface="+mn-ea"/>
                </a:endParaRPr>
              </a:p>
            </p:txBody>
          </p:sp>
        </p:grpSp>
        <p:sp>
          <p:nvSpPr>
            <p:cNvPr id="20497" name="Oval 10"/>
            <p:cNvSpPr>
              <a:spLocks noChangeArrowheads="1"/>
            </p:cNvSpPr>
            <p:nvPr/>
          </p:nvSpPr>
          <p:spPr bwMode="auto">
            <a:xfrm>
              <a:off x="4106643" y="3801292"/>
              <a:ext cx="1769226" cy="1033011"/>
            </a:xfrm>
            <a:prstGeom prst="ellipse">
              <a:avLst/>
            </a:prstGeom>
            <a:solidFill>
              <a:schemeClr val="accent1"/>
            </a:solidFill>
            <a:ln w="9525">
              <a:noFill/>
              <a:round/>
            </a:ln>
          </p:spPr>
          <p:txBody>
            <a:bodyPr/>
            <a:lstStyle/>
            <a:p>
              <a:endParaRPr lang="zh-CN" altLang="en-US" b="1">
                <a:solidFill>
                  <a:srgbClr val="00A6E6"/>
                </a:solidFill>
                <a:latin typeface="+mn-ea"/>
                <a:ea typeface="+mn-ea"/>
              </a:endParaRPr>
            </a:p>
          </p:txBody>
        </p:sp>
        <p:sp>
          <p:nvSpPr>
            <p:cNvPr id="20498" name="Text Box 46"/>
            <p:cNvSpPr txBox="1">
              <a:spLocks noChangeArrowheads="1"/>
            </p:cNvSpPr>
            <p:nvPr/>
          </p:nvSpPr>
          <p:spPr bwMode="auto">
            <a:xfrm>
              <a:off x="4284618" y="3999367"/>
              <a:ext cx="1436914" cy="624884"/>
            </a:xfrm>
            <a:prstGeom prst="rect">
              <a:avLst/>
            </a:prstGeom>
            <a:noFill/>
            <a:ln w="9525">
              <a:noFill/>
              <a:miter lim="800000"/>
            </a:ln>
          </p:spPr>
          <p:txBody>
            <a:bodyPr anchor="ctr"/>
            <a:lstStyle/>
            <a:p>
              <a:pPr algn="ctr"/>
              <a:r>
                <a:rPr lang="zh-CN" altLang="en-US" b="1" dirty="0" smtClean="0">
                  <a:solidFill>
                    <a:schemeClr val="bg1"/>
                  </a:solidFill>
                  <a:latin typeface="+mn-ea"/>
                  <a:ea typeface="+mn-ea"/>
                </a:rPr>
                <a:t>酶标记免疫分析技术</a:t>
              </a:r>
              <a:endParaRPr lang="en-US" altLang="zh-CN" b="1" dirty="0">
                <a:solidFill>
                  <a:schemeClr val="bg1"/>
                </a:solidFill>
                <a:latin typeface="+mn-ea"/>
                <a:ea typeface="+mn-ea"/>
              </a:endParaRPr>
            </a:p>
          </p:txBody>
        </p:sp>
        <p:sp>
          <p:nvSpPr>
            <p:cNvPr id="20499" name="Oval 5"/>
            <p:cNvSpPr>
              <a:spLocks noChangeArrowheads="1"/>
            </p:cNvSpPr>
            <p:nvPr/>
          </p:nvSpPr>
          <p:spPr bwMode="auto">
            <a:xfrm>
              <a:off x="2017856" y="4728754"/>
              <a:ext cx="1767110" cy="965248"/>
            </a:xfrm>
            <a:prstGeom prst="ellipse">
              <a:avLst/>
            </a:prstGeom>
            <a:solidFill>
              <a:schemeClr val="accent1"/>
            </a:solidFill>
            <a:ln w="9525">
              <a:noFill/>
              <a:round/>
            </a:ln>
          </p:spPr>
          <p:txBody>
            <a:bodyPr anchor="ctr"/>
            <a:lstStyle/>
            <a:p>
              <a:pPr algn="ctr"/>
              <a:endParaRPr lang="zh-CN" altLang="en-US" b="1" dirty="0">
                <a:solidFill>
                  <a:srgbClr val="00A6E6"/>
                </a:solidFill>
                <a:latin typeface="+mn-ea"/>
                <a:ea typeface="+mn-ea"/>
              </a:endParaRPr>
            </a:p>
          </p:txBody>
        </p:sp>
        <p:sp>
          <p:nvSpPr>
            <p:cNvPr id="20500" name="Text Box 47"/>
            <p:cNvSpPr txBox="1">
              <a:spLocks noChangeArrowheads="1"/>
            </p:cNvSpPr>
            <p:nvPr/>
          </p:nvSpPr>
          <p:spPr bwMode="auto">
            <a:xfrm>
              <a:off x="2103121" y="4846321"/>
              <a:ext cx="1593667" cy="718457"/>
            </a:xfrm>
            <a:prstGeom prst="rect">
              <a:avLst/>
            </a:prstGeom>
            <a:noFill/>
            <a:ln w="9525">
              <a:noFill/>
              <a:miter lim="800000"/>
            </a:ln>
          </p:spPr>
          <p:txBody>
            <a:bodyPr anchor="ctr"/>
            <a:lstStyle/>
            <a:p>
              <a:pPr algn="ctr"/>
              <a:r>
                <a:rPr lang="zh-CN" altLang="en-US" b="1" dirty="0" smtClean="0">
                  <a:solidFill>
                    <a:schemeClr val="bg1"/>
                  </a:solidFill>
                  <a:latin typeface="+mn-ea"/>
                  <a:ea typeface="+mn-ea"/>
                </a:rPr>
                <a:t>放射免疫</a:t>
              </a:r>
              <a:endParaRPr lang="en-US" altLang="zh-CN" b="1" dirty="0" smtClean="0">
                <a:solidFill>
                  <a:schemeClr val="bg1"/>
                </a:solidFill>
                <a:latin typeface="+mn-ea"/>
                <a:ea typeface="+mn-ea"/>
              </a:endParaRPr>
            </a:p>
            <a:p>
              <a:pPr algn="ctr"/>
              <a:r>
                <a:rPr lang="zh-CN" altLang="en-US" b="1" dirty="0" smtClean="0">
                  <a:solidFill>
                    <a:schemeClr val="bg1"/>
                  </a:solidFill>
                  <a:latin typeface="+mn-ea"/>
                  <a:ea typeface="+mn-ea"/>
                </a:rPr>
                <a:t>标记分析技术</a:t>
              </a:r>
              <a:endParaRPr lang="zh-CN" altLang="en-US" b="1" dirty="0" smtClean="0">
                <a:solidFill>
                  <a:schemeClr val="bg1"/>
                </a:solidFill>
                <a:latin typeface="+mn-ea"/>
                <a:ea typeface="+mn-ea"/>
              </a:endParaRPr>
            </a:p>
          </p:txBody>
        </p:sp>
        <p:sp>
          <p:nvSpPr>
            <p:cNvPr id="20501" name="Oval 20"/>
            <p:cNvSpPr>
              <a:spLocks noChangeArrowheads="1"/>
            </p:cNvSpPr>
            <p:nvPr/>
          </p:nvSpPr>
          <p:spPr bwMode="auto">
            <a:xfrm>
              <a:off x="8177232" y="2011679"/>
              <a:ext cx="1855041" cy="1047435"/>
            </a:xfrm>
            <a:prstGeom prst="ellipse">
              <a:avLst/>
            </a:prstGeom>
            <a:solidFill>
              <a:schemeClr val="accent1"/>
            </a:solidFill>
            <a:ln w="9525">
              <a:noFill/>
              <a:round/>
            </a:ln>
          </p:spPr>
          <p:txBody>
            <a:bodyPr/>
            <a:lstStyle/>
            <a:p>
              <a:endParaRPr lang="zh-CN" altLang="en-US" b="1">
                <a:solidFill>
                  <a:srgbClr val="00A6E6"/>
                </a:solidFill>
                <a:latin typeface="+mn-ea"/>
                <a:ea typeface="+mn-ea"/>
              </a:endParaRPr>
            </a:p>
          </p:txBody>
        </p:sp>
        <p:sp>
          <p:nvSpPr>
            <p:cNvPr id="20503" name="Oval 15"/>
            <p:cNvSpPr>
              <a:spLocks noChangeArrowheads="1"/>
            </p:cNvSpPr>
            <p:nvPr/>
          </p:nvSpPr>
          <p:spPr bwMode="auto">
            <a:xfrm>
              <a:off x="6210608" y="2899954"/>
              <a:ext cx="1767109" cy="1027159"/>
            </a:xfrm>
            <a:prstGeom prst="ellipse">
              <a:avLst/>
            </a:prstGeom>
            <a:solidFill>
              <a:schemeClr val="accent1"/>
            </a:solidFill>
            <a:ln w="9525">
              <a:noFill/>
              <a:round/>
            </a:ln>
          </p:spPr>
          <p:txBody>
            <a:bodyPr/>
            <a:lstStyle/>
            <a:p>
              <a:pPr algn="ctr"/>
              <a:endParaRPr lang="en-US" altLang="zh-CN" b="1" dirty="0">
                <a:solidFill>
                  <a:srgbClr val="F8F8F8"/>
                </a:solidFill>
                <a:latin typeface="+mn-ea"/>
                <a:ea typeface="+mn-ea"/>
              </a:endParaRPr>
            </a:p>
          </p:txBody>
        </p:sp>
        <p:sp>
          <p:nvSpPr>
            <p:cNvPr id="20505" name="Oval 25"/>
            <p:cNvSpPr>
              <a:spLocks noChangeArrowheads="1"/>
            </p:cNvSpPr>
            <p:nvPr/>
          </p:nvSpPr>
          <p:spPr bwMode="auto">
            <a:xfrm>
              <a:off x="10266020" y="1175657"/>
              <a:ext cx="1769226" cy="999218"/>
            </a:xfrm>
            <a:prstGeom prst="ellipse">
              <a:avLst/>
            </a:prstGeom>
            <a:solidFill>
              <a:schemeClr val="accent1"/>
            </a:solidFill>
            <a:ln w="9525">
              <a:noFill/>
              <a:round/>
            </a:ln>
          </p:spPr>
          <p:txBody>
            <a:bodyPr anchor="ctr"/>
            <a:lstStyle/>
            <a:p>
              <a:pPr algn="ctr"/>
              <a:endParaRPr lang="zh-CN" altLang="en-US" b="1">
                <a:solidFill>
                  <a:srgbClr val="000000"/>
                </a:solidFill>
                <a:latin typeface="+mn-ea"/>
                <a:ea typeface="+mn-ea"/>
              </a:endParaRPr>
            </a:p>
          </p:txBody>
        </p:sp>
        <p:sp>
          <p:nvSpPr>
            <p:cNvPr id="20506" name="Text Box 50"/>
            <p:cNvSpPr txBox="1">
              <a:spLocks noChangeArrowheads="1"/>
            </p:cNvSpPr>
            <p:nvPr/>
          </p:nvSpPr>
          <p:spPr bwMode="auto">
            <a:xfrm>
              <a:off x="10363528" y="1254033"/>
              <a:ext cx="1671718" cy="822961"/>
            </a:xfrm>
            <a:prstGeom prst="rect">
              <a:avLst/>
            </a:prstGeom>
            <a:noFill/>
            <a:ln w="9525">
              <a:noFill/>
              <a:miter lim="800000"/>
            </a:ln>
          </p:spPr>
          <p:txBody>
            <a:bodyPr anchor="ctr"/>
            <a:lstStyle/>
            <a:p>
              <a:pPr algn="ctr"/>
              <a:r>
                <a:rPr lang="zh-CN" altLang="en-US" b="1" dirty="0" smtClean="0">
                  <a:solidFill>
                    <a:srgbClr val="FFFF00"/>
                  </a:solidFill>
                  <a:latin typeface="+mn-ea"/>
                  <a:ea typeface="+mn-ea"/>
                </a:rPr>
                <a:t>量子点荧光标记免疫分析</a:t>
              </a:r>
              <a:endParaRPr lang="en-US" b="1" dirty="0">
                <a:solidFill>
                  <a:srgbClr val="FFFF00"/>
                </a:solidFill>
                <a:latin typeface="+mn-ea"/>
                <a:ea typeface="+mn-ea"/>
              </a:endParaRPr>
            </a:p>
          </p:txBody>
        </p:sp>
        <p:grpSp>
          <p:nvGrpSpPr>
            <p:cNvPr id="4" name="组合 37"/>
            <p:cNvGrpSpPr/>
            <p:nvPr/>
          </p:nvGrpSpPr>
          <p:grpSpPr>
            <a:xfrm>
              <a:off x="78377" y="1062896"/>
              <a:ext cx="4088674" cy="2691948"/>
              <a:chOff x="1" y="1415594"/>
              <a:chExt cx="4088674" cy="2691948"/>
            </a:xfrm>
          </p:grpSpPr>
          <p:sp>
            <p:nvSpPr>
              <p:cNvPr id="39" name="TextBox 38"/>
              <p:cNvSpPr txBox="1"/>
              <p:nvPr/>
            </p:nvSpPr>
            <p:spPr>
              <a:xfrm>
                <a:off x="1319568" y="1415594"/>
                <a:ext cx="2599292" cy="1154162"/>
              </a:xfrm>
              <a:prstGeom prst="rect">
                <a:avLst/>
              </a:prstGeom>
              <a:noFill/>
            </p:spPr>
            <p:txBody>
              <a:bodyPr wrap="square" rtlCol="0">
                <a:spAutoFit/>
              </a:bodyPr>
              <a:lstStyle/>
              <a:p>
                <a:r>
                  <a:rPr lang="zh-CN" altLang="en-US" sz="2800" b="1" dirty="0" smtClean="0">
                    <a:solidFill>
                      <a:srgbClr val="3B8DE9"/>
                    </a:solidFill>
                    <a:latin typeface="迷你简粗倩" pitchFamily="65" charset="-122"/>
                    <a:ea typeface="迷你简粗倩" pitchFamily="65" charset="-122"/>
                  </a:rPr>
                  <a:t>标记免疫技术</a:t>
                </a:r>
                <a:endParaRPr lang="en-US" altLang="zh-CN" sz="2000" b="1" dirty="0" smtClean="0"/>
              </a:p>
              <a:p>
                <a:pPr>
                  <a:spcBef>
                    <a:spcPts val="600"/>
                  </a:spcBef>
                </a:pPr>
                <a:r>
                  <a:rPr lang="zh-CN" altLang="en-US" b="1" dirty="0" smtClean="0"/>
                  <a:t>主要特点：</a:t>
                </a:r>
                <a:endParaRPr lang="en-US" altLang="zh-CN" b="1" dirty="0" smtClean="0"/>
              </a:p>
              <a:p>
                <a:r>
                  <a:rPr lang="zh-CN" altLang="en-US" b="1" dirty="0" smtClean="0"/>
                  <a:t>高特异性、高灵敏性</a:t>
                </a:r>
                <a:endParaRPr lang="en-US" altLang="zh-CN" b="1" dirty="0" smtClean="0"/>
              </a:p>
            </p:txBody>
          </p:sp>
          <p:grpSp>
            <p:nvGrpSpPr>
              <p:cNvPr id="5" name="组合 78"/>
              <p:cNvGrpSpPr/>
              <p:nvPr/>
            </p:nvGrpSpPr>
            <p:grpSpPr>
              <a:xfrm>
                <a:off x="1" y="2511069"/>
                <a:ext cx="4088674" cy="1596473"/>
                <a:chOff x="1766390" y="-105778"/>
                <a:chExt cx="4088674" cy="1540775"/>
              </a:xfrm>
            </p:grpSpPr>
            <p:sp>
              <p:nvSpPr>
                <p:cNvPr id="43" name="TextBox 42"/>
                <p:cNvSpPr txBox="1"/>
                <p:nvPr/>
              </p:nvSpPr>
              <p:spPr>
                <a:xfrm>
                  <a:off x="1766390" y="1065665"/>
                  <a:ext cx="4088674" cy="369332"/>
                </a:xfrm>
                <a:prstGeom prst="rect">
                  <a:avLst/>
                </a:prstGeom>
                <a:noFill/>
              </p:spPr>
              <p:txBody>
                <a:bodyPr wrap="square" rtlCol="0">
                  <a:spAutoFit/>
                </a:bodyPr>
                <a:lstStyle/>
                <a:p>
                  <a:r>
                    <a:rPr lang="zh-CN" altLang="en-US" b="1" dirty="0" smtClean="0">
                      <a:solidFill>
                        <a:srgbClr val="FF0000"/>
                      </a:solidFill>
                    </a:rPr>
                    <a:t>        标记</a:t>
                  </a:r>
                  <a:r>
                    <a:rPr lang="zh-CN" altLang="en-US" b="1" dirty="0" smtClean="0">
                      <a:solidFill>
                        <a:srgbClr val="3B8DE9"/>
                      </a:solidFill>
                    </a:rPr>
                    <a:t>免疫</a:t>
                  </a:r>
                  <a:r>
                    <a:rPr lang="en-US" altLang="zh-CN" b="1" dirty="0" smtClean="0"/>
                    <a:t>=</a:t>
                  </a:r>
                  <a:r>
                    <a:rPr lang="zh-CN" altLang="en-US" b="1" dirty="0" smtClean="0">
                      <a:solidFill>
                        <a:srgbClr val="3B8DE9"/>
                      </a:solidFill>
                    </a:rPr>
                    <a:t>免疫技术</a:t>
                  </a:r>
                  <a:r>
                    <a:rPr lang="en-US" altLang="zh-CN" b="1" dirty="0" smtClean="0"/>
                    <a:t>+</a:t>
                  </a:r>
                  <a:r>
                    <a:rPr lang="zh-CN" altLang="en-US" b="1" dirty="0" smtClean="0">
                      <a:solidFill>
                        <a:srgbClr val="FF0000"/>
                      </a:solidFill>
                    </a:rPr>
                    <a:t>标记技术</a:t>
                  </a:r>
                  <a:endParaRPr lang="zh-CN" altLang="en-US" b="1" dirty="0">
                    <a:solidFill>
                      <a:srgbClr val="FF0000"/>
                    </a:solidFill>
                  </a:endParaRPr>
                </a:p>
              </p:txBody>
            </p:sp>
            <p:sp>
              <p:nvSpPr>
                <p:cNvPr id="44" name="TextBox 43"/>
                <p:cNvSpPr txBox="1"/>
                <p:nvPr/>
              </p:nvSpPr>
              <p:spPr>
                <a:xfrm>
                  <a:off x="3102477" y="330101"/>
                  <a:ext cx="1354862" cy="305046"/>
                </a:xfrm>
                <a:prstGeom prst="rect">
                  <a:avLst/>
                </a:prstGeom>
                <a:noFill/>
              </p:spPr>
              <p:txBody>
                <a:bodyPr wrap="square" rtlCol="0">
                  <a:spAutoFit/>
                </a:bodyPr>
                <a:lstStyle/>
                <a:p>
                  <a:r>
                    <a:rPr lang="zh-CN" altLang="en-US" sz="1400" b="1" dirty="0" smtClean="0"/>
                    <a:t>抗原抗体反应</a:t>
                  </a:r>
                  <a:endParaRPr lang="zh-CN" altLang="en-US" sz="1400" b="1" dirty="0"/>
                </a:p>
              </p:txBody>
            </p:sp>
            <p:sp>
              <p:nvSpPr>
                <p:cNvPr id="45" name="TextBox 44"/>
                <p:cNvSpPr txBox="1"/>
                <p:nvPr/>
              </p:nvSpPr>
              <p:spPr>
                <a:xfrm>
                  <a:off x="4367449" y="335118"/>
                  <a:ext cx="1213295" cy="300029"/>
                </a:xfrm>
                <a:prstGeom prst="rect">
                  <a:avLst/>
                </a:prstGeom>
                <a:noFill/>
              </p:spPr>
              <p:txBody>
                <a:bodyPr wrap="square" rtlCol="0">
                  <a:spAutoFit/>
                </a:bodyPr>
                <a:lstStyle/>
                <a:p>
                  <a:r>
                    <a:rPr lang="zh-CN" altLang="en-US" sz="1400" b="1" dirty="0" smtClean="0"/>
                    <a:t>示踪物标记</a:t>
                  </a:r>
                  <a:endParaRPr lang="zh-CN" altLang="en-US" sz="1400" b="1" dirty="0"/>
                </a:p>
              </p:txBody>
            </p:sp>
            <p:cxnSp>
              <p:nvCxnSpPr>
                <p:cNvPr id="46" name="直接箭头连接符 45"/>
                <p:cNvCxnSpPr/>
                <p:nvPr/>
              </p:nvCxnSpPr>
              <p:spPr>
                <a:xfrm flipV="1">
                  <a:off x="4826165" y="-105778"/>
                  <a:ext cx="0" cy="4175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flipV="1">
                  <a:off x="3761927" y="-82616"/>
                  <a:ext cx="0" cy="4175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41" name="直接箭头连接符 40"/>
              <p:cNvCxnSpPr/>
              <p:nvPr/>
            </p:nvCxnSpPr>
            <p:spPr>
              <a:xfrm flipV="1">
                <a:off x="2002791" y="3298519"/>
                <a:ext cx="0" cy="432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V="1">
                <a:off x="3057981" y="3320293"/>
                <a:ext cx="0" cy="432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3942408" y="4921795"/>
              <a:ext cx="2301638" cy="338554"/>
            </a:xfrm>
            <a:prstGeom prst="rect">
              <a:avLst/>
            </a:prstGeom>
            <a:noFill/>
          </p:spPr>
          <p:txBody>
            <a:bodyPr wrap="square" rtlCol="0">
              <a:spAutoFit/>
            </a:bodyPr>
            <a:lstStyle/>
            <a:p>
              <a:r>
                <a:rPr lang="en-US" altLang="zh-CN" sz="1600" dirty="0" smtClean="0">
                  <a:latin typeface="+mn-ea"/>
                  <a:ea typeface="+mn-ea"/>
                </a:rPr>
                <a:t>1966</a:t>
              </a:r>
              <a:r>
                <a:rPr lang="zh-CN" altLang="en-US" sz="1600" dirty="0" smtClean="0">
                  <a:latin typeface="+mn-ea"/>
                  <a:ea typeface="+mn-ea"/>
                </a:rPr>
                <a:t>年</a:t>
              </a:r>
              <a:r>
                <a:rPr lang="en-US" altLang="zh-CN" sz="1600" dirty="0" smtClean="0">
                  <a:latin typeface="+mn-ea"/>
                  <a:ea typeface="+mn-ea"/>
                </a:rPr>
                <a:t>,</a:t>
              </a:r>
              <a:r>
                <a:rPr lang="zh-CN" altLang="en-US" sz="1600" dirty="0" smtClean="0">
                  <a:latin typeface="+mn-ea"/>
                  <a:ea typeface="+mn-ea"/>
                </a:rPr>
                <a:t>美国</a:t>
              </a:r>
              <a:r>
                <a:rPr lang="en-US" altLang="zh-CN" sz="1600" dirty="0" smtClean="0">
                  <a:latin typeface="+mn-ea"/>
                  <a:ea typeface="+mn-ea"/>
                </a:rPr>
                <a:t>&amp;</a:t>
              </a:r>
              <a:r>
                <a:rPr lang="zh-CN" altLang="en-US" sz="1600" dirty="0" smtClean="0">
                  <a:latin typeface="+mn-ea"/>
                  <a:ea typeface="+mn-ea"/>
                </a:rPr>
                <a:t>法国</a:t>
              </a:r>
              <a:endParaRPr lang="en-US" altLang="zh-CN" sz="1600" dirty="0" smtClean="0">
                <a:latin typeface="+mn-ea"/>
                <a:ea typeface="+mn-ea"/>
              </a:endParaRPr>
            </a:p>
          </p:txBody>
        </p:sp>
        <p:sp>
          <p:nvSpPr>
            <p:cNvPr id="50" name="TextBox 49"/>
            <p:cNvSpPr txBox="1"/>
            <p:nvPr/>
          </p:nvSpPr>
          <p:spPr>
            <a:xfrm>
              <a:off x="1854926" y="5802812"/>
              <a:ext cx="2599510" cy="584775"/>
            </a:xfrm>
            <a:prstGeom prst="rect">
              <a:avLst/>
            </a:prstGeom>
            <a:noFill/>
          </p:spPr>
          <p:txBody>
            <a:bodyPr wrap="square" rtlCol="0">
              <a:spAutoFit/>
            </a:bodyPr>
            <a:lstStyle/>
            <a:p>
              <a:r>
                <a:rPr lang="en-US" altLang="zh-CN" sz="1600" dirty="0" smtClean="0">
                  <a:latin typeface="+mn-ea"/>
                  <a:ea typeface="+mn-ea"/>
                </a:rPr>
                <a:t>1950</a:t>
              </a:r>
              <a:r>
                <a:rPr lang="zh-CN" altLang="en-US" sz="1600" dirty="0" smtClean="0">
                  <a:latin typeface="+mn-ea"/>
                  <a:ea typeface="+mn-ea"/>
                </a:rPr>
                <a:t>年代末</a:t>
              </a:r>
              <a:endParaRPr lang="en-US" altLang="zh-CN" sz="1600" dirty="0" smtClean="0">
                <a:latin typeface="+mn-ea"/>
                <a:ea typeface="+mn-ea"/>
              </a:endParaRPr>
            </a:p>
            <a:p>
              <a:r>
                <a:rPr lang="en-US" altLang="zh-CN" sz="1600" dirty="0" smtClean="0">
                  <a:latin typeface="+mn-ea"/>
                  <a:ea typeface="+mn-ea"/>
                </a:rPr>
                <a:t>1977</a:t>
              </a:r>
              <a:r>
                <a:rPr lang="zh-CN" altLang="en-US" sz="1600" dirty="0" smtClean="0">
                  <a:latin typeface="+mn-ea"/>
                  <a:ea typeface="+mn-ea"/>
                </a:rPr>
                <a:t>年</a:t>
              </a:r>
              <a:r>
                <a:rPr lang="en-US" altLang="zh-CN" sz="1600" dirty="0" smtClean="0">
                  <a:latin typeface="+mn-ea"/>
                  <a:ea typeface="+mn-ea"/>
                </a:rPr>
                <a:t>,Yalow</a:t>
              </a:r>
              <a:r>
                <a:rPr lang="zh-CN" altLang="en-US" sz="1600" dirty="0" smtClean="0">
                  <a:latin typeface="+mn-ea"/>
                  <a:ea typeface="+mn-ea"/>
                </a:rPr>
                <a:t>等诺贝尔奖</a:t>
              </a:r>
              <a:endParaRPr lang="zh-CN" altLang="en-US" sz="1600" dirty="0">
                <a:latin typeface="+mn-ea"/>
                <a:ea typeface="+mn-ea"/>
              </a:endParaRPr>
            </a:p>
          </p:txBody>
        </p:sp>
        <p:sp>
          <p:nvSpPr>
            <p:cNvPr id="51" name="TextBox 50"/>
            <p:cNvSpPr txBox="1"/>
            <p:nvPr/>
          </p:nvSpPr>
          <p:spPr>
            <a:xfrm>
              <a:off x="6131164" y="4048035"/>
              <a:ext cx="1223225" cy="338554"/>
            </a:xfrm>
            <a:prstGeom prst="rect">
              <a:avLst/>
            </a:prstGeom>
            <a:noFill/>
          </p:spPr>
          <p:txBody>
            <a:bodyPr wrap="square" rtlCol="0">
              <a:spAutoFit/>
            </a:bodyPr>
            <a:lstStyle/>
            <a:p>
              <a:r>
                <a:rPr lang="en-US" altLang="zh-CN" sz="1600" dirty="0" smtClean="0">
                  <a:latin typeface="+mn-ea"/>
                  <a:ea typeface="+mn-ea"/>
                </a:rPr>
                <a:t>1982</a:t>
              </a:r>
              <a:r>
                <a:rPr lang="zh-CN" altLang="en-US" sz="1600" dirty="0" smtClean="0">
                  <a:latin typeface="+mn-ea"/>
                  <a:ea typeface="+mn-ea"/>
                </a:rPr>
                <a:t>年</a:t>
              </a:r>
              <a:endParaRPr lang="zh-CN" altLang="en-US" sz="1600" dirty="0">
                <a:latin typeface="+mn-ea"/>
                <a:ea typeface="+mn-ea"/>
              </a:endParaRPr>
            </a:p>
          </p:txBody>
        </p:sp>
        <p:sp>
          <p:nvSpPr>
            <p:cNvPr id="52" name="TextBox 51"/>
            <p:cNvSpPr txBox="1"/>
            <p:nvPr/>
          </p:nvSpPr>
          <p:spPr>
            <a:xfrm>
              <a:off x="8131231" y="3135086"/>
              <a:ext cx="2070861" cy="584775"/>
            </a:xfrm>
            <a:prstGeom prst="rect">
              <a:avLst/>
            </a:prstGeom>
            <a:noFill/>
          </p:spPr>
          <p:txBody>
            <a:bodyPr wrap="square" rtlCol="0">
              <a:spAutoFit/>
            </a:bodyPr>
            <a:lstStyle/>
            <a:p>
              <a:r>
                <a:rPr lang="en-US" altLang="zh-CN" sz="1600" dirty="0" smtClean="0">
                  <a:latin typeface="+mn-ea"/>
                  <a:ea typeface="+mn-ea"/>
                </a:rPr>
                <a:t>1990</a:t>
              </a:r>
              <a:r>
                <a:rPr lang="zh-CN" altLang="en-US" sz="1600" dirty="0" smtClean="0">
                  <a:latin typeface="+mn-ea"/>
                  <a:ea typeface="+mn-ea"/>
                </a:rPr>
                <a:t>年</a:t>
              </a:r>
              <a:r>
                <a:rPr lang="en-US" altLang="zh-CN" sz="1600" dirty="0" smtClean="0">
                  <a:latin typeface="+mn-ea"/>
                  <a:ea typeface="+mn-ea"/>
                </a:rPr>
                <a:t>,</a:t>
              </a:r>
              <a:r>
                <a:rPr lang="zh-CN" altLang="en-US" sz="1600" dirty="0" smtClean="0">
                  <a:latin typeface="+mn-ea"/>
                  <a:ea typeface="+mn-ea"/>
                </a:rPr>
                <a:t>镧系元素</a:t>
              </a:r>
              <a:endParaRPr lang="en-US" altLang="zh-CN" sz="1600" dirty="0" smtClean="0">
                <a:latin typeface="+mn-ea"/>
                <a:ea typeface="+mn-ea"/>
              </a:endParaRPr>
            </a:p>
            <a:p>
              <a:r>
                <a:rPr lang="en-US" altLang="zh-CN" sz="1600" dirty="0" smtClean="0">
                  <a:latin typeface="+mn-ea"/>
                  <a:ea typeface="+mn-ea"/>
                </a:rPr>
                <a:t>/</a:t>
              </a:r>
              <a:r>
                <a:rPr lang="zh-CN" altLang="en-US" sz="1600" dirty="0" smtClean="0">
                  <a:latin typeface="+mn-ea"/>
                  <a:ea typeface="+mn-ea"/>
                </a:rPr>
                <a:t>钌元素</a:t>
              </a:r>
              <a:endParaRPr lang="zh-CN" altLang="en-US" sz="1600" dirty="0">
                <a:latin typeface="+mn-ea"/>
                <a:ea typeface="+mn-ea"/>
              </a:endParaRPr>
            </a:p>
          </p:txBody>
        </p:sp>
        <p:sp>
          <p:nvSpPr>
            <p:cNvPr id="53" name="Text Box 46"/>
            <p:cNvSpPr txBox="1">
              <a:spLocks noChangeArrowheads="1"/>
            </p:cNvSpPr>
            <p:nvPr/>
          </p:nvSpPr>
          <p:spPr bwMode="auto">
            <a:xfrm>
              <a:off x="8281852" y="2142309"/>
              <a:ext cx="1658982" cy="836023"/>
            </a:xfrm>
            <a:prstGeom prst="rect">
              <a:avLst/>
            </a:prstGeom>
            <a:noFill/>
            <a:ln w="9525">
              <a:noFill/>
              <a:miter lim="800000"/>
            </a:ln>
          </p:spPr>
          <p:txBody>
            <a:bodyPr anchor="ctr"/>
            <a:lstStyle/>
            <a:p>
              <a:pPr algn="ctr"/>
              <a:r>
                <a:rPr lang="zh-CN" altLang="en-US" b="1" dirty="0" smtClean="0">
                  <a:solidFill>
                    <a:srgbClr val="F8F8F8"/>
                  </a:solidFill>
                  <a:latin typeface="+mn-ea"/>
                  <a:ea typeface="+mn-ea"/>
                </a:rPr>
                <a:t>时间分辨荧光</a:t>
              </a:r>
              <a:r>
                <a:rPr lang="en-US" altLang="zh-CN" b="1" dirty="0" smtClean="0">
                  <a:solidFill>
                    <a:srgbClr val="F8F8F8"/>
                  </a:solidFill>
                  <a:latin typeface="+mn-ea"/>
                  <a:ea typeface="+mn-ea"/>
                </a:rPr>
                <a:t>/</a:t>
              </a:r>
              <a:r>
                <a:rPr lang="zh-CN" altLang="en-US" b="1" dirty="0" smtClean="0">
                  <a:solidFill>
                    <a:srgbClr val="F8F8F8"/>
                  </a:solidFill>
                  <a:latin typeface="+mn-ea"/>
                  <a:ea typeface="+mn-ea"/>
                </a:rPr>
                <a:t>电化学发光免疫分析</a:t>
              </a:r>
              <a:endParaRPr lang="en-US" altLang="zh-CN" b="1" dirty="0">
                <a:solidFill>
                  <a:srgbClr val="F8F8F8"/>
                </a:solidFill>
                <a:latin typeface="+mn-ea"/>
                <a:ea typeface="+mn-ea"/>
              </a:endParaRPr>
            </a:p>
          </p:txBody>
        </p:sp>
        <p:sp>
          <p:nvSpPr>
            <p:cNvPr id="20502" name="Text Box 48"/>
            <p:cNvSpPr txBox="1">
              <a:spLocks noChangeArrowheads="1"/>
            </p:cNvSpPr>
            <p:nvPr/>
          </p:nvSpPr>
          <p:spPr bwMode="auto">
            <a:xfrm>
              <a:off x="6400800" y="3091861"/>
              <a:ext cx="1384663" cy="628650"/>
            </a:xfrm>
            <a:prstGeom prst="rect">
              <a:avLst/>
            </a:prstGeom>
            <a:noFill/>
            <a:ln w="9525">
              <a:noFill/>
              <a:miter lim="800000"/>
            </a:ln>
          </p:spPr>
          <p:txBody>
            <a:bodyPr anchor="ctr"/>
            <a:lstStyle/>
            <a:p>
              <a:pPr algn="ctr"/>
              <a:r>
                <a:rPr lang="zh-CN" altLang="en-US" b="1" dirty="0" smtClean="0">
                  <a:solidFill>
                    <a:srgbClr val="F8F8F8"/>
                  </a:solidFill>
                  <a:latin typeface="+mn-ea"/>
                  <a:ea typeface="+mn-ea"/>
                </a:rPr>
                <a:t>胶体金标记免疫分析</a:t>
              </a:r>
              <a:endParaRPr lang="en-US" b="1" dirty="0">
                <a:solidFill>
                  <a:srgbClr val="F8F8F8"/>
                </a:solidFill>
                <a:latin typeface="+mn-ea"/>
                <a:ea typeface="+mn-ea"/>
              </a:endParaRPr>
            </a:p>
          </p:txBody>
        </p:sp>
        <p:sp>
          <p:nvSpPr>
            <p:cNvPr id="54" name="TextBox 53"/>
            <p:cNvSpPr txBox="1"/>
            <p:nvPr/>
          </p:nvSpPr>
          <p:spPr>
            <a:xfrm>
              <a:off x="10160329" y="2268583"/>
              <a:ext cx="1426426" cy="338554"/>
            </a:xfrm>
            <a:prstGeom prst="rect">
              <a:avLst/>
            </a:prstGeom>
            <a:noFill/>
          </p:spPr>
          <p:txBody>
            <a:bodyPr wrap="square" rtlCol="0">
              <a:spAutoFit/>
            </a:bodyPr>
            <a:lstStyle/>
            <a:p>
              <a:r>
                <a:rPr lang="en-US" altLang="zh-CN" sz="1600" dirty="0" smtClean="0">
                  <a:latin typeface="+mn-ea"/>
                  <a:ea typeface="+mn-ea"/>
                </a:rPr>
                <a:t>1998</a:t>
              </a:r>
              <a:r>
                <a:rPr lang="zh-CN" altLang="en-US" sz="1600" dirty="0" smtClean="0">
                  <a:latin typeface="+mn-ea"/>
                  <a:ea typeface="+mn-ea"/>
                </a:rPr>
                <a:t>年</a:t>
              </a:r>
              <a:endParaRPr lang="zh-CN" altLang="en-US" sz="1600" dirty="0">
                <a:latin typeface="+mn-ea"/>
                <a:ea typeface="+mn-ea"/>
              </a:endParaRPr>
            </a:p>
          </p:txBody>
        </p:sp>
        <p:sp>
          <p:nvSpPr>
            <p:cNvPr id="56" name="矩形 55"/>
            <p:cNvSpPr/>
            <p:nvPr/>
          </p:nvSpPr>
          <p:spPr>
            <a:xfrm>
              <a:off x="1923842" y="6393469"/>
              <a:ext cx="2698175" cy="307777"/>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zh-CN" altLang="en-US" sz="1400" dirty="0" smtClean="0">
                  <a:latin typeface="+mn-ea"/>
                </a:rPr>
                <a:t>环境污染和人体危害，稳定性差</a:t>
              </a:r>
              <a:endParaRPr lang="zh-CN" altLang="en-US" sz="1400" dirty="0">
                <a:latin typeface="+mn-ea"/>
              </a:endParaRPr>
            </a:p>
          </p:txBody>
        </p:sp>
        <p:sp>
          <p:nvSpPr>
            <p:cNvPr id="57" name="矩形 56"/>
            <p:cNvSpPr/>
            <p:nvPr/>
          </p:nvSpPr>
          <p:spPr>
            <a:xfrm>
              <a:off x="4031686" y="5282580"/>
              <a:ext cx="2339102" cy="52322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zh-CN" altLang="en-US" sz="1400" dirty="0" smtClean="0">
                  <a:latin typeface="+mn-ea"/>
                </a:rPr>
                <a:t>自动化程度高、本底较高、</a:t>
              </a:r>
              <a:endParaRPr lang="en-US" altLang="zh-CN" sz="1400" dirty="0" smtClean="0">
                <a:latin typeface="+mn-ea"/>
              </a:endParaRPr>
            </a:p>
            <a:p>
              <a:r>
                <a:rPr lang="zh-CN" altLang="en-US" sz="1400" dirty="0" smtClean="0">
                  <a:latin typeface="+mn-ea"/>
                </a:rPr>
                <a:t>精度差</a:t>
              </a:r>
              <a:endParaRPr lang="zh-CN" altLang="en-US" sz="1400" dirty="0">
                <a:latin typeface="+mn-ea"/>
              </a:endParaRPr>
            </a:p>
          </p:txBody>
        </p:sp>
        <p:sp>
          <p:nvSpPr>
            <p:cNvPr id="58" name="矩形 57"/>
            <p:cNvSpPr/>
            <p:nvPr/>
          </p:nvSpPr>
          <p:spPr>
            <a:xfrm>
              <a:off x="6211181" y="4400027"/>
              <a:ext cx="1980029" cy="523220"/>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zh-CN" altLang="en-US" sz="1400" dirty="0" smtClean="0">
                  <a:latin typeface="+mn-ea"/>
                </a:rPr>
                <a:t>简便快速、结果直观、</a:t>
              </a:r>
              <a:endParaRPr lang="en-US" altLang="zh-CN" sz="1400" dirty="0" smtClean="0">
                <a:latin typeface="+mn-ea"/>
              </a:endParaRPr>
            </a:p>
            <a:p>
              <a:r>
                <a:rPr lang="zh-CN" altLang="en-US" sz="1400" dirty="0" smtClean="0">
                  <a:latin typeface="+mn-ea"/>
                </a:rPr>
                <a:t>灵敏度偏低</a:t>
              </a:r>
              <a:endParaRPr lang="zh-CN" altLang="en-US" sz="1400" dirty="0">
                <a:latin typeface="+mn-ea"/>
              </a:endParaRPr>
            </a:p>
          </p:txBody>
        </p:sp>
        <p:sp>
          <p:nvSpPr>
            <p:cNvPr id="59" name="矩形 58"/>
            <p:cNvSpPr/>
            <p:nvPr/>
          </p:nvSpPr>
          <p:spPr>
            <a:xfrm>
              <a:off x="8217706" y="3741230"/>
              <a:ext cx="2159566" cy="523220"/>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zh-CN" altLang="en-US" sz="1400" dirty="0" smtClean="0">
                  <a:latin typeface="+mn-ea"/>
                </a:rPr>
                <a:t>本底较小、灵敏度较高、</a:t>
              </a:r>
              <a:endParaRPr lang="en-US" altLang="zh-CN" sz="1400" dirty="0" smtClean="0">
                <a:latin typeface="+mn-ea"/>
              </a:endParaRPr>
            </a:p>
            <a:p>
              <a:r>
                <a:rPr lang="zh-CN" altLang="en-US" sz="1400" dirty="0" smtClean="0">
                  <a:latin typeface="+mn-ea"/>
                </a:rPr>
                <a:t>价格贵</a:t>
              </a:r>
              <a:endParaRPr lang="zh-CN" altLang="en-US" sz="1400" dirty="0">
                <a:latin typeface="+mn-ea"/>
              </a:endParaRPr>
            </a:p>
          </p:txBody>
        </p:sp>
        <p:sp>
          <p:nvSpPr>
            <p:cNvPr id="60" name="矩形 59"/>
            <p:cNvSpPr/>
            <p:nvPr/>
          </p:nvSpPr>
          <p:spPr>
            <a:xfrm>
              <a:off x="10234382" y="2626669"/>
              <a:ext cx="1744258"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zh-CN" altLang="en-US" sz="1400" dirty="0" smtClean="0">
                  <a:latin typeface="+mn-ea"/>
                </a:rPr>
                <a:t>灵敏度高、稳定性好、项目较少</a:t>
              </a:r>
              <a:endParaRPr lang="zh-CN" altLang="en-US" sz="1400" dirty="0">
                <a:latin typeface="+mn-ea"/>
              </a:endParaRPr>
            </a:p>
          </p:txBody>
        </p:sp>
        <p:sp>
          <p:nvSpPr>
            <p:cNvPr id="48" name="Oval 5"/>
            <p:cNvSpPr>
              <a:spLocks noChangeArrowheads="1"/>
            </p:cNvSpPr>
            <p:nvPr/>
          </p:nvSpPr>
          <p:spPr bwMode="auto">
            <a:xfrm>
              <a:off x="0" y="5473337"/>
              <a:ext cx="1767110" cy="992777"/>
            </a:xfrm>
            <a:prstGeom prst="ellipse">
              <a:avLst/>
            </a:prstGeom>
            <a:solidFill>
              <a:schemeClr val="accent1"/>
            </a:solidFill>
            <a:ln w="9525">
              <a:noFill/>
              <a:round/>
            </a:ln>
          </p:spPr>
          <p:txBody>
            <a:bodyPr anchor="ctr"/>
            <a:lstStyle/>
            <a:p>
              <a:pPr algn="ctr"/>
              <a:endParaRPr lang="zh-CN" altLang="en-US" b="1">
                <a:solidFill>
                  <a:srgbClr val="00A6E6"/>
                </a:solidFill>
                <a:latin typeface="+mn-ea"/>
                <a:ea typeface="+mn-ea"/>
              </a:endParaRPr>
            </a:p>
          </p:txBody>
        </p:sp>
        <p:cxnSp>
          <p:nvCxnSpPr>
            <p:cNvPr id="63" name="直接连接符 62"/>
            <p:cNvCxnSpPr/>
            <p:nvPr/>
          </p:nvCxnSpPr>
          <p:spPr bwMode="auto">
            <a:xfrm>
              <a:off x="0" y="6505302"/>
              <a:ext cx="1815737" cy="1"/>
            </a:xfrm>
            <a:prstGeom prst="line">
              <a:avLst/>
            </a:prstGeom>
            <a:solidFill>
              <a:schemeClr val="accent1"/>
            </a:solidFill>
            <a:ln w="28575" cap="flat" cmpd="sng" algn="ctr">
              <a:solidFill>
                <a:schemeClr val="accent1"/>
              </a:solidFill>
              <a:prstDash val="solid"/>
              <a:round/>
              <a:headEnd type="none" w="med" len="med"/>
              <a:tailEnd type="none" w="med" len="med"/>
            </a:ln>
          </p:spPr>
        </p:cxnSp>
        <p:cxnSp>
          <p:nvCxnSpPr>
            <p:cNvPr id="65" name="直接连接符 64"/>
            <p:cNvCxnSpPr/>
            <p:nvPr/>
          </p:nvCxnSpPr>
          <p:spPr bwMode="auto">
            <a:xfrm rot="16200000" flipH="1" flipV="1">
              <a:off x="1468295" y="6141321"/>
              <a:ext cx="750614" cy="3477"/>
            </a:xfrm>
            <a:prstGeom prst="line">
              <a:avLst/>
            </a:prstGeom>
            <a:solidFill>
              <a:schemeClr val="accent1"/>
            </a:solidFill>
            <a:ln w="28575" cap="flat" cmpd="sng" algn="ctr">
              <a:solidFill>
                <a:schemeClr val="accent1"/>
              </a:solidFill>
              <a:prstDash val="solid"/>
              <a:round/>
              <a:headEnd type="none" w="med" len="med"/>
              <a:tailEnd type="none" w="med" len="med"/>
            </a:ln>
          </p:spPr>
        </p:cxnSp>
        <p:sp>
          <p:nvSpPr>
            <p:cNvPr id="67" name="Text Box 47"/>
            <p:cNvSpPr txBox="1">
              <a:spLocks noChangeArrowheads="1"/>
            </p:cNvSpPr>
            <p:nvPr/>
          </p:nvSpPr>
          <p:spPr bwMode="auto">
            <a:xfrm>
              <a:off x="169818" y="5695407"/>
              <a:ext cx="1476102" cy="653142"/>
            </a:xfrm>
            <a:prstGeom prst="rect">
              <a:avLst/>
            </a:prstGeom>
            <a:noFill/>
            <a:ln w="9525">
              <a:noFill/>
              <a:miter lim="800000"/>
            </a:ln>
          </p:spPr>
          <p:txBody>
            <a:bodyPr anchor="ctr"/>
            <a:lstStyle/>
            <a:p>
              <a:pPr algn="ctr"/>
              <a:r>
                <a:rPr lang="zh-CN" altLang="en-US" b="1" dirty="0" smtClean="0">
                  <a:solidFill>
                    <a:schemeClr val="bg1"/>
                  </a:solidFill>
                  <a:latin typeface="+mn-ea"/>
                  <a:ea typeface="+mn-ea"/>
                </a:rPr>
                <a:t>荧光素标记抗体技术</a:t>
              </a:r>
              <a:endParaRPr lang="zh-CN" altLang="en-US" b="1" dirty="0" smtClean="0">
                <a:solidFill>
                  <a:schemeClr val="bg1"/>
                </a:solidFill>
                <a:latin typeface="+mn-ea"/>
                <a:ea typeface="+mn-ea"/>
              </a:endParaRPr>
            </a:p>
          </p:txBody>
        </p:sp>
        <p:sp>
          <p:nvSpPr>
            <p:cNvPr id="68" name="TextBox 67"/>
            <p:cNvSpPr txBox="1"/>
            <p:nvPr/>
          </p:nvSpPr>
          <p:spPr>
            <a:xfrm>
              <a:off x="26126" y="6519446"/>
              <a:ext cx="1946366" cy="338554"/>
            </a:xfrm>
            <a:prstGeom prst="rect">
              <a:avLst/>
            </a:prstGeom>
            <a:noFill/>
          </p:spPr>
          <p:txBody>
            <a:bodyPr wrap="square" rtlCol="0">
              <a:spAutoFit/>
            </a:bodyPr>
            <a:lstStyle/>
            <a:p>
              <a:r>
                <a:rPr lang="en-US" altLang="zh-CN" sz="1600" dirty="0" smtClean="0">
                  <a:latin typeface="+mn-ea"/>
                  <a:ea typeface="+mn-ea"/>
                </a:rPr>
                <a:t>1941</a:t>
              </a:r>
              <a:r>
                <a:rPr lang="zh-CN" altLang="en-US" sz="1600" dirty="0" smtClean="0">
                  <a:latin typeface="+mn-ea"/>
                  <a:ea typeface="+mn-ea"/>
                </a:rPr>
                <a:t>年</a:t>
              </a:r>
              <a:r>
                <a:rPr lang="en-US" altLang="zh-CN" sz="1600" dirty="0" smtClean="0">
                  <a:latin typeface="+mn-ea"/>
                  <a:ea typeface="+mn-ea"/>
                </a:rPr>
                <a:t>, Coons</a:t>
              </a:r>
              <a:r>
                <a:rPr lang="zh-CN" altLang="en-US" sz="1600" dirty="0" smtClean="0">
                  <a:latin typeface="+mn-ea"/>
                  <a:ea typeface="+mn-ea"/>
                </a:rPr>
                <a:t>等</a:t>
              </a:r>
              <a:endParaRPr lang="zh-CN" altLang="en-US" sz="1600" dirty="0">
                <a:latin typeface="+mn-ea"/>
                <a:ea typeface="+mn-ea"/>
              </a:endParaRPr>
            </a:p>
          </p:txBody>
        </p:sp>
        <p:sp>
          <p:nvSpPr>
            <p:cNvPr id="69" name="AutoShape 42"/>
            <p:cNvSpPr/>
            <p:nvPr/>
          </p:nvSpPr>
          <p:spPr bwMode="auto">
            <a:xfrm rot="17429802">
              <a:off x="629337" y="4516314"/>
              <a:ext cx="1276350" cy="1701505"/>
            </a:xfrm>
            <a:custGeom>
              <a:avLst/>
              <a:gdLst>
                <a:gd name="T0" fmla="*/ 3163 w 21600"/>
                <a:gd name="T1" fmla="*/ 3163 h 21600"/>
                <a:gd name="T2" fmla="*/ 18437 w 21600"/>
                <a:gd name="T3" fmla="*/ 18437 h 21600"/>
              </a:gdLst>
              <a:ahLst/>
              <a:cxnLst>
                <a:cxn ang="0">
                  <a:pos x="16200" y="10800"/>
                </a:cxn>
                <a:cxn ang="0">
                  <a:pos x="10800" y="5400"/>
                </a:cxn>
                <a:cxn ang="0">
                  <a:pos x="8881" y="5752"/>
                </a:cxn>
                <a:cxn ang="0">
                  <a:pos x="6963" y="704"/>
                </a:cxn>
                <a:cxn ang="0">
                  <a:pos x="10800" y="0"/>
                </a:cxn>
                <a:cxn ang="0">
                  <a:pos x="21600" y="10799"/>
                </a:cxn>
                <a:cxn ang="0">
                  <a:pos x="21600" y="10800"/>
                </a:cxn>
                <a:cxn ang="0">
                  <a:pos x="24300" y="10800"/>
                </a:cxn>
                <a:cxn ang="0">
                  <a:pos x="18900" y="16200"/>
                </a:cxn>
                <a:cxn ang="0">
                  <a:pos x="13500" y="10800"/>
                </a:cxn>
                <a:cxn ang="0">
                  <a:pos x="16200" y="10800"/>
                </a:cxn>
              </a:cxnLst>
              <a:rect l="T0" t="T1" r="T2" b="T3"/>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accent1"/>
              </a:solidFill>
              <a:prstDash val="dash"/>
              <a:round/>
            </a:ln>
          </p:spPr>
          <p:txBody>
            <a:bodyPr anchor="ctr"/>
            <a:lstStyle/>
            <a:p>
              <a:endParaRPr lang="zh-CN" altLang="en-US" b="1">
                <a:latin typeface="+mn-ea"/>
                <a:ea typeface="+mn-ea"/>
              </a:endParaRPr>
            </a:p>
          </p:txBody>
        </p:sp>
        <p:cxnSp>
          <p:nvCxnSpPr>
            <p:cNvPr id="86" name="直接连接符 85"/>
            <p:cNvCxnSpPr/>
            <p:nvPr/>
          </p:nvCxnSpPr>
          <p:spPr bwMode="auto">
            <a:xfrm rot="16200000" flipH="1">
              <a:off x="11475723" y="1626326"/>
              <a:ext cx="1092924" cy="8712"/>
            </a:xfrm>
            <a:prstGeom prst="line">
              <a:avLst/>
            </a:prstGeom>
            <a:solidFill>
              <a:schemeClr val="accent1"/>
            </a:solidFill>
            <a:ln w="28575" cap="flat" cmpd="sng" algn="ctr">
              <a:solidFill>
                <a:schemeClr val="accent1"/>
              </a:solidFill>
              <a:prstDash val="solid"/>
              <a:round/>
              <a:headEnd type="none" w="med" len="med"/>
              <a:tailEnd type="none" w="med" len="med"/>
            </a:ln>
          </p:spPr>
        </p:cxnSp>
      </p:grpSp>
      <p:sp>
        <p:nvSpPr>
          <p:cNvPr id="89" name="TextBox 88"/>
          <p:cNvSpPr txBox="1"/>
          <p:nvPr/>
        </p:nvSpPr>
        <p:spPr>
          <a:xfrm>
            <a:off x="7694022" y="5760721"/>
            <a:ext cx="4310744" cy="822960"/>
          </a:xfrm>
          <a:prstGeom prst="rect">
            <a:avLst/>
          </a:prstGeom>
          <a:noFill/>
        </p:spPr>
        <p:txBody>
          <a:bodyPr wrap="square" rtlCol="0">
            <a:spAutoFit/>
          </a:bodyPr>
          <a:lstStyle/>
          <a:p>
            <a:pPr algn="ctr"/>
            <a:r>
              <a:rPr lang="zh-CN" altLang="en-US" sz="2400" b="1" dirty="0" smtClean="0">
                <a:solidFill>
                  <a:srgbClr val="C00000"/>
                </a:solidFill>
              </a:rPr>
              <a:t>量子点技术广泛应用于临床各种生物标记物分子的检测！</a:t>
            </a:r>
            <a:endParaRPr lang="zh-CN" altLang="en-US" sz="2400" b="1" dirty="0" smtClean="0">
              <a:solidFill>
                <a:srgbClr val="C00000"/>
              </a:solidFill>
            </a:endParaRPr>
          </a:p>
        </p:txBody>
      </p:sp>
    </p:spTree>
  </p:cSld>
  <p:clrMapOvr>
    <a:masterClrMapping/>
  </p:clrMapOvr>
  <p:transition spd="slow" advTm="5769">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16443</Words>
  <Application>WPS 演示</Application>
  <PresentationFormat>自定义</PresentationFormat>
  <Paragraphs>2167</Paragraphs>
  <Slides>62</Slides>
  <Notes>19</Notes>
  <HiddenSlides>0</HiddenSlides>
  <MMClips>0</MMClips>
  <ScaleCrop>false</ScaleCrop>
  <HeadingPairs>
    <vt:vector size="8" baseType="variant">
      <vt:variant>
        <vt:lpstr>已用的字体</vt:lpstr>
      </vt:variant>
      <vt:variant>
        <vt:i4>26</vt:i4>
      </vt:variant>
      <vt:variant>
        <vt:lpstr>主题</vt:lpstr>
      </vt:variant>
      <vt:variant>
        <vt:i4>13</vt:i4>
      </vt:variant>
      <vt:variant>
        <vt:lpstr>嵌入 OLE 服务器</vt:lpstr>
      </vt:variant>
      <vt:variant>
        <vt:i4>5</vt:i4>
      </vt:variant>
      <vt:variant>
        <vt:lpstr>幻灯片标题</vt:lpstr>
      </vt:variant>
      <vt:variant>
        <vt:i4>62</vt:i4>
      </vt:variant>
    </vt:vector>
  </HeadingPairs>
  <TitlesOfParts>
    <vt:vector size="106" baseType="lpstr">
      <vt:lpstr>Arial</vt:lpstr>
      <vt:lpstr>宋体</vt:lpstr>
      <vt:lpstr>Wingdings</vt:lpstr>
      <vt:lpstr>Calibri</vt:lpstr>
      <vt:lpstr>Calibri Light</vt:lpstr>
      <vt:lpstr>Adobe 黑体 Std R</vt:lpstr>
      <vt:lpstr>Adobe 黑体 Std R</vt:lpstr>
      <vt:lpstr>微软雅黑</vt:lpstr>
      <vt:lpstr>楷体</vt:lpstr>
      <vt:lpstr>Wingdings</vt:lpstr>
      <vt:lpstr>华文楷体</vt:lpstr>
      <vt:lpstr>迷你简粗倩</vt:lpstr>
      <vt:lpstr>Tahoma</vt:lpstr>
      <vt:lpstr>Times New Roman</vt:lpstr>
      <vt:lpstr>Times New Roman</vt:lpstr>
      <vt:lpstr>Adobe 楷体 Std R</vt:lpstr>
      <vt:lpstr>Arial Narrow</vt:lpstr>
      <vt:lpstr>楷体_GB2312</vt:lpstr>
      <vt:lpstr>Kozuka Mincho Pro H</vt:lpstr>
      <vt:lpstr>MingLiU</vt:lpstr>
      <vt:lpstr>黑体</vt:lpstr>
      <vt:lpstr>PMingLiU</vt:lpstr>
      <vt:lpstr>华文琥珀</vt:lpstr>
      <vt:lpstr>Arial</vt:lpstr>
      <vt:lpstr>新宋体</vt:lpstr>
      <vt:lpstr>Yu Mincho</vt:lpstr>
      <vt:lpstr>Office 主题</vt:lpstr>
      <vt:lpstr>3_Office 主题</vt:lpstr>
      <vt:lpstr>4_Office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PBrush</vt:lpstr>
      <vt:lpstr>PBrush</vt:lpstr>
      <vt:lpstr>PBrush</vt:lpstr>
      <vt:lpstr>Prism5.Document</vt:lpstr>
      <vt:lpstr>Prism5.Document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关于梅里埃说明书对临床符合情况的说明</vt:lpstr>
      <vt:lpstr>关于罗氏说明书对临床符合情况的说明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king-focus</cp:lastModifiedBy>
  <cp:revision>604</cp:revision>
  <dcterms:created xsi:type="dcterms:W3CDTF">2016-11-25T07:26:00Z</dcterms:created>
  <dcterms:modified xsi:type="dcterms:W3CDTF">2017-03-13T05:02:17Z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