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3"/>
    <p:sldMasterId id="2147483675" r:id="rId4"/>
  </p:sldMasterIdLst>
  <p:notesMasterIdLst>
    <p:notesMasterId r:id="rId10"/>
  </p:notesMasterIdLst>
  <p:sldIdLst>
    <p:sldId id="317" r:id="rId5"/>
    <p:sldId id="260" r:id="rId6"/>
    <p:sldId id="319" r:id="rId7"/>
    <p:sldId id="259" r:id="rId8"/>
    <p:sldId id="280" r:id="rId9"/>
    <p:sldId id="346" r:id="rId11"/>
    <p:sldId id="371" r:id="rId12"/>
    <p:sldId id="372" r:id="rId13"/>
    <p:sldId id="373" r:id="rId14"/>
    <p:sldId id="374" r:id="rId15"/>
    <p:sldId id="261" r:id="rId16"/>
    <p:sldId id="267" r:id="rId17"/>
    <p:sldId id="268" r:id="rId18"/>
    <p:sldId id="399" r:id="rId19"/>
    <p:sldId id="400" r:id="rId20"/>
    <p:sldId id="401" r:id="rId21"/>
    <p:sldId id="402" r:id="rId22"/>
    <p:sldId id="403" r:id="rId23"/>
    <p:sldId id="404" r:id="rId24"/>
    <p:sldId id="405" r:id="rId25"/>
    <p:sldId id="406"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595959"/>
    <a:srgbClr val="0091C4"/>
    <a:srgbClr val="00ADEC"/>
    <a:srgbClr val="E0E0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4660"/>
  </p:normalViewPr>
  <p:slideViewPr>
    <p:cSldViewPr snapToGrid="0">
      <p:cViewPr varScale="1">
        <p:scale>
          <a:sx n="63" d="100"/>
          <a:sy n="63" d="100"/>
        </p:scale>
        <p:origin x="894" y="78"/>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520FA1-227D-476A-B0FB-D4A6DEAD640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620EF7-0CB7-4065-BABD-C1B0BA6B19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a:ln>
                  <a:noFill/>
                </a:ln>
                <a:solidFill>
                  <a:prstClr val="black"/>
                </a:solidFill>
                <a:effectLst/>
                <a:uLnTx/>
                <a:uFillTx/>
                <a:latin typeface="等线" panose="02010600030101010101" charset="-122"/>
                <a:ea typeface="+mn-ea"/>
                <a:cs typeface="+mn-cs"/>
              </a:rPr>
              <a:t>My First Template</a:t>
            </a:r>
            <a:endParaRPr kumimoji="0" lang="en-US" sz="1200" b="0" i="0" u="none" strike="noStrike" kern="1200" cap="none" spc="0" normalizeH="0" baseline="0" noProof="0">
              <a:ln>
                <a:noFill/>
              </a:ln>
              <a:solidFill>
                <a:prstClr val="black"/>
              </a:solidFill>
              <a:effectLst/>
              <a:uLnTx/>
              <a:uFillTx/>
              <a:latin typeface="等线" panose="02010600030101010101" charset="-122"/>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E0C53E93-5D15-47B1-891B-C0778A354F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08C986-C0E4-4F11-BB61-AABC453178D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0C53E93-5D15-47B1-891B-C0778A354F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08C986-C0E4-4F11-BB61-AABC453178D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0C53E93-5D15-47B1-891B-C0778A354F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08C986-C0E4-4F11-BB61-AABC453178D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Main Title+ SubTitle_Footer">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medel PG">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Balnk Page">
    <p:spTree>
      <p:nvGrpSpPr>
        <p:cNvPr id="1" name="Shape 9"/>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0C53E93-5D15-47B1-891B-C0778A354F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08C986-C0E4-4F11-BB61-AABC453178D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E0C53E93-5D15-47B1-891B-C0778A354F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08C986-C0E4-4F11-BB61-AABC453178D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E0C53E93-5D15-47B1-891B-C0778A354FB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08C986-C0E4-4F11-BB61-AABC453178D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0C53E93-5D15-47B1-891B-C0778A354FB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808C986-C0E4-4F11-BB61-AABC453178D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0C53E93-5D15-47B1-891B-C0778A354FB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808C986-C0E4-4F11-BB61-AABC453178D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0C53E93-5D15-47B1-891B-C0778A354FB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808C986-C0E4-4F11-BB61-AABC453178D4}" type="slidenum">
              <a:rPr lang="zh-CN" altLang="en-US" smtClean="0"/>
            </a:fld>
            <a:endParaRPr lang="zh-CN" altLang="en-US"/>
          </a:p>
        </p:txBody>
      </p:sp>
      <p:sp>
        <p:nvSpPr>
          <p:cNvPr id="8" name="矩形 7"/>
          <p:cNvSpPr/>
          <p:nvPr userDrawn="1"/>
        </p:nvSpPr>
        <p:spPr>
          <a:xfrm>
            <a:off x="0" y="6193568"/>
            <a:ext cx="12192000" cy="3723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userDrawn="1"/>
        </p:nvSpPr>
        <p:spPr>
          <a:xfrm>
            <a:off x="11151461" y="5954388"/>
            <a:ext cx="416416" cy="903612"/>
          </a:xfrm>
          <a:prstGeom prst="rect">
            <a:avLst/>
          </a:prstGeom>
          <a:solidFill>
            <a:srgbClr val="6472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userDrawn="1"/>
        </p:nvSpPr>
        <p:spPr>
          <a:xfrm>
            <a:off x="735021" y="6228399"/>
            <a:ext cx="3106057" cy="304800"/>
          </a:xfrm>
          <a:prstGeom prst="rect">
            <a:avLst/>
          </a:prstGeom>
          <a:noFill/>
        </p:spPr>
        <p:txBody>
          <a:bodyPr wrap="square" rtlCol="0">
            <a:spAutoFit/>
          </a:bodyPr>
          <a:p>
            <a:r>
              <a:rPr lang="zh-CN" altLang="en-US" sz="1400" dirty="0">
                <a:solidFill>
                  <a:schemeClr val="bg1"/>
                </a:solidFill>
              </a:rPr>
              <a:t>深圳市妇幼保健院检验科</a:t>
            </a:r>
            <a:endParaRPr lang="zh-CN" altLang="en-US" sz="1400" dirty="0">
              <a:solidFill>
                <a:schemeClr val="bg1"/>
              </a:solidFill>
            </a:endParaRPr>
          </a:p>
        </p:txBody>
      </p:sp>
      <p:sp>
        <p:nvSpPr>
          <p:cNvPr id="12" name="矩形 11"/>
          <p:cNvSpPr/>
          <p:nvPr userDrawn="1"/>
        </p:nvSpPr>
        <p:spPr>
          <a:xfrm>
            <a:off x="838200" y="0"/>
            <a:ext cx="1074226" cy="11685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0C53E93-5D15-47B1-891B-C0778A354FB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08C986-C0E4-4F11-BB61-AABC453178D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0C53E93-5D15-47B1-891B-C0778A354FB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08C986-C0E4-4F11-BB61-AABC453178D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slideLayout" Target="../slideLayouts/slideLayout23.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1" Type="http://schemas.openxmlformats.org/officeDocument/2006/relationships/theme" Target="../theme/theme2.xml"/><Relationship Id="rId10" Type="http://schemas.openxmlformats.org/officeDocument/2006/relationships/slideLayout" Target="../slideLayouts/slideLayout25.xml"/><Relationship Id="rId1"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1" Type="http://schemas.openxmlformats.org/officeDocument/2006/relationships/theme" Target="../theme/theme3.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C53E93-5D15-47B1-891B-C0778A354FB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08C986-C0E4-4F11-BB61-AABC453178D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jpeg"/><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jpeg"/><Relationship Id="rId1" Type="http://schemas.openxmlformats.org/officeDocument/2006/relationships/image" Target="../media/image15.jpe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jpeg"/><Relationship Id="rId1" Type="http://schemas.openxmlformats.org/officeDocument/2006/relationships/image" Target="../media/image21.jpe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jpeg"/><Relationship Id="rId1" Type="http://schemas.openxmlformats.org/officeDocument/2006/relationships/image" Target="../media/image27.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Max\Desktop\1.jpg"/>
          <p:cNvPicPr>
            <a:picLocks noChangeAspect="1" noChangeArrowheads="1"/>
          </p:cNvPicPr>
          <p:nvPr/>
        </p:nvPicPr>
        <p:blipFill>
          <a:blip r:embed="rId1" cstate="print"/>
          <a:srcRect/>
          <a:stretch>
            <a:fillRect/>
          </a:stretch>
        </p:blipFill>
        <p:spPr bwMode="auto">
          <a:xfrm>
            <a:off x="0" y="0"/>
            <a:ext cx="12192001" cy="6858000"/>
          </a:xfrm>
          <a:prstGeom prst="rect">
            <a:avLst/>
          </a:prstGeom>
          <a:noFill/>
        </p:spPr>
      </p:pic>
      <p:sp>
        <p:nvSpPr>
          <p:cNvPr id="2" name="标题 1"/>
          <p:cNvSpPr>
            <a:spLocks noGrp="1"/>
          </p:cNvSpPr>
          <p:nvPr>
            <p:ph type="ctrTitle"/>
          </p:nvPr>
        </p:nvSpPr>
        <p:spPr>
          <a:xfrm>
            <a:off x="394018" y="3307715"/>
            <a:ext cx="11578590" cy="1050290"/>
          </a:xfrm>
        </p:spPr>
        <p:txBody>
          <a:bodyPr>
            <a:normAutofit fontScale="90000"/>
          </a:bodyPr>
          <a:lstStyle/>
          <a:p>
            <a:pPr algn="ctr"/>
            <a:r>
              <a:rPr lang="zh-CN" dirty="0">
                <a:solidFill>
                  <a:schemeClr val="bg1">
                    <a:lumMod val="95000"/>
                  </a:schemeClr>
                </a:solidFill>
              </a:rPr>
              <a:t>构建临床实验室管理</a:t>
            </a:r>
            <a:br>
              <a:rPr lang="zh-CN" dirty="0">
                <a:solidFill>
                  <a:schemeClr val="bg1">
                    <a:lumMod val="95000"/>
                  </a:schemeClr>
                </a:solidFill>
              </a:rPr>
            </a:br>
            <a:r>
              <a:rPr lang="zh-CN" dirty="0">
                <a:solidFill>
                  <a:schemeClr val="bg1">
                    <a:lumMod val="95000"/>
                  </a:schemeClr>
                </a:solidFill>
              </a:rPr>
              <a:t>文化体系经验分享</a:t>
            </a:r>
            <a:endParaRPr lang="zh-CN" dirty="0">
              <a:solidFill>
                <a:schemeClr val="bg1">
                  <a:lumMod val="95000"/>
                </a:schemeClr>
              </a:solidFill>
            </a:endParaRPr>
          </a:p>
        </p:txBody>
      </p:sp>
      <p:sp>
        <p:nvSpPr>
          <p:cNvPr id="3" name="副标题 2"/>
          <p:cNvSpPr>
            <a:spLocks noGrp="1"/>
          </p:cNvSpPr>
          <p:nvPr>
            <p:ph type="subTitle" idx="1"/>
          </p:nvPr>
        </p:nvSpPr>
        <p:spPr>
          <a:xfrm>
            <a:off x="1295718" y="4433570"/>
            <a:ext cx="9197975" cy="1371600"/>
          </a:xfrm>
        </p:spPr>
        <p:txBody>
          <a:bodyPr/>
          <a:lstStyle/>
          <a:p>
            <a:r>
              <a:rPr lang="en-US" altLang="zh-CN" dirty="0" smtClean="0">
                <a:sym typeface="+mn-ea"/>
              </a:rPr>
              <a:t>                                                     </a:t>
            </a:r>
            <a:r>
              <a:rPr lang="en-US" altLang="zh-CN" dirty="0" smtClean="0">
                <a:solidFill>
                  <a:schemeClr val="bg1"/>
                </a:solidFill>
                <a:sym typeface="+mn-ea"/>
              </a:rPr>
              <a:t>  ——</a:t>
            </a:r>
            <a:r>
              <a:rPr altLang="en-US" dirty="0" smtClean="0">
                <a:solidFill>
                  <a:schemeClr val="bg1"/>
                </a:solidFill>
                <a:sym typeface="+mn-ea"/>
              </a:rPr>
              <a:t>深圳市妇幼保健院检验科</a:t>
            </a:r>
            <a:endParaRPr altLang="en-US" dirty="0" smtClean="0">
              <a:solidFill>
                <a:schemeClr val="bg1"/>
              </a:solidFill>
              <a:sym typeface="+mn-ea"/>
            </a:endParaRPr>
          </a:p>
          <a:p>
            <a:r>
              <a:rPr lang="zh-CN" altLang="en-US" dirty="0" smtClean="0">
                <a:solidFill>
                  <a:schemeClr val="bg1"/>
                </a:solidFill>
                <a:sym typeface="+mn-ea"/>
              </a:rPr>
              <a:t>                                                                                       龙   峰</a:t>
            </a:r>
            <a:endParaRPr lang="zh-CN" altLang="en-US" dirty="0" smtClean="0">
              <a:solidFill>
                <a:schemeClr val="bg1"/>
              </a:solidFill>
              <a:sym typeface="+mn-ea"/>
            </a:endParaRPr>
          </a:p>
          <a:p>
            <a:r>
              <a:rPr lang="zh-CN" altLang="en-US" dirty="0" smtClean="0">
                <a:solidFill>
                  <a:schemeClr val="bg1"/>
                </a:solidFill>
                <a:sym typeface="+mn-ea"/>
              </a:rPr>
              <a:t>                                                                                       </a:t>
            </a:r>
            <a:r>
              <a:rPr lang="en-US" altLang="zh-CN" dirty="0" smtClean="0">
                <a:solidFill>
                  <a:schemeClr val="bg1"/>
                </a:solidFill>
                <a:sym typeface="+mn-ea"/>
              </a:rPr>
              <a:t>2017-3-24</a:t>
            </a:r>
            <a:endParaRPr lang="en-US" altLang="zh-CN" dirty="0" smtClean="0">
              <a:solidFill>
                <a:schemeClr val="bg1"/>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144712050845948700_a580x330"/>
          <p:cNvPicPr>
            <a:picLocks noChangeAspect="1"/>
          </p:cNvPicPr>
          <p:nvPr/>
        </p:nvPicPr>
        <p:blipFill>
          <a:blip r:embed="rId1"/>
          <a:stretch>
            <a:fillRect/>
          </a:stretch>
        </p:blipFill>
        <p:spPr>
          <a:xfrm>
            <a:off x="38100" y="14605"/>
            <a:ext cx="12138660" cy="6082030"/>
          </a:xfrm>
          <a:prstGeom prst="rect">
            <a:avLst/>
          </a:prstGeom>
        </p:spPr>
      </p:pic>
      <p:sp>
        <p:nvSpPr>
          <p:cNvPr id="3" name="文本框 2"/>
          <p:cNvSpPr txBox="1"/>
          <p:nvPr/>
        </p:nvSpPr>
        <p:spPr>
          <a:xfrm>
            <a:off x="410845" y="1021715"/>
            <a:ext cx="5271135" cy="3718560"/>
          </a:xfrm>
          <a:prstGeom prst="rect">
            <a:avLst/>
          </a:prstGeom>
          <a:noFill/>
        </p:spPr>
        <p:txBody>
          <a:bodyPr wrap="square" rtlCol="0">
            <a:spAutoFit/>
          </a:bodyPr>
          <a:p>
            <a:r>
              <a:rPr lang="en-US" altLang="zh-CN">
                <a:ln w="10160">
                  <a:solidFill>
                    <a:schemeClr val="accent5"/>
                  </a:solidFill>
                  <a:prstDash val="solid"/>
                </a:ln>
                <a:solidFill>
                  <a:srgbClr val="FFFFFF"/>
                </a:solidFill>
                <a:effectLst>
                  <a:outerShdw blurRad="38100" dist="22860" dir="5400000" algn="tl" rotWithShape="0">
                    <a:srgbClr val="000000">
                      <a:alpha val="30000"/>
                    </a:srgbClr>
                  </a:outerShdw>
                </a:effectLst>
              </a:rPr>
              <a:t>  </a:t>
            </a:r>
            <a:r>
              <a:rPr lang="en-US" altLang="zh-CN" sz="3200">
                <a:ln w="10160">
                  <a:solidFill>
                    <a:schemeClr val="accent5"/>
                  </a:solidFill>
                  <a:prstDash val="solid"/>
                </a:ln>
                <a:solidFill>
                  <a:srgbClr val="FFFFFF"/>
                </a:solidFill>
                <a:effectLst>
                  <a:outerShdw blurRad="38100" dist="22860" dir="5400000" algn="tl" rotWithShape="0">
                    <a:srgbClr val="000000">
                      <a:alpha val="30000"/>
                    </a:srgbClr>
                  </a:outerShdw>
                </a:effectLst>
              </a:rPr>
              <a:t>      </a:t>
            </a:r>
            <a:r>
              <a:rPr lang="zh-CN" alt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管理者要做的是挖掘人本身固有的潜能，把人的精神境界和责任感提升到前所未有的高度，管理的本质，其实就是激发和释放每一个人的善意。</a:t>
            </a:r>
            <a:endParaRPr lang="zh-CN" alt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rPr>
              <a:t>                                                                                                                                                                               </a:t>
            </a:r>
            <a:r>
              <a:rPr lang="en-US" altLang="zh-CN" sz="2800">
                <a:ln w="10160">
                  <a:solidFill>
                    <a:schemeClr val="accent5"/>
                  </a:solidFill>
                  <a:prstDash val="solid"/>
                </a:ln>
                <a:solidFill>
                  <a:srgbClr val="FFFFFF"/>
                </a:solidFill>
                <a:effectLst>
                  <a:outerShdw blurRad="38100" dist="22860" dir="5400000" algn="tl" rotWithShape="0">
                    <a:srgbClr val="000000">
                      <a:alpha val="30000"/>
                    </a:srgbClr>
                  </a:outerShdw>
                </a:effectLst>
              </a:rPr>
              <a:t>——</a:t>
            </a:r>
            <a:r>
              <a:rPr lang="zh-CN" altLang="en-US" sz="2800">
                <a:ln w="10160">
                  <a:solidFill>
                    <a:schemeClr val="accent5"/>
                  </a:solidFill>
                  <a:prstDash val="solid"/>
                </a:ln>
                <a:solidFill>
                  <a:srgbClr val="FFFFFF"/>
                </a:solidFill>
                <a:effectLst>
                  <a:outerShdw blurRad="38100" dist="22860" dir="5400000" algn="tl" rotWithShape="0">
                    <a:srgbClr val="000000">
                      <a:alpha val="30000"/>
                    </a:srgbClr>
                  </a:outerShdw>
                </a:effectLst>
              </a:rPr>
              <a:t>彼得</a:t>
            </a:r>
            <a:r>
              <a:rPr lang="en-US" altLang="zh-CN" sz="2800">
                <a:ln w="10160">
                  <a:solidFill>
                    <a:schemeClr val="accent5"/>
                  </a:solidFill>
                  <a:prstDash val="solid"/>
                </a:ln>
                <a:solidFill>
                  <a:srgbClr val="FFFFFF"/>
                </a:solidFill>
                <a:effectLst>
                  <a:outerShdw blurRad="38100" dist="22860" dir="5400000" algn="tl" rotWithShape="0">
                    <a:srgbClr val="000000">
                      <a:alpha val="30000"/>
                    </a:srgbClr>
                  </a:outerShdw>
                </a:effectLst>
              </a:rPr>
              <a:t>.</a:t>
            </a:r>
            <a:r>
              <a:rPr lang="zh-CN" altLang="en-US" sz="2800">
                <a:ln w="10160">
                  <a:solidFill>
                    <a:schemeClr val="accent5"/>
                  </a:solidFill>
                  <a:prstDash val="solid"/>
                </a:ln>
                <a:solidFill>
                  <a:srgbClr val="FFFFFF"/>
                </a:solidFill>
                <a:effectLst>
                  <a:outerShdw blurRad="38100" dist="22860" dir="5400000" algn="tl" rotWithShape="0">
                    <a:srgbClr val="000000">
                      <a:alpha val="30000"/>
                    </a:srgbClr>
                  </a:outerShdw>
                </a:effectLst>
              </a:rPr>
              <a:t>德鲁克</a:t>
            </a:r>
            <a:endParaRPr lang="zh-CN" altLang="en-US" sz="28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0" y="0"/>
            <a:ext cx="5410200" cy="6858000"/>
          </a:xfrm>
          <a:custGeom>
            <a:avLst/>
            <a:gdLst>
              <a:gd name="connsiteX0" fmla="*/ 0 w 6141720"/>
              <a:gd name="connsiteY0" fmla="*/ 0 h 6858000"/>
              <a:gd name="connsiteX1" fmla="*/ 6141720 w 6141720"/>
              <a:gd name="connsiteY1" fmla="*/ 0 h 6858000"/>
              <a:gd name="connsiteX2" fmla="*/ 6141720 w 6141720"/>
              <a:gd name="connsiteY2" fmla="*/ 6858000 h 6858000"/>
              <a:gd name="connsiteX3" fmla="*/ 0 w 6141720"/>
              <a:gd name="connsiteY3" fmla="*/ 6858000 h 6858000"/>
              <a:gd name="connsiteX4" fmla="*/ 0 w 6141720"/>
              <a:gd name="connsiteY4" fmla="*/ 0 h 6858000"/>
              <a:gd name="connsiteX0-1" fmla="*/ 0 w 6141720"/>
              <a:gd name="connsiteY0-2" fmla="*/ 0 h 6858000"/>
              <a:gd name="connsiteX1-3" fmla="*/ 6141720 w 6141720"/>
              <a:gd name="connsiteY1-4" fmla="*/ 0 h 6858000"/>
              <a:gd name="connsiteX2-5" fmla="*/ 4815840 w 6141720"/>
              <a:gd name="connsiteY2-6" fmla="*/ 6858000 h 6858000"/>
              <a:gd name="connsiteX3-7" fmla="*/ 0 w 6141720"/>
              <a:gd name="connsiteY3-8" fmla="*/ 6858000 h 6858000"/>
              <a:gd name="connsiteX4-9" fmla="*/ 0 w 6141720"/>
              <a:gd name="connsiteY4-10" fmla="*/ 0 h 6858000"/>
              <a:gd name="connsiteX0-11" fmla="*/ 0 w 6141720"/>
              <a:gd name="connsiteY0-12" fmla="*/ 0 h 6858000"/>
              <a:gd name="connsiteX1-13" fmla="*/ 6141720 w 6141720"/>
              <a:gd name="connsiteY1-14" fmla="*/ 0 h 6858000"/>
              <a:gd name="connsiteX2-15" fmla="*/ 4297680 w 6141720"/>
              <a:gd name="connsiteY2-16" fmla="*/ 6858000 h 6858000"/>
              <a:gd name="connsiteX3-17" fmla="*/ 0 w 6141720"/>
              <a:gd name="connsiteY3-18" fmla="*/ 6858000 h 6858000"/>
              <a:gd name="connsiteX4-19" fmla="*/ 0 w 6141720"/>
              <a:gd name="connsiteY4-20" fmla="*/ 0 h 6858000"/>
              <a:gd name="connsiteX0-21" fmla="*/ 0 w 6141720"/>
              <a:gd name="connsiteY0-22" fmla="*/ 0 h 6858000"/>
              <a:gd name="connsiteX1-23" fmla="*/ 6141720 w 6141720"/>
              <a:gd name="connsiteY1-24" fmla="*/ 0 h 6858000"/>
              <a:gd name="connsiteX2-25" fmla="*/ 3774395 w 6141720"/>
              <a:gd name="connsiteY2-26" fmla="*/ 6842760 h 6858000"/>
              <a:gd name="connsiteX3-27" fmla="*/ 0 w 6141720"/>
              <a:gd name="connsiteY3-28" fmla="*/ 6858000 h 6858000"/>
              <a:gd name="connsiteX4-29" fmla="*/ 0 w 6141720"/>
              <a:gd name="connsiteY4-3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141720" h="6858000">
                <a:moveTo>
                  <a:pt x="0" y="0"/>
                </a:moveTo>
                <a:lnTo>
                  <a:pt x="6141720" y="0"/>
                </a:lnTo>
                <a:lnTo>
                  <a:pt x="3774395" y="6842760"/>
                </a:lnTo>
                <a:lnTo>
                  <a:pt x="0" y="6858000"/>
                </a:lnTo>
                <a:lnTo>
                  <a:pt x="0" y="0"/>
                </a:lnTo>
                <a:close/>
              </a:path>
            </a:pathLst>
          </a:custGeom>
          <a:solidFill>
            <a:srgbClr val="00A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flipV="1">
            <a:off x="4084320" y="152400"/>
            <a:ext cx="1478280" cy="4834532"/>
          </a:xfrm>
          <a:prstGeom prst="line">
            <a:avLst/>
          </a:prstGeom>
          <a:ln w="25400">
            <a:solidFill>
              <a:srgbClr val="0091C4"/>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3120390" y="2011680"/>
            <a:ext cx="1482090" cy="4634072"/>
          </a:xfrm>
          <a:prstGeom prst="line">
            <a:avLst/>
          </a:prstGeom>
          <a:ln w="25400">
            <a:solidFill>
              <a:srgbClr val="595959"/>
            </a:solidFill>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314700" y="2438400"/>
            <a:ext cx="1981200" cy="1981200"/>
            <a:chOff x="4023360" y="2438400"/>
            <a:chExt cx="1981200" cy="1981200"/>
          </a:xfrm>
        </p:grpSpPr>
        <p:sp>
          <p:nvSpPr>
            <p:cNvPr id="22" name="椭圆 21"/>
            <p:cNvSpPr/>
            <p:nvPr/>
          </p:nvSpPr>
          <p:spPr>
            <a:xfrm>
              <a:off x="4023360" y="2438400"/>
              <a:ext cx="1981200" cy="1981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4290060" y="2828836"/>
              <a:ext cx="1447800" cy="1200329"/>
            </a:xfrm>
            <a:prstGeom prst="rect">
              <a:avLst/>
            </a:prstGeom>
            <a:noFill/>
          </p:spPr>
          <p:txBody>
            <a:bodyPr wrap="square" rtlCol="0">
              <a:spAutoFit/>
            </a:bodyPr>
            <a:lstStyle/>
            <a:p>
              <a:pPr algn="ctr"/>
              <a:r>
                <a:rPr lang="en-US" altLang="zh-CN" sz="7200" dirty="0">
                  <a:solidFill>
                    <a:schemeClr val="bg1"/>
                  </a:solidFill>
                  <a:latin typeface="微软雅黑" panose="020B0503020204020204" pitchFamily="34" charset="-122"/>
                  <a:ea typeface="微软雅黑" panose="020B0503020204020204" pitchFamily="34" charset="-122"/>
                </a:rPr>
                <a:t>02</a:t>
              </a:r>
              <a:endParaRPr lang="zh-CN" altLang="en-US" sz="7200" dirty="0">
                <a:solidFill>
                  <a:schemeClr val="bg1"/>
                </a:solidFill>
                <a:latin typeface="微软雅黑" panose="020B0503020204020204" pitchFamily="34" charset="-122"/>
                <a:ea typeface="微软雅黑" panose="020B0503020204020204" pitchFamily="34" charset="-122"/>
              </a:endParaRPr>
            </a:p>
          </p:txBody>
        </p:sp>
      </p:grpSp>
      <p:sp>
        <p:nvSpPr>
          <p:cNvPr id="28" name="文本框 27"/>
          <p:cNvSpPr txBox="1"/>
          <p:nvPr/>
        </p:nvSpPr>
        <p:spPr>
          <a:xfrm>
            <a:off x="5562600" y="2625725"/>
            <a:ext cx="6202045" cy="1605915"/>
          </a:xfrm>
          <a:prstGeom prst="rect">
            <a:avLst/>
          </a:prstGeom>
          <a:noFill/>
        </p:spPr>
        <p:txBody>
          <a:bodyPr wrap="square" rtlCol="0">
            <a:spAutoFit/>
          </a:bodyPr>
          <a:p>
            <a:pPr algn="l">
              <a:buNone/>
            </a:pPr>
            <a:r>
              <a:rPr lang="zh-CN" altLang="en-US" sz="4800" dirty="0">
                <a:solidFill>
                  <a:srgbClr val="0091C4"/>
                </a:solidFill>
                <a:latin typeface="微软雅黑" panose="020B0503020204020204" pitchFamily="34" charset="-122"/>
                <a:ea typeface="微软雅黑" panose="020B0503020204020204" pitchFamily="34" charset="-122"/>
                <a:sym typeface="+mn-ea"/>
              </a:rPr>
              <a:t>如何构建临床实验室中的文化体系</a:t>
            </a:r>
            <a:endParaRPr lang="zh-CN" altLang="en-US" sz="4800" dirty="0">
              <a:solidFill>
                <a:srgbClr val="0091C4"/>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文本框 44"/>
          <p:cNvSpPr txBox="1"/>
          <p:nvPr/>
        </p:nvSpPr>
        <p:spPr>
          <a:xfrm>
            <a:off x="346075" y="185420"/>
            <a:ext cx="11730355" cy="7435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mn-cs"/>
              </a:rPr>
              <a:t>文  化  体  系</a:t>
            </a:r>
            <a:endParaRPr kumimoji="0" lang="zh-CN" altLang="en-US" sz="4000" b="1" i="0" u="none" strike="noStrike" kern="1200" cap="none" spc="0" normalizeH="0" baseline="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mn-cs"/>
            </a:endParaRPr>
          </a:p>
        </p:txBody>
      </p:sp>
      <p:grpSp>
        <p:nvGrpSpPr>
          <p:cNvPr id="2" name="组合 1"/>
          <p:cNvGrpSpPr/>
          <p:nvPr/>
        </p:nvGrpSpPr>
        <p:grpSpPr>
          <a:xfrm>
            <a:off x="1381760" y="1346200"/>
            <a:ext cx="4744720" cy="4744720"/>
            <a:chOff x="6372860" y="1346200"/>
            <a:chExt cx="4744720" cy="4744720"/>
          </a:xfrm>
        </p:grpSpPr>
        <p:sp>
          <p:nvSpPr>
            <p:cNvPr id="14" name="Freeform 135"/>
            <p:cNvSpPr/>
            <p:nvPr/>
          </p:nvSpPr>
          <p:spPr bwMode="auto">
            <a:xfrm>
              <a:off x="6372860" y="3635002"/>
              <a:ext cx="1954565" cy="1416878"/>
            </a:xfrm>
            <a:custGeom>
              <a:avLst/>
              <a:gdLst>
                <a:gd name="T0" fmla="*/ 12 w 113"/>
                <a:gd name="T1" fmla="*/ 15 h 82"/>
                <a:gd name="T2" fmla="*/ 113 w 113"/>
                <a:gd name="T3" fmla="*/ 58 h 82"/>
                <a:gd name="T4" fmla="*/ 49 w 113"/>
                <a:gd name="T5" fmla="*/ 69 h 82"/>
                <a:gd name="T6" fmla="*/ 12 w 113"/>
                <a:gd name="T7" fmla="*/ 15 h 82"/>
              </a:gdLst>
              <a:ahLst/>
              <a:cxnLst>
                <a:cxn ang="0">
                  <a:pos x="T0" y="T1"/>
                </a:cxn>
                <a:cxn ang="0">
                  <a:pos x="T2" y="T3"/>
                </a:cxn>
                <a:cxn ang="0">
                  <a:pos x="T4" y="T5"/>
                </a:cxn>
                <a:cxn ang="0">
                  <a:pos x="T6" y="T7"/>
                </a:cxn>
              </a:cxnLst>
              <a:rect l="0" t="0" r="r" b="b"/>
              <a:pathLst>
                <a:path w="113" h="82">
                  <a:moveTo>
                    <a:pt x="12" y="15"/>
                  </a:moveTo>
                  <a:cubicBezTo>
                    <a:pt x="62" y="74"/>
                    <a:pt x="113" y="58"/>
                    <a:pt x="113" y="58"/>
                  </a:cubicBezTo>
                  <a:cubicBezTo>
                    <a:pt x="106" y="76"/>
                    <a:pt x="76" y="82"/>
                    <a:pt x="49" y="69"/>
                  </a:cubicBezTo>
                  <a:cubicBezTo>
                    <a:pt x="5" y="47"/>
                    <a:pt x="0" y="0"/>
                    <a:pt x="12" y="15"/>
                  </a:cubicBezTo>
                  <a:close/>
                </a:path>
              </a:pathLst>
            </a:custGeom>
            <a:solidFill>
              <a:schemeClr val="accent1"/>
            </a:solidFill>
            <a:ln>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18" name="Freeform 139"/>
            <p:cNvSpPr/>
            <p:nvPr/>
          </p:nvSpPr>
          <p:spPr bwMode="auto">
            <a:xfrm>
              <a:off x="6372860" y="2377976"/>
              <a:ext cx="1954565" cy="1416878"/>
            </a:xfrm>
            <a:custGeom>
              <a:avLst/>
              <a:gdLst>
                <a:gd name="T0" fmla="*/ 12 w 113"/>
                <a:gd name="T1" fmla="*/ 67 h 82"/>
                <a:gd name="T2" fmla="*/ 113 w 113"/>
                <a:gd name="T3" fmla="*/ 24 h 82"/>
                <a:gd name="T4" fmla="*/ 49 w 113"/>
                <a:gd name="T5" fmla="*/ 13 h 82"/>
                <a:gd name="T6" fmla="*/ 12 w 113"/>
                <a:gd name="T7" fmla="*/ 67 h 82"/>
              </a:gdLst>
              <a:ahLst/>
              <a:cxnLst>
                <a:cxn ang="0">
                  <a:pos x="T0" y="T1"/>
                </a:cxn>
                <a:cxn ang="0">
                  <a:pos x="T2" y="T3"/>
                </a:cxn>
                <a:cxn ang="0">
                  <a:pos x="T4" y="T5"/>
                </a:cxn>
                <a:cxn ang="0">
                  <a:pos x="T6" y="T7"/>
                </a:cxn>
              </a:cxnLst>
              <a:rect l="0" t="0" r="r" b="b"/>
              <a:pathLst>
                <a:path w="113" h="82">
                  <a:moveTo>
                    <a:pt x="12" y="67"/>
                  </a:moveTo>
                  <a:cubicBezTo>
                    <a:pt x="62" y="8"/>
                    <a:pt x="113" y="24"/>
                    <a:pt x="113" y="24"/>
                  </a:cubicBezTo>
                  <a:cubicBezTo>
                    <a:pt x="106" y="7"/>
                    <a:pt x="76" y="0"/>
                    <a:pt x="49" y="13"/>
                  </a:cubicBezTo>
                  <a:cubicBezTo>
                    <a:pt x="5" y="35"/>
                    <a:pt x="0" y="82"/>
                    <a:pt x="12" y="67"/>
                  </a:cubicBezTo>
                  <a:close/>
                </a:path>
              </a:pathLst>
            </a:custGeom>
            <a:solidFill>
              <a:schemeClr val="accent1"/>
            </a:solidFill>
            <a:ln>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10" name="Freeform 131"/>
            <p:cNvSpPr/>
            <p:nvPr/>
          </p:nvSpPr>
          <p:spPr bwMode="auto">
            <a:xfrm>
              <a:off x="6612641" y="1985610"/>
              <a:ext cx="1191629" cy="2201610"/>
            </a:xfrm>
            <a:custGeom>
              <a:avLst/>
              <a:gdLst>
                <a:gd name="T0" fmla="*/ 28 w 69"/>
                <a:gd name="T1" fmla="*/ 19 h 128"/>
                <a:gd name="T2" fmla="*/ 69 w 69"/>
                <a:gd name="T3" fmla="*/ 121 h 128"/>
                <a:gd name="T4" fmla="*/ 16 w 69"/>
                <a:gd name="T5" fmla="*/ 83 h 128"/>
                <a:gd name="T6" fmla="*/ 28 w 69"/>
                <a:gd name="T7" fmla="*/ 19 h 128"/>
              </a:gdLst>
              <a:ahLst/>
              <a:cxnLst>
                <a:cxn ang="0">
                  <a:pos x="T0" y="T1"/>
                </a:cxn>
                <a:cxn ang="0">
                  <a:pos x="T2" y="T3"/>
                </a:cxn>
                <a:cxn ang="0">
                  <a:pos x="T4" y="T5"/>
                </a:cxn>
                <a:cxn ang="0">
                  <a:pos x="T6" y="T7"/>
                </a:cxn>
              </a:cxnLst>
              <a:rect l="0" t="0" r="r" b="b"/>
              <a:pathLst>
                <a:path w="69" h="128">
                  <a:moveTo>
                    <a:pt x="28" y="19"/>
                  </a:moveTo>
                  <a:cubicBezTo>
                    <a:pt x="21" y="96"/>
                    <a:pt x="69" y="121"/>
                    <a:pt x="69" y="121"/>
                  </a:cubicBezTo>
                  <a:cubicBezTo>
                    <a:pt x="51" y="128"/>
                    <a:pt x="25" y="112"/>
                    <a:pt x="16" y="83"/>
                  </a:cubicBezTo>
                  <a:cubicBezTo>
                    <a:pt x="0" y="37"/>
                    <a:pt x="29" y="0"/>
                    <a:pt x="28" y="19"/>
                  </a:cubicBezTo>
                  <a:close/>
                </a:path>
              </a:pathLst>
            </a:custGeom>
            <a:solidFill>
              <a:schemeClr val="accent2"/>
            </a:solidFill>
            <a:ln>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11" name="Freeform 132"/>
            <p:cNvSpPr/>
            <p:nvPr/>
          </p:nvSpPr>
          <p:spPr bwMode="auto">
            <a:xfrm>
              <a:off x="7411906" y="1346200"/>
              <a:ext cx="1409610" cy="1947296"/>
            </a:xfrm>
            <a:custGeom>
              <a:avLst/>
              <a:gdLst>
                <a:gd name="T0" fmla="*/ 67 w 82"/>
                <a:gd name="T1" fmla="*/ 13 h 113"/>
                <a:gd name="T2" fmla="*/ 24 w 82"/>
                <a:gd name="T3" fmla="*/ 113 h 113"/>
                <a:gd name="T4" fmla="*/ 13 w 82"/>
                <a:gd name="T5" fmla="*/ 49 h 113"/>
                <a:gd name="T6" fmla="*/ 67 w 82"/>
                <a:gd name="T7" fmla="*/ 13 h 113"/>
              </a:gdLst>
              <a:ahLst/>
              <a:cxnLst>
                <a:cxn ang="0">
                  <a:pos x="T0" y="T1"/>
                </a:cxn>
                <a:cxn ang="0">
                  <a:pos x="T2" y="T3"/>
                </a:cxn>
                <a:cxn ang="0">
                  <a:pos x="T4" y="T5"/>
                </a:cxn>
                <a:cxn ang="0">
                  <a:pos x="T6" y="T7"/>
                </a:cxn>
              </a:cxnLst>
              <a:rect l="0" t="0" r="r" b="b"/>
              <a:pathLst>
                <a:path w="82" h="113">
                  <a:moveTo>
                    <a:pt x="67" y="13"/>
                  </a:moveTo>
                  <a:cubicBezTo>
                    <a:pt x="8" y="63"/>
                    <a:pt x="24" y="113"/>
                    <a:pt x="24" y="113"/>
                  </a:cubicBezTo>
                  <a:cubicBezTo>
                    <a:pt x="6" y="106"/>
                    <a:pt x="0" y="76"/>
                    <a:pt x="13" y="49"/>
                  </a:cubicBezTo>
                  <a:cubicBezTo>
                    <a:pt x="35" y="6"/>
                    <a:pt x="82" y="0"/>
                    <a:pt x="67" y="13"/>
                  </a:cubicBezTo>
                  <a:close/>
                </a:path>
              </a:pathLst>
            </a:custGeom>
            <a:solidFill>
              <a:schemeClr val="accent2"/>
            </a:solidFill>
            <a:ln>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12" name="Freeform 133"/>
            <p:cNvSpPr/>
            <p:nvPr/>
          </p:nvSpPr>
          <p:spPr bwMode="auto">
            <a:xfrm>
              <a:off x="8668926" y="4136355"/>
              <a:ext cx="1416878" cy="1954565"/>
            </a:xfrm>
            <a:custGeom>
              <a:avLst/>
              <a:gdLst>
                <a:gd name="T0" fmla="*/ 15 w 82"/>
                <a:gd name="T1" fmla="*/ 101 h 113"/>
                <a:gd name="T2" fmla="*/ 57 w 82"/>
                <a:gd name="T3" fmla="*/ 0 h 113"/>
                <a:gd name="T4" fmla="*/ 68 w 82"/>
                <a:gd name="T5" fmla="*/ 64 h 113"/>
                <a:gd name="T6" fmla="*/ 15 w 82"/>
                <a:gd name="T7" fmla="*/ 101 h 113"/>
              </a:gdLst>
              <a:ahLst/>
              <a:cxnLst>
                <a:cxn ang="0">
                  <a:pos x="T0" y="T1"/>
                </a:cxn>
                <a:cxn ang="0">
                  <a:pos x="T2" y="T3"/>
                </a:cxn>
                <a:cxn ang="0">
                  <a:pos x="T4" y="T5"/>
                </a:cxn>
                <a:cxn ang="0">
                  <a:pos x="T6" y="T7"/>
                </a:cxn>
              </a:cxnLst>
              <a:rect l="0" t="0" r="r" b="b"/>
              <a:pathLst>
                <a:path w="82" h="113">
                  <a:moveTo>
                    <a:pt x="15" y="101"/>
                  </a:moveTo>
                  <a:cubicBezTo>
                    <a:pt x="73" y="51"/>
                    <a:pt x="57" y="0"/>
                    <a:pt x="57" y="0"/>
                  </a:cubicBezTo>
                  <a:cubicBezTo>
                    <a:pt x="75" y="7"/>
                    <a:pt x="82" y="37"/>
                    <a:pt x="68" y="64"/>
                  </a:cubicBezTo>
                  <a:cubicBezTo>
                    <a:pt x="47" y="107"/>
                    <a:pt x="0" y="113"/>
                    <a:pt x="15" y="101"/>
                  </a:cubicBezTo>
                  <a:close/>
                </a:path>
              </a:pathLst>
            </a:custGeom>
            <a:solidFill>
              <a:schemeClr val="accent2"/>
            </a:solidFill>
            <a:ln>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13" name="Freeform 134"/>
            <p:cNvSpPr/>
            <p:nvPr/>
          </p:nvSpPr>
          <p:spPr bwMode="auto">
            <a:xfrm>
              <a:off x="9155753" y="2377976"/>
              <a:ext cx="1961827" cy="1416878"/>
            </a:xfrm>
            <a:custGeom>
              <a:avLst/>
              <a:gdLst>
                <a:gd name="T0" fmla="*/ 101 w 114"/>
                <a:gd name="T1" fmla="*/ 67 h 82"/>
                <a:gd name="T2" fmla="*/ 0 w 114"/>
                <a:gd name="T3" fmla="*/ 24 h 82"/>
                <a:gd name="T4" fmla="*/ 65 w 114"/>
                <a:gd name="T5" fmla="*/ 13 h 82"/>
                <a:gd name="T6" fmla="*/ 101 w 114"/>
                <a:gd name="T7" fmla="*/ 67 h 82"/>
              </a:gdLst>
              <a:ahLst/>
              <a:cxnLst>
                <a:cxn ang="0">
                  <a:pos x="T0" y="T1"/>
                </a:cxn>
                <a:cxn ang="0">
                  <a:pos x="T2" y="T3"/>
                </a:cxn>
                <a:cxn ang="0">
                  <a:pos x="T4" y="T5"/>
                </a:cxn>
                <a:cxn ang="0">
                  <a:pos x="T6" y="T7"/>
                </a:cxn>
              </a:cxnLst>
              <a:rect l="0" t="0" r="r" b="b"/>
              <a:pathLst>
                <a:path w="114" h="82">
                  <a:moveTo>
                    <a:pt x="101" y="67"/>
                  </a:moveTo>
                  <a:cubicBezTo>
                    <a:pt x="51" y="8"/>
                    <a:pt x="0" y="24"/>
                    <a:pt x="0" y="24"/>
                  </a:cubicBezTo>
                  <a:cubicBezTo>
                    <a:pt x="8" y="7"/>
                    <a:pt x="37" y="0"/>
                    <a:pt x="65" y="13"/>
                  </a:cubicBezTo>
                  <a:cubicBezTo>
                    <a:pt x="108" y="35"/>
                    <a:pt x="114" y="82"/>
                    <a:pt x="101" y="67"/>
                  </a:cubicBezTo>
                  <a:close/>
                </a:path>
              </a:pathLst>
            </a:custGeom>
            <a:solidFill>
              <a:schemeClr val="accent2"/>
            </a:solidFill>
            <a:ln>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15" name="Freeform 136"/>
            <p:cNvSpPr/>
            <p:nvPr/>
          </p:nvSpPr>
          <p:spPr bwMode="auto">
            <a:xfrm>
              <a:off x="8269296" y="1585980"/>
              <a:ext cx="2208874" cy="1191629"/>
            </a:xfrm>
            <a:custGeom>
              <a:avLst/>
              <a:gdLst>
                <a:gd name="T0" fmla="*/ 108 w 128"/>
                <a:gd name="T1" fmla="*/ 28 h 69"/>
                <a:gd name="T2" fmla="*/ 7 w 128"/>
                <a:gd name="T3" fmla="*/ 69 h 69"/>
                <a:gd name="T4" fmla="*/ 44 w 128"/>
                <a:gd name="T5" fmla="*/ 16 h 69"/>
                <a:gd name="T6" fmla="*/ 108 w 128"/>
                <a:gd name="T7" fmla="*/ 28 h 69"/>
              </a:gdLst>
              <a:ahLst/>
              <a:cxnLst>
                <a:cxn ang="0">
                  <a:pos x="T0" y="T1"/>
                </a:cxn>
                <a:cxn ang="0">
                  <a:pos x="T2" y="T3"/>
                </a:cxn>
                <a:cxn ang="0">
                  <a:pos x="T4" y="T5"/>
                </a:cxn>
                <a:cxn ang="0">
                  <a:pos x="T6" y="T7"/>
                </a:cxn>
              </a:cxnLst>
              <a:rect l="0" t="0" r="r" b="b"/>
              <a:pathLst>
                <a:path w="128" h="69">
                  <a:moveTo>
                    <a:pt x="108" y="28"/>
                  </a:moveTo>
                  <a:cubicBezTo>
                    <a:pt x="31" y="22"/>
                    <a:pt x="7" y="69"/>
                    <a:pt x="7" y="69"/>
                  </a:cubicBezTo>
                  <a:cubicBezTo>
                    <a:pt x="0" y="51"/>
                    <a:pt x="16" y="25"/>
                    <a:pt x="44" y="16"/>
                  </a:cubicBezTo>
                  <a:cubicBezTo>
                    <a:pt x="91" y="0"/>
                    <a:pt x="128" y="29"/>
                    <a:pt x="108" y="28"/>
                  </a:cubicBezTo>
                  <a:close/>
                </a:path>
              </a:pathLst>
            </a:custGeom>
            <a:solidFill>
              <a:schemeClr val="accent1"/>
            </a:solidFill>
            <a:ln>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16" name="Freeform 137"/>
            <p:cNvSpPr/>
            <p:nvPr/>
          </p:nvSpPr>
          <p:spPr bwMode="auto">
            <a:xfrm>
              <a:off x="7012270" y="4659509"/>
              <a:ext cx="2208874" cy="1184365"/>
            </a:xfrm>
            <a:custGeom>
              <a:avLst/>
              <a:gdLst>
                <a:gd name="T0" fmla="*/ 19 w 128"/>
                <a:gd name="T1" fmla="*/ 41 h 69"/>
                <a:gd name="T2" fmla="*/ 121 w 128"/>
                <a:gd name="T3" fmla="*/ 0 h 69"/>
                <a:gd name="T4" fmla="*/ 83 w 128"/>
                <a:gd name="T5" fmla="*/ 53 h 69"/>
                <a:gd name="T6" fmla="*/ 19 w 128"/>
                <a:gd name="T7" fmla="*/ 41 h 69"/>
              </a:gdLst>
              <a:ahLst/>
              <a:cxnLst>
                <a:cxn ang="0">
                  <a:pos x="T0" y="T1"/>
                </a:cxn>
                <a:cxn ang="0">
                  <a:pos x="T2" y="T3"/>
                </a:cxn>
                <a:cxn ang="0">
                  <a:pos x="T4" y="T5"/>
                </a:cxn>
                <a:cxn ang="0">
                  <a:pos x="T6" y="T7"/>
                </a:cxn>
              </a:cxnLst>
              <a:rect l="0" t="0" r="r" b="b"/>
              <a:pathLst>
                <a:path w="128" h="69">
                  <a:moveTo>
                    <a:pt x="19" y="41"/>
                  </a:moveTo>
                  <a:cubicBezTo>
                    <a:pt x="96" y="47"/>
                    <a:pt x="121" y="0"/>
                    <a:pt x="121" y="0"/>
                  </a:cubicBezTo>
                  <a:cubicBezTo>
                    <a:pt x="128" y="18"/>
                    <a:pt x="112" y="44"/>
                    <a:pt x="83" y="53"/>
                  </a:cubicBezTo>
                  <a:cubicBezTo>
                    <a:pt x="37" y="69"/>
                    <a:pt x="0" y="40"/>
                    <a:pt x="19" y="41"/>
                  </a:cubicBezTo>
                  <a:close/>
                </a:path>
              </a:pathLst>
            </a:custGeom>
            <a:solidFill>
              <a:schemeClr val="accent2"/>
            </a:solidFill>
            <a:ln>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17" name="Freeform 138"/>
            <p:cNvSpPr/>
            <p:nvPr/>
          </p:nvSpPr>
          <p:spPr bwMode="auto">
            <a:xfrm>
              <a:off x="9686169" y="3242635"/>
              <a:ext cx="1177097" cy="2208874"/>
            </a:xfrm>
            <a:custGeom>
              <a:avLst/>
              <a:gdLst>
                <a:gd name="T0" fmla="*/ 41 w 68"/>
                <a:gd name="T1" fmla="*/ 109 h 128"/>
                <a:gd name="T2" fmla="*/ 0 w 68"/>
                <a:gd name="T3" fmla="*/ 7 h 128"/>
                <a:gd name="T4" fmla="*/ 53 w 68"/>
                <a:gd name="T5" fmla="*/ 45 h 128"/>
                <a:gd name="T6" fmla="*/ 41 w 68"/>
                <a:gd name="T7" fmla="*/ 109 h 128"/>
              </a:gdLst>
              <a:ahLst/>
              <a:cxnLst>
                <a:cxn ang="0">
                  <a:pos x="T0" y="T1"/>
                </a:cxn>
                <a:cxn ang="0">
                  <a:pos x="T2" y="T3"/>
                </a:cxn>
                <a:cxn ang="0">
                  <a:pos x="T4" y="T5"/>
                </a:cxn>
                <a:cxn ang="0">
                  <a:pos x="T6" y="T7"/>
                </a:cxn>
              </a:cxnLst>
              <a:rect l="0" t="0" r="r" b="b"/>
              <a:pathLst>
                <a:path w="68" h="128">
                  <a:moveTo>
                    <a:pt x="41" y="109"/>
                  </a:moveTo>
                  <a:cubicBezTo>
                    <a:pt x="47" y="32"/>
                    <a:pt x="0" y="7"/>
                    <a:pt x="0" y="7"/>
                  </a:cubicBezTo>
                  <a:cubicBezTo>
                    <a:pt x="18" y="0"/>
                    <a:pt x="43" y="16"/>
                    <a:pt x="53" y="45"/>
                  </a:cubicBezTo>
                  <a:cubicBezTo>
                    <a:pt x="68" y="91"/>
                    <a:pt x="39" y="128"/>
                    <a:pt x="41" y="109"/>
                  </a:cubicBezTo>
                  <a:close/>
                </a:path>
              </a:pathLst>
            </a:custGeom>
            <a:solidFill>
              <a:schemeClr val="accent2"/>
            </a:solidFill>
            <a:ln>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19" name="Freeform 140"/>
            <p:cNvSpPr/>
            <p:nvPr/>
          </p:nvSpPr>
          <p:spPr bwMode="auto">
            <a:xfrm>
              <a:off x="6612641" y="3242635"/>
              <a:ext cx="1191629" cy="2208874"/>
            </a:xfrm>
            <a:custGeom>
              <a:avLst/>
              <a:gdLst>
                <a:gd name="T0" fmla="*/ 28 w 69"/>
                <a:gd name="T1" fmla="*/ 109 h 128"/>
                <a:gd name="T2" fmla="*/ 69 w 69"/>
                <a:gd name="T3" fmla="*/ 7 h 128"/>
                <a:gd name="T4" fmla="*/ 16 w 69"/>
                <a:gd name="T5" fmla="*/ 45 h 128"/>
                <a:gd name="T6" fmla="*/ 28 w 69"/>
                <a:gd name="T7" fmla="*/ 109 h 128"/>
              </a:gdLst>
              <a:ahLst/>
              <a:cxnLst>
                <a:cxn ang="0">
                  <a:pos x="T0" y="T1"/>
                </a:cxn>
                <a:cxn ang="0">
                  <a:pos x="T2" y="T3"/>
                </a:cxn>
                <a:cxn ang="0">
                  <a:pos x="T4" y="T5"/>
                </a:cxn>
                <a:cxn ang="0">
                  <a:pos x="T6" y="T7"/>
                </a:cxn>
              </a:cxnLst>
              <a:rect l="0" t="0" r="r" b="b"/>
              <a:pathLst>
                <a:path w="69" h="128">
                  <a:moveTo>
                    <a:pt x="28" y="109"/>
                  </a:moveTo>
                  <a:cubicBezTo>
                    <a:pt x="21" y="32"/>
                    <a:pt x="69" y="7"/>
                    <a:pt x="69" y="7"/>
                  </a:cubicBezTo>
                  <a:cubicBezTo>
                    <a:pt x="51" y="0"/>
                    <a:pt x="25" y="16"/>
                    <a:pt x="16" y="45"/>
                  </a:cubicBezTo>
                  <a:cubicBezTo>
                    <a:pt x="0" y="91"/>
                    <a:pt x="29" y="128"/>
                    <a:pt x="28" y="109"/>
                  </a:cubicBezTo>
                  <a:close/>
                </a:path>
              </a:pathLst>
            </a:custGeom>
            <a:solidFill>
              <a:schemeClr val="accent2"/>
            </a:solidFill>
            <a:ln>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20" name="Freeform 141"/>
            <p:cNvSpPr/>
            <p:nvPr/>
          </p:nvSpPr>
          <p:spPr bwMode="auto">
            <a:xfrm>
              <a:off x="8269296" y="4659509"/>
              <a:ext cx="2208874" cy="1184365"/>
            </a:xfrm>
            <a:custGeom>
              <a:avLst/>
              <a:gdLst>
                <a:gd name="T0" fmla="*/ 108 w 128"/>
                <a:gd name="T1" fmla="*/ 41 h 69"/>
                <a:gd name="T2" fmla="*/ 7 w 128"/>
                <a:gd name="T3" fmla="*/ 0 h 69"/>
                <a:gd name="T4" fmla="*/ 44 w 128"/>
                <a:gd name="T5" fmla="*/ 53 h 69"/>
                <a:gd name="T6" fmla="*/ 108 w 128"/>
                <a:gd name="T7" fmla="*/ 41 h 69"/>
              </a:gdLst>
              <a:ahLst/>
              <a:cxnLst>
                <a:cxn ang="0">
                  <a:pos x="T0" y="T1"/>
                </a:cxn>
                <a:cxn ang="0">
                  <a:pos x="T2" y="T3"/>
                </a:cxn>
                <a:cxn ang="0">
                  <a:pos x="T4" y="T5"/>
                </a:cxn>
                <a:cxn ang="0">
                  <a:pos x="T6" y="T7"/>
                </a:cxn>
              </a:cxnLst>
              <a:rect l="0" t="0" r="r" b="b"/>
              <a:pathLst>
                <a:path w="128" h="69">
                  <a:moveTo>
                    <a:pt x="108" y="41"/>
                  </a:moveTo>
                  <a:cubicBezTo>
                    <a:pt x="31" y="47"/>
                    <a:pt x="7" y="0"/>
                    <a:pt x="7" y="0"/>
                  </a:cubicBezTo>
                  <a:cubicBezTo>
                    <a:pt x="0" y="18"/>
                    <a:pt x="16" y="44"/>
                    <a:pt x="44" y="53"/>
                  </a:cubicBezTo>
                  <a:cubicBezTo>
                    <a:pt x="91" y="69"/>
                    <a:pt x="128" y="40"/>
                    <a:pt x="108" y="41"/>
                  </a:cubicBezTo>
                  <a:close/>
                </a:path>
              </a:pathLst>
            </a:custGeom>
            <a:solidFill>
              <a:schemeClr val="accent1"/>
            </a:solidFill>
            <a:ln>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21" name="Freeform 142"/>
            <p:cNvSpPr/>
            <p:nvPr/>
          </p:nvSpPr>
          <p:spPr bwMode="auto">
            <a:xfrm>
              <a:off x="7012270" y="1585980"/>
              <a:ext cx="2208874" cy="1191629"/>
            </a:xfrm>
            <a:custGeom>
              <a:avLst/>
              <a:gdLst>
                <a:gd name="T0" fmla="*/ 19 w 128"/>
                <a:gd name="T1" fmla="*/ 28 h 69"/>
                <a:gd name="T2" fmla="*/ 121 w 128"/>
                <a:gd name="T3" fmla="*/ 69 h 69"/>
                <a:gd name="T4" fmla="*/ 83 w 128"/>
                <a:gd name="T5" fmla="*/ 16 h 69"/>
                <a:gd name="T6" fmla="*/ 19 w 128"/>
                <a:gd name="T7" fmla="*/ 28 h 69"/>
              </a:gdLst>
              <a:ahLst/>
              <a:cxnLst>
                <a:cxn ang="0">
                  <a:pos x="T0" y="T1"/>
                </a:cxn>
                <a:cxn ang="0">
                  <a:pos x="T2" y="T3"/>
                </a:cxn>
                <a:cxn ang="0">
                  <a:pos x="T4" y="T5"/>
                </a:cxn>
                <a:cxn ang="0">
                  <a:pos x="T6" y="T7"/>
                </a:cxn>
              </a:cxnLst>
              <a:rect l="0" t="0" r="r" b="b"/>
              <a:pathLst>
                <a:path w="128" h="69">
                  <a:moveTo>
                    <a:pt x="19" y="28"/>
                  </a:moveTo>
                  <a:cubicBezTo>
                    <a:pt x="96" y="22"/>
                    <a:pt x="121" y="69"/>
                    <a:pt x="121" y="69"/>
                  </a:cubicBezTo>
                  <a:cubicBezTo>
                    <a:pt x="128" y="51"/>
                    <a:pt x="112" y="25"/>
                    <a:pt x="83" y="16"/>
                  </a:cubicBezTo>
                  <a:cubicBezTo>
                    <a:pt x="37" y="0"/>
                    <a:pt x="0" y="29"/>
                    <a:pt x="19" y="28"/>
                  </a:cubicBezTo>
                  <a:close/>
                </a:path>
              </a:pathLst>
            </a:custGeom>
            <a:solidFill>
              <a:schemeClr val="accent1"/>
            </a:solidFill>
            <a:ln>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22" name="Freeform 143"/>
            <p:cNvSpPr/>
            <p:nvPr/>
          </p:nvSpPr>
          <p:spPr bwMode="auto">
            <a:xfrm>
              <a:off x="7411906" y="4136355"/>
              <a:ext cx="1409610" cy="1954565"/>
            </a:xfrm>
            <a:custGeom>
              <a:avLst/>
              <a:gdLst>
                <a:gd name="T0" fmla="*/ 67 w 82"/>
                <a:gd name="T1" fmla="*/ 101 h 113"/>
                <a:gd name="T2" fmla="*/ 24 w 82"/>
                <a:gd name="T3" fmla="*/ 0 h 113"/>
                <a:gd name="T4" fmla="*/ 13 w 82"/>
                <a:gd name="T5" fmla="*/ 64 h 113"/>
                <a:gd name="T6" fmla="*/ 67 w 82"/>
                <a:gd name="T7" fmla="*/ 101 h 113"/>
              </a:gdLst>
              <a:ahLst/>
              <a:cxnLst>
                <a:cxn ang="0">
                  <a:pos x="T0" y="T1"/>
                </a:cxn>
                <a:cxn ang="0">
                  <a:pos x="T2" y="T3"/>
                </a:cxn>
                <a:cxn ang="0">
                  <a:pos x="T4" y="T5"/>
                </a:cxn>
                <a:cxn ang="0">
                  <a:pos x="T6" y="T7"/>
                </a:cxn>
              </a:cxnLst>
              <a:rect l="0" t="0" r="r" b="b"/>
              <a:pathLst>
                <a:path w="82" h="113">
                  <a:moveTo>
                    <a:pt x="67" y="101"/>
                  </a:moveTo>
                  <a:cubicBezTo>
                    <a:pt x="8" y="51"/>
                    <a:pt x="24" y="0"/>
                    <a:pt x="24" y="0"/>
                  </a:cubicBezTo>
                  <a:cubicBezTo>
                    <a:pt x="6" y="7"/>
                    <a:pt x="0" y="37"/>
                    <a:pt x="13" y="64"/>
                  </a:cubicBezTo>
                  <a:cubicBezTo>
                    <a:pt x="35" y="107"/>
                    <a:pt x="82" y="113"/>
                    <a:pt x="67" y="101"/>
                  </a:cubicBezTo>
                  <a:close/>
                </a:path>
              </a:pathLst>
            </a:custGeom>
            <a:solidFill>
              <a:schemeClr val="accent1"/>
            </a:solidFill>
            <a:ln>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23" name="Freeform 144"/>
            <p:cNvSpPr/>
            <p:nvPr/>
          </p:nvSpPr>
          <p:spPr bwMode="auto">
            <a:xfrm>
              <a:off x="9155753" y="3635002"/>
              <a:ext cx="1961827" cy="1416878"/>
            </a:xfrm>
            <a:custGeom>
              <a:avLst/>
              <a:gdLst>
                <a:gd name="T0" fmla="*/ 101 w 114"/>
                <a:gd name="T1" fmla="*/ 15 h 82"/>
                <a:gd name="T2" fmla="*/ 0 w 114"/>
                <a:gd name="T3" fmla="*/ 58 h 82"/>
                <a:gd name="T4" fmla="*/ 65 w 114"/>
                <a:gd name="T5" fmla="*/ 69 h 82"/>
                <a:gd name="T6" fmla="*/ 101 w 114"/>
                <a:gd name="T7" fmla="*/ 15 h 82"/>
              </a:gdLst>
              <a:ahLst/>
              <a:cxnLst>
                <a:cxn ang="0">
                  <a:pos x="T0" y="T1"/>
                </a:cxn>
                <a:cxn ang="0">
                  <a:pos x="T2" y="T3"/>
                </a:cxn>
                <a:cxn ang="0">
                  <a:pos x="T4" y="T5"/>
                </a:cxn>
                <a:cxn ang="0">
                  <a:pos x="T6" y="T7"/>
                </a:cxn>
              </a:cxnLst>
              <a:rect l="0" t="0" r="r" b="b"/>
              <a:pathLst>
                <a:path w="114" h="82">
                  <a:moveTo>
                    <a:pt x="101" y="15"/>
                  </a:moveTo>
                  <a:cubicBezTo>
                    <a:pt x="51" y="74"/>
                    <a:pt x="0" y="58"/>
                    <a:pt x="0" y="58"/>
                  </a:cubicBezTo>
                  <a:cubicBezTo>
                    <a:pt x="8" y="76"/>
                    <a:pt x="37" y="82"/>
                    <a:pt x="65" y="69"/>
                  </a:cubicBezTo>
                  <a:cubicBezTo>
                    <a:pt x="108" y="47"/>
                    <a:pt x="114" y="0"/>
                    <a:pt x="101" y="15"/>
                  </a:cubicBezTo>
                  <a:close/>
                </a:path>
              </a:pathLst>
            </a:custGeom>
            <a:solidFill>
              <a:schemeClr val="accent1"/>
            </a:solidFill>
            <a:ln>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24" name="Freeform 145"/>
            <p:cNvSpPr/>
            <p:nvPr/>
          </p:nvSpPr>
          <p:spPr bwMode="auto">
            <a:xfrm>
              <a:off x="9686169" y="1985610"/>
              <a:ext cx="1177097" cy="2201610"/>
            </a:xfrm>
            <a:custGeom>
              <a:avLst/>
              <a:gdLst>
                <a:gd name="T0" fmla="*/ 41 w 68"/>
                <a:gd name="T1" fmla="*/ 19 h 128"/>
                <a:gd name="T2" fmla="*/ 0 w 68"/>
                <a:gd name="T3" fmla="*/ 121 h 128"/>
                <a:gd name="T4" fmla="*/ 53 w 68"/>
                <a:gd name="T5" fmla="*/ 83 h 128"/>
                <a:gd name="T6" fmla="*/ 41 w 68"/>
                <a:gd name="T7" fmla="*/ 19 h 128"/>
              </a:gdLst>
              <a:ahLst/>
              <a:cxnLst>
                <a:cxn ang="0">
                  <a:pos x="T0" y="T1"/>
                </a:cxn>
                <a:cxn ang="0">
                  <a:pos x="T2" y="T3"/>
                </a:cxn>
                <a:cxn ang="0">
                  <a:pos x="T4" y="T5"/>
                </a:cxn>
                <a:cxn ang="0">
                  <a:pos x="T6" y="T7"/>
                </a:cxn>
              </a:cxnLst>
              <a:rect l="0" t="0" r="r" b="b"/>
              <a:pathLst>
                <a:path w="68" h="128">
                  <a:moveTo>
                    <a:pt x="41" y="19"/>
                  </a:moveTo>
                  <a:cubicBezTo>
                    <a:pt x="47" y="96"/>
                    <a:pt x="0" y="121"/>
                    <a:pt x="0" y="121"/>
                  </a:cubicBezTo>
                  <a:cubicBezTo>
                    <a:pt x="18" y="128"/>
                    <a:pt x="43" y="112"/>
                    <a:pt x="53" y="83"/>
                  </a:cubicBezTo>
                  <a:cubicBezTo>
                    <a:pt x="68" y="37"/>
                    <a:pt x="39" y="0"/>
                    <a:pt x="41" y="19"/>
                  </a:cubicBezTo>
                  <a:close/>
                </a:path>
              </a:pathLst>
            </a:custGeom>
            <a:solidFill>
              <a:schemeClr val="accent1"/>
            </a:solidFill>
            <a:ln>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25" name="Freeform 146"/>
            <p:cNvSpPr/>
            <p:nvPr/>
          </p:nvSpPr>
          <p:spPr bwMode="auto">
            <a:xfrm>
              <a:off x="8668926" y="1346200"/>
              <a:ext cx="1416878" cy="1947296"/>
            </a:xfrm>
            <a:custGeom>
              <a:avLst/>
              <a:gdLst>
                <a:gd name="T0" fmla="*/ 15 w 82"/>
                <a:gd name="T1" fmla="*/ 13 h 113"/>
                <a:gd name="T2" fmla="*/ 57 w 82"/>
                <a:gd name="T3" fmla="*/ 113 h 113"/>
                <a:gd name="T4" fmla="*/ 68 w 82"/>
                <a:gd name="T5" fmla="*/ 49 h 113"/>
                <a:gd name="T6" fmla="*/ 15 w 82"/>
                <a:gd name="T7" fmla="*/ 13 h 113"/>
              </a:gdLst>
              <a:ahLst/>
              <a:cxnLst>
                <a:cxn ang="0">
                  <a:pos x="T0" y="T1"/>
                </a:cxn>
                <a:cxn ang="0">
                  <a:pos x="T2" y="T3"/>
                </a:cxn>
                <a:cxn ang="0">
                  <a:pos x="T4" y="T5"/>
                </a:cxn>
                <a:cxn ang="0">
                  <a:pos x="T6" y="T7"/>
                </a:cxn>
              </a:cxnLst>
              <a:rect l="0" t="0" r="r" b="b"/>
              <a:pathLst>
                <a:path w="82" h="113">
                  <a:moveTo>
                    <a:pt x="15" y="13"/>
                  </a:moveTo>
                  <a:cubicBezTo>
                    <a:pt x="73" y="63"/>
                    <a:pt x="57" y="113"/>
                    <a:pt x="57" y="113"/>
                  </a:cubicBezTo>
                  <a:cubicBezTo>
                    <a:pt x="75" y="106"/>
                    <a:pt x="82" y="76"/>
                    <a:pt x="68" y="49"/>
                  </a:cubicBezTo>
                  <a:cubicBezTo>
                    <a:pt x="47" y="6"/>
                    <a:pt x="0" y="0"/>
                    <a:pt x="15" y="13"/>
                  </a:cubicBezTo>
                  <a:close/>
                </a:path>
              </a:pathLst>
            </a:custGeom>
            <a:solidFill>
              <a:schemeClr val="accent2"/>
            </a:solidFill>
            <a:ln>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grpSp>
          <p:nvGrpSpPr>
            <p:cNvPr id="26" name="Group 25"/>
            <p:cNvGrpSpPr/>
            <p:nvPr/>
          </p:nvGrpSpPr>
          <p:grpSpPr>
            <a:xfrm>
              <a:off x="8138507" y="3114755"/>
              <a:ext cx="1015458" cy="1072465"/>
              <a:chOff x="6359525" y="5041900"/>
              <a:chExt cx="452438" cy="477838"/>
            </a:xfrm>
            <a:solidFill>
              <a:schemeClr val="accent1">
                <a:lumMod val="60000"/>
                <a:lumOff val="40000"/>
              </a:schemeClr>
            </a:solidFill>
          </p:grpSpPr>
          <p:sp>
            <p:nvSpPr>
              <p:cNvPr id="27" name="Freeform 26"/>
              <p:cNvSpPr/>
              <p:nvPr/>
            </p:nvSpPr>
            <p:spPr bwMode="auto">
              <a:xfrm>
                <a:off x="6464300" y="5041900"/>
                <a:ext cx="239713" cy="277813"/>
              </a:xfrm>
              <a:custGeom>
                <a:avLst/>
                <a:gdLst>
                  <a:gd name="T0" fmla="*/ 63 w 64"/>
                  <a:gd name="T1" fmla="*/ 36 h 74"/>
                  <a:gd name="T2" fmla="*/ 61 w 64"/>
                  <a:gd name="T3" fmla="*/ 34 h 74"/>
                  <a:gd name="T4" fmla="*/ 61 w 64"/>
                  <a:gd name="T5" fmla="*/ 21 h 74"/>
                  <a:gd name="T6" fmla="*/ 33 w 64"/>
                  <a:gd name="T7" fmla="*/ 0 h 74"/>
                  <a:gd name="T8" fmla="*/ 19 w 64"/>
                  <a:gd name="T9" fmla="*/ 4 h 74"/>
                  <a:gd name="T10" fmla="*/ 4 w 64"/>
                  <a:gd name="T11" fmla="*/ 21 h 74"/>
                  <a:gd name="T12" fmla="*/ 3 w 64"/>
                  <a:gd name="T13" fmla="*/ 34 h 74"/>
                  <a:gd name="T14" fmla="*/ 1 w 64"/>
                  <a:gd name="T15" fmla="*/ 36 h 74"/>
                  <a:gd name="T16" fmla="*/ 1 w 64"/>
                  <a:gd name="T17" fmla="*/ 45 h 74"/>
                  <a:gd name="T18" fmla="*/ 7 w 64"/>
                  <a:gd name="T19" fmla="*/ 54 h 74"/>
                  <a:gd name="T20" fmla="*/ 32 w 64"/>
                  <a:gd name="T21" fmla="*/ 74 h 74"/>
                  <a:gd name="T22" fmla="*/ 57 w 64"/>
                  <a:gd name="T23" fmla="*/ 54 h 74"/>
                  <a:gd name="T24" fmla="*/ 63 w 64"/>
                  <a:gd name="T25" fmla="*/ 45 h 74"/>
                  <a:gd name="T26" fmla="*/ 63 w 64"/>
                  <a:gd name="T27" fmla="*/ 3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74">
                    <a:moveTo>
                      <a:pt x="63" y="36"/>
                    </a:moveTo>
                    <a:cubicBezTo>
                      <a:pt x="62" y="35"/>
                      <a:pt x="62" y="34"/>
                      <a:pt x="61" y="34"/>
                    </a:cubicBezTo>
                    <a:cubicBezTo>
                      <a:pt x="61" y="28"/>
                      <a:pt x="61" y="25"/>
                      <a:pt x="61" y="21"/>
                    </a:cubicBezTo>
                    <a:cubicBezTo>
                      <a:pt x="59" y="9"/>
                      <a:pt x="50" y="0"/>
                      <a:pt x="33" y="0"/>
                    </a:cubicBezTo>
                    <a:cubicBezTo>
                      <a:pt x="24" y="0"/>
                      <a:pt x="26" y="4"/>
                      <a:pt x="19" y="4"/>
                    </a:cubicBezTo>
                    <a:cubicBezTo>
                      <a:pt x="7" y="5"/>
                      <a:pt x="5" y="15"/>
                      <a:pt x="4" y="21"/>
                    </a:cubicBezTo>
                    <a:cubicBezTo>
                      <a:pt x="3" y="25"/>
                      <a:pt x="3" y="28"/>
                      <a:pt x="3" y="34"/>
                    </a:cubicBezTo>
                    <a:cubicBezTo>
                      <a:pt x="3" y="34"/>
                      <a:pt x="2" y="35"/>
                      <a:pt x="1" y="36"/>
                    </a:cubicBezTo>
                    <a:cubicBezTo>
                      <a:pt x="0" y="38"/>
                      <a:pt x="0" y="42"/>
                      <a:pt x="1" y="45"/>
                    </a:cubicBezTo>
                    <a:cubicBezTo>
                      <a:pt x="3" y="49"/>
                      <a:pt x="5" y="52"/>
                      <a:pt x="7" y="54"/>
                    </a:cubicBezTo>
                    <a:cubicBezTo>
                      <a:pt x="10" y="66"/>
                      <a:pt x="20" y="74"/>
                      <a:pt x="32" y="74"/>
                    </a:cubicBezTo>
                    <a:cubicBezTo>
                      <a:pt x="44" y="74"/>
                      <a:pt x="54" y="66"/>
                      <a:pt x="57" y="54"/>
                    </a:cubicBezTo>
                    <a:cubicBezTo>
                      <a:pt x="60" y="52"/>
                      <a:pt x="62" y="49"/>
                      <a:pt x="63" y="45"/>
                    </a:cubicBezTo>
                    <a:cubicBezTo>
                      <a:pt x="64" y="42"/>
                      <a:pt x="64" y="38"/>
                      <a:pt x="63"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28" name="Freeform 27"/>
              <p:cNvSpPr/>
              <p:nvPr/>
            </p:nvSpPr>
            <p:spPr bwMode="auto">
              <a:xfrm>
                <a:off x="6359525" y="5327650"/>
                <a:ext cx="452438" cy="192088"/>
              </a:xfrm>
              <a:custGeom>
                <a:avLst/>
                <a:gdLst>
                  <a:gd name="T0" fmla="*/ 115 w 121"/>
                  <a:gd name="T1" fmla="*/ 14 h 51"/>
                  <a:gd name="T2" fmla="*/ 89 w 121"/>
                  <a:gd name="T3" fmla="*/ 0 h 51"/>
                  <a:gd name="T4" fmla="*/ 76 w 121"/>
                  <a:gd name="T5" fmla="*/ 6 h 51"/>
                  <a:gd name="T6" fmla="*/ 67 w 121"/>
                  <a:gd name="T7" fmla="*/ 35 h 51"/>
                  <a:gd name="T8" fmla="*/ 65 w 121"/>
                  <a:gd name="T9" fmla="*/ 35 h 51"/>
                  <a:gd name="T10" fmla="*/ 64 w 121"/>
                  <a:gd name="T11" fmla="*/ 22 h 51"/>
                  <a:gd name="T12" fmla="*/ 65 w 121"/>
                  <a:gd name="T13" fmla="*/ 16 h 51"/>
                  <a:gd name="T14" fmla="*/ 66 w 121"/>
                  <a:gd name="T15" fmla="*/ 14 h 51"/>
                  <a:gd name="T16" fmla="*/ 66 w 121"/>
                  <a:gd name="T17" fmla="*/ 9 h 51"/>
                  <a:gd name="T18" fmla="*/ 54 w 121"/>
                  <a:gd name="T19" fmla="*/ 9 h 51"/>
                  <a:gd name="T20" fmla="*/ 55 w 121"/>
                  <a:gd name="T21" fmla="*/ 14 h 51"/>
                  <a:gd name="T22" fmla="*/ 56 w 121"/>
                  <a:gd name="T23" fmla="*/ 16 h 51"/>
                  <a:gd name="T24" fmla="*/ 57 w 121"/>
                  <a:gd name="T25" fmla="*/ 22 h 51"/>
                  <a:gd name="T26" fmla="*/ 55 w 121"/>
                  <a:gd name="T27" fmla="*/ 35 h 51"/>
                  <a:gd name="T28" fmla="*/ 53 w 121"/>
                  <a:gd name="T29" fmla="*/ 35 h 51"/>
                  <a:gd name="T30" fmla="*/ 44 w 121"/>
                  <a:gd name="T31" fmla="*/ 6 h 51"/>
                  <a:gd name="T32" fmla="*/ 32 w 121"/>
                  <a:gd name="T33" fmla="*/ 0 h 51"/>
                  <a:gd name="T34" fmla="*/ 6 w 121"/>
                  <a:gd name="T35" fmla="*/ 14 h 51"/>
                  <a:gd name="T36" fmla="*/ 0 w 121"/>
                  <a:gd name="T37" fmla="*/ 35 h 51"/>
                  <a:gd name="T38" fmla="*/ 60 w 121"/>
                  <a:gd name="T39" fmla="*/ 51 h 51"/>
                  <a:gd name="T40" fmla="*/ 121 w 121"/>
                  <a:gd name="T41" fmla="*/ 35 h 51"/>
                  <a:gd name="T42" fmla="*/ 115 w 121"/>
                  <a:gd name="T4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1" h="51">
                    <a:moveTo>
                      <a:pt x="115" y="14"/>
                    </a:moveTo>
                    <a:cubicBezTo>
                      <a:pt x="111" y="8"/>
                      <a:pt x="100" y="2"/>
                      <a:pt x="89" y="0"/>
                    </a:cubicBezTo>
                    <a:cubicBezTo>
                      <a:pt x="84" y="3"/>
                      <a:pt x="81" y="5"/>
                      <a:pt x="76" y="6"/>
                    </a:cubicBezTo>
                    <a:cubicBezTo>
                      <a:pt x="74" y="16"/>
                      <a:pt x="70" y="29"/>
                      <a:pt x="67" y="35"/>
                    </a:cubicBezTo>
                    <a:cubicBezTo>
                      <a:pt x="67" y="37"/>
                      <a:pt x="66" y="37"/>
                      <a:pt x="65" y="35"/>
                    </a:cubicBezTo>
                    <a:cubicBezTo>
                      <a:pt x="64" y="22"/>
                      <a:pt x="64" y="22"/>
                      <a:pt x="64" y="22"/>
                    </a:cubicBezTo>
                    <a:cubicBezTo>
                      <a:pt x="63" y="20"/>
                      <a:pt x="64" y="18"/>
                      <a:pt x="65" y="16"/>
                    </a:cubicBezTo>
                    <a:cubicBezTo>
                      <a:pt x="66" y="14"/>
                      <a:pt x="66" y="14"/>
                      <a:pt x="66" y="14"/>
                    </a:cubicBezTo>
                    <a:cubicBezTo>
                      <a:pt x="67" y="12"/>
                      <a:pt x="67" y="10"/>
                      <a:pt x="66" y="9"/>
                    </a:cubicBezTo>
                    <a:cubicBezTo>
                      <a:pt x="62" y="9"/>
                      <a:pt x="58" y="9"/>
                      <a:pt x="54" y="9"/>
                    </a:cubicBezTo>
                    <a:cubicBezTo>
                      <a:pt x="54" y="10"/>
                      <a:pt x="54" y="12"/>
                      <a:pt x="55" y="14"/>
                    </a:cubicBezTo>
                    <a:cubicBezTo>
                      <a:pt x="56" y="16"/>
                      <a:pt x="56" y="16"/>
                      <a:pt x="56" y="16"/>
                    </a:cubicBezTo>
                    <a:cubicBezTo>
                      <a:pt x="57" y="18"/>
                      <a:pt x="57" y="20"/>
                      <a:pt x="57" y="22"/>
                    </a:cubicBezTo>
                    <a:cubicBezTo>
                      <a:pt x="55" y="35"/>
                      <a:pt x="55" y="35"/>
                      <a:pt x="55" y="35"/>
                    </a:cubicBezTo>
                    <a:cubicBezTo>
                      <a:pt x="55" y="37"/>
                      <a:pt x="54" y="37"/>
                      <a:pt x="53" y="35"/>
                    </a:cubicBezTo>
                    <a:cubicBezTo>
                      <a:pt x="50" y="29"/>
                      <a:pt x="46" y="16"/>
                      <a:pt x="44" y="6"/>
                    </a:cubicBezTo>
                    <a:cubicBezTo>
                      <a:pt x="35" y="4"/>
                      <a:pt x="32" y="0"/>
                      <a:pt x="32" y="0"/>
                    </a:cubicBezTo>
                    <a:cubicBezTo>
                      <a:pt x="21" y="2"/>
                      <a:pt x="10" y="8"/>
                      <a:pt x="6" y="14"/>
                    </a:cubicBezTo>
                    <a:cubicBezTo>
                      <a:pt x="1" y="23"/>
                      <a:pt x="0" y="35"/>
                      <a:pt x="0" y="35"/>
                    </a:cubicBezTo>
                    <a:cubicBezTo>
                      <a:pt x="0" y="39"/>
                      <a:pt x="27" y="51"/>
                      <a:pt x="60" y="51"/>
                    </a:cubicBezTo>
                    <a:cubicBezTo>
                      <a:pt x="94" y="51"/>
                      <a:pt x="121" y="39"/>
                      <a:pt x="121" y="35"/>
                    </a:cubicBezTo>
                    <a:cubicBezTo>
                      <a:pt x="121" y="35"/>
                      <a:pt x="120" y="23"/>
                      <a:pt x="115"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grpSp>
      </p:grpSp>
      <p:sp>
        <p:nvSpPr>
          <p:cNvPr id="31" name="Rectangle 30"/>
          <p:cNvSpPr/>
          <p:nvPr/>
        </p:nvSpPr>
        <p:spPr>
          <a:xfrm>
            <a:off x="6017486" y="1628817"/>
            <a:ext cx="73591" cy="7263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46" name="文本框 45"/>
          <p:cNvSpPr txBox="1"/>
          <p:nvPr/>
        </p:nvSpPr>
        <p:spPr>
          <a:xfrm>
            <a:off x="6126480" y="1799590"/>
            <a:ext cx="3800475" cy="3848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01  </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开展人文教育，灌输人文理念</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7" name="Shape 358"/>
          <p:cNvSpPr txBox="1"/>
          <p:nvPr/>
        </p:nvSpPr>
        <p:spPr>
          <a:xfrm>
            <a:off x="6323424" y="1908761"/>
            <a:ext cx="2998536" cy="503868"/>
          </a:xfrm>
          <a:prstGeom prst="rect">
            <a:avLst/>
          </a:prstGeom>
          <a:noFill/>
          <a:ln>
            <a:noFill/>
          </a:ln>
        </p:spPr>
        <p:txBody>
          <a:bodyPr lIns="0" tIns="0" rIns="0" bIns="0" anchor="t" anchorCtr="0">
            <a:noAutofit/>
          </a:bodyPr>
          <a:lstStyle/>
          <a:p>
            <a:pPr marL="0" marR="0" lvl="0" indent="0" algn="l" defTabSz="914400" rtl="0" eaLnBrk="1" fontAlgn="auto" latinLnBrk="0" hangingPunct="1">
              <a:lnSpc>
                <a:spcPct val="120000"/>
              </a:lnSpc>
              <a:spcBef>
                <a:spcPts val="0"/>
              </a:spcBef>
              <a:spcAft>
                <a:spcPts val="600"/>
              </a:spcAft>
              <a:buClrTx/>
              <a:buSzPct val="25000"/>
              <a:buFontTx/>
              <a:buNone/>
              <a:defRPr/>
            </a:pPr>
            <a:endParaRPr kumimoji="0" 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a:sym typeface="Lato"/>
            </a:endParaRPr>
          </a:p>
        </p:txBody>
      </p:sp>
      <p:sp>
        <p:nvSpPr>
          <p:cNvPr id="36" name="Rectangle 35"/>
          <p:cNvSpPr/>
          <p:nvPr/>
        </p:nvSpPr>
        <p:spPr>
          <a:xfrm>
            <a:off x="6642187" y="2721595"/>
            <a:ext cx="73591" cy="7263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8" name="文本框 37"/>
          <p:cNvSpPr txBox="1"/>
          <p:nvPr/>
        </p:nvSpPr>
        <p:spPr>
          <a:xfrm>
            <a:off x="6770370" y="2858135"/>
            <a:ext cx="3731895" cy="3848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02  </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兼顾员工个性和团队共性管理</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Rectangle 38"/>
          <p:cNvSpPr/>
          <p:nvPr/>
        </p:nvSpPr>
        <p:spPr>
          <a:xfrm>
            <a:off x="7432550" y="3920789"/>
            <a:ext cx="73591" cy="7263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43" name="文本框 42"/>
          <p:cNvSpPr txBox="1"/>
          <p:nvPr/>
        </p:nvSpPr>
        <p:spPr>
          <a:xfrm>
            <a:off x="7506335" y="4091305"/>
            <a:ext cx="3630295" cy="3848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03  </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注重人文关怀，提升人员境界</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2" name="Rectangle 41"/>
          <p:cNvSpPr/>
          <p:nvPr/>
        </p:nvSpPr>
        <p:spPr>
          <a:xfrm>
            <a:off x="8163411" y="5081998"/>
            <a:ext cx="73591" cy="7263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1" name="文本框 50"/>
          <p:cNvSpPr txBox="1"/>
          <p:nvPr/>
        </p:nvSpPr>
        <p:spPr>
          <a:xfrm>
            <a:off x="8275320" y="5252720"/>
            <a:ext cx="3801110" cy="3848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04  </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恒定质量意识，强调刚性约束</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2025015" y="659130"/>
            <a:ext cx="4458335" cy="48323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开展人文教育，灌输人文理念</a:t>
            </a:r>
            <a:endPar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7" name="Freeform 26"/>
          <p:cNvSpPr>
            <a:spLocks noEditPoints="1"/>
          </p:cNvSpPr>
          <p:nvPr/>
        </p:nvSpPr>
        <p:spPr bwMode="auto">
          <a:xfrm>
            <a:off x="7136424" y="3904062"/>
            <a:ext cx="552429" cy="565857"/>
          </a:xfrm>
          <a:custGeom>
            <a:avLst/>
            <a:gdLst>
              <a:gd name="T0" fmla="*/ 93 w 122"/>
              <a:gd name="T1" fmla="*/ 35 h 125"/>
              <a:gd name="T2" fmla="*/ 84 w 122"/>
              <a:gd name="T3" fmla="*/ 5 h 125"/>
              <a:gd name="T4" fmla="*/ 55 w 122"/>
              <a:gd name="T5" fmla="*/ 32 h 125"/>
              <a:gd name="T6" fmla="*/ 26 w 122"/>
              <a:gd name="T7" fmla="*/ 34 h 125"/>
              <a:gd name="T8" fmla="*/ 26 w 122"/>
              <a:gd name="T9" fmla="*/ 48 h 125"/>
              <a:gd name="T10" fmla="*/ 15 w 122"/>
              <a:gd name="T11" fmla="*/ 64 h 125"/>
              <a:gd name="T12" fmla="*/ 15 w 122"/>
              <a:gd name="T13" fmla="*/ 102 h 125"/>
              <a:gd name="T14" fmla="*/ 38 w 122"/>
              <a:gd name="T15" fmla="*/ 113 h 125"/>
              <a:gd name="T16" fmla="*/ 57 w 122"/>
              <a:gd name="T17" fmla="*/ 125 h 125"/>
              <a:gd name="T18" fmla="*/ 69 w 122"/>
              <a:gd name="T19" fmla="*/ 121 h 125"/>
              <a:gd name="T20" fmla="*/ 88 w 122"/>
              <a:gd name="T21" fmla="*/ 125 h 125"/>
              <a:gd name="T22" fmla="*/ 107 w 122"/>
              <a:gd name="T23" fmla="*/ 110 h 125"/>
              <a:gd name="T24" fmla="*/ 122 w 122"/>
              <a:gd name="T25" fmla="*/ 75 h 125"/>
              <a:gd name="T26" fmla="*/ 4 w 122"/>
              <a:gd name="T27" fmla="*/ 83 h 125"/>
              <a:gd name="T28" fmla="*/ 11 w 122"/>
              <a:gd name="T29" fmla="*/ 83 h 125"/>
              <a:gd name="T30" fmla="*/ 20 w 122"/>
              <a:gd name="T31" fmla="*/ 92 h 125"/>
              <a:gd name="T32" fmla="*/ 20 w 122"/>
              <a:gd name="T33" fmla="*/ 78 h 125"/>
              <a:gd name="T34" fmla="*/ 20 w 122"/>
              <a:gd name="T35" fmla="*/ 92 h 125"/>
              <a:gd name="T36" fmla="*/ 65 w 122"/>
              <a:gd name="T37" fmla="*/ 27 h 125"/>
              <a:gd name="T38" fmla="*/ 71 w 122"/>
              <a:gd name="T39" fmla="*/ 31 h 125"/>
              <a:gd name="T40" fmla="*/ 75 w 122"/>
              <a:gd name="T41" fmla="*/ 30 h 125"/>
              <a:gd name="T42" fmla="*/ 69 w 122"/>
              <a:gd name="T43" fmla="*/ 16 h 125"/>
              <a:gd name="T44" fmla="*/ 78 w 122"/>
              <a:gd name="T45" fmla="*/ 12 h 125"/>
              <a:gd name="T46" fmla="*/ 79 w 122"/>
              <a:gd name="T47" fmla="*/ 11 h 125"/>
              <a:gd name="T48" fmla="*/ 82 w 122"/>
              <a:gd name="T49" fmla="*/ 13 h 125"/>
              <a:gd name="T50" fmla="*/ 82 w 122"/>
              <a:gd name="T51" fmla="*/ 13 h 125"/>
              <a:gd name="T52" fmla="*/ 86 w 122"/>
              <a:gd name="T53" fmla="*/ 17 h 125"/>
              <a:gd name="T54" fmla="*/ 79 w 122"/>
              <a:gd name="T55" fmla="*/ 17 h 125"/>
              <a:gd name="T56" fmla="*/ 78 w 122"/>
              <a:gd name="T57" fmla="*/ 23 h 125"/>
              <a:gd name="T58" fmla="*/ 81 w 122"/>
              <a:gd name="T59" fmla="*/ 32 h 125"/>
              <a:gd name="T60" fmla="*/ 71 w 122"/>
              <a:gd name="T61" fmla="*/ 37 h 125"/>
              <a:gd name="T62" fmla="*/ 71 w 122"/>
              <a:gd name="T63" fmla="*/ 37 h 125"/>
              <a:gd name="T64" fmla="*/ 67 w 122"/>
              <a:gd name="T65" fmla="*/ 36 h 125"/>
              <a:gd name="T66" fmla="*/ 68 w 122"/>
              <a:gd name="T67" fmla="*/ 35 h 125"/>
              <a:gd name="T68" fmla="*/ 62 w 122"/>
              <a:gd name="T69" fmla="*/ 30 h 125"/>
              <a:gd name="T70" fmla="*/ 99 w 122"/>
              <a:gd name="T71" fmla="*/ 58 h 125"/>
              <a:gd name="T72" fmla="*/ 69 w 122"/>
              <a:gd name="T73" fmla="*/ 49 h 125"/>
              <a:gd name="T74" fmla="*/ 38 w 122"/>
              <a:gd name="T75" fmla="*/ 58 h 125"/>
              <a:gd name="T76" fmla="*/ 46 w 122"/>
              <a:gd name="T77" fmla="*/ 46 h 125"/>
              <a:gd name="T78" fmla="*/ 66 w 122"/>
              <a:gd name="T79" fmla="*/ 44 h 125"/>
              <a:gd name="T80" fmla="*/ 92 w 122"/>
              <a:gd name="T81" fmla="*/ 46 h 125"/>
              <a:gd name="T82" fmla="*/ 99 w 122"/>
              <a:gd name="T83" fmla="*/ 5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5">
                <a:moveTo>
                  <a:pt x="122" y="75"/>
                </a:moveTo>
                <a:cubicBezTo>
                  <a:pt x="122" y="58"/>
                  <a:pt x="110" y="43"/>
                  <a:pt x="93" y="35"/>
                </a:cubicBezTo>
                <a:cubicBezTo>
                  <a:pt x="94" y="34"/>
                  <a:pt x="94" y="34"/>
                  <a:pt x="94" y="33"/>
                </a:cubicBezTo>
                <a:cubicBezTo>
                  <a:pt x="99" y="22"/>
                  <a:pt x="94" y="10"/>
                  <a:pt x="84" y="5"/>
                </a:cubicBezTo>
                <a:cubicBezTo>
                  <a:pt x="73" y="0"/>
                  <a:pt x="60" y="5"/>
                  <a:pt x="55" y="15"/>
                </a:cubicBezTo>
                <a:cubicBezTo>
                  <a:pt x="53" y="21"/>
                  <a:pt x="53" y="27"/>
                  <a:pt x="55" y="32"/>
                </a:cubicBezTo>
                <a:cubicBezTo>
                  <a:pt x="49" y="33"/>
                  <a:pt x="43" y="35"/>
                  <a:pt x="38" y="39"/>
                </a:cubicBezTo>
                <a:cubicBezTo>
                  <a:pt x="34" y="34"/>
                  <a:pt x="29" y="32"/>
                  <a:pt x="26" y="34"/>
                </a:cubicBezTo>
                <a:cubicBezTo>
                  <a:pt x="22" y="37"/>
                  <a:pt x="22" y="43"/>
                  <a:pt x="26" y="48"/>
                </a:cubicBezTo>
                <a:cubicBezTo>
                  <a:pt x="26" y="48"/>
                  <a:pt x="26" y="48"/>
                  <a:pt x="26" y="48"/>
                </a:cubicBezTo>
                <a:cubicBezTo>
                  <a:pt x="22" y="53"/>
                  <a:pt x="19" y="58"/>
                  <a:pt x="17" y="64"/>
                </a:cubicBezTo>
                <a:cubicBezTo>
                  <a:pt x="15" y="64"/>
                  <a:pt x="15" y="64"/>
                  <a:pt x="15" y="64"/>
                </a:cubicBezTo>
                <a:cubicBezTo>
                  <a:pt x="7" y="64"/>
                  <a:pt x="0" y="72"/>
                  <a:pt x="0" y="83"/>
                </a:cubicBezTo>
                <a:cubicBezTo>
                  <a:pt x="0" y="94"/>
                  <a:pt x="7" y="102"/>
                  <a:pt x="15" y="102"/>
                </a:cubicBezTo>
                <a:cubicBezTo>
                  <a:pt x="26" y="102"/>
                  <a:pt x="26" y="102"/>
                  <a:pt x="26" y="102"/>
                </a:cubicBezTo>
                <a:cubicBezTo>
                  <a:pt x="29" y="106"/>
                  <a:pt x="33" y="110"/>
                  <a:pt x="38" y="113"/>
                </a:cubicBezTo>
                <a:cubicBezTo>
                  <a:pt x="39" y="120"/>
                  <a:pt x="44" y="125"/>
                  <a:pt x="50" y="125"/>
                </a:cubicBezTo>
                <a:cubicBezTo>
                  <a:pt x="57" y="125"/>
                  <a:pt x="57" y="125"/>
                  <a:pt x="57" y="125"/>
                </a:cubicBezTo>
                <a:cubicBezTo>
                  <a:pt x="60" y="125"/>
                  <a:pt x="63" y="123"/>
                  <a:pt x="65" y="120"/>
                </a:cubicBezTo>
                <a:cubicBezTo>
                  <a:pt x="66" y="121"/>
                  <a:pt x="68" y="121"/>
                  <a:pt x="69" y="121"/>
                </a:cubicBezTo>
                <a:cubicBezTo>
                  <a:pt x="72" y="121"/>
                  <a:pt x="76" y="120"/>
                  <a:pt x="79" y="120"/>
                </a:cubicBezTo>
                <a:cubicBezTo>
                  <a:pt x="81" y="123"/>
                  <a:pt x="84" y="125"/>
                  <a:pt x="88" y="125"/>
                </a:cubicBezTo>
                <a:cubicBezTo>
                  <a:pt x="95" y="125"/>
                  <a:pt x="95" y="125"/>
                  <a:pt x="95" y="125"/>
                </a:cubicBezTo>
                <a:cubicBezTo>
                  <a:pt x="102" y="125"/>
                  <a:pt x="107" y="118"/>
                  <a:pt x="107" y="110"/>
                </a:cubicBezTo>
                <a:cubicBezTo>
                  <a:pt x="107" y="109"/>
                  <a:pt x="107" y="108"/>
                  <a:pt x="107" y="107"/>
                </a:cubicBezTo>
                <a:cubicBezTo>
                  <a:pt x="116" y="99"/>
                  <a:pt x="122" y="88"/>
                  <a:pt x="122" y="75"/>
                </a:cubicBezTo>
                <a:close/>
                <a:moveTo>
                  <a:pt x="8" y="90"/>
                </a:moveTo>
                <a:cubicBezTo>
                  <a:pt x="5" y="90"/>
                  <a:pt x="4" y="87"/>
                  <a:pt x="4" y="83"/>
                </a:cubicBezTo>
                <a:cubicBezTo>
                  <a:pt x="4" y="79"/>
                  <a:pt x="5" y="76"/>
                  <a:pt x="8" y="76"/>
                </a:cubicBezTo>
                <a:cubicBezTo>
                  <a:pt x="10" y="76"/>
                  <a:pt x="11" y="79"/>
                  <a:pt x="11" y="83"/>
                </a:cubicBezTo>
                <a:cubicBezTo>
                  <a:pt x="11" y="87"/>
                  <a:pt x="10" y="90"/>
                  <a:pt x="8" y="90"/>
                </a:cubicBezTo>
                <a:close/>
                <a:moveTo>
                  <a:pt x="20" y="92"/>
                </a:moveTo>
                <a:cubicBezTo>
                  <a:pt x="18" y="92"/>
                  <a:pt x="16" y="89"/>
                  <a:pt x="16" y="85"/>
                </a:cubicBezTo>
                <a:cubicBezTo>
                  <a:pt x="16" y="81"/>
                  <a:pt x="18" y="78"/>
                  <a:pt x="20" y="78"/>
                </a:cubicBezTo>
                <a:cubicBezTo>
                  <a:pt x="22" y="78"/>
                  <a:pt x="24" y="81"/>
                  <a:pt x="24" y="85"/>
                </a:cubicBezTo>
                <a:cubicBezTo>
                  <a:pt x="24" y="89"/>
                  <a:pt x="22" y="92"/>
                  <a:pt x="20" y="92"/>
                </a:cubicBezTo>
                <a:close/>
                <a:moveTo>
                  <a:pt x="62" y="30"/>
                </a:moveTo>
                <a:cubicBezTo>
                  <a:pt x="65" y="27"/>
                  <a:pt x="65" y="27"/>
                  <a:pt x="65" y="27"/>
                </a:cubicBezTo>
                <a:cubicBezTo>
                  <a:pt x="66" y="28"/>
                  <a:pt x="67" y="29"/>
                  <a:pt x="69" y="30"/>
                </a:cubicBezTo>
                <a:cubicBezTo>
                  <a:pt x="70" y="30"/>
                  <a:pt x="70" y="31"/>
                  <a:pt x="71" y="31"/>
                </a:cubicBezTo>
                <a:cubicBezTo>
                  <a:pt x="73" y="32"/>
                  <a:pt x="74" y="32"/>
                  <a:pt x="75" y="30"/>
                </a:cubicBezTo>
                <a:cubicBezTo>
                  <a:pt x="75" y="30"/>
                  <a:pt x="75" y="30"/>
                  <a:pt x="75" y="30"/>
                </a:cubicBezTo>
                <a:cubicBezTo>
                  <a:pt x="76" y="29"/>
                  <a:pt x="75" y="28"/>
                  <a:pt x="73" y="25"/>
                </a:cubicBezTo>
                <a:cubicBezTo>
                  <a:pt x="69" y="22"/>
                  <a:pt x="68" y="19"/>
                  <a:pt x="69" y="16"/>
                </a:cubicBezTo>
                <a:cubicBezTo>
                  <a:pt x="71" y="13"/>
                  <a:pt x="74" y="11"/>
                  <a:pt x="78" y="12"/>
                </a:cubicBezTo>
                <a:cubicBezTo>
                  <a:pt x="78" y="12"/>
                  <a:pt x="78" y="12"/>
                  <a:pt x="78" y="12"/>
                </a:cubicBezTo>
                <a:cubicBezTo>
                  <a:pt x="78" y="12"/>
                  <a:pt x="78" y="12"/>
                  <a:pt x="78" y="12"/>
                </a:cubicBezTo>
                <a:cubicBezTo>
                  <a:pt x="79" y="11"/>
                  <a:pt x="79" y="11"/>
                  <a:pt x="79" y="11"/>
                </a:cubicBezTo>
                <a:cubicBezTo>
                  <a:pt x="79" y="10"/>
                  <a:pt x="80" y="10"/>
                  <a:pt x="81" y="10"/>
                </a:cubicBezTo>
                <a:cubicBezTo>
                  <a:pt x="82" y="11"/>
                  <a:pt x="82" y="12"/>
                  <a:pt x="82" y="13"/>
                </a:cubicBezTo>
                <a:cubicBezTo>
                  <a:pt x="82" y="13"/>
                  <a:pt x="82" y="13"/>
                  <a:pt x="82" y="13"/>
                </a:cubicBezTo>
                <a:cubicBezTo>
                  <a:pt x="82" y="13"/>
                  <a:pt x="82" y="13"/>
                  <a:pt x="82" y="13"/>
                </a:cubicBezTo>
                <a:cubicBezTo>
                  <a:pt x="82" y="14"/>
                  <a:pt x="82" y="14"/>
                  <a:pt x="82" y="14"/>
                </a:cubicBezTo>
                <a:cubicBezTo>
                  <a:pt x="84" y="15"/>
                  <a:pt x="85" y="16"/>
                  <a:pt x="86" y="17"/>
                </a:cubicBezTo>
                <a:cubicBezTo>
                  <a:pt x="83" y="21"/>
                  <a:pt x="83" y="21"/>
                  <a:pt x="83" y="21"/>
                </a:cubicBezTo>
                <a:cubicBezTo>
                  <a:pt x="83" y="20"/>
                  <a:pt x="81" y="18"/>
                  <a:pt x="79" y="17"/>
                </a:cubicBezTo>
                <a:cubicBezTo>
                  <a:pt x="77" y="16"/>
                  <a:pt x="75" y="17"/>
                  <a:pt x="75" y="18"/>
                </a:cubicBezTo>
                <a:cubicBezTo>
                  <a:pt x="74" y="19"/>
                  <a:pt x="75" y="20"/>
                  <a:pt x="78" y="23"/>
                </a:cubicBezTo>
                <a:cubicBezTo>
                  <a:pt x="81" y="26"/>
                  <a:pt x="82" y="28"/>
                  <a:pt x="81" y="31"/>
                </a:cubicBezTo>
                <a:cubicBezTo>
                  <a:pt x="81" y="32"/>
                  <a:pt x="81" y="32"/>
                  <a:pt x="81" y="32"/>
                </a:cubicBezTo>
                <a:cubicBezTo>
                  <a:pt x="79" y="35"/>
                  <a:pt x="76" y="37"/>
                  <a:pt x="71" y="36"/>
                </a:cubicBezTo>
                <a:cubicBezTo>
                  <a:pt x="71" y="37"/>
                  <a:pt x="71" y="37"/>
                  <a:pt x="71" y="37"/>
                </a:cubicBezTo>
                <a:cubicBezTo>
                  <a:pt x="71" y="37"/>
                  <a:pt x="71" y="37"/>
                  <a:pt x="71" y="37"/>
                </a:cubicBezTo>
                <a:cubicBezTo>
                  <a:pt x="71" y="37"/>
                  <a:pt x="71" y="37"/>
                  <a:pt x="71" y="37"/>
                </a:cubicBezTo>
                <a:cubicBezTo>
                  <a:pt x="70" y="38"/>
                  <a:pt x="69" y="39"/>
                  <a:pt x="68" y="38"/>
                </a:cubicBezTo>
                <a:cubicBezTo>
                  <a:pt x="67" y="38"/>
                  <a:pt x="67" y="37"/>
                  <a:pt x="67" y="36"/>
                </a:cubicBezTo>
                <a:cubicBezTo>
                  <a:pt x="68" y="35"/>
                  <a:pt x="68" y="35"/>
                  <a:pt x="68" y="35"/>
                </a:cubicBezTo>
                <a:cubicBezTo>
                  <a:pt x="68" y="35"/>
                  <a:pt x="68" y="35"/>
                  <a:pt x="68" y="35"/>
                </a:cubicBezTo>
                <a:cubicBezTo>
                  <a:pt x="68" y="35"/>
                  <a:pt x="68" y="35"/>
                  <a:pt x="68" y="35"/>
                </a:cubicBezTo>
                <a:cubicBezTo>
                  <a:pt x="65" y="33"/>
                  <a:pt x="63" y="32"/>
                  <a:pt x="62" y="30"/>
                </a:cubicBezTo>
                <a:cubicBezTo>
                  <a:pt x="62" y="30"/>
                  <a:pt x="62" y="30"/>
                  <a:pt x="62" y="30"/>
                </a:cubicBezTo>
                <a:close/>
                <a:moveTo>
                  <a:pt x="99" y="58"/>
                </a:moveTo>
                <a:cubicBezTo>
                  <a:pt x="97" y="57"/>
                  <a:pt x="94" y="55"/>
                  <a:pt x="92" y="54"/>
                </a:cubicBezTo>
                <a:cubicBezTo>
                  <a:pt x="85" y="50"/>
                  <a:pt x="77" y="49"/>
                  <a:pt x="69" y="49"/>
                </a:cubicBezTo>
                <a:cubicBezTo>
                  <a:pt x="60" y="49"/>
                  <a:pt x="53" y="50"/>
                  <a:pt x="46" y="54"/>
                </a:cubicBezTo>
                <a:cubicBezTo>
                  <a:pt x="43" y="55"/>
                  <a:pt x="40" y="57"/>
                  <a:pt x="38" y="58"/>
                </a:cubicBezTo>
                <a:cubicBezTo>
                  <a:pt x="38" y="51"/>
                  <a:pt x="38" y="51"/>
                  <a:pt x="38" y="51"/>
                </a:cubicBezTo>
                <a:cubicBezTo>
                  <a:pt x="40" y="49"/>
                  <a:pt x="43" y="47"/>
                  <a:pt x="46" y="46"/>
                </a:cubicBezTo>
                <a:cubicBezTo>
                  <a:pt x="51" y="44"/>
                  <a:pt x="56" y="42"/>
                  <a:pt x="62" y="41"/>
                </a:cubicBezTo>
                <a:cubicBezTo>
                  <a:pt x="63" y="42"/>
                  <a:pt x="64" y="43"/>
                  <a:pt x="66" y="44"/>
                </a:cubicBezTo>
                <a:cubicBezTo>
                  <a:pt x="72" y="46"/>
                  <a:pt x="79" y="46"/>
                  <a:pt x="85" y="43"/>
                </a:cubicBezTo>
                <a:cubicBezTo>
                  <a:pt x="87" y="44"/>
                  <a:pt x="89" y="45"/>
                  <a:pt x="92" y="46"/>
                </a:cubicBezTo>
                <a:cubicBezTo>
                  <a:pt x="94" y="47"/>
                  <a:pt x="97" y="49"/>
                  <a:pt x="99" y="51"/>
                </a:cubicBezTo>
                <a:lnTo>
                  <a:pt x="99" y="58"/>
                </a:lnTo>
                <a:close/>
              </a:path>
            </a:pathLst>
          </a:custGeom>
          <a:solidFill>
            <a:schemeClr val="bg1"/>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4" name="文本框 3"/>
          <p:cNvSpPr txBox="1"/>
          <p:nvPr/>
        </p:nvSpPr>
        <p:spPr>
          <a:xfrm>
            <a:off x="1374776" y="456595"/>
            <a:ext cx="861450" cy="762000"/>
          </a:xfrm>
          <a:prstGeom prst="rect">
            <a:avLst/>
          </a:prstGeom>
          <a:noFill/>
        </p:spPr>
        <p:txBody>
          <a:bodyPr wrap="square" rtlCol="0">
            <a:spAutoFit/>
          </a:bodyPr>
          <a:p>
            <a:r>
              <a:rPr lang="en-US" altLang="zh-CN" sz="4400" dirty="0" smtClean="0">
                <a:solidFill>
                  <a:schemeClr val="bg1"/>
                </a:solidFill>
                <a:latin typeface="Agency FB" panose="020B0503020202020204" pitchFamily="34" charset="0"/>
              </a:rPr>
              <a:t>01</a:t>
            </a:r>
            <a:endParaRPr lang="en-US" altLang="zh-CN" sz="4400" dirty="0" smtClean="0">
              <a:solidFill>
                <a:schemeClr val="bg1"/>
              </a:solidFill>
              <a:latin typeface="Agency FB" panose="020B0503020202020204" pitchFamily="34" charset="0"/>
            </a:endParaRPr>
          </a:p>
        </p:txBody>
      </p:sp>
      <p:sp>
        <p:nvSpPr>
          <p:cNvPr id="100" name="文本框 99"/>
          <p:cNvSpPr txBox="1"/>
          <p:nvPr/>
        </p:nvSpPr>
        <p:spPr>
          <a:xfrm>
            <a:off x="272415" y="1394460"/>
            <a:ext cx="11647805" cy="792480"/>
          </a:xfrm>
          <a:prstGeom prst="rect">
            <a:avLst/>
          </a:prstGeom>
          <a:noFill/>
          <a:ln w="9525">
            <a:noFill/>
          </a:ln>
        </p:spPr>
        <p:txBody>
          <a:bodyPr wrap="square">
            <a:spAutoFit/>
          </a:bodyPr>
          <a:p>
            <a:pPr marL="0" indent="0" algn="l"/>
            <a:r>
              <a:rPr lang="en-US" altLang="zh-CN" b="0" u="none">
                <a:latin typeface="宋体" panose="02010600030101010101" pitchFamily="2" charset="-122"/>
                <a:ea typeface="宋体" panose="02010600030101010101" pitchFamily="2" charset="-122"/>
                <a:cs typeface="宋体" panose="02010600030101010101" pitchFamily="2" charset="-122"/>
              </a:rPr>
              <a:t>    </a:t>
            </a:r>
            <a:r>
              <a:rPr lang="zh-CN" altLang="en-US" b="0" u="none">
                <a:latin typeface="宋体" panose="02010600030101010101" pitchFamily="2" charset="-122"/>
                <a:ea typeface="宋体" panose="02010600030101010101" pitchFamily="2" charset="-122"/>
                <a:cs typeface="宋体" panose="02010600030101010101" pitchFamily="2" charset="-122"/>
              </a:rPr>
              <a:t>通过打造</a:t>
            </a:r>
            <a:r>
              <a:rPr lang="zh-CN" altLang="en-US" sz="2800" b="1" u="none">
                <a:solidFill>
                  <a:srgbClr val="FF0000"/>
                </a:solidFill>
                <a:latin typeface="宋体" panose="02010600030101010101" pitchFamily="2" charset="-122"/>
                <a:ea typeface="宋体" panose="02010600030101010101" pitchFamily="2" charset="-122"/>
                <a:cs typeface="宋体" panose="02010600030101010101" pitchFamily="2" charset="-122"/>
              </a:rPr>
              <a:t>温馨如家</a:t>
            </a:r>
            <a:r>
              <a:rPr lang="zh-CN" altLang="en-US" b="0" u="none">
                <a:latin typeface="宋体" panose="02010600030101010101" pitchFamily="2" charset="-122"/>
                <a:ea typeface="宋体" panose="02010600030101010101" pitchFamily="2" charset="-122"/>
                <a:cs typeface="宋体" panose="02010600030101010101" pitchFamily="2" charset="-122"/>
              </a:rPr>
              <a:t>的科室环境，组织不同年龄段员工的各种活动，提倡和落实</a:t>
            </a:r>
            <a:r>
              <a:rPr lang="zh-CN" altLang="en-US" sz="2800" b="1" u="none">
                <a:solidFill>
                  <a:srgbClr val="FF0000"/>
                </a:solidFill>
                <a:latin typeface="宋体" panose="02010600030101010101" pitchFamily="2" charset="-122"/>
                <a:ea typeface="宋体" panose="02010600030101010101" pitchFamily="2" charset="-122"/>
                <a:cs typeface="宋体" panose="02010600030101010101" pitchFamily="2" charset="-122"/>
              </a:rPr>
              <a:t>以人为本</a:t>
            </a:r>
            <a:r>
              <a:rPr lang="zh-CN" altLang="en-US" b="0" u="none">
                <a:latin typeface="宋体" panose="02010600030101010101" pitchFamily="2" charset="-122"/>
                <a:ea typeface="宋体" panose="02010600030101010101" pitchFamily="2" charset="-122"/>
                <a:cs typeface="宋体" panose="02010600030101010101" pitchFamily="2" charset="-122"/>
              </a:rPr>
              <a:t>的理念和举措，拉近员工之间的距离和感情。</a:t>
            </a:r>
            <a:endParaRPr lang="zh-CN" altLang="en-US" b="0" u="none">
              <a:latin typeface="宋体" panose="02010600030101010101" pitchFamily="2" charset="-122"/>
              <a:ea typeface="宋体" panose="02010600030101010101" pitchFamily="2" charset="-122"/>
              <a:cs typeface="宋体" panose="02010600030101010101" pitchFamily="2" charset="-122"/>
            </a:endParaRPr>
          </a:p>
        </p:txBody>
      </p:sp>
      <p:pic>
        <p:nvPicPr>
          <p:cNvPr id="3" name="图片 2" descr="new image - z2vem"/>
          <p:cNvPicPr>
            <a:picLocks noChangeAspect="1"/>
          </p:cNvPicPr>
          <p:nvPr/>
        </p:nvPicPr>
        <p:blipFill>
          <a:blip r:embed="rId1"/>
          <a:stretch>
            <a:fillRect/>
          </a:stretch>
        </p:blipFill>
        <p:spPr>
          <a:xfrm>
            <a:off x="818515" y="2186940"/>
            <a:ext cx="5125720" cy="3844290"/>
          </a:xfrm>
          <a:prstGeom prst="rect">
            <a:avLst/>
          </a:prstGeom>
        </p:spPr>
      </p:pic>
      <p:pic>
        <p:nvPicPr>
          <p:cNvPr id="5" name="图片 4" descr="new image - 8vo3w"/>
          <p:cNvPicPr>
            <a:picLocks noChangeAspect="1"/>
          </p:cNvPicPr>
          <p:nvPr/>
        </p:nvPicPr>
        <p:blipFill>
          <a:blip r:embed="rId2"/>
          <a:stretch>
            <a:fillRect/>
          </a:stretch>
        </p:blipFill>
        <p:spPr>
          <a:xfrm>
            <a:off x="6291580" y="2186305"/>
            <a:ext cx="5126355" cy="3844925"/>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2025015" y="659130"/>
            <a:ext cx="4458335" cy="48323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兼顾员工个性和团队共性管理</a:t>
            </a:r>
            <a:endPar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1322706" y="456595"/>
            <a:ext cx="861450" cy="762000"/>
          </a:xfrm>
          <a:prstGeom prst="rect">
            <a:avLst/>
          </a:prstGeom>
          <a:noFill/>
        </p:spPr>
        <p:txBody>
          <a:bodyPr wrap="square" rtlCol="0">
            <a:spAutoFit/>
          </a:bodyPr>
          <a:p>
            <a:r>
              <a:rPr lang="en-US" altLang="zh-CN" sz="4400" dirty="0" smtClean="0">
                <a:solidFill>
                  <a:schemeClr val="bg1"/>
                </a:solidFill>
                <a:latin typeface="Agency FB" panose="020B0503020202020204" pitchFamily="34" charset="0"/>
              </a:rPr>
              <a:t>02</a:t>
            </a:r>
            <a:endParaRPr lang="en-US" altLang="zh-CN" sz="4400" dirty="0" smtClean="0">
              <a:solidFill>
                <a:schemeClr val="bg1"/>
              </a:solidFill>
              <a:latin typeface="Agency FB" panose="020B0503020202020204" pitchFamily="34" charset="0"/>
            </a:endParaRPr>
          </a:p>
        </p:txBody>
      </p:sp>
      <p:sp>
        <p:nvSpPr>
          <p:cNvPr id="100" name="文本框 99"/>
          <p:cNvSpPr txBox="1"/>
          <p:nvPr/>
        </p:nvSpPr>
        <p:spPr>
          <a:xfrm>
            <a:off x="271780" y="1274445"/>
            <a:ext cx="11647805" cy="944880"/>
          </a:xfrm>
          <a:prstGeom prst="rect">
            <a:avLst/>
          </a:prstGeom>
          <a:noFill/>
          <a:ln w="9525">
            <a:noFill/>
          </a:ln>
        </p:spPr>
        <p:txBody>
          <a:bodyPr wrap="square">
            <a:spAutoFit/>
          </a:bodyPr>
          <a:p>
            <a:pPr marL="0" indent="0" algn="l"/>
            <a:r>
              <a:rPr lang="en-US" altLang="zh-CN" b="0" u="none">
                <a:latin typeface="宋体" panose="02010600030101010101" pitchFamily="2" charset="-122"/>
                <a:ea typeface="宋体" panose="02010600030101010101" pitchFamily="2" charset="-122"/>
                <a:cs typeface="宋体" panose="02010600030101010101" pitchFamily="2" charset="-122"/>
              </a:rPr>
              <a:t>    </a:t>
            </a:r>
            <a:r>
              <a:rPr lang="zh-CN" altLang="en-US" sz="2000" b="0" u="none">
                <a:latin typeface="宋体" panose="02010600030101010101" pitchFamily="2" charset="-122"/>
                <a:ea typeface="宋体" panose="02010600030101010101" pitchFamily="2" charset="-122"/>
                <a:cs typeface="宋体" panose="02010600030101010101" pitchFamily="2" charset="-122"/>
              </a:rPr>
              <a:t>在时间、空间上给予员工学习，施展个体有</a:t>
            </a:r>
            <a:r>
              <a:rPr lang="zh-CN" altLang="en-US" sz="2800" b="1" u="none">
                <a:solidFill>
                  <a:srgbClr val="FF0000"/>
                </a:solidFill>
                <a:latin typeface="宋体" panose="02010600030101010101" pitchFamily="2" charset="-122"/>
                <a:ea typeface="宋体" panose="02010600030101010101" pitchFamily="2" charset="-122"/>
                <a:cs typeface="宋体" panose="02010600030101010101" pitchFamily="2" charset="-122"/>
              </a:rPr>
              <a:t>兴趣和特长</a:t>
            </a:r>
            <a:r>
              <a:rPr lang="zh-CN" altLang="en-US" sz="2000" b="0" u="none">
                <a:latin typeface="宋体" panose="02010600030101010101" pitchFamily="2" charset="-122"/>
                <a:ea typeface="宋体" panose="02010600030101010101" pitchFamily="2" charset="-122"/>
                <a:cs typeface="宋体" panose="02010600030101010101" pitchFamily="2" charset="-122"/>
              </a:rPr>
              <a:t>的活动，在工作和生活中正确处理好重轻、主次的</a:t>
            </a:r>
            <a:r>
              <a:rPr lang="zh-CN" altLang="en-US" sz="2800" b="1" u="none">
                <a:solidFill>
                  <a:srgbClr val="FF0000"/>
                </a:solidFill>
                <a:latin typeface="宋体" panose="02010600030101010101" pitchFamily="2" charset="-122"/>
                <a:ea typeface="宋体" panose="02010600030101010101" pitchFamily="2" charset="-122"/>
                <a:cs typeface="宋体" panose="02010600030101010101" pitchFamily="2" charset="-122"/>
              </a:rPr>
              <a:t>顺序和平衡</a:t>
            </a:r>
            <a:r>
              <a:rPr lang="zh-CN" altLang="en-US" sz="2800" b="1" u="none">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800" b="1" u="none">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3796" name="Picture 2" descr="E:\青年文明号照片\照片合集\2012.11.11羽毛球比赛\IMG_8142.JPG"/>
          <p:cNvPicPr>
            <a:picLocks noChangeAspect="1"/>
          </p:cNvPicPr>
          <p:nvPr/>
        </p:nvPicPr>
        <p:blipFill>
          <a:blip r:embed="rId1"/>
          <a:stretch>
            <a:fillRect/>
          </a:stretch>
        </p:blipFill>
        <p:spPr>
          <a:xfrm>
            <a:off x="639445" y="2296160"/>
            <a:ext cx="5009515" cy="3187065"/>
          </a:xfrm>
          <a:prstGeom prst="rect">
            <a:avLst/>
          </a:prstGeom>
          <a:noFill/>
          <a:ln w="9525">
            <a:noFill/>
          </a:ln>
        </p:spPr>
      </p:pic>
      <p:sp>
        <p:nvSpPr>
          <p:cNvPr id="33798" name="TextBox 7"/>
          <p:cNvSpPr txBox="1"/>
          <p:nvPr/>
        </p:nvSpPr>
        <p:spPr>
          <a:xfrm>
            <a:off x="1383030" y="5587365"/>
            <a:ext cx="3962400" cy="365760"/>
          </a:xfrm>
          <a:prstGeom prst="rect">
            <a:avLst/>
          </a:prstGeom>
          <a:noFill/>
          <a:ln w="9525">
            <a:noFill/>
          </a:ln>
        </p:spPr>
        <p:txBody>
          <a:bodyPr wrap="square">
            <a:spAutoFit/>
          </a:bodyPr>
          <a:p>
            <a:pPr lvl="0" algn="ctr" eaLnBrk="1" hangingPunct="1">
              <a:spcBef>
                <a:spcPct val="50000"/>
              </a:spcBef>
            </a:pPr>
            <a:r>
              <a:rPr lang="zh-CN" altLang="en-US" dirty="0">
                <a:solidFill>
                  <a:srgbClr val="FF0000"/>
                </a:solidFill>
                <a:latin typeface="Bodoni MT Black" panose="02070A03080606020203" pitchFamily="18" charset="0"/>
                <a:ea typeface="宋体" panose="02010600030101010101" pitchFamily="2" charset="-122"/>
              </a:rPr>
              <a:t>职工羽毛球比赛</a:t>
            </a:r>
            <a:endParaRPr lang="zh-CN" altLang="en-US" dirty="0">
              <a:solidFill>
                <a:srgbClr val="FF0000"/>
              </a:solidFill>
              <a:latin typeface="Bodoni MT Black" panose="02070A03080606020203" pitchFamily="18" charset="0"/>
              <a:ea typeface="宋体" panose="02010600030101010101" pitchFamily="2" charset="-122"/>
            </a:endParaRPr>
          </a:p>
        </p:txBody>
      </p:sp>
      <p:pic>
        <p:nvPicPr>
          <p:cNvPr id="33797" name="Picture 3" descr="E:\青年文明号照片\照片合集\2012.12.08网球赛\IMG_2575.JPG"/>
          <p:cNvPicPr>
            <a:picLocks noChangeAspect="1"/>
          </p:cNvPicPr>
          <p:nvPr/>
        </p:nvPicPr>
        <p:blipFill>
          <a:blip r:embed="rId2"/>
          <a:stretch>
            <a:fillRect/>
          </a:stretch>
        </p:blipFill>
        <p:spPr>
          <a:xfrm>
            <a:off x="6603365" y="2277745"/>
            <a:ext cx="4954270" cy="3205480"/>
          </a:xfrm>
          <a:prstGeom prst="rect">
            <a:avLst/>
          </a:prstGeom>
          <a:noFill/>
          <a:ln w="9525">
            <a:noFill/>
          </a:ln>
        </p:spPr>
      </p:pic>
      <p:sp>
        <p:nvSpPr>
          <p:cNvPr id="33799" name="TextBox 8"/>
          <p:cNvSpPr txBox="1"/>
          <p:nvPr/>
        </p:nvSpPr>
        <p:spPr>
          <a:xfrm>
            <a:off x="7029450" y="5587365"/>
            <a:ext cx="4461510" cy="365760"/>
          </a:xfrm>
          <a:prstGeom prst="rect">
            <a:avLst/>
          </a:prstGeom>
          <a:noFill/>
          <a:ln w="9525">
            <a:noFill/>
          </a:ln>
        </p:spPr>
        <p:txBody>
          <a:bodyPr wrap="square">
            <a:spAutoFit/>
          </a:bodyPr>
          <a:p>
            <a:pPr lvl="0" algn="ctr" eaLnBrk="1" hangingPunct="1">
              <a:spcBef>
                <a:spcPct val="50000"/>
              </a:spcBef>
            </a:pPr>
            <a:r>
              <a:rPr lang="zh-CN" altLang="en-US" dirty="0">
                <a:solidFill>
                  <a:srgbClr val="FF0000"/>
                </a:solidFill>
                <a:latin typeface="Bodoni MT Black" panose="02070A03080606020203" pitchFamily="18" charset="0"/>
                <a:ea typeface="宋体" panose="02010600030101010101" pitchFamily="2" charset="-122"/>
              </a:rPr>
              <a:t>卫人杯网球比赛</a:t>
            </a:r>
            <a:endParaRPr lang="zh-CN" altLang="en-US" dirty="0">
              <a:solidFill>
                <a:srgbClr val="FF0000"/>
              </a:solidFill>
              <a:latin typeface="Bodoni MT Black" panose="02070A03080606020203" pitchFamily="18"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IMG_3853"/>
          <p:cNvPicPr>
            <a:picLocks noChangeAspect="1"/>
          </p:cNvPicPr>
          <p:nvPr/>
        </p:nvPicPr>
        <p:blipFill>
          <a:blip r:embed="rId1"/>
          <a:stretch>
            <a:fillRect/>
          </a:stretch>
        </p:blipFill>
        <p:spPr>
          <a:xfrm>
            <a:off x="694055" y="38100"/>
            <a:ext cx="4745990" cy="2660015"/>
          </a:xfrm>
          <a:prstGeom prst="rect">
            <a:avLst/>
          </a:prstGeom>
        </p:spPr>
      </p:pic>
      <p:sp>
        <p:nvSpPr>
          <p:cNvPr id="33799" name="TextBox 8"/>
          <p:cNvSpPr txBox="1"/>
          <p:nvPr/>
        </p:nvSpPr>
        <p:spPr>
          <a:xfrm>
            <a:off x="625475" y="2787015"/>
            <a:ext cx="4814570" cy="365760"/>
          </a:xfrm>
          <a:prstGeom prst="rect">
            <a:avLst/>
          </a:prstGeom>
          <a:noFill/>
          <a:ln w="9525">
            <a:noFill/>
          </a:ln>
        </p:spPr>
        <p:txBody>
          <a:bodyPr wrap="square">
            <a:spAutoFit/>
          </a:bodyPr>
          <a:p>
            <a:pPr lvl="0" algn="ctr" eaLnBrk="1" hangingPunct="1">
              <a:spcBef>
                <a:spcPct val="50000"/>
              </a:spcBef>
            </a:pPr>
            <a:r>
              <a:rPr lang="zh-CN" altLang="en-US" dirty="0">
                <a:solidFill>
                  <a:srgbClr val="FF0000"/>
                </a:solidFill>
                <a:latin typeface="Bodoni MT Black" panose="02070A03080606020203" pitchFamily="18" charset="0"/>
                <a:ea typeface="宋体" panose="02010600030101010101" pitchFamily="2" charset="-122"/>
              </a:rPr>
              <a:t>孙晨获卫人委杯</a:t>
            </a:r>
            <a:r>
              <a:rPr lang="en-US" altLang="zh-CN" dirty="0">
                <a:solidFill>
                  <a:srgbClr val="FF0000"/>
                </a:solidFill>
                <a:latin typeface="Bodoni MT Black" panose="02070A03080606020203" pitchFamily="18" charset="0"/>
                <a:ea typeface="宋体" panose="02010600030101010101" pitchFamily="2" charset="-122"/>
              </a:rPr>
              <a:t>“</a:t>
            </a:r>
            <a:r>
              <a:rPr lang="zh-CN" altLang="en-US" dirty="0">
                <a:solidFill>
                  <a:srgbClr val="FF0000"/>
                </a:solidFill>
                <a:latin typeface="Bodoni MT Black" panose="02070A03080606020203" pitchFamily="18" charset="0"/>
                <a:ea typeface="宋体" panose="02010600030101010101" pitchFamily="2" charset="-122"/>
              </a:rPr>
              <a:t>十大歌手</a:t>
            </a:r>
            <a:r>
              <a:rPr lang="en-US" altLang="zh-CN" dirty="0">
                <a:solidFill>
                  <a:srgbClr val="FF0000"/>
                </a:solidFill>
                <a:latin typeface="Bodoni MT Black" panose="02070A03080606020203" pitchFamily="18" charset="0"/>
                <a:ea typeface="宋体" panose="02010600030101010101" pitchFamily="2" charset="-122"/>
              </a:rPr>
              <a:t>”</a:t>
            </a:r>
            <a:r>
              <a:rPr lang="zh-CN" altLang="en-US" dirty="0">
                <a:solidFill>
                  <a:srgbClr val="FF0000"/>
                </a:solidFill>
                <a:latin typeface="Bodoni MT Black" panose="02070A03080606020203" pitchFamily="18" charset="0"/>
                <a:ea typeface="宋体" panose="02010600030101010101" pitchFamily="2" charset="-122"/>
              </a:rPr>
              <a:t>称号</a:t>
            </a:r>
            <a:endParaRPr lang="zh-CN" altLang="en-US" dirty="0">
              <a:solidFill>
                <a:srgbClr val="FF0000"/>
              </a:solidFill>
              <a:latin typeface="Bodoni MT Black" panose="02070A03080606020203" pitchFamily="18" charset="0"/>
              <a:ea typeface="宋体" panose="02010600030101010101" pitchFamily="2" charset="-122"/>
            </a:endParaRPr>
          </a:p>
        </p:txBody>
      </p:sp>
      <p:pic>
        <p:nvPicPr>
          <p:cNvPr id="3" name="图片 2" descr="new image - w2ktr"/>
          <p:cNvPicPr>
            <a:picLocks noChangeAspect="1"/>
          </p:cNvPicPr>
          <p:nvPr/>
        </p:nvPicPr>
        <p:blipFill>
          <a:blip r:embed="rId2"/>
          <a:stretch>
            <a:fillRect/>
          </a:stretch>
        </p:blipFill>
        <p:spPr>
          <a:xfrm>
            <a:off x="625475" y="3152775"/>
            <a:ext cx="4814570" cy="2583815"/>
          </a:xfrm>
          <a:prstGeom prst="rect">
            <a:avLst/>
          </a:prstGeom>
        </p:spPr>
      </p:pic>
      <p:pic>
        <p:nvPicPr>
          <p:cNvPr id="4" name="图片 3" descr="new image - rrrwd"/>
          <p:cNvPicPr>
            <a:picLocks noChangeAspect="1"/>
          </p:cNvPicPr>
          <p:nvPr/>
        </p:nvPicPr>
        <p:blipFill>
          <a:blip r:embed="rId3"/>
          <a:stretch>
            <a:fillRect/>
          </a:stretch>
        </p:blipFill>
        <p:spPr>
          <a:xfrm>
            <a:off x="6223635" y="3152775"/>
            <a:ext cx="4941570" cy="2583815"/>
          </a:xfrm>
          <a:prstGeom prst="rect">
            <a:avLst/>
          </a:prstGeom>
        </p:spPr>
      </p:pic>
      <p:sp>
        <p:nvSpPr>
          <p:cNvPr id="5" name="文本框 4"/>
          <p:cNvSpPr txBox="1"/>
          <p:nvPr/>
        </p:nvSpPr>
        <p:spPr>
          <a:xfrm>
            <a:off x="3672840" y="5819775"/>
            <a:ext cx="6331585" cy="365760"/>
          </a:xfrm>
          <a:prstGeom prst="rect">
            <a:avLst/>
          </a:prstGeom>
          <a:noFill/>
        </p:spPr>
        <p:txBody>
          <a:bodyPr wrap="square" rtlCol="0">
            <a:spAutoFit/>
          </a:bodyPr>
          <a:p>
            <a:r>
              <a:rPr lang="zh-CN" altLang="en-US">
                <a:solidFill>
                  <a:srgbClr val="FF0000"/>
                </a:solidFill>
              </a:rPr>
              <a:t>以检验科为班底的院篮球队连续四年获得</a:t>
            </a:r>
            <a:r>
              <a:rPr lang="en-US" altLang="zh-CN">
                <a:solidFill>
                  <a:srgbClr val="FF0000"/>
                </a:solidFill>
              </a:rPr>
              <a:t>“</a:t>
            </a:r>
            <a:r>
              <a:rPr lang="zh-CN" altLang="en-US">
                <a:solidFill>
                  <a:srgbClr val="FF0000"/>
                </a:solidFill>
              </a:rPr>
              <a:t>医管杯</a:t>
            </a:r>
            <a:r>
              <a:rPr lang="en-US" altLang="zh-CN">
                <a:solidFill>
                  <a:srgbClr val="FF0000"/>
                </a:solidFill>
              </a:rPr>
              <a:t>”</a:t>
            </a:r>
            <a:r>
              <a:rPr lang="zh-CN" altLang="en-US">
                <a:solidFill>
                  <a:srgbClr val="FF0000"/>
                </a:solidFill>
              </a:rPr>
              <a:t>冠军</a:t>
            </a:r>
            <a:endParaRPr lang="zh-CN" altLang="en-US">
              <a:solidFill>
                <a:srgbClr val="FF0000"/>
              </a:solidFill>
            </a:endParaRPr>
          </a:p>
        </p:txBody>
      </p:sp>
      <p:pic>
        <p:nvPicPr>
          <p:cNvPr id="7" name="图片 6" descr="new image - bnfp7"/>
          <p:cNvPicPr>
            <a:picLocks noChangeAspect="1"/>
          </p:cNvPicPr>
          <p:nvPr/>
        </p:nvPicPr>
        <p:blipFill>
          <a:blip r:embed="rId4"/>
          <a:stretch>
            <a:fillRect/>
          </a:stretch>
        </p:blipFill>
        <p:spPr>
          <a:xfrm>
            <a:off x="6223635" y="38735"/>
            <a:ext cx="4940935" cy="2659380"/>
          </a:xfrm>
          <a:prstGeom prst="rect">
            <a:avLst/>
          </a:prstGeom>
        </p:spPr>
      </p:pic>
      <p:sp>
        <p:nvSpPr>
          <p:cNvPr id="8" name="TextBox 8"/>
          <p:cNvSpPr txBox="1"/>
          <p:nvPr/>
        </p:nvSpPr>
        <p:spPr>
          <a:xfrm>
            <a:off x="6404610" y="2698115"/>
            <a:ext cx="4814570" cy="365760"/>
          </a:xfrm>
          <a:prstGeom prst="rect">
            <a:avLst/>
          </a:prstGeom>
          <a:noFill/>
          <a:ln w="9525">
            <a:noFill/>
          </a:ln>
        </p:spPr>
        <p:txBody>
          <a:bodyPr wrap="square">
            <a:spAutoFit/>
          </a:bodyPr>
          <a:p>
            <a:pPr lvl="0" algn="ctr" eaLnBrk="1" hangingPunct="1">
              <a:spcBef>
                <a:spcPct val="50000"/>
              </a:spcBef>
            </a:pPr>
            <a:r>
              <a:rPr lang="zh-CN" altLang="en-US" dirty="0">
                <a:solidFill>
                  <a:srgbClr val="FF0000"/>
                </a:solidFill>
                <a:latin typeface="Bodoni MT Black" panose="02070A03080606020203" pitchFamily="18" charset="0"/>
                <a:ea typeface="宋体" panose="02010600030101010101" pitchFamily="2" charset="-122"/>
              </a:rPr>
              <a:t>迎新春歌舞表演</a:t>
            </a:r>
            <a:endParaRPr lang="zh-CN" altLang="en-US" dirty="0">
              <a:solidFill>
                <a:srgbClr val="FF0000"/>
              </a:solidFill>
              <a:latin typeface="Bodoni MT Black" panose="02070A03080606020203" pitchFamily="18" charset="0"/>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41"/>
          <p:cNvSpPr txBox="1"/>
          <p:nvPr/>
        </p:nvSpPr>
        <p:spPr>
          <a:xfrm>
            <a:off x="2025015" y="659130"/>
            <a:ext cx="4458335" cy="48323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注重人文关怀，提升人员境界</a:t>
            </a:r>
            <a:endPar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1322706" y="456595"/>
            <a:ext cx="861450" cy="762000"/>
          </a:xfrm>
          <a:prstGeom prst="rect">
            <a:avLst/>
          </a:prstGeom>
          <a:noFill/>
        </p:spPr>
        <p:txBody>
          <a:bodyPr wrap="square" rtlCol="0">
            <a:spAutoFit/>
          </a:bodyPr>
          <a:p>
            <a:r>
              <a:rPr lang="en-US" altLang="zh-CN" sz="4400" dirty="0" smtClean="0">
                <a:solidFill>
                  <a:schemeClr val="bg1"/>
                </a:solidFill>
                <a:latin typeface="Agency FB" panose="020B0503020202020204" pitchFamily="34" charset="0"/>
              </a:rPr>
              <a:t>03</a:t>
            </a:r>
            <a:endParaRPr lang="en-US" altLang="zh-CN" sz="4400" dirty="0" smtClean="0">
              <a:solidFill>
                <a:schemeClr val="bg1"/>
              </a:solidFill>
              <a:latin typeface="Agency FB" panose="020B0503020202020204" pitchFamily="34" charset="0"/>
            </a:endParaRPr>
          </a:p>
        </p:txBody>
      </p:sp>
      <p:sp>
        <p:nvSpPr>
          <p:cNvPr id="100" name="文本框 99"/>
          <p:cNvSpPr txBox="1"/>
          <p:nvPr/>
        </p:nvSpPr>
        <p:spPr>
          <a:xfrm>
            <a:off x="271780" y="1274445"/>
            <a:ext cx="11647805" cy="640080"/>
          </a:xfrm>
          <a:prstGeom prst="rect">
            <a:avLst/>
          </a:prstGeom>
          <a:noFill/>
          <a:ln w="9525">
            <a:noFill/>
          </a:ln>
        </p:spPr>
        <p:txBody>
          <a:bodyPr wrap="square">
            <a:spAutoFit/>
          </a:bodyPr>
          <a:p>
            <a:pPr marL="0" indent="0" algn="l"/>
            <a:r>
              <a:rPr lang="en-US" altLang="zh-CN" b="0" u="none">
                <a:latin typeface="宋体" panose="02010600030101010101" pitchFamily="2" charset="-122"/>
                <a:ea typeface="宋体" panose="02010600030101010101" pitchFamily="2" charset="-122"/>
                <a:cs typeface="宋体" panose="02010600030101010101" pitchFamily="2" charset="-122"/>
              </a:rPr>
              <a:t>    </a:t>
            </a:r>
            <a:r>
              <a:rPr lang="zh-CN" altLang="en-US" b="0" u="none">
                <a:latin typeface="宋体" panose="02010600030101010101" pitchFamily="2" charset="-122"/>
                <a:ea typeface="宋体" panose="02010600030101010101" pitchFamily="2" charset="-122"/>
                <a:cs typeface="宋体" panose="02010600030101010101" pitchFamily="2" charset="-122"/>
              </a:rPr>
              <a:t>在管理或经营的过程中，提升自己和团队成员的境界而不是戾气和堕落，共同学会体恤和感恩、宽容与豁达，信念与承诺。</a:t>
            </a:r>
            <a:endParaRPr lang="zh-CN" altLang="en-US" b="0" u="none">
              <a:latin typeface="宋体" panose="02010600030101010101" pitchFamily="2" charset="-122"/>
              <a:ea typeface="宋体" panose="02010600030101010101" pitchFamily="2" charset="-122"/>
              <a:cs typeface="宋体" panose="02010600030101010101" pitchFamily="2" charset="-122"/>
            </a:endParaRPr>
          </a:p>
        </p:txBody>
      </p:sp>
      <p:pic>
        <p:nvPicPr>
          <p:cNvPr id="34824" name="Picture 8" descr="F:\青年文明号照片\献血献爱心\IMG_8342.JPG"/>
          <p:cNvPicPr>
            <a:picLocks noChangeAspect="1"/>
          </p:cNvPicPr>
          <p:nvPr/>
        </p:nvPicPr>
        <p:blipFill>
          <a:blip r:embed="rId1"/>
          <a:stretch>
            <a:fillRect/>
          </a:stretch>
        </p:blipFill>
        <p:spPr>
          <a:xfrm>
            <a:off x="680085" y="1915160"/>
            <a:ext cx="5160010" cy="3529330"/>
          </a:xfrm>
          <a:prstGeom prst="rect">
            <a:avLst/>
          </a:prstGeom>
          <a:noFill/>
          <a:ln w="9525">
            <a:noFill/>
          </a:ln>
        </p:spPr>
      </p:pic>
      <p:pic>
        <p:nvPicPr>
          <p:cNvPr id="2" name="图片 1" descr="new image - skzrl"/>
          <p:cNvPicPr>
            <a:picLocks noChangeAspect="1"/>
          </p:cNvPicPr>
          <p:nvPr/>
        </p:nvPicPr>
        <p:blipFill>
          <a:blip r:embed="rId2"/>
          <a:stretch>
            <a:fillRect/>
          </a:stretch>
        </p:blipFill>
        <p:spPr>
          <a:xfrm>
            <a:off x="6315710" y="1913890"/>
            <a:ext cx="5080000" cy="3530600"/>
          </a:xfrm>
          <a:prstGeom prst="rect">
            <a:avLst/>
          </a:prstGeom>
        </p:spPr>
      </p:pic>
      <p:sp>
        <p:nvSpPr>
          <p:cNvPr id="3" name="文本框 2"/>
          <p:cNvSpPr txBox="1"/>
          <p:nvPr/>
        </p:nvSpPr>
        <p:spPr>
          <a:xfrm>
            <a:off x="4105275" y="5559425"/>
            <a:ext cx="5822315" cy="365760"/>
          </a:xfrm>
          <a:prstGeom prst="rect">
            <a:avLst/>
          </a:prstGeom>
          <a:noFill/>
        </p:spPr>
        <p:txBody>
          <a:bodyPr wrap="square" rtlCol="0">
            <a:spAutoFit/>
          </a:bodyPr>
          <a:p>
            <a:r>
              <a:rPr lang="zh-CN" altLang="en-US" b="1">
                <a:solidFill>
                  <a:srgbClr val="FF0000"/>
                </a:solidFill>
              </a:rPr>
              <a:t>科室年轻人每年均参加无偿献血活动</a:t>
            </a:r>
            <a:endParaRPr lang="zh-CN" altLang="en-US" b="1">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21" name="Picture 4" descr="F:\青年文明号照片\照片合集\2013照片\IMG_9415.JPG"/>
          <p:cNvPicPr>
            <a:picLocks noChangeAspect="1"/>
          </p:cNvPicPr>
          <p:nvPr/>
        </p:nvPicPr>
        <p:blipFill>
          <a:blip r:embed="rId1"/>
          <a:stretch>
            <a:fillRect/>
          </a:stretch>
        </p:blipFill>
        <p:spPr>
          <a:xfrm>
            <a:off x="796290" y="3319145"/>
            <a:ext cx="4656455" cy="2458720"/>
          </a:xfrm>
          <a:prstGeom prst="rect">
            <a:avLst/>
          </a:prstGeom>
          <a:noFill/>
          <a:ln w="9525">
            <a:noFill/>
          </a:ln>
        </p:spPr>
      </p:pic>
      <p:pic>
        <p:nvPicPr>
          <p:cNvPr id="34822" name="图片 9" descr="2.jpg"/>
          <p:cNvPicPr>
            <a:picLocks noChangeAspect="1"/>
          </p:cNvPicPr>
          <p:nvPr/>
        </p:nvPicPr>
        <p:blipFill>
          <a:blip r:embed="rId2"/>
          <a:stretch>
            <a:fillRect/>
          </a:stretch>
        </p:blipFill>
        <p:spPr>
          <a:xfrm>
            <a:off x="796290" y="16510"/>
            <a:ext cx="4656455" cy="2813685"/>
          </a:xfrm>
          <a:prstGeom prst="rect">
            <a:avLst/>
          </a:prstGeom>
          <a:noFill/>
          <a:ln w="9525">
            <a:noFill/>
          </a:ln>
        </p:spPr>
      </p:pic>
      <p:pic>
        <p:nvPicPr>
          <p:cNvPr id="34823" name="Picture 6" descr="F:\青年文明号照片\照片合集\捐款\IMG_9468.JPG"/>
          <p:cNvPicPr>
            <a:picLocks noChangeAspect="1"/>
          </p:cNvPicPr>
          <p:nvPr/>
        </p:nvPicPr>
        <p:blipFill>
          <a:blip r:embed="rId3"/>
          <a:stretch>
            <a:fillRect/>
          </a:stretch>
        </p:blipFill>
        <p:spPr>
          <a:xfrm>
            <a:off x="6291580" y="76200"/>
            <a:ext cx="5093970" cy="2813685"/>
          </a:xfrm>
          <a:prstGeom prst="rect">
            <a:avLst/>
          </a:prstGeom>
          <a:noFill/>
          <a:ln w="9525">
            <a:noFill/>
          </a:ln>
        </p:spPr>
      </p:pic>
      <p:pic>
        <p:nvPicPr>
          <p:cNvPr id="34830" name="Picture 9" descr="F:\青年文明号照片\捐物\P1050444.JPG"/>
          <p:cNvPicPr>
            <a:picLocks noChangeAspect="1"/>
          </p:cNvPicPr>
          <p:nvPr/>
        </p:nvPicPr>
        <p:blipFill>
          <a:blip r:embed="rId4"/>
          <a:stretch>
            <a:fillRect/>
          </a:stretch>
        </p:blipFill>
        <p:spPr>
          <a:xfrm>
            <a:off x="6291580" y="3318510"/>
            <a:ext cx="5093970" cy="2459355"/>
          </a:xfrm>
          <a:prstGeom prst="rect">
            <a:avLst/>
          </a:prstGeom>
          <a:noFill/>
          <a:ln w="9525">
            <a:noFill/>
          </a:ln>
        </p:spPr>
      </p:pic>
      <p:sp>
        <p:nvSpPr>
          <p:cNvPr id="3" name="文本框 2"/>
          <p:cNvSpPr txBox="1"/>
          <p:nvPr/>
        </p:nvSpPr>
        <p:spPr>
          <a:xfrm>
            <a:off x="1353185" y="2903220"/>
            <a:ext cx="3447415" cy="365760"/>
          </a:xfrm>
          <a:prstGeom prst="rect">
            <a:avLst/>
          </a:prstGeom>
          <a:noFill/>
        </p:spPr>
        <p:txBody>
          <a:bodyPr wrap="square" rtlCol="0">
            <a:spAutoFit/>
          </a:bodyPr>
          <a:p>
            <a:pPr algn="ctr"/>
            <a:r>
              <a:rPr lang="zh-CN" altLang="en-US">
                <a:solidFill>
                  <a:srgbClr val="FF0000"/>
                </a:solidFill>
                <a:sym typeface="+mn-ea"/>
              </a:rPr>
              <a:t>参加义诊活动</a:t>
            </a:r>
            <a:endParaRPr lang="zh-CN" altLang="en-US">
              <a:solidFill>
                <a:srgbClr val="FF0000"/>
              </a:solidFill>
            </a:endParaRPr>
          </a:p>
        </p:txBody>
      </p:sp>
      <p:sp>
        <p:nvSpPr>
          <p:cNvPr id="4" name="文本框 3"/>
          <p:cNvSpPr txBox="1"/>
          <p:nvPr/>
        </p:nvSpPr>
        <p:spPr>
          <a:xfrm>
            <a:off x="7379970" y="2889885"/>
            <a:ext cx="3447415" cy="365760"/>
          </a:xfrm>
          <a:prstGeom prst="rect">
            <a:avLst/>
          </a:prstGeom>
          <a:noFill/>
        </p:spPr>
        <p:txBody>
          <a:bodyPr wrap="square" rtlCol="0">
            <a:spAutoFit/>
          </a:bodyPr>
          <a:p>
            <a:pPr algn="ctr"/>
            <a:r>
              <a:rPr lang="zh-CN" altLang="en-US">
                <a:solidFill>
                  <a:srgbClr val="FF0000"/>
                </a:solidFill>
              </a:rPr>
              <a:t>捐款献爱心</a:t>
            </a:r>
            <a:endParaRPr lang="zh-CN" altLang="en-US">
              <a:solidFill>
                <a:srgbClr val="FF0000"/>
              </a:solidFill>
            </a:endParaRPr>
          </a:p>
        </p:txBody>
      </p:sp>
      <p:sp>
        <p:nvSpPr>
          <p:cNvPr id="5" name="文本框 4"/>
          <p:cNvSpPr txBox="1"/>
          <p:nvPr/>
        </p:nvSpPr>
        <p:spPr>
          <a:xfrm>
            <a:off x="1353185" y="5777865"/>
            <a:ext cx="3447415" cy="365760"/>
          </a:xfrm>
          <a:prstGeom prst="rect">
            <a:avLst/>
          </a:prstGeom>
          <a:noFill/>
        </p:spPr>
        <p:txBody>
          <a:bodyPr wrap="square" rtlCol="0">
            <a:spAutoFit/>
          </a:bodyPr>
          <a:p>
            <a:pPr algn="ctr"/>
            <a:r>
              <a:rPr lang="zh-CN" altLang="en-US">
                <a:solidFill>
                  <a:srgbClr val="FF0000"/>
                </a:solidFill>
                <a:sym typeface="+mn-ea"/>
              </a:rPr>
              <a:t>参加植树活动</a:t>
            </a:r>
            <a:endParaRPr lang="zh-CN" altLang="en-US">
              <a:solidFill>
                <a:srgbClr val="FF0000"/>
              </a:solidFill>
            </a:endParaRPr>
          </a:p>
        </p:txBody>
      </p:sp>
      <p:sp>
        <p:nvSpPr>
          <p:cNvPr id="6" name="文本框 5"/>
          <p:cNvSpPr txBox="1"/>
          <p:nvPr/>
        </p:nvSpPr>
        <p:spPr>
          <a:xfrm>
            <a:off x="7379970" y="5777865"/>
            <a:ext cx="3447415" cy="365760"/>
          </a:xfrm>
          <a:prstGeom prst="rect">
            <a:avLst/>
          </a:prstGeom>
          <a:noFill/>
        </p:spPr>
        <p:txBody>
          <a:bodyPr wrap="square" rtlCol="0">
            <a:spAutoFit/>
          </a:bodyPr>
          <a:p>
            <a:pPr algn="ctr"/>
            <a:r>
              <a:rPr lang="zh-CN" altLang="en-US">
                <a:solidFill>
                  <a:srgbClr val="FF0000"/>
                </a:solidFill>
                <a:sym typeface="+mn-ea"/>
              </a:rPr>
              <a:t>参加捐衣活动</a:t>
            </a:r>
            <a:endParaRPr lang="zh-CN" altLang="en-US">
              <a:solidFill>
                <a:srgbClr val="FF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41"/>
          <p:cNvSpPr txBox="1"/>
          <p:nvPr/>
        </p:nvSpPr>
        <p:spPr>
          <a:xfrm>
            <a:off x="2025015" y="659130"/>
            <a:ext cx="4458335" cy="48323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恒定质量意识，强调刚性约束</a:t>
            </a:r>
            <a:endPar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1322706" y="456595"/>
            <a:ext cx="861450" cy="762000"/>
          </a:xfrm>
          <a:prstGeom prst="rect">
            <a:avLst/>
          </a:prstGeom>
          <a:noFill/>
        </p:spPr>
        <p:txBody>
          <a:bodyPr wrap="square" rtlCol="0">
            <a:spAutoFit/>
          </a:bodyPr>
          <a:p>
            <a:r>
              <a:rPr lang="en-US" altLang="zh-CN" sz="4400" dirty="0" smtClean="0">
                <a:solidFill>
                  <a:schemeClr val="bg1"/>
                </a:solidFill>
                <a:latin typeface="Agency FB" panose="020B0503020202020204" pitchFamily="34" charset="0"/>
              </a:rPr>
              <a:t>04</a:t>
            </a:r>
            <a:endParaRPr lang="en-US" altLang="zh-CN" sz="4400" dirty="0" smtClean="0">
              <a:solidFill>
                <a:schemeClr val="bg1"/>
              </a:solidFill>
              <a:latin typeface="Agency FB" panose="020B0503020202020204" pitchFamily="34" charset="0"/>
            </a:endParaRPr>
          </a:p>
        </p:txBody>
      </p:sp>
      <p:sp>
        <p:nvSpPr>
          <p:cNvPr id="100" name="文本框 99"/>
          <p:cNvSpPr txBox="1"/>
          <p:nvPr/>
        </p:nvSpPr>
        <p:spPr>
          <a:xfrm>
            <a:off x="271780" y="1274445"/>
            <a:ext cx="11647805" cy="640080"/>
          </a:xfrm>
          <a:prstGeom prst="rect">
            <a:avLst/>
          </a:prstGeom>
          <a:noFill/>
          <a:ln w="9525">
            <a:noFill/>
          </a:ln>
        </p:spPr>
        <p:txBody>
          <a:bodyPr wrap="square">
            <a:spAutoFit/>
          </a:bodyPr>
          <a:p>
            <a:pPr marL="0" indent="0" algn="l"/>
            <a:r>
              <a:rPr lang="en-US" altLang="zh-CN" b="0" u="none">
                <a:latin typeface="宋体" panose="02010600030101010101" pitchFamily="2" charset="-122"/>
                <a:ea typeface="宋体" panose="02010600030101010101" pitchFamily="2" charset="-122"/>
                <a:cs typeface="宋体" panose="02010600030101010101" pitchFamily="2" charset="-122"/>
              </a:rPr>
              <a:t>    </a:t>
            </a:r>
            <a:r>
              <a:rPr lang="zh-CN" altLang="en-US" b="0" u="none">
                <a:latin typeface="宋体" panose="02010600030101010101" pitchFamily="2" charset="-122"/>
                <a:ea typeface="宋体" panose="02010600030101010101" pitchFamily="2" charset="-122"/>
                <a:cs typeface="宋体" panose="02010600030101010101" pitchFamily="2" charset="-122"/>
              </a:rPr>
              <a:t>我们鼓励和推崇利用文化因素提升个体和自觉性，同时也必须建立一套合理、科学的刚性约束机制，规章制度也是一种文化。</a:t>
            </a:r>
            <a:endParaRPr lang="zh-CN" altLang="en-US" b="0" u="none">
              <a:latin typeface="宋体" panose="02010600030101010101" pitchFamily="2" charset="-122"/>
              <a:ea typeface="宋体" panose="02010600030101010101" pitchFamily="2" charset="-122"/>
              <a:cs typeface="宋体" panose="02010600030101010101" pitchFamily="2" charset="-122"/>
            </a:endParaRPr>
          </a:p>
        </p:txBody>
      </p:sp>
      <p:pic>
        <p:nvPicPr>
          <p:cNvPr id="3" name="图片 2" descr="new image - if6bo"/>
          <p:cNvPicPr>
            <a:picLocks noChangeAspect="1"/>
          </p:cNvPicPr>
          <p:nvPr/>
        </p:nvPicPr>
        <p:blipFill>
          <a:blip r:embed="rId1"/>
          <a:stretch>
            <a:fillRect/>
          </a:stretch>
        </p:blipFill>
        <p:spPr>
          <a:xfrm>
            <a:off x="1160780" y="2280285"/>
            <a:ext cx="4961255" cy="3030220"/>
          </a:xfrm>
          <a:prstGeom prst="rect">
            <a:avLst/>
          </a:prstGeom>
        </p:spPr>
      </p:pic>
      <p:pic>
        <p:nvPicPr>
          <p:cNvPr id="5" name="图片 4" descr="new image - 616qh"/>
          <p:cNvPicPr>
            <a:picLocks noChangeAspect="1"/>
          </p:cNvPicPr>
          <p:nvPr/>
        </p:nvPicPr>
        <p:blipFill>
          <a:blip r:embed="rId2"/>
          <a:stretch>
            <a:fillRect/>
          </a:stretch>
        </p:blipFill>
        <p:spPr>
          <a:xfrm>
            <a:off x="7731125" y="1769110"/>
            <a:ext cx="3470910" cy="4215130"/>
          </a:xfrm>
          <a:prstGeom prst="rect">
            <a:avLst/>
          </a:prstGeom>
        </p:spPr>
      </p:pic>
      <p:sp>
        <p:nvSpPr>
          <p:cNvPr id="6" name="文本框 5"/>
          <p:cNvSpPr txBox="1"/>
          <p:nvPr/>
        </p:nvSpPr>
        <p:spPr>
          <a:xfrm>
            <a:off x="1705610" y="5494655"/>
            <a:ext cx="4119880" cy="396240"/>
          </a:xfrm>
          <a:prstGeom prst="rect">
            <a:avLst/>
          </a:prstGeom>
          <a:noFill/>
        </p:spPr>
        <p:txBody>
          <a:bodyPr wrap="square" rtlCol="0">
            <a:spAutoFit/>
          </a:bodyPr>
          <a:p>
            <a:r>
              <a:rPr lang="en-US" altLang="zh-CN" sz="2000" b="1">
                <a:solidFill>
                  <a:srgbClr val="FF0000"/>
                </a:solidFill>
              </a:rPr>
              <a:t>2016</a:t>
            </a:r>
            <a:r>
              <a:rPr lang="zh-CN" altLang="en-US" sz="2000" b="1">
                <a:solidFill>
                  <a:srgbClr val="FF0000"/>
                </a:solidFill>
              </a:rPr>
              <a:t>年</a:t>
            </a:r>
            <a:r>
              <a:rPr lang="en-US" altLang="zh-CN" sz="2000" b="1">
                <a:solidFill>
                  <a:srgbClr val="FF0000"/>
                </a:solidFill>
              </a:rPr>
              <a:t>9</a:t>
            </a:r>
            <a:r>
              <a:rPr lang="zh-CN" altLang="en-US" sz="2000" b="1">
                <a:solidFill>
                  <a:srgbClr val="FF0000"/>
                </a:solidFill>
              </a:rPr>
              <a:t>月</a:t>
            </a:r>
            <a:r>
              <a:rPr lang="en-US" altLang="zh-CN" sz="2000" b="1">
                <a:solidFill>
                  <a:srgbClr val="FF0000"/>
                </a:solidFill>
              </a:rPr>
              <a:t>26</a:t>
            </a:r>
            <a:r>
              <a:rPr lang="zh-CN" altLang="en-US" sz="2000" b="1">
                <a:solidFill>
                  <a:srgbClr val="FF0000"/>
                </a:solidFill>
              </a:rPr>
              <a:t>日获得</a:t>
            </a:r>
            <a:r>
              <a:rPr lang="en-US" altLang="zh-CN" sz="2000" b="1">
                <a:solidFill>
                  <a:srgbClr val="FF0000"/>
                </a:solidFill>
              </a:rPr>
              <a:t>ISO15189</a:t>
            </a:r>
            <a:r>
              <a:rPr lang="zh-CN" altLang="en-US" sz="2000" b="1">
                <a:solidFill>
                  <a:srgbClr val="FF0000"/>
                </a:solidFill>
              </a:rPr>
              <a:t>认可</a:t>
            </a:r>
            <a:endParaRPr lang="zh-CN" altLang="en-US" sz="2000" b="1">
              <a:solidFill>
                <a:srgbClr val="FF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144712050845948700_a580x330"/>
          <p:cNvPicPr>
            <a:picLocks noChangeAspect="1"/>
          </p:cNvPicPr>
          <p:nvPr/>
        </p:nvPicPr>
        <p:blipFill>
          <a:blip r:embed="rId1"/>
          <a:stretch>
            <a:fillRect/>
          </a:stretch>
        </p:blipFill>
        <p:spPr>
          <a:xfrm>
            <a:off x="31115" y="6350"/>
            <a:ext cx="12129770" cy="6129020"/>
          </a:xfrm>
          <a:prstGeom prst="rect">
            <a:avLst/>
          </a:prstGeom>
        </p:spPr>
      </p:pic>
      <p:sp>
        <p:nvSpPr>
          <p:cNvPr id="3" name="文本框 2"/>
          <p:cNvSpPr txBox="1"/>
          <p:nvPr/>
        </p:nvSpPr>
        <p:spPr>
          <a:xfrm>
            <a:off x="207010" y="330200"/>
            <a:ext cx="5107305" cy="4693920"/>
          </a:xfrm>
          <a:prstGeom prst="rect">
            <a:avLst/>
          </a:prstGeom>
          <a:noFill/>
        </p:spPr>
        <p:txBody>
          <a:bodyPr wrap="square" rtlCol="0">
            <a:spAutoFit/>
          </a:bodyPr>
          <a:p>
            <a:r>
              <a:rPr lang="en-US" altLang="zh-CN">
                <a:ln w="10160">
                  <a:solidFill>
                    <a:schemeClr val="accent5"/>
                  </a:solidFill>
                  <a:prstDash val="solid"/>
                </a:ln>
                <a:solidFill>
                  <a:srgbClr val="FFFFFF"/>
                </a:solidFill>
                <a:effectLst>
                  <a:outerShdw blurRad="38100" dist="22860" dir="5400000" algn="tl" rotWithShape="0">
                    <a:srgbClr val="000000">
                      <a:alpha val="30000"/>
                    </a:srgbClr>
                  </a:outerShdw>
                </a:effectLst>
              </a:rPr>
              <a:t>  </a:t>
            </a:r>
            <a:r>
              <a:rPr lang="en-US" altLang="zh-CN" sz="3200">
                <a:ln w="10160">
                  <a:solidFill>
                    <a:schemeClr val="accent5"/>
                  </a:solidFill>
                  <a:prstDash val="solid"/>
                </a:ln>
                <a:solidFill>
                  <a:srgbClr val="FFFFFF"/>
                </a:solidFill>
                <a:effectLst>
                  <a:outerShdw blurRad="38100" dist="22860" dir="5400000" algn="tl" rotWithShape="0">
                    <a:srgbClr val="000000">
                      <a:alpha val="30000"/>
                    </a:srgbClr>
                  </a:outerShdw>
                </a:effectLst>
              </a:rPr>
              <a:t>      </a:t>
            </a:r>
            <a:r>
              <a:rPr lang="zh-CN" alt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做为一个组织的</a:t>
            </a:r>
            <a:r>
              <a:rPr lang="zh-CN" altLang="en-US" sz="3200">
                <a:ln w="10160">
                  <a:solidFill>
                    <a:schemeClr val="accent5"/>
                  </a:solidFill>
                  <a:prstDash val="solid"/>
                </a:ln>
                <a:solidFill>
                  <a:srgbClr val="FFFFFF"/>
                </a:solidFill>
                <a:effectLst>
                  <a:outerShdw blurRad="38100" dist="22860" dir="5400000" algn="tl" rotWithShape="0">
                    <a:srgbClr val="000000">
                      <a:alpha val="30000"/>
                    </a:srgbClr>
                  </a:outerShdw>
                </a:effectLst>
              </a:rPr>
              <a:t>管理者，如果你能做到这样：个体的潜力发挥出来了，得到了成就感，同时组织也实现了它的目标，创造了社会价值，发挥了社会功能，可以称之为，一个带来正能量的，给社会带来进步的管理者。</a:t>
            </a:r>
            <a:endParaRPr lang="zh-CN" altLang="en-US" sz="32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rPr>
              <a:t>                                                                                                                    </a:t>
            </a:r>
            <a:r>
              <a:rPr lang="en-US" altLang="zh-CN" sz="2800">
                <a:ln w="10160">
                  <a:solidFill>
                    <a:schemeClr val="accent5"/>
                  </a:solidFill>
                  <a:prstDash val="solid"/>
                </a:ln>
                <a:solidFill>
                  <a:srgbClr val="FFFFFF"/>
                </a:solidFill>
                <a:effectLst>
                  <a:outerShdw blurRad="38100" dist="22860" dir="5400000" algn="tl" rotWithShape="0">
                    <a:srgbClr val="000000">
                      <a:alpha val="30000"/>
                    </a:srgbClr>
                  </a:outerShdw>
                </a:effectLst>
              </a:rPr>
              <a:t>——</a:t>
            </a:r>
            <a:r>
              <a:rPr lang="zh-CN" altLang="en-US" sz="2800">
                <a:ln w="10160">
                  <a:solidFill>
                    <a:schemeClr val="accent5"/>
                  </a:solidFill>
                  <a:prstDash val="solid"/>
                </a:ln>
                <a:solidFill>
                  <a:srgbClr val="FFFFFF"/>
                </a:solidFill>
                <a:effectLst>
                  <a:outerShdw blurRad="38100" dist="22860" dir="5400000" algn="tl" rotWithShape="0">
                    <a:srgbClr val="000000">
                      <a:alpha val="30000"/>
                    </a:srgbClr>
                  </a:outerShdw>
                </a:effectLst>
              </a:rPr>
              <a:t>彼得</a:t>
            </a:r>
            <a:r>
              <a:rPr lang="en-US" altLang="zh-CN" sz="2800">
                <a:ln w="10160">
                  <a:solidFill>
                    <a:schemeClr val="accent5"/>
                  </a:solidFill>
                  <a:prstDash val="solid"/>
                </a:ln>
                <a:solidFill>
                  <a:srgbClr val="FFFFFF"/>
                </a:solidFill>
                <a:effectLst>
                  <a:outerShdw blurRad="38100" dist="22860" dir="5400000" algn="tl" rotWithShape="0">
                    <a:srgbClr val="000000">
                      <a:alpha val="30000"/>
                    </a:srgbClr>
                  </a:outerShdw>
                </a:effectLst>
              </a:rPr>
              <a:t>.</a:t>
            </a:r>
            <a:r>
              <a:rPr lang="zh-CN" altLang="en-US" sz="2800">
                <a:ln w="10160">
                  <a:solidFill>
                    <a:schemeClr val="accent5"/>
                  </a:solidFill>
                  <a:prstDash val="solid"/>
                </a:ln>
                <a:solidFill>
                  <a:srgbClr val="FFFFFF"/>
                </a:solidFill>
                <a:effectLst>
                  <a:outerShdw blurRad="38100" dist="22860" dir="5400000" algn="tl" rotWithShape="0">
                    <a:srgbClr val="000000">
                      <a:alpha val="30000"/>
                    </a:srgbClr>
                  </a:outerShdw>
                </a:effectLst>
              </a:rPr>
              <a:t>德鲁克</a:t>
            </a:r>
            <a:endParaRPr lang="zh-CN" altLang="en-US" sz="28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8900" y="-11906"/>
            <a:ext cx="12280900" cy="2015241"/>
            <a:chOff x="-88900" y="-11906"/>
            <a:chExt cx="12280900" cy="2015241"/>
          </a:xfrm>
        </p:grpSpPr>
        <p:sp>
          <p:nvSpPr>
            <p:cNvPr id="6" name="矩形 5"/>
            <p:cNvSpPr/>
            <p:nvPr/>
          </p:nvSpPr>
          <p:spPr>
            <a:xfrm>
              <a:off x="7976681" y="-3"/>
              <a:ext cx="4215319" cy="1765304"/>
            </a:xfrm>
            <a:custGeom>
              <a:avLst/>
              <a:gdLst>
                <a:gd name="connsiteX0" fmla="*/ 0 w 4215319"/>
                <a:gd name="connsiteY0" fmla="*/ 0 h 894948"/>
                <a:gd name="connsiteX1" fmla="*/ 4215319 w 4215319"/>
                <a:gd name="connsiteY1" fmla="*/ 0 h 894948"/>
                <a:gd name="connsiteX2" fmla="*/ 4215319 w 4215319"/>
                <a:gd name="connsiteY2" fmla="*/ 894948 h 894948"/>
                <a:gd name="connsiteX3" fmla="*/ 0 w 4215319"/>
                <a:gd name="connsiteY3" fmla="*/ 894948 h 894948"/>
                <a:gd name="connsiteX4" fmla="*/ 0 w 4215319"/>
                <a:gd name="connsiteY4" fmla="*/ 0 h 894948"/>
                <a:gd name="connsiteX0-1" fmla="*/ 0 w 4215319"/>
                <a:gd name="connsiteY0-2" fmla="*/ 0 h 1361876"/>
                <a:gd name="connsiteX1-3" fmla="*/ 4215319 w 4215319"/>
                <a:gd name="connsiteY1-4" fmla="*/ 0 h 1361876"/>
                <a:gd name="connsiteX2-5" fmla="*/ 4215319 w 4215319"/>
                <a:gd name="connsiteY2-6" fmla="*/ 1361876 h 1361876"/>
                <a:gd name="connsiteX3-7" fmla="*/ 0 w 4215319"/>
                <a:gd name="connsiteY3-8" fmla="*/ 894948 h 1361876"/>
                <a:gd name="connsiteX4-9" fmla="*/ 0 w 4215319"/>
                <a:gd name="connsiteY4-10" fmla="*/ 0 h 13618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215319" h="1361876">
                  <a:moveTo>
                    <a:pt x="0" y="0"/>
                  </a:moveTo>
                  <a:lnTo>
                    <a:pt x="4215319" y="0"/>
                  </a:lnTo>
                  <a:lnTo>
                    <a:pt x="4215319" y="1361876"/>
                  </a:lnTo>
                  <a:lnTo>
                    <a:pt x="0" y="894948"/>
                  </a:lnTo>
                  <a:lnTo>
                    <a:pt x="0" y="0"/>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4"/>
            <p:cNvSpPr/>
            <p:nvPr/>
          </p:nvSpPr>
          <p:spPr>
            <a:xfrm rot="10800000">
              <a:off x="-88900" y="-11906"/>
              <a:ext cx="12280900" cy="2015241"/>
            </a:xfrm>
            <a:custGeom>
              <a:avLst/>
              <a:gdLst>
                <a:gd name="connsiteX0" fmla="*/ 0 w 3822971"/>
                <a:gd name="connsiteY0" fmla="*/ 1167319 h 1167319"/>
                <a:gd name="connsiteX1" fmla="*/ 0 w 3822971"/>
                <a:gd name="connsiteY1" fmla="*/ 0 h 1167319"/>
                <a:gd name="connsiteX2" fmla="*/ 3822971 w 3822971"/>
                <a:gd name="connsiteY2" fmla="*/ 1167319 h 1167319"/>
                <a:gd name="connsiteX3" fmla="*/ 0 w 3822971"/>
                <a:gd name="connsiteY3" fmla="*/ 1167319 h 1167319"/>
                <a:gd name="connsiteX0-1" fmla="*/ 0 w 12179031"/>
                <a:gd name="connsiteY0-2" fmla="*/ 0 h 1225685"/>
                <a:gd name="connsiteX1-3" fmla="*/ 8356060 w 12179031"/>
                <a:gd name="connsiteY1-4" fmla="*/ 58366 h 1225685"/>
                <a:gd name="connsiteX2-5" fmla="*/ 12179031 w 12179031"/>
                <a:gd name="connsiteY2-6" fmla="*/ 1225685 h 1225685"/>
                <a:gd name="connsiteX3-7" fmla="*/ 0 w 12179031"/>
                <a:gd name="connsiteY3-8" fmla="*/ 0 h 1225685"/>
                <a:gd name="connsiteX0-9" fmla="*/ 0 w 12179031"/>
                <a:gd name="connsiteY0-10" fmla="*/ 612842 h 1838527"/>
                <a:gd name="connsiteX1-11" fmla="*/ 1 w 12179031"/>
                <a:gd name="connsiteY1-12" fmla="*/ 0 h 1838527"/>
                <a:gd name="connsiteX2-13" fmla="*/ 12179031 w 12179031"/>
                <a:gd name="connsiteY2-14" fmla="*/ 1838527 h 1838527"/>
                <a:gd name="connsiteX3-15" fmla="*/ 0 w 12179031"/>
                <a:gd name="connsiteY3-16" fmla="*/ 612842 h 1838527"/>
                <a:gd name="connsiteX0-17" fmla="*/ 0 w 12267836"/>
                <a:gd name="connsiteY0-18" fmla="*/ 612842 h 1677218"/>
                <a:gd name="connsiteX1-19" fmla="*/ 1 w 12267836"/>
                <a:gd name="connsiteY1-20" fmla="*/ 0 h 1677218"/>
                <a:gd name="connsiteX2-21" fmla="*/ 12267836 w 12267836"/>
                <a:gd name="connsiteY2-22" fmla="*/ 1677218 h 1677218"/>
                <a:gd name="connsiteX3-23" fmla="*/ 0 w 12267836"/>
                <a:gd name="connsiteY3-24" fmla="*/ 612842 h 1677218"/>
                <a:gd name="connsiteX0-25" fmla="*/ 0 w 12267836"/>
                <a:gd name="connsiteY0-26" fmla="*/ 612842 h 1706437"/>
                <a:gd name="connsiteX1-27" fmla="*/ 1 w 12267836"/>
                <a:gd name="connsiteY1-28" fmla="*/ 0 h 1706437"/>
                <a:gd name="connsiteX2-29" fmla="*/ 12267836 w 12267836"/>
                <a:gd name="connsiteY2-30" fmla="*/ 1706437 h 1706437"/>
                <a:gd name="connsiteX3-31" fmla="*/ 0 w 12267836"/>
                <a:gd name="connsiteY3-32" fmla="*/ 612842 h 1706437"/>
              </a:gdLst>
              <a:ahLst/>
              <a:cxnLst>
                <a:cxn ang="0">
                  <a:pos x="connsiteX0-1" y="connsiteY0-2"/>
                </a:cxn>
                <a:cxn ang="0">
                  <a:pos x="connsiteX1-3" y="connsiteY1-4"/>
                </a:cxn>
                <a:cxn ang="0">
                  <a:pos x="connsiteX2-5" y="connsiteY2-6"/>
                </a:cxn>
                <a:cxn ang="0">
                  <a:pos x="connsiteX3-7" y="connsiteY3-8"/>
                </a:cxn>
              </a:cxnLst>
              <a:rect l="l" t="t" r="r" b="b"/>
              <a:pathLst>
                <a:path w="12267836" h="1706437">
                  <a:moveTo>
                    <a:pt x="0" y="612842"/>
                  </a:moveTo>
                  <a:cubicBezTo>
                    <a:pt x="0" y="408561"/>
                    <a:pt x="1" y="204281"/>
                    <a:pt x="1" y="0"/>
                  </a:cubicBezTo>
                  <a:lnTo>
                    <a:pt x="12267836" y="1706437"/>
                  </a:lnTo>
                  <a:cubicBezTo>
                    <a:pt x="8208159" y="1297875"/>
                    <a:pt x="4059677" y="1021404"/>
                    <a:pt x="0" y="612842"/>
                  </a:cubicBezTo>
                  <a:close/>
                </a:path>
              </a:pathLst>
            </a:custGeom>
            <a:solidFill>
              <a:srgbClr val="00A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2"/>
            <p:cNvSpPr/>
            <p:nvPr/>
          </p:nvSpPr>
          <p:spPr>
            <a:xfrm rot="10800000">
              <a:off x="-2" y="-2"/>
              <a:ext cx="8949447" cy="1016001"/>
            </a:xfrm>
            <a:custGeom>
              <a:avLst/>
              <a:gdLst>
                <a:gd name="connsiteX0" fmla="*/ 0 w 8949447"/>
                <a:gd name="connsiteY0" fmla="*/ 943583 h 943583"/>
                <a:gd name="connsiteX1" fmla="*/ 0 w 8949447"/>
                <a:gd name="connsiteY1" fmla="*/ 0 h 943583"/>
                <a:gd name="connsiteX2" fmla="*/ 8949447 w 8949447"/>
                <a:gd name="connsiteY2" fmla="*/ 943583 h 943583"/>
                <a:gd name="connsiteX3" fmla="*/ 0 w 8949447"/>
                <a:gd name="connsiteY3" fmla="*/ 943583 h 943583"/>
                <a:gd name="connsiteX0-1" fmla="*/ 0 w 8949447"/>
                <a:gd name="connsiteY0-2" fmla="*/ 992221 h 992221"/>
                <a:gd name="connsiteX1-3" fmla="*/ 1147863 w 8949447"/>
                <a:gd name="connsiteY1-4" fmla="*/ 0 h 992221"/>
                <a:gd name="connsiteX2-5" fmla="*/ 8949447 w 8949447"/>
                <a:gd name="connsiteY2-6" fmla="*/ 992221 h 992221"/>
                <a:gd name="connsiteX3-7" fmla="*/ 0 w 8949447"/>
                <a:gd name="connsiteY3-8" fmla="*/ 992221 h 992221"/>
                <a:gd name="connsiteX0-9" fmla="*/ 0 w 8949447"/>
                <a:gd name="connsiteY0-10" fmla="*/ 894945 h 894945"/>
                <a:gd name="connsiteX1-11" fmla="*/ 1021404 w 8949447"/>
                <a:gd name="connsiteY1-12" fmla="*/ 0 h 894945"/>
                <a:gd name="connsiteX2-13" fmla="*/ 8949447 w 8949447"/>
                <a:gd name="connsiteY2-14" fmla="*/ 894945 h 894945"/>
                <a:gd name="connsiteX3-15" fmla="*/ 0 w 8949447"/>
                <a:gd name="connsiteY3-16" fmla="*/ 894945 h 894945"/>
              </a:gdLst>
              <a:ahLst/>
              <a:cxnLst>
                <a:cxn ang="0">
                  <a:pos x="connsiteX0-1" y="connsiteY0-2"/>
                </a:cxn>
                <a:cxn ang="0">
                  <a:pos x="connsiteX1-3" y="connsiteY1-4"/>
                </a:cxn>
                <a:cxn ang="0">
                  <a:pos x="connsiteX2-5" y="connsiteY2-6"/>
                </a:cxn>
                <a:cxn ang="0">
                  <a:pos x="connsiteX3-7" y="connsiteY3-8"/>
                </a:cxn>
              </a:cxnLst>
              <a:rect l="l" t="t" r="r" b="b"/>
              <a:pathLst>
                <a:path w="8949447" h="894945">
                  <a:moveTo>
                    <a:pt x="0" y="894945"/>
                  </a:moveTo>
                  <a:lnTo>
                    <a:pt x="1021404" y="0"/>
                  </a:lnTo>
                  <a:lnTo>
                    <a:pt x="8949447" y="894945"/>
                  </a:lnTo>
                  <a:lnTo>
                    <a:pt x="0" y="894945"/>
                  </a:lnTo>
                  <a:close/>
                </a:path>
              </a:pathLst>
            </a:custGeom>
            <a:solidFill>
              <a:srgbClr val="009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摘录 6"/>
            <p:cNvSpPr/>
            <p:nvPr/>
          </p:nvSpPr>
          <p:spPr>
            <a:xfrm rot="5400000">
              <a:off x="715018" y="-715022"/>
              <a:ext cx="1361876" cy="2791913"/>
            </a:xfrm>
            <a:custGeom>
              <a:avLst/>
              <a:gdLst>
                <a:gd name="connsiteX0" fmla="*/ 0 w 10000"/>
                <a:gd name="connsiteY0" fmla="*/ 10000 h 10000"/>
                <a:gd name="connsiteX1" fmla="*/ 5000 w 10000"/>
                <a:gd name="connsiteY1" fmla="*/ 0 h 10000"/>
                <a:gd name="connsiteX2" fmla="*/ 10000 w 10000"/>
                <a:gd name="connsiteY2" fmla="*/ 10000 h 10000"/>
                <a:gd name="connsiteX3" fmla="*/ 0 w 10000"/>
                <a:gd name="connsiteY3" fmla="*/ 10000 h 10000"/>
                <a:gd name="connsiteX0-1" fmla="*/ 0 w 10000"/>
                <a:gd name="connsiteY0-2" fmla="*/ 16020 h 16020"/>
                <a:gd name="connsiteX1-3" fmla="*/ 3500 w 10000"/>
                <a:gd name="connsiteY1-4" fmla="*/ 0 h 16020"/>
                <a:gd name="connsiteX2-5" fmla="*/ 10000 w 10000"/>
                <a:gd name="connsiteY2-6" fmla="*/ 16020 h 16020"/>
                <a:gd name="connsiteX3-7" fmla="*/ 0 w 10000"/>
                <a:gd name="connsiteY3-8" fmla="*/ 16020 h 16020"/>
                <a:gd name="connsiteX0-9" fmla="*/ 0 w 10000"/>
                <a:gd name="connsiteY0-10" fmla="*/ 14428 h 14428"/>
                <a:gd name="connsiteX1-11" fmla="*/ 3214 w 10000"/>
                <a:gd name="connsiteY1-12" fmla="*/ 0 h 14428"/>
                <a:gd name="connsiteX2-13" fmla="*/ 10000 w 10000"/>
                <a:gd name="connsiteY2-14" fmla="*/ 14428 h 14428"/>
                <a:gd name="connsiteX3-15" fmla="*/ 0 w 10000"/>
                <a:gd name="connsiteY3-16" fmla="*/ 14428 h 14428"/>
                <a:gd name="connsiteX0-17" fmla="*/ 0 w 10000"/>
                <a:gd name="connsiteY0-18" fmla="*/ 14279 h 14279"/>
                <a:gd name="connsiteX1-19" fmla="*/ 3143 w 10000"/>
                <a:gd name="connsiteY1-20" fmla="*/ 0 h 14279"/>
                <a:gd name="connsiteX2-21" fmla="*/ 10000 w 10000"/>
                <a:gd name="connsiteY2-22" fmla="*/ 14279 h 14279"/>
                <a:gd name="connsiteX3-23" fmla="*/ 0 w 10000"/>
                <a:gd name="connsiteY3-24" fmla="*/ 14279 h 14279"/>
                <a:gd name="connsiteX0-25" fmla="*/ 0 w 10000"/>
                <a:gd name="connsiteY0-26" fmla="*/ 14279 h 14279"/>
                <a:gd name="connsiteX1-27" fmla="*/ 3072 w 10000"/>
                <a:gd name="connsiteY1-28" fmla="*/ 0 h 14279"/>
                <a:gd name="connsiteX2-29" fmla="*/ 10000 w 10000"/>
                <a:gd name="connsiteY2-30" fmla="*/ 14279 h 14279"/>
                <a:gd name="connsiteX3-31" fmla="*/ 0 w 10000"/>
                <a:gd name="connsiteY3-32" fmla="*/ 14279 h 14279"/>
              </a:gdLst>
              <a:ahLst/>
              <a:cxnLst>
                <a:cxn ang="0">
                  <a:pos x="connsiteX0-1" y="connsiteY0-2"/>
                </a:cxn>
                <a:cxn ang="0">
                  <a:pos x="connsiteX1-3" y="connsiteY1-4"/>
                </a:cxn>
                <a:cxn ang="0">
                  <a:pos x="connsiteX2-5" y="connsiteY2-6"/>
                </a:cxn>
                <a:cxn ang="0">
                  <a:pos x="connsiteX3-7" y="connsiteY3-8"/>
                </a:cxn>
              </a:cxnLst>
              <a:rect l="l" t="t" r="r" b="b"/>
              <a:pathLst>
                <a:path w="10000" h="14279">
                  <a:moveTo>
                    <a:pt x="0" y="14279"/>
                  </a:moveTo>
                  <a:lnTo>
                    <a:pt x="3072" y="0"/>
                  </a:lnTo>
                  <a:lnTo>
                    <a:pt x="10000" y="14279"/>
                  </a:lnTo>
                  <a:lnTo>
                    <a:pt x="0" y="14279"/>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7"/>
            <p:cNvSpPr/>
            <p:nvPr/>
          </p:nvSpPr>
          <p:spPr>
            <a:xfrm>
              <a:off x="-19455" y="418491"/>
              <a:ext cx="2985985" cy="1244937"/>
            </a:xfrm>
            <a:custGeom>
              <a:avLst/>
              <a:gdLst>
                <a:gd name="connsiteX0" fmla="*/ 0 w 3210127"/>
                <a:gd name="connsiteY0" fmla="*/ 0 h 632298"/>
                <a:gd name="connsiteX1" fmla="*/ 3210127 w 3210127"/>
                <a:gd name="connsiteY1" fmla="*/ 0 h 632298"/>
                <a:gd name="connsiteX2" fmla="*/ 3210127 w 3210127"/>
                <a:gd name="connsiteY2" fmla="*/ 632298 h 632298"/>
                <a:gd name="connsiteX3" fmla="*/ 0 w 3210127"/>
                <a:gd name="connsiteY3" fmla="*/ 632298 h 632298"/>
                <a:gd name="connsiteX4" fmla="*/ 0 w 3210127"/>
                <a:gd name="connsiteY4" fmla="*/ 0 h 632298"/>
                <a:gd name="connsiteX0-1" fmla="*/ 0 w 3210127"/>
                <a:gd name="connsiteY0-2" fmla="*/ 933855 h 1566153"/>
                <a:gd name="connsiteX1-3" fmla="*/ 2830749 w 3210127"/>
                <a:gd name="connsiteY1-4" fmla="*/ 0 h 1566153"/>
                <a:gd name="connsiteX2-5" fmla="*/ 3210127 w 3210127"/>
                <a:gd name="connsiteY2-6" fmla="*/ 1566153 h 1566153"/>
                <a:gd name="connsiteX3-7" fmla="*/ 0 w 3210127"/>
                <a:gd name="connsiteY3-8" fmla="*/ 1566153 h 1566153"/>
                <a:gd name="connsiteX4-9" fmla="*/ 0 w 3210127"/>
                <a:gd name="connsiteY4-10" fmla="*/ 933855 h 1566153"/>
                <a:gd name="connsiteX0-11" fmla="*/ 0 w 2986391"/>
                <a:gd name="connsiteY0-12" fmla="*/ 933855 h 1566153"/>
                <a:gd name="connsiteX1-13" fmla="*/ 2830749 w 2986391"/>
                <a:gd name="connsiteY1-14" fmla="*/ 0 h 1566153"/>
                <a:gd name="connsiteX2-15" fmla="*/ 2986391 w 2986391"/>
                <a:gd name="connsiteY2-16" fmla="*/ 38911 h 1566153"/>
                <a:gd name="connsiteX3-17" fmla="*/ 0 w 2986391"/>
                <a:gd name="connsiteY3-18" fmla="*/ 1566153 h 1566153"/>
                <a:gd name="connsiteX4-19" fmla="*/ 0 w 2986391"/>
                <a:gd name="connsiteY4-20" fmla="*/ 933855 h 1566153"/>
                <a:gd name="connsiteX0-21" fmla="*/ 19455 w 3005846"/>
                <a:gd name="connsiteY0-22" fmla="*/ 933855 h 1235412"/>
                <a:gd name="connsiteX1-23" fmla="*/ 2850204 w 3005846"/>
                <a:gd name="connsiteY1-24" fmla="*/ 0 h 1235412"/>
                <a:gd name="connsiteX2-25" fmla="*/ 3005846 w 3005846"/>
                <a:gd name="connsiteY2-26" fmla="*/ 38911 h 1235412"/>
                <a:gd name="connsiteX3-27" fmla="*/ 0 w 3005846"/>
                <a:gd name="connsiteY3-28" fmla="*/ 1235412 h 1235412"/>
                <a:gd name="connsiteX4-29" fmla="*/ 19455 w 3005846"/>
                <a:gd name="connsiteY4-30" fmla="*/ 933855 h 1235412"/>
                <a:gd name="connsiteX0-31" fmla="*/ 19455 w 2947480"/>
                <a:gd name="connsiteY0-32" fmla="*/ 933855 h 1235412"/>
                <a:gd name="connsiteX1-33" fmla="*/ 2850204 w 2947480"/>
                <a:gd name="connsiteY1-34" fmla="*/ 0 h 1235412"/>
                <a:gd name="connsiteX2-35" fmla="*/ 2947480 w 2947480"/>
                <a:gd name="connsiteY2-36" fmla="*/ 38911 h 1235412"/>
                <a:gd name="connsiteX3-37" fmla="*/ 0 w 2947480"/>
                <a:gd name="connsiteY3-38" fmla="*/ 1235412 h 1235412"/>
                <a:gd name="connsiteX4-39" fmla="*/ 19455 w 2947480"/>
                <a:gd name="connsiteY4-40" fmla="*/ 933855 h 1235412"/>
                <a:gd name="connsiteX0-41" fmla="*/ 19455 w 2947480"/>
                <a:gd name="connsiteY0-42" fmla="*/ 933855 h 1235412"/>
                <a:gd name="connsiteX1-43" fmla="*/ 2821021 w 2947480"/>
                <a:gd name="connsiteY1-44" fmla="*/ 0 h 1235412"/>
                <a:gd name="connsiteX2-45" fmla="*/ 2947480 w 2947480"/>
                <a:gd name="connsiteY2-46" fmla="*/ 38911 h 1235412"/>
                <a:gd name="connsiteX3-47" fmla="*/ 0 w 2947480"/>
                <a:gd name="connsiteY3-48" fmla="*/ 1235412 h 1235412"/>
                <a:gd name="connsiteX4-49" fmla="*/ 19455 w 2947480"/>
                <a:gd name="connsiteY4-50" fmla="*/ 933855 h 1235412"/>
                <a:gd name="connsiteX0-51" fmla="*/ 19455 w 2966935"/>
                <a:gd name="connsiteY0-52" fmla="*/ 933855 h 1235412"/>
                <a:gd name="connsiteX1-53" fmla="*/ 2821021 w 2966935"/>
                <a:gd name="connsiteY1-54" fmla="*/ 0 h 1235412"/>
                <a:gd name="connsiteX2-55" fmla="*/ 2966935 w 2966935"/>
                <a:gd name="connsiteY2-56" fmla="*/ 29184 h 1235412"/>
                <a:gd name="connsiteX3-57" fmla="*/ 0 w 2966935"/>
                <a:gd name="connsiteY3-58" fmla="*/ 1235412 h 1235412"/>
                <a:gd name="connsiteX4-59" fmla="*/ 19455 w 2966935"/>
                <a:gd name="connsiteY4-60" fmla="*/ 933855 h 1235412"/>
                <a:gd name="connsiteX0-61" fmla="*/ 19455 w 2966935"/>
                <a:gd name="connsiteY0-62" fmla="*/ 933855 h 1235412"/>
                <a:gd name="connsiteX1-63" fmla="*/ 2786515 w 2966935"/>
                <a:gd name="connsiteY1-64" fmla="*/ 0 h 1235412"/>
                <a:gd name="connsiteX2-65" fmla="*/ 2966935 w 2966935"/>
                <a:gd name="connsiteY2-66" fmla="*/ 29184 h 1235412"/>
                <a:gd name="connsiteX3-67" fmla="*/ 0 w 2966935"/>
                <a:gd name="connsiteY3-68" fmla="*/ 1235412 h 1235412"/>
                <a:gd name="connsiteX4-69" fmla="*/ 19455 w 2966935"/>
                <a:gd name="connsiteY4-70" fmla="*/ 933855 h 1235412"/>
                <a:gd name="connsiteX0-71" fmla="*/ 19455 w 2966935"/>
                <a:gd name="connsiteY0-72" fmla="*/ 943380 h 1244937"/>
                <a:gd name="connsiteX1-73" fmla="*/ 2803183 w 2966935"/>
                <a:gd name="connsiteY1-74" fmla="*/ 0 h 1244937"/>
                <a:gd name="connsiteX2-75" fmla="*/ 2966935 w 2966935"/>
                <a:gd name="connsiteY2-76" fmla="*/ 38709 h 1244937"/>
                <a:gd name="connsiteX3-77" fmla="*/ 0 w 2966935"/>
                <a:gd name="connsiteY3-78" fmla="*/ 1244937 h 1244937"/>
                <a:gd name="connsiteX4-79" fmla="*/ 19455 w 2966935"/>
                <a:gd name="connsiteY4-80" fmla="*/ 943380 h 1244937"/>
                <a:gd name="connsiteX0-81" fmla="*/ 19455 w 2985985"/>
                <a:gd name="connsiteY0-82" fmla="*/ 943380 h 1244937"/>
                <a:gd name="connsiteX1-83" fmla="*/ 2803183 w 2985985"/>
                <a:gd name="connsiteY1-84" fmla="*/ 0 h 1244937"/>
                <a:gd name="connsiteX2-85" fmla="*/ 2985985 w 2985985"/>
                <a:gd name="connsiteY2-86" fmla="*/ 29184 h 1244937"/>
                <a:gd name="connsiteX3-87" fmla="*/ 0 w 2985985"/>
                <a:gd name="connsiteY3-88" fmla="*/ 1244937 h 1244937"/>
                <a:gd name="connsiteX4-89" fmla="*/ 19455 w 2985985"/>
                <a:gd name="connsiteY4-90" fmla="*/ 943380 h 12449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85985" h="1244937">
                  <a:moveTo>
                    <a:pt x="19455" y="943380"/>
                  </a:moveTo>
                  <a:lnTo>
                    <a:pt x="2803183" y="0"/>
                  </a:lnTo>
                  <a:lnTo>
                    <a:pt x="2985985" y="29184"/>
                  </a:lnTo>
                  <a:lnTo>
                    <a:pt x="0" y="1244937"/>
                  </a:lnTo>
                  <a:lnTo>
                    <a:pt x="19455" y="943380"/>
                  </a:lnTo>
                  <a:close/>
                </a:path>
              </a:pathLst>
            </a:cu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0" name="文本框 99"/>
          <p:cNvSpPr txBox="1"/>
          <p:nvPr/>
        </p:nvSpPr>
        <p:spPr>
          <a:xfrm>
            <a:off x="209550" y="1840230"/>
            <a:ext cx="11506835" cy="1981200"/>
          </a:xfrm>
          <a:prstGeom prst="rect">
            <a:avLst/>
          </a:prstGeom>
          <a:noFill/>
          <a:ln w="9525">
            <a:noFill/>
          </a:ln>
        </p:spPr>
        <p:txBody>
          <a:bodyPr wrap="square">
            <a:spAutoFit/>
          </a:bodyPr>
          <a:p>
            <a:pPr marL="0" indent="266700" algn="l"/>
            <a:r>
              <a:rPr lang="en-US" altLang="zh-CN" sz="2800" b="0" u="none">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  </a:t>
            </a:r>
            <a:r>
              <a:rPr lang="zh-CN" altLang="en-US" sz="2400" b="0" u="none">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近年来，随着检验医学技术的迅速发展和理念的不断更新，智能化、自动化、信息化已成为检验科的发展趋势。在此背景下，如何高效有序的整合临床实验室的人员、设备、流程等资源，如何有效履行检验科及时准确地提供检验报告以协助临床医生为病人进行诊疗的终极之责，就显得尤为重要！如何将实验室的各种资源有效整合利用也就成为实验室管理者的核心工作。</a:t>
            </a:r>
            <a:endParaRPr lang="zh-CN" altLang="en-US" sz="2400" b="0" u="none">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descr="timg"/>
          <p:cNvPicPr>
            <a:picLocks noChangeAspect="1"/>
          </p:cNvPicPr>
          <p:nvPr/>
        </p:nvPicPr>
        <p:blipFill>
          <a:blip r:embed="rId1"/>
          <a:stretch>
            <a:fillRect/>
          </a:stretch>
        </p:blipFill>
        <p:spPr>
          <a:xfrm>
            <a:off x="1104900" y="4283075"/>
            <a:ext cx="3543935" cy="1993265"/>
          </a:xfrm>
          <a:prstGeom prst="rect">
            <a:avLst/>
          </a:prstGeom>
        </p:spPr>
      </p:pic>
      <p:pic>
        <p:nvPicPr>
          <p:cNvPr id="3" name="图片 2" descr="timgFKSC04D6"/>
          <p:cNvPicPr>
            <a:picLocks noChangeAspect="1"/>
          </p:cNvPicPr>
          <p:nvPr/>
        </p:nvPicPr>
        <p:blipFill>
          <a:blip r:embed="rId2"/>
          <a:stretch>
            <a:fillRect/>
          </a:stretch>
        </p:blipFill>
        <p:spPr>
          <a:xfrm>
            <a:off x="6430010" y="3846830"/>
            <a:ext cx="3873500" cy="2866390"/>
          </a:xfrm>
          <a:prstGeom prst="rect">
            <a:avLst/>
          </a:prstGeom>
        </p:spPr>
      </p:pic>
      <p:sp>
        <p:nvSpPr>
          <p:cNvPr id="4" name="文本框 3"/>
          <p:cNvSpPr txBox="1"/>
          <p:nvPr/>
        </p:nvSpPr>
        <p:spPr>
          <a:xfrm>
            <a:off x="2338070" y="935990"/>
            <a:ext cx="3355340" cy="829310"/>
          </a:xfrm>
          <a:prstGeom prst="rect">
            <a:avLst/>
          </a:prstGeom>
          <a:noFill/>
        </p:spPr>
        <p:txBody>
          <a:bodyPr wrap="square" rtlCol="0">
            <a:spAutoFit/>
          </a:bodyPr>
          <a:p>
            <a:r>
              <a:rPr lang="zh-CN" altLang="en-US" sz="4800" b="1">
                <a:solidFill>
                  <a:schemeClr val="accent1"/>
                </a:solidFill>
                <a:effectLst>
                  <a:outerShdw blurRad="38100" dist="25400" dir="5400000" algn="ctr" rotWithShape="0">
                    <a:srgbClr val="6E747A">
                      <a:alpha val="43000"/>
                    </a:srgbClr>
                  </a:outerShdw>
                </a:effectLst>
              </a:rPr>
              <a:t>前   言</a:t>
            </a:r>
            <a:endParaRPr lang="zh-CN" altLang="en-US" sz="4800" b="1">
              <a:solidFill>
                <a:schemeClr val="accent1"/>
              </a:solidFill>
              <a:effectLst>
                <a:outerShdw blurRad="38100" dist="25400" dir="5400000" algn="ctr" rotWithShape="0">
                  <a:srgbClr val="6E747A">
                    <a:alpha val="43000"/>
                  </a:srgbClr>
                </a:outerShdw>
              </a:effectLs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68960" y="1920240"/>
            <a:ext cx="10869295" cy="3017520"/>
          </a:xfrm>
          <a:prstGeom prst="rect">
            <a:avLst/>
          </a:prstGeom>
          <a:noFill/>
        </p:spPr>
        <p:txBody>
          <a:bodyPr wrap="square" rtlCol="0">
            <a:spAutoFit/>
            <a:scene3d>
              <a:camera prst="orthographicFront"/>
              <a:lightRig rig="threePt" dir="t"/>
            </a:scene3d>
          </a:bodyPr>
          <a:p>
            <a:r>
              <a:rPr lang="en-US" altLang="zh-CN">
                <a:solidFill>
                  <a:schemeClr val="accent1"/>
                </a:solidFill>
                <a:effectLst>
                  <a:outerShdw blurRad="38100" dist="25400" dir="5400000" algn="ctr" rotWithShape="0">
                    <a:srgbClr val="6E747A">
                      <a:alpha val="43000"/>
                    </a:srgbClr>
                  </a:outerShdw>
                </a:effectLst>
              </a:rPr>
              <a:t>  </a:t>
            </a:r>
            <a:r>
              <a:rPr lang="en-US" altLang="zh-CN" sz="3200">
                <a:solidFill>
                  <a:schemeClr val="accent1"/>
                </a:solidFill>
                <a:effectLst>
                  <a:outerShdw blurRad="38100" dist="25400" dir="5400000" algn="ctr" rotWithShape="0">
                    <a:srgbClr val="6E747A">
                      <a:alpha val="43000"/>
                    </a:srgbClr>
                  </a:outerShdw>
                </a:effectLst>
              </a:rPr>
              <a:t>      </a:t>
            </a:r>
            <a:r>
              <a:rPr lang="zh-CN" altLang="en-US" sz="3200">
                <a:solidFill>
                  <a:schemeClr val="accent1"/>
                </a:solidFill>
                <a:effectLst>
                  <a:outerShdw blurRad="38100" dist="25400" dir="5400000" algn="ctr" rotWithShape="0">
                    <a:srgbClr val="6E747A">
                      <a:alpha val="43000"/>
                    </a:srgbClr>
                  </a:outerShdw>
                </a:effectLst>
              </a:rPr>
              <a:t>在探索文化因素如何根植于临床实验室管理的路上，我与我的同事们依然属于行者，我们不知道会到达一个什么样的高度和境况，我们知道的是，我们会继续提炼，践行和尊敬这一因素。</a:t>
            </a:r>
            <a:endParaRPr lang="zh-CN" altLang="en-US" sz="3200">
              <a:solidFill>
                <a:schemeClr val="accent1"/>
              </a:solidFill>
              <a:effectLst>
                <a:outerShdw blurRad="38100" dist="25400" dir="5400000" algn="ctr" rotWithShape="0">
                  <a:srgbClr val="6E747A">
                    <a:alpha val="43000"/>
                  </a:srgbClr>
                </a:outerShdw>
              </a:effectLst>
            </a:endParaRPr>
          </a:p>
          <a:p>
            <a:r>
              <a:rPr lang="zh-CN" altLang="en-US" sz="3200">
                <a:solidFill>
                  <a:schemeClr val="accent1"/>
                </a:solidFill>
                <a:effectLst>
                  <a:outerShdw blurRad="38100" dist="25400" dir="5400000" algn="ctr" rotWithShape="0">
                    <a:srgbClr val="6E747A">
                      <a:alpha val="43000"/>
                    </a:srgbClr>
                  </a:outerShdw>
                </a:effectLst>
              </a:rPr>
              <a:t>       带着营造一种氛围，追求一种境界，达到一种默契，形成一种格调的理想，在临床实验室管理之旅上继续跋涉前行。</a:t>
            </a:r>
            <a:endParaRPr lang="zh-CN" altLang="en-US" sz="3200">
              <a:solidFill>
                <a:schemeClr val="accent1"/>
              </a:solidFill>
              <a:effectLst>
                <a:outerShdw blurRad="38100" dist="25400" dir="5400000" algn="ctr" rotWithShape="0">
                  <a:srgbClr val="6E747A">
                    <a:alpha val="43000"/>
                  </a:srgbClr>
                </a:outerShdw>
              </a:effectLst>
            </a:endParaRPr>
          </a:p>
        </p:txBody>
      </p:sp>
      <p:sp>
        <p:nvSpPr>
          <p:cNvPr id="4" name="文本框 3"/>
          <p:cNvSpPr txBox="1"/>
          <p:nvPr/>
        </p:nvSpPr>
        <p:spPr>
          <a:xfrm>
            <a:off x="1421765" y="758190"/>
            <a:ext cx="4329430" cy="762000"/>
          </a:xfrm>
          <a:prstGeom prst="rect">
            <a:avLst/>
          </a:prstGeom>
          <a:noFill/>
        </p:spPr>
        <p:txBody>
          <a:bodyPr wrap="square" rtlCol="0">
            <a:spAutoFit/>
            <a:scene3d>
              <a:camera prst="orthographicFront"/>
              <a:lightRig rig="threePt" dir="t"/>
            </a:scene3d>
          </a:bodyPr>
          <a:p>
            <a:pPr algn="ctr"/>
            <a:r>
              <a:rPr lang="zh-CN" altLang="en-US" sz="4400">
                <a:solidFill>
                  <a:schemeClr val="accent1"/>
                </a:solidFill>
                <a:effectLst>
                  <a:outerShdw blurRad="38100" dist="25400" dir="5400000" algn="ctr" rotWithShape="0">
                    <a:srgbClr val="6E747A">
                      <a:alpha val="43000"/>
                    </a:srgbClr>
                  </a:outerShdw>
                </a:effectLst>
              </a:rPr>
              <a:t>结  束  </a:t>
            </a:r>
            <a:r>
              <a:rPr lang="zh-CN" altLang="en-US" sz="4400">
                <a:solidFill>
                  <a:schemeClr val="accent1"/>
                </a:solidFill>
                <a:effectLst>
                  <a:outerShdw blurRad="38100" dist="25400" dir="5400000" algn="ctr" rotWithShape="0">
                    <a:srgbClr val="6E747A">
                      <a:alpha val="43000"/>
                    </a:srgbClr>
                  </a:outerShdw>
                </a:effectLst>
              </a:rPr>
              <a:t>语</a:t>
            </a:r>
            <a:endParaRPr lang="zh-CN" altLang="en-US" sz="4400">
              <a:solidFill>
                <a:schemeClr val="accent1"/>
              </a:solidFill>
              <a:effectLst>
                <a:outerShdw blurRad="38100" dist="25400" dir="5400000" algn="ctr" rotWithShape="0">
                  <a:srgbClr val="6E747A">
                    <a:alpha val="43000"/>
                  </a:srgbClr>
                </a:outerShdw>
              </a:effectLst>
            </a:endParaRPr>
          </a:p>
        </p:txBody>
      </p:sp>
      <p:grpSp>
        <p:nvGrpSpPr>
          <p:cNvPr id="5" name="组合 4"/>
          <p:cNvGrpSpPr/>
          <p:nvPr/>
        </p:nvGrpSpPr>
        <p:grpSpPr>
          <a:xfrm>
            <a:off x="-74930" y="-4921"/>
            <a:ext cx="12280900" cy="2015241"/>
            <a:chOff x="-88900" y="-11906"/>
            <a:chExt cx="12280900" cy="2015241"/>
          </a:xfrm>
        </p:grpSpPr>
        <p:sp>
          <p:nvSpPr>
            <p:cNvPr id="6" name="矩形 5"/>
            <p:cNvSpPr/>
            <p:nvPr/>
          </p:nvSpPr>
          <p:spPr>
            <a:xfrm>
              <a:off x="7976681" y="-3"/>
              <a:ext cx="4215319" cy="1765304"/>
            </a:xfrm>
            <a:custGeom>
              <a:avLst/>
              <a:gdLst>
                <a:gd name="connsiteX0" fmla="*/ 0 w 4215319"/>
                <a:gd name="connsiteY0" fmla="*/ 0 h 894948"/>
                <a:gd name="connsiteX1" fmla="*/ 4215319 w 4215319"/>
                <a:gd name="connsiteY1" fmla="*/ 0 h 894948"/>
                <a:gd name="connsiteX2" fmla="*/ 4215319 w 4215319"/>
                <a:gd name="connsiteY2" fmla="*/ 894948 h 894948"/>
                <a:gd name="connsiteX3" fmla="*/ 0 w 4215319"/>
                <a:gd name="connsiteY3" fmla="*/ 894948 h 894948"/>
                <a:gd name="connsiteX4" fmla="*/ 0 w 4215319"/>
                <a:gd name="connsiteY4" fmla="*/ 0 h 894948"/>
                <a:gd name="connsiteX0-1" fmla="*/ 0 w 4215319"/>
                <a:gd name="connsiteY0-2" fmla="*/ 0 h 1361876"/>
                <a:gd name="connsiteX1-3" fmla="*/ 4215319 w 4215319"/>
                <a:gd name="connsiteY1-4" fmla="*/ 0 h 1361876"/>
                <a:gd name="connsiteX2-5" fmla="*/ 4215319 w 4215319"/>
                <a:gd name="connsiteY2-6" fmla="*/ 1361876 h 1361876"/>
                <a:gd name="connsiteX3-7" fmla="*/ 0 w 4215319"/>
                <a:gd name="connsiteY3-8" fmla="*/ 894948 h 1361876"/>
                <a:gd name="connsiteX4-9" fmla="*/ 0 w 4215319"/>
                <a:gd name="connsiteY4-10" fmla="*/ 0 h 13618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215319" h="1361876">
                  <a:moveTo>
                    <a:pt x="0" y="0"/>
                  </a:moveTo>
                  <a:lnTo>
                    <a:pt x="4215319" y="0"/>
                  </a:lnTo>
                  <a:lnTo>
                    <a:pt x="4215319" y="1361876"/>
                  </a:lnTo>
                  <a:lnTo>
                    <a:pt x="0" y="894948"/>
                  </a:lnTo>
                  <a:lnTo>
                    <a:pt x="0" y="0"/>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a:endParaRPr lang="zh-CN" altLang="en-US">
                <a:solidFill>
                  <a:schemeClr val="accent1"/>
                </a:solidFill>
                <a:effectLst>
                  <a:outerShdw blurRad="38100" dist="25400" dir="5400000" algn="ctr" rotWithShape="0">
                    <a:srgbClr val="6E747A">
                      <a:alpha val="43000"/>
                    </a:srgbClr>
                  </a:outerShdw>
                </a:effectLst>
              </a:endParaRPr>
            </a:p>
          </p:txBody>
        </p:sp>
        <p:sp>
          <p:nvSpPr>
            <p:cNvPr id="7" name="直角三角形 4"/>
            <p:cNvSpPr/>
            <p:nvPr/>
          </p:nvSpPr>
          <p:spPr>
            <a:xfrm rot="10800000">
              <a:off x="-88900" y="-11906"/>
              <a:ext cx="12280900" cy="2015241"/>
            </a:xfrm>
            <a:custGeom>
              <a:avLst/>
              <a:gdLst>
                <a:gd name="connsiteX0" fmla="*/ 0 w 3822971"/>
                <a:gd name="connsiteY0" fmla="*/ 1167319 h 1167319"/>
                <a:gd name="connsiteX1" fmla="*/ 0 w 3822971"/>
                <a:gd name="connsiteY1" fmla="*/ 0 h 1167319"/>
                <a:gd name="connsiteX2" fmla="*/ 3822971 w 3822971"/>
                <a:gd name="connsiteY2" fmla="*/ 1167319 h 1167319"/>
                <a:gd name="connsiteX3" fmla="*/ 0 w 3822971"/>
                <a:gd name="connsiteY3" fmla="*/ 1167319 h 1167319"/>
                <a:gd name="connsiteX0-1" fmla="*/ 0 w 12179031"/>
                <a:gd name="connsiteY0-2" fmla="*/ 0 h 1225685"/>
                <a:gd name="connsiteX1-3" fmla="*/ 8356060 w 12179031"/>
                <a:gd name="connsiteY1-4" fmla="*/ 58366 h 1225685"/>
                <a:gd name="connsiteX2-5" fmla="*/ 12179031 w 12179031"/>
                <a:gd name="connsiteY2-6" fmla="*/ 1225685 h 1225685"/>
                <a:gd name="connsiteX3-7" fmla="*/ 0 w 12179031"/>
                <a:gd name="connsiteY3-8" fmla="*/ 0 h 1225685"/>
                <a:gd name="connsiteX0-9" fmla="*/ 0 w 12179031"/>
                <a:gd name="connsiteY0-10" fmla="*/ 612842 h 1838527"/>
                <a:gd name="connsiteX1-11" fmla="*/ 1 w 12179031"/>
                <a:gd name="connsiteY1-12" fmla="*/ 0 h 1838527"/>
                <a:gd name="connsiteX2-13" fmla="*/ 12179031 w 12179031"/>
                <a:gd name="connsiteY2-14" fmla="*/ 1838527 h 1838527"/>
                <a:gd name="connsiteX3-15" fmla="*/ 0 w 12179031"/>
                <a:gd name="connsiteY3-16" fmla="*/ 612842 h 1838527"/>
                <a:gd name="connsiteX0-17" fmla="*/ 0 w 12267836"/>
                <a:gd name="connsiteY0-18" fmla="*/ 612842 h 1677218"/>
                <a:gd name="connsiteX1-19" fmla="*/ 1 w 12267836"/>
                <a:gd name="connsiteY1-20" fmla="*/ 0 h 1677218"/>
                <a:gd name="connsiteX2-21" fmla="*/ 12267836 w 12267836"/>
                <a:gd name="connsiteY2-22" fmla="*/ 1677218 h 1677218"/>
                <a:gd name="connsiteX3-23" fmla="*/ 0 w 12267836"/>
                <a:gd name="connsiteY3-24" fmla="*/ 612842 h 1677218"/>
                <a:gd name="connsiteX0-25" fmla="*/ 0 w 12267836"/>
                <a:gd name="connsiteY0-26" fmla="*/ 612842 h 1706437"/>
                <a:gd name="connsiteX1-27" fmla="*/ 1 w 12267836"/>
                <a:gd name="connsiteY1-28" fmla="*/ 0 h 1706437"/>
                <a:gd name="connsiteX2-29" fmla="*/ 12267836 w 12267836"/>
                <a:gd name="connsiteY2-30" fmla="*/ 1706437 h 1706437"/>
                <a:gd name="connsiteX3-31" fmla="*/ 0 w 12267836"/>
                <a:gd name="connsiteY3-32" fmla="*/ 612842 h 1706437"/>
              </a:gdLst>
              <a:ahLst/>
              <a:cxnLst>
                <a:cxn ang="0">
                  <a:pos x="connsiteX0-1" y="connsiteY0-2"/>
                </a:cxn>
                <a:cxn ang="0">
                  <a:pos x="connsiteX1-3" y="connsiteY1-4"/>
                </a:cxn>
                <a:cxn ang="0">
                  <a:pos x="connsiteX2-5" y="connsiteY2-6"/>
                </a:cxn>
                <a:cxn ang="0">
                  <a:pos x="connsiteX3-7" y="connsiteY3-8"/>
                </a:cxn>
              </a:cxnLst>
              <a:rect l="l" t="t" r="r" b="b"/>
              <a:pathLst>
                <a:path w="12267836" h="1706437">
                  <a:moveTo>
                    <a:pt x="0" y="612842"/>
                  </a:moveTo>
                  <a:cubicBezTo>
                    <a:pt x="0" y="408561"/>
                    <a:pt x="1" y="204281"/>
                    <a:pt x="1" y="0"/>
                  </a:cubicBezTo>
                  <a:lnTo>
                    <a:pt x="12267836" y="1706437"/>
                  </a:lnTo>
                  <a:cubicBezTo>
                    <a:pt x="8208159" y="1297875"/>
                    <a:pt x="4059677" y="1021404"/>
                    <a:pt x="0" y="612842"/>
                  </a:cubicBezTo>
                  <a:close/>
                </a:path>
              </a:pathLst>
            </a:custGeom>
            <a:solidFill>
              <a:srgbClr val="00A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a:endParaRPr lang="zh-CN" altLang="en-US">
                <a:solidFill>
                  <a:schemeClr val="accent1"/>
                </a:solidFill>
                <a:effectLst>
                  <a:outerShdw blurRad="38100" dist="25400" dir="5400000" algn="ctr" rotWithShape="0">
                    <a:srgbClr val="6E747A">
                      <a:alpha val="43000"/>
                    </a:srgbClr>
                  </a:outerShdw>
                </a:effectLst>
              </a:endParaRPr>
            </a:p>
          </p:txBody>
        </p:sp>
        <p:sp>
          <p:nvSpPr>
            <p:cNvPr id="8" name="直角三角形 2"/>
            <p:cNvSpPr/>
            <p:nvPr/>
          </p:nvSpPr>
          <p:spPr>
            <a:xfrm rot="10800000">
              <a:off x="-2" y="-2"/>
              <a:ext cx="8949447" cy="1016001"/>
            </a:xfrm>
            <a:custGeom>
              <a:avLst/>
              <a:gdLst>
                <a:gd name="connsiteX0" fmla="*/ 0 w 8949447"/>
                <a:gd name="connsiteY0" fmla="*/ 943583 h 943583"/>
                <a:gd name="connsiteX1" fmla="*/ 0 w 8949447"/>
                <a:gd name="connsiteY1" fmla="*/ 0 h 943583"/>
                <a:gd name="connsiteX2" fmla="*/ 8949447 w 8949447"/>
                <a:gd name="connsiteY2" fmla="*/ 943583 h 943583"/>
                <a:gd name="connsiteX3" fmla="*/ 0 w 8949447"/>
                <a:gd name="connsiteY3" fmla="*/ 943583 h 943583"/>
                <a:gd name="connsiteX0-1" fmla="*/ 0 w 8949447"/>
                <a:gd name="connsiteY0-2" fmla="*/ 992221 h 992221"/>
                <a:gd name="connsiteX1-3" fmla="*/ 1147863 w 8949447"/>
                <a:gd name="connsiteY1-4" fmla="*/ 0 h 992221"/>
                <a:gd name="connsiteX2-5" fmla="*/ 8949447 w 8949447"/>
                <a:gd name="connsiteY2-6" fmla="*/ 992221 h 992221"/>
                <a:gd name="connsiteX3-7" fmla="*/ 0 w 8949447"/>
                <a:gd name="connsiteY3-8" fmla="*/ 992221 h 992221"/>
                <a:gd name="connsiteX0-9" fmla="*/ 0 w 8949447"/>
                <a:gd name="connsiteY0-10" fmla="*/ 894945 h 894945"/>
                <a:gd name="connsiteX1-11" fmla="*/ 1021404 w 8949447"/>
                <a:gd name="connsiteY1-12" fmla="*/ 0 h 894945"/>
                <a:gd name="connsiteX2-13" fmla="*/ 8949447 w 8949447"/>
                <a:gd name="connsiteY2-14" fmla="*/ 894945 h 894945"/>
                <a:gd name="connsiteX3-15" fmla="*/ 0 w 8949447"/>
                <a:gd name="connsiteY3-16" fmla="*/ 894945 h 894945"/>
              </a:gdLst>
              <a:ahLst/>
              <a:cxnLst>
                <a:cxn ang="0">
                  <a:pos x="connsiteX0-1" y="connsiteY0-2"/>
                </a:cxn>
                <a:cxn ang="0">
                  <a:pos x="connsiteX1-3" y="connsiteY1-4"/>
                </a:cxn>
                <a:cxn ang="0">
                  <a:pos x="connsiteX2-5" y="connsiteY2-6"/>
                </a:cxn>
                <a:cxn ang="0">
                  <a:pos x="connsiteX3-7" y="connsiteY3-8"/>
                </a:cxn>
              </a:cxnLst>
              <a:rect l="l" t="t" r="r" b="b"/>
              <a:pathLst>
                <a:path w="8949447" h="894945">
                  <a:moveTo>
                    <a:pt x="0" y="894945"/>
                  </a:moveTo>
                  <a:lnTo>
                    <a:pt x="1021404" y="0"/>
                  </a:lnTo>
                  <a:lnTo>
                    <a:pt x="8949447" y="894945"/>
                  </a:lnTo>
                  <a:lnTo>
                    <a:pt x="0" y="894945"/>
                  </a:lnTo>
                  <a:close/>
                </a:path>
              </a:pathLst>
            </a:custGeom>
            <a:solidFill>
              <a:srgbClr val="009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a:endParaRPr lang="zh-CN" altLang="en-US">
                <a:solidFill>
                  <a:schemeClr val="accent1"/>
                </a:solidFill>
                <a:effectLst>
                  <a:outerShdw blurRad="38100" dist="25400" dir="5400000" algn="ctr" rotWithShape="0">
                    <a:srgbClr val="6E747A">
                      <a:alpha val="43000"/>
                    </a:srgbClr>
                  </a:outerShdw>
                </a:effectLst>
              </a:endParaRPr>
            </a:p>
          </p:txBody>
        </p:sp>
        <p:sp>
          <p:nvSpPr>
            <p:cNvPr id="9" name="流程图: 摘录 6"/>
            <p:cNvSpPr/>
            <p:nvPr/>
          </p:nvSpPr>
          <p:spPr>
            <a:xfrm rot="5400000">
              <a:off x="715018" y="-715022"/>
              <a:ext cx="1361876" cy="2791913"/>
            </a:xfrm>
            <a:custGeom>
              <a:avLst/>
              <a:gdLst>
                <a:gd name="connsiteX0" fmla="*/ 0 w 10000"/>
                <a:gd name="connsiteY0" fmla="*/ 10000 h 10000"/>
                <a:gd name="connsiteX1" fmla="*/ 5000 w 10000"/>
                <a:gd name="connsiteY1" fmla="*/ 0 h 10000"/>
                <a:gd name="connsiteX2" fmla="*/ 10000 w 10000"/>
                <a:gd name="connsiteY2" fmla="*/ 10000 h 10000"/>
                <a:gd name="connsiteX3" fmla="*/ 0 w 10000"/>
                <a:gd name="connsiteY3" fmla="*/ 10000 h 10000"/>
                <a:gd name="connsiteX0-1" fmla="*/ 0 w 10000"/>
                <a:gd name="connsiteY0-2" fmla="*/ 16020 h 16020"/>
                <a:gd name="connsiteX1-3" fmla="*/ 3500 w 10000"/>
                <a:gd name="connsiteY1-4" fmla="*/ 0 h 16020"/>
                <a:gd name="connsiteX2-5" fmla="*/ 10000 w 10000"/>
                <a:gd name="connsiteY2-6" fmla="*/ 16020 h 16020"/>
                <a:gd name="connsiteX3-7" fmla="*/ 0 w 10000"/>
                <a:gd name="connsiteY3-8" fmla="*/ 16020 h 16020"/>
                <a:gd name="connsiteX0-9" fmla="*/ 0 w 10000"/>
                <a:gd name="connsiteY0-10" fmla="*/ 14428 h 14428"/>
                <a:gd name="connsiteX1-11" fmla="*/ 3214 w 10000"/>
                <a:gd name="connsiteY1-12" fmla="*/ 0 h 14428"/>
                <a:gd name="connsiteX2-13" fmla="*/ 10000 w 10000"/>
                <a:gd name="connsiteY2-14" fmla="*/ 14428 h 14428"/>
                <a:gd name="connsiteX3-15" fmla="*/ 0 w 10000"/>
                <a:gd name="connsiteY3-16" fmla="*/ 14428 h 14428"/>
                <a:gd name="connsiteX0-17" fmla="*/ 0 w 10000"/>
                <a:gd name="connsiteY0-18" fmla="*/ 14279 h 14279"/>
                <a:gd name="connsiteX1-19" fmla="*/ 3143 w 10000"/>
                <a:gd name="connsiteY1-20" fmla="*/ 0 h 14279"/>
                <a:gd name="connsiteX2-21" fmla="*/ 10000 w 10000"/>
                <a:gd name="connsiteY2-22" fmla="*/ 14279 h 14279"/>
                <a:gd name="connsiteX3-23" fmla="*/ 0 w 10000"/>
                <a:gd name="connsiteY3-24" fmla="*/ 14279 h 14279"/>
                <a:gd name="connsiteX0-25" fmla="*/ 0 w 10000"/>
                <a:gd name="connsiteY0-26" fmla="*/ 14279 h 14279"/>
                <a:gd name="connsiteX1-27" fmla="*/ 3072 w 10000"/>
                <a:gd name="connsiteY1-28" fmla="*/ 0 h 14279"/>
                <a:gd name="connsiteX2-29" fmla="*/ 10000 w 10000"/>
                <a:gd name="connsiteY2-30" fmla="*/ 14279 h 14279"/>
                <a:gd name="connsiteX3-31" fmla="*/ 0 w 10000"/>
                <a:gd name="connsiteY3-32" fmla="*/ 14279 h 14279"/>
              </a:gdLst>
              <a:ahLst/>
              <a:cxnLst>
                <a:cxn ang="0">
                  <a:pos x="connsiteX0-1" y="connsiteY0-2"/>
                </a:cxn>
                <a:cxn ang="0">
                  <a:pos x="connsiteX1-3" y="connsiteY1-4"/>
                </a:cxn>
                <a:cxn ang="0">
                  <a:pos x="connsiteX2-5" y="connsiteY2-6"/>
                </a:cxn>
                <a:cxn ang="0">
                  <a:pos x="connsiteX3-7" y="connsiteY3-8"/>
                </a:cxn>
              </a:cxnLst>
              <a:rect l="l" t="t" r="r" b="b"/>
              <a:pathLst>
                <a:path w="10000" h="14279">
                  <a:moveTo>
                    <a:pt x="0" y="14279"/>
                  </a:moveTo>
                  <a:lnTo>
                    <a:pt x="3072" y="0"/>
                  </a:lnTo>
                  <a:lnTo>
                    <a:pt x="10000" y="14279"/>
                  </a:lnTo>
                  <a:lnTo>
                    <a:pt x="0" y="14279"/>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a:endParaRPr lang="zh-CN" altLang="en-US">
                <a:solidFill>
                  <a:schemeClr val="accent1"/>
                </a:solidFill>
                <a:effectLst>
                  <a:outerShdw blurRad="38100" dist="25400" dir="5400000" algn="ctr" rotWithShape="0">
                    <a:srgbClr val="6E747A">
                      <a:alpha val="43000"/>
                    </a:srgbClr>
                  </a:outerShdw>
                </a:effectLst>
              </a:endParaRPr>
            </a:p>
          </p:txBody>
        </p:sp>
        <p:sp>
          <p:nvSpPr>
            <p:cNvPr id="10" name="矩形 7"/>
            <p:cNvSpPr/>
            <p:nvPr/>
          </p:nvSpPr>
          <p:spPr>
            <a:xfrm>
              <a:off x="-19455" y="418491"/>
              <a:ext cx="2985985" cy="1244937"/>
            </a:xfrm>
            <a:custGeom>
              <a:avLst/>
              <a:gdLst>
                <a:gd name="connsiteX0" fmla="*/ 0 w 3210127"/>
                <a:gd name="connsiteY0" fmla="*/ 0 h 632298"/>
                <a:gd name="connsiteX1" fmla="*/ 3210127 w 3210127"/>
                <a:gd name="connsiteY1" fmla="*/ 0 h 632298"/>
                <a:gd name="connsiteX2" fmla="*/ 3210127 w 3210127"/>
                <a:gd name="connsiteY2" fmla="*/ 632298 h 632298"/>
                <a:gd name="connsiteX3" fmla="*/ 0 w 3210127"/>
                <a:gd name="connsiteY3" fmla="*/ 632298 h 632298"/>
                <a:gd name="connsiteX4" fmla="*/ 0 w 3210127"/>
                <a:gd name="connsiteY4" fmla="*/ 0 h 632298"/>
                <a:gd name="connsiteX0-1" fmla="*/ 0 w 3210127"/>
                <a:gd name="connsiteY0-2" fmla="*/ 933855 h 1566153"/>
                <a:gd name="connsiteX1-3" fmla="*/ 2830749 w 3210127"/>
                <a:gd name="connsiteY1-4" fmla="*/ 0 h 1566153"/>
                <a:gd name="connsiteX2-5" fmla="*/ 3210127 w 3210127"/>
                <a:gd name="connsiteY2-6" fmla="*/ 1566153 h 1566153"/>
                <a:gd name="connsiteX3-7" fmla="*/ 0 w 3210127"/>
                <a:gd name="connsiteY3-8" fmla="*/ 1566153 h 1566153"/>
                <a:gd name="connsiteX4-9" fmla="*/ 0 w 3210127"/>
                <a:gd name="connsiteY4-10" fmla="*/ 933855 h 1566153"/>
                <a:gd name="connsiteX0-11" fmla="*/ 0 w 2986391"/>
                <a:gd name="connsiteY0-12" fmla="*/ 933855 h 1566153"/>
                <a:gd name="connsiteX1-13" fmla="*/ 2830749 w 2986391"/>
                <a:gd name="connsiteY1-14" fmla="*/ 0 h 1566153"/>
                <a:gd name="connsiteX2-15" fmla="*/ 2986391 w 2986391"/>
                <a:gd name="connsiteY2-16" fmla="*/ 38911 h 1566153"/>
                <a:gd name="connsiteX3-17" fmla="*/ 0 w 2986391"/>
                <a:gd name="connsiteY3-18" fmla="*/ 1566153 h 1566153"/>
                <a:gd name="connsiteX4-19" fmla="*/ 0 w 2986391"/>
                <a:gd name="connsiteY4-20" fmla="*/ 933855 h 1566153"/>
                <a:gd name="connsiteX0-21" fmla="*/ 19455 w 3005846"/>
                <a:gd name="connsiteY0-22" fmla="*/ 933855 h 1235412"/>
                <a:gd name="connsiteX1-23" fmla="*/ 2850204 w 3005846"/>
                <a:gd name="connsiteY1-24" fmla="*/ 0 h 1235412"/>
                <a:gd name="connsiteX2-25" fmla="*/ 3005846 w 3005846"/>
                <a:gd name="connsiteY2-26" fmla="*/ 38911 h 1235412"/>
                <a:gd name="connsiteX3-27" fmla="*/ 0 w 3005846"/>
                <a:gd name="connsiteY3-28" fmla="*/ 1235412 h 1235412"/>
                <a:gd name="connsiteX4-29" fmla="*/ 19455 w 3005846"/>
                <a:gd name="connsiteY4-30" fmla="*/ 933855 h 1235412"/>
                <a:gd name="connsiteX0-31" fmla="*/ 19455 w 2947480"/>
                <a:gd name="connsiteY0-32" fmla="*/ 933855 h 1235412"/>
                <a:gd name="connsiteX1-33" fmla="*/ 2850204 w 2947480"/>
                <a:gd name="connsiteY1-34" fmla="*/ 0 h 1235412"/>
                <a:gd name="connsiteX2-35" fmla="*/ 2947480 w 2947480"/>
                <a:gd name="connsiteY2-36" fmla="*/ 38911 h 1235412"/>
                <a:gd name="connsiteX3-37" fmla="*/ 0 w 2947480"/>
                <a:gd name="connsiteY3-38" fmla="*/ 1235412 h 1235412"/>
                <a:gd name="connsiteX4-39" fmla="*/ 19455 w 2947480"/>
                <a:gd name="connsiteY4-40" fmla="*/ 933855 h 1235412"/>
                <a:gd name="connsiteX0-41" fmla="*/ 19455 w 2947480"/>
                <a:gd name="connsiteY0-42" fmla="*/ 933855 h 1235412"/>
                <a:gd name="connsiteX1-43" fmla="*/ 2821021 w 2947480"/>
                <a:gd name="connsiteY1-44" fmla="*/ 0 h 1235412"/>
                <a:gd name="connsiteX2-45" fmla="*/ 2947480 w 2947480"/>
                <a:gd name="connsiteY2-46" fmla="*/ 38911 h 1235412"/>
                <a:gd name="connsiteX3-47" fmla="*/ 0 w 2947480"/>
                <a:gd name="connsiteY3-48" fmla="*/ 1235412 h 1235412"/>
                <a:gd name="connsiteX4-49" fmla="*/ 19455 w 2947480"/>
                <a:gd name="connsiteY4-50" fmla="*/ 933855 h 1235412"/>
                <a:gd name="connsiteX0-51" fmla="*/ 19455 w 2966935"/>
                <a:gd name="connsiteY0-52" fmla="*/ 933855 h 1235412"/>
                <a:gd name="connsiteX1-53" fmla="*/ 2821021 w 2966935"/>
                <a:gd name="connsiteY1-54" fmla="*/ 0 h 1235412"/>
                <a:gd name="connsiteX2-55" fmla="*/ 2966935 w 2966935"/>
                <a:gd name="connsiteY2-56" fmla="*/ 29184 h 1235412"/>
                <a:gd name="connsiteX3-57" fmla="*/ 0 w 2966935"/>
                <a:gd name="connsiteY3-58" fmla="*/ 1235412 h 1235412"/>
                <a:gd name="connsiteX4-59" fmla="*/ 19455 w 2966935"/>
                <a:gd name="connsiteY4-60" fmla="*/ 933855 h 1235412"/>
                <a:gd name="connsiteX0-61" fmla="*/ 19455 w 2966935"/>
                <a:gd name="connsiteY0-62" fmla="*/ 933855 h 1235412"/>
                <a:gd name="connsiteX1-63" fmla="*/ 2786515 w 2966935"/>
                <a:gd name="connsiteY1-64" fmla="*/ 0 h 1235412"/>
                <a:gd name="connsiteX2-65" fmla="*/ 2966935 w 2966935"/>
                <a:gd name="connsiteY2-66" fmla="*/ 29184 h 1235412"/>
                <a:gd name="connsiteX3-67" fmla="*/ 0 w 2966935"/>
                <a:gd name="connsiteY3-68" fmla="*/ 1235412 h 1235412"/>
                <a:gd name="connsiteX4-69" fmla="*/ 19455 w 2966935"/>
                <a:gd name="connsiteY4-70" fmla="*/ 933855 h 1235412"/>
                <a:gd name="connsiteX0-71" fmla="*/ 19455 w 2966935"/>
                <a:gd name="connsiteY0-72" fmla="*/ 943380 h 1244937"/>
                <a:gd name="connsiteX1-73" fmla="*/ 2803183 w 2966935"/>
                <a:gd name="connsiteY1-74" fmla="*/ 0 h 1244937"/>
                <a:gd name="connsiteX2-75" fmla="*/ 2966935 w 2966935"/>
                <a:gd name="connsiteY2-76" fmla="*/ 38709 h 1244937"/>
                <a:gd name="connsiteX3-77" fmla="*/ 0 w 2966935"/>
                <a:gd name="connsiteY3-78" fmla="*/ 1244937 h 1244937"/>
                <a:gd name="connsiteX4-79" fmla="*/ 19455 w 2966935"/>
                <a:gd name="connsiteY4-80" fmla="*/ 943380 h 1244937"/>
                <a:gd name="connsiteX0-81" fmla="*/ 19455 w 2985985"/>
                <a:gd name="connsiteY0-82" fmla="*/ 943380 h 1244937"/>
                <a:gd name="connsiteX1-83" fmla="*/ 2803183 w 2985985"/>
                <a:gd name="connsiteY1-84" fmla="*/ 0 h 1244937"/>
                <a:gd name="connsiteX2-85" fmla="*/ 2985985 w 2985985"/>
                <a:gd name="connsiteY2-86" fmla="*/ 29184 h 1244937"/>
                <a:gd name="connsiteX3-87" fmla="*/ 0 w 2985985"/>
                <a:gd name="connsiteY3-88" fmla="*/ 1244937 h 1244937"/>
                <a:gd name="connsiteX4-89" fmla="*/ 19455 w 2985985"/>
                <a:gd name="connsiteY4-90" fmla="*/ 943380 h 12449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85985" h="1244937">
                  <a:moveTo>
                    <a:pt x="19455" y="943380"/>
                  </a:moveTo>
                  <a:lnTo>
                    <a:pt x="2803183" y="0"/>
                  </a:lnTo>
                  <a:lnTo>
                    <a:pt x="2985985" y="29184"/>
                  </a:lnTo>
                  <a:lnTo>
                    <a:pt x="0" y="1244937"/>
                  </a:lnTo>
                  <a:lnTo>
                    <a:pt x="19455" y="943380"/>
                  </a:lnTo>
                  <a:close/>
                </a:path>
              </a:pathLst>
            </a:cu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a:endParaRPr lang="zh-CN" altLang="en-US">
                <a:solidFill>
                  <a:schemeClr val="accent1"/>
                </a:solidFill>
                <a:effectLst>
                  <a:outerShdw blurRad="38100" dist="25400" dir="5400000" algn="ctr" rotWithShape="0">
                    <a:srgbClr val="6E747A">
                      <a:alpha val="43000"/>
                    </a:srgbClr>
                  </a:outerShdw>
                </a:effectLst>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Max\Desktop\6.jpg"/>
          <p:cNvPicPr>
            <a:picLocks noChangeAspect="1" noChangeArrowheads="1"/>
          </p:cNvPicPr>
          <p:nvPr/>
        </p:nvPicPr>
        <p:blipFill>
          <a:blip r:embed="rId1" cstate="print"/>
          <a:srcRect/>
          <a:stretch>
            <a:fillRect/>
          </a:stretch>
        </p:blipFill>
        <p:spPr bwMode="auto">
          <a:xfrm>
            <a:off x="0" y="0"/>
            <a:ext cx="12192001" cy="6858000"/>
          </a:xfrm>
          <a:prstGeom prst="rect">
            <a:avLst/>
          </a:prstGeom>
          <a:noFill/>
        </p:spPr>
      </p:pic>
      <p:sp>
        <p:nvSpPr>
          <p:cNvPr id="23" name="文本框 22"/>
          <p:cNvSpPr txBox="1"/>
          <p:nvPr/>
        </p:nvSpPr>
        <p:spPr>
          <a:xfrm>
            <a:off x="4288288" y="2346908"/>
            <a:ext cx="3614604" cy="767715"/>
          </a:xfrm>
          <a:prstGeom prst="rect">
            <a:avLst/>
          </a:prstGeom>
          <a:noFill/>
        </p:spPr>
        <p:txBody>
          <a:bodyPr wrap="square" rtlCol="0">
            <a:spAutoFit/>
          </a:bodyPr>
          <a:p>
            <a:pPr algn="dist"/>
            <a:r>
              <a:rPr lang="en-US" altLang="zh-CN" sz="4400" dirty="0">
                <a:solidFill>
                  <a:schemeClr val="tx2"/>
                </a:solidFill>
                <a:effectLst>
                  <a:outerShdw blurRad="38100" dist="19050" dir="2700000" algn="tl" rotWithShape="0">
                    <a:schemeClr val="dk1">
                      <a:alpha val="40000"/>
                    </a:schemeClr>
                  </a:outerShdw>
                </a:effectLst>
                <a:latin typeface="Impact" panose="020B0806030902050204" pitchFamily="34" charset="0"/>
              </a:rPr>
              <a:t>THANK YOU</a:t>
            </a:r>
            <a:endParaRPr lang="en-US" altLang="zh-CN" sz="4400" dirty="0">
              <a:solidFill>
                <a:schemeClr val="tx2"/>
              </a:solidFill>
              <a:effectLst>
                <a:outerShdw blurRad="38100" dist="19050" dir="2700000" algn="tl" rotWithShape="0">
                  <a:schemeClr val="dk1">
                    <a:alpha val="40000"/>
                  </a:schemeClr>
                </a:outerShdw>
              </a:effectLst>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4930" y="-4921"/>
            <a:ext cx="12280900" cy="2015241"/>
            <a:chOff x="-88900" y="-11906"/>
            <a:chExt cx="12280900" cy="2015241"/>
          </a:xfrm>
        </p:grpSpPr>
        <p:sp>
          <p:nvSpPr>
            <p:cNvPr id="6" name="矩形 5"/>
            <p:cNvSpPr/>
            <p:nvPr/>
          </p:nvSpPr>
          <p:spPr>
            <a:xfrm>
              <a:off x="7976681" y="-3"/>
              <a:ext cx="4215319" cy="1765304"/>
            </a:xfrm>
            <a:custGeom>
              <a:avLst/>
              <a:gdLst>
                <a:gd name="connsiteX0" fmla="*/ 0 w 4215319"/>
                <a:gd name="connsiteY0" fmla="*/ 0 h 894948"/>
                <a:gd name="connsiteX1" fmla="*/ 4215319 w 4215319"/>
                <a:gd name="connsiteY1" fmla="*/ 0 h 894948"/>
                <a:gd name="connsiteX2" fmla="*/ 4215319 w 4215319"/>
                <a:gd name="connsiteY2" fmla="*/ 894948 h 894948"/>
                <a:gd name="connsiteX3" fmla="*/ 0 w 4215319"/>
                <a:gd name="connsiteY3" fmla="*/ 894948 h 894948"/>
                <a:gd name="connsiteX4" fmla="*/ 0 w 4215319"/>
                <a:gd name="connsiteY4" fmla="*/ 0 h 894948"/>
                <a:gd name="connsiteX0-1" fmla="*/ 0 w 4215319"/>
                <a:gd name="connsiteY0-2" fmla="*/ 0 h 1361876"/>
                <a:gd name="connsiteX1-3" fmla="*/ 4215319 w 4215319"/>
                <a:gd name="connsiteY1-4" fmla="*/ 0 h 1361876"/>
                <a:gd name="connsiteX2-5" fmla="*/ 4215319 w 4215319"/>
                <a:gd name="connsiteY2-6" fmla="*/ 1361876 h 1361876"/>
                <a:gd name="connsiteX3-7" fmla="*/ 0 w 4215319"/>
                <a:gd name="connsiteY3-8" fmla="*/ 894948 h 1361876"/>
                <a:gd name="connsiteX4-9" fmla="*/ 0 w 4215319"/>
                <a:gd name="connsiteY4-10" fmla="*/ 0 h 13618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215319" h="1361876">
                  <a:moveTo>
                    <a:pt x="0" y="0"/>
                  </a:moveTo>
                  <a:lnTo>
                    <a:pt x="4215319" y="0"/>
                  </a:lnTo>
                  <a:lnTo>
                    <a:pt x="4215319" y="1361876"/>
                  </a:lnTo>
                  <a:lnTo>
                    <a:pt x="0" y="894948"/>
                  </a:lnTo>
                  <a:lnTo>
                    <a:pt x="0" y="0"/>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4"/>
            <p:cNvSpPr/>
            <p:nvPr/>
          </p:nvSpPr>
          <p:spPr>
            <a:xfrm rot="10800000">
              <a:off x="-88900" y="-11906"/>
              <a:ext cx="12280900" cy="2015241"/>
            </a:xfrm>
            <a:custGeom>
              <a:avLst/>
              <a:gdLst>
                <a:gd name="connsiteX0" fmla="*/ 0 w 3822971"/>
                <a:gd name="connsiteY0" fmla="*/ 1167319 h 1167319"/>
                <a:gd name="connsiteX1" fmla="*/ 0 w 3822971"/>
                <a:gd name="connsiteY1" fmla="*/ 0 h 1167319"/>
                <a:gd name="connsiteX2" fmla="*/ 3822971 w 3822971"/>
                <a:gd name="connsiteY2" fmla="*/ 1167319 h 1167319"/>
                <a:gd name="connsiteX3" fmla="*/ 0 w 3822971"/>
                <a:gd name="connsiteY3" fmla="*/ 1167319 h 1167319"/>
                <a:gd name="connsiteX0-1" fmla="*/ 0 w 12179031"/>
                <a:gd name="connsiteY0-2" fmla="*/ 0 h 1225685"/>
                <a:gd name="connsiteX1-3" fmla="*/ 8356060 w 12179031"/>
                <a:gd name="connsiteY1-4" fmla="*/ 58366 h 1225685"/>
                <a:gd name="connsiteX2-5" fmla="*/ 12179031 w 12179031"/>
                <a:gd name="connsiteY2-6" fmla="*/ 1225685 h 1225685"/>
                <a:gd name="connsiteX3-7" fmla="*/ 0 w 12179031"/>
                <a:gd name="connsiteY3-8" fmla="*/ 0 h 1225685"/>
                <a:gd name="connsiteX0-9" fmla="*/ 0 w 12179031"/>
                <a:gd name="connsiteY0-10" fmla="*/ 612842 h 1838527"/>
                <a:gd name="connsiteX1-11" fmla="*/ 1 w 12179031"/>
                <a:gd name="connsiteY1-12" fmla="*/ 0 h 1838527"/>
                <a:gd name="connsiteX2-13" fmla="*/ 12179031 w 12179031"/>
                <a:gd name="connsiteY2-14" fmla="*/ 1838527 h 1838527"/>
                <a:gd name="connsiteX3-15" fmla="*/ 0 w 12179031"/>
                <a:gd name="connsiteY3-16" fmla="*/ 612842 h 1838527"/>
                <a:gd name="connsiteX0-17" fmla="*/ 0 w 12267836"/>
                <a:gd name="connsiteY0-18" fmla="*/ 612842 h 1677218"/>
                <a:gd name="connsiteX1-19" fmla="*/ 1 w 12267836"/>
                <a:gd name="connsiteY1-20" fmla="*/ 0 h 1677218"/>
                <a:gd name="connsiteX2-21" fmla="*/ 12267836 w 12267836"/>
                <a:gd name="connsiteY2-22" fmla="*/ 1677218 h 1677218"/>
                <a:gd name="connsiteX3-23" fmla="*/ 0 w 12267836"/>
                <a:gd name="connsiteY3-24" fmla="*/ 612842 h 1677218"/>
                <a:gd name="connsiteX0-25" fmla="*/ 0 w 12267836"/>
                <a:gd name="connsiteY0-26" fmla="*/ 612842 h 1706437"/>
                <a:gd name="connsiteX1-27" fmla="*/ 1 w 12267836"/>
                <a:gd name="connsiteY1-28" fmla="*/ 0 h 1706437"/>
                <a:gd name="connsiteX2-29" fmla="*/ 12267836 w 12267836"/>
                <a:gd name="connsiteY2-30" fmla="*/ 1706437 h 1706437"/>
                <a:gd name="connsiteX3-31" fmla="*/ 0 w 12267836"/>
                <a:gd name="connsiteY3-32" fmla="*/ 612842 h 1706437"/>
              </a:gdLst>
              <a:ahLst/>
              <a:cxnLst>
                <a:cxn ang="0">
                  <a:pos x="connsiteX0-1" y="connsiteY0-2"/>
                </a:cxn>
                <a:cxn ang="0">
                  <a:pos x="connsiteX1-3" y="connsiteY1-4"/>
                </a:cxn>
                <a:cxn ang="0">
                  <a:pos x="connsiteX2-5" y="connsiteY2-6"/>
                </a:cxn>
                <a:cxn ang="0">
                  <a:pos x="connsiteX3-7" y="connsiteY3-8"/>
                </a:cxn>
              </a:cxnLst>
              <a:rect l="l" t="t" r="r" b="b"/>
              <a:pathLst>
                <a:path w="12267836" h="1706437">
                  <a:moveTo>
                    <a:pt x="0" y="612842"/>
                  </a:moveTo>
                  <a:cubicBezTo>
                    <a:pt x="0" y="408561"/>
                    <a:pt x="1" y="204281"/>
                    <a:pt x="1" y="0"/>
                  </a:cubicBezTo>
                  <a:lnTo>
                    <a:pt x="12267836" y="1706437"/>
                  </a:lnTo>
                  <a:cubicBezTo>
                    <a:pt x="8208159" y="1297875"/>
                    <a:pt x="4059677" y="1021404"/>
                    <a:pt x="0" y="612842"/>
                  </a:cubicBezTo>
                  <a:close/>
                </a:path>
              </a:pathLst>
            </a:custGeom>
            <a:solidFill>
              <a:srgbClr val="00A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2"/>
            <p:cNvSpPr/>
            <p:nvPr/>
          </p:nvSpPr>
          <p:spPr>
            <a:xfrm rot="10800000">
              <a:off x="-2" y="-2"/>
              <a:ext cx="8949447" cy="1016001"/>
            </a:xfrm>
            <a:custGeom>
              <a:avLst/>
              <a:gdLst>
                <a:gd name="connsiteX0" fmla="*/ 0 w 8949447"/>
                <a:gd name="connsiteY0" fmla="*/ 943583 h 943583"/>
                <a:gd name="connsiteX1" fmla="*/ 0 w 8949447"/>
                <a:gd name="connsiteY1" fmla="*/ 0 h 943583"/>
                <a:gd name="connsiteX2" fmla="*/ 8949447 w 8949447"/>
                <a:gd name="connsiteY2" fmla="*/ 943583 h 943583"/>
                <a:gd name="connsiteX3" fmla="*/ 0 w 8949447"/>
                <a:gd name="connsiteY3" fmla="*/ 943583 h 943583"/>
                <a:gd name="connsiteX0-1" fmla="*/ 0 w 8949447"/>
                <a:gd name="connsiteY0-2" fmla="*/ 992221 h 992221"/>
                <a:gd name="connsiteX1-3" fmla="*/ 1147863 w 8949447"/>
                <a:gd name="connsiteY1-4" fmla="*/ 0 h 992221"/>
                <a:gd name="connsiteX2-5" fmla="*/ 8949447 w 8949447"/>
                <a:gd name="connsiteY2-6" fmla="*/ 992221 h 992221"/>
                <a:gd name="connsiteX3-7" fmla="*/ 0 w 8949447"/>
                <a:gd name="connsiteY3-8" fmla="*/ 992221 h 992221"/>
                <a:gd name="connsiteX0-9" fmla="*/ 0 w 8949447"/>
                <a:gd name="connsiteY0-10" fmla="*/ 894945 h 894945"/>
                <a:gd name="connsiteX1-11" fmla="*/ 1021404 w 8949447"/>
                <a:gd name="connsiteY1-12" fmla="*/ 0 h 894945"/>
                <a:gd name="connsiteX2-13" fmla="*/ 8949447 w 8949447"/>
                <a:gd name="connsiteY2-14" fmla="*/ 894945 h 894945"/>
                <a:gd name="connsiteX3-15" fmla="*/ 0 w 8949447"/>
                <a:gd name="connsiteY3-16" fmla="*/ 894945 h 894945"/>
              </a:gdLst>
              <a:ahLst/>
              <a:cxnLst>
                <a:cxn ang="0">
                  <a:pos x="connsiteX0-1" y="connsiteY0-2"/>
                </a:cxn>
                <a:cxn ang="0">
                  <a:pos x="connsiteX1-3" y="connsiteY1-4"/>
                </a:cxn>
                <a:cxn ang="0">
                  <a:pos x="connsiteX2-5" y="connsiteY2-6"/>
                </a:cxn>
                <a:cxn ang="0">
                  <a:pos x="connsiteX3-7" y="connsiteY3-8"/>
                </a:cxn>
              </a:cxnLst>
              <a:rect l="l" t="t" r="r" b="b"/>
              <a:pathLst>
                <a:path w="8949447" h="894945">
                  <a:moveTo>
                    <a:pt x="0" y="894945"/>
                  </a:moveTo>
                  <a:lnTo>
                    <a:pt x="1021404" y="0"/>
                  </a:lnTo>
                  <a:lnTo>
                    <a:pt x="8949447" y="894945"/>
                  </a:lnTo>
                  <a:lnTo>
                    <a:pt x="0" y="894945"/>
                  </a:lnTo>
                  <a:close/>
                </a:path>
              </a:pathLst>
            </a:custGeom>
            <a:solidFill>
              <a:srgbClr val="009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摘录 6"/>
            <p:cNvSpPr/>
            <p:nvPr/>
          </p:nvSpPr>
          <p:spPr>
            <a:xfrm rot="5400000">
              <a:off x="715018" y="-715022"/>
              <a:ext cx="1361876" cy="2791913"/>
            </a:xfrm>
            <a:custGeom>
              <a:avLst/>
              <a:gdLst>
                <a:gd name="connsiteX0" fmla="*/ 0 w 10000"/>
                <a:gd name="connsiteY0" fmla="*/ 10000 h 10000"/>
                <a:gd name="connsiteX1" fmla="*/ 5000 w 10000"/>
                <a:gd name="connsiteY1" fmla="*/ 0 h 10000"/>
                <a:gd name="connsiteX2" fmla="*/ 10000 w 10000"/>
                <a:gd name="connsiteY2" fmla="*/ 10000 h 10000"/>
                <a:gd name="connsiteX3" fmla="*/ 0 w 10000"/>
                <a:gd name="connsiteY3" fmla="*/ 10000 h 10000"/>
                <a:gd name="connsiteX0-1" fmla="*/ 0 w 10000"/>
                <a:gd name="connsiteY0-2" fmla="*/ 16020 h 16020"/>
                <a:gd name="connsiteX1-3" fmla="*/ 3500 w 10000"/>
                <a:gd name="connsiteY1-4" fmla="*/ 0 h 16020"/>
                <a:gd name="connsiteX2-5" fmla="*/ 10000 w 10000"/>
                <a:gd name="connsiteY2-6" fmla="*/ 16020 h 16020"/>
                <a:gd name="connsiteX3-7" fmla="*/ 0 w 10000"/>
                <a:gd name="connsiteY3-8" fmla="*/ 16020 h 16020"/>
                <a:gd name="connsiteX0-9" fmla="*/ 0 w 10000"/>
                <a:gd name="connsiteY0-10" fmla="*/ 14428 h 14428"/>
                <a:gd name="connsiteX1-11" fmla="*/ 3214 w 10000"/>
                <a:gd name="connsiteY1-12" fmla="*/ 0 h 14428"/>
                <a:gd name="connsiteX2-13" fmla="*/ 10000 w 10000"/>
                <a:gd name="connsiteY2-14" fmla="*/ 14428 h 14428"/>
                <a:gd name="connsiteX3-15" fmla="*/ 0 w 10000"/>
                <a:gd name="connsiteY3-16" fmla="*/ 14428 h 14428"/>
                <a:gd name="connsiteX0-17" fmla="*/ 0 w 10000"/>
                <a:gd name="connsiteY0-18" fmla="*/ 14279 h 14279"/>
                <a:gd name="connsiteX1-19" fmla="*/ 3143 w 10000"/>
                <a:gd name="connsiteY1-20" fmla="*/ 0 h 14279"/>
                <a:gd name="connsiteX2-21" fmla="*/ 10000 w 10000"/>
                <a:gd name="connsiteY2-22" fmla="*/ 14279 h 14279"/>
                <a:gd name="connsiteX3-23" fmla="*/ 0 w 10000"/>
                <a:gd name="connsiteY3-24" fmla="*/ 14279 h 14279"/>
                <a:gd name="connsiteX0-25" fmla="*/ 0 w 10000"/>
                <a:gd name="connsiteY0-26" fmla="*/ 14279 h 14279"/>
                <a:gd name="connsiteX1-27" fmla="*/ 3072 w 10000"/>
                <a:gd name="connsiteY1-28" fmla="*/ 0 h 14279"/>
                <a:gd name="connsiteX2-29" fmla="*/ 10000 w 10000"/>
                <a:gd name="connsiteY2-30" fmla="*/ 14279 h 14279"/>
                <a:gd name="connsiteX3-31" fmla="*/ 0 w 10000"/>
                <a:gd name="connsiteY3-32" fmla="*/ 14279 h 14279"/>
              </a:gdLst>
              <a:ahLst/>
              <a:cxnLst>
                <a:cxn ang="0">
                  <a:pos x="connsiteX0-1" y="connsiteY0-2"/>
                </a:cxn>
                <a:cxn ang="0">
                  <a:pos x="connsiteX1-3" y="connsiteY1-4"/>
                </a:cxn>
                <a:cxn ang="0">
                  <a:pos x="connsiteX2-5" y="connsiteY2-6"/>
                </a:cxn>
                <a:cxn ang="0">
                  <a:pos x="connsiteX3-7" y="connsiteY3-8"/>
                </a:cxn>
              </a:cxnLst>
              <a:rect l="l" t="t" r="r" b="b"/>
              <a:pathLst>
                <a:path w="10000" h="14279">
                  <a:moveTo>
                    <a:pt x="0" y="14279"/>
                  </a:moveTo>
                  <a:lnTo>
                    <a:pt x="3072" y="0"/>
                  </a:lnTo>
                  <a:lnTo>
                    <a:pt x="10000" y="14279"/>
                  </a:lnTo>
                  <a:lnTo>
                    <a:pt x="0" y="14279"/>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7"/>
            <p:cNvSpPr/>
            <p:nvPr/>
          </p:nvSpPr>
          <p:spPr>
            <a:xfrm>
              <a:off x="-19455" y="418491"/>
              <a:ext cx="2985985" cy="1244937"/>
            </a:xfrm>
            <a:custGeom>
              <a:avLst/>
              <a:gdLst>
                <a:gd name="connsiteX0" fmla="*/ 0 w 3210127"/>
                <a:gd name="connsiteY0" fmla="*/ 0 h 632298"/>
                <a:gd name="connsiteX1" fmla="*/ 3210127 w 3210127"/>
                <a:gd name="connsiteY1" fmla="*/ 0 h 632298"/>
                <a:gd name="connsiteX2" fmla="*/ 3210127 w 3210127"/>
                <a:gd name="connsiteY2" fmla="*/ 632298 h 632298"/>
                <a:gd name="connsiteX3" fmla="*/ 0 w 3210127"/>
                <a:gd name="connsiteY3" fmla="*/ 632298 h 632298"/>
                <a:gd name="connsiteX4" fmla="*/ 0 w 3210127"/>
                <a:gd name="connsiteY4" fmla="*/ 0 h 632298"/>
                <a:gd name="connsiteX0-1" fmla="*/ 0 w 3210127"/>
                <a:gd name="connsiteY0-2" fmla="*/ 933855 h 1566153"/>
                <a:gd name="connsiteX1-3" fmla="*/ 2830749 w 3210127"/>
                <a:gd name="connsiteY1-4" fmla="*/ 0 h 1566153"/>
                <a:gd name="connsiteX2-5" fmla="*/ 3210127 w 3210127"/>
                <a:gd name="connsiteY2-6" fmla="*/ 1566153 h 1566153"/>
                <a:gd name="connsiteX3-7" fmla="*/ 0 w 3210127"/>
                <a:gd name="connsiteY3-8" fmla="*/ 1566153 h 1566153"/>
                <a:gd name="connsiteX4-9" fmla="*/ 0 w 3210127"/>
                <a:gd name="connsiteY4-10" fmla="*/ 933855 h 1566153"/>
                <a:gd name="connsiteX0-11" fmla="*/ 0 w 2986391"/>
                <a:gd name="connsiteY0-12" fmla="*/ 933855 h 1566153"/>
                <a:gd name="connsiteX1-13" fmla="*/ 2830749 w 2986391"/>
                <a:gd name="connsiteY1-14" fmla="*/ 0 h 1566153"/>
                <a:gd name="connsiteX2-15" fmla="*/ 2986391 w 2986391"/>
                <a:gd name="connsiteY2-16" fmla="*/ 38911 h 1566153"/>
                <a:gd name="connsiteX3-17" fmla="*/ 0 w 2986391"/>
                <a:gd name="connsiteY3-18" fmla="*/ 1566153 h 1566153"/>
                <a:gd name="connsiteX4-19" fmla="*/ 0 w 2986391"/>
                <a:gd name="connsiteY4-20" fmla="*/ 933855 h 1566153"/>
                <a:gd name="connsiteX0-21" fmla="*/ 19455 w 3005846"/>
                <a:gd name="connsiteY0-22" fmla="*/ 933855 h 1235412"/>
                <a:gd name="connsiteX1-23" fmla="*/ 2850204 w 3005846"/>
                <a:gd name="connsiteY1-24" fmla="*/ 0 h 1235412"/>
                <a:gd name="connsiteX2-25" fmla="*/ 3005846 w 3005846"/>
                <a:gd name="connsiteY2-26" fmla="*/ 38911 h 1235412"/>
                <a:gd name="connsiteX3-27" fmla="*/ 0 w 3005846"/>
                <a:gd name="connsiteY3-28" fmla="*/ 1235412 h 1235412"/>
                <a:gd name="connsiteX4-29" fmla="*/ 19455 w 3005846"/>
                <a:gd name="connsiteY4-30" fmla="*/ 933855 h 1235412"/>
                <a:gd name="connsiteX0-31" fmla="*/ 19455 w 2947480"/>
                <a:gd name="connsiteY0-32" fmla="*/ 933855 h 1235412"/>
                <a:gd name="connsiteX1-33" fmla="*/ 2850204 w 2947480"/>
                <a:gd name="connsiteY1-34" fmla="*/ 0 h 1235412"/>
                <a:gd name="connsiteX2-35" fmla="*/ 2947480 w 2947480"/>
                <a:gd name="connsiteY2-36" fmla="*/ 38911 h 1235412"/>
                <a:gd name="connsiteX3-37" fmla="*/ 0 w 2947480"/>
                <a:gd name="connsiteY3-38" fmla="*/ 1235412 h 1235412"/>
                <a:gd name="connsiteX4-39" fmla="*/ 19455 w 2947480"/>
                <a:gd name="connsiteY4-40" fmla="*/ 933855 h 1235412"/>
                <a:gd name="connsiteX0-41" fmla="*/ 19455 w 2947480"/>
                <a:gd name="connsiteY0-42" fmla="*/ 933855 h 1235412"/>
                <a:gd name="connsiteX1-43" fmla="*/ 2821021 w 2947480"/>
                <a:gd name="connsiteY1-44" fmla="*/ 0 h 1235412"/>
                <a:gd name="connsiteX2-45" fmla="*/ 2947480 w 2947480"/>
                <a:gd name="connsiteY2-46" fmla="*/ 38911 h 1235412"/>
                <a:gd name="connsiteX3-47" fmla="*/ 0 w 2947480"/>
                <a:gd name="connsiteY3-48" fmla="*/ 1235412 h 1235412"/>
                <a:gd name="connsiteX4-49" fmla="*/ 19455 w 2947480"/>
                <a:gd name="connsiteY4-50" fmla="*/ 933855 h 1235412"/>
                <a:gd name="connsiteX0-51" fmla="*/ 19455 w 2966935"/>
                <a:gd name="connsiteY0-52" fmla="*/ 933855 h 1235412"/>
                <a:gd name="connsiteX1-53" fmla="*/ 2821021 w 2966935"/>
                <a:gd name="connsiteY1-54" fmla="*/ 0 h 1235412"/>
                <a:gd name="connsiteX2-55" fmla="*/ 2966935 w 2966935"/>
                <a:gd name="connsiteY2-56" fmla="*/ 29184 h 1235412"/>
                <a:gd name="connsiteX3-57" fmla="*/ 0 w 2966935"/>
                <a:gd name="connsiteY3-58" fmla="*/ 1235412 h 1235412"/>
                <a:gd name="connsiteX4-59" fmla="*/ 19455 w 2966935"/>
                <a:gd name="connsiteY4-60" fmla="*/ 933855 h 1235412"/>
                <a:gd name="connsiteX0-61" fmla="*/ 19455 w 2966935"/>
                <a:gd name="connsiteY0-62" fmla="*/ 933855 h 1235412"/>
                <a:gd name="connsiteX1-63" fmla="*/ 2786515 w 2966935"/>
                <a:gd name="connsiteY1-64" fmla="*/ 0 h 1235412"/>
                <a:gd name="connsiteX2-65" fmla="*/ 2966935 w 2966935"/>
                <a:gd name="connsiteY2-66" fmla="*/ 29184 h 1235412"/>
                <a:gd name="connsiteX3-67" fmla="*/ 0 w 2966935"/>
                <a:gd name="connsiteY3-68" fmla="*/ 1235412 h 1235412"/>
                <a:gd name="connsiteX4-69" fmla="*/ 19455 w 2966935"/>
                <a:gd name="connsiteY4-70" fmla="*/ 933855 h 1235412"/>
                <a:gd name="connsiteX0-71" fmla="*/ 19455 w 2966935"/>
                <a:gd name="connsiteY0-72" fmla="*/ 943380 h 1244937"/>
                <a:gd name="connsiteX1-73" fmla="*/ 2803183 w 2966935"/>
                <a:gd name="connsiteY1-74" fmla="*/ 0 h 1244937"/>
                <a:gd name="connsiteX2-75" fmla="*/ 2966935 w 2966935"/>
                <a:gd name="connsiteY2-76" fmla="*/ 38709 h 1244937"/>
                <a:gd name="connsiteX3-77" fmla="*/ 0 w 2966935"/>
                <a:gd name="connsiteY3-78" fmla="*/ 1244937 h 1244937"/>
                <a:gd name="connsiteX4-79" fmla="*/ 19455 w 2966935"/>
                <a:gd name="connsiteY4-80" fmla="*/ 943380 h 1244937"/>
                <a:gd name="connsiteX0-81" fmla="*/ 19455 w 2985985"/>
                <a:gd name="connsiteY0-82" fmla="*/ 943380 h 1244937"/>
                <a:gd name="connsiteX1-83" fmla="*/ 2803183 w 2985985"/>
                <a:gd name="connsiteY1-84" fmla="*/ 0 h 1244937"/>
                <a:gd name="connsiteX2-85" fmla="*/ 2985985 w 2985985"/>
                <a:gd name="connsiteY2-86" fmla="*/ 29184 h 1244937"/>
                <a:gd name="connsiteX3-87" fmla="*/ 0 w 2985985"/>
                <a:gd name="connsiteY3-88" fmla="*/ 1244937 h 1244937"/>
                <a:gd name="connsiteX4-89" fmla="*/ 19455 w 2985985"/>
                <a:gd name="connsiteY4-90" fmla="*/ 943380 h 12449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85985" h="1244937">
                  <a:moveTo>
                    <a:pt x="19455" y="943380"/>
                  </a:moveTo>
                  <a:lnTo>
                    <a:pt x="2803183" y="0"/>
                  </a:lnTo>
                  <a:lnTo>
                    <a:pt x="2985985" y="29184"/>
                  </a:lnTo>
                  <a:lnTo>
                    <a:pt x="0" y="1244937"/>
                  </a:lnTo>
                  <a:lnTo>
                    <a:pt x="19455" y="943380"/>
                  </a:lnTo>
                  <a:close/>
                </a:path>
              </a:pathLst>
            </a:cu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flipH="1">
            <a:off x="6080760" y="2853512"/>
            <a:ext cx="15240" cy="3381801"/>
          </a:xfrm>
          <a:prstGeom prst="line">
            <a:avLst/>
          </a:prstGeom>
          <a:ln w="38100"/>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5143500" y="1469936"/>
            <a:ext cx="1905000" cy="1218914"/>
            <a:chOff x="5143500" y="1469936"/>
            <a:chExt cx="1905000" cy="1218914"/>
          </a:xfrm>
        </p:grpSpPr>
        <p:sp>
          <p:nvSpPr>
            <p:cNvPr id="11" name="文本框 10"/>
            <p:cNvSpPr txBox="1"/>
            <p:nvPr/>
          </p:nvSpPr>
          <p:spPr>
            <a:xfrm>
              <a:off x="5143500" y="1469936"/>
              <a:ext cx="1905000" cy="1015663"/>
            </a:xfrm>
            <a:prstGeom prst="rect">
              <a:avLst/>
            </a:prstGeom>
            <a:noFill/>
          </p:spPr>
          <p:txBody>
            <a:bodyPr wrap="square" rtlCol="0">
              <a:spAutoFit/>
            </a:bodyPr>
            <a:lstStyle/>
            <a:p>
              <a:r>
                <a:rPr lang="zh-CN" altLang="en-US" sz="6000" spc="600" dirty="0">
                  <a:solidFill>
                    <a:srgbClr val="0091C4"/>
                  </a:solidFill>
                  <a:latin typeface="微软雅黑" panose="020B0503020204020204" pitchFamily="34" charset="-122"/>
                  <a:ea typeface="微软雅黑" panose="020B0503020204020204" pitchFamily="34" charset="-122"/>
                </a:rPr>
                <a:t>目录</a:t>
              </a:r>
              <a:endParaRPr lang="zh-CN" altLang="en-US" sz="6000" spc="600" dirty="0">
                <a:solidFill>
                  <a:srgbClr val="0091C4"/>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5253990" y="2381073"/>
              <a:ext cx="1684020" cy="307777"/>
            </a:xfrm>
            <a:prstGeom prst="rect">
              <a:avLst/>
            </a:prstGeom>
            <a:noFill/>
          </p:spPr>
          <p:txBody>
            <a:bodyPr wrap="square" rtlCol="0">
              <a:spAutoFit/>
            </a:bodyPr>
            <a:lstStyle/>
            <a:p>
              <a:pPr algn="dist"/>
              <a:r>
                <a:rPr lang="en-US" altLang="zh-CN" sz="1400" dirty="0">
                  <a:solidFill>
                    <a:srgbClr val="0091C4"/>
                  </a:solidFill>
                  <a:latin typeface="微软雅黑" panose="020B0503020204020204" pitchFamily="34" charset="-122"/>
                  <a:ea typeface="微软雅黑" panose="020B0503020204020204" pitchFamily="34" charset="-122"/>
                </a:rPr>
                <a:t>CONTENT</a:t>
              </a:r>
              <a:endParaRPr lang="zh-CN" altLang="en-US" sz="1400" dirty="0">
                <a:solidFill>
                  <a:srgbClr val="0091C4"/>
                </a:solidFill>
                <a:latin typeface="微软雅黑" panose="020B0503020204020204" pitchFamily="34" charset="-122"/>
                <a:ea typeface="微软雅黑" panose="020B0503020204020204" pitchFamily="34" charset="-122"/>
              </a:endParaRPr>
            </a:p>
          </p:txBody>
        </p:sp>
      </p:grpSp>
      <p:sp>
        <p:nvSpPr>
          <p:cNvPr id="20" name="等腰三角形 19"/>
          <p:cNvSpPr/>
          <p:nvPr/>
        </p:nvSpPr>
        <p:spPr>
          <a:xfrm rot="16200000">
            <a:off x="5939336" y="3093962"/>
            <a:ext cx="243840" cy="248902"/>
          </a:xfrm>
          <a:prstGeom prst="triangle">
            <a:avLst/>
          </a:prstGeom>
          <a:solidFill>
            <a:srgbClr val="009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3178970" y="2987580"/>
            <a:ext cx="2651760" cy="1214755"/>
          </a:xfrm>
          <a:prstGeom prst="rect">
            <a:avLst/>
          </a:prstGeom>
          <a:noFill/>
        </p:spPr>
        <p:txBody>
          <a:bodyPr wrap="square" rtlCol="0">
            <a:spAutoFit/>
          </a:bodyPr>
          <a:lstStyle/>
          <a:p>
            <a:r>
              <a:rPr lang="zh-CN" altLang="en-US" sz="2400" dirty="0">
                <a:solidFill>
                  <a:srgbClr val="0091C4"/>
                </a:solidFill>
                <a:latin typeface="微软雅黑" panose="020B0503020204020204" pitchFamily="34" charset="-122"/>
                <a:ea typeface="微软雅黑" panose="020B0503020204020204" pitchFamily="34" charset="-122"/>
              </a:rPr>
              <a:t>临床实验室管理中引进文化因素的必要性</a:t>
            </a:r>
            <a:endParaRPr lang="zh-CN" altLang="en-US" sz="2400" dirty="0">
              <a:solidFill>
                <a:srgbClr val="0091C4"/>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2584610" y="2987580"/>
            <a:ext cx="579120" cy="461665"/>
          </a:xfrm>
          <a:prstGeom prst="rect">
            <a:avLst/>
          </a:prstGeom>
          <a:noFill/>
        </p:spPr>
        <p:txBody>
          <a:bodyPr wrap="square" rtlCol="0">
            <a:spAutoFit/>
          </a:bodyPr>
          <a:lstStyle/>
          <a:p>
            <a:r>
              <a:rPr lang="en-US" altLang="zh-CN" sz="2400" dirty="0">
                <a:solidFill>
                  <a:srgbClr val="0091C4"/>
                </a:solidFill>
                <a:latin typeface="微软雅黑" panose="020B0503020204020204" pitchFamily="34" charset="-122"/>
                <a:ea typeface="微软雅黑" panose="020B0503020204020204" pitchFamily="34" charset="-122"/>
              </a:rPr>
              <a:t>01</a:t>
            </a:r>
            <a:endParaRPr lang="zh-CN" altLang="en-US" sz="2400" dirty="0">
              <a:solidFill>
                <a:srgbClr val="0091C4"/>
              </a:solidFill>
              <a:latin typeface="微软雅黑" panose="020B0503020204020204" pitchFamily="34" charset="-122"/>
              <a:ea typeface="微软雅黑" panose="020B0503020204020204" pitchFamily="34" charset="-122"/>
            </a:endParaRPr>
          </a:p>
        </p:txBody>
      </p:sp>
      <p:sp>
        <p:nvSpPr>
          <p:cNvPr id="21" name="等腰三角形 20"/>
          <p:cNvSpPr/>
          <p:nvPr/>
        </p:nvSpPr>
        <p:spPr>
          <a:xfrm rot="16200000">
            <a:off x="5939336" y="4851706"/>
            <a:ext cx="243840" cy="248902"/>
          </a:xfrm>
          <a:prstGeom prst="triangle">
            <a:avLst/>
          </a:prstGeom>
          <a:solidFill>
            <a:srgbClr val="00A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5400000">
            <a:off x="6028236" y="3972833"/>
            <a:ext cx="243840" cy="248902"/>
          </a:xfrm>
          <a:prstGeom prs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6340317" y="3866452"/>
            <a:ext cx="2651760" cy="848995"/>
          </a:xfrm>
          <a:prstGeom prst="rect">
            <a:avLst/>
          </a:prstGeom>
          <a:noFill/>
        </p:spPr>
        <p:txBody>
          <a:bodyPr wrap="square" rtlCol="0">
            <a:spAutoFit/>
          </a:bodyPr>
          <a:lstStyle/>
          <a:p>
            <a:r>
              <a:rPr lang="zh-CN" altLang="en-US" sz="2400" dirty="0">
                <a:solidFill>
                  <a:srgbClr val="00ADEC"/>
                </a:solidFill>
                <a:latin typeface="微软雅黑" panose="020B0503020204020204" pitchFamily="34" charset="-122"/>
                <a:ea typeface="微软雅黑" panose="020B0503020204020204" pitchFamily="34" charset="-122"/>
                <a:sym typeface="+mn-ea"/>
              </a:rPr>
              <a:t>如何构建临床实验室中的文化体系</a:t>
            </a:r>
            <a:endParaRPr lang="zh-CN" altLang="en-US" sz="2400" dirty="0">
              <a:solidFill>
                <a:srgbClr val="595959"/>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9028271" y="3866452"/>
            <a:ext cx="579120" cy="461665"/>
          </a:xfrm>
          <a:prstGeom prst="rect">
            <a:avLst/>
          </a:prstGeom>
          <a:noFill/>
        </p:spPr>
        <p:txBody>
          <a:bodyPr wrap="square" rtlCol="0">
            <a:spAutoFit/>
          </a:bodyPr>
          <a:lstStyle/>
          <a:p>
            <a:r>
              <a:rPr lang="en-US" altLang="zh-CN" sz="2400" dirty="0">
                <a:solidFill>
                  <a:srgbClr val="595959"/>
                </a:solidFill>
                <a:latin typeface="微软雅黑" panose="020B0503020204020204" pitchFamily="34" charset="-122"/>
                <a:ea typeface="微软雅黑" panose="020B0503020204020204" pitchFamily="34" charset="-122"/>
              </a:rPr>
              <a:t>02</a:t>
            </a:r>
            <a:endParaRPr lang="zh-CN" altLang="en-US" sz="2400" dirty="0">
              <a:solidFill>
                <a:srgbClr val="595959"/>
              </a:solidFill>
              <a:latin typeface="微软雅黑" panose="020B0503020204020204" pitchFamily="34" charset="-122"/>
              <a:ea typeface="微软雅黑" panose="020B0503020204020204" pitchFamily="34" charset="-122"/>
            </a:endParaRPr>
          </a:p>
        </p:txBody>
      </p:sp>
      <p:sp>
        <p:nvSpPr>
          <p:cNvPr id="23" name="等腰三角形 22"/>
          <p:cNvSpPr/>
          <p:nvPr/>
        </p:nvSpPr>
        <p:spPr>
          <a:xfrm rot="5400000">
            <a:off x="6028236" y="5730577"/>
            <a:ext cx="243840" cy="248902"/>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0" y="0"/>
            <a:ext cx="5410200" cy="6858000"/>
          </a:xfrm>
          <a:custGeom>
            <a:avLst/>
            <a:gdLst>
              <a:gd name="connsiteX0" fmla="*/ 0 w 6141720"/>
              <a:gd name="connsiteY0" fmla="*/ 0 h 6858000"/>
              <a:gd name="connsiteX1" fmla="*/ 6141720 w 6141720"/>
              <a:gd name="connsiteY1" fmla="*/ 0 h 6858000"/>
              <a:gd name="connsiteX2" fmla="*/ 6141720 w 6141720"/>
              <a:gd name="connsiteY2" fmla="*/ 6858000 h 6858000"/>
              <a:gd name="connsiteX3" fmla="*/ 0 w 6141720"/>
              <a:gd name="connsiteY3" fmla="*/ 6858000 h 6858000"/>
              <a:gd name="connsiteX4" fmla="*/ 0 w 6141720"/>
              <a:gd name="connsiteY4" fmla="*/ 0 h 6858000"/>
              <a:gd name="connsiteX0-1" fmla="*/ 0 w 6141720"/>
              <a:gd name="connsiteY0-2" fmla="*/ 0 h 6858000"/>
              <a:gd name="connsiteX1-3" fmla="*/ 6141720 w 6141720"/>
              <a:gd name="connsiteY1-4" fmla="*/ 0 h 6858000"/>
              <a:gd name="connsiteX2-5" fmla="*/ 4815840 w 6141720"/>
              <a:gd name="connsiteY2-6" fmla="*/ 6858000 h 6858000"/>
              <a:gd name="connsiteX3-7" fmla="*/ 0 w 6141720"/>
              <a:gd name="connsiteY3-8" fmla="*/ 6858000 h 6858000"/>
              <a:gd name="connsiteX4-9" fmla="*/ 0 w 6141720"/>
              <a:gd name="connsiteY4-10" fmla="*/ 0 h 6858000"/>
              <a:gd name="connsiteX0-11" fmla="*/ 0 w 6141720"/>
              <a:gd name="connsiteY0-12" fmla="*/ 0 h 6858000"/>
              <a:gd name="connsiteX1-13" fmla="*/ 6141720 w 6141720"/>
              <a:gd name="connsiteY1-14" fmla="*/ 0 h 6858000"/>
              <a:gd name="connsiteX2-15" fmla="*/ 4297680 w 6141720"/>
              <a:gd name="connsiteY2-16" fmla="*/ 6858000 h 6858000"/>
              <a:gd name="connsiteX3-17" fmla="*/ 0 w 6141720"/>
              <a:gd name="connsiteY3-18" fmla="*/ 6858000 h 6858000"/>
              <a:gd name="connsiteX4-19" fmla="*/ 0 w 6141720"/>
              <a:gd name="connsiteY4-20" fmla="*/ 0 h 6858000"/>
              <a:gd name="connsiteX0-21" fmla="*/ 0 w 6141720"/>
              <a:gd name="connsiteY0-22" fmla="*/ 0 h 6858000"/>
              <a:gd name="connsiteX1-23" fmla="*/ 6141720 w 6141720"/>
              <a:gd name="connsiteY1-24" fmla="*/ 0 h 6858000"/>
              <a:gd name="connsiteX2-25" fmla="*/ 3774395 w 6141720"/>
              <a:gd name="connsiteY2-26" fmla="*/ 6842760 h 6858000"/>
              <a:gd name="connsiteX3-27" fmla="*/ 0 w 6141720"/>
              <a:gd name="connsiteY3-28" fmla="*/ 6858000 h 6858000"/>
              <a:gd name="connsiteX4-29" fmla="*/ 0 w 6141720"/>
              <a:gd name="connsiteY4-3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141720" h="6858000">
                <a:moveTo>
                  <a:pt x="0" y="0"/>
                </a:moveTo>
                <a:lnTo>
                  <a:pt x="6141720" y="0"/>
                </a:lnTo>
                <a:lnTo>
                  <a:pt x="3774395" y="6842760"/>
                </a:lnTo>
                <a:lnTo>
                  <a:pt x="0" y="6858000"/>
                </a:lnTo>
                <a:lnTo>
                  <a:pt x="0" y="0"/>
                </a:lnTo>
                <a:close/>
              </a:path>
            </a:pathLst>
          </a:custGeom>
          <a:solidFill>
            <a:srgbClr val="00A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flipV="1">
            <a:off x="4084320" y="152400"/>
            <a:ext cx="1478280" cy="4834532"/>
          </a:xfrm>
          <a:prstGeom prst="line">
            <a:avLst/>
          </a:prstGeom>
          <a:ln w="25400">
            <a:solidFill>
              <a:srgbClr val="0091C4"/>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3120390" y="2011680"/>
            <a:ext cx="1482090" cy="4634072"/>
          </a:xfrm>
          <a:prstGeom prst="line">
            <a:avLst/>
          </a:prstGeom>
          <a:ln w="25400">
            <a:solidFill>
              <a:srgbClr val="595959"/>
            </a:solidFill>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314700" y="2438400"/>
            <a:ext cx="1981200" cy="1981200"/>
            <a:chOff x="4023360" y="2438400"/>
            <a:chExt cx="1981200" cy="1981200"/>
          </a:xfrm>
        </p:grpSpPr>
        <p:sp>
          <p:nvSpPr>
            <p:cNvPr id="22" name="椭圆 21"/>
            <p:cNvSpPr/>
            <p:nvPr/>
          </p:nvSpPr>
          <p:spPr>
            <a:xfrm>
              <a:off x="4023360" y="2438400"/>
              <a:ext cx="1981200" cy="1981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4290060" y="2828836"/>
              <a:ext cx="1447800" cy="1200329"/>
            </a:xfrm>
            <a:prstGeom prst="rect">
              <a:avLst/>
            </a:prstGeom>
            <a:noFill/>
          </p:spPr>
          <p:txBody>
            <a:bodyPr wrap="square" rtlCol="0">
              <a:spAutoFit/>
            </a:bodyPr>
            <a:lstStyle/>
            <a:p>
              <a:pPr algn="ctr"/>
              <a:r>
                <a:rPr lang="en-US" altLang="zh-CN" sz="7200" dirty="0">
                  <a:solidFill>
                    <a:schemeClr val="bg1"/>
                  </a:solidFill>
                  <a:latin typeface="微软雅黑" panose="020B0503020204020204" pitchFamily="34" charset="-122"/>
                  <a:ea typeface="微软雅黑" panose="020B0503020204020204" pitchFamily="34" charset="-122"/>
                </a:rPr>
                <a:t>01</a:t>
              </a:r>
              <a:endParaRPr lang="zh-CN" altLang="en-US" sz="7200" dirty="0">
                <a:solidFill>
                  <a:schemeClr val="bg1"/>
                </a:solidFill>
                <a:latin typeface="微软雅黑" panose="020B0503020204020204" pitchFamily="34" charset="-122"/>
                <a:ea typeface="微软雅黑" panose="020B0503020204020204" pitchFamily="34" charset="-122"/>
              </a:endParaRPr>
            </a:p>
          </p:txBody>
        </p:sp>
      </p:grpSp>
      <p:sp>
        <p:nvSpPr>
          <p:cNvPr id="38" name="文本框 37"/>
          <p:cNvSpPr txBox="1"/>
          <p:nvPr/>
        </p:nvSpPr>
        <p:spPr>
          <a:xfrm>
            <a:off x="5562600" y="2557780"/>
            <a:ext cx="6381750" cy="2428875"/>
          </a:xfrm>
          <a:prstGeom prst="rect">
            <a:avLst/>
          </a:prstGeom>
          <a:noFill/>
        </p:spPr>
        <p:txBody>
          <a:bodyPr wrap="square" rtlCol="0">
            <a:spAutoFit/>
          </a:bodyPr>
          <a:lstStyle/>
          <a:p>
            <a:pPr algn="l"/>
            <a:r>
              <a:rPr lang="zh-CN" altLang="en-US" sz="4800" dirty="0">
                <a:solidFill>
                  <a:srgbClr val="0091C4"/>
                </a:solidFill>
                <a:latin typeface="微软雅黑" panose="020B0503020204020204" pitchFamily="34" charset="-122"/>
                <a:ea typeface="微软雅黑" panose="020B0503020204020204" pitchFamily="34" charset="-122"/>
                <a:sym typeface="+mn-ea"/>
              </a:rPr>
              <a:t>临床实验室管理中</a:t>
            </a:r>
            <a:endParaRPr lang="zh-CN" altLang="en-US" sz="4800" dirty="0">
              <a:solidFill>
                <a:srgbClr val="0091C4"/>
              </a:solidFill>
              <a:latin typeface="微软雅黑" panose="020B0503020204020204" pitchFamily="34" charset="-122"/>
              <a:ea typeface="微软雅黑" panose="020B0503020204020204" pitchFamily="34" charset="-122"/>
              <a:sym typeface="+mn-ea"/>
            </a:endParaRPr>
          </a:p>
          <a:p>
            <a:pPr algn="l"/>
            <a:r>
              <a:rPr lang="zh-CN" altLang="en-US" sz="4800" dirty="0">
                <a:solidFill>
                  <a:srgbClr val="0091C4"/>
                </a:solidFill>
                <a:latin typeface="微软雅黑" panose="020B0503020204020204" pitchFamily="34" charset="-122"/>
                <a:ea typeface="微软雅黑" panose="020B0503020204020204" pitchFamily="34" charset="-122"/>
                <a:sym typeface="+mn-ea"/>
              </a:rPr>
              <a:t>引进文化因素的必要性</a:t>
            </a:r>
            <a:endParaRPr lang="zh-CN" altLang="en-US" sz="4800" dirty="0">
              <a:solidFill>
                <a:srgbClr val="0091C4"/>
              </a:solidFill>
              <a:latin typeface="微软雅黑" panose="020B0503020204020204" pitchFamily="34" charset="-122"/>
              <a:ea typeface="微软雅黑" panose="020B0503020204020204" pitchFamily="34" charset="-122"/>
              <a:sym typeface="+mn-ea"/>
            </a:endParaRPr>
          </a:p>
          <a:p>
            <a:pPr algn="ctr"/>
            <a:endParaRPr lang="zh-CN" altLang="en-US" sz="5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a:off x="8300345" y="1837942"/>
            <a:ext cx="1568302" cy="3848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催化剂</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1" name="Shape 358"/>
          <p:cNvSpPr txBox="1"/>
          <p:nvPr/>
        </p:nvSpPr>
        <p:spPr>
          <a:xfrm>
            <a:off x="8377922" y="2193894"/>
            <a:ext cx="2759823" cy="503868"/>
          </a:xfrm>
          <a:prstGeom prst="rect">
            <a:avLst/>
          </a:prstGeom>
          <a:noFill/>
          <a:ln>
            <a:noFill/>
          </a:ln>
        </p:spPr>
        <p:txBody>
          <a:bodyPr lIns="0" tIns="0" rIns="0" bIns="0" anchor="t" anchorCtr="0">
            <a:noAutofit/>
          </a:bodyPr>
          <a:lstStyle/>
          <a:p>
            <a:pPr marL="0" marR="0" lvl="0" indent="0" algn="l" defTabSz="914400" rtl="0" eaLnBrk="1" fontAlgn="auto" latinLnBrk="0" hangingPunct="1">
              <a:lnSpc>
                <a:spcPct val="120000"/>
              </a:lnSpc>
              <a:spcBef>
                <a:spcPts val="0"/>
              </a:spcBef>
              <a:spcAft>
                <a:spcPts val="600"/>
              </a:spcAft>
              <a:buClrTx/>
              <a:buSzPct val="25000"/>
              <a:buFontTx/>
              <a:buNone/>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a:sym typeface="Lato"/>
              </a:rPr>
              <a:t>是全体员工形成共同价值观和目标的催化剂</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a:sym typeface="Lato"/>
            </a:endParaRPr>
          </a:p>
        </p:txBody>
      </p:sp>
      <p:sp>
        <p:nvSpPr>
          <p:cNvPr id="61" name="文本框 60"/>
          <p:cNvSpPr txBox="1"/>
          <p:nvPr/>
        </p:nvSpPr>
        <p:spPr>
          <a:xfrm>
            <a:off x="2277635" y="1837942"/>
            <a:ext cx="1566983" cy="3848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粘合剂</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3" name="Shape 358"/>
          <p:cNvSpPr txBox="1"/>
          <p:nvPr/>
        </p:nvSpPr>
        <p:spPr>
          <a:xfrm>
            <a:off x="1054256" y="2193894"/>
            <a:ext cx="2719353" cy="503868"/>
          </a:xfrm>
          <a:prstGeom prst="rect">
            <a:avLst/>
          </a:prstGeom>
          <a:noFill/>
          <a:ln>
            <a:noFill/>
          </a:ln>
        </p:spPr>
        <p:txBody>
          <a:bodyPr lIns="0" tIns="0" rIns="0" bIns="0" anchor="t" anchorCtr="0">
            <a:noAutofit/>
          </a:bodyPr>
          <a:lstStyle/>
          <a:p>
            <a:pPr marL="0" marR="0" lvl="0" indent="0" algn="r" defTabSz="914400" rtl="0" eaLnBrk="1" fontAlgn="auto" latinLnBrk="0" hangingPunct="1">
              <a:lnSpc>
                <a:spcPct val="120000"/>
              </a:lnSpc>
              <a:spcBef>
                <a:spcPts val="0"/>
              </a:spcBef>
              <a:spcAft>
                <a:spcPts val="600"/>
              </a:spcAft>
              <a:buClrTx/>
              <a:buSzPct val="25000"/>
              <a:buFontTx/>
              <a:buNone/>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a:sym typeface="Lato"/>
              </a:rPr>
              <a:t>是质量至上、团队精神、个性施展的粘合剂</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a:sym typeface="Lato"/>
            </a:endParaRPr>
          </a:p>
        </p:txBody>
      </p:sp>
      <p:sp>
        <p:nvSpPr>
          <p:cNvPr id="82" name="文本框 81"/>
          <p:cNvSpPr txBox="1"/>
          <p:nvPr/>
        </p:nvSpPr>
        <p:spPr>
          <a:xfrm>
            <a:off x="2254775" y="4662262"/>
            <a:ext cx="1566983" cy="3848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调味剂</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3" name="Shape 358"/>
          <p:cNvSpPr txBox="1"/>
          <p:nvPr/>
        </p:nvSpPr>
        <p:spPr>
          <a:xfrm>
            <a:off x="1031396" y="5018214"/>
            <a:ext cx="2719354" cy="503868"/>
          </a:xfrm>
          <a:prstGeom prst="rect">
            <a:avLst/>
          </a:prstGeom>
          <a:noFill/>
          <a:ln>
            <a:noFill/>
          </a:ln>
        </p:spPr>
        <p:txBody>
          <a:bodyPr lIns="0" tIns="0" rIns="0" bIns="0" anchor="t" anchorCtr="0">
            <a:noAutofit/>
          </a:bodyPr>
          <a:lstStyle/>
          <a:p>
            <a:pPr marL="0" marR="0" lvl="0" indent="0" algn="r" defTabSz="914400" rtl="0" eaLnBrk="1" fontAlgn="auto" latinLnBrk="0" hangingPunct="1">
              <a:lnSpc>
                <a:spcPct val="120000"/>
              </a:lnSpc>
              <a:spcBef>
                <a:spcPts val="0"/>
              </a:spcBef>
              <a:spcAft>
                <a:spcPts val="600"/>
              </a:spcAft>
              <a:buClrTx/>
              <a:buSzPct val="25000"/>
              <a:buFontTx/>
              <a:buNone/>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a:sym typeface="Lato"/>
              </a:rPr>
              <a:t>是维系和协调员工与团队关系</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a:sym typeface="Lato"/>
            </a:endParaRPr>
          </a:p>
          <a:p>
            <a:pPr marL="0" marR="0" lvl="0" indent="0" algn="r" defTabSz="914400" rtl="0" eaLnBrk="1" fontAlgn="auto" latinLnBrk="0" hangingPunct="1">
              <a:lnSpc>
                <a:spcPct val="120000"/>
              </a:lnSpc>
              <a:spcBef>
                <a:spcPts val="0"/>
              </a:spcBef>
              <a:spcAft>
                <a:spcPts val="600"/>
              </a:spcAft>
              <a:buClrTx/>
              <a:buSzPct val="25000"/>
              <a:buFontTx/>
              <a:buNone/>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a:sym typeface="Lato"/>
              </a:rPr>
              <a:t>的调味剂</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a:sym typeface="Lato"/>
            </a:endParaRPr>
          </a:p>
        </p:txBody>
      </p:sp>
      <p:grpSp>
        <p:nvGrpSpPr>
          <p:cNvPr id="15" name="组合 14"/>
          <p:cNvGrpSpPr/>
          <p:nvPr/>
        </p:nvGrpSpPr>
        <p:grpSpPr>
          <a:xfrm>
            <a:off x="3918816" y="1511522"/>
            <a:ext cx="4441374" cy="4284536"/>
            <a:chOff x="3918816" y="1301972"/>
            <a:chExt cx="4441374" cy="4284536"/>
          </a:xfrm>
        </p:grpSpPr>
        <p:sp>
          <p:nvSpPr>
            <p:cNvPr id="62" name="Block Arc 61"/>
            <p:cNvSpPr/>
            <p:nvPr/>
          </p:nvSpPr>
          <p:spPr>
            <a:xfrm>
              <a:off x="4075651" y="1301972"/>
              <a:ext cx="4284539" cy="4284536"/>
            </a:xfrm>
            <a:prstGeom prst="blockArc">
              <a:avLst>
                <a:gd name="adj1" fmla="val 10800000"/>
                <a:gd name="adj2" fmla="val 16200000"/>
                <a:gd name="adj3" fmla="val 4642"/>
              </a:avLst>
            </a:prstGeom>
            <a:solidFill>
              <a:schemeClr val="accent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4" name="Block Arc 63"/>
            <p:cNvSpPr/>
            <p:nvPr/>
          </p:nvSpPr>
          <p:spPr>
            <a:xfrm>
              <a:off x="4075651" y="1301972"/>
              <a:ext cx="4284539" cy="4284536"/>
            </a:xfrm>
            <a:prstGeom prst="blockArc">
              <a:avLst>
                <a:gd name="adj1" fmla="val 5400000"/>
                <a:gd name="adj2" fmla="val 10800000"/>
                <a:gd name="adj3" fmla="val 4642"/>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5" name="Block Arc 64"/>
            <p:cNvSpPr/>
            <p:nvPr/>
          </p:nvSpPr>
          <p:spPr>
            <a:xfrm>
              <a:off x="4075651" y="1301972"/>
              <a:ext cx="4284539" cy="4284536"/>
            </a:xfrm>
            <a:prstGeom prst="blockArc">
              <a:avLst>
                <a:gd name="adj1" fmla="val 0"/>
                <a:gd name="adj2" fmla="val 5400000"/>
                <a:gd name="adj3" fmla="val 4642"/>
              </a:avLst>
            </a:prstGeom>
            <a:solidFill>
              <a:schemeClr val="accent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6" name="Block Arc 65"/>
            <p:cNvSpPr/>
            <p:nvPr/>
          </p:nvSpPr>
          <p:spPr>
            <a:xfrm>
              <a:off x="4075651" y="1301972"/>
              <a:ext cx="4284539" cy="4284536"/>
            </a:xfrm>
            <a:prstGeom prst="blockArc">
              <a:avLst>
                <a:gd name="adj1" fmla="val 16200000"/>
                <a:gd name="adj2" fmla="val 0"/>
                <a:gd name="adj3" fmla="val 4642"/>
              </a:avLst>
            </a:pr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2" name="Freeform 51"/>
            <p:cNvSpPr/>
            <p:nvPr/>
          </p:nvSpPr>
          <p:spPr>
            <a:xfrm>
              <a:off x="5380301" y="2574560"/>
              <a:ext cx="1724770" cy="1724769"/>
            </a:xfrm>
            <a:custGeom>
              <a:avLst/>
              <a:gdLst>
                <a:gd name="connsiteX0" fmla="*/ 0 w 1293577"/>
                <a:gd name="connsiteY0" fmla="*/ 646789 h 1293577"/>
                <a:gd name="connsiteX1" fmla="*/ 189441 w 1293577"/>
                <a:gd name="connsiteY1" fmla="*/ 189440 h 1293577"/>
                <a:gd name="connsiteX2" fmla="*/ 646790 w 1293577"/>
                <a:gd name="connsiteY2" fmla="*/ 1 h 1293577"/>
                <a:gd name="connsiteX3" fmla="*/ 1104139 w 1293577"/>
                <a:gd name="connsiteY3" fmla="*/ 189442 h 1293577"/>
                <a:gd name="connsiteX4" fmla="*/ 1293578 w 1293577"/>
                <a:gd name="connsiteY4" fmla="*/ 646791 h 1293577"/>
                <a:gd name="connsiteX5" fmla="*/ 1104138 w 1293577"/>
                <a:gd name="connsiteY5" fmla="*/ 1104140 h 1293577"/>
                <a:gd name="connsiteX6" fmla="*/ 646789 w 1293577"/>
                <a:gd name="connsiteY6" fmla="*/ 1293580 h 1293577"/>
                <a:gd name="connsiteX7" fmla="*/ 189440 w 1293577"/>
                <a:gd name="connsiteY7" fmla="*/ 1104139 h 1293577"/>
                <a:gd name="connsiteX8" fmla="*/ 0 w 1293577"/>
                <a:gd name="connsiteY8" fmla="*/ 646790 h 1293577"/>
                <a:gd name="connsiteX9" fmla="*/ 0 w 1293577"/>
                <a:gd name="connsiteY9" fmla="*/ 646789 h 12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3577" h="1293577">
                  <a:moveTo>
                    <a:pt x="0" y="646789"/>
                  </a:moveTo>
                  <a:cubicBezTo>
                    <a:pt x="0" y="475250"/>
                    <a:pt x="68144" y="310737"/>
                    <a:pt x="189441" y="189440"/>
                  </a:cubicBezTo>
                  <a:cubicBezTo>
                    <a:pt x="310738" y="68144"/>
                    <a:pt x="475251" y="0"/>
                    <a:pt x="646790" y="1"/>
                  </a:cubicBezTo>
                  <a:cubicBezTo>
                    <a:pt x="818329" y="1"/>
                    <a:pt x="982842" y="68145"/>
                    <a:pt x="1104139" y="189442"/>
                  </a:cubicBezTo>
                  <a:cubicBezTo>
                    <a:pt x="1225435" y="310739"/>
                    <a:pt x="1293579" y="475252"/>
                    <a:pt x="1293578" y="646791"/>
                  </a:cubicBezTo>
                  <a:cubicBezTo>
                    <a:pt x="1293578" y="818330"/>
                    <a:pt x="1225434" y="982844"/>
                    <a:pt x="1104138" y="1104140"/>
                  </a:cubicBezTo>
                  <a:cubicBezTo>
                    <a:pt x="982841" y="1225436"/>
                    <a:pt x="818328" y="1293580"/>
                    <a:pt x="646789" y="1293580"/>
                  </a:cubicBezTo>
                  <a:cubicBezTo>
                    <a:pt x="475250" y="1293580"/>
                    <a:pt x="310736" y="1225436"/>
                    <a:pt x="189440" y="1104139"/>
                  </a:cubicBezTo>
                  <a:cubicBezTo>
                    <a:pt x="68144" y="982842"/>
                    <a:pt x="0" y="818329"/>
                    <a:pt x="0" y="646790"/>
                  </a:cubicBezTo>
                  <a:lnTo>
                    <a:pt x="0" y="646789"/>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693" tIns="301693" rIns="301693" bIns="301693" numCol="1" spcCol="1270" anchor="b" anchorCtr="0">
              <a:noAutofit/>
            </a:bodyPr>
            <a:lstStyle/>
            <a:p>
              <a:pPr marL="0" marR="0" lvl="0" indent="0" algn="ctr" defTabSz="1718310" rtl="0" eaLnBrk="1" fontAlgn="auto" latinLnBrk="0" hangingPunct="1">
                <a:lnSpc>
                  <a:spcPct val="90000"/>
                </a:lnSpc>
                <a:spcBef>
                  <a:spcPct val="0"/>
                </a:spcBef>
                <a:spcAft>
                  <a:spcPct val="35000"/>
                </a:spcAft>
                <a:buClrTx/>
                <a:buSzTx/>
                <a:buFontTx/>
                <a:buNone/>
                <a:defRPr/>
              </a:pPr>
              <a:endParaRPr kumimoji="0" lang="en-US" sz="7200" b="0"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sp>
          <p:nvSpPr>
            <p:cNvPr id="27" name="Oval 26"/>
            <p:cNvSpPr>
              <a:spLocks noChangeAspect="1"/>
            </p:cNvSpPr>
            <p:nvPr/>
          </p:nvSpPr>
          <p:spPr>
            <a:xfrm>
              <a:off x="5183044" y="2377304"/>
              <a:ext cx="2119283" cy="2119280"/>
            </a:xfrm>
            <a:prstGeom prst="ellipse">
              <a:avLst/>
            </a:prstGeom>
            <a:noFill/>
            <a:ln w="1905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sp>
          <p:nvSpPr>
            <p:cNvPr id="46" name="Freeform 45"/>
            <p:cNvSpPr/>
            <p:nvPr/>
          </p:nvSpPr>
          <p:spPr>
            <a:xfrm>
              <a:off x="7036224" y="1454633"/>
              <a:ext cx="1207339"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10677" rIns="210677" bIns="210677" numCol="1" spcCol="1270" anchor="ctr" anchorCtr="0">
              <a:noAutofit/>
            </a:bodyPr>
            <a:lstStyle/>
            <a:p>
              <a:pPr marL="0" marR="0" lvl="0" indent="0" algn="ctr" defTabSz="1184910" rtl="0" eaLnBrk="1" fontAlgn="auto" latinLnBrk="0" hangingPunct="1">
                <a:lnSpc>
                  <a:spcPct val="90000"/>
                </a:lnSpc>
                <a:spcBef>
                  <a:spcPct val="0"/>
                </a:spcBef>
                <a:spcAft>
                  <a:spcPct val="35000"/>
                </a:spcAft>
                <a:buClrTx/>
                <a:buSzTx/>
                <a:buFontTx/>
                <a:buNone/>
                <a:defRPr/>
              </a:pPr>
              <a:endParaRPr kumimoji="0" lang="en-US" sz="4265" b="0"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sp>
          <p:nvSpPr>
            <p:cNvPr id="36" name="文本框 35"/>
            <p:cNvSpPr txBox="1"/>
            <p:nvPr/>
          </p:nvSpPr>
          <p:spPr>
            <a:xfrm>
              <a:off x="7330687" y="1765915"/>
              <a:ext cx="70985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rPr>
                <a:t>02</a:t>
              </a:r>
              <a:endParaRPr kumimoji="0" lang="zh-CN" altLang="en-US" sz="32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sp>
          <p:nvSpPr>
            <p:cNvPr id="45" name="Freeform 44"/>
            <p:cNvSpPr/>
            <p:nvPr/>
          </p:nvSpPr>
          <p:spPr>
            <a:xfrm>
              <a:off x="3941676" y="1454633"/>
              <a:ext cx="1207339"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marL="0" marR="0" lvl="0" indent="0" algn="ctr" defTabSz="1184910" rtl="0" eaLnBrk="1" fontAlgn="auto" latinLnBrk="0" hangingPunct="1">
                <a:lnSpc>
                  <a:spcPct val="90000"/>
                </a:lnSpc>
                <a:spcBef>
                  <a:spcPct val="0"/>
                </a:spcBef>
                <a:spcAft>
                  <a:spcPct val="35000"/>
                </a:spcAft>
                <a:buClrTx/>
                <a:buSzTx/>
                <a:buFontTx/>
                <a:buNone/>
                <a:defRPr/>
              </a:pPr>
              <a:endParaRPr kumimoji="0" lang="en-US" sz="3735" b="0"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sp>
          <p:nvSpPr>
            <p:cNvPr id="9" name="文本框 8"/>
            <p:cNvSpPr txBox="1"/>
            <p:nvPr/>
          </p:nvSpPr>
          <p:spPr>
            <a:xfrm>
              <a:off x="4226657" y="1765915"/>
              <a:ext cx="70985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rPr>
                <a:t>01</a:t>
              </a:r>
              <a:endParaRPr kumimoji="0" lang="zh-CN" altLang="en-US" sz="32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sp>
          <p:nvSpPr>
            <p:cNvPr id="85" name="文本框 84"/>
            <p:cNvSpPr txBox="1"/>
            <p:nvPr/>
          </p:nvSpPr>
          <p:spPr>
            <a:xfrm>
              <a:off x="5540502" y="3202113"/>
              <a:ext cx="1564513" cy="48323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文化因素</a:t>
              </a:r>
              <a:endPar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8" name="Freeform 47"/>
            <p:cNvSpPr/>
            <p:nvPr/>
          </p:nvSpPr>
          <p:spPr>
            <a:xfrm>
              <a:off x="3918816" y="4278953"/>
              <a:ext cx="1207339"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121920" rIns="0" bIns="0" numCol="1" spcCol="1270" anchor="ctr" anchorCtr="0">
              <a:noAutofit/>
            </a:bodyPr>
            <a:lstStyle/>
            <a:p>
              <a:pPr marL="0" marR="0" lvl="0" indent="0" algn="ctr" defTabSz="1184910" rtl="0" eaLnBrk="1" fontAlgn="auto" latinLnBrk="0" hangingPunct="1">
                <a:lnSpc>
                  <a:spcPct val="90000"/>
                </a:lnSpc>
                <a:spcBef>
                  <a:spcPct val="0"/>
                </a:spcBef>
                <a:spcAft>
                  <a:spcPct val="35000"/>
                </a:spcAft>
                <a:buClrTx/>
                <a:buSzTx/>
                <a:buFontTx/>
                <a:buNone/>
                <a:defRPr/>
              </a:pPr>
              <a:endParaRPr kumimoji="0" lang="en-US" sz="4265" b="0"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sp>
          <p:nvSpPr>
            <p:cNvPr id="37" name="文本框 36"/>
            <p:cNvSpPr txBox="1"/>
            <p:nvPr/>
          </p:nvSpPr>
          <p:spPr>
            <a:xfrm>
              <a:off x="4203797" y="4590235"/>
              <a:ext cx="70985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rPr>
                <a:t>04</a:t>
              </a:r>
              <a:endParaRPr kumimoji="0" lang="zh-CN" altLang="en-US" sz="32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sp>
          <p:nvSpPr>
            <p:cNvPr id="47" name="Freeform 46"/>
            <p:cNvSpPr/>
            <p:nvPr/>
          </p:nvSpPr>
          <p:spPr>
            <a:xfrm>
              <a:off x="7013364" y="4278953"/>
              <a:ext cx="1207339"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365760" rIns="210677" bIns="210677" numCol="1" spcCol="1270" anchor="ctr" anchorCtr="0">
              <a:noAutofit/>
            </a:bodyPr>
            <a:lstStyle/>
            <a:p>
              <a:pPr marL="0" marR="0" lvl="0" indent="0" algn="ctr" defTabSz="1184910" rtl="0" eaLnBrk="1" fontAlgn="auto" latinLnBrk="0" hangingPunct="1">
                <a:lnSpc>
                  <a:spcPct val="90000"/>
                </a:lnSpc>
                <a:spcBef>
                  <a:spcPct val="0"/>
                </a:spcBef>
                <a:spcAft>
                  <a:spcPct val="35000"/>
                </a:spcAft>
                <a:buClrTx/>
                <a:buSzTx/>
                <a:buFontTx/>
                <a:buNone/>
                <a:defRPr/>
              </a:pPr>
              <a:endParaRPr kumimoji="0" lang="en-US" sz="4265" b="0"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sp>
          <p:nvSpPr>
            <p:cNvPr id="38" name="文本框 37"/>
            <p:cNvSpPr txBox="1"/>
            <p:nvPr/>
          </p:nvSpPr>
          <p:spPr>
            <a:xfrm>
              <a:off x="7292587" y="4590235"/>
              <a:ext cx="70985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rPr>
                <a:t>03</a:t>
              </a:r>
              <a:endParaRPr kumimoji="0" lang="zh-CN" altLang="en-US" sz="32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grpSp>
      <p:sp>
        <p:nvSpPr>
          <p:cNvPr id="59" name="Shape 358"/>
          <p:cNvSpPr txBox="1"/>
          <p:nvPr/>
        </p:nvSpPr>
        <p:spPr>
          <a:xfrm>
            <a:off x="8442325" y="5024755"/>
            <a:ext cx="3110230" cy="503555"/>
          </a:xfrm>
          <a:prstGeom prst="rect">
            <a:avLst/>
          </a:prstGeom>
          <a:noFill/>
          <a:ln>
            <a:noFill/>
          </a:ln>
        </p:spPr>
        <p:txBody>
          <a:bodyPr lIns="0" tIns="0" rIns="0" bIns="0" anchor="t" anchorCtr="0">
            <a:noAutofit/>
          </a:bodyPr>
          <a:lstStyle/>
          <a:p>
            <a:pPr marL="0" marR="0" lvl="0" indent="0" algn="l" defTabSz="914400" rtl="0" eaLnBrk="1" fontAlgn="auto" latinLnBrk="0" hangingPunct="1">
              <a:lnSpc>
                <a:spcPct val="120000"/>
              </a:lnSpc>
              <a:spcBef>
                <a:spcPts val="0"/>
              </a:spcBef>
              <a:spcAft>
                <a:spcPts val="600"/>
              </a:spcAft>
              <a:buClrTx/>
              <a:buSzPct val="25000"/>
              <a:buFontTx/>
              <a:buNone/>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a:sym typeface="Lato"/>
              </a:rPr>
              <a:t>是对员工进行约束、凝聚、渗透及导向的润滑剂</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Lato"/>
              <a:sym typeface="Lato"/>
            </a:endParaRPr>
          </a:p>
        </p:txBody>
      </p:sp>
      <p:sp>
        <p:nvSpPr>
          <p:cNvPr id="31" name="文本框 30"/>
          <p:cNvSpPr txBox="1"/>
          <p:nvPr/>
        </p:nvSpPr>
        <p:spPr>
          <a:xfrm>
            <a:off x="8338445" y="4655572"/>
            <a:ext cx="1568302" cy="3848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润滑剂</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47875" y="608965"/>
            <a:ext cx="6753860" cy="457200"/>
          </a:xfrm>
          <a:prstGeom prst="rect">
            <a:avLst/>
          </a:prstGeom>
          <a:noFill/>
        </p:spPr>
        <p:txBody>
          <a:bodyPr wrap="square" rtlCol="0" anchor="t">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a:t>为什么是粘合剂？</a:t>
            </a:r>
            <a:endParaRPr lang="zh-CN" altLang="en-US" sz="2400"/>
          </a:p>
        </p:txBody>
      </p:sp>
      <p:sp>
        <p:nvSpPr>
          <p:cNvPr id="100" name="文本框 99"/>
          <p:cNvSpPr txBox="1"/>
          <p:nvPr/>
        </p:nvSpPr>
        <p:spPr>
          <a:xfrm>
            <a:off x="272415" y="1394460"/>
            <a:ext cx="11647805" cy="822960"/>
          </a:xfrm>
          <a:prstGeom prst="rect">
            <a:avLst/>
          </a:prstGeom>
          <a:noFill/>
          <a:ln w="9525">
            <a:noFill/>
          </a:ln>
        </p:spPr>
        <p:txBody>
          <a:bodyPr wrap="square">
            <a:spAutoFit/>
          </a:bodyPr>
          <a:p>
            <a:pPr marL="0" indent="0" algn="l"/>
            <a:r>
              <a:rPr lang="en-US" altLang="zh-CN" b="0" u="none">
                <a:latin typeface="宋体" panose="02010600030101010101" pitchFamily="2" charset="-122"/>
                <a:ea typeface="宋体" panose="02010600030101010101" pitchFamily="2" charset="-122"/>
                <a:cs typeface="宋体" panose="02010600030101010101" pitchFamily="2" charset="-122"/>
              </a:rPr>
              <a:t>    </a:t>
            </a:r>
            <a:r>
              <a:rPr lang="zh-CN" altLang="en-US" b="0" u="none">
                <a:latin typeface="宋体" panose="02010600030101010101" pitchFamily="2" charset="-122"/>
                <a:ea typeface="宋体" panose="02010600030101010101" pitchFamily="2" charset="-122"/>
                <a:cs typeface="宋体" panose="02010600030101010101" pitchFamily="2" charset="-122"/>
              </a:rPr>
              <a:t>团队是由个体组成的，个体的价值、人格、地位、作用、才能需要得到</a:t>
            </a:r>
            <a:r>
              <a:rPr lang="zh-CN" altLang="en-US" sz="2400" b="1" u="none">
                <a:solidFill>
                  <a:srgbClr val="FF0000"/>
                </a:solidFill>
                <a:latin typeface="宋体" panose="02010600030101010101" pitchFamily="2" charset="-122"/>
                <a:ea typeface="宋体" panose="02010600030101010101" pitchFamily="2" charset="-122"/>
                <a:cs typeface="宋体" panose="02010600030101010101" pitchFamily="2" charset="-122"/>
              </a:rPr>
              <a:t>尊重</a:t>
            </a:r>
            <a:r>
              <a:rPr lang="zh-CN" altLang="en-US" sz="2400" u="none">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u="none">
                <a:solidFill>
                  <a:schemeClr val="tx1"/>
                </a:solidFill>
                <a:latin typeface="宋体" panose="02010600030101010101" pitchFamily="2" charset="-122"/>
                <a:ea typeface="宋体" panose="02010600030101010101" pitchFamily="2" charset="-122"/>
                <a:cs typeface="宋体" panose="02010600030101010101" pitchFamily="2" charset="-122"/>
              </a:rPr>
              <a:t>而团队需要在每个个体上加入</a:t>
            </a:r>
            <a:r>
              <a:rPr lang="zh-CN" altLang="en-US" sz="2400" b="1" u="none">
                <a:solidFill>
                  <a:srgbClr val="FF0000"/>
                </a:solidFill>
                <a:latin typeface="宋体" panose="02010600030101010101" pitchFamily="2" charset="-122"/>
                <a:ea typeface="宋体" panose="02010600030101010101" pitchFamily="2" charset="-122"/>
                <a:cs typeface="宋体" panose="02010600030101010101" pitchFamily="2" charset="-122"/>
              </a:rPr>
              <a:t>责任</a:t>
            </a:r>
            <a:r>
              <a:rPr lang="zh-CN" altLang="en-US" u="none">
                <a:solidFill>
                  <a:schemeClr val="tx1"/>
                </a:solidFill>
                <a:latin typeface="宋体" panose="02010600030101010101" pitchFamily="2" charset="-122"/>
                <a:ea typeface="宋体" panose="02010600030101010101" pitchFamily="2" charset="-122"/>
                <a:cs typeface="宋体" panose="02010600030101010101" pitchFamily="2" charset="-122"/>
              </a:rPr>
              <a:t>和</a:t>
            </a:r>
            <a:r>
              <a:rPr lang="zh-CN" altLang="en-US" sz="2400" b="1" u="none">
                <a:solidFill>
                  <a:srgbClr val="FF0000"/>
                </a:solidFill>
                <a:latin typeface="宋体" panose="02010600030101010101" pitchFamily="2" charset="-122"/>
                <a:ea typeface="宋体" panose="02010600030101010101" pitchFamily="2" charset="-122"/>
                <a:cs typeface="宋体" panose="02010600030101010101" pitchFamily="2" charset="-122"/>
              </a:rPr>
              <a:t>担当</a:t>
            </a:r>
            <a:r>
              <a:rPr lang="zh-CN" altLang="en-US" u="none">
                <a:solidFill>
                  <a:schemeClr val="tx1"/>
                </a:solidFill>
                <a:latin typeface="宋体" panose="02010600030101010101" pitchFamily="2" charset="-122"/>
                <a:ea typeface="宋体" panose="02010600030101010101" pitchFamily="2" charset="-122"/>
                <a:cs typeface="宋体" panose="02010600030101010101" pitchFamily="2" charset="-122"/>
              </a:rPr>
              <a:t>，在个体和个体之间融入沟通、理解和协调！</a:t>
            </a:r>
            <a:endParaRPr lang="zh-CN" altLang="en-US" u="none">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389381" y="465485"/>
            <a:ext cx="861450" cy="769441"/>
          </a:xfrm>
          <a:prstGeom prst="rect">
            <a:avLst/>
          </a:prstGeom>
          <a:noFill/>
        </p:spPr>
        <p:txBody>
          <a:bodyPr wrap="square" rtlCol="0">
            <a:spAutoFit/>
          </a:bodyPr>
          <a:p>
            <a:r>
              <a:rPr lang="en-US" altLang="zh-CN" sz="4400" dirty="0" smtClean="0">
                <a:solidFill>
                  <a:schemeClr val="bg1"/>
                </a:solidFill>
                <a:latin typeface="Agency FB" panose="020B0503020202020204" pitchFamily="34" charset="0"/>
              </a:rPr>
              <a:t>01</a:t>
            </a:r>
            <a:endParaRPr lang="zh-CN" altLang="en-US" sz="4400" dirty="0">
              <a:solidFill>
                <a:schemeClr val="bg1"/>
              </a:solidFill>
              <a:latin typeface="Agency FB" panose="020B0503020202020204" pitchFamily="34" charset="0"/>
            </a:endParaRPr>
          </a:p>
        </p:txBody>
      </p:sp>
      <p:pic>
        <p:nvPicPr>
          <p:cNvPr id="5" name="图片 4" descr="59d34348dbfef76dd9d05bd6e8170c58"/>
          <p:cNvPicPr>
            <a:picLocks noChangeAspect="1"/>
          </p:cNvPicPr>
          <p:nvPr/>
        </p:nvPicPr>
        <p:blipFill>
          <a:blip r:embed="rId1"/>
          <a:stretch>
            <a:fillRect/>
          </a:stretch>
        </p:blipFill>
        <p:spPr>
          <a:xfrm>
            <a:off x="6456045" y="2498090"/>
            <a:ext cx="4904740" cy="3267075"/>
          </a:xfrm>
          <a:prstGeom prst="rect">
            <a:avLst/>
          </a:prstGeom>
        </p:spPr>
      </p:pic>
      <p:pic>
        <p:nvPicPr>
          <p:cNvPr id="6" name="图片 5" descr="be2e734c28b79fb6d8e0ed5592cac5d1"/>
          <p:cNvPicPr>
            <a:picLocks noChangeAspect="1"/>
          </p:cNvPicPr>
          <p:nvPr/>
        </p:nvPicPr>
        <p:blipFill>
          <a:blip r:embed="rId2"/>
          <a:stretch>
            <a:fillRect/>
          </a:stretch>
        </p:blipFill>
        <p:spPr>
          <a:xfrm>
            <a:off x="941705" y="2422525"/>
            <a:ext cx="4455795" cy="334264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47875" y="608965"/>
            <a:ext cx="6753860" cy="457200"/>
          </a:xfrm>
          <a:prstGeom prst="rect">
            <a:avLst/>
          </a:prstGeom>
          <a:noFill/>
        </p:spPr>
        <p:txBody>
          <a:bodyPr wrap="square" rtlCol="0" anchor="t">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a:t>为什么是催化剂？</a:t>
            </a:r>
            <a:endParaRPr lang="zh-CN" altLang="en-US" sz="2400"/>
          </a:p>
        </p:txBody>
      </p:sp>
      <p:sp>
        <p:nvSpPr>
          <p:cNvPr id="100" name="文本框 99"/>
          <p:cNvSpPr txBox="1"/>
          <p:nvPr/>
        </p:nvSpPr>
        <p:spPr>
          <a:xfrm>
            <a:off x="272415" y="1394460"/>
            <a:ext cx="11647805" cy="731520"/>
          </a:xfrm>
          <a:prstGeom prst="rect">
            <a:avLst/>
          </a:prstGeom>
          <a:noFill/>
          <a:ln w="9525">
            <a:noFill/>
          </a:ln>
        </p:spPr>
        <p:txBody>
          <a:bodyPr wrap="square">
            <a:spAutoFit/>
          </a:bodyPr>
          <a:p>
            <a:pPr marL="0" indent="0" algn="l"/>
            <a:r>
              <a:rPr lang="en-US" altLang="zh-CN" b="0" u="none">
                <a:latin typeface="宋体" panose="02010600030101010101" pitchFamily="2" charset="-122"/>
                <a:ea typeface="宋体" panose="02010600030101010101" pitchFamily="2" charset="-122"/>
                <a:cs typeface="宋体" panose="02010600030101010101" pitchFamily="2" charset="-122"/>
              </a:rPr>
              <a:t>    </a:t>
            </a:r>
            <a:r>
              <a:rPr lang="zh-CN" altLang="en-US" b="0" u="none">
                <a:latin typeface="宋体" panose="02010600030101010101" pitchFamily="2" charset="-122"/>
                <a:ea typeface="宋体" panose="02010600030101010101" pitchFamily="2" charset="-122"/>
                <a:cs typeface="宋体" panose="02010600030101010101" pitchFamily="2" charset="-122"/>
              </a:rPr>
              <a:t>既要激发员工的内在潜力，彰显员工的</a:t>
            </a:r>
            <a:r>
              <a:rPr lang="zh-CN" altLang="en-US" sz="2400" b="1" u="none">
                <a:solidFill>
                  <a:srgbClr val="FF0000"/>
                </a:solidFill>
                <a:latin typeface="宋体" panose="02010600030101010101" pitchFamily="2" charset="-122"/>
                <a:ea typeface="宋体" panose="02010600030101010101" pitchFamily="2" charset="-122"/>
                <a:cs typeface="宋体" panose="02010600030101010101" pitchFamily="2" charset="-122"/>
              </a:rPr>
              <a:t>个人价值</a:t>
            </a:r>
            <a:r>
              <a:rPr lang="zh-CN" altLang="en-US" b="0" u="none">
                <a:latin typeface="宋体" panose="02010600030101010101" pitchFamily="2" charset="-122"/>
                <a:ea typeface="宋体" panose="02010600030101010101" pitchFamily="2" charset="-122"/>
                <a:cs typeface="宋体" panose="02010600030101010101" pitchFamily="2" charset="-122"/>
              </a:rPr>
              <a:t>，又要促使员工</a:t>
            </a:r>
            <a:r>
              <a:rPr lang="zh-CN" altLang="en-US" sz="2400" b="1" u="none">
                <a:solidFill>
                  <a:srgbClr val="FF0000"/>
                </a:solidFill>
                <a:latin typeface="宋体" panose="02010600030101010101" pitchFamily="2" charset="-122"/>
                <a:ea typeface="宋体" panose="02010600030101010101" pitchFamily="2" charset="-122"/>
                <a:cs typeface="宋体" panose="02010600030101010101" pitchFamily="2" charset="-122"/>
              </a:rPr>
              <a:t>自我控制</a:t>
            </a:r>
            <a:r>
              <a:rPr lang="zh-CN" altLang="en-US" b="0" u="none">
                <a:latin typeface="宋体" panose="02010600030101010101" pitchFamily="2" charset="-122"/>
                <a:ea typeface="宋体" panose="02010600030101010101" pitchFamily="2" charset="-122"/>
                <a:cs typeface="宋体" panose="02010600030101010101" pitchFamily="2" charset="-122"/>
              </a:rPr>
              <a:t>和</a:t>
            </a:r>
            <a:r>
              <a:rPr lang="zh-CN" altLang="en-US" sz="2400" b="1" u="none">
                <a:solidFill>
                  <a:srgbClr val="FF0000"/>
                </a:solidFill>
                <a:latin typeface="宋体" panose="02010600030101010101" pitchFamily="2" charset="-122"/>
                <a:ea typeface="宋体" panose="02010600030101010101" pitchFamily="2" charset="-122"/>
                <a:cs typeface="宋体" panose="02010600030101010101" pitchFamily="2" charset="-122"/>
              </a:rPr>
              <a:t>自我管理</a:t>
            </a:r>
            <a:r>
              <a:rPr lang="zh-CN" altLang="en-US" b="0" u="none">
                <a:latin typeface="宋体" panose="02010600030101010101" pitchFamily="2" charset="-122"/>
                <a:ea typeface="宋体" panose="02010600030101010101" pitchFamily="2" charset="-122"/>
                <a:cs typeface="宋体" panose="02010600030101010101" pitchFamily="2" charset="-122"/>
              </a:rPr>
              <a:t>，最终形成个人目标与科室目标相向而行，荣辱与共。</a:t>
            </a:r>
            <a:endParaRPr lang="zh-CN" altLang="en-US" b="0" u="none">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249046" y="456595"/>
            <a:ext cx="861450" cy="762000"/>
          </a:xfrm>
          <a:prstGeom prst="rect">
            <a:avLst/>
          </a:prstGeom>
          <a:noFill/>
        </p:spPr>
        <p:txBody>
          <a:bodyPr wrap="square" rtlCol="0">
            <a:spAutoFit/>
          </a:bodyPr>
          <a:p>
            <a:r>
              <a:rPr lang="en-US" altLang="zh-CN" sz="4400" dirty="0" smtClean="0">
                <a:solidFill>
                  <a:schemeClr val="bg1"/>
                </a:solidFill>
                <a:latin typeface="Agency FB" panose="020B0503020202020204" pitchFamily="34" charset="0"/>
              </a:rPr>
              <a:t>02</a:t>
            </a:r>
            <a:endParaRPr lang="en-US" altLang="zh-CN" sz="4400" dirty="0" smtClean="0">
              <a:solidFill>
                <a:schemeClr val="bg1"/>
              </a:solidFill>
              <a:latin typeface="Agency FB" panose="020B0503020202020204" pitchFamily="34" charset="0"/>
            </a:endParaRPr>
          </a:p>
        </p:txBody>
      </p:sp>
      <p:pic>
        <p:nvPicPr>
          <p:cNvPr id="26630" name="图片 7" descr="IMG_1351_副本.jpg"/>
          <p:cNvPicPr>
            <a:picLocks noChangeAspect="1"/>
          </p:cNvPicPr>
          <p:nvPr/>
        </p:nvPicPr>
        <p:blipFill>
          <a:blip r:embed="rId1"/>
          <a:stretch>
            <a:fillRect/>
          </a:stretch>
        </p:blipFill>
        <p:spPr>
          <a:xfrm>
            <a:off x="6986270" y="2325370"/>
            <a:ext cx="4430395" cy="3199130"/>
          </a:xfrm>
          <a:prstGeom prst="rect">
            <a:avLst/>
          </a:prstGeom>
          <a:noFill/>
          <a:ln w="9525">
            <a:noFill/>
          </a:ln>
        </p:spPr>
      </p:pic>
      <p:pic>
        <p:nvPicPr>
          <p:cNvPr id="30726" name="Picture 12" descr="P1010260"/>
          <p:cNvPicPr>
            <a:picLocks noChangeAspect="1"/>
          </p:cNvPicPr>
          <p:nvPr/>
        </p:nvPicPr>
        <p:blipFill>
          <a:blip r:embed="rId2"/>
          <a:stretch>
            <a:fillRect/>
          </a:stretch>
        </p:blipFill>
        <p:spPr>
          <a:xfrm>
            <a:off x="775335" y="2325370"/>
            <a:ext cx="4889500" cy="3198495"/>
          </a:xfrm>
          <a:prstGeom prst="rect">
            <a:avLst/>
          </a:prstGeom>
          <a:noFill/>
          <a:ln w="9525">
            <a:noFill/>
          </a:ln>
        </p:spPr>
      </p:pic>
      <p:sp>
        <p:nvSpPr>
          <p:cNvPr id="3" name="文本框 2"/>
          <p:cNvSpPr txBox="1"/>
          <p:nvPr/>
        </p:nvSpPr>
        <p:spPr>
          <a:xfrm>
            <a:off x="2647315" y="5629910"/>
            <a:ext cx="2463800" cy="365760"/>
          </a:xfrm>
          <a:prstGeom prst="rect">
            <a:avLst/>
          </a:prstGeom>
          <a:noFill/>
        </p:spPr>
        <p:txBody>
          <a:bodyPr wrap="square" rtlCol="0">
            <a:spAutoFit/>
          </a:bodyPr>
          <a:p>
            <a:r>
              <a:rPr lang="zh-CN" altLang="en-US" b="1">
                <a:solidFill>
                  <a:srgbClr val="FF0000"/>
                </a:solidFill>
              </a:rPr>
              <a:t>优秀员工</a:t>
            </a:r>
            <a:endParaRPr lang="zh-CN" altLang="en-US" b="1">
              <a:solidFill>
                <a:srgbClr val="FF0000"/>
              </a:solidFill>
            </a:endParaRPr>
          </a:p>
        </p:txBody>
      </p:sp>
      <p:sp>
        <p:nvSpPr>
          <p:cNvPr id="7" name="文本框 6"/>
          <p:cNvSpPr txBox="1"/>
          <p:nvPr/>
        </p:nvSpPr>
        <p:spPr>
          <a:xfrm>
            <a:off x="8448040" y="5629910"/>
            <a:ext cx="2404110" cy="365760"/>
          </a:xfrm>
          <a:prstGeom prst="rect">
            <a:avLst/>
          </a:prstGeom>
          <a:noFill/>
        </p:spPr>
        <p:txBody>
          <a:bodyPr wrap="square" rtlCol="0">
            <a:spAutoFit/>
          </a:bodyPr>
          <a:p>
            <a:r>
              <a:rPr lang="zh-CN" altLang="en-US" b="1">
                <a:solidFill>
                  <a:srgbClr val="FF0000"/>
                </a:solidFill>
              </a:rPr>
              <a:t>技术管理组成员</a:t>
            </a:r>
            <a:endParaRPr lang="zh-CN" altLang="en-US" b="1">
              <a:solidFill>
                <a:srgbClr val="FF0000"/>
              </a:solidFill>
            </a:endParaRPr>
          </a:p>
        </p:txBody>
      </p:sp>
      <p:sp>
        <p:nvSpPr>
          <p:cNvPr id="159" name=" 159"/>
          <p:cNvSpPr/>
          <p:nvPr/>
        </p:nvSpPr>
        <p:spPr>
          <a:xfrm>
            <a:off x="5370195" y="5705475"/>
            <a:ext cx="1937385" cy="244475"/>
          </a:xfrm>
          <a:custGeom>
            <a:avLst/>
            <a:gdLst>
              <a:gd name="connsiteX0" fmla="*/ 545178 w 812503"/>
              <a:gd name="connsiteY0" fmla="*/ 0 h 310097"/>
              <a:gd name="connsiteX1" fmla="*/ 812503 w 812503"/>
              <a:gd name="connsiteY1" fmla="*/ 155049 h 310097"/>
              <a:gd name="connsiteX2" fmla="*/ 545178 w 812503"/>
              <a:gd name="connsiteY2" fmla="*/ 310097 h 310097"/>
              <a:gd name="connsiteX3" fmla="*/ 545178 w 812503"/>
              <a:gd name="connsiteY3" fmla="*/ 212220 h 310097"/>
              <a:gd name="connsiteX4" fmla="*/ 0 w 812503"/>
              <a:gd name="connsiteY4" fmla="*/ 259590 h 310097"/>
              <a:gd name="connsiteX5" fmla="*/ 160832 w 812503"/>
              <a:gd name="connsiteY5" fmla="*/ 155049 h 310097"/>
              <a:gd name="connsiteX6" fmla="*/ 0 w 812503"/>
              <a:gd name="connsiteY6" fmla="*/ 50507 h 310097"/>
              <a:gd name="connsiteX7" fmla="*/ 545178 w 812503"/>
              <a:gd name="connsiteY7" fmla="*/ 97878 h 31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503" h="310097">
                <a:moveTo>
                  <a:pt x="545178" y="0"/>
                </a:moveTo>
                <a:lnTo>
                  <a:pt x="812503" y="155049"/>
                </a:lnTo>
                <a:lnTo>
                  <a:pt x="545178" y="310097"/>
                </a:lnTo>
                <a:lnTo>
                  <a:pt x="545178" y="212220"/>
                </a:lnTo>
                <a:lnTo>
                  <a:pt x="0" y="259590"/>
                </a:lnTo>
                <a:lnTo>
                  <a:pt x="160832" y="155049"/>
                </a:lnTo>
                <a:lnTo>
                  <a:pt x="0" y="50507"/>
                </a:lnTo>
                <a:lnTo>
                  <a:pt x="545178" y="9787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47875" y="608965"/>
            <a:ext cx="6753860" cy="457200"/>
          </a:xfrm>
          <a:prstGeom prst="rect">
            <a:avLst/>
          </a:prstGeom>
          <a:noFill/>
        </p:spPr>
        <p:txBody>
          <a:bodyPr wrap="square" rtlCol="0" anchor="t">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a:t>为什么是调味剂？</a:t>
            </a:r>
            <a:endParaRPr lang="zh-CN" altLang="en-US" sz="2400"/>
          </a:p>
        </p:txBody>
      </p:sp>
      <p:sp>
        <p:nvSpPr>
          <p:cNvPr id="100" name="文本框 99"/>
          <p:cNvSpPr txBox="1"/>
          <p:nvPr/>
        </p:nvSpPr>
        <p:spPr>
          <a:xfrm>
            <a:off x="272415" y="1394460"/>
            <a:ext cx="11647805" cy="944880"/>
          </a:xfrm>
          <a:prstGeom prst="rect">
            <a:avLst/>
          </a:prstGeom>
          <a:noFill/>
          <a:ln w="9525">
            <a:noFill/>
          </a:ln>
        </p:spPr>
        <p:txBody>
          <a:bodyPr wrap="square">
            <a:spAutoFit/>
          </a:bodyPr>
          <a:p>
            <a:pPr marL="0" indent="0" algn="l"/>
            <a:r>
              <a:rPr lang="en-US" altLang="zh-CN" b="0" u="none">
                <a:latin typeface="宋体" panose="02010600030101010101" pitchFamily="2" charset="-122"/>
                <a:ea typeface="宋体" panose="02010600030101010101" pitchFamily="2" charset="-122"/>
                <a:cs typeface="宋体" panose="02010600030101010101" pitchFamily="2" charset="-122"/>
              </a:rPr>
              <a:t>    </a:t>
            </a:r>
            <a:r>
              <a:rPr lang="zh-CN" altLang="en-US" sz="2400" b="0" u="none">
                <a:latin typeface="宋体" panose="02010600030101010101" pitchFamily="2" charset="-122"/>
                <a:ea typeface="宋体" panose="02010600030101010101" pitchFamily="2" charset="-122"/>
                <a:cs typeface="宋体" panose="02010600030101010101" pitchFamily="2" charset="-122"/>
              </a:rPr>
              <a:t>可以给员工家庭式的温暖，营造出大家庭的</a:t>
            </a:r>
            <a:r>
              <a:rPr lang="zh-CN" altLang="en-US" sz="3200" b="1" u="none">
                <a:solidFill>
                  <a:srgbClr val="FF0000"/>
                </a:solidFill>
                <a:latin typeface="宋体" panose="02010600030101010101" pitchFamily="2" charset="-122"/>
                <a:ea typeface="宋体" panose="02010600030101010101" pitchFamily="2" charset="-122"/>
                <a:cs typeface="宋体" panose="02010600030101010101" pitchFamily="2" charset="-122"/>
              </a:rPr>
              <a:t>和谐氛围</a:t>
            </a:r>
            <a:r>
              <a:rPr lang="zh-CN" altLang="en-US" sz="2400" b="0" u="none">
                <a:latin typeface="宋体" panose="02010600030101010101" pitchFamily="2" charset="-122"/>
                <a:ea typeface="宋体" panose="02010600030101010101" pitchFamily="2" charset="-122"/>
                <a:cs typeface="宋体" panose="02010600030101010101" pitchFamily="2" charset="-122"/>
              </a:rPr>
              <a:t>，潜移默化的产生强烈的归属感，最终形成人心凝聚的局面。</a:t>
            </a:r>
            <a:endParaRPr lang="zh-CN" altLang="en-US" sz="2400" b="0" u="none">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285876" y="456595"/>
            <a:ext cx="861450" cy="762000"/>
          </a:xfrm>
          <a:prstGeom prst="rect">
            <a:avLst/>
          </a:prstGeom>
          <a:noFill/>
        </p:spPr>
        <p:txBody>
          <a:bodyPr wrap="square" rtlCol="0">
            <a:spAutoFit/>
          </a:bodyPr>
          <a:p>
            <a:r>
              <a:rPr lang="en-US" altLang="zh-CN" sz="4400" dirty="0" smtClean="0">
                <a:solidFill>
                  <a:schemeClr val="bg1"/>
                </a:solidFill>
                <a:latin typeface="Agency FB" panose="020B0503020202020204" pitchFamily="34" charset="0"/>
              </a:rPr>
              <a:t>03</a:t>
            </a:r>
            <a:endParaRPr lang="en-US" altLang="zh-CN" sz="4400" dirty="0" smtClean="0">
              <a:solidFill>
                <a:schemeClr val="bg1"/>
              </a:solidFill>
              <a:latin typeface="Agency FB" panose="020B0503020202020204" pitchFamily="34" charset="0"/>
            </a:endParaRPr>
          </a:p>
        </p:txBody>
      </p:sp>
      <p:pic>
        <p:nvPicPr>
          <p:cNvPr id="31748" name="Picture 6" descr="IMG_4592"/>
          <p:cNvPicPr>
            <a:picLocks noChangeAspect="1"/>
          </p:cNvPicPr>
          <p:nvPr/>
        </p:nvPicPr>
        <p:blipFill>
          <a:blip r:embed="rId1"/>
          <a:stretch>
            <a:fillRect/>
          </a:stretch>
        </p:blipFill>
        <p:spPr>
          <a:xfrm>
            <a:off x="981075" y="2339340"/>
            <a:ext cx="4760595" cy="3324225"/>
          </a:xfrm>
          <a:prstGeom prst="rect">
            <a:avLst/>
          </a:prstGeom>
          <a:noFill/>
          <a:ln w="9525">
            <a:noFill/>
          </a:ln>
        </p:spPr>
      </p:pic>
      <p:sp>
        <p:nvSpPr>
          <p:cNvPr id="3" name="文本框 2"/>
          <p:cNvSpPr txBox="1"/>
          <p:nvPr/>
        </p:nvSpPr>
        <p:spPr>
          <a:xfrm>
            <a:off x="2787015" y="5775325"/>
            <a:ext cx="1546225" cy="396240"/>
          </a:xfrm>
          <a:prstGeom prst="rect">
            <a:avLst/>
          </a:prstGeom>
          <a:noFill/>
        </p:spPr>
        <p:txBody>
          <a:bodyPr wrap="square" rtlCol="0">
            <a:spAutoFit/>
          </a:bodyPr>
          <a:p>
            <a:r>
              <a:rPr lang="zh-CN" altLang="en-US" sz="2000" b="1">
                <a:solidFill>
                  <a:srgbClr val="FF0000"/>
                </a:solidFill>
              </a:rPr>
              <a:t>入科畅谈会</a:t>
            </a:r>
            <a:endParaRPr lang="zh-CN" altLang="en-US" sz="2000" b="1">
              <a:solidFill>
                <a:srgbClr val="FF0000"/>
              </a:solidFill>
            </a:endParaRPr>
          </a:p>
        </p:txBody>
      </p:sp>
      <p:pic>
        <p:nvPicPr>
          <p:cNvPr id="32771" name="Picture 4" descr="IMG_3538"/>
          <p:cNvPicPr preferRelativeResize="0"/>
          <p:nvPr/>
        </p:nvPicPr>
        <p:blipFill>
          <a:blip r:embed="rId2"/>
          <a:stretch>
            <a:fillRect/>
          </a:stretch>
        </p:blipFill>
        <p:spPr>
          <a:xfrm>
            <a:off x="6436360" y="2339340"/>
            <a:ext cx="4738370" cy="3323590"/>
          </a:xfrm>
          <a:prstGeom prst="rect">
            <a:avLst/>
          </a:prstGeom>
          <a:noFill/>
          <a:ln w="9525">
            <a:noFill/>
          </a:ln>
        </p:spPr>
      </p:pic>
      <p:sp>
        <p:nvSpPr>
          <p:cNvPr id="8" name="文本框 7"/>
          <p:cNvSpPr txBox="1"/>
          <p:nvPr/>
        </p:nvSpPr>
        <p:spPr>
          <a:xfrm>
            <a:off x="8451850" y="5775325"/>
            <a:ext cx="1242695" cy="396240"/>
          </a:xfrm>
          <a:prstGeom prst="rect">
            <a:avLst/>
          </a:prstGeom>
          <a:noFill/>
        </p:spPr>
        <p:txBody>
          <a:bodyPr wrap="square" rtlCol="0">
            <a:spAutoFit/>
          </a:bodyPr>
          <a:p>
            <a:pPr algn="l"/>
            <a:r>
              <a:rPr lang="zh-CN" altLang="en-US" sz="2000" b="1">
                <a:solidFill>
                  <a:srgbClr val="FF0000"/>
                </a:solidFill>
              </a:rPr>
              <a:t>拓展活动</a:t>
            </a:r>
            <a:endParaRPr lang="zh-CN" altLang="en-US" sz="2000" b="1">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47875" y="608965"/>
            <a:ext cx="6753860" cy="457200"/>
          </a:xfrm>
          <a:prstGeom prst="rect">
            <a:avLst/>
          </a:prstGeom>
          <a:noFill/>
        </p:spPr>
        <p:txBody>
          <a:bodyPr wrap="square" rtlCol="0" anchor="t">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a:t>为什么是润滑剂？</a:t>
            </a:r>
            <a:endParaRPr lang="zh-CN" altLang="en-US" sz="2400"/>
          </a:p>
        </p:txBody>
      </p:sp>
      <p:sp>
        <p:nvSpPr>
          <p:cNvPr id="100" name="文本框 99"/>
          <p:cNvSpPr txBox="1"/>
          <p:nvPr/>
        </p:nvSpPr>
        <p:spPr>
          <a:xfrm>
            <a:off x="17145" y="1394460"/>
            <a:ext cx="12086590" cy="731520"/>
          </a:xfrm>
          <a:prstGeom prst="rect">
            <a:avLst/>
          </a:prstGeom>
          <a:noFill/>
          <a:ln w="9525">
            <a:noFill/>
          </a:ln>
        </p:spPr>
        <p:txBody>
          <a:bodyPr wrap="square">
            <a:spAutoFit/>
          </a:bodyPr>
          <a:p>
            <a:pPr marL="0" indent="0" algn="l"/>
            <a:r>
              <a:rPr lang="en-US" altLang="zh-CN" b="0" u="none">
                <a:latin typeface="宋体" panose="02010600030101010101" pitchFamily="2" charset="-122"/>
                <a:ea typeface="宋体" panose="02010600030101010101" pitchFamily="2" charset="-122"/>
                <a:cs typeface="宋体" panose="02010600030101010101" pitchFamily="2" charset="-122"/>
              </a:rPr>
              <a:t>   </a:t>
            </a:r>
            <a:r>
              <a:rPr lang="zh-CN" altLang="en-US" b="0" u="none">
                <a:latin typeface="宋体" panose="02010600030101010101" pitchFamily="2" charset="-122"/>
                <a:ea typeface="宋体" panose="02010600030101010101" pitchFamily="2" charset="-122"/>
                <a:cs typeface="宋体" panose="02010600030101010101" pitchFamily="2" charset="-122"/>
              </a:rPr>
              <a:t>每一位员工身上都有既可爱又不完美的地方，都可能共存着人性中的善与恶，长处和短板。通过引入</a:t>
            </a:r>
            <a:r>
              <a:rPr lang="zh-CN" altLang="en-US" sz="2400" b="1" u="none">
                <a:solidFill>
                  <a:srgbClr val="FF0000"/>
                </a:solidFill>
                <a:latin typeface="宋体" panose="02010600030101010101" pitchFamily="2" charset="-122"/>
                <a:ea typeface="宋体" panose="02010600030101010101" pitchFamily="2" charset="-122"/>
                <a:cs typeface="宋体" panose="02010600030101010101" pitchFamily="2" charset="-122"/>
              </a:rPr>
              <a:t>文化因素</a:t>
            </a:r>
            <a:r>
              <a:rPr lang="zh-CN" altLang="en-US" b="0" u="none">
                <a:latin typeface="宋体" panose="02010600030101010101" pitchFamily="2" charset="-122"/>
                <a:ea typeface="宋体" panose="02010600030101010101" pitchFamily="2" charset="-122"/>
                <a:cs typeface="宋体" panose="02010600030101010101" pitchFamily="2" charset="-122"/>
              </a:rPr>
              <a:t>，可以激发管理者和员工之间，员工和员工之间彼此愿意为别人着想，愿意为别人改善生存环境，工作环境的意愿。</a:t>
            </a:r>
            <a:endParaRPr lang="zh-CN" altLang="en-US" b="0" u="none">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285876" y="456595"/>
            <a:ext cx="861450" cy="762000"/>
          </a:xfrm>
          <a:prstGeom prst="rect">
            <a:avLst/>
          </a:prstGeom>
          <a:noFill/>
        </p:spPr>
        <p:txBody>
          <a:bodyPr wrap="square" rtlCol="0">
            <a:spAutoFit/>
          </a:bodyPr>
          <a:p>
            <a:r>
              <a:rPr lang="en-US" altLang="zh-CN" sz="4400" dirty="0" smtClean="0">
                <a:solidFill>
                  <a:schemeClr val="bg1"/>
                </a:solidFill>
                <a:latin typeface="Agency FB" panose="020B0503020202020204" pitchFamily="34" charset="0"/>
              </a:rPr>
              <a:t>04</a:t>
            </a:r>
            <a:endParaRPr lang="en-US" altLang="zh-CN" sz="4400" dirty="0" smtClean="0">
              <a:solidFill>
                <a:schemeClr val="bg1"/>
              </a:solidFill>
              <a:latin typeface="Agency FB" panose="020B0503020202020204" pitchFamily="34" charset="0"/>
            </a:endParaRPr>
          </a:p>
        </p:txBody>
      </p:sp>
      <p:pic>
        <p:nvPicPr>
          <p:cNvPr id="5" name="图片 4" descr="56dfb72183504ebbf0cf3ec73f6fa749"/>
          <p:cNvPicPr>
            <a:picLocks noChangeAspect="1"/>
          </p:cNvPicPr>
          <p:nvPr/>
        </p:nvPicPr>
        <p:blipFill>
          <a:blip r:embed="rId1"/>
          <a:stretch>
            <a:fillRect/>
          </a:stretch>
        </p:blipFill>
        <p:spPr>
          <a:xfrm>
            <a:off x="368935" y="2334260"/>
            <a:ext cx="5330825" cy="3420745"/>
          </a:xfrm>
          <a:prstGeom prst="rect">
            <a:avLst/>
          </a:prstGeom>
        </p:spPr>
      </p:pic>
      <p:pic>
        <p:nvPicPr>
          <p:cNvPr id="6" name="图片 5" descr="d5a7e4dc7646e8c1c9e5bf611e13bd21"/>
          <p:cNvPicPr>
            <a:picLocks noChangeAspect="1"/>
          </p:cNvPicPr>
          <p:nvPr/>
        </p:nvPicPr>
        <p:blipFill>
          <a:blip r:embed="rId2"/>
          <a:stretch>
            <a:fillRect/>
          </a:stretch>
        </p:blipFill>
        <p:spPr>
          <a:xfrm>
            <a:off x="6305550" y="2334260"/>
            <a:ext cx="5432425" cy="3420745"/>
          </a:xfrm>
          <a:prstGeom prst="rect">
            <a:avLst/>
          </a:prstGeom>
        </p:spPr>
      </p:pic>
    </p:spTree>
  </p:cSld>
  <p:clrMapOvr>
    <a:masterClrMapping/>
  </p:clrMapOvr>
</p:sld>
</file>

<file path=ppt/theme/theme1.xml><?xml version="1.0" encoding="utf-8"?>
<a:theme xmlns:a="http://schemas.openxmlformats.org/drawingml/2006/main" name="Office 主题​​">
  <a:themeElements>
    <a:clrScheme name="自定义 15">
      <a:dk1>
        <a:sysClr val="windowText" lastClr="000000"/>
      </a:dk1>
      <a:lt1>
        <a:sysClr val="window" lastClr="FFFFFF"/>
      </a:lt1>
      <a:dk2>
        <a:srgbClr val="44546A"/>
      </a:dk2>
      <a:lt2>
        <a:srgbClr val="E7E6E6"/>
      </a:lt2>
      <a:accent1>
        <a:srgbClr val="0070C0"/>
      </a:accent1>
      <a:accent2>
        <a:srgbClr val="7B7B7B"/>
      </a:accent2>
      <a:accent3>
        <a:srgbClr val="0070C0"/>
      </a:accent3>
      <a:accent4>
        <a:srgbClr val="7B7B7B"/>
      </a:accent4>
      <a:accent5>
        <a:srgbClr val="0070C0"/>
      </a:accent5>
      <a:accent6>
        <a:srgbClr val="7B7B7B"/>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2123</Words>
  <Application>WPS 演示</Application>
  <PresentationFormat>宽屏</PresentationFormat>
  <Paragraphs>160</Paragraphs>
  <Slides>21</Slides>
  <Notes>8</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21</vt:i4>
      </vt:variant>
    </vt:vector>
  </HeadingPairs>
  <TitlesOfParts>
    <vt:vector size="37" baseType="lpstr">
      <vt:lpstr>Arial</vt:lpstr>
      <vt:lpstr>宋体</vt:lpstr>
      <vt:lpstr>Wingdings</vt:lpstr>
      <vt:lpstr>微软雅黑</vt:lpstr>
      <vt:lpstr>Lato</vt:lpstr>
      <vt:lpstr>Arial</vt:lpstr>
      <vt:lpstr>等线</vt:lpstr>
      <vt:lpstr>Agency FB</vt:lpstr>
      <vt:lpstr>等线 Light</vt:lpstr>
      <vt:lpstr>Bodoni MT Black</vt:lpstr>
      <vt:lpstr>Impact</vt:lpstr>
      <vt:lpstr>Calibri</vt:lpstr>
      <vt:lpstr>Segoe Print</vt:lpstr>
      <vt:lpstr>Office 主题​​</vt:lpstr>
      <vt:lpstr>1_空白设计模板</vt:lpstr>
      <vt:lpstr>2_空白设计模板</vt:lpstr>
      <vt:lpstr>构建临床实验室管理 文化体系经验分享</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FJW</dc:creator>
  <cp:lastModifiedBy>WILSON</cp:lastModifiedBy>
  <cp:revision>68</cp:revision>
  <dcterms:created xsi:type="dcterms:W3CDTF">2016-02-15T06:48:00Z</dcterms:created>
  <dcterms:modified xsi:type="dcterms:W3CDTF">2017-03-11T08:39:37Z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